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6"/>
  </p:notesMasterIdLst>
  <p:sldIdLst>
    <p:sldId id="277" r:id="rId2"/>
    <p:sldId id="278" r:id="rId3"/>
    <p:sldId id="281" r:id="rId4"/>
    <p:sldId id="282" r:id="rId5"/>
  </p:sldIdLst>
  <p:sldSz cx="7559675" cy="10691813"/>
  <p:notesSz cx="6858000" cy="9144000"/>
  <p:embeddedFontLst>
    <p:embeddedFont>
      <p:font typeface="Calibri" panose="020F0502020204030204" pitchFamily="34" charset="0"/>
      <p:regular r:id="rId7"/>
      <p:bold r:id="rId8"/>
      <p:italic r:id="rId9"/>
      <p:boldItalic r:id="rId10"/>
    </p:embeddedFont>
    <p:embeddedFont>
      <p:font typeface="Century Schoolbook" panose="02040604050505020304" pitchFamily="18" charset="0"/>
      <p:regular r:id="rId11"/>
      <p:bold r:id="rId12"/>
      <p:italic r:id="rId13"/>
      <p:boldItalic r:id="rId14"/>
    </p:embeddedFont>
    <p:embeddedFont>
      <p:font typeface="Montserrat" panose="00000500000000000000" pitchFamily="2" charset="0"/>
      <p:regular r:id="rId15"/>
      <p:bold r:id="rId16"/>
      <p:italic r:id="rId17"/>
      <p:boldItalic r:id="rId18"/>
    </p:embeddedFont>
    <p:embeddedFont>
      <p:font typeface="Poppins" panose="00000500000000000000" pitchFamily="2"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9" roundtripDataSignature="AMtx7mjFqha598ZSteIH527IVpLSe/qmB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72" d="100"/>
          <a:sy n="172" d="100"/>
        </p:scale>
        <p:origin x="624" y="-35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15.fntdata"/><Relationship Id="rId63" Type="http://schemas.openxmlformats.org/officeDocument/2006/relationships/tableStyles" Target="tableStyles.xml"/><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font" Target="fonts/font11.fntdata"/><Relationship Id="rId59" Type="http://customschemas.google.com/relationships/presentationmetadata" Target="metadata"/><Relationship Id="rId2" Type="http://schemas.openxmlformats.org/officeDocument/2006/relationships/slide" Target="slides/slide1.xml"/><Relationship Id="rId16" Type="http://schemas.openxmlformats.org/officeDocument/2006/relationships/font" Target="fonts/font10.fntdata"/><Relationship Id="rId20" Type="http://schemas.openxmlformats.org/officeDocument/2006/relationships/font" Target="fonts/font14.fntdata"/><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font" Target="fonts/font9.fntdata"/><Relationship Id="rId61" Type="http://schemas.openxmlformats.org/officeDocument/2006/relationships/viewProps" Target="viewProps.xml"/><Relationship Id="rId10" Type="http://schemas.openxmlformats.org/officeDocument/2006/relationships/font" Target="fonts/font4.fntdata"/><Relationship Id="rId19" Type="http://schemas.openxmlformats.org/officeDocument/2006/relationships/font" Target="fonts/font13.fntdata"/><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font" Target="fonts/font8.fntdata"/><Relationship Id="rId22" Type="http://schemas.openxmlformats.org/officeDocument/2006/relationships/font" Target="fonts/font1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4"/>
        <p:cNvGrpSpPr/>
        <p:nvPr/>
      </p:nvGrpSpPr>
      <p:grpSpPr>
        <a:xfrm>
          <a:off x="0" y="0"/>
          <a:ext cx="0" cy="0"/>
          <a:chOff x="0" y="0"/>
          <a:chExt cx="0" cy="0"/>
        </a:xfrm>
      </p:grpSpPr>
      <p:sp>
        <p:nvSpPr>
          <p:cNvPr id="1415" name="Google Shape;1415;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16" name="Google Shape;1416;p22: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5" name="Google Shape;145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9"/>
        <p:cNvGrpSpPr/>
        <p:nvPr/>
      </p:nvGrpSpPr>
      <p:grpSpPr>
        <a:xfrm>
          <a:off x="0" y="0"/>
          <a:ext cx="0" cy="0"/>
          <a:chOff x="0" y="0"/>
          <a:chExt cx="0" cy="0"/>
        </a:xfrm>
      </p:grpSpPr>
      <p:sp>
        <p:nvSpPr>
          <p:cNvPr id="1540" name="Google Shape;1540;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1" name="Google Shape;1541;p26: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9"/>
        <p:cNvGrpSpPr/>
        <p:nvPr/>
      </p:nvGrpSpPr>
      <p:grpSpPr>
        <a:xfrm>
          <a:off x="0" y="0"/>
          <a:ext cx="0" cy="0"/>
          <a:chOff x="0" y="0"/>
          <a:chExt cx="0" cy="0"/>
        </a:xfrm>
      </p:grpSpPr>
      <p:sp>
        <p:nvSpPr>
          <p:cNvPr id="1540" name="Google Shape;1540;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1" name="Google Shape;1541;p26: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105419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439"/>
        <p:cNvGrpSpPr/>
        <p:nvPr/>
      </p:nvGrpSpPr>
      <p:grpSpPr>
        <a:xfrm>
          <a:off x="0" y="0"/>
          <a:ext cx="0" cy="0"/>
          <a:chOff x="0" y="0"/>
          <a:chExt cx="0" cy="0"/>
        </a:xfrm>
      </p:grpSpPr>
      <p:grpSp>
        <p:nvGrpSpPr>
          <p:cNvPr id="440" name="Google Shape;440;p52"/>
          <p:cNvGrpSpPr/>
          <p:nvPr/>
        </p:nvGrpSpPr>
        <p:grpSpPr>
          <a:xfrm rot="5400000">
            <a:off x="-1566071" y="1575892"/>
            <a:ext cx="10691815" cy="7559675"/>
            <a:chOff x="-3" y="-1544"/>
            <a:chExt cx="12192003" cy="6859544"/>
          </a:xfrm>
        </p:grpSpPr>
        <p:sp>
          <p:nvSpPr>
            <p:cNvPr id="441" name="Google Shape;441;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2" name="Google Shape;442;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3" name="Google Shape;443;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44" name="Google Shape;444;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5" name="Google Shape;445;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6" name="Google Shape;446;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7" name="Google Shape;447;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8" name="Google Shape;448;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9" name="Google Shape;449;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‹Nr.›</a:t>
            </a:fld>
            <a:r>
              <a:rPr lang="en-US" sz="756" b="0" i="0">
                <a:solidFill>
                  <a:srgbClr val="534B4F"/>
                </a:solidFill>
                <a:latin typeface="Arial"/>
                <a:ea typeface="Arial"/>
                <a:cs typeface="Arial"/>
                <a:sym typeface="Arial"/>
              </a:rPr>
              <a:t>￼</a:t>
            </a:r>
            <a:endParaRPr/>
          </a:p>
        </p:txBody>
      </p:sp>
      <p:pic>
        <p:nvPicPr>
          <p:cNvPr id="450" name="Google Shape;450;p52"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51" name="Google Shape;451;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lide 4">
  <p:cSld name="Slide 4">
    <p:spTree>
      <p:nvGrpSpPr>
        <p:cNvPr id="1" name="Shape 474"/>
        <p:cNvGrpSpPr/>
        <p:nvPr/>
      </p:nvGrpSpPr>
      <p:grpSpPr>
        <a:xfrm>
          <a:off x="0" y="0"/>
          <a:ext cx="0" cy="0"/>
          <a:chOff x="0" y="0"/>
          <a:chExt cx="0" cy="0"/>
        </a:xfrm>
      </p:grpSpPr>
      <p:grpSp>
        <p:nvGrpSpPr>
          <p:cNvPr id="475" name="Google Shape;475;p55"/>
          <p:cNvGrpSpPr/>
          <p:nvPr/>
        </p:nvGrpSpPr>
        <p:grpSpPr>
          <a:xfrm rot="5400000">
            <a:off x="-1566071" y="1575892"/>
            <a:ext cx="10691815" cy="7559675"/>
            <a:chOff x="-3" y="-1544"/>
            <a:chExt cx="12192003" cy="6859544"/>
          </a:xfrm>
        </p:grpSpPr>
        <p:sp>
          <p:nvSpPr>
            <p:cNvPr id="476" name="Google Shape;476;p55"/>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77" name="Google Shape;477;p55"/>
            <p:cNvSpPr/>
            <p:nvPr/>
          </p:nvSpPr>
          <p:spPr>
            <a:xfrm>
              <a:off x="3634154" y="3429000"/>
              <a:ext cx="8557846" cy="3429000"/>
            </a:xfrm>
            <a:prstGeom prst="triangle">
              <a:avLst>
                <a:gd name="adj" fmla="val 100000"/>
              </a:avLst>
            </a:prstGeom>
            <a:solidFill>
              <a:srgbClr val="81D1C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78" name="Google Shape;478;p55"/>
            <p:cNvSpPr/>
            <p:nvPr/>
          </p:nvSpPr>
          <p:spPr>
            <a:xfrm rot="10800000">
              <a:off x="-3" y="0"/>
              <a:ext cx="7596556" cy="4161692"/>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79" name="Google Shape;479;p55"/>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80" name="Google Shape;480;p55"/>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1" name="Google Shape;481;p55"/>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2" name="Google Shape;482;p55"/>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3" name="Google Shape;483;p55"/>
          <p:cNvSpPr txBox="1">
            <a:spLocks noGrp="1"/>
          </p:cNvSpPr>
          <p:nvPr>
            <p:ph type="body" idx="4"/>
          </p:nvPr>
        </p:nvSpPr>
        <p:spPr>
          <a:xfrm>
            <a:off x="948538" y="5355728"/>
            <a:ext cx="5991742" cy="3976155"/>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4" name="Google Shape;484;p55"/>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‹Nr.›</a:t>
            </a:fld>
            <a:r>
              <a:rPr lang="en-US" sz="756" b="0" i="0">
                <a:solidFill>
                  <a:srgbClr val="534B4F"/>
                </a:solidFill>
                <a:latin typeface="Arial"/>
                <a:ea typeface="Arial"/>
                <a:cs typeface="Arial"/>
                <a:sym typeface="Arial"/>
              </a:rPr>
              <a:t>￼</a:t>
            </a:r>
            <a:endParaRPr/>
          </a:p>
        </p:txBody>
      </p:sp>
      <p:pic>
        <p:nvPicPr>
          <p:cNvPr id="485" name="Google Shape;485;p55"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86" name="Google Shape;486;p55"/>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1_Cover Slide" userDrawn="1">
  <p:cSld name="1_Cover Slide">
    <p:spTree>
      <p:nvGrpSpPr>
        <p:cNvPr id="1" name="Shape 265"/>
        <p:cNvGrpSpPr/>
        <p:nvPr/>
      </p:nvGrpSpPr>
      <p:grpSpPr>
        <a:xfrm>
          <a:off x="0" y="0"/>
          <a:ext cx="0" cy="0"/>
          <a:chOff x="0" y="0"/>
          <a:chExt cx="0" cy="0"/>
        </a:xfrm>
      </p:grpSpPr>
      <p:sp>
        <p:nvSpPr>
          <p:cNvPr id="266" name="Google Shape;266;p51"/>
          <p:cNvSpPr/>
          <p:nvPr userDrawn="1"/>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dirty="0">
              <a:solidFill>
                <a:schemeClr val="dk1"/>
              </a:solidFill>
              <a:latin typeface="Century Schoolbook"/>
              <a:ea typeface="Century Schoolbook"/>
              <a:cs typeface="Century Schoolbook"/>
              <a:sym typeface="Century Schoolbook"/>
            </a:endParaRPr>
          </a:p>
        </p:txBody>
      </p:sp>
      <p:grpSp>
        <p:nvGrpSpPr>
          <p:cNvPr id="267" name="Google Shape;267;p51"/>
          <p:cNvGrpSpPr/>
          <p:nvPr userDrawn="1"/>
        </p:nvGrpSpPr>
        <p:grpSpPr>
          <a:xfrm>
            <a:off x="-365782" y="6649016"/>
            <a:ext cx="3283975" cy="4350830"/>
            <a:chOff x="-1820104" y="3170636"/>
            <a:chExt cx="611013" cy="826752"/>
          </a:xfrm>
        </p:grpSpPr>
        <p:grpSp>
          <p:nvGrpSpPr>
            <p:cNvPr id="268" name="Google Shape;268;p51"/>
            <p:cNvGrpSpPr/>
            <p:nvPr/>
          </p:nvGrpSpPr>
          <p:grpSpPr>
            <a:xfrm>
              <a:off x="-1706961" y="3664189"/>
              <a:ext cx="488540" cy="333199"/>
              <a:chOff x="1938476" y="5009957"/>
              <a:chExt cx="697325" cy="475596"/>
            </a:xfrm>
          </p:grpSpPr>
          <p:sp>
            <p:nvSpPr>
              <p:cNvPr id="269" name="Google Shape;269;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0" name="Google Shape;270;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1" name="Google Shape;271;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2" name="Google Shape;272;p51"/>
            <p:cNvGrpSpPr/>
            <p:nvPr/>
          </p:nvGrpSpPr>
          <p:grpSpPr>
            <a:xfrm>
              <a:off x="-1820104" y="3499918"/>
              <a:ext cx="610345" cy="327212"/>
              <a:chOff x="1776980" y="4775482"/>
              <a:chExt cx="871185" cy="467051"/>
            </a:xfrm>
          </p:grpSpPr>
          <p:sp>
            <p:nvSpPr>
              <p:cNvPr id="273" name="Google Shape;273;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4" name="Google Shape;274;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5" name="Google Shape;275;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6" name="Google Shape;276;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7" name="Google Shape;277;p51"/>
            <p:cNvGrpSpPr/>
            <p:nvPr/>
          </p:nvGrpSpPr>
          <p:grpSpPr>
            <a:xfrm>
              <a:off x="-1818327" y="3170636"/>
              <a:ext cx="609236" cy="421725"/>
              <a:chOff x="1779516" y="4305477"/>
              <a:chExt cx="869601" cy="601956"/>
            </a:xfrm>
          </p:grpSpPr>
          <p:sp>
            <p:nvSpPr>
              <p:cNvPr id="278" name="Google Shape;278;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9" name="Google Shape;279;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0" name="Google Shape;280;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1" name="Google Shape;281;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2" name="Google Shape;282;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3" name="Google Shape;283;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284" name="Google Shape;284;p51"/>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89" name="Google Shape;289;p51"/>
          <p:cNvSpPr/>
          <p:nvPr userDrawn="1"/>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90" name="Google Shape;290;p51"/>
          <p:cNvSpPr txBox="1">
            <a:spLocks noGrp="1"/>
          </p:cNvSpPr>
          <p:nvPr userDrawn="1">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dirty="0"/>
          </a:p>
        </p:txBody>
      </p:sp>
      <p:sp>
        <p:nvSpPr>
          <p:cNvPr id="295" name="Google Shape;295;p51"/>
          <p:cNvSpPr txBox="1">
            <a:spLocks noGrp="1"/>
          </p:cNvSpPr>
          <p:nvPr userDrawn="1">
            <p:ph type="body" idx="7"/>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6" name="Google Shape;296;p51"/>
          <p:cNvSpPr txBox="1">
            <a:spLocks noGrp="1"/>
          </p:cNvSpPr>
          <p:nvPr userDrawn="1">
            <p:ph type="body" idx="8"/>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7" name="Google Shape;297;p51"/>
          <p:cNvSpPr>
            <a:spLocks noGrp="1"/>
          </p:cNvSpPr>
          <p:nvPr userDrawn="1">
            <p:ph type="pic" idx="9"/>
          </p:nvPr>
        </p:nvSpPr>
        <p:spPr>
          <a:xfrm>
            <a:off x="-8145" y="0"/>
            <a:ext cx="7567819" cy="2667192"/>
          </a:xfrm>
          <a:prstGeom prst="rect">
            <a:avLst/>
          </a:prstGeom>
          <a:solidFill>
            <a:srgbClr val="BFBFBF"/>
          </a:solidFill>
          <a:ln>
            <a:noFill/>
          </a:ln>
        </p:spPr>
      </p:sp>
      <p:grpSp>
        <p:nvGrpSpPr>
          <p:cNvPr id="298" name="Google Shape;298;p51"/>
          <p:cNvGrpSpPr/>
          <p:nvPr userDrawn="1"/>
        </p:nvGrpSpPr>
        <p:grpSpPr>
          <a:xfrm>
            <a:off x="4586552" y="9914793"/>
            <a:ext cx="2732358" cy="324961"/>
            <a:chOff x="463403" y="8636776"/>
            <a:chExt cx="2959811" cy="359509"/>
          </a:xfrm>
        </p:grpSpPr>
        <p:grpSp>
          <p:nvGrpSpPr>
            <p:cNvPr id="299" name="Google Shape;299;p51"/>
            <p:cNvGrpSpPr/>
            <p:nvPr/>
          </p:nvGrpSpPr>
          <p:grpSpPr>
            <a:xfrm>
              <a:off x="463403" y="8691062"/>
              <a:ext cx="986079" cy="214792"/>
              <a:chOff x="7942326" y="4900231"/>
              <a:chExt cx="744246" cy="162115"/>
            </a:xfrm>
          </p:grpSpPr>
          <p:sp>
            <p:nvSpPr>
              <p:cNvPr id="300" name="Google Shape;300;p51"/>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1" name="Google Shape;301;p51"/>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2" name="Google Shape;302;p51"/>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3" name="Google Shape;303;p51"/>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4" name="Google Shape;304;p51"/>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5" name="Google Shape;305;p51"/>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6" name="Google Shape;306;p51"/>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7" name="Google Shape;307;p51"/>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8" name="Google Shape;308;p51"/>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9" name="Google Shape;309;p51"/>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0" name="Google Shape;310;p51"/>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1" name="Google Shape;311;p51"/>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2" name="Google Shape;312;p51"/>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3" name="Google Shape;313;p51"/>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4" name="Google Shape;314;p51"/>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5" name="Google Shape;315;p51"/>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6" name="Google Shape;316;p51"/>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7" name="Google Shape;317;p51"/>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8" name="Google Shape;318;p51"/>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9" name="Google Shape;319;p51"/>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0" name="Google Shape;320;p51"/>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1" name="Google Shape;321;p51"/>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2" name="Google Shape;322;p51"/>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3" name="Google Shape;323;p51"/>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4" name="Google Shape;324;p51"/>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nvGrpSpPr>
              <p:cNvPr id="325" name="Google Shape;325;p51"/>
              <p:cNvGrpSpPr/>
              <p:nvPr/>
            </p:nvGrpSpPr>
            <p:grpSpPr>
              <a:xfrm>
                <a:off x="8206877" y="4909375"/>
                <a:ext cx="365840" cy="45339"/>
                <a:chOff x="8206877" y="4909375"/>
                <a:chExt cx="365840" cy="45339"/>
              </a:xfrm>
            </p:grpSpPr>
            <p:sp>
              <p:nvSpPr>
                <p:cNvPr id="326" name="Google Shape;326;p51"/>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7" name="Google Shape;327;p51"/>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8" name="Google Shape;328;p51"/>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9" name="Google Shape;329;p51"/>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0" name="Google Shape;330;p51"/>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1" name="Google Shape;331;p51"/>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2" name="Google Shape;332;p51"/>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3" name="Google Shape;333;p51"/>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4" name="Google Shape;334;p51"/>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5" name="Google Shape;335;p51"/>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6" name="Google Shape;336;p51"/>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7" name="Google Shape;337;p51"/>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8" name="Google Shape;338;p51"/>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9" name="Google Shape;339;p51"/>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40" name="Google Shape;340;p51"/>
              <p:cNvGrpSpPr/>
              <p:nvPr/>
            </p:nvGrpSpPr>
            <p:grpSpPr>
              <a:xfrm>
                <a:off x="8208210" y="4964049"/>
                <a:ext cx="478362" cy="44671"/>
                <a:chOff x="8208210" y="4964049"/>
                <a:chExt cx="478362" cy="44671"/>
              </a:xfrm>
            </p:grpSpPr>
            <p:sp>
              <p:nvSpPr>
                <p:cNvPr id="341" name="Google Shape;341;p51"/>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2" name="Google Shape;342;p51"/>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3" name="Google Shape;343;p51"/>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4" name="Google Shape;344;p51"/>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5" name="Google Shape;345;p51"/>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6" name="Google Shape;346;p51"/>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7" name="Google Shape;347;p51"/>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8" name="Google Shape;348;p51"/>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9" name="Google Shape;349;p51"/>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0" name="Google Shape;350;p51"/>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1" name="Google Shape;351;p51"/>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2" name="Google Shape;352;p51"/>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3" name="Google Shape;353;p51"/>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4" name="Google Shape;354;p51"/>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5" name="Google Shape;355;p51"/>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6" name="Google Shape;356;p51"/>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7" name="Google Shape;357;p51"/>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58" name="Google Shape;358;p51"/>
              <p:cNvGrpSpPr/>
              <p:nvPr/>
            </p:nvGrpSpPr>
            <p:grpSpPr>
              <a:xfrm>
                <a:off x="8206020" y="5017579"/>
                <a:ext cx="478077" cy="44767"/>
                <a:chOff x="8206020" y="5017579"/>
                <a:chExt cx="478077" cy="44767"/>
              </a:xfrm>
            </p:grpSpPr>
            <p:sp>
              <p:nvSpPr>
                <p:cNvPr id="359" name="Google Shape;359;p51"/>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0" name="Google Shape;360;p51"/>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1" name="Google Shape;361;p51"/>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2" name="Google Shape;362;p51"/>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3" name="Google Shape;363;p51"/>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4" name="Google Shape;364;p51"/>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5" name="Google Shape;365;p51"/>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6" name="Google Shape;366;p51"/>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7" name="Google Shape;367;p51"/>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8" name="Google Shape;368;p51"/>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9" name="Google Shape;369;p51"/>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0" name="Google Shape;370;p51"/>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1" name="Google Shape;371;p51"/>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2" name="Google Shape;372;p51"/>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3" name="Google Shape;373;p51"/>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4" name="Google Shape;374;p51"/>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5" name="Google Shape;375;p51"/>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6" name="Google Shape;376;p51"/>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377" name="Google Shape;377;p51"/>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378" b="0" i="0" u="none" strike="noStrike" dirty="0">
                  <a:solidFill>
                    <a:srgbClr val="323338"/>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2020-1-UK01-KA203-079083</a:t>
              </a:r>
            </a:p>
          </p:txBody>
        </p:sp>
      </p:grpSp>
      <p:grpSp>
        <p:nvGrpSpPr>
          <p:cNvPr id="378" name="Google Shape;378;p51"/>
          <p:cNvGrpSpPr/>
          <p:nvPr userDrawn="1"/>
        </p:nvGrpSpPr>
        <p:grpSpPr>
          <a:xfrm>
            <a:off x="4695780" y="2930663"/>
            <a:ext cx="2152946" cy="784845"/>
            <a:chOff x="1776980" y="4305477"/>
            <a:chExt cx="3230805" cy="1202858"/>
          </a:xfrm>
        </p:grpSpPr>
        <p:grpSp>
          <p:nvGrpSpPr>
            <p:cNvPr id="379" name="Google Shape;379;p51"/>
            <p:cNvGrpSpPr/>
            <p:nvPr/>
          </p:nvGrpSpPr>
          <p:grpSpPr>
            <a:xfrm>
              <a:off x="1938476" y="5009957"/>
              <a:ext cx="697325" cy="475596"/>
              <a:chOff x="1938476" y="5009957"/>
              <a:chExt cx="697325" cy="475596"/>
            </a:xfrm>
          </p:grpSpPr>
          <p:sp>
            <p:nvSpPr>
              <p:cNvPr id="380" name="Google Shape;380;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1" name="Google Shape;381;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2" name="Google Shape;382;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3" name="Google Shape;383;p51"/>
            <p:cNvGrpSpPr/>
            <p:nvPr/>
          </p:nvGrpSpPr>
          <p:grpSpPr>
            <a:xfrm>
              <a:off x="1776980" y="4775482"/>
              <a:ext cx="871185" cy="467051"/>
              <a:chOff x="1776980" y="4775482"/>
              <a:chExt cx="871185" cy="467051"/>
            </a:xfrm>
          </p:grpSpPr>
          <p:sp>
            <p:nvSpPr>
              <p:cNvPr id="384" name="Google Shape;384;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5" name="Google Shape;385;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6" name="Google Shape;386;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7" name="Google Shape;387;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8" name="Google Shape;388;p51"/>
            <p:cNvGrpSpPr/>
            <p:nvPr/>
          </p:nvGrpSpPr>
          <p:grpSpPr>
            <a:xfrm>
              <a:off x="1779516" y="4305477"/>
              <a:ext cx="869601" cy="601956"/>
              <a:chOff x="1779516" y="4305477"/>
              <a:chExt cx="869601" cy="601956"/>
            </a:xfrm>
          </p:grpSpPr>
          <p:sp>
            <p:nvSpPr>
              <p:cNvPr id="389" name="Google Shape;389;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0" name="Google Shape;390;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1" name="Google Shape;391;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2" name="Google Shape;392;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3" name="Google Shape;393;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4" name="Google Shape;394;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95" name="Google Shape;395;p51"/>
            <p:cNvGrpSpPr/>
            <p:nvPr/>
          </p:nvGrpSpPr>
          <p:grpSpPr>
            <a:xfrm>
              <a:off x="3139872" y="4874208"/>
              <a:ext cx="1611123" cy="319912"/>
              <a:chOff x="3139872" y="4874208"/>
              <a:chExt cx="1611123" cy="319912"/>
            </a:xfrm>
          </p:grpSpPr>
          <p:sp>
            <p:nvSpPr>
              <p:cNvPr id="396" name="Google Shape;396;p51"/>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7" name="Google Shape;397;p51"/>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8" name="Google Shape;398;p51"/>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9" name="Google Shape;399;p51"/>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0" name="Google Shape;400;p51"/>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1" name="Google Shape;401;p51"/>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2" name="Google Shape;402;p51"/>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03" name="Google Shape;403;p51"/>
            <p:cNvGrpSpPr/>
            <p:nvPr/>
          </p:nvGrpSpPr>
          <p:grpSpPr>
            <a:xfrm>
              <a:off x="2804142" y="4492592"/>
              <a:ext cx="2203643" cy="429081"/>
              <a:chOff x="2804142" y="4492592"/>
              <a:chExt cx="2203643" cy="429081"/>
            </a:xfrm>
          </p:grpSpPr>
          <p:sp>
            <p:nvSpPr>
              <p:cNvPr id="404" name="Google Shape;404;p51"/>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5" name="Google Shape;405;p51"/>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6" name="Google Shape;406;p51"/>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7" name="Google Shape;407;p51"/>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8" name="Google Shape;408;p51"/>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9" name="Google Shape;409;p51"/>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0" name="Google Shape;410;p51"/>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1" name="Google Shape;411;p51"/>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2" name="Google Shape;412;p51"/>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3" name="Google Shape;413;p51"/>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14" name="Google Shape;414;p51"/>
            <p:cNvGrpSpPr/>
            <p:nvPr/>
          </p:nvGrpSpPr>
          <p:grpSpPr>
            <a:xfrm>
              <a:off x="3037156" y="5293796"/>
              <a:ext cx="1840332" cy="214539"/>
              <a:chOff x="3037156" y="5293796"/>
              <a:chExt cx="1840332" cy="214539"/>
            </a:xfrm>
          </p:grpSpPr>
          <p:sp>
            <p:nvSpPr>
              <p:cNvPr id="415" name="Google Shape;415;p51"/>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6" name="Google Shape;416;p51"/>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7" name="Google Shape;417;p51"/>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8" name="Google Shape;418;p51"/>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9" name="Google Shape;419;p51"/>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0" name="Google Shape;420;p51"/>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1" name="Google Shape;421;p51"/>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2" name="Google Shape;422;p51"/>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3" name="Google Shape;423;p51"/>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4" name="Google Shape;424;p51"/>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5" name="Google Shape;425;p51"/>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6" name="Google Shape;426;p51"/>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7" name="Google Shape;427;p51"/>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8" name="Google Shape;428;p51"/>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29" name="Google Shape;429;p51"/>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0" name="Google Shape;430;p51"/>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1" name="Google Shape;431;p51"/>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32" name="Google Shape;432;p51"/>
          <p:cNvSpPr/>
          <p:nvPr userDrawn="1"/>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3" name="Google Shape;433;p51"/>
          <p:cNvSpPr/>
          <p:nvPr userDrawn="1"/>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5" name="Google Shape;435;p51"/>
          <p:cNvSpPr/>
          <p:nvPr userDrawn="1"/>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6" name="Google Shape;436;p51"/>
          <p:cNvSpPr/>
          <p:nvPr userDrawn="1"/>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727" b="0" i="0" u="none">
                <a:solidFill>
                  <a:schemeClr val="lt1"/>
                </a:solidFill>
                <a:latin typeface="Calibri"/>
                <a:ea typeface="Calibri"/>
                <a:cs typeface="Calibri"/>
                <a:sym typeface="Calibri"/>
              </a:rPr>
              <a:t>www.</a:t>
            </a:r>
            <a:r>
              <a:rPr lang="en-US" sz="1727" b="1" i="0" u="none">
                <a:solidFill>
                  <a:schemeClr val="lt1"/>
                </a:solidFill>
                <a:latin typeface="Calibri"/>
                <a:ea typeface="Calibri"/>
                <a:cs typeface="Calibri"/>
                <a:sym typeface="Calibri"/>
              </a:rPr>
              <a:t>tourismrecovery</a:t>
            </a:r>
            <a:r>
              <a:rPr lang="en-US" sz="1727" b="0" i="0" u="none">
                <a:solidFill>
                  <a:schemeClr val="lt1"/>
                </a:solidFill>
                <a:latin typeface="Calibri"/>
                <a:ea typeface="Calibri"/>
                <a:cs typeface="Calibri"/>
                <a:sym typeface="Calibri"/>
              </a:rPr>
              <a:t>.eu</a:t>
            </a:r>
            <a:endParaRPr sz="1727" b="0" u="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4536081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00" b="0" i="0" u="none" strike="noStrike" cap="none">
                <a:solidFill>
                  <a:srgbClr val="414141"/>
                </a:solidFill>
                <a:latin typeface="Avenir"/>
                <a:ea typeface="Avenir"/>
                <a:cs typeface="Avenir"/>
                <a:sym typeface="Avenir"/>
              </a:defRPr>
            </a:lvl1pPr>
            <a:lvl2pPr marL="0" marR="0" lvl="1" indent="0" algn="r" rtl="0">
              <a:spcBef>
                <a:spcPts val="0"/>
              </a:spcBef>
              <a:buNone/>
              <a:defRPr sz="700" b="0" i="0" u="none" strike="noStrike" cap="none">
                <a:solidFill>
                  <a:srgbClr val="414141"/>
                </a:solidFill>
                <a:latin typeface="Avenir"/>
                <a:ea typeface="Avenir"/>
                <a:cs typeface="Avenir"/>
                <a:sym typeface="Avenir"/>
              </a:defRPr>
            </a:lvl2pPr>
            <a:lvl3pPr marL="0" marR="0" lvl="2" indent="0" algn="r" rtl="0">
              <a:spcBef>
                <a:spcPts val="0"/>
              </a:spcBef>
              <a:buNone/>
              <a:defRPr sz="700" b="0" i="0" u="none" strike="noStrike" cap="none">
                <a:solidFill>
                  <a:srgbClr val="414141"/>
                </a:solidFill>
                <a:latin typeface="Avenir"/>
                <a:ea typeface="Avenir"/>
                <a:cs typeface="Avenir"/>
                <a:sym typeface="Avenir"/>
              </a:defRPr>
            </a:lvl3pPr>
            <a:lvl4pPr marL="0" marR="0" lvl="3" indent="0" algn="r" rtl="0">
              <a:spcBef>
                <a:spcPts val="0"/>
              </a:spcBef>
              <a:buNone/>
              <a:defRPr sz="700" b="0" i="0" u="none" strike="noStrike" cap="none">
                <a:solidFill>
                  <a:srgbClr val="414141"/>
                </a:solidFill>
                <a:latin typeface="Avenir"/>
                <a:ea typeface="Avenir"/>
                <a:cs typeface="Avenir"/>
                <a:sym typeface="Avenir"/>
              </a:defRPr>
            </a:lvl4pPr>
            <a:lvl5pPr marL="0" marR="0" lvl="4" indent="0" algn="r" rtl="0">
              <a:spcBef>
                <a:spcPts val="0"/>
              </a:spcBef>
              <a:buNone/>
              <a:defRPr sz="700" b="0" i="0" u="none" strike="noStrike" cap="none">
                <a:solidFill>
                  <a:srgbClr val="414141"/>
                </a:solidFill>
                <a:latin typeface="Avenir"/>
                <a:ea typeface="Avenir"/>
                <a:cs typeface="Avenir"/>
                <a:sym typeface="Avenir"/>
              </a:defRPr>
            </a:lvl5pPr>
            <a:lvl6pPr marL="0" marR="0" lvl="5" indent="0" algn="r" rtl="0">
              <a:spcBef>
                <a:spcPts val="0"/>
              </a:spcBef>
              <a:buNone/>
              <a:defRPr sz="700" b="0" i="0" u="none" strike="noStrike" cap="none">
                <a:solidFill>
                  <a:srgbClr val="414141"/>
                </a:solidFill>
                <a:latin typeface="Avenir"/>
                <a:ea typeface="Avenir"/>
                <a:cs typeface="Avenir"/>
                <a:sym typeface="Avenir"/>
              </a:defRPr>
            </a:lvl6pPr>
            <a:lvl7pPr marL="0" marR="0" lvl="6" indent="0" algn="r" rtl="0">
              <a:spcBef>
                <a:spcPts val="0"/>
              </a:spcBef>
              <a:buNone/>
              <a:defRPr sz="700" b="0" i="0" u="none" strike="noStrike" cap="none">
                <a:solidFill>
                  <a:srgbClr val="414141"/>
                </a:solidFill>
                <a:latin typeface="Avenir"/>
                <a:ea typeface="Avenir"/>
                <a:cs typeface="Avenir"/>
                <a:sym typeface="Avenir"/>
              </a:defRPr>
            </a:lvl7pPr>
            <a:lvl8pPr marL="0" marR="0" lvl="7" indent="0" algn="r" rtl="0">
              <a:spcBef>
                <a:spcPts val="0"/>
              </a:spcBef>
              <a:buNone/>
              <a:defRPr sz="700" b="0" i="0" u="none" strike="noStrike" cap="none">
                <a:solidFill>
                  <a:srgbClr val="414141"/>
                </a:solidFill>
                <a:latin typeface="Avenir"/>
                <a:ea typeface="Avenir"/>
                <a:cs typeface="Avenir"/>
                <a:sym typeface="Avenir"/>
              </a:defRPr>
            </a:lvl8pPr>
            <a:lvl9pPr marL="0" marR="0" lvl="8" indent="0" algn="r" rtl="0">
              <a:spcBef>
                <a:spcPts val="0"/>
              </a:spcBef>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‹Nr.›</a:t>
            </a:fld>
            <a:endParaRPr/>
          </a:p>
        </p:txBody>
      </p:sp>
    </p:spTree>
  </p:cSld>
  <p:clrMap bg1="lt1" tx1="dk1" bg2="dk2" tx2="lt2" accent1="accent1" accent2="accent2" accent3="accent3" accent4="accent4" accent5="accent5" accent6="accent6" hlink="hlink" folHlink="folHlink"/>
  <p:sldLayoutIdLst>
    <p:sldLayoutId id="2147483671" r:id="rId1"/>
    <p:sldLayoutId id="2147483674" r:id="rId2"/>
    <p:sldLayoutId id="2147483675"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17"/>
        <p:cNvGrpSpPr/>
        <p:nvPr/>
      </p:nvGrpSpPr>
      <p:grpSpPr>
        <a:xfrm>
          <a:off x="0" y="0"/>
          <a:ext cx="0" cy="0"/>
          <a:chOff x="0" y="0"/>
          <a:chExt cx="0" cy="0"/>
        </a:xfrm>
      </p:grpSpPr>
      <p:sp>
        <p:nvSpPr>
          <p:cNvPr id="1418" name="Google Shape;1418;p22"/>
          <p:cNvSpPr txBox="1">
            <a:spLocks noGrp="1"/>
          </p:cNvSpPr>
          <p:nvPr>
            <p:ph type="body" idx="1"/>
          </p:nvPr>
        </p:nvSpPr>
        <p:spPr>
          <a:xfrm>
            <a:off x="4520575" y="4377899"/>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n-US" sz="1511" b="1" dirty="0">
                <a:solidFill>
                  <a:srgbClr val="79527B"/>
                </a:solidFill>
              </a:rPr>
              <a:t>Initial Situation</a:t>
            </a:r>
            <a:endParaRPr sz="1511" b="1" dirty="0">
              <a:solidFill>
                <a:srgbClr val="79527B"/>
              </a:solidFill>
            </a:endParaRPr>
          </a:p>
        </p:txBody>
      </p:sp>
      <p:sp>
        <p:nvSpPr>
          <p:cNvPr id="1419" name="Google Shape;1419;p22"/>
          <p:cNvSpPr txBox="1">
            <a:spLocks noGrp="1"/>
          </p:cNvSpPr>
          <p:nvPr>
            <p:ph type="body" idx="2"/>
          </p:nvPr>
        </p:nvSpPr>
        <p:spPr>
          <a:xfrm>
            <a:off x="287452" y="4683084"/>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lang="de-DE" dirty="0"/>
          </a:p>
          <a:p>
            <a:pPr marL="0" lvl="0" indent="0" algn="l" rtl="0">
              <a:lnSpc>
                <a:spcPct val="127750"/>
              </a:lnSpc>
              <a:spcBef>
                <a:spcPts val="0"/>
              </a:spcBef>
              <a:spcAft>
                <a:spcPts val="0"/>
              </a:spcAft>
              <a:buClr>
                <a:schemeClr val="lt1"/>
              </a:buClr>
              <a:buSzPts val="1200"/>
              <a:buNone/>
            </a:pPr>
            <a:endParaRPr lang="de-DE" dirty="0"/>
          </a:p>
          <a:p>
            <a:pPr marL="0" lvl="0" indent="0" algn="l" rtl="0">
              <a:lnSpc>
                <a:spcPct val="127750"/>
              </a:lnSpc>
              <a:spcBef>
                <a:spcPts val="0"/>
              </a:spcBef>
              <a:spcAft>
                <a:spcPts val="0"/>
              </a:spcAft>
              <a:buClr>
                <a:schemeClr val="lt1"/>
              </a:buClr>
              <a:buSzPts val="1200"/>
              <a:buNone/>
            </a:pPr>
            <a:endParaRPr lang="de-DE" dirty="0"/>
          </a:p>
          <a:p>
            <a:pPr marL="0" lvl="0" indent="0" algn="l" rtl="0">
              <a:lnSpc>
                <a:spcPct val="127750"/>
              </a:lnSpc>
              <a:spcBef>
                <a:spcPts val="0"/>
              </a:spcBef>
              <a:spcAft>
                <a:spcPts val="0"/>
              </a:spcAft>
              <a:buClr>
                <a:schemeClr val="lt1"/>
              </a:buClr>
              <a:buSzPts val="1200"/>
              <a:buNone/>
            </a:pPr>
            <a:r>
              <a:rPr lang="de-DE" dirty="0"/>
              <a:t>Topic:</a:t>
            </a:r>
          </a:p>
          <a:p>
            <a:pPr marL="0" lvl="0" indent="0" algn="l" rtl="0">
              <a:lnSpc>
                <a:spcPct val="127750"/>
              </a:lnSpc>
              <a:spcBef>
                <a:spcPts val="0"/>
              </a:spcBef>
              <a:spcAft>
                <a:spcPts val="0"/>
              </a:spcAft>
              <a:buClr>
                <a:schemeClr val="lt1"/>
              </a:buClr>
              <a:buSzPts val="1200"/>
              <a:buNone/>
            </a:pPr>
            <a:r>
              <a:rPr lang="de-DE" dirty="0" err="1"/>
              <a:t>Overcoming</a:t>
            </a:r>
            <a:r>
              <a:rPr lang="de-DE" dirty="0"/>
              <a:t> a </a:t>
            </a:r>
            <a:r>
              <a:rPr lang="de-DE" dirty="0" err="1"/>
              <a:t>liquidity</a:t>
            </a:r>
            <a:r>
              <a:rPr lang="de-DE" dirty="0"/>
              <a:t> </a:t>
            </a:r>
            <a:r>
              <a:rPr lang="de-DE" dirty="0" err="1"/>
              <a:t>crisis</a:t>
            </a:r>
            <a:endParaRPr lang="de-DE" dirty="0"/>
          </a:p>
          <a:p>
            <a:pPr marL="0" lvl="0" indent="0" algn="l" rtl="0">
              <a:lnSpc>
                <a:spcPct val="127750"/>
              </a:lnSpc>
              <a:spcBef>
                <a:spcPts val="0"/>
              </a:spcBef>
              <a:spcAft>
                <a:spcPts val="0"/>
              </a:spcAft>
              <a:buClr>
                <a:schemeClr val="lt1"/>
              </a:buClr>
              <a:buSzPts val="1200"/>
              <a:buNone/>
            </a:pPr>
            <a:endParaRPr lang="de-DE" dirty="0"/>
          </a:p>
          <a:p>
            <a:pPr marL="0" lvl="0" indent="0" algn="l" rtl="0">
              <a:lnSpc>
                <a:spcPct val="127750"/>
              </a:lnSpc>
              <a:spcBef>
                <a:spcPts val="0"/>
              </a:spcBef>
              <a:spcAft>
                <a:spcPts val="0"/>
              </a:spcAft>
              <a:buClr>
                <a:schemeClr val="lt1"/>
              </a:buClr>
              <a:buSzPts val="1200"/>
              <a:buNone/>
            </a:pPr>
            <a:r>
              <a:rPr lang="de-DE" dirty="0"/>
              <a:t>Type of </a:t>
            </a:r>
            <a:r>
              <a:rPr lang="de-DE" dirty="0" err="1"/>
              <a:t>business</a:t>
            </a:r>
            <a:r>
              <a:rPr lang="de-DE" dirty="0"/>
              <a:t>: </a:t>
            </a:r>
          </a:p>
          <a:p>
            <a:pPr marL="0" lvl="0" indent="0" algn="l" rtl="0">
              <a:lnSpc>
                <a:spcPct val="127750"/>
              </a:lnSpc>
              <a:spcBef>
                <a:spcPts val="0"/>
              </a:spcBef>
              <a:spcAft>
                <a:spcPts val="0"/>
              </a:spcAft>
              <a:buClr>
                <a:schemeClr val="lt1"/>
              </a:buClr>
              <a:buSzPts val="1200"/>
              <a:buNone/>
            </a:pPr>
            <a:r>
              <a:rPr lang="de-DE" dirty="0"/>
              <a:t>Hotel</a:t>
            </a:r>
          </a:p>
        </p:txBody>
      </p:sp>
      <p:sp>
        <p:nvSpPr>
          <p:cNvPr id="1425" name="Google Shape;1425;p22"/>
          <p:cNvSpPr txBox="1">
            <a:spLocks noGrp="1"/>
          </p:cNvSpPr>
          <p:nvPr>
            <p:ph type="body" idx="8"/>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r>
              <a:rPr lang="en-US" sz="1600" dirty="0"/>
              <a:t>Case Study</a:t>
            </a:r>
            <a:endParaRPr sz="1600" dirty="0"/>
          </a:p>
        </p:txBody>
      </p:sp>
      <p:sp>
        <p:nvSpPr>
          <p:cNvPr id="39" name="Google Shape;1420;p22">
            <a:extLst>
              <a:ext uri="{FF2B5EF4-FFF2-40B4-BE49-F238E27FC236}">
                <a16:creationId xmlns:a16="http://schemas.microsoft.com/office/drawing/2014/main" id="{BAEC0FC5-0691-41EC-9965-7D6572BF1EB0}"/>
              </a:ext>
            </a:extLst>
          </p:cNvPr>
          <p:cNvSpPr txBox="1">
            <a:spLocks/>
          </p:cNvSpPr>
          <p:nvPr/>
        </p:nvSpPr>
        <p:spPr>
          <a:xfrm>
            <a:off x="272075" y="4031346"/>
            <a:ext cx="3249466"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0000"/>
              </a:lnSpc>
              <a:spcBef>
                <a:spcPts val="2267"/>
              </a:spcBef>
              <a:spcAft>
                <a:spcPts val="0"/>
              </a:spcAft>
              <a:buClr>
                <a:schemeClr val="lt1"/>
              </a:buClr>
              <a:buSzPts val="1295"/>
              <a:buFont typeface="Arial"/>
              <a:buNone/>
              <a:defRPr sz="1295" b="0"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spcBef>
                <a:spcPts val="0"/>
              </a:spcBef>
              <a:buSzPts val="1200"/>
            </a:pPr>
            <a:r>
              <a:rPr lang="en-US" b="1" dirty="0"/>
              <a:t>Module: 4</a:t>
            </a:r>
          </a:p>
          <a:p>
            <a:pPr marL="0" indent="0">
              <a:spcBef>
                <a:spcPts val="0"/>
              </a:spcBef>
              <a:buSzPts val="1200"/>
            </a:pPr>
            <a:r>
              <a:rPr lang="en-US" b="1" dirty="0"/>
              <a:t>Liquidity Crisis and Liquidity Management</a:t>
            </a:r>
          </a:p>
          <a:p>
            <a:pPr marL="0" indent="0">
              <a:spcBef>
                <a:spcPts val="0"/>
              </a:spcBef>
              <a:buSzPts val="1200"/>
            </a:pPr>
            <a:endParaRPr lang="en-US" b="1" dirty="0"/>
          </a:p>
        </p:txBody>
      </p:sp>
      <p:pic>
        <p:nvPicPr>
          <p:cNvPr id="11" name="Bildplatzhalter 10">
            <a:extLst>
              <a:ext uri="{FF2B5EF4-FFF2-40B4-BE49-F238E27FC236}">
                <a16:creationId xmlns:a16="http://schemas.microsoft.com/office/drawing/2014/main" id="{EBACC2B9-31CB-4886-B992-6FF248F622CD}"/>
              </a:ext>
            </a:extLst>
          </p:cNvPr>
          <p:cNvPicPr>
            <a:picLocks noGrp="1" noChangeAspect="1"/>
          </p:cNvPicPr>
          <p:nvPr>
            <p:ph type="pic" idx="9"/>
          </p:nvPr>
        </p:nvPicPr>
        <p:blipFill>
          <a:blip r:embed="rId3"/>
          <a:srcRect t="23581" b="23581"/>
          <a:stretch>
            <a:fillRect/>
          </a:stretch>
        </p:blipFill>
        <p:spPr/>
      </p:pic>
      <p:cxnSp>
        <p:nvCxnSpPr>
          <p:cNvPr id="18" name="Google Shape;1462;p23">
            <a:extLst>
              <a:ext uri="{FF2B5EF4-FFF2-40B4-BE49-F238E27FC236}">
                <a16:creationId xmlns:a16="http://schemas.microsoft.com/office/drawing/2014/main" id="{C36C11EF-65BF-4B2F-BD8E-A79F93B9040C}"/>
              </a:ext>
            </a:extLst>
          </p:cNvPr>
          <p:cNvCxnSpPr>
            <a:cxnSpLocks/>
          </p:cNvCxnSpPr>
          <p:nvPr/>
        </p:nvCxnSpPr>
        <p:spPr>
          <a:xfrm flipH="1">
            <a:off x="4504732" y="4833878"/>
            <a:ext cx="3199575"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1" name="Google Shape;1544;p26">
            <a:extLst>
              <a:ext uri="{FF2B5EF4-FFF2-40B4-BE49-F238E27FC236}">
                <a16:creationId xmlns:a16="http://schemas.microsoft.com/office/drawing/2014/main" id="{08FE4C8B-71C7-4A9E-A6A3-7A469FAB1E52}"/>
              </a:ext>
            </a:extLst>
          </p:cNvPr>
          <p:cNvSpPr txBox="1">
            <a:spLocks/>
          </p:cNvSpPr>
          <p:nvPr/>
        </p:nvSpPr>
        <p:spPr>
          <a:xfrm>
            <a:off x="4481662" y="5136317"/>
            <a:ext cx="2736261" cy="323883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Clr>
                <a:srgbClr val="79527B"/>
              </a:buClr>
              <a:buSzPts val="1500"/>
            </a:pPr>
            <a:r>
              <a:rPr lang="en-US" sz="1200" b="0" dirty="0">
                <a:solidFill>
                  <a:srgbClr val="534B4F"/>
                </a:solidFill>
              </a:rPr>
              <a:t>Mr. K. has been running a small, family-run hotel in the Harz mountains in central Germany - a popular region for excursions - for several years. He was actually able to cushion the impact of the Covid pandemic on his business well - in recent years he had built up a small private risk buffer that had enabled him not only to survive the hotel closure due to the lockdown in the pandemic, but even to use the closure to carry out some renovations to the house and rooms. The state aid also supported him in this.</a:t>
            </a:r>
            <a:endParaRPr lang="en-GB" sz="1200" b="0" dirty="0">
              <a:solidFill>
                <a:srgbClr val="534B4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sp>
        <p:nvSpPr>
          <p:cNvPr id="1460" name="Google Shape;1460;p23"/>
          <p:cNvSpPr txBox="1">
            <a:spLocks noGrp="1"/>
          </p:cNvSpPr>
          <p:nvPr>
            <p:ph type="body" idx="3"/>
          </p:nvPr>
        </p:nvSpPr>
        <p:spPr>
          <a:xfrm>
            <a:off x="948538" y="745104"/>
            <a:ext cx="5991742" cy="378000"/>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n-US" dirty="0"/>
              <a:t>Special challenges and problems faced by the company</a:t>
            </a:r>
            <a:endParaRPr dirty="0"/>
          </a:p>
        </p:txBody>
      </p:sp>
      <p:cxnSp>
        <p:nvCxnSpPr>
          <p:cNvPr id="1462" name="Google Shape;1462;p23"/>
          <p:cNvCxnSpPr>
            <a:cxnSpLocks/>
          </p:cNvCxnSpPr>
          <p:nvPr/>
        </p:nvCxnSpPr>
        <p:spPr>
          <a:xfrm flipH="1">
            <a:off x="1048548" y="1123104"/>
            <a:ext cx="5746390"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grpSp>
        <p:nvGrpSpPr>
          <p:cNvPr id="1463" name="Google Shape;1463;p23"/>
          <p:cNvGrpSpPr/>
          <p:nvPr/>
        </p:nvGrpSpPr>
        <p:grpSpPr>
          <a:xfrm>
            <a:off x="338188" y="5737216"/>
            <a:ext cx="476957" cy="550775"/>
            <a:chOff x="8823055" y="3850915"/>
            <a:chExt cx="751563" cy="867883"/>
          </a:xfrm>
        </p:grpSpPr>
        <p:sp>
          <p:nvSpPr>
            <p:cNvPr id="1464" name="Google Shape;1464;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5" name="Google Shape;1465;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6" name="Google Shape;1466;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7" name="Google Shape;1467;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8" name="Google Shape;1468;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9" name="Google Shape;1469;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0" name="Google Shape;1470;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1" name="Google Shape;1471;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2" name="Google Shape;1472;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928041" y="5966907"/>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US" sz="1200" b="0" dirty="0">
                <a:solidFill>
                  <a:srgbClr val="534B4F"/>
                </a:solidFill>
              </a:rPr>
              <a:t>How can liquidity planning be implemented in a hotel? What are the specific challenges?</a:t>
            </a: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940735" y="5391412"/>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US" dirty="0"/>
              <a:t>Group Discussion</a:t>
            </a:r>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928041" y="5818067"/>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4" name="Google Shape;1544;p26">
            <a:extLst>
              <a:ext uri="{FF2B5EF4-FFF2-40B4-BE49-F238E27FC236}">
                <a16:creationId xmlns:a16="http://schemas.microsoft.com/office/drawing/2014/main" id="{9F5E7F73-23F5-4271-BA46-004358DF5449}"/>
              </a:ext>
            </a:extLst>
          </p:cNvPr>
          <p:cNvSpPr txBox="1">
            <a:spLocks/>
          </p:cNvSpPr>
          <p:nvPr/>
        </p:nvSpPr>
        <p:spPr>
          <a:xfrm>
            <a:off x="977601" y="1339279"/>
            <a:ext cx="5891730" cy="326587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just" rtl="0">
              <a:lnSpc>
                <a:spcPct val="100000"/>
              </a:lnSpc>
              <a:spcBef>
                <a:spcPts val="0"/>
              </a:spcBef>
              <a:spcAft>
                <a:spcPts val="0"/>
              </a:spcAft>
              <a:buClr>
                <a:srgbClr val="534B4F"/>
              </a:buClr>
              <a:buSzPts val="1079"/>
              <a:buFont typeface="Arial"/>
              <a:buNone/>
              <a:defRPr sz="1079" b="0" i="0" u="none" strike="noStrike" cap="none">
                <a:solidFill>
                  <a:srgbClr val="534B4F"/>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Clr>
                <a:srgbClr val="79527B"/>
              </a:buClr>
              <a:buSzPts val="1500"/>
            </a:pPr>
            <a:r>
              <a:rPr lang="en-US" sz="1200" dirty="0"/>
              <a:t>But his reserves are quite depleted by now. Business has not yet picked up as hoped, and Mr. K. fears that he will need a loan. It is the first time in his career that he will need a loan. He calls his bank. He has no fixed contact person at his bank and has to ask around. He gets an appointment for a preliminary talk. In this preliminary meeting, his bank advisor explains that he first has to provide a number of documents. These include the accounting data of the last few years, a business plan and, in particular, a well-founded liquidity plan for at least 12 months to determine the liquidity requirements. In addition, he has to prepare what collateral he can provide to the bank. </a:t>
            </a:r>
          </a:p>
          <a:p>
            <a:pPr marL="0" indent="0">
              <a:lnSpc>
                <a:spcPct val="102200"/>
              </a:lnSpc>
              <a:buClr>
                <a:srgbClr val="79527B"/>
              </a:buClr>
              <a:buSzPts val="1500"/>
            </a:pPr>
            <a:endParaRPr lang="en-US" sz="1200" dirty="0"/>
          </a:p>
          <a:p>
            <a:pPr marL="0" indent="0">
              <a:lnSpc>
                <a:spcPct val="102200"/>
              </a:lnSpc>
              <a:buClr>
                <a:srgbClr val="79527B"/>
              </a:buClr>
              <a:buSzPts val="1500"/>
            </a:pPr>
            <a:r>
              <a:rPr lang="en-US" sz="1200" dirty="0"/>
              <a:t>Mr. K. is surprised. He had expected to get the loan without much difficulty. After all, he has been a customer for years and had never asked for anything. He does not know how to make a liquidity plan. </a:t>
            </a:r>
          </a:p>
          <a:p>
            <a:pPr marL="0" indent="0">
              <a:lnSpc>
                <a:spcPct val="102200"/>
              </a:lnSpc>
              <a:buClr>
                <a:srgbClr val="79527B"/>
              </a:buClr>
              <a:buSzPts val="1500"/>
            </a:pPr>
            <a:endParaRPr lang="en-US" sz="1200" dirty="0"/>
          </a:p>
          <a:p>
            <a:pPr marL="0" indent="0">
              <a:lnSpc>
                <a:spcPct val="102200"/>
              </a:lnSpc>
              <a:buClr>
                <a:srgbClr val="79527B"/>
              </a:buClr>
              <a:buSzPts val="1500"/>
            </a:pPr>
            <a:r>
              <a:rPr lang="en-US" sz="1200" dirty="0"/>
              <a:t>He phones a contact in the hotel and restaurant association who recommends advisor C to him.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42"/>
        <p:cNvGrpSpPr/>
        <p:nvPr/>
      </p:nvGrpSpPr>
      <p:grpSpPr>
        <a:xfrm>
          <a:off x="0" y="0"/>
          <a:ext cx="0" cy="0"/>
          <a:chOff x="0" y="0"/>
          <a:chExt cx="0" cy="0"/>
        </a:xfrm>
      </p:grpSpPr>
      <p:sp>
        <p:nvSpPr>
          <p:cNvPr id="1543" name="Google Shape;1543;p26"/>
          <p:cNvSpPr txBox="1">
            <a:spLocks noGrp="1"/>
          </p:cNvSpPr>
          <p:nvPr>
            <p:ph type="body" idx="1"/>
          </p:nvPr>
        </p:nvSpPr>
        <p:spPr>
          <a:xfrm>
            <a:off x="1007582" y="896571"/>
            <a:ext cx="5866788" cy="376038"/>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n-GB" dirty="0"/>
              <a:t>Approach</a:t>
            </a:r>
          </a:p>
        </p:txBody>
      </p:sp>
      <p:sp>
        <p:nvSpPr>
          <p:cNvPr id="1544" name="Google Shape;1544;p26"/>
          <p:cNvSpPr txBox="1">
            <a:spLocks noGrp="1"/>
          </p:cNvSpPr>
          <p:nvPr>
            <p:ph type="body" idx="2"/>
          </p:nvPr>
        </p:nvSpPr>
        <p:spPr>
          <a:xfrm>
            <a:off x="1024740" y="1448981"/>
            <a:ext cx="5866788" cy="8578420"/>
          </a:xfrm>
          <a:prstGeom prst="rect">
            <a:avLst/>
          </a:prstGeom>
          <a:noFill/>
          <a:ln>
            <a:noFill/>
          </a:ln>
        </p:spPr>
        <p:txBody>
          <a:bodyPr spcFirstLastPara="1" wrap="square" lIns="91425" tIns="45700" rIns="91425" bIns="45700" anchor="t" anchorCtr="0">
            <a:noAutofit/>
          </a:bodyPr>
          <a:lstStyle/>
          <a:p>
            <a:pPr marL="0" lvl="0" indent="0" rtl="0">
              <a:lnSpc>
                <a:spcPct val="102200"/>
              </a:lnSpc>
              <a:spcBef>
                <a:spcPts val="0"/>
              </a:spcBef>
              <a:spcAft>
                <a:spcPts val="0"/>
              </a:spcAft>
              <a:buClr>
                <a:srgbClr val="79527B"/>
              </a:buClr>
              <a:buSzPts val="1500"/>
              <a:buNone/>
            </a:pPr>
            <a:r>
              <a:rPr lang="en-US" sz="1200" dirty="0"/>
              <a:t>Consultant C. has </a:t>
            </a:r>
            <a:r>
              <a:rPr lang="en-US" sz="1200" dirty="0" err="1"/>
              <a:t>specialised</a:t>
            </a:r>
            <a:r>
              <a:rPr lang="en-US" sz="1200" dirty="0"/>
              <a:t> in hotels and restaurants and comes by the next day and analyses the situation with Mr. K.. He first explains to him in principle that in liquidity planning all cash inflows and outflows are planned for a certain period of time - according to when the money is paid in or paid out - and not when it is booked as in the profit and loss account. In other words, the due dates must be taken into account.</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Basically, a distinction is made between different types of liquidity planning. Short-term liquidity planning, which forecasts a concrete preview of the (usually weekly) liquidity development based on concrete business transactions - and medium- to long-term liquidity planning, which is usually prepared every month and forecasts the liquidity development on the basis of more general assumptions and which can ideally be derived directly from the business plan based on so-called integrated business planning.  </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The challenge in the hotel industry is first of all to estimate revenues as accurately as possible. This is particularly difficult in this sector because there are often no long-term contracts and even regardless of events such as the pandemic, many uninfluenceable and unpredictable factors (such as the weather) have a great influence on occupancy and thus on liquidity planning. </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Therefore, advisor C. recommends using and </a:t>
            </a:r>
            <a:r>
              <a:rPr lang="en-US" sz="1200" dirty="0" err="1"/>
              <a:t>analysing</a:t>
            </a:r>
            <a:r>
              <a:rPr lang="en-US" sz="1200" dirty="0"/>
              <a:t> the accounting data of the last 2-3 years before the pandemic.</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Implement the following steps in detail:</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pPr>
            <a:r>
              <a:rPr lang="en-US" sz="1200" dirty="0"/>
              <a:t>1. Based on the average income of the last years, determine a </a:t>
            </a:r>
            <a:r>
              <a:rPr lang="en-US" sz="1200" dirty="0" err="1"/>
              <a:t>seasonalisation</a:t>
            </a:r>
            <a:r>
              <a:rPr lang="en-US" sz="1200" dirty="0"/>
              <a:t>. The </a:t>
            </a:r>
            <a:r>
              <a:rPr lang="en-US" sz="1200" dirty="0" err="1"/>
              <a:t>seasonalisation</a:t>
            </a:r>
            <a:r>
              <a:rPr lang="en-US" sz="1200" dirty="0"/>
              <a:t> reflects how much of the annual turnover was generated within each month.</a:t>
            </a:r>
          </a:p>
          <a:p>
            <a:pPr marL="228600" lvl="0" rtl="0">
              <a:lnSpc>
                <a:spcPct val="102200"/>
              </a:lnSpc>
              <a:spcBef>
                <a:spcPts val="0"/>
              </a:spcBef>
              <a:spcAft>
                <a:spcPts val="0"/>
              </a:spcAft>
              <a:buClr>
                <a:srgbClr val="79527B"/>
              </a:buClr>
              <a:buSzPts val="1500"/>
              <a:buAutoNum type="arabicPeriod"/>
            </a:pPr>
            <a:endParaRPr lang="en-US" sz="1200" dirty="0"/>
          </a:p>
          <a:p>
            <a:pPr marL="0" lvl="0" indent="0" rtl="0">
              <a:lnSpc>
                <a:spcPct val="102200"/>
              </a:lnSpc>
              <a:spcBef>
                <a:spcPts val="0"/>
              </a:spcBef>
              <a:spcAft>
                <a:spcPts val="0"/>
              </a:spcAft>
              <a:buClr>
                <a:srgbClr val="79527B"/>
              </a:buClr>
              <a:buSzPts val="1500"/>
              <a:buNone/>
            </a:pPr>
            <a:r>
              <a:rPr lang="en-US" sz="1200" dirty="0"/>
              <a:t>2. Based on a survey of hoteliers by the Hotel and Restaurant Association, you estimate that the turnover this year will be about 10 less than in the last year before the pandemic.</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3. You take the average total turnover of the 2 years before the pandemic, subtract 10% and distribute the turnover based on the </a:t>
            </a:r>
            <a:r>
              <a:rPr lang="en-US" sz="1200" dirty="0" err="1"/>
              <a:t>seasonalisation</a:t>
            </a:r>
            <a:r>
              <a:rPr lang="en-US" sz="1200" dirty="0"/>
              <a:t> determined.</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4. You determine the average ratio between cash receipts, booking platforms and payment service providers. This is important because deposits are made at different rates. While cash payments are collected immediately, the payment service providers only pay after 14 days and the booking platform with which Mr. K. cooperates even pays after 30 days. </a:t>
            </a:r>
          </a:p>
          <a:p>
            <a:pPr marL="0" lvl="0" indent="0" rtl="0">
              <a:lnSpc>
                <a:spcPct val="102200"/>
              </a:lnSpc>
              <a:spcBef>
                <a:spcPts val="0"/>
              </a:spcBef>
              <a:spcAft>
                <a:spcPts val="0"/>
              </a:spcAft>
              <a:buClr>
                <a:srgbClr val="79527B"/>
              </a:buClr>
              <a:buSzPts val="1500"/>
              <a:buNone/>
            </a:pPr>
            <a:r>
              <a:rPr lang="en-US" sz="1200" dirty="0"/>
              <a:t>The result is first a deposit plan on a monthly basis.</a:t>
            </a:r>
          </a:p>
          <a:p>
            <a:pPr marL="0" lvl="0" indent="0" rtl="0">
              <a:lnSpc>
                <a:spcPct val="102200"/>
              </a:lnSpc>
              <a:spcBef>
                <a:spcPts val="0"/>
              </a:spcBef>
              <a:spcAft>
                <a:spcPts val="0"/>
              </a:spcAft>
              <a:buClr>
                <a:srgbClr val="79527B"/>
              </a:buClr>
              <a:buSzPts val="1500"/>
              <a:buNone/>
            </a:pPr>
            <a:endParaRPr lang="en-US" sz="1200" dirty="0"/>
          </a:p>
        </p:txBody>
      </p:sp>
      <p:cxnSp>
        <p:nvCxnSpPr>
          <p:cNvPr id="1547" name="Google Shape;1547;p26"/>
          <p:cNvCxnSpPr>
            <a:cxnSpLocks/>
          </p:cNvCxnSpPr>
          <p:nvPr/>
        </p:nvCxnSpPr>
        <p:spPr>
          <a:xfrm flipH="1">
            <a:off x="880615" y="1269921"/>
            <a:ext cx="5867026"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42"/>
        <p:cNvGrpSpPr/>
        <p:nvPr/>
      </p:nvGrpSpPr>
      <p:grpSpPr>
        <a:xfrm>
          <a:off x="0" y="0"/>
          <a:ext cx="0" cy="0"/>
          <a:chOff x="0" y="0"/>
          <a:chExt cx="0" cy="0"/>
        </a:xfrm>
      </p:grpSpPr>
      <p:sp>
        <p:nvSpPr>
          <p:cNvPr id="1544" name="Google Shape;1544;p26"/>
          <p:cNvSpPr txBox="1">
            <a:spLocks noGrp="1"/>
          </p:cNvSpPr>
          <p:nvPr>
            <p:ph type="body" idx="2"/>
          </p:nvPr>
        </p:nvSpPr>
        <p:spPr>
          <a:xfrm>
            <a:off x="1024740" y="596575"/>
            <a:ext cx="5866788" cy="9779539"/>
          </a:xfrm>
          <a:prstGeom prst="rect">
            <a:avLst/>
          </a:prstGeom>
          <a:noFill/>
          <a:ln>
            <a:noFill/>
          </a:ln>
        </p:spPr>
        <p:txBody>
          <a:bodyPr spcFirstLastPara="1" wrap="square" lIns="91425" tIns="45700" rIns="91425" bIns="45700" anchor="t" anchorCtr="0">
            <a:noAutofit/>
          </a:bodyPr>
          <a:lstStyle/>
          <a:p>
            <a:pPr marL="0" lvl="0" indent="0" rtl="0">
              <a:lnSpc>
                <a:spcPct val="102200"/>
              </a:lnSpc>
              <a:spcBef>
                <a:spcPts val="0"/>
              </a:spcBef>
              <a:spcAft>
                <a:spcPts val="0"/>
              </a:spcAft>
              <a:buClr>
                <a:srgbClr val="79527B"/>
              </a:buClr>
              <a:buSzPts val="1500"/>
              <a:buNone/>
            </a:pPr>
            <a:r>
              <a:rPr lang="en-US" sz="1200" dirty="0"/>
              <a:t>Next, the costs are </a:t>
            </a:r>
            <a:r>
              <a:rPr lang="en-US" sz="1200" dirty="0" err="1"/>
              <a:t>analysed</a:t>
            </a:r>
            <a:r>
              <a:rPr lang="en-US" sz="1200" dirty="0"/>
              <a:t>. </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To do this, advisor C. first asks Mr. K. to list all so-called continuing obligations. These are contracts that run over a longer period of time and involve regular payments (and consideration). These are, for example, insurance policies, leasing contracts, contracts with energy suppliers, water and sewage, rents, telephone contracts, software rental, etc. </a:t>
            </a:r>
          </a:p>
          <a:p>
            <a:pPr marL="0" lvl="0" indent="0" rtl="0">
              <a:lnSpc>
                <a:spcPct val="102200"/>
              </a:lnSpc>
              <a:spcBef>
                <a:spcPts val="0"/>
              </a:spcBef>
              <a:spcAft>
                <a:spcPts val="0"/>
              </a:spcAft>
              <a:buClr>
                <a:srgbClr val="79527B"/>
              </a:buClr>
              <a:buSzPts val="1500"/>
              <a:buNone/>
            </a:pPr>
            <a:r>
              <a:rPr lang="en-US" sz="1200" dirty="0"/>
              <a:t> </a:t>
            </a:r>
          </a:p>
          <a:p>
            <a:pPr marL="0" lvl="0" indent="0" rtl="0">
              <a:lnSpc>
                <a:spcPct val="102200"/>
              </a:lnSpc>
              <a:spcBef>
                <a:spcPts val="0"/>
              </a:spcBef>
              <a:spcAft>
                <a:spcPts val="0"/>
              </a:spcAft>
              <a:buClr>
                <a:srgbClr val="79527B"/>
              </a:buClr>
              <a:buSzPts val="1500"/>
              <a:buNone/>
            </a:pPr>
            <a:r>
              <a:rPr lang="en-US" sz="1200" dirty="0"/>
              <a:t>6. In addition, he shall draw up a list of personnel with all employer's costs.</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7. The continuing obligations and the personnel costs represent the fixed costs of the hotel, at least in the medium term. They cause regular disbursements that occur independently of turnover, are contractually defined in terms of amount and time and can therefore be planned well. As they look at all the contracts, they also make a list of the notice periods of the contracts at the same time. This can be helpful later on to initiate savings measures, should they ever be necessary. </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8. Next, </a:t>
            </a:r>
            <a:r>
              <a:rPr lang="en-US" sz="1200" dirty="0" err="1"/>
              <a:t>analyse</a:t>
            </a:r>
            <a:r>
              <a:rPr lang="en-US" sz="1200" dirty="0"/>
              <a:t> the hotel's other cost categories and determine what their average ratio to turnover was in the past and extrapolate this ratio for the future. For some cost categories they have to make assumptions that are not really predictable yet. For example, in relation to repair and maintenance costs. These usually make up a considerable cost block in the hotel industry. This is also the case for Mr. K. However, he estimates that due to the extensive renovation, the future costs for repairs and maintenance will be reduced by about 20% in the next 2-3 years compared to before the renovation.  </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This is how the variable costs are determined from the turnover on a monthly basis. </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9. You enter all these items into a table. The monthly columns each start with the available liquidity at the beginning of the period. The planned revenues are added and the planned costs are subtracted. At the end of each column is the available liquidity at the end of the period. This in turn represents the starting point (i.e. the available liquidity at the beginning of the period) of the following column. </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10. Fortunately, the result shows that Mr. K would not need a loan if the planned assumptions were to be met - even if only just. Consultant C therefore proposes to determine a so-called "worst-case" scenario. In other words, a plan that assumes significantly worse assumptions and developments. They, therefore, develop a scenario that assumes a further 20% reduction in turnover. However, they do not simply reduce the costs by the corresponding percentage, but immediately consider which savings measures would then have to be implemented. </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200" dirty="0"/>
              <a:t>As a result, it turns out that in the worst-case scenario, Mr. K. would have a liquidity requirement of EUR 50,000 in the meantime, which he would not be able to cover from his own funds. However, Mr. K. considers the original scenario to be very likely. Together with his advisor C. and the contact person at the bank, they come to the conclusion that Mr. K. does not need a loan at all at the moment - but that he may significantly increase his current account line to 80,000 EUR in order to be able to meet future liquidity bottlenecks in the worst case.</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en-US" sz="1000" i="1" dirty="0"/>
              <a:t>Note: The statements made are a highly simplified example for illustration purposes and do not constitute business, tax or legal advice or an offer. They are not a recommendation for economic action and are for general information purposes only and are not a substitute for advice. We accept no liability for losses, costs or other damages (including to third parties) resulting from the use of the information.</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endParaRPr lang="en-US" sz="1200" dirty="0"/>
          </a:p>
        </p:txBody>
      </p:sp>
    </p:spTree>
    <p:extLst>
      <p:ext uri="{BB962C8B-B14F-4D97-AF65-F5344CB8AC3E}">
        <p14:creationId xmlns:p14="http://schemas.microsoft.com/office/powerpoint/2010/main" val="4179181176"/>
      </p:ext>
    </p:extLst>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1491</Words>
  <Application>Microsoft Office PowerPoint</Application>
  <PresentationFormat>Benutzerdefiniert</PresentationFormat>
  <Paragraphs>59</Paragraphs>
  <Slides>4</Slides>
  <Notes>4</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4</vt:i4>
      </vt:variant>
    </vt:vector>
  </HeadingPairs>
  <TitlesOfParts>
    <vt:vector size="11" baseType="lpstr">
      <vt:lpstr>Poppins</vt:lpstr>
      <vt:lpstr>Montserrat</vt:lpstr>
      <vt:lpstr>Arial</vt:lpstr>
      <vt:lpstr>Avenir</vt:lpstr>
      <vt:lpstr>Calibri</vt:lpstr>
      <vt:lpstr>Century Schoolbook</vt:lpstr>
      <vt:lpstr>Office Theme</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Samantha Carty</dc:creator>
  <cp:lastModifiedBy>Julia Grey</cp:lastModifiedBy>
  <cp:revision>22</cp:revision>
  <dcterms:created xsi:type="dcterms:W3CDTF">2021-06-15T11:45:52Z</dcterms:created>
  <dcterms:modified xsi:type="dcterms:W3CDTF">2023-05-17T11:33:13Z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