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JpurxOuD7tQHoydia0+AXQJoz+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84" d="100"/>
          <a:sy n="184" d="100"/>
        </p:scale>
        <p:origin x="348" y="-39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a:solidFill>
                  <a:srgbClr val="79527B"/>
                </a:solidFill>
              </a:rPr>
              <a:t>Initial Situation</a:t>
            </a:r>
            <a:endParaRPr sz="1511" b="1">
              <a:solidFill>
                <a:srgbClr val="79527B"/>
              </a:solidFill>
            </a:endParaRP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n-US" dirty="0"/>
              <a:t>Topic:</a:t>
            </a:r>
            <a:endParaRPr dirty="0"/>
          </a:p>
          <a:p>
            <a:pPr marL="0" lvl="0" indent="0" algn="l" rtl="0">
              <a:lnSpc>
                <a:spcPct val="127750"/>
              </a:lnSpc>
              <a:spcBef>
                <a:spcPts val="0"/>
              </a:spcBef>
              <a:spcAft>
                <a:spcPts val="0"/>
              </a:spcAft>
              <a:buClr>
                <a:schemeClr val="lt1"/>
              </a:buClr>
              <a:buSzPts val="1200"/>
              <a:buNone/>
            </a:pPr>
            <a:r>
              <a:rPr lang="en-US" dirty="0"/>
              <a:t>Human Resource Management</a:t>
            </a: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n-US" dirty="0"/>
              <a:t>Type of business: </a:t>
            </a:r>
            <a:endParaRPr dirty="0"/>
          </a:p>
          <a:p>
            <a:pPr marL="0" lvl="0" indent="0" algn="l" rtl="0">
              <a:lnSpc>
                <a:spcPct val="127750"/>
              </a:lnSpc>
              <a:spcBef>
                <a:spcPts val="0"/>
              </a:spcBef>
              <a:spcAft>
                <a:spcPts val="0"/>
              </a:spcAft>
              <a:buClr>
                <a:schemeClr val="lt1"/>
              </a:buClr>
              <a:buSzPts val="1200"/>
              <a:buNone/>
            </a:pPr>
            <a:r>
              <a:rPr lang="en-US" dirty="0"/>
              <a:t>Travel agency</a:t>
            </a: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a:t>Case Study</a:t>
            </a:r>
            <a:endParaRPr sz="1600"/>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n-US" sz="1295" b="1" i="0" u="none" strike="noStrike" cap="none" dirty="0">
                <a:solidFill>
                  <a:schemeClr val="lt1"/>
                </a:solidFill>
                <a:latin typeface="Calibri"/>
                <a:ea typeface="Calibri"/>
                <a:cs typeface="Calibri"/>
                <a:sym typeface="Calibri"/>
              </a:rPr>
              <a:t>Module:</a:t>
            </a:r>
            <a:r>
              <a:rPr lang="en-US" i="0" u="none" strike="noStrike" cap="none" dirty="0">
                <a:ea typeface="Calibri"/>
              </a:rPr>
              <a:t> </a:t>
            </a:r>
            <a:r>
              <a:rPr lang="en-US" sz="1295" b="1" dirty="0">
                <a:solidFill>
                  <a:schemeClr val="lt1"/>
                </a:solidFill>
                <a:latin typeface="Calibri"/>
                <a:ea typeface="Calibri"/>
                <a:cs typeface="Calibri"/>
                <a:sym typeface="Calibri"/>
              </a:rPr>
              <a:t>5</a:t>
            </a:r>
          </a:p>
          <a:p>
            <a:pPr marL="0" marR="0" lvl="0" indent="0" algn="l" rtl="0">
              <a:lnSpc>
                <a:spcPct val="100000"/>
              </a:lnSpc>
              <a:spcBef>
                <a:spcPts val="0"/>
              </a:spcBef>
              <a:spcAft>
                <a:spcPts val="0"/>
              </a:spcAft>
              <a:buClr>
                <a:schemeClr val="lt1"/>
              </a:buClr>
              <a:buSzPts val="1200"/>
              <a:buFont typeface="Arial"/>
              <a:buNone/>
            </a:pPr>
            <a:r>
              <a:rPr lang="en-US" sz="1295" b="1" dirty="0">
                <a:solidFill>
                  <a:schemeClr val="lt1"/>
                </a:solidFill>
                <a:latin typeface="Calibri"/>
                <a:ea typeface="Calibri"/>
                <a:cs typeface="Calibri"/>
                <a:sym typeface="Calibri"/>
              </a:rPr>
              <a:t>Functional Competencies</a:t>
            </a:r>
          </a:p>
          <a:p>
            <a:pPr marL="0" marR="0" lvl="0" indent="0" algn="l" rtl="0">
              <a:lnSpc>
                <a:spcPct val="100000"/>
              </a:lnSpc>
              <a:spcBef>
                <a:spcPts val="0"/>
              </a:spcBef>
              <a:spcAft>
                <a:spcPts val="0"/>
              </a:spcAft>
              <a:buClr>
                <a:schemeClr val="lt1"/>
              </a:buClr>
              <a:buSzPts val="1200"/>
              <a:buFont typeface="Arial"/>
              <a:buNone/>
            </a:pPr>
            <a:endParaRPr dirty="0"/>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The travel agency of </a:t>
            </a:r>
            <a:r>
              <a:rPr lang="en-US" sz="1200" dirty="0" err="1">
                <a:solidFill>
                  <a:srgbClr val="534B4F"/>
                </a:solidFill>
                <a:latin typeface="Calibri"/>
                <a:ea typeface="Calibri"/>
                <a:cs typeface="Calibri"/>
                <a:sym typeface="Calibri"/>
              </a:rPr>
              <a:t>Poblenou</a:t>
            </a:r>
            <a:r>
              <a:rPr lang="en-US" sz="1200" dirty="0">
                <a:solidFill>
                  <a:srgbClr val="534B4F"/>
                </a:solidFill>
                <a:latin typeface="Calibri"/>
                <a:ea typeface="Calibri"/>
                <a:cs typeface="Calibri"/>
                <a:sym typeface="Calibri"/>
              </a:rPr>
              <a:t> (</a:t>
            </a:r>
            <a:r>
              <a:rPr lang="en-US" sz="1200" dirty="0" err="1">
                <a:solidFill>
                  <a:srgbClr val="534B4F"/>
                </a:solidFill>
                <a:latin typeface="Calibri"/>
                <a:ea typeface="Calibri"/>
                <a:cs typeface="Calibri"/>
                <a:sym typeface="Calibri"/>
              </a:rPr>
              <a:t>neighbourhood</a:t>
            </a:r>
            <a:r>
              <a:rPr lang="en-US" sz="1200" dirty="0">
                <a:solidFill>
                  <a:srgbClr val="534B4F"/>
                </a:solidFill>
                <a:latin typeface="Calibri"/>
                <a:ea typeface="Calibri"/>
                <a:cs typeface="Calibri"/>
                <a:sym typeface="Calibri"/>
              </a:rPr>
              <a:t> in Barcelona), which is a medium-sized company with 35 workers, decided to work remotely for the majority of the lockdown during the pandemic. </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Despite facing economic struggles due to travel restrictions, the company managed to survive. They did, however, encounter issues with staff morale; many of the employees lacked motivation, showed apathy towards work, and even presented symptoms of depression and anxiety.</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 </a:t>
            </a: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27F29260-0B6A-53C4-72DC-AD9A0DB2C1C4}"/>
              </a:ext>
            </a:extLst>
          </p:cNvPr>
          <p:cNvPicPr>
            <a:picLocks noGrp="1" noChangeAspect="1"/>
          </p:cNvPicPr>
          <p:nvPr>
            <p:ph type="pic" idx="5"/>
          </p:nvPr>
        </p:nvPicPr>
        <p:blipFill>
          <a:blip r:embed="rId3"/>
          <a:srcRect t="7646" b="7646"/>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Special challenges and problems faced by the company</a:t>
            </a:r>
            <a:endParaRP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38188" y="5737216"/>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02850" y="5907656"/>
            <a:ext cx="5991600" cy="14457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In addition to taking the mentioned recommendations, what would you do if you were the director of the company to improve the situation with your employees?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Is it the obligation of a company to consider and provide for the wellbeing of an employee, or is it the responsibility of the individual?</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
        <p:nvSpPr>
          <p:cNvPr id="230" name="Google Shape;230;p23"/>
          <p:cNvSpPr txBox="1"/>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511" b="1" i="0" u="none" strike="noStrike" cap="none">
                <a:solidFill>
                  <a:srgbClr val="79527B"/>
                </a:solidFill>
                <a:latin typeface="Calibri"/>
                <a:ea typeface="Calibri"/>
                <a:cs typeface="Calibri"/>
                <a:sym typeface="Calibri"/>
              </a:rPr>
              <a:t>Group Discussion</a:t>
            </a:r>
            <a:endParaRP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marR="0" lvl="0" indent="0" algn="just"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The work environment at the agency is declining. Before the pandemic, coworkers celebrated festivities together, created friendships and relationships, and frequently interacted outside of the workplace. These behaviors have since diminished after many colleagues have experienced both the physical and emotional symptoms of COVID-19.</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Managers have taken note of this decline and expressed their concern to the CEO of the company. In an attempt to alleviate the situation and boost employee morale, the CEO hired an expert in organizational development and wellness.</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Some of the expert’s recommendations included:</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Incentivize physical exercise into routines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Practice mindfulness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Offer therapy sessions, whether it is group or individual</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Team building seminars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n-US" sz="1200" dirty="0">
                <a:solidFill>
                  <a:srgbClr val="534B4F"/>
                </a:solidFill>
                <a:latin typeface="Calibri"/>
                <a:ea typeface="Calibri"/>
                <a:cs typeface="Calibri"/>
                <a:sym typeface="Calibri"/>
              </a:rPr>
              <a:t>Out of the workplace corporate events</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Approach</a:t>
            </a:r>
            <a:endParaRPr/>
          </a:p>
        </p:txBody>
      </p:sp>
      <p:sp>
        <p:nvSpPr>
          <p:cNvPr id="238" name="Google Shape;238;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Staff morale is incredibly important in order for a business to function and thrive. That is why the director of the travel agency is taking the recommendations of the expert extremely seriously. Starting in a few weeks, the director will begin implementing the necessary steps towards creating a well-functioning staff and environment. </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1. The motivation and welfare plan implemented by the director is structured as follows: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Once a month, for six months, the company will bring in an expert to host team building seminars.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This will take place during the workday and is mandatory for all employees to attend. </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There will be total six seminars, which will each address an area or topic that will require group participation.</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Once every six months, the company will host a corporate event outside of the workplace.</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Events may vary, but can include: a catered group dinner, a weekend retreat, a sporting event, an auction, etc. </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The goal is to rehabilitate the friendly relationships that can exist between coworkers.</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Physical exercise and proper nutrition will be encouraged as part of the employee’s daily routines.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Employees will be provided ample time during their breaks to allow them the opportunity to go for a walk nearby.</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Employees are encouraged to bring meals from home, store them in the communal kitchen, and eat together in the lounge.</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Flexibility is offered with each individual’s workspace. If an employee wants to sit on an exercise ball, they may. If they want to alternate between standing and sitting, they can do as they please.</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A personal trainer will come to the office and host group fitness sessions twice a week for three months. </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Mindfulness and support for mental health will be provided.</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Counseling services will be offered and recommended to employees. Whether they are seeking individual or group counseling, referrals to accessible  and affordable therapists can be offered.</a:t>
            </a:r>
            <a:endParaRPr sz="1000" dirty="0">
              <a:solidFill>
                <a:srgbClr val="534B4F"/>
              </a:solidFill>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A counselor will be available once a week for four weeks for group therapy sessions to discuss how employees are coping after the pandemic.</a:t>
            </a:r>
            <a:endParaRPr sz="1000" dirty="0">
              <a:solidFill>
                <a:srgbClr val="534B4F"/>
              </a:solidFill>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2. The strategic elements of the plan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improve the functionality of the staff and create a team</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promote improvement by accepting suggestions </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rehabilitate healthy relationships among coworkers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improve mood among staff by creating a space that allows them to flourish physically and emotionally</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To demonstrate consideration of employees and their wellbeing</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3. The minimum justified budget of the plan is: $19,480</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 (which includes the following)</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six team building seminars = $12,000</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two corporate events a year = $6,000</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incentivizing physical activity via a personal trainer = $1,080</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four group therapy sessions = $400</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r>
              <a:rPr lang="en-US" sz="1200" dirty="0">
                <a:latin typeface="Calibri" panose="020F0502020204030204" pitchFamily="34" charset="0"/>
                <a:cs typeface="Calibri" panose="020F0502020204030204" pitchFamily="34" charset="0"/>
              </a:rPr>
              <a:t>4. The monitoring and indicators to be taken into account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Employee satisfaction</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It is imperative to monitor how happy the employees are at the company. In order to do this, anonymous surveys should be distributed every three - six months. Factors to evaluate include: what management is doing right and what they should improve on, if the employee feels they are accepted and valued at the company, areas that work and don’t work in the workplace, and suggestions they think would benefit the company and its staff.</a:t>
            </a:r>
            <a:endParaRPr sz="10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Participation in wellness activities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000" dirty="0">
                <a:solidFill>
                  <a:srgbClr val="534B4F"/>
                </a:solidFill>
                <a:latin typeface="Calibri" panose="020F0502020204030204" pitchFamily="34" charset="0"/>
                <a:cs typeface="Calibri" panose="020F0502020204030204" pitchFamily="34" charset="0"/>
              </a:rPr>
              <a:t>If employees are willing to partake in the recommended activities, then progress will follow suit. If individuals are reluctant to participate, incentives and extra motivation may be required. Finally, if there is a lack of effort from select employees, other measures may need to be taken regarding their involvement in the company.</a:t>
            </a:r>
            <a:endParaRPr sz="1000" dirty="0">
              <a:solidFill>
                <a:srgbClr val="534B4F"/>
              </a:solidFill>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932</Words>
  <Application>Microsoft Office PowerPoint</Application>
  <PresentationFormat>Benutzerdefiniert</PresentationFormat>
  <Paragraphs>74</Paragraphs>
  <Slides>4</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vt:i4>
      </vt:variant>
    </vt:vector>
  </HeadingPairs>
  <TitlesOfParts>
    <vt:vector size="11" baseType="lpstr">
      <vt:lpstr>Poppins</vt:lpstr>
      <vt:lpstr>Montserrat</vt:lpstr>
      <vt:lpstr>Arial</vt:lpstr>
      <vt:lpstr>Avenir</vt:lpstr>
      <vt:lpstr>Calibri</vt:lpstr>
      <vt:lpstr>Century Schoolbook</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6</cp:revision>
  <dcterms:created xsi:type="dcterms:W3CDTF">2021-06-15T11:45:52Z</dcterms:created>
  <dcterms:modified xsi:type="dcterms:W3CDTF">2023-05-17T11:35:34Z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