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256" r:id="rId2"/>
    <p:sldId id="257" r:id="rId3"/>
    <p:sldId id="258" r:id="rId4"/>
  </p:sldIdLst>
  <p:sldSz cx="7559675" cy="10691813"/>
  <p:notesSz cx="6858000" cy="9144000"/>
  <p:embeddedFontLst>
    <p:embeddedFont>
      <p:font typeface="Calibri" panose="020F0502020204030204" pitchFamily="34" charset="0"/>
      <p:regular r:id="rId6"/>
      <p:bold r:id="rId7"/>
      <p:italic r:id="rId8"/>
      <p:boldItalic r:id="rId9"/>
    </p:embeddedFont>
    <p:embeddedFont>
      <p:font typeface="Century Schoolbook" panose="02040604050505020304" pitchFamily="18" charset="0"/>
      <p:regular r:id="rId10"/>
      <p:bold r:id="rId11"/>
      <p:italic r:id="rId12"/>
      <p:boldItalic r:id="rId13"/>
    </p:embeddedFont>
    <p:embeddedFont>
      <p:font typeface="Montserrat" panose="00000500000000000000" pitchFamily="2" charset="0"/>
      <p:regular r:id="rId14"/>
      <p:bold r:id="rId15"/>
      <p:italic r:id="rId16"/>
      <p:boldItalic r:id="rId17"/>
    </p:embeddedFont>
    <p:embeddedFont>
      <p:font typeface="Poppins" panose="00000500000000000000" pitchFamily="2"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i1b1W9oROzY8o57zkAjfh59Lc9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a:srgbClr val="81D1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8" autoAdjust="0"/>
    <p:restoredTop sz="94660"/>
  </p:normalViewPr>
  <p:slideViewPr>
    <p:cSldViewPr snapToGrid="0">
      <p:cViewPr>
        <p:scale>
          <a:sx n="184" d="100"/>
          <a:sy n="184" d="100"/>
        </p:scale>
        <p:origin x="384" y="-37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font" Target="fonts/font1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6.fntdata"/><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font" Target="fonts/font1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1.fntdata"/><Relationship Id="rId20"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24" Type="http://schemas.openxmlformats.org/officeDocument/2006/relationships/presProps" Target="presProps.xml"/><Relationship Id="rId5" Type="http://schemas.openxmlformats.org/officeDocument/2006/relationships/notesMaster" Target="notesMasters/notesMaster1.xml"/><Relationship Id="rId15" Type="http://schemas.openxmlformats.org/officeDocument/2006/relationships/font" Target="fonts/font10.fntdata"/><Relationship Id="rId23" Type="http://customschemas.google.com/relationships/presentationmetadata" Target="metadata"/><Relationship Id="rId10" Type="http://schemas.openxmlformats.org/officeDocument/2006/relationships/font" Target="fonts/font5.fntdata"/><Relationship Id="rId19"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font" Target="fonts/font9.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Cover Slide">
  <p:cSld name="1_Cover Slide">
    <p:spTree>
      <p:nvGrpSpPr>
        <p:cNvPr id="1" name="Shape 13"/>
        <p:cNvGrpSpPr/>
        <p:nvPr/>
      </p:nvGrpSpPr>
      <p:grpSpPr>
        <a:xfrm>
          <a:off x="0" y="0"/>
          <a:ext cx="0" cy="0"/>
          <a:chOff x="0" y="0"/>
          <a:chExt cx="0" cy="0"/>
        </a:xfrm>
      </p:grpSpPr>
      <p:sp>
        <p:nvSpPr>
          <p:cNvPr id="14" name="Google Shape;14;p56"/>
          <p:cNvSpPr/>
          <p:nvPr/>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15" name="Google Shape;15;p56"/>
          <p:cNvGrpSpPr/>
          <p:nvPr/>
        </p:nvGrpSpPr>
        <p:grpSpPr>
          <a:xfrm>
            <a:off x="-365782" y="6649016"/>
            <a:ext cx="3283975" cy="4350830"/>
            <a:chOff x="-1820104" y="3170636"/>
            <a:chExt cx="611013" cy="826752"/>
          </a:xfrm>
        </p:grpSpPr>
        <p:grpSp>
          <p:nvGrpSpPr>
            <p:cNvPr id="16" name="Google Shape;16;p56"/>
            <p:cNvGrpSpPr/>
            <p:nvPr/>
          </p:nvGrpSpPr>
          <p:grpSpPr>
            <a:xfrm>
              <a:off x="-1706961" y="3664189"/>
              <a:ext cx="488540" cy="333199"/>
              <a:chOff x="1938476" y="5009957"/>
              <a:chExt cx="697325" cy="475596"/>
            </a:xfrm>
          </p:grpSpPr>
          <p:sp>
            <p:nvSpPr>
              <p:cNvPr id="17" name="Google Shape;17;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8" name="Google Shape;18;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9" name="Google Shape;19;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0" name="Google Shape;20;p56"/>
            <p:cNvGrpSpPr/>
            <p:nvPr/>
          </p:nvGrpSpPr>
          <p:grpSpPr>
            <a:xfrm>
              <a:off x="-1820104" y="3499918"/>
              <a:ext cx="610345" cy="327212"/>
              <a:chOff x="1776980" y="4775482"/>
              <a:chExt cx="871185" cy="467051"/>
            </a:xfrm>
          </p:grpSpPr>
          <p:sp>
            <p:nvSpPr>
              <p:cNvPr id="21" name="Google Shape;21;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 name="Google Shape;22;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3" name="Google Shape;23;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4" name="Google Shape;24;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5" name="Google Shape;25;p56"/>
            <p:cNvGrpSpPr/>
            <p:nvPr/>
          </p:nvGrpSpPr>
          <p:grpSpPr>
            <a:xfrm>
              <a:off x="-1818327" y="3170636"/>
              <a:ext cx="609236" cy="421725"/>
              <a:chOff x="1779516" y="4305477"/>
              <a:chExt cx="869601" cy="601956"/>
            </a:xfrm>
          </p:grpSpPr>
          <p:sp>
            <p:nvSpPr>
              <p:cNvPr id="26" name="Google Shape;26;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7" name="Google Shape;27;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8" name="Google Shape;28;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9" name="Google Shape;29;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0" name="Google Shape;30;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1" name="Google Shape;31;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32" name="Google Shape;32;p56"/>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 name="Google Shape;33;p56"/>
          <p:cNvSpPr/>
          <p:nvPr/>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4" name="Google Shape;34;p56"/>
          <p:cNvSpPr txBox="1">
            <a:spLocks noGrp="1"/>
          </p:cNvSpPr>
          <p:nvPr>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5" name="Google Shape;35;p56"/>
          <p:cNvSpPr txBox="1">
            <a:spLocks noGrp="1"/>
          </p:cNvSpPr>
          <p:nvPr>
            <p:ph type="body" idx="3"/>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6" name="Google Shape;36;p56"/>
          <p:cNvSpPr txBox="1">
            <a:spLocks noGrp="1"/>
          </p:cNvSpPr>
          <p:nvPr>
            <p:ph type="body" idx="4"/>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7" name="Google Shape;37;p56"/>
          <p:cNvSpPr>
            <a:spLocks noGrp="1"/>
          </p:cNvSpPr>
          <p:nvPr>
            <p:ph type="pic" idx="5"/>
          </p:nvPr>
        </p:nvSpPr>
        <p:spPr>
          <a:xfrm>
            <a:off x="-8145" y="0"/>
            <a:ext cx="7567819" cy="2667192"/>
          </a:xfrm>
          <a:prstGeom prst="rect">
            <a:avLst/>
          </a:prstGeom>
          <a:solidFill>
            <a:srgbClr val="BFBFBF"/>
          </a:solidFill>
          <a:ln>
            <a:noFill/>
          </a:ln>
        </p:spPr>
      </p:sp>
      <p:grpSp>
        <p:nvGrpSpPr>
          <p:cNvPr id="38" name="Google Shape;38;p56"/>
          <p:cNvGrpSpPr/>
          <p:nvPr/>
        </p:nvGrpSpPr>
        <p:grpSpPr>
          <a:xfrm>
            <a:off x="4586552" y="9914793"/>
            <a:ext cx="2732358" cy="324961"/>
            <a:chOff x="463403" y="8636776"/>
            <a:chExt cx="2959811" cy="359509"/>
          </a:xfrm>
        </p:grpSpPr>
        <p:grpSp>
          <p:nvGrpSpPr>
            <p:cNvPr id="39" name="Google Shape;39;p56"/>
            <p:cNvGrpSpPr/>
            <p:nvPr/>
          </p:nvGrpSpPr>
          <p:grpSpPr>
            <a:xfrm>
              <a:off x="463403" y="8691062"/>
              <a:ext cx="986079" cy="214792"/>
              <a:chOff x="7942326" y="4900231"/>
              <a:chExt cx="744246" cy="162115"/>
            </a:xfrm>
          </p:grpSpPr>
          <p:sp>
            <p:nvSpPr>
              <p:cNvPr id="40" name="Google Shape;40;p56"/>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1" name="Google Shape;41;p56"/>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2" name="Google Shape;42;p56"/>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3" name="Google Shape;43;p56"/>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4" name="Google Shape;44;p56"/>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5" name="Google Shape;45;p56"/>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6" name="Google Shape;46;p56"/>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7" name="Google Shape;47;p56"/>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8" name="Google Shape;48;p56"/>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9" name="Google Shape;49;p56"/>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0" name="Google Shape;50;p56"/>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1" name="Google Shape;51;p56"/>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2" name="Google Shape;52;p56"/>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3" name="Google Shape;53;p56"/>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4" name="Google Shape;54;p56"/>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5" name="Google Shape;55;p56"/>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6" name="Google Shape;56;p56"/>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7" name="Google Shape;57;p56"/>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8" name="Google Shape;58;p56"/>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9" name="Google Shape;59;p56"/>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0" name="Google Shape;60;p56"/>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1" name="Google Shape;61;p56"/>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2" name="Google Shape;62;p56"/>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3" name="Google Shape;63;p56"/>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4" name="Google Shape;64;p56"/>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65" name="Google Shape;65;p56"/>
              <p:cNvGrpSpPr/>
              <p:nvPr/>
            </p:nvGrpSpPr>
            <p:grpSpPr>
              <a:xfrm>
                <a:off x="8206877" y="4909375"/>
                <a:ext cx="365840" cy="45339"/>
                <a:chOff x="8206877" y="4909375"/>
                <a:chExt cx="365840" cy="45339"/>
              </a:xfrm>
            </p:grpSpPr>
            <p:sp>
              <p:nvSpPr>
                <p:cNvPr id="66" name="Google Shape;66;p56"/>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7" name="Google Shape;67;p56"/>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8" name="Google Shape;68;p56"/>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9" name="Google Shape;69;p56"/>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0" name="Google Shape;70;p56"/>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1" name="Google Shape;71;p56"/>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2" name="Google Shape;72;p56"/>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3" name="Google Shape;73;p56"/>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4" name="Google Shape;74;p56"/>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5" name="Google Shape;75;p56"/>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6" name="Google Shape;76;p56"/>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7" name="Google Shape;77;p56"/>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8" name="Google Shape;78;p56"/>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9" name="Google Shape;79;p56"/>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80" name="Google Shape;80;p56"/>
              <p:cNvGrpSpPr/>
              <p:nvPr/>
            </p:nvGrpSpPr>
            <p:grpSpPr>
              <a:xfrm>
                <a:off x="8208210" y="4964049"/>
                <a:ext cx="478362" cy="44671"/>
                <a:chOff x="8208210" y="4964049"/>
                <a:chExt cx="478362" cy="44671"/>
              </a:xfrm>
            </p:grpSpPr>
            <p:sp>
              <p:nvSpPr>
                <p:cNvPr id="81" name="Google Shape;81;p56"/>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2" name="Google Shape;82;p56"/>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3" name="Google Shape;83;p56"/>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4" name="Google Shape;84;p56"/>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5" name="Google Shape;85;p56"/>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6" name="Google Shape;86;p56"/>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7" name="Google Shape;87;p56"/>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8" name="Google Shape;88;p56"/>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9" name="Google Shape;89;p56"/>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0" name="Google Shape;90;p56"/>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1" name="Google Shape;91;p56"/>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2" name="Google Shape;92;p56"/>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3" name="Google Shape;93;p56"/>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4" name="Google Shape;94;p56"/>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5" name="Google Shape;95;p56"/>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6" name="Google Shape;96;p56"/>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7" name="Google Shape;97;p56"/>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98" name="Google Shape;98;p56"/>
              <p:cNvGrpSpPr/>
              <p:nvPr/>
            </p:nvGrpSpPr>
            <p:grpSpPr>
              <a:xfrm>
                <a:off x="8206020" y="5017579"/>
                <a:ext cx="478077" cy="44767"/>
                <a:chOff x="8206020" y="5017579"/>
                <a:chExt cx="478077" cy="44767"/>
              </a:xfrm>
            </p:grpSpPr>
            <p:sp>
              <p:nvSpPr>
                <p:cNvPr id="99" name="Google Shape;99;p56"/>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0" name="Google Shape;100;p56"/>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1" name="Google Shape;101;p56"/>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2" name="Google Shape;102;p56"/>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3" name="Google Shape;103;p56"/>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4" name="Google Shape;104;p56"/>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5" name="Google Shape;105;p56"/>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6" name="Google Shape;106;p56"/>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7" name="Google Shape;107;p56"/>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8" name="Google Shape;108;p56"/>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9" name="Google Shape;109;p56"/>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0" name="Google Shape;110;p56"/>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1" name="Google Shape;111;p56"/>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2" name="Google Shape;112;p56"/>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3" name="Google Shape;113;p56"/>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4" name="Google Shape;114;p56"/>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5" name="Google Shape;115;p56"/>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6" name="Google Shape;116;p56"/>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117" name="Google Shape;117;p56"/>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378" b="0" i="0" u="none" strike="noStrike" dirty="0">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p>
          </p:txBody>
        </p:sp>
      </p:grpSp>
      <p:grpSp>
        <p:nvGrpSpPr>
          <p:cNvPr id="118" name="Google Shape;118;p56"/>
          <p:cNvGrpSpPr/>
          <p:nvPr/>
        </p:nvGrpSpPr>
        <p:grpSpPr>
          <a:xfrm>
            <a:off x="4695780" y="2930663"/>
            <a:ext cx="2152946" cy="784845"/>
            <a:chOff x="1776980" y="4305477"/>
            <a:chExt cx="3230805" cy="1202858"/>
          </a:xfrm>
        </p:grpSpPr>
        <p:grpSp>
          <p:nvGrpSpPr>
            <p:cNvPr id="119" name="Google Shape;119;p56"/>
            <p:cNvGrpSpPr/>
            <p:nvPr/>
          </p:nvGrpSpPr>
          <p:grpSpPr>
            <a:xfrm>
              <a:off x="1938476" y="5009957"/>
              <a:ext cx="697325" cy="475596"/>
              <a:chOff x="1938476" y="5009957"/>
              <a:chExt cx="697325" cy="475596"/>
            </a:xfrm>
          </p:grpSpPr>
          <p:sp>
            <p:nvSpPr>
              <p:cNvPr id="120" name="Google Shape;120;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1" name="Google Shape;121;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2" name="Google Shape;122;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3" name="Google Shape;123;p56"/>
            <p:cNvGrpSpPr/>
            <p:nvPr/>
          </p:nvGrpSpPr>
          <p:grpSpPr>
            <a:xfrm>
              <a:off x="1776980" y="4775482"/>
              <a:ext cx="871185" cy="467051"/>
              <a:chOff x="1776980" y="4775482"/>
              <a:chExt cx="871185" cy="467051"/>
            </a:xfrm>
          </p:grpSpPr>
          <p:sp>
            <p:nvSpPr>
              <p:cNvPr id="124" name="Google Shape;124;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5" name="Google Shape;125;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6" name="Google Shape;126;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7" name="Google Shape;127;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8" name="Google Shape;128;p56"/>
            <p:cNvGrpSpPr/>
            <p:nvPr/>
          </p:nvGrpSpPr>
          <p:grpSpPr>
            <a:xfrm>
              <a:off x="1779516" y="4305477"/>
              <a:ext cx="869601" cy="601956"/>
              <a:chOff x="1779516" y="4305477"/>
              <a:chExt cx="869601" cy="601956"/>
            </a:xfrm>
          </p:grpSpPr>
          <p:sp>
            <p:nvSpPr>
              <p:cNvPr id="129" name="Google Shape;129;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0" name="Google Shape;130;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1" name="Google Shape;131;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2" name="Google Shape;132;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3" name="Google Shape;133;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4" name="Google Shape;134;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35" name="Google Shape;135;p56"/>
            <p:cNvGrpSpPr/>
            <p:nvPr/>
          </p:nvGrpSpPr>
          <p:grpSpPr>
            <a:xfrm>
              <a:off x="3139872" y="4874208"/>
              <a:ext cx="1611123" cy="319912"/>
              <a:chOff x="3139872" y="4874208"/>
              <a:chExt cx="1611123" cy="319912"/>
            </a:xfrm>
          </p:grpSpPr>
          <p:sp>
            <p:nvSpPr>
              <p:cNvPr id="136" name="Google Shape;136;p56"/>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7" name="Google Shape;137;p56"/>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8" name="Google Shape;138;p56"/>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9" name="Google Shape;139;p56"/>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0" name="Google Shape;140;p56"/>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1" name="Google Shape;141;p56"/>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2" name="Google Shape;142;p56"/>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43" name="Google Shape;143;p56"/>
            <p:cNvGrpSpPr/>
            <p:nvPr/>
          </p:nvGrpSpPr>
          <p:grpSpPr>
            <a:xfrm>
              <a:off x="2804142" y="4492592"/>
              <a:ext cx="2203643" cy="429081"/>
              <a:chOff x="2804142" y="4492592"/>
              <a:chExt cx="2203643" cy="429081"/>
            </a:xfrm>
          </p:grpSpPr>
          <p:sp>
            <p:nvSpPr>
              <p:cNvPr id="144" name="Google Shape;144;p56"/>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5" name="Google Shape;145;p56"/>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6" name="Google Shape;146;p56"/>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7" name="Google Shape;147;p56"/>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8" name="Google Shape;148;p56"/>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9" name="Google Shape;149;p56"/>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0" name="Google Shape;150;p56"/>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1" name="Google Shape;151;p56"/>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2" name="Google Shape;152;p56"/>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3" name="Google Shape;153;p56"/>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54" name="Google Shape;154;p56"/>
            <p:cNvGrpSpPr/>
            <p:nvPr/>
          </p:nvGrpSpPr>
          <p:grpSpPr>
            <a:xfrm>
              <a:off x="3037156" y="5293796"/>
              <a:ext cx="1840332" cy="214539"/>
              <a:chOff x="3037156" y="5293796"/>
              <a:chExt cx="1840332" cy="214539"/>
            </a:xfrm>
          </p:grpSpPr>
          <p:sp>
            <p:nvSpPr>
              <p:cNvPr id="155" name="Google Shape;155;p56"/>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6" name="Google Shape;156;p56"/>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7" name="Google Shape;157;p56"/>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8" name="Google Shape;158;p56"/>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9" name="Google Shape;159;p56"/>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0" name="Google Shape;160;p56"/>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1" name="Google Shape;161;p56"/>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2" name="Google Shape;162;p56"/>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3" name="Google Shape;163;p56"/>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4" name="Google Shape;164;p56"/>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5" name="Google Shape;165;p56"/>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6" name="Google Shape;166;p56"/>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7" name="Google Shape;167;p56"/>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8" name="Google Shape;168;p56"/>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69" name="Google Shape;169;p56"/>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0" name="Google Shape;170;p56"/>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1" name="Google Shape;171;p56"/>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72" name="Google Shape;172;p56"/>
          <p:cNvSpPr/>
          <p:nvPr/>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3" name="Google Shape;173;p56"/>
          <p:cNvSpPr/>
          <p:nvPr/>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4" name="Google Shape;174;p56"/>
          <p:cNvSpPr/>
          <p:nvPr/>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5" name="Google Shape;175;p56"/>
          <p:cNvSpPr/>
          <p:nvPr/>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727"/>
              <a:buFont typeface="Arial"/>
              <a:buNone/>
            </a:pPr>
            <a:r>
              <a:rPr lang="en-US" sz="1727" b="0" i="0" u="none" strike="noStrike" cap="none">
                <a:solidFill>
                  <a:schemeClr val="lt1"/>
                </a:solidFill>
                <a:latin typeface="Calibri"/>
                <a:ea typeface="Calibri"/>
                <a:cs typeface="Calibri"/>
                <a:sym typeface="Calibri"/>
              </a:rPr>
              <a:t>www.</a:t>
            </a:r>
            <a:r>
              <a:rPr lang="en-US" sz="1727" b="1" i="0" u="none" strike="noStrike" cap="none">
                <a:solidFill>
                  <a:schemeClr val="lt1"/>
                </a:solidFill>
                <a:latin typeface="Calibri"/>
                <a:ea typeface="Calibri"/>
                <a:cs typeface="Calibri"/>
                <a:sym typeface="Calibri"/>
              </a:rPr>
              <a:t>tourismrecovery</a:t>
            </a:r>
            <a:r>
              <a:rPr lang="en-US" sz="1727" b="0" i="0" u="none" strike="noStrike" cap="none">
                <a:solidFill>
                  <a:schemeClr val="lt1"/>
                </a:solidFill>
                <a:latin typeface="Calibri"/>
                <a:ea typeface="Calibri"/>
                <a:cs typeface="Calibri"/>
                <a:sym typeface="Calibri"/>
              </a:rPr>
              <a:t>.eu</a:t>
            </a:r>
            <a:endParaRPr sz="1727"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176"/>
        <p:cNvGrpSpPr/>
        <p:nvPr/>
      </p:nvGrpSpPr>
      <p:grpSpPr>
        <a:xfrm>
          <a:off x="0" y="0"/>
          <a:ext cx="0" cy="0"/>
          <a:chOff x="0" y="0"/>
          <a:chExt cx="0" cy="0"/>
        </a:xfrm>
      </p:grpSpPr>
      <p:grpSp>
        <p:nvGrpSpPr>
          <p:cNvPr id="177" name="Google Shape;177;p52"/>
          <p:cNvGrpSpPr/>
          <p:nvPr/>
        </p:nvGrpSpPr>
        <p:grpSpPr>
          <a:xfrm rot="5400000">
            <a:off x="-1566071" y="1575892"/>
            <a:ext cx="10691815" cy="7559675"/>
            <a:chOff x="-3" y="-1544"/>
            <a:chExt cx="12192003" cy="6859544"/>
          </a:xfrm>
        </p:grpSpPr>
        <p:sp>
          <p:nvSpPr>
            <p:cNvPr id="178" name="Google Shape;178;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9" name="Google Shape;179;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0" name="Google Shape;180;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81" name="Google Shape;181;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2" name="Google Shape;182;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3" name="Google Shape;183;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4" name="Google Shape;184;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5" name="Google Shape;185;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6" name="Google Shape;186;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187" name="Google Shape;187;p52"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188" name="Google Shape;188;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189"/>
        <p:cNvGrpSpPr/>
        <p:nvPr/>
      </p:nvGrpSpPr>
      <p:grpSpPr>
        <a:xfrm>
          <a:off x="0" y="0"/>
          <a:ext cx="0" cy="0"/>
          <a:chOff x="0" y="0"/>
          <a:chExt cx="0" cy="0"/>
        </a:xfrm>
      </p:grpSpPr>
      <p:grpSp>
        <p:nvGrpSpPr>
          <p:cNvPr id="190" name="Google Shape;190;p55"/>
          <p:cNvGrpSpPr/>
          <p:nvPr/>
        </p:nvGrpSpPr>
        <p:grpSpPr>
          <a:xfrm rot="5400000">
            <a:off x="-1566071" y="1575892"/>
            <a:ext cx="10691815" cy="7559675"/>
            <a:chOff x="-3" y="-1544"/>
            <a:chExt cx="12192003" cy="6859544"/>
          </a:xfrm>
        </p:grpSpPr>
        <p:sp>
          <p:nvSpPr>
            <p:cNvPr id="191" name="Google Shape;191;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2" name="Google Shape;192;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3" name="Google Shape;193;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94" name="Google Shape;194;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5" name="Google Shape;195;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6" name="Google Shape;196;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7" name="Google Shape;197;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8" name="Google Shape;198;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9" name="Google Shape;199;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200" name="Google Shape;200;p55"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201" name="Google Shape;201;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s://www.betterup.com/blog/management-styles?hsLang=en" TargetMode="External"/><Relationship Id="rId4" Type="http://schemas.openxmlformats.org/officeDocument/2006/relationships/hyperlink" Target="https://www.betterup.com/blog/how-to-build-resilience-why-resilience-is-a-top-skill-for-the-workplace?hsLang=e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2"/>
          <p:cNvSpPr txBox="1">
            <a:spLocks noGrp="1"/>
          </p:cNvSpPr>
          <p:nvPr>
            <p:ph type="body" idx="1"/>
          </p:nvPr>
        </p:nvSpPr>
        <p:spPr>
          <a:xfrm>
            <a:off x="3775764" y="4425768"/>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11" b="1" dirty="0">
                <a:solidFill>
                  <a:srgbClr val="79527B"/>
                </a:solidFill>
              </a:rPr>
              <a:t>Adaptive Leadership</a:t>
            </a:r>
            <a:endParaRPr sz="1511" b="1" dirty="0">
              <a:solidFill>
                <a:srgbClr val="79527B"/>
              </a:solidFill>
            </a:endParaRPr>
          </a:p>
        </p:txBody>
      </p:sp>
      <p:sp>
        <p:nvSpPr>
          <p:cNvPr id="207" name="Google Shape;207;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en-US" dirty="0"/>
              <a:t>Topic:</a:t>
            </a:r>
            <a:endParaRPr dirty="0"/>
          </a:p>
          <a:p>
            <a:pPr marL="0" lvl="0" indent="0" algn="l" rtl="0">
              <a:lnSpc>
                <a:spcPct val="127750"/>
              </a:lnSpc>
              <a:spcBef>
                <a:spcPts val="0"/>
              </a:spcBef>
              <a:spcAft>
                <a:spcPts val="0"/>
              </a:spcAft>
              <a:buClr>
                <a:schemeClr val="lt1"/>
              </a:buClr>
              <a:buSzPts val="1200"/>
              <a:buNone/>
            </a:pPr>
            <a:r>
              <a:rPr lang="en-GB" dirty="0"/>
              <a:t>Holistic leadership approach –</a:t>
            </a:r>
          </a:p>
          <a:p>
            <a:pPr marL="0" lvl="0" indent="0" algn="l" rtl="0">
              <a:lnSpc>
                <a:spcPct val="127750"/>
              </a:lnSpc>
              <a:spcBef>
                <a:spcPts val="0"/>
              </a:spcBef>
              <a:spcAft>
                <a:spcPts val="0"/>
              </a:spcAft>
              <a:buClr>
                <a:schemeClr val="lt1"/>
              </a:buClr>
              <a:buSzPts val="1200"/>
              <a:buNone/>
            </a:pPr>
            <a:r>
              <a:rPr lang="en-GB" dirty="0"/>
              <a:t>Adaptive Leadership </a:t>
            </a:r>
          </a:p>
          <a:p>
            <a:pPr marL="0" lvl="0" indent="0" algn="l" rtl="0">
              <a:lnSpc>
                <a:spcPct val="127750"/>
              </a:lnSpc>
              <a:spcBef>
                <a:spcPts val="0"/>
              </a:spcBef>
              <a:spcAft>
                <a:spcPts val="0"/>
              </a:spcAft>
              <a:buClr>
                <a:schemeClr val="lt1"/>
              </a:buClr>
              <a:buSzPts val="1200"/>
              <a:buNone/>
            </a:pPr>
            <a:r>
              <a:rPr lang="en-GB" dirty="0"/>
              <a:t>Patagonia	</a:t>
            </a:r>
            <a:endParaRPr dirty="0"/>
          </a:p>
          <a:p>
            <a:pPr marL="0" lvl="0" indent="0" algn="l" rtl="0">
              <a:lnSpc>
                <a:spcPct val="127750"/>
              </a:lnSpc>
              <a:spcBef>
                <a:spcPts val="0"/>
              </a:spcBef>
              <a:spcAft>
                <a:spcPts val="0"/>
              </a:spcAft>
              <a:buClr>
                <a:schemeClr val="lt1"/>
              </a:buClr>
              <a:buSzPts val="1200"/>
              <a:buNone/>
            </a:pPr>
            <a:endParaRPr dirty="0"/>
          </a:p>
        </p:txBody>
      </p:sp>
      <p:sp>
        <p:nvSpPr>
          <p:cNvPr id="208" name="Google Shape;208;p22"/>
          <p:cNvSpPr txBox="1">
            <a:spLocks noGrp="1"/>
          </p:cNvSpPr>
          <p:nvPr>
            <p:ph type="body" idx="4"/>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600"/>
              <a:t>Case Study</a:t>
            </a:r>
            <a:endParaRPr sz="1600"/>
          </a:p>
        </p:txBody>
      </p:sp>
      <p:sp>
        <p:nvSpPr>
          <p:cNvPr id="209" name="Google Shape;209;p22"/>
          <p:cNvSpPr txBox="1"/>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Arial"/>
              <a:buNone/>
            </a:pPr>
            <a:r>
              <a:rPr lang="en-US" sz="1295" b="1" i="0" u="none" strike="noStrike" cap="none">
                <a:solidFill>
                  <a:schemeClr val="lt1"/>
                </a:solidFill>
                <a:latin typeface="Calibri"/>
                <a:ea typeface="Calibri"/>
                <a:cs typeface="Calibri"/>
                <a:sym typeface="Calibri"/>
              </a:rPr>
              <a:t>Module: 6</a:t>
            </a:r>
            <a:endParaRPr dirty="0"/>
          </a:p>
          <a:p>
            <a:pPr marL="0" marR="0" lvl="0" indent="0" algn="l" rtl="0">
              <a:lnSpc>
                <a:spcPct val="100000"/>
              </a:lnSpc>
              <a:spcBef>
                <a:spcPts val="0"/>
              </a:spcBef>
              <a:spcAft>
                <a:spcPts val="0"/>
              </a:spcAft>
              <a:buClr>
                <a:schemeClr val="lt1"/>
              </a:buClr>
              <a:buSzPts val="1200"/>
              <a:buFont typeface="Arial"/>
              <a:buNone/>
            </a:pPr>
            <a:r>
              <a:rPr lang="en-US" sz="1295" b="1" i="0" u="none" strike="noStrike" cap="none" dirty="0">
                <a:solidFill>
                  <a:schemeClr val="lt1"/>
                </a:solidFill>
                <a:latin typeface="Calibri"/>
                <a:ea typeface="Calibri"/>
                <a:cs typeface="Calibri"/>
                <a:sym typeface="Calibri"/>
              </a:rPr>
              <a:t>Adaptive Leadership	</a:t>
            </a:r>
          </a:p>
          <a:p>
            <a:pPr marL="0" marR="0" lvl="0" indent="0" algn="l" rtl="0">
              <a:lnSpc>
                <a:spcPct val="100000"/>
              </a:lnSpc>
              <a:spcBef>
                <a:spcPts val="0"/>
              </a:spcBef>
              <a:spcAft>
                <a:spcPts val="0"/>
              </a:spcAft>
              <a:buClr>
                <a:schemeClr val="lt1"/>
              </a:buClr>
              <a:buSzPts val="1200"/>
              <a:buFont typeface="Arial"/>
              <a:buNone/>
            </a:pPr>
            <a:endParaRPr dirty="0"/>
          </a:p>
        </p:txBody>
      </p:sp>
      <p:pic>
        <p:nvPicPr>
          <p:cNvPr id="210" name="Google Shape;210;p22"/>
          <p:cNvPicPr preferRelativeResize="0">
            <a:picLocks noGrp="1"/>
          </p:cNvPicPr>
          <p:nvPr>
            <p:ph type="pic" idx="5"/>
          </p:nvPr>
        </p:nvPicPr>
        <p:blipFill rotWithShape="1">
          <a:blip r:embed="rId3">
            <a:alphaModFix/>
          </a:blip>
          <a:srcRect t="23581" b="23580"/>
          <a:stretch/>
        </p:blipFill>
        <p:spPr>
          <a:xfrm>
            <a:off x="-8145" y="0"/>
            <a:ext cx="7567819" cy="2667192"/>
          </a:xfrm>
          <a:prstGeom prst="rect">
            <a:avLst/>
          </a:prstGeom>
          <a:solidFill>
            <a:srgbClr val="BFBFBF"/>
          </a:solidFill>
          <a:ln>
            <a:noFill/>
          </a:ln>
        </p:spPr>
      </p:pic>
      <p:cxnSp>
        <p:nvCxnSpPr>
          <p:cNvPr id="211" name="Google Shape;211;p22"/>
          <p:cNvCxnSpPr/>
          <p:nvPr/>
        </p:nvCxnSpPr>
        <p:spPr>
          <a:xfrm rot="10800000">
            <a:off x="3852549" y="4833878"/>
            <a:ext cx="3199575"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2" name="Google Shape;212;p22"/>
          <p:cNvSpPr txBox="1"/>
          <p:nvPr/>
        </p:nvSpPr>
        <p:spPr>
          <a:xfrm>
            <a:off x="3775764" y="4833878"/>
            <a:ext cx="3379416" cy="4208521"/>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Organizations often face complex challenges that threaten their ability to realize their missions and achieve their stated goals and outcomes. </a:t>
            </a:r>
            <a:r>
              <a:rPr lang="en-US" sz="1200" b="1" i="0" u="none" strike="noStrike" cap="none" dirty="0">
                <a:solidFill>
                  <a:srgbClr val="79527B"/>
                </a:solidFill>
                <a:latin typeface="Calibri"/>
                <a:ea typeface="Calibri"/>
                <a:cs typeface="Calibri"/>
                <a:sym typeface="Calibri"/>
              </a:rPr>
              <a:t>Leadership is necessary to make progress </a:t>
            </a:r>
            <a:r>
              <a:rPr lang="en-US" sz="1200" b="0" i="0" u="none" strike="noStrike" cap="none" dirty="0">
                <a:solidFill>
                  <a:srgbClr val="534B4F"/>
                </a:solidFill>
                <a:latin typeface="Calibri"/>
                <a:ea typeface="Calibri"/>
                <a:cs typeface="Calibri"/>
                <a:sym typeface="Calibri"/>
              </a:rPr>
              <a:t>toward addressing these challenges. Many organizations operate under traditional, top-down, authoritative leadership models developed during the industrial era. </a:t>
            </a:r>
            <a:endParaRPr lang="en-US" sz="1200" dirty="0">
              <a:solidFill>
                <a:srgbClr val="534B4F"/>
              </a:solidFill>
              <a:latin typeface="Calibri"/>
              <a:ea typeface="Calibri"/>
              <a:cs typeface="Calibri"/>
              <a:sym typeface="Calibri"/>
            </a:endParaRPr>
          </a:p>
          <a:p>
            <a:pPr marL="0" marR="0" lvl="0" indent="0" algn="just" rtl="0">
              <a:lnSpc>
                <a:spcPct val="102200"/>
              </a:lnSpc>
              <a:spcBef>
                <a:spcPts val="0"/>
              </a:spcBef>
              <a:spcAft>
                <a:spcPts val="0"/>
              </a:spcAft>
              <a:buClr>
                <a:srgbClr val="79527B"/>
              </a:buClr>
              <a:buSzPts val="1500"/>
              <a:buFont typeface="Arial"/>
              <a:buNone/>
            </a:pPr>
            <a:r>
              <a:rPr lang="en-US" sz="1200" b="0" u="none" strike="noStrike" cap="none" dirty="0">
                <a:solidFill>
                  <a:srgbClr val="534B4F"/>
                </a:solidFill>
                <a:latin typeface="Calibri"/>
                <a:ea typeface="Calibri"/>
                <a:cs typeface="Calibri"/>
                <a:sym typeface="Calibri"/>
              </a:rPr>
              <a:t>However</a:t>
            </a:r>
            <a:r>
              <a:rPr lang="en-US" sz="1200" b="0" i="0" u="none" strike="noStrike" cap="none" dirty="0">
                <a:solidFill>
                  <a:srgbClr val="534B4F"/>
                </a:solidFill>
                <a:latin typeface="Calibri"/>
                <a:ea typeface="Calibri"/>
                <a:cs typeface="Calibri"/>
                <a:sym typeface="Calibri"/>
              </a:rPr>
              <a:t>, these models are no longer sufficient for dealing with the complexities of modern organizational problems. </a:t>
            </a:r>
          </a:p>
          <a:p>
            <a:pPr marL="0" marR="0" lvl="0" indent="0" algn="just" rtl="0">
              <a:lnSpc>
                <a:spcPct val="102200"/>
              </a:lnSpc>
              <a:spcBef>
                <a:spcPts val="0"/>
              </a:spcBef>
              <a:spcAft>
                <a:spcPts val="0"/>
              </a:spcAft>
              <a:buClr>
                <a:srgbClr val="79527B"/>
              </a:buClr>
              <a:buSzPts val="1500"/>
              <a:buFont typeface="Arial"/>
              <a:buNone/>
            </a:pPr>
            <a:endParaRPr lang="en-US" sz="1200" b="0" i="0" u="none" strike="noStrike" cap="none" dirty="0">
              <a:solidFill>
                <a:srgbClr val="534B4F"/>
              </a:solidFill>
              <a:latin typeface="Calibri"/>
              <a:ea typeface="Calibri"/>
              <a:cs typeface="Calibri"/>
              <a:sym typeface="Calibri"/>
            </a:endParaRPr>
          </a:p>
          <a:p>
            <a:pPr algn="just"/>
            <a:r>
              <a:rPr lang="en-US" sz="1200" dirty="0">
                <a:solidFill>
                  <a:srgbClr val="534B4F"/>
                </a:solidFill>
                <a:latin typeface="Calibri"/>
                <a:cs typeface="Calibri"/>
              </a:rPr>
              <a:t>Adaptive leadership is a practical leadership framework that can help both individuals and organizations </a:t>
            </a:r>
            <a:r>
              <a:rPr lang="en-US" sz="1200" b="1" dirty="0">
                <a:solidFill>
                  <a:srgbClr val="79527B"/>
                </a:solidFill>
                <a:latin typeface="Calibri"/>
                <a:cs typeface="Calibri"/>
              </a:rPr>
              <a:t>remain agile </a:t>
            </a:r>
            <a:r>
              <a:rPr lang="en-US" sz="1200" dirty="0">
                <a:solidFill>
                  <a:srgbClr val="534B4F"/>
                </a:solidFill>
                <a:latin typeface="Calibri"/>
                <a:cs typeface="Calibri"/>
              </a:rPr>
              <a:t>and </a:t>
            </a:r>
            <a:r>
              <a:rPr lang="en-US" sz="1200" b="1" dirty="0">
                <a:solidFill>
                  <a:srgbClr val="79527B"/>
                </a:solidFill>
                <a:latin typeface="Calibri"/>
                <a:cs typeface="Calibri"/>
                <a:hlinkClick r:id="rId4">
                  <a:extLst>
                    <a:ext uri="{A12FA001-AC4F-418D-AE19-62706E023703}">
                      <ahyp:hlinkClr xmlns:ahyp="http://schemas.microsoft.com/office/drawing/2018/hyperlinkcolor" val="tx"/>
                    </a:ext>
                  </a:extLst>
                </a:hlinkClick>
              </a:rPr>
              <a:t>resilient in challenging environments</a:t>
            </a:r>
            <a:r>
              <a:rPr lang="en-US" sz="1200" b="1" dirty="0">
                <a:solidFill>
                  <a:srgbClr val="534B4F"/>
                </a:solidFill>
                <a:latin typeface="Calibri"/>
                <a:cs typeface="Calibri"/>
              </a:rPr>
              <a:t>.</a:t>
            </a:r>
            <a:r>
              <a:rPr lang="en-US" sz="1200" dirty="0">
                <a:solidFill>
                  <a:srgbClr val="534B4F"/>
                </a:solidFill>
                <a:latin typeface="Calibri"/>
                <a:cs typeface="Calibri"/>
              </a:rPr>
              <a:t> Adaptive work often involves challenging the status quo and making changes that may seem drastic but are necessary. This </a:t>
            </a:r>
            <a:r>
              <a:rPr lang="en-US" sz="1200" b="1" dirty="0">
                <a:solidFill>
                  <a:srgbClr val="79527B"/>
                </a:solidFill>
                <a:latin typeface="Calibri"/>
                <a:cs typeface="Calibri"/>
                <a:hlinkClick r:id="rId5">
                  <a:extLst>
                    <a:ext uri="{A12FA001-AC4F-418D-AE19-62706E023703}">
                      <ahyp:hlinkClr xmlns:ahyp="http://schemas.microsoft.com/office/drawing/2018/hyperlinkcolor" val="tx"/>
                    </a:ext>
                  </a:extLst>
                </a:hlinkClick>
              </a:rPr>
              <a:t>leadership style</a:t>
            </a:r>
            <a:r>
              <a:rPr lang="en-US" sz="1200" b="1" dirty="0">
                <a:solidFill>
                  <a:srgbClr val="79527B"/>
                </a:solidFill>
                <a:latin typeface="Calibri"/>
                <a:cs typeface="Calibri"/>
              </a:rPr>
              <a:t> </a:t>
            </a:r>
            <a:r>
              <a:rPr lang="en-US" sz="1200" dirty="0">
                <a:solidFill>
                  <a:srgbClr val="534B4F"/>
                </a:solidFill>
                <a:latin typeface="Calibri"/>
                <a:cs typeface="Calibri"/>
              </a:rPr>
              <a:t>calls upon managers to be bold and make calculated but sometimes unexpected decisions for the betterment of the organization.</a:t>
            </a:r>
            <a:br>
              <a:rPr lang="en-US" sz="1600" b="0" i="0" dirty="0">
                <a:solidFill>
                  <a:srgbClr val="000000"/>
                </a:solidFill>
                <a:effectLst/>
                <a:latin typeface="Sohne"/>
              </a:rPr>
            </a:br>
            <a:endParaRPr lang="en-US" sz="1200" b="1" i="1" u="none" strike="noStrike" cap="none" dirty="0">
              <a:solidFill>
                <a:srgbClr val="534B4F"/>
              </a:solidFill>
              <a:latin typeface="Calibri"/>
              <a:ea typeface="Calibri"/>
              <a:cs typeface="Calibri"/>
              <a:sym typeface="Calibri"/>
            </a:endParaRPr>
          </a:p>
        </p:txBody>
      </p:sp>
      <p:pic>
        <p:nvPicPr>
          <p:cNvPr id="1028" name="Picture 4" descr="Brand Story Hero - Patagonia">
            <a:extLst>
              <a:ext uri="{FF2B5EF4-FFF2-40B4-BE49-F238E27FC236}">
                <a16:creationId xmlns:a16="http://schemas.microsoft.com/office/drawing/2014/main" id="{293337B5-0F50-3476-4BCB-55BD948BDA9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0588" y="3101550"/>
            <a:ext cx="1223963" cy="12239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US" dirty="0"/>
              <a:t>Company inception and problems they aimed to overcome </a:t>
            </a:r>
            <a:endParaRPr dirty="0"/>
          </a:p>
        </p:txBody>
      </p:sp>
      <p:cxnSp>
        <p:nvCxnSpPr>
          <p:cNvPr id="218" name="Google Shape;218;p23"/>
          <p:cNvCxnSpPr/>
          <p:nvPr/>
        </p:nvCxnSpPr>
        <p:spPr>
          <a:xfrm rot="10800000">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219" name="Google Shape;219;p23"/>
          <p:cNvGrpSpPr/>
          <p:nvPr/>
        </p:nvGrpSpPr>
        <p:grpSpPr>
          <a:xfrm>
            <a:off x="338188" y="5737216"/>
            <a:ext cx="476957" cy="550775"/>
            <a:chOff x="8823055" y="3850915"/>
            <a:chExt cx="751563" cy="867883"/>
          </a:xfrm>
        </p:grpSpPr>
        <p:sp>
          <p:nvSpPr>
            <p:cNvPr id="220" name="Google Shape;220;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1" name="Google Shape;221;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2" name="Google Shape;222;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3" name="Google Shape;223;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4" name="Google Shape;224;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5" name="Google Shape;225;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6" name="Google Shape;226;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7" name="Google Shape;227;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8" name="Google Shape;228;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229" name="Google Shape;229;p23"/>
          <p:cNvSpPr txBox="1"/>
          <p:nvPr/>
        </p:nvSpPr>
        <p:spPr>
          <a:xfrm>
            <a:off x="948538" y="6990751"/>
            <a:ext cx="5991741" cy="376038"/>
          </a:xfrm>
          <a:prstGeom prst="rect">
            <a:avLst/>
          </a:prstGeom>
          <a:noFill/>
          <a:ln>
            <a:noFill/>
          </a:ln>
        </p:spPr>
        <p:txBody>
          <a:bodyPr spcFirstLastPara="1" wrap="square" lIns="91425" tIns="45700" rIns="91425" bIns="45700" anchor="ctr" anchorCtr="0">
            <a:noAutofit/>
          </a:bodyPr>
          <a:lstStyle/>
          <a:p>
            <a:pPr algn="l"/>
            <a:r>
              <a:rPr lang="en-US" dirty="0">
                <a:solidFill>
                  <a:srgbClr val="777777"/>
                </a:solidFill>
                <a:latin typeface="Calibri" panose="020F0502020204030204" pitchFamily="34" charset="0"/>
                <a:ea typeface="Calibri" panose="020F0502020204030204" pitchFamily="34" charset="0"/>
                <a:cs typeface="Calibri" panose="020F0502020204030204" pitchFamily="34" charset="0"/>
              </a:rPr>
              <a:t>Since their inception Patagonia have spent decades perfecting their product. They have researched different materials, colours, working environments and environmental ethics to create their products. These are products they are proud of and ones that will promote a safer environment.</a:t>
            </a:r>
          </a:p>
          <a:p>
            <a:pPr algn="l"/>
            <a:endParaRPr lang="en-US" dirty="0">
              <a:solidFill>
                <a:srgbClr val="777777"/>
              </a:solidFill>
              <a:latin typeface="Calibri" panose="020F0502020204030204" pitchFamily="34" charset="0"/>
              <a:ea typeface="Calibri" panose="020F0502020204030204" pitchFamily="34" charset="0"/>
              <a:cs typeface="Calibri" panose="020F0502020204030204" pitchFamily="34" charset="0"/>
            </a:endParaRPr>
          </a:p>
          <a:p>
            <a:pPr algn="l"/>
            <a:r>
              <a:rPr lang="en-US" b="1" dirty="0">
                <a:solidFill>
                  <a:srgbClr val="777777"/>
                </a:solidFill>
                <a:latin typeface="Calibri" panose="020F0502020204030204" pitchFamily="34" charset="0"/>
                <a:ea typeface="Calibri" panose="020F0502020204030204" pitchFamily="34" charset="0"/>
                <a:cs typeface="Calibri" panose="020F0502020204030204" pitchFamily="34" charset="0"/>
              </a:rPr>
              <a:t>Today Patagonia is one of the worlds leading environmentally friendly clothing brands. The company reaches far beyond clothing and is committed to teaching and training the next generation of environmental activists. Patagonia are doing this to continue their mission of finding a solution to the ongoing environmental crisis.</a:t>
            </a:r>
          </a:p>
        </p:txBody>
      </p:sp>
      <p:sp>
        <p:nvSpPr>
          <p:cNvPr id="230" name="Google Shape;230;p23"/>
          <p:cNvSpPr txBox="1"/>
          <p:nvPr/>
        </p:nvSpPr>
        <p:spPr>
          <a:xfrm>
            <a:off x="925872" y="5393722"/>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r>
              <a:rPr lang="en-US" sz="1511" b="1" dirty="0">
                <a:solidFill>
                  <a:srgbClr val="79527B"/>
                </a:solidFill>
                <a:latin typeface="Calibri"/>
                <a:cs typeface="Calibri"/>
                <a:sym typeface="Calibri"/>
              </a:rPr>
              <a:t>Next steps</a:t>
            </a:r>
            <a:endParaRPr dirty="0"/>
          </a:p>
        </p:txBody>
      </p:sp>
      <p:cxnSp>
        <p:nvCxnSpPr>
          <p:cNvPr id="231" name="Google Shape;231;p23"/>
          <p:cNvCxnSpPr>
            <a:cxnSpLocks/>
          </p:cNvCxnSpPr>
          <p:nvPr/>
        </p:nvCxnSpPr>
        <p:spPr>
          <a:xfrm flipH="1">
            <a:off x="928041" y="5818068"/>
            <a:ext cx="5782041"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32" name="Google Shape;232;p23"/>
          <p:cNvSpPr txBox="1"/>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en-GB"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Yvon Chouinard at 14 began climbing, the sport wasn’t very well established within the US,  but  Yvon saw an opportunity. </a:t>
            </a:r>
            <a:r>
              <a:rPr lang="en-US"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Soon, Yvon and his friends began going out on excursions on their own, travelling around America to rappel down rocks. </a:t>
            </a:r>
          </a:p>
          <a:p>
            <a:pPr marL="0" marR="0" lvl="0" indent="0" algn="just" rtl="0">
              <a:lnSpc>
                <a:spcPct val="102200"/>
              </a:lnSpc>
              <a:spcBef>
                <a:spcPts val="0"/>
              </a:spcBef>
              <a:spcAft>
                <a:spcPts val="0"/>
              </a:spcAft>
              <a:buClr>
                <a:srgbClr val="79527B"/>
              </a:buClr>
              <a:buSzPts val="1500"/>
              <a:buFont typeface="Arial"/>
              <a:buNone/>
            </a:pPr>
            <a:endParaRPr lang="en-US" dirty="0">
              <a:solidFill>
                <a:srgbClr val="777777"/>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rtl="0">
              <a:lnSpc>
                <a:spcPct val="102200"/>
              </a:lnSpc>
              <a:spcBef>
                <a:spcPts val="0"/>
              </a:spcBef>
              <a:spcAft>
                <a:spcPts val="0"/>
              </a:spcAft>
              <a:buClr>
                <a:srgbClr val="79527B"/>
              </a:buClr>
              <a:buSzPts val="1500"/>
              <a:buFont typeface="Arial"/>
              <a:buNone/>
            </a:pPr>
            <a:r>
              <a:rPr lang="en-US" b="1"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As he got older Yvon became more involved, climbing became his way of life. Environmentally conscious, Yvon noticed the damage his climbing equipment was having on the rock faces</a:t>
            </a:r>
            <a:r>
              <a:rPr lang="en-US"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just" rtl="0">
              <a:lnSpc>
                <a:spcPct val="102200"/>
              </a:lnSpc>
              <a:spcBef>
                <a:spcPts val="0"/>
              </a:spcBef>
              <a:spcAft>
                <a:spcPts val="0"/>
              </a:spcAft>
              <a:buClr>
                <a:srgbClr val="79527B"/>
              </a:buClr>
              <a:buSzPts val="1500"/>
              <a:buFont typeface="Arial"/>
              <a:buNone/>
            </a:pPr>
            <a:endParaRPr lang="en-US" dirty="0">
              <a:solidFill>
                <a:srgbClr val="777777"/>
              </a:solidFill>
              <a:latin typeface="Calibri" panose="020F0502020204030204" pitchFamily="34" charset="0"/>
              <a:ea typeface="Calibri" panose="020F0502020204030204" pitchFamily="34" charset="0"/>
              <a:cs typeface="Calibri" panose="020F0502020204030204" pitchFamily="34" charset="0"/>
            </a:endParaRPr>
          </a:p>
          <a:p>
            <a:pPr marL="0" marR="0" lvl="0" indent="0" algn="just" rtl="0">
              <a:lnSpc>
                <a:spcPct val="102200"/>
              </a:lnSpc>
              <a:spcBef>
                <a:spcPts val="0"/>
              </a:spcBef>
              <a:spcAft>
                <a:spcPts val="0"/>
              </a:spcAft>
              <a:buClr>
                <a:srgbClr val="79527B"/>
              </a:buClr>
              <a:buSzPts val="1500"/>
              <a:buFont typeface="Arial"/>
              <a:buNone/>
            </a:pPr>
            <a:r>
              <a:rPr lang="en-US"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To try and prevent further damage he began making his own equipment. This effort to look after the environment would become a driving force behind the ethos of the business. On a trip to Scotland Yvon discovered the rugby jersey and just how effective it was at protecting against the elements and climbing equipment so he began to sell clothing. As the clothing side to their company grew they decided it needed its own unique name. In 1973 Patagonia was born.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indent="0">
              <a:lnSpc>
                <a:spcPct val="102200"/>
              </a:lnSpc>
              <a:buSzPts val="1500"/>
            </a:pPr>
            <a:r>
              <a:rPr lang="en-US" sz="1511" dirty="0">
                <a:sym typeface="Arial"/>
              </a:rPr>
              <a:t>Adaptive Leadership </a:t>
            </a:r>
            <a:endParaRPr sz="1511" dirty="0">
              <a:sym typeface="Arial"/>
            </a:endParaRPr>
          </a:p>
        </p:txBody>
      </p:sp>
      <p:sp>
        <p:nvSpPr>
          <p:cNvPr id="238" name="Google Shape;238;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r>
              <a:rPr lang="en-US" sz="1400"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The company’s mission statement today reads: “Build the best product, cause no unnecessary harm, use business to inspire and implement solutions to the environmental crisis.” </a:t>
            </a:r>
            <a:r>
              <a:rPr lang="en-US" sz="1400" b="0" i="0" dirty="0">
                <a:solidFill>
                  <a:srgbClr val="111B27"/>
                </a:solidFill>
                <a:effectLst/>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rPr>
              <a:t>Environmental responsibility is officially a part of every Patagonia employee’s job. The company’s success in reducing its environmental impact has been </a:t>
            </a:r>
            <a:r>
              <a:rPr lang="en-US" sz="1400" b="1" dirty="0" err="1">
                <a:solidFill>
                  <a:srgbClr val="777777"/>
                </a:solidFill>
                <a:latin typeface="Calibri" panose="020F0502020204030204" pitchFamily="34" charset="0"/>
                <a:ea typeface="Calibri" panose="020F0502020204030204" pitchFamily="34" charset="0"/>
                <a:cs typeface="Calibri" panose="020F0502020204030204" pitchFamily="34" charset="0"/>
              </a:rPr>
              <a:t>recognised</a:t>
            </a:r>
            <a:r>
              <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rPr>
              <a:t> worldwide.</a:t>
            </a:r>
          </a:p>
          <a:p>
            <a:pPr marL="0" lvl="0" indent="0" algn="just" rtl="0">
              <a:lnSpc>
                <a:spcPct val="102200"/>
              </a:lnSpc>
              <a:spcBef>
                <a:spcPts val="0"/>
              </a:spcBef>
              <a:spcAft>
                <a:spcPts val="0"/>
              </a:spcAft>
              <a:buClr>
                <a:srgbClr val="79527B"/>
              </a:buClr>
              <a:buSzPts val="1500"/>
              <a:buNone/>
            </a:pPr>
            <a:endPar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just" rtl="0">
              <a:lnSpc>
                <a:spcPct val="102200"/>
              </a:lnSpc>
              <a:spcBef>
                <a:spcPts val="0"/>
              </a:spcBef>
              <a:spcAft>
                <a:spcPts val="0"/>
              </a:spcAft>
              <a:buClr>
                <a:srgbClr val="79527B"/>
              </a:buClr>
              <a:buSzPts val="1500"/>
              <a:buNone/>
            </a:pPr>
            <a:r>
              <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Yvon grew the company and became a reluctant billionaire. However in true adaptive leadership style in September of 2022 </a:t>
            </a:r>
            <a:r>
              <a:rPr lang="en-US" sz="1400" b="1" u="sng" dirty="0">
                <a:solidFill>
                  <a:srgbClr val="79527B"/>
                </a:solidFill>
                <a:latin typeface="Calibri" panose="020F0502020204030204" pitchFamily="34" charset="0"/>
                <a:ea typeface="Calibri" panose="020F0502020204030204" pitchFamily="34" charset="0"/>
                <a:cs typeface="Calibri" panose="020F0502020204030204" pitchFamily="34" charset="0"/>
                <a:sym typeface="Arial"/>
              </a:rPr>
              <a:t>Yvon Chouinard gave away his company. </a:t>
            </a:r>
          </a:p>
          <a:p>
            <a:pPr marL="0" lvl="0" indent="0" algn="just" rtl="0">
              <a:lnSpc>
                <a:spcPct val="102200"/>
              </a:lnSpc>
              <a:spcBef>
                <a:spcPts val="0"/>
              </a:spcBef>
              <a:spcAft>
                <a:spcPts val="0"/>
              </a:spcAft>
              <a:buClr>
                <a:srgbClr val="79527B"/>
              </a:buClr>
              <a:buSzPts val="1500"/>
              <a:buNone/>
            </a:pPr>
            <a:endParaRPr lang="en-US" sz="1400"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just" rtl="0">
              <a:lnSpc>
                <a:spcPct val="102200"/>
              </a:lnSpc>
              <a:spcBef>
                <a:spcPts val="0"/>
              </a:spcBef>
              <a:spcAft>
                <a:spcPts val="0"/>
              </a:spcAft>
              <a:buClr>
                <a:srgbClr val="79527B"/>
              </a:buClr>
              <a:buSzPts val="1500"/>
              <a:buNone/>
            </a:pPr>
            <a:r>
              <a:rPr lang="en-US" sz="1400"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Rather than selling the company or taking it public, he transferred ownership of the company to a specially designed trust and non profit </a:t>
            </a:r>
            <a:r>
              <a:rPr lang="en-US" sz="1400" dirty="0" err="1">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organisation</a:t>
            </a:r>
            <a:r>
              <a:rPr lang="en-US" sz="1400"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 which will preserve the company’s independence and </a:t>
            </a:r>
            <a:r>
              <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ensure that all of its projects – some </a:t>
            </a:r>
            <a:r>
              <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rPr>
              <a:t> $100 million a year — are used to combat climate change and protect undeveloped land around the globe.</a:t>
            </a:r>
          </a:p>
          <a:p>
            <a:pPr marL="0" lvl="0" indent="0" algn="just" rtl="0">
              <a:lnSpc>
                <a:spcPct val="102200"/>
              </a:lnSpc>
              <a:spcBef>
                <a:spcPts val="0"/>
              </a:spcBef>
              <a:spcAft>
                <a:spcPts val="0"/>
              </a:spcAft>
              <a:buClr>
                <a:srgbClr val="79527B"/>
              </a:buClr>
              <a:buSzPts val="1500"/>
              <a:buNone/>
            </a:pPr>
            <a:endParaRPr lang="en-US" sz="1600" b="1" dirty="0">
              <a:solidFill>
                <a:srgbClr val="777777"/>
              </a:solidFill>
              <a:latin typeface="Arial" panose="020B0604020202020204" pitchFamily="34" charset="0"/>
              <a:cs typeface="Arial"/>
              <a:sym typeface="Arial"/>
            </a:endParaRPr>
          </a:p>
          <a:p>
            <a:pPr marL="0" lvl="0" indent="0" algn="just" rtl="0">
              <a:lnSpc>
                <a:spcPct val="102200"/>
              </a:lnSpc>
              <a:spcBef>
                <a:spcPts val="0"/>
              </a:spcBef>
              <a:spcAft>
                <a:spcPts val="0"/>
              </a:spcAft>
              <a:buClr>
                <a:srgbClr val="79527B"/>
              </a:buClr>
              <a:buSzPts val="1500"/>
              <a:buNone/>
            </a:pPr>
            <a:endParaRPr lang="en-US" sz="1600" b="1" dirty="0">
              <a:solidFill>
                <a:srgbClr val="777777"/>
              </a:solidFill>
              <a:latin typeface="Arial" panose="020B0604020202020204" pitchFamily="34" charset="0"/>
              <a:cs typeface="Arial"/>
              <a:sym typeface="Arial"/>
            </a:endParaRPr>
          </a:p>
          <a:p>
            <a:pPr marL="0" lvl="0" indent="0" algn="ctr" rtl="0">
              <a:lnSpc>
                <a:spcPct val="102200"/>
              </a:lnSpc>
              <a:spcBef>
                <a:spcPts val="0"/>
              </a:spcBef>
              <a:spcAft>
                <a:spcPts val="0"/>
              </a:spcAft>
              <a:buClr>
                <a:srgbClr val="79527B"/>
              </a:buClr>
              <a:buSzPts val="1500"/>
              <a:buNone/>
            </a:pPr>
            <a:r>
              <a:rPr lang="en-US" sz="1600" b="1" i="0" dirty="0">
                <a:solidFill>
                  <a:srgbClr val="79527B"/>
                </a:solidFill>
                <a:effectLst/>
                <a:latin typeface="Calibri" panose="020F0502020204030204" pitchFamily="34" charset="0"/>
                <a:ea typeface="Calibri" panose="020F0502020204030204" pitchFamily="34" charset="0"/>
                <a:cs typeface="Calibri" panose="020F0502020204030204" pitchFamily="34" charset="0"/>
              </a:rPr>
              <a:t>“To be a great business or a great business leader, one has to run </a:t>
            </a: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rPr>
              <a:t>one’s business in such a way that the day you kick the bucket, you look back and think: </a:t>
            </a:r>
          </a:p>
          <a:p>
            <a:pPr marL="0" lvl="0" indent="0" algn="ctr" rtl="0">
              <a:lnSpc>
                <a:spcPct val="102200"/>
              </a:lnSpc>
              <a:spcBef>
                <a:spcPts val="0"/>
              </a:spcBef>
              <a:spcAft>
                <a:spcPts val="0"/>
              </a:spcAft>
              <a:buClr>
                <a:srgbClr val="79527B"/>
              </a:buClr>
              <a:buSzPts val="1500"/>
              <a:buNone/>
            </a:pPr>
            <a:endParaRPr lang="en-US" sz="1600" b="1" i="1"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en-US" sz="1600" b="1" i="1" dirty="0">
                <a:solidFill>
                  <a:srgbClr val="79527B"/>
                </a:solidFill>
                <a:effectLst/>
                <a:latin typeface="Calibri" panose="020F0502020204030204" pitchFamily="34" charset="0"/>
                <a:ea typeface="Calibri" panose="020F0502020204030204" pitchFamily="34" charset="0"/>
                <a:cs typeface="Calibri" panose="020F0502020204030204" pitchFamily="34" charset="0"/>
              </a:rPr>
              <a:t>As best I could, I drove my life in a direction that I’m really proud of.’ That’s leadership to me.</a:t>
            </a:r>
          </a:p>
          <a:p>
            <a:pPr marL="0" lvl="0" indent="0" algn="ctr" rtl="0">
              <a:lnSpc>
                <a:spcPct val="102200"/>
              </a:lnSpc>
              <a:spcBef>
                <a:spcPts val="0"/>
              </a:spcBef>
              <a:spcAft>
                <a:spcPts val="0"/>
              </a:spcAft>
              <a:buClr>
                <a:srgbClr val="79527B"/>
              </a:buClr>
              <a:buSzPts val="1500"/>
              <a:buNone/>
            </a:pPr>
            <a:endParaRPr lang="en-US" sz="1600" b="1" i="0"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rPr>
              <a:t>People, especially now, are not going to look up to you unless you have a point of view that’s based on an ethical foundation and framework so that  there’s more to that business than making money.”</a:t>
            </a:r>
          </a:p>
          <a:p>
            <a:pPr marL="0" lvl="0" indent="0" algn="ctr" rtl="0">
              <a:lnSpc>
                <a:spcPct val="102200"/>
              </a:lnSpc>
              <a:spcBef>
                <a:spcPts val="0"/>
              </a:spcBef>
              <a:spcAft>
                <a:spcPts val="0"/>
              </a:spcAft>
              <a:buClr>
                <a:srgbClr val="79527B"/>
              </a:buClr>
              <a:buSzPts val="1500"/>
              <a:buNone/>
            </a:pPr>
            <a:endPar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sym typeface="Arial"/>
              </a:rPr>
              <a:t>Tompkins, Former CEO of Patagonia </a:t>
            </a:r>
            <a:endParaRPr lang="en-US" sz="1050" b="1" dirty="0">
              <a:solidFill>
                <a:srgbClr val="79527B"/>
              </a:solidFill>
              <a:latin typeface="Calibri" panose="020F0502020204030204" pitchFamily="34" charset="0"/>
              <a:ea typeface="Calibri" panose="020F0502020204030204" pitchFamily="34" charset="0"/>
              <a:cs typeface="Calibri" panose="020F0502020204030204" pitchFamily="34" charset="0"/>
              <a:sym typeface="Arial"/>
            </a:endParaRPr>
          </a:p>
        </p:txBody>
      </p:sp>
      <p:cxnSp>
        <p:nvCxnSpPr>
          <p:cNvPr id="239" name="Google Shape;239;p26"/>
          <p:cNvCxnSpPr/>
          <p:nvPr/>
        </p:nvCxnSpPr>
        <p:spPr>
          <a:xfrm rot="10800000">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672</Words>
  <Application>Microsoft Office PowerPoint</Application>
  <PresentationFormat>Benutzerdefiniert</PresentationFormat>
  <Paragraphs>40</Paragraphs>
  <Slides>3</Slides>
  <Notes>3</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vt:i4>
      </vt:variant>
    </vt:vector>
  </HeadingPairs>
  <TitlesOfParts>
    <vt:vector size="11" baseType="lpstr">
      <vt:lpstr>Poppins</vt:lpstr>
      <vt:lpstr>Montserrat</vt:lpstr>
      <vt:lpstr>Arial</vt:lpstr>
      <vt:lpstr>Avenir</vt:lpstr>
      <vt:lpstr>Calibri</vt:lpstr>
      <vt:lpstr>Century Schoolbook</vt:lpstr>
      <vt:lpstr>Sohne</vt:lpstr>
      <vt:lpstr>Office Theme</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Samantha Carty</dc:creator>
  <cp:lastModifiedBy>Julia Grey</cp:lastModifiedBy>
  <cp:revision>7</cp:revision>
  <dcterms:created xsi:type="dcterms:W3CDTF">2021-06-15T11:45:52Z</dcterms:created>
  <dcterms:modified xsi:type="dcterms:W3CDTF">2023-05-17T11:36:27Z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