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4" r:id="rId4"/>
    <p:sldId id="283"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04" d="100"/>
          <a:sy n="204" d="100"/>
        </p:scale>
        <p:origin x="-3576" y="-118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792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6524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shop.bujo.i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instagram.com/whatsap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instagram.com/p/B92uHSOntea/?utm_source=ig_embed&amp;utm_campaign=embed_video_watch_agai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shop.bujo.ie/pages/sustainable-and-buj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038135" y="4140290"/>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600" b="1" dirty="0">
                <a:solidFill>
                  <a:srgbClr val="79527B"/>
                </a:solidFill>
                <a:latin typeface="Calibri" panose="020F0502020204030204" pitchFamily="34" charset="0"/>
                <a:ea typeface="Calibri" panose="020F0502020204030204" pitchFamily="34" charset="0"/>
                <a:cs typeface="Calibri" panose="020F0502020204030204" pitchFamily="34" charset="0"/>
              </a:rPr>
              <a:t>Response to COVID Crisis</a:t>
            </a:r>
            <a:endParaRPr sz="1600" b="1" dirty="0">
              <a:solidFill>
                <a:srgbClr val="79527B"/>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072648" y="4548400"/>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038135" y="4702968"/>
            <a:ext cx="3421253" cy="49667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a:lnSpc>
                <a:spcPct val="107000"/>
              </a:lnSpc>
              <a:spcAft>
                <a:spcPts val="800"/>
              </a:spcAft>
            </a:pPr>
            <a:r>
              <a:rPr lang="en-GB" sz="1400" b="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100% Irish grass-fed beef, locally sourced and ultra sustainable produce, and chargrilled meats make up the BuJo Menu.</a:t>
            </a:r>
          </a:p>
          <a:p>
            <a:pPr marL="0">
              <a:lnSpc>
                <a:spcPct val="107000"/>
              </a:lnSpc>
              <a:spcAft>
                <a:spcPts val="800"/>
              </a:spcAft>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 are famous for their grass-fed, chargrilled burgers and often titled as one of Dublin's best. Gráinne O'Keefe, culinary director, says the juicy meat, brioche buns and a commitment to sustainability has meant BuJo is </a:t>
            </a:r>
            <a:r>
              <a:rPr lang="en-IE"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firmly in its customers preference.</a:t>
            </a:r>
          </a:p>
          <a:p>
            <a:pPr marL="0">
              <a:lnSpc>
                <a:spcPct val="107000"/>
              </a:lnSpc>
              <a:spcAft>
                <a:spcPts val="800"/>
              </a:spcAft>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In response to COVID, the BuJo burger joint had to reinvent how it did business ‘on the fly’. It had to close its shop on a Sunday and rethink its business model  and change completely how it did business. By Tuesday, the team had created a digital drive-thru, using WhatsApp for orders. </a:t>
            </a:r>
          </a:p>
          <a:p>
            <a:pPr marL="0">
              <a:lnSpc>
                <a:spcPct val="107000"/>
              </a:lnSpc>
              <a:spcAft>
                <a:spcPts val="800"/>
              </a:spcAft>
            </a:pPr>
            <a:endParaRPr lang="en-GB" sz="1400" b="0" i="0" dirty="0">
              <a:solidFill>
                <a:srgbClr val="222222"/>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Placeholder 4" descr="A picture containing text, food, indoor, snack food&#10;&#10;Description automatically generated">
            <a:extLst>
              <a:ext uri="{FF2B5EF4-FFF2-40B4-BE49-F238E27FC236}">
                <a16:creationId xmlns:a16="http://schemas.microsoft.com/office/drawing/2014/main" id="{CC2468C5-5EA4-4D42-55E8-317925D71123}"/>
              </a:ext>
            </a:extLst>
          </p:cNvPr>
          <p:cNvPicPr>
            <a:picLocks noGrp="1" noChangeAspect="1"/>
          </p:cNvPicPr>
          <p:nvPr>
            <p:ph type="pic" idx="9"/>
          </p:nvPr>
        </p:nvPicPr>
        <p:blipFill>
          <a:blip r:embed="rId3"/>
          <a:srcRect t="16059" b="16059"/>
          <a:stretch>
            <a:fillRect/>
          </a:stretch>
        </p:blipFill>
        <p:spPr/>
      </p:pic>
      <p:sp>
        <p:nvSpPr>
          <p:cNvPr id="2" name="Google Shape;1420;p22">
            <a:extLst>
              <a:ext uri="{FF2B5EF4-FFF2-40B4-BE49-F238E27FC236}">
                <a16:creationId xmlns:a16="http://schemas.microsoft.com/office/drawing/2014/main" id="{07A32668-0C9D-A94F-D1B4-287E70B7529F}"/>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3</a:t>
            </a:r>
          </a:p>
          <a:p>
            <a:pPr marL="0" indent="0">
              <a:spcBef>
                <a:spcPts val="0"/>
              </a:spcBef>
              <a:buSzPts val="1200"/>
            </a:pPr>
            <a:r>
              <a:rPr lang="de-DE" b="1" dirty="0"/>
              <a:t>Coping </a:t>
            </a:r>
            <a:r>
              <a:rPr lang="de-DE" b="1" dirty="0" err="1"/>
              <a:t>with</a:t>
            </a:r>
            <a:r>
              <a:rPr lang="de-DE" b="1" dirty="0"/>
              <a:t> </a:t>
            </a:r>
            <a:r>
              <a:rPr lang="de-DE" b="1" dirty="0" err="1"/>
              <a:t>crises</a:t>
            </a:r>
            <a:endParaRPr lang="de-DE" b="1" dirty="0"/>
          </a:p>
        </p:txBody>
      </p:sp>
      <p:sp>
        <p:nvSpPr>
          <p:cNvPr id="8" name="Google Shape;1419;p22">
            <a:extLst>
              <a:ext uri="{FF2B5EF4-FFF2-40B4-BE49-F238E27FC236}">
                <a16:creationId xmlns:a16="http://schemas.microsoft.com/office/drawing/2014/main" id="{21CBEBE4-0F8D-9A26-4B8D-37F4430E00C0}"/>
              </a:ext>
            </a:extLst>
          </p:cNvPr>
          <p:cNvSpPr txBox="1">
            <a:spLocks/>
          </p:cNvSpPr>
          <p:nvPr/>
        </p:nvSpPr>
        <p:spPr>
          <a:xfrm>
            <a:off x="287452" y="4327200"/>
            <a:ext cx="2790561" cy="348379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de-DE" dirty="0"/>
              <a:t>Topic:</a:t>
            </a:r>
          </a:p>
          <a:p>
            <a:pPr marL="0" indent="0">
              <a:lnSpc>
                <a:spcPct val="127750"/>
              </a:lnSpc>
              <a:buSzPts val="1200"/>
            </a:pPr>
            <a:r>
              <a:rPr lang="de-DE" dirty="0"/>
              <a:t>Adjustment of </a:t>
            </a:r>
            <a:r>
              <a:rPr lang="de-DE" dirty="0" err="1"/>
              <a:t>business</a:t>
            </a:r>
            <a:r>
              <a:rPr lang="de-DE" dirty="0"/>
              <a:t> </a:t>
            </a:r>
            <a:r>
              <a:rPr lang="de-DE" dirty="0" err="1"/>
              <a:t>model</a:t>
            </a:r>
            <a:endParaRPr lang="de-DE" dirty="0"/>
          </a:p>
          <a:p>
            <a:pPr marL="0" indent="0">
              <a:lnSpc>
                <a:spcPct val="127750"/>
              </a:lnSpc>
              <a:buSzPts val="1200"/>
            </a:pPr>
            <a:endParaRPr lang="de-DE" dirty="0"/>
          </a:p>
          <a:p>
            <a:pPr marL="0" indent="0">
              <a:lnSpc>
                <a:spcPct val="127750"/>
              </a:lnSpc>
              <a:buSzPts val="1200"/>
            </a:pPr>
            <a:r>
              <a:rPr lang="de-DE" dirty="0"/>
              <a:t>Type of </a:t>
            </a:r>
            <a:r>
              <a:rPr lang="de-DE" dirty="0" err="1"/>
              <a:t>business</a:t>
            </a:r>
            <a:r>
              <a:rPr lang="de-DE" dirty="0"/>
              <a:t>: </a:t>
            </a:r>
          </a:p>
          <a:p>
            <a:pPr marL="0" indent="0">
              <a:lnSpc>
                <a:spcPct val="127750"/>
              </a:lnSpc>
              <a:buSzPts val="1200"/>
            </a:pPr>
            <a:r>
              <a:rPr lang="de-DE" dirty="0"/>
              <a:t>Burger Restaurant</a:t>
            </a:r>
          </a:p>
          <a:p>
            <a:pPr marL="0" indent="0">
              <a:lnSpc>
                <a:spcPct val="127750"/>
              </a:lnSpc>
              <a:buSzPts val="1200"/>
            </a:pPr>
            <a:endParaRPr lang="de-DE" dirty="0"/>
          </a:p>
          <a:p>
            <a:pPr marL="0" lvl="0" indent="0" algn="l" rtl="0">
              <a:lnSpc>
                <a:spcPct val="127750"/>
              </a:lnSpc>
              <a:spcBef>
                <a:spcPts val="0"/>
              </a:spcBef>
              <a:spcAft>
                <a:spcPts val="0"/>
              </a:spcAft>
              <a:buClr>
                <a:schemeClr val="lt1"/>
              </a:buClr>
              <a:buSzPts val="1200"/>
              <a:buNone/>
            </a:pPr>
            <a:r>
              <a:rPr lang="de-DE" sz="1300" dirty="0">
                <a:solidFill>
                  <a:schemeClr val="bg1"/>
                </a:solidFill>
              </a:rPr>
              <a:t>Name of </a:t>
            </a:r>
            <a:r>
              <a:rPr lang="de-DE" sz="1300" dirty="0" err="1">
                <a:solidFill>
                  <a:schemeClr val="bg1"/>
                </a:solidFill>
              </a:rPr>
              <a:t>the</a:t>
            </a:r>
            <a:r>
              <a:rPr lang="de-DE" sz="1300" dirty="0">
                <a:solidFill>
                  <a:schemeClr val="bg1"/>
                </a:solidFill>
              </a:rPr>
              <a:t> </a:t>
            </a:r>
            <a:r>
              <a:rPr lang="de-DE" sz="1300" dirty="0" err="1">
                <a:solidFill>
                  <a:schemeClr val="bg1"/>
                </a:solidFill>
              </a:rPr>
              <a:t>business</a:t>
            </a:r>
            <a:r>
              <a:rPr lang="de-DE" sz="1300" dirty="0">
                <a:solidFill>
                  <a:schemeClr val="bg1"/>
                </a:solidFill>
              </a:rPr>
              <a:t>:</a:t>
            </a:r>
          </a:p>
          <a:p>
            <a:pPr marL="0" lvl="0" indent="0" algn="l" rtl="0">
              <a:lnSpc>
                <a:spcPct val="127750"/>
              </a:lnSpc>
              <a:spcBef>
                <a:spcPts val="0"/>
              </a:spcBef>
              <a:spcAft>
                <a:spcPts val="0"/>
              </a:spcAft>
              <a:buClr>
                <a:schemeClr val="lt1"/>
              </a:buClr>
              <a:buSzPts val="1200"/>
              <a:buNone/>
            </a:pPr>
            <a:r>
              <a:rPr lang="de-DE" sz="1300" dirty="0" err="1">
                <a:solidFill>
                  <a:schemeClr val="bg1"/>
                </a:solidFill>
              </a:rPr>
              <a:t>Bujo</a:t>
            </a:r>
            <a:r>
              <a:rPr lang="de-DE" sz="1300" dirty="0">
                <a:solidFill>
                  <a:schemeClr val="bg1"/>
                </a:solidFill>
              </a:rPr>
              <a:t> </a:t>
            </a:r>
            <a:r>
              <a:rPr lang="de-DE" sz="1300" dirty="0" err="1">
                <a:solidFill>
                  <a:schemeClr val="bg1"/>
                </a:solidFill>
              </a:rPr>
              <a:t>Burget</a:t>
            </a:r>
            <a:r>
              <a:rPr lang="de-DE" sz="1300" dirty="0">
                <a:solidFill>
                  <a:schemeClr val="bg1"/>
                </a:solidFill>
              </a:rPr>
              <a:t> Bar</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Sandmount, Dublin</a:t>
            </a:r>
          </a:p>
          <a:p>
            <a:pPr marL="0" lvl="0" indent="0" algn="l" rtl="0">
              <a:lnSpc>
                <a:spcPct val="127750"/>
              </a:lnSpc>
              <a:spcBef>
                <a:spcPts val="0"/>
              </a:spcBef>
              <a:spcAft>
                <a:spcPts val="0"/>
              </a:spcAft>
              <a:buClr>
                <a:schemeClr val="lt1"/>
              </a:buClr>
              <a:buSzPts val="1200"/>
              <a:buNone/>
            </a:pPr>
            <a:r>
              <a:rPr lang="de-DE" sz="1300" b="0" dirty="0">
                <a:solidFill>
                  <a:schemeClr val="bg1"/>
                </a:solidFill>
              </a:rPr>
              <a:t>Website: </a:t>
            </a:r>
            <a:r>
              <a:rPr lang="de-DE" sz="1300" b="0" dirty="0">
                <a:solidFill>
                  <a:schemeClr val="bg1"/>
                </a:solidFill>
                <a:hlinkClick r:id="rId4">
                  <a:extLst>
                    <a:ext uri="{A12FA001-AC4F-418D-AE19-62706E023703}">
                      <ahyp:hlinkClr xmlns:ahyp="http://schemas.microsoft.com/office/drawing/2018/hyperlinkcolor" val="tx"/>
                    </a:ext>
                  </a:extLst>
                </a:hlinkClick>
              </a:rPr>
              <a:t>https://shop.bujo.ie/</a:t>
            </a:r>
            <a:r>
              <a:rPr lang="de-DE" sz="1300" b="0" dirty="0">
                <a:solidFill>
                  <a:schemeClr val="bg1"/>
                </a:solidFill>
              </a:rPr>
              <a:t> </a:t>
            </a:r>
          </a:p>
        </p:txBody>
      </p:sp>
      <p:sp>
        <p:nvSpPr>
          <p:cNvPr id="9" name="Google Shape;1425;p22">
            <a:extLst>
              <a:ext uri="{FF2B5EF4-FFF2-40B4-BE49-F238E27FC236}">
                <a16:creationId xmlns:a16="http://schemas.microsoft.com/office/drawing/2014/main" id="{5167D451-4244-3B8A-27EE-735FC81F204F}"/>
              </a:ext>
            </a:extLst>
          </p:cNvPr>
          <p:cNvSpPr txBox="1">
            <a:spLocks/>
          </p:cNvSpPr>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en-US" sz="1600"/>
              <a:t>Case Study</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sz="1600" dirty="0">
                <a:latin typeface="Calibri" panose="020F0502020204030204" pitchFamily="34" charset="0"/>
                <a:ea typeface="Calibri" panose="020F0502020204030204" pitchFamily="34" charset="0"/>
                <a:cs typeface="Calibri" panose="020F0502020204030204" pitchFamily="34" charset="0"/>
              </a:rPr>
              <a:t>Digital Movers and Shakers – A New Business Model For BuJo</a:t>
            </a:r>
            <a:endParaRPr sz="1600" dirty="0">
              <a:latin typeface="Calibri" panose="020F0502020204030204" pitchFamily="34" charset="0"/>
              <a:ea typeface="Calibri" panose="020F0502020204030204" pitchFamily="34" charset="0"/>
              <a:cs typeface="Calibri" panose="020F0502020204030204" pitchFamily="34" charset="0"/>
            </a:endParaRP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03208" y="1268361"/>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l">
              <a:lnSpc>
                <a:spcPct val="102200"/>
              </a:lnSpc>
              <a:buClr>
                <a:srgbClr val="79527B"/>
              </a:buClr>
              <a:buSzPts val="1500"/>
            </a:pP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The pandemic left restaurants and cafés across Ireland reeling, as social distancing measures forced many like BuJo to close their doors. But the changes pushed BuJo to be agile and serve customers however possible. </a:t>
            </a:r>
            <a:r>
              <a:rPr lang="en-GB" sz="14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reinvented how to do business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using a </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‘closed’ Business Model. The owner Michael Sheary created a </a:t>
            </a:r>
            <a:endPar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02200"/>
              </a:lnSpc>
              <a:buClr>
                <a:srgbClr val="79527B"/>
              </a:buClr>
              <a:buSzPts val="1500"/>
              <a:buFont typeface="+mj-lt"/>
              <a:buAutoNum type="arabicPeriod"/>
            </a:pPr>
            <a:r>
              <a:rPr lang="en-GB" sz="1400" b="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Digital Drive-thru </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using WhatsApp to take orders. </a:t>
            </a: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 offered its customers a contact-free food delivery service.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The Drive Thru used WhatsApp to take orders. </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‘We stuck one of our smartphones on our front window; placed another smartphone at our counter and connected them via an always-on </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@whatsapp</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 video call and all of a sudden we had a sort of virtual portal. It provided the social distance, (no guests allowed on the premises); a contactless pick-up service, (we simply delivered our guests order to them or their car), and a sprinkle of BuJo hospitality with our front of house team. It wasn’t and isn’t perfect, but we were able to open and stay in business’. </a:t>
            </a:r>
            <a:endParaRPr lang="en-IE" sz="1400" i="1" dirty="0">
              <a:solidFill>
                <a:srgbClr val="79527B"/>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02200"/>
              </a:lnSpc>
              <a:buClr>
                <a:srgbClr val="79527B"/>
              </a:buClr>
              <a:buSzPts val="1500"/>
              <a:buFont typeface="+mj-lt"/>
              <a:buAutoNum type="arabicPeriod"/>
            </a:pPr>
            <a:r>
              <a:rPr lang="en-GB" sz="1400" b="1" i="0"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Customers ordered online, </a:t>
            </a:r>
            <a:r>
              <a:rPr lang="en-GB" sz="14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chose the Bujo </a:t>
            </a:r>
            <a:r>
              <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location, selected items, chose collection times. Customers could collect their orders or get a deliver by Deliveroo</a:t>
            </a:r>
            <a:r>
              <a:rPr lang="en-GB" sz="1400" dirty="0">
                <a:solidFill>
                  <a:srgbClr val="79527B"/>
                </a:solidFill>
                <a:latin typeface="Calibri" panose="020F0502020204030204" pitchFamily="34" charset="0"/>
                <a:ea typeface="Calibri" panose="020F0502020204030204" pitchFamily="34" charset="0"/>
                <a:cs typeface="Calibri" panose="020F0502020204030204" pitchFamily="34" charset="0"/>
              </a:rPr>
              <a:t>. </a:t>
            </a: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a:t>
            </a:r>
            <a:r>
              <a:rPr lang="en-GB" sz="1400" i="1" dirty="0">
                <a:solidFill>
                  <a:srgbClr val="79527B"/>
                </a:solidFill>
                <a:latin typeface="Calibri" panose="020F0502020204030204" pitchFamily="34" charset="0"/>
                <a:ea typeface="Calibri" panose="020F0502020204030204" pitchFamily="34" charset="0"/>
                <a:cs typeface="Calibri" panose="020F0502020204030204" pitchFamily="34" charset="0"/>
              </a:rPr>
              <a:t>Especially in the beginning it was very </a:t>
            </a: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much a take-it-day-by-day approach’. </a:t>
            </a:r>
            <a:r>
              <a:rPr lang="en-GB" sz="14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proves a testament to the inventiveness of some tourism business owners, and a clever way to work around the social distancing guidelines. </a:t>
            </a:r>
          </a:p>
          <a:p>
            <a:pPr marL="0" indent="0" algn="l">
              <a:lnSpc>
                <a:spcPct val="102200"/>
              </a:lnSpc>
              <a:buClr>
                <a:srgbClr val="79527B"/>
              </a:buClr>
              <a:buSzPts val="1500"/>
            </a:pPr>
            <a:endPar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en-GB" sz="14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GWI surveys show 26 per cent of millennial consumers, 24 per cent of Gen Xers and three per cent of baby boomers have actively increased their online buying behaviour. In particular they are using online stores and ordering takeout food at about nearly twice the rate of any other cohort.</a:t>
            </a:r>
          </a:p>
          <a:p>
            <a:pPr marL="0" indent="0" algn="l">
              <a:lnSpc>
                <a:spcPct val="102200"/>
              </a:lnSpc>
              <a:buClr>
                <a:srgbClr val="79527B"/>
              </a:buClr>
              <a:buSzPts val="1500"/>
            </a:pPr>
            <a:endParaRPr lang="en-GB" sz="14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US"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Picture 17">
            <a:hlinkClick r:id="rId4"/>
            <a:extLst>
              <a:ext uri="{FF2B5EF4-FFF2-40B4-BE49-F238E27FC236}">
                <a16:creationId xmlns:a16="http://schemas.microsoft.com/office/drawing/2014/main" id="{0511367E-98B4-9485-3933-627858B93D01}"/>
              </a:ext>
            </a:extLst>
          </p:cNvPr>
          <p:cNvPicPr>
            <a:picLocks noChangeAspect="1"/>
          </p:cNvPicPr>
          <p:nvPr/>
        </p:nvPicPr>
        <p:blipFill>
          <a:blip r:embed="rId5"/>
          <a:stretch>
            <a:fillRect/>
          </a:stretch>
        </p:blipFill>
        <p:spPr>
          <a:xfrm>
            <a:off x="948537" y="7150200"/>
            <a:ext cx="5422765" cy="3170926"/>
          </a:xfrm>
          <a:prstGeom prst="rect">
            <a:avLst/>
          </a:prstGeom>
        </p:spPr>
      </p:pic>
      <p:sp>
        <p:nvSpPr>
          <p:cNvPr id="19" name="Flowchart: Connector 18">
            <a:hlinkClick r:id="rId4"/>
            <a:extLst>
              <a:ext uri="{FF2B5EF4-FFF2-40B4-BE49-F238E27FC236}">
                <a16:creationId xmlns:a16="http://schemas.microsoft.com/office/drawing/2014/main" id="{D9B6E99C-AD61-C77D-8634-C8AEEFB44C80}"/>
              </a:ext>
            </a:extLst>
          </p:cNvPr>
          <p:cNvSpPr/>
          <p:nvPr/>
        </p:nvSpPr>
        <p:spPr>
          <a:xfrm>
            <a:off x="5888107" y="6987968"/>
            <a:ext cx="906831" cy="85540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Click to View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293943" y="973487"/>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883796" y="3451124"/>
            <a:ext cx="5928596" cy="67023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285750" indent="-285750" algn="l">
              <a:buFont typeface="Arial" panose="020B0604020202020204" pitchFamily="34" charset="0"/>
              <a:buChar char="•"/>
            </a:pPr>
            <a:r>
              <a:rPr lang="en-GB" sz="1400" i="0" dirty="0">
                <a:effectLst/>
                <a:latin typeface="Calibri" panose="020F0502020204030204" pitchFamily="34" charset="0"/>
                <a:ea typeface="Calibri" panose="020F0502020204030204" pitchFamily="34" charset="0"/>
                <a:cs typeface="Calibri" panose="020F0502020204030204" pitchFamily="34" charset="0"/>
              </a:rPr>
              <a:t>BuJo partners with Feed The Heroes </a:t>
            </a:r>
            <a:r>
              <a:rPr lang="en-GB" sz="1400" b="0" dirty="0">
                <a:solidFill>
                  <a:srgbClr val="58554C"/>
                </a:solidFill>
                <a:latin typeface="Calibri" panose="020F0502020204030204" pitchFamily="34" charset="0"/>
                <a:ea typeface="Calibri" panose="020F0502020204030204" pitchFamily="34" charset="0"/>
                <a:cs typeface="Calibri" panose="020F0502020204030204" pitchFamily="34" charset="0"/>
              </a:rPr>
              <a:t>by providing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BuJo’s Burger Kits to raise much needed funds to feed the frontline critical workers of COVID-19. BuJo asked their customers to make a €1.50 donation when they order a delivery which they will then match. This increased sales and propensity to support Feed the Heroes.</a:t>
            </a:r>
          </a:p>
          <a:p>
            <a:pPr marL="0" indent="0" algn="l"/>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The popular </a:t>
            </a:r>
            <a:r>
              <a:rPr lang="en-GB" sz="1400" i="0" dirty="0">
                <a:effectLst/>
                <a:latin typeface="Calibri" panose="020F0502020204030204" pitchFamily="34" charset="0"/>
                <a:ea typeface="Calibri" panose="020F0502020204030204" pitchFamily="34" charset="0"/>
                <a:cs typeface="Calibri" panose="020F0502020204030204" pitchFamily="34" charset="0"/>
              </a:rPr>
              <a:t>BuJo</a:t>
            </a:r>
            <a:r>
              <a:rPr lang="en-GB" sz="140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r>
              <a:rPr lang="en-GB" sz="1400" i="0" dirty="0">
                <a:effectLst/>
                <a:latin typeface="Calibri" panose="020F0502020204030204" pitchFamily="34" charset="0"/>
                <a:ea typeface="Calibri" panose="020F0502020204030204" pitchFamily="34" charset="0"/>
                <a:cs typeface="Calibri" panose="020F0502020204030204" pitchFamily="34" charset="0"/>
              </a:rPr>
              <a:t>Burger Kits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are made from a custom blend of premium grass-fed beef sourced from Bord Bia Quality Assured Irish family farms. Each meal kit includes everything you need to make 8 (that’s 4 doubles and 4 singles) of the famous BuJo burger and the necessary recipe to ensure you recreate their much-loved masterpiece in your own home.</a:t>
            </a:r>
          </a:p>
          <a:p>
            <a:pPr marL="285750" indent="-285750" algn="l">
              <a:buFont typeface="Arial" panose="020B0604020202020204" pitchFamily="34" charset="0"/>
              <a:buChar char="•"/>
            </a:pPr>
            <a:endPar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en-GB" sz="1400" i="0" dirty="0">
                <a:effectLst/>
                <a:latin typeface="Calibri" panose="020F0502020204030204" pitchFamily="34" charset="0"/>
                <a:ea typeface="Calibri" panose="020F0502020204030204" pitchFamily="34" charset="0"/>
                <a:cs typeface="Calibri" panose="020F0502020204030204" pitchFamily="34" charset="0"/>
              </a:rPr>
              <a:t>Feed The Heroes </a:t>
            </a:r>
            <a:r>
              <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rPr>
              <a:t>is a national not-for-profit fund set up in response to the Covid-19 emergency to thank and support Ireland’s frontline workers. The fund is being used to help provide the workers and volunteers fronting the effort to combat Ireland’s biggest ever public health crisis with a warm, nutritious meal as a token of our appreciation, for the work that they are doing on our behalf. Each meal costs an average of €7 to prepare and deliver. The more money that is raised the more meals that can be delivered to the critical frontline workers.</a:t>
            </a:r>
          </a:p>
          <a:p>
            <a:pPr marL="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83796" y="648684"/>
            <a:ext cx="6280752"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latin typeface="Calibri" panose="020F0502020204030204" pitchFamily="34" charset="0"/>
                <a:ea typeface="Calibri" panose="020F0502020204030204" pitchFamily="34" charset="0"/>
                <a:cs typeface="Calibri" panose="020F0502020204030204" pitchFamily="34" charset="0"/>
              </a:rPr>
              <a:t>BuJo Burger Kits Builds Social Impact Reputation During COVID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883796" y="1054338"/>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20" name="Picture 19" descr="Text&#10;&#10;Description automatically generated">
            <a:extLst>
              <a:ext uri="{FF2B5EF4-FFF2-40B4-BE49-F238E27FC236}">
                <a16:creationId xmlns:a16="http://schemas.microsoft.com/office/drawing/2014/main" id="{C00CD19B-D132-F85C-0BD0-EDB3C0A681D8}"/>
              </a:ext>
            </a:extLst>
          </p:cNvPr>
          <p:cNvPicPr>
            <a:picLocks noChangeAspect="1"/>
          </p:cNvPicPr>
          <p:nvPr/>
        </p:nvPicPr>
        <p:blipFill rotWithShape="1">
          <a:blip r:embed="rId3"/>
          <a:srcRect l="3585" t="16561" r="3537" b="19174"/>
          <a:stretch/>
        </p:blipFill>
        <p:spPr>
          <a:xfrm>
            <a:off x="176980" y="6117582"/>
            <a:ext cx="3475400" cy="2404708"/>
          </a:xfrm>
          <a:prstGeom prst="rect">
            <a:avLst/>
          </a:prstGeom>
        </p:spPr>
      </p:pic>
      <p:pic>
        <p:nvPicPr>
          <p:cNvPr id="5" name="Picture 4" descr="A table full of food&#10;&#10;Description automatically generated with low confidence">
            <a:extLst>
              <a:ext uri="{FF2B5EF4-FFF2-40B4-BE49-F238E27FC236}">
                <a16:creationId xmlns:a16="http://schemas.microsoft.com/office/drawing/2014/main" id="{53FB5771-5348-A0DC-2149-6D6D671043A3}"/>
              </a:ext>
            </a:extLst>
          </p:cNvPr>
          <p:cNvPicPr>
            <a:picLocks noChangeAspect="1"/>
          </p:cNvPicPr>
          <p:nvPr/>
        </p:nvPicPr>
        <p:blipFill>
          <a:blip r:embed="rId4"/>
          <a:stretch>
            <a:fillRect/>
          </a:stretch>
        </p:blipFill>
        <p:spPr>
          <a:xfrm>
            <a:off x="3652379" y="8326777"/>
            <a:ext cx="3730317" cy="2131610"/>
          </a:xfrm>
          <a:prstGeom prst="rect">
            <a:avLst/>
          </a:prstGeom>
        </p:spPr>
      </p:pic>
      <p:pic>
        <p:nvPicPr>
          <p:cNvPr id="23" name="Picture 22" descr="Company name&#10;&#10;Description automatically generated with low confidence">
            <a:extLst>
              <a:ext uri="{FF2B5EF4-FFF2-40B4-BE49-F238E27FC236}">
                <a16:creationId xmlns:a16="http://schemas.microsoft.com/office/drawing/2014/main" id="{3ADDE773-4B5C-AE59-3CA4-EF51E7BC9944}"/>
              </a:ext>
            </a:extLst>
          </p:cNvPr>
          <p:cNvPicPr>
            <a:picLocks noChangeAspect="1"/>
          </p:cNvPicPr>
          <p:nvPr/>
        </p:nvPicPr>
        <p:blipFill>
          <a:blip r:embed="rId5"/>
          <a:stretch>
            <a:fillRect/>
          </a:stretch>
        </p:blipFill>
        <p:spPr>
          <a:xfrm>
            <a:off x="883796" y="8714679"/>
            <a:ext cx="1624103" cy="1624103"/>
          </a:xfrm>
          <a:prstGeom prst="rect">
            <a:avLst/>
          </a:prstGeom>
        </p:spPr>
      </p:pic>
    </p:spTree>
    <p:extLst>
      <p:ext uri="{BB962C8B-B14F-4D97-AF65-F5344CB8AC3E}">
        <p14:creationId xmlns:p14="http://schemas.microsoft.com/office/powerpoint/2010/main" val="365584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485672" y="1120971"/>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1075525" y="2885319"/>
            <a:ext cx="5928596"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Being truly sustainable is a huge driving force behind everything BuJo does. It was particularly important as a reputation builder during COVID and the emphasis put on Climate Change. They put a lot of research and care into sourcing each and every ingredient on the menu to make sure it remained outstanding.  </a:t>
            </a:r>
          </a:p>
          <a:p>
            <a:pPr marL="342900" indent="-342900">
              <a:buFont typeface="+mj-lt"/>
              <a:buAutoNum type="arabicPeriod"/>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All of their </a:t>
            </a:r>
            <a:r>
              <a:rPr lang="en-GB" sz="1400" dirty="0">
                <a:latin typeface="Calibri" panose="020F0502020204030204" pitchFamily="34" charset="0"/>
                <a:ea typeface="Calibri" panose="020F0502020204030204" pitchFamily="34" charset="0"/>
                <a:cs typeface="Calibri" panose="020F0502020204030204" pitchFamily="34" charset="0"/>
              </a:rPr>
              <a:t>packaging</a:t>
            </a: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is compostable, reusable or recyclable. They use renewable energy and are the only burger focused restaurant in Ireland &amp; the UK to achieve a 3 Star rating from </a:t>
            </a:r>
            <a:r>
              <a:rPr lang="en-GB" sz="1400" dirty="0">
                <a:latin typeface="Calibri" panose="020F0502020204030204" pitchFamily="34" charset="0"/>
                <a:ea typeface="Calibri" panose="020F0502020204030204" pitchFamily="34" charset="0"/>
                <a:cs typeface="Calibri" panose="020F0502020204030204" pitchFamily="34" charset="0"/>
              </a:rPr>
              <a:t>the Sustainable Restaurant Association. </a:t>
            </a:r>
          </a:p>
          <a:p>
            <a:pPr marL="0" indent="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startAt="2"/>
            </a:pP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As part of the </a:t>
            </a:r>
            <a:r>
              <a:rPr lang="en-GB" sz="1400" dirty="0">
                <a:latin typeface="Calibri" panose="020F0502020204030204" pitchFamily="34" charset="0"/>
                <a:ea typeface="Calibri" panose="020F0502020204030204" pitchFamily="34" charset="0"/>
                <a:cs typeface="Calibri" panose="020F0502020204030204" pitchFamily="34" charset="0"/>
              </a:rPr>
              <a:t>Bord Bia ‘Quality Assured’ </a:t>
            </a:r>
            <a:r>
              <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Irish family farms they are committed to sourcing from Irish Family farms and high levels of community stewardship. </a:t>
            </a:r>
            <a:r>
              <a:rPr lang="en-GB" sz="1400" b="0" dirty="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https://shop.bujo.ie/pages/sustainable-and-bujo</a:t>
            </a:r>
            <a:r>
              <a:rPr lang="en-GB" sz="1400" b="0" dirty="0">
                <a:latin typeface="Calibri" panose="020F0502020204030204" pitchFamily="34" charset="0"/>
                <a:ea typeface="Calibri" panose="020F0502020204030204" pitchFamily="34" charset="0"/>
                <a:cs typeface="Calibri" panose="020F0502020204030204" pitchFamily="34" charset="0"/>
              </a:rPr>
              <a:t> </a:t>
            </a:r>
          </a:p>
          <a:p>
            <a:pPr marL="342900" indent="-342900">
              <a:buFont typeface="+mj-lt"/>
              <a:buAutoNum type="arabicPeriod" startAt="2"/>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1088219" y="77516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latin typeface="Calibri" panose="020F0502020204030204" pitchFamily="34" charset="0"/>
                <a:ea typeface="Calibri" panose="020F0502020204030204" pitchFamily="34" charset="0"/>
                <a:cs typeface="Calibri" panose="020F0502020204030204" pitchFamily="34" charset="0"/>
              </a:rPr>
              <a:t>Implementing Sustainability Measures As a Key Driving Force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1075525" y="1201822"/>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1026" name="Picture 2" descr="Main image">
            <a:extLst>
              <a:ext uri="{FF2B5EF4-FFF2-40B4-BE49-F238E27FC236}">
                <a16:creationId xmlns:a16="http://schemas.microsoft.com/office/drawing/2014/main" id="{066AFF7D-59EF-F298-03CB-46BE853274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13" r="2670" b="1932"/>
          <a:stretch/>
        </p:blipFill>
        <p:spPr bwMode="auto">
          <a:xfrm>
            <a:off x="191728" y="5084917"/>
            <a:ext cx="7182465" cy="535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853669"/>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868</Words>
  <Application>Microsoft Office PowerPoint</Application>
  <PresentationFormat>Benutzerdefiniert</PresentationFormat>
  <Paragraphs>37</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Poppins</vt:lpstr>
      <vt:lpstr>Montserrat</vt:lpstr>
      <vt:lpstr>Arial</vt:lpstr>
      <vt:lpstr>Avenir</vt:lpstr>
      <vt:lpstr>Calibri</vt:lpstr>
      <vt:lpstr>Roboto</vt:lpstr>
      <vt:lpstr>Century Schoolbook</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25</cp:revision>
  <dcterms:created xsi:type="dcterms:W3CDTF">2021-06-15T11:45:52Z</dcterms:created>
  <dcterms:modified xsi:type="dcterms:W3CDTF">2023-05-17T11:31:07Z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