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9"/>
  </p:notesMasterIdLst>
  <p:sldIdLst>
    <p:sldId id="277" r:id="rId5"/>
    <p:sldId id="278" r:id="rId6"/>
    <p:sldId id="281" r:id="rId7"/>
    <p:sldId id="282" r:id="rId8"/>
  </p:sldIdLst>
  <p:sldSz cx="7559675" cy="10691813"/>
  <p:notesSz cx="6797675" cy="9926638"/>
  <p:embeddedFontLst>
    <p:embeddedFont>
      <p:font typeface="Calibri" panose="020F0502020204030204" pitchFamily="34" charset="0"/>
      <p:regular r:id="rId10"/>
      <p:bold r:id="rId11"/>
      <p:italic r:id="rId12"/>
      <p:boldItalic r:id="rId13"/>
    </p:embeddedFont>
    <p:embeddedFont>
      <p:font typeface="Century Schoolbook" panose="02040604050505020304" pitchFamily="18" charset="0"/>
      <p:regular r:id="rId14"/>
      <p:bold r:id="rId15"/>
      <p:italic r:id="rId16"/>
      <p:boldItalic r:id="rId17"/>
    </p:embeddedFont>
    <p:embeddedFont>
      <p:font typeface="Montserrat" panose="00000500000000000000" pitchFamily="2" charset="0"/>
      <p:regular r:id="rId18"/>
      <p:bold r:id="rId19"/>
      <p:italic r:id="rId20"/>
      <p:boldItalic r:id="rId21"/>
    </p:embeddedFont>
    <p:embeddedFont>
      <p:font typeface="Poppins" panose="000005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jFqha598ZSteIH527IVpLSe/qmB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28C625-46BB-89F1-8F4D-72F20629431B}" name="Guðrún Þóra Gunnarsdóttir - HA" initials="GÞGH" userId="S::gudrunthora@unak.is::080319e9-cba8-43d0-a339-cc9a7fd4f623" providerId="AD"/>
  <p188:author id="{03246655-826E-A141-D929-1D4D7230E0F1}" name="Íris Hrund Halldórsdóttir" initials="ÍHH" userId="S::irishh@hi.is::0834478e-9d1d-489a-b867-717661bcfdc5" providerId="AD"/>
  <p188:author id="{78CEE3AD-728E-293C-9E64-A1BC9C092354}" name="Eyrún Jenný Bjarnadóttir - HA" initials="EH" userId="S::ejb@unak.is::913786f6-d1ce-4583-80d8-c07f52065d8a" providerId="AD"/>
  <p188:author id="{73D63ABC-2E95-A38B-E518-80FD6E950FB7}" name="Shara Lynn Terjung" initials="SLT" userId="S::shara.terjung@marel.com::93133910-c4c9-48dc-9677-bdaf8390b019" providerId="AD"/>
  <p188:author id="{5E07C8E4-5CD3-FBBE-B21D-5E7828DF1115}" name="Íris Hrund Halldórsdóttir - HA" initials="ÍHHH" userId="Íris Hrund Halldórsdóttir - H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uðrún Þóra Gunnarsdóttir - HA" initials="GÞGH" lastIdx="3" clrIdx="0">
    <p:extLst>
      <p:ext uri="{19B8F6BF-5375-455C-9EA6-DF929625EA0E}">
        <p15:presenceInfo xmlns:p15="http://schemas.microsoft.com/office/powerpoint/2012/main" userId="S::gudrunthora@unak.is::080319e9-cba8-43d0-a339-cc9a7fd4f623" providerId="AD"/>
      </p:ext>
    </p:extLst>
  </p:cmAuthor>
  <p:cmAuthor id="2" name="Íris Hrund Halldórsdóttir - HA" initials="ÍHHH" lastIdx="1" clrIdx="1">
    <p:extLst>
      <p:ext uri="{19B8F6BF-5375-455C-9EA6-DF929625EA0E}">
        <p15:presenceInfo xmlns:p15="http://schemas.microsoft.com/office/powerpoint/2012/main" userId="Íris Hrund Halldórsdóttir - H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83" autoAdjust="0"/>
  </p:normalViewPr>
  <p:slideViewPr>
    <p:cSldViewPr snapToGrid="0">
      <p:cViewPr>
        <p:scale>
          <a:sx n="166" d="100"/>
          <a:sy n="166" d="100"/>
        </p:scale>
        <p:origin x="810" y="-3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12.fntdata"/><Relationship Id="rId63"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font" Target="fonts/font16.fntdata"/><Relationship Id="rId59" Type="http://customschemas.google.com/relationships/presentationmetadata" Target="metadata"/><Relationship Id="rId2" Type="http://schemas.openxmlformats.org/officeDocument/2006/relationships/customXml" Target="../customXml/item2.xml"/><Relationship Id="rId16" Type="http://schemas.openxmlformats.org/officeDocument/2006/relationships/font" Target="fonts/font7.fntdata"/><Relationship Id="rId20" Type="http://schemas.openxmlformats.org/officeDocument/2006/relationships/font" Target="fonts/font11.fntdata"/><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24" Type="http://schemas.openxmlformats.org/officeDocument/2006/relationships/font" Target="fonts/font15.fntdata"/><Relationship Id="rId5" Type="http://schemas.openxmlformats.org/officeDocument/2006/relationships/slide" Target="slides/slide1.xml"/><Relationship Id="rId15" Type="http://schemas.openxmlformats.org/officeDocument/2006/relationships/font" Target="fonts/font6.fntdata"/><Relationship Id="rId23" Type="http://schemas.openxmlformats.org/officeDocument/2006/relationships/font" Target="fonts/font14.fntdata"/><Relationship Id="rId61" Type="http://schemas.openxmlformats.org/officeDocument/2006/relationships/presProps" Target="presProps.xml"/><Relationship Id="rId10" Type="http://schemas.openxmlformats.org/officeDocument/2006/relationships/font" Target="fonts/font1.fntdata"/><Relationship Id="rId19" Type="http://schemas.openxmlformats.org/officeDocument/2006/relationships/font" Target="fonts/font10.fntdata"/><Relationship Id="rId60" Type="http://schemas.openxmlformats.org/officeDocument/2006/relationships/commentAuthors" Target="commentAuthors.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6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45659" cy="498056"/>
          </a:xfrm>
          <a:prstGeom prst="rect">
            <a:avLst/>
          </a:prstGeom>
          <a:noFill/>
          <a:ln>
            <a:noFill/>
          </a:ln>
        </p:spPr>
        <p:txBody>
          <a:bodyPr spcFirstLastPara="1" wrap="square" lIns="94807" tIns="47390" rIns="94807" bIns="4739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4807" tIns="47390" rIns="94807" bIns="4739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4807" tIns="47390" rIns="94807" bIns="4739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9428585"/>
            <a:ext cx="2945659" cy="498055"/>
          </a:xfrm>
          <a:prstGeom prst="rect">
            <a:avLst/>
          </a:prstGeom>
          <a:noFill/>
          <a:ln>
            <a:noFill/>
          </a:ln>
        </p:spPr>
        <p:txBody>
          <a:bodyPr spcFirstLastPara="1" wrap="square" lIns="94807" tIns="47390" rIns="94807" bIns="4739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5"/>
            <a:ext cx="2945659" cy="498055"/>
          </a:xfrm>
          <a:prstGeom prst="rect">
            <a:avLst/>
          </a:prstGeom>
          <a:noFill/>
          <a:ln>
            <a:noFill/>
          </a:ln>
        </p:spPr>
        <p:txBody>
          <a:bodyPr spcFirstLastPara="1" wrap="square" lIns="94807" tIns="47390" rIns="94807" bIns="47390"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‹Nr.›</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16" name="Google Shape;1416;p22: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55" name="Google Shape;1455;p23: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054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l.facebook.com/l.php?u=http%3A%2F%2Ftwitter.com%2Fwww.twitter.com%2Fsbanordurleid%3Ffbclid%3DIwAR3qEaizgnc5LM93zvE2KaXLXuXXsznOQgH_t4Ktqu80TKdpEh8Qce09XKM&amp;h=AT32dXvglVAO2qDFhAQe62dI60-D0oRfYchjCLYGMYVl3YN9stigZsVmWfvf4iNsoXTYsz343ZSLAOpqaOxblc32Coaks4OegooMKSSk88qblzE7CCUOSKphpv6XdtW6GZmg3gNomRDSQBO8oOE" TargetMode="External"/><Relationship Id="rId5" Type="http://schemas.openxmlformats.org/officeDocument/2006/relationships/hyperlink" Target="http://instagram.com/www.instagram.com/sbanordurleid?fbclid=IwAR3MYKxVbhyZmWKdAvNLYB3b20XqA8rIkQb6g0LepR5TilhR4iyDDHboD0Y" TargetMode="External"/><Relationship Id="rId4" Type="http://schemas.openxmlformats.org/officeDocument/2006/relationships/hyperlink" Target="http://www.sba.i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3973899" y="4047283"/>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00" b="1" dirty="0">
                <a:solidFill>
                  <a:srgbClr val="79527B"/>
                </a:solidFill>
                <a:latin typeface="Calibri" panose="020F0502020204030204" pitchFamily="34" charset="0"/>
                <a:ea typeface="Calibri" panose="020F0502020204030204" pitchFamily="34" charset="0"/>
                <a:cs typeface="Calibri" panose="020F0502020204030204" pitchFamily="34" charset="0"/>
              </a:rPr>
              <a:t>Initial Situation</a:t>
            </a:r>
            <a:endParaRPr sz="15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sp>
        <p:nvSpPr>
          <p:cNvPr id="1419" name="Google Shape;1419;p22"/>
          <p:cNvSpPr txBox="1">
            <a:spLocks noGrp="1"/>
          </p:cNvSpPr>
          <p:nvPr>
            <p:ph type="body" idx="2"/>
          </p:nvPr>
        </p:nvSpPr>
        <p:spPr>
          <a:xfrm>
            <a:off x="259966" y="5080045"/>
            <a:ext cx="2997218"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Topic:</a:t>
            </a: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Innovation</a:t>
            </a:r>
          </a:p>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Type of </a:t>
            </a:r>
            <a:r>
              <a:rPr lang="de-DE" sz="1300" dirty="0" err="1">
                <a:latin typeface="Calibri" panose="020F0502020204030204" pitchFamily="34" charset="0"/>
                <a:ea typeface="Calibri" panose="020F0502020204030204" pitchFamily="34" charset="0"/>
                <a:cs typeface="Calibri" panose="020F0502020204030204" pitchFamily="34" charset="0"/>
              </a:rPr>
              <a:t>business</a:t>
            </a:r>
            <a:r>
              <a:rPr lang="de-DE" sz="1300" dirty="0">
                <a:latin typeface="Calibri" panose="020F0502020204030204" pitchFamily="34" charset="0"/>
                <a:ea typeface="Calibri" panose="020F0502020204030204" pitchFamily="34" charset="0"/>
                <a:cs typeface="Calibri" panose="020F0502020204030204" pitchFamily="34" charset="0"/>
              </a:rPr>
              <a:t>: </a:t>
            </a: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Transport</a:t>
            </a:r>
            <a:endParaRPr lang="de-DE" sz="1300" dirty="0">
              <a:highlight>
                <a:srgbClr val="FFFF00"/>
              </a:highlight>
              <a:latin typeface="Calibri" panose="020F0502020204030204" pitchFamily="34" charset="0"/>
              <a:ea typeface="Calibri" panose="020F0502020204030204" pitchFamily="34" charset="0"/>
              <a:cs typeface="Calibri" panose="020F0502020204030204" pitchFamily="34" charset="0"/>
            </a:endParaRP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800" dirty="0"/>
              <a:t>Case Study</a:t>
            </a:r>
            <a:endParaRPr sz="1800" dirty="0"/>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sz="1300" b="1" dirty="0"/>
              <a:t>Module: 7</a:t>
            </a:r>
            <a:br>
              <a:rPr lang="en-US" sz="1300" b="1" dirty="0"/>
            </a:br>
            <a:r>
              <a:rPr lang="en-US" sz="1300" b="1" dirty="0"/>
              <a:t>Crisis Resilience</a:t>
            </a:r>
          </a:p>
        </p:txBody>
      </p:sp>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3973899" y="4475430"/>
            <a:ext cx="340756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3973899" y="4585253"/>
            <a:ext cx="3407561" cy="445272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lnSpc>
                <a:spcPct val="102200"/>
              </a:lnSpc>
              <a:buClr>
                <a:srgbClr val="79527B"/>
              </a:buClr>
              <a:buSzPts val="1500"/>
            </a:pP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err="1">
                <a:solidFill>
                  <a:srgbClr val="79527B"/>
                </a:solidFill>
                <a:latin typeface="Calibri" panose="020F0502020204030204" pitchFamily="34" charset="0"/>
                <a:ea typeface="Calibri" panose="020F0502020204030204" pitchFamily="34" charset="0"/>
                <a:cs typeface="Calibri" panose="020F0502020204030204" pitchFamily="34" charset="0"/>
              </a:rPr>
              <a:t>Norðurleið</a:t>
            </a:r>
            <a:r>
              <a:rPr lang="en-GB" sz="1400" b="0" dirty="0">
                <a:solidFill>
                  <a:srgbClr val="534B4F"/>
                </a:solidFill>
                <a:latin typeface="Calibri" panose="020F0502020204030204" pitchFamily="34" charset="0"/>
                <a:ea typeface="Calibri" panose="020F0502020204030204" pitchFamily="34" charset="0"/>
                <a:cs typeface="Calibri" panose="020F0502020204030204" pitchFamily="34" charset="0"/>
              </a:rPr>
              <a:t> is a medium sized company offering coach and charter services in Iceland. The company has been operating since 1980 and the </a:t>
            </a: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focus has always been on coach services for groups. </a:t>
            </a:r>
          </a:p>
          <a:p>
            <a:pPr marL="0" indent="0" algn="just">
              <a:lnSpc>
                <a:spcPct val="102200"/>
              </a:lnSpc>
              <a:buClr>
                <a:srgbClr val="79527B"/>
              </a:buClr>
              <a:buSzPts val="1500"/>
            </a:pPr>
            <a:endPar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2200"/>
              </a:lnSpc>
              <a:buClr>
                <a:srgbClr val="79527B"/>
              </a:buClr>
              <a:buSzPts val="1500"/>
            </a:pP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One of </a:t>
            </a:r>
            <a:r>
              <a:rPr lang="en-US" sz="1400"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US" sz="1400" dirty="0" err="1">
                <a:solidFill>
                  <a:srgbClr val="79527B"/>
                </a:solidFill>
                <a:latin typeface="Calibri" panose="020F0502020204030204" pitchFamily="34" charset="0"/>
                <a:ea typeface="Calibri" panose="020F0502020204030204" pitchFamily="34" charset="0"/>
                <a:cs typeface="Calibri" panose="020F0502020204030204" pitchFamily="34" charset="0"/>
              </a:rPr>
              <a:t>Norðurleið´s</a:t>
            </a:r>
            <a:r>
              <a:rPr lang="en-US" sz="1400" b="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major income source are tours for cruise ship passengers docking in various harbors in Iceland. </a:t>
            </a:r>
          </a:p>
        </p:txBody>
      </p:sp>
      <p:pic>
        <p:nvPicPr>
          <p:cNvPr id="6" name="Picture Placeholder 5" descr="A couple of white buses parked next to each other&#10;&#10;Description automatically generated with low confidence">
            <a:extLst>
              <a:ext uri="{FF2B5EF4-FFF2-40B4-BE49-F238E27FC236}">
                <a16:creationId xmlns:a16="http://schemas.microsoft.com/office/drawing/2014/main" id="{ECB582A8-EEF7-1D9B-ECB7-4EFD929CAA34}"/>
              </a:ext>
            </a:extLst>
          </p:cNvPr>
          <p:cNvPicPr>
            <a:picLocks noGrp="1" noChangeAspect="1"/>
          </p:cNvPicPr>
          <p:nvPr>
            <p:ph type="pic" idx="9"/>
          </p:nvPr>
        </p:nvPicPr>
        <p:blipFill>
          <a:blip r:embed="rId3"/>
          <a:srcRect l="4376" r="4376"/>
          <a:stretch>
            <a:fillRect/>
          </a:stretch>
        </p:blipFill>
        <p:spPr/>
      </p:pic>
      <p:sp>
        <p:nvSpPr>
          <p:cNvPr id="2" name="TextBox 1">
            <a:extLst>
              <a:ext uri="{FF2B5EF4-FFF2-40B4-BE49-F238E27FC236}">
                <a16:creationId xmlns:a16="http://schemas.microsoft.com/office/drawing/2014/main" id="{8C9D93AB-594D-4D64-D0FA-6E4A5D5A0547}"/>
              </a:ext>
            </a:extLst>
          </p:cNvPr>
          <p:cNvSpPr txBox="1"/>
          <p:nvPr/>
        </p:nvSpPr>
        <p:spPr>
          <a:xfrm>
            <a:off x="3973899" y="7326041"/>
            <a:ext cx="3738866" cy="1384995"/>
          </a:xfrm>
          <a:prstGeom prst="rect">
            <a:avLst/>
          </a:prstGeom>
          <a:noFill/>
        </p:spPr>
        <p:txBody>
          <a:bodyPr wrap="square" rtlCol="0">
            <a:spAutoFit/>
          </a:bodyPr>
          <a:lstStyle/>
          <a:p>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rPr>
              <a:t>Webpage:  </a:t>
            </a:r>
            <a:r>
              <a:rPr lang="is-IS" dirty="0">
                <a:solidFill>
                  <a:srgbClr val="79527B"/>
                </a:solidFill>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www.sba.is</a:t>
            </a:r>
            <a:endParaRPr lang="is-IS"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algn="l"/>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Facebook: </a:t>
            </a:r>
            <a:r>
              <a:rPr lang="is-IS" b="1"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SBA-Norðurleið</a:t>
            </a:r>
          </a:p>
          <a:p>
            <a:pPr algn="l"/>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@sbanordurleid</a:t>
            </a:r>
          </a:p>
          <a:p>
            <a:pPr algn="l"/>
            <a:r>
              <a:rPr lang="is-IS" b="0" i="0" u="none" strike="noStrike" dirty="0">
                <a:solidFill>
                  <a:srgbClr val="79527B"/>
                </a:solidFill>
                <a:effectLst/>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www.instagram.com/sbanordurleid</a:t>
            </a:r>
            <a:endParaRPr lang="is-IS" b="0"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algn="l"/>
            <a:r>
              <a:rPr lang="is-IS" b="0" i="0" u="none" strike="noStrike" dirty="0">
                <a:solidFill>
                  <a:srgbClr val="79527B"/>
                </a:solidFill>
                <a:effectLst/>
                <a:latin typeface="Calibri" panose="020F0502020204030204" pitchFamily="34" charset="0"/>
                <a:ea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www.twitter.com/sbanordurleid</a:t>
            </a:r>
            <a:endParaRPr lang="is-IS" b="0"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endParaRPr lang="is-I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sz="1500" dirty="0">
                <a:latin typeface="Calibri" panose="020F0502020204030204" pitchFamily="34" charset="0"/>
                <a:ea typeface="Calibri" panose="020F0502020204030204" pitchFamily="34" charset="0"/>
                <a:cs typeface="Calibri" panose="020F0502020204030204" pitchFamily="34" charset="0"/>
              </a:rPr>
              <a:t>Special</a:t>
            </a:r>
            <a:r>
              <a:rPr lang="en-GB" sz="1600" dirty="0">
                <a:latin typeface="Calibri" panose="020F0502020204030204" pitchFamily="34" charset="0"/>
                <a:ea typeface="Calibri" panose="020F0502020204030204" pitchFamily="34" charset="0"/>
                <a:cs typeface="Calibri" panose="020F0502020204030204" pitchFamily="34" charset="0"/>
              </a:rPr>
              <a:t> challenges and problems faced by the company</a:t>
            </a:r>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400633" y="836123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92527" y="7984534"/>
            <a:ext cx="5947753" cy="146942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What can the company do in order to make use of employees and other resources when their main source of business comes to a complete stop and international clients are not coming?</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877590" y="7608496"/>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500" dirty="0"/>
              <a:t>Group Discussion</a:t>
            </a: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8097446"/>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en-US" sz="1400" dirty="0">
                <a:latin typeface="Calibri" panose="020F0502020204030204" pitchFamily="34" charset="0"/>
                <a:ea typeface="Calibri" panose="020F0502020204030204" pitchFamily="34" charset="0"/>
                <a:cs typeface="Calibri" panose="020F0502020204030204" pitchFamily="34" charset="0"/>
              </a:rPr>
              <a:t>When COVID was declared a pandemic in 2020, all cruise ship traffic came to a complete stop and </a:t>
            </a:r>
            <a:r>
              <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US" sz="1400" b="1" dirty="0" err="1">
                <a:solidFill>
                  <a:srgbClr val="79527B"/>
                </a:solidFill>
                <a:latin typeface="Calibri" panose="020F0502020204030204" pitchFamily="34" charset="0"/>
                <a:ea typeface="Calibri" panose="020F0502020204030204" pitchFamily="34" charset="0"/>
                <a:cs typeface="Calibri" panose="020F0502020204030204" pitchFamily="34" charset="0"/>
              </a:rPr>
              <a:t>Norðurleið</a:t>
            </a:r>
            <a:r>
              <a:rPr lang="en-US" sz="1400" dirty="0">
                <a:solidFill>
                  <a:schemeClr val="accent4">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US" sz="14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lost one of it’s main sources of business. </a:t>
            </a:r>
            <a:endParaRPr lang="en-US" sz="1400" dirty="0">
              <a:latin typeface="Calibri" panose="020F0502020204030204" pitchFamily="34" charset="0"/>
              <a:ea typeface="Calibri" panose="020F0502020204030204" pitchFamily="34" charset="0"/>
              <a:cs typeface="Calibri" panose="020F0502020204030204" pitchFamily="34" charset="0"/>
            </a:endParaRPr>
          </a:p>
        </p:txBody>
      </p:sp>
      <p:pic>
        <p:nvPicPr>
          <p:cNvPr id="1026" name="Picture 2" descr="Dagsferðir 2022 | SBA Norðurleið | Hópferðabílar hvert á land sem er">
            <a:extLst>
              <a:ext uri="{FF2B5EF4-FFF2-40B4-BE49-F238E27FC236}">
                <a16:creationId xmlns:a16="http://schemas.microsoft.com/office/drawing/2014/main" id="{FA373FAA-F9D0-61FA-6F47-25BB0F58BB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460" y="2297906"/>
            <a:ext cx="4572000"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sz="1500" dirty="0">
                <a:latin typeface="Calibri" panose="020F0502020204030204" pitchFamily="34" charset="0"/>
                <a:ea typeface="Calibri" panose="020F0502020204030204" pitchFamily="34" charset="0"/>
                <a:cs typeface="Calibri" panose="020F0502020204030204" pitchFamily="34" charset="0"/>
              </a:rPr>
              <a:t>Approach</a:t>
            </a:r>
          </a:p>
        </p:txBody>
      </p:sp>
      <p:sp>
        <p:nvSpPr>
          <p:cNvPr id="1544" name="Google Shape;1544;p26"/>
          <p:cNvSpPr txBox="1">
            <a:spLocks noGrp="1"/>
          </p:cNvSpPr>
          <p:nvPr>
            <p:ph type="body" idx="2"/>
          </p:nvPr>
        </p:nvSpPr>
        <p:spPr>
          <a:xfrm>
            <a:off x="1007582" y="146803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en-GB" sz="1400" dirty="0">
                <a:latin typeface="Calibri" panose="020F0502020204030204" pitchFamily="34" charset="0"/>
                <a:ea typeface="Calibri" panose="020F0502020204030204" pitchFamily="34" charset="0"/>
                <a:cs typeface="Calibri" panose="020F0502020204030204" pitchFamily="34" charset="0"/>
              </a:rPr>
              <a:t>The operations pre Covid was very good, with no need to increase the product variety.   </a:t>
            </a: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en-GB" sz="1400" dirty="0">
                <a:latin typeface="Calibri" panose="020F0502020204030204" pitchFamily="34" charset="0"/>
                <a:ea typeface="Calibri" panose="020F0502020204030204" pitchFamily="34" charset="0"/>
                <a:cs typeface="Calibri" panose="020F0502020204030204" pitchFamily="34" charset="0"/>
              </a:rPr>
              <a:t>In general, most Icelandic tourism companies focused mainly on the foreign tourist market pre Covid, and not paying too much attention to the domestic tourists needs. With the pandemic, the companies were forced to completely focus on the domestic market. However, bus operators where in a more difficult situation than many other tourism businesses.  Most Icelanders own a car and are thus not depended on buses to get around the country. Furthermore, there was a general belief domestic tourists would not want to buy guided bus tours.  </a:t>
            </a: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GB" sz="1400" dirty="0">
                <a:latin typeface="Calibri" panose="020F0502020204030204" pitchFamily="34" charset="0"/>
                <a:ea typeface="Calibri" panose="020F0502020204030204" pitchFamily="34" charset="0"/>
                <a:cs typeface="Calibri" panose="020F0502020204030204" pitchFamily="34" charset="0"/>
              </a:rPr>
              <a:t>Nevertheless,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decided to jump off the deep end, without knowing the demand, and started to offer a new product; a guided bus tours for individuals.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b="1" dirty="0">
                <a:solidFill>
                  <a:schemeClr val="accent4">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rPr>
              <a:t> transformed from a being a pure bus operator driving groups to a travel agency and a bus operator.</a:t>
            </a:r>
          </a:p>
          <a:p>
            <a:pPr marL="0" indent="0">
              <a:lnSpc>
                <a:spcPct val="102200"/>
              </a:lnSpc>
              <a:buClr>
                <a:srgbClr val="79527B"/>
              </a:buClr>
              <a:buSzPts val="1500"/>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en-GB" sz="1400" dirty="0">
                <a:latin typeface="Calibri" panose="020F0502020204030204" pitchFamily="34" charset="0"/>
                <a:ea typeface="Calibri" panose="020F0502020204030204" pitchFamily="34" charset="0"/>
                <a:cs typeface="Calibri" panose="020F0502020204030204" pitchFamily="34" charset="0"/>
              </a:rPr>
              <a:t>This new product focused solely on day tours to popular locations known for their natural beauty and history.</a:t>
            </a: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rPr>
              <a:t>believed it would be best to only run day tours because there was a lot of uncertainty during covid. People could get infected or sent to quarantine at any time. Customers would feel safer booking a day tour, since they might have to change plans at the last minute or could fall ill, and therefore needed to cancel the tour. Day tours were also less risky and less complicated for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since they then did not need to cancel accommodation and other bookings that go with longer tours (meaning additional losses). </a:t>
            </a: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2050" name="Picture 2">
            <a:extLst>
              <a:ext uri="{FF2B5EF4-FFF2-40B4-BE49-F238E27FC236}">
                <a16:creationId xmlns:a16="http://schemas.microsoft.com/office/drawing/2014/main" id="{096DAB13-0918-7E54-0E59-450A0E0053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314" y="8502122"/>
            <a:ext cx="2768025" cy="13471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descr="No photo description available.">
            <a:extLst>
              <a:ext uri="{FF2B5EF4-FFF2-40B4-BE49-F238E27FC236}">
                <a16:creationId xmlns:a16="http://schemas.microsoft.com/office/drawing/2014/main" id="{DA2CF8AB-A99B-6347-4EFE-26AFF45702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0076" y="8539101"/>
            <a:ext cx="2769825" cy="13471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4" name="Google Shape;1544;p26"/>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indent="0">
              <a:lnSpc>
                <a:spcPct val="102200"/>
              </a:lnSpc>
              <a:buClr>
                <a:srgbClr val="79527B"/>
              </a:buClr>
              <a:buSzPts val="1500"/>
            </a:pPr>
            <a:r>
              <a:rPr lang="en-GB" sz="1400" dirty="0">
                <a:latin typeface="Calibri" panose="020F0502020204030204" pitchFamily="34" charset="0"/>
                <a:ea typeface="Calibri" panose="020F0502020204030204" pitchFamily="34" charset="0"/>
                <a:cs typeface="Calibri" panose="020F0502020204030204" pitchFamily="34" charset="0"/>
              </a:rPr>
              <a:t>In summer 2020, the company launched seven new day tours to different locations with various themes. Some tours offered the possibility of hiking as a part of the tour, others had a cultural and heritage focus, and then there were tours to attractive nature sites that are not easily accessible by regular cars. </a:t>
            </a: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According to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their main learning of this process was: </a:t>
            </a:r>
          </a:p>
          <a:p>
            <a:pPr marL="0" indent="0">
              <a:lnSpc>
                <a:spcPct val="102200"/>
              </a:lnSpc>
            </a:pPr>
            <a:endParaRPr lang="en-GB" sz="1400"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1. Never underestimate your surroundings </a:t>
            </a:r>
          </a:p>
          <a:p>
            <a:pPr marL="0" indent="0">
              <a:lnSpc>
                <a:spcPct val="102200"/>
              </a:lnSpc>
            </a:pP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 2. Think holistically</a:t>
            </a:r>
          </a:p>
          <a:p>
            <a:pPr marL="0" indent="0">
              <a:lnSpc>
                <a:spcPct val="102200"/>
              </a:lnSpc>
            </a:pP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 3. Know the market that is closest to you</a:t>
            </a:r>
          </a:p>
          <a:p>
            <a:pPr marL="228600" indent="0">
              <a:lnSpc>
                <a:spcPct val="102200"/>
              </a:lnSpc>
            </a:pPr>
            <a:endParaRPr lang="en-GB" sz="1400" b="1" i="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marL="22860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According to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it was a surprise what tours turned out to be popular and what tours did not. But overall, this new line of business was a success and they continued with this tours. </a:t>
            </a:r>
          </a:p>
          <a:p>
            <a:pPr marL="22860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22860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After two years of operation, some of the customers had already done all of the tours, so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felt the need to expand the product variety.  As one of manager explained:</a:t>
            </a:r>
          </a:p>
          <a:p>
            <a:pPr marL="228600" indent="0" algn="ctr">
              <a:lnSpc>
                <a:spcPct val="102200"/>
              </a:lnSpc>
            </a:pPr>
            <a:endParaRPr lang="en-GB" sz="1400" i="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228600" indent="0" algn="ctr">
              <a:lnSpc>
                <a:spcPct val="102200"/>
              </a:lnSpc>
            </a:pPr>
            <a:r>
              <a:rPr lang="en-GB" sz="1400" i="1" dirty="0">
                <a:solidFill>
                  <a:srgbClr val="79527B"/>
                </a:solidFill>
                <a:latin typeface="Calibri" panose="020F0502020204030204" pitchFamily="34" charset="0"/>
                <a:ea typeface="Calibri" panose="020F0502020204030204" pitchFamily="34" charset="0"/>
                <a:cs typeface="Calibri" panose="020F0502020204030204" pitchFamily="34" charset="0"/>
              </a:rPr>
              <a:t>  “One should not decide beforehand what will work and what not.  It is ok to do experiments, if the tour does not sell, it does not matter, I will not lose any money, because I am advertising something else at the same time, some other tours that work” </a:t>
            </a:r>
          </a:p>
          <a:p>
            <a:pPr marL="228600" indent="0">
              <a:lnSpc>
                <a:spcPct val="102200"/>
              </a:lnSpc>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22860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Advertising these day tours for the domestic market also advertised their business. Those people who took tours or even only saw ads will remember the company and will remember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when it comes to booking buses for groups.</a:t>
            </a:r>
          </a:p>
          <a:p>
            <a:pPr marL="0" lvl="0" indent="0" algn="l" rtl="0">
              <a:lnSpc>
                <a:spcPct val="102200"/>
              </a:lnSpc>
              <a:spcBef>
                <a:spcPts val="0"/>
              </a:spcBef>
              <a:spcAft>
                <a:spcPts val="0"/>
              </a:spcAft>
              <a:buClr>
                <a:srgbClr val="79527B"/>
              </a:buClr>
              <a:buSzPts val="1500"/>
              <a:buNone/>
            </a:pPr>
            <a:r>
              <a:rPr lang="en-GB" sz="1400" dirty="0">
                <a:latin typeface="Calibri" panose="020F0502020204030204" pitchFamily="34" charset="0"/>
                <a:ea typeface="Calibri" panose="020F0502020204030204" pitchFamily="34" charset="0"/>
                <a:cs typeface="Calibri" panose="020F0502020204030204" pitchFamily="34" charset="0"/>
              </a:rPr>
              <a:t>    </a:t>
            </a:r>
          </a:p>
          <a:p>
            <a:pPr marL="228600" lvl="0" indent="0">
              <a:lnSpc>
                <a:spcPct val="102200"/>
              </a:lnSpc>
            </a:pPr>
            <a:r>
              <a:rPr lang="en-GB" sz="1400" dirty="0">
                <a:latin typeface="Calibri" panose="020F0502020204030204" pitchFamily="34" charset="0"/>
                <a:ea typeface="Calibri" panose="020F0502020204030204" pitchFamily="34" charset="0"/>
                <a:cs typeface="Calibri" panose="020F0502020204030204" pitchFamily="34" charset="0"/>
              </a:rPr>
              <a:t>As it turned out, the main customers for these tours have been women over 50 years of age. Something that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rPr>
              <a:t>had no insight into before trying. This is a valuable group that had clearly been neglected before.</a:t>
            </a:r>
          </a:p>
          <a:p>
            <a:pPr marL="0" lvl="0" indent="0" algn="l"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342900" lvl="0" indent="-342900" rtl="0">
              <a:lnSpc>
                <a:spcPct val="102200"/>
              </a:lnSpc>
              <a:spcBef>
                <a:spcPts val="0"/>
              </a:spcBef>
              <a:spcAft>
                <a:spcPts val="0"/>
              </a:spcAft>
              <a:buClr>
                <a:srgbClr val="79527B"/>
              </a:buClr>
              <a:buSzPts val="1500"/>
              <a:buAutoNum type="arabicParenR"/>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p:txBody>
      </p:sp>
      <p:pic>
        <p:nvPicPr>
          <p:cNvPr id="3" name="Picture 6" descr="Graphical user interface, text&#10;&#10;Description automatically generated">
            <a:extLst>
              <a:ext uri="{FF2B5EF4-FFF2-40B4-BE49-F238E27FC236}">
                <a16:creationId xmlns:a16="http://schemas.microsoft.com/office/drawing/2014/main" id="{9F30769B-EF9B-2A2C-40E4-BE1B65799413}"/>
              </a:ext>
            </a:extLst>
          </p:cNvPr>
          <p:cNvPicPr>
            <a:picLocks noChangeAspect="1"/>
          </p:cNvPicPr>
          <p:nvPr/>
        </p:nvPicPr>
        <p:blipFill>
          <a:blip r:embed="rId3"/>
          <a:stretch>
            <a:fillRect/>
          </a:stretch>
        </p:blipFill>
        <p:spPr>
          <a:xfrm>
            <a:off x="1125671" y="1775017"/>
            <a:ext cx="1221992" cy="1750207"/>
          </a:xfrm>
          <a:prstGeom prst="rect">
            <a:avLst/>
          </a:prstGeom>
        </p:spPr>
      </p:pic>
      <p:pic>
        <p:nvPicPr>
          <p:cNvPr id="5" name="Picture 7" descr="A picture containing text, screenshot&#10;&#10;Description automatically generated">
            <a:extLst>
              <a:ext uri="{FF2B5EF4-FFF2-40B4-BE49-F238E27FC236}">
                <a16:creationId xmlns:a16="http://schemas.microsoft.com/office/drawing/2014/main" id="{3DE6E435-28D3-944B-C342-830C641814BD}"/>
              </a:ext>
            </a:extLst>
          </p:cNvPr>
          <p:cNvPicPr>
            <a:picLocks noChangeAspect="1"/>
          </p:cNvPicPr>
          <p:nvPr/>
        </p:nvPicPr>
        <p:blipFill>
          <a:blip r:embed="rId4"/>
          <a:stretch>
            <a:fillRect/>
          </a:stretch>
        </p:blipFill>
        <p:spPr>
          <a:xfrm>
            <a:off x="5669537" y="1745591"/>
            <a:ext cx="1221991" cy="1723279"/>
          </a:xfrm>
          <a:prstGeom prst="rect">
            <a:avLst/>
          </a:prstGeom>
        </p:spPr>
      </p:pic>
      <p:sp>
        <p:nvSpPr>
          <p:cNvPr id="6" name="TextBox 5">
            <a:extLst>
              <a:ext uri="{FF2B5EF4-FFF2-40B4-BE49-F238E27FC236}">
                <a16:creationId xmlns:a16="http://schemas.microsoft.com/office/drawing/2014/main" id="{11A05CDD-1768-266C-46FF-0264F931D3D9}"/>
              </a:ext>
            </a:extLst>
          </p:cNvPr>
          <p:cNvSpPr txBox="1"/>
          <p:nvPr/>
        </p:nvSpPr>
        <p:spPr>
          <a:xfrm>
            <a:off x="2571016" y="2163638"/>
            <a:ext cx="1887055" cy="307777"/>
          </a:xfrm>
          <a:prstGeom prst="rect">
            <a:avLst/>
          </a:prstGeom>
          <a:noFill/>
        </p:spPr>
        <p:txBody>
          <a:bodyPr wrap="none" rtlCol="0">
            <a:spAutoFit/>
          </a:bodyPr>
          <a:lstStyle/>
          <a:p>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&lt;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Tours</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offered</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in</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2020</a:t>
            </a:r>
          </a:p>
        </p:txBody>
      </p:sp>
      <p:sp>
        <p:nvSpPr>
          <p:cNvPr id="8" name="TextBox 7">
            <a:extLst>
              <a:ext uri="{FF2B5EF4-FFF2-40B4-BE49-F238E27FC236}">
                <a16:creationId xmlns:a16="http://schemas.microsoft.com/office/drawing/2014/main" id="{06445195-851D-622E-BF52-4DF9CF218897}"/>
              </a:ext>
            </a:extLst>
          </p:cNvPr>
          <p:cNvSpPr txBox="1"/>
          <p:nvPr/>
        </p:nvSpPr>
        <p:spPr>
          <a:xfrm>
            <a:off x="3589885" y="2710182"/>
            <a:ext cx="1887055" cy="307777"/>
          </a:xfrm>
          <a:prstGeom prst="rect">
            <a:avLst/>
          </a:prstGeom>
          <a:noFill/>
        </p:spPr>
        <p:txBody>
          <a:bodyPr wrap="none" rtlCol="0">
            <a:spAutoFit/>
          </a:bodyPr>
          <a:lstStyle/>
          <a:p>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Tours</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offered</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a:t>
            </a:r>
            <a:r>
              <a:rPr lang="is-IS" dirty="0" err="1">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in</a:t>
            </a:r>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 2022 &gt;</a:t>
            </a:r>
          </a:p>
        </p:txBody>
      </p:sp>
    </p:spTree>
    <p:extLst>
      <p:ext uri="{BB962C8B-B14F-4D97-AF65-F5344CB8AC3E}">
        <p14:creationId xmlns:p14="http://schemas.microsoft.com/office/powerpoint/2010/main" val="4179181176"/>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96A37133310BB4CA9AC5A5DEF93509A" ma:contentTypeVersion="4" ma:contentTypeDescription="Create a new document." ma:contentTypeScope="" ma:versionID="0a7eda1b2099618bad4c261025d30ae7">
  <xsd:schema xmlns:xsd="http://www.w3.org/2001/XMLSchema" xmlns:xs="http://www.w3.org/2001/XMLSchema" xmlns:p="http://schemas.microsoft.com/office/2006/metadata/properties" xmlns:ns2="00645bbc-0ffd-4d17-83af-50f7d648f972" targetNamespace="http://schemas.microsoft.com/office/2006/metadata/properties" ma:root="true" ma:fieldsID="960423f9cd0352a9d5062b5d38ac437d" ns2:_="">
    <xsd:import namespace="00645bbc-0ffd-4d17-83af-50f7d648f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645bbc-0ffd-4d17-83af-50f7d648f9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A560EB4-E746-4921-BF88-BD1A598C2167}">
  <ds:schemaRefs>
    <ds:schemaRef ds:uri="00645bbc-0ffd-4d17-83af-50f7d648f972"/>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www.w3.org/XML/1998/namespace"/>
    <ds:schemaRef ds:uri="http://schemas.microsoft.com/office/infopath/2007/PartnerControls"/>
    <ds:schemaRef ds:uri="http://purl.org/dc/dcmitype/"/>
    <ds:schemaRef ds:uri="http://purl.org/dc/elements/1.1/"/>
  </ds:schemaRefs>
</ds:datastoreItem>
</file>

<file path=customXml/itemProps2.xml><?xml version="1.0" encoding="utf-8"?>
<ds:datastoreItem xmlns:ds="http://schemas.openxmlformats.org/officeDocument/2006/customXml" ds:itemID="{FF9428F3-C9B7-40BB-861D-482386FEE6E7}">
  <ds:schemaRefs>
    <ds:schemaRef ds:uri="http://schemas.microsoft.com/sharepoint/v3/contenttype/forms"/>
  </ds:schemaRefs>
</ds:datastoreItem>
</file>

<file path=customXml/itemProps3.xml><?xml version="1.0" encoding="utf-8"?>
<ds:datastoreItem xmlns:ds="http://schemas.openxmlformats.org/officeDocument/2006/customXml" ds:itemID="{7D80EEC0-7721-46FC-B1F7-986BC0AA07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645bbc-0ffd-4d17-83af-50f7d648f9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771</Words>
  <Application>Microsoft Office PowerPoint</Application>
  <PresentationFormat>Benutzerdefiniert</PresentationFormat>
  <Paragraphs>93</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Poppins</vt:lpstr>
      <vt:lpstr>Montserrat</vt:lpstr>
      <vt:lpstr>Arial</vt:lpstr>
      <vt:lpstr>Avenir</vt:lpstr>
      <vt:lpstr>Calibri</vt:lpstr>
      <vt:lpstr>Century Schoolbook</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246</cp:revision>
  <cp:lastPrinted>2022-08-26T10:54:05Z</cp:lastPrinted>
  <dcterms:created xsi:type="dcterms:W3CDTF">2021-06-15T11:45:52Z</dcterms:created>
  <dcterms:modified xsi:type="dcterms:W3CDTF">2023-05-17T11:37:05Z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0x010100F96A37133310BB4CA9AC5A5DEF93509A</vt:lpwstr>
  </property>
</Properties>
</file>