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77" r:id="rId2"/>
    <p:sldId id="278" r:id="rId3"/>
    <p:sldId id="284" r:id="rId4"/>
    <p:sldId id="283" r:id="rId5"/>
  </p:sldIdLst>
  <p:sldSz cx="7559675" cy="10691813"/>
  <p:notesSz cx="6858000" cy="9144000"/>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
      <p:font typeface="Roboto" panose="020000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9" roundtripDataSignature="AMtx7mjFqha598ZSteIH527IVpLSe/qm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52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85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font" Target="fonts/font20.fntdata"/><Relationship Id="rId3" Type="http://schemas.openxmlformats.org/officeDocument/2006/relationships/slide" Target="slides/slide2.xml"/><Relationship Id="rId21" Type="http://schemas.openxmlformats.org/officeDocument/2006/relationships/font" Target="fonts/font15.fntdata"/><Relationship Id="rId63" Type="http://schemas.openxmlformats.org/officeDocument/2006/relationships/tableStyles" Target="tableStyles.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font" Target="fonts/font19.fntdata"/><Relationship Id="rId59"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font" Target="fonts/font9.fntdata"/><Relationship Id="rId23" Type="http://schemas.openxmlformats.org/officeDocument/2006/relationships/font" Target="fonts/font17.fntdata"/><Relationship Id="rId61" Type="http://schemas.openxmlformats.org/officeDocument/2006/relationships/viewProps" Target="viewProps.xml"/><Relationship Id="rId10" Type="http://schemas.openxmlformats.org/officeDocument/2006/relationships/font" Target="fonts/font4.fntdata"/><Relationship Id="rId19" Type="http://schemas.openxmlformats.org/officeDocument/2006/relationships/font" Target="fonts/font13.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6" name="Google Shape;141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7926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365244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‹Nº›</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378" b="0" i="0" u="none" strike="noStrike">
                  <a:solidFill>
                    <a:srgbClr val="323338"/>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‹Nº›</a:t>
            </a:fld>
            <a:endParaRPr/>
          </a:p>
        </p:txBody>
      </p:sp>
    </p:spTree>
  </p:cSld>
  <p:clrMap bg1="lt1" tx1="dk1" bg2="dk2" tx2="lt2" accent1="accent1" accent2="accent2" accent3="accent3" accent4="accent4" accent5="accent5" accent6="accent6" hlink="hlink" folHlink="folHlink"/>
  <p:sldLayoutIdLst>
    <p:sldLayoutId id="2147483671" r:id="rId1"/>
    <p:sldLayoutId id="2147483675"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shop.bujo.ie/"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instagram.com/whatsapp/"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s://www.instagram.com/p/B92uHSOntea/?utm_source=ig_embed&amp;utm_campaign=embed_video_watch_agai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s://shop.bujo.ie/pages/sustainable-and-bujo"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4038135" y="4140290"/>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s-ES" sz="1600" b="1">
                <a:solidFill>
                  <a:srgbClr val="79527B"/>
                </a:solidFill>
                <a:latin typeface="Calibri" panose="020F0502020204030204" pitchFamily="34" charset="0"/>
                <a:ea typeface="Calibri" panose="020F0502020204030204" pitchFamily="34" charset="0"/>
                <a:cs typeface="Calibri" panose="020F0502020204030204" pitchFamily="34" charset="0"/>
              </a:rPr>
              <a:t>Respuesta a la crisis de COVID</a:t>
            </a:r>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4072648" y="4548400"/>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4038135" y="4702968"/>
            <a:ext cx="3421253" cy="496671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a:lnSpc>
                <a:spcPct val="107000"/>
              </a:lnSpc>
              <a:spcAft>
                <a:spcPts val="800"/>
              </a:spcAft>
            </a:pPr>
            <a:r>
              <a:rPr lang="es-ES" sz="1200" b="0" i="1" dirty="0">
                <a:solidFill>
                  <a:srgbClr val="222222"/>
                </a:solidFill>
                <a:latin typeface="Calibri" panose="020F0502020204030204" pitchFamily="34" charset="0"/>
                <a:ea typeface="Calibri" panose="020F0502020204030204" pitchFamily="34" charset="0"/>
                <a:cs typeface="Calibri" panose="020F0502020204030204" pitchFamily="34" charset="0"/>
              </a:rPr>
              <a:t>C</a:t>
            </a:r>
            <a:r>
              <a:rPr lang="es-ES" sz="1200" b="0" i="1"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arne de vacuno 100% irlandés alimentado con pasto, productos locales y ultra sostenibles y carnes a la parrilla componen el menú </a:t>
            </a:r>
            <a:r>
              <a:rPr lang="es-ES" sz="1200" b="0" i="1" dirty="0" err="1">
                <a:solidFill>
                  <a:srgbClr val="222222"/>
                </a:solidFill>
                <a:effectLst/>
                <a:latin typeface="Calibri" panose="020F0502020204030204" pitchFamily="34" charset="0"/>
                <a:ea typeface="Calibri" panose="020F0502020204030204" pitchFamily="34" charset="0"/>
                <a:cs typeface="Calibri" panose="020F0502020204030204" pitchFamily="34" charset="0"/>
              </a:rPr>
              <a:t>BuJo</a:t>
            </a:r>
            <a:r>
              <a:rPr lang="es-ES" sz="1200" b="0" i="1" dirty="0">
                <a:solidFill>
                  <a:srgbClr val="222222"/>
                </a:solidFill>
                <a:effectLst/>
                <a:latin typeface="Calibri" panose="020F0502020204030204" pitchFamily="34" charset="0"/>
                <a:ea typeface="Calibri" panose="020F0502020204030204" pitchFamily="34" charset="0"/>
                <a:cs typeface="Calibri" panose="020F0502020204030204" pitchFamily="34" charset="0"/>
              </a:rPr>
              <a:t>.</a:t>
            </a:r>
          </a:p>
          <a:p>
            <a:pPr marL="0">
              <a:lnSpc>
                <a:spcPct val="107000"/>
              </a:lnSpc>
              <a:spcAft>
                <a:spcPts val="800"/>
              </a:spcAft>
            </a:pPr>
            <a:r>
              <a:rPr lang="es-ES" sz="1200" b="0" dirty="0" err="1">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BuJo</a:t>
            </a:r>
            <a:r>
              <a:rPr lang="es-ES" sz="12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es famoso por sus hamburguesas a la parrilla y de libre pastoreo, a menudo consideradas como una de las mejores de Dublín. </a:t>
            </a:r>
            <a:r>
              <a:rPr lang="es-ES" sz="1200" b="0" dirty="0" err="1">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Gráinne</a:t>
            </a:r>
            <a:r>
              <a:rPr lang="es-ES" sz="12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a:t>
            </a:r>
            <a:r>
              <a:rPr lang="es-ES" sz="1200" b="0" dirty="0" err="1">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O'Keefe</a:t>
            </a:r>
            <a:r>
              <a:rPr lang="es-ES" sz="12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directora culinaria, afirma que la jugosa carne, los panes brioche y el compromiso con la sostenibilidad han hecho que </a:t>
            </a:r>
            <a:r>
              <a:rPr lang="es-ES" sz="1200" b="0" dirty="0" err="1">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BuJo</a:t>
            </a:r>
            <a:r>
              <a:rPr lang="es-ES" sz="12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se haya afianzado en la preferencia de sus clientes.</a:t>
            </a:r>
          </a:p>
          <a:p>
            <a:pPr marL="0">
              <a:lnSpc>
                <a:spcPct val="107000"/>
              </a:lnSpc>
              <a:spcAft>
                <a:spcPts val="800"/>
              </a:spcAft>
            </a:pPr>
            <a:r>
              <a:rPr lang="es-ES" sz="12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En respuesta al COVID, la hamburguesería </a:t>
            </a:r>
            <a:r>
              <a:rPr lang="es-ES" sz="1200" b="0" dirty="0" err="1">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BuJo</a:t>
            </a:r>
            <a:r>
              <a:rPr lang="es-ES" sz="12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tuvo que reinventar sobre la marcha su forma de hacer negocios. Tuvo que cerrar su tienda un domingo y replantearse su modelo de negocio y cambiar por completo su forma de hacer negocios. El martes, el equipo había creado un autoservicio digital que utilizaba WhatsApp para los pedidos. </a:t>
            </a:r>
          </a:p>
          <a:p>
            <a:pPr marL="0">
              <a:lnSpc>
                <a:spcPct val="107000"/>
              </a:lnSpc>
              <a:spcAft>
                <a:spcPts val="800"/>
              </a:spcAft>
            </a:pPr>
            <a:endParaRPr lang="en-GB" sz="1400" b="0" i="0" dirty="0">
              <a:solidFill>
                <a:srgbClr val="222222"/>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5" name="Picture Placeholder 4" descr="A picture containing text, food, indoor, snack food&#10;&#10;Description automatically generated">
            <a:extLst>
              <a:ext uri="{FF2B5EF4-FFF2-40B4-BE49-F238E27FC236}">
                <a16:creationId xmlns:a16="http://schemas.microsoft.com/office/drawing/2014/main" id="{CC2468C5-5EA4-4D42-55E8-317925D71123}"/>
              </a:ext>
            </a:extLst>
          </p:cNvPr>
          <p:cNvPicPr>
            <a:picLocks noGrp="1" noChangeAspect="1"/>
          </p:cNvPicPr>
          <p:nvPr>
            <p:ph type="pic" idx="9"/>
          </p:nvPr>
        </p:nvPicPr>
        <p:blipFill>
          <a:blip r:embed="rId3"/>
          <a:srcRect t="16059" b="16059"/>
          <a:stretch>
            <a:fillRect/>
          </a:stretch>
        </p:blipFill>
        <p:spPr/>
      </p:pic>
      <p:sp>
        <p:nvSpPr>
          <p:cNvPr id="2" name="Google Shape;1420;p22">
            <a:extLst>
              <a:ext uri="{FF2B5EF4-FFF2-40B4-BE49-F238E27FC236}">
                <a16:creationId xmlns:a16="http://schemas.microsoft.com/office/drawing/2014/main" id="{07A32668-0C9D-A94F-D1B4-287E70B7529F}"/>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s-ES" b="1"/>
              <a:t>Módulo: 3</a:t>
            </a:r>
          </a:p>
          <a:p>
            <a:pPr marL="0" indent="0">
              <a:spcBef>
                <a:spcPts val="0"/>
              </a:spcBef>
              <a:buSzPts val="1200"/>
            </a:pPr>
            <a:r>
              <a:rPr lang="es-ES" b="1"/>
              <a:t>Hacer frente a las crisis</a:t>
            </a:r>
          </a:p>
        </p:txBody>
      </p:sp>
      <p:sp>
        <p:nvSpPr>
          <p:cNvPr id="8" name="Google Shape;1419;p22">
            <a:extLst>
              <a:ext uri="{FF2B5EF4-FFF2-40B4-BE49-F238E27FC236}">
                <a16:creationId xmlns:a16="http://schemas.microsoft.com/office/drawing/2014/main" id="{21CBEBE4-0F8D-9A26-4B8D-37F4430E00C0}"/>
              </a:ext>
            </a:extLst>
          </p:cNvPr>
          <p:cNvSpPr txBox="1">
            <a:spLocks/>
          </p:cNvSpPr>
          <p:nvPr/>
        </p:nvSpPr>
        <p:spPr>
          <a:xfrm>
            <a:off x="287452" y="4327200"/>
            <a:ext cx="2790561" cy="348379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27750"/>
              </a:lnSpc>
              <a:buSzPts val="1200"/>
            </a:pPr>
            <a:r>
              <a:rPr lang="es-ES"/>
              <a:t>Tema:</a:t>
            </a:r>
          </a:p>
          <a:p>
            <a:pPr marL="0" indent="0">
              <a:lnSpc>
                <a:spcPct val="127750"/>
              </a:lnSpc>
              <a:buSzPts val="1200"/>
            </a:pPr>
            <a:r>
              <a:rPr lang="es-ES"/>
              <a:t>Ajuste del modelo de negocio</a:t>
            </a:r>
          </a:p>
          <a:p>
            <a:pPr marL="0" indent="0">
              <a:lnSpc>
                <a:spcPct val="127750"/>
              </a:lnSpc>
              <a:buSzPts val="1200"/>
            </a:pPr>
            <a:endParaRPr lang="de-DE" dirty="0"/>
          </a:p>
          <a:p>
            <a:pPr marL="0" indent="0">
              <a:lnSpc>
                <a:spcPct val="127750"/>
              </a:lnSpc>
              <a:buSzPts val="1200"/>
            </a:pPr>
            <a:r>
              <a:rPr lang="es-ES"/>
              <a:t>Tipo de negocio: </a:t>
            </a:r>
          </a:p>
          <a:p>
            <a:pPr marL="0" indent="0">
              <a:lnSpc>
                <a:spcPct val="127750"/>
              </a:lnSpc>
              <a:buSzPts val="1200"/>
            </a:pPr>
            <a:r>
              <a:rPr lang="es-ES"/>
              <a:t>Restaurante de hamburguesas</a:t>
            </a:r>
          </a:p>
          <a:p>
            <a:pPr marL="0" indent="0">
              <a:lnSpc>
                <a:spcPct val="127750"/>
              </a:lnSpc>
              <a:buSzPts val="1200"/>
            </a:pPr>
            <a:endParaRPr lang="de-DE" dirty="0"/>
          </a:p>
          <a:p>
            <a:pPr marL="0" lvl="0" indent="0" algn="l" rtl="0">
              <a:lnSpc>
                <a:spcPct val="127750"/>
              </a:lnSpc>
              <a:spcBef>
                <a:spcPts val="0"/>
              </a:spcBef>
              <a:spcAft>
                <a:spcPts val="0"/>
              </a:spcAft>
              <a:buClr>
                <a:schemeClr val="lt1"/>
              </a:buClr>
              <a:buSzPts val="1200"/>
              <a:buNone/>
            </a:pPr>
            <a:r>
              <a:rPr lang="es-ES" sz="1300">
                <a:solidFill>
                  <a:schemeClr val="bg1"/>
                </a:solidFill>
              </a:rPr>
              <a:t>Nombre de la empresa:</a:t>
            </a:r>
          </a:p>
          <a:p>
            <a:pPr marL="0" lvl="0" indent="0" algn="l" rtl="0">
              <a:lnSpc>
                <a:spcPct val="127750"/>
              </a:lnSpc>
              <a:spcBef>
                <a:spcPts val="0"/>
              </a:spcBef>
              <a:spcAft>
                <a:spcPts val="0"/>
              </a:spcAft>
              <a:buClr>
                <a:schemeClr val="lt1"/>
              </a:buClr>
              <a:buSzPts val="1200"/>
              <a:buNone/>
            </a:pPr>
            <a:r>
              <a:rPr lang="es-ES" sz="1300">
                <a:solidFill>
                  <a:schemeClr val="bg1"/>
                </a:solidFill>
              </a:rPr>
              <a:t>Bar Bujo Burget</a:t>
            </a:r>
          </a:p>
          <a:p>
            <a:pPr marL="0" lvl="0" indent="0" algn="l" rtl="0">
              <a:lnSpc>
                <a:spcPct val="127750"/>
              </a:lnSpc>
              <a:spcBef>
                <a:spcPts val="0"/>
              </a:spcBef>
              <a:spcAft>
                <a:spcPts val="0"/>
              </a:spcAft>
              <a:buClr>
                <a:schemeClr val="lt1"/>
              </a:buClr>
              <a:buSzPts val="1200"/>
              <a:buNone/>
            </a:pPr>
            <a:r>
              <a:rPr lang="es-ES" sz="1300" b="0">
                <a:solidFill>
                  <a:schemeClr val="bg1"/>
                </a:solidFill>
              </a:rPr>
              <a:t>Sandmount, Dublín</a:t>
            </a:r>
          </a:p>
          <a:p>
            <a:pPr marL="0" lvl="0" indent="0" algn="l" rtl="0">
              <a:lnSpc>
                <a:spcPct val="127750"/>
              </a:lnSpc>
              <a:spcBef>
                <a:spcPts val="0"/>
              </a:spcBef>
              <a:spcAft>
                <a:spcPts val="0"/>
              </a:spcAft>
              <a:buClr>
                <a:schemeClr val="lt1"/>
              </a:buClr>
              <a:buSzPts val="1200"/>
              <a:buNone/>
            </a:pPr>
            <a:r>
              <a:rPr lang="es-ES" sz="1300" b="0">
                <a:solidFill>
                  <a:schemeClr val="bg1"/>
                </a:solidFill>
              </a:rPr>
              <a:t>Página web: </a:t>
            </a:r>
            <a:r>
              <a:rPr lang="es-ES" sz="1300" b="0">
                <a:solidFill>
                  <a:schemeClr val="bg1"/>
                </a:solidFill>
                <a:hlinkClick r:id="rId4">
                  <a:extLst>
                    <a:ext uri="{A12FA001-AC4F-418D-AE19-62706E023703}">
                      <ahyp:hlinkClr xmlns:ahyp="http://schemas.microsoft.com/office/drawing/2018/hyperlinkcolor" val="tx"/>
                    </a:ext>
                  </a:extLst>
                </a:hlinkClick>
              </a:rPr>
              <a:t>https://shop.bujo.ie/</a:t>
            </a:r>
            <a:r>
              <a:rPr lang="es-ES" sz="1300" b="0">
                <a:solidFill>
                  <a:schemeClr val="bg1"/>
                </a:solidFill>
              </a:rPr>
              <a:t> </a:t>
            </a:r>
          </a:p>
        </p:txBody>
      </p:sp>
      <p:sp>
        <p:nvSpPr>
          <p:cNvPr id="9" name="Google Shape;1425;p22">
            <a:extLst>
              <a:ext uri="{FF2B5EF4-FFF2-40B4-BE49-F238E27FC236}">
                <a16:creationId xmlns:a16="http://schemas.microsoft.com/office/drawing/2014/main" id="{5167D451-4244-3B8A-27EE-735FC81F204F}"/>
              </a:ext>
            </a:extLst>
          </p:cNvPr>
          <p:cNvSpPr txBox="1">
            <a:spLocks/>
          </p:cNvSpPr>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27750"/>
              </a:lnSpc>
              <a:buSzPts val="1200"/>
            </a:pPr>
            <a:r>
              <a:rPr lang="es-ES" sz="1600"/>
              <a:t>Estudio de caso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sp>
        <p:nvSpPr>
          <p:cNvPr id="1460" name="Google Shape;1460;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s-ES" sz="1600">
                <a:latin typeface="Calibri" panose="020F0502020204030204" pitchFamily="34" charset="0"/>
                <a:ea typeface="Calibri" panose="020F0502020204030204" pitchFamily="34" charset="0"/>
                <a:cs typeface="Calibri" panose="020F0502020204030204" pitchFamily="34" charset="0"/>
              </a:rPr>
              <a:t>Digital Movers and Shakers - Un nuevo modelo de negocio para BuJo</a:t>
            </a:r>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03208" y="1268361"/>
            <a:ext cx="5891730" cy="32658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gn="l">
              <a:lnSpc>
                <a:spcPct val="102200"/>
              </a:lnSpc>
              <a:buClr>
                <a:srgbClr val="79527B"/>
              </a:buClr>
              <a:buSzPts val="1500"/>
            </a:pPr>
            <a:r>
              <a:rPr lang="es-ES"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La pandemia dejó tambaleándose a restaurantes y cafés de toda Irlanda, ya que las medidas de distanciamiento social obligaron a muchos como </a:t>
            </a:r>
            <a:r>
              <a:rPr lang="es-ES" sz="1200" b="0" i="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es-ES"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a cerrar sus puertas. Pero los cambios empujaron a </a:t>
            </a:r>
            <a:r>
              <a:rPr lang="es-ES" sz="1200" b="0" i="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es-ES"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a ser ágil y servir a los clientes como fuera posible. </a:t>
            </a:r>
            <a:r>
              <a:rPr lang="es-ES" sz="1200" b="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es-ES" sz="12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reinventó la forma de hacer negocios </a:t>
            </a:r>
            <a:r>
              <a:rPr lang="es-ES"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utilizando un </a:t>
            </a:r>
            <a:r>
              <a:rPr lang="es-ES" sz="12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modelo empresarial "cerrado". El propietario Michael </a:t>
            </a:r>
            <a:r>
              <a:rPr lang="es-ES" sz="1200" b="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Sheary</a:t>
            </a:r>
            <a:r>
              <a:rPr lang="es-ES" sz="12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creó un </a:t>
            </a:r>
          </a:p>
          <a:p>
            <a:pPr marL="342900" indent="-342900" algn="l">
              <a:lnSpc>
                <a:spcPct val="102200"/>
              </a:lnSpc>
              <a:buClr>
                <a:srgbClr val="79527B"/>
              </a:buClr>
              <a:buSzPts val="1500"/>
              <a:buFont typeface="+mj-lt"/>
              <a:buAutoNum type="arabicPeriod"/>
            </a:pPr>
            <a:r>
              <a:rPr lang="es-ES" sz="1200" b="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Autoservicio digital </a:t>
            </a:r>
            <a:r>
              <a:rPr lang="es-ES" sz="12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utilizando WhatsApp para tomar pedidos. </a:t>
            </a:r>
            <a:r>
              <a:rPr lang="es-ES" sz="1200" b="0" i="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es-ES"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ofrecía a sus clientes un servicio de reparto de comida sin contacto. </a:t>
            </a:r>
            <a:r>
              <a:rPr lang="es-ES"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El autoservicio utilizaba WhatsApp para tomar pedidos. </a:t>
            </a:r>
            <a:r>
              <a:rPr lang="es-ES" sz="1200" i="1" dirty="0">
                <a:solidFill>
                  <a:srgbClr val="79527B"/>
                </a:solidFill>
                <a:latin typeface="Calibri" panose="020F0502020204030204" pitchFamily="34" charset="0"/>
                <a:ea typeface="Calibri" panose="020F0502020204030204" pitchFamily="34" charset="0"/>
                <a:cs typeface="Calibri" panose="020F0502020204030204" pitchFamily="34" charset="0"/>
              </a:rPr>
              <a:t>‘Colocamos uno de nuestros smartphones en la ventana delantera, colocamos otro en el mostrador y los conectamos mediante una videollamada </a:t>
            </a:r>
            <a:r>
              <a:rPr lang="es-ES" sz="1200" i="1" dirty="0">
                <a:solidFill>
                  <a:srgbClr val="79527B"/>
                </a:solidFill>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@whatsapp</a:t>
            </a:r>
            <a:r>
              <a:rPr lang="es-ES" sz="1200" i="1" dirty="0">
                <a:solidFill>
                  <a:srgbClr val="79527B"/>
                </a:solidFill>
                <a:latin typeface="Calibri" panose="020F0502020204030204" pitchFamily="34" charset="0"/>
                <a:ea typeface="Calibri" panose="020F0502020204030204" pitchFamily="34" charset="0"/>
                <a:cs typeface="Calibri" panose="020F0502020204030204" pitchFamily="34" charset="0"/>
              </a:rPr>
              <a:t> siempre activa y, de repente, teníamos una especie de portal virtual. Proporcionaba distancia social (no se permitía la entrada de invitados en el local), un servicio de pick up sin contacto (simplemente entregábamos el pedido a los invitados en su carro) y un toque de hospitalidad </a:t>
            </a:r>
            <a:r>
              <a:rPr lang="es-ES" sz="1200" i="1" dirty="0" err="1">
                <a:solidFill>
                  <a:srgbClr val="79527B"/>
                </a:solidFill>
                <a:latin typeface="Calibri" panose="020F0502020204030204" pitchFamily="34" charset="0"/>
                <a:ea typeface="Calibri" panose="020F0502020204030204" pitchFamily="34" charset="0"/>
                <a:cs typeface="Calibri" panose="020F0502020204030204" pitchFamily="34" charset="0"/>
              </a:rPr>
              <a:t>BuJo</a:t>
            </a:r>
            <a:r>
              <a:rPr lang="es-ES" sz="1200" i="1" dirty="0">
                <a:solidFill>
                  <a:srgbClr val="79527B"/>
                </a:solidFill>
                <a:latin typeface="Calibri" panose="020F0502020204030204" pitchFamily="34" charset="0"/>
                <a:ea typeface="Calibri" panose="020F0502020204030204" pitchFamily="34" charset="0"/>
                <a:cs typeface="Calibri" panose="020F0502020204030204" pitchFamily="34" charset="0"/>
              </a:rPr>
              <a:t> con nuestro equipo de recepción. No fue ni es perfecto, pero pudimos abrir y mantener el negocio". </a:t>
            </a:r>
          </a:p>
          <a:p>
            <a:pPr marL="342900" indent="-342900" algn="l">
              <a:lnSpc>
                <a:spcPct val="102200"/>
              </a:lnSpc>
              <a:buClr>
                <a:srgbClr val="79527B"/>
              </a:buClr>
              <a:buSzPts val="1500"/>
              <a:buFont typeface="+mj-lt"/>
              <a:buAutoNum type="arabicPeriod"/>
            </a:pPr>
            <a:r>
              <a:rPr lang="es-ES" sz="1200" b="1" i="0"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Los clientes hicieron su pedido en línea, </a:t>
            </a:r>
            <a:r>
              <a:rPr lang="es-ES"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eligieron el </a:t>
            </a:r>
            <a:r>
              <a:rPr lang="es-ES" sz="1200" b="0" i="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es-ES" sz="1200" b="0" i="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a:t>
            </a:r>
            <a:r>
              <a:rPr lang="es-ES" sz="12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seleccionaron los artículos y eligieron el horario de recogida. Los clientes podían recoger sus pedidos o recibir una entrega de </a:t>
            </a:r>
            <a:r>
              <a:rPr lang="es-ES" sz="1200" dirty="0" err="1">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Deliveroo</a:t>
            </a:r>
            <a:r>
              <a:rPr lang="es-ES" sz="1200" dirty="0">
                <a:solidFill>
                  <a:srgbClr val="79527B"/>
                </a:solidFill>
                <a:latin typeface="Calibri" panose="020F0502020204030204" pitchFamily="34" charset="0"/>
                <a:ea typeface="Calibri" panose="020F0502020204030204" pitchFamily="34" charset="0"/>
                <a:cs typeface="Calibri" panose="020F0502020204030204" pitchFamily="34" charset="0"/>
              </a:rPr>
              <a:t>. </a:t>
            </a:r>
            <a:r>
              <a:rPr lang="es-ES" sz="1200" i="1" dirty="0">
                <a:solidFill>
                  <a:srgbClr val="79527B"/>
                </a:solidFill>
                <a:latin typeface="Calibri" panose="020F0502020204030204" pitchFamily="34" charset="0"/>
                <a:ea typeface="Calibri" panose="020F0502020204030204" pitchFamily="34" charset="0"/>
                <a:cs typeface="Calibri" panose="020F0502020204030204" pitchFamily="34" charset="0"/>
              </a:rPr>
              <a:t>Sobre todo al principio, se trataba </a:t>
            </a:r>
            <a:r>
              <a:rPr lang="es-ES" sz="12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de ir día a día". </a:t>
            </a:r>
            <a:r>
              <a:rPr lang="es-ES" sz="1200" b="0" dirty="0" err="1">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BuJo</a:t>
            </a:r>
            <a:r>
              <a:rPr lang="es-ES" sz="12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es un testimonio de la inventiva de algunos empresarios turísticos y una forma inteligente de trabajar en torno las normas de distanciamiento social. </a:t>
            </a:r>
          </a:p>
          <a:p>
            <a:pPr marL="0" indent="0" algn="l">
              <a:lnSpc>
                <a:spcPct val="102200"/>
              </a:lnSpc>
              <a:buClr>
                <a:srgbClr val="79527B"/>
              </a:buClr>
              <a:buSzPts val="1500"/>
            </a:pPr>
            <a:endParaRPr lang="en-GB" sz="12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lnSpc>
                <a:spcPct val="102200"/>
              </a:lnSpc>
              <a:buClr>
                <a:srgbClr val="79527B"/>
              </a:buClr>
              <a:buSzPts val="1500"/>
            </a:pPr>
            <a:r>
              <a:rPr lang="es-ES" sz="12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Las encuestas de GWI muestran que el 26% de los consumidores </a:t>
            </a:r>
            <a:r>
              <a:rPr lang="es-ES" sz="1200" b="0" i="1" dirty="0" err="1">
                <a:solidFill>
                  <a:srgbClr val="79527B"/>
                </a:solidFill>
                <a:effectLst/>
                <a:latin typeface="Calibri" panose="020F0502020204030204" pitchFamily="34" charset="0"/>
                <a:ea typeface="Calibri" panose="020F0502020204030204" pitchFamily="34" charset="0"/>
                <a:cs typeface="Calibri" panose="020F0502020204030204" pitchFamily="34" charset="0"/>
              </a:rPr>
              <a:t>millennials</a:t>
            </a:r>
            <a:r>
              <a:rPr lang="es-ES" sz="12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 el 24% de los de la Generación X y el 3% de los baby </a:t>
            </a:r>
            <a:r>
              <a:rPr lang="es-ES" sz="1200" b="0" i="1" dirty="0" err="1">
                <a:solidFill>
                  <a:srgbClr val="79527B"/>
                </a:solidFill>
                <a:effectLst/>
                <a:latin typeface="Calibri" panose="020F0502020204030204" pitchFamily="34" charset="0"/>
                <a:ea typeface="Calibri" panose="020F0502020204030204" pitchFamily="34" charset="0"/>
                <a:cs typeface="Calibri" panose="020F0502020204030204" pitchFamily="34" charset="0"/>
              </a:rPr>
              <a:t>boomers</a:t>
            </a:r>
            <a:r>
              <a:rPr lang="es-ES" sz="1200" b="0" i="1" dirty="0">
                <a:solidFill>
                  <a:srgbClr val="79527B"/>
                </a:solidFill>
                <a:effectLst/>
                <a:latin typeface="Calibri" panose="020F0502020204030204" pitchFamily="34" charset="0"/>
                <a:ea typeface="Calibri" panose="020F0502020204030204" pitchFamily="34" charset="0"/>
                <a:cs typeface="Calibri" panose="020F0502020204030204" pitchFamily="34" charset="0"/>
              </a:rPr>
              <a:t> han aumentado activamente su comportamiento de compra en línea. En particular, utilizan las tiendas en línea y piden comida para llevar casi el doble que cualquier otro grupo.</a:t>
            </a:r>
          </a:p>
          <a:p>
            <a:pPr marL="0" indent="0" algn="l">
              <a:lnSpc>
                <a:spcPct val="102200"/>
              </a:lnSpc>
              <a:buClr>
                <a:srgbClr val="79527B"/>
              </a:buClr>
              <a:buSzPts val="1500"/>
            </a:pPr>
            <a:endParaRPr lang="en-GB" sz="1200" b="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endParaRPr lang="en-GB"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endParaRPr lang="en-US" sz="14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18" name="Picture 17">
            <a:hlinkClick r:id="rId4"/>
            <a:extLst>
              <a:ext uri="{FF2B5EF4-FFF2-40B4-BE49-F238E27FC236}">
                <a16:creationId xmlns:a16="http://schemas.microsoft.com/office/drawing/2014/main" id="{0511367E-98B4-9485-3933-627858B93D01}"/>
              </a:ext>
            </a:extLst>
          </p:cNvPr>
          <p:cNvPicPr>
            <a:picLocks noChangeAspect="1"/>
          </p:cNvPicPr>
          <p:nvPr/>
        </p:nvPicPr>
        <p:blipFill>
          <a:blip r:embed="rId5"/>
          <a:stretch>
            <a:fillRect/>
          </a:stretch>
        </p:blipFill>
        <p:spPr>
          <a:xfrm>
            <a:off x="903208" y="6157573"/>
            <a:ext cx="5422765" cy="3170926"/>
          </a:xfrm>
          <a:prstGeom prst="rect">
            <a:avLst/>
          </a:prstGeom>
        </p:spPr>
      </p:pic>
      <p:sp>
        <p:nvSpPr>
          <p:cNvPr id="19" name="Flowchart: Connector 18">
            <a:hlinkClick r:id="rId4"/>
            <a:extLst>
              <a:ext uri="{FF2B5EF4-FFF2-40B4-BE49-F238E27FC236}">
                <a16:creationId xmlns:a16="http://schemas.microsoft.com/office/drawing/2014/main" id="{D9B6E99C-AD61-C77D-8634-C8AEEFB44C80}"/>
              </a:ext>
            </a:extLst>
          </p:cNvPr>
          <p:cNvSpPr/>
          <p:nvPr/>
        </p:nvSpPr>
        <p:spPr>
          <a:xfrm>
            <a:off x="5888107" y="6987968"/>
            <a:ext cx="906831" cy="855407"/>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t>Haga clic para ver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grpSp>
        <p:nvGrpSpPr>
          <p:cNvPr id="1463" name="Google Shape;1463;p23"/>
          <p:cNvGrpSpPr/>
          <p:nvPr/>
        </p:nvGrpSpPr>
        <p:grpSpPr>
          <a:xfrm>
            <a:off x="293943" y="973487"/>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Roboto" panose="02000000000000000000" pitchFamily="2" charset="0"/>
                <a:ea typeface="Roboto" panose="02000000000000000000" pitchFamily="2" charset="0"/>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883796" y="3451124"/>
            <a:ext cx="5928596" cy="67023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285750" indent="-285750" algn="l">
              <a:buFont typeface="Arial" panose="020B0604020202020204" pitchFamily="34" charset="0"/>
              <a:buChar char="•"/>
            </a:pPr>
            <a:r>
              <a:rPr lang="es-ES" sz="1400" i="0">
                <a:effectLst/>
                <a:latin typeface="Calibri" panose="020F0502020204030204" pitchFamily="34" charset="0"/>
                <a:ea typeface="Calibri" panose="020F0502020204030204" pitchFamily="34" charset="0"/>
                <a:cs typeface="Calibri" panose="020F0502020204030204" pitchFamily="34" charset="0"/>
              </a:rPr>
              <a:t>BuJo se asocia con Feed The Heroes </a:t>
            </a:r>
            <a:r>
              <a:rPr lang="es-ES" sz="1400" b="0">
                <a:solidFill>
                  <a:srgbClr val="58554C"/>
                </a:solidFill>
                <a:latin typeface="Calibri" panose="020F0502020204030204" pitchFamily="34" charset="0"/>
                <a:ea typeface="Calibri" panose="020F0502020204030204" pitchFamily="34" charset="0"/>
                <a:cs typeface="Calibri" panose="020F0502020204030204" pitchFamily="34" charset="0"/>
              </a:rPr>
              <a:t>proporcionando los kits de hamburguesas BuJo</a:t>
            </a:r>
            <a:r>
              <a:rPr lang="es-ES" sz="1400" b="0" i="0">
                <a:solidFill>
                  <a:srgbClr val="58554C"/>
                </a:solidFill>
                <a:effectLst/>
                <a:latin typeface="Calibri" panose="020F0502020204030204" pitchFamily="34" charset="0"/>
                <a:ea typeface="Calibri" panose="020F0502020204030204" pitchFamily="34" charset="0"/>
                <a:cs typeface="Calibri" panose="020F0502020204030204" pitchFamily="34" charset="0"/>
              </a:rPr>
              <a:t> para recaudar fondos muy necesarios para alimentar a los trabajadores de primera línea de COVID-19. BuJo pidió a sus clientes que hicieran un donativo de 1.5 euros cuando pidieran una entrega, que luego ellos igualarían. Esto aumentó las ventas y la propensión a apoyar a Feed the Heroes.</a:t>
            </a:r>
          </a:p>
          <a:p>
            <a:pPr marL="0" indent="0" algn="l"/>
            <a:r>
              <a:rPr lang="es-ES" sz="1400" b="0" i="0">
                <a:solidFill>
                  <a:srgbClr val="58554C"/>
                </a:solidFill>
                <a:effectLst/>
                <a:latin typeface="Calibri" panose="020F0502020204030204" pitchFamily="34" charset="0"/>
                <a:ea typeface="Calibri" panose="020F0502020204030204" pitchFamily="34" charset="0"/>
                <a:cs typeface="Calibri" panose="020F0502020204030204" pitchFamily="34" charset="0"/>
              </a:rPr>
              <a:t> </a:t>
            </a:r>
          </a:p>
          <a:p>
            <a:pPr marL="285750" indent="-285750" algn="l">
              <a:buFont typeface="Arial" panose="020B0604020202020204" pitchFamily="34" charset="0"/>
              <a:buChar char="•"/>
            </a:pPr>
            <a:r>
              <a:rPr lang="es-ES" sz="1400" b="0" i="0">
                <a:solidFill>
                  <a:srgbClr val="58554C"/>
                </a:solidFill>
                <a:effectLst/>
                <a:latin typeface="Calibri" panose="020F0502020204030204" pitchFamily="34" charset="0"/>
                <a:ea typeface="Calibri" panose="020F0502020204030204" pitchFamily="34" charset="0"/>
                <a:cs typeface="Calibri" panose="020F0502020204030204" pitchFamily="34" charset="0"/>
              </a:rPr>
              <a:t>Los populares </a:t>
            </a:r>
            <a:r>
              <a:rPr lang="es-ES" sz="1400" i="0">
                <a:effectLst/>
                <a:latin typeface="Calibri" panose="020F0502020204030204" pitchFamily="34" charset="0"/>
                <a:ea typeface="Calibri" panose="020F0502020204030204" pitchFamily="34" charset="0"/>
                <a:cs typeface="Calibri" panose="020F0502020204030204" pitchFamily="34" charset="0"/>
              </a:rPr>
              <a:t>kits de hamburguesas BuJo</a:t>
            </a:r>
            <a:r>
              <a:rPr lang="es-ES" sz="1400" i="0">
                <a:solidFill>
                  <a:srgbClr val="58554C"/>
                </a:solidFill>
                <a:effectLst/>
                <a:latin typeface="Calibri" panose="020F0502020204030204" pitchFamily="34" charset="0"/>
                <a:ea typeface="Calibri" panose="020F0502020204030204" pitchFamily="34" charset="0"/>
                <a:cs typeface="Calibri" panose="020F0502020204030204" pitchFamily="34" charset="0"/>
              </a:rPr>
              <a:t> </a:t>
            </a:r>
            <a:r>
              <a:rPr lang="es-ES" sz="1400" b="0" i="0">
                <a:solidFill>
                  <a:srgbClr val="58554C"/>
                </a:solidFill>
                <a:effectLst/>
                <a:latin typeface="Calibri" panose="020F0502020204030204" pitchFamily="34" charset="0"/>
                <a:ea typeface="Calibri" panose="020F0502020204030204" pitchFamily="34" charset="0"/>
                <a:cs typeface="Calibri" panose="020F0502020204030204" pitchFamily="34" charset="0"/>
              </a:rPr>
              <a:t>se elaboran con una mezcla personalizada de carne de vacuno alimentado con pasto de primera calidad procedente de granjas familiares irlandesas con calidad asegurada de Bord Bia. Cada kit de comida incluye todo lo necesario para preparar 8 (4 dobles y 4 individuales) de la famosa hamburguesa BuJo y la receta necesaria para que puedas recrear su apreciada obra maestra en tu propia casa.</a:t>
            </a:r>
          </a:p>
          <a:p>
            <a:pPr marL="285750" indent="-285750" algn="l">
              <a:buFont typeface="Arial" panose="020B0604020202020204" pitchFamily="34" charset="0"/>
              <a:buChar char="•"/>
            </a:pPr>
            <a:endParaRPr lang="en-GB" sz="1400" b="0" i="0" dirty="0">
              <a:solidFill>
                <a:srgbClr val="58554C"/>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l">
              <a:buFont typeface="Arial" panose="020B0604020202020204" pitchFamily="34" charset="0"/>
              <a:buChar char="•"/>
            </a:pPr>
            <a:r>
              <a:rPr lang="es-ES" sz="1400" i="0">
                <a:effectLst/>
                <a:latin typeface="Calibri" panose="020F0502020204030204" pitchFamily="34" charset="0"/>
                <a:ea typeface="Calibri" panose="020F0502020204030204" pitchFamily="34" charset="0"/>
                <a:cs typeface="Calibri" panose="020F0502020204030204" pitchFamily="34" charset="0"/>
              </a:rPr>
              <a:t>Feed The Heroes </a:t>
            </a:r>
            <a:r>
              <a:rPr lang="es-ES" sz="1400" b="0" i="0">
                <a:solidFill>
                  <a:srgbClr val="58554C"/>
                </a:solidFill>
                <a:effectLst/>
                <a:latin typeface="Calibri" panose="020F0502020204030204" pitchFamily="34" charset="0"/>
                <a:ea typeface="Calibri" panose="020F0502020204030204" pitchFamily="34" charset="0"/>
                <a:cs typeface="Calibri" panose="020F0502020204030204" pitchFamily="34" charset="0"/>
              </a:rPr>
              <a:t>es un fondo nacional sin ánimo de lucro creado en respuesta a la emergencia de COVID-19 para agradecer y apoyar a los trabajadores de primera línea de Irlanda. El fondo se utilizará para ofrecer a los trabajadores y voluntarios que luchan contra la mayor crisis de salud pública de Irlanda una comida caliente y nutritiva como muestra de nuestro agradecimiento por el trabajo que realizan en nuestro nombre. La preparación y entrega de cada comida cuesta en promedio 7 euros. Cuanto más dinero se recaude, más comidas podrán entregarse a los trabajadores de primera línea.</a:t>
            </a:r>
          </a:p>
          <a:p>
            <a:pPr marL="0"/>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883796" y="648684"/>
            <a:ext cx="6280752"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s-ES" sz="1600">
                <a:latin typeface="Calibri" panose="020F0502020204030204" pitchFamily="34" charset="0"/>
                <a:ea typeface="Calibri" panose="020F0502020204030204" pitchFamily="34" charset="0"/>
                <a:cs typeface="Calibri" panose="020F0502020204030204" pitchFamily="34" charset="0"/>
              </a:rPr>
              <a:t>Los kits de hamburguesas BuJo refuerzan su reputación de impacto social durante el COVID </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flipV="1">
            <a:off x="883796" y="1054338"/>
            <a:ext cx="5941290" cy="38829"/>
          </a:xfrm>
          <a:prstGeom prst="straightConnector1">
            <a:avLst/>
          </a:prstGeom>
          <a:solidFill>
            <a:srgbClr val="027354"/>
          </a:solidFill>
          <a:ln w="12700" cap="flat" cmpd="sng">
            <a:solidFill>
              <a:srgbClr val="81D1C5"/>
            </a:solidFill>
            <a:prstDash val="solid"/>
            <a:miter lim="800000"/>
            <a:headEnd type="none" w="sm" len="sm"/>
            <a:tailEnd type="none" w="sm" len="sm"/>
          </a:ln>
        </p:spPr>
      </p:cxnSp>
      <p:pic>
        <p:nvPicPr>
          <p:cNvPr id="20" name="Picture 19" descr="Text&#10;&#10;Description automatically generated">
            <a:extLst>
              <a:ext uri="{FF2B5EF4-FFF2-40B4-BE49-F238E27FC236}">
                <a16:creationId xmlns:a16="http://schemas.microsoft.com/office/drawing/2014/main" id="{C00CD19B-D132-F85C-0BD0-EDB3C0A681D8}"/>
              </a:ext>
            </a:extLst>
          </p:cNvPr>
          <p:cNvPicPr>
            <a:picLocks noChangeAspect="1"/>
          </p:cNvPicPr>
          <p:nvPr/>
        </p:nvPicPr>
        <p:blipFill rotWithShape="1">
          <a:blip r:embed="rId3"/>
          <a:srcRect l="3585" t="16561" r="3537" b="19174"/>
          <a:stretch/>
        </p:blipFill>
        <p:spPr>
          <a:xfrm>
            <a:off x="113128" y="6309971"/>
            <a:ext cx="3475400" cy="2404708"/>
          </a:xfrm>
          <a:prstGeom prst="rect">
            <a:avLst/>
          </a:prstGeom>
        </p:spPr>
      </p:pic>
      <p:pic>
        <p:nvPicPr>
          <p:cNvPr id="5" name="Picture 4" descr="A table full of food&#10;&#10;Description automatically generated with low confidence">
            <a:extLst>
              <a:ext uri="{FF2B5EF4-FFF2-40B4-BE49-F238E27FC236}">
                <a16:creationId xmlns:a16="http://schemas.microsoft.com/office/drawing/2014/main" id="{53FB5771-5348-A0DC-2149-6D6D671043A3}"/>
              </a:ext>
            </a:extLst>
          </p:cNvPr>
          <p:cNvPicPr>
            <a:picLocks noChangeAspect="1"/>
          </p:cNvPicPr>
          <p:nvPr/>
        </p:nvPicPr>
        <p:blipFill>
          <a:blip r:embed="rId4"/>
          <a:stretch>
            <a:fillRect/>
          </a:stretch>
        </p:blipFill>
        <p:spPr>
          <a:xfrm>
            <a:off x="3652379" y="8326777"/>
            <a:ext cx="3730317" cy="2131610"/>
          </a:xfrm>
          <a:prstGeom prst="rect">
            <a:avLst/>
          </a:prstGeom>
        </p:spPr>
      </p:pic>
      <p:pic>
        <p:nvPicPr>
          <p:cNvPr id="23" name="Picture 22" descr="Company name&#10;&#10;Description automatically generated with low confidence">
            <a:extLst>
              <a:ext uri="{FF2B5EF4-FFF2-40B4-BE49-F238E27FC236}">
                <a16:creationId xmlns:a16="http://schemas.microsoft.com/office/drawing/2014/main" id="{3ADDE773-4B5C-AE59-3CA4-EF51E7BC9944}"/>
              </a:ext>
            </a:extLst>
          </p:cNvPr>
          <p:cNvPicPr>
            <a:picLocks noChangeAspect="1"/>
          </p:cNvPicPr>
          <p:nvPr/>
        </p:nvPicPr>
        <p:blipFill>
          <a:blip r:embed="rId5"/>
          <a:stretch>
            <a:fillRect/>
          </a:stretch>
        </p:blipFill>
        <p:spPr>
          <a:xfrm>
            <a:off x="883796" y="8714679"/>
            <a:ext cx="1624103" cy="1624103"/>
          </a:xfrm>
          <a:prstGeom prst="rect">
            <a:avLst/>
          </a:prstGeom>
        </p:spPr>
      </p:pic>
    </p:spTree>
    <p:extLst>
      <p:ext uri="{BB962C8B-B14F-4D97-AF65-F5344CB8AC3E}">
        <p14:creationId xmlns:p14="http://schemas.microsoft.com/office/powerpoint/2010/main" val="3655843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grpSp>
        <p:nvGrpSpPr>
          <p:cNvPr id="1463" name="Google Shape;1463;p23"/>
          <p:cNvGrpSpPr/>
          <p:nvPr/>
        </p:nvGrpSpPr>
        <p:grpSpPr>
          <a:xfrm>
            <a:off x="485672" y="1120971"/>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1075525" y="2885319"/>
            <a:ext cx="5928596"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r>
              <a:rPr lang="es-ES" sz="1400" b="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Ser verdaderamente sostenible es una gran fuerza impulsora de todo lo que hace BuJo. Fue especialmente importante para aumentar la reputación durante el COVID y el énfasis puesto en el cambio climático. Investigan y cuidan mucho el abastecimiento de todos y cada uno de los ingredientes del menú para asegurarse de que siga siendo excepcional.  </a:t>
            </a:r>
          </a:p>
          <a:p>
            <a:pPr marL="342900" indent="-342900">
              <a:buFont typeface="+mj-lt"/>
              <a:buAutoNum type="arabicPeriod"/>
            </a:pPr>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mj-lt"/>
              <a:buAutoNum type="arabicPeriod"/>
            </a:pPr>
            <a:r>
              <a:rPr lang="es-ES" sz="1400" b="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Todos sus </a:t>
            </a:r>
            <a:r>
              <a:rPr lang="es-ES" sz="1400">
                <a:latin typeface="Calibri" panose="020F0502020204030204" pitchFamily="34" charset="0"/>
                <a:ea typeface="Calibri" panose="020F0502020204030204" pitchFamily="34" charset="0"/>
                <a:cs typeface="Calibri" panose="020F0502020204030204" pitchFamily="34" charset="0"/>
              </a:rPr>
              <a:t>empaques</a:t>
            </a:r>
            <a:r>
              <a:rPr lang="es-ES" sz="1400" b="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son compostables, reutilizables o reciclables. Utilizan energías renovables y son la única hamburguesería de Irlanda y el Reino Unido que ha obtenido la calificación de 3 estrellas de </a:t>
            </a:r>
            <a:r>
              <a:rPr lang="es-ES" sz="1400">
                <a:latin typeface="Calibri" panose="020F0502020204030204" pitchFamily="34" charset="0"/>
                <a:ea typeface="Calibri" panose="020F0502020204030204" pitchFamily="34" charset="0"/>
                <a:cs typeface="Calibri" panose="020F0502020204030204" pitchFamily="34" charset="0"/>
              </a:rPr>
              <a:t>la Asociación de Restaurantes Sostenibles. </a:t>
            </a:r>
          </a:p>
          <a:p>
            <a:pPr marL="0" indent="0"/>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a:p>
            <a:pPr marL="342900" indent="-342900">
              <a:buFont typeface="+mj-lt"/>
              <a:buAutoNum type="arabicPeriod" startAt="2"/>
            </a:pPr>
            <a:r>
              <a:rPr lang="es-ES" sz="1400" b="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Como parte de las granjas familiares irlandesas de </a:t>
            </a:r>
            <a:r>
              <a:rPr lang="es-ES" sz="1400">
                <a:latin typeface="Calibri" panose="020F0502020204030204" pitchFamily="34" charset="0"/>
                <a:ea typeface="Calibri" panose="020F0502020204030204" pitchFamily="34" charset="0"/>
                <a:cs typeface="Calibri" panose="020F0502020204030204" pitchFamily="34" charset="0"/>
              </a:rPr>
              <a:t>"Calidad asegurada" de Bord Bia </a:t>
            </a:r>
            <a:r>
              <a:rPr lang="es-ES" sz="1400" b="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se comprometen a abastecerse de las granjas familiares irlandesas y a mantener altos niveles de gestión comunitaria. </a:t>
            </a:r>
            <a:r>
              <a:rPr lang="es-ES" sz="1400" b="0">
                <a:latin typeface="Calibri" panose="020F0502020204030204" pitchFamily="34" charset="0"/>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https://shop.bujo.ie/pages/sustainable-and-bujo</a:t>
            </a:r>
            <a:r>
              <a:rPr lang="es-ES" sz="1400" b="0">
                <a:latin typeface="Calibri" panose="020F0502020204030204" pitchFamily="34" charset="0"/>
                <a:ea typeface="Calibri" panose="020F0502020204030204" pitchFamily="34" charset="0"/>
                <a:cs typeface="Calibri" panose="020F0502020204030204" pitchFamily="34" charset="0"/>
              </a:rPr>
              <a:t> </a:t>
            </a:r>
          </a:p>
          <a:p>
            <a:pPr marL="342900" indent="-342900">
              <a:buFont typeface="+mj-lt"/>
              <a:buAutoNum type="arabicPeriod" startAt="2"/>
            </a:pPr>
            <a:endParaRPr lang="en-GB" sz="1400" b="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1088219" y="775167"/>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s-ES" sz="1600">
                <a:latin typeface="Calibri" panose="020F0502020204030204" pitchFamily="34" charset="0"/>
                <a:ea typeface="Calibri" panose="020F0502020204030204" pitchFamily="34" charset="0"/>
                <a:cs typeface="Calibri" panose="020F0502020204030204" pitchFamily="34" charset="0"/>
              </a:rPr>
              <a:t>La aplicación de medidas de sostenibilidad como fuerza impulsora clave </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flipV="1">
            <a:off x="1075525" y="1201822"/>
            <a:ext cx="5941290" cy="38829"/>
          </a:xfrm>
          <a:prstGeom prst="straightConnector1">
            <a:avLst/>
          </a:prstGeom>
          <a:solidFill>
            <a:srgbClr val="027354"/>
          </a:solidFill>
          <a:ln w="12700" cap="flat" cmpd="sng">
            <a:solidFill>
              <a:srgbClr val="81D1C5"/>
            </a:solidFill>
            <a:prstDash val="solid"/>
            <a:miter lim="800000"/>
            <a:headEnd type="none" w="sm" len="sm"/>
            <a:tailEnd type="none" w="sm" len="sm"/>
          </a:ln>
        </p:spPr>
      </p:cxnSp>
      <p:pic>
        <p:nvPicPr>
          <p:cNvPr id="1026" name="Picture 2" descr="Main image">
            <a:extLst>
              <a:ext uri="{FF2B5EF4-FFF2-40B4-BE49-F238E27FC236}">
                <a16:creationId xmlns:a16="http://schemas.microsoft.com/office/drawing/2014/main" id="{066AFF7D-59EF-F298-03CB-46BE853274B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113" r="2670" b="1932"/>
          <a:stretch/>
        </p:blipFill>
        <p:spPr bwMode="auto">
          <a:xfrm>
            <a:off x="191728" y="5084917"/>
            <a:ext cx="7182465" cy="5353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853669"/>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951</Words>
  <Application>Microsoft Office PowerPoint</Application>
  <PresentationFormat>Personalizado</PresentationFormat>
  <Paragraphs>37</Paragraphs>
  <Slides>4</Slides>
  <Notes>4</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4</vt:i4>
      </vt:variant>
    </vt:vector>
  </HeadingPairs>
  <TitlesOfParts>
    <vt:vector size="12" baseType="lpstr">
      <vt:lpstr>Arial</vt:lpstr>
      <vt:lpstr>Calibri</vt:lpstr>
      <vt:lpstr>Montserrat</vt:lpstr>
      <vt:lpstr>Roboto</vt:lpstr>
      <vt:lpstr>Poppins</vt:lpstr>
      <vt:lpstr>Century Schoolbook</vt:lpstr>
      <vt:lpstr>Avenir</vt:lpstr>
      <vt:lpstr>Office Theme</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Emmanuel Soriano</cp:lastModifiedBy>
  <cp:revision>25</cp:revision>
  <dcterms:created xsi:type="dcterms:W3CDTF">2021-06-15T11:45:52Z</dcterms:created>
  <dcterms:modified xsi:type="dcterms:W3CDTF">2023-05-24T12:10:04Z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