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
  </p:notesMasterIdLst>
  <p:sldIdLst>
    <p:sldId id="256" r:id="rId2"/>
    <p:sldId id="257" r:id="rId3"/>
    <p:sldId id="258" r:id="rId4"/>
    <p:sldId id="259" r:id="rId5"/>
  </p:sldIdLst>
  <p:sldSz cx="7559675" cy="10691813"/>
  <p:notesSz cx="6858000" cy="9144000"/>
  <p:embeddedFontLst>
    <p:embeddedFont>
      <p:font typeface="Calibri" panose="020F0502020204030204" pitchFamily="34" charset="0"/>
      <p:regular r:id="rId7"/>
      <p:bold r:id="rId8"/>
      <p:italic r:id="rId9"/>
      <p:boldItalic r:id="rId10"/>
    </p:embeddedFont>
    <p:embeddedFont>
      <p:font typeface="Century Schoolbook" panose="02040604050505020304" pitchFamily="18" charset="0"/>
      <p:regular r:id="rId11"/>
      <p:bold r:id="rId12"/>
      <p:italic r:id="rId13"/>
      <p:boldItalic r:id="rId14"/>
    </p:embeddedFont>
    <p:embeddedFont>
      <p:font typeface="Montserrat" panose="00000500000000000000" pitchFamily="2" charset="0"/>
      <p:regular r:id="rId15"/>
      <p:bold r:id="rId16"/>
      <p:italic r:id="rId17"/>
      <p:boldItalic r:id="rId18"/>
    </p:embeddedFont>
    <p:embeddedFont>
      <p:font typeface="Poppins" panose="00000500000000000000" pitchFamily="2" charset="0"/>
      <p:regular r:id="rId19"/>
      <p:bold r:id="rId20"/>
      <p:italic r:id="rId21"/>
      <p:boldItalic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3" roundtripDataSignature="AMtx7mieM2IUGLAaxYTSMYs8iVY6GC66N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4B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7" d="100"/>
          <a:sy n="67" d="100"/>
        </p:scale>
        <p:origin x="852" y="9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15.fntdata"/><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10.fntdata"/><Relationship Id="rId20"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9.fntdata"/><Relationship Id="rId23" Type="http://customschemas.google.com/relationships/presentationmetadata" Target="metadata"/><Relationship Id="rId10" Type="http://schemas.openxmlformats.org/officeDocument/2006/relationships/font" Target="fonts/font4.fntdata"/><Relationship Id="rId19"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font" Target="fonts/font16.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‹Nº›</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4" name="Google Shape;204;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5" name="Google Shape;21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5" name="Google Shape;235;p2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2" name="Google Shape;242;p2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Cover Slide">
  <p:cSld name="1_Cover Slide">
    <p:spTree>
      <p:nvGrpSpPr>
        <p:cNvPr id="1" name="Shape 13"/>
        <p:cNvGrpSpPr/>
        <p:nvPr/>
      </p:nvGrpSpPr>
      <p:grpSpPr>
        <a:xfrm>
          <a:off x="0" y="0"/>
          <a:ext cx="0" cy="0"/>
          <a:chOff x="0" y="0"/>
          <a:chExt cx="0" cy="0"/>
        </a:xfrm>
      </p:grpSpPr>
      <p:sp>
        <p:nvSpPr>
          <p:cNvPr id="14" name="Google Shape;14;p56"/>
          <p:cNvSpPr/>
          <p:nvPr/>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nvGrpSpPr>
          <p:cNvPr id="15" name="Google Shape;15;p56"/>
          <p:cNvGrpSpPr/>
          <p:nvPr/>
        </p:nvGrpSpPr>
        <p:grpSpPr>
          <a:xfrm>
            <a:off x="-365782" y="6649016"/>
            <a:ext cx="3283975" cy="4350830"/>
            <a:chOff x="-1820104" y="3170636"/>
            <a:chExt cx="611013" cy="826752"/>
          </a:xfrm>
        </p:grpSpPr>
        <p:grpSp>
          <p:nvGrpSpPr>
            <p:cNvPr id="16" name="Google Shape;16;p56"/>
            <p:cNvGrpSpPr/>
            <p:nvPr/>
          </p:nvGrpSpPr>
          <p:grpSpPr>
            <a:xfrm>
              <a:off x="-1706961" y="3664189"/>
              <a:ext cx="488540" cy="333199"/>
              <a:chOff x="1938476" y="5009957"/>
              <a:chExt cx="697325" cy="475596"/>
            </a:xfrm>
          </p:grpSpPr>
          <p:sp>
            <p:nvSpPr>
              <p:cNvPr id="17" name="Google Shape;17;p56"/>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8" name="Google Shape;18;p56"/>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9" name="Google Shape;19;p56"/>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20" name="Google Shape;20;p56"/>
            <p:cNvGrpSpPr/>
            <p:nvPr/>
          </p:nvGrpSpPr>
          <p:grpSpPr>
            <a:xfrm>
              <a:off x="-1820104" y="3499918"/>
              <a:ext cx="610345" cy="327212"/>
              <a:chOff x="1776980" y="4775482"/>
              <a:chExt cx="871185" cy="467051"/>
            </a:xfrm>
          </p:grpSpPr>
          <p:sp>
            <p:nvSpPr>
              <p:cNvPr id="21" name="Google Shape;21;p56"/>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 name="Google Shape;22;p56"/>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3" name="Google Shape;23;p56"/>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4" name="Google Shape;24;p56"/>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25" name="Google Shape;25;p56"/>
            <p:cNvGrpSpPr/>
            <p:nvPr/>
          </p:nvGrpSpPr>
          <p:grpSpPr>
            <a:xfrm>
              <a:off x="-1818327" y="3170636"/>
              <a:ext cx="609236" cy="421725"/>
              <a:chOff x="1779516" y="4305477"/>
              <a:chExt cx="869601" cy="601956"/>
            </a:xfrm>
          </p:grpSpPr>
          <p:sp>
            <p:nvSpPr>
              <p:cNvPr id="26" name="Google Shape;26;p56"/>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7" name="Google Shape;27;p56"/>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8" name="Google Shape;28;p56"/>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9" name="Google Shape;29;p56"/>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0" name="Google Shape;30;p56"/>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1" name="Google Shape;31;p56"/>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490"/>
                </a:srgbClr>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sp>
        <p:nvSpPr>
          <p:cNvPr id="32" name="Google Shape;32;p56"/>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 name="Google Shape;33;p56"/>
          <p:cNvSpPr/>
          <p:nvPr/>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34" name="Google Shape;34;p56"/>
          <p:cNvSpPr txBox="1">
            <a:spLocks noGrp="1"/>
          </p:cNvSpPr>
          <p:nvPr>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5" name="Google Shape;35;p56"/>
          <p:cNvSpPr txBox="1">
            <a:spLocks noGrp="1"/>
          </p:cNvSpPr>
          <p:nvPr>
            <p:ph type="body" idx="3"/>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6" name="Google Shape;36;p56"/>
          <p:cNvSpPr txBox="1">
            <a:spLocks noGrp="1"/>
          </p:cNvSpPr>
          <p:nvPr>
            <p:ph type="body" idx="4"/>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7" name="Google Shape;37;p56"/>
          <p:cNvSpPr>
            <a:spLocks noGrp="1"/>
          </p:cNvSpPr>
          <p:nvPr>
            <p:ph type="pic" idx="5"/>
          </p:nvPr>
        </p:nvSpPr>
        <p:spPr>
          <a:xfrm>
            <a:off x="-8145" y="0"/>
            <a:ext cx="7567819" cy="2667192"/>
          </a:xfrm>
          <a:prstGeom prst="rect">
            <a:avLst/>
          </a:prstGeom>
          <a:solidFill>
            <a:srgbClr val="BFBFBF"/>
          </a:solidFill>
          <a:ln>
            <a:noFill/>
          </a:ln>
        </p:spPr>
      </p:sp>
      <p:grpSp>
        <p:nvGrpSpPr>
          <p:cNvPr id="38" name="Google Shape;38;p56"/>
          <p:cNvGrpSpPr/>
          <p:nvPr/>
        </p:nvGrpSpPr>
        <p:grpSpPr>
          <a:xfrm>
            <a:off x="4586552" y="9914793"/>
            <a:ext cx="2732358" cy="324961"/>
            <a:chOff x="463403" y="8636776"/>
            <a:chExt cx="2959811" cy="359509"/>
          </a:xfrm>
        </p:grpSpPr>
        <p:grpSp>
          <p:nvGrpSpPr>
            <p:cNvPr id="39" name="Google Shape;39;p56"/>
            <p:cNvGrpSpPr/>
            <p:nvPr/>
          </p:nvGrpSpPr>
          <p:grpSpPr>
            <a:xfrm>
              <a:off x="463403" y="8691062"/>
              <a:ext cx="986079" cy="214792"/>
              <a:chOff x="7942326" y="4900231"/>
              <a:chExt cx="744246" cy="162115"/>
            </a:xfrm>
          </p:grpSpPr>
          <p:sp>
            <p:nvSpPr>
              <p:cNvPr id="40" name="Google Shape;40;p56"/>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1" name="Google Shape;41;p56"/>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2" name="Google Shape;42;p56"/>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3" name="Google Shape;43;p56"/>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4" name="Google Shape;44;p56"/>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5" name="Google Shape;45;p56"/>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6" name="Google Shape;46;p56"/>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7" name="Google Shape;47;p56"/>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8" name="Google Shape;48;p56"/>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49" name="Google Shape;49;p56"/>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0" name="Google Shape;50;p56"/>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1" name="Google Shape;51;p56"/>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2" name="Google Shape;52;p56"/>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3" name="Google Shape;53;p56"/>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4" name="Google Shape;54;p56"/>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5" name="Google Shape;55;p56"/>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6" name="Google Shape;56;p56"/>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7" name="Google Shape;57;p56"/>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8" name="Google Shape;58;p56"/>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59" name="Google Shape;59;p56"/>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0" name="Google Shape;60;p56"/>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1" name="Google Shape;61;p56"/>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2" name="Google Shape;62;p56"/>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3" name="Google Shape;63;p56"/>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4" name="Google Shape;64;p56"/>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nvGrpSpPr>
              <p:cNvPr id="65" name="Google Shape;65;p56"/>
              <p:cNvGrpSpPr/>
              <p:nvPr/>
            </p:nvGrpSpPr>
            <p:grpSpPr>
              <a:xfrm>
                <a:off x="8206877" y="4909375"/>
                <a:ext cx="365840" cy="45339"/>
                <a:chOff x="8206877" y="4909375"/>
                <a:chExt cx="365840" cy="45339"/>
              </a:xfrm>
            </p:grpSpPr>
            <p:sp>
              <p:nvSpPr>
                <p:cNvPr id="66" name="Google Shape;66;p56"/>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7" name="Google Shape;67;p56"/>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8" name="Google Shape;68;p56"/>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69" name="Google Shape;69;p56"/>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0" name="Google Shape;70;p56"/>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1" name="Google Shape;71;p56"/>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2" name="Google Shape;72;p56"/>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3" name="Google Shape;73;p56"/>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4" name="Google Shape;74;p56"/>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5" name="Google Shape;75;p56"/>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6" name="Google Shape;76;p56"/>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7" name="Google Shape;77;p56"/>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8" name="Google Shape;78;p56"/>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79" name="Google Shape;79;p56"/>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80" name="Google Shape;80;p56"/>
              <p:cNvGrpSpPr/>
              <p:nvPr/>
            </p:nvGrpSpPr>
            <p:grpSpPr>
              <a:xfrm>
                <a:off x="8208210" y="4964049"/>
                <a:ext cx="478362" cy="44671"/>
                <a:chOff x="8208210" y="4964049"/>
                <a:chExt cx="478362" cy="44671"/>
              </a:xfrm>
            </p:grpSpPr>
            <p:sp>
              <p:nvSpPr>
                <p:cNvPr id="81" name="Google Shape;81;p56"/>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2" name="Google Shape;82;p56"/>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3" name="Google Shape;83;p56"/>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4" name="Google Shape;84;p56"/>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5" name="Google Shape;85;p56"/>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6" name="Google Shape;86;p56"/>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7" name="Google Shape;87;p56"/>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8" name="Google Shape;88;p56"/>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89" name="Google Shape;89;p56"/>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0" name="Google Shape;90;p56"/>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1" name="Google Shape;91;p56"/>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2" name="Google Shape;92;p56"/>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3" name="Google Shape;93;p56"/>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4" name="Google Shape;94;p56"/>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5" name="Google Shape;95;p56"/>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6" name="Google Shape;96;p56"/>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97" name="Google Shape;97;p56"/>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98" name="Google Shape;98;p56"/>
              <p:cNvGrpSpPr/>
              <p:nvPr/>
            </p:nvGrpSpPr>
            <p:grpSpPr>
              <a:xfrm>
                <a:off x="8206020" y="5017579"/>
                <a:ext cx="478077" cy="44767"/>
                <a:chOff x="8206020" y="5017579"/>
                <a:chExt cx="478077" cy="44767"/>
              </a:xfrm>
            </p:grpSpPr>
            <p:sp>
              <p:nvSpPr>
                <p:cNvPr id="99" name="Google Shape;99;p56"/>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0" name="Google Shape;100;p56"/>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1" name="Google Shape;101;p56"/>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2" name="Google Shape;102;p56"/>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3" name="Google Shape;103;p56"/>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4" name="Google Shape;104;p56"/>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5" name="Google Shape;105;p56"/>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6" name="Google Shape;106;p56"/>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7" name="Google Shape;107;p56"/>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8" name="Google Shape;108;p56"/>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09" name="Google Shape;109;p56"/>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0" name="Google Shape;110;p56"/>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1" name="Google Shape;111;p56"/>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2" name="Google Shape;112;p56"/>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3" name="Google Shape;113;p56"/>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4" name="Google Shape;114;p56"/>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5" name="Google Shape;115;p56"/>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16" name="Google Shape;116;p56"/>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sp>
          <p:nvSpPr>
            <p:cNvPr id="117" name="Google Shape;117;p56"/>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378"/>
                <a:buFont typeface="Arial"/>
                <a:buNone/>
              </a:pPr>
              <a:r>
                <a:rPr lang="en-US" sz="378" b="0" i="0" u="none" strike="noStrike" cap="none">
                  <a:solidFill>
                    <a:srgbClr val="323338"/>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sz="1400" b="0" i="0" u="none" strike="noStrike" cap="none">
                <a:solidFill>
                  <a:srgbClr val="000000"/>
                </a:solidFill>
                <a:latin typeface="Arial"/>
                <a:ea typeface="Arial"/>
                <a:cs typeface="Arial"/>
                <a:sym typeface="Arial"/>
              </a:endParaRPr>
            </a:p>
          </p:txBody>
        </p:sp>
      </p:grpSp>
      <p:grpSp>
        <p:nvGrpSpPr>
          <p:cNvPr id="118" name="Google Shape;118;p56"/>
          <p:cNvGrpSpPr/>
          <p:nvPr/>
        </p:nvGrpSpPr>
        <p:grpSpPr>
          <a:xfrm>
            <a:off x="4695780" y="2930663"/>
            <a:ext cx="2152946" cy="784845"/>
            <a:chOff x="1776980" y="4305477"/>
            <a:chExt cx="3230805" cy="1202858"/>
          </a:xfrm>
        </p:grpSpPr>
        <p:grpSp>
          <p:nvGrpSpPr>
            <p:cNvPr id="119" name="Google Shape;119;p56"/>
            <p:cNvGrpSpPr/>
            <p:nvPr/>
          </p:nvGrpSpPr>
          <p:grpSpPr>
            <a:xfrm>
              <a:off x="1938476" y="5009957"/>
              <a:ext cx="697325" cy="475596"/>
              <a:chOff x="1938476" y="5009957"/>
              <a:chExt cx="697325" cy="475596"/>
            </a:xfrm>
          </p:grpSpPr>
          <p:sp>
            <p:nvSpPr>
              <p:cNvPr id="120" name="Google Shape;120;p56"/>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1" name="Google Shape;121;p56"/>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2" name="Google Shape;122;p56"/>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23" name="Google Shape;123;p56"/>
            <p:cNvGrpSpPr/>
            <p:nvPr/>
          </p:nvGrpSpPr>
          <p:grpSpPr>
            <a:xfrm>
              <a:off x="1776980" y="4775482"/>
              <a:ext cx="871185" cy="467051"/>
              <a:chOff x="1776980" y="4775482"/>
              <a:chExt cx="871185" cy="467051"/>
            </a:xfrm>
          </p:grpSpPr>
          <p:sp>
            <p:nvSpPr>
              <p:cNvPr id="124" name="Google Shape;124;p56"/>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5" name="Google Shape;125;p56"/>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6" name="Google Shape;126;p56"/>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27" name="Google Shape;127;p56"/>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28" name="Google Shape;128;p56"/>
            <p:cNvGrpSpPr/>
            <p:nvPr/>
          </p:nvGrpSpPr>
          <p:grpSpPr>
            <a:xfrm>
              <a:off x="1779516" y="4305477"/>
              <a:ext cx="869601" cy="601956"/>
              <a:chOff x="1779516" y="4305477"/>
              <a:chExt cx="869601" cy="601956"/>
            </a:xfrm>
          </p:grpSpPr>
          <p:sp>
            <p:nvSpPr>
              <p:cNvPr id="129" name="Google Shape;129;p56"/>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0" name="Google Shape;130;p56"/>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1" name="Google Shape;131;p56"/>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2" name="Google Shape;132;p56"/>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3" name="Google Shape;133;p56"/>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4" name="Google Shape;134;p56"/>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35" name="Google Shape;135;p56"/>
            <p:cNvGrpSpPr/>
            <p:nvPr/>
          </p:nvGrpSpPr>
          <p:grpSpPr>
            <a:xfrm>
              <a:off x="3139872" y="4874208"/>
              <a:ext cx="1611123" cy="319912"/>
              <a:chOff x="3139872" y="4874208"/>
              <a:chExt cx="1611123" cy="319912"/>
            </a:xfrm>
          </p:grpSpPr>
          <p:sp>
            <p:nvSpPr>
              <p:cNvPr id="136" name="Google Shape;136;p56"/>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7" name="Google Shape;137;p56"/>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8" name="Google Shape;138;p56"/>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39" name="Google Shape;139;p56"/>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0" name="Google Shape;140;p56"/>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1" name="Google Shape;141;p56"/>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2" name="Google Shape;142;p56"/>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43" name="Google Shape;143;p56"/>
            <p:cNvGrpSpPr/>
            <p:nvPr/>
          </p:nvGrpSpPr>
          <p:grpSpPr>
            <a:xfrm>
              <a:off x="2804142" y="4492592"/>
              <a:ext cx="2203643" cy="429081"/>
              <a:chOff x="2804142" y="4492592"/>
              <a:chExt cx="2203643" cy="429081"/>
            </a:xfrm>
          </p:grpSpPr>
          <p:sp>
            <p:nvSpPr>
              <p:cNvPr id="144" name="Google Shape;144;p56"/>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5" name="Google Shape;145;p56"/>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6" name="Google Shape;146;p56"/>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7" name="Google Shape;147;p56"/>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8" name="Google Shape;148;p56"/>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49" name="Google Shape;149;p56"/>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0" name="Google Shape;150;p56"/>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1" name="Google Shape;151;p56"/>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2" name="Google Shape;152;p56"/>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3" name="Google Shape;153;p56"/>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grpSp>
          <p:nvGrpSpPr>
            <p:cNvPr id="154" name="Google Shape;154;p56"/>
            <p:cNvGrpSpPr/>
            <p:nvPr/>
          </p:nvGrpSpPr>
          <p:grpSpPr>
            <a:xfrm>
              <a:off x="3037156" y="5293796"/>
              <a:ext cx="1840332" cy="214539"/>
              <a:chOff x="3037156" y="5293796"/>
              <a:chExt cx="1840332" cy="214539"/>
            </a:xfrm>
          </p:grpSpPr>
          <p:sp>
            <p:nvSpPr>
              <p:cNvPr id="155" name="Google Shape;155;p56"/>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6" name="Google Shape;156;p56"/>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7" name="Google Shape;157;p56"/>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8" name="Google Shape;158;p56"/>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59" name="Google Shape;159;p56"/>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0" name="Google Shape;160;p56"/>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1" name="Google Shape;161;p56"/>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2" name="Google Shape;162;p56"/>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3" name="Google Shape;163;p56"/>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4" name="Google Shape;164;p56"/>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5" name="Google Shape;165;p56"/>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6" name="Google Shape;166;p56"/>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7" name="Google Shape;167;p56"/>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68" name="Google Shape;168;p56"/>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169" name="Google Shape;169;p56"/>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70" name="Google Shape;170;p56"/>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171" name="Google Shape;171;p56"/>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172" name="Google Shape;172;p56"/>
          <p:cNvSpPr/>
          <p:nvPr/>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3" name="Google Shape;173;p56"/>
          <p:cNvSpPr/>
          <p:nvPr/>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4" name="Google Shape;174;p56"/>
          <p:cNvSpPr/>
          <p:nvPr/>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5" name="Google Shape;175;p56"/>
          <p:cNvSpPr/>
          <p:nvPr/>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27"/>
              <a:buFont typeface="Arial"/>
              <a:buNone/>
            </a:pPr>
            <a:r>
              <a:rPr lang="en-US" sz="1727" b="0" i="0" u="none" strike="noStrike" cap="none">
                <a:solidFill>
                  <a:schemeClr val="lt1"/>
                </a:solidFill>
                <a:latin typeface="Calibri"/>
                <a:ea typeface="Calibri"/>
                <a:cs typeface="Calibri"/>
                <a:sym typeface="Calibri"/>
              </a:rPr>
              <a:t>www.</a:t>
            </a:r>
            <a:r>
              <a:rPr lang="en-US" sz="1727" b="1" i="0" u="none" strike="noStrike" cap="none">
                <a:solidFill>
                  <a:schemeClr val="lt1"/>
                </a:solidFill>
                <a:latin typeface="Calibri"/>
                <a:ea typeface="Calibri"/>
                <a:cs typeface="Calibri"/>
                <a:sym typeface="Calibri"/>
              </a:rPr>
              <a:t>tourismrecovery</a:t>
            </a:r>
            <a:r>
              <a:rPr lang="en-US" sz="1727" b="0" i="0" u="none" strike="noStrike" cap="none">
                <a:solidFill>
                  <a:schemeClr val="lt1"/>
                </a:solidFill>
                <a:latin typeface="Calibri"/>
                <a:ea typeface="Calibri"/>
                <a:cs typeface="Calibri"/>
                <a:sym typeface="Calibri"/>
              </a:rPr>
              <a:t>.eu</a:t>
            </a:r>
            <a:endParaRPr sz="1727"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176"/>
        <p:cNvGrpSpPr/>
        <p:nvPr/>
      </p:nvGrpSpPr>
      <p:grpSpPr>
        <a:xfrm>
          <a:off x="0" y="0"/>
          <a:ext cx="0" cy="0"/>
          <a:chOff x="0" y="0"/>
          <a:chExt cx="0" cy="0"/>
        </a:xfrm>
      </p:grpSpPr>
      <p:grpSp>
        <p:nvGrpSpPr>
          <p:cNvPr id="177" name="Google Shape;177;p52"/>
          <p:cNvGrpSpPr/>
          <p:nvPr/>
        </p:nvGrpSpPr>
        <p:grpSpPr>
          <a:xfrm rot="5400000">
            <a:off x="-1566071" y="1575892"/>
            <a:ext cx="10691815" cy="7559675"/>
            <a:chOff x="-3" y="-1544"/>
            <a:chExt cx="12192003" cy="6859544"/>
          </a:xfrm>
        </p:grpSpPr>
        <p:sp>
          <p:nvSpPr>
            <p:cNvPr id="178" name="Google Shape;178;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79" name="Google Shape;179;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80" name="Google Shape;180;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grpSp>
      <p:sp>
        <p:nvSpPr>
          <p:cNvPr id="181" name="Google Shape;181;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82" name="Google Shape;182;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3" name="Google Shape;183;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4" name="Google Shape;184;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5" name="Google Shape;185;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6" name="Google Shape;186;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lnSpc>
                <a:spcPct val="100000"/>
              </a:lnSpc>
              <a:spcBef>
                <a:spcPts val="0"/>
              </a:spcBef>
              <a:spcAft>
                <a:spcPts val="0"/>
              </a:spcAft>
              <a:buClr>
                <a:srgbClr val="000000"/>
              </a:buClr>
              <a:buSzPts val="756"/>
              <a:buFont typeface="Arial"/>
              <a:buNone/>
            </a:pPr>
            <a:fld id="{00000000-1234-1234-1234-123412341234}" type="slidenum">
              <a:rPr lang="en-US" sz="756" b="0" i="0" u="none" strike="noStrike" cap="none">
                <a:solidFill>
                  <a:srgbClr val="534B4F"/>
                </a:solidFill>
                <a:latin typeface="Arial"/>
                <a:ea typeface="Arial"/>
                <a:cs typeface="Arial"/>
                <a:sym typeface="Arial"/>
              </a:rPr>
              <a:t>‹Nº›</a:t>
            </a:fld>
            <a:r>
              <a:rPr lang="en-US" sz="756" b="0" i="0" u="none" strike="noStrike" cap="none">
                <a:solidFill>
                  <a:srgbClr val="534B4F"/>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pic>
        <p:nvPicPr>
          <p:cNvPr id="187" name="Google Shape;187;p52" descr="A picture containing text&#10;&#10;Description automatically generated"/>
          <p:cNvPicPr preferRelativeResize="0"/>
          <p:nvPr/>
        </p:nvPicPr>
        <p:blipFill rotWithShape="1">
          <a:blip r:embed="rId2">
            <a:alphaModFix/>
          </a:blip>
          <a:srcRect r="69030" b="9193"/>
          <a:stretch/>
        </p:blipFill>
        <p:spPr>
          <a:xfrm rot="-5400000">
            <a:off x="6992482" y="9909090"/>
            <a:ext cx="217273" cy="286139"/>
          </a:xfrm>
          <a:prstGeom prst="rect">
            <a:avLst/>
          </a:prstGeom>
          <a:noFill/>
          <a:ln>
            <a:noFill/>
          </a:ln>
        </p:spPr>
      </p:pic>
      <p:sp>
        <p:nvSpPr>
          <p:cNvPr id="188" name="Google Shape;188;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189"/>
        <p:cNvGrpSpPr/>
        <p:nvPr/>
      </p:nvGrpSpPr>
      <p:grpSpPr>
        <a:xfrm>
          <a:off x="0" y="0"/>
          <a:ext cx="0" cy="0"/>
          <a:chOff x="0" y="0"/>
          <a:chExt cx="0" cy="0"/>
        </a:xfrm>
      </p:grpSpPr>
      <p:grpSp>
        <p:nvGrpSpPr>
          <p:cNvPr id="190" name="Google Shape;190;p55"/>
          <p:cNvGrpSpPr/>
          <p:nvPr/>
        </p:nvGrpSpPr>
        <p:grpSpPr>
          <a:xfrm rot="5400000">
            <a:off x="-1566071" y="1575892"/>
            <a:ext cx="10691815" cy="7559675"/>
            <a:chOff x="-3" y="-1544"/>
            <a:chExt cx="12192003" cy="6859544"/>
          </a:xfrm>
        </p:grpSpPr>
        <p:sp>
          <p:nvSpPr>
            <p:cNvPr id="191" name="Google Shape;191;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2" name="Google Shape;192;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3" name="Google Shape;193;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grpSp>
      <p:sp>
        <p:nvSpPr>
          <p:cNvPr id="194" name="Google Shape;194;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85"/>
              <a:buFont typeface="Arial"/>
              <a:buNone/>
            </a:pPr>
            <a:endParaRPr sz="1385" b="0" i="0" u="none" strike="noStrike" cap="none">
              <a:solidFill>
                <a:schemeClr val="lt1"/>
              </a:solidFill>
              <a:latin typeface="Century Schoolbook"/>
              <a:ea typeface="Century Schoolbook"/>
              <a:cs typeface="Century Schoolbook"/>
              <a:sym typeface="Century Schoolbook"/>
            </a:endParaRPr>
          </a:p>
        </p:txBody>
      </p:sp>
      <p:sp>
        <p:nvSpPr>
          <p:cNvPr id="195" name="Google Shape;195;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6" name="Google Shape;196;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7" name="Google Shape;197;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8" name="Google Shape;198;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99" name="Google Shape;199;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lnSpc>
                <a:spcPct val="100000"/>
              </a:lnSpc>
              <a:spcBef>
                <a:spcPts val="0"/>
              </a:spcBef>
              <a:spcAft>
                <a:spcPts val="0"/>
              </a:spcAft>
              <a:buClr>
                <a:srgbClr val="000000"/>
              </a:buClr>
              <a:buSzPts val="756"/>
              <a:buFont typeface="Arial"/>
              <a:buNone/>
            </a:pPr>
            <a:fld id="{00000000-1234-1234-1234-123412341234}" type="slidenum">
              <a:rPr lang="en-US" sz="756" b="0" i="0" u="none" strike="noStrike" cap="none">
                <a:solidFill>
                  <a:srgbClr val="534B4F"/>
                </a:solidFill>
                <a:latin typeface="Arial"/>
                <a:ea typeface="Arial"/>
                <a:cs typeface="Arial"/>
                <a:sym typeface="Arial"/>
              </a:rPr>
              <a:t>‹Nº›</a:t>
            </a:fld>
            <a:r>
              <a:rPr lang="en-US" sz="756" b="0" i="0" u="none" strike="noStrike" cap="none">
                <a:solidFill>
                  <a:srgbClr val="534B4F"/>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pic>
        <p:nvPicPr>
          <p:cNvPr id="200" name="Google Shape;200;p55" descr="A picture containing text&#10;&#10;Description automatically generated"/>
          <p:cNvPicPr preferRelativeResize="0"/>
          <p:nvPr/>
        </p:nvPicPr>
        <p:blipFill rotWithShape="1">
          <a:blip r:embed="rId2">
            <a:alphaModFix/>
          </a:blip>
          <a:srcRect r="69030" b="9193"/>
          <a:stretch/>
        </p:blipFill>
        <p:spPr>
          <a:xfrm rot="-5400000">
            <a:off x="6992482" y="9909090"/>
            <a:ext cx="217273" cy="286139"/>
          </a:xfrm>
          <a:prstGeom prst="rect">
            <a:avLst/>
          </a:prstGeom>
          <a:noFill/>
          <a:ln>
            <a:noFill/>
          </a:ln>
        </p:spPr>
      </p:pic>
      <p:sp>
        <p:nvSpPr>
          <p:cNvPr id="201" name="Google Shape;201;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1pPr>
            <a:lvl2pPr marL="0" marR="0" lvl="1"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2pPr>
            <a:lvl3pPr marL="0" marR="0" lvl="2"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3pPr>
            <a:lvl4pPr marL="0" marR="0" lvl="3"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4pPr>
            <a:lvl5pPr marL="0" marR="0" lvl="4"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5pPr>
            <a:lvl6pPr marL="0" marR="0" lvl="5"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6pPr>
            <a:lvl7pPr marL="0" marR="0" lvl="6"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7pPr>
            <a:lvl8pPr marL="0" marR="0" lvl="7"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8pPr>
            <a:lvl9pPr marL="0" marR="0" lvl="8" indent="0" algn="r" rtl="0">
              <a:lnSpc>
                <a:spcPct val="100000"/>
              </a:lnSpc>
              <a:spcBef>
                <a:spcPts val="0"/>
              </a:spcBef>
              <a:spcAft>
                <a:spcPts val="0"/>
              </a:spcAft>
              <a:buClr>
                <a:srgbClr val="000000"/>
              </a:buClr>
              <a:buSzPts val="700"/>
              <a:buFont typeface="Arial"/>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2"/>
          <p:cNvSpPr txBox="1">
            <a:spLocks noGrp="1"/>
          </p:cNvSpPr>
          <p:nvPr>
            <p:ph type="body" idx="1"/>
          </p:nvPr>
        </p:nvSpPr>
        <p:spPr>
          <a:xfrm>
            <a:off x="4520575" y="4377899"/>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s-ES" sz="1511" b="1">
                <a:solidFill>
                  <a:srgbClr val="79527B"/>
                </a:solidFill>
              </a:rPr>
              <a:t>Situación inicial</a:t>
            </a:r>
          </a:p>
        </p:txBody>
      </p:sp>
      <p:sp>
        <p:nvSpPr>
          <p:cNvPr id="207" name="Google Shape;207;p22"/>
          <p:cNvSpPr txBox="1">
            <a:spLocks noGrp="1"/>
          </p:cNvSpPr>
          <p:nvPr>
            <p:ph type="body" idx="2"/>
          </p:nvPr>
        </p:nvSpPr>
        <p:spPr>
          <a:xfrm>
            <a:off x="287452" y="4683084"/>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endParaRPr lang="en-US" dirty="0"/>
          </a:p>
          <a:p>
            <a:pPr marL="0" lvl="0" indent="0" algn="l" rtl="0">
              <a:lnSpc>
                <a:spcPct val="127750"/>
              </a:lnSpc>
              <a:spcBef>
                <a:spcPts val="0"/>
              </a:spcBef>
              <a:spcAft>
                <a:spcPts val="0"/>
              </a:spcAft>
              <a:buClr>
                <a:schemeClr val="lt1"/>
              </a:buClr>
              <a:buSzPts val="1200"/>
              <a:buNone/>
            </a:pPr>
            <a:r>
              <a:rPr lang="es-ES"/>
              <a:t>Tema: </a:t>
            </a:r>
          </a:p>
          <a:p>
            <a:pPr marL="0" lvl="0" indent="0" algn="l" rtl="0">
              <a:lnSpc>
                <a:spcPct val="127750"/>
              </a:lnSpc>
              <a:spcBef>
                <a:spcPts val="0"/>
              </a:spcBef>
              <a:spcAft>
                <a:spcPts val="0"/>
              </a:spcAft>
              <a:buClr>
                <a:schemeClr val="lt1"/>
              </a:buClr>
              <a:buSzPts val="1200"/>
              <a:buNone/>
            </a:pPr>
            <a:r>
              <a:rPr lang="es-ES"/>
              <a:t>Misión, visión y valores de una empresa</a:t>
            </a:r>
          </a:p>
          <a:p>
            <a:pPr marL="0" lvl="0" indent="0" algn="l" rtl="0">
              <a:lnSpc>
                <a:spcPct val="127750"/>
              </a:lnSpc>
              <a:spcBef>
                <a:spcPts val="0"/>
              </a:spcBef>
              <a:spcAft>
                <a:spcPts val="0"/>
              </a:spcAft>
              <a:buClr>
                <a:schemeClr val="lt1"/>
              </a:buClr>
              <a:buSzPts val="1200"/>
              <a:buNone/>
            </a:pPr>
            <a:endParaRPr dirty="0"/>
          </a:p>
          <a:p>
            <a:pPr marL="0" lvl="0" indent="0" algn="l" rtl="0">
              <a:lnSpc>
                <a:spcPct val="127750"/>
              </a:lnSpc>
              <a:spcBef>
                <a:spcPts val="0"/>
              </a:spcBef>
              <a:spcAft>
                <a:spcPts val="0"/>
              </a:spcAft>
              <a:buClr>
                <a:schemeClr val="lt1"/>
              </a:buClr>
              <a:buSzPts val="1200"/>
              <a:buNone/>
            </a:pPr>
            <a:r>
              <a:rPr lang="es-ES"/>
              <a:t>Tipo de negocio: </a:t>
            </a:r>
          </a:p>
          <a:p>
            <a:pPr marL="0" lvl="0" indent="0" algn="l" rtl="0">
              <a:lnSpc>
                <a:spcPct val="127750"/>
              </a:lnSpc>
              <a:spcBef>
                <a:spcPts val="0"/>
              </a:spcBef>
              <a:spcAft>
                <a:spcPts val="0"/>
              </a:spcAft>
              <a:buClr>
                <a:schemeClr val="lt1"/>
              </a:buClr>
              <a:buSzPts val="1200"/>
              <a:buNone/>
            </a:pPr>
            <a:r>
              <a:rPr lang="es-ES"/>
              <a:t>Hostal</a:t>
            </a:r>
          </a:p>
          <a:p>
            <a:pPr marL="0" lvl="0" indent="0" algn="l" rtl="0">
              <a:lnSpc>
                <a:spcPct val="127750"/>
              </a:lnSpc>
              <a:spcBef>
                <a:spcPts val="0"/>
              </a:spcBef>
              <a:spcAft>
                <a:spcPts val="0"/>
              </a:spcAft>
              <a:buClr>
                <a:schemeClr val="lt1"/>
              </a:buClr>
              <a:buSzPts val="1200"/>
              <a:buNone/>
            </a:pPr>
            <a:endParaRPr dirty="0"/>
          </a:p>
        </p:txBody>
      </p:sp>
      <p:sp>
        <p:nvSpPr>
          <p:cNvPr id="208" name="Google Shape;208;p22"/>
          <p:cNvSpPr txBox="1">
            <a:spLocks noGrp="1"/>
          </p:cNvSpPr>
          <p:nvPr>
            <p:ph type="body" idx="4"/>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s-ES" sz="1600"/>
              <a:t>Estudio de caso</a:t>
            </a:r>
          </a:p>
        </p:txBody>
      </p:sp>
      <p:sp>
        <p:nvSpPr>
          <p:cNvPr id="209" name="Google Shape;209;p22"/>
          <p:cNvSpPr txBox="1"/>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1200"/>
              <a:buFont typeface="Arial"/>
              <a:buNone/>
            </a:pPr>
            <a:r>
              <a:rPr lang="es-ES" sz="1295" b="1" i="0" u="none" strike="noStrike" cap="none">
                <a:solidFill>
                  <a:schemeClr val="bg1"/>
                </a:solidFill>
                <a:latin typeface="Calibri"/>
                <a:ea typeface="Calibri"/>
                <a:cs typeface="Calibri"/>
                <a:sym typeface="Calibri"/>
              </a:rPr>
              <a:t>Módulo: </a:t>
            </a:r>
            <a:r>
              <a:rPr lang="es-ES" sz="1295" b="1">
                <a:solidFill>
                  <a:schemeClr val="bg1"/>
                </a:solidFill>
                <a:latin typeface="Calibri"/>
                <a:ea typeface="Calibri"/>
                <a:cs typeface="Calibri"/>
                <a:sym typeface="Calibri"/>
              </a:rPr>
              <a:t>3</a:t>
            </a:r>
          </a:p>
          <a:p>
            <a:pPr marL="0" marR="0" lvl="0" indent="0" algn="l" rtl="0">
              <a:lnSpc>
                <a:spcPct val="100000"/>
              </a:lnSpc>
              <a:spcBef>
                <a:spcPts val="0"/>
              </a:spcBef>
              <a:spcAft>
                <a:spcPts val="0"/>
              </a:spcAft>
              <a:buClr>
                <a:schemeClr val="lt1"/>
              </a:buClr>
              <a:buSzPts val="1200"/>
              <a:buFont typeface="Arial"/>
              <a:buNone/>
            </a:pPr>
            <a:r>
              <a:rPr lang="es-ES" sz="1295" b="1">
                <a:solidFill>
                  <a:schemeClr val="bg1"/>
                </a:solidFill>
                <a:latin typeface="Calibri"/>
                <a:ea typeface="Calibri"/>
                <a:cs typeface="Calibri"/>
                <a:sym typeface="Calibri"/>
              </a:rPr>
              <a:t>Hacer frente a las crisis</a:t>
            </a:r>
          </a:p>
        </p:txBody>
      </p:sp>
      <p:cxnSp>
        <p:nvCxnSpPr>
          <p:cNvPr id="210" name="Google Shape;210;p22"/>
          <p:cNvCxnSpPr/>
          <p:nvPr/>
        </p:nvCxnSpPr>
        <p:spPr>
          <a:xfrm rot="10800000">
            <a:off x="4504732" y="4833878"/>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1" name="Google Shape;211;p22"/>
          <p:cNvSpPr txBox="1"/>
          <p:nvPr/>
        </p:nvSpPr>
        <p:spPr>
          <a:xfrm>
            <a:off x="4481662" y="5136317"/>
            <a:ext cx="2736300" cy="3238800"/>
          </a:xfrm>
          <a:prstGeom prst="rect">
            <a:avLst/>
          </a:prstGeom>
          <a:noFill/>
          <a:ln>
            <a:noFill/>
          </a:ln>
        </p:spPr>
        <p:txBody>
          <a:bodyPr spcFirstLastPara="1" wrap="square" lIns="91425" tIns="45700" rIns="91425" bIns="45700" anchor="t" anchorCtr="0">
            <a:noAutofit/>
          </a:bodyPr>
          <a:lstStyle/>
          <a:p>
            <a:pPr marL="0" marR="0" lvl="0" indent="0" algn="l" rtl="0">
              <a:lnSpc>
                <a:spcPct val="102200"/>
              </a:lnSpc>
              <a:spcBef>
                <a:spcPts val="0"/>
              </a:spcBef>
              <a:spcAft>
                <a:spcPts val="0"/>
              </a:spcAft>
              <a:buClr>
                <a:srgbClr val="79527B"/>
              </a:buClr>
              <a:buSzPts val="1500"/>
              <a:buFont typeface="Arial"/>
              <a:buNone/>
            </a:pPr>
            <a:r>
              <a:rPr lang="es-ES" sz="1200">
                <a:solidFill>
                  <a:srgbClr val="534B4F"/>
                </a:solidFill>
                <a:latin typeface="Calibri"/>
                <a:ea typeface="Calibri"/>
                <a:cs typeface="Calibri"/>
                <a:sym typeface="Calibri"/>
              </a:rPr>
              <a:t>La familia Martínez es propietaria de un hostal en Barcelona, que se vio afectado por la pandemia de COVID, al igual que todos los demás negocios de hostelería en España.</a:t>
            </a: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Clr>
                <a:srgbClr val="79527B"/>
              </a:buClr>
              <a:buSzPts val="1500"/>
              <a:buFont typeface="Arial"/>
              <a:buNone/>
            </a:pPr>
            <a:r>
              <a:rPr lang="es-ES" sz="1200">
                <a:solidFill>
                  <a:srgbClr val="534B4F"/>
                </a:solidFill>
                <a:latin typeface="Calibri"/>
                <a:ea typeface="Calibri"/>
                <a:cs typeface="Calibri"/>
                <a:sym typeface="Calibri"/>
              </a:rPr>
              <a:t>Al principio, la empresa familiar pudo sobrevivir a la situación gracias a tres aspectos fundamentales:</a:t>
            </a:r>
          </a:p>
          <a:p>
            <a:pPr marL="0" marR="0" lvl="0" indent="0" algn="l"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0" marR="0" lvl="0" indent="0" algn="l" rtl="0">
              <a:lnSpc>
                <a:spcPct val="102200"/>
              </a:lnSpc>
              <a:spcBef>
                <a:spcPts val="0"/>
              </a:spcBef>
              <a:spcAft>
                <a:spcPts val="0"/>
              </a:spcAft>
              <a:buNone/>
            </a:pPr>
            <a:r>
              <a:rPr lang="es-ES" sz="1200">
                <a:solidFill>
                  <a:srgbClr val="534B4F"/>
                </a:solidFill>
                <a:latin typeface="Calibri"/>
                <a:ea typeface="Calibri"/>
                <a:cs typeface="Calibri"/>
                <a:sym typeface="Calibri"/>
              </a:rPr>
              <a:t>1. Condonación de impuestos</a:t>
            </a:r>
          </a:p>
          <a:p>
            <a:pPr marL="0" marR="0" lvl="0" indent="0" algn="l" rtl="0">
              <a:lnSpc>
                <a:spcPct val="102200"/>
              </a:lnSpc>
              <a:spcBef>
                <a:spcPts val="0"/>
              </a:spcBef>
              <a:spcAft>
                <a:spcPts val="0"/>
              </a:spcAft>
              <a:buNone/>
            </a:pPr>
            <a:r>
              <a:rPr lang="es-ES" sz="1200">
                <a:solidFill>
                  <a:srgbClr val="534B4F"/>
                </a:solidFill>
                <a:latin typeface="Calibri"/>
                <a:ea typeface="Calibri"/>
                <a:cs typeface="Calibri"/>
                <a:sym typeface="Calibri"/>
              </a:rPr>
              <a:t>2. Ahorro personal</a:t>
            </a:r>
          </a:p>
          <a:p>
            <a:pPr marL="0" marR="0" lvl="0" indent="0" algn="l" rtl="0">
              <a:lnSpc>
                <a:spcPct val="102200"/>
              </a:lnSpc>
              <a:spcBef>
                <a:spcPts val="0"/>
              </a:spcBef>
              <a:spcAft>
                <a:spcPts val="0"/>
              </a:spcAft>
              <a:buNone/>
            </a:pPr>
            <a:r>
              <a:rPr lang="es-ES" sz="1200">
                <a:solidFill>
                  <a:srgbClr val="534B4F"/>
                </a:solidFill>
                <a:latin typeface="Calibri"/>
                <a:ea typeface="Calibri"/>
                <a:cs typeface="Calibri"/>
                <a:sym typeface="Calibri"/>
              </a:rPr>
              <a:t>3. Despido temporal de 20 empleados, que serán pagados por el Gobierno durante ese tiempo (ERTE)</a:t>
            </a:r>
          </a:p>
          <a:p>
            <a:pPr marL="0" marR="0" lvl="0" indent="0" algn="l" rtl="0">
              <a:lnSpc>
                <a:spcPct val="102200"/>
              </a:lnSpc>
              <a:spcBef>
                <a:spcPts val="0"/>
              </a:spcBef>
              <a:spcAft>
                <a:spcPts val="0"/>
              </a:spcAft>
              <a:buNone/>
            </a:pPr>
            <a:endParaRPr sz="1200" dirty="0">
              <a:solidFill>
                <a:srgbClr val="534B4F"/>
              </a:solidFill>
              <a:latin typeface="Calibri"/>
              <a:ea typeface="Calibri"/>
              <a:cs typeface="Calibri"/>
              <a:sym typeface="Calibri"/>
            </a:endParaRPr>
          </a:p>
        </p:txBody>
      </p:sp>
      <p:pic>
        <p:nvPicPr>
          <p:cNvPr id="3" name="Bildplatzhalter 2">
            <a:extLst>
              <a:ext uri="{FF2B5EF4-FFF2-40B4-BE49-F238E27FC236}">
                <a16:creationId xmlns:a16="http://schemas.microsoft.com/office/drawing/2014/main" id="{E3DD1039-1551-632E-7AA9-93BA4F750B9D}"/>
              </a:ext>
            </a:extLst>
          </p:cNvPr>
          <p:cNvPicPr>
            <a:picLocks noGrp="1" noChangeAspect="1"/>
          </p:cNvPicPr>
          <p:nvPr>
            <p:ph type="pic" idx="5"/>
          </p:nvPr>
        </p:nvPicPr>
        <p:blipFill>
          <a:blip r:embed="rId3"/>
          <a:srcRect t="26505" b="26505"/>
          <a:stretch>
            <a:fillRect/>
          </a:stretch>
        </p:blipFill>
        <p:spPr>
          <a:xfrm>
            <a:off x="-7938" y="0"/>
            <a:ext cx="7567613" cy="2667000"/>
          </a:xfrm>
          <a:prstGeom prst="rect">
            <a:avLst/>
          </a:prstGeom>
          <a:solidFill>
            <a:srgbClr val="BFBFBF"/>
          </a:solid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s-ES"/>
              <a:t>Retos y problemas especiales a los que se enfrenta la empresa</a:t>
            </a:r>
          </a:p>
        </p:txBody>
      </p:sp>
      <p:cxnSp>
        <p:nvCxnSpPr>
          <p:cNvPr id="218" name="Google Shape;218;p23"/>
          <p:cNvCxnSpPr/>
          <p:nvPr/>
        </p:nvCxnSpPr>
        <p:spPr>
          <a:xfrm rot="10800000">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219" name="Google Shape;219;p23"/>
          <p:cNvGrpSpPr/>
          <p:nvPr/>
        </p:nvGrpSpPr>
        <p:grpSpPr>
          <a:xfrm>
            <a:off x="323902" y="5310285"/>
            <a:ext cx="476957" cy="550775"/>
            <a:chOff x="8823055" y="3850915"/>
            <a:chExt cx="751563" cy="867883"/>
          </a:xfrm>
        </p:grpSpPr>
        <p:sp>
          <p:nvSpPr>
            <p:cNvPr id="220" name="Google Shape;220;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1" name="Google Shape;221;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2" name="Google Shape;222;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3" name="Google Shape;223;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4" name="Google Shape;224;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5" name="Google Shape;225;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6" name="Google Shape;226;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7" name="Google Shape;227;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sp>
          <p:nvSpPr>
            <p:cNvPr id="228" name="Google Shape;228;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385"/>
                <a:buFont typeface="Arial"/>
                <a:buNone/>
              </a:pPr>
              <a:endParaRPr sz="1385" b="0" i="0" u="none" strike="noStrike" cap="none">
                <a:solidFill>
                  <a:schemeClr val="dk1"/>
                </a:solidFill>
                <a:latin typeface="Century Schoolbook"/>
                <a:ea typeface="Century Schoolbook"/>
                <a:cs typeface="Century Schoolbook"/>
                <a:sym typeface="Century Schoolbook"/>
              </a:endParaRPr>
            </a:p>
          </p:txBody>
        </p:sp>
      </p:grpSp>
      <p:sp>
        <p:nvSpPr>
          <p:cNvPr id="229" name="Google Shape;229;p23"/>
          <p:cNvSpPr txBox="1"/>
          <p:nvPr/>
        </p:nvSpPr>
        <p:spPr>
          <a:xfrm>
            <a:off x="927600" y="6076949"/>
            <a:ext cx="5991600" cy="1476300"/>
          </a:xfrm>
          <a:prstGeom prst="rect">
            <a:avLst/>
          </a:prstGeom>
          <a:noFill/>
          <a:ln>
            <a:noFill/>
          </a:ln>
        </p:spPr>
        <p:txBody>
          <a:bodyPr spcFirstLastPara="1" wrap="square" lIns="91425" tIns="45700" rIns="91425" bIns="45700" anchor="ctr" anchorCtr="0">
            <a:noAutofit/>
          </a:bodyPr>
          <a:lstStyle/>
          <a:p>
            <a:pPr marL="0" marR="0" lvl="0" indent="0" algn="just" rtl="0">
              <a:lnSpc>
                <a:spcPct val="102200"/>
              </a:lnSpc>
              <a:spcBef>
                <a:spcPts val="0"/>
              </a:spcBef>
              <a:spcAft>
                <a:spcPts val="0"/>
              </a:spcAft>
              <a:buClr>
                <a:srgbClr val="79527B"/>
              </a:buClr>
              <a:buSzPts val="1500"/>
              <a:buFont typeface="Arial"/>
              <a:buNone/>
            </a:pPr>
            <a:r>
              <a:rPr lang="es-ES" sz="1200">
                <a:solidFill>
                  <a:srgbClr val="534B4F"/>
                </a:solidFill>
                <a:latin typeface="Calibri"/>
                <a:ea typeface="Calibri"/>
                <a:cs typeface="Calibri"/>
                <a:sym typeface="Calibri"/>
              </a:rPr>
              <a:t>¿Qué elementos debe contener el planteamiento de la nueva misión, visión y filosofía de la empresa?</a:t>
            </a:r>
          </a:p>
          <a:p>
            <a:pPr marL="0" marR="0" lvl="0" indent="0" algn="just" rtl="0">
              <a:lnSpc>
                <a:spcPct val="102200"/>
              </a:lnSpc>
              <a:spcBef>
                <a:spcPts val="0"/>
              </a:spcBef>
              <a:spcAft>
                <a:spcPts val="0"/>
              </a:spcAft>
              <a:buClr>
                <a:srgbClr val="79527B"/>
              </a:buClr>
              <a:buSzPts val="1500"/>
              <a:buFont typeface="Arial"/>
              <a:buNone/>
            </a:pPr>
            <a:endParaRPr sz="1200">
              <a:solidFill>
                <a:srgbClr val="534B4F"/>
              </a:solidFill>
              <a:latin typeface="Calibri"/>
              <a:ea typeface="Calibri"/>
              <a:cs typeface="Calibri"/>
              <a:sym typeface="Calibri"/>
            </a:endParaRPr>
          </a:p>
          <a:p>
            <a:pPr marL="0" marR="0" lvl="0" indent="0" algn="just" rtl="0">
              <a:lnSpc>
                <a:spcPct val="102200"/>
              </a:lnSpc>
              <a:spcBef>
                <a:spcPts val="0"/>
              </a:spcBef>
              <a:spcAft>
                <a:spcPts val="0"/>
              </a:spcAft>
              <a:buClr>
                <a:srgbClr val="79527B"/>
              </a:buClr>
              <a:buSzPts val="1500"/>
              <a:buFont typeface="Arial"/>
              <a:buNone/>
            </a:pPr>
            <a:r>
              <a:rPr lang="es-ES" sz="1200">
                <a:solidFill>
                  <a:srgbClr val="534B4F"/>
                </a:solidFill>
                <a:latin typeface="Calibri"/>
                <a:ea typeface="Calibri"/>
                <a:cs typeface="Calibri"/>
                <a:sym typeface="Calibri"/>
              </a:rPr>
              <a:t>¿Qué otras áreas deberían considerarse en la reestructuración del modelo empresarial?</a:t>
            </a:r>
          </a:p>
        </p:txBody>
      </p:sp>
      <p:sp>
        <p:nvSpPr>
          <p:cNvPr id="230" name="Google Shape;230;p23"/>
          <p:cNvSpPr txBox="1"/>
          <p:nvPr/>
        </p:nvSpPr>
        <p:spPr>
          <a:xfrm>
            <a:off x="940735" y="5391412"/>
            <a:ext cx="5991600" cy="375900"/>
          </a:xfrm>
          <a:prstGeom prst="rect">
            <a:avLst/>
          </a:prstGeom>
          <a:noFill/>
          <a:ln>
            <a:noFill/>
          </a:ln>
        </p:spPr>
        <p:txBody>
          <a:bodyPr spcFirstLastPara="1" wrap="square" lIns="91425" tIns="45700" rIns="91425" bIns="45700" anchor="ctr" anchorCtr="0">
            <a:noAutofit/>
          </a:bodyPr>
          <a:lstStyle/>
          <a:p>
            <a:pPr marL="0" marR="0" lvl="0" indent="0" algn="l" rtl="0">
              <a:lnSpc>
                <a:spcPct val="102200"/>
              </a:lnSpc>
              <a:spcBef>
                <a:spcPts val="0"/>
              </a:spcBef>
              <a:spcAft>
                <a:spcPts val="0"/>
              </a:spcAft>
              <a:buClr>
                <a:srgbClr val="79527B"/>
              </a:buClr>
              <a:buSzPts val="1500"/>
              <a:buFont typeface="Arial"/>
              <a:buNone/>
            </a:pPr>
            <a:r>
              <a:rPr lang="es-ES" sz="1511" b="1" i="0" u="none" strike="noStrike" cap="none">
                <a:solidFill>
                  <a:srgbClr val="79527B"/>
                </a:solidFill>
                <a:latin typeface="Calibri"/>
                <a:ea typeface="Calibri"/>
                <a:cs typeface="Calibri"/>
                <a:sym typeface="Calibri"/>
              </a:rPr>
              <a:t>Grupo de discusión</a:t>
            </a:r>
          </a:p>
        </p:txBody>
      </p:sp>
      <p:cxnSp>
        <p:nvCxnSpPr>
          <p:cNvPr id="231" name="Google Shape;231;p23"/>
          <p:cNvCxnSpPr/>
          <p:nvPr/>
        </p:nvCxnSpPr>
        <p:spPr>
          <a:xfrm rot="10800000">
            <a:off x="928131" y="5818196"/>
            <a:ext cx="5941200" cy="3870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32" name="Google Shape;232;p23"/>
          <p:cNvSpPr txBox="1"/>
          <p:nvPr/>
        </p:nvSpPr>
        <p:spPr>
          <a:xfrm>
            <a:off x="977601" y="1339279"/>
            <a:ext cx="5891730" cy="3265879"/>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s-ES" sz="1200">
                <a:solidFill>
                  <a:srgbClr val="534B4F"/>
                </a:solidFill>
                <a:latin typeface="Calibri"/>
                <a:ea typeface="Calibri"/>
                <a:cs typeface="Calibri"/>
                <a:sym typeface="Calibri"/>
              </a:rPr>
              <a:t>Durante la reapertura pública del negocio, un consultor recomendó a la familia Martínez replantearse su marca e imagen. La sugerencia era pasar de un hostal familiar y local a una marca más moderna, abierta, social e integradora. Como las ventas de la empresa eran bajas, debido a la pandemia, aceptaron este planteamiento.  Entre las recomendaciones del consultor figuran las siguientes:</a:t>
            </a:r>
          </a:p>
          <a:p>
            <a:pPr marL="0" marR="0" lvl="0" indent="0" algn="just" rtl="0">
              <a:lnSpc>
                <a:spcPct val="102200"/>
              </a:lnSpc>
              <a:spcBef>
                <a:spcPts val="0"/>
              </a:spcBef>
              <a:spcAft>
                <a:spcPts val="0"/>
              </a:spcAft>
              <a:buClr>
                <a:srgbClr val="79527B"/>
              </a:buClr>
              <a:buSzPts val="1500"/>
              <a:buFont typeface="Arial"/>
              <a:buNone/>
            </a:pPr>
            <a:endParaRPr sz="1200" dirty="0">
              <a:solidFill>
                <a:srgbClr val="534B4F"/>
              </a:solidFill>
              <a:latin typeface="Calibri"/>
              <a:ea typeface="Calibri"/>
              <a:cs typeface="Calibri"/>
              <a:sym typeface="Calibri"/>
            </a:endParaRPr>
          </a:p>
          <a:p>
            <a:pPr marL="457200" marR="0" lvl="0" indent="-304800" algn="just" rtl="0">
              <a:lnSpc>
                <a:spcPct val="102200"/>
              </a:lnSpc>
              <a:spcBef>
                <a:spcPts val="0"/>
              </a:spcBef>
              <a:spcAft>
                <a:spcPts val="0"/>
              </a:spcAft>
              <a:buClr>
                <a:srgbClr val="534B4F"/>
              </a:buClr>
              <a:buSzPts val="1200"/>
              <a:buFont typeface="Calibri"/>
              <a:buAutoNum type="arabicPeriod"/>
            </a:pPr>
            <a:r>
              <a:rPr lang="es-ES" sz="1200">
                <a:solidFill>
                  <a:srgbClr val="534B4F"/>
                </a:solidFill>
                <a:latin typeface="Calibri"/>
                <a:ea typeface="Calibri"/>
                <a:cs typeface="Calibri"/>
                <a:sym typeface="Calibri"/>
              </a:rPr>
              <a:t>Desarrollar una nueva estructura organizativa que incluya un cambio de imagen de la misión, la visión y los valores de la empresa.</a:t>
            </a:r>
          </a:p>
          <a:p>
            <a:pPr marL="457200" marR="0" lvl="0" indent="-304800" algn="just" rtl="0">
              <a:lnSpc>
                <a:spcPct val="102200"/>
              </a:lnSpc>
              <a:spcBef>
                <a:spcPts val="0"/>
              </a:spcBef>
              <a:spcAft>
                <a:spcPts val="0"/>
              </a:spcAft>
              <a:buClr>
                <a:srgbClr val="534B4F"/>
              </a:buClr>
              <a:buSzPts val="1200"/>
              <a:buFont typeface="Calibri"/>
              <a:buAutoNum type="arabicPeriod"/>
            </a:pPr>
            <a:r>
              <a:rPr lang="es-ES" sz="1200">
                <a:solidFill>
                  <a:srgbClr val="534B4F"/>
                </a:solidFill>
                <a:latin typeface="Calibri"/>
                <a:ea typeface="Calibri"/>
                <a:cs typeface="Calibri"/>
                <a:sym typeface="Calibri"/>
              </a:rPr>
              <a:t>Reestructurar el concepto de hostal para hacerlo más moderno, integrador, accesible y seguro. </a:t>
            </a:r>
          </a:p>
          <a:p>
            <a:pPr marL="457200" marR="0" lvl="0" indent="-304800" algn="just" rtl="0">
              <a:lnSpc>
                <a:spcPct val="102200"/>
              </a:lnSpc>
              <a:spcBef>
                <a:spcPts val="0"/>
              </a:spcBef>
              <a:spcAft>
                <a:spcPts val="0"/>
              </a:spcAft>
              <a:buClr>
                <a:srgbClr val="534B4F"/>
              </a:buClr>
              <a:buSzPts val="1200"/>
              <a:buFont typeface="Calibri"/>
              <a:buAutoNum type="arabicPeriod"/>
            </a:pPr>
            <a:r>
              <a:rPr lang="es-ES" sz="1200">
                <a:solidFill>
                  <a:srgbClr val="534B4F"/>
                </a:solidFill>
                <a:latin typeface="Calibri"/>
                <a:ea typeface="Calibri"/>
                <a:cs typeface="Calibri"/>
                <a:sym typeface="Calibri"/>
              </a:rPr>
              <a:t>Analizar los cambios en la orientación de la empresa y, si los conceptos reestructurados no funcionan eficazmente, seguir modificándolos hasta que lo hagan.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s-ES"/>
              <a:t>Planteamiento</a:t>
            </a:r>
          </a:p>
        </p:txBody>
      </p:sp>
      <p:sp>
        <p:nvSpPr>
          <p:cNvPr id="238" name="Google Shape;238;p26"/>
          <p:cNvSpPr txBox="1">
            <a:spLocks noGrp="1"/>
          </p:cNvSpPr>
          <p:nvPr>
            <p:ph type="body" idx="2"/>
          </p:nvPr>
        </p:nvSpPr>
        <p:spPr>
          <a:xfrm>
            <a:off x="1024750" y="1448976"/>
            <a:ext cx="5866800" cy="88857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None/>
            </a:pPr>
            <a:r>
              <a:rPr lang="es-ES" sz="1200">
                <a:latin typeface="Calibri" panose="020F0502020204030204" pitchFamily="34" charset="0"/>
                <a:cs typeface="Calibri" panose="020F0502020204030204" pitchFamily="34" charset="0"/>
              </a:rPr>
              <a:t>Antes de la pandemia, la familia Martínez confiaba en el encanto que su localidad y su carácter familiar proporcionaban al negocio. Tras un periodo de cese de los viajes por todo el mundo, el consultor cree que ha llegado el momento de dirigirse a un público más amplio y volver a situar el negocio en el competitivo terreno de juego de la hostelería. Para ello, la marca debe comercializarse con una perspectiva nueva, que atraiga a viajeros de todo el mundo a alojarse en el hostel. </a:t>
            </a:r>
          </a:p>
          <a:p>
            <a:pPr marL="0" lvl="0" indent="0" algn="l" rtl="0">
              <a:lnSpc>
                <a:spcPct val="115000"/>
              </a:lnSpc>
              <a:spcBef>
                <a:spcPts val="0"/>
              </a:spcBef>
              <a:spcAft>
                <a:spcPts val="0"/>
              </a:spcAft>
              <a:buClr>
                <a:schemeClr val="dk1"/>
              </a:buClr>
              <a:buSzPts val="1100"/>
              <a:buNone/>
            </a:pPr>
            <a:r>
              <a:rPr lang="es-ES" sz="1200">
                <a:latin typeface="Calibri" panose="020F0502020204030204" pitchFamily="34" charset="0"/>
                <a:cs typeface="Calibri" panose="020F0502020204030204" pitchFamily="34" charset="0"/>
              </a:rPr>
              <a:t>Este rediseño de identidad incluirá cambios propuestos en la declaración de objetivos, la visión de la empresa, los valores fundamentales y la estructura de la organización en su conjunto.</a:t>
            </a:r>
          </a:p>
          <a:p>
            <a:pPr marL="0" lvl="0" indent="0" algn="l" rtl="0">
              <a:lnSpc>
                <a:spcPct val="115000"/>
              </a:lnSpc>
              <a:spcBef>
                <a:spcPts val="0"/>
              </a:spcBef>
              <a:spcAft>
                <a:spcPts val="0"/>
              </a:spcAft>
              <a:buClr>
                <a:schemeClr val="dk1"/>
              </a:buClr>
              <a:buSzPts val="1100"/>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r>
              <a:rPr lang="es-ES" sz="1200">
                <a:latin typeface="Calibri" panose="020F0502020204030204" pitchFamily="34" charset="0"/>
                <a:cs typeface="Calibri" panose="020F0502020204030204" pitchFamily="34" charset="0"/>
              </a:rPr>
              <a:t>1. Una declaración de la misión describe el propósito de una empresa y cómo pretende servir a sus clientes objetivo. A la hora de crear una declaración de misión, hay que tener en cuenta algunos elementos importantes:</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El público destinatario</a:t>
            </a:r>
          </a:p>
          <a:p>
            <a:pPr marL="914400" lvl="1" indent="-292100" algn="l" rtl="0">
              <a:lnSpc>
                <a:spcPct val="115000"/>
              </a:lnSpc>
              <a:spcBef>
                <a:spcPts val="0"/>
              </a:spcBef>
              <a:spcAft>
                <a:spcPts val="0"/>
              </a:spcAft>
              <a:buSzPts val="1000"/>
              <a:buAutoNum type="romanLcPeriod"/>
            </a:pPr>
            <a:r>
              <a:rPr lang="es-ES" sz="1200">
                <a:solidFill>
                  <a:srgbClr val="534B4F"/>
                </a:solidFill>
                <a:latin typeface="Calibri" panose="020F0502020204030204" pitchFamily="34" charset="0"/>
                <a:cs typeface="Calibri" panose="020F0502020204030204" pitchFamily="34" charset="0"/>
              </a:rPr>
              <a:t>Ejemplos: estudiantes, visitantes de vacaciones, nuevos viajeros, viajeros experimentados por el mundo, etc. </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Cómo quiere que se perciba la marca de la empresa</a:t>
            </a:r>
          </a:p>
          <a:p>
            <a:pPr marL="914400" lvl="1" indent="-292100" algn="l" rtl="0">
              <a:lnSpc>
                <a:spcPct val="115000"/>
              </a:lnSpc>
              <a:spcBef>
                <a:spcPts val="0"/>
              </a:spcBef>
              <a:spcAft>
                <a:spcPts val="0"/>
              </a:spcAft>
              <a:buSzPts val="1000"/>
              <a:buAutoNum type="romanLcPeriod"/>
            </a:pPr>
            <a:r>
              <a:rPr lang="es-ES" sz="1200">
                <a:solidFill>
                  <a:srgbClr val="534B4F"/>
                </a:solidFill>
                <a:latin typeface="Calibri" panose="020F0502020204030204" pitchFamily="34" charset="0"/>
                <a:cs typeface="Calibri" panose="020F0502020204030204" pitchFamily="34" charset="0"/>
              </a:rPr>
              <a:t>Ejemplos: como estancia asequible para estudiantes y viajeros con poco presupuesto, como espacio seguro para que los viajeros descansen, como espacio abierto para desarrollar amistades y conocer gente nueva, etc.</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Cuáles son los valores por los que quiere que ssu empresa sea conocida</a:t>
            </a:r>
          </a:p>
          <a:p>
            <a:pPr marL="914400" lvl="1" indent="-292100" algn="l" rtl="0">
              <a:lnSpc>
                <a:spcPct val="115000"/>
              </a:lnSpc>
              <a:spcBef>
                <a:spcPts val="0"/>
              </a:spcBef>
              <a:spcAft>
                <a:spcPts val="0"/>
              </a:spcAft>
              <a:buSzPts val="1000"/>
              <a:buAutoNum type="romanLcPeriod"/>
            </a:pPr>
            <a:r>
              <a:rPr lang="es-ES" sz="1200">
                <a:solidFill>
                  <a:srgbClr val="534B4F"/>
                </a:solidFill>
                <a:latin typeface="Calibri" panose="020F0502020204030204" pitchFamily="34" charset="0"/>
                <a:cs typeface="Calibri" panose="020F0502020204030204" pitchFamily="34" charset="0"/>
              </a:rPr>
              <a:t>Ejemplos: asequibilidad, limpieza, seguridad, aceptación, amabilidad, etc.</a:t>
            </a:r>
          </a:p>
          <a:p>
            <a:pPr marL="914400" lvl="0" indent="0" algn="l" rtl="0">
              <a:lnSpc>
                <a:spcPct val="115000"/>
              </a:lnSpc>
              <a:spcBef>
                <a:spcPts val="0"/>
              </a:spcBef>
              <a:spcAft>
                <a:spcPts val="0"/>
              </a:spcAft>
              <a:buNone/>
            </a:pPr>
            <a:endParaRPr sz="10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es-ES" sz="1200">
                <a:latin typeface="Calibri" panose="020F0502020204030204" pitchFamily="34" charset="0"/>
                <a:cs typeface="Calibri" panose="020F0502020204030204" pitchFamily="34" charset="0"/>
              </a:rPr>
              <a:t>La declaración de misión propiamente dicha debe incluir los siguientes elementos:</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Una descripción de la empresa; quiénes son</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Qué hace la empresa</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Objetivos de la empresa</a:t>
            </a:r>
          </a:p>
          <a:p>
            <a:pPr marL="0" lvl="0" indent="0" algn="l" rtl="0">
              <a:lnSpc>
                <a:spcPct val="115000"/>
              </a:lnSpc>
              <a:spcBef>
                <a:spcPts val="0"/>
              </a:spcBef>
              <a:spcAft>
                <a:spcPts val="0"/>
              </a:spcAft>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es-ES" sz="1200">
                <a:latin typeface="Calibri" panose="020F0502020204030204" pitchFamily="34" charset="0"/>
                <a:cs typeface="Calibri" panose="020F0502020204030204" pitchFamily="34" charset="0"/>
              </a:rPr>
              <a:t>Ejemplo: "</a:t>
            </a:r>
            <a:r>
              <a:rPr lang="es-ES" sz="1200" i="1">
                <a:latin typeface="Calibri" panose="020F0502020204030204" pitchFamily="34" charset="0"/>
                <a:cs typeface="Calibri" panose="020F0502020204030204" pitchFamily="34" charset="0"/>
              </a:rPr>
              <a:t>(nombre del hostal</a:t>
            </a:r>
            <a:r>
              <a:rPr lang="es-ES" sz="1200">
                <a:latin typeface="Calibri" panose="020F0502020204030204" pitchFamily="34" charset="0"/>
                <a:cs typeface="Calibri" panose="020F0502020204030204" pitchFamily="34" charset="0"/>
              </a:rPr>
              <a:t>) es la opción deseada por los viajeros del mundo que buscan una experiencia de auténtica inmersión en la cultura de Barcelona. En el hostal, los viajeros pueden reunirse con el personal de uno en uno para seleccionar sus preferencias para su estancia y descansar tranquilos por la noche sabiendo que están atendidos y seguros. Le invitamos a echar un vistazo a nuestras guías turísticas para conocer las actividades que puede realizar durante su estancia, o simplemente pregunte a uno de nuestros empleados por sus recomendaciones personales Creemos que todo el mundo se merece un hogar en Barcelona, deje que nuestro hostal sea el suyo"</a:t>
            </a:r>
          </a:p>
          <a:p>
            <a:pPr marL="0" lvl="0" indent="0" algn="l" rtl="0">
              <a:lnSpc>
                <a:spcPct val="115000"/>
              </a:lnSpc>
              <a:spcBef>
                <a:spcPts val="0"/>
              </a:spcBef>
              <a:spcAft>
                <a:spcPts val="0"/>
              </a:spcAft>
              <a:buClr>
                <a:schemeClr val="dk1"/>
              </a:buClr>
              <a:buSzPts val="1100"/>
              <a:buFont typeface="Arial"/>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p:txBody>
      </p:sp>
      <p:cxnSp>
        <p:nvCxnSpPr>
          <p:cNvPr id="239" name="Google Shape;239;p26"/>
          <p:cNvCxnSpPr/>
          <p:nvPr/>
        </p:nvCxnSpPr>
        <p:spPr>
          <a:xfrm rot="10800000">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27"/>
          <p:cNvSpPr txBox="1">
            <a:spLocks noGrp="1"/>
          </p:cNvSpPr>
          <p:nvPr>
            <p:ph type="body" idx="2"/>
          </p:nvPr>
        </p:nvSpPr>
        <p:spPr>
          <a:xfrm>
            <a:off x="1024740" y="596575"/>
            <a:ext cx="5866788" cy="9779539"/>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None/>
            </a:pPr>
            <a:r>
              <a:rPr lang="es-ES" sz="1200">
                <a:latin typeface="Calibri" panose="020F0502020204030204" pitchFamily="34" charset="0"/>
                <a:cs typeface="Calibri" panose="020F0502020204030204" pitchFamily="34" charset="0"/>
              </a:rPr>
              <a:t>2.  Una declaración de visión declara la dirección deseada de la empresa. Esta visión debe alinearse con la misión de la organización, así como con sus valores fundamentales. Entre los elementos que deben incluirse en la propuesta de visión deben figurar:</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Objetivos a largo plazo de la empresa</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Ambición</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Simple, breve y específico </a:t>
            </a:r>
          </a:p>
          <a:p>
            <a:pPr marL="0" lvl="0" indent="0" algn="l" rtl="0">
              <a:lnSpc>
                <a:spcPct val="115000"/>
              </a:lnSpc>
              <a:spcBef>
                <a:spcPts val="0"/>
              </a:spcBef>
              <a:spcAft>
                <a:spcPts val="0"/>
              </a:spcAft>
              <a:buNone/>
            </a:pPr>
            <a:endParaRPr lang="en-GB"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None/>
            </a:pPr>
            <a:r>
              <a:rPr lang="es-ES" sz="1200">
                <a:latin typeface="Calibri" panose="020F0502020204030204" pitchFamily="34" charset="0"/>
                <a:cs typeface="Calibri" panose="020F0502020204030204" pitchFamily="34" charset="0"/>
              </a:rPr>
              <a:t>Ejemplo: "Nuestra visión es ser la primera opción de hostelería para los viajeros de buena fe que buscan un espacio seguro y acogedor al que llamar hogar en Barcelona"</a:t>
            </a:r>
          </a:p>
          <a:p>
            <a:pPr marL="0" lvl="0" indent="0" algn="l" rtl="0">
              <a:lnSpc>
                <a:spcPct val="115000"/>
              </a:lnSpc>
              <a:spcBef>
                <a:spcPts val="0"/>
              </a:spcBef>
              <a:spcAft>
                <a:spcPts val="0"/>
              </a:spcAft>
              <a:buClr>
                <a:schemeClr val="dk1"/>
              </a:buClr>
              <a:buSzPts val="1100"/>
              <a:buFont typeface="Arial"/>
              <a:buNone/>
            </a:pPr>
            <a:endParaRPr lang="en-GB"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Font typeface="Arial"/>
              <a:buNone/>
            </a:pPr>
            <a:endParaRPr lang="en-GB"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lang="en-GB"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r>
              <a:rPr lang="es-ES" sz="1200">
                <a:latin typeface="Calibri" panose="020F0502020204030204" pitchFamily="34" charset="0"/>
                <a:cs typeface="Calibri" panose="020F0502020204030204" pitchFamily="34" charset="0"/>
              </a:rPr>
              <a:t>3. Los valores fundamentales de una empresa, o valores organizacionales, son sus principios y creencias fundamentales que pueden utilizarse como guía para ayudar al equipo a funcionar con eficacia y llevar a cabo el objetivo empresarial común. Algunos ejemplos de los valores fundamentales de la empresa son:</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Integridad</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Colaboración</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Pasión</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Honestidad</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Diversidad e inclusión</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Equidad</a:t>
            </a:r>
          </a:p>
          <a:p>
            <a:pPr marL="0" lvl="0" indent="0" algn="l" rtl="0">
              <a:lnSpc>
                <a:spcPct val="115000"/>
              </a:lnSpc>
              <a:spcBef>
                <a:spcPts val="0"/>
              </a:spcBef>
              <a:spcAft>
                <a:spcPts val="0"/>
              </a:spcAft>
              <a:buClr>
                <a:schemeClr val="dk1"/>
              </a:buClr>
              <a:buSzPts val="1100"/>
              <a:buNone/>
            </a:pPr>
            <a:endParaRPr sz="1200" dirty="0">
              <a:latin typeface="Calibri" panose="020F0502020204030204" pitchFamily="34" charset="0"/>
              <a:cs typeface="Calibri" panose="020F0502020204030204" pitchFamily="34" charset="0"/>
            </a:endParaRPr>
          </a:p>
          <a:p>
            <a:pPr marL="0" lvl="0" indent="0" algn="l" rtl="0">
              <a:lnSpc>
                <a:spcPct val="115000"/>
              </a:lnSpc>
              <a:spcBef>
                <a:spcPts val="0"/>
              </a:spcBef>
              <a:spcAft>
                <a:spcPts val="0"/>
              </a:spcAft>
              <a:buClr>
                <a:schemeClr val="dk1"/>
              </a:buClr>
              <a:buSzPts val="1100"/>
              <a:buNone/>
            </a:pPr>
            <a:r>
              <a:rPr lang="es-ES" sz="1200">
                <a:latin typeface="Calibri" panose="020F0502020204030204" pitchFamily="34" charset="0"/>
                <a:cs typeface="Calibri" panose="020F0502020204030204" pitchFamily="34" charset="0"/>
              </a:rPr>
              <a:t>4. La nueva reestructuración empresarial debe incluir:</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Permitir la incorporación al equipo de posibles empleados ajenos a la familia.</a:t>
            </a:r>
          </a:p>
          <a:p>
            <a:pPr marL="914400" lvl="1" indent="-292100" algn="l" rtl="0">
              <a:lnSpc>
                <a:spcPct val="115000"/>
              </a:lnSpc>
              <a:spcBef>
                <a:spcPts val="0"/>
              </a:spcBef>
              <a:spcAft>
                <a:spcPts val="0"/>
              </a:spcAft>
              <a:buSzPts val="1000"/>
              <a:buAutoNum type="romanLcPeriod"/>
            </a:pPr>
            <a:r>
              <a:rPr lang="es-ES" sz="1200">
                <a:solidFill>
                  <a:srgbClr val="534B4F"/>
                </a:solidFill>
                <a:latin typeface="Calibri" panose="020F0502020204030204" pitchFamily="34" charset="0"/>
                <a:cs typeface="Calibri" panose="020F0502020204030204" pitchFamily="34" charset="0"/>
              </a:rPr>
              <a:t>Seguir considerando al personal como una gran familia, aunque no estén emparentados por la sangre.</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Crear un entorno diverso que sea acogedor y accesible para todos.</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Valor por lograr un servicio al cliente de primer nivel</a:t>
            </a:r>
          </a:p>
          <a:p>
            <a:pPr marL="457200" lvl="0" indent="-304800" algn="l" rtl="0">
              <a:lnSpc>
                <a:spcPct val="115000"/>
              </a:lnSpc>
              <a:spcBef>
                <a:spcPts val="0"/>
              </a:spcBef>
              <a:spcAft>
                <a:spcPts val="0"/>
              </a:spcAft>
              <a:buSzPts val="1200"/>
              <a:buAutoNum type="alphaLcPeriod"/>
            </a:pPr>
            <a:r>
              <a:rPr lang="es-ES" sz="1200">
                <a:latin typeface="Calibri" panose="020F0502020204030204" pitchFamily="34" charset="0"/>
                <a:cs typeface="Calibri" panose="020F0502020204030204" pitchFamily="34" charset="0"/>
              </a:rPr>
              <a:t>Un mercado abierto a nuevas ideas para mejorar constantemente la empresa.</a:t>
            </a:r>
          </a:p>
          <a:p>
            <a:pPr marL="914400" lvl="1" indent="-292100" algn="l" rtl="0">
              <a:lnSpc>
                <a:spcPct val="115000"/>
              </a:lnSpc>
              <a:spcBef>
                <a:spcPts val="0"/>
              </a:spcBef>
              <a:spcAft>
                <a:spcPts val="0"/>
              </a:spcAft>
              <a:buSzPts val="1000"/>
              <a:buAutoNum type="romanLcPeriod"/>
            </a:pPr>
            <a:r>
              <a:rPr lang="es-ES" sz="1200">
                <a:solidFill>
                  <a:srgbClr val="534B4F"/>
                </a:solidFill>
                <a:latin typeface="Calibri" panose="020F0502020204030204" pitchFamily="34" charset="0"/>
                <a:cs typeface="Calibri" panose="020F0502020204030204" pitchFamily="34" charset="0"/>
              </a:rPr>
              <a:t>Tener en cuenta las opiniones de los clientes y de los empleados.</a:t>
            </a:r>
          </a:p>
          <a:p>
            <a:pPr marL="0" lvl="0" indent="0" algn="l" rtl="0">
              <a:lnSpc>
                <a:spcPct val="115000"/>
              </a:lnSpc>
              <a:spcBef>
                <a:spcPts val="0"/>
              </a:spcBef>
              <a:spcAft>
                <a:spcPts val="0"/>
              </a:spcAft>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a:p>
            <a:pPr marL="0" lvl="0" indent="0" algn="just" rtl="0">
              <a:lnSpc>
                <a:spcPct val="102200"/>
              </a:lnSpc>
              <a:spcBef>
                <a:spcPts val="0"/>
              </a:spcBef>
              <a:spcAft>
                <a:spcPts val="0"/>
              </a:spcAft>
              <a:buClr>
                <a:srgbClr val="79527B"/>
              </a:buClr>
              <a:buSzPts val="1500"/>
              <a:buNone/>
            </a:pPr>
            <a:endParaRPr sz="1200" dirty="0">
              <a:latin typeface="Calibri" panose="020F0502020204030204" pitchFamily="34" charset="0"/>
              <a:cs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931</Words>
  <Application>Microsoft Office PowerPoint</Application>
  <PresentationFormat>Personalizado</PresentationFormat>
  <Paragraphs>74</Paragraphs>
  <Slides>4</Slides>
  <Notes>4</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4</vt:i4>
      </vt:variant>
    </vt:vector>
  </HeadingPairs>
  <TitlesOfParts>
    <vt:vector size="11" baseType="lpstr">
      <vt:lpstr>Arial</vt:lpstr>
      <vt:lpstr>Montserrat</vt:lpstr>
      <vt:lpstr>Poppins</vt:lpstr>
      <vt:lpstr>Calibri</vt:lpstr>
      <vt:lpstr>Avenir</vt:lpstr>
      <vt:lpstr>Century Schoolbook</vt:lpstr>
      <vt:lpstr>Office Theme</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Emmanuel Soriano</cp:lastModifiedBy>
  <cp:revision>9</cp:revision>
  <dcterms:created xsi:type="dcterms:W3CDTF">2021-06-15T11:45:52Z</dcterms:created>
  <dcterms:modified xsi:type="dcterms:W3CDTF">2023-05-24T12:08:54Z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