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56" r:id="rId2"/>
    <p:sldId id="257" r:id="rId3"/>
    <p:sldId id="258" r:id="rId4"/>
    <p:sldId id="259" r:id="rId5"/>
  </p:sldIdLst>
  <p:sldSz cx="7559675" cy="10691813"/>
  <p:notesSz cx="6858000" cy="9144000"/>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3" roundtripDataSignature="AMtx7miJpurxOuD7tQHoydia0+AXQJoz+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4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80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5.fntdata"/><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9.fntdata"/><Relationship Id="rId23" Type="http://customschemas.google.com/relationships/presentationmetadata" Target="metadata"/><Relationship Id="rId10" Type="http://schemas.openxmlformats.org/officeDocument/2006/relationships/font" Target="fonts/font4.fntdata"/><Relationship Id="rId19"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p2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Cover Slide">
  <p:cSld name="1_Cover Slide">
    <p:spTree>
      <p:nvGrpSpPr>
        <p:cNvPr id="1" name="Shape 13"/>
        <p:cNvGrpSpPr/>
        <p:nvPr/>
      </p:nvGrpSpPr>
      <p:grpSpPr>
        <a:xfrm>
          <a:off x="0" y="0"/>
          <a:ext cx="0" cy="0"/>
          <a:chOff x="0" y="0"/>
          <a:chExt cx="0" cy="0"/>
        </a:xfrm>
      </p:grpSpPr>
      <p:sp>
        <p:nvSpPr>
          <p:cNvPr id="14" name="Google Shape;14;p56"/>
          <p:cNvSpPr/>
          <p:nvPr/>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15" name="Google Shape;15;p56"/>
          <p:cNvGrpSpPr/>
          <p:nvPr/>
        </p:nvGrpSpPr>
        <p:grpSpPr>
          <a:xfrm>
            <a:off x="-365782" y="6649016"/>
            <a:ext cx="3283975" cy="4350830"/>
            <a:chOff x="-1820104" y="3170636"/>
            <a:chExt cx="611013" cy="826752"/>
          </a:xfrm>
        </p:grpSpPr>
        <p:grpSp>
          <p:nvGrpSpPr>
            <p:cNvPr id="16" name="Google Shape;16;p56"/>
            <p:cNvGrpSpPr/>
            <p:nvPr/>
          </p:nvGrpSpPr>
          <p:grpSpPr>
            <a:xfrm>
              <a:off x="-1706961" y="3664189"/>
              <a:ext cx="488540" cy="333199"/>
              <a:chOff x="1938476" y="5009957"/>
              <a:chExt cx="697325" cy="475596"/>
            </a:xfrm>
          </p:grpSpPr>
          <p:sp>
            <p:nvSpPr>
              <p:cNvPr id="17" name="Google Shape;17;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8" name="Google Shape;18;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9" name="Google Shape;19;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0" name="Google Shape;20;p56"/>
            <p:cNvGrpSpPr/>
            <p:nvPr/>
          </p:nvGrpSpPr>
          <p:grpSpPr>
            <a:xfrm>
              <a:off x="-1820104" y="3499918"/>
              <a:ext cx="610345" cy="327212"/>
              <a:chOff x="1776980" y="4775482"/>
              <a:chExt cx="871185" cy="467051"/>
            </a:xfrm>
          </p:grpSpPr>
          <p:sp>
            <p:nvSpPr>
              <p:cNvPr id="21" name="Google Shape;21;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 name="Google Shape;22;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3" name="Google Shape;23;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4" name="Google Shape;24;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5" name="Google Shape;25;p56"/>
            <p:cNvGrpSpPr/>
            <p:nvPr/>
          </p:nvGrpSpPr>
          <p:grpSpPr>
            <a:xfrm>
              <a:off x="-1818327" y="3170636"/>
              <a:ext cx="609236" cy="421725"/>
              <a:chOff x="1779516" y="4305477"/>
              <a:chExt cx="869601" cy="601956"/>
            </a:xfrm>
          </p:grpSpPr>
          <p:sp>
            <p:nvSpPr>
              <p:cNvPr id="26" name="Google Shape;26;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7" name="Google Shape;27;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8" name="Google Shape;28;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9" name="Google Shape;29;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0" name="Google Shape;30;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1" name="Google Shape;31;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32" name="Google Shape;32;p56"/>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 name="Google Shape;33;p56"/>
          <p:cNvSpPr/>
          <p:nvPr/>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4" name="Google Shape;34;p56"/>
          <p:cNvSpPr txBox="1">
            <a:spLocks noGrp="1"/>
          </p:cNvSpPr>
          <p:nvPr>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5" name="Google Shape;35;p56"/>
          <p:cNvSpPr txBox="1">
            <a:spLocks noGrp="1"/>
          </p:cNvSpPr>
          <p:nvPr>
            <p:ph type="body" idx="3"/>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6" name="Google Shape;36;p56"/>
          <p:cNvSpPr txBox="1">
            <a:spLocks noGrp="1"/>
          </p:cNvSpPr>
          <p:nvPr>
            <p:ph type="body" idx="4"/>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7" name="Google Shape;37;p56"/>
          <p:cNvSpPr>
            <a:spLocks noGrp="1"/>
          </p:cNvSpPr>
          <p:nvPr>
            <p:ph type="pic" idx="5"/>
          </p:nvPr>
        </p:nvSpPr>
        <p:spPr>
          <a:xfrm>
            <a:off x="-8145" y="0"/>
            <a:ext cx="7567819" cy="2667192"/>
          </a:xfrm>
          <a:prstGeom prst="rect">
            <a:avLst/>
          </a:prstGeom>
          <a:solidFill>
            <a:srgbClr val="BFBFBF"/>
          </a:solidFill>
          <a:ln>
            <a:noFill/>
          </a:ln>
        </p:spPr>
      </p:sp>
      <p:grpSp>
        <p:nvGrpSpPr>
          <p:cNvPr id="38" name="Google Shape;38;p56"/>
          <p:cNvGrpSpPr/>
          <p:nvPr/>
        </p:nvGrpSpPr>
        <p:grpSpPr>
          <a:xfrm>
            <a:off x="4586552" y="9914793"/>
            <a:ext cx="2732358" cy="324961"/>
            <a:chOff x="463403" y="8636776"/>
            <a:chExt cx="2959811" cy="359509"/>
          </a:xfrm>
        </p:grpSpPr>
        <p:grpSp>
          <p:nvGrpSpPr>
            <p:cNvPr id="39" name="Google Shape;39;p56"/>
            <p:cNvGrpSpPr/>
            <p:nvPr/>
          </p:nvGrpSpPr>
          <p:grpSpPr>
            <a:xfrm>
              <a:off x="463403" y="8691062"/>
              <a:ext cx="986079" cy="214792"/>
              <a:chOff x="7942326" y="4900231"/>
              <a:chExt cx="744246" cy="162115"/>
            </a:xfrm>
          </p:grpSpPr>
          <p:sp>
            <p:nvSpPr>
              <p:cNvPr id="40" name="Google Shape;40;p56"/>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1" name="Google Shape;41;p56"/>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2" name="Google Shape;42;p56"/>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3" name="Google Shape;43;p56"/>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4" name="Google Shape;44;p56"/>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5" name="Google Shape;45;p56"/>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6" name="Google Shape;46;p56"/>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7" name="Google Shape;47;p56"/>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8" name="Google Shape;48;p56"/>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9" name="Google Shape;49;p56"/>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0" name="Google Shape;50;p56"/>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1" name="Google Shape;51;p56"/>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2" name="Google Shape;52;p56"/>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3" name="Google Shape;53;p56"/>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4" name="Google Shape;54;p56"/>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5" name="Google Shape;55;p56"/>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6" name="Google Shape;56;p56"/>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7" name="Google Shape;57;p56"/>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8" name="Google Shape;58;p56"/>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9" name="Google Shape;59;p56"/>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0" name="Google Shape;60;p56"/>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1" name="Google Shape;61;p56"/>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2" name="Google Shape;62;p56"/>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3" name="Google Shape;63;p56"/>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4" name="Google Shape;64;p56"/>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65" name="Google Shape;65;p56"/>
              <p:cNvGrpSpPr/>
              <p:nvPr/>
            </p:nvGrpSpPr>
            <p:grpSpPr>
              <a:xfrm>
                <a:off x="8206877" y="4909375"/>
                <a:ext cx="365840" cy="45339"/>
                <a:chOff x="8206877" y="4909375"/>
                <a:chExt cx="365840" cy="45339"/>
              </a:xfrm>
            </p:grpSpPr>
            <p:sp>
              <p:nvSpPr>
                <p:cNvPr id="66" name="Google Shape;66;p56"/>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7" name="Google Shape;67;p56"/>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8" name="Google Shape;68;p56"/>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9" name="Google Shape;69;p56"/>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0" name="Google Shape;70;p56"/>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1" name="Google Shape;71;p56"/>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2" name="Google Shape;72;p56"/>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3" name="Google Shape;73;p56"/>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4" name="Google Shape;74;p56"/>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5" name="Google Shape;75;p56"/>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6" name="Google Shape;76;p56"/>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7" name="Google Shape;77;p56"/>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8" name="Google Shape;78;p56"/>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9" name="Google Shape;79;p56"/>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80" name="Google Shape;80;p56"/>
              <p:cNvGrpSpPr/>
              <p:nvPr/>
            </p:nvGrpSpPr>
            <p:grpSpPr>
              <a:xfrm>
                <a:off x="8208210" y="4964049"/>
                <a:ext cx="478362" cy="44671"/>
                <a:chOff x="8208210" y="4964049"/>
                <a:chExt cx="478362" cy="44671"/>
              </a:xfrm>
            </p:grpSpPr>
            <p:sp>
              <p:nvSpPr>
                <p:cNvPr id="81" name="Google Shape;81;p56"/>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2" name="Google Shape;82;p56"/>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3" name="Google Shape;83;p56"/>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4" name="Google Shape;84;p56"/>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5" name="Google Shape;85;p56"/>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6" name="Google Shape;86;p56"/>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7" name="Google Shape;87;p56"/>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8" name="Google Shape;88;p56"/>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9" name="Google Shape;89;p56"/>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0" name="Google Shape;90;p56"/>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1" name="Google Shape;91;p56"/>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2" name="Google Shape;92;p56"/>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3" name="Google Shape;93;p56"/>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4" name="Google Shape;94;p56"/>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5" name="Google Shape;95;p56"/>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6" name="Google Shape;96;p56"/>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7" name="Google Shape;97;p56"/>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98" name="Google Shape;98;p56"/>
              <p:cNvGrpSpPr/>
              <p:nvPr/>
            </p:nvGrpSpPr>
            <p:grpSpPr>
              <a:xfrm>
                <a:off x="8206020" y="5017579"/>
                <a:ext cx="478077" cy="44767"/>
                <a:chOff x="8206020" y="5017579"/>
                <a:chExt cx="478077" cy="44767"/>
              </a:xfrm>
            </p:grpSpPr>
            <p:sp>
              <p:nvSpPr>
                <p:cNvPr id="99" name="Google Shape;99;p56"/>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0" name="Google Shape;100;p56"/>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1" name="Google Shape;101;p56"/>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2" name="Google Shape;102;p56"/>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3" name="Google Shape;103;p56"/>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4" name="Google Shape;104;p56"/>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5" name="Google Shape;105;p56"/>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6" name="Google Shape;106;p56"/>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7" name="Google Shape;107;p56"/>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8" name="Google Shape;108;p56"/>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9" name="Google Shape;109;p56"/>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0" name="Google Shape;110;p56"/>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1" name="Google Shape;111;p56"/>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2" name="Google Shape;112;p56"/>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3" name="Google Shape;113;p56"/>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4" name="Google Shape;114;p56"/>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5" name="Google Shape;115;p56"/>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6" name="Google Shape;116;p56"/>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117" name="Google Shape;117;p56"/>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378"/>
                <a:buFont typeface="Arial"/>
                <a:buNone/>
              </a:pPr>
              <a:r>
                <a:rPr lang="en-US" sz="378" b="0" i="0" u="none" strike="noStrike" cap="none">
                  <a:solidFill>
                    <a:srgbClr val="323338"/>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sz="1400" b="0" i="0" u="none" strike="noStrike" cap="none">
                <a:solidFill>
                  <a:srgbClr val="000000"/>
                </a:solidFill>
                <a:latin typeface="Arial"/>
                <a:ea typeface="Arial"/>
                <a:cs typeface="Arial"/>
                <a:sym typeface="Arial"/>
              </a:endParaRPr>
            </a:p>
          </p:txBody>
        </p:sp>
      </p:grpSp>
      <p:grpSp>
        <p:nvGrpSpPr>
          <p:cNvPr id="118" name="Google Shape;118;p56"/>
          <p:cNvGrpSpPr/>
          <p:nvPr/>
        </p:nvGrpSpPr>
        <p:grpSpPr>
          <a:xfrm>
            <a:off x="4695780" y="2930663"/>
            <a:ext cx="2152946" cy="784845"/>
            <a:chOff x="1776980" y="4305477"/>
            <a:chExt cx="3230805" cy="1202858"/>
          </a:xfrm>
        </p:grpSpPr>
        <p:grpSp>
          <p:nvGrpSpPr>
            <p:cNvPr id="119" name="Google Shape;119;p56"/>
            <p:cNvGrpSpPr/>
            <p:nvPr/>
          </p:nvGrpSpPr>
          <p:grpSpPr>
            <a:xfrm>
              <a:off x="1938476" y="5009957"/>
              <a:ext cx="697325" cy="475596"/>
              <a:chOff x="1938476" y="5009957"/>
              <a:chExt cx="697325" cy="475596"/>
            </a:xfrm>
          </p:grpSpPr>
          <p:sp>
            <p:nvSpPr>
              <p:cNvPr id="120" name="Google Shape;120;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1" name="Google Shape;121;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2" name="Google Shape;122;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3" name="Google Shape;123;p56"/>
            <p:cNvGrpSpPr/>
            <p:nvPr/>
          </p:nvGrpSpPr>
          <p:grpSpPr>
            <a:xfrm>
              <a:off x="1776980" y="4775482"/>
              <a:ext cx="871185" cy="467051"/>
              <a:chOff x="1776980" y="4775482"/>
              <a:chExt cx="871185" cy="467051"/>
            </a:xfrm>
          </p:grpSpPr>
          <p:sp>
            <p:nvSpPr>
              <p:cNvPr id="124" name="Google Shape;124;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5" name="Google Shape;125;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6" name="Google Shape;126;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7" name="Google Shape;127;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8" name="Google Shape;128;p56"/>
            <p:cNvGrpSpPr/>
            <p:nvPr/>
          </p:nvGrpSpPr>
          <p:grpSpPr>
            <a:xfrm>
              <a:off x="1779516" y="4305477"/>
              <a:ext cx="869601" cy="601956"/>
              <a:chOff x="1779516" y="4305477"/>
              <a:chExt cx="869601" cy="601956"/>
            </a:xfrm>
          </p:grpSpPr>
          <p:sp>
            <p:nvSpPr>
              <p:cNvPr id="129" name="Google Shape;129;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0" name="Google Shape;130;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1" name="Google Shape;131;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2" name="Google Shape;132;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3" name="Google Shape;133;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4" name="Google Shape;134;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35" name="Google Shape;135;p56"/>
            <p:cNvGrpSpPr/>
            <p:nvPr/>
          </p:nvGrpSpPr>
          <p:grpSpPr>
            <a:xfrm>
              <a:off x="3139872" y="4874208"/>
              <a:ext cx="1611123" cy="319912"/>
              <a:chOff x="3139872" y="4874208"/>
              <a:chExt cx="1611123" cy="319912"/>
            </a:xfrm>
          </p:grpSpPr>
          <p:sp>
            <p:nvSpPr>
              <p:cNvPr id="136" name="Google Shape;136;p56"/>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7" name="Google Shape;137;p56"/>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8" name="Google Shape;138;p56"/>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9" name="Google Shape;139;p56"/>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0" name="Google Shape;140;p56"/>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1" name="Google Shape;141;p56"/>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2" name="Google Shape;142;p56"/>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43" name="Google Shape;143;p56"/>
            <p:cNvGrpSpPr/>
            <p:nvPr/>
          </p:nvGrpSpPr>
          <p:grpSpPr>
            <a:xfrm>
              <a:off x="2804142" y="4492592"/>
              <a:ext cx="2203643" cy="429081"/>
              <a:chOff x="2804142" y="4492592"/>
              <a:chExt cx="2203643" cy="429081"/>
            </a:xfrm>
          </p:grpSpPr>
          <p:sp>
            <p:nvSpPr>
              <p:cNvPr id="144" name="Google Shape;144;p56"/>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5" name="Google Shape;145;p56"/>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6" name="Google Shape;146;p56"/>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7" name="Google Shape;147;p56"/>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8" name="Google Shape;148;p56"/>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9" name="Google Shape;149;p56"/>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0" name="Google Shape;150;p56"/>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1" name="Google Shape;151;p56"/>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2" name="Google Shape;152;p56"/>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3" name="Google Shape;153;p56"/>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54" name="Google Shape;154;p56"/>
            <p:cNvGrpSpPr/>
            <p:nvPr/>
          </p:nvGrpSpPr>
          <p:grpSpPr>
            <a:xfrm>
              <a:off x="3037156" y="5293796"/>
              <a:ext cx="1840332" cy="214539"/>
              <a:chOff x="3037156" y="5293796"/>
              <a:chExt cx="1840332" cy="214539"/>
            </a:xfrm>
          </p:grpSpPr>
          <p:sp>
            <p:nvSpPr>
              <p:cNvPr id="155" name="Google Shape;155;p56"/>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6" name="Google Shape;156;p56"/>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7" name="Google Shape;157;p56"/>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8" name="Google Shape;158;p56"/>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9" name="Google Shape;159;p56"/>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0" name="Google Shape;160;p56"/>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1" name="Google Shape;161;p56"/>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2" name="Google Shape;162;p56"/>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3" name="Google Shape;163;p56"/>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4" name="Google Shape;164;p56"/>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5" name="Google Shape;165;p56"/>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6" name="Google Shape;166;p56"/>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7" name="Google Shape;167;p56"/>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8" name="Google Shape;168;p56"/>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69" name="Google Shape;169;p56"/>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0" name="Google Shape;170;p56"/>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1" name="Google Shape;171;p56"/>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72" name="Google Shape;172;p56"/>
          <p:cNvSpPr/>
          <p:nvPr/>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3" name="Google Shape;173;p56"/>
          <p:cNvSpPr/>
          <p:nvPr/>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4" name="Google Shape;174;p56"/>
          <p:cNvSpPr/>
          <p:nvPr/>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5" name="Google Shape;175;p56"/>
          <p:cNvSpPr/>
          <p:nvPr/>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27"/>
              <a:buFont typeface="Arial"/>
              <a:buNone/>
            </a:pPr>
            <a:r>
              <a:rPr lang="en-US" sz="1727" b="0" i="0" u="none" strike="noStrike" cap="none">
                <a:solidFill>
                  <a:schemeClr val="lt1"/>
                </a:solidFill>
                <a:latin typeface="Calibri"/>
                <a:ea typeface="Calibri"/>
                <a:cs typeface="Calibri"/>
                <a:sym typeface="Calibri"/>
              </a:rPr>
              <a:t>www.</a:t>
            </a:r>
            <a:r>
              <a:rPr lang="en-US" sz="1727" b="1" i="0" u="none" strike="noStrike" cap="none">
                <a:solidFill>
                  <a:schemeClr val="lt1"/>
                </a:solidFill>
                <a:latin typeface="Calibri"/>
                <a:ea typeface="Calibri"/>
                <a:cs typeface="Calibri"/>
                <a:sym typeface="Calibri"/>
              </a:rPr>
              <a:t>tourismrecovery</a:t>
            </a:r>
            <a:r>
              <a:rPr lang="en-US" sz="1727" b="0" i="0" u="none" strike="noStrike" cap="none">
                <a:solidFill>
                  <a:schemeClr val="lt1"/>
                </a:solidFill>
                <a:latin typeface="Calibri"/>
                <a:ea typeface="Calibri"/>
                <a:cs typeface="Calibri"/>
                <a:sym typeface="Calibri"/>
              </a:rPr>
              <a:t>.eu</a:t>
            </a:r>
            <a:endParaRPr sz="1727"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176"/>
        <p:cNvGrpSpPr/>
        <p:nvPr/>
      </p:nvGrpSpPr>
      <p:grpSpPr>
        <a:xfrm>
          <a:off x="0" y="0"/>
          <a:ext cx="0" cy="0"/>
          <a:chOff x="0" y="0"/>
          <a:chExt cx="0" cy="0"/>
        </a:xfrm>
      </p:grpSpPr>
      <p:grpSp>
        <p:nvGrpSpPr>
          <p:cNvPr id="177" name="Google Shape;177;p52"/>
          <p:cNvGrpSpPr/>
          <p:nvPr/>
        </p:nvGrpSpPr>
        <p:grpSpPr>
          <a:xfrm rot="5400000">
            <a:off x="-1566071" y="1575892"/>
            <a:ext cx="10691815" cy="7559675"/>
            <a:chOff x="-3" y="-1544"/>
            <a:chExt cx="12192003" cy="6859544"/>
          </a:xfrm>
        </p:grpSpPr>
        <p:sp>
          <p:nvSpPr>
            <p:cNvPr id="178" name="Google Shape;178;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9" name="Google Shape;179;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0" name="Google Shape;180;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81" name="Google Shape;181;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2" name="Google Shape;182;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3" name="Google Shape;183;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4" name="Google Shape;184;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5" name="Google Shape;185;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6" name="Google Shape;186;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‹Nº›</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187" name="Google Shape;187;p52"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188" name="Google Shape;188;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189"/>
        <p:cNvGrpSpPr/>
        <p:nvPr/>
      </p:nvGrpSpPr>
      <p:grpSpPr>
        <a:xfrm>
          <a:off x="0" y="0"/>
          <a:ext cx="0" cy="0"/>
          <a:chOff x="0" y="0"/>
          <a:chExt cx="0" cy="0"/>
        </a:xfrm>
      </p:grpSpPr>
      <p:grpSp>
        <p:nvGrpSpPr>
          <p:cNvPr id="190" name="Google Shape;190;p55"/>
          <p:cNvGrpSpPr/>
          <p:nvPr/>
        </p:nvGrpSpPr>
        <p:grpSpPr>
          <a:xfrm rot="5400000">
            <a:off x="-1566071" y="1575892"/>
            <a:ext cx="10691815" cy="7559675"/>
            <a:chOff x="-3" y="-1544"/>
            <a:chExt cx="12192003" cy="6859544"/>
          </a:xfrm>
        </p:grpSpPr>
        <p:sp>
          <p:nvSpPr>
            <p:cNvPr id="191" name="Google Shape;191;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2" name="Google Shape;192;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3" name="Google Shape;193;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94" name="Google Shape;194;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5" name="Google Shape;195;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6" name="Google Shape;196;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7" name="Google Shape;197;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8" name="Google Shape;198;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9" name="Google Shape;199;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‹Nº›</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200" name="Google Shape;200;p55"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201" name="Google Shape;201;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1pPr>
            <a:lvl2pPr marL="0" marR="0" lvl="1"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s-ES" sz="1511" b="1">
                <a:solidFill>
                  <a:srgbClr val="79527B"/>
                </a:solidFill>
              </a:rPr>
              <a:t>Situación inicial</a:t>
            </a:r>
          </a:p>
        </p:txBody>
      </p:sp>
      <p:sp>
        <p:nvSpPr>
          <p:cNvPr id="207" name="Google Shape;207;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r>
              <a:rPr lang="es-ES"/>
              <a:t>Tema:</a:t>
            </a:r>
          </a:p>
          <a:p>
            <a:pPr marL="0" lvl="0" indent="0" algn="l" rtl="0">
              <a:lnSpc>
                <a:spcPct val="127750"/>
              </a:lnSpc>
              <a:spcBef>
                <a:spcPts val="0"/>
              </a:spcBef>
              <a:spcAft>
                <a:spcPts val="0"/>
              </a:spcAft>
              <a:buClr>
                <a:schemeClr val="lt1"/>
              </a:buClr>
              <a:buSzPts val="1200"/>
              <a:buNone/>
            </a:pPr>
            <a:r>
              <a:rPr lang="es-ES"/>
              <a:t>Gestión de recursos humanos</a:t>
            </a:r>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r>
              <a:rPr lang="es-ES"/>
              <a:t>Tipo de negocio: </a:t>
            </a:r>
          </a:p>
          <a:p>
            <a:pPr marL="0" lvl="0" indent="0" algn="l" rtl="0">
              <a:lnSpc>
                <a:spcPct val="127750"/>
              </a:lnSpc>
              <a:spcBef>
                <a:spcPts val="0"/>
              </a:spcBef>
              <a:spcAft>
                <a:spcPts val="0"/>
              </a:spcAft>
              <a:buClr>
                <a:schemeClr val="lt1"/>
              </a:buClr>
              <a:buSzPts val="1200"/>
              <a:buNone/>
            </a:pPr>
            <a:r>
              <a:rPr lang="es-ES"/>
              <a:t>Agencia de viajes</a:t>
            </a:r>
          </a:p>
        </p:txBody>
      </p:sp>
      <p:sp>
        <p:nvSpPr>
          <p:cNvPr id="208" name="Google Shape;208;p22"/>
          <p:cNvSpPr txBox="1">
            <a:spLocks noGrp="1"/>
          </p:cNvSpPr>
          <p:nvPr>
            <p:ph type="body" idx="4"/>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s-ES" sz="1600"/>
              <a:t>Estudio de caso</a:t>
            </a:r>
          </a:p>
        </p:txBody>
      </p:sp>
      <p:sp>
        <p:nvSpPr>
          <p:cNvPr id="209" name="Google Shape;209;p22"/>
          <p:cNvSpPr txBox="1"/>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200"/>
              <a:buFont typeface="Arial"/>
              <a:buNone/>
            </a:pPr>
            <a:r>
              <a:rPr lang="es-ES" sz="1295" b="1" i="0" u="none" strike="noStrike" cap="none">
                <a:solidFill>
                  <a:schemeClr val="lt1"/>
                </a:solidFill>
                <a:latin typeface="Calibri"/>
                <a:ea typeface="Calibri"/>
                <a:cs typeface="Calibri"/>
                <a:sym typeface="Calibri"/>
              </a:rPr>
              <a:t>Módulo:</a:t>
            </a:r>
            <a:r>
              <a:rPr lang="es-ES" i="0" u="none" strike="noStrike" cap="none">
                <a:latin typeface="Calibri"/>
                <a:ea typeface="Calibri"/>
                <a:cs typeface="Calibri"/>
                <a:sym typeface="Calibri"/>
              </a:rPr>
              <a:t> </a:t>
            </a:r>
            <a:r>
              <a:rPr lang="es-ES" sz="1295" b="1">
                <a:solidFill>
                  <a:schemeClr val="lt1"/>
                </a:solidFill>
                <a:latin typeface="Calibri"/>
                <a:ea typeface="Calibri"/>
                <a:cs typeface="Calibri"/>
                <a:sym typeface="Calibri"/>
              </a:rPr>
              <a:t>5</a:t>
            </a:r>
          </a:p>
          <a:p>
            <a:pPr marL="0" marR="0" lvl="0" indent="0" algn="l" rtl="0">
              <a:lnSpc>
                <a:spcPct val="100000"/>
              </a:lnSpc>
              <a:spcBef>
                <a:spcPts val="0"/>
              </a:spcBef>
              <a:spcAft>
                <a:spcPts val="0"/>
              </a:spcAft>
              <a:buClr>
                <a:schemeClr val="lt1"/>
              </a:buClr>
              <a:buSzPts val="1200"/>
              <a:buFont typeface="Arial"/>
              <a:buNone/>
            </a:pPr>
            <a:r>
              <a:rPr lang="es-ES" sz="1295" b="1">
                <a:solidFill>
                  <a:schemeClr val="lt1"/>
                </a:solidFill>
                <a:latin typeface="Calibri"/>
                <a:ea typeface="Calibri"/>
                <a:cs typeface="Calibri"/>
                <a:sym typeface="Calibri"/>
              </a:rPr>
              <a:t>Competencias funcionales</a:t>
            </a:r>
          </a:p>
          <a:p>
            <a:pPr marL="0" marR="0" lvl="0" indent="0" algn="l" rtl="0">
              <a:lnSpc>
                <a:spcPct val="100000"/>
              </a:lnSpc>
              <a:spcBef>
                <a:spcPts val="0"/>
              </a:spcBef>
              <a:spcAft>
                <a:spcPts val="0"/>
              </a:spcAft>
              <a:buClr>
                <a:schemeClr val="lt1"/>
              </a:buClr>
              <a:buSzPts val="1200"/>
              <a:buFont typeface="Arial"/>
              <a:buNone/>
            </a:pPr>
            <a:endParaRPr dirty="0"/>
          </a:p>
        </p:txBody>
      </p:sp>
      <p:cxnSp>
        <p:nvCxnSpPr>
          <p:cNvPr id="210" name="Google Shape;210;p22"/>
          <p:cNvCxnSpPr/>
          <p:nvPr/>
        </p:nvCxnSpPr>
        <p:spPr>
          <a:xfrm rot="10800000">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1" name="Google Shape;211;p22"/>
          <p:cNvSpPr txBox="1"/>
          <p:nvPr/>
        </p:nvSpPr>
        <p:spPr>
          <a:xfrm>
            <a:off x="4481662" y="5136317"/>
            <a:ext cx="2736261" cy="3238834"/>
          </a:xfrm>
          <a:prstGeom prst="rect">
            <a:avLst/>
          </a:prstGeom>
          <a:noFill/>
          <a:ln>
            <a:noFill/>
          </a:ln>
        </p:spPr>
        <p:txBody>
          <a:bodyPr spcFirstLastPara="1" wrap="square" lIns="91425" tIns="45700" rIns="91425" bIns="45700" anchor="t" anchorCtr="0">
            <a:noAutofit/>
          </a:bodyPr>
          <a:lstStyle/>
          <a:p>
            <a:pPr marL="0" marR="0" lvl="0" indent="0" algn="l" rtl="0">
              <a:lnSpc>
                <a:spcPct val="102200"/>
              </a:lnSpc>
              <a:spcBef>
                <a:spcPts val="0"/>
              </a:spcBef>
              <a:spcAft>
                <a:spcPts val="0"/>
              </a:spcAft>
              <a:buClr>
                <a:srgbClr val="79527B"/>
              </a:buClr>
              <a:buSzPts val="1500"/>
              <a:buFont typeface="Arial"/>
              <a:buNone/>
            </a:pPr>
            <a:r>
              <a:rPr lang="es-ES" sz="1200">
                <a:solidFill>
                  <a:srgbClr val="534B4F"/>
                </a:solidFill>
                <a:latin typeface="Calibri"/>
                <a:ea typeface="Calibri"/>
                <a:cs typeface="Calibri"/>
                <a:sym typeface="Calibri"/>
              </a:rPr>
              <a:t>La agencia de viajes de Poblenou (barrio de Barcelona), que es una empresa mediana con 35 trabajadores, decidió trabajar a distancia durante la mayor parte del  confinamiento durante la pandemia. </a:t>
            </a: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s-ES" sz="1200">
                <a:solidFill>
                  <a:srgbClr val="534B4F"/>
                </a:solidFill>
                <a:latin typeface="Calibri"/>
                <a:ea typeface="Calibri"/>
                <a:cs typeface="Calibri"/>
                <a:sym typeface="Calibri"/>
              </a:rPr>
              <a:t>A pesar de las dificultades económicas debidas a las restricciones de viaje, la empresa consiguió sobrevivir. Sin embargo, encontraron problemas con  el ánimo del personal; muchos de los empleados carecían de motivación, mostraban apatía hacia el trabajo e incluso presentaban síntomas de depresión y ansiedad.</a:t>
            </a:r>
          </a:p>
          <a:p>
            <a:pPr marL="0" marR="0" lvl="0" indent="0" algn="l" rtl="0">
              <a:lnSpc>
                <a:spcPct val="102200"/>
              </a:lnSpc>
              <a:spcBef>
                <a:spcPts val="0"/>
              </a:spcBef>
              <a:spcAft>
                <a:spcPts val="0"/>
              </a:spcAft>
              <a:buClr>
                <a:srgbClr val="79527B"/>
              </a:buClr>
              <a:buSzPts val="1500"/>
              <a:buFont typeface="Arial"/>
              <a:buNone/>
            </a:pPr>
            <a:r>
              <a:rPr lang="es-ES" sz="1200">
                <a:solidFill>
                  <a:srgbClr val="534B4F"/>
                </a:solidFill>
                <a:latin typeface="Calibri"/>
                <a:ea typeface="Calibri"/>
                <a:cs typeface="Calibri"/>
                <a:sym typeface="Calibri"/>
              </a:rPr>
              <a:t> </a:t>
            </a:r>
          </a:p>
        </p:txBody>
      </p:sp>
      <p:pic>
        <p:nvPicPr>
          <p:cNvPr id="3" name="Bildplatzhalter 2">
            <a:extLst>
              <a:ext uri="{FF2B5EF4-FFF2-40B4-BE49-F238E27FC236}">
                <a16:creationId xmlns:a16="http://schemas.microsoft.com/office/drawing/2014/main" id="{27F29260-0B6A-53C4-72DC-AD9A0DB2C1C4}"/>
              </a:ext>
            </a:extLst>
          </p:cNvPr>
          <p:cNvPicPr>
            <a:picLocks noGrp="1" noChangeAspect="1"/>
          </p:cNvPicPr>
          <p:nvPr>
            <p:ph type="pic" idx="5"/>
          </p:nvPr>
        </p:nvPicPr>
        <p:blipFill>
          <a:blip r:embed="rId3"/>
          <a:srcRect t="7646" b="7646"/>
          <a:stretch>
            <a:fillRect/>
          </a:stretch>
        </p:blipFill>
        <p:spPr>
          <a:xfrm>
            <a:off x="-7938" y="0"/>
            <a:ext cx="7567613" cy="2667000"/>
          </a:xfrm>
          <a:prstGeom prst="rect">
            <a:avLst/>
          </a:prstGeom>
          <a:solidFill>
            <a:srgbClr val="BFBFBF"/>
          </a:solid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s-ES"/>
              <a:t>Retos y problemas especiales a los que se enfrenta la empresa</a:t>
            </a:r>
          </a:p>
        </p:txBody>
      </p:sp>
      <p:cxnSp>
        <p:nvCxnSpPr>
          <p:cNvPr id="218" name="Google Shape;218;p23"/>
          <p:cNvCxnSpPr/>
          <p:nvPr/>
        </p:nvCxnSpPr>
        <p:spPr>
          <a:xfrm rot="10800000">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219" name="Google Shape;219;p23"/>
          <p:cNvGrpSpPr/>
          <p:nvPr/>
        </p:nvGrpSpPr>
        <p:grpSpPr>
          <a:xfrm>
            <a:off x="338188" y="5737216"/>
            <a:ext cx="476957" cy="550775"/>
            <a:chOff x="8823055" y="3850915"/>
            <a:chExt cx="751563" cy="867883"/>
          </a:xfrm>
        </p:grpSpPr>
        <p:sp>
          <p:nvSpPr>
            <p:cNvPr id="220" name="Google Shape;220;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1" name="Google Shape;221;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2" name="Google Shape;222;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3" name="Google Shape;223;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4" name="Google Shape;224;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5" name="Google Shape;225;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6" name="Google Shape;226;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7" name="Google Shape;227;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8" name="Google Shape;228;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229" name="Google Shape;229;p23"/>
          <p:cNvSpPr txBox="1"/>
          <p:nvPr/>
        </p:nvSpPr>
        <p:spPr>
          <a:xfrm>
            <a:off x="902850" y="5907656"/>
            <a:ext cx="5991600" cy="1445700"/>
          </a:xfrm>
          <a:prstGeom prst="rect">
            <a:avLst/>
          </a:prstGeom>
          <a:noFill/>
          <a:ln>
            <a:noFill/>
          </a:ln>
        </p:spPr>
        <p:txBody>
          <a:bodyPr spcFirstLastPara="1" wrap="square" lIns="91425" tIns="45700" rIns="91425" bIns="45700" anchor="ctr" anchorCtr="0">
            <a:noAutofit/>
          </a:bodyPr>
          <a:lstStyle/>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s-ES" sz="1200">
                <a:solidFill>
                  <a:srgbClr val="534B4F"/>
                </a:solidFill>
                <a:latin typeface="Calibri"/>
                <a:ea typeface="Calibri"/>
                <a:cs typeface="Calibri"/>
                <a:sym typeface="Calibri"/>
              </a:rPr>
              <a:t>Además de tomar las recomendaciones mencionadas, ¿qué harías si fueras el director de la empresa para mejorar la situación con tus empleados?</a:t>
            </a: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s-ES" sz="1200">
                <a:solidFill>
                  <a:srgbClr val="534B4F"/>
                </a:solidFill>
                <a:latin typeface="Calibri"/>
                <a:ea typeface="Calibri"/>
                <a:cs typeface="Calibri"/>
                <a:sym typeface="Calibri"/>
              </a:rPr>
              <a:t>¿Es obligación de la empresa tener en cuenta y velar por el bienestar de un empleado, o es responsabilidad del individuo?</a:t>
            </a: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p:txBody>
      </p:sp>
      <p:sp>
        <p:nvSpPr>
          <p:cNvPr id="230" name="Google Shape;230;p23"/>
          <p:cNvSpPr txBox="1"/>
          <p:nvPr/>
        </p:nvSpPr>
        <p:spPr>
          <a:xfrm>
            <a:off x="940735" y="5391412"/>
            <a:ext cx="5991741" cy="376038"/>
          </a:xfrm>
          <a:prstGeom prst="rect">
            <a:avLst/>
          </a:prstGeom>
          <a:noFill/>
          <a:ln>
            <a:noFill/>
          </a:ln>
        </p:spPr>
        <p:txBody>
          <a:bodyPr spcFirstLastPara="1" wrap="square" lIns="91425" tIns="45700" rIns="91425" bIns="45700" anchor="ctr" anchorCtr="0">
            <a:noAutofit/>
          </a:bodyPr>
          <a:lstStyle/>
          <a:p>
            <a:pPr marL="0" marR="0" lvl="0" indent="0" algn="l" rtl="0">
              <a:lnSpc>
                <a:spcPct val="102200"/>
              </a:lnSpc>
              <a:spcBef>
                <a:spcPts val="0"/>
              </a:spcBef>
              <a:spcAft>
                <a:spcPts val="0"/>
              </a:spcAft>
              <a:buClr>
                <a:srgbClr val="79527B"/>
              </a:buClr>
              <a:buSzPts val="1500"/>
              <a:buFont typeface="Arial"/>
              <a:buNone/>
            </a:pPr>
            <a:r>
              <a:rPr lang="es-ES" sz="1511" b="1" i="0" u="none" strike="noStrike" cap="none">
                <a:solidFill>
                  <a:srgbClr val="79527B"/>
                </a:solidFill>
                <a:latin typeface="Calibri"/>
                <a:ea typeface="Calibri"/>
                <a:cs typeface="Calibri"/>
                <a:sym typeface="Calibri"/>
              </a:rPr>
              <a:t>Grupo de discusión</a:t>
            </a:r>
          </a:p>
        </p:txBody>
      </p:sp>
      <p:cxnSp>
        <p:nvCxnSpPr>
          <p:cNvPr id="231" name="Google Shape;231;p23"/>
          <p:cNvCxnSpPr/>
          <p:nvPr/>
        </p:nvCxnSpPr>
        <p:spPr>
          <a:xfrm rot="10800000">
            <a:off x="928131" y="5818196"/>
            <a:ext cx="5941200" cy="3870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32" name="Google Shape;232;p23"/>
          <p:cNvSpPr txBox="1"/>
          <p:nvPr/>
        </p:nvSpPr>
        <p:spPr>
          <a:xfrm>
            <a:off x="977601" y="1339279"/>
            <a:ext cx="5891730" cy="3265879"/>
          </a:xfrm>
          <a:prstGeom prst="rect">
            <a:avLst/>
          </a:prstGeom>
          <a:noFill/>
          <a:ln>
            <a:noFill/>
          </a:ln>
        </p:spPr>
        <p:txBody>
          <a:bodyPr spcFirstLastPara="1" wrap="square" lIns="91425" tIns="45700" rIns="91425" bIns="45700" anchor="t" anchorCtr="0">
            <a:noAutofit/>
          </a:bodyPr>
          <a:lstStyle/>
          <a:p>
            <a:pPr marL="0" marR="0" lvl="0" indent="0" algn="just" rtl="0">
              <a:lnSpc>
                <a:spcPct val="102200"/>
              </a:lnSpc>
              <a:spcBef>
                <a:spcPts val="0"/>
              </a:spcBef>
              <a:spcAft>
                <a:spcPts val="0"/>
              </a:spcAft>
              <a:buClr>
                <a:srgbClr val="79527B"/>
              </a:buClr>
              <a:buSzPts val="1500"/>
              <a:buFont typeface="Arial"/>
              <a:buNone/>
            </a:pPr>
            <a:r>
              <a:rPr lang="es-ES" sz="1200">
                <a:solidFill>
                  <a:srgbClr val="534B4F"/>
                </a:solidFill>
                <a:latin typeface="Calibri"/>
                <a:ea typeface="Calibri"/>
                <a:cs typeface="Calibri"/>
                <a:sym typeface="Calibri"/>
              </a:rPr>
              <a:t>El ambiente de trabajo en la agencia está decayendo. Antes de la pandemia, los compañeros de trabajo celebraban fiestas juntos, creaban amistades y relaciones, y se relacionaban con frecuencia fuera del lugar de trabajo. Desde entonces, estos comportamientos han disminuido después de que muchos colegas hayan experimentado los síntomas tanto físicos como emocionales del COVID-19.</a:t>
            </a: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r>
              <a:rPr lang="es-ES" sz="1200">
                <a:solidFill>
                  <a:srgbClr val="534B4F"/>
                </a:solidFill>
                <a:latin typeface="Calibri"/>
                <a:ea typeface="Calibri"/>
                <a:cs typeface="Calibri"/>
                <a:sym typeface="Calibri"/>
              </a:rPr>
              <a:t>Los directivos han tomado nota de este descenso y han expresado su preocupación al director ejecutivo de la empresa. En un intento de aliviar la situación y levantar  el ánimo de los empleados, el director  ejecutivo contrató a un experto en desarrollo organizacional y bienestar.</a:t>
            </a: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r>
              <a:rPr lang="es-ES" sz="1200">
                <a:solidFill>
                  <a:srgbClr val="534B4F"/>
                </a:solidFill>
                <a:latin typeface="Calibri"/>
                <a:ea typeface="Calibri"/>
                <a:cs typeface="Calibri"/>
                <a:sym typeface="Calibri"/>
              </a:rPr>
              <a:t>Algunas de las recomendaciones de los expertos fueron:</a:t>
            </a: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Char char="-"/>
            </a:pPr>
            <a:r>
              <a:rPr lang="es-ES" sz="1200">
                <a:solidFill>
                  <a:srgbClr val="534B4F"/>
                </a:solidFill>
                <a:latin typeface="Calibri"/>
                <a:ea typeface="Calibri"/>
                <a:cs typeface="Calibri"/>
                <a:sym typeface="Calibri"/>
              </a:rPr>
              <a:t>Incentivar el ejercicio físico en las rutinas.</a:t>
            </a:r>
          </a:p>
          <a:p>
            <a:pPr marL="457200" marR="0" lvl="0" indent="-304800" algn="just" rtl="0">
              <a:lnSpc>
                <a:spcPct val="102200"/>
              </a:lnSpc>
              <a:spcBef>
                <a:spcPts val="0"/>
              </a:spcBef>
              <a:spcAft>
                <a:spcPts val="0"/>
              </a:spcAft>
              <a:buClr>
                <a:srgbClr val="534B4F"/>
              </a:buClr>
              <a:buSzPts val="1200"/>
              <a:buFont typeface="Calibri"/>
              <a:buChar char="-"/>
            </a:pPr>
            <a:r>
              <a:rPr lang="es-ES" sz="1200">
                <a:solidFill>
                  <a:srgbClr val="534B4F"/>
                </a:solidFill>
                <a:latin typeface="Calibri"/>
                <a:ea typeface="Calibri"/>
                <a:cs typeface="Calibri"/>
                <a:sym typeface="Calibri"/>
              </a:rPr>
              <a:t>Practicar la atención plena.</a:t>
            </a:r>
          </a:p>
          <a:p>
            <a:pPr marL="457200" marR="0" lvl="0" indent="-304800" algn="just" rtl="0">
              <a:lnSpc>
                <a:spcPct val="102200"/>
              </a:lnSpc>
              <a:spcBef>
                <a:spcPts val="0"/>
              </a:spcBef>
              <a:spcAft>
                <a:spcPts val="0"/>
              </a:spcAft>
              <a:buClr>
                <a:srgbClr val="534B4F"/>
              </a:buClr>
              <a:buSzPts val="1200"/>
              <a:buFont typeface="Calibri"/>
              <a:buChar char="-"/>
            </a:pPr>
            <a:r>
              <a:rPr lang="es-ES" sz="1200">
                <a:solidFill>
                  <a:srgbClr val="534B4F"/>
                </a:solidFill>
                <a:latin typeface="Calibri"/>
                <a:ea typeface="Calibri"/>
                <a:cs typeface="Calibri"/>
                <a:sym typeface="Calibri"/>
              </a:rPr>
              <a:t>Ofrecer sesiones de terapia, ya sea de grupo o individual.</a:t>
            </a:r>
          </a:p>
          <a:p>
            <a:pPr marL="457200" marR="0" lvl="0" indent="-304800" algn="just" rtl="0">
              <a:lnSpc>
                <a:spcPct val="102200"/>
              </a:lnSpc>
              <a:spcBef>
                <a:spcPts val="0"/>
              </a:spcBef>
              <a:spcAft>
                <a:spcPts val="0"/>
              </a:spcAft>
              <a:buClr>
                <a:srgbClr val="534B4F"/>
              </a:buClr>
              <a:buSzPts val="1200"/>
              <a:buFont typeface="Calibri"/>
              <a:buChar char="-"/>
            </a:pPr>
            <a:r>
              <a:rPr lang="es-ES" sz="1200">
                <a:solidFill>
                  <a:srgbClr val="534B4F"/>
                </a:solidFill>
                <a:latin typeface="Calibri"/>
                <a:ea typeface="Calibri"/>
                <a:cs typeface="Calibri"/>
                <a:sym typeface="Calibri"/>
              </a:rPr>
              <a:t>Seminarios de construcción de equipos.</a:t>
            </a:r>
          </a:p>
          <a:p>
            <a:pPr marL="457200" marR="0" lvl="0" indent="-304800" algn="just" rtl="0">
              <a:lnSpc>
                <a:spcPct val="102200"/>
              </a:lnSpc>
              <a:spcBef>
                <a:spcPts val="0"/>
              </a:spcBef>
              <a:spcAft>
                <a:spcPts val="0"/>
              </a:spcAft>
              <a:buClr>
                <a:srgbClr val="534B4F"/>
              </a:buClr>
              <a:buSzPts val="1200"/>
              <a:buFont typeface="Calibri"/>
              <a:buChar char="-"/>
            </a:pPr>
            <a:r>
              <a:rPr lang="es-ES" sz="1200">
                <a:solidFill>
                  <a:srgbClr val="534B4F"/>
                </a:solidFill>
                <a:latin typeface="Calibri"/>
                <a:ea typeface="Calibri"/>
                <a:cs typeface="Calibri"/>
                <a:sym typeface="Calibri"/>
              </a:rPr>
              <a:t>Eventos corporativos fuera del lugar de trabajo.</a:t>
            </a: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s-ES"/>
              <a:t>Enfoque</a:t>
            </a:r>
          </a:p>
        </p:txBody>
      </p:sp>
      <p:sp>
        <p:nvSpPr>
          <p:cNvPr id="238" name="Google Shape;238;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s-ES" sz="1200">
                <a:latin typeface="Calibri" panose="020F0502020204030204" pitchFamily="34" charset="0"/>
                <a:cs typeface="Calibri" panose="020F0502020204030204" pitchFamily="34" charset="0"/>
              </a:rPr>
              <a:t>El ánimo del personal es increíblemente importante para que una empresa funcione y prospere. Por ello, el director de la agencia de viajes se toma muy en serio las recomendaciones del experto. A partir de unas semanas, el director empezará a aplicar las medidas necesarias para crear un personal y un entorno que funcionen bien. </a:t>
            </a: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s-ES" sz="1200">
                <a:latin typeface="Calibri" panose="020F0502020204030204" pitchFamily="34" charset="0"/>
                <a:cs typeface="Calibri" panose="020F0502020204030204" pitchFamily="34" charset="0"/>
              </a:rPr>
              <a:t>1. El plan de motivación y bienestar aplicado por el director se estructura del siguiente modo:</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Una vez al mes, durante seis meses, la empresa traerá a un experto para que organice seminarios de creación de equipos.</a:t>
            </a:r>
          </a:p>
          <a:p>
            <a:pPr marL="914400" lvl="1" indent="-292100" algn="l" rtl="0">
              <a:lnSpc>
                <a:spcPct val="115000"/>
              </a:lnSpc>
              <a:spcBef>
                <a:spcPts val="0"/>
              </a:spcBef>
              <a:spcAft>
                <a:spcPts val="0"/>
              </a:spcAft>
              <a:buSzPts val="1000"/>
              <a:buAutoNum type="romanLcPeriod"/>
            </a:pPr>
            <a:r>
              <a:rPr lang="es-ES" sz="1000">
                <a:solidFill>
                  <a:srgbClr val="534B4F"/>
                </a:solidFill>
                <a:latin typeface="Calibri" panose="020F0502020204030204" pitchFamily="34" charset="0"/>
                <a:cs typeface="Calibri" panose="020F0502020204030204" pitchFamily="34" charset="0"/>
              </a:rPr>
              <a:t>Tendrá lugar durante la jornada laboral y es obligatoria la asistencia de todos los empleados. </a:t>
            </a:r>
          </a:p>
          <a:p>
            <a:pPr marL="914400" lvl="1" indent="-292100" algn="l" rtl="0">
              <a:lnSpc>
                <a:spcPct val="115000"/>
              </a:lnSpc>
              <a:spcBef>
                <a:spcPts val="0"/>
              </a:spcBef>
              <a:spcAft>
                <a:spcPts val="0"/>
              </a:spcAft>
              <a:buSzPts val="1000"/>
              <a:buAutoNum type="romanLcPeriod"/>
            </a:pPr>
            <a:r>
              <a:rPr lang="es-ES" sz="1000">
                <a:solidFill>
                  <a:srgbClr val="534B4F"/>
                </a:solidFill>
                <a:latin typeface="Calibri" panose="020F0502020204030204" pitchFamily="34" charset="0"/>
                <a:cs typeface="Calibri" panose="020F0502020204030204" pitchFamily="34" charset="0"/>
              </a:rPr>
              <a:t>Habrá un total de seis seminarios, cada uno de los cuales abordará un área o tema que requerirá la participación del grupo.</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Una vez cada seis meses, la empresa organizará un acto corporativo fuera del lugar de trabajo.</a:t>
            </a:r>
          </a:p>
          <a:p>
            <a:pPr marL="914400" lvl="1" indent="-292100" algn="l" rtl="0">
              <a:lnSpc>
                <a:spcPct val="115000"/>
              </a:lnSpc>
              <a:spcBef>
                <a:spcPts val="0"/>
              </a:spcBef>
              <a:spcAft>
                <a:spcPts val="0"/>
              </a:spcAft>
              <a:buSzPts val="1000"/>
              <a:buAutoNum type="romanLcPeriod"/>
            </a:pPr>
            <a:r>
              <a:rPr lang="es-ES" sz="1000">
                <a:solidFill>
                  <a:srgbClr val="534B4F"/>
                </a:solidFill>
                <a:latin typeface="Calibri" panose="020F0502020204030204" pitchFamily="34" charset="0"/>
                <a:cs typeface="Calibri" panose="020F0502020204030204" pitchFamily="34" charset="0"/>
              </a:rPr>
              <a:t>Los eventos pueden variar, pero pueden incluir: una cena en grupo con servicio de catering, un retiro de fin de semana, un acontecimiento deportivo, una subasta, etc. </a:t>
            </a:r>
          </a:p>
          <a:p>
            <a:pPr marL="914400" lvl="1" indent="-292100" algn="l" rtl="0">
              <a:lnSpc>
                <a:spcPct val="115000"/>
              </a:lnSpc>
              <a:spcBef>
                <a:spcPts val="0"/>
              </a:spcBef>
              <a:spcAft>
                <a:spcPts val="0"/>
              </a:spcAft>
              <a:buSzPts val="1000"/>
              <a:buAutoNum type="romanLcPeriod"/>
            </a:pPr>
            <a:r>
              <a:rPr lang="es-ES" sz="1000">
                <a:solidFill>
                  <a:srgbClr val="534B4F"/>
                </a:solidFill>
                <a:latin typeface="Calibri" panose="020F0502020204030204" pitchFamily="34" charset="0"/>
                <a:cs typeface="Calibri" panose="020F0502020204030204" pitchFamily="34" charset="0"/>
              </a:rPr>
              <a:t>El objetivo es rehabilitar las relaciones de amistad que pueden existir entre compañeros de trabajo.</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Se fomentará el ejercicio físico y una nutrición adecuada como parte de las rutinas diarias del empleado.</a:t>
            </a:r>
          </a:p>
          <a:p>
            <a:pPr marL="914400" lvl="1" indent="-292100" algn="l" rtl="0">
              <a:lnSpc>
                <a:spcPct val="115000"/>
              </a:lnSpc>
              <a:spcBef>
                <a:spcPts val="0"/>
              </a:spcBef>
              <a:spcAft>
                <a:spcPts val="0"/>
              </a:spcAft>
              <a:buSzPts val="1000"/>
              <a:buAutoNum type="romanLcPeriod"/>
            </a:pPr>
            <a:r>
              <a:rPr lang="es-ES" sz="1000">
                <a:solidFill>
                  <a:srgbClr val="534B4F"/>
                </a:solidFill>
                <a:latin typeface="Calibri" panose="020F0502020204030204" pitchFamily="34" charset="0"/>
                <a:cs typeface="Calibri" panose="020F0502020204030204" pitchFamily="34" charset="0"/>
              </a:rPr>
              <a:t>Los empleados dispondrán de tiempo suficiente durante sus descansos para poder dar un paseo por las inmediaciones.</a:t>
            </a:r>
          </a:p>
          <a:p>
            <a:pPr marL="914400" lvl="1" indent="-292100" algn="l" rtl="0">
              <a:lnSpc>
                <a:spcPct val="115000"/>
              </a:lnSpc>
              <a:spcBef>
                <a:spcPts val="0"/>
              </a:spcBef>
              <a:spcAft>
                <a:spcPts val="0"/>
              </a:spcAft>
              <a:buSzPts val="1000"/>
              <a:buAutoNum type="romanLcPeriod"/>
            </a:pPr>
            <a:r>
              <a:rPr lang="es-ES" sz="1000">
                <a:solidFill>
                  <a:srgbClr val="534B4F"/>
                </a:solidFill>
                <a:latin typeface="Calibri" panose="020F0502020204030204" pitchFamily="34" charset="0"/>
                <a:cs typeface="Calibri" panose="020F0502020204030204" pitchFamily="34" charset="0"/>
              </a:rPr>
              <a:t>Se anima a los empleados a traer comida de casa, guardarla en la cocina común y comer juntos en el salón.</a:t>
            </a:r>
          </a:p>
          <a:p>
            <a:pPr marL="914400" lvl="1" indent="-292100" algn="l" rtl="0">
              <a:lnSpc>
                <a:spcPct val="115000"/>
              </a:lnSpc>
              <a:spcBef>
                <a:spcPts val="0"/>
              </a:spcBef>
              <a:spcAft>
                <a:spcPts val="0"/>
              </a:spcAft>
              <a:buSzPts val="1000"/>
              <a:buAutoNum type="romanLcPeriod"/>
            </a:pPr>
            <a:r>
              <a:rPr lang="es-ES" sz="1000">
                <a:solidFill>
                  <a:srgbClr val="534B4F"/>
                </a:solidFill>
                <a:latin typeface="Calibri" panose="020F0502020204030204" pitchFamily="34" charset="0"/>
                <a:cs typeface="Calibri" panose="020F0502020204030204" pitchFamily="34" charset="0"/>
              </a:rPr>
              <a:t>Se ofrece flexibilidad con el espacio de trabajo de cada individuo. Si un empleado quiere sentarse en una pelota de ejercicios, puede hacerlo. Si quieren alternar entre estar de pie y sentados, pueden hacer lo que quieran.</a:t>
            </a:r>
          </a:p>
          <a:p>
            <a:pPr marL="914400" lvl="1" indent="-292100" algn="l" rtl="0">
              <a:lnSpc>
                <a:spcPct val="115000"/>
              </a:lnSpc>
              <a:spcBef>
                <a:spcPts val="0"/>
              </a:spcBef>
              <a:spcAft>
                <a:spcPts val="0"/>
              </a:spcAft>
              <a:buSzPts val="1000"/>
              <a:buAutoNum type="romanLcPeriod"/>
            </a:pPr>
            <a:r>
              <a:rPr lang="es-ES" sz="1000">
                <a:solidFill>
                  <a:srgbClr val="534B4F"/>
                </a:solidFill>
                <a:latin typeface="Calibri" panose="020F0502020204030204" pitchFamily="34" charset="0"/>
                <a:cs typeface="Calibri" panose="020F0502020204030204" pitchFamily="34" charset="0"/>
              </a:rPr>
              <a:t>Un instructor personal acudirá a la oficina y organizará sesiones de fitness en grupo dos veces por semana durante tres meses. </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Se proporcionará atención plena y apoyo para la salud mental.</a:t>
            </a:r>
          </a:p>
          <a:p>
            <a:pPr marL="914400" lvl="1" indent="-292100" algn="l" rtl="0">
              <a:lnSpc>
                <a:spcPct val="115000"/>
              </a:lnSpc>
              <a:spcBef>
                <a:spcPts val="0"/>
              </a:spcBef>
              <a:spcAft>
                <a:spcPts val="0"/>
              </a:spcAft>
              <a:buSzPts val="1000"/>
              <a:buAutoNum type="romanLcPeriod"/>
            </a:pPr>
            <a:r>
              <a:rPr lang="es-ES" sz="1000">
                <a:solidFill>
                  <a:srgbClr val="534B4F"/>
                </a:solidFill>
                <a:latin typeface="Calibri" panose="020F0502020204030204" pitchFamily="34" charset="0"/>
                <a:cs typeface="Calibri" panose="020F0502020204030204" pitchFamily="34" charset="0"/>
              </a:rPr>
              <a:t>Se ofrecerán y recomendarán servicios de asesoramiento a los empleados. Tanto si buscan asesoramiento individual como de grupo, se les pueden ofrecer referencias a terapeutas accesibles y asequibles.</a:t>
            </a:r>
          </a:p>
          <a:p>
            <a:pPr marL="914400" lvl="1" indent="-292100" algn="l" rtl="0">
              <a:lnSpc>
                <a:spcPct val="115000"/>
              </a:lnSpc>
              <a:spcBef>
                <a:spcPts val="0"/>
              </a:spcBef>
              <a:spcAft>
                <a:spcPts val="0"/>
              </a:spcAft>
              <a:buSzPts val="1000"/>
              <a:buAutoNum type="romanLcPeriod"/>
            </a:pPr>
            <a:r>
              <a:rPr lang="es-ES" sz="1000">
                <a:solidFill>
                  <a:srgbClr val="534B4F"/>
                </a:solidFill>
                <a:latin typeface="Calibri" panose="020F0502020204030204" pitchFamily="34" charset="0"/>
                <a:cs typeface="Calibri" panose="020F0502020204030204" pitchFamily="34" charset="0"/>
              </a:rPr>
              <a:t>Un consejero estará disponible una vez a la semana durante cuatro semanas para sesiones de terapia de grupo en las que se debatirá cómo están afrontando los empleados la pandemia.</a:t>
            </a: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s-ES" sz="1200">
                <a:latin typeface="Calibri" panose="020F0502020204030204" pitchFamily="34" charset="0"/>
                <a:cs typeface="Calibri" panose="020F0502020204030204" pitchFamily="34" charset="0"/>
              </a:rPr>
              <a:t>2. Los elementos estratégicos del plan son:</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Mejorar la funcionalidad del personal y crear un equipo.</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Promover la mejora aceptando sugerencias. </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Rehabilitar las relaciones sanas entre compañeros de trabajo.</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Mejorar el estado de ánimo del personal creando un espacio que les permita desarrollarse física y emocionalmente.</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Demostrar consideración por los empleados y su bienestar.</a:t>
            </a: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None/>
            </a:pPr>
            <a:endParaRPr sz="1200" dirty="0">
              <a:latin typeface="Calibri" panose="020F0502020204030204" pitchFamily="34" charset="0"/>
              <a:cs typeface="Calibri" panose="020F0502020204030204" pitchFamily="34" charset="0"/>
            </a:endParaRPr>
          </a:p>
        </p:txBody>
      </p:sp>
      <p:cxnSp>
        <p:nvCxnSpPr>
          <p:cNvPr id="239" name="Google Shape;239;p26"/>
          <p:cNvCxnSpPr/>
          <p:nvPr/>
        </p:nvCxnSpPr>
        <p:spPr>
          <a:xfrm rot="10800000">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7"/>
          <p:cNvSpPr txBox="1">
            <a:spLocks noGrp="1"/>
          </p:cNvSpPr>
          <p:nvPr>
            <p:ph type="body" idx="2"/>
          </p:nvPr>
        </p:nvSpPr>
        <p:spPr>
          <a:xfrm>
            <a:off x="1024740" y="596575"/>
            <a:ext cx="5866788" cy="9779539"/>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es-ES" sz="1200">
                <a:latin typeface="Calibri" panose="020F0502020204030204" pitchFamily="34" charset="0"/>
                <a:cs typeface="Calibri" panose="020F0502020204030204" pitchFamily="34" charset="0"/>
              </a:rPr>
              <a:t>3. El presupuesto mínimo justificado del plan es: $19,480</a:t>
            </a:r>
          </a:p>
          <a:p>
            <a:pPr marL="0" lvl="0" indent="0" algn="l" rtl="0">
              <a:lnSpc>
                <a:spcPct val="115000"/>
              </a:lnSpc>
              <a:spcBef>
                <a:spcPts val="0"/>
              </a:spcBef>
              <a:spcAft>
                <a:spcPts val="0"/>
              </a:spcAft>
              <a:buClr>
                <a:schemeClr val="dk1"/>
              </a:buClr>
              <a:buSzPts val="1100"/>
              <a:buNone/>
            </a:pPr>
            <a:r>
              <a:rPr lang="es-ES" sz="1200">
                <a:latin typeface="Calibri" panose="020F0502020204030204" pitchFamily="34" charset="0"/>
                <a:cs typeface="Calibri" panose="020F0502020204030204" pitchFamily="34" charset="0"/>
              </a:rPr>
              <a:t> (que incluye lo siguiente)</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seis seminarios de formación de equipos = 12.000 dólares.</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dos eventos corporativos al año = 6.000 dólares.</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incentivar la actividad física mediante un entrenador personal = 1.080 dólares.</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cuatro sesiones de terapia de grupo = 400.</a:t>
            </a:r>
          </a:p>
          <a:p>
            <a:pPr marL="0" lvl="0" indent="0" algn="l" rtl="0">
              <a:lnSpc>
                <a:spcPct val="115000"/>
              </a:lnSpc>
              <a:spcBef>
                <a:spcPts val="0"/>
              </a:spcBef>
              <a:spcAft>
                <a:spcPts val="0"/>
              </a:spcAft>
              <a:buClr>
                <a:schemeClr val="dk1"/>
              </a:buClr>
              <a:buSzPts val="1100"/>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r>
              <a:rPr lang="es-ES" sz="1200">
                <a:latin typeface="Calibri" panose="020F0502020204030204" pitchFamily="34" charset="0"/>
                <a:cs typeface="Calibri" panose="020F0502020204030204" pitchFamily="34" charset="0"/>
              </a:rPr>
              <a:t>4. El seguimiento y los indicadores que deben tenerse en cuenta son:</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Satisfacción de los empleados</a:t>
            </a:r>
          </a:p>
          <a:p>
            <a:pPr marL="914400" lvl="1" indent="-292100" algn="l" rtl="0">
              <a:lnSpc>
                <a:spcPct val="115000"/>
              </a:lnSpc>
              <a:spcBef>
                <a:spcPts val="0"/>
              </a:spcBef>
              <a:spcAft>
                <a:spcPts val="0"/>
              </a:spcAft>
              <a:buSzPts val="1000"/>
              <a:buAutoNum type="romanLcPeriod"/>
            </a:pPr>
            <a:r>
              <a:rPr lang="es-ES" sz="1000">
                <a:solidFill>
                  <a:srgbClr val="534B4F"/>
                </a:solidFill>
                <a:latin typeface="Calibri" panose="020F0502020204030204" pitchFamily="34" charset="0"/>
                <a:cs typeface="Calibri" panose="020F0502020204030204" pitchFamily="34" charset="0"/>
              </a:rPr>
              <a:t>Es imprescindible controlar lo contentos que están los empleados en la empresa. Para ello, deben distribuirse encuestas anónimas cada tres o seis meses. Entre los factores a evaluar figuran: qué hace bien la dirección y qué debería mejorar, si el empleado se siente aceptado y valorado en la empresa, las áreas que funcionan y las que no funcionan en el lugar de trabajo y las sugerencias que cree que beneficiarían a la empresa y a su personal.</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Participación en actividades de bienestar</a:t>
            </a:r>
          </a:p>
          <a:p>
            <a:pPr marL="914400" lvl="1" indent="-292100" algn="l" rtl="0">
              <a:lnSpc>
                <a:spcPct val="115000"/>
              </a:lnSpc>
              <a:spcBef>
                <a:spcPts val="0"/>
              </a:spcBef>
              <a:spcAft>
                <a:spcPts val="0"/>
              </a:spcAft>
              <a:buSzPts val="1000"/>
              <a:buAutoNum type="romanLcPeriod"/>
            </a:pPr>
            <a:r>
              <a:rPr lang="es-ES" sz="1000">
                <a:solidFill>
                  <a:srgbClr val="534B4F"/>
                </a:solidFill>
                <a:latin typeface="Calibri" panose="020F0502020204030204" pitchFamily="34" charset="0"/>
                <a:cs typeface="Calibri" panose="020F0502020204030204" pitchFamily="34" charset="0"/>
              </a:rPr>
              <a:t>Si los empleados están dispuestos a participar en las actividades recomendadas, el progreso les seguirá. Si las personas son reacias a participar, puede ser necesario ofrecerles incentivos y motivación adicional. Por último, si hay falta de esfuerzo por parte de determinados empleados, puede ser necesario tomar otras medidas en relación con su implicación en la empresa.</a:t>
            </a: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1027</Words>
  <Application>Microsoft Office PowerPoint</Application>
  <PresentationFormat>Personalizado</PresentationFormat>
  <Paragraphs>74</Paragraphs>
  <Slides>4</Slides>
  <Notes>4</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4</vt:i4>
      </vt:variant>
    </vt:vector>
  </HeadingPairs>
  <TitlesOfParts>
    <vt:vector size="11" baseType="lpstr">
      <vt:lpstr>Arial</vt:lpstr>
      <vt:lpstr>Calibri</vt:lpstr>
      <vt:lpstr>Montserrat</vt:lpstr>
      <vt:lpstr>Poppins</vt:lpstr>
      <vt:lpstr>Avenir</vt:lpstr>
      <vt:lpstr>Century Schoolbook</vt:lpstr>
      <vt:lpstr>Office Theme</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Emmanuel Soriano</cp:lastModifiedBy>
  <cp:revision>5</cp:revision>
  <dcterms:created xsi:type="dcterms:W3CDTF">2021-06-15T11:45:52Z</dcterms:created>
  <dcterms:modified xsi:type="dcterms:W3CDTF">2023-05-24T12:05:20Z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