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77" r:id="rId2"/>
    <p:sldId id="278" r:id="rId3"/>
    <p:sldId id="281" r:id="rId4"/>
    <p:sldId id="282" r:id="rId5"/>
  </p:sldIdLst>
  <p:sldSz cx="7559675" cy="10691813"/>
  <p:notesSz cx="6797675" cy="9926638"/>
  <p:embeddedFontLst>
    <p:embeddedFont>
      <p:font typeface="Calibri" panose="020F0502020204030204" pitchFamily="34" charset="0"/>
      <p:regular r:id="rId7"/>
      <p:bold r:id="rId8"/>
      <p:italic r:id="rId9"/>
      <p:boldItalic r:id="rId10"/>
    </p:embeddedFont>
    <p:embeddedFont>
      <p:font typeface="Century Schoolbook" panose="02040604050505020304" pitchFamily="18" charset="0"/>
      <p:regular r:id="rId11"/>
      <p:bold r:id="rId12"/>
      <p:italic r:id="rId13"/>
      <p:boldItalic r:id="rId14"/>
    </p:embeddedFont>
    <p:embeddedFont>
      <p:font typeface="Montserrat" panose="00000500000000000000" pitchFamily="2" charset="0"/>
      <p:regular r:id="rId15"/>
      <p:bold r:id="rId16"/>
      <p:italic r:id="rId17"/>
      <p:boldItalic r:id="rId18"/>
    </p:embeddedFont>
    <p:embeddedFont>
      <p:font typeface="Poppins" panose="00000500000000000000" pitchFamily="2" charset="0"/>
      <p:regular r:id="rId19"/>
      <p:bold r:id="rId20"/>
      <p:italic r:id="rId21"/>
      <p:boldItalic r:id="rId22"/>
    </p:embeddedFont>
    <p:embeddedFont>
      <p:font typeface="Roboto" panose="020000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jFqha598ZSteIH527IVpLSe/qmB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28C625-46BB-89F1-8F4D-72F20629431B}" name="Guðrún Þóra Gunnarsdóttir - HA" initials="GÞGH" userId="S::gudrunthora@unak.is::080319e9-cba8-43d0-a339-cc9a7fd4f623" providerId="AD"/>
  <p188:author id="{5E07C8E4-5CD3-FBBE-B21D-5E7828DF1115}" name="Íris Hrund Halldórsdóttir - HA" initials="ÍHHH" userId="Íris Hrund Halldórsdóttir - HA"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80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font" Target="fonts/font20.fntdata"/><Relationship Id="rId3" Type="http://schemas.openxmlformats.org/officeDocument/2006/relationships/slide" Target="slides/slide2.xml"/><Relationship Id="rId21" Type="http://schemas.openxmlformats.org/officeDocument/2006/relationships/font" Target="fonts/font15.fntdata"/><Relationship Id="rId63" Type="http://schemas.openxmlformats.org/officeDocument/2006/relationships/tableStyles" Target="tableStyles.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font" Target="fonts/font19.fntdata"/><Relationship Id="rId59"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10.fntdata"/><Relationship Id="rId20" Type="http://schemas.openxmlformats.org/officeDocument/2006/relationships/font" Target="fonts/font14.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font" Target="fonts/font9.fntdata"/><Relationship Id="rId23" Type="http://schemas.openxmlformats.org/officeDocument/2006/relationships/font" Target="fonts/font17.fntdata"/><Relationship Id="rId61" Type="http://schemas.openxmlformats.org/officeDocument/2006/relationships/viewProps" Target="viewProps.xml"/><Relationship Id="rId10" Type="http://schemas.openxmlformats.org/officeDocument/2006/relationships/font" Target="fonts/font4.fntdata"/><Relationship Id="rId19" Type="http://schemas.openxmlformats.org/officeDocument/2006/relationships/font" Target="fonts/font13.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6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8056"/>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8056"/>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77194"/>
            <a:ext cx="5438140" cy="3908614"/>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8584"/>
            <a:ext cx="2945659" cy="498055"/>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428584"/>
            <a:ext cx="2945659" cy="498055"/>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6" name="Google Shape;1416;p22: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79768" y="4777194"/>
            <a:ext cx="5438140" cy="3908614"/>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216150" y="1241425"/>
            <a:ext cx="236537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05419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‹Nº›</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4"/>
        <p:cNvGrpSpPr/>
        <p:nvPr/>
      </p:nvGrpSpPr>
      <p:grpSpPr>
        <a:xfrm>
          <a:off x="0" y="0"/>
          <a:ext cx="0" cy="0"/>
          <a:chOff x="0" y="0"/>
          <a:chExt cx="0" cy="0"/>
        </a:xfrm>
      </p:grpSpPr>
      <p:grpSp>
        <p:nvGrpSpPr>
          <p:cNvPr id="475" name="Google Shape;475;p55"/>
          <p:cNvGrpSpPr/>
          <p:nvPr/>
        </p:nvGrpSpPr>
        <p:grpSpPr>
          <a:xfrm rot="5400000">
            <a:off x="-1566071" y="1575892"/>
            <a:ext cx="10691815" cy="7559675"/>
            <a:chOff x="-3" y="-1544"/>
            <a:chExt cx="12192003" cy="6859544"/>
          </a:xfrm>
        </p:grpSpPr>
        <p:sp>
          <p:nvSpPr>
            <p:cNvPr id="476" name="Google Shape;476;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7" name="Google Shape;477;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8" name="Google Shape;478;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79" name="Google Shape;479;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80" name="Google Shape;480;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‹Nº›</a:t>
            </a:fld>
            <a:r>
              <a:rPr lang="en-US" sz="756" b="0" i="0">
                <a:solidFill>
                  <a:srgbClr val="534B4F"/>
                </a:solidFill>
                <a:latin typeface="Arial"/>
                <a:ea typeface="Arial"/>
                <a:cs typeface="Arial"/>
                <a:sym typeface="Arial"/>
              </a:rPr>
              <a:t>￼</a:t>
            </a:r>
            <a:endParaRPr/>
          </a:p>
        </p:txBody>
      </p:sp>
      <p:pic>
        <p:nvPicPr>
          <p:cNvPr id="485" name="Google Shape;485;p55"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86" name="Google Shape;486;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378" b="0" i="0" u="none" strike="noStrike">
                  <a:solidFill>
                    <a:srgbClr val="323338"/>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‹Nº›</a:t>
            </a:fld>
            <a:endParaRPr/>
          </a:p>
        </p:txBody>
      </p:sp>
    </p:spTree>
  </p:cSld>
  <p:clrMap bg1="lt1" tx1="dk1" bg2="dk2" tx2="lt2" accent1="accent1" accent2="accent2" accent3="accent3" accent4="accent4" accent5="accent5" accent6="accent6" hlink="hlink" folHlink="folHlink"/>
  <p:sldLayoutIdLst>
    <p:sldLayoutId id="2147483671" r:id="rId1"/>
    <p:sldLayoutId id="2147483674" r:id="rId2"/>
    <p:sldLayoutId id="2147483675"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3918857" y="4354298"/>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s-ES" sz="1500" b="1">
                <a:solidFill>
                  <a:srgbClr val="79527B"/>
                </a:solidFill>
                <a:latin typeface="Roboto" panose="02000000000000000000" pitchFamily="2" charset="0"/>
                <a:ea typeface="Roboto" panose="02000000000000000000" pitchFamily="2" charset="0"/>
              </a:rPr>
              <a:t>Situación inicial</a:t>
            </a:r>
          </a:p>
        </p:txBody>
      </p:sp>
      <p:sp>
        <p:nvSpPr>
          <p:cNvPr id="1419" name="Google Shape;1419;p22"/>
          <p:cNvSpPr txBox="1">
            <a:spLocks noGrp="1"/>
          </p:cNvSpPr>
          <p:nvPr>
            <p:ph type="body" idx="2"/>
          </p:nvPr>
        </p:nvSpPr>
        <p:spPr>
          <a:xfrm>
            <a:off x="287452" y="4683083"/>
            <a:ext cx="2790561" cy="369206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s-ES"/>
              <a:t>Tema:</a:t>
            </a:r>
          </a:p>
          <a:p>
            <a:pPr marL="0" lvl="0" indent="0" algn="l" rtl="0">
              <a:lnSpc>
                <a:spcPct val="127750"/>
              </a:lnSpc>
              <a:spcBef>
                <a:spcPts val="0"/>
              </a:spcBef>
              <a:spcAft>
                <a:spcPts val="0"/>
              </a:spcAft>
              <a:buClr>
                <a:schemeClr val="lt1"/>
              </a:buClr>
              <a:buSzPts val="1200"/>
              <a:buNone/>
            </a:pPr>
            <a:r>
              <a:rPr lang="es-ES"/>
              <a:t>Ajuste del modelo de negocio</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es-ES"/>
              <a:t>Tipo de negocio: </a:t>
            </a:r>
          </a:p>
          <a:p>
            <a:pPr marL="0" lvl="0" indent="0" algn="l" rtl="0">
              <a:lnSpc>
                <a:spcPct val="127750"/>
              </a:lnSpc>
              <a:spcBef>
                <a:spcPts val="0"/>
              </a:spcBef>
              <a:spcAft>
                <a:spcPts val="0"/>
              </a:spcAft>
              <a:buClr>
                <a:schemeClr val="lt1"/>
              </a:buClr>
              <a:buSzPts val="1200"/>
              <a:buNone/>
            </a:pPr>
            <a:r>
              <a:rPr lang="es-ES"/>
              <a:t>Una empresa familiar de turismo patrimonial</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es-ES"/>
              <a:t>Página web: Cavesofhella.is </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p:txBody>
      </p:sp>
      <p:sp>
        <p:nvSpPr>
          <p:cNvPr id="1425" name="Google Shape;1425;p22"/>
          <p:cNvSpPr txBox="1">
            <a:spLocks noGrp="1"/>
          </p:cNvSpPr>
          <p:nvPr>
            <p:ph type="body" idx="8"/>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s-ES" sz="1600"/>
              <a:t>Caso práctico</a:t>
            </a:r>
          </a:p>
        </p:txBody>
      </p:sp>
      <p:sp>
        <p:nvSpPr>
          <p:cNvPr id="39" name="Google Shape;1420;p22">
            <a:extLst>
              <a:ext uri="{FF2B5EF4-FFF2-40B4-BE49-F238E27FC236}">
                <a16:creationId xmlns:a16="http://schemas.microsoft.com/office/drawing/2014/main" id="{BAEC0FC5-0691-41EC-9965-7D6572BF1EB0}"/>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s-ES" b="1"/>
              <a:t>Módulo: 3</a:t>
            </a:r>
          </a:p>
          <a:p>
            <a:pPr marL="0" indent="0">
              <a:spcBef>
                <a:spcPts val="0"/>
              </a:spcBef>
              <a:buSzPts val="1200"/>
            </a:pPr>
            <a:r>
              <a:rPr lang="es-ES" b="1"/>
              <a:t>Hacer frente a las crisis</a:t>
            </a:r>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3918857" y="4833878"/>
            <a:ext cx="378545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3775764" y="4833878"/>
            <a:ext cx="3636963" cy="369204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gn="just">
              <a:lnSpc>
                <a:spcPct val="102200"/>
              </a:lnSpc>
              <a:buClr>
                <a:srgbClr val="79527B"/>
              </a:buClr>
              <a:buSzPts val="1500"/>
            </a:pPr>
            <a:r>
              <a:rPr lang="es-ES" sz="1400" b="0">
                <a:solidFill>
                  <a:srgbClr val="534B4F"/>
                </a:solidFill>
                <a:latin typeface="Calibri" panose="020F0502020204030204" pitchFamily="34" charset="0"/>
                <a:ea typeface="Calibri" panose="020F0502020204030204" pitchFamily="34" charset="0"/>
                <a:cs typeface="Calibri" panose="020F0502020204030204" pitchFamily="34" charset="0"/>
              </a:rPr>
              <a:t>Caves of Hella es una empresa familiar de turismo patrimonial que se puso en marcha poco antes de que estallara la crisis del COVID-19. </a:t>
            </a:r>
          </a:p>
          <a:p>
            <a:pPr marL="0" indent="0" algn="just">
              <a:lnSpc>
                <a:spcPct val="102200"/>
              </a:lnSpc>
              <a:buClr>
                <a:srgbClr val="79527B"/>
              </a:buClr>
              <a:buSzPts val="1500"/>
            </a:pPr>
            <a:endPar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a:p>
            <a:pPr marL="0" indent="0" algn="just">
              <a:lnSpc>
                <a:spcPct val="102200"/>
              </a:lnSpc>
              <a:buClr>
                <a:srgbClr val="79527B"/>
              </a:buClr>
              <a:buSzPts val="1500"/>
            </a:pPr>
            <a:r>
              <a:rPr lang="es-ES" sz="1400" b="0">
                <a:solidFill>
                  <a:srgbClr val="534B4F"/>
                </a:solidFill>
                <a:latin typeface="Calibri" panose="020F0502020204030204" pitchFamily="34" charset="0"/>
                <a:ea typeface="Calibri" panose="020F0502020204030204" pitchFamily="34" charset="0"/>
                <a:cs typeface="Calibri" panose="020F0502020204030204" pitchFamily="34" charset="0"/>
              </a:rPr>
              <a:t>La empresa está construida en torno a doce cuevas artificiales de origen desconocido. Durante siglos, las cuevas se habían utilizado para guardar ganado, heno, comida e incluso como almacén frigorífico de alimentos.  </a:t>
            </a:r>
          </a:p>
          <a:p>
            <a:pPr marL="0" indent="0" algn="just">
              <a:lnSpc>
                <a:spcPct val="102200"/>
              </a:lnSpc>
              <a:buClr>
                <a:srgbClr val="79527B"/>
              </a:buClr>
              <a:buSzPts val="1500"/>
            </a:pPr>
            <a:br>
              <a:rPr lang="es-ES" sz="1400" b="0">
                <a:solidFill>
                  <a:srgbClr val="534B4F"/>
                </a:solidFill>
                <a:latin typeface="Calibri" panose="020F0502020204030204" pitchFamily="34" charset="0"/>
                <a:ea typeface="Calibri" panose="020F0502020204030204" pitchFamily="34" charset="0"/>
                <a:cs typeface="Calibri" panose="020F0502020204030204" pitchFamily="34" charset="0"/>
              </a:rPr>
            </a:br>
            <a:r>
              <a:rPr lang="es-ES" sz="1400" b="0">
                <a:solidFill>
                  <a:srgbClr val="534B4F"/>
                </a:solidFill>
                <a:latin typeface="Calibri" panose="020F0502020204030204" pitchFamily="34" charset="0"/>
                <a:ea typeface="Calibri" panose="020F0502020204030204" pitchFamily="34" charset="0"/>
                <a:cs typeface="Calibri" panose="020F0502020204030204" pitchFamily="34" charset="0"/>
              </a:rPr>
              <a:t>El principal objetivo de la empresa era continuar la restauración de las cuevas y abrirlas al público.</a:t>
            </a:r>
          </a:p>
          <a:p>
            <a:pPr marL="0" indent="0" algn="just">
              <a:lnSpc>
                <a:spcPct val="102200"/>
              </a:lnSpc>
              <a:buClr>
                <a:srgbClr val="79527B"/>
              </a:buClr>
              <a:buSzPts val="1500"/>
            </a:pPr>
            <a:endPar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a:p>
            <a:pPr marL="0" indent="0" algn="just">
              <a:lnSpc>
                <a:spcPct val="102200"/>
              </a:lnSpc>
              <a:buClr>
                <a:srgbClr val="79527B"/>
              </a:buClr>
              <a:buSzPts val="1500"/>
            </a:pPr>
            <a:r>
              <a:rPr lang="es-ES" sz="1400" b="0">
                <a:solidFill>
                  <a:srgbClr val="534B4F"/>
                </a:solidFill>
                <a:latin typeface="Calibri" panose="020F0502020204030204" pitchFamily="34" charset="0"/>
                <a:ea typeface="Calibri" panose="020F0502020204030204" pitchFamily="34" charset="0"/>
                <a:cs typeface="Calibri" panose="020F0502020204030204" pitchFamily="34" charset="0"/>
              </a:rPr>
              <a:t>El principal producto son las visitas guiadas por las cuevas.   </a:t>
            </a:r>
          </a:p>
        </p:txBody>
      </p:sp>
      <p:pic>
        <p:nvPicPr>
          <p:cNvPr id="3" name="Picture 2">
            <a:extLst>
              <a:ext uri="{FF2B5EF4-FFF2-40B4-BE49-F238E27FC236}">
                <a16:creationId xmlns:a16="http://schemas.microsoft.com/office/drawing/2014/main" id="{CA924250-1A5E-035A-C825-84DA83C2CF56}"/>
              </a:ext>
            </a:extLst>
          </p:cNvPr>
          <p:cNvPicPr>
            <a:picLocks noChangeAspect="1"/>
          </p:cNvPicPr>
          <p:nvPr/>
        </p:nvPicPr>
        <p:blipFill>
          <a:blip r:embed="rId3"/>
          <a:stretch>
            <a:fillRect/>
          </a:stretch>
        </p:blipFill>
        <p:spPr>
          <a:xfrm>
            <a:off x="345336" y="7646821"/>
            <a:ext cx="2853963" cy="618359"/>
          </a:xfrm>
          <a:prstGeom prst="rect">
            <a:avLst/>
          </a:prstGeom>
        </p:spPr>
      </p:pic>
      <p:pic>
        <p:nvPicPr>
          <p:cNvPr id="9" name="Picture Placeholder 8">
            <a:extLst>
              <a:ext uri="{FF2B5EF4-FFF2-40B4-BE49-F238E27FC236}">
                <a16:creationId xmlns:a16="http://schemas.microsoft.com/office/drawing/2014/main" id="{7A50AA17-197F-0CC9-1086-403D92E0CF26}"/>
              </a:ext>
            </a:extLst>
          </p:cNvPr>
          <p:cNvPicPr>
            <a:picLocks noGrp="1" noChangeAspect="1"/>
          </p:cNvPicPr>
          <p:nvPr>
            <p:ph type="pic" idx="9"/>
          </p:nvPr>
        </p:nvPicPr>
        <p:blipFill>
          <a:blip r:embed="rId4"/>
          <a:srcRect t="12623" b="12623"/>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56"/>
        <p:cNvGrpSpPr/>
        <p:nvPr/>
      </p:nvGrpSpPr>
      <p:grpSpPr>
        <a:xfrm>
          <a:off x="0" y="0"/>
          <a:ext cx="0" cy="0"/>
          <a:chOff x="0" y="0"/>
          <a:chExt cx="0" cy="0"/>
        </a:xfrm>
      </p:grpSpPr>
      <p:sp>
        <p:nvSpPr>
          <p:cNvPr id="1460" name="Google Shape;1460;p23"/>
          <p:cNvSpPr txBox="1">
            <a:spLocks noGrp="1"/>
          </p:cNvSpPr>
          <p:nvPr>
            <p:ph type="body" idx="1"/>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s-ES" sz="1600"/>
              <a:t>Retos y problemas especiales a los que se enfrenta la empresa</a:t>
            </a:r>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1463" name="Google Shape;1463;p23"/>
          <p:cNvGrpSpPr/>
          <p:nvPr/>
        </p:nvGrpSpPr>
        <p:grpSpPr>
          <a:xfrm>
            <a:off x="238887" y="5286706"/>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928041" y="5966906"/>
            <a:ext cx="5991741" cy="192886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s-ES" sz="1400" b="0">
                <a:solidFill>
                  <a:srgbClr val="534B4F"/>
                </a:solidFill>
                <a:latin typeface="Calibri" panose="020F0502020204030204" pitchFamily="34" charset="0"/>
                <a:ea typeface="Calibri" panose="020F0502020204030204" pitchFamily="34" charset="0"/>
                <a:cs typeface="Calibri" panose="020F0502020204030204" pitchFamily="34" charset="0"/>
              </a:rPr>
              <a:t>¿Qué podían hacer?</a:t>
            </a:r>
          </a:p>
          <a:p>
            <a:pPr marL="0" indent="0">
              <a:lnSpc>
                <a:spcPct val="102200"/>
              </a:lnSpc>
              <a:buClr>
                <a:srgbClr val="79527B"/>
              </a:buClr>
              <a:buSzPts val="1500"/>
            </a:pPr>
            <a:r>
              <a:rPr lang="es-ES" sz="1400" b="0">
                <a:solidFill>
                  <a:srgbClr val="534B4F"/>
                </a:solidFill>
                <a:latin typeface="Calibri" panose="020F0502020204030204" pitchFamily="34" charset="0"/>
                <a:ea typeface="Calibri" panose="020F0502020204030204" pitchFamily="34" charset="0"/>
                <a:cs typeface="Calibri" panose="020F0502020204030204" pitchFamily="34" charset="0"/>
              </a:rPr>
              <a:t>¿Cómo pueden ajustar el modelo de negocio?</a:t>
            </a:r>
          </a:p>
          <a:p>
            <a:pPr marL="0" indent="0">
              <a:lnSpc>
                <a:spcPct val="102200"/>
              </a:lnSpc>
              <a:buClr>
                <a:srgbClr val="79527B"/>
              </a:buClr>
              <a:buSzPts val="1500"/>
            </a:pPr>
            <a:endPar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r>
              <a:rPr lang="es-ES" sz="1400" b="0">
                <a:solidFill>
                  <a:srgbClr val="534B4F"/>
                </a:solidFill>
                <a:latin typeface="Calibri" panose="020F0502020204030204" pitchFamily="34" charset="0"/>
                <a:ea typeface="Calibri" panose="020F0502020204030204" pitchFamily="34" charset="0"/>
                <a:cs typeface="Calibri" panose="020F0502020204030204" pitchFamily="34" charset="0"/>
              </a:rPr>
              <a:t>¿Qué puede hacer la empresa para mantener las ventas?  </a:t>
            </a:r>
          </a:p>
          <a:p>
            <a:pPr marL="0" indent="0">
              <a:lnSpc>
                <a:spcPct val="102200"/>
              </a:lnSpc>
              <a:buClr>
                <a:srgbClr val="79527B"/>
              </a:buClr>
              <a:buSzPts val="1500"/>
            </a:pPr>
            <a:r>
              <a:rPr lang="es-ES" sz="1400" b="0">
                <a:solidFill>
                  <a:srgbClr val="534B4F"/>
                </a:solidFill>
                <a:latin typeface="Calibri" panose="020F0502020204030204" pitchFamily="34" charset="0"/>
                <a:ea typeface="Calibri" panose="020F0502020204030204" pitchFamily="34" charset="0"/>
                <a:cs typeface="Calibri" panose="020F0502020204030204" pitchFamily="34" charset="0"/>
              </a:rPr>
              <a:t>¿Es posible mantener las ventas?</a:t>
            </a:r>
          </a:p>
          <a:p>
            <a:pPr marL="0" indent="0">
              <a:lnSpc>
                <a:spcPct val="102200"/>
              </a:lnSpc>
              <a:buClr>
                <a:srgbClr val="79527B"/>
              </a:buClr>
              <a:buSzPts val="1500"/>
            </a:pPr>
            <a:endParaRPr lang="en-GB"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940735" y="5391412"/>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s-ES" sz="1600"/>
              <a:t>Debate en grupo</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flipV="1">
            <a:off x="928041" y="5818067"/>
            <a:ext cx="5941290" cy="38829"/>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77601" y="1339279"/>
            <a:ext cx="5891730" cy="326587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s-ES" sz="1400">
                <a:latin typeface="Calibri" panose="020F0502020204030204" pitchFamily="34" charset="0"/>
                <a:ea typeface="Calibri" panose="020F0502020204030204" pitchFamily="34" charset="0"/>
                <a:cs typeface="Calibri" panose="020F0502020204030204" pitchFamily="34" charset="0"/>
              </a:rPr>
              <a:t>El producto y la empresa llevaban cuatro años preparándose. El modelo de negocio se centraba en ofrecer visitas guiadas en inglés para turistas extranjeros. El contenido de las visitas se basaba en historias dirigidas a un público extranjero. Así, todo el material de marketing y la variedad de productos y servicios se centran en ese grupo.</a:t>
            </a:r>
          </a:p>
          <a:p>
            <a:pPr marL="0" indent="0">
              <a:lnSpc>
                <a:spcPct val="102200"/>
              </a:lnSpc>
              <a:buClr>
                <a:srgbClr val="79527B"/>
              </a:buClr>
              <a:buSzPts val="1500"/>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r>
              <a:rPr lang="es-ES" sz="1400">
                <a:latin typeface="Calibri" panose="020F0502020204030204" pitchFamily="34" charset="0"/>
                <a:ea typeface="Calibri" panose="020F0502020204030204" pitchFamily="34" charset="0"/>
                <a:cs typeface="Calibri" panose="020F0502020204030204" pitchFamily="34" charset="0"/>
              </a:rPr>
              <a:t>El negocio acababa de ponerse en marcha cuando estalló la crisis del COVID-19, y el número de turistas extranjeros en el país cayó drásticamente</a:t>
            </a:r>
            <a:r>
              <a:rPr lang="es-ES" sz="1400" b="0">
                <a:solidFill>
                  <a:srgbClr val="FF0000"/>
                </a:solidFill>
                <a:latin typeface="Calibri" panose="020F0502020204030204" pitchFamily="34" charset="0"/>
                <a:ea typeface="Calibri" panose="020F0502020204030204" pitchFamily="34" charset="0"/>
                <a:cs typeface="Calibri" panose="020F0502020204030204" pitchFamily="34" charset="0"/>
              </a:rPr>
              <a:t>. </a:t>
            </a:r>
          </a:p>
          <a:p>
            <a:pPr marL="0" indent="0">
              <a:lnSpc>
                <a:spcPct val="102200"/>
              </a:lnSpc>
              <a:buClr>
                <a:srgbClr val="79527B"/>
              </a:buClr>
              <a:buSzPts val="1500"/>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indent="0">
              <a:lnSpc>
                <a:spcPct val="102200"/>
              </a:lnSpc>
              <a:buClr>
                <a:srgbClr val="79527B"/>
              </a:buClr>
              <a:buSzPts val="1500"/>
            </a:pPr>
            <a:r>
              <a:rPr lang="es-ES" sz="1400">
                <a:latin typeface="Calibri" panose="020F0502020204030204" pitchFamily="34" charset="0"/>
                <a:ea typeface="Calibri" panose="020F0502020204030204" pitchFamily="34" charset="0"/>
                <a:cs typeface="Calibri" panose="020F0502020204030204" pitchFamily="34" charset="0"/>
              </a:rPr>
              <a:t>Por lo tanto, Caves of Hella se enfrentó a la desaparición total de su grupo objetivo. Al acercarse el verano de 2020, la empresa reajustó su modelo de negocio para atraer a turistas nacionales.</a:t>
            </a:r>
          </a:p>
          <a:p>
            <a:pPr marL="0" indent="0">
              <a:lnSpc>
                <a:spcPct val="102200"/>
              </a:lnSpc>
              <a:buClr>
                <a:srgbClr val="79527B"/>
              </a:buClr>
              <a:buSzPts val="1500"/>
            </a:pPr>
            <a:endParaRPr lang="en-US" sz="1400" b="0" dirty="0">
              <a:solidFill>
                <a:srgbClr val="534B4F"/>
              </a:solidFill>
              <a:latin typeface="Calibri" panose="020F0502020204030204" pitchFamily="34" charset="0"/>
              <a:ea typeface="Calibri" panose="020F0502020204030204" pitchFamily="34" charset="0"/>
              <a:cs typeface="Calibri" panose="020F0502020204030204" pitchFamily="34" charset="0"/>
            </a:endParaRPr>
          </a:p>
        </p:txBody>
      </p:sp>
      <p:pic>
        <p:nvPicPr>
          <p:cNvPr id="20" name="Picture 19">
            <a:extLst>
              <a:ext uri="{FF2B5EF4-FFF2-40B4-BE49-F238E27FC236}">
                <a16:creationId xmlns:a16="http://schemas.microsoft.com/office/drawing/2014/main" id="{ED8A5A5A-0666-4774-1960-BB5DB37AB3DB}"/>
              </a:ext>
            </a:extLst>
          </p:cNvPr>
          <p:cNvPicPr>
            <a:picLocks noChangeAspect="1"/>
          </p:cNvPicPr>
          <p:nvPr/>
        </p:nvPicPr>
        <p:blipFill>
          <a:blip r:embed="rId4"/>
          <a:stretch>
            <a:fillRect/>
          </a:stretch>
        </p:blipFill>
        <p:spPr>
          <a:xfrm>
            <a:off x="4490787" y="7528280"/>
            <a:ext cx="1591359" cy="2418429"/>
          </a:xfrm>
          <a:prstGeom prst="rect">
            <a:avLst/>
          </a:prstGeom>
          <a:ln>
            <a:noFill/>
          </a:ln>
          <a:effectLst>
            <a:outerShdw blurRad="292100" dist="139700" dir="2700000" algn="tl" rotWithShape="0">
              <a:srgbClr val="333333">
                <a:alpha val="65000"/>
              </a:srgbClr>
            </a:outerShdw>
          </a:effectLst>
        </p:spPr>
      </p:pic>
    </p:spTree>
  </p:cSld>
  <p:clrMapOvr>
    <a:overrideClrMapping bg1="lt1" tx1="dk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s-ES" sz="1600"/>
              <a:t>Enfoque</a:t>
            </a:r>
          </a:p>
        </p:txBody>
      </p:sp>
      <p:sp>
        <p:nvSpPr>
          <p:cNvPr id="1544" name="Google Shape;1544;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r>
              <a:rPr lang="es-ES" sz="1400">
                <a:latin typeface="Calibri" panose="020F0502020204030204" pitchFamily="34" charset="0"/>
                <a:ea typeface="Calibri" panose="020F0502020204030204" pitchFamily="34" charset="0"/>
                <a:cs typeface="Calibri" panose="020F0502020204030204" pitchFamily="34" charset="0"/>
              </a:rPr>
              <a:t>Cuando el turismo se detuvo por completo debido al COVID, los propietarios tuvieron que ajustar la estructura "de la noche a la mañana", como expresó uno de los propietarios. Debían centrarse más en los turistas nacionales que en los internacionales. Tenían que pensar rápidamente cómo atraer a nuevos clientes y qué cambios había que introducir en el producto para el mercado nacional.</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s-ES" sz="1400">
                <a:latin typeface="Calibri" panose="020F0502020204030204" pitchFamily="34" charset="0"/>
                <a:ea typeface="Calibri" panose="020F0502020204030204" pitchFamily="34" charset="0"/>
                <a:cs typeface="Calibri" panose="020F0502020204030204" pitchFamily="34" charset="0"/>
              </a:rPr>
              <a:t>Para saber qué quería el mercado nacional, tenían que actuar con rapidez. Pero, ¿cómo modificar su modelo de negocio, que llevaba cuatro años gestándose, para adaptarlo a un nuevo grupo de mercado?</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s-ES" sz="1400">
                <a:latin typeface="Calibri" panose="020F0502020204030204" pitchFamily="34" charset="0"/>
                <a:ea typeface="Calibri" panose="020F0502020204030204" pitchFamily="34" charset="0"/>
                <a:cs typeface="Calibri" panose="020F0502020204030204" pitchFamily="34" charset="0"/>
              </a:rPr>
              <a:t>Pronto se dieron cuenta de que tenían que contar una historia diferente de la prevista inicialmente. Las historias sobre duendes y gente oculta eran populares entre los turistas extranjeros, pero no resultaban tan novedosas para los islandeses. Para relacionar su gira con el mercado nacional, contaron anécdotas sobre conocidos personajes históricos y de la saga nacional. Era la misma gira pero con un contenido diferente. </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s-ES" sz="1400">
                <a:latin typeface="Calibri" panose="020F0502020204030204" pitchFamily="34" charset="0"/>
                <a:ea typeface="Calibri" panose="020F0502020204030204" pitchFamily="34" charset="0"/>
                <a:cs typeface="Calibri" panose="020F0502020204030204" pitchFamily="34" charset="0"/>
              </a:rPr>
              <a:t>Se prestó más atención al narrador. Se procuró contratar a narradores locales, conocidos y excepcionalmente buenos para ofrecer una experiencia de primera.  </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s-ES" sz="1400">
                <a:latin typeface="Calibri" panose="020F0502020204030204" pitchFamily="34" charset="0"/>
                <a:ea typeface="Calibri" panose="020F0502020204030204" pitchFamily="34" charset="0"/>
                <a:cs typeface="Calibri" panose="020F0502020204030204" pitchFamily="34" charset="0"/>
              </a:rPr>
              <a:t>La nueva gira para turistas nacionales fue un éxito, y la asistencia fue muy buena en el verano de 2020. Hubo al menos tres visitas guiadas cada día durante el verano y ninguna se canceló por falta de participación. </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algn="ctr" rtl="0">
              <a:lnSpc>
                <a:spcPct val="102200"/>
              </a:lnSpc>
              <a:spcBef>
                <a:spcPts val="0"/>
              </a:spcBef>
              <a:spcAft>
                <a:spcPts val="0"/>
              </a:spcAft>
              <a:buClr>
                <a:srgbClr val="79527B"/>
              </a:buClr>
              <a:buSzPts val="1500"/>
              <a:buNone/>
            </a:pPr>
            <a:r>
              <a:rPr lang="es-ES" sz="1400">
                <a:latin typeface="Calibri" panose="020F0502020204030204" pitchFamily="34" charset="0"/>
                <a:ea typeface="Calibri" panose="020F0502020204030204" pitchFamily="34" charset="0"/>
                <a:cs typeface="Calibri" panose="020F0502020204030204" pitchFamily="34" charset="0"/>
              </a:rPr>
              <a:t> </a:t>
            </a:r>
            <a:r>
              <a:rPr lang="es-ES" sz="1400" i="1">
                <a:latin typeface="Calibri" panose="020F0502020204030204" pitchFamily="34" charset="0"/>
                <a:ea typeface="Calibri" panose="020F0502020204030204" pitchFamily="34" charset="0"/>
                <a:cs typeface="Calibri" panose="020F0502020204030204" pitchFamily="34" charset="0"/>
              </a:rPr>
              <a:t>Empezamos con una gira, y creo que había unas 200-300 personas, así que pensamos: "Oh, mierda, tenemos que aumentar el número de giras".</a:t>
            </a:r>
          </a:p>
          <a:p>
            <a:pPr marL="0" lvl="0" indent="0" algn="ctr" rtl="0">
              <a:lnSpc>
                <a:spcPct val="102200"/>
              </a:lnSpc>
              <a:spcBef>
                <a:spcPts val="0"/>
              </a:spcBef>
              <a:spcAft>
                <a:spcPts val="0"/>
              </a:spcAft>
              <a:buClr>
                <a:srgbClr val="79527B"/>
              </a:buClr>
              <a:buSzPts val="1500"/>
              <a:buNone/>
            </a:pPr>
            <a:r>
              <a:rPr lang="es-ES" sz="1400" i="1">
                <a:latin typeface="Calibri" panose="020F0502020204030204" pitchFamily="34" charset="0"/>
                <a:ea typeface="Calibri" panose="020F0502020204030204" pitchFamily="34" charset="0"/>
                <a:cs typeface="Calibri" panose="020F0502020204030204" pitchFamily="34" charset="0"/>
              </a:rPr>
              <a:t>-Uno de los propietarios..</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a:p>
            <a:pPr marL="0" lvl="0" indent="0" rtl="0">
              <a:lnSpc>
                <a:spcPct val="102200"/>
              </a:lnSpc>
              <a:spcBef>
                <a:spcPts val="0"/>
              </a:spcBef>
              <a:spcAft>
                <a:spcPts val="0"/>
              </a:spcAft>
              <a:buClr>
                <a:srgbClr val="79527B"/>
              </a:buClr>
              <a:buSzPts val="1500"/>
              <a:buNone/>
            </a:pPr>
            <a:r>
              <a:rPr lang="es-ES" sz="1400" b="1">
                <a:latin typeface="Calibri" panose="020F0502020204030204" pitchFamily="34" charset="0"/>
                <a:ea typeface="Calibri" panose="020F0502020204030204" pitchFamily="34" charset="0"/>
                <a:cs typeface="Calibri" panose="020F0502020204030204" pitchFamily="34" charset="0"/>
              </a:rPr>
              <a:t>La clave de su éxito, expresó uno de los propietarios, era estar en buen contacto con los nuevos clientes, escuchar con suma atención sus deseos, necesidades y comentarios y modificar el recorrido en función de ellos.</a:t>
            </a:r>
          </a:p>
          <a:p>
            <a:pPr marL="0" lvl="0" indent="0" rtl="0">
              <a:lnSpc>
                <a:spcPct val="102200"/>
              </a:lnSpc>
              <a:spcBef>
                <a:spcPts val="0"/>
              </a:spcBef>
              <a:spcAft>
                <a:spcPts val="0"/>
              </a:spcAft>
              <a:buClr>
                <a:srgbClr val="79527B"/>
              </a:buClr>
              <a:buSzPts val="1500"/>
              <a:buNone/>
            </a:pPr>
            <a:endParaRPr lang="en-US" sz="1400" dirty="0">
              <a:latin typeface="Calibri" panose="020F0502020204030204" pitchFamily="34" charset="0"/>
              <a:ea typeface="Calibri" panose="020F0502020204030204" pitchFamily="34" charset="0"/>
              <a:cs typeface="Calibri" panose="020F0502020204030204" pitchFamily="34" charset="0"/>
            </a:endParaRPr>
          </a:p>
        </p:txBody>
      </p:sp>
      <p:cxnSp>
        <p:nvCxnSpPr>
          <p:cNvPr id="1547" name="Google Shape;1547;p26"/>
          <p:cNvCxnSpPr>
            <a:cxnSpLocks/>
          </p:cNvCxnSpPr>
          <p:nvPr/>
        </p:nvCxnSpPr>
        <p:spPr>
          <a:xfrm flipH="1">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4" name="Google Shape;1544;p26"/>
          <p:cNvSpPr txBox="1">
            <a:spLocks noGrp="1"/>
          </p:cNvSpPr>
          <p:nvPr>
            <p:ph type="body" idx="2"/>
          </p:nvPr>
        </p:nvSpPr>
        <p:spPr>
          <a:xfrm>
            <a:off x="1024740" y="596575"/>
            <a:ext cx="5866788" cy="9779539"/>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endParaRPr lang="en-US" sz="1200" dirty="0"/>
          </a:p>
        </p:txBody>
      </p:sp>
      <p:pic>
        <p:nvPicPr>
          <p:cNvPr id="3" name="Picture 2">
            <a:extLst>
              <a:ext uri="{FF2B5EF4-FFF2-40B4-BE49-F238E27FC236}">
                <a16:creationId xmlns:a16="http://schemas.microsoft.com/office/drawing/2014/main" id="{B40E629E-26EE-A080-39D9-7B298AF02098}"/>
              </a:ext>
            </a:extLst>
          </p:cNvPr>
          <p:cNvPicPr>
            <a:picLocks noChangeAspect="1"/>
          </p:cNvPicPr>
          <p:nvPr/>
        </p:nvPicPr>
        <p:blipFill>
          <a:blip r:embed="rId3"/>
          <a:stretch>
            <a:fillRect/>
          </a:stretch>
        </p:blipFill>
        <p:spPr>
          <a:xfrm>
            <a:off x="668147" y="1583085"/>
            <a:ext cx="3294928" cy="229703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4">
            <a:extLst>
              <a:ext uri="{FF2B5EF4-FFF2-40B4-BE49-F238E27FC236}">
                <a16:creationId xmlns:a16="http://schemas.microsoft.com/office/drawing/2014/main" id="{B2FFC297-807D-709D-7AE6-84793DF3D7D7}"/>
              </a:ext>
            </a:extLst>
          </p:cNvPr>
          <p:cNvPicPr>
            <a:picLocks noChangeAspect="1"/>
          </p:cNvPicPr>
          <p:nvPr/>
        </p:nvPicPr>
        <p:blipFill>
          <a:blip r:embed="rId4"/>
          <a:stretch>
            <a:fillRect/>
          </a:stretch>
        </p:blipFill>
        <p:spPr>
          <a:xfrm>
            <a:off x="2132373" y="4728038"/>
            <a:ext cx="4793673" cy="248550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179181176"/>
      </p:ext>
    </p:extLst>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themeOverride>
</file>

<file path=docProps/app.xml><?xml version="1.0" encoding="utf-8"?>
<Properties xmlns="http://schemas.openxmlformats.org/officeDocument/2006/extended-properties" xmlns:vt="http://schemas.openxmlformats.org/officeDocument/2006/docPropsVTypes">
  <Template/>
  <TotalTime>0</TotalTime>
  <Words>622</Words>
  <Application>Microsoft Office PowerPoint</Application>
  <PresentationFormat>Personalizado</PresentationFormat>
  <Paragraphs>48</Paragraphs>
  <Slides>4</Slides>
  <Notes>4</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4</vt:i4>
      </vt:variant>
    </vt:vector>
  </HeadingPairs>
  <TitlesOfParts>
    <vt:vector size="12" baseType="lpstr">
      <vt:lpstr>Arial</vt:lpstr>
      <vt:lpstr>Calibri</vt:lpstr>
      <vt:lpstr>Century Schoolbook</vt:lpstr>
      <vt:lpstr>Poppins</vt:lpstr>
      <vt:lpstr>Montserrat</vt:lpstr>
      <vt:lpstr>Roboto</vt:lpstr>
      <vt:lpstr>Avenir</vt:lpstr>
      <vt:lpstr>Office Theme</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Emmanuel Soriano</cp:lastModifiedBy>
  <cp:revision>34</cp:revision>
  <cp:lastPrinted>2022-06-27T14:16:36Z</cp:lastPrinted>
  <dcterms:created xsi:type="dcterms:W3CDTF">2021-06-15T11:45:52Z</dcterms:created>
  <dcterms:modified xsi:type="dcterms:W3CDTF">2023-05-24T12:10:34Z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