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6"/>
  </p:notesMasterIdLst>
  <p:sldIdLst>
    <p:sldId id="277" r:id="rId2"/>
    <p:sldId id="278" r:id="rId3"/>
    <p:sldId id="281" r:id="rId4"/>
    <p:sldId id="282" r:id="rId5"/>
  </p:sldIdLst>
  <p:sldSz cx="7559675" cy="10691813"/>
  <p:notesSz cx="6858000" cy="9144000"/>
  <p:embeddedFontLst>
    <p:embeddedFont>
      <p:font typeface="Calibri" panose="020F0502020204030204" pitchFamily="34" charset="0"/>
      <p:regular r:id="rId7"/>
      <p:bold r:id="rId8"/>
      <p:italic r:id="rId9"/>
      <p:boldItalic r:id="rId10"/>
    </p:embeddedFont>
    <p:embeddedFont>
      <p:font typeface="Century Schoolbook" panose="02040604050505020304" pitchFamily="18" charset="0"/>
      <p:regular r:id="rId11"/>
      <p:bold r:id="rId12"/>
      <p:italic r:id="rId13"/>
      <p:boldItalic r:id="rId14"/>
    </p:embeddedFont>
    <p:embeddedFont>
      <p:font typeface="Montserrat" panose="00000500000000000000" pitchFamily="2" charset="0"/>
      <p:regular r:id="rId15"/>
      <p:bold r:id="rId16"/>
      <p:italic r:id="rId17"/>
      <p:boldItalic r:id="rId18"/>
    </p:embeddedFont>
    <p:embeddedFont>
      <p:font typeface="Poppins" panose="00000500000000000000" pitchFamily="2" charset="0"/>
      <p:regular r:id="rId19"/>
      <p:bold r:id="rId20"/>
      <p:italic r:id="rId21"/>
      <p:boldItalic r:id="rId2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9" roundtripDataSignature="AMtx7mjFqha598ZSteIH527IVpLSe/qmB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5" d="100"/>
          <a:sy n="95" d="100"/>
        </p:scale>
        <p:origin x="2460" y="-16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3" Type="http://schemas.openxmlformats.org/officeDocument/2006/relationships/slide" Target="slides/slide2.xml"/><Relationship Id="rId21" Type="http://schemas.openxmlformats.org/officeDocument/2006/relationships/font" Target="fonts/font15.fntdata"/><Relationship Id="rId63" Type="http://schemas.openxmlformats.org/officeDocument/2006/relationships/tableStyles" Target="tableStyles.xml"/><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59" Type="http://customschemas.google.com/relationships/presentationmetadata" Target="metadata"/><Relationship Id="rId2" Type="http://schemas.openxmlformats.org/officeDocument/2006/relationships/slide" Target="slides/slide1.xml"/><Relationship Id="rId16" Type="http://schemas.openxmlformats.org/officeDocument/2006/relationships/font" Target="fonts/font10.fntdata"/><Relationship Id="rId20" Type="http://schemas.openxmlformats.org/officeDocument/2006/relationships/font" Target="fonts/font14.fntdata"/><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font" Target="fonts/font9.fntdata"/><Relationship Id="rId61"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283"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16" name="Google Shape;1416;p22: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5" name="Google Shape;1455;p23: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1" name="Google Shape;1541;p26:notes"/>
          <p:cNvSpPr>
            <a:spLocks noGrp="1" noRot="1" noChangeAspect="1"/>
          </p:cNvSpPr>
          <p:nvPr>
            <p:ph type="sldImg" idx="2"/>
          </p:nvPr>
        </p:nvSpPr>
        <p:spPr>
          <a:xfrm>
            <a:off x="2338388" y="1143000"/>
            <a:ext cx="21812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910541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4520575" y="4377899"/>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511" b="1" dirty="0" err="1">
                <a:solidFill>
                  <a:srgbClr val="79527B"/>
                </a:solidFill>
              </a:rPr>
              <a:t>Ausgangssituation</a:t>
            </a:r>
            <a:endParaRPr sz="1511" b="1" dirty="0">
              <a:solidFill>
                <a:srgbClr val="79527B"/>
              </a:solidFill>
            </a:endParaRPr>
          </a:p>
        </p:txBody>
      </p:sp>
      <p:sp>
        <p:nvSpPr>
          <p:cNvPr id="1419" name="Google Shape;1419;p22"/>
          <p:cNvSpPr txBox="1">
            <a:spLocks noGrp="1"/>
          </p:cNvSpPr>
          <p:nvPr>
            <p:ph type="body" idx="2"/>
          </p:nvPr>
        </p:nvSpPr>
        <p:spPr>
          <a:xfrm>
            <a:off x="287452" y="4683084"/>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sz="1200" dirty="0">
                <a:latin typeface="Calibri" panose="020F0502020204030204" pitchFamily="34" charset="0"/>
                <a:ea typeface="Calibri" panose="020F0502020204030204" pitchFamily="34" charset="0"/>
                <a:cs typeface="Calibri" panose="020F0502020204030204" pitchFamily="34" charset="0"/>
              </a:rPr>
              <a:t>Thema</a:t>
            </a:r>
            <a:r>
              <a:rPr lang="de-DE" dirty="0"/>
              <a:t>:</a:t>
            </a:r>
          </a:p>
          <a:p>
            <a:pPr marL="0" lvl="0" indent="0" algn="l" rtl="0">
              <a:lnSpc>
                <a:spcPct val="127750"/>
              </a:lnSpc>
              <a:spcBef>
                <a:spcPts val="0"/>
              </a:spcBef>
              <a:spcAft>
                <a:spcPts val="0"/>
              </a:spcAft>
              <a:buClr>
                <a:schemeClr val="lt1"/>
              </a:buClr>
              <a:buSzPts val="1200"/>
              <a:buNone/>
            </a:pPr>
            <a:r>
              <a:rPr lang="en-US" b="1" dirty="0"/>
              <a:t>Eine </a:t>
            </a:r>
            <a:r>
              <a:rPr lang="en-US" b="1" dirty="0" err="1"/>
              <a:t>Liquiditätskrise</a:t>
            </a:r>
            <a:r>
              <a:rPr lang="en-US" b="1" dirty="0"/>
              <a:t> </a:t>
            </a:r>
            <a:r>
              <a:rPr lang="en-US" b="1" dirty="0" err="1"/>
              <a:t>überwinden</a:t>
            </a:r>
            <a:endParaRPr lang="de-DE" dirty="0"/>
          </a:p>
          <a:p>
            <a:pPr marL="0" lvl="0" indent="0" algn="l" rtl="0">
              <a:lnSpc>
                <a:spcPct val="127750"/>
              </a:lnSpc>
              <a:spcBef>
                <a:spcPts val="0"/>
              </a:spcBef>
              <a:spcAft>
                <a:spcPts val="0"/>
              </a:spcAft>
              <a:buClr>
                <a:schemeClr val="lt1"/>
              </a:buClr>
              <a:buSzPts val="1200"/>
              <a:buNone/>
            </a:pPr>
            <a:endParaRPr lang="de-DE" dirty="0"/>
          </a:p>
          <a:p>
            <a:pPr marL="0" lvl="0" indent="0" algn="l" rtl="0">
              <a:lnSpc>
                <a:spcPct val="127750"/>
              </a:lnSpc>
              <a:spcBef>
                <a:spcPts val="0"/>
              </a:spcBef>
              <a:spcAft>
                <a:spcPts val="0"/>
              </a:spcAft>
              <a:buClr>
                <a:schemeClr val="lt1"/>
              </a:buClr>
              <a:buSzPts val="1200"/>
              <a:buNone/>
            </a:pPr>
            <a:r>
              <a:rPr lang="de-DE" sz="1200" dirty="0">
                <a:latin typeface="Calibri" panose="020F0502020204030204" pitchFamily="34" charset="0"/>
                <a:ea typeface="Calibri" panose="020F0502020204030204" pitchFamily="34" charset="0"/>
                <a:cs typeface="Calibri" panose="020F0502020204030204" pitchFamily="34" charset="0"/>
              </a:rPr>
              <a:t>Art des Unternehmens</a:t>
            </a:r>
            <a:r>
              <a:rPr lang="de-DE" dirty="0"/>
              <a:t>: </a:t>
            </a:r>
          </a:p>
          <a:p>
            <a:pPr marL="0" lvl="0" indent="0" algn="l" rtl="0">
              <a:lnSpc>
                <a:spcPct val="127750"/>
              </a:lnSpc>
              <a:spcBef>
                <a:spcPts val="0"/>
              </a:spcBef>
              <a:spcAft>
                <a:spcPts val="0"/>
              </a:spcAft>
              <a:buClr>
                <a:schemeClr val="lt1"/>
              </a:buClr>
              <a:buSzPts val="1200"/>
              <a:buNone/>
            </a:pPr>
            <a:r>
              <a:rPr lang="de-DE" dirty="0"/>
              <a:t>Hotel</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600" dirty="0" err="1"/>
              <a:t>Fallstudie</a:t>
            </a:r>
            <a:endParaRPr sz="16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b="1" dirty="0"/>
              <a:t>Modul: 4</a:t>
            </a:r>
          </a:p>
          <a:p>
            <a:pPr marL="0" indent="0">
              <a:spcBef>
                <a:spcPts val="0"/>
              </a:spcBef>
              <a:buSzPts val="1200"/>
            </a:pPr>
            <a:r>
              <a:rPr lang="en-US" b="1" dirty="0" err="1"/>
              <a:t>Liquiditätskrise</a:t>
            </a:r>
            <a:r>
              <a:rPr lang="en-US" b="1" dirty="0"/>
              <a:t> und </a:t>
            </a:r>
            <a:r>
              <a:rPr lang="en-US" b="1" dirty="0" err="1"/>
              <a:t>Liquiditätsmanagement</a:t>
            </a:r>
            <a:endParaRPr lang="en-US" b="1" dirty="0"/>
          </a:p>
          <a:p>
            <a:pPr marL="0" indent="0">
              <a:spcBef>
                <a:spcPts val="0"/>
              </a:spcBef>
              <a:buSzPts val="1200"/>
            </a:pPr>
            <a:endParaRPr lang="en-US" b="1" dirty="0"/>
          </a:p>
        </p:txBody>
      </p:sp>
      <p:pic>
        <p:nvPicPr>
          <p:cNvPr id="11" name="Bildplatzhalter 10">
            <a:extLst>
              <a:ext uri="{FF2B5EF4-FFF2-40B4-BE49-F238E27FC236}">
                <a16:creationId xmlns:a16="http://schemas.microsoft.com/office/drawing/2014/main" id="{EBACC2B9-31CB-4886-B992-6FF248F622CD}"/>
              </a:ext>
            </a:extLst>
          </p:cNvPr>
          <p:cNvPicPr>
            <a:picLocks noGrp="1" noChangeAspect="1"/>
          </p:cNvPicPr>
          <p:nvPr>
            <p:ph type="pic" idx="9"/>
          </p:nvPr>
        </p:nvPicPr>
        <p:blipFill>
          <a:blip r:embed="rId3"/>
          <a:srcRect t="23581" b="23581"/>
          <a:stretch>
            <a:fillRect/>
          </a:stretch>
        </p:blipFill>
        <p:spPr/>
      </p:pic>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4504732" y="4833878"/>
            <a:ext cx="3199575"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4481662" y="5136317"/>
            <a:ext cx="2736261" cy="3238834"/>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de-DE" sz="1200" b="0" dirty="0">
                <a:solidFill>
                  <a:srgbClr val="534B4F"/>
                </a:solidFill>
              </a:rPr>
              <a:t>Herr K. führt seit einigen Jahren ein kleines, familiengeführtes Hotel im Harz in Mitteldeutschland – einer beliebten Ausflugsregion. Die Auswirkungen der Covid-Pandemie auf sein Unternehmen konnte er eigentlich gut abfangen – in den letzten Jahren hatte er einen kleinen privaten Risikopuffer aufgebaut, der es ihm ermöglicht hatte, nicht nur die Hotel-Schließung durch den Lockdown in der Pandemie zu überleben, sondern sogar die Schließung zu nutzen, um ein paar Renovierung am Haus und an den Zimmern durchzuführen. Die staatlichen Hilfen haben ihn natürlich ebenso dabei unterstützt. </a:t>
            </a:r>
            <a:endParaRPr lang="en-GB" sz="1200" b="0" dirty="0">
              <a:solidFill>
                <a:srgbClr val="534B4F"/>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de-DE" dirty="0"/>
              <a:t>Besondere Herausforderungen und Probleme für das Unternehmen</a:t>
            </a: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308042" y="5267292"/>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28041" y="6097535"/>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de-DE" sz="1200" b="0" dirty="0">
                <a:solidFill>
                  <a:srgbClr val="534B4F"/>
                </a:solidFill>
              </a:rPr>
              <a:t>Wie kann die Liquiditätsplanung in einem Hotel umgesetzt werden? </a:t>
            </a:r>
          </a:p>
          <a:p>
            <a:pPr marL="0" indent="0">
              <a:lnSpc>
                <a:spcPct val="102200"/>
              </a:lnSpc>
              <a:buSzPts val="1500"/>
            </a:pPr>
            <a:endParaRPr lang="de-DE" sz="1200" b="0" dirty="0">
              <a:solidFill>
                <a:srgbClr val="534B4F"/>
              </a:solidFill>
            </a:endParaRPr>
          </a:p>
          <a:p>
            <a:pPr marL="0" indent="0">
              <a:lnSpc>
                <a:spcPct val="102200"/>
              </a:lnSpc>
              <a:buSzPts val="1500"/>
            </a:pPr>
            <a:r>
              <a:rPr lang="de-DE" sz="1200" b="0" dirty="0">
                <a:solidFill>
                  <a:srgbClr val="534B4F"/>
                </a:solidFill>
              </a:rPr>
              <a:t>Was sind die besonderen Herausforderungen?</a:t>
            </a:r>
            <a:endParaRPr lang="en-US" sz="1200" b="0" dirty="0">
              <a:solidFill>
                <a:srgbClr val="534B4F"/>
              </a:solidFill>
            </a:endParaRP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940735" y="5391412"/>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dirty="0" err="1"/>
              <a:t>Gruppendiskussion</a:t>
            </a:r>
            <a:endParaRPr lang="en-US" dirty="0"/>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5818067"/>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3265879"/>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de-DE" sz="1200" dirty="0"/>
              <a:t>Aber seine Reserven sind mittlerweile schon ganz ziemlich aufgebraucht. Das Geschäft ist noch nicht wieder so angelaufen wie erhofft, und Herr K. befürchtet, dass er einen Kredit benötigen wird. Es ist das erste Mal in seiner Laufbahn, dass er einen Kredit benötigen wird. Er ruft bei seiner Bank an. Er hat keinen festen Ansprechpartner bei seiner Bank und muss sich erst mal durchfragen. Er erhält einen Termin für ein Vorgespräch. In diesem Vorgespräch erklärt sein Bankberater, dass er zunächst eine Reihe von Unterlagen beibringen muss. Dazu zählen die Buchhaltungsdaten der letzten Jahre, ein Businessplan und insbesondere eine fundierte Liquiditätsplanung für mindestens 12 Monate um den Liquiditätsbedarf zu ermitteln. Zudem soll er aufbereiten, welche Sicherheiten er der Bank stellen kann. </a:t>
            </a:r>
          </a:p>
          <a:p>
            <a:pPr marL="0" indent="0">
              <a:lnSpc>
                <a:spcPct val="102200"/>
              </a:lnSpc>
              <a:buClr>
                <a:srgbClr val="79527B"/>
              </a:buClr>
              <a:buSzPts val="1500"/>
            </a:pPr>
            <a:endParaRPr lang="de-DE" sz="1200" dirty="0"/>
          </a:p>
          <a:p>
            <a:pPr marL="0" indent="0">
              <a:lnSpc>
                <a:spcPct val="102200"/>
              </a:lnSpc>
              <a:buClr>
                <a:srgbClr val="79527B"/>
              </a:buClr>
              <a:buSzPts val="1500"/>
            </a:pPr>
            <a:r>
              <a:rPr lang="de-DE" sz="1200" dirty="0"/>
              <a:t>Herr K. ist überrascht. Er hatte erwartet, dass er den Kredit ohne große Schwierigkeiten bekommen würde. Schließlich ist er seit Jahren Kunde und hatte noch nie um etwas gebeten. Er weiß nicht, wie man eine Liquiditätsplanung erstellt. </a:t>
            </a:r>
          </a:p>
          <a:p>
            <a:pPr marL="0" indent="0">
              <a:lnSpc>
                <a:spcPct val="102200"/>
              </a:lnSpc>
              <a:buClr>
                <a:srgbClr val="79527B"/>
              </a:buClr>
              <a:buSzPts val="1500"/>
            </a:pPr>
            <a:endParaRPr lang="de-DE" sz="1200" dirty="0"/>
          </a:p>
          <a:p>
            <a:pPr marL="0" indent="0">
              <a:lnSpc>
                <a:spcPct val="102200"/>
              </a:lnSpc>
              <a:buClr>
                <a:srgbClr val="79527B"/>
              </a:buClr>
              <a:buSzPts val="1500"/>
            </a:pPr>
            <a:r>
              <a:rPr lang="de-DE" sz="1200" dirty="0"/>
              <a:t>Er telefoniert mit einem Ansprechpartner im Hotel- und Gaststättenverband, der ihm Berater C empfiehlt.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dirty="0" err="1"/>
              <a:t>Herangehensweise</a:t>
            </a:r>
            <a:endParaRPr lang="en-GB" dirty="0"/>
          </a:p>
        </p:txBody>
      </p:sp>
      <p:sp>
        <p:nvSpPr>
          <p:cNvPr id="1544" name="Google Shape;1544;p26"/>
          <p:cNvSpPr txBox="1">
            <a:spLocks noGrp="1"/>
          </p:cNvSpPr>
          <p:nvPr>
            <p:ph type="body" idx="2"/>
          </p:nvPr>
        </p:nvSpPr>
        <p:spPr>
          <a:xfrm>
            <a:off x="1024740" y="144898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de-DE" sz="1200" dirty="0"/>
              <a:t>Der Berater C. hat sich auf Hotels- und Gaststätten spezialisiert und kommt am nächsten Tag vorbei und analysiert mit Herrn K. die Situation. Er erklärt ihm zunächst grundsätzlich, dass bei der Liquiditätsplanung alle Geldzuflüsse und Geldabflüsse für einen bestimmten Zeitraum geplant werden – und zwar danach, wann die Gelder eingezahlt bzw. ausgezahlt werden – und nicht wann sie verbucht werden wie in der Gewinn- und Verlustrechnung. Es sind also die Fälligkeiten zu beachten.</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Grundsätzlich werden unterschiedliche Arten der Liquiditätsplanung unterschieden. Die kurzfristige Liquiditätsplanung, die eine konkrete Vorschau der (meist wöchentlichen) Liquiditätsentwicklung auf Basis konkreter Geschäftsvorfälle prognostiziert – und die mittel- bis langfristige Liquiditätsplanung, die meist auf Monatsbasis erstellt wird und die Liquiditätsentwicklung auf Basis generellerer Annahmen prognostiziert und die sich idealerweise auf Basis einer sogenannten Integrierten Businessplanung direkt aus dem Businessplan ableiten lässt.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Die Herausforderung in der Hotellerie besteht zunächst darin, die Einnahmen möglichst exakt zu schätzen. Das ist in diesem Sektor besonders schwierig, da es häufig keine langfristigen Verträge gibt und selbst unabhängig von Ereignissen wie die Pandemie viele unbeeinflussbaren und unvorhersehbaren Faktoren (wie z.B. das Wetter) einen großen Einfluss auf die Auslastung und damit auf die Liquiditätsplanung haben.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Deshalb empfiehlt Berater C. die Buchhaltungsdaten der letzten 2-3 Jahre vor der Pandemie heranzuziehen und zu analysieren.</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Folgende Schritte setzen Sie im Einzelnen um:</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pPr>
            <a:r>
              <a:rPr lang="de-DE" sz="1200" dirty="0"/>
              <a:t>1. Auf Basis der durchschnittlichen Einnahmen der letzten Jahre ermitteln Sie eine </a:t>
            </a:r>
            <a:r>
              <a:rPr lang="de-DE" sz="1200" dirty="0" err="1"/>
              <a:t>Saisonalisierung</a:t>
            </a:r>
            <a:r>
              <a:rPr lang="de-DE" sz="1200" dirty="0"/>
              <a:t>. Die </a:t>
            </a:r>
            <a:r>
              <a:rPr lang="de-DE" sz="1200" dirty="0" err="1"/>
              <a:t>Saisonalisierung</a:t>
            </a:r>
            <a:r>
              <a:rPr lang="de-DE" sz="1200" dirty="0"/>
              <a:t> gibt wieder, wieviel des Jahresumsatzes innerhalb jeden Monats erzielt wurde.</a:t>
            </a:r>
          </a:p>
          <a:p>
            <a:pPr marL="0" lvl="0" indent="0" rtl="0">
              <a:lnSpc>
                <a:spcPct val="102200"/>
              </a:lnSpc>
              <a:spcBef>
                <a:spcPts val="0"/>
              </a:spcBef>
              <a:spcAft>
                <a:spcPts val="0"/>
              </a:spcAft>
              <a:buClr>
                <a:srgbClr val="79527B"/>
              </a:buClr>
              <a:buSzPts val="1500"/>
            </a:pPr>
            <a:endParaRPr lang="de-DE" sz="1200" dirty="0"/>
          </a:p>
          <a:p>
            <a:pPr marL="0" lvl="0" indent="0" rtl="0">
              <a:lnSpc>
                <a:spcPct val="102200"/>
              </a:lnSpc>
              <a:spcBef>
                <a:spcPts val="0"/>
              </a:spcBef>
              <a:spcAft>
                <a:spcPts val="0"/>
              </a:spcAft>
              <a:buClr>
                <a:srgbClr val="79527B"/>
              </a:buClr>
              <a:buSzPts val="1500"/>
            </a:pPr>
            <a:r>
              <a:rPr lang="de-DE" sz="1200" dirty="0"/>
              <a:t>2. Auf Basis einer Befragung des Hotel- und Gaststättenverbandes unter Hoteliers schätzen Sie ab, dass der Umsatz in diesem Jahr etwa 10 geringer ausfallen wird als in dem letzten Jahr vor der Pandemie.</a:t>
            </a:r>
          </a:p>
          <a:p>
            <a:pPr marL="0" lvl="0" indent="0" rtl="0">
              <a:lnSpc>
                <a:spcPct val="102200"/>
              </a:lnSpc>
              <a:spcBef>
                <a:spcPts val="0"/>
              </a:spcBef>
              <a:spcAft>
                <a:spcPts val="0"/>
              </a:spcAft>
              <a:buClr>
                <a:srgbClr val="79527B"/>
              </a:buClr>
              <a:buSzPts val="1500"/>
            </a:pPr>
            <a:endParaRPr lang="de-DE" sz="1200" dirty="0"/>
          </a:p>
          <a:p>
            <a:pPr marL="0" lvl="0" indent="0" rtl="0">
              <a:lnSpc>
                <a:spcPct val="102200"/>
              </a:lnSpc>
              <a:spcBef>
                <a:spcPts val="0"/>
              </a:spcBef>
              <a:spcAft>
                <a:spcPts val="0"/>
              </a:spcAft>
              <a:buClr>
                <a:srgbClr val="79527B"/>
              </a:buClr>
              <a:buSzPts val="1500"/>
            </a:pPr>
            <a:r>
              <a:rPr lang="de-DE" sz="1200" dirty="0"/>
              <a:t>3. Sie ziehen die durchschnittlichen Gesamtumsätze der 2 Jahre vor der Pandemie heran, ziehen 10% ab und verteilen die Umsätze anhand der ermittelten </a:t>
            </a:r>
            <a:r>
              <a:rPr lang="de-DE" sz="1200" dirty="0" err="1"/>
              <a:t>Saisonalisierung</a:t>
            </a:r>
            <a:r>
              <a:rPr lang="de-DE" sz="1200" dirty="0"/>
              <a:t>.</a:t>
            </a:r>
          </a:p>
          <a:p>
            <a:pPr marL="0" lvl="0" indent="0" rtl="0">
              <a:lnSpc>
                <a:spcPct val="102200"/>
              </a:lnSpc>
              <a:spcBef>
                <a:spcPts val="0"/>
              </a:spcBef>
              <a:spcAft>
                <a:spcPts val="0"/>
              </a:spcAft>
              <a:buClr>
                <a:srgbClr val="79527B"/>
              </a:buClr>
              <a:buSzPts val="1500"/>
            </a:pPr>
            <a:endParaRPr lang="de-DE" sz="1200" dirty="0"/>
          </a:p>
          <a:p>
            <a:pPr marL="0" lvl="0" indent="0" rtl="0">
              <a:lnSpc>
                <a:spcPct val="102200"/>
              </a:lnSpc>
              <a:spcBef>
                <a:spcPts val="0"/>
              </a:spcBef>
              <a:spcAft>
                <a:spcPts val="0"/>
              </a:spcAft>
              <a:buClr>
                <a:srgbClr val="79527B"/>
              </a:buClr>
              <a:buSzPts val="1500"/>
            </a:pPr>
            <a:r>
              <a:rPr lang="de-DE" sz="1200" dirty="0"/>
              <a:t>4. Sie ermitteln das durchschnittliche Verhältnis zwischen Bareinnahmen, Buchungsplattformen und Zahlungsdienstleistern. Dies ist wichtig, da die Einzahlungen unterschiedlich schnell erfolgen. Während Barzahlungen sofort vereinnahmt werden, zahlen die Zahlungsdienstleister erst nach 14 Tagen und die Buchungsplattform, mit der Herr K. kooperiert zahlt sogar erst nach 30 Tagen. </a:t>
            </a:r>
          </a:p>
          <a:p>
            <a:pPr marL="0" lvl="0" indent="0" rtl="0">
              <a:lnSpc>
                <a:spcPct val="102200"/>
              </a:lnSpc>
              <a:spcBef>
                <a:spcPts val="0"/>
              </a:spcBef>
              <a:spcAft>
                <a:spcPts val="0"/>
              </a:spcAft>
              <a:buClr>
                <a:srgbClr val="79527B"/>
              </a:buClr>
              <a:buSzPts val="1500"/>
            </a:pPr>
            <a:endParaRPr lang="de-DE" sz="1200" dirty="0"/>
          </a:p>
          <a:p>
            <a:pPr marL="0" lvl="0" indent="0" rtl="0">
              <a:lnSpc>
                <a:spcPct val="102200"/>
              </a:lnSpc>
              <a:spcBef>
                <a:spcPts val="0"/>
              </a:spcBef>
              <a:spcAft>
                <a:spcPts val="0"/>
              </a:spcAft>
              <a:buClr>
                <a:srgbClr val="79527B"/>
              </a:buClr>
              <a:buSzPts val="1500"/>
              <a:buNone/>
            </a:pPr>
            <a:r>
              <a:rPr lang="de-DE" sz="1200" dirty="0"/>
              <a:t>Das Ergebnis ist zunächst eine Einzahlungsplanung auf Monatsbasis.</a:t>
            </a:r>
            <a:endParaRPr lang="en-US" sz="1200" dirty="0"/>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4" name="Google Shape;1544;p26"/>
          <p:cNvSpPr txBox="1">
            <a:spLocks noGrp="1"/>
          </p:cNvSpPr>
          <p:nvPr>
            <p:ph type="body" idx="2"/>
          </p:nvPr>
        </p:nvSpPr>
        <p:spPr>
          <a:xfrm>
            <a:off x="1024740" y="345371"/>
            <a:ext cx="5866788" cy="9779539"/>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r>
              <a:rPr lang="de-DE" sz="1200" dirty="0"/>
              <a:t>Als nächstes werden die Kosten analysiert.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5. Dazu bittet Berater C. Herrn K. zunächst alle sogenannten Dauerschuldverhältnisse aufzulisten. Dies sind Verträge, die über einen längeren Zeitraum laufen und regelmäßige Zahlungen (und Gegenleistungen) beinhalten. Das sind zum Beispiel Versicherungen, Leasingverträge, Verträge mit Energieversorgern, Wasser- und Abwasser, Mieten, Telefonverträge, Softwaremiete etc.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6. Zudem stellt er eine Personalliste mit allen Arbeitgeberkosten auf.</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7. Die Dauerschuldverhältnisse und die Personalkosten stellen die zumindest mittelfristig fixen Kosten des Hotels dar. Sie verursachen regelmäßige Auszahlungen, die unabhängig vom Umsatz anfallen, vertraglich in der Höhe und zeitlich definiert und daher gut planbar sind. Da sie sich alle Verträge anschauen, erstellen sie auch gleich eine Liste der Kündigungsfristen der Verträge. Diese kann später hilfreich sein, um Einsparmaßnahmen in die Wege zu leiten, falls diese mal notwendig sein sollten.</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8. Als nächstes analysieren Sie die übrigen Kostenkategorien des Hotels und ermitteln, in welchem Verhältnis sie in der Vergangenheit durchschnittlich zum Umsatz standen und schreiben dieses Verhältnis für die Zukunft fort. Bei einigen Kostenkategorien müssen sie Annahmen treffen, die noch nicht wirklich vorhersehbar sind. Beispielsweise in Bezug auf die Reparatur und Instandhaltungskosten. Diese machen im Hotelgewerbe meist einen erheblichen Kostenblock aus. So auch bei Herrn K. Er schätzt jedoch, dass sich aufgrund der umfassenden Renovierung die zukünftigen Kosten für Reparaturen und Instandhaltung in den nächsten 2-3 Jahren um ca. 20% im Vergleich zu vor der Renovierung reduzieren.  </a:t>
            </a:r>
          </a:p>
          <a:p>
            <a:pPr marL="0" lvl="0" indent="0" rtl="0">
              <a:lnSpc>
                <a:spcPct val="102200"/>
              </a:lnSpc>
              <a:spcBef>
                <a:spcPts val="0"/>
              </a:spcBef>
              <a:spcAft>
                <a:spcPts val="0"/>
              </a:spcAft>
              <a:buClr>
                <a:srgbClr val="79527B"/>
              </a:buClr>
              <a:buSzPts val="1500"/>
              <a:buNone/>
            </a:pPr>
            <a:r>
              <a:rPr lang="de-DE" sz="1200" dirty="0"/>
              <a:t>So ermitteln sich aus den Umsätzen die variablen Kosten auf Monatsbasis.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9. Sie tragen alle diese Positionen in eine Tabelle ein. Die Monatsspalten beginnen jeweils mit der verfügbaren Liquidität zum Periodenanfang. Die geplanten Einnahmen werden hinzuaddiert und die geplanten Kosten werden abgezogen. Am ende einer jeden Spalte ergibt sich dann die Verfügbare Liquidität zum Periodenende. Diese stellt dann wiederum den Startpunkt (also die verfügbare Liquidität zum Periodenanfang) der Folgespalte dar.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10. Im Ergebnis stellt sich erfreulicherweise heraus, dass Herr K, wenn die geplanten Annahmen so eintreffen doch keinen Kredit benötigen würde – wenn auch nur knapp. Berater C schlägt daher vor, noch ein sogenanntes „</a:t>
            </a:r>
            <a:r>
              <a:rPr lang="de-DE" sz="1200" dirty="0" err="1"/>
              <a:t>Worst</a:t>
            </a:r>
            <a:r>
              <a:rPr lang="de-DE" sz="1200" dirty="0"/>
              <a:t> Case“ Szenario zu ermitteln. Also eine Planung, die von deutlich schlechteren Annahmen und Entwicklungen ausgeht. Sie entwickeln daher ein Szenario, dass von nochmals um 20% reduzierten Umsätzen ausgeht. Allerdings reduzieren sie nicht einfach die Kosten entsprechend prozentual, sondern überlegen gleich, welche Einsparungsmaßnahmen man dann umsetzen müsste. </a:t>
            </a:r>
          </a:p>
          <a:p>
            <a:pPr marL="0" lvl="0" indent="0" rtl="0">
              <a:lnSpc>
                <a:spcPct val="102200"/>
              </a:lnSpc>
              <a:spcBef>
                <a:spcPts val="0"/>
              </a:spcBef>
              <a:spcAft>
                <a:spcPts val="0"/>
              </a:spcAft>
              <a:buClr>
                <a:srgbClr val="79527B"/>
              </a:buClr>
              <a:buSzPts val="1500"/>
              <a:buNone/>
            </a:pPr>
            <a:endParaRPr lang="de-DE" sz="1200" dirty="0"/>
          </a:p>
          <a:p>
            <a:pPr marL="0" lvl="0" indent="0" rtl="0">
              <a:lnSpc>
                <a:spcPct val="102200"/>
              </a:lnSpc>
              <a:spcBef>
                <a:spcPts val="0"/>
              </a:spcBef>
              <a:spcAft>
                <a:spcPts val="0"/>
              </a:spcAft>
              <a:buClr>
                <a:srgbClr val="79527B"/>
              </a:buClr>
              <a:buSzPts val="1500"/>
              <a:buNone/>
            </a:pPr>
            <a:r>
              <a:rPr lang="de-DE" sz="1200" dirty="0"/>
              <a:t>Im Ergebnis stellt sich heraus, dass Herr K. im </a:t>
            </a:r>
            <a:r>
              <a:rPr lang="de-DE" sz="1200" dirty="0" err="1"/>
              <a:t>Worst</a:t>
            </a:r>
            <a:r>
              <a:rPr lang="de-DE" sz="1200" dirty="0"/>
              <a:t> Case Szenario zwischenzeitlich einen Liquiditätsbedarf von 50.000 EUR hätte, den er nicht aus eigenen Mitteln würde decken können. Herr K. schätzt aber das ursprüngliche Szenario als sehr wahrscheinlich ein. Gemeinsam mit seinem Berater C. und dem Ansprechpartner der Bank kommen sie zu dem Schluss, dass Herr K. aktuell gar keinen Kredit benötigt – er jedoch seine Kontokorrentlinie deutlich auf 80.000 EUR erhöhen darf um zukünftigen Liquiditätsengpässen im </a:t>
            </a:r>
            <a:r>
              <a:rPr lang="de-DE" sz="1200" dirty="0" err="1"/>
              <a:t>Worst</a:t>
            </a:r>
            <a:r>
              <a:rPr lang="de-DE" sz="1200" dirty="0"/>
              <a:t> Case begegnen zu können.</a:t>
            </a:r>
          </a:p>
          <a:p>
            <a:pPr marL="0" lvl="0" indent="0" rtl="0">
              <a:lnSpc>
                <a:spcPct val="102200"/>
              </a:lnSpc>
              <a:spcBef>
                <a:spcPts val="0"/>
              </a:spcBef>
              <a:spcAft>
                <a:spcPts val="0"/>
              </a:spcAft>
              <a:buClr>
                <a:srgbClr val="79527B"/>
              </a:buClr>
              <a:buSzPts val="1500"/>
              <a:buNone/>
            </a:pPr>
            <a:endParaRPr lang="en-US" sz="1200" dirty="0"/>
          </a:p>
          <a:p>
            <a:pPr marL="0" lvl="0" indent="0" rtl="0">
              <a:lnSpc>
                <a:spcPct val="102200"/>
              </a:lnSpc>
              <a:spcBef>
                <a:spcPts val="0"/>
              </a:spcBef>
              <a:spcAft>
                <a:spcPts val="0"/>
              </a:spcAft>
              <a:buClr>
                <a:srgbClr val="79527B"/>
              </a:buClr>
              <a:buSzPts val="1500"/>
              <a:buNone/>
            </a:pPr>
            <a:r>
              <a:rPr lang="de-DE" sz="1000" i="1" dirty="0"/>
              <a:t>Hinweis: Die gemachten Aussagen stellen ein stark vereinfachtes Beispiel zur Illustration und keine betriebswirtschaftliche, steuerliche oder rechtliche Beratung oder ein Angebot dar. Sie sind keine Empfehlung für wirtschaftliche Handlungen und dienen lediglich der allgemeinen Information und stellen auch keinen Ersatz für Beratung dar. Wir übernehmen keine Haftung für Verluste, Kosten oder sonstige Schäden (auch nicht gegenüber Dritten), die aus der Verwendung der Informationen resultieren. </a:t>
            </a:r>
            <a:endParaRPr lang="en-US" sz="1200" dirty="0"/>
          </a:p>
          <a:p>
            <a:pPr marL="0" lvl="0" indent="0" rtl="0">
              <a:lnSpc>
                <a:spcPct val="102200"/>
              </a:lnSpc>
              <a:spcBef>
                <a:spcPts val="0"/>
              </a:spcBef>
              <a:spcAft>
                <a:spcPts val="0"/>
              </a:spcAft>
              <a:buClr>
                <a:srgbClr val="79527B"/>
              </a:buClr>
              <a:buSzPts val="1500"/>
              <a:buNone/>
            </a:pPr>
            <a:endParaRPr lang="en-US" sz="1200" dirty="0"/>
          </a:p>
        </p:txBody>
      </p:sp>
    </p:spTree>
    <p:extLst>
      <p:ext uri="{BB962C8B-B14F-4D97-AF65-F5344CB8AC3E}">
        <p14:creationId xmlns:p14="http://schemas.microsoft.com/office/powerpoint/2010/main" val="4179181176"/>
      </p:ext>
    </p:extLst>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1335</Words>
  <Application>Microsoft Office PowerPoint</Application>
  <PresentationFormat>Benutzerdefiniert</PresentationFormat>
  <Paragraphs>61</Paragraphs>
  <Slides>4</Slides>
  <Notes>4</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4</vt:i4>
      </vt:variant>
    </vt:vector>
  </HeadingPairs>
  <TitlesOfParts>
    <vt:vector size="11" baseType="lpstr">
      <vt:lpstr>Century Schoolbook</vt:lpstr>
      <vt:lpstr>Montserrat</vt:lpstr>
      <vt:lpstr>Poppins</vt:lpstr>
      <vt:lpstr>Avenir</vt:lpstr>
      <vt:lpstr>Arial</vt:lpstr>
      <vt:lpstr>Calibri</vt:lpstr>
      <vt:lpstr>Office Theme</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23</cp:revision>
  <dcterms:created xsi:type="dcterms:W3CDTF">2021-06-15T11:45:52Z</dcterms:created>
  <dcterms:modified xsi:type="dcterms:W3CDTF">2023-05-03T19:12:57Z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0x0101005F02E0EF7D44C04B9FA644DBFF45FF6A</vt:lpwstr>
  </property>
</Properties>
</file>