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56" r:id="rId2"/>
    <p:sldId id="257" r:id="rId3"/>
    <p:sldId id="258" r:id="rId4"/>
    <p:sldId id="25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3" roundtripDataSignature="AMtx7mjH+p0MggeOYb+1+aJ06OiRvbaVU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6" d="100"/>
          <a:sy n="96" d="100"/>
        </p:scale>
        <p:origin x="2430" y="-17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9.fntdata"/><Relationship Id="rId23" Type="http://customschemas.google.com/relationships/presentationmetadata" Target="metadata"/><Relationship Id="rId10" Type="http://schemas.openxmlformats.org/officeDocument/2006/relationships/font" Target="fonts/font4.fntdata"/><Relationship Id="rId19"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04" name="Google Shape;204;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5" name="Google Shape;21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235" name="Google Shape;235;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2" name="Google Shape;242;p27: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1_Cover Slide">
  <p:cSld name="1_Cover Slide">
    <p:spTree>
      <p:nvGrpSpPr>
        <p:cNvPr id="1" name="Shape 13"/>
        <p:cNvGrpSpPr/>
        <p:nvPr/>
      </p:nvGrpSpPr>
      <p:grpSpPr>
        <a:xfrm>
          <a:off x="0" y="0"/>
          <a:ext cx="0" cy="0"/>
          <a:chOff x="0" y="0"/>
          <a:chExt cx="0" cy="0"/>
        </a:xfrm>
      </p:grpSpPr>
      <p:sp>
        <p:nvSpPr>
          <p:cNvPr id="14" name="Google Shape;14;p56"/>
          <p:cNvSpPr/>
          <p:nvPr/>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15" name="Google Shape;15;p56"/>
          <p:cNvGrpSpPr/>
          <p:nvPr/>
        </p:nvGrpSpPr>
        <p:grpSpPr>
          <a:xfrm>
            <a:off x="-365782" y="6649016"/>
            <a:ext cx="3283975" cy="4350830"/>
            <a:chOff x="-1820104" y="3170636"/>
            <a:chExt cx="611013" cy="826752"/>
          </a:xfrm>
        </p:grpSpPr>
        <p:grpSp>
          <p:nvGrpSpPr>
            <p:cNvPr id="16" name="Google Shape;16;p56"/>
            <p:cNvGrpSpPr/>
            <p:nvPr/>
          </p:nvGrpSpPr>
          <p:grpSpPr>
            <a:xfrm>
              <a:off x="-1706961" y="3664189"/>
              <a:ext cx="488540" cy="333199"/>
              <a:chOff x="1938476" y="5009957"/>
              <a:chExt cx="697325" cy="475596"/>
            </a:xfrm>
          </p:grpSpPr>
          <p:sp>
            <p:nvSpPr>
              <p:cNvPr id="17" name="Google Shape;17;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8" name="Google Shape;18;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9" name="Google Shape;19;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0" name="Google Shape;20;p56"/>
            <p:cNvGrpSpPr/>
            <p:nvPr/>
          </p:nvGrpSpPr>
          <p:grpSpPr>
            <a:xfrm>
              <a:off x="-1820104" y="3499918"/>
              <a:ext cx="610345" cy="327212"/>
              <a:chOff x="1776980" y="4775482"/>
              <a:chExt cx="871185" cy="467051"/>
            </a:xfrm>
          </p:grpSpPr>
          <p:sp>
            <p:nvSpPr>
              <p:cNvPr id="21" name="Google Shape;21;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 name="Google Shape;22;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3" name="Google Shape;23;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4" name="Google Shape;24;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25" name="Google Shape;25;p56"/>
            <p:cNvGrpSpPr/>
            <p:nvPr/>
          </p:nvGrpSpPr>
          <p:grpSpPr>
            <a:xfrm>
              <a:off x="-1818327" y="3170636"/>
              <a:ext cx="609236" cy="421725"/>
              <a:chOff x="1779516" y="4305477"/>
              <a:chExt cx="869601" cy="601956"/>
            </a:xfrm>
          </p:grpSpPr>
          <p:sp>
            <p:nvSpPr>
              <p:cNvPr id="26" name="Google Shape;26;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7" name="Google Shape;27;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8" name="Google Shape;28;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9" name="Google Shape;29;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0" name="Google Shape;30;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1" name="Google Shape;31;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49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32" name="Google Shape;32;p56"/>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3" name="Google Shape;33;p56"/>
          <p:cNvSpPr/>
          <p:nvPr/>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34" name="Google Shape;34;p56"/>
          <p:cNvSpPr txBox="1">
            <a:spLocks noGrp="1"/>
          </p:cNvSpPr>
          <p:nvPr>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5" name="Google Shape;35;p56"/>
          <p:cNvSpPr txBox="1">
            <a:spLocks noGrp="1"/>
          </p:cNvSpPr>
          <p:nvPr>
            <p:ph type="body" idx="3"/>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6" name="Google Shape;36;p56"/>
          <p:cNvSpPr txBox="1">
            <a:spLocks noGrp="1"/>
          </p:cNvSpPr>
          <p:nvPr>
            <p:ph type="body" idx="4"/>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37" name="Google Shape;37;p56"/>
          <p:cNvSpPr>
            <a:spLocks noGrp="1"/>
          </p:cNvSpPr>
          <p:nvPr>
            <p:ph type="pic" idx="5"/>
          </p:nvPr>
        </p:nvSpPr>
        <p:spPr>
          <a:xfrm>
            <a:off x="-8145" y="0"/>
            <a:ext cx="7567819" cy="2667192"/>
          </a:xfrm>
          <a:prstGeom prst="rect">
            <a:avLst/>
          </a:prstGeom>
          <a:solidFill>
            <a:srgbClr val="BFBFBF"/>
          </a:solidFill>
          <a:ln>
            <a:noFill/>
          </a:ln>
        </p:spPr>
      </p:sp>
      <p:grpSp>
        <p:nvGrpSpPr>
          <p:cNvPr id="38" name="Google Shape;38;p56"/>
          <p:cNvGrpSpPr/>
          <p:nvPr/>
        </p:nvGrpSpPr>
        <p:grpSpPr>
          <a:xfrm>
            <a:off x="4586552" y="9914793"/>
            <a:ext cx="2732358" cy="324961"/>
            <a:chOff x="463403" y="8636776"/>
            <a:chExt cx="2959811" cy="359509"/>
          </a:xfrm>
        </p:grpSpPr>
        <p:grpSp>
          <p:nvGrpSpPr>
            <p:cNvPr id="39" name="Google Shape;39;p56"/>
            <p:cNvGrpSpPr/>
            <p:nvPr/>
          </p:nvGrpSpPr>
          <p:grpSpPr>
            <a:xfrm>
              <a:off x="463403" y="8691062"/>
              <a:ext cx="986079" cy="214792"/>
              <a:chOff x="7942326" y="4900231"/>
              <a:chExt cx="744246" cy="162115"/>
            </a:xfrm>
          </p:grpSpPr>
          <p:sp>
            <p:nvSpPr>
              <p:cNvPr id="40" name="Google Shape;40;p56"/>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1" name="Google Shape;41;p56"/>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2" name="Google Shape;42;p56"/>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3" name="Google Shape;43;p56"/>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4" name="Google Shape;44;p56"/>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5" name="Google Shape;45;p56"/>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6" name="Google Shape;46;p56"/>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7" name="Google Shape;47;p56"/>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8" name="Google Shape;48;p56"/>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49" name="Google Shape;49;p56"/>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0" name="Google Shape;50;p56"/>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1" name="Google Shape;51;p56"/>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2" name="Google Shape;52;p56"/>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3" name="Google Shape;53;p56"/>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4" name="Google Shape;54;p56"/>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5" name="Google Shape;55;p56"/>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6" name="Google Shape;56;p56"/>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7" name="Google Shape;57;p56"/>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8" name="Google Shape;58;p56"/>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59" name="Google Shape;59;p56"/>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0" name="Google Shape;60;p56"/>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1" name="Google Shape;61;p56"/>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2" name="Google Shape;62;p56"/>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3" name="Google Shape;63;p56"/>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4" name="Google Shape;64;p56"/>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nvGrpSpPr>
              <p:cNvPr id="65" name="Google Shape;65;p56"/>
              <p:cNvGrpSpPr/>
              <p:nvPr/>
            </p:nvGrpSpPr>
            <p:grpSpPr>
              <a:xfrm>
                <a:off x="8206877" y="4909375"/>
                <a:ext cx="365840" cy="45339"/>
                <a:chOff x="8206877" y="4909375"/>
                <a:chExt cx="365840" cy="45339"/>
              </a:xfrm>
            </p:grpSpPr>
            <p:sp>
              <p:nvSpPr>
                <p:cNvPr id="66" name="Google Shape;66;p56"/>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7" name="Google Shape;67;p56"/>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8" name="Google Shape;68;p56"/>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69" name="Google Shape;69;p56"/>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0" name="Google Shape;70;p56"/>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1" name="Google Shape;71;p56"/>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2" name="Google Shape;72;p56"/>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3" name="Google Shape;73;p56"/>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4" name="Google Shape;74;p56"/>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5" name="Google Shape;75;p56"/>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6" name="Google Shape;76;p56"/>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7" name="Google Shape;77;p56"/>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8" name="Google Shape;78;p56"/>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79" name="Google Shape;79;p56"/>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80" name="Google Shape;80;p56"/>
              <p:cNvGrpSpPr/>
              <p:nvPr/>
            </p:nvGrpSpPr>
            <p:grpSpPr>
              <a:xfrm>
                <a:off x="8208210" y="4964049"/>
                <a:ext cx="478362" cy="44671"/>
                <a:chOff x="8208210" y="4964049"/>
                <a:chExt cx="478362" cy="44671"/>
              </a:xfrm>
            </p:grpSpPr>
            <p:sp>
              <p:nvSpPr>
                <p:cNvPr id="81" name="Google Shape;81;p56"/>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2" name="Google Shape;82;p56"/>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3" name="Google Shape;83;p56"/>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4" name="Google Shape;84;p56"/>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5" name="Google Shape;85;p56"/>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6" name="Google Shape;86;p56"/>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7" name="Google Shape;87;p56"/>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8" name="Google Shape;88;p56"/>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89" name="Google Shape;89;p56"/>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0" name="Google Shape;90;p56"/>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1" name="Google Shape;91;p56"/>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2" name="Google Shape;92;p56"/>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3" name="Google Shape;93;p56"/>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4" name="Google Shape;94;p56"/>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5" name="Google Shape;95;p56"/>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6" name="Google Shape;96;p56"/>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97" name="Google Shape;97;p56"/>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98" name="Google Shape;98;p56"/>
              <p:cNvGrpSpPr/>
              <p:nvPr/>
            </p:nvGrpSpPr>
            <p:grpSpPr>
              <a:xfrm>
                <a:off x="8206020" y="5017579"/>
                <a:ext cx="478077" cy="44767"/>
                <a:chOff x="8206020" y="5017579"/>
                <a:chExt cx="478077" cy="44767"/>
              </a:xfrm>
            </p:grpSpPr>
            <p:sp>
              <p:nvSpPr>
                <p:cNvPr id="99" name="Google Shape;99;p56"/>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0" name="Google Shape;100;p56"/>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1" name="Google Shape;101;p56"/>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2" name="Google Shape;102;p56"/>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3" name="Google Shape;103;p56"/>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4" name="Google Shape;104;p56"/>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5" name="Google Shape;105;p56"/>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6" name="Google Shape;106;p56"/>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7" name="Google Shape;107;p56"/>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8" name="Google Shape;108;p56"/>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09" name="Google Shape;109;p56"/>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0" name="Google Shape;110;p56"/>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1" name="Google Shape;111;p56"/>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2" name="Google Shape;112;p56"/>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3" name="Google Shape;113;p56"/>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4" name="Google Shape;114;p56"/>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5" name="Google Shape;115;p56"/>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16" name="Google Shape;116;p56"/>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sp>
          <p:nvSpPr>
            <p:cNvPr id="117" name="Google Shape;117;p56"/>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118" name="Google Shape;118;p56"/>
          <p:cNvGrpSpPr/>
          <p:nvPr/>
        </p:nvGrpSpPr>
        <p:grpSpPr>
          <a:xfrm>
            <a:off x="4695780" y="2930663"/>
            <a:ext cx="2152946" cy="784845"/>
            <a:chOff x="1776980" y="4305477"/>
            <a:chExt cx="3230805" cy="1202858"/>
          </a:xfrm>
        </p:grpSpPr>
        <p:grpSp>
          <p:nvGrpSpPr>
            <p:cNvPr id="119" name="Google Shape;119;p56"/>
            <p:cNvGrpSpPr/>
            <p:nvPr/>
          </p:nvGrpSpPr>
          <p:grpSpPr>
            <a:xfrm>
              <a:off x="1938476" y="5009957"/>
              <a:ext cx="697325" cy="475596"/>
              <a:chOff x="1938476" y="5009957"/>
              <a:chExt cx="697325" cy="475596"/>
            </a:xfrm>
          </p:grpSpPr>
          <p:sp>
            <p:nvSpPr>
              <p:cNvPr id="120" name="Google Shape;120;p56"/>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1" name="Google Shape;121;p56"/>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2" name="Google Shape;122;p56"/>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3" name="Google Shape;123;p56"/>
            <p:cNvGrpSpPr/>
            <p:nvPr/>
          </p:nvGrpSpPr>
          <p:grpSpPr>
            <a:xfrm>
              <a:off x="1776980" y="4775482"/>
              <a:ext cx="871185" cy="467051"/>
              <a:chOff x="1776980" y="4775482"/>
              <a:chExt cx="871185" cy="467051"/>
            </a:xfrm>
          </p:grpSpPr>
          <p:sp>
            <p:nvSpPr>
              <p:cNvPr id="124" name="Google Shape;124;p56"/>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5" name="Google Shape;125;p56"/>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6" name="Google Shape;126;p56"/>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27" name="Google Shape;127;p56"/>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28" name="Google Shape;128;p56"/>
            <p:cNvGrpSpPr/>
            <p:nvPr/>
          </p:nvGrpSpPr>
          <p:grpSpPr>
            <a:xfrm>
              <a:off x="1779516" y="4305477"/>
              <a:ext cx="869601" cy="601956"/>
              <a:chOff x="1779516" y="4305477"/>
              <a:chExt cx="869601" cy="601956"/>
            </a:xfrm>
          </p:grpSpPr>
          <p:sp>
            <p:nvSpPr>
              <p:cNvPr id="129" name="Google Shape;129;p56"/>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0" name="Google Shape;130;p56"/>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1" name="Google Shape;131;p56"/>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2" name="Google Shape;132;p56"/>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3" name="Google Shape;133;p56"/>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4" name="Google Shape;134;p56"/>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35" name="Google Shape;135;p56"/>
            <p:cNvGrpSpPr/>
            <p:nvPr/>
          </p:nvGrpSpPr>
          <p:grpSpPr>
            <a:xfrm>
              <a:off x="3139872" y="4874208"/>
              <a:ext cx="1611123" cy="319912"/>
              <a:chOff x="3139872" y="4874208"/>
              <a:chExt cx="1611123" cy="319912"/>
            </a:xfrm>
          </p:grpSpPr>
          <p:sp>
            <p:nvSpPr>
              <p:cNvPr id="136" name="Google Shape;136;p56"/>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7" name="Google Shape;137;p56"/>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8" name="Google Shape;138;p56"/>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39" name="Google Shape;139;p56"/>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0" name="Google Shape;140;p56"/>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1" name="Google Shape;141;p56"/>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2" name="Google Shape;142;p56"/>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43" name="Google Shape;143;p56"/>
            <p:cNvGrpSpPr/>
            <p:nvPr/>
          </p:nvGrpSpPr>
          <p:grpSpPr>
            <a:xfrm>
              <a:off x="2804142" y="4492592"/>
              <a:ext cx="2203643" cy="429081"/>
              <a:chOff x="2804142" y="4492592"/>
              <a:chExt cx="2203643" cy="429081"/>
            </a:xfrm>
          </p:grpSpPr>
          <p:sp>
            <p:nvSpPr>
              <p:cNvPr id="144" name="Google Shape;144;p56"/>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5" name="Google Shape;145;p56"/>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6" name="Google Shape;146;p56"/>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7" name="Google Shape;147;p56"/>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8" name="Google Shape;148;p56"/>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49" name="Google Shape;149;p56"/>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0" name="Google Shape;150;p56"/>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1" name="Google Shape;151;p56"/>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2" name="Google Shape;152;p56"/>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3" name="Google Shape;153;p56"/>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grpSp>
          <p:nvGrpSpPr>
            <p:cNvPr id="154" name="Google Shape;154;p56"/>
            <p:cNvGrpSpPr/>
            <p:nvPr/>
          </p:nvGrpSpPr>
          <p:grpSpPr>
            <a:xfrm>
              <a:off x="3037156" y="5293796"/>
              <a:ext cx="1840332" cy="214539"/>
              <a:chOff x="3037156" y="5293796"/>
              <a:chExt cx="1840332" cy="214539"/>
            </a:xfrm>
          </p:grpSpPr>
          <p:sp>
            <p:nvSpPr>
              <p:cNvPr id="155" name="Google Shape;155;p56"/>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6" name="Google Shape;156;p56"/>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7" name="Google Shape;157;p56"/>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8" name="Google Shape;158;p56"/>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59" name="Google Shape;159;p56"/>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0" name="Google Shape;160;p56"/>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1" name="Google Shape;161;p56"/>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2" name="Google Shape;162;p56"/>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3" name="Google Shape;163;p56"/>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4" name="Google Shape;164;p56"/>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5" name="Google Shape;165;p56"/>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6" name="Google Shape;166;p56"/>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7" name="Google Shape;167;p56"/>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68" name="Google Shape;168;p56"/>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69" name="Google Shape;169;p56"/>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0" name="Google Shape;170;p56"/>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171" name="Google Shape;171;p56"/>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172" name="Google Shape;172;p56"/>
          <p:cNvSpPr/>
          <p:nvPr/>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3" name="Google Shape;173;p56"/>
          <p:cNvSpPr/>
          <p:nvPr/>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4" name="Google Shape;174;p56"/>
          <p:cNvSpPr/>
          <p:nvPr/>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5" name="Google Shape;175;p56"/>
          <p:cNvSpPr/>
          <p:nvPr/>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727"/>
              <a:buFont typeface="Arial"/>
              <a:buNone/>
            </a:pPr>
            <a:r>
              <a:rPr lang="en-US" sz="1727" b="0" i="0" u="none" strike="noStrike" cap="none">
                <a:solidFill>
                  <a:schemeClr val="lt1"/>
                </a:solidFill>
                <a:latin typeface="Calibri"/>
                <a:ea typeface="Calibri"/>
                <a:cs typeface="Calibri"/>
                <a:sym typeface="Calibri"/>
              </a:rPr>
              <a:t>www.</a:t>
            </a:r>
            <a:r>
              <a:rPr lang="en-US" sz="1727" b="1" i="0" u="none" strike="noStrike" cap="none">
                <a:solidFill>
                  <a:schemeClr val="lt1"/>
                </a:solidFill>
                <a:latin typeface="Calibri"/>
                <a:ea typeface="Calibri"/>
                <a:cs typeface="Calibri"/>
                <a:sym typeface="Calibri"/>
              </a:rPr>
              <a:t>tourismrecovery</a:t>
            </a:r>
            <a:r>
              <a:rPr lang="en-US" sz="1727" b="0" i="0" u="none" strike="noStrike" cap="none">
                <a:solidFill>
                  <a:schemeClr val="lt1"/>
                </a:solidFill>
                <a:latin typeface="Calibri"/>
                <a:ea typeface="Calibri"/>
                <a:cs typeface="Calibri"/>
                <a:sym typeface="Calibri"/>
              </a:rPr>
              <a:t>.eu</a:t>
            </a:r>
            <a:endParaRPr sz="1727"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176"/>
        <p:cNvGrpSpPr/>
        <p:nvPr/>
      </p:nvGrpSpPr>
      <p:grpSpPr>
        <a:xfrm>
          <a:off x="0" y="0"/>
          <a:ext cx="0" cy="0"/>
          <a:chOff x="0" y="0"/>
          <a:chExt cx="0" cy="0"/>
        </a:xfrm>
      </p:grpSpPr>
      <p:grpSp>
        <p:nvGrpSpPr>
          <p:cNvPr id="177" name="Google Shape;177;p52"/>
          <p:cNvGrpSpPr/>
          <p:nvPr/>
        </p:nvGrpSpPr>
        <p:grpSpPr>
          <a:xfrm rot="5400000">
            <a:off x="-1566071" y="1575892"/>
            <a:ext cx="10691815" cy="7559675"/>
            <a:chOff x="-3" y="-1544"/>
            <a:chExt cx="12192003" cy="6859544"/>
          </a:xfrm>
        </p:grpSpPr>
        <p:sp>
          <p:nvSpPr>
            <p:cNvPr id="178" name="Google Shape;178;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79" name="Google Shape;179;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0" name="Google Shape;180;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81" name="Google Shape;181;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82" name="Google Shape;182;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3" name="Google Shape;183;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4" name="Google Shape;184;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5" name="Google Shape;185;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86" name="Google Shape;186;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187" name="Google Shape;187;p52"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188" name="Google Shape;188;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189"/>
        <p:cNvGrpSpPr/>
        <p:nvPr/>
      </p:nvGrpSpPr>
      <p:grpSpPr>
        <a:xfrm>
          <a:off x="0" y="0"/>
          <a:ext cx="0" cy="0"/>
          <a:chOff x="0" y="0"/>
          <a:chExt cx="0" cy="0"/>
        </a:xfrm>
      </p:grpSpPr>
      <p:grpSp>
        <p:nvGrpSpPr>
          <p:cNvPr id="190" name="Google Shape;190;p55"/>
          <p:cNvGrpSpPr/>
          <p:nvPr/>
        </p:nvGrpSpPr>
        <p:grpSpPr>
          <a:xfrm rot="5400000">
            <a:off x="-1566071" y="1575892"/>
            <a:ext cx="10691815" cy="7559675"/>
            <a:chOff x="-3" y="-1544"/>
            <a:chExt cx="12192003" cy="6859544"/>
          </a:xfrm>
        </p:grpSpPr>
        <p:sp>
          <p:nvSpPr>
            <p:cNvPr id="191" name="Google Shape;191;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2" name="Google Shape;192;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3" name="Google Shape;193;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grpSp>
      <p:sp>
        <p:nvSpPr>
          <p:cNvPr id="194" name="Google Shape;194;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385"/>
              <a:buFont typeface="Arial"/>
              <a:buNone/>
            </a:pPr>
            <a:endParaRPr sz="1385" b="0" i="0" u="none" strike="noStrike" cap="none">
              <a:solidFill>
                <a:schemeClr val="lt1"/>
              </a:solidFill>
              <a:latin typeface="Century Schoolbook"/>
              <a:ea typeface="Century Schoolbook"/>
              <a:cs typeface="Century Schoolbook"/>
              <a:sym typeface="Century Schoolbook"/>
            </a:endParaRPr>
          </a:p>
        </p:txBody>
      </p:sp>
      <p:sp>
        <p:nvSpPr>
          <p:cNvPr id="195" name="Google Shape;195;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6" name="Google Shape;196;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7" name="Google Shape;197;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8" name="Google Shape;198;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199" name="Google Shape;199;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lnSpc>
                <a:spcPct val="100000"/>
              </a:lnSpc>
              <a:spcBef>
                <a:spcPts val="0"/>
              </a:spcBef>
              <a:spcAft>
                <a:spcPts val="0"/>
              </a:spcAft>
              <a:buClr>
                <a:srgbClr val="000000"/>
              </a:buClr>
              <a:buSzPts val="756"/>
              <a:buFont typeface="Arial"/>
              <a:buNone/>
            </a:pPr>
            <a:fld id="{00000000-1234-1234-1234-123412341234}" type="slidenum">
              <a:rPr lang="en-US" sz="756" b="0" i="0" u="none" strike="noStrike" cap="none">
                <a:solidFill>
                  <a:srgbClr val="534B4F"/>
                </a:solidFill>
                <a:latin typeface="Arial"/>
                <a:ea typeface="Arial"/>
                <a:cs typeface="Arial"/>
                <a:sym typeface="Arial"/>
              </a:rPr>
              <a:t>‹Nr.›</a:t>
            </a:fld>
            <a:r>
              <a:rPr lang="en-US" sz="756" b="0" i="0" u="none" strike="noStrike" cap="none">
                <a:solidFill>
                  <a:srgbClr val="534B4F"/>
                </a:solidFill>
                <a:latin typeface="Arial"/>
                <a:ea typeface="Arial"/>
                <a:cs typeface="Arial"/>
                <a:sym typeface="Arial"/>
              </a:rPr>
              <a:t>￼</a:t>
            </a:r>
            <a:endParaRPr sz="1400" b="0" i="0" u="none" strike="noStrike" cap="none">
              <a:solidFill>
                <a:srgbClr val="000000"/>
              </a:solidFill>
              <a:latin typeface="Arial"/>
              <a:ea typeface="Arial"/>
              <a:cs typeface="Arial"/>
              <a:sym typeface="Arial"/>
            </a:endParaRPr>
          </a:p>
        </p:txBody>
      </p:sp>
      <p:pic>
        <p:nvPicPr>
          <p:cNvPr id="200" name="Google Shape;200;p55" descr="A picture containing text&#10;&#10;Description automatically generated"/>
          <p:cNvPicPr preferRelativeResize="0"/>
          <p:nvPr/>
        </p:nvPicPr>
        <p:blipFill rotWithShape="1">
          <a:blip r:embed="rId2">
            <a:alphaModFix/>
          </a:blip>
          <a:srcRect r="69030" b="9193"/>
          <a:stretch/>
        </p:blipFill>
        <p:spPr>
          <a:xfrm rot="-5400000">
            <a:off x="6992482" y="9909090"/>
            <a:ext cx="217273" cy="286139"/>
          </a:xfrm>
          <a:prstGeom prst="rect">
            <a:avLst/>
          </a:prstGeom>
          <a:noFill/>
          <a:ln>
            <a:noFill/>
          </a:ln>
        </p:spPr>
      </p:pic>
      <p:sp>
        <p:nvSpPr>
          <p:cNvPr id="201" name="Google Shape;201;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sz="1400" b="0" i="0" u="none" strike="noStrike" cap="none">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1pPr>
            <a:lvl2pPr marL="0" marR="0" lvl="1"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2pPr>
            <a:lvl3pPr marL="0" marR="0" lvl="2"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3pPr>
            <a:lvl4pPr marL="0" marR="0" lvl="3"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4pPr>
            <a:lvl5pPr marL="0" marR="0" lvl="4"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5pPr>
            <a:lvl6pPr marL="0" marR="0" lvl="5"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6pPr>
            <a:lvl7pPr marL="0" marR="0" lvl="6"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7pPr>
            <a:lvl8pPr marL="0" marR="0" lvl="7"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8pPr>
            <a:lvl9pPr marL="0" marR="0" lvl="8" indent="0" algn="r" rtl="0">
              <a:lnSpc>
                <a:spcPct val="100000"/>
              </a:lnSpc>
              <a:spcBef>
                <a:spcPts val="0"/>
              </a:spcBef>
              <a:spcAft>
                <a:spcPts val="0"/>
              </a:spcAft>
              <a:buClr>
                <a:srgbClr val="000000"/>
              </a:buClr>
              <a:buSzPts val="700"/>
              <a:buFont typeface="Arial"/>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p22"/>
          <p:cNvSpPr txBox="1">
            <a:spLocks noGrp="1"/>
          </p:cNvSpPr>
          <p:nvPr>
            <p:ph type="body" idx="1"/>
          </p:nvPr>
        </p:nvSpPr>
        <p:spPr>
          <a:xfrm>
            <a:off x="3998059"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err="1">
                <a:solidFill>
                  <a:srgbClr val="79527B"/>
                </a:solidFill>
              </a:rPr>
              <a:t>Ausgangssituation</a:t>
            </a:r>
            <a:endParaRPr sz="1511" b="1" dirty="0">
              <a:solidFill>
                <a:srgbClr val="79527B"/>
              </a:solidFill>
            </a:endParaRPr>
          </a:p>
        </p:txBody>
      </p:sp>
      <p:sp>
        <p:nvSpPr>
          <p:cNvPr id="207" name="Google Shape;207;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de-DE" dirty="0"/>
              <a:t>Thema:</a:t>
            </a:r>
            <a:endParaRPr dirty="0"/>
          </a:p>
          <a:p>
            <a:pPr marL="0" lvl="0" indent="0" algn="l" rtl="0">
              <a:lnSpc>
                <a:spcPct val="127750"/>
              </a:lnSpc>
              <a:spcBef>
                <a:spcPts val="0"/>
              </a:spcBef>
              <a:spcAft>
                <a:spcPts val="0"/>
              </a:spcAft>
              <a:buClr>
                <a:schemeClr val="lt1"/>
              </a:buClr>
              <a:buSzPts val="1200"/>
              <a:buNone/>
            </a:pPr>
            <a:r>
              <a:rPr lang="en-US" dirty="0"/>
              <a:t>Stakeholder Management</a:t>
            </a:r>
            <a:endParaRPr dirty="0"/>
          </a:p>
          <a:p>
            <a:pPr marL="0" lvl="0" indent="0" algn="l" rtl="0">
              <a:lnSpc>
                <a:spcPct val="127750"/>
              </a:lnSpc>
              <a:spcBef>
                <a:spcPts val="0"/>
              </a:spcBef>
              <a:spcAft>
                <a:spcPts val="0"/>
              </a:spcAft>
              <a:buClr>
                <a:schemeClr val="lt1"/>
              </a:buClr>
              <a:buSzPts val="1200"/>
              <a:buNone/>
            </a:pPr>
            <a:endParaRPr dirty="0"/>
          </a:p>
          <a:p>
            <a:pPr marL="0" lvl="0" indent="0" algn="l" rtl="0">
              <a:lnSpc>
                <a:spcPct val="127750"/>
              </a:lnSpc>
              <a:spcBef>
                <a:spcPts val="0"/>
              </a:spcBef>
              <a:spcAft>
                <a:spcPts val="0"/>
              </a:spcAft>
              <a:buClr>
                <a:schemeClr val="lt1"/>
              </a:buClr>
              <a:buSzPts val="1200"/>
              <a:buNone/>
            </a:pPr>
            <a:r>
              <a:rPr lang="en-US" dirty="0"/>
              <a:t>Art des </a:t>
            </a:r>
            <a:r>
              <a:rPr lang="en-US" dirty="0" err="1"/>
              <a:t>Unternehmens</a:t>
            </a:r>
            <a:r>
              <a:rPr lang="en-US" dirty="0"/>
              <a:t>: </a:t>
            </a:r>
            <a:endParaRPr dirty="0"/>
          </a:p>
          <a:p>
            <a:pPr marL="0" lvl="0" indent="0" algn="l" rtl="0">
              <a:lnSpc>
                <a:spcPct val="127750"/>
              </a:lnSpc>
              <a:spcBef>
                <a:spcPts val="0"/>
              </a:spcBef>
              <a:spcAft>
                <a:spcPts val="0"/>
              </a:spcAft>
              <a:buClr>
                <a:schemeClr val="lt1"/>
              </a:buClr>
              <a:buSzPts val="1200"/>
              <a:buNone/>
            </a:pPr>
            <a:r>
              <a:rPr lang="en-US" dirty="0" err="1"/>
              <a:t>Behördenübergreifender</a:t>
            </a:r>
            <a:r>
              <a:rPr lang="en-US" dirty="0"/>
              <a:t> Ansatz</a:t>
            </a:r>
            <a:endParaRPr dirty="0"/>
          </a:p>
        </p:txBody>
      </p:sp>
      <p:sp>
        <p:nvSpPr>
          <p:cNvPr id="208" name="Google Shape;208;p22"/>
          <p:cNvSpPr txBox="1">
            <a:spLocks noGrp="1"/>
          </p:cNvSpPr>
          <p:nvPr>
            <p:ph type="body" idx="4"/>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dirty="0" err="1"/>
              <a:t>Fallstudie</a:t>
            </a:r>
            <a:endParaRPr sz="1600" dirty="0"/>
          </a:p>
        </p:txBody>
      </p:sp>
      <p:sp>
        <p:nvSpPr>
          <p:cNvPr id="209" name="Google Shape;209;p22"/>
          <p:cNvSpPr txBox="1"/>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Modul: 6</a:t>
            </a:r>
            <a:endParaRPr dirty="0"/>
          </a:p>
          <a:p>
            <a:pPr marL="0" marR="0" lvl="0" indent="0" algn="l" rtl="0">
              <a:lnSpc>
                <a:spcPct val="100000"/>
              </a:lnSpc>
              <a:spcBef>
                <a:spcPts val="0"/>
              </a:spcBef>
              <a:spcAft>
                <a:spcPts val="0"/>
              </a:spcAft>
              <a:buClr>
                <a:schemeClr val="lt1"/>
              </a:buClr>
              <a:buSzPts val="1200"/>
              <a:buFont typeface="Arial"/>
              <a:buNone/>
            </a:pPr>
            <a:r>
              <a:rPr lang="en-US" sz="1295" b="1" i="0" u="none" strike="noStrike" cap="none" dirty="0">
                <a:solidFill>
                  <a:schemeClr val="lt1"/>
                </a:solidFill>
                <a:latin typeface="Calibri"/>
                <a:ea typeface="Calibri"/>
                <a:cs typeface="Calibri"/>
                <a:sym typeface="Calibri"/>
              </a:rPr>
              <a:t>Adaptive </a:t>
            </a:r>
            <a:r>
              <a:rPr lang="en-US" sz="1295" b="1" i="0" u="none" strike="noStrike" cap="none" dirty="0" err="1">
                <a:solidFill>
                  <a:schemeClr val="lt1"/>
                </a:solidFill>
                <a:latin typeface="Calibri"/>
                <a:ea typeface="Calibri"/>
                <a:cs typeface="Calibri"/>
                <a:sym typeface="Calibri"/>
              </a:rPr>
              <a:t>Führung</a:t>
            </a:r>
            <a:endParaRPr dirty="0"/>
          </a:p>
        </p:txBody>
      </p:sp>
      <p:cxnSp>
        <p:nvCxnSpPr>
          <p:cNvPr id="210" name="Google Shape;210;p22"/>
          <p:cNvCxnSpPr>
            <a:cxnSpLocks/>
          </p:cNvCxnSpPr>
          <p:nvPr/>
        </p:nvCxnSpPr>
        <p:spPr>
          <a:xfrm flipH="1">
            <a:off x="3982217" y="4833878"/>
            <a:ext cx="329000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1" name="Google Shape;211;p22"/>
          <p:cNvSpPr txBox="1"/>
          <p:nvPr/>
        </p:nvSpPr>
        <p:spPr>
          <a:xfrm>
            <a:off x="3908809" y="4933631"/>
            <a:ext cx="3466681" cy="3238834"/>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Der Tourismus hat einen Wert von mehr als 12 Milliarden Pfund für die schottische Wirtschaft, unterstützt 15.000 Unternehmen und bietet 230.000 Arbeitsplätze. Für jede 50.000 Pfund, die Besucher in Schottland ausgeben, wird ein neuer Arbeitsplatz in Schottland geschaffen, und der Tourismus macht derzeit 8,5 % der Arbeitsplätze aus. </a:t>
            </a:r>
          </a:p>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Doch im Jahr 2020 stand der schottische Tourismus vor seiner bisher größten Herausforderung, denn das Coronavirus hatte Auswirkungen auf die gesamte Branche. Es wurde erwartet, dass die Erholung in den Jahren 2020-21 einige Zeit in Anspruch nehmen würde und dass viele Unternehmen erhebliche Unterstützung benötigen würden, um ihren Betrieb wieder aufzunehmen.</a:t>
            </a:r>
          </a:p>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Die Erholung dieses wichtigen Wirtschaftszweigs mit einem Umsatz von 11 Milliarden Pfund erforderte einen hochrangigen, behördenübergreifenden Ansatz, der mit den Akteuren des Tourismus zusammenarbeitete, um den Betroffenen zu helfen, zu überleben und zu gedeihen. </a:t>
            </a:r>
          </a:p>
        </p:txBody>
      </p:sp>
      <p:pic>
        <p:nvPicPr>
          <p:cNvPr id="212" name="Google Shape;212;p22" descr="A sign on a building&#10;&#10;Description automatically generated with medium confidence"/>
          <p:cNvPicPr preferRelativeResize="0">
            <a:picLocks noGrp="1"/>
          </p:cNvPicPr>
          <p:nvPr>
            <p:ph type="pic" idx="5"/>
          </p:nvPr>
        </p:nvPicPr>
        <p:blipFill rotWithShape="1">
          <a:blip r:embed="rId3">
            <a:alphaModFix/>
          </a:blip>
          <a:srcRect t="23568" b="23567"/>
          <a:stretch/>
        </p:blipFill>
        <p:spPr>
          <a:xfrm>
            <a:off x="-8145" y="0"/>
            <a:ext cx="7567819" cy="2667192"/>
          </a:xfrm>
          <a:prstGeom prst="rect">
            <a:avLst/>
          </a:prstGeom>
          <a:solidFill>
            <a:srgbClr val="BFBFBF"/>
          </a:solid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err="1"/>
              <a:t>Besondere</a:t>
            </a:r>
            <a:r>
              <a:rPr lang="en-US" dirty="0"/>
              <a:t> </a:t>
            </a:r>
            <a:r>
              <a:rPr lang="en-US" dirty="0" err="1"/>
              <a:t>Herausforderungen</a:t>
            </a:r>
            <a:r>
              <a:rPr lang="en-US" dirty="0"/>
              <a:t> und </a:t>
            </a:r>
            <a:r>
              <a:rPr lang="en-US" dirty="0" err="1"/>
              <a:t>Probleme</a:t>
            </a:r>
            <a:r>
              <a:rPr lang="en-US" dirty="0"/>
              <a:t> </a:t>
            </a:r>
            <a:endParaRPr dirty="0"/>
          </a:p>
        </p:txBody>
      </p:sp>
      <p:cxnSp>
        <p:nvCxnSpPr>
          <p:cNvPr id="218" name="Google Shape;218;p23"/>
          <p:cNvCxnSpPr/>
          <p:nvPr/>
        </p:nvCxnSpPr>
        <p:spPr>
          <a:xfrm rot="10800000">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219" name="Google Shape;219;p23"/>
          <p:cNvGrpSpPr/>
          <p:nvPr/>
        </p:nvGrpSpPr>
        <p:grpSpPr>
          <a:xfrm>
            <a:off x="238270" y="7246817"/>
            <a:ext cx="476957" cy="550775"/>
            <a:chOff x="8823055" y="3850915"/>
            <a:chExt cx="751563" cy="867883"/>
          </a:xfrm>
        </p:grpSpPr>
        <p:sp>
          <p:nvSpPr>
            <p:cNvPr id="220" name="Google Shape;220;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1" name="Google Shape;221;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2" name="Google Shape;222;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3" name="Google Shape;223;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4" name="Google Shape;224;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5" name="Google Shape;225;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6" name="Google Shape;226;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7" name="Google Shape;227;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sp>
          <p:nvSpPr>
            <p:cNvPr id="228" name="Google Shape;228;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385"/>
                <a:buFont typeface="Arial"/>
                <a:buNone/>
              </a:pPr>
              <a:endParaRPr sz="1385" b="0" i="0" u="none" strike="noStrike" cap="none">
                <a:solidFill>
                  <a:schemeClr val="dk1"/>
                </a:solidFill>
                <a:latin typeface="Century Schoolbook"/>
                <a:ea typeface="Century Schoolbook"/>
                <a:cs typeface="Century Schoolbook"/>
                <a:sym typeface="Century Schoolbook"/>
              </a:endParaRPr>
            </a:p>
          </p:txBody>
        </p:sp>
      </p:grpSp>
      <p:sp>
        <p:nvSpPr>
          <p:cNvPr id="229" name="Google Shape;229;p23"/>
          <p:cNvSpPr txBox="1"/>
          <p:nvPr/>
        </p:nvSpPr>
        <p:spPr>
          <a:xfrm>
            <a:off x="928041" y="8556224"/>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Warum ist es so wichtig, dass die Stakeholder in Krisenzeiten eine proaktive und rechtzeitige Kommunikation erhalten?  Welche Folgen hat es, wenn man nicht effektiv kommuniziert?  </a:t>
            </a:r>
          </a:p>
          <a:p>
            <a:pPr marL="0" marR="0" lvl="0" indent="0" algn="l" rtl="0">
              <a:lnSpc>
                <a:spcPct val="102200"/>
              </a:lnSpc>
              <a:spcBef>
                <a:spcPts val="0"/>
              </a:spcBef>
              <a:spcAft>
                <a:spcPts val="0"/>
              </a:spcAft>
              <a:buClr>
                <a:srgbClr val="79527B"/>
              </a:buClr>
              <a:buSzPts val="1500"/>
              <a:buFont typeface="Arial"/>
              <a:buNone/>
            </a:pPr>
            <a:endParaRPr lang="de-DE"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Welches sind die effektivsten Wege der Kommunikation mit Stakeholdern in der heutigen Tourismusbranche?  Wie wichtig ist es, eine wechselseitige Kommunikation zu initiieren?</a:t>
            </a:r>
          </a:p>
          <a:p>
            <a:pPr marL="0" marR="0" lvl="0" indent="0" algn="l" rtl="0">
              <a:lnSpc>
                <a:spcPct val="102200"/>
              </a:lnSpc>
              <a:spcBef>
                <a:spcPts val="0"/>
              </a:spcBef>
              <a:spcAft>
                <a:spcPts val="0"/>
              </a:spcAft>
              <a:buClr>
                <a:srgbClr val="79527B"/>
              </a:buClr>
              <a:buSzPts val="1500"/>
              <a:buFont typeface="Arial"/>
              <a:buNone/>
            </a:pPr>
            <a:endParaRPr lang="de-DE" sz="1200" b="0" i="0" u="none" strike="noStrike" cap="none" dirty="0">
              <a:solidFill>
                <a:srgbClr val="534B4F"/>
              </a:solidFill>
              <a:latin typeface="Calibri"/>
              <a:ea typeface="Calibri"/>
              <a:cs typeface="Calibri"/>
              <a:sym typeface="Calibri"/>
            </a:endParaRPr>
          </a:p>
          <a:p>
            <a:pPr marL="0" marR="0" lvl="0" indent="0" algn="l"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Welches sind die wichtigsten Botschaften, die vermittelt werden müssen?</a:t>
            </a:r>
            <a:endParaRPr dirty="0"/>
          </a:p>
        </p:txBody>
      </p:sp>
      <p:sp>
        <p:nvSpPr>
          <p:cNvPr id="230" name="Google Shape;230;p23"/>
          <p:cNvSpPr txBox="1"/>
          <p:nvPr/>
        </p:nvSpPr>
        <p:spPr>
          <a:xfrm>
            <a:off x="940735" y="7360883"/>
            <a:ext cx="5991741" cy="376038"/>
          </a:xfrm>
          <a:prstGeom prst="rect">
            <a:avLst/>
          </a:prstGeom>
          <a:noFill/>
          <a:ln>
            <a:noFill/>
          </a:ln>
        </p:spPr>
        <p:txBody>
          <a:bodyPr spcFirstLastPara="1" wrap="square" lIns="91425" tIns="45700" rIns="91425" bIns="45700" anchor="ctr" anchorCtr="0">
            <a:noAutofit/>
          </a:bodyPr>
          <a:lstStyle/>
          <a:p>
            <a:pPr marL="0" marR="0" lvl="0" indent="0" algn="l" rtl="0">
              <a:lnSpc>
                <a:spcPct val="102200"/>
              </a:lnSpc>
              <a:spcBef>
                <a:spcPts val="0"/>
              </a:spcBef>
              <a:spcAft>
                <a:spcPts val="0"/>
              </a:spcAft>
              <a:buClr>
                <a:srgbClr val="79527B"/>
              </a:buClr>
              <a:buSzPts val="1500"/>
              <a:buFont typeface="Arial"/>
              <a:buNone/>
            </a:pPr>
            <a:r>
              <a:rPr lang="en-US" sz="1511" b="1" i="0" u="none" strike="noStrike" cap="none" dirty="0" err="1">
                <a:solidFill>
                  <a:srgbClr val="79527B"/>
                </a:solidFill>
                <a:latin typeface="Calibri"/>
                <a:ea typeface="Calibri"/>
                <a:cs typeface="Calibri"/>
                <a:sym typeface="Calibri"/>
              </a:rPr>
              <a:t>Gruppendiskussion</a:t>
            </a:r>
            <a:endParaRPr dirty="0"/>
          </a:p>
        </p:txBody>
      </p:sp>
      <p:cxnSp>
        <p:nvCxnSpPr>
          <p:cNvPr id="231" name="Google Shape;231;p23"/>
          <p:cNvCxnSpPr/>
          <p:nvPr/>
        </p:nvCxnSpPr>
        <p:spPr>
          <a:xfrm rot="10800000">
            <a:off x="928041" y="779759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32" name="Google Shape;232;p23"/>
          <p:cNvSpPr txBox="1"/>
          <p:nvPr/>
        </p:nvSpPr>
        <p:spPr>
          <a:xfrm>
            <a:off x="977601" y="1339279"/>
            <a:ext cx="5891730" cy="3272912"/>
          </a:xfrm>
          <a:prstGeom prst="rect">
            <a:avLst/>
          </a:prstGeom>
          <a:noFill/>
          <a:ln>
            <a:noFill/>
          </a:ln>
        </p:spPr>
        <p:txBody>
          <a:bodyPr spcFirstLastPara="1" wrap="square" lIns="91425" tIns="45700" rIns="91425" bIns="45700" anchor="t" anchorCtr="0">
            <a:noAutofit/>
          </a:bodyPr>
          <a:lstStyle/>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Die Pandemie hatte 2020 noch nie dagewesene Auswirkungen auf das Tourismus- und Gastgewerbe. Ein Ereignis, das 2019 noch undenkbar gewesen wäre, erforderte eine außergewöhnliche Reaktion der schottischen Tourismusunternehmen. </a:t>
            </a:r>
          </a:p>
          <a:p>
            <a:pPr marL="0" marR="0" lvl="0" indent="0" algn="just" rtl="0">
              <a:lnSpc>
                <a:spcPct val="102200"/>
              </a:lnSpc>
              <a:spcBef>
                <a:spcPts val="0"/>
              </a:spcBef>
              <a:spcAft>
                <a:spcPts val="0"/>
              </a:spcAft>
              <a:buClr>
                <a:srgbClr val="79527B"/>
              </a:buClr>
              <a:buSzPts val="1500"/>
              <a:buFont typeface="Arial"/>
              <a:buNone/>
            </a:pPr>
            <a:endParaRPr lang="de-DE" sz="1200" b="0" i="0" u="none" strike="noStrike" cap="none" dirty="0">
              <a:solidFill>
                <a:srgbClr val="534B4F"/>
              </a:solidFill>
              <a:latin typeface="Calibri"/>
              <a:ea typeface="Calibri"/>
              <a:cs typeface="Calibri"/>
              <a:sym typeface="Calibri"/>
            </a:endParaRPr>
          </a:p>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Eine Ende 2020 durchgeführte Branchenumfrage ergab, dass von den fast 3 000 Antworten ein Fünftel der Unternehmen, die zu diesem Zeitpunkt noch in Betrieb waren, keine Bargeldreserven mehr hatten, und 50 % verfügten nur noch über Bargeld für die nächsten drei bis sechs Monate. Und da 18 % der Unternehmen angaben, dass sie keine finanzielle Unterstützung in Anspruch nehmen konnten, stellte dies eine große Herausforderung für die Branche dar.  Der finanzielle Schaden für die Unternehmen war im Jahr 2020 extrem: 58 % gaben an, bis zu 50 000 Pfund verloren zu haben, und etwa 6 % verloren mehr als 1 Million Pfund.   </a:t>
            </a:r>
          </a:p>
          <a:p>
            <a:pPr marL="0" marR="0" lvl="0" indent="0" algn="just" rtl="0">
              <a:lnSpc>
                <a:spcPct val="102200"/>
              </a:lnSpc>
              <a:spcBef>
                <a:spcPts val="0"/>
              </a:spcBef>
              <a:spcAft>
                <a:spcPts val="0"/>
              </a:spcAft>
              <a:buClr>
                <a:srgbClr val="79527B"/>
              </a:buClr>
              <a:buSzPts val="1500"/>
              <a:buFont typeface="Arial"/>
              <a:buNone/>
            </a:pPr>
            <a:endParaRPr lang="de-DE" sz="1200" b="0" i="0" u="none" strike="noStrike" cap="none" dirty="0">
              <a:solidFill>
                <a:srgbClr val="534B4F"/>
              </a:solidFill>
              <a:latin typeface="Calibri"/>
              <a:ea typeface="Calibri"/>
              <a:cs typeface="Calibri"/>
              <a:sym typeface="Calibri"/>
            </a:endParaRPr>
          </a:p>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Die Auswirkungen auf die Arbeitsplätze waren für diejenigen, die diese Branche unterstützen, sehr besorgniserregend, da drei Viertel der Unternehmen (die Mitarbeiter beschäftigen) ihre Mitarbeiterzahl reduzierten und 35 % Mitarbeiter entließen. Die staatliche Urlaubsregelung war eine große Hilfe: 69 % der Unternehmen, die Mitarbeiter beschäftigen, nutzten diese Regelung, aber zwei Drittel gaben an, dass sie kein Personal eingestellt haben, das sie normalerweise das ganze Jahr über beschäftigen würden.</a:t>
            </a:r>
          </a:p>
          <a:p>
            <a:pPr marL="0" marR="0" lvl="0" indent="0" algn="just" rtl="0">
              <a:lnSpc>
                <a:spcPct val="102200"/>
              </a:lnSpc>
              <a:spcBef>
                <a:spcPts val="0"/>
              </a:spcBef>
              <a:spcAft>
                <a:spcPts val="0"/>
              </a:spcAft>
              <a:buClr>
                <a:srgbClr val="79527B"/>
              </a:buClr>
              <a:buSzPts val="1500"/>
              <a:buFont typeface="Arial"/>
              <a:buNone/>
            </a:pPr>
            <a:endParaRPr lang="de-DE" sz="1200" b="0" i="0" u="none" strike="noStrike" cap="none" dirty="0">
              <a:solidFill>
                <a:srgbClr val="534B4F"/>
              </a:solidFill>
              <a:latin typeface="Calibri"/>
              <a:ea typeface="Calibri"/>
              <a:cs typeface="Calibri"/>
              <a:sym typeface="Calibri"/>
            </a:endParaRPr>
          </a:p>
          <a:p>
            <a:pPr marL="0" marR="0" lvl="0" indent="0" algn="just" rtl="0">
              <a:lnSpc>
                <a:spcPct val="102200"/>
              </a:lnSpc>
              <a:spcBef>
                <a:spcPts val="0"/>
              </a:spcBef>
              <a:spcAft>
                <a:spcPts val="0"/>
              </a:spcAft>
              <a:buClr>
                <a:srgbClr val="79527B"/>
              </a:buClr>
              <a:buSzPts val="1500"/>
              <a:buFont typeface="Arial"/>
              <a:buNone/>
            </a:pPr>
            <a:r>
              <a:rPr lang="de-DE" sz="1200" b="0" i="0" u="none" strike="noStrike" cap="none" dirty="0">
                <a:solidFill>
                  <a:srgbClr val="534B4F"/>
                </a:solidFill>
                <a:latin typeface="Calibri"/>
                <a:ea typeface="Calibri"/>
                <a:cs typeface="Calibri"/>
                <a:sym typeface="Calibri"/>
              </a:rPr>
              <a:t>Es wurde erkannt, dass der Schlüssel zum Aufbau von Vertrauen bei den Stakeholdern darin besteht </a:t>
            </a:r>
          </a:p>
          <a:p>
            <a:pPr marL="0" marR="0" lvl="0" indent="0" algn="just" rtl="0">
              <a:lnSpc>
                <a:spcPct val="102200"/>
              </a:lnSpc>
              <a:spcBef>
                <a:spcPts val="0"/>
              </a:spcBef>
              <a:spcAft>
                <a:spcPts val="0"/>
              </a:spcAft>
              <a:buClr>
                <a:srgbClr val="79527B"/>
              </a:buClr>
              <a:buSzPts val="1500"/>
              <a:buFont typeface="Arial"/>
              <a:buNone/>
            </a:pPr>
            <a:r>
              <a:rPr lang="en-US" sz="1200" b="0" i="0" u="none" strike="noStrike" cap="none" dirty="0">
                <a:solidFill>
                  <a:srgbClr val="534B4F"/>
                </a:solidFill>
                <a:latin typeface="Calibri"/>
                <a:ea typeface="Calibri"/>
                <a:cs typeface="Calibri"/>
                <a:sym typeface="Calibri"/>
              </a:rPr>
              <a:t> </a:t>
            </a:r>
          </a:p>
          <a:p>
            <a:pPr marL="228600" marR="0" lvl="0" indent="-228600" algn="just" rtl="0">
              <a:lnSpc>
                <a:spcPct val="102200"/>
              </a:lnSpc>
              <a:spcBef>
                <a:spcPts val="0"/>
              </a:spcBef>
              <a:spcAft>
                <a:spcPts val="0"/>
              </a:spcAft>
              <a:buClr>
                <a:srgbClr val="79527B"/>
              </a:buClr>
              <a:buSzPts val="1500"/>
              <a:buFont typeface="Arial"/>
              <a:buAutoNum type="alphaLcParenR"/>
            </a:pPr>
            <a:r>
              <a:rPr lang="de-DE" sz="1200" b="0" i="0" u="none" strike="noStrike" cap="none" dirty="0">
                <a:solidFill>
                  <a:srgbClr val="534B4F"/>
                </a:solidFill>
                <a:latin typeface="Calibri"/>
                <a:ea typeface="Calibri"/>
                <a:cs typeface="Calibri"/>
                <a:sym typeface="Calibri"/>
              </a:rPr>
              <a:t>ihnen die Möglichkeit zu geben, Bedenken und Beschwerden zu äußern und Fragen zu stellen, </a:t>
            </a:r>
          </a:p>
          <a:p>
            <a:pPr marL="228600" marR="0" lvl="0" indent="-228600" algn="just" rtl="0">
              <a:lnSpc>
                <a:spcPct val="102200"/>
              </a:lnSpc>
              <a:spcBef>
                <a:spcPts val="0"/>
              </a:spcBef>
              <a:spcAft>
                <a:spcPts val="0"/>
              </a:spcAft>
              <a:buClr>
                <a:srgbClr val="79527B"/>
              </a:buClr>
              <a:buSzPts val="1500"/>
              <a:buFont typeface="Arial"/>
              <a:buAutoNum type="alphaLcParenR"/>
            </a:pPr>
            <a:r>
              <a:rPr lang="de-DE" sz="1200" b="0" i="0" u="none" strike="noStrike" cap="none" dirty="0">
                <a:solidFill>
                  <a:srgbClr val="534B4F"/>
                </a:solidFill>
                <a:latin typeface="Calibri"/>
                <a:ea typeface="Calibri"/>
                <a:cs typeface="Calibri"/>
                <a:sym typeface="Calibri"/>
              </a:rPr>
              <a:t>sie über die neuesten Entwicklungen und staatlichen Vorschriften auf dem Laufenden zu halten,  </a:t>
            </a:r>
          </a:p>
          <a:p>
            <a:pPr marL="228600" marR="0" lvl="0" indent="-228600" algn="just" rtl="0">
              <a:lnSpc>
                <a:spcPct val="102200"/>
              </a:lnSpc>
              <a:spcBef>
                <a:spcPts val="0"/>
              </a:spcBef>
              <a:spcAft>
                <a:spcPts val="0"/>
              </a:spcAft>
              <a:buClr>
                <a:srgbClr val="79527B"/>
              </a:buClr>
              <a:buSzPts val="1500"/>
              <a:buFont typeface="Arial"/>
              <a:buAutoNum type="alphaLcParenR"/>
            </a:pPr>
            <a:r>
              <a:rPr lang="de-DE" sz="1200" b="0" i="0" u="none" strike="noStrike" cap="none" dirty="0">
                <a:solidFill>
                  <a:srgbClr val="534B4F"/>
                </a:solidFill>
                <a:latin typeface="Calibri"/>
                <a:ea typeface="Calibri"/>
                <a:cs typeface="Calibri"/>
                <a:sym typeface="Calibri"/>
              </a:rPr>
              <a:t>die Kommunikation zeitnah und sachdienlich zu gestalten und </a:t>
            </a:r>
          </a:p>
          <a:p>
            <a:pPr marL="228600" marR="0" lvl="0" indent="-228600" algn="just" rtl="0">
              <a:lnSpc>
                <a:spcPct val="102200"/>
              </a:lnSpc>
              <a:spcBef>
                <a:spcPts val="0"/>
              </a:spcBef>
              <a:spcAft>
                <a:spcPts val="0"/>
              </a:spcAft>
              <a:buClr>
                <a:srgbClr val="79527B"/>
              </a:buClr>
              <a:buSzPts val="1500"/>
              <a:buFont typeface="Arial"/>
              <a:buAutoNum type="alphaLcParenR"/>
            </a:pPr>
            <a:r>
              <a:rPr lang="de-DE" sz="1200" b="0" i="0" u="none" strike="noStrike" cap="none" dirty="0">
                <a:solidFill>
                  <a:srgbClr val="534B4F"/>
                </a:solidFill>
                <a:latin typeface="Calibri"/>
                <a:ea typeface="Calibri"/>
                <a:cs typeface="Calibri"/>
                <a:sym typeface="Calibri"/>
              </a:rPr>
              <a:t>einen einfühlsamen und ehrlichen Ansatz zu ermöglichen, der die Stakeholder beruhigt.</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US" dirty="0" err="1"/>
              <a:t>Herangehensweise</a:t>
            </a:r>
            <a:endParaRPr dirty="0"/>
          </a:p>
        </p:txBody>
      </p:sp>
      <p:sp>
        <p:nvSpPr>
          <p:cNvPr id="238" name="Google Shape;238;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r>
              <a:rPr lang="de-DE" sz="1200" dirty="0"/>
              <a:t>Die </a:t>
            </a:r>
            <a:r>
              <a:rPr lang="de-DE" sz="1200" dirty="0" err="1"/>
              <a:t>Scottish</a:t>
            </a:r>
            <a:r>
              <a:rPr lang="de-DE" sz="1200" dirty="0"/>
              <a:t> </a:t>
            </a:r>
            <a:r>
              <a:rPr lang="de-DE" sz="1200" dirty="0" err="1"/>
              <a:t>Tourism</a:t>
            </a:r>
            <a:r>
              <a:rPr lang="de-DE" sz="1200" dirty="0"/>
              <a:t> Emergency Response Group (STERG), der Organisationen wie die </a:t>
            </a:r>
            <a:r>
              <a:rPr lang="de-DE" sz="1200" dirty="0" err="1"/>
              <a:t>Scottish</a:t>
            </a:r>
            <a:r>
              <a:rPr lang="de-DE" sz="1200" dirty="0"/>
              <a:t> </a:t>
            </a:r>
            <a:r>
              <a:rPr lang="de-DE" sz="1200" dirty="0" err="1"/>
              <a:t>Tourism</a:t>
            </a:r>
            <a:r>
              <a:rPr lang="de-DE" sz="1200" dirty="0"/>
              <a:t> Alliance, </a:t>
            </a:r>
            <a:r>
              <a:rPr lang="de-DE" sz="1200" dirty="0" err="1"/>
              <a:t>VisitScotland</a:t>
            </a:r>
            <a:r>
              <a:rPr lang="de-DE" sz="1200" dirty="0"/>
              <a:t> und die regionalen Unternehmensagenturen angehören, wurde gegründet, um den Tourismusunternehmen zu helfen, sich von dieser beispiellosen Situation zu erholen, indem sie zusammenarbeiten, um die Budgets und die Zeit der eigenen Mitarbeiter optimal zu nutzen. Die Gruppe hatte ein Ziel: der Tourismusbranche dabei zu helfen, wieder zu dem wirtschaftlichen und sozialen Kraftwerk zu werden, das sie einmal war.</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de-DE" sz="1200" dirty="0"/>
              <a:t>Zu den Aufgaben der Gruppe gehörten:</a:t>
            </a:r>
          </a:p>
          <a:p>
            <a:pPr marL="171450" lvl="0" indent="-171450" algn="just" rtl="0">
              <a:lnSpc>
                <a:spcPct val="102200"/>
              </a:lnSpc>
              <a:spcBef>
                <a:spcPts val="0"/>
              </a:spcBef>
              <a:spcAft>
                <a:spcPts val="0"/>
              </a:spcAft>
              <a:buClr>
                <a:srgbClr val="79527B"/>
              </a:buClr>
              <a:buSzPts val="1500"/>
              <a:buFont typeface="Arial" panose="020B0604020202020204" pitchFamily="34" charset="0"/>
              <a:buChar char="•"/>
            </a:pPr>
            <a:r>
              <a:rPr lang="de-DE" sz="1200" dirty="0"/>
              <a:t>Bereitstellung eines Forums für eine einheitliche und umfassende schottlandweite Analyse der Auswirkungen der COVID-19-Pandemie auf den Tourismus</a:t>
            </a:r>
          </a:p>
          <a:p>
            <a:pPr marL="171450" lvl="0" indent="-171450" algn="just" rtl="0">
              <a:lnSpc>
                <a:spcPct val="102200"/>
              </a:lnSpc>
              <a:spcBef>
                <a:spcPts val="0"/>
              </a:spcBef>
              <a:spcAft>
                <a:spcPts val="0"/>
              </a:spcAft>
              <a:buClr>
                <a:srgbClr val="79527B"/>
              </a:buClr>
              <a:buSzPts val="1500"/>
              <a:buFont typeface="Arial" panose="020B0604020202020204" pitchFamily="34" charset="0"/>
              <a:buChar char="•"/>
            </a:pPr>
            <a:r>
              <a:rPr lang="de-DE" sz="1200" dirty="0"/>
              <a:t>Funktion als zentrale Anlaufstelle für die schottische Tourismusindustrie</a:t>
            </a:r>
          </a:p>
          <a:p>
            <a:pPr marL="171450" lvl="0" indent="-171450" algn="just" rtl="0">
              <a:lnSpc>
                <a:spcPct val="102200"/>
              </a:lnSpc>
              <a:spcBef>
                <a:spcPts val="0"/>
              </a:spcBef>
              <a:spcAft>
                <a:spcPts val="0"/>
              </a:spcAft>
              <a:buClr>
                <a:srgbClr val="79527B"/>
              </a:buClr>
              <a:buSzPts val="1500"/>
              <a:buFont typeface="Arial" panose="020B0604020202020204" pitchFamily="34" charset="0"/>
              <a:buChar char="•"/>
            </a:pPr>
            <a:r>
              <a:rPr lang="de-DE" sz="1200" dirty="0"/>
              <a:t>Sicherstellung einer engen Zusammenarbeit zwischen relevanten Organisationen und Agenturen</a:t>
            </a:r>
          </a:p>
          <a:p>
            <a:pPr marL="171450" lvl="0" indent="-171450" algn="just" rtl="0">
              <a:lnSpc>
                <a:spcPct val="102200"/>
              </a:lnSpc>
              <a:spcBef>
                <a:spcPts val="0"/>
              </a:spcBef>
              <a:spcAft>
                <a:spcPts val="0"/>
              </a:spcAft>
              <a:buClr>
                <a:srgbClr val="79527B"/>
              </a:buClr>
              <a:buSzPts val="1500"/>
              <a:buFont typeface="Arial" panose="020B0604020202020204" pitchFamily="34" charset="0"/>
              <a:buChar char="•"/>
            </a:pPr>
            <a:r>
              <a:rPr lang="de-DE" sz="1200" dirty="0"/>
              <a:t>Sammeln, Weitergeben, Vermitteln, Interpretieren und Verbreiten von Informationen an die Tourismusakteure, sobald diese verfügbar sind</a:t>
            </a:r>
          </a:p>
          <a:p>
            <a:pPr marL="171450" lvl="0" indent="-171450" algn="just" rtl="0">
              <a:lnSpc>
                <a:spcPct val="102200"/>
              </a:lnSpc>
              <a:spcBef>
                <a:spcPts val="0"/>
              </a:spcBef>
              <a:spcAft>
                <a:spcPts val="0"/>
              </a:spcAft>
              <a:buClr>
                <a:srgbClr val="79527B"/>
              </a:buClr>
              <a:buSzPts val="1500"/>
              <a:buFontTx/>
              <a:buChar char="-"/>
            </a:pPr>
            <a:endParaRPr sz="1200" dirty="0"/>
          </a:p>
          <a:p>
            <a:pPr marL="0" lvl="0" indent="0" algn="just" rtl="0">
              <a:lnSpc>
                <a:spcPct val="102200"/>
              </a:lnSpc>
              <a:spcBef>
                <a:spcPts val="0"/>
              </a:spcBef>
              <a:spcAft>
                <a:spcPts val="0"/>
              </a:spcAft>
              <a:buClr>
                <a:srgbClr val="79527B"/>
              </a:buClr>
              <a:buSzPts val="1500"/>
              <a:buNone/>
            </a:pPr>
            <a:r>
              <a:rPr lang="de-DE" sz="1200" dirty="0"/>
              <a:t>Als erste Maßnahme führte die STERG die bereits erwähnte Umfrage zu den Auswirkungen von COVID-19 auf die Branche durch, die im November 2020 gestartet wurde.   Ziel der Untersuchung war es, die laufenden Auswirkungen von COVID-19 auf die schottischen Tourismusunternehmen zu verfolgen und der STERG aufschlussreiche Informationen über den aktuellen und künftigen Unterstützungsbedarf der Branche zu liefern.</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de-DE" sz="1200" dirty="0"/>
              <a:t>Die schottische Regierung beauftragte die STERG mit der Ausarbeitung eines Fünfjahresplans für die Erholung der Branche. Dieser Plan wurde als entscheidend angesehen, um die Argumente für eine Erholung des Tourismus zu untermauern und die notwendige zukünftige Finanzierung zu sichern. Es war vorgesehen, dass dieser Plan einen Antrag auf zusätzliche Mittel enthalten sollte, die weit über die Mittel hinausgehen würden, die für das unmittelbare Überleben der Unternehmen bestimmt waren.</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de-DE" sz="1200" dirty="0"/>
              <a:t>Der entwickelte nationale Aktionsplan war auf die in der nationalen Tourismusstrategie festgelegten Prioritäten abgestimmt und sollte ein lebendiges Dokument sein, das laufend aktualisiert und entsprechend den wissenschaftlichen Erkenntnissen und den Empfehlungen der Regierung weiterentwickelt werden sollte.  Die Kommunikation mit den Interessengruppen der Branche war von entscheidender Bedeutung, und zu den wichtigsten Maßnahmen gehörten:</a:t>
            </a:r>
          </a:p>
          <a:p>
            <a:pPr marL="171450" lvl="0" indent="-171450" algn="just" rtl="0">
              <a:lnSpc>
                <a:spcPct val="102200"/>
              </a:lnSpc>
              <a:spcBef>
                <a:spcPts val="600"/>
              </a:spcBef>
              <a:spcAft>
                <a:spcPts val="0"/>
              </a:spcAft>
              <a:buClr>
                <a:srgbClr val="79527B"/>
              </a:buClr>
              <a:buSzPts val="1500"/>
              <a:buFont typeface="Arial" panose="020B0604020202020204" pitchFamily="34" charset="0"/>
              <a:buChar char="•"/>
            </a:pPr>
            <a:r>
              <a:rPr lang="de-DE" sz="1200" dirty="0"/>
              <a:t>Versorgung der Branche mit geeigneten Hinweisen, Informationen und Erkenntnissen zu neuen Themen und Prioritäten auf der Grundlage von Daten und einer kontinuierlichen Bedarfsermittlung.</a:t>
            </a:r>
          </a:p>
          <a:p>
            <a:pPr marL="171450" lvl="0" indent="-171450" algn="just" rtl="0">
              <a:lnSpc>
                <a:spcPct val="102200"/>
              </a:lnSpc>
              <a:spcBef>
                <a:spcPts val="600"/>
              </a:spcBef>
              <a:spcAft>
                <a:spcPts val="0"/>
              </a:spcAft>
              <a:buClr>
                <a:srgbClr val="79527B"/>
              </a:buClr>
              <a:buSzPts val="1500"/>
              <a:buFont typeface="Arial" panose="020B0604020202020204" pitchFamily="34" charset="0"/>
              <a:buChar char="•"/>
            </a:pPr>
            <a:r>
              <a:rPr lang="de-DE" sz="1200" dirty="0"/>
              <a:t>Erleichterung der Erholung des Sektors durch enge Zusammenarbeit mit Vertretern der schottischen Tourismusindustrie und der schottischen Regierung.</a:t>
            </a:r>
          </a:p>
          <a:p>
            <a:pPr marL="171450" lvl="0" indent="-171450" algn="just" rtl="0">
              <a:lnSpc>
                <a:spcPct val="102200"/>
              </a:lnSpc>
              <a:spcBef>
                <a:spcPts val="600"/>
              </a:spcBef>
              <a:spcAft>
                <a:spcPts val="0"/>
              </a:spcAft>
              <a:buClr>
                <a:srgbClr val="79527B"/>
              </a:buClr>
              <a:buSzPts val="1500"/>
              <a:buFont typeface="Arial" panose="020B0604020202020204" pitchFamily="34" charset="0"/>
              <a:buChar char="•"/>
            </a:pPr>
            <a:r>
              <a:rPr lang="de-DE" sz="1200" dirty="0"/>
              <a:t>Direkte Vertretung der Ansichten der Branche gegenüber der schottischen  und der britischen Regierung.</a:t>
            </a:r>
            <a:endParaRPr sz="1200" dirty="0"/>
          </a:p>
        </p:txBody>
      </p:sp>
      <p:cxnSp>
        <p:nvCxnSpPr>
          <p:cNvPr id="239" name="Google Shape;239;p26"/>
          <p:cNvCxnSpPr/>
          <p:nvPr/>
        </p:nvCxnSpPr>
        <p:spPr>
          <a:xfrm rot="10800000">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p27"/>
          <p:cNvSpPr txBox="1">
            <a:spLocks noGrp="1"/>
          </p:cNvSpPr>
          <p:nvPr>
            <p:ph type="body" idx="2"/>
          </p:nvPr>
        </p:nvSpPr>
        <p:spPr>
          <a:xfrm>
            <a:off x="1024740" y="596575"/>
            <a:ext cx="5866788" cy="9779539"/>
          </a:xfrm>
          <a:prstGeom prst="rect">
            <a:avLst/>
          </a:prstGeom>
          <a:noFill/>
          <a:ln>
            <a:noFill/>
          </a:ln>
        </p:spPr>
        <p:txBody>
          <a:bodyPr spcFirstLastPara="1" wrap="square" lIns="91425" tIns="45700" rIns="91425" bIns="45700" anchor="t" anchorCtr="0">
            <a:noAutofit/>
          </a:bodyPr>
          <a:lstStyle/>
          <a:p>
            <a:pPr marL="0" lvl="0" indent="0" algn="just" rtl="0">
              <a:lnSpc>
                <a:spcPct val="102200"/>
              </a:lnSpc>
              <a:spcBef>
                <a:spcPts val="0"/>
              </a:spcBef>
              <a:spcAft>
                <a:spcPts val="0"/>
              </a:spcAft>
              <a:buClr>
                <a:srgbClr val="79527B"/>
              </a:buClr>
              <a:buSzPts val="1500"/>
              <a:buNone/>
            </a:pPr>
            <a:endParaRPr sz="1200" dirty="0"/>
          </a:p>
          <a:p>
            <a:pPr marL="171450" lvl="0" indent="-171450" algn="just" rtl="0">
              <a:lnSpc>
                <a:spcPct val="102200"/>
              </a:lnSpc>
              <a:spcBef>
                <a:spcPts val="600"/>
              </a:spcBef>
              <a:spcAft>
                <a:spcPts val="0"/>
              </a:spcAft>
              <a:buClr>
                <a:srgbClr val="79527B"/>
              </a:buClr>
              <a:buSzPts val="1500"/>
              <a:buFont typeface="Arial" panose="020B0604020202020204" pitchFamily="34" charset="0"/>
              <a:buChar char="•"/>
            </a:pPr>
            <a:endParaRPr lang="de-DE" sz="1200" dirty="0"/>
          </a:p>
          <a:p>
            <a:pPr marL="171450" lvl="0" indent="-171450" algn="just" rtl="0">
              <a:lnSpc>
                <a:spcPct val="102200"/>
              </a:lnSpc>
              <a:spcBef>
                <a:spcPts val="600"/>
              </a:spcBef>
              <a:spcAft>
                <a:spcPts val="0"/>
              </a:spcAft>
              <a:buClr>
                <a:srgbClr val="79527B"/>
              </a:buClr>
              <a:buSzPts val="1500"/>
              <a:buFont typeface="Arial" panose="020B0604020202020204" pitchFamily="34" charset="0"/>
              <a:buChar char="•"/>
            </a:pPr>
            <a:r>
              <a:rPr lang="de-DE" sz="1200" dirty="0"/>
              <a:t>Einrichtung einer "Recovery Task Force", die die schottische Regierung in Bezug auf Pläne zur Erholung des Tourismus berät.</a:t>
            </a:r>
          </a:p>
          <a:p>
            <a:pPr marL="171450" indent="-171450">
              <a:lnSpc>
                <a:spcPct val="102200"/>
              </a:lnSpc>
              <a:spcBef>
                <a:spcPts val="600"/>
              </a:spcBef>
              <a:buClr>
                <a:srgbClr val="79527B"/>
              </a:buClr>
              <a:buSzPts val="1500"/>
              <a:buFont typeface="Arial" panose="020B0604020202020204" pitchFamily="34" charset="0"/>
              <a:buChar char="•"/>
            </a:pPr>
            <a:r>
              <a:rPr lang="de-DE" sz="1200" dirty="0"/>
              <a:t>Einrichtung des </a:t>
            </a:r>
            <a:r>
              <a:rPr lang="de-DE" sz="1200" dirty="0" err="1"/>
              <a:t>Scottish</a:t>
            </a:r>
            <a:r>
              <a:rPr lang="de-DE" sz="1200" dirty="0"/>
              <a:t> </a:t>
            </a:r>
            <a:r>
              <a:rPr lang="de-DE" sz="1200" dirty="0" err="1"/>
              <a:t>Tourism</a:t>
            </a:r>
            <a:r>
              <a:rPr lang="de-DE" sz="1200" dirty="0"/>
              <a:t> Observatory, einer Ressource für die schottische Tourismusindustrie, um notwendige, relevante und wertvolle Daten, Analysen und Erkenntnisse leicht zugänglich zu machen.</a:t>
            </a:r>
          </a:p>
          <a:p>
            <a:pPr marL="171450" indent="-171450">
              <a:lnSpc>
                <a:spcPct val="102200"/>
              </a:lnSpc>
              <a:spcBef>
                <a:spcPts val="600"/>
              </a:spcBef>
              <a:buClr>
                <a:srgbClr val="79527B"/>
              </a:buClr>
              <a:buSzPts val="1500"/>
              <a:buFont typeface="Arial" panose="020B0604020202020204" pitchFamily="34" charset="0"/>
              <a:buChar char="•"/>
            </a:pPr>
            <a:r>
              <a:rPr lang="de-DE" sz="1200" dirty="0"/>
              <a:t>Bereitstellung von maßgeschneiderter Unternehmensberatung, um die Branche bei der Anpassung an neue Covid-Vorschriften, Marktbedingungen, Besuchermix und Erwartungen zu unterstützen.</a:t>
            </a:r>
            <a:endParaRPr lang="en-GB" sz="1200" dirty="0"/>
          </a:p>
          <a:p>
            <a:pPr marL="171450" indent="-171450">
              <a:lnSpc>
                <a:spcPct val="102200"/>
              </a:lnSpc>
              <a:spcBef>
                <a:spcPts val="600"/>
              </a:spcBef>
              <a:buClr>
                <a:srgbClr val="79527B"/>
              </a:buClr>
              <a:buSzPts val="1500"/>
              <a:buFont typeface="Arial" panose="020B0604020202020204" pitchFamily="34" charset="0"/>
              <a:buChar char="•"/>
            </a:pPr>
            <a:r>
              <a:rPr lang="de-DE" sz="1200" dirty="0"/>
              <a:t>Bereitstellung von Erkenntnissen und Ressourcen zur Unterstützung von Unternehmen bei der Innovation und beim Wiederaufbau des Tourismus auf der Grundlage einer verantwortungsvolleren Zukunft.</a:t>
            </a:r>
          </a:p>
          <a:p>
            <a:pPr marL="171450" indent="-171450">
              <a:lnSpc>
                <a:spcPct val="102200"/>
              </a:lnSpc>
              <a:spcBef>
                <a:spcPts val="600"/>
              </a:spcBef>
              <a:buClr>
                <a:srgbClr val="79527B"/>
              </a:buClr>
              <a:buSzPts val="1500"/>
              <a:buFont typeface="Arial" panose="020B0604020202020204" pitchFamily="34" charset="0"/>
              <a:buChar char="•"/>
            </a:pPr>
            <a:r>
              <a:rPr lang="de-DE" sz="1200" dirty="0"/>
              <a:t>Konsultation und Einbeziehung von Gemeinden und Reisezielen, um das Bewusstsein für die Belange der Gemeinden im Zusammenhang mit der Wiederöffnung und dem Wiederaufbau zu schärfen </a:t>
            </a:r>
          </a:p>
          <a:p>
            <a:pPr marL="171450" indent="-171450">
              <a:lnSpc>
                <a:spcPct val="102200"/>
              </a:lnSpc>
              <a:spcBef>
                <a:spcPts val="600"/>
              </a:spcBef>
              <a:buClr>
                <a:srgbClr val="79527B"/>
              </a:buClr>
              <a:buSzPts val="1500"/>
              <a:buFontTx/>
              <a:buChar char="-"/>
            </a:pPr>
            <a:endParaRPr sz="1200" dirty="0"/>
          </a:p>
          <a:p>
            <a:pPr marL="0" lvl="0" indent="0" algn="just" rtl="0">
              <a:lnSpc>
                <a:spcPct val="102200"/>
              </a:lnSpc>
              <a:spcBef>
                <a:spcPts val="0"/>
              </a:spcBef>
              <a:spcAft>
                <a:spcPts val="0"/>
              </a:spcAft>
              <a:buClr>
                <a:srgbClr val="79527B"/>
              </a:buClr>
              <a:buSzPts val="1500"/>
              <a:buNone/>
            </a:pPr>
            <a:r>
              <a:rPr lang="de-DE" sz="1200" dirty="0"/>
              <a:t>Ein weiterer Weg zur Unterstützung der Tourismusakteure durch die STERG war die Entwicklung eines Szenario-Planungs-Toolkits, das als praktischer Leitfaden für Tourismusunternehmen in Schottland entwickelt wurde. Es sollte in einer Zeit, in der die Zukunft komplex und unsicher erscheint, einen Beitrag zum strategischen Denken und Planen leisten. Es wurden fünf Szenarien entworfen, wie sich der schottische Tourismus in den nächsten 18 bis 24 Monaten entwickeln könnte. Es wurde vorgeschlagen, dass die Unternehmen jedes Szenario unabhängig voneinander lesen und über die Auswirkungen auf ihre Kunden, ihr Produkt, ihre Mitarbeiter und ihre Lieferanten nachdenken - sollte sich dieses Szenario entwickeln, hätte das Unternehmen eine strategische Antwort parat. </a:t>
            </a:r>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r>
              <a:rPr lang="de-DE" sz="1200" dirty="0"/>
              <a:t>Die Gruppe veröffentlichte auch regelmäßig COVID-19-Leitlinien der schottischen Regierung und Informationen zu Themen wie:</a:t>
            </a:r>
          </a:p>
          <a:p>
            <a:pPr marL="171450" lvl="0" indent="-171450">
              <a:lnSpc>
                <a:spcPct val="102200"/>
              </a:lnSpc>
              <a:spcBef>
                <a:spcPts val="600"/>
              </a:spcBef>
              <a:buClr>
                <a:srgbClr val="79527B"/>
              </a:buClr>
              <a:buSzPts val="1500"/>
              <a:buFont typeface="Arial" panose="020B0604020202020204" pitchFamily="34" charset="0"/>
              <a:buChar char="•"/>
            </a:pPr>
            <a:r>
              <a:rPr lang="de-DE" sz="1200" dirty="0"/>
              <a:t>Coronavirus (COVID-19): Allgemeine Hinweise für sicherere Arbeitsplätze</a:t>
            </a:r>
          </a:p>
          <a:p>
            <a:pPr marL="171450" lvl="0" indent="-171450">
              <a:lnSpc>
                <a:spcPct val="102200"/>
              </a:lnSpc>
              <a:spcBef>
                <a:spcPts val="600"/>
              </a:spcBef>
              <a:buClr>
                <a:srgbClr val="79527B"/>
              </a:buClr>
              <a:buSzPts val="1500"/>
              <a:buFont typeface="Arial" panose="020B0604020202020204" pitchFamily="34" charset="0"/>
              <a:buChar char="•"/>
            </a:pPr>
            <a:r>
              <a:rPr lang="de-DE" sz="1200" dirty="0"/>
              <a:t>Wie man eine Risikobewertung am Arbeitsplatz durchführt</a:t>
            </a:r>
          </a:p>
          <a:p>
            <a:pPr marL="171450" lvl="0" indent="-171450">
              <a:lnSpc>
                <a:spcPct val="102200"/>
              </a:lnSpc>
              <a:spcBef>
                <a:spcPts val="600"/>
              </a:spcBef>
              <a:buClr>
                <a:srgbClr val="79527B"/>
              </a:buClr>
              <a:buSzPts val="1500"/>
              <a:buFont typeface="Arial" panose="020B0604020202020204" pitchFamily="34" charset="0"/>
              <a:buChar char="•"/>
            </a:pPr>
            <a:r>
              <a:rPr lang="de-DE" sz="1200" dirty="0"/>
              <a:t>Coronavirus (COVID-19): Anleitung zur Belüftung</a:t>
            </a:r>
          </a:p>
          <a:p>
            <a:pPr marL="171450" lvl="0" indent="-171450">
              <a:lnSpc>
                <a:spcPct val="102200"/>
              </a:lnSpc>
              <a:spcBef>
                <a:spcPts val="600"/>
              </a:spcBef>
              <a:buClr>
                <a:srgbClr val="79527B"/>
              </a:buClr>
              <a:buSzPts val="1500"/>
              <a:buFont typeface="Arial" panose="020B0604020202020204" pitchFamily="34" charset="0"/>
              <a:buChar char="•"/>
            </a:pPr>
            <a:r>
              <a:rPr lang="de-DE" sz="1200" dirty="0"/>
              <a:t>COVID-19-Informationen und -Anleitungen für Einrichtungen außerhalb des Gesundheitswesens und der Pflege</a:t>
            </a:r>
            <a:endParaRPr sz="1200" dirty="0"/>
          </a:p>
          <a:p>
            <a:pPr marL="0" lvl="0" indent="0" algn="just" rtl="0">
              <a:lnSpc>
                <a:spcPct val="102200"/>
              </a:lnSpc>
              <a:spcBef>
                <a:spcPts val="0"/>
              </a:spcBef>
              <a:spcAft>
                <a:spcPts val="0"/>
              </a:spcAft>
              <a:buClr>
                <a:srgbClr val="79527B"/>
              </a:buClr>
              <a:buSzPts val="1500"/>
              <a:buNone/>
            </a:pPr>
            <a:endParaRPr sz="1200" dirty="0"/>
          </a:p>
          <a:p>
            <a:pPr marL="0" lvl="0" indent="0" algn="just" rtl="0">
              <a:lnSpc>
                <a:spcPct val="102200"/>
              </a:lnSpc>
              <a:spcBef>
                <a:spcPts val="0"/>
              </a:spcBef>
              <a:spcAft>
                <a:spcPts val="0"/>
              </a:spcAft>
              <a:buClr>
                <a:srgbClr val="79527B"/>
              </a:buClr>
              <a:buSzPts val="1500"/>
              <a:buNone/>
            </a:pPr>
            <a:endParaRPr sz="1200" dirty="0"/>
          </a:p>
        </p:txBody>
      </p: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1214</Words>
  <Application>Microsoft Office PowerPoint</Application>
  <PresentationFormat>Benutzerdefiniert</PresentationFormat>
  <Paragraphs>66</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Century Schoolbook</vt:lpstr>
      <vt:lpstr>Avenir</vt:lpstr>
      <vt:lpstr>Montserrat</vt:lpstr>
      <vt:lpstr>Poppins</vt:lpstr>
      <vt:lpstr>Arial</vt:lpstr>
      <vt:lpstr>Calibri</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6</cp:revision>
  <dcterms:created xsi:type="dcterms:W3CDTF">2021-06-15T11:45:52Z</dcterms:created>
  <dcterms:modified xsi:type="dcterms:W3CDTF">2023-05-04T17:49:02Z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