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7" roundtripDataSignature="AMtx7mieM2IUGLAaxYTSMYs8iVY6GC66N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3" d="100"/>
          <a:sy n="93" d="100"/>
        </p:scale>
        <p:origin x="2508" y="-166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28" Type="http://schemas.openxmlformats.org/officeDocument/2006/relationships/presProps" Target="presProps.xml"/><Relationship Id="rId10" Type="http://schemas.openxmlformats.org/officeDocument/2006/relationships/font" Target="fonts/font4.fntdata"/><Relationship Id="rId19" Type="http://schemas.openxmlformats.org/officeDocument/2006/relationships/font" Target="fonts/font1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400" b="1" dirty="0" err="1">
                <a:solidFill>
                  <a:srgbClr val="79527B"/>
                </a:solidFill>
                <a:latin typeface="Roboto" panose="02000000000000000000" pitchFamily="2" charset="0"/>
                <a:ea typeface="Roboto" panose="02000000000000000000" pitchFamily="2" charset="0"/>
              </a:rPr>
              <a:t>Ausgangssituation</a:t>
            </a:r>
            <a:endParaRPr sz="1511" b="1" dirty="0">
              <a:solidFill>
                <a:srgbClr val="79527B"/>
              </a:solidFill>
            </a:endParaRP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lang="en-US" dirty="0"/>
          </a:p>
          <a:p>
            <a:pPr marL="0" lvl="0" indent="0" algn="l" rtl="0">
              <a:lnSpc>
                <a:spcPct val="127750"/>
              </a:lnSpc>
              <a:spcBef>
                <a:spcPts val="0"/>
              </a:spcBef>
              <a:spcAft>
                <a:spcPts val="0"/>
              </a:spcAft>
              <a:buClr>
                <a:schemeClr val="lt1"/>
              </a:buClr>
              <a:buSzPts val="1200"/>
              <a:buNone/>
            </a:pPr>
            <a:r>
              <a:rPr lang="en-US" dirty="0"/>
              <a:t>Thema: </a:t>
            </a:r>
          </a:p>
          <a:p>
            <a:pPr marL="0" lvl="0" indent="0" algn="l" rtl="0">
              <a:lnSpc>
                <a:spcPct val="127750"/>
              </a:lnSpc>
              <a:spcBef>
                <a:spcPts val="0"/>
              </a:spcBef>
              <a:spcAft>
                <a:spcPts val="0"/>
              </a:spcAft>
              <a:buClr>
                <a:schemeClr val="lt1"/>
              </a:buClr>
              <a:buSzPts val="1200"/>
              <a:buNone/>
            </a:pPr>
            <a:r>
              <a:rPr lang="de-DE" dirty="0"/>
              <a:t>Mission, Vision und Werte eines Unternehmens</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n-US" dirty="0"/>
              <a:t>Art des </a:t>
            </a:r>
            <a:r>
              <a:rPr lang="en-US" dirty="0" err="1"/>
              <a:t>Unternehmens</a:t>
            </a:r>
            <a:r>
              <a:rPr lang="en-US"/>
              <a:t>: </a:t>
            </a:r>
            <a:endParaRPr lang="en-US" dirty="0"/>
          </a:p>
          <a:p>
            <a:pPr marL="0" lvl="0" indent="0" algn="l" rtl="0">
              <a:lnSpc>
                <a:spcPct val="127750"/>
              </a:lnSpc>
              <a:spcBef>
                <a:spcPts val="0"/>
              </a:spcBef>
              <a:spcAft>
                <a:spcPts val="0"/>
              </a:spcAft>
              <a:buClr>
                <a:schemeClr val="lt1"/>
              </a:buClr>
              <a:buSzPts val="1200"/>
              <a:buNone/>
            </a:pPr>
            <a:r>
              <a:rPr lang="en-US" dirty="0"/>
              <a:t>Hostel</a:t>
            </a:r>
            <a:endParaRPr dirty="0"/>
          </a:p>
          <a:p>
            <a:pPr marL="0" lvl="0" indent="0" algn="l" rtl="0">
              <a:lnSpc>
                <a:spcPct val="127750"/>
              </a:lnSpc>
              <a:spcBef>
                <a:spcPts val="0"/>
              </a:spcBef>
              <a:spcAft>
                <a:spcPts val="0"/>
              </a:spcAft>
              <a:buClr>
                <a:schemeClr val="lt1"/>
              </a:buClr>
              <a:buSzPts val="1200"/>
              <a:buNone/>
            </a:pP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err="1"/>
              <a:t>Fallstudie</a:t>
            </a:r>
            <a:endParaRPr sz="1600" dirty="0"/>
          </a:p>
        </p:txBody>
      </p:sp>
      <p:sp>
        <p:nvSpPr>
          <p:cNvPr id="209" name="Google Shape;209;p22"/>
          <p:cNvSpPr txBox="1"/>
          <p:nvPr/>
        </p:nvSpPr>
        <p:spPr>
          <a:xfrm>
            <a:off x="287452" y="3893122"/>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n-US" sz="1295" b="1" i="0" u="none" strike="noStrike" cap="none" dirty="0">
                <a:solidFill>
                  <a:schemeClr val="bg1"/>
                </a:solidFill>
                <a:latin typeface="Calibri"/>
                <a:ea typeface="Calibri"/>
                <a:cs typeface="Calibri"/>
                <a:sym typeface="Calibri"/>
              </a:rPr>
              <a:t>Modul: </a:t>
            </a:r>
            <a:r>
              <a:rPr lang="en-US" sz="1295" b="1" dirty="0">
                <a:solidFill>
                  <a:schemeClr val="bg1"/>
                </a:solidFill>
                <a:latin typeface="Calibri"/>
                <a:ea typeface="Calibri"/>
                <a:cs typeface="Calibri"/>
                <a:sym typeface="Calibri"/>
              </a:rPr>
              <a:t>3</a:t>
            </a:r>
          </a:p>
          <a:p>
            <a:pPr marL="0" marR="0" lvl="0" indent="0" algn="l" rtl="0">
              <a:lnSpc>
                <a:spcPct val="100000"/>
              </a:lnSpc>
              <a:spcBef>
                <a:spcPts val="0"/>
              </a:spcBef>
              <a:spcAft>
                <a:spcPts val="0"/>
              </a:spcAft>
              <a:buClr>
                <a:schemeClr val="lt1"/>
              </a:buClr>
              <a:buSzPts val="1200"/>
              <a:buFont typeface="Arial"/>
              <a:buNone/>
            </a:pPr>
            <a:r>
              <a:rPr lang="en-US" sz="1295" b="1" dirty="0" err="1">
                <a:solidFill>
                  <a:schemeClr val="bg1"/>
                </a:solidFill>
                <a:latin typeface="Calibri"/>
                <a:ea typeface="Calibri"/>
                <a:cs typeface="Calibri"/>
                <a:sym typeface="Calibri"/>
              </a:rPr>
              <a:t>Bewältigung</a:t>
            </a:r>
            <a:r>
              <a:rPr lang="en-US" sz="1295" b="1" dirty="0">
                <a:solidFill>
                  <a:schemeClr val="bg1"/>
                </a:solidFill>
                <a:latin typeface="Calibri"/>
                <a:ea typeface="Calibri"/>
                <a:cs typeface="Calibri"/>
                <a:sym typeface="Calibri"/>
              </a:rPr>
              <a:t> von </a:t>
            </a:r>
            <a:r>
              <a:rPr lang="en-US" sz="1295" b="1" dirty="0" err="1">
                <a:solidFill>
                  <a:schemeClr val="bg1"/>
                </a:solidFill>
                <a:latin typeface="Calibri"/>
                <a:ea typeface="Calibri"/>
                <a:cs typeface="Calibri"/>
                <a:sym typeface="Calibri"/>
              </a:rPr>
              <a:t>Krisen</a:t>
            </a:r>
            <a:endParaRPr lang="en-US" dirty="0">
              <a:solidFill>
                <a:schemeClr val="bg1"/>
              </a:solidFill>
            </a:endParaRPr>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300" cy="3238800"/>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Die Familie Martinez besitzt ein </a:t>
            </a:r>
            <a:r>
              <a:rPr lang="de-DE" sz="1200" dirty="0" err="1">
                <a:solidFill>
                  <a:srgbClr val="534B4F"/>
                </a:solidFill>
                <a:latin typeface="Calibri"/>
                <a:ea typeface="Calibri"/>
                <a:cs typeface="Calibri"/>
                <a:sym typeface="Calibri"/>
              </a:rPr>
              <a:t>Hostel</a:t>
            </a:r>
            <a:r>
              <a:rPr lang="de-DE" sz="1200" dirty="0">
                <a:solidFill>
                  <a:srgbClr val="534B4F"/>
                </a:solidFill>
                <a:latin typeface="Calibri"/>
                <a:ea typeface="Calibri"/>
                <a:cs typeface="Calibri"/>
                <a:sym typeface="Calibri"/>
              </a:rPr>
              <a:t> in Barcelona, das wie alle anderen Gastgewerbebetriebe in Spanien von der Covid-Pandemie betroffen war.</a:t>
            </a:r>
          </a:p>
          <a:p>
            <a:pPr marL="0" marR="0" lvl="0" indent="0" algn="l"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Zunächst konnte das Familien-unternehmen die Situation aufgrund von drei grundlegenden Aspekte überstehen:</a:t>
            </a: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de-DE" sz="1200" dirty="0">
                <a:solidFill>
                  <a:srgbClr val="534B4F"/>
                </a:solidFill>
                <a:latin typeface="Calibri"/>
                <a:ea typeface="Calibri"/>
                <a:cs typeface="Calibri"/>
                <a:sym typeface="Calibri"/>
              </a:rPr>
              <a:t>1. Steuererlass</a:t>
            </a:r>
          </a:p>
          <a:p>
            <a:pPr marL="0" marR="0" lvl="0" indent="0" algn="l" rtl="0">
              <a:lnSpc>
                <a:spcPct val="102200"/>
              </a:lnSpc>
              <a:spcBef>
                <a:spcPts val="0"/>
              </a:spcBef>
              <a:spcAft>
                <a:spcPts val="0"/>
              </a:spcAft>
              <a:buNone/>
            </a:pPr>
            <a:r>
              <a:rPr lang="de-DE" sz="1200" dirty="0">
                <a:solidFill>
                  <a:srgbClr val="534B4F"/>
                </a:solidFill>
                <a:latin typeface="Calibri"/>
                <a:ea typeface="Calibri"/>
                <a:cs typeface="Calibri"/>
                <a:sym typeface="Calibri"/>
              </a:rPr>
              <a:t>2. Persönliche Ersparnisse</a:t>
            </a:r>
          </a:p>
          <a:p>
            <a:pPr marL="0" marR="0" lvl="0" indent="0" algn="l" rtl="0">
              <a:lnSpc>
                <a:spcPct val="102200"/>
              </a:lnSpc>
              <a:spcBef>
                <a:spcPts val="0"/>
              </a:spcBef>
              <a:spcAft>
                <a:spcPts val="0"/>
              </a:spcAft>
              <a:buNone/>
            </a:pPr>
            <a:r>
              <a:rPr lang="de-DE" sz="1200" dirty="0">
                <a:solidFill>
                  <a:srgbClr val="534B4F"/>
                </a:solidFill>
                <a:latin typeface="Calibri"/>
                <a:ea typeface="Calibri"/>
                <a:cs typeface="Calibri"/>
                <a:sym typeface="Calibri"/>
              </a:rPr>
              <a:t>3. Vorübergehende Entlassung von 20 Mitarbeitern, die während dieser Zeit vom Staat bezahlt werden (ERTE)</a:t>
            </a: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E3DD1039-1551-632E-7AA9-93BA4F750B9D}"/>
              </a:ext>
            </a:extLst>
          </p:cNvPr>
          <p:cNvPicPr>
            <a:picLocks noGrp="1" noChangeAspect="1"/>
          </p:cNvPicPr>
          <p:nvPr>
            <p:ph type="pic" idx="5"/>
          </p:nvPr>
        </p:nvPicPr>
        <p:blipFill>
          <a:blip r:embed="rId3"/>
          <a:srcRect t="26505" b="26505"/>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de-DE" dirty="0"/>
              <a:t>Besondere Herausforderungen und Probleme für das Unternehmen</a:t>
            </a: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23902" y="5310285"/>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27600" y="6076949"/>
            <a:ext cx="5991600" cy="1476300"/>
          </a:xfrm>
          <a:prstGeom prst="rect">
            <a:avLst/>
          </a:prstGeom>
          <a:noFill/>
          <a:ln>
            <a:noFill/>
          </a:ln>
        </p:spPr>
        <p:txBody>
          <a:bodyPr spcFirstLastPara="1" wrap="square" lIns="91425" tIns="45700" rIns="91425" bIns="45700" anchor="ctr" anchorCtr="0">
            <a:noAutofit/>
          </a:bodyPr>
          <a:lstStyle/>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Welche Elemente sollte der Ansatz für die neue Mission, die Vision und die Philosophie des Unternehmens enthalten?</a:t>
            </a:r>
          </a:p>
          <a:p>
            <a:pPr marL="0" marR="0" lvl="0" indent="0" algn="just" rtl="0">
              <a:lnSpc>
                <a:spcPct val="102200"/>
              </a:lnSpc>
              <a:spcBef>
                <a:spcPts val="0"/>
              </a:spcBef>
              <a:spcAft>
                <a:spcPts val="0"/>
              </a:spcAft>
              <a:buClr>
                <a:srgbClr val="79527B"/>
              </a:buClr>
              <a:buSzPts val="1500"/>
              <a:buFont typeface="Arial"/>
              <a:buNone/>
            </a:pPr>
            <a:endParaRPr lang="de-DE"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de-DE" sz="1200" dirty="0">
                <a:solidFill>
                  <a:srgbClr val="534B4F"/>
                </a:solidFill>
                <a:latin typeface="Calibri"/>
                <a:ea typeface="Calibri"/>
                <a:cs typeface="Calibri"/>
                <a:sym typeface="Calibri"/>
              </a:rPr>
              <a:t>Welche anderen Bereiche sollten bei der Umstrukturierung des Geschäftsmodells berücksichtigt werden?</a:t>
            </a:r>
            <a:endParaRPr dirty="0"/>
          </a:p>
        </p:txBody>
      </p:sp>
      <p:sp>
        <p:nvSpPr>
          <p:cNvPr id="230" name="Google Shape;230;p23"/>
          <p:cNvSpPr txBox="1"/>
          <p:nvPr/>
        </p:nvSpPr>
        <p:spPr>
          <a:xfrm>
            <a:off x="940735" y="5391412"/>
            <a:ext cx="5991600" cy="3759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511" b="1" i="0" u="none" strike="noStrike" cap="none" dirty="0" err="1">
                <a:solidFill>
                  <a:srgbClr val="79527B"/>
                </a:solidFill>
                <a:latin typeface="Calibri"/>
                <a:ea typeface="Calibri"/>
                <a:cs typeface="Calibri"/>
                <a:sym typeface="Calibri"/>
              </a:rPr>
              <a:t>Gruppendiskussion</a:t>
            </a:r>
            <a:endParaRPr lang="en-US" dirty="0"/>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de-DE" sz="1200" dirty="0">
                <a:solidFill>
                  <a:srgbClr val="534B4F"/>
                </a:solidFill>
                <a:latin typeface="Calibri"/>
                <a:ea typeface="Calibri"/>
                <a:cs typeface="Calibri"/>
                <a:sym typeface="Calibri"/>
              </a:rPr>
              <a:t>Während der öffentlichen Wiedereröffnung des Betriebs empfahl ein Berater der Familie Martinez, ihre Marke und ihr Image zu überdenken. Der Vorschlag lautete, sich von einer familiären und lokalen Herberge zu einer moderneren, offeneren, sozialeren und integrativeren Marke zu entwickeln. Da die Umsätze des Unternehmens aufgrund der Pandemie gering waren, hatten sie nichts gegen diesen neuartigen Ansatz einzuwenden. Beispiele für die Empfehlungen des Beraters waren:</a:t>
            </a:r>
          </a:p>
          <a:p>
            <a:pPr marL="0" lvl="0" indent="0" algn="l" rtl="0">
              <a:lnSpc>
                <a:spcPct val="115000"/>
              </a:lnSpc>
              <a:spcBef>
                <a:spcPts val="0"/>
              </a:spcBef>
              <a:spcAft>
                <a:spcPts val="0"/>
              </a:spcAft>
              <a:buClr>
                <a:schemeClr val="dk1"/>
              </a:buClr>
              <a:buSzPts val="1100"/>
              <a:buFont typeface="Arial"/>
              <a:buNone/>
            </a:pPr>
            <a:endParaRPr lang="de-DE"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de-DE" sz="1200" dirty="0">
                <a:solidFill>
                  <a:srgbClr val="534B4F"/>
                </a:solidFill>
                <a:latin typeface="Calibri"/>
                <a:ea typeface="Calibri"/>
                <a:cs typeface="Calibri"/>
                <a:sym typeface="Calibri"/>
              </a:rPr>
              <a:t>Entwicklung einer neuen Organisationsstruktur, die ein Rebranding der Mission, der Vision und der Werte des Unternehmens beinhaltet.</a:t>
            </a:r>
          </a:p>
          <a:p>
            <a:pPr marL="457200" marR="0" lvl="0" indent="-304800" algn="just" rtl="0">
              <a:lnSpc>
                <a:spcPct val="102200"/>
              </a:lnSpc>
              <a:spcBef>
                <a:spcPts val="0"/>
              </a:spcBef>
              <a:spcAft>
                <a:spcPts val="0"/>
              </a:spcAft>
              <a:buClr>
                <a:srgbClr val="534B4F"/>
              </a:buClr>
              <a:buSzPts val="1200"/>
              <a:buFont typeface="Calibri"/>
              <a:buAutoNum type="arabicPeriod"/>
            </a:pPr>
            <a:r>
              <a:rPr lang="de-DE" sz="1200" dirty="0">
                <a:solidFill>
                  <a:srgbClr val="534B4F"/>
                </a:solidFill>
                <a:latin typeface="Calibri"/>
                <a:ea typeface="Calibri"/>
                <a:cs typeface="Calibri"/>
                <a:sym typeface="Calibri"/>
              </a:rPr>
              <a:t>Umstrukturierung des Herbergskonzepts in ein Konzept, das moderner, integrativer, zugänglicher und sicherer ist. </a:t>
            </a:r>
          </a:p>
          <a:p>
            <a:pPr marL="457200" marR="0" lvl="0" indent="-304800" algn="just" rtl="0">
              <a:lnSpc>
                <a:spcPct val="102200"/>
              </a:lnSpc>
              <a:spcBef>
                <a:spcPts val="0"/>
              </a:spcBef>
              <a:spcAft>
                <a:spcPts val="0"/>
              </a:spcAft>
              <a:buClr>
                <a:srgbClr val="534B4F"/>
              </a:buClr>
              <a:buSzPts val="1200"/>
              <a:buFont typeface="Calibri"/>
              <a:buAutoNum type="arabicPeriod"/>
            </a:pPr>
            <a:r>
              <a:rPr lang="de-DE" sz="1200" dirty="0">
                <a:solidFill>
                  <a:srgbClr val="534B4F"/>
                </a:solidFill>
                <a:latin typeface="Calibri"/>
                <a:ea typeface="Calibri"/>
                <a:cs typeface="Calibri"/>
                <a:sym typeface="Calibri"/>
              </a:rPr>
              <a:t>Analyse der Veränderungen in der Ausrichtung des Unternehmens, und wenn die umstrukturierten Konzepte nicht effektiv funktionieren, weiterhin modifizieren, bis sie funktionieren.</a:t>
            </a: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dirty="0" err="1"/>
              <a:t>Herangehensweise</a:t>
            </a:r>
            <a:endParaRPr lang="en-US" dirty="0"/>
          </a:p>
        </p:txBody>
      </p:sp>
      <p:sp>
        <p:nvSpPr>
          <p:cNvPr id="238" name="Google Shape;238;p26"/>
          <p:cNvSpPr txBox="1">
            <a:spLocks noGrp="1"/>
          </p:cNvSpPr>
          <p:nvPr>
            <p:ph type="body" idx="2"/>
          </p:nvPr>
        </p:nvSpPr>
        <p:spPr>
          <a:xfrm>
            <a:off x="1024750" y="1448976"/>
            <a:ext cx="5866800" cy="8885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de-DE" sz="1200" dirty="0">
                <a:latin typeface="Calibri" panose="020F0502020204030204" pitchFamily="34" charset="0"/>
                <a:cs typeface="Calibri" panose="020F0502020204030204" pitchFamily="34" charset="0"/>
              </a:rPr>
              <a:t>Vor der Pandemie verließ sich die Familie Martinez auf den Charme, den der Standort und die familiäre Atmosphäre für das Unternehmen hatten. Nach einer Zeit, in der die weltweite Reisetätigkeit eingestellt wurde, ist der Berater der Ansicht, dass es an der Zeit ist, sich an ein breiteres Publikum zu wenden und das Unternehmen wieder in den Wettbewerb zu bringen. Um dies zu erreichen, muss das </a:t>
            </a:r>
            <a:r>
              <a:rPr lang="de-DE" sz="1200" dirty="0" err="1">
                <a:latin typeface="Calibri" panose="020F0502020204030204" pitchFamily="34" charset="0"/>
                <a:cs typeface="Calibri" panose="020F0502020204030204" pitchFamily="34" charset="0"/>
              </a:rPr>
              <a:t>Hostel</a:t>
            </a:r>
            <a:r>
              <a:rPr lang="de-DE" sz="1200" dirty="0">
                <a:latin typeface="Calibri" panose="020F0502020204030204" pitchFamily="34" charset="0"/>
                <a:cs typeface="Calibri" panose="020F0502020204030204" pitchFamily="34" charset="0"/>
              </a:rPr>
              <a:t> mit einer neuen Perspektive vermarktet werden, um Reisende aus der ganzen Welt für einen Aufenthalt in der Herberge zu gewinnen. Dieses Re-Branding wird Änderungen am Leitbild, an der Vision des Unternehmens, an den Grundwerten und an der Struktur der gesamten Organisation beinhalten.</a:t>
            </a: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de-DE" sz="1200" dirty="0">
                <a:latin typeface="Calibri" panose="020F0502020204030204" pitchFamily="34" charset="0"/>
                <a:cs typeface="Calibri" panose="020F0502020204030204" pitchFamily="34" charset="0"/>
              </a:rPr>
              <a:t>1. Ein Leitbild beschreibt den Zweck eines Unternehmens und wie es seinen Zielkunden dienen will. Bei der Erstellung eines Leitbildes sind folgende wichtige Elemente zu berücksichtigen:</a:t>
            </a:r>
            <a:endParaRPr lang="en-GB"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Die </a:t>
            </a:r>
            <a:r>
              <a:rPr lang="en-GB" sz="1200" dirty="0" err="1">
                <a:latin typeface="Calibri" panose="020F0502020204030204" pitchFamily="34" charset="0"/>
                <a:cs typeface="Calibri" panose="020F0502020204030204" pitchFamily="34" charset="0"/>
              </a:rPr>
              <a:t>Zielgruppen</a:t>
            </a:r>
            <a:r>
              <a:rPr lang="en-GB" sz="1200" dirty="0">
                <a:latin typeface="Calibri" panose="020F0502020204030204" pitchFamily="34" charset="0"/>
                <a:cs typeface="Calibri" panose="020F0502020204030204" pitchFamily="34" charset="0"/>
              </a:rPr>
              <a:t> </a:t>
            </a:r>
          </a:p>
          <a:p>
            <a:pPr marL="914400" lvl="1" indent="-292100" algn="l" rtl="0">
              <a:lnSpc>
                <a:spcPct val="115000"/>
              </a:lnSpc>
              <a:spcBef>
                <a:spcPts val="0"/>
              </a:spcBef>
              <a:spcAft>
                <a:spcPts val="0"/>
              </a:spcAft>
              <a:buSzPts val="1000"/>
              <a:buAutoNum type="romanLcPeriod"/>
            </a:pPr>
            <a:r>
              <a:rPr lang="de-DE" sz="1200" dirty="0">
                <a:solidFill>
                  <a:srgbClr val="534B4F"/>
                </a:solidFill>
                <a:latin typeface="Calibri" panose="020F0502020204030204" pitchFamily="34" charset="0"/>
                <a:cs typeface="Calibri" panose="020F0502020204030204" pitchFamily="34" charset="0"/>
              </a:rPr>
              <a:t>Beispiele: Studenten, Urlauber, neue Reisende, erfahrene Weltreisende </a:t>
            </a:r>
            <a:r>
              <a:rPr lang="de-DE" sz="1200" dirty="0" err="1">
                <a:solidFill>
                  <a:srgbClr val="534B4F"/>
                </a:solidFill>
                <a:latin typeface="Calibri" panose="020F0502020204030204" pitchFamily="34" charset="0"/>
                <a:cs typeface="Calibri" panose="020F0502020204030204" pitchFamily="34" charset="0"/>
              </a:rPr>
              <a:t>usw</a:t>
            </a:r>
            <a:r>
              <a:rPr lang="en-GB" sz="1200" dirty="0">
                <a:solidFill>
                  <a:srgbClr val="534B4F"/>
                </a:solidFill>
                <a:latin typeface="Calibri" panose="020F0502020204030204" pitchFamily="34" charset="0"/>
                <a:cs typeface="Calibri" panose="020F0502020204030204" pitchFamily="34" charset="0"/>
              </a:rPr>
              <a:t>. </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Wie soll die Marke des Unternehmens wahrgenommen werden?</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200" dirty="0">
                <a:solidFill>
                  <a:srgbClr val="534B4F"/>
                </a:solidFill>
                <a:latin typeface="Calibri" panose="020F0502020204030204" pitchFamily="34" charset="0"/>
                <a:cs typeface="Calibri" panose="020F0502020204030204" pitchFamily="34" charset="0"/>
              </a:rPr>
              <a:t>Beispiele: als erschwingliche Unterkunft für Studenten und Reisende mit kleinem Budget, als sicherer Ort für Reisende, um sich auszuruhen, als offener Raum, um Freundschaften zu schließen und neue Leute kennenzulernen, usw.</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Für welche Werte soll Ihr Unternehmen bekannt sein?</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200" dirty="0">
                <a:solidFill>
                  <a:srgbClr val="534B4F"/>
                </a:solidFill>
                <a:latin typeface="Calibri" panose="020F0502020204030204" pitchFamily="34" charset="0"/>
                <a:cs typeface="Calibri" panose="020F0502020204030204" pitchFamily="34" charset="0"/>
              </a:rPr>
              <a:t>Beispiele: Erschwinglichkeit, Sauberkeit, Sicherheit, Akzeptanz, Freundlichkeit, usw.</a:t>
            </a:r>
            <a:endParaRPr sz="1200" dirty="0">
              <a:solidFill>
                <a:srgbClr val="534B4F"/>
              </a:solidFill>
              <a:latin typeface="Calibri" panose="020F0502020204030204" pitchFamily="34" charset="0"/>
              <a:cs typeface="Calibri" panose="020F0502020204030204" pitchFamily="34" charset="0"/>
            </a:endParaRPr>
          </a:p>
          <a:p>
            <a:pPr marL="914400" lvl="0" indent="0" algn="l" rtl="0">
              <a:lnSpc>
                <a:spcPct val="115000"/>
              </a:lnSpc>
              <a:spcBef>
                <a:spcPts val="0"/>
              </a:spcBef>
              <a:spcAft>
                <a:spcPts val="0"/>
              </a:spcAft>
              <a:buNone/>
            </a:pPr>
            <a:endParaRPr sz="10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de-DE" sz="1200" dirty="0">
                <a:latin typeface="Calibri" panose="020F0502020204030204" pitchFamily="34" charset="0"/>
                <a:cs typeface="Calibri" panose="020F0502020204030204" pitchFamily="34" charset="0"/>
              </a:rPr>
              <a:t>Das eigentliche Leitbild sollte die folgenden Elemente enthalten:</a:t>
            </a: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Eine </a:t>
            </a:r>
            <a:r>
              <a:rPr lang="en-US" sz="1200" dirty="0" err="1">
                <a:latin typeface="Calibri" panose="020F0502020204030204" pitchFamily="34" charset="0"/>
                <a:cs typeface="Calibri" panose="020F0502020204030204" pitchFamily="34" charset="0"/>
              </a:rPr>
              <a:t>Beschreibung</a:t>
            </a:r>
            <a:r>
              <a:rPr lang="en-US" sz="1200" dirty="0">
                <a:latin typeface="Calibri" panose="020F0502020204030204" pitchFamily="34" charset="0"/>
                <a:cs typeface="Calibri" panose="020F0502020204030204" pitchFamily="34" charset="0"/>
              </a:rPr>
              <a:t> des </a:t>
            </a:r>
            <a:r>
              <a:rPr lang="en-US" sz="1200" dirty="0" err="1">
                <a:latin typeface="Calibri" panose="020F0502020204030204" pitchFamily="34" charset="0"/>
                <a:cs typeface="Calibri" panose="020F0502020204030204" pitchFamily="34" charset="0"/>
              </a:rPr>
              <a:t>Unternehmens</a:t>
            </a:r>
            <a:endParaRPr lang="en-US"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Was das Unternehmen tut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Die Ziele des Unternehmens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de-DE" sz="1200" dirty="0">
                <a:latin typeface="Calibri" panose="020F0502020204030204" pitchFamily="34" charset="0"/>
                <a:cs typeface="Calibri" panose="020F0502020204030204" pitchFamily="34" charset="0"/>
              </a:rPr>
              <a:t>Beispiel: "(Name des </a:t>
            </a:r>
            <a:r>
              <a:rPr lang="de-DE" sz="1200" dirty="0" err="1">
                <a:latin typeface="Calibri" panose="020F0502020204030204" pitchFamily="34" charset="0"/>
                <a:cs typeface="Calibri" panose="020F0502020204030204" pitchFamily="34" charset="0"/>
              </a:rPr>
              <a:t>Hostels</a:t>
            </a:r>
            <a:r>
              <a:rPr lang="de-DE" sz="1200" dirty="0">
                <a:latin typeface="Calibri" panose="020F0502020204030204" pitchFamily="34" charset="0"/>
                <a:cs typeface="Calibri" panose="020F0502020204030204" pitchFamily="34" charset="0"/>
              </a:rPr>
              <a:t>) ist die erste Wahl für Weltreisende, die die Kultur Barcelonas hautnah erleben wollen. In unserem </a:t>
            </a:r>
            <a:r>
              <a:rPr lang="de-DE" sz="1200" dirty="0" err="1">
                <a:latin typeface="Calibri" panose="020F0502020204030204" pitchFamily="34" charset="0"/>
                <a:cs typeface="Calibri" panose="020F0502020204030204" pitchFamily="34" charset="0"/>
              </a:rPr>
              <a:t>Hostel</a:t>
            </a:r>
            <a:r>
              <a:rPr lang="de-DE" sz="1200" dirty="0">
                <a:latin typeface="Calibri" panose="020F0502020204030204" pitchFamily="34" charset="0"/>
                <a:cs typeface="Calibri" panose="020F0502020204030204" pitchFamily="34" charset="0"/>
              </a:rPr>
              <a:t> können Reisende mit dem Personal persönlich sprechen, um ihre Vorlieben für ihren Aufenthalt auszuwählen, und nachts ruhig schlafen, weil sie wissen, dass sie gut versorgt und sicher sind. Werfen Sie einen Blick in unsere Reiseführer, um sich über Aktivitäten während Ihres Aufenthalts zu informieren, oder fragen Sie einfach einen unserer Mitarbeiter nach seinen persönlichen Empfehlungen! Wir glauben, dass jeder ein Zuhause in Barcelona verdient, lassen Sie unser </a:t>
            </a:r>
            <a:r>
              <a:rPr lang="de-DE" sz="1200" dirty="0" err="1">
                <a:latin typeface="Calibri" panose="020F0502020204030204" pitchFamily="34" charset="0"/>
                <a:cs typeface="Calibri" panose="020F0502020204030204" pitchFamily="34" charset="0"/>
              </a:rPr>
              <a:t>Hostel</a:t>
            </a:r>
            <a:r>
              <a:rPr lang="de-DE" sz="1200" dirty="0">
                <a:latin typeface="Calibri" panose="020F0502020204030204" pitchFamily="34" charset="0"/>
                <a:cs typeface="Calibri" panose="020F0502020204030204" pitchFamily="34" charset="0"/>
              </a:rPr>
              <a:t> Ihres sein!"</a:t>
            </a: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GB" sz="1200" dirty="0">
                <a:latin typeface="Calibri" panose="020F0502020204030204" pitchFamily="34" charset="0"/>
                <a:cs typeface="Calibri" panose="020F0502020204030204" pitchFamily="34" charset="0"/>
              </a:rPr>
              <a:t>2. </a:t>
            </a:r>
            <a:r>
              <a:rPr lang="de-DE" sz="1200" dirty="0">
                <a:latin typeface="Calibri" panose="020F0502020204030204" pitchFamily="34" charset="0"/>
                <a:cs typeface="Calibri" panose="020F0502020204030204" pitchFamily="34" charset="0"/>
              </a:rPr>
              <a:t>Eine Vision gibt die gewünschte Richtung des Unternehmens vor. Diese Vision sollte mit dem Leitbild (Mission) der Organisation und ihren Grundwerten übereinstimmen. Die ausformulierte Vision sollte folgende Elemente enthalten:</a:t>
            </a:r>
            <a:endParaRPr lang="en-GB"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GB" sz="1200" dirty="0" err="1">
                <a:latin typeface="Calibri" panose="020F0502020204030204" pitchFamily="34" charset="0"/>
                <a:cs typeface="Calibri" panose="020F0502020204030204" pitchFamily="34" charset="0"/>
              </a:rPr>
              <a:t>Langfristige</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Ziele</a:t>
            </a:r>
            <a:r>
              <a:rPr lang="en-GB" sz="1200" dirty="0">
                <a:latin typeface="Calibri" panose="020F0502020204030204" pitchFamily="34" charset="0"/>
                <a:cs typeface="Calibri" panose="020F0502020204030204" pitchFamily="34" charset="0"/>
              </a:rPr>
              <a:t> des </a:t>
            </a:r>
            <a:r>
              <a:rPr lang="en-GB" sz="1200" dirty="0" err="1">
                <a:latin typeface="Calibri" panose="020F0502020204030204" pitchFamily="34" charset="0"/>
                <a:cs typeface="Calibri" panose="020F0502020204030204" pitchFamily="34" charset="0"/>
              </a:rPr>
              <a:t>Unternehmens</a:t>
            </a:r>
            <a:endParaRPr lang="en-GB"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Ambition</a:t>
            </a:r>
          </a:p>
          <a:p>
            <a:pPr marL="457200" lvl="0" indent="-304800" algn="l" rtl="0">
              <a:lnSpc>
                <a:spcPct val="115000"/>
              </a:lnSpc>
              <a:spcBef>
                <a:spcPts val="0"/>
              </a:spcBef>
              <a:spcAft>
                <a:spcPts val="0"/>
              </a:spcAft>
              <a:buSzPts val="1200"/>
              <a:buAutoNum type="alphaLcPeriod"/>
            </a:pPr>
            <a:r>
              <a:rPr lang="en-GB" sz="1200" dirty="0" err="1">
                <a:latin typeface="Calibri" panose="020F0502020204030204" pitchFamily="34" charset="0"/>
                <a:cs typeface="Calibri" panose="020F0502020204030204" pitchFamily="34" charset="0"/>
              </a:rPr>
              <a:t>Einfach</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kurz</a:t>
            </a:r>
            <a:r>
              <a:rPr lang="en-GB" sz="1200" dirty="0">
                <a:latin typeface="Calibri" panose="020F0502020204030204" pitchFamily="34" charset="0"/>
                <a:cs typeface="Calibri" panose="020F0502020204030204" pitchFamily="34" charset="0"/>
              </a:rPr>
              <a:t> und </a:t>
            </a:r>
            <a:r>
              <a:rPr lang="en-GB" sz="1200" dirty="0" err="1">
                <a:latin typeface="Calibri" panose="020F0502020204030204" pitchFamily="34" charset="0"/>
                <a:cs typeface="Calibri" panose="020F0502020204030204" pitchFamily="34" charset="0"/>
              </a:rPr>
              <a:t>spezifisch</a:t>
            </a:r>
            <a:r>
              <a:rPr lang="en-GB" sz="1200" dirty="0">
                <a:latin typeface="Calibri" panose="020F0502020204030204" pitchFamily="34" charset="0"/>
                <a:cs typeface="Calibri" panose="020F0502020204030204" pitchFamily="34" charset="0"/>
              </a:rPr>
              <a:t> </a:t>
            </a:r>
          </a:p>
          <a:p>
            <a:pPr marL="457200" lvl="0" indent="-304800" algn="l" rtl="0">
              <a:lnSpc>
                <a:spcPct val="115000"/>
              </a:lnSpc>
              <a:spcBef>
                <a:spcPts val="0"/>
              </a:spcBef>
              <a:spcAft>
                <a:spcPts val="0"/>
              </a:spcAft>
              <a:buSzPts val="1200"/>
              <a:buAutoNum type="alphaLcPeriod"/>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de-DE" sz="1200" dirty="0">
                <a:latin typeface="Calibri" panose="020F0502020204030204" pitchFamily="34" charset="0"/>
                <a:cs typeface="Calibri" panose="020F0502020204030204" pitchFamily="34" charset="0"/>
              </a:rPr>
              <a:t>Beispiel: "Unsere Vision ist es, die erste Wahl der Gastfreundschaft für Reisende zu sein, die einen sicheren und anerkennenden Ort in Barcelona suchen."</a:t>
            </a: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3. </a:t>
            </a:r>
            <a:r>
              <a:rPr lang="de-DE" sz="1200" dirty="0">
                <a:latin typeface="Calibri" panose="020F0502020204030204" pitchFamily="34" charset="0"/>
                <a:cs typeface="Calibri" panose="020F0502020204030204" pitchFamily="34" charset="0"/>
              </a:rPr>
              <a:t>Die Grundwerte eines Unternehmens sind die grundlegenden Prinzipien und Überzeugungen, die dem Team helfen, effektiv zu arbeiten und das gemeinsame Geschäftsziel zu erreichen. Beispiele für die Grundwerte eines Unternehmens sind:</a:t>
            </a:r>
            <a:r>
              <a:rPr lang="en-US" sz="1200" dirty="0">
                <a:latin typeface="Calibri" panose="020F0502020204030204" pitchFamily="34" charset="0"/>
                <a:cs typeface="Calibri" panose="020F0502020204030204" pitchFamily="34" charset="0"/>
              </a:rPr>
              <a: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Integrität</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Zusammenarbeit</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Leidenschaft</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Ehrlichkeit</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Diversität und Integration</a:t>
            </a: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Fairness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4. </a:t>
            </a:r>
            <a:r>
              <a:rPr lang="de-DE" sz="1200" dirty="0">
                <a:latin typeface="Calibri" panose="020F0502020204030204" pitchFamily="34" charset="0"/>
                <a:cs typeface="Calibri" panose="020F0502020204030204" pitchFamily="34" charset="0"/>
              </a:rPr>
              <a:t>Die neue Unternehmensstruktur sollte Folgendes umfassen:</a:t>
            </a:r>
            <a:endParaRPr lang="en-GB"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Ermöglichung der Anstellung von Mitarbeitern außerhalb der Familie in das Team</a:t>
            </a:r>
            <a:endParaRPr lang="en-GB"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200" dirty="0">
                <a:solidFill>
                  <a:srgbClr val="534B4F"/>
                </a:solidFill>
                <a:latin typeface="Calibri" panose="020F0502020204030204" pitchFamily="34" charset="0"/>
                <a:cs typeface="Calibri" panose="020F0502020204030204" pitchFamily="34" charset="0"/>
              </a:rPr>
              <a:t>Sie betrachten die Mitarbeiter weiterhin als eine große Familie, auch wenn sie nicht blutsverwandt sind</a:t>
            </a:r>
            <a:endParaRPr lang="en-GB"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Schaffung eines vielfältigen Umfelds, das alle akzeptiert und für alle zugänglich ist</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Wertschätzung für einen erstklassigen Kundenservice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de-DE" sz="1200" dirty="0">
                <a:latin typeface="Calibri" panose="020F0502020204030204" pitchFamily="34" charset="0"/>
                <a:cs typeface="Calibri" panose="020F0502020204030204" pitchFamily="34" charset="0"/>
              </a:rPr>
              <a:t>Ein offener Marktplatz für neue Ideen zur ständigen Verbesserung des Unternehmens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de-DE" sz="1200" dirty="0">
                <a:solidFill>
                  <a:srgbClr val="534B4F"/>
                </a:solidFill>
                <a:latin typeface="Calibri" panose="020F0502020204030204" pitchFamily="34" charset="0"/>
                <a:cs typeface="Calibri" panose="020F0502020204030204" pitchFamily="34" charset="0"/>
              </a:rPr>
              <a:t>Berücksichtigung der Bewertungen von Kunden und Mitarbeitern</a:t>
            </a: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811</Words>
  <Application>Microsoft Office PowerPoint</Application>
  <PresentationFormat>Benutzerdefiniert</PresentationFormat>
  <Paragraphs>71</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Poppins</vt:lpstr>
      <vt:lpstr>Roboto</vt:lpstr>
      <vt:lpstr>Calibri</vt:lpstr>
      <vt:lpstr>Arial</vt:lpstr>
      <vt:lpstr>Avenir</vt:lpstr>
      <vt:lpstr>Century Schoolbook</vt:lpstr>
      <vt:lpstr>Montserrat</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12</cp:revision>
  <dcterms:created xsi:type="dcterms:W3CDTF">2021-06-15T11:45:52Z</dcterms:created>
  <dcterms:modified xsi:type="dcterms:W3CDTF">2023-05-03T15:43:26Z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