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1" r:id="rId4"/>
    <p:sldId id="282" r:id="rId5"/>
  </p:sldIdLst>
  <p:sldSz cx="7559675" cy="10691813"/>
  <p:notesSz cx="6797675" cy="9926638"/>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ÞGH" userId="S::gudrunthora@unak.is::080319e9-cba8-43d0-a339-cc9a7fd4f623" providerId="AD"/>
  <p188:author id="{5E07C8E4-5CD3-FBBE-B21D-5E7828DF1115}" name="Íris Hrund Halldórsdóttir - HA" initials="ÍHHH" userId="Íris Hrund Halldórsdóttir - H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3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6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0541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3918857" y="4354298"/>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00" b="1" dirty="0" err="1">
                <a:solidFill>
                  <a:srgbClr val="79527B"/>
                </a:solidFill>
                <a:latin typeface="Roboto" panose="02000000000000000000" pitchFamily="2" charset="0"/>
                <a:ea typeface="Roboto" panose="02000000000000000000" pitchFamily="2" charset="0"/>
              </a:rPr>
              <a:t>Ausgangssituation</a:t>
            </a:r>
            <a:endParaRPr sz="1500" b="1" dirty="0">
              <a:solidFill>
                <a:srgbClr val="79527B"/>
              </a:solidFill>
              <a:latin typeface="Roboto" panose="02000000000000000000" pitchFamily="2" charset="0"/>
              <a:ea typeface="Roboto" panose="02000000000000000000" pitchFamily="2" charset="0"/>
            </a:endParaRPr>
          </a:p>
        </p:txBody>
      </p:sp>
      <p:sp>
        <p:nvSpPr>
          <p:cNvPr id="1419" name="Google Shape;1419;p22"/>
          <p:cNvSpPr txBox="1">
            <a:spLocks noGrp="1"/>
          </p:cNvSpPr>
          <p:nvPr>
            <p:ph type="body" idx="2"/>
          </p:nvPr>
        </p:nvSpPr>
        <p:spPr>
          <a:xfrm>
            <a:off x="287452" y="4683083"/>
            <a:ext cx="2790561" cy="369206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de-DE" dirty="0"/>
              <a:t>Thema:</a:t>
            </a:r>
          </a:p>
          <a:p>
            <a:pPr marL="0" lvl="0" indent="0" algn="l" rtl="0">
              <a:lnSpc>
                <a:spcPct val="127750"/>
              </a:lnSpc>
              <a:spcBef>
                <a:spcPts val="0"/>
              </a:spcBef>
              <a:spcAft>
                <a:spcPts val="0"/>
              </a:spcAft>
              <a:buClr>
                <a:schemeClr val="lt1"/>
              </a:buClr>
              <a:buSzPts val="1200"/>
              <a:buNone/>
            </a:pPr>
            <a:r>
              <a:rPr lang="de-DE" dirty="0"/>
              <a:t>Anpassung des Geschäftsmodells</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Art des Unternehmens: </a:t>
            </a:r>
          </a:p>
          <a:p>
            <a:pPr marL="0" lvl="0" indent="0" algn="l" rtl="0">
              <a:lnSpc>
                <a:spcPct val="127750"/>
              </a:lnSpc>
              <a:spcBef>
                <a:spcPts val="0"/>
              </a:spcBef>
              <a:spcAft>
                <a:spcPts val="0"/>
              </a:spcAft>
              <a:buClr>
                <a:schemeClr val="lt1"/>
              </a:buClr>
              <a:buSzPts val="1200"/>
              <a:buNone/>
            </a:pPr>
            <a:r>
              <a:rPr lang="de-DE" dirty="0"/>
              <a:t>Ein familiengeführtes Unternehmen für Kulturtourismus</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Webpage: Cavesofhella.is </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err="1"/>
              <a:t>Fallstudie</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 3</a:t>
            </a:r>
          </a:p>
          <a:p>
            <a:pPr marL="0" indent="0">
              <a:spcBef>
                <a:spcPts val="0"/>
              </a:spcBef>
              <a:buSzPts val="1200"/>
            </a:pPr>
            <a:r>
              <a:rPr lang="de-DE" b="1" dirty="0"/>
              <a:t>Bewältigung von Krisen </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3918857" y="4833878"/>
            <a:ext cx="378545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3775764" y="4833878"/>
            <a:ext cx="3636963" cy="38042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just">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Caves of Hella ist ein familiengeführtes Tourismusunternehmen, das kurz vor der COVID-19-Krise gegründet wurde. </a:t>
            </a:r>
          </a:p>
          <a:p>
            <a:pPr marL="0" indent="0" algn="just">
              <a:lnSpc>
                <a:spcPct val="102200"/>
              </a:lnSpc>
              <a:buClr>
                <a:srgbClr val="79527B"/>
              </a:buClr>
              <a:buSzPts val="1500"/>
            </a:pPr>
            <a:endPar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Das Unternehmen ist um zwölf von Menschenhand geschaffene Höhlen unbekannten Ursprungs herum aufgebaut. Jahrhundertelang wurden die Höhlen zur Aufbewahrung von Vieh, Heu, Lebensmitteln und sogar als Kühlraum für Lebensmittel genutzt.  </a:t>
            </a:r>
          </a:p>
          <a:p>
            <a:pPr marL="0" indent="0" algn="just">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Das Hauptziel des Unternehmens war es, die Restaurierung der Höhlen fortzusetzen und sie für die Öffentlichkeit zu öffnen.</a:t>
            </a:r>
          </a:p>
          <a:p>
            <a:pPr marL="0" indent="0" algn="just">
              <a:lnSpc>
                <a:spcPct val="102200"/>
              </a:lnSpc>
              <a:buClr>
                <a:srgbClr val="79527B"/>
              </a:buClr>
              <a:buSzPts val="1500"/>
            </a:pPr>
            <a:endPar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Das Hauptprodukt sind geführte Touren durch die Höhlen. </a:t>
            </a: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 </a:t>
            </a:r>
          </a:p>
        </p:txBody>
      </p:sp>
      <p:pic>
        <p:nvPicPr>
          <p:cNvPr id="3" name="Picture 2">
            <a:extLst>
              <a:ext uri="{FF2B5EF4-FFF2-40B4-BE49-F238E27FC236}">
                <a16:creationId xmlns:a16="http://schemas.microsoft.com/office/drawing/2014/main" id="{CA924250-1A5E-035A-C825-84DA83C2CF56}"/>
              </a:ext>
            </a:extLst>
          </p:cNvPr>
          <p:cNvPicPr>
            <a:picLocks noChangeAspect="1"/>
          </p:cNvPicPr>
          <p:nvPr/>
        </p:nvPicPr>
        <p:blipFill>
          <a:blip r:embed="rId3"/>
          <a:stretch>
            <a:fillRect/>
          </a:stretch>
        </p:blipFill>
        <p:spPr>
          <a:xfrm>
            <a:off x="345336" y="7646821"/>
            <a:ext cx="2853963" cy="618359"/>
          </a:xfrm>
          <a:prstGeom prst="rect">
            <a:avLst/>
          </a:prstGeom>
        </p:spPr>
      </p:pic>
      <p:pic>
        <p:nvPicPr>
          <p:cNvPr id="9" name="Picture Placeholder 8">
            <a:extLst>
              <a:ext uri="{FF2B5EF4-FFF2-40B4-BE49-F238E27FC236}">
                <a16:creationId xmlns:a16="http://schemas.microsoft.com/office/drawing/2014/main" id="{7A50AA17-197F-0CC9-1086-403D92E0CF26}"/>
              </a:ext>
            </a:extLst>
          </p:cNvPr>
          <p:cNvPicPr>
            <a:picLocks noGrp="1" noChangeAspect="1"/>
          </p:cNvPicPr>
          <p:nvPr>
            <p:ph type="pic" idx="9"/>
          </p:nvPr>
        </p:nvPicPr>
        <p:blipFill>
          <a:blip r:embed="rId4"/>
          <a:srcRect t="12623" b="12623"/>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6"/>
        <p:cNvGrpSpPr/>
        <p:nvPr/>
      </p:nvGrpSpPr>
      <p:grpSpPr>
        <a:xfrm>
          <a:off x="0" y="0"/>
          <a:ext cx="0" cy="0"/>
          <a:chOff x="0" y="0"/>
          <a:chExt cx="0" cy="0"/>
        </a:xfrm>
      </p:grpSpPr>
      <p:sp>
        <p:nvSpPr>
          <p:cNvPr id="1460" name="Google Shape;1460;p23"/>
          <p:cNvSpPr txBox="1">
            <a:spLocks noGrp="1"/>
          </p:cNvSpPr>
          <p:nvPr>
            <p:ph type="body" idx="1"/>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sz="1600" dirty="0"/>
              <a:t>Besondere Herausforderungen und Probleme für das Unternehmen</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238887" y="528670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6"/>
            <a:ext cx="5991741" cy="192886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Was könnte das Unternehmen tun?</a:t>
            </a:r>
          </a:p>
          <a:p>
            <a:pPr marL="0" indent="0">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Wie können sie das Geschäftsmodell anpassen?</a:t>
            </a:r>
          </a:p>
          <a:p>
            <a:pPr marL="0" indent="0">
              <a:lnSpc>
                <a:spcPct val="102200"/>
              </a:lnSpc>
              <a:buClr>
                <a:srgbClr val="79527B"/>
              </a:buClr>
              <a:buSzPts val="1500"/>
            </a:pPr>
            <a:endPar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Was kann das Unternehmen tun, um den Absatz zu steigern?  </a:t>
            </a:r>
          </a:p>
          <a:p>
            <a:pPr marL="0" indent="0">
              <a:lnSpc>
                <a:spcPct val="102200"/>
              </a:lnSpc>
              <a:buClr>
                <a:srgbClr val="79527B"/>
              </a:buClr>
              <a:buSzPts val="1500"/>
            </a:pPr>
            <a:r>
              <a:rPr lang="de-DE" sz="1400" b="0" dirty="0">
                <a:solidFill>
                  <a:srgbClr val="534B4F"/>
                </a:solidFill>
                <a:latin typeface="Calibri" panose="020F0502020204030204" pitchFamily="34" charset="0"/>
                <a:ea typeface="Calibri" panose="020F0502020204030204" pitchFamily="34" charset="0"/>
                <a:cs typeface="Calibri" panose="020F0502020204030204" pitchFamily="34" charset="0"/>
              </a:rPr>
              <a:t>Ist es möglich, den Umsatz zu halten?</a:t>
            </a: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err="1"/>
              <a:t>Gruppendiskussion</a:t>
            </a:r>
            <a:endParaRPr lang="en-US" sz="1600" dirty="0"/>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928041" y="5818067"/>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400" dirty="0">
                <a:latin typeface="Calibri" panose="020F0502020204030204" pitchFamily="34" charset="0"/>
                <a:ea typeface="Calibri" panose="020F0502020204030204" pitchFamily="34" charset="0"/>
                <a:cs typeface="Calibri" panose="020F0502020204030204" pitchFamily="34" charset="0"/>
              </a:rPr>
              <a:t>Das Produkt und das Unternehmen waren seit vier Jahren in Vorbereitung. Das Geschäftsmodell bestand darin, Führungen in englischer Sprache für ausländische Touristen anzubieten. Der Inhalt der Touren basierte auf Geschichten, die auf ein ausländisches Publikum zugeschnitten waren. Daher waren das gesamte Marketingmaterial und die Produkt-/Dienstleistungsvielfalt auf diese Gruppe ausgerichtet.</a:t>
            </a:r>
          </a:p>
          <a:p>
            <a:pPr marL="0" indent="0">
              <a:lnSpc>
                <a:spcPct val="102200"/>
              </a:lnSpc>
              <a:buClr>
                <a:srgbClr val="79527B"/>
              </a:buClr>
              <a:buSzPts val="1500"/>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de-DE" sz="1400" dirty="0">
                <a:latin typeface="Calibri" panose="020F0502020204030204" pitchFamily="34" charset="0"/>
                <a:ea typeface="Calibri" panose="020F0502020204030204" pitchFamily="34" charset="0"/>
                <a:cs typeface="Calibri" panose="020F0502020204030204" pitchFamily="34" charset="0"/>
              </a:rPr>
              <a:t>Das Unternehmen war gerade gegründet worden, als die COVID-19-Krise ausbrach und die Zahl der ausländischen Touristen im Lande drastisch zurückging. </a:t>
            </a:r>
          </a:p>
          <a:p>
            <a:pPr marL="0" indent="0">
              <a:lnSpc>
                <a:spcPct val="102200"/>
              </a:lnSpc>
              <a:buClr>
                <a:srgbClr val="79527B"/>
              </a:buClr>
              <a:buSzPts val="1500"/>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de-DE" sz="1400" dirty="0">
                <a:latin typeface="Calibri" panose="020F0502020204030204" pitchFamily="34" charset="0"/>
                <a:ea typeface="Calibri" panose="020F0502020204030204" pitchFamily="34" charset="0"/>
                <a:cs typeface="Calibri" panose="020F0502020204030204" pitchFamily="34" charset="0"/>
              </a:rPr>
              <a:t>Die Höhlen von Hella sahen sich daher mit einem vollständigen Verschwinden ihrer Zielgruppe konfrontiert. Zu Beginn des Sommers 2020 passte das Unternehmen sein Geschäftsmodell an, um inländische Touristen anzuziehen.</a:t>
            </a: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pic>
        <p:nvPicPr>
          <p:cNvPr id="20" name="Picture 19">
            <a:extLst>
              <a:ext uri="{FF2B5EF4-FFF2-40B4-BE49-F238E27FC236}">
                <a16:creationId xmlns:a16="http://schemas.microsoft.com/office/drawing/2014/main" id="{ED8A5A5A-0666-4774-1960-BB5DB37AB3DB}"/>
              </a:ext>
            </a:extLst>
          </p:cNvPr>
          <p:cNvPicPr>
            <a:picLocks noChangeAspect="1"/>
          </p:cNvPicPr>
          <p:nvPr/>
        </p:nvPicPr>
        <p:blipFill>
          <a:blip r:embed="rId4"/>
          <a:stretch>
            <a:fillRect/>
          </a:stretch>
        </p:blipFill>
        <p:spPr>
          <a:xfrm>
            <a:off x="4490787" y="7528280"/>
            <a:ext cx="1591359" cy="2418429"/>
          </a:xfrm>
          <a:prstGeom prst="rect">
            <a:avLst/>
          </a:prstGeom>
          <a:ln>
            <a:noFill/>
          </a:ln>
          <a:effectLst>
            <a:outerShdw blurRad="292100" dist="139700" dir="2700000" algn="tl" rotWithShape="0">
              <a:srgbClr val="333333">
                <a:alpha val="65000"/>
              </a:srgbClr>
            </a:outerShdw>
          </a:effectLst>
        </p:spPr>
      </p:pic>
    </p:spTree>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sz="1600" dirty="0" err="1"/>
              <a:t>Herangehensweise</a:t>
            </a:r>
            <a:endParaRPr lang="en-GB" dirty="0"/>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de-DE" sz="1400" dirty="0">
                <a:latin typeface="Calibri" panose="020F0502020204030204" pitchFamily="34" charset="0"/>
                <a:ea typeface="Calibri" panose="020F0502020204030204" pitchFamily="34" charset="0"/>
                <a:cs typeface="Calibri" panose="020F0502020204030204" pitchFamily="34" charset="0"/>
              </a:rPr>
              <a:t>Als der Tourismus aufgrund von COVID völlig zum Erliegen kam, mussten die Eigentümer die Struktur "über Nacht" anpassen, wie einer von ihnen sagte. Sie mussten sich von Touristen aus aller Welt auf inländische Touristen umstellen. Sie mussten schnell überlegen, wie sie neue Kunden anziehen konnten und welche Änderungen am Produkt für den heimischen Markt vorgenommen werden mussten.</a:t>
            </a:r>
          </a:p>
          <a:p>
            <a:pPr marL="0" lvl="0" indent="0" rtl="0">
              <a:lnSpc>
                <a:spcPct val="102200"/>
              </a:lnSpc>
              <a:spcBef>
                <a:spcPts val="0"/>
              </a:spcBef>
              <a:spcAft>
                <a:spcPts val="0"/>
              </a:spcAft>
              <a:buClr>
                <a:srgbClr val="79527B"/>
              </a:buClr>
              <a:buSzPts val="1500"/>
              <a:buNone/>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de-DE" sz="1400" dirty="0">
                <a:latin typeface="Calibri" panose="020F0502020204030204" pitchFamily="34" charset="0"/>
                <a:ea typeface="Calibri" panose="020F0502020204030204" pitchFamily="34" charset="0"/>
                <a:cs typeface="Calibri" panose="020F0502020204030204" pitchFamily="34" charset="0"/>
              </a:rPr>
              <a:t>Um herauszufinden, was der heimische Markt wollte, mussten sie schnell handeln. Aber wie konnten sie ihr Geschäftsmodell, an dem sie vier Jahre lang gearbeitet hatten, für eine neue Zielgruppe ändern?</a:t>
            </a:r>
          </a:p>
          <a:p>
            <a:pPr marL="0" lvl="0" indent="0" rtl="0">
              <a:lnSpc>
                <a:spcPct val="102200"/>
              </a:lnSpc>
              <a:spcBef>
                <a:spcPts val="0"/>
              </a:spcBef>
              <a:spcAft>
                <a:spcPts val="0"/>
              </a:spcAft>
              <a:buClr>
                <a:srgbClr val="79527B"/>
              </a:buClr>
              <a:buSzPts val="1500"/>
              <a:buNone/>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de-DE" sz="1400" dirty="0">
                <a:latin typeface="Calibri" panose="020F0502020204030204" pitchFamily="34" charset="0"/>
                <a:ea typeface="Calibri" panose="020F0502020204030204" pitchFamily="34" charset="0"/>
                <a:cs typeface="Calibri" panose="020F0502020204030204" pitchFamily="34" charset="0"/>
              </a:rPr>
              <a:t>Schnell wurde ihnen klar, dass sie eine andere Geschichte erzählen mussten als ursprünglich geplant. Geschichten über Elfen und das verborgene Volk waren zwar bei ausländischen Touristen beliebt, aber für Isländer waren sie nicht so neu. Um ihre Tour auf den einheimischen Markt abzustimmen, erzählten sie Geschichten über bekannte einheimische Sagen und historische Personen. Es war die gleiche Tour, aber mit einem anderen Inhalt. </a:t>
            </a:r>
          </a:p>
          <a:p>
            <a:pPr marL="0" lvl="0" indent="0" rtl="0">
              <a:lnSpc>
                <a:spcPct val="102200"/>
              </a:lnSpc>
              <a:spcBef>
                <a:spcPts val="0"/>
              </a:spcBef>
              <a:spcAft>
                <a:spcPts val="0"/>
              </a:spcAft>
              <a:buClr>
                <a:srgbClr val="79527B"/>
              </a:buClr>
              <a:buSzPts val="1500"/>
              <a:buNone/>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de-DE" sz="1400" dirty="0">
                <a:latin typeface="Calibri" panose="020F0502020204030204" pitchFamily="34" charset="0"/>
                <a:ea typeface="Calibri" panose="020F0502020204030204" pitchFamily="34" charset="0"/>
                <a:cs typeface="Calibri" panose="020F0502020204030204" pitchFamily="34" charset="0"/>
              </a:rPr>
              <a:t>Der Geschichtenerzähler wurde stärker in den Mittelpunkt gestellt. Man bemühte sich, einheimische, bekannte und außergewöhnlich gute Geschichtenerzähler zu engagieren, um ein erstklassiges Erlebnis zu bieten.  </a:t>
            </a:r>
          </a:p>
          <a:p>
            <a:pPr marL="0" lvl="0" indent="0" rtl="0">
              <a:lnSpc>
                <a:spcPct val="102200"/>
              </a:lnSpc>
              <a:spcBef>
                <a:spcPts val="0"/>
              </a:spcBef>
              <a:spcAft>
                <a:spcPts val="0"/>
              </a:spcAft>
              <a:buClr>
                <a:srgbClr val="79527B"/>
              </a:buClr>
              <a:buSzPts val="1500"/>
              <a:buNone/>
            </a:pPr>
            <a:endParaRPr lang="de-DE"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de-DE" sz="1400" dirty="0">
                <a:latin typeface="Calibri" panose="020F0502020204030204" pitchFamily="34" charset="0"/>
                <a:ea typeface="Calibri" panose="020F0502020204030204" pitchFamily="34" charset="0"/>
                <a:cs typeface="Calibri" panose="020F0502020204030204" pitchFamily="34" charset="0"/>
              </a:rPr>
              <a:t>Die neue Tour für einheimische Touristen war ein Erfolg, und die Besucherzahlen waren im Sommer 2020 sehr gut. Während des Sommers fanden jeden Tag mindestens drei Führungen statt, und keine einzige wurde wegen zu geringer Beteiligung abgesagt.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ctr" rtl="0">
              <a:lnSpc>
                <a:spcPct val="102200"/>
              </a:lnSpc>
              <a:spcBef>
                <a:spcPts val="0"/>
              </a:spcBef>
              <a:spcAft>
                <a:spcPts val="0"/>
              </a:spcAft>
              <a:buClr>
                <a:srgbClr val="79527B"/>
              </a:buClr>
              <a:buSzPts val="1500"/>
              <a:buNone/>
            </a:pPr>
            <a:r>
              <a:rPr lang="de-DE" sz="1400" i="1" dirty="0">
                <a:latin typeface="Calibri" panose="020F0502020204030204" pitchFamily="34" charset="0"/>
                <a:ea typeface="Calibri" panose="020F0502020204030204" pitchFamily="34" charset="0"/>
                <a:cs typeface="Calibri" panose="020F0502020204030204" pitchFamily="34" charset="0"/>
              </a:rPr>
              <a:t> Wir haben mit einer Tour angefangen, und ich glaube, es waren etwa 200 bis 300 Leute da, also dachten wir: "Oh, Scheiße", wir müssen die Zahl der Touren erhöhen.</a:t>
            </a:r>
          </a:p>
          <a:p>
            <a:pPr marL="0" lvl="0" indent="0" algn="ctr" rtl="0">
              <a:lnSpc>
                <a:spcPct val="102200"/>
              </a:lnSpc>
              <a:spcBef>
                <a:spcPts val="0"/>
              </a:spcBef>
              <a:spcAft>
                <a:spcPts val="0"/>
              </a:spcAft>
              <a:buClr>
                <a:srgbClr val="79527B"/>
              </a:buClr>
              <a:buSzPts val="1500"/>
              <a:buNone/>
            </a:pPr>
            <a:r>
              <a:rPr lang="de-DE" sz="1400" i="1" dirty="0">
                <a:latin typeface="Calibri" panose="020F0502020204030204" pitchFamily="34" charset="0"/>
                <a:ea typeface="Calibri" panose="020F0502020204030204" pitchFamily="34" charset="0"/>
                <a:cs typeface="Calibri" panose="020F0502020204030204" pitchFamily="34" charset="0"/>
              </a:rPr>
              <a:t>-einer der Besitzer-</a:t>
            </a:r>
          </a:p>
          <a:p>
            <a:pPr marL="0" lvl="0" indent="0" algn="ctr" rtl="0">
              <a:lnSpc>
                <a:spcPct val="102200"/>
              </a:lnSpc>
              <a:spcBef>
                <a:spcPts val="0"/>
              </a:spcBef>
              <a:spcAft>
                <a:spcPts val="0"/>
              </a:spcAft>
              <a:buClr>
                <a:srgbClr val="79527B"/>
              </a:buClr>
              <a:buSzPts val="1500"/>
              <a:buNone/>
            </a:pPr>
            <a:endParaRPr lang="en-US" sz="1400" i="1"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de-DE" sz="1400" b="1" dirty="0">
                <a:latin typeface="Calibri" panose="020F0502020204030204" pitchFamily="34" charset="0"/>
                <a:ea typeface="Calibri" panose="020F0502020204030204" pitchFamily="34" charset="0"/>
                <a:cs typeface="Calibri" panose="020F0502020204030204" pitchFamily="34" charset="0"/>
              </a:rPr>
              <a:t>Der Schlüssel zum Erfolg, so einer der Eigentümer, sei der gute Kontakt zu den neuen Kunden, das aufmerksame Zuhören, wenn sie ihre Wünsche, Bedürfnisse und Kommentare äußern, und die Anpassung der Tour an diese Kritiken.</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4" name="Google Shape;1544;p26"/>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pic>
        <p:nvPicPr>
          <p:cNvPr id="3" name="Picture 2">
            <a:extLst>
              <a:ext uri="{FF2B5EF4-FFF2-40B4-BE49-F238E27FC236}">
                <a16:creationId xmlns:a16="http://schemas.microsoft.com/office/drawing/2014/main" id="{B40E629E-26EE-A080-39D9-7B298AF02098}"/>
              </a:ext>
            </a:extLst>
          </p:cNvPr>
          <p:cNvPicPr>
            <a:picLocks noChangeAspect="1"/>
          </p:cNvPicPr>
          <p:nvPr/>
        </p:nvPicPr>
        <p:blipFill>
          <a:blip r:embed="rId3"/>
          <a:stretch>
            <a:fillRect/>
          </a:stretch>
        </p:blipFill>
        <p:spPr>
          <a:xfrm>
            <a:off x="668147" y="1583085"/>
            <a:ext cx="3294928" cy="22970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a:extLst>
              <a:ext uri="{FF2B5EF4-FFF2-40B4-BE49-F238E27FC236}">
                <a16:creationId xmlns:a16="http://schemas.microsoft.com/office/drawing/2014/main" id="{B2FFC297-807D-709D-7AE6-84793DF3D7D7}"/>
              </a:ext>
            </a:extLst>
          </p:cNvPr>
          <p:cNvPicPr>
            <a:picLocks noChangeAspect="1"/>
          </p:cNvPicPr>
          <p:nvPr/>
        </p:nvPicPr>
        <p:blipFill>
          <a:blip r:embed="rId4"/>
          <a:stretch>
            <a:fillRect/>
          </a:stretch>
        </p:blipFill>
        <p:spPr>
          <a:xfrm>
            <a:off x="2132373" y="4728038"/>
            <a:ext cx="4793673" cy="24855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79181176"/>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0</TotalTime>
  <Words>587</Words>
  <Application>Microsoft Office PowerPoint</Application>
  <PresentationFormat>Benutzerdefiniert</PresentationFormat>
  <Paragraphs>47</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Calibri</vt:lpstr>
      <vt:lpstr>Montserrat</vt:lpstr>
      <vt:lpstr>Arial</vt:lpstr>
      <vt:lpstr>Poppins</vt:lpstr>
      <vt:lpstr>Century Schoolbook</vt:lpstr>
      <vt:lpstr>Avenir</vt:lpstr>
      <vt:lpstr>Roboto</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36</cp:revision>
  <cp:lastPrinted>2022-06-27T14:16:36Z</cp:lastPrinted>
  <dcterms:created xsi:type="dcterms:W3CDTF">2021-06-15T11:45:52Z</dcterms:created>
  <dcterms:modified xsi:type="dcterms:W3CDTF">2023-05-02T19:15:33Z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