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3"/>
  </p:sldMasterIdLst>
  <p:notesMasterIdLst>
    <p:notesMasterId r:id="rId9"/>
  </p:notesMasterIdLst>
  <p:sldIdLst>
    <p:sldId id="277" r:id="rId4"/>
    <p:sldId id="278" r:id="rId5"/>
    <p:sldId id="281" r:id="rId6"/>
    <p:sldId id="282" r:id="rId7"/>
    <p:sldId id="283" r:id="rId8"/>
  </p:sldIdLst>
  <p:sldSz cx="7559675" cy="10691813"/>
  <p:notesSz cx="6858000" cy="9144000"/>
  <p:embeddedFontLst>
    <p:embeddedFont>
      <p:font typeface="Calibri" panose="020F0502020204030204" pitchFamily="34" charset="0"/>
      <p:regular r:id="rId10"/>
      <p:bold r:id="rId11"/>
      <p:italic r:id="rId12"/>
      <p:boldItalic r:id="rId13"/>
    </p:embeddedFont>
    <p:embeddedFont>
      <p:font typeface="Cambria Math" panose="02040503050406030204" pitchFamily="18" charset="0"/>
      <p:regular r:id="rId14"/>
    </p:embeddedFont>
    <p:embeddedFont>
      <p:font typeface="Century Schoolbook" panose="02040604050505020304" pitchFamily="18" charset="0"/>
      <p:regular r:id="rId15"/>
      <p:bold r:id="rId16"/>
      <p:italic r:id="rId17"/>
      <p:boldItalic r:id="rId18"/>
    </p:embeddedFont>
    <p:embeddedFont>
      <p:font typeface="Montserrat" panose="00000500000000000000" pitchFamily="2" charset="0"/>
      <p:regular r:id="rId19"/>
      <p:bold r:id="rId20"/>
      <p:italic r:id="rId21"/>
      <p:boldItalic r:id="rId22"/>
    </p:embeddedFont>
    <p:embeddedFont>
      <p:font typeface="Poppins" panose="00000500000000000000" pitchFamily="2"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9" roundtripDataSignature="AMtx7mjFqha598ZSteIH527IVpLSe/qmB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9527B"/>
    <a:srgbClr val="F77C57"/>
    <a:srgbClr val="F9C1B0"/>
    <a:srgbClr val="C6B6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675" autoAdjust="0"/>
    <p:restoredTop sz="94660"/>
  </p:normalViewPr>
  <p:slideViewPr>
    <p:cSldViewPr snapToGrid="0">
      <p:cViewPr>
        <p:scale>
          <a:sx n="106" d="100"/>
          <a:sy n="106" d="100"/>
        </p:scale>
        <p:origin x="2778" y="-17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font" Target="fonts/font4.fntdata"/><Relationship Id="rId18" Type="http://schemas.openxmlformats.org/officeDocument/2006/relationships/font" Target="fonts/font9.fntdata"/><Relationship Id="rId26" Type="http://schemas.openxmlformats.org/officeDocument/2006/relationships/font" Target="fonts/font17.fntdata"/><Relationship Id="rId3" Type="http://schemas.openxmlformats.org/officeDocument/2006/relationships/slideMaster" Target="slideMasters/slideMaster1.xml"/><Relationship Id="rId21" Type="http://schemas.openxmlformats.org/officeDocument/2006/relationships/font" Target="fonts/font12.fntdata"/><Relationship Id="rId63"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font" Target="fonts/font3.fntdata"/><Relationship Id="rId17" Type="http://schemas.openxmlformats.org/officeDocument/2006/relationships/font" Target="fonts/font8.fntdata"/><Relationship Id="rId25" Type="http://schemas.openxmlformats.org/officeDocument/2006/relationships/font" Target="fonts/font16.fntdata"/><Relationship Id="rId59" Type="http://customschemas.google.com/relationships/presentationmetadata" Target="metadata"/><Relationship Id="rId2" Type="http://schemas.openxmlformats.org/officeDocument/2006/relationships/customXml" Target="../customXml/item2.xml"/><Relationship Id="rId16" Type="http://schemas.openxmlformats.org/officeDocument/2006/relationships/font" Target="fonts/font7.fntdata"/><Relationship Id="rId20" Type="http://schemas.openxmlformats.org/officeDocument/2006/relationships/font" Target="fonts/font11.fntdata"/><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font" Target="fonts/font2.fntdata"/><Relationship Id="rId24" Type="http://schemas.openxmlformats.org/officeDocument/2006/relationships/font" Target="fonts/font15.fntdata"/><Relationship Id="rId5" Type="http://schemas.openxmlformats.org/officeDocument/2006/relationships/slide" Target="slides/slide2.xml"/><Relationship Id="rId15" Type="http://schemas.openxmlformats.org/officeDocument/2006/relationships/font" Target="fonts/font6.fntdata"/><Relationship Id="rId23" Type="http://schemas.openxmlformats.org/officeDocument/2006/relationships/font" Target="fonts/font14.fntdata"/><Relationship Id="rId61" Type="http://schemas.openxmlformats.org/officeDocument/2006/relationships/viewProps" Target="viewProps.xml"/><Relationship Id="rId10" Type="http://schemas.openxmlformats.org/officeDocument/2006/relationships/font" Target="fonts/font1.fntdata"/><Relationship Id="rId19" Type="http://schemas.openxmlformats.org/officeDocument/2006/relationships/font" Target="fonts/font10.fntdata"/><Relationship Id="rId60"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notesMaster" Target="notesMasters/notesMaster1.xml"/><Relationship Id="rId14" Type="http://schemas.openxmlformats.org/officeDocument/2006/relationships/font" Target="fonts/font5.fntdata"/><Relationship Id="rId22" Type="http://schemas.openxmlformats.org/officeDocument/2006/relationships/font" Target="fonts/font1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‹Nr.›</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4"/>
        <p:cNvGrpSpPr/>
        <p:nvPr/>
      </p:nvGrpSpPr>
      <p:grpSpPr>
        <a:xfrm>
          <a:off x="0" y="0"/>
          <a:ext cx="0" cy="0"/>
          <a:chOff x="0" y="0"/>
          <a:chExt cx="0" cy="0"/>
        </a:xfrm>
      </p:grpSpPr>
      <p:sp>
        <p:nvSpPr>
          <p:cNvPr id="1415" name="Google Shape;1415;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416" name="Google Shape;1416;p22: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3"/>
        <p:cNvGrpSpPr/>
        <p:nvPr/>
      </p:nvGrpSpPr>
      <p:grpSpPr>
        <a:xfrm>
          <a:off x="0" y="0"/>
          <a:ext cx="0" cy="0"/>
          <a:chOff x="0" y="0"/>
          <a:chExt cx="0" cy="0"/>
        </a:xfrm>
      </p:grpSpPr>
      <p:sp>
        <p:nvSpPr>
          <p:cNvPr id="1454" name="Google Shape;1454;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55" name="Google Shape;1455;p2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9"/>
        <p:cNvGrpSpPr/>
        <p:nvPr/>
      </p:nvGrpSpPr>
      <p:grpSpPr>
        <a:xfrm>
          <a:off x="0" y="0"/>
          <a:ext cx="0" cy="0"/>
          <a:chOff x="0" y="0"/>
          <a:chExt cx="0" cy="0"/>
        </a:xfrm>
      </p:grpSpPr>
      <p:sp>
        <p:nvSpPr>
          <p:cNvPr id="1540" name="Google Shape;1540;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41" name="Google Shape;1541;p26: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lide 1">
  <p:cSld name="Slide 1">
    <p:spTree>
      <p:nvGrpSpPr>
        <p:cNvPr id="1" name="Shape 439"/>
        <p:cNvGrpSpPr/>
        <p:nvPr/>
      </p:nvGrpSpPr>
      <p:grpSpPr>
        <a:xfrm>
          <a:off x="0" y="0"/>
          <a:ext cx="0" cy="0"/>
          <a:chOff x="0" y="0"/>
          <a:chExt cx="0" cy="0"/>
        </a:xfrm>
      </p:grpSpPr>
      <p:grpSp>
        <p:nvGrpSpPr>
          <p:cNvPr id="440" name="Google Shape;440;p52"/>
          <p:cNvGrpSpPr/>
          <p:nvPr/>
        </p:nvGrpSpPr>
        <p:grpSpPr>
          <a:xfrm rot="5400000">
            <a:off x="-1566071" y="1575892"/>
            <a:ext cx="10691815" cy="7559675"/>
            <a:chOff x="-3" y="-1544"/>
            <a:chExt cx="12192003" cy="6859544"/>
          </a:xfrm>
        </p:grpSpPr>
        <p:sp>
          <p:nvSpPr>
            <p:cNvPr id="441" name="Google Shape;441;p52"/>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2" name="Google Shape;442;p52"/>
            <p:cNvSpPr/>
            <p:nvPr/>
          </p:nvSpPr>
          <p:spPr>
            <a:xfrm>
              <a:off x="3634154" y="3429000"/>
              <a:ext cx="8557846" cy="3429000"/>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3" name="Google Shape;443;p52"/>
            <p:cNvSpPr/>
            <p:nvPr/>
          </p:nvSpPr>
          <p:spPr>
            <a:xfrm rot="10800000">
              <a:off x="-3" y="0"/>
              <a:ext cx="7596556" cy="4161692"/>
            </a:xfrm>
            <a:prstGeom prst="triangle">
              <a:avLst>
                <a:gd name="adj" fmla="val 100000"/>
              </a:avLst>
            </a:prstGeom>
            <a:solidFill>
              <a:srgbClr val="40B8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grpSp>
      <p:sp>
        <p:nvSpPr>
          <p:cNvPr id="444" name="Google Shape;444;p52"/>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5" name="Google Shape;445;p52"/>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6" name="Google Shape;446;p52"/>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7" name="Google Shape;447;p52"/>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8" name="Google Shape;448;p52"/>
          <p:cNvSpPr txBox="1">
            <a:spLocks noGrp="1"/>
          </p:cNvSpPr>
          <p:nvPr>
            <p:ph type="body" idx="4"/>
          </p:nvPr>
        </p:nvSpPr>
        <p:spPr>
          <a:xfrm>
            <a:off x="948538" y="5355728"/>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9" name="Google Shape;449;p52"/>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spcBef>
                <a:spcPts val="0"/>
              </a:spcBef>
              <a:spcAft>
                <a:spcPts val="0"/>
              </a:spcAft>
              <a:buNone/>
            </a:pPr>
            <a:fld id="{00000000-1234-1234-1234-123412341234}" type="slidenum">
              <a:rPr lang="en-US" sz="756" b="0" i="0">
                <a:solidFill>
                  <a:srgbClr val="534B4F"/>
                </a:solidFill>
                <a:latin typeface="Arial"/>
                <a:ea typeface="Arial"/>
                <a:cs typeface="Arial"/>
                <a:sym typeface="Arial"/>
              </a:rPr>
              <a:t>‹Nr.›</a:t>
            </a:fld>
            <a:r>
              <a:rPr lang="en-US" sz="756" b="0" i="0">
                <a:solidFill>
                  <a:srgbClr val="534B4F"/>
                </a:solidFill>
                <a:latin typeface="Arial"/>
                <a:ea typeface="Arial"/>
                <a:cs typeface="Arial"/>
                <a:sym typeface="Arial"/>
              </a:rPr>
              <a:t>￼</a:t>
            </a:r>
            <a:endParaRPr/>
          </a:p>
        </p:txBody>
      </p:sp>
      <p:pic>
        <p:nvPicPr>
          <p:cNvPr id="450" name="Google Shape;450;p52" descr="A picture containing text&#10;&#10;Description automatically generated"/>
          <p:cNvPicPr preferRelativeResize="0"/>
          <p:nvPr/>
        </p:nvPicPr>
        <p:blipFill rotWithShape="1">
          <a:blip r:embed="rId2">
            <a:alphaModFix/>
          </a:blip>
          <a:srcRect r="69030" b="9194"/>
          <a:stretch/>
        </p:blipFill>
        <p:spPr>
          <a:xfrm rot="-5400000">
            <a:off x="6992482" y="9909090"/>
            <a:ext cx="217273" cy="286139"/>
          </a:xfrm>
          <a:prstGeom prst="rect">
            <a:avLst/>
          </a:prstGeom>
          <a:noFill/>
          <a:ln>
            <a:noFill/>
          </a:ln>
        </p:spPr>
      </p:pic>
      <p:sp>
        <p:nvSpPr>
          <p:cNvPr id="451" name="Google Shape;451;p52"/>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lide 4">
  <p:cSld name="Slide 4">
    <p:spTree>
      <p:nvGrpSpPr>
        <p:cNvPr id="1" name="Shape 474"/>
        <p:cNvGrpSpPr/>
        <p:nvPr/>
      </p:nvGrpSpPr>
      <p:grpSpPr>
        <a:xfrm>
          <a:off x="0" y="0"/>
          <a:ext cx="0" cy="0"/>
          <a:chOff x="0" y="0"/>
          <a:chExt cx="0" cy="0"/>
        </a:xfrm>
      </p:grpSpPr>
      <p:grpSp>
        <p:nvGrpSpPr>
          <p:cNvPr id="475" name="Google Shape;475;p55"/>
          <p:cNvGrpSpPr/>
          <p:nvPr/>
        </p:nvGrpSpPr>
        <p:grpSpPr>
          <a:xfrm rot="5400000">
            <a:off x="-1566071" y="1575892"/>
            <a:ext cx="10691815" cy="7559675"/>
            <a:chOff x="-3" y="-1544"/>
            <a:chExt cx="12192003" cy="6859544"/>
          </a:xfrm>
        </p:grpSpPr>
        <p:sp>
          <p:nvSpPr>
            <p:cNvPr id="476" name="Google Shape;476;p55"/>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77" name="Google Shape;477;p55"/>
            <p:cNvSpPr/>
            <p:nvPr/>
          </p:nvSpPr>
          <p:spPr>
            <a:xfrm>
              <a:off x="3634154" y="3429000"/>
              <a:ext cx="8557846" cy="3429000"/>
            </a:xfrm>
            <a:prstGeom prst="triangle">
              <a:avLst>
                <a:gd name="adj" fmla="val 100000"/>
              </a:avLst>
            </a:prstGeom>
            <a:solidFill>
              <a:srgbClr val="81D1C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78" name="Google Shape;478;p55"/>
            <p:cNvSpPr/>
            <p:nvPr/>
          </p:nvSpPr>
          <p:spPr>
            <a:xfrm rot="10800000">
              <a:off x="-3" y="0"/>
              <a:ext cx="7596556" cy="4161692"/>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grpSp>
      <p:sp>
        <p:nvSpPr>
          <p:cNvPr id="479" name="Google Shape;479;p55"/>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80" name="Google Shape;480;p55"/>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9265"/>
              </a:lnSpc>
              <a:spcBef>
                <a:spcPts val="0"/>
              </a:spcBef>
              <a:spcAft>
                <a:spcPts val="0"/>
              </a:spcAft>
              <a:buClr>
                <a:srgbClr val="79527B"/>
              </a:buClr>
              <a:buSzPts val="1403"/>
              <a:buNone/>
              <a:defRPr sz="1403"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1" name="Google Shape;481;p55"/>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2" name="Google Shape;482;p55"/>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9265"/>
              </a:lnSpc>
              <a:spcBef>
                <a:spcPts val="0"/>
              </a:spcBef>
              <a:spcAft>
                <a:spcPts val="0"/>
              </a:spcAft>
              <a:buClr>
                <a:srgbClr val="79527B"/>
              </a:buClr>
              <a:buSzPts val="1403"/>
              <a:buNone/>
              <a:defRPr sz="1403"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3" name="Google Shape;483;p55"/>
          <p:cNvSpPr txBox="1">
            <a:spLocks noGrp="1"/>
          </p:cNvSpPr>
          <p:nvPr>
            <p:ph type="body" idx="4"/>
          </p:nvPr>
        </p:nvSpPr>
        <p:spPr>
          <a:xfrm>
            <a:off x="948538" y="5355728"/>
            <a:ext cx="5991742" cy="3976155"/>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4" name="Google Shape;484;p55"/>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spcBef>
                <a:spcPts val="0"/>
              </a:spcBef>
              <a:spcAft>
                <a:spcPts val="0"/>
              </a:spcAft>
              <a:buNone/>
            </a:pPr>
            <a:fld id="{00000000-1234-1234-1234-123412341234}" type="slidenum">
              <a:rPr lang="en-US" sz="756" b="0" i="0">
                <a:solidFill>
                  <a:srgbClr val="534B4F"/>
                </a:solidFill>
                <a:latin typeface="Arial"/>
                <a:ea typeface="Arial"/>
                <a:cs typeface="Arial"/>
                <a:sym typeface="Arial"/>
              </a:rPr>
              <a:t>‹Nr.›</a:t>
            </a:fld>
            <a:r>
              <a:rPr lang="en-US" sz="756" b="0" i="0">
                <a:solidFill>
                  <a:srgbClr val="534B4F"/>
                </a:solidFill>
                <a:latin typeface="Arial"/>
                <a:ea typeface="Arial"/>
                <a:cs typeface="Arial"/>
                <a:sym typeface="Arial"/>
              </a:rPr>
              <a:t>￼</a:t>
            </a:r>
            <a:endParaRPr/>
          </a:p>
        </p:txBody>
      </p:sp>
      <p:pic>
        <p:nvPicPr>
          <p:cNvPr id="485" name="Google Shape;485;p55" descr="A picture containing text&#10;&#10;Description automatically generated"/>
          <p:cNvPicPr preferRelativeResize="0"/>
          <p:nvPr/>
        </p:nvPicPr>
        <p:blipFill rotWithShape="1">
          <a:blip r:embed="rId2">
            <a:alphaModFix/>
          </a:blip>
          <a:srcRect r="69030" b="9194"/>
          <a:stretch/>
        </p:blipFill>
        <p:spPr>
          <a:xfrm rot="-5400000">
            <a:off x="6992482" y="9909090"/>
            <a:ext cx="217273" cy="286139"/>
          </a:xfrm>
          <a:prstGeom prst="rect">
            <a:avLst/>
          </a:prstGeom>
          <a:noFill/>
          <a:ln>
            <a:noFill/>
          </a:ln>
        </p:spPr>
      </p:pic>
      <p:sp>
        <p:nvSpPr>
          <p:cNvPr id="486" name="Google Shape;486;p55"/>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1_Cover Slide" userDrawn="1">
  <p:cSld name="1_Cover Slide">
    <p:spTree>
      <p:nvGrpSpPr>
        <p:cNvPr id="1" name="Shape 265"/>
        <p:cNvGrpSpPr/>
        <p:nvPr/>
      </p:nvGrpSpPr>
      <p:grpSpPr>
        <a:xfrm>
          <a:off x="0" y="0"/>
          <a:ext cx="0" cy="0"/>
          <a:chOff x="0" y="0"/>
          <a:chExt cx="0" cy="0"/>
        </a:xfrm>
      </p:grpSpPr>
      <p:sp>
        <p:nvSpPr>
          <p:cNvPr id="266" name="Google Shape;266;p51"/>
          <p:cNvSpPr/>
          <p:nvPr userDrawn="1"/>
        </p:nvSpPr>
        <p:spPr>
          <a:xfrm rot="10800000">
            <a:off x="-8145" y="1533642"/>
            <a:ext cx="3787980" cy="9158171"/>
          </a:xfrm>
          <a:custGeom>
            <a:avLst/>
            <a:gdLst/>
            <a:ahLst/>
            <a:cxnLst/>
            <a:rect l="l" t="t" r="r" b="b"/>
            <a:pathLst>
              <a:path w="981699" h="529407" extrusionOk="0">
                <a:moveTo>
                  <a:pt x="146865" y="1787"/>
                </a:moveTo>
                <a:lnTo>
                  <a:pt x="981699" y="0"/>
                </a:lnTo>
                <a:cubicBezTo>
                  <a:pt x="981264" y="157671"/>
                  <a:pt x="980829" y="318023"/>
                  <a:pt x="980394" y="475694"/>
                </a:cubicBezTo>
                <a:lnTo>
                  <a:pt x="877818" y="480274"/>
                </a:lnTo>
                <a:lnTo>
                  <a:pt x="0" y="529407"/>
                </a:lnTo>
                <a:lnTo>
                  <a:pt x="146865" y="1787"/>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dirty="0">
              <a:solidFill>
                <a:schemeClr val="dk1"/>
              </a:solidFill>
              <a:latin typeface="Century Schoolbook"/>
              <a:ea typeface="Century Schoolbook"/>
              <a:cs typeface="Century Schoolbook"/>
              <a:sym typeface="Century Schoolbook"/>
            </a:endParaRPr>
          </a:p>
        </p:txBody>
      </p:sp>
      <p:grpSp>
        <p:nvGrpSpPr>
          <p:cNvPr id="267" name="Google Shape;267;p51"/>
          <p:cNvGrpSpPr/>
          <p:nvPr userDrawn="1"/>
        </p:nvGrpSpPr>
        <p:grpSpPr>
          <a:xfrm>
            <a:off x="-365782" y="6649016"/>
            <a:ext cx="3283975" cy="4350830"/>
            <a:chOff x="-1820104" y="3170636"/>
            <a:chExt cx="611013" cy="826752"/>
          </a:xfrm>
        </p:grpSpPr>
        <p:grpSp>
          <p:nvGrpSpPr>
            <p:cNvPr id="268" name="Google Shape;268;p51"/>
            <p:cNvGrpSpPr/>
            <p:nvPr/>
          </p:nvGrpSpPr>
          <p:grpSpPr>
            <a:xfrm>
              <a:off x="-1706961" y="3664189"/>
              <a:ext cx="488540" cy="333199"/>
              <a:chOff x="1938476" y="5009957"/>
              <a:chExt cx="697325" cy="475596"/>
            </a:xfrm>
          </p:grpSpPr>
          <p:sp>
            <p:nvSpPr>
              <p:cNvPr id="269" name="Google Shape;269;p51"/>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0" name="Google Shape;270;p51"/>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1" name="Google Shape;271;p51"/>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272" name="Google Shape;272;p51"/>
            <p:cNvGrpSpPr/>
            <p:nvPr/>
          </p:nvGrpSpPr>
          <p:grpSpPr>
            <a:xfrm>
              <a:off x="-1820104" y="3499918"/>
              <a:ext cx="610345" cy="327212"/>
              <a:chOff x="1776980" y="4775482"/>
              <a:chExt cx="871185" cy="467051"/>
            </a:xfrm>
          </p:grpSpPr>
          <p:sp>
            <p:nvSpPr>
              <p:cNvPr id="273" name="Google Shape;273;p51"/>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4" name="Google Shape;274;p51"/>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5" name="Google Shape;275;p51"/>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6" name="Google Shape;276;p51"/>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277" name="Google Shape;277;p51"/>
            <p:cNvGrpSpPr/>
            <p:nvPr/>
          </p:nvGrpSpPr>
          <p:grpSpPr>
            <a:xfrm>
              <a:off x="-1818327" y="3170636"/>
              <a:ext cx="609236" cy="421725"/>
              <a:chOff x="1779516" y="4305477"/>
              <a:chExt cx="869601" cy="601956"/>
            </a:xfrm>
          </p:grpSpPr>
          <p:sp>
            <p:nvSpPr>
              <p:cNvPr id="278" name="Google Shape;278;p51"/>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9" name="Google Shape;279;p51"/>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0" name="Google Shape;280;p51"/>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1" name="Google Shape;281;p51"/>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2" name="Google Shape;282;p51"/>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3" name="Google Shape;283;p51"/>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sp>
        <p:nvSpPr>
          <p:cNvPr id="284" name="Google Shape;284;p51"/>
          <p:cNvSpPr txBox="1">
            <a:spLocks noGrp="1"/>
          </p:cNvSpPr>
          <p:nvPr>
            <p:ph type="body" idx="1"/>
          </p:nvPr>
        </p:nvSpPr>
        <p:spPr>
          <a:xfrm>
            <a:off x="3917458" y="3990560"/>
            <a:ext cx="2999884" cy="5267462"/>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89" name="Google Shape;289;p51"/>
          <p:cNvSpPr/>
          <p:nvPr userDrawn="1"/>
        </p:nvSpPr>
        <p:spPr>
          <a:xfrm>
            <a:off x="700981" y="9070285"/>
            <a:ext cx="3248170" cy="1626414"/>
          </a:xfrm>
          <a:custGeom>
            <a:avLst/>
            <a:gdLst/>
            <a:ahLst/>
            <a:cxnLst/>
            <a:rect l="l" t="t" r="r" b="b"/>
            <a:pathLst>
              <a:path w="683269" h="178035" extrusionOk="0">
                <a:moveTo>
                  <a:pt x="683269" y="178035"/>
                </a:moveTo>
                <a:lnTo>
                  <a:pt x="549334" y="0"/>
                </a:lnTo>
                <a:lnTo>
                  <a:pt x="0" y="176555"/>
                </a:lnTo>
                <a:lnTo>
                  <a:pt x="683269" y="178035"/>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90" name="Google Shape;290;p51"/>
          <p:cNvSpPr txBox="1">
            <a:spLocks noGrp="1"/>
          </p:cNvSpPr>
          <p:nvPr userDrawn="1">
            <p:ph type="body" idx="2"/>
          </p:nvPr>
        </p:nvSpPr>
        <p:spPr>
          <a:xfrm>
            <a:off x="287452" y="4602997"/>
            <a:ext cx="2969732" cy="379473"/>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dirty="0"/>
          </a:p>
        </p:txBody>
      </p:sp>
      <p:sp>
        <p:nvSpPr>
          <p:cNvPr id="295" name="Google Shape;295;p51"/>
          <p:cNvSpPr txBox="1">
            <a:spLocks noGrp="1"/>
          </p:cNvSpPr>
          <p:nvPr userDrawn="1">
            <p:ph type="body" idx="7"/>
          </p:nvPr>
        </p:nvSpPr>
        <p:spPr>
          <a:xfrm>
            <a:off x="287452" y="6085105"/>
            <a:ext cx="2969731"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2267"/>
              </a:spcBef>
              <a:spcAft>
                <a:spcPts val="0"/>
              </a:spcAft>
              <a:buClr>
                <a:schemeClr val="lt1"/>
              </a:buClr>
              <a:buSzPts val="1295"/>
              <a:buNone/>
              <a:defRPr sz="1295" b="0"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96" name="Google Shape;296;p51"/>
          <p:cNvSpPr txBox="1">
            <a:spLocks noGrp="1"/>
          </p:cNvSpPr>
          <p:nvPr userDrawn="1">
            <p:ph type="body" idx="8"/>
          </p:nvPr>
        </p:nvSpPr>
        <p:spPr>
          <a:xfrm>
            <a:off x="287452" y="3986407"/>
            <a:ext cx="2969732"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97" name="Google Shape;297;p51"/>
          <p:cNvSpPr>
            <a:spLocks noGrp="1"/>
          </p:cNvSpPr>
          <p:nvPr userDrawn="1">
            <p:ph type="pic" idx="9"/>
          </p:nvPr>
        </p:nvSpPr>
        <p:spPr>
          <a:xfrm>
            <a:off x="-8145" y="0"/>
            <a:ext cx="7567819" cy="2667192"/>
          </a:xfrm>
          <a:prstGeom prst="rect">
            <a:avLst/>
          </a:prstGeom>
          <a:solidFill>
            <a:srgbClr val="BFBFBF"/>
          </a:solidFill>
          <a:ln>
            <a:noFill/>
          </a:ln>
        </p:spPr>
      </p:sp>
      <p:grpSp>
        <p:nvGrpSpPr>
          <p:cNvPr id="298" name="Google Shape;298;p51"/>
          <p:cNvGrpSpPr/>
          <p:nvPr userDrawn="1"/>
        </p:nvGrpSpPr>
        <p:grpSpPr>
          <a:xfrm>
            <a:off x="4586552" y="9914793"/>
            <a:ext cx="2732358" cy="324961"/>
            <a:chOff x="463403" y="8636776"/>
            <a:chExt cx="2959811" cy="359509"/>
          </a:xfrm>
        </p:grpSpPr>
        <p:grpSp>
          <p:nvGrpSpPr>
            <p:cNvPr id="299" name="Google Shape;299;p51"/>
            <p:cNvGrpSpPr/>
            <p:nvPr/>
          </p:nvGrpSpPr>
          <p:grpSpPr>
            <a:xfrm>
              <a:off x="463403" y="8691062"/>
              <a:ext cx="986079" cy="214792"/>
              <a:chOff x="7942326" y="4900231"/>
              <a:chExt cx="744246" cy="162115"/>
            </a:xfrm>
          </p:grpSpPr>
          <p:sp>
            <p:nvSpPr>
              <p:cNvPr id="300" name="Google Shape;300;p51"/>
              <p:cNvSpPr/>
              <p:nvPr/>
            </p:nvSpPr>
            <p:spPr>
              <a:xfrm>
                <a:off x="7942326" y="4900231"/>
                <a:ext cx="239133" cy="161258"/>
              </a:xfrm>
              <a:custGeom>
                <a:avLst/>
                <a:gdLst/>
                <a:ahLst/>
                <a:cxnLst/>
                <a:rect l="l" t="t" r="r" b="b"/>
                <a:pathLst>
                  <a:path w="239133" h="161258" extrusionOk="0">
                    <a:moveTo>
                      <a:pt x="0" y="0"/>
                    </a:moveTo>
                    <a:lnTo>
                      <a:pt x="239134" y="0"/>
                    </a:lnTo>
                    <a:lnTo>
                      <a:pt x="239134" y="161258"/>
                    </a:lnTo>
                    <a:lnTo>
                      <a:pt x="0" y="16125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1" name="Google Shape;301;p51"/>
              <p:cNvSpPr/>
              <p:nvPr/>
            </p:nvSpPr>
            <p:spPr>
              <a:xfrm>
                <a:off x="8105492" y="4972716"/>
                <a:ext cx="16373" cy="14573"/>
              </a:xfrm>
              <a:custGeom>
                <a:avLst/>
                <a:gdLst/>
                <a:ahLst/>
                <a:cxnLst/>
                <a:rect l="l" t="t" r="r" b="b"/>
                <a:pathLst>
                  <a:path w="16373" h="14573" extrusionOk="0">
                    <a:moveTo>
                      <a:pt x="16374" y="5524"/>
                    </a:moveTo>
                    <a:lnTo>
                      <a:pt x="13899" y="5429"/>
                    </a:lnTo>
                    <a:lnTo>
                      <a:pt x="10186" y="5334"/>
                    </a:lnTo>
                    <a:lnTo>
                      <a:pt x="8949" y="2095"/>
                    </a:lnTo>
                    <a:lnTo>
                      <a:pt x="8187" y="0"/>
                    </a:lnTo>
                    <a:lnTo>
                      <a:pt x="7425" y="2095"/>
                    </a:lnTo>
                    <a:lnTo>
                      <a:pt x="6188" y="5334"/>
                    </a:lnTo>
                    <a:lnTo>
                      <a:pt x="2570" y="5429"/>
                    </a:lnTo>
                    <a:lnTo>
                      <a:pt x="0" y="5524"/>
                    </a:lnTo>
                    <a:lnTo>
                      <a:pt x="2094" y="6953"/>
                    </a:lnTo>
                    <a:lnTo>
                      <a:pt x="4950" y="9049"/>
                    </a:lnTo>
                    <a:lnTo>
                      <a:pt x="3903" y="12382"/>
                    </a:lnTo>
                    <a:lnTo>
                      <a:pt x="3237" y="14573"/>
                    </a:lnTo>
                    <a:lnTo>
                      <a:pt x="5141" y="13335"/>
                    </a:lnTo>
                    <a:lnTo>
                      <a:pt x="8187" y="11335"/>
                    </a:lnTo>
                    <a:lnTo>
                      <a:pt x="11233" y="13335"/>
                    </a:lnTo>
                    <a:lnTo>
                      <a:pt x="13232" y="14573"/>
                    </a:lnTo>
                    <a:lnTo>
                      <a:pt x="11424" y="9049"/>
                    </a:lnTo>
                    <a:lnTo>
                      <a:pt x="16374" y="5524"/>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2" name="Google Shape;302;p51"/>
              <p:cNvSpPr/>
              <p:nvPr/>
            </p:nvSpPr>
            <p:spPr>
              <a:xfrm>
                <a:off x="8103874" y="4971097"/>
                <a:ext cx="19610" cy="17526"/>
              </a:xfrm>
              <a:custGeom>
                <a:avLst/>
                <a:gdLst/>
                <a:ahLst/>
                <a:cxnLst/>
                <a:rect l="l" t="t" r="r" b="b"/>
                <a:pathLst>
                  <a:path w="19610" h="17526" extrusionOk="0">
                    <a:moveTo>
                      <a:pt x="15803" y="17526"/>
                    </a:moveTo>
                    <a:lnTo>
                      <a:pt x="9805" y="13526"/>
                    </a:lnTo>
                    <a:lnTo>
                      <a:pt x="3808" y="17431"/>
                    </a:lnTo>
                    <a:lnTo>
                      <a:pt x="5902" y="10858"/>
                    </a:lnTo>
                    <a:lnTo>
                      <a:pt x="0" y="6572"/>
                    </a:lnTo>
                    <a:lnTo>
                      <a:pt x="7425" y="6382"/>
                    </a:lnTo>
                    <a:lnTo>
                      <a:pt x="9805" y="0"/>
                    </a:lnTo>
                    <a:lnTo>
                      <a:pt x="12185" y="6382"/>
                    </a:lnTo>
                    <a:lnTo>
                      <a:pt x="19610" y="6572"/>
                    </a:lnTo>
                    <a:lnTo>
                      <a:pt x="13708" y="10858"/>
                    </a:lnTo>
                    <a:lnTo>
                      <a:pt x="15803" y="17526"/>
                    </a:lnTo>
                    <a:close/>
                    <a:moveTo>
                      <a:pt x="3237" y="7620"/>
                    </a:moveTo>
                    <a:lnTo>
                      <a:pt x="7235" y="10478"/>
                    </a:lnTo>
                    <a:lnTo>
                      <a:pt x="5807" y="14954"/>
                    </a:lnTo>
                    <a:lnTo>
                      <a:pt x="9805" y="12287"/>
                    </a:lnTo>
                    <a:lnTo>
                      <a:pt x="13803" y="14954"/>
                    </a:lnTo>
                    <a:lnTo>
                      <a:pt x="12375" y="10478"/>
                    </a:lnTo>
                    <a:lnTo>
                      <a:pt x="16374" y="7620"/>
                    </a:lnTo>
                    <a:lnTo>
                      <a:pt x="11423" y="7525"/>
                    </a:lnTo>
                    <a:lnTo>
                      <a:pt x="9805" y="3143"/>
                    </a:lnTo>
                    <a:lnTo>
                      <a:pt x="8187" y="7525"/>
                    </a:lnTo>
                    <a:lnTo>
                      <a:pt x="3237" y="7620"/>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3" name="Google Shape;303;p51"/>
              <p:cNvSpPr/>
              <p:nvPr/>
            </p:nvSpPr>
            <p:spPr>
              <a:xfrm>
                <a:off x="8098638" y="4946713"/>
                <a:ext cx="16278" cy="14573"/>
              </a:xfrm>
              <a:custGeom>
                <a:avLst/>
                <a:gdLst/>
                <a:ahLst/>
                <a:cxnLst/>
                <a:rect l="l" t="t" r="r" b="b"/>
                <a:pathLst>
                  <a:path w="16278" h="14573" extrusionOk="0">
                    <a:moveTo>
                      <a:pt x="4855" y="9049"/>
                    </a:moveTo>
                    <a:lnTo>
                      <a:pt x="3808" y="12383"/>
                    </a:lnTo>
                    <a:lnTo>
                      <a:pt x="3142" y="14573"/>
                    </a:lnTo>
                    <a:lnTo>
                      <a:pt x="5045" y="13335"/>
                    </a:lnTo>
                    <a:lnTo>
                      <a:pt x="8092" y="11240"/>
                    </a:lnTo>
                    <a:lnTo>
                      <a:pt x="11233" y="13335"/>
                    </a:lnTo>
                    <a:lnTo>
                      <a:pt x="13137" y="14573"/>
                    </a:lnTo>
                    <a:lnTo>
                      <a:pt x="12376" y="12383"/>
                    </a:lnTo>
                    <a:lnTo>
                      <a:pt x="11328" y="9049"/>
                    </a:lnTo>
                    <a:lnTo>
                      <a:pt x="14279" y="6953"/>
                    </a:lnTo>
                    <a:lnTo>
                      <a:pt x="16279" y="5525"/>
                    </a:lnTo>
                    <a:lnTo>
                      <a:pt x="13804" y="5429"/>
                    </a:lnTo>
                    <a:lnTo>
                      <a:pt x="10091" y="5429"/>
                    </a:lnTo>
                    <a:lnTo>
                      <a:pt x="8949" y="2096"/>
                    </a:lnTo>
                    <a:lnTo>
                      <a:pt x="8092" y="0"/>
                    </a:lnTo>
                    <a:lnTo>
                      <a:pt x="7330" y="2096"/>
                    </a:lnTo>
                    <a:lnTo>
                      <a:pt x="6188" y="5429"/>
                    </a:lnTo>
                    <a:lnTo>
                      <a:pt x="2475" y="5429"/>
                    </a:lnTo>
                    <a:lnTo>
                      <a:pt x="0" y="5525"/>
                    </a:lnTo>
                    <a:lnTo>
                      <a:pt x="1999" y="6953"/>
                    </a:lnTo>
                    <a:lnTo>
                      <a:pt x="4855" y="904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4" name="Google Shape;304;p51"/>
              <p:cNvSpPr/>
              <p:nvPr/>
            </p:nvSpPr>
            <p:spPr>
              <a:xfrm>
                <a:off x="8097020" y="4945189"/>
                <a:ext cx="19610" cy="17430"/>
              </a:xfrm>
              <a:custGeom>
                <a:avLst/>
                <a:gdLst/>
                <a:ahLst/>
                <a:cxnLst/>
                <a:rect l="l" t="t" r="r" b="b"/>
                <a:pathLst>
                  <a:path w="19610" h="17430" extrusionOk="0">
                    <a:moveTo>
                      <a:pt x="15707" y="17431"/>
                    </a:moveTo>
                    <a:lnTo>
                      <a:pt x="9805" y="13526"/>
                    </a:lnTo>
                    <a:lnTo>
                      <a:pt x="3808" y="17431"/>
                    </a:lnTo>
                    <a:lnTo>
                      <a:pt x="5902" y="10859"/>
                    </a:lnTo>
                    <a:lnTo>
                      <a:pt x="0" y="6572"/>
                    </a:lnTo>
                    <a:lnTo>
                      <a:pt x="7425" y="6477"/>
                    </a:lnTo>
                    <a:lnTo>
                      <a:pt x="9805" y="0"/>
                    </a:lnTo>
                    <a:lnTo>
                      <a:pt x="12185" y="6477"/>
                    </a:lnTo>
                    <a:lnTo>
                      <a:pt x="19610" y="6572"/>
                    </a:lnTo>
                    <a:lnTo>
                      <a:pt x="13708" y="10859"/>
                    </a:lnTo>
                    <a:lnTo>
                      <a:pt x="15707" y="17431"/>
                    </a:lnTo>
                    <a:close/>
                    <a:moveTo>
                      <a:pt x="3237" y="7525"/>
                    </a:moveTo>
                    <a:lnTo>
                      <a:pt x="7140" y="10382"/>
                    </a:lnTo>
                    <a:lnTo>
                      <a:pt x="5712" y="14859"/>
                    </a:lnTo>
                    <a:lnTo>
                      <a:pt x="9710" y="12192"/>
                    </a:lnTo>
                    <a:lnTo>
                      <a:pt x="13708" y="14859"/>
                    </a:lnTo>
                    <a:lnTo>
                      <a:pt x="12280" y="10382"/>
                    </a:lnTo>
                    <a:lnTo>
                      <a:pt x="16279" y="7525"/>
                    </a:lnTo>
                    <a:lnTo>
                      <a:pt x="11328" y="7430"/>
                    </a:lnTo>
                    <a:lnTo>
                      <a:pt x="9710" y="3048"/>
                    </a:lnTo>
                    <a:lnTo>
                      <a:pt x="8092" y="7430"/>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5" name="Google Shape;305;p51"/>
              <p:cNvSpPr/>
              <p:nvPr/>
            </p:nvSpPr>
            <p:spPr>
              <a:xfrm>
                <a:off x="8079790" y="4927758"/>
                <a:ext cx="16373" cy="14668"/>
              </a:xfrm>
              <a:custGeom>
                <a:avLst/>
                <a:gdLst/>
                <a:ahLst/>
                <a:cxnLst/>
                <a:rect l="l" t="t" r="r" b="b"/>
                <a:pathLst>
                  <a:path w="16373" h="14668" extrusionOk="0">
                    <a:moveTo>
                      <a:pt x="10186" y="5429"/>
                    </a:moveTo>
                    <a:lnTo>
                      <a:pt x="8949" y="2191"/>
                    </a:lnTo>
                    <a:lnTo>
                      <a:pt x="8187" y="0"/>
                    </a:lnTo>
                    <a:lnTo>
                      <a:pt x="6188" y="5429"/>
                    </a:lnTo>
                    <a:lnTo>
                      <a:pt x="2475" y="5524"/>
                    </a:lnTo>
                    <a:lnTo>
                      <a:pt x="0" y="5524"/>
                    </a:lnTo>
                    <a:lnTo>
                      <a:pt x="2094" y="7048"/>
                    </a:lnTo>
                    <a:lnTo>
                      <a:pt x="4950" y="9144"/>
                    </a:lnTo>
                    <a:lnTo>
                      <a:pt x="3903" y="12382"/>
                    </a:lnTo>
                    <a:lnTo>
                      <a:pt x="3141"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6" name="Google Shape;306;p51"/>
              <p:cNvSpPr/>
              <p:nvPr/>
            </p:nvSpPr>
            <p:spPr>
              <a:xfrm>
                <a:off x="8078171" y="4926139"/>
                <a:ext cx="19610" cy="17526"/>
              </a:xfrm>
              <a:custGeom>
                <a:avLst/>
                <a:gdLst/>
                <a:ahLst/>
                <a:cxnLst/>
                <a:rect l="l" t="t" r="r" b="b"/>
                <a:pathLst>
                  <a:path w="19610" h="17526" extrusionOk="0">
                    <a:moveTo>
                      <a:pt x="15803" y="17526"/>
                    </a:moveTo>
                    <a:lnTo>
                      <a:pt x="9805" y="13621"/>
                    </a:lnTo>
                    <a:lnTo>
                      <a:pt x="3808" y="17526"/>
                    </a:lnTo>
                    <a:lnTo>
                      <a:pt x="5902" y="10954"/>
                    </a:lnTo>
                    <a:lnTo>
                      <a:pt x="0" y="6668"/>
                    </a:lnTo>
                    <a:lnTo>
                      <a:pt x="7425" y="6477"/>
                    </a:lnTo>
                    <a:lnTo>
                      <a:pt x="9805" y="0"/>
                    </a:lnTo>
                    <a:lnTo>
                      <a:pt x="12185" y="6477"/>
                    </a:lnTo>
                    <a:lnTo>
                      <a:pt x="19610" y="6668"/>
                    </a:lnTo>
                    <a:lnTo>
                      <a:pt x="13708" y="10954"/>
                    </a:lnTo>
                    <a:lnTo>
                      <a:pt x="15803" y="17526"/>
                    </a:lnTo>
                    <a:close/>
                    <a:moveTo>
                      <a:pt x="3237" y="7715"/>
                    </a:moveTo>
                    <a:lnTo>
                      <a:pt x="7235" y="10573"/>
                    </a:lnTo>
                    <a:lnTo>
                      <a:pt x="5807" y="15050"/>
                    </a:lnTo>
                    <a:lnTo>
                      <a:pt x="9805" y="12383"/>
                    </a:lnTo>
                    <a:lnTo>
                      <a:pt x="13804" y="15050"/>
                    </a:lnTo>
                    <a:lnTo>
                      <a:pt x="12376" y="10573"/>
                    </a:lnTo>
                    <a:lnTo>
                      <a:pt x="16374" y="7715"/>
                    </a:lnTo>
                    <a:lnTo>
                      <a:pt x="11424" y="7620"/>
                    </a:lnTo>
                    <a:lnTo>
                      <a:pt x="9805" y="3239"/>
                    </a:lnTo>
                    <a:lnTo>
                      <a:pt x="8187" y="7620"/>
                    </a:lnTo>
                    <a:lnTo>
                      <a:pt x="3237"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7" name="Google Shape;307;p51"/>
              <p:cNvSpPr/>
              <p:nvPr/>
            </p:nvSpPr>
            <p:spPr>
              <a:xfrm>
                <a:off x="8053515" y="4920805"/>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7049"/>
                    </a:lnTo>
                    <a:lnTo>
                      <a:pt x="4950" y="9144"/>
                    </a:lnTo>
                    <a:lnTo>
                      <a:pt x="3903" y="12383"/>
                    </a:lnTo>
                    <a:lnTo>
                      <a:pt x="3141" y="14669"/>
                    </a:lnTo>
                    <a:lnTo>
                      <a:pt x="5141" y="13335"/>
                    </a:lnTo>
                    <a:lnTo>
                      <a:pt x="8187" y="11335"/>
                    </a:lnTo>
                    <a:lnTo>
                      <a:pt x="11233" y="13335"/>
                    </a:lnTo>
                    <a:lnTo>
                      <a:pt x="13137" y="14669"/>
                    </a:lnTo>
                    <a:lnTo>
                      <a:pt x="12471" y="12383"/>
                    </a:lnTo>
                    <a:lnTo>
                      <a:pt x="11424" y="9144"/>
                    </a:lnTo>
                    <a:lnTo>
                      <a:pt x="14279" y="7049"/>
                    </a:lnTo>
                    <a:lnTo>
                      <a:pt x="16279" y="5525"/>
                    </a:lnTo>
                    <a:lnTo>
                      <a:pt x="13804"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8" name="Google Shape;308;p51"/>
              <p:cNvSpPr/>
              <p:nvPr/>
            </p:nvSpPr>
            <p:spPr>
              <a:xfrm>
                <a:off x="8051897" y="4919281"/>
                <a:ext cx="19610" cy="17430"/>
              </a:xfrm>
              <a:custGeom>
                <a:avLst/>
                <a:gdLst/>
                <a:ahLst/>
                <a:cxnLst/>
                <a:rect l="l" t="t" r="r" b="b"/>
                <a:pathLst>
                  <a:path w="19610" h="17430" extrusionOk="0">
                    <a:moveTo>
                      <a:pt x="3808" y="17431"/>
                    </a:moveTo>
                    <a:lnTo>
                      <a:pt x="5902" y="10858"/>
                    </a:lnTo>
                    <a:lnTo>
                      <a:pt x="0" y="6572"/>
                    </a:lnTo>
                    <a:lnTo>
                      <a:pt x="7426" y="6477"/>
                    </a:lnTo>
                    <a:lnTo>
                      <a:pt x="9806" y="0"/>
                    </a:lnTo>
                    <a:lnTo>
                      <a:pt x="12185" y="6477"/>
                    </a:lnTo>
                    <a:lnTo>
                      <a:pt x="19611" y="6572"/>
                    </a:lnTo>
                    <a:lnTo>
                      <a:pt x="13708" y="10858"/>
                    </a:lnTo>
                    <a:lnTo>
                      <a:pt x="15803" y="17431"/>
                    </a:lnTo>
                    <a:lnTo>
                      <a:pt x="9806" y="13525"/>
                    </a:lnTo>
                    <a:lnTo>
                      <a:pt x="3808" y="17431"/>
                    </a:lnTo>
                    <a:close/>
                    <a:moveTo>
                      <a:pt x="9806" y="12192"/>
                    </a:moveTo>
                    <a:lnTo>
                      <a:pt x="13804" y="14859"/>
                    </a:lnTo>
                    <a:lnTo>
                      <a:pt x="12376" y="10382"/>
                    </a:lnTo>
                    <a:lnTo>
                      <a:pt x="16279" y="7525"/>
                    </a:lnTo>
                    <a:lnTo>
                      <a:pt x="11328" y="7429"/>
                    </a:lnTo>
                    <a:lnTo>
                      <a:pt x="9710" y="3048"/>
                    </a:lnTo>
                    <a:lnTo>
                      <a:pt x="8092" y="7429"/>
                    </a:lnTo>
                    <a:lnTo>
                      <a:pt x="3142" y="7525"/>
                    </a:lnTo>
                    <a:lnTo>
                      <a:pt x="7045" y="10382"/>
                    </a:lnTo>
                    <a:lnTo>
                      <a:pt x="5617" y="14859"/>
                    </a:lnTo>
                    <a:lnTo>
                      <a:pt x="9806"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9" name="Google Shape;309;p51"/>
              <p:cNvSpPr/>
              <p:nvPr/>
            </p:nvSpPr>
            <p:spPr>
              <a:xfrm>
                <a:off x="8027431" y="4927758"/>
                <a:ext cx="16373" cy="14668"/>
              </a:xfrm>
              <a:custGeom>
                <a:avLst/>
                <a:gdLst/>
                <a:ahLst/>
                <a:cxnLst/>
                <a:rect l="l" t="t" r="r" b="b"/>
                <a:pathLst>
                  <a:path w="16373" h="14668" extrusionOk="0">
                    <a:moveTo>
                      <a:pt x="10186" y="5429"/>
                    </a:moveTo>
                    <a:lnTo>
                      <a:pt x="8949" y="2191"/>
                    </a:lnTo>
                    <a:lnTo>
                      <a:pt x="8187" y="0"/>
                    </a:lnTo>
                    <a:lnTo>
                      <a:pt x="7425" y="2191"/>
                    </a:lnTo>
                    <a:lnTo>
                      <a:pt x="6188" y="5429"/>
                    </a:lnTo>
                    <a:lnTo>
                      <a:pt x="2570" y="5524"/>
                    </a:lnTo>
                    <a:lnTo>
                      <a:pt x="0" y="5524"/>
                    </a:lnTo>
                    <a:lnTo>
                      <a:pt x="2094" y="7048"/>
                    </a:lnTo>
                    <a:lnTo>
                      <a:pt x="4950" y="9144"/>
                    </a:lnTo>
                    <a:lnTo>
                      <a:pt x="3903" y="12382"/>
                    </a:lnTo>
                    <a:lnTo>
                      <a:pt x="3237"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0" name="Google Shape;310;p51"/>
              <p:cNvSpPr/>
              <p:nvPr/>
            </p:nvSpPr>
            <p:spPr>
              <a:xfrm>
                <a:off x="8025813" y="4926139"/>
                <a:ext cx="19610" cy="17526"/>
              </a:xfrm>
              <a:custGeom>
                <a:avLst/>
                <a:gdLst/>
                <a:ahLst/>
                <a:cxnLst/>
                <a:rect l="l" t="t" r="r" b="b"/>
                <a:pathLst>
                  <a:path w="19610" h="17526" extrusionOk="0">
                    <a:moveTo>
                      <a:pt x="3808" y="17526"/>
                    </a:moveTo>
                    <a:lnTo>
                      <a:pt x="5902" y="10859"/>
                    </a:lnTo>
                    <a:lnTo>
                      <a:pt x="0" y="6572"/>
                    </a:lnTo>
                    <a:lnTo>
                      <a:pt x="7425" y="6477"/>
                    </a:lnTo>
                    <a:lnTo>
                      <a:pt x="9805" y="0"/>
                    </a:lnTo>
                    <a:lnTo>
                      <a:pt x="12185" y="6477"/>
                    </a:lnTo>
                    <a:lnTo>
                      <a:pt x="19610" y="6572"/>
                    </a:lnTo>
                    <a:lnTo>
                      <a:pt x="13708" y="10859"/>
                    </a:lnTo>
                    <a:lnTo>
                      <a:pt x="15803" y="17526"/>
                    </a:lnTo>
                    <a:lnTo>
                      <a:pt x="9901" y="13526"/>
                    </a:lnTo>
                    <a:lnTo>
                      <a:pt x="3808" y="17526"/>
                    </a:lnTo>
                    <a:close/>
                    <a:moveTo>
                      <a:pt x="9805" y="12287"/>
                    </a:moveTo>
                    <a:lnTo>
                      <a:pt x="13804" y="14954"/>
                    </a:lnTo>
                    <a:lnTo>
                      <a:pt x="12376" y="10478"/>
                    </a:lnTo>
                    <a:lnTo>
                      <a:pt x="16374" y="7620"/>
                    </a:lnTo>
                    <a:lnTo>
                      <a:pt x="11424" y="7525"/>
                    </a:lnTo>
                    <a:lnTo>
                      <a:pt x="9805" y="3143"/>
                    </a:lnTo>
                    <a:lnTo>
                      <a:pt x="8187" y="7525"/>
                    </a:lnTo>
                    <a:lnTo>
                      <a:pt x="3237" y="7620"/>
                    </a:lnTo>
                    <a:lnTo>
                      <a:pt x="7235" y="10478"/>
                    </a:lnTo>
                    <a:lnTo>
                      <a:pt x="5807"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1" name="Google Shape;311;p51"/>
              <p:cNvSpPr/>
              <p:nvPr/>
            </p:nvSpPr>
            <p:spPr>
              <a:xfrm>
                <a:off x="8008487" y="4946523"/>
                <a:ext cx="16373" cy="14573"/>
              </a:xfrm>
              <a:custGeom>
                <a:avLst/>
                <a:gdLst/>
                <a:ahLst/>
                <a:cxnLst/>
                <a:rect l="l" t="t" r="r" b="b"/>
                <a:pathLst>
                  <a:path w="16373" h="14573" extrusionOk="0">
                    <a:moveTo>
                      <a:pt x="10091" y="5429"/>
                    </a:moveTo>
                    <a:lnTo>
                      <a:pt x="8949" y="2095"/>
                    </a:lnTo>
                    <a:lnTo>
                      <a:pt x="8187" y="0"/>
                    </a:lnTo>
                    <a:lnTo>
                      <a:pt x="7425" y="2095"/>
                    </a:lnTo>
                    <a:lnTo>
                      <a:pt x="6188" y="5429"/>
                    </a:lnTo>
                    <a:lnTo>
                      <a:pt x="2475" y="5429"/>
                    </a:lnTo>
                    <a:lnTo>
                      <a:pt x="0" y="5524"/>
                    </a:lnTo>
                    <a:lnTo>
                      <a:pt x="1999" y="6953"/>
                    </a:lnTo>
                    <a:lnTo>
                      <a:pt x="4950" y="9049"/>
                    </a:lnTo>
                    <a:lnTo>
                      <a:pt x="3903" y="12382"/>
                    </a:lnTo>
                    <a:lnTo>
                      <a:pt x="3142" y="14573"/>
                    </a:lnTo>
                    <a:lnTo>
                      <a:pt x="5141" y="13335"/>
                    </a:lnTo>
                    <a:lnTo>
                      <a:pt x="8187" y="11335"/>
                    </a:lnTo>
                    <a:lnTo>
                      <a:pt x="11233" y="13335"/>
                    </a:lnTo>
                    <a:lnTo>
                      <a:pt x="13137" y="14573"/>
                    </a:lnTo>
                    <a:lnTo>
                      <a:pt x="11424" y="9049"/>
                    </a:lnTo>
                    <a:lnTo>
                      <a:pt x="14279" y="6953"/>
                    </a:lnTo>
                    <a:lnTo>
                      <a:pt x="16374" y="5524"/>
                    </a:lnTo>
                    <a:lnTo>
                      <a:pt x="13804" y="5429"/>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2" name="Google Shape;312;p51"/>
              <p:cNvSpPr/>
              <p:nvPr/>
            </p:nvSpPr>
            <p:spPr>
              <a:xfrm>
                <a:off x="8006869" y="4945094"/>
                <a:ext cx="19515" cy="17335"/>
              </a:xfrm>
              <a:custGeom>
                <a:avLst/>
                <a:gdLst/>
                <a:ahLst/>
                <a:cxnLst/>
                <a:rect l="l" t="t" r="r" b="b"/>
                <a:pathLst>
                  <a:path w="19515" h="17335" extrusionOk="0">
                    <a:moveTo>
                      <a:pt x="3808" y="17336"/>
                    </a:moveTo>
                    <a:lnTo>
                      <a:pt x="5902" y="10763"/>
                    </a:lnTo>
                    <a:lnTo>
                      <a:pt x="0" y="6477"/>
                    </a:lnTo>
                    <a:lnTo>
                      <a:pt x="7425" y="6382"/>
                    </a:lnTo>
                    <a:lnTo>
                      <a:pt x="9805" y="0"/>
                    </a:lnTo>
                    <a:lnTo>
                      <a:pt x="12090" y="6382"/>
                    </a:lnTo>
                    <a:lnTo>
                      <a:pt x="19515" y="6477"/>
                    </a:lnTo>
                    <a:lnTo>
                      <a:pt x="13613" y="10763"/>
                    </a:lnTo>
                    <a:lnTo>
                      <a:pt x="15707" y="17336"/>
                    </a:lnTo>
                    <a:lnTo>
                      <a:pt x="9710" y="13430"/>
                    </a:lnTo>
                    <a:lnTo>
                      <a:pt x="3808" y="17336"/>
                    </a:lnTo>
                    <a:close/>
                    <a:moveTo>
                      <a:pt x="9805" y="12097"/>
                    </a:moveTo>
                    <a:lnTo>
                      <a:pt x="13803" y="14764"/>
                    </a:lnTo>
                    <a:lnTo>
                      <a:pt x="12375" y="10287"/>
                    </a:lnTo>
                    <a:lnTo>
                      <a:pt x="16374" y="7429"/>
                    </a:lnTo>
                    <a:lnTo>
                      <a:pt x="11423" y="7334"/>
                    </a:lnTo>
                    <a:lnTo>
                      <a:pt x="9805" y="2953"/>
                    </a:lnTo>
                    <a:lnTo>
                      <a:pt x="8187" y="7334"/>
                    </a:lnTo>
                    <a:lnTo>
                      <a:pt x="3237" y="7429"/>
                    </a:lnTo>
                    <a:lnTo>
                      <a:pt x="7235" y="10287"/>
                    </a:lnTo>
                    <a:lnTo>
                      <a:pt x="5807" y="14764"/>
                    </a:lnTo>
                    <a:lnTo>
                      <a:pt x="9805" y="1209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3" name="Google Shape;313;p51"/>
              <p:cNvSpPr/>
              <p:nvPr/>
            </p:nvSpPr>
            <p:spPr>
              <a:xfrm>
                <a:off x="8001443" y="4972621"/>
                <a:ext cx="16278" cy="14668"/>
              </a:xfrm>
              <a:custGeom>
                <a:avLst/>
                <a:gdLst/>
                <a:ahLst/>
                <a:cxnLst/>
                <a:rect l="l" t="t" r="r" b="b"/>
                <a:pathLst>
                  <a:path w="16278" h="14668" extrusionOk="0">
                    <a:moveTo>
                      <a:pt x="11138" y="13335"/>
                    </a:moveTo>
                    <a:lnTo>
                      <a:pt x="13137" y="14669"/>
                    </a:lnTo>
                    <a:lnTo>
                      <a:pt x="12375" y="12383"/>
                    </a:lnTo>
                    <a:lnTo>
                      <a:pt x="11328" y="9049"/>
                    </a:lnTo>
                    <a:lnTo>
                      <a:pt x="14279" y="7049"/>
                    </a:lnTo>
                    <a:lnTo>
                      <a:pt x="16279" y="5525"/>
                    </a:lnTo>
                    <a:lnTo>
                      <a:pt x="13804" y="5525"/>
                    </a:lnTo>
                    <a:lnTo>
                      <a:pt x="10091" y="5429"/>
                    </a:lnTo>
                    <a:lnTo>
                      <a:pt x="8853" y="2096"/>
                    </a:lnTo>
                    <a:lnTo>
                      <a:pt x="8092" y="0"/>
                    </a:lnTo>
                    <a:lnTo>
                      <a:pt x="7330" y="2096"/>
                    </a:lnTo>
                    <a:lnTo>
                      <a:pt x="6093" y="5429"/>
                    </a:lnTo>
                    <a:lnTo>
                      <a:pt x="2475" y="5525"/>
                    </a:lnTo>
                    <a:lnTo>
                      <a:pt x="0" y="5525"/>
                    </a:lnTo>
                    <a:lnTo>
                      <a:pt x="1999" y="7049"/>
                    </a:lnTo>
                    <a:lnTo>
                      <a:pt x="4855" y="9049"/>
                    </a:lnTo>
                    <a:lnTo>
                      <a:pt x="3808" y="12383"/>
                    </a:lnTo>
                    <a:lnTo>
                      <a:pt x="3142" y="14669"/>
                    </a:lnTo>
                    <a:lnTo>
                      <a:pt x="5045" y="13335"/>
                    </a:lnTo>
                    <a:lnTo>
                      <a:pt x="8092" y="11335"/>
                    </a:lnTo>
                    <a:lnTo>
                      <a:pt x="11138" y="13335"/>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4" name="Google Shape;314;p51"/>
              <p:cNvSpPr/>
              <p:nvPr/>
            </p:nvSpPr>
            <p:spPr>
              <a:xfrm>
                <a:off x="7999824" y="4971097"/>
                <a:ext cx="19610" cy="17430"/>
              </a:xfrm>
              <a:custGeom>
                <a:avLst/>
                <a:gdLst/>
                <a:ahLst/>
                <a:cxnLst/>
                <a:rect l="l" t="t" r="r" b="b"/>
                <a:pathLst>
                  <a:path w="19610" h="17430" extrusionOk="0">
                    <a:moveTo>
                      <a:pt x="3808" y="17431"/>
                    </a:moveTo>
                    <a:lnTo>
                      <a:pt x="5902" y="10763"/>
                    </a:lnTo>
                    <a:lnTo>
                      <a:pt x="0" y="6477"/>
                    </a:lnTo>
                    <a:lnTo>
                      <a:pt x="7425" y="6382"/>
                    </a:lnTo>
                    <a:lnTo>
                      <a:pt x="9805" y="0"/>
                    </a:lnTo>
                    <a:lnTo>
                      <a:pt x="12185" y="6382"/>
                    </a:lnTo>
                    <a:lnTo>
                      <a:pt x="19610" y="6477"/>
                    </a:lnTo>
                    <a:lnTo>
                      <a:pt x="13708" y="10763"/>
                    </a:lnTo>
                    <a:lnTo>
                      <a:pt x="15802" y="17431"/>
                    </a:lnTo>
                    <a:lnTo>
                      <a:pt x="9805" y="13430"/>
                    </a:lnTo>
                    <a:lnTo>
                      <a:pt x="3808" y="17431"/>
                    </a:lnTo>
                    <a:close/>
                    <a:moveTo>
                      <a:pt x="9710" y="12192"/>
                    </a:moveTo>
                    <a:lnTo>
                      <a:pt x="13708" y="14859"/>
                    </a:lnTo>
                    <a:lnTo>
                      <a:pt x="12280" y="10382"/>
                    </a:lnTo>
                    <a:lnTo>
                      <a:pt x="16183" y="7525"/>
                    </a:lnTo>
                    <a:lnTo>
                      <a:pt x="11233" y="7429"/>
                    </a:lnTo>
                    <a:lnTo>
                      <a:pt x="9615" y="3048"/>
                    </a:lnTo>
                    <a:lnTo>
                      <a:pt x="7996" y="7429"/>
                    </a:lnTo>
                    <a:lnTo>
                      <a:pt x="3046" y="7525"/>
                    </a:lnTo>
                    <a:lnTo>
                      <a:pt x="7044" y="10382"/>
                    </a:lnTo>
                    <a:lnTo>
                      <a:pt x="5617" y="14859"/>
                    </a:lnTo>
                    <a:lnTo>
                      <a:pt x="9710"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5" name="Google Shape;315;p51"/>
              <p:cNvSpPr/>
              <p:nvPr/>
            </p:nvSpPr>
            <p:spPr>
              <a:xfrm>
                <a:off x="8008392" y="4998434"/>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6953"/>
                    </a:lnTo>
                    <a:lnTo>
                      <a:pt x="4950" y="9049"/>
                    </a:lnTo>
                    <a:lnTo>
                      <a:pt x="3903" y="12383"/>
                    </a:lnTo>
                    <a:lnTo>
                      <a:pt x="3141" y="14573"/>
                    </a:lnTo>
                    <a:lnTo>
                      <a:pt x="5140" y="13335"/>
                    </a:lnTo>
                    <a:lnTo>
                      <a:pt x="8187" y="11335"/>
                    </a:lnTo>
                    <a:lnTo>
                      <a:pt x="11233" y="13335"/>
                    </a:lnTo>
                    <a:lnTo>
                      <a:pt x="13137" y="14668"/>
                    </a:lnTo>
                    <a:lnTo>
                      <a:pt x="12471" y="12383"/>
                    </a:lnTo>
                    <a:lnTo>
                      <a:pt x="11423" y="9049"/>
                    </a:lnTo>
                    <a:lnTo>
                      <a:pt x="14279" y="6953"/>
                    </a:lnTo>
                    <a:lnTo>
                      <a:pt x="16279" y="5525"/>
                    </a:lnTo>
                    <a:lnTo>
                      <a:pt x="13803"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6" name="Google Shape;316;p51"/>
              <p:cNvSpPr/>
              <p:nvPr/>
            </p:nvSpPr>
            <p:spPr>
              <a:xfrm>
                <a:off x="8006678" y="4996910"/>
                <a:ext cx="19610" cy="17430"/>
              </a:xfrm>
              <a:custGeom>
                <a:avLst/>
                <a:gdLst/>
                <a:ahLst/>
                <a:cxnLst/>
                <a:rect l="l" t="t" r="r" b="b"/>
                <a:pathLst>
                  <a:path w="19610" h="17430" extrusionOk="0">
                    <a:moveTo>
                      <a:pt x="15803" y="17431"/>
                    </a:moveTo>
                    <a:lnTo>
                      <a:pt x="9806" y="13525"/>
                    </a:lnTo>
                    <a:lnTo>
                      <a:pt x="3808" y="17431"/>
                    </a:lnTo>
                    <a:lnTo>
                      <a:pt x="5902" y="10858"/>
                    </a:lnTo>
                    <a:lnTo>
                      <a:pt x="0" y="6572"/>
                    </a:lnTo>
                    <a:lnTo>
                      <a:pt x="7426" y="6382"/>
                    </a:lnTo>
                    <a:lnTo>
                      <a:pt x="9806" y="0"/>
                    </a:lnTo>
                    <a:lnTo>
                      <a:pt x="12185" y="6382"/>
                    </a:lnTo>
                    <a:lnTo>
                      <a:pt x="19611" y="6572"/>
                    </a:lnTo>
                    <a:lnTo>
                      <a:pt x="13708" y="10858"/>
                    </a:lnTo>
                    <a:lnTo>
                      <a:pt x="15803" y="17431"/>
                    </a:lnTo>
                    <a:close/>
                    <a:moveTo>
                      <a:pt x="9901" y="12192"/>
                    </a:moveTo>
                    <a:lnTo>
                      <a:pt x="13899" y="14859"/>
                    </a:lnTo>
                    <a:lnTo>
                      <a:pt x="12471" y="10382"/>
                    </a:lnTo>
                    <a:lnTo>
                      <a:pt x="16374" y="7525"/>
                    </a:lnTo>
                    <a:lnTo>
                      <a:pt x="11424" y="7429"/>
                    </a:lnTo>
                    <a:lnTo>
                      <a:pt x="9806" y="3048"/>
                    </a:lnTo>
                    <a:lnTo>
                      <a:pt x="8187" y="7429"/>
                    </a:lnTo>
                    <a:lnTo>
                      <a:pt x="3237" y="7525"/>
                    </a:lnTo>
                    <a:lnTo>
                      <a:pt x="7140" y="10382"/>
                    </a:lnTo>
                    <a:lnTo>
                      <a:pt x="5712" y="14859"/>
                    </a:lnTo>
                    <a:lnTo>
                      <a:pt x="9901"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7" name="Google Shape;317;p51"/>
              <p:cNvSpPr/>
              <p:nvPr/>
            </p:nvSpPr>
            <p:spPr>
              <a:xfrm>
                <a:off x="8027241" y="5017293"/>
                <a:ext cx="16278" cy="14668"/>
              </a:xfrm>
              <a:custGeom>
                <a:avLst/>
                <a:gdLst/>
                <a:ahLst/>
                <a:cxnLst/>
                <a:rect l="l" t="t" r="r" b="b"/>
                <a:pathLst>
                  <a:path w="16278" h="14668" extrusionOk="0">
                    <a:moveTo>
                      <a:pt x="10091" y="5429"/>
                    </a:moveTo>
                    <a:lnTo>
                      <a:pt x="8949" y="2096"/>
                    </a:lnTo>
                    <a:lnTo>
                      <a:pt x="8187" y="0"/>
                    </a:lnTo>
                    <a:lnTo>
                      <a:pt x="7330" y="2096"/>
                    </a:lnTo>
                    <a:lnTo>
                      <a:pt x="6188" y="5429"/>
                    </a:lnTo>
                    <a:lnTo>
                      <a:pt x="2475" y="5525"/>
                    </a:lnTo>
                    <a:lnTo>
                      <a:pt x="0" y="5525"/>
                    </a:lnTo>
                    <a:lnTo>
                      <a:pt x="1999" y="7049"/>
                    </a:lnTo>
                    <a:lnTo>
                      <a:pt x="4950" y="9144"/>
                    </a:lnTo>
                    <a:lnTo>
                      <a:pt x="3903" y="12383"/>
                    </a:lnTo>
                    <a:lnTo>
                      <a:pt x="3142" y="14668"/>
                    </a:lnTo>
                    <a:lnTo>
                      <a:pt x="5045" y="13335"/>
                    </a:lnTo>
                    <a:lnTo>
                      <a:pt x="8187" y="11335"/>
                    </a:lnTo>
                    <a:lnTo>
                      <a:pt x="11138" y="13335"/>
                    </a:lnTo>
                    <a:lnTo>
                      <a:pt x="13137" y="14668"/>
                    </a:lnTo>
                    <a:lnTo>
                      <a:pt x="12376" y="12383"/>
                    </a:lnTo>
                    <a:lnTo>
                      <a:pt x="11424" y="9144"/>
                    </a:lnTo>
                    <a:lnTo>
                      <a:pt x="14279" y="7049"/>
                    </a:lnTo>
                    <a:lnTo>
                      <a:pt x="16279" y="5525"/>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8" name="Google Shape;318;p51"/>
              <p:cNvSpPr/>
              <p:nvPr/>
            </p:nvSpPr>
            <p:spPr>
              <a:xfrm>
                <a:off x="8025623" y="5015674"/>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805" y="13621"/>
                    </a:lnTo>
                    <a:lnTo>
                      <a:pt x="3808" y="17526"/>
                    </a:lnTo>
                    <a:close/>
                    <a:moveTo>
                      <a:pt x="9805" y="12287"/>
                    </a:moveTo>
                    <a:lnTo>
                      <a:pt x="13803" y="14954"/>
                    </a:lnTo>
                    <a:lnTo>
                      <a:pt x="12375" y="10477"/>
                    </a:lnTo>
                    <a:lnTo>
                      <a:pt x="16374" y="7620"/>
                    </a:lnTo>
                    <a:lnTo>
                      <a:pt x="11423" y="7525"/>
                    </a:lnTo>
                    <a:lnTo>
                      <a:pt x="9805" y="3143"/>
                    </a:lnTo>
                    <a:lnTo>
                      <a:pt x="8187" y="7525"/>
                    </a:lnTo>
                    <a:lnTo>
                      <a:pt x="3237" y="7620"/>
                    </a:lnTo>
                    <a:lnTo>
                      <a:pt x="7140" y="10477"/>
                    </a:lnTo>
                    <a:lnTo>
                      <a:pt x="5712"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9" name="Google Shape;319;p51"/>
              <p:cNvSpPr/>
              <p:nvPr/>
            </p:nvSpPr>
            <p:spPr>
              <a:xfrm>
                <a:off x="8053515" y="5024246"/>
                <a:ext cx="16278" cy="14668"/>
              </a:xfrm>
              <a:custGeom>
                <a:avLst/>
                <a:gdLst/>
                <a:ahLst/>
                <a:cxnLst/>
                <a:rect l="l" t="t" r="r" b="b"/>
                <a:pathLst>
                  <a:path w="16278" h="14668" extrusionOk="0">
                    <a:moveTo>
                      <a:pt x="10091" y="5429"/>
                    </a:moveTo>
                    <a:lnTo>
                      <a:pt x="8949" y="2191"/>
                    </a:lnTo>
                    <a:lnTo>
                      <a:pt x="8092" y="0"/>
                    </a:lnTo>
                    <a:lnTo>
                      <a:pt x="7425" y="2191"/>
                    </a:lnTo>
                    <a:lnTo>
                      <a:pt x="6188" y="5429"/>
                    </a:lnTo>
                    <a:lnTo>
                      <a:pt x="2475" y="5525"/>
                    </a:lnTo>
                    <a:lnTo>
                      <a:pt x="0" y="5620"/>
                    </a:lnTo>
                    <a:lnTo>
                      <a:pt x="1999" y="7049"/>
                    </a:lnTo>
                    <a:lnTo>
                      <a:pt x="4950" y="9144"/>
                    </a:lnTo>
                    <a:lnTo>
                      <a:pt x="3903" y="12383"/>
                    </a:lnTo>
                    <a:lnTo>
                      <a:pt x="3141" y="14669"/>
                    </a:lnTo>
                    <a:lnTo>
                      <a:pt x="8092" y="11335"/>
                    </a:lnTo>
                    <a:lnTo>
                      <a:pt x="11233" y="13335"/>
                    </a:lnTo>
                    <a:lnTo>
                      <a:pt x="13137" y="14669"/>
                    </a:lnTo>
                    <a:lnTo>
                      <a:pt x="12471" y="12383"/>
                    </a:lnTo>
                    <a:lnTo>
                      <a:pt x="11328" y="9144"/>
                    </a:lnTo>
                    <a:lnTo>
                      <a:pt x="14279" y="7049"/>
                    </a:lnTo>
                    <a:lnTo>
                      <a:pt x="16279" y="5620"/>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0" name="Google Shape;320;p51"/>
              <p:cNvSpPr/>
              <p:nvPr/>
            </p:nvSpPr>
            <p:spPr>
              <a:xfrm>
                <a:off x="8051897" y="5022627"/>
                <a:ext cx="19515" cy="17525"/>
              </a:xfrm>
              <a:custGeom>
                <a:avLst/>
                <a:gdLst/>
                <a:ahLst/>
                <a:cxnLst/>
                <a:rect l="l" t="t" r="r" b="b"/>
                <a:pathLst>
                  <a:path w="19515" h="17525" extrusionOk="0">
                    <a:moveTo>
                      <a:pt x="15708" y="17526"/>
                    </a:moveTo>
                    <a:lnTo>
                      <a:pt x="9710" y="13621"/>
                    </a:lnTo>
                    <a:lnTo>
                      <a:pt x="3808" y="17526"/>
                    </a:lnTo>
                    <a:lnTo>
                      <a:pt x="5902" y="10954"/>
                    </a:lnTo>
                    <a:lnTo>
                      <a:pt x="0" y="6667"/>
                    </a:lnTo>
                    <a:lnTo>
                      <a:pt x="7426" y="6477"/>
                    </a:lnTo>
                    <a:lnTo>
                      <a:pt x="9710" y="0"/>
                    </a:lnTo>
                    <a:lnTo>
                      <a:pt x="12090" y="6477"/>
                    </a:lnTo>
                    <a:lnTo>
                      <a:pt x="19515" y="6667"/>
                    </a:lnTo>
                    <a:lnTo>
                      <a:pt x="13613" y="10954"/>
                    </a:lnTo>
                    <a:lnTo>
                      <a:pt x="15708" y="17526"/>
                    </a:lnTo>
                    <a:close/>
                    <a:moveTo>
                      <a:pt x="3142" y="7715"/>
                    </a:moveTo>
                    <a:lnTo>
                      <a:pt x="7140" y="10573"/>
                    </a:lnTo>
                    <a:lnTo>
                      <a:pt x="5712" y="15050"/>
                    </a:lnTo>
                    <a:lnTo>
                      <a:pt x="9710" y="12383"/>
                    </a:lnTo>
                    <a:lnTo>
                      <a:pt x="13708" y="15050"/>
                    </a:lnTo>
                    <a:lnTo>
                      <a:pt x="12280" y="10573"/>
                    </a:lnTo>
                    <a:lnTo>
                      <a:pt x="16279" y="7715"/>
                    </a:lnTo>
                    <a:lnTo>
                      <a:pt x="11328" y="7620"/>
                    </a:lnTo>
                    <a:lnTo>
                      <a:pt x="9710" y="3238"/>
                    </a:lnTo>
                    <a:lnTo>
                      <a:pt x="8092" y="7620"/>
                    </a:lnTo>
                    <a:lnTo>
                      <a:pt x="3142"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1" name="Google Shape;321;p51"/>
              <p:cNvSpPr/>
              <p:nvPr/>
            </p:nvSpPr>
            <p:spPr>
              <a:xfrm>
                <a:off x="8079599" y="5017484"/>
                <a:ext cx="16278" cy="14573"/>
              </a:xfrm>
              <a:custGeom>
                <a:avLst/>
                <a:gdLst/>
                <a:ahLst/>
                <a:cxnLst/>
                <a:rect l="l" t="t" r="r" b="b"/>
                <a:pathLst>
                  <a:path w="16278" h="14573" extrusionOk="0">
                    <a:moveTo>
                      <a:pt x="10091" y="5334"/>
                    </a:moveTo>
                    <a:lnTo>
                      <a:pt x="8854" y="2096"/>
                    </a:lnTo>
                    <a:lnTo>
                      <a:pt x="8092" y="0"/>
                    </a:lnTo>
                    <a:lnTo>
                      <a:pt x="7330" y="2096"/>
                    </a:lnTo>
                    <a:lnTo>
                      <a:pt x="6188" y="5334"/>
                    </a:lnTo>
                    <a:lnTo>
                      <a:pt x="2475" y="5429"/>
                    </a:lnTo>
                    <a:lnTo>
                      <a:pt x="0" y="5525"/>
                    </a:lnTo>
                    <a:lnTo>
                      <a:pt x="1999" y="6953"/>
                    </a:lnTo>
                    <a:lnTo>
                      <a:pt x="4950" y="9049"/>
                    </a:lnTo>
                    <a:lnTo>
                      <a:pt x="3903" y="12383"/>
                    </a:lnTo>
                    <a:lnTo>
                      <a:pt x="3142" y="14573"/>
                    </a:lnTo>
                    <a:lnTo>
                      <a:pt x="5045" y="13335"/>
                    </a:lnTo>
                    <a:lnTo>
                      <a:pt x="8092" y="11239"/>
                    </a:lnTo>
                    <a:lnTo>
                      <a:pt x="11138" y="13335"/>
                    </a:lnTo>
                    <a:lnTo>
                      <a:pt x="13137" y="14573"/>
                    </a:lnTo>
                    <a:lnTo>
                      <a:pt x="12376" y="12383"/>
                    </a:lnTo>
                    <a:lnTo>
                      <a:pt x="11328" y="9049"/>
                    </a:lnTo>
                    <a:lnTo>
                      <a:pt x="14279" y="6953"/>
                    </a:lnTo>
                    <a:lnTo>
                      <a:pt x="16279" y="5525"/>
                    </a:lnTo>
                    <a:lnTo>
                      <a:pt x="13804" y="5429"/>
                    </a:lnTo>
                    <a:lnTo>
                      <a:pt x="10091" y="5334"/>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2" name="Google Shape;322;p51"/>
              <p:cNvSpPr/>
              <p:nvPr/>
            </p:nvSpPr>
            <p:spPr>
              <a:xfrm>
                <a:off x="8077981" y="5015769"/>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901" y="13621"/>
                    </a:lnTo>
                    <a:lnTo>
                      <a:pt x="3808" y="17526"/>
                    </a:lnTo>
                    <a:close/>
                    <a:moveTo>
                      <a:pt x="9710" y="12383"/>
                    </a:moveTo>
                    <a:lnTo>
                      <a:pt x="13708" y="15050"/>
                    </a:lnTo>
                    <a:lnTo>
                      <a:pt x="12280" y="10573"/>
                    </a:lnTo>
                    <a:lnTo>
                      <a:pt x="16183" y="7715"/>
                    </a:lnTo>
                    <a:lnTo>
                      <a:pt x="11233" y="7620"/>
                    </a:lnTo>
                    <a:lnTo>
                      <a:pt x="9615" y="3238"/>
                    </a:lnTo>
                    <a:lnTo>
                      <a:pt x="7996" y="7620"/>
                    </a:lnTo>
                    <a:lnTo>
                      <a:pt x="3046" y="7715"/>
                    </a:lnTo>
                    <a:lnTo>
                      <a:pt x="6949" y="10573"/>
                    </a:lnTo>
                    <a:lnTo>
                      <a:pt x="5521" y="15050"/>
                    </a:lnTo>
                    <a:lnTo>
                      <a:pt x="9710" y="12383"/>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3" name="Google Shape;323;p51"/>
              <p:cNvSpPr/>
              <p:nvPr/>
            </p:nvSpPr>
            <p:spPr>
              <a:xfrm>
                <a:off x="8098543" y="4998624"/>
                <a:ext cx="16278" cy="14668"/>
              </a:xfrm>
              <a:custGeom>
                <a:avLst/>
                <a:gdLst/>
                <a:ahLst/>
                <a:cxnLst/>
                <a:rect l="l" t="t" r="r" b="b"/>
                <a:pathLst>
                  <a:path w="16278" h="14668" extrusionOk="0">
                    <a:moveTo>
                      <a:pt x="10091" y="5429"/>
                    </a:moveTo>
                    <a:lnTo>
                      <a:pt x="8853" y="2191"/>
                    </a:lnTo>
                    <a:lnTo>
                      <a:pt x="8091" y="0"/>
                    </a:lnTo>
                    <a:lnTo>
                      <a:pt x="6188" y="5429"/>
                    </a:lnTo>
                    <a:lnTo>
                      <a:pt x="2475" y="5525"/>
                    </a:lnTo>
                    <a:lnTo>
                      <a:pt x="0" y="5525"/>
                    </a:lnTo>
                    <a:lnTo>
                      <a:pt x="1999" y="7049"/>
                    </a:lnTo>
                    <a:lnTo>
                      <a:pt x="4855" y="9144"/>
                    </a:lnTo>
                    <a:lnTo>
                      <a:pt x="3808" y="12383"/>
                    </a:lnTo>
                    <a:lnTo>
                      <a:pt x="3141" y="14669"/>
                    </a:lnTo>
                    <a:lnTo>
                      <a:pt x="5045" y="13335"/>
                    </a:lnTo>
                    <a:lnTo>
                      <a:pt x="8091" y="11335"/>
                    </a:lnTo>
                    <a:lnTo>
                      <a:pt x="11138" y="13335"/>
                    </a:lnTo>
                    <a:lnTo>
                      <a:pt x="13137" y="14669"/>
                    </a:lnTo>
                    <a:lnTo>
                      <a:pt x="12375" y="12383"/>
                    </a:lnTo>
                    <a:lnTo>
                      <a:pt x="11328" y="9144"/>
                    </a:lnTo>
                    <a:lnTo>
                      <a:pt x="14279" y="7049"/>
                    </a:lnTo>
                    <a:lnTo>
                      <a:pt x="16279" y="5525"/>
                    </a:lnTo>
                    <a:lnTo>
                      <a:pt x="13803"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4" name="Google Shape;324;p51"/>
              <p:cNvSpPr/>
              <p:nvPr/>
            </p:nvSpPr>
            <p:spPr>
              <a:xfrm>
                <a:off x="8096925" y="4997195"/>
                <a:ext cx="19610" cy="17335"/>
              </a:xfrm>
              <a:custGeom>
                <a:avLst/>
                <a:gdLst/>
                <a:ahLst/>
                <a:cxnLst/>
                <a:rect l="l" t="t" r="r" b="b"/>
                <a:pathLst>
                  <a:path w="19610" h="17335" extrusionOk="0">
                    <a:moveTo>
                      <a:pt x="15707" y="17336"/>
                    </a:moveTo>
                    <a:lnTo>
                      <a:pt x="9710" y="13430"/>
                    </a:lnTo>
                    <a:lnTo>
                      <a:pt x="3808" y="17336"/>
                    </a:lnTo>
                    <a:lnTo>
                      <a:pt x="5902" y="10763"/>
                    </a:lnTo>
                    <a:lnTo>
                      <a:pt x="0" y="6477"/>
                    </a:lnTo>
                    <a:lnTo>
                      <a:pt x="7425" y="6382"/>
                    </a:lnTo>
                    <a:lnTo>
                      <a:pt x="9805" y="0"/>
                    </a:lnTo>
                    <a:lnTo>
                      <a:pt x="12185" y="6382"/>
                    </a:lnTo>
                    <a:lnTo>
                      <a:pt x="19610" y="6477"/>
                    </a:lnTo>
                    <a:lnTo>
                      <a:pt x="13708" y="10763"/>
                    </a:lnTo>
                    <a:lnTo>
                      <a:pt x="15707" y="17336"/>
                    </a:lnTo>
                    <a:close/>
                    <a:moveTo>
                      <a:pt x="3237" y="7525"/>
                    </a:moveTo>
                    <a:lnTo>
                      <a:pt x="7140" y="10382"/>
                    </a:lnTo>
                    <a:lnTo>
                      <a:pt x="5712" y="14859"/>
                    </a:lnTo>
                    <a:lnTo>
                      <a:pt x="9710" y="12192"/>
                    </a:lnTo>
                    <a:lnTo>
                      <a:pt x="13708" y="14859"/>
                    </a:lnTo>
                    <a:lnTo>
                      <a:pt x="12280" y="10382"/>
                    </a:lnTo>
                    <a:lnTo>
                      <a:pt x="16279" y="7525"/>
                    </a:lnTo>
                    <a:lnTo>
                      <a:pt x="11328" y="7429"/>
                    </a:lnTo>
                    <a:lnTo>
                      <a:pt x="9710" y="3048"/>
                    </a:lnTo>
                    <a:lnTo>
                      <a:pt x="8092" y="7429"/>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nvGrpSpPr>
              <p:cNvPr id="325" name="Google Shape;325;p51"/>
              <p:cNvGrpSpPr/>
              <p:nvPr/>
            </p:nvGrpSpPr>
            <p:grpSpPr>
              <a:xfrm>
                <a:off x="8206877" y="4909375"/>
                <a:ext cx="365840" cy="45339"/>
                <a:chOff x="8206877" y="4909375"/>
                <a:chExt cx="365840" cy="45339"/>
              </a:xfrm>
            </p:grpSpPr>
            <p:sp>
              <p:nvSpPr>
                <p:cNvPr id="326" name="Google Shape;326;p51"/>
                <p:cNvSpPr/>
                <p:nvPr/>
              </p:nvSpPr>
              <p:spPr>
                <a:xfrm>
                  <a:off x="8206877" y="4909375"/>
                  <a:ext cx="30462" cy="35718"/>
                </a:xfrm>
                <a:custGeom>
                  <a:avLst/>
                  <a:gdLst/>
                  <a:ahLst/>
                  <a:cxnLst/>
                  <a:rect l="l" t="t" r="r" b="b"/>
                  <a:pathLst>
                    <a:path w="30462" h="35718" extrusionOk="0">
                      <a:moveTo>
                        <a:pt x="25893" y="23050"/>
                      </a:moveTo>
                      <a:lnTo>
                        <a:pt x="30463" y="24194"/>
                      </a:lnTo>
                      <a:cubicBezTo>
                        <a:pt x="29511" y="27908"/>
                        <a:pt x="27797" y="30861"/>
                        <a:pt x="25322" y="32766"/>
                      </a:cubicBezTo>
                      <a:cubicBezTo>
                        <a:pt x="22847" y="34766"/>
                        <a:pt x="19801" y="35719"/>
                        <a:pt x="16183" y="35719"/>
                      </a:cubicBezTo>
                      <a:cubicBezTo>
                        <a:pt x="12471" y="35719"/>
                        <a:pt x="9424" y="34957"/>
                        <a:pt x="7140" y="33433"/>
                      </a:cubicBezTo>
                      <a:cubicBezTo>
                        <a:pt x="4760" y="31909"/>
                        <a:pt x="3046" y="29718"/>
                        <a:pt x="1808" y="26861"/>
                      </a:cubicBezTo>
                      <a:cubicBezTo>
                        <a:pt x="571" y="24003"/>
                        <a:pt x="0" y="20860"/>
                        <a:pt x="0" y="17621"/>
                      </a:cubicBezTo>
                      <a:cubicBezTo>
                        <a:pt x="0" y="14002"/>
                        <a:pt x="666" y="10858"/>
                        <a:pt x="2094" y="8192"/>
                      </a:cubicBezTo>
                      <a:cubicBezTo>
                        <a:pt x="3427" y="5525"/>
                        <a:pt x="5426" y="3429"/>
                        <a:pt x="7996" y="2096"/>
                      </a:cubicBezTo>
                      <a:cubicBezTo>
                        <a:pt x="10567" y="667"/>
                        <a:pt x="13327" y="0"/>
                        <a:pt x="16374" y="0"/>
                      </a:cubicBezTo>
                      <a:cubicBezTo>
                        <a:pt x="19801" y="0"/>
                        <a:pt x="22752" y="857"/>
                        <a:pt x="25132" y="2667"/>
                      </a:cubicBezTo>
                      <a:cubicBezTo>
                        <a:pt x="27512" y="4382"/>
                        <a:pt x="29130" y="6858"/>
                        <a:pt x="30082" y="10096"/>
                      </a:cubicBezTo>
                      <a:lnTo>
                        <a:pt x="25608" y="11144"/>
                      </a:lnTo>
                      <a:cubicBezTo>
                        <a:pt x="24846" y="8668"/>
                        <a:pt x="23609" y="6763"/>
                        <a:pt x="22085" y="5620"/>
                      </a:cubicBezTo>
                      <a:cubicBezTo>
                        <a:pt x="20562" y="4477"/>
                        <a:pt x="18658" y="3905"/>
                        <a:pt x="16374" y="3905"/>
                      </a:cubicBezTo>
                      <a:cubicBezTo>
                        <a:pt x="13708" y="3905"/>
                        <a:pt x="11519" y="4572"/>
                        <a:pt x="9710" y="5810"/>
                      </a:cubicBezTo>
                      <a:cubicBezTo>
                        <a:pt x="7901" y="7049"/>
                        <a:pt x="6664" y="8763"/>
                        <a:pt x="5997" y="10954"/>
                      </a:cubicBezTo>
                      <a:cubicBezTo>
                        <a:pt x="5236" y="13145"/>
                        <a:pt x="4950" y="15335"/>
                        <a:pt x="4950" y="17621"/>
                      </a:cubicBezTo>
                      <a:cubicBezTo>
                        <a:pt x="4950" y="20574"/>
                        <a:pt x="5331" y="23146"/>
                        <a:pt x="6188" y="25337"/>
                      </a:cubicBezTo>
                      <a:cubicBezTo>
                        <a:pt x="7044" y="27527"/>
                        <a:pt x="8377" y="29146"/>
                        <a:pt x="10186" y="30290"/>
                      </a:cubicBezTo>
                      <a:cubicBezTo>
                        <a:pt x="11995" y="31337"/>
                        <a:pt x="13994" y="31909"/>
                        <a:pt x="16088" y="31909"/>
                      </a:cubicBezTo>
                      <a:cubicBezTo>
                        <a:pt x="18658" y="31909"/>
                        <a:pt x="20848" y="31147"/>
                        <a:pt x="22562" y="29718"/>
                      </a:cubicBezTo>
                      <a:cubicBezTo>
                        <a:pt x="24085" y="28194"/>
                        <a:pt x="25227" y="26003"/>
                        <a:pt x="25893" y="2305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7" name="Google Shape;327;p51"/>
                <p:cNvSpPr/>
                <p:nvPr/>
              </p:nvSpPr>
              <p:spPr>
                <a:xfrm>
                  <a:off x="8240862" y="4918995"/>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7" y="1143"/>
                        <a:pt x="20277" y="3429"/>
                      </a:cubicBezTo>
                      <a:cubicBezTo>
                        <a:pt x="22467" y="5715"/>
                        <a:pt x="23514" y="8763"/>
                        <a:pt x="23514" y="12764"/>
                      </a:cubicBezTo>
                      <a:cubicBezTo>
                        <a:pt x="23514" y="16002"/>
                        <a:pt x="23038" y="18479"/>
                        <a:pt x="22086" y="20384"/>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8" name="Google Shape;328;p51"/>
                <p:cNvSpPr/>
                <p:nvPr/>
              </p:nvSpPr>
              <p:spPr>
                <a:xfrm>
                  <a:off x="8267612" y="4929949"/>
                  <a:ext cx="13042" cy="4286"/>
                </a:xfrm>
                <a:custGeom>
                  <a:avLst/>
                  <a:gdLst/>
                  <a:ahLst/>
                  <a:cxnLst/>
                  <a:rect l="l" t="t" r="r" b="b"/>
                  <a:pathLst>
                    <a:path w="13042" h="4286" extrusionOk="0">
                      <a:moveTo>
                        <a:pt x="0" y="4286"/>
                      </a:moveTo>
                      <a:lnTo>
                        <a:pt x="0" y="0"/>
                      </a:lnTo>
                      <a:lnTo>
                        <a:pt x="13042" y="0"/>
                      </a:lnTo>
                      <a:lnTo>
                        <a:pt x="13042" y="4286"/>
                      </a:lnTo>
                      <a:lnTo>
                        <a:pt x="0" y="428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9" name="Google Shape;329;p51"/>
                <p:cNvSpPr/>
                <p:nvPr/>
              </p:nvSpPr>
              <p:spPr>
                <a:xfrm>
                  <a:off x="8282654" y="4909470"/>
                  <a:ext cx="14660" cy="35147"/>
                </a:xfrm>
                <a:custGeom>
                  <a:avLst/>
                  <a:gdLst/>
                  <a:ahLst/>
                  <a:cxnLst/>
                  <a:rect l="l" t="t" r="r" b="b"/>
                  <a:pathLst>
                    <a:path w="14660" h="35147" extrusionOk="0">
                      <a:moveTo>
                        <a:pt x="3713" y="35147"/>
                      </a:moveTo>
                      <a:lnTo>
                        <a:pt x="3713" y="13430"/>
                      </a:lnTo>
                      <a:lnTo>
                        <a:pt x="0" y="13430"/>
                      </a:lnTo>
                      <a:lnTo>
                        <a:pt x="0" y="10097"/>
                      </a:lnTo>
                      <a:lnTo>
                        <a:pt x="3713" y="10097"/>
                      </a:lnTo>
                      <a:lnTo>
                        <a:pt x="3713" y="7430"/>
                      </a:lnTo>
                      <a:cubicBezTo>
                        <a:pt x="3713" y="5715"/>
                        <a:pt x="3903" y="4477"/>
                        <a:pt x="4189" y="3715"/>
                      </a:cubicBezTo>
                      <a:cubicBezTo>
                        <a:pt x="4569"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7"/>
                      </a:lnTo>
                      <a:lnTo>
                        <a:pt x="12852" y="10097"/>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0" name="Google Shape;330;p51"/>
                <p:cNvSpPr/>
                <p:nvPr/>
              </p:nvSpPr>
              <p:spPr>
                <a:xfrm>
                  <a:off x="8298647" y="4919567"/>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6"/>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70" y="18383"/>
                      </a:cubicBezTo>
                      <a:cubicBezTo>
                        <a:pt x="4855" y="19526"/>
                        <a:pt x="5426" y="20383"/>
                        <a:pt x="6283" y="21050"/>
                      </a:cubicBezTo>
                      <a:cubicBezTo>
                        <a:pt x="7140" y="21717"/>
                        <a:pt x="8187" y="22003"/>
                        <a:pt x="9520" y="22003"/>
                      </a:cubicBezTo>
                      <a:cubicBezTo>
                        <a:pt x="10757"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1" name="Google Shape;331;p51"/>
                <p:cNvSpPr/>
                <p:nvPr/>
              </p:nvSpPr>
              <p:spPr>
                <a:xfrm>
                  <a:off x="8325587" y="4918995"/>
                  <a:ext cx="20372" cy="25622"/>
                </a:xfrm>
                <a:custGeom>
                  <a:avLst/>
                  <a:gdLst/>
                  <a:ahLst/>
                  <a:cxnLst/>
                  <a:rect l="l" t="t" r="r" b="b"/>
                  <a:pathLst>
                    <a:path w="20372" h="25622" extrusionOk="0">
                      <a:moveTo>
                        <a:pt x="0" y="25622"/>
                      </a:moveTo>
                      <a:lnTo>
                        <a:pt x="0" y="572"/>
                      </a:lnTo>
                      <a:lnTo>
                        <a:pt x="3808" y="572"/>
                      </a:lnTo>
                      <a:lnTo>
                        <a:pt x="3808" y="4096"/>
                      </a:lnTo>
                      <a:cubicBezTo>
                        <a:pt x="5617" y="1334"/>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2" name="Google Shape;332;p51"/>
                <p:cNvSpPr/>
                <p:nvPr/>
              </p:nvSpPr>
              <p:spPr>
                <a:xfrm>
                  <a:off x="8350909"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3"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8" y="10573"/>
                        <a:pt x="16659" y="11335"/>
                        <a:pt x="17421" y="12383"/>
                      </a:cubicBezTo>
                      <a:lnTo>
                        <a:pt x="17421" y="0"/>
                      </a:lnTo>
                      <a:lnTo>
                        <a:pt x="21610" y="0"/>
                      </a:lnTo>
                      <a:lnTo>
                        <a:pt x="21610" y="34576"/>
                      </a:lnTo>
                      <a:lnTo>
                        <a:pt x="17802" y="34576"/>
                      </a:lnTo>
                      <a:close/>
                      <a:moveTo>
                        <a:pt x="4379" y="21812"/>
                      </a:moveTo>
                      <a:cubicBezTo>
                        <a:pt x="4379" y="25051"/>
                        <a:pt x="5045" y="27432"/>
                        <a:pt x="6378" y="28956"/>
                      </a:cubicBezTo>
                      <a:cubicBezTo>
                        <a:pt x="7711" y="30575"/>
                        <a:pt x="9329" y="31337"/>
                        <a:pt x="11138" y="31337"/>
                      </a:cubicBezTo>
                      <a:cubicBezTo>
                        <a:pt x="12947" y="31337"/>
                        <a:pt x="14565" y="30575"/>
                        <a:pt x="15898" y="29051"/>
                      </a:cubicBezTo>
                      <a:cubicBezTo>
                        <a:pt x="17231" y="27527"/>
                        <a:pt x="17802" y="25241"/>
                        <a:pt x="17802" y="22098"/>
                      </a:cubicBezTo>
                      <a:cubicBezTo>
                        <a:pt x="17802" y="18669"/>
                        <a:pt x="17136" y="16193"/>
                        <a:pt x="15803" y="14573"/>
                      </a:cubicBezTo>
                      <a:cubicBezTo>
                        <a:pt x="14470" y="12954"/>
                        <a:pt x="12852" y="12192"/>
                        <a:pt x="10948" y="12192"/>
                      </a:cubicBezTo>
                      <a:cubicBezTo>
                        <a:pt x="9044" y="12192"/>
                        <a:pt x="7521" y="12954"/>
                        <a:pt x="6188" y="14478"/>
                      </a:cubicBezTo>
                      <a:cubicBezTo>
                        <a:pt x="4950" y="16097"/>
                        <a:pt x="4379" y="18574"/>
                        <a:pt x="4379"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3" name="Google Shape;333;p51"/>
                <p:cNvSpPr/>
                <p:nvPr/>
              </p:nvSpPr>
              <p:spPr>
                <a:xfrm>
                  <a:off x="8377945"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570" y="10763"/>
                      </a:moveTo>
                      <a:lnTo>
                        <a:pt x="18563" y="10763"/>
                      </a:lnTo>
                      <a:cubicBezTo>
                        <a:pt x="18373" y="8668"/>
                        <a:pt x="17802" y="7049"/>
                        <a:pt x="16945" y="6001"/>
                      </a:cubicBezTo>
                      <a:cubicBezTo>
                        <a:pt x="15612" y="4382"/>
                        <a:pt x="13804" y="3524"/>
                        <a:pt x="11709" y="3524"/>
                      </a:cubicBezTo>
                      <a:cubicBezTo>
                        <a:pt x="9806" y="3524"/>
                        <a:pt x="8092" y="4191"/>
                        <a:pt x="6759" y="5525"/>
                      </a:cubicBezTo>
                      <a:cubicBezTo>
                        <a:pt x="5426" y="6858"/>
                        <a:pt x="4665" y="8573"/>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4" name="Google Shape;334;p51"/>
                <p:cNvSpPr/>
                <p:nvPr/>
              </p:nvSpPr>
              <p:spPr>
                <a:xfrm>
                  <a:off x="8404505"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2"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7" y="10573"/>
                        <a:pt x="16659" y="11335"/>
                        <a:pt x="17421" y="12383"/>
                      </a:cubicBezTo>
                      <a:lnTo>
                        <a:pt x="17421" y="0"/>
                      </a:lnTo>
                      <a:lnTo>
                        <a:pt x="21610" y="0"/>
                      </a:lnTo>
                      <a:lnTo>
                        <a:pt x="21610" y="34576"/>
                      </a:lnTo>
                      <a:lnTo>
                        <a:pt x="17802" y="34576"/>
                      </a:lnTo>
                      <a:close/>
                      <a:moveTo>
                        <a:pt x="4474" y="21812"/>
                      </a:moveTo>
                      <a:cubicBezTo>
                        <a:pt x="4474" y="25051"/>
                        <a:pt x="5141" y="27432"/>
                        <a:pt x="6473" y="28956"/>
                      </a:cubicBezTo>
                      <a:cubicBezTo>
                        <a:pt x="7806" y="30575"/>
                        <a:pt x="9425" y="31337"/>
                        <a:pt x="11233" y="31337"/>
                      </a:cubicBezTo>
                      <a:cubicBezTo>
                        <a:pt x="13042" y="31337"/>
                        <a:pt x="14660" y="30575"/>
                        <a:pt x="15993" y="29051"/>
                      </a:cubicBezTo>
                      <a:cubicBezTo>
                        <a:pt x="17326" y="27527"/>
                        <a:pt x="17897" y="25241"/>
                        <a:pt x="17897" y="22098"/>
                      </a:cubicBezTo>
                      <a:cubicBezTo>
                        <a:pt x="17897" y="18669"/>
                        <a:pt x="17231" y="16193"/>
                        <a:pt x="15898" y="14573"/>
                      </a:cubicBezTo>
                      <a:cubicBezTo>
                        <a:pt x="14565" y="12954"/>
                        <a:pt x="12947" y="12192"/>
                        <a:pt x="11043" y="12192"/>
                      </a:cubicBezTo>
                      <a:cubicBezTo>
                        <a:pt x="9139" y="12192"/>
                        <a:pt x="7616" y="12954"/>
                        <a:pt x="6283" y="14478"/>
                      </a:cubicBezTo>
                      <a:cubicBezTo>
                        <a:pt x="5045" y="16097"/>
                        <a:pt x="4474" y="18574"/>
                        <a:pt x="4474"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5" name="Google Shape;335;p51"/>
                <p:cNvSpPr/>
                <p:nvPr/>
              </p:nvSpPr>
              <p:spPr>
                <a:xfrm>
                  <a:off x="8446392" y="4910042"/>
                  <a:ext cx="21800" cy="35051"/>
                </a:xfrm>
                <a:custGeom>
                  <a:avLst/>
                  <a:gdLst/>
                  <a:ahLst/>
                  <a:cxnLst/>
                  <a:rect l="l" t="t" r="r" b="b"/>
                  <a:pathLst>
                    <a:path w="21800" h="35051" extrusionOk="0">
                      <a:moveTo>
                        <a:pt x="3903" y="34576"/>
                      </a:moveTo>
                      <a:lnTo>
                        <a:pt x="0" y="34576"/>
                      </a:lnTo>
                      <a:lnTo>
                        <a:pt x="0" y="0"/>
                      </a:lnTo>
                      <a:lnTo>
                        <a:pt x="4284" y="0"/>
                      </a:lnTo>
                      <a:lnTo>
                        <a:pt x="4284" y="12287"/>
                      </a:lnTo>
                      <a:cubicBezTo>
                        <a:pt x="6093" y="10001"/>
                        <a:pt x="8377" y="8953"/>
                        <a:pt x="11138" y="8953"/>
                      </a:cubicBezTo>
                      <a:cubicBezTo>
                        <a:pt x="12661" y="8953"/>
                        <a:pt x="14089" y="9239"/>
                        <a:pt x="15517" y="9906"/>
                      </a:cubicBezTo>
                      <a:cubicBezTo>
                        <a:pt x="16850" y="10573"/>
                        <a:pt x="17992" y="11430"/>
                        <a:pt x="18944" y="12478"/>
                      </a:cubicBezTo>
                      <a:cubicBezTo>
                        <a:pt x="19801" y="13621"/>
                        <a:pt x="20563" y="14954"/>
                        <a:pt x="21039" y="16573"/>
                      </a:cubicBezTo>
                      <a:cubicBezTo>
                        <a:pt x="21515" y="18193"/>
                        <a:pt x="21800" y="19812"/>
                        <a:pt x="21800" y="21622"/>
                      </a:cubicBezTo>
                      <a:cubicBezTo>
                        <a:pt x="21800" y="25908"/>
                        <a:pt x="20753" y="29242"/>
                        <a:pt x="18659" y="31528"/>
                      </a:cubicBezTo>
                      <a:cubicBezTo>
                        <a:pt x="16564" y="33909"/>
                        <a:pt x="13994" y="35052"/>
                        <a:pt x="11043" y="35052"/>
                      </a:cubicBezTo>
                      <a:cubicBezTo>
                        <a:pt x="8092" y="35052"/>
                        <a:pt x="5807" y="33814"/>
                        <a:pt x="4094" y="31337"/>
                      </a:cubicBezTo>
                      <a:lnTo>
                        <a:pt x="4094" y="34576"/>
                      </a:lnTo>
                      <a:close/>
                      <a:moveTo>
                        <a:pt x="3808" y="21812"/>
                      </a:moveTo>
                      <a:cubicBezTo>
                        <a:pt x="3808" y="24860"/>
                        <a:pt x="4189" y="26956"/>
                        <a:pt x="5045" y="28289"/>
                      </a:cubicBezTo>
                      <a:cubicBezTo>
                        <a:pt x="6378" y="30480"/>
                        <a:pt x="8187" y="31528"/>
                        <a:pt x="10472" y="31528"/>
                      </a:cubicBezTo>
                      <a:cubicBezTo>
                        <a:pt x="12280" y="31528"/>
                        <a:pt x="13899" y="30766"/>
                        <a:pt x="15232" y="29146"/>
                      </a:cubicBezTo>
                      <a:cubicBezTo>
                        <a:pt x="16564" y="27527"/>
                        <a:pt x="17231" y="25146"/>
                        <a:pt x="17231" y="21907"/>
                      </a:cubicBezTo>
                      <a:cubicBezTo>
                        <a:pt x="17231" y="18669"/>
                        <a:pt x="16564" y="16192"/>
                        <a:pt x="15327" y="14668"/>
                      </a:cubicBezTo>
                      <a:cubicBezTo>
                        <a:pt x="13994" y="13144"/>
                        <a:pt x="12471" y="12287"/>
                        <a:pt x="10662" y="12287"/>
                      </a:cubicBezTo>
                      <a:cubicBezTo>
                        <a:pt x="8854" y="12287"/>
                        <a:pt x="7235" y="13049"/>
                        <a:pt x="5902" y="14668"/>
                      </a:cubicBezTo>
                      <a:cubicBezTo>
                        <a:pt x="4474" y="16478"/>
                        <a:pt x="3808" y="18764"/>
                        <a:pt x="3808"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6" name="Google Shape;336;p51"/>
                <p:cNvSpPr/>
                <p:nvPr/>
              </p:nvSpPr>
              <p:spPr>
                <a:xfrm>
                  <a:off x="8470857" y="4919567"/>
                  <a:ext cx="22942" cy="35147"/>
                </a:xfrm>
                <a:custGeom>
                  <a:avLst/>
                  <a:gdLst/>
                  <a:ahLst/>
                  <a:cxnLst/>
                  <a:rect l="l" t="t" r="r" b="b"/>
                  <a:pathLst>
                    <a:path w="22942" h="35147" extrusionOk="0">
                      <a:moveTo>
                        <a:pt x="2190" y="34671"/>
                      </a:moveTo>
                      <a:lnTo>
                        <a:pt x="1713" y="30671"/>
                      </a:lnTo>
                      <a:cubicBezTo>
                        <a:pt x="2665" y="30956"/>
                        <a:pt x="3427" y="31051"/>
                        <a:pt x="4093" y="31051"/>
                      </a:cubicBezTo>
                      <a:cubicBezTo>
                        <a:pt x="5045" y="31051"/>
                        <a:pt x="5807" y="30861"/>
                        <a:pt x="6378" y="30575"/>
                      </a:cubicBezTo>
                      <a:cubicBezTo>
                        <a:pt x="6949" y="30289"/>
                        <a:pt x="7425" y="29813"/>
                        <a:pt x="7806" y="29242"/>
                      </a:cubicBezTo>
                      <a:cubicBezTo>
                        <a:pt x="8092" y="28861"/>
                        <a:pt x="8473" y="27718"/>
                        <a:pt x="9139" y="26098"/>
                      </a:cubicBezTo>
                      <a:cubicBezTo>
                        <a:pt x="9234" y="25908"/>
                        <a:pt x="9329" y="25527"/>
                        <a:pt x="9520" y="25051"/>
                      </a:cubicBezTo>
                      <a:lnTo>
                        <a:pt x="0" y="0"/>
                      </a:lnTo>
                      <a:lnTo>
                        <a:pt x="4570" y="0"/>
                      </a:lnTo>
                      <a:lnTo>
                        <a:pt x="9805" y="14478"/>
                      </a:lnTo>
                      <a:cubicBezTo>
                        <a:pt x="10472" y="16288"/>
                        <a:pt x="11043" y="18288"/>
                        <a:pt x="11614" y="20288"/>
                      </a:cubicBezTo>
                      <a:cubicBezTo>
                        <a:pt x="12090" y="18383"/>
                        <a:pt x="12661" y="16478"/>
                        <a:pt x="13327" y="14573"/>
                      </a:cubicBezTo>
                      <a:lnTo>
                        <a:pt x="18658" y="0"/>
                      </a:lnTo>
                      <a:lnTo>
                        <a:pt x="22942" y="0"/>
                      </a:lnTo>
                      <a:lnTo>
                        <a:pt x="13423" y="25432"/>
                      </a:lnTo>
                      <a:cubicBezTo>
                        <a:pt x="12376" y="28194"/>
                        <a:pt x="11614" y="30099"/>
                        <a:pt x="11043" y="31147"/>
                      </a:cubicBezTo>
                      <a:cubicBezTo>
                        <a:pt x="10281" y="32575"/>
                        <a:pt x="9424" y="33528"/>
                        <a:pt x="8473" y="34195"/>
                      </a:cubicBezTo>
                      <a:cubicBezTo>
                        <a:pt x="7521" y="34861"/>
                        <a:pt x="6378" y="35147"/>
                        <a:pt x="4950" y="35147"/>
                      </a:cubicBezTo>
                      <a:cubicBezTo>
                        <a:pt x="4093" y="35147"/>
                        <a:pt x="3142" y="34957"/>
                        <a:pt x="2190" y="34671"/>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7" name="Google Shape;337;p51"/>
                <p:cNvSpPr/>
                <p:nvPr/>
              </p:nvSpPr>
              <p:spPr>
                <a:xfrm>
                  <a:off x="8508269" y="4910708"/>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7"/>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6"/>
                        <a:pt x="7521" y="29146"/>
                      </a:cubicBezTo>
                      <a:cubicBezTo>
                        <a:pt x="7711" y="29528"/>
                        <a:pt x="7901" y="29813"/>
                        <a:pt x="8282" y="30004"/>
                      </a:cubicBezTo>
                      <a:cubicBezTo>
                        <a:pt x="8663" y="30194"/>
                        <a:pt x="9139" y="30290"/>
                        <a:pt x="9710" y="30290"/>
                      </a:cubicBezTo>
                      <a:cubicBezTo>
                        <a:pt x="10377" y="30194"/>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8" name="Google Shape;338;p51"/>
                <p:cNvSpPr/>
                <p:nvPr/>
              </p:nvSpPr>
              <p:spPr>
                <a:xfrm>
                  <a:off x="8524167" y="4910042"/>
                  <a:ext cx="20467" cy="34670"/>
                </a:xfrm>
                <a:custGeom>
                  <a:avLst/>
                  <a:gdLst/>
                  <a:ahLst/>
                  <a:cxnLst/>
                  <a:rect l="l" t="t" r="r" b="b"/>
                  <a:pathLst>
                    <a:path w="20467" h="34670" extrusionOk="0">
                      <a:moveTo>
                        <a:pt x="0" y="34576"/>
                      </a:moveTo>
                      <a:lnTo>
                        <a:pt x="0" y="0"/>
                      </a:lnTo>
                      <a:lnTo>
                        <a:pt x="4284" y="0"/>
                      </a:lnTo>
                      <a:lnTo>
                        <a:pt x="4284" y="12382"/>
                      </a:lnTo>
                      <a:cubicBezTo>
                        <a:pt x="6283" y="10096"/>
                        <a:pt x="8758" y="8953"/>
                        <a:pt x="11804" y="8953"/>
                      </a:cubicBezTo>
                      <a:cubicBezTo>
                        <a:pt x="13613" y="8953"/>
                        <a:pt x="15232" y="9334"/>
                        <a:pt x="16659" y="10096"/>
                      </a:cubicBezTo>
                      <a:cubicBezTo>
                        <a:pt x="17992" y="10858"/>
                        <a:pt x="19039" y="11811"/>
                        <a:pt x="19610" y="13144"/>
                      </a:cubicBezTo>
                      <a:cubicBezTo>
                        <a:pt x="20182" y="14478"/>
                        <a:pt x="20467" y="16288"/>
                        <a:pt x="20467" y="18764"/>
                      </a:cubicBezTo>
                      <a:lnTo>
                        <a:pt x="20467" y="34671"/>
                      </a:lnTo>
                      <a:lnTo>
                        <a:pt x="16184" y="34671"/>
                      </a:lnTo>
                      <a:lnTo>
                        <a:pt x="16184" y="18764"/>
                      </a:lnTo>
                      <a:cubicBezTo>
                        <a:pt x="16184" y="16669"/>
                        <a:pt x="15707" y="15145"/>
                        <a:pt x="14851" y="14097"/>
                      </a:cubicBezTo>
                      <a:cubicBezTo>
                        <a:pt x="13899" y="13144"/>
                        <a:pt x="12661" y="12668"/>
                        <a:pt x="10948" y="12668"/>
                      </a:cubicBezTo>
                      <a:cubicBezTo>
                        <a:pt x="9710" y="12668"/>
                        <a:pt x="8472" y="12954"/>
                        <a:pt x="7425" y="13621"/>
                      </a:cubicBezTo>
                      <a:cubicBezTo>
                        <a:pt x="6283" y="14288"/>
                        <a:pt x="5521" y="15145"/>
                        <a:pt x="5045" y="16288"/>
                      </a:cubicBezTo>
                      <a:cubicBezTo>
                        <a:pt x="4570"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9" name="Google Shape;339;p51"/>
                <p:cNvSpPr/>
                <p:nvPr/>
              </p:nvSpPr>
              <p:spPr>
                <a:xfrm>
                  <a:off x="8549680"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474" y="10763"/>
                      </a:moveTo>
                      <a:lnTo>
                        <a:pt x="18468" y="10763"/>
                      </a:lnTo>
                      <a:cubicBezTo>
                        <a:pt x="18278" y="8668"/>
                        <a:pt x="17707" y="7049"/>
                        <a:pt x="16850" y="6001"/>
                      </a:cubicBezTo>
                      <a:cubicBezTo>
                        <a:pt x="15517" y="4382"/>
                        <a:pt x="13708" y="3524"/>
                        <a:pt x="11614" y="3524"/>
                      </a:cubicBezTo>
                      <a:cubicBezTo>
                        <a:pt x="9710" y="3524"/>
                        <a:pt x="7996" y="4191"/>
                        <a:pt x="6664" y="5525"/>
                      </a:cubicBezTo>
                      <a:cubicBezTo>
                        <a:pt x="5426" y="6858"/>
                        <a:pt x="4665" y="8573"/>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40" name="Google Shape;340;p51"/>
              <p:cNvGrpSpPr/>
              <p:nvPr/>
            </p:nvGrpSpPr>
            <p:grpSpPr>
              <a:xfrm>
                <a:off x="8208210" y="4964049"/>
                <a:ext cx="478362" cy="44671"/>
                <a:chOff x="8208210" y="4964049"/>
                <a:chExt cx="478362" cy="44671"/>
              </a:xfrm>
            </p:grpSpPr>
            <p:sp>
              <p:nvSpPr>
                <p:cNvPr id="341" name="Google Shape;341;p51"/>
                <p:cNvSpPr/>
                <p:nvPr/>
              </p:nvSpPr>
              <p:spPr>
                <a:xfrm>
                  <a:off x="8208210" y="4964049"/>
                  <a:ext cx="25798" cy="34670"/>
                </a:xfrm>
                <a:custGeom>
                  <a:avLst/>
                  <a:gdLst/>
                  <a:ahLst/>
                  <a:cxnLst/>
                  <a:rect l="l" t="t" r="r" b="b"/>
                  <a:pathLst>
                    <a:path w="25798" h="34670" extrusionOk="0">
                      <a:moveTo>
                        <a:pt x="0" y="34576"/>
                      </a:moveTo>
                      <a:lnTo>
                        <a:pt x="0" y="0"/>
                      </a:lnTo>
                      <a:lnTo>
                        <a:pt x="24941" y="0"/>
                      </a:lnTo>
                      <a:lnTo>
                        <a:pt x="24941" y="4096"/>
                      </a:lnTo>
                      <a:lnTo>
                        <a:pt x="4570" y="4096"/>
                      </a:lnTo>
                      <a:lnTo>
                        <a:pt x="4570" y="14668"/>
                      </a:lnTo>
                      <a:lnTo>
                        <a:pt x="23704" y="14668"/>
                      </a:lnTo>
                      <a:lnTo>
                        <a:pt x="23704" y="18764"/>
                      </a:lnTo>
                      <a:lnTo>
                        <a:pt x="4570" y="18764"/>
                      </a:lnTo>
                      <a:lnTo>
                        <a:pt x="4570" y="30575"/>
                      </a:lnTo>
                      <a:lnTo>
                        <a:pt x="25798" y="30575"/>
                      </a:lnTo>
                      <a:lnTo>
                        <a:pt x="25798"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2" name="Google Shape;342;p51"/>
                <p:cNvSpPr/>
                <p:nvPr/>
              </p:nvSpPr>
              <p:spPr>
                <a:xfrm>
                  <a:off x="8239720"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3" name="Google Shape;343;p51"/>
                <p:cNvSpPr/>
                <p:nvPr/>
              </p:nvSpPr>
              <p:spPr>
                <a:xfrm>
                  <a:off x="8254380" y="4973192"/>
                  <a:ext cx="23037" cy="26098"/>
                </a:xfrm>
                <a:custGeom>
                  <a:avLst/>
                  <a:gdLst/>
                  <a:ahLst/>
                  <a:cxnLst/>
                  <a:rect l="l" t="t" r="r" b="b"/>
                  <a:pathLst>
                    <a:path w="23037" h="26098" extrusionOk="0">
                      <a:moveTo>
                        <a:pt x="17802" y="22384"/>
                      </a:moveTo>
                      <a:cubicBezTo>
                        <a:pt x="16183" y="23717"/>
                        <a:pt x="14755" y="24670"/>
                        <a:pt x="13232" y="25241"/>
                      </a:cubicBezTo>
                      <a:cubicBezTo>
                        <a:pt x="11804" y="25813"/>
                        <a:pt x="10186" y="26099"/>
                        <a:pt x="8568" y="26099"/>
                      </a:cubicBezTo>
                      <a:cubicBezTo>
                        <a:pt x="5807" y="26099"/>
                        <a:pt x="3713" y="25432"/>
                        <a:pt x="2189" y="24098"/>
                      </a:cubicBezTo>
                      <a:cubicBezTo>
                        <a:pt x="666" y="22765"/>
                        <a:pt x="0" y="21050"/>
                        <a:pt x="0" y="18955"/>
                      </a:cubicBezTo>
                      <a:cubicBezTo>
                        <a:pt x="0" y="17717"/>
                        <a:pt x="286" y="16574"/>
                        <a:pt x="857" y="15621"/>
                      </a:cubicBezTo>
                      <a:cubicBezTo>
                        <a:pt x="1428" y="14573"/>
                        <a:pt x="2189" y="13811"/>
                        <a:pt x="3046" y="13145"/>
                      </a:cubicBezTo>
                      <a:cubicBezTo>
                        <a:pt x="3903" y="12573"/>
                        <a:pt x="4950" y="12097"/>
                        <a:pt x="6092" y="11716"/>
                      </a:cubicBezTo>
                      <a:cubicBezTo>
                        <a:pt x="6949" y="11525"/>
                        <a:pt x="8187" y="11240"/>
                        <a:pt x="9901" y="11049"/>
                      </a:cubicBezTo>
                      <a:cubicBezTo>
                        <a:pt x="13327" y="10668"/>
                        <a:pt x="15803" y="10192"/>
                        <a:pt x="17421" y="9620"/>
                      </a:cubicBezTo>
                      <a:cubicBezTo>
                        <a:pt x="17421" y="9049"/>
                        <a:pt x="17421" y="8668"/>
                        <a:pt x="17421" y="8477"/>
                      </a:cubicBezTo>
                      <a:cubicBezTo>
                        <a:pt x="17421" y="6763"/>
                        <a:pt x="17040" y="5525"/>
                        <a:pt x="16183" y="4858"/>
                      </a:cubicBezTo>
                      <a:cubicBezTo>
                        <a:pt x="15136"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0" y="22574"/>
                      </a:cubicBezTo>
                      <a:cubicBezTo>
                        <a:pt x="22181" y="23622"/>
                        <a:pt x="22562" y="24670"/>
                        <a:pt x="23037"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5"/>
                        <a:pt x="5712" y="21527"/>
                      </a:cubicBezTo>
                      <a:cubicBezTo>
                        <a:pt x="6569" y="22289"/>
                        <a:pt x="7806" y="22670"/>
                        <a:pt x="9424" y="22670"/>
                      </a:cubicBezTo>
                      <a:cubicBezTo>
                        <a:pt x="11043" y="22670"/>
                        <a:pt x="12471" y="22289"/>
                        <a:pt x="13803"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4" name="Google Shape;344;p51"/>
                <p:cNvSpPr/>
                <p:nvPr/>
              </p:nvSpPr>
              <p:spPr>
                <a:xfrm>
                  <a:off x="8281035"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2"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5" y="0"/>
                        <a:pt x="13518" y="286"/>
                        <a:pt x="14946" y="857"/>
                      </a:cubicBezTo>
                      <a:cubicBezTo>
                        <a:pt x="16469" y="1429"/>
                        <a:pt x="17516" y="2191"/>
                        <a:pt x="18278" y="3143"/>
                      </a:cubicBezTo>
                      <a:cubicBezTo>
                        <a:pt x="18944" y="4096"/>
                        <a:pt x="19515" y="5429"/>
                        <a:pt x="19706" y="7049"/>
                      </a:cubicBezTo>
                      <a:lnTo>
                        <a:pt x="15517" y="7620"/>
                      </a:lnTo>
                      <a:cubicBezTo>
                        <a:pt x="15327" y="6287"/>
                        <a:pt x="14756"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2"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6" y="26194"/>
                        <a:pt x="10472" y="26194"/>
                      </a:cubicBezTo>
                      <a:cubicBezTo>
                        <a:pt x="7235" y="26194"/>
                        <a:pt x="4760" y="25527"/>
                        <a:pt x="3046" y="24194"/>
                      </a:cubicBezTo>
                      <a:cubicBezTo>
                        <a:pt x="1523" y="22670"/>
                        <a:pt x="381"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5" name="Google Shape;345;p51"/>
                <p:cNvSpPr/>
                <p:nvPr/>
              </p:nvSpPr>
              <p:spPr>
                <a:xfrm>
                  <a:off x="8306834" y="4973002"/>
                  <a:ext cx="33889" cy="25622"/>
                </a:xfrm>
                <a:custGeom>
                  <a:avLst/>
                  <a:gdLst/>
                  <a:ahLst/>
                  <a:cxnLst/>
                  <a:rect l="l" t="t" r="r" b="b"/>
                  <a:pathLst>
                    <a:path w="33889" h="25622" extrusionOk="0">
                      <a:moveTo>
                        <a:pt x="0" y="25622"/>
                      </a:moveTo>
                      <a:lnTo>
                        <a:pt x="0" y="571"/>
                      </a:lnTo>
                      <a:lnTo>
                        <a:pt x="3808" y="571"/>
                      </a:lnTo>
                      <a:lnTo>
                        <a:pt x="3808" y="4096"/>
                      </a:lnTo>
                      <a:cubicBezTo>
                        <a:pt x="4569" y="2857"/>
                        <a:pt x="5617" y="1905"/>
                        <a:pt x="6949" y="1143"/>
                      </a:cubicBezTo>
                      <a:cubicBezTo>
                        <a:pt x="8282" y="381"/>
                        <a:pt x="9710" y="0"/>
                        <a:pt x="11423" y="0"/>
                      </a:cubicBezTo>
                      <a:cubicBezTo>
                        <a:pt x="13232" y="0"/>
                        <a:pt x="14755" y="381"/>
                        <a:pt x="15993" y="1143"/>
                      </a:cubicBezTo>
                      <a:cubicBezTo>
                        <a:pt x="17135" y="1905"/>
                        <a:pt x="17992" y="2953"/>
                        <a:pt x="18468" y="4381"/>
                      </a:cubicBezTo>
                      <a:cubicBezTo>
                        <a:pt x="20467" y="1429"/>
                        <a:pt x="23037" y="0"/>
                        <a:pt x="26179" y="0"/>
                      </a:cubicBezTo>
                      <a:cubicBezTo>
                        <a:pt x="28654" y="0"/>
                        <a:pt x="30558" y="667"/>
                        <a:pt x="31891" y="2096"/>
                      </a:cubicBezTo>
                      <a:cubicBezTo>
                        <a:pt x="33224" y="3429"/>
                        <a:pt x="33890" y="5620"/>
                        <a:pt x="33890" y="8477"/>
                      </a:cubicBezTo>
                      <a:lnTo>
                        <a:pt x="33890" y="25622"/>
                      </a:lnTo>
                      <a:lnTo>
                        <a:pt x="29701" y="25622"/>
                      </a:lnTo>
                      <a:lnTo>
                        <a:pt x="29701" y="9811"/>
                      </a:lnTo>
                      <a:cubicBezTo>
                        <a:pt x="29701" y="8096"/>
                        <a:pt x="29606" y="6858"/>
                        <a:pt x="29320" y="6191"/>
                      </a:cubicBezTo>
                      <a:cubicBezTo>
                        <a:pt x="29035" y="5429"/>
                        <a:pt x="28559" y="4858"/>
                        <a:pt x="27797" y="4381"/>
                      </a:cubicBezTo>
                      <a:cubicBezTo>
                        <a:pt x="27036" y="3905"/>
                        <a:pt x="26179" y="3715"/>
                        <a:pt x="25227" y="3715"/>
                      </a:cubicBezTo>
                      <a:cubicBezTo>
                        <a:pt x="23513" y="3715"/>
                        <a:pt x="21990" y="4286"/>
                        <a:pt x="20848" y="5429"/>
                      </a:cubicBezTo>
                      <a:cubicBezTo>
                        <a:pt x="19705" y="6572"/>
                        <a:pt x="19134" y="8477"/>
                        <a:pt x="19134" y="11049"/>
                      </a:cubicBezTo>
                      <a:lnTo>
                        <a:pt x="19134" y="25622"/>
                      </a:lnTo>
                      <a:lnTo>
                        <a:pt x="14851" y="25622"/>
                      </a:lnTo>
                      <a:lnTo>
                        <a:pt x="14851" y="9334"/>
                      </a:lnTo>
                      <a:cubicBezTo>
                        <a:pt x="14851" y="7429"/>
                        <a:pt x="14470" y="6001"/>
                        <a:pt x="13803" y="5048"/>
                      </a:cubicBezTo>
                      <a:cubicBezTo>
                        <a:pt x="13137" y="4096"/>
                        <a:pt x="11995" y="3619"/>
                        <a:pt x="10376" y="3619"/>
                      </a:cubicBezTo>
                      <a:cubicBezTo>
                        <a:pt x="9139" y="3619"/>
                        <a:pt x="8091" y="3905"/>
                        <a:pt x="7044" y="4572"/>
                      </a:cubicBezTo>
                      <a:cubicBezTo>
                        <a:pt x="5997" y="5239"/>
                        <a:pt x="5331" y="6096"/>
                        <a:pt x="4855" y="7334"/>
                      </a:cubicBezTo>
                      <a:cubicBezTo>
                        <a:pt x="4379" y="8572"/>
                        <a:pt x="4188" y="10287"/>
                        <a:pt x="4188" y="12573"/>
                      </a:cubicBezTo>
                      <a:lnTo>
                        <a:pt x="4188"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6" name="Google Shape;346;p51"/>
                <p:cNvSpPr/>
                <p:nvPr/>
              </p:nvSpPr>
              <p:spPr>
                <a:xfrm>
                  <a:off x="8346911" y="4973574"/>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7"/>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69" y="18383"/>
                      </a:cubicBezTo>
                      <a:cubicBezTo>
                        <a:pt x="4855" y="19526"/>
                        <a:pt x="5426" y="20383"/>
                        <a:pt x="6283" y="21050"/>
                      </a:cubicBezTo>
                      <a:cubicBezTo>
                        <a:pt x="7140" y="21717"/>
                        <a:pt x="8187" y="22003"/>
                        <a:pt x="9520" y="22003"/>
                      </a:cubicBezTo>
                      <a:cubicBezTo>
                        <a:pt x="10852" y="22003"/>
                        <a:pt x="11995" y="21717"/>
                        <a:pt x="13137" y="21050"/>
                      </a:cubicBezTo>
                      <a:cubicBezTo>
                        <a:pt x="14279" y="20383"/>
                        <a:pt x="15041" y="19526"/>
                        <a:pt x="15517" y="18383"/>
                      </a:cubicBezTo>
                      <a:cubicBezTo>
                        <a:pt x="15993" y="17240"/>
                        <a:pt x="16183" y="15621"/>
                        <a:pt x="16183" y="13525"/>
                      </a:cubicBezTo>
                      <a:lnTo>
                        <a:pt x="16183"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7" name="Google Shape;347;p51"/>
                <p:cNvSpPr/>
                <p:nvPr/>
              </p:nvSpPr>
              <p:spPr>
                <a:xfrm>
                  <a:off x="8372138"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1"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4" y="0"/>
                        <a:pt x="13518" y="286"/>
                        <a:pt x="14946" y="857"/>
                      </a:cubicBezTo>
                      <a:cubicBezTo>
                        <a:pt x="16469" y="1429"/>
                        <a:pt x="17516" y="2191"/>
                        <a:pt x="18278" y="3143"/>
                      </a:cubicBezTo>
                      <a:cubicBezTo>
                        <a:pt x="18944" y="4096"/>
                        <a:pt x="19515" y="5429"/>
                        <a:pt x="19706" y="7049"/>
                      </a:cubicBezTo>
                      <a:lnTo>
                        <a:pt x="15517" y="7620"/>
                      </a:lnTo>
                      <a:cubicBezTo>
                        <a:pt x="15327" y="6287"/>
                        <a:pt x="14755"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1"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5" y="26194"/>
                        <a:pt x="10472" y="26194"/>
                      </a:cubicBezTo>
                      <a:cubicBezTo>
                        <a:pt x="7235" y="26194"/>
                        <a:pt x="4760" y="25527"/>
                        <a:pt x="3046" y="24194"/>
                      </a:cubicBezTo>
                      <a:cubicBezTo>
                        <a:pt x="1618" y="22670"/>
                        <a:pt x="476"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8" name="Google Shape;348;p51"/>
                <p:cNvSpPr/>
                <p:nvPr/>
              </p:nvSpPr>
              <p:spPr>
                <a:xfrm>
                  <a:off x="8397461" y="4970145"/>
                  <a:ext cx="22847" cy="22955"/>
                </a:xfrm>
                <a:custGeom>
                  <a:avLst/>
                  <a:gdLst/>
                  <a:ahLst/>
                  <a:cxnLst/>
                  <a:rect l="l" t="t" r="r" b="b"/>
                  <a:pathLst>
                    <a:path w="22847" h="22955" extrusionOk="0">
                      <a:moveTo>
                        <a:pt x="9424" y="22955"/>
                      </a:moveTo>
                      <a:lnTo>
                        <a:pt x="9424" y="13430"/>
                      </a:lnTo>
                      <a:lnTo>
                        <a:pt x="0" y="13430"/>
                      </a:lnTo>
                      <a:lnTo>
                        <a:pt x="0" y="9430"/>
                      </a:lnTo>
                      <a:lnTo>
                        <a:pt x="9424" y="9430"/>
                      </a:lnTo>
                      <a:lnTo>
                        <a:pt x="9424" y="0"/>
                      </a:lnTo>
                      <a:lnTo>
                        <a:pt x="13423" y="0"/>
                      </a:lnTo>
                      <a:lnTo>
                        <a:pt x="13423" y="9430"/>
                      </a:lnTo>
                      <a:lnTo>
                        <a:pt x="22847" y="9430"/>
                      </a:lnTo>
                      <a:lnTo>
                        <a:pt x="22847" y="13430"/>
                      </a:lnTo>
                      <a:lnTo>
                        <a:pt x="13423" y="13430"/>
                      </a:lnTo>
                      <a:lnTo>
                        <a:pt x="13423" y="22955"/>
                      </a:lnTo>
                      <a:lnTo>
                        <a:pt x="9424" y="2295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9" name="Google Shape;349;p51"/>
                <p:cNvSpPr/>
                <p:nvPr/>
              </p:nvSpPr>
              <p:spPr>
                <a:xfrm>
                  <a:off x="8440109" y="4964049"/>
                  <a:ext cx="26369" cy="34575"/>
                </a:xfrm>
                <a:custGeom>
                  <a:avLst/>
                  <a:gdLst/>
                  <a:ahLst/>
                  <a:cxnLst/>
                  <a:rect l="l" t="t" r="r" b="b"/>
                  <a:pathLst>
                    <a:path w="26369" h="34575" extrusionOk="0">
                      <a:moveTo>
                        <a:pt x="0" y="34576"/>
                      </a:moveTo>
                      <a:lnTo>
                        <a:pt x="0" y="0"/>
                      </a:lnTo>
                      <a:lnTo>
                        <a:pt x="13042" y="0"/>
                      </a:lnTo>
                      <a:cubicBezTo>
                        <a:pt x="15327" y="0"/>
                        <a:pt x="17040" y="95"/>
                        <a:pt x="18278" y="286"/>
                      </a:cubicBezTo>
                      <a:cubicBezTo>
                        <a:pt x="19991" y="571"/>
                        <a:pt x="21419" y="1143"/>
                        <a:pt x="22562" y="1905"/>
                      </a:cubicBezTo>
                      <a:cubicBezTo>
                        <a:pt x="23704" y="2667"/>
                        <a:pt x="24656" y="3810"/>
                        <a:pt x="25322" y="5239"/>
                      </a:cubicBezTo>
                      <a:cubicBezTo>
                        <a:pt x="25988" y="6667"/>
                        <a:pt x="26369" y="8287"/>
                        <a:pt x="26369" y="10001"/>
                      </a:cubicBezTo>
                      <a:cubicBezTo>
                        <a:pt x="26369" y="12954"/>
                        <a:pt x="25417" y="15430"/>
                        <a:pt x="23609" y="17431"/>
                      </a:cubicBezTo>
                      <a:cubicBezTo>
                        <a:pt x="21705" y="19431"/>
                        <a:pt x="18373" y="20479"/>
                        <a:pt x="13518" y="20479"/>
                      </a:cubicBezTo>
                      <a:lnTo>
                        <a:pt x="4665" y="20479"/>
                      </a:lnTo>
                      <a:lnTo>
                        <a:pt x="4665" y="34576"/>
                      </a:lnTo>
                      <a:lnTo>
                        <a:pt x="0" y="34576"/>
                      </a:lnTo>
                      <a:close/>
                      <a:moveTo>
                        <a:pt x="4569" y="16478"/>
                      </a:moveTo>
                      <a:lnTo>
                        <a:pt x="13518" y="16478"/>
                      </a:lnTo>
                      <a:cubicBezTo>
                        <a:pt x="16469" y="16478"/>
                        <a:pt x="18563" y="15907"/>
                        <a:pt x="19801" y="14859"/>
                      </a:cubicBezTo>
                      <a:cubicBezTo>
                        <a:pt x="21038" y="13716"/>
                        <a:pt x="21705" y="12192"/>
                        <a:pt x="21705" y="10192"/>
                      </a:cubicBezTo>
                      <a:cubicBezTo>
                        <a:pt x="21705" y="8763"/>
                        <a:pt x="21324" y="7525"/>
                        <a:pt x="20562" y="6477"/>
                      </a:cubicBezTo>
                      <a:cubicBezTo>
                        <a:pt x="19801" y="5429"/>
                        <a:pt x="18849" y="4763"/>
                        <a:pt x="17706" y="4477"/>
                      </a:cubicBezTo>
                      <a:cubicBezTo>
                        <a:pt x="16945" y="4286"/>
                        <a:pt x="15517" y="4191"/>
                        <a:pt x="13422" y="4191"/>
                      </a:cubicBezTo>
                      <a:lnTo>
                        <a:pt x="4569" y="4191"/>
                      </a:lnTo>
                      <a:lnTo>
                        <a:pt x="4569" y="1647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0" name="Google Shape;350;p51"/>
                <p:cNvSpPr/>
                <p:nvPr/>
              </p:nvSpPr>
              <p:spPr>
                <a:xfrm>
                  <a:off x="8471714"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4"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1" name="Google Shape;351;p51"/>
                <p:cNvSpPr/>
                <p:nvPr/>
              </p:nvSpPr>
              <p:spPr>
                <a:xfrm>
                  <a:off x="8486279" y="4973097"/>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3"/>
                      </a:cubicBezTo>
                      <a:cubicBezTo>
                        <a:pt x="23514" y="16002"/>
                        <a:pt x="23038" y="18479"/>
                        <a:pt x="22086" y="20383"/>
                      </a:cubicBezTo>
                      <a:cubicBezTo>
                        <a:pt x="21134" y="22193"/>
                        <a:pt x="19706" y="23622"/>
                        <a:pt x="17897" y="24670"/>
                      </a:cubicBezTo>
                      <a:cubicBezTo>
                        <a:pt x="16088" y="25717"/>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5"/>
                      </a:cubicBezTo>
                      <a:cubicBezTo>
                        <a:pt x="15517" y="4286"/>
                        <a:pt x="13804" y="3524"/>
                        <a:pt x="11709" y="3524"/>
                      </a:cubicBezTo>
                      <a:cubicBezTo>
                        <a:pt x="9615" y="3524"/>
                        <a:pt x="7806" y="4286"/>
                        <a:pt x="6474" y="5905"/>
                      </a:cubicBezTo>
                      <a:cubicBezTo>
                        <a:pt x="5045" y="7429"/>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2" name="Google Shape;352;p51"/>
                <p:cNvSpPr/>
                <p:nvPr/>
              </p:nvSpPr>
              <p:spPr>
                <a:xfrm>
                  <a:off x="8512934" y="4973002"/>
                  <a:ext cx="22085" cy="35718"/>
                </a:xfrm>
                <a:custGeom>
                  <a:avLst/>
                  <a:gdLst/>
                  <a:ahLst/>
                  <a:cxnLst/>
                  <a:rect l="l" t="t" r="r" b="b"/>
                  <a:pathLst>
                    <a:path w="22085" h="35718" extrusionOk="0">
                      <a:moveTo>
                        <a:pt x="952" y="27718"/>
                      </a:moveTo>
                      <a:lnTo>
                        <a:pt x="5045" y="28289"/>
                      </a:lnTo>
                      <a:cubicBezTo>
                        <a:pt x="5236" y="29527"/>
                        <a:pt x="5712" y="30480"/>
                        <a:pt x="6473" y="31051"/>
                      </a:cubicBezTo>
                      <a:cubicBezTo>
                        <a:pt x="7520" y="31813"/>
                        <a:pt x="8949" y="32194"/>
                        <a:pt x="10757" y="32194"/>
                      </a:cubicBezTo>
                      <a:cubicBezTo>
                        <a:pt x="12756" y="32194"/>
                        <a:pt x="14279" y="31813"/>
                        <a:pt x="15327" y="31051"/>
                      </a:cubicBezTo>
                      <a:cubicBezTo>
                        <a:pt x="16374" y="30289"/>
                        <a:pt x="17135" y="29146"/>
                        <a:pt x="17516" y="27718"/>
                      </a:cubicBezTo>
                      <a:cubicBezTo>
                        <a:pt x="17706" y="26860"/>
                        <a:pt x="17802" y="25051"/>
                        <a:pt x="17802" y="22288"/>
                      </a:cubicBezTo>
                      <a:cubicBezTo>
                        <a:pt x="15993" y="24479"/>
                        <a:pt x="13613" y="25527"/>
                        <a:pt x="10852" y="25527"/>
                      </a:cubicBezTo>
                      <a:cubicBezTo>
                        <a:pt x="7425" y="25527"/>
                        <a:pt x="4760" y="24289"/>
                        <a:pt x="2856" y="21812"/>
                      </a:cubicBezTo>
                      <a:cubicBezTo>
                        <a:pt x="952" y="19336"/>
                        <a:pt x="0" y="16383"/>
                        <a:pt x="0" y="12859"/>
                      </a:cubicBezTo>
                      <a:cubicBezTo>
                        <a:pt x="0" y="10477"/>
                        <a:pt x="476" y="8287"/>
                        <a:pt x="1333" y="6286"/>
                      </a:cubicBezTo>
                      <a:cubicBezTo>
                        <a:pt x="2189" y="4286"/>
                        <a:pt x="3427" y="2667"/>
                        <a:pt x="5045" y="1619"/>
                      </a:cubicBezTo>
                      <a:cubicBezTo>
                        <a:pt x="6664" y="476"/>
                        <a:pt x="8663" y="0"/>
                        <a:pt x="10852" y="0"/>
                      </a:cubicBezTo>
                      <a:cubicBezTo>
                        <a:pt x="13803" y="0"/>
                        <a:pt x="16279" y="1238"/>
                        <a:pt x="18183" y="3619"/>
                      </a:cubicBezTo>
                      <a:lnTo>
                        <a:pt x="18183" y="571"/>
                      </a:lnTo>
                      <a:lnTo>
                        <a:pt x="22085" y="571"/>
                      </a:lnTo>
                      <a:lnTo>
                        <a:pt x="22085" y="22193"/>
                      </a:lnTo>
                      <a:cubicBezTo>
                        <a:pt x="22085" y="26098"/>
                        <a:pt x="21705" y="28861"/>
                        <a:pt x="20943" y="30480"/>
                      </a:cubicBezTo>
                      <a:cubicBezTo>
                        <a:pt x="20182" y="32099"/>
                        <a:pt x="18849" y="33433"/>
                        <a:pt x="17135" y="34290"/>
                      </a:cubicBezTo>
                      <a:cubicBezTo>
                        <a:pt x="15422" y="35147"/>
                        <a:pt x="13327" y="35719"/>
                        <a:pt x="10757" y="35719"/>
                      </a:cubicBezTo>
                      <a:cubicBezTo>
                        <a:pt x="7806" y="35719"/>
                        <a:pt x="5331" y="35052"/>
                        <a:pt x="3522" y="33718"/>
                      </a:cubicBezTo>
                      <a:cubicBezTo>
                        <a:pt x="1809" y="32480"/>
                        <a:pt x="952" y="30385"/>
                        <a:pt x="952" y="27718"/>
                      </a:cubicBezTo>
                      <a:close/>
                      <a:moveTo>
                        <a:pt x="4474" y="12668"/>
                      </a:moveTo>
                      <a:cubicBezTo>
                        <a:pt x="4474" y="15907"/>
                        <a:pt x="5140" y="18383"/>
                        <a:pt x="6473" y="19812"/>
                      </a:cubicBezTo>
                      <a:cubicBezTo>
                        <a:pt x="7806" y="21336"/>
                        <a:pt x="9424" y="22098"/>
                        <a:pt x="11328" y="22098"/>
                      </a:cubicBezTo>
                      <a:cubicBezTo>
                        <a:pt x="13232" y="22098"/>
                        <a:pt x="14946" y="21336"/>
                        <a:pt x="16183" y="19812"/>
                      </a:cubicBezTo>
                      <a:cubicBezTo>
                        <a:pt x="17516" y="18288"/>
                        <a:pt x="18183" y="16002"/>
                        <a:pt x="18183" y="12763"/>
                      </a:cubicBezTo>
                      <a:cubicBezTo>
                        <a:pt x="18183" y="9715"/>
                        <a:pt x="17516" y="7429"/>
                        <a:pt x="16183" y="5810"/>
                      </a:cubicBezTo>
                      <a:cubicBezTo>
                        <a:pt x="14851" y="4286"/>
                        <a:pt x="13232" y="3429"/>
                        <a:pt x="11233" y="3429"/>
                      </a:cubicBezTo>
                      <a:cubicBezTo>
                        <a:pt x="9329" y="3429"/>
                        <a:pt x="7711" y="4191"/>
                        <a:pt x="6473" y="5715"/>
                      </a:cubicBezTo>
                      <a:cubicBezTo>
                        <a:pt x="5140" y="7429"/>
                        <a:pt x="4474" y="9620"/>
                        <a:pt x="4474" y="12668"/>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3" name="Google Shape;353;p51"/>
                <p:cNvSpPr/>
                <p:nvPr/>
              </p:nvSpPr>
              <p:spPr>
                <a:xfrm>
                  <a:off x="8541493"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4" name="Google Shape;354;p51"/>
                <p:cNvSpPr/>
                <p:nvPr/>
              </p:nvSpPr>
              <p:spPr>
                <a:xfrm>
                  <a:off x="8556153" y="4973192"/>
                  <a:ext cx="23037" cy="26098"/>
                </a:xfrm>
                <a:custGeom>
                  <a:avLst/>
                  <a:gdLst/>
                  <a:ahLst/>
                  <a:cxnLst/>
                  <a:rect l="l" t="t" r="r" b="b"/>
                  <a:pathLst>
                    <a:path w="23037" h="26098" extrusionOk="0">
                      <a:moveTo>
                        <a:pt x="17802" y="22384"/>
                      </a:moveTo>
                      <a:cubicBezTo>
                        <a:pt x="16184" y="23717"/>
                        <a:pt x="14756" y="24670"/>
                        <a:pt x="13232" y="25241"/>
                      </a:cubicBezTo>
                      <a:cubicBezTo>
                        <a:pt x="11805" y="25813"/>
                        <a:pt x="10186" y="26099"/>
                        <a:pt x="8568" y="26099"/>
                      </a:cubicBezTo>
                      <a:cubicBezTo>
                        <a:pt x="5807" y="26099"/>
                        <a:pt x="3713" y="25432"/>
                        <a:pt x="2190" y="24098"/>
                      </a:cubicBezTo>
                      <a:cubicBezTo>
                        <a:pt x="666" y="22765"/>
                        <a:pt x="0" y="21050"/>
                        <a:pt x="0" y="18955"/>
                      </a:cubicBezTo>
                      <a:cubicBezTo>
                        <a:pt x="0" y="17717"/>
                        <a:pt x="286" y="16574"/>
                        <a:pt x="857" y="15621"/>
                      </a:cubicBezTo>
                      <a:cubicBezTo>
                        <a:pt x="1428" y="14573"/>
                        <a:pt x="2190" y="13811"/>
                        <a:pt x="3046" y="13145"/>
                      </a:cubicBezTo>
                      <a:cubicBezTo>
                        <a:pt x="3903" y="12573"/>
                        <a:pt x="4950" y="12097"/>
                        <a:pt x="6093" y="11716"/>
                      </a:cubicBezTo>
                      <a:cubicBezTo>
                        <a:pt x="6949" y="11525"/>
                        <a:pt x="8187" y="11240"/>
                        <a:pt x="9901" y="11049"/>
                      </a:cubicBezTo>
                      <a:cubicBezTo>
                        <a:pt x="13328" y="10668"/>
                        <a:pt x="15803" y="10192"/>
                        <a:pt x="17421" y="9620"/>
                      </a:cubicBezTo>
                      <a:cubicBezTo>
                        <a:pt x="17421" y="9049"/>
                        <a:pt x="17421" y="8668"/>
                        <a:pt x="17421" y="8477"/>
                      </a:cubicBezTo>
                      <a:cubicBezTo>
                        <a:pt x="17421" y="6763"/>
                        <a:pt x="17040" y="5525"/>
                        <a:pt x="16184" y="4858"/>
                      </a:cubicBezTo>
                      <a:cubicBezTo>
                        <a:pt x="15137"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1"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2" y="16097"/>
                        <a:pt x="5045" y="16669"/>
                      </a:cubicBezTo>
                      <a:cubicBezTo>
                        <a:pt x="4665" y="17240"/>
                        <a:pt x="4474" y="17907"/>
                        <a:pt x="4474" y="18669"/>
                      </a:cubicBezTo>
                      <a:cubicBezTo>
                        <a:pt x="4474" y="19812"/>
                        <a:pt x="4855" y="20765"/>
                        <a:pt x="5712" y="21527"/>
                      </a:cubicBezTo>
                      <a:cubicBezTo>
                        <a:pt x="6569" y="22289"/>
                        <a:pt x="7806" y="22670"/>
                        <a:pt x="9425" y="22670"/>
                      </a:cubicBezTo>
                      <a:cubicBezTo>
                        <a:pt x="11043" y="22670"/>
                        <a:pt x="12471" y="22289"/>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5" name="Google Shape;355;p51"/>
                <p:cNvSpPr/>
                <p:nvPr/>
              </p:nvSpPr>
              <p:spPr>
                <a:xfrm>
                  <a:off x="8584427"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179"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7"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6" name="Google Shape;356;p51"/>
                <p:cNvSpPr/>
                <p:nvPr/>
              </p:nvSpPr>
              <p:spPr>
                <a:xfrm>
                  <a:off x="8624600"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274"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6"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7" name="Google Shape;357;p51"/>
                <p:cNvSpPr/>
                <p:nvPr/>
              </p:nvSpPr>
              <p:spPr>
                <a:xfrm>
                  <a:off x="8663535" y="4973002"/>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3"/>
                        <a:pt x="23038" y="13049"/>
                      </a:cubicBezTo>
                      <a:cubicBezTo>
                        <a:pt x="23038" y="13335"/>
                        <a:pt x="23038" y="13716"/>
                        <a:pt x="23038" y="14192"/>
                      </a:cubicBezTo>
                      <a:lnTo>
                        <a:pt x="4379" y="14192"/>
                      </a:lnTo>
                      <a:cubicBezTo>
                        <a:pt x="4570" y="16954"/>
                        <a:pt x="5331" y="19050"/>
                        <a:pt x="6759" y="20479"/>
                      </a:cubicBezTo>
                      <a:cubicBezTo>
                        <a:pt x="8187" y="21907"/>
                        <a:pt x="9901" y="22669"/>
                        <a:pt x="11995" y="22669"/>
                      </a:cubicBezTo>
                      <a:cubicBezTo>
                        <a:pt x="13518" y="22669"/>
                        <a:pt x="14851" y="22288"/>
                        <a:pt x="15993" y="21431"/>
                      </a:cubicBezTo>
                      <a:cubicBezTo>
                        <a:pt x="16945" y="20669"/>
                        <a:pt x="17802" y="19336"/>
                        <a:pt x="18468" y="17621"/>
                      </a:cubicBezTo>
                      <a:close/>
                      <a:moveTo>
                        <a:pt x="4474" y="10763"/>
                      </a:moveTo>
                      <a:lnTo>
                        <a:pt x="18468" y="10763"/>
                      </a:lnTo>
                      <a:cubicBezTo>
                        <a:pt x="18278" y="8668"/>
                        <a:pt x="17707" y="7048"/>
                        <a:pt x="16850" y="6001"/>
                      </a:cubicBezTo>
                      <a:cubicBezTo>
                        <a:pt x="15517" y="4381"/>
                        <a:pt x="13708" y="3524"/>
                        <a:pt x="11614" y="3524"/>
                      </a:cubicBezTo>
                      <a:cubicBezTo>
                        <a:pt x="9710" y="3524"/>
                        <a:pt x="7997" y="4191"/>
                        <a:pt x="6664" y="5524"/>
                      </a:cubicBezTo>
                      <a:cubicBezTo>
                        <a:pt x="5426" y="6763"/>
                        <a:pt x="4665" y="8572"/>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58" name="Google Shape;358;p51"/>
              <p:cNvGrpSpPr/>
              <p:nvPr/>
            </p:nvGrpSpPr>
            <p:grpSpPr>
              <a:xfrm>
                <a:off x="8206020" y="5017579"/>
                <a:ext cx="478077" cy="44767"/>
                <a:chOff x="8206020" y="5017579"/>
                <a:chExt cx="478077" cy="44767"/>
              </a:xfrm>
            </p:grpSpPr>
            <p:sp>
              <p:nvSpPr>
                <p:cNvPr id="359" name="Google Shape;359;p51"/>
                <p:cNvSpPr/>
                <p:nvPr/>
              </p:nvSpPr>
              <p:spPr>
                <a:xfrm>
                  <a:off x="8206020"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0" name="Google Shape;360;p51"/>
                <p:cNvSpPr/>
                <p:nvPr/>
              </p:nvSpPr>
              <p:spPr>
                <a:xfrm>
                  <a:off x="8231723" y="5017579"/>
                  <a:ext cx="14660" cy="35147"/>
                </a:xfrm>
                <a:custGeom>
                  <a:avLst/>
                  <a:gdLst/>
                  <a:ahLst/>
                  <a:cxnLst/>
                  <a:rect l="l" t="t" r="r" b="b"/>
                  <a:pathLst>
                    <a:path w="14660" h="35147" extrusionOk="0">
                      <a:moveTo>
                        <a:pt x="3713" y="35147"/>
                      </a:moveTo>
                      <a:lnTo>
                        <a:pt x="3713" y="13430"/>
                      </a:lnTo>
                      <a:lnTo>
                        <a:pt x="0" y="13430"/>
                      </a:lnTo>
                      <a:lnTo>
                        <a:pt x="0" y="10096"/>
                      </a:lnTo>
                      <a:lnTo>
                        <a:pt x="3713" y="10096"/>
                      </a:lnTo>
                      <a:lnTo>
                        <a:pt x="3713" y="7429"/>
                      </a:lnTo>
                      <a:cubicBezTo>
                        <a:pt x="3713" y="5715"/>
                        <a:pt x="3903" y="4477"/>
                        <a:pt x="4189" y="3715"/>
                      </a:cubicBezTo>
                      <a:cubicBezTo>
                        <a:pt x="4570"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6"/>
                      </a:lnTo>
                      <a:lnTo>
                        <a:pt x="12852" y="10096"/>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1" name="Google Shape;361;p51"/>
                <p:cNvSpPr/>
                <p:nvPr/>
              </p:nvSpPr>
              <p:spPr>
                <a:xfrm>
                  <a:off x="8258759" y="5018817"/>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6"/>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5"/>
                        <a:pt x="7521" y="29146"/>
                      </a:cubicBezTo>
                      <a:cubicBezTo>
                        <a:pt x="7711" y="29527"/>
                        <a:pt x="7901" y="29813"/>
                        <a:pt x="8282" y="30004"/>
                      </a:cubicBezTo>
                      <a:cubicBezTo>
                        <a:pt x="8663" y="30194"/>
                        <a:pt x="9139" y="30289"/>
                        <a:pt x="9710" y="30289"/>
                      </a:cubicBezTo>
                      <a:cubicBezTo>
                        <a:pt x="10376" y="30289"/>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2" name="Google Shape;362;p51"/>
                <p:cNvSpPr/>
                <p:nvPr/>
              </p:nvSpPr>
              <p:spPr>
                <a:xfrm>
                  <a:off x="8274657" y="5018150"/>
                  <a:ext cx="20467" cy="34670"/>
                </a:xfrm>
                <a:custGeom>
                  <a:avLst/>
                  <a:gdLst/>
                  <a:ahLst/>
                  <a:cxnLst/>
                  <a:rect l="l" t="t" r="r" b="b"/>
                  <a:pathLst>
                    <a:path w="20467" h="34670" extrusionOk="0">
                      <a:moveTo>
                        <a:pt x="0" y="34576"/>
                      </a:moveTo>
                      <a:lnTo>
                        <a:pt x="0" y="0"/>
                      </a:lnTo>
                      <a:lnTo>
                        <a:pt x="4284" y="0"/>
                      </a:lnTo>
                      <a:lnTo>
                        <a:pt x="4284" y="12383"/>
                      </a:lnTo>
                      <a:cubicBezTo>
                        <a:pt x="6283" y="10096"/>
                        <a:pt x="8758" y="8954"/>
                        <a:pt x="11804" y="8954"/>
                      </a:cubicBezTo>
                      <a:cubicBezTo>
                        <a:pt x="13613" y="8954"/>
                        <a:pt x="15231" y="9335"/>
                        <a:pt x="16659" y="10096"/>
                      </a:cubicBezTo>
                      <a:cubicBezTo>
                        <a:pt x="17992" y="10858"/>
                        <a:pt x="19039" y="11811"/>
                        <a:pt x="19610" y="13145"/>
                      </a:cubicBezTo>
                      <a:cubicBezTo>
                        <a:pt x="20182" y="14478"/>
                        <a:pt x="20467" y="16288"/>
                        <a:pt x="20467" y="18764"/>
                      </a:cubicBezTo>
                      <a:lnTo>
                        <a:pt x="20467" y="34671"/>
                      </a:lnTo>
                      <a:lnTo>
                        <a:pt x="16183" y="34671"/>
                      </a:lnTo>
                      <a:lnTo>
                        <a:pt x="16183" y="18764"/>
                      </a:lnTo>
                      <a:cubicBezTo>
                        <a:pt x="16183" y="16669"/>
                        <a:pt x="15707" y="15145"/>
                        <a:pt x="14851" y="14097"/>
                      </a:cubicBezTo>
                      <a:cubicBezTo>
                        <a:pt x="13899" y="13145"/>
                        <a:pt x="12661" y="12668"/>
                        <a:pt x="10948" y="12668"/>
                      </a:cubicBezTo>
                      <a:cubicBezTo>
                        <a:pt x="9710" y="12668"/>
                        <a:pt x="8472" y="12954"/>
                        <a:pt x="7425" y="13621"/>
                      </a:cubicBezTo>
                      <a:cubicBezTo>
                        <a:pt x="6283" y="14288"/>
                        <a:pt x="5521" y="15145"/>
                        <a:pt x="5045" y="16288"/>
                      </a:cubicBezTo>
                      <a:cubicBezTo>
                        <a:pt x="4569"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3" name="Google Shape;363;p51"/>
                <p:cNvSpPr/>
                <p:nvPr/>
              </p:nvSpPr>
              <p:spPr>
                <a:xfrm>
                  <a:off x="8300170"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02"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665"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4" name="Google Shape;364;p51"/>
                <p:cNvSpPr/>
                <p:nvPr/>
              </p:nvSpPr>
              <p:spPr>
                <a:xfrm>
                  <a:off x="8342342" y="5018150"/>
                  <a:ext cx="25893" cy="34670"/>
                </a:xfrm>
                <a:custGeom>
                  <a:avLst/>
                  <a:gdLst/>
                  <a:ahLst/>
                  <a:cxnLst/>
                  <a:rect l="l" t="t" r="r" b="b"/>
                  <a:pathLst>
                    <a:path w="25893" h="34670" extrusionOk="0">
                      <a:moveTo>
                        <a:pt x="0" y="34576"/>
                      </a:moveTo>
                      <a:lnTo>
                        <a:pt x="0" y="0"/>
                      </a:lnTo>
                      <a:lnTo>
                        <a:pt x="25037" y="0"/>
                      </a:lnTo>
                      <a:lnTo>
                        <a:pt x="25037" y="4096"/>
                      </a:lnTo>
                      <a:lnTo>
                        <a:pt x="4665" y="4096"/>
                      </a:lnTo>
                      <a:lnTo>
                        <a:pt x="4665" y="14669"/>
                      </a:lnTo>
                      <a:lnTo>
                        <a:pt x="23799" y="14669"/>
                      </a:lnTo>
                      <a:lnTo>
                        <a:pt x="23799" y="18764"/>
                      </a:lnTo>
                      <a:lnTo>
                        <a:pt x="4665" y="18764"/>
                      </a:lnTo>
                      <a:lnTo>
                        <a:pt x="4665" y="30575"/>
                      </a:lnTo>
                      <a:lnTo>
                        <a:pt x="25893" y="30575"/>
                      </a:lnTo>
                      <a:lnTo>
                        <a:pt x="25893"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5" name="Google Shape;365;p51"/>
                <p:cNvSpPr/>
                <p:nvPr/>
              </p:nvSpPr>
              <p:spPr>
                <a:xfrm>
                  <a:off x="8373852" y="5027675"/>
                  <a:ext cx="20467" cy="25622"/>
                </a:xfrm>
                <a:custGeom>
                  <a:avLst/>
                  <a:gdLst/>
                  <a:ahLst/>
                  <a:cxnLst/>
                  <a:rect l="l" t="t" r="r" b="b"/>
                  <a:pathLst>
                    <a:path w="20467" h="25622" extrusionOk="0">
                      <a:moveTo>
                        <a:pt x="16469" y="25051"/>
                      </a:moveTo>
                      <a:lnTo>
                        <a:pt x="16469" y="21336"/>
                      </a:lnTo>
                      <a:cubicBezTo>
                        <a:pt x="14565" y="24194"/>
                        <a:pt x="11900" y="25622"/>
                        <a:pt x="8568" y="25622"/>
                      </a:cubicBezTo>
                      <a:cubicBezTo>
                        <a:pt x="7045" y="25622"/>
                        <a:pt x="5712" y="25337"/>
                        <a:pt x="4474" y="24765"/>
                      </a:cubicBezTo>
                      <a:cubicBezTo>
                        <a:pt x="3237" y="24194"/>
                        <a:pt x="2285" y="23527"/>
                        <a:pt x="1618" y="22670"/>
                      </a:cubicBezTo>
                      <a:cubicBezTo>
                        <a:pt x="952" y="21812"/>
                        <a:pt x="571" y="20765"/>
                        <a:pt x="286" y="19526"/>
                      </a:cubicBezTo>
                      <a:cubicBezTo>
                        <a:pt x="95" y="18669"/>
                        <a:pt x="0" y="17336"/>
                        <a:pt x="0" y="15526"/>
                      </a:cubicBezTo>
                      <a:lnTo>
                        <a:pt x="0" y="0"/>
                      </a:lnTo>
                      <a:lnTo>
                        <a:pt x="4284" y="0"/>
                      </a:lnTo>
                      <a:lnTo>
                        <a:pt x="4284" y="13907"/>
                      </a:lnTo>
                      <a:cubicBezTo>
                        <a:pt x="4284" y="16097"/>
                        <a:pt x="4379" y="17621"/>
                        <a:pt x="4570" y="18383"/>
                      </a:cubicBezTo>
                      <a:cubicBezTo>
                        <a:pt x="4855" y="19526"/>
                        <a:pt x="5426" y="20383"/>
                        <a:pt x="6283" y="21050"/>
                      </a:cubicBezTo>
                      <a:cubicBezTo>
                        <a:pt x="7140" y="21717"/>
                        <a:pt x="8187" y="22003"/>
                        <a:pt x="9520" y="22003"/>
                      </a:cubicBezTo>
                      <a:cubicBezTo>
                        <a:pt x="10853"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6" name="Google Shape;366;p51"/>
                <p:cNvSpPr/>
                <p:nvPr/>
              </p:nvSpPr>
              <p:spPr>
                <a:xfrm>
                  <a:off x="8400697" y="5027104"/>
                  <a:ext cx="13613" cy="25622"/>
                </a:xfrm>
                <a:custGeom>
                  <a:avLst/>
                  <a:gdLst/>
                  <a:ahLst/>
                  <a:cxnLst/>
                  <a:rect l="l" t="t" r="r" b="b"/>
                  <a:pathLst>
                    <a:path w="13613" h="25622" extrusionOk="0">
                      <a:moveTo>
                        <a:pt x="0" y="25622"/>
                      </a:moveTo>
                      <a:lnTo>
                        <a:pt x="0" y="571"/>
                      </a:lnTo>
                      <a:lnTo>
                        <a:pt x="3808" y="571"/>
                      </a:lnTo>
                      <a:lnTo>
                        <a:pt x="3808" y="4382"/>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4"/>
                      </a:cubicBezTo>
                      <a:cubicBezTo>
                        <a:pt x="5807" y="5715"/>
                        <a:pt x="5331" y="6477"/>
                        <a:pt x="4950" y="7429"/>
                      </a:cubicBezTo>
                      <a:cubicBezTo>
                        <a:pt x="4474" y="8954"/>
                        <a:pt x="4284" y="10573"/>
                        <a:pt x="4284" y="12383"/>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7" name="Google Shape;367;p51"/>
                <p:cNvSpPr/>
                <p:nvPr/>
              </p:nvSpPr>
              <p:spPr>
                <a:xfrm>
                  <a:off x="8415262"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4" y="0"/>
                      </a:cubicBezTo>
                      <a:cubicBezTo>
                        <a:pt x="15232" y="0"/>
                        <a:pt x="18087"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1" y="25051"/>
                        <a:pt x="3427" y="22860"/>
                      </a:cubicBezTo>
                      <a:cubicBezTo>
                        <a:pt x="1047" y="20479"/>
                        <a:pt x="0" y="17240"/>
                        <a:pt x="0" y="13049"/>
                      </a:cubicBezTo>
                      <a:close/>
                      <a:moveTo>
                        <a:pt x="4379" y="13049"/>
                      </a:moveTo>
                      <a:cubicBezTo>
                        <a:pt x="4379" y="16288"/>
                        <a:pt x="5045" y="18669"/>
                        <a:pt x="6473"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8" name="Google Shape;368;p51"/>
                <p:cNvSpPr/>
                <p:nvPr/>
              </p:nvSpPr>
              <p:spPr>
                <a:xfrm>
                  <a:off x="8443726" y="5027104"/>
                  <a:ext cx="21704" cy="35242"/>
                </a:xfrm>
                <a:custGeom>
                  <a:avLst/>
                  <a:gdLst/>
                  <a:ahLst/>
                  <a:cxnLst/>
                  <a:rect l="l" t="t" r="r" b="b"/>
                  <a:pathLst>
                    <a:path w="21704" h="35242" extrusionOk="0">
                      <a:moveTo>
                        <a:pt x="0" y="35242"/>
                      </a:moveTo>
                      <a:lnTo>
                        <a:pt x="0" y="571"/>
                      </a:lnTo>
                      <a:lnTo>
                        <a:pt x="3903" y="571"/>
                      </a:lnTo>
                      <a:lnTo>
                        <a:pt x="3903" y="3810"/>
                      </a:lnTo>
                      <a:cubicBezTo>
                        <a:pt x="4855" y="2572"/>
                        <a:pt x="5807" y="1619"/>
                        <a:pt x="6949" y="953"/>
                      </a:cubicBezTo>
                      <a:cubicBezTo>
                        <a:pt x="8092" y="286"/>
                        <a:pt x="9520" y="0"/>
                        <a:pt x="11138" y="0"/>
                      </a:cubicBezTo>
                      <a:cubicBezTo>
                        <a:pt x="13232" y="0"/>
                        <a:pt x="15136" y="571"/>
                        <a:pt x="16755" y="1619"/>
                      </a:cubicBezTo>
                      <a:cubicBezTo>
                        <a:pt x="18373" y="2762"/>
                        <a:pt x="19610" y="4286"/>
                        <a:pt x="20468" y="6287"/>
                      </a:cubicBezTo>
                      <a:cubicBezTo>
                        <a:pt x="21324" y="8287"/>
                        <a:pt x="21705" y="10478"/>
                        <a:pt x="21705" y="12859"/>
                      </a:cubicBezTo>
                      <a:cubicBezTo>
                        <a:pt x="21705" y="15430"/>
                        <a:pt x="21229" y="17717"/>
                        <a:pt x="20372" y="19812"/>
                      </a:cubicBezTo>
                      <a:cubicBezTo>
                        <a:pt x="19420" y="21908"/>
                        <a:pt x="18088" y="23432"/>
                        <a:pt x="16374" y="24575"/>
                      </a:cubicBezTo>
                      <a:cubicBezTo>
                        <a:pt x="14660" y="25622"/>
                        <a:pt x="12756" y="26194"/>
                        <a:pt x="10853" y="26194"/>
                      </a:cubicBezTo>
                      <a:cubicBezTo>
                        <a:pt x="9425" y="26194"/>
                        <a:pt x="8187" y="25908"/>
                        <a:pt x="7045" y="25337"/>
                      </a:cubicBezTo>
                      <a:cubicBezTo>
                        <a:pt x="5902" y="24765"/>
                        <a:pt x="5045" y="24003"/>
                        <a:pt x="4284" y="23050"/>
                      </a:cubicBezTo>
                      <a:lnTo>
                        <a:pt x="4284" y="35242"/>
                      </a:lnTo>
                      <a:lnTo>
                        <a:pt x="0" y="35242"/>
                      </a:lnTo>
                      <a:close/>
                      <a:moveTo>
                        <a:pt x="3808" y="13240"/>
                      </a:moveTo>
                      <a:cubicBezTo>
                        <a:pt x="3808" y="16478"/>
                        <a:pt x="4474" y="18859"/>
                        <a:pt x="5807" y="20383"/>
                      </a:cubicBezTo>
                      <a:cubicBezTo>
                        <a:pt x="7140" y="21908"/>
                        <a:pt x="8663" y="22670"/>
                        <a:pt x="10567" y="22670"/>
                      </a:cubicBezTo>
                      <a:cubicBezTo>
                        <a:pt x="12471" y="22670"/>
                        <a:pt x="14089" y="21908"/>
                        <a:pt x="15422" y="20288"/>
                      </a:cubicBezTo>
                      <a:cubicBezTo>
                        <a:pt x="16755" y="18669"/>
                        <a:pt x="17421" y="16192"/>
                        <a:pt x="17421" y="12859"/>
                      </a:cubicBezTo>
                      <a:cubicBezTo>
                        <a:pt x="17421" y="9716"/>
                        <a:pt x="16755" y="7239"/>
                        <a:pt x="15422" y="5715"/>
                      </a:cubicBezTo>
                      <a:cubicBezTo>
                        <a:pt x="14089" y="4096"/>
                        <a:pt x="12566" y="3334"/>
                        <a:pt x="10757" y="3334"/>
                      </a:cubicBezTo>
                      <a:cubicBezTo>
                        <a:pt x="8949" y="3334"/>
                        <a:pt x="7330" y="4191"/>
                        <a:pt x="5997" y="5905"/>
                      </a:cubicBezTo>
                      <a:cubicBezTo>
                        <a:pt x="4474" y="7620"/>
                        <a:pt x="3808" y="10001"/>
                        <a:pt x="3808" y="1324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9" name="Google Shape;369;p51"/>
                <p:cNvSpPr/>
                <p:nvPr/>
              </p:nvSpPr>
              <p:spPr>
                <a:xfrm>
                  <a:off x="8469144"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97"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760"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0" name="Google Shape;370;p51"/>
                <p:cNvSpPr/>
                <p:nvPr/>
              </p:nvSpPr>
              <p:spPr>
                <a:xfrm>
                  <a:off x="8495894" y="5027295"/>
                  <a:ext cx="23037" cy="26098"/>
                </a:xfrm>
                <a:custGeom>
                  <a:avLst/>
                  <a:gdLst/>
                  <a:ahLst/>
                  <a:cxnLst/>
                  <a:rect l="l" t="t" r="r" b="b"/>
                  <a:pathLst>
                    <a:path w="23037" h="26098" extrusionOk="0">
                      <a:moveTo>
                        <a:pt x="17802" y="22384"/>
                      </a:moveTo>
                      <a:cubicBezTo>
                        <a:pt x="16184" y="23717"/>
                        <a:pt x="14755" y="24670"/>
                        <a:pt x="13232" y="25241"/>
                      </a:cubicBezTo>
                      <a:cubicBezTo>
                        <a:pt x="11804" y="25813"/>
                        <a:pt x="10186" y="26098"/>
                        <a:pt x="8568" y="26098"/>
                      </a:cubicBezTo>
                      <a:cubicBezTo>
                        <a:pt x="5807" y="26098"/>
                        <a:pt x="3713" y="25432"/>
                        <a:pt x="2190" y="24098"/>
                      </a:cubicBezTo>
                      <a:cubicBezTo>
                        <a:pt x="666" y="22765"/>
                        <a:pt x="0" y="21050"/>
                        <a:pt x="0" y="18955"/>
                      </a:cubicBezTo>
                      <a:cubicBezTo>
                        <a:pt x="0" y="17717"/>
                        <a:pt x="286" y="16573"/>
                        <a:pt x="857" y="15621"/>
                      </a:cubicBezTo>
                      <a:cubicBezTo>
                        <a:pt x="1428" y="14573"/>
                        <a:pt x="2190" y="13811"/>
                        <a:pt x="3046" y="13144"/>
                      </a:cubicBezTo>
                      <a:cubicBezTo>
                        <a:pt x="3903" y="12573"/>
                        <a:pt x="4950" y="12097"/>
                        <a:pt x="6093" y="11716"/>
                      </a:cubicBezTo>
                      <a:cubicBezTo>
                        <a:pt x="6949" y="11525"/>
                        <a:pt x="8187" y="11239"/>
                        <a:pt x="9901" y="11049"/>
                      </a:cubicBezTo>
                      <a:cubicBezTo>
                        <a:pt x="13327" y="10668"/>
                        <a:pt x="15803" y="10192"/>
                        <a:pt x="17421" y="9620"/>
                      </a:cubicBezTo>
                      <a:cubicBezTo>
                        <a:pt x="17421" y="9049"/>
                        <a:pt x="17421" y="8668"/>
                        <a:pt x="17421" y="8477"/>
                      </a:cubicBezTo>
                      <a:cubicBezTo>
                        <a:pt x="17421" y="6763"/>
                        <a:pt x="17040" y="5525"/>
                        <a:pt x="16184" y="4858"/>
                      </a:cubicBezTo>
                      <a:cubicBezTo>
                        <a:pt x="15136" y="3905"/>
                        <a:pt x="13518" y="3429"/>
                        <a:pt x="11328" y="3429"/>
                      </a:cubicBezTo>
                      <a:cubicBezTo>
                        <a:pt x="9329" y="3429"/>
                        <a:pt x="7901" y="3810"/>
                        <a:pt x="6949" y="4477"/>
                      </a:cubicBezTo>
                      <a:cubicBezTo>
                        <a:pt x="5997" y="5143"/>
                        <a:pt x="5331" y="6382"/>
                        <a:pt x="4855" y="8192"/>
                      </a:cubicBezTo>
                      <a:lnTo>
                        <a:pt x="666" y="7620"/>
                      </a:lnTo>
                      <a:cubicBezTo>
                        <a:pt x="1047" y="5810"/>
                        <a:pt x="1618" y="4381"/>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1"/>
                        <a:pt x="21515" y="5525"/>
                      </a:cubicBezTo>
                      <a:cubicBezTo>
                        <a:pt x="21610" y="6287"/>
                        <a:pt x="21705" y="7525"/>
                        <a:pt x="21705" y="9430"/>
                      </a:cubicBezTo>
                      <a:lnTo>
                        <a:pt x="21705" y="15050"/>
                      </a:lnTo>
                      <a:cubicBezTo>
                        <a:pt x="21705" y="18955"/>
                        <a:pt x="21800" y="21526"/>
                        <a:pt x="21990"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4"/>
                        <a:pt x="5712" y="21526"/>
                      </a:cubicBezTo>
                      <a:cubicBezTo>
                        <a:pt x="6569" y="22288"/>
                        <a:pt x="7806" y="22669"/>
                        <a:pt x="9424" y="22669"/>
                      </a:cubicBezTo>
                      <a:cubicBezTo>
                        <a:pt x="11043" y="22669"/>
                        <a:pt x="12471" y="22288"/>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1" name="Google Shape;371;p51"/>
                <p:cNvSpPr/>
                <p:nvPr/>
              </p:nvSpPr>
              <p:spPr>
                <a:xfrm>
                  <a:off x="8524167"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2" name="Google Shape;372;p51"/>
                <p:cNvSpPr/>
                <p:nvPr userDrawn="1"/>
              </p:nvSpPr>
              <p:spPr>
                <a:xfrm>
                  <a:off x="8565102" y="5018055"/>
                  <a:ext cx="27131" cy="35242"/>
                </a:xfrm>
                <a:custGeom>
                  <a:avLst/>
                  <a:gdLst/>
                  <a:ahLst/>
                  <a:cxnLst/>
                  <a:rect l="l" t="t" r="r" b="b"/>
                  <a:pathLst>
                    <a:path w="27131" h="35242" extrusionOk="0">
                      <a:moveTo>
                        <a:pt x="22562" y="95"/>
                      </a:moveTo>
                      <a:lnTo>
                        <a:pt x="27131" y="95"/>
                      </a:lnTo>
                      <a:lnTo>
                        <a:pt x="27131" y="20098"/>
                      </a:lnTo>
                      <a:cubicBezTo>
                        <a:pt x="27131" y="23527"/>
                        <a:pt x="26750" y="26289"/>
                        <a:pt x="25989" y="28384"/>
                      </a:cubicBezTo>
                      <a:cubicBezTo>
                        <a:pt x="25227" y="30385"/>
                        <a:pt x="23799" y="32099"/>
                        <a:pt x="21705" y="33338"/>
                      </a:cubicBezTo>
                      <a:cubicBezTo>
                        <a:pt x="19610" y="34576"/>
                        <a:pt x="16945" y="35242"/>
                        <a:pt x="13613" y="35242"/>
                      </a:cubicBezTo>
                      <a:cubicBezTo>
                        <a:pt x="10376" y="35242"/>
                        <a:pt x="7711" y="34671"/>
                        <a:pt x="5712" y="33528"/>
                      </a:cubicBezTo>
                      <a:cubicBezTo>
                        <a:pt x="3618" y="32385"/>
                        <a:pt x="2190" y="30766"/>
                        <a:pt x="1333" y="28670"/>
                      </a:cubicBezTo>
                      <a:cubicBezTo>
                        <a:pt x="476" y="26575"/>
                        <a:pt x="0" y="23622"/>
                        <a:pt x="0" y="20002"/>
                      </a:cubicBezTo>
                      <a:lnTo>
                        <a:pt x="0" y="0"/>
                      </a:lnTo>
                      <a:lnTo>
                        <a:pt x="4570" y="0"/>
                      </a:lnTo>
                      <a:lnTo>
                        <a:pt x="4570" y="19907"/>
                      </a:lnTo>
                      <a:cubicBezTo>
                        <a:pt x="4570" y="22955"/>
                        <a:pt x="4855" y="25146"/>
                        <a:pt x="5426" y="26575"/>
                      </a:cubicBezTo>
                      <a:cubicBezTo>
                        <a:pt x="5997" y="28004"/>
                        <a:pt x="6949" y="29051"/>
                        <a:pt x="8282" y="29908"/>
                      </a:cubicBezTo>
                      <a:cubicBezTo>
                        <a:pt x="9615" y="30671"/>
                        <a:pt x="11328" y="31051"/>
                        <a:pt x="13232" y="31051"/>
                      </a:cubicBezTo>
                      <a:cubicBezTo>
                        <a:pt x="16564" y="31051"/>
                        <a:pt x="18944" y="30289"/>
                        <a:pt x="20468" y="28766"/>
                      </a:cubicBezTo>
                      <a:cubicBezTo>
                        <a:pt x="21895" y="27242"/>
                        <a:pt x="22657" y="24289"/>
                        <a:pt x="22657" y="20002"/>
                      </a:cubicBezTo>
                      <a:lnTo>
                        <a:pt x="22657" y="9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3" name="Google Shape;373;p51"/>
                <p:cNvSpPr/>
                <p:nvPr/>
              </p:nvSpPr>
              <p:spPr>
                <a:xfrm>
                  <a:off x="8599277" y="5027104"/>
                  <a:ext cx="20372" cy="25622"/>
                </a:xfrm>
                <a:custGeom>
                  <a:avLst/>
                  <a:gdLst/>
                  <a:ahLst/>
                  <a:cxnLst/>
                  <a:rect l="l" t="t" r="r" b="b"/>
                  <a:pathLst>
                    <a:path w="20372" h="25622" extrusionOk="0">
                      <a:moveTo>
                        <a:pt x="0" y="25622"/>
                      </a:moveTo>
                      <a:lnTo>
                        <a:pt x="0" y="571"/>
                      </a:lnTo>
                      <a:lnTo>
                        <a:pt x="3808" y="571"/>
                      </a:lnTo>
                      <a:lnTo>
                        <a:pt x="3808" y="4096"/>
                      </a:lnTo>
                      <a:cubicBezTo>
                        <a:pt x="5617" y="1333"/>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4" name="Google Shape;374;p51"/>
                <p:cNvSpPr/>
                <p:nvPr/>
              </p:nvSpPr>
              <p:spPr>
                <a:xfrm>
                  <a:off x="8626123" y="5018150"/>
                  <a:ext cx="4283" cy="34575"/>
                </a:xfrm>
                <a:custGeom>
                  <a:avLst/>
                  <a:gdLst/>
                  <a:ahLst/>
                  <a:cxnLst/>
                  <a:rect l="l" t="t" r="r" b="b"/>
                  <a:pathLst>
                    <a:path w="4283" h="34575" extrusionOk="0">
                      <a:moveTo>
                        <a:pt x="0" y="4858"/>
                      </a:moveTo>
                      <a:lnTo>
                        <a:pt x="0" y="0"/>
                      </a:lnTo>
                      <a:lnTo>
                        <a:pt x="4284" y="0"/>
                      </a:lnTo>
                      <a:lnTo>
                        <a:pt x="4284" y="4858"/>
                      </a:lnTo>
                      <a:lnTo>
                        <a:pt x="0" y="4858"/>
                      </a:lnTo>
                      <a:close/>
                      <a:moveTo>
                        <a:pt x="0" y="34576"/>
                      </a:moveTo>
                      <a:lnTo>
                        <a:pt x="0" y="9525"/>
                      </a:lnTo>
                      <a:lnTo>
                        <a:pt x="4284" y="9525"/>
                      </a:lnTo>
                      <a:lnTo>
                        <a:pt x="4284" y="34576"/>
                      </a:lnTo>
                      <a:lnTo>
                        <a:pt x="0" y="3457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5" name="Google Shape;375;p51"/>
                <p:cNvSpPr/>
                <p:nvPr/>
              </p:nvSpPr>
              <p:spPr>
                <a:xfrm>
                  <a:off x="8635262" y="5027199"/>
                  <a:ext cx="23513" cy="26193"/>
                </a:xfrm>
                <a:custGeom>
                  <a:avLst/>
                  <a:gdLst/>
                  <a:ahLst/>
                  <a:cxnLst/>
                  <a:rect l="l" t="t" r="r" b="b"/>
                  <a:pathLst>
                    <a:path w="23513" h="26193" extrusionOk="0">
                      <a:moveTo>
                        <a:pt x="0" y="13049"/>
                      </a:moveTo>
                      <a:cubicBezTo>
                        <a:pt x="0" y="8382"/>
                        <a:pt x="1333" y="4953"/>
                        <a:pt x="3903" y="2762"/>
                      </a:cubicBezTo>
                      <a:cubicBezTo>
                        <a:pt x="6092" y="953"/>
                        <a:pt x="8663" y="0"/>
                        <a:pt x="11804" y="0"/>
                      </a:cubicBezTo>
                      <a:cubicBezTo>
                        <a:pt x="15231" y="0"/>
                        <a:pt x="18087" y="1143"/>
                        <a:pt x="20277" y="3429"/>
                      </a:cubicBezTo>
                      <a:cubicBezTo>
                        <a:pt x="22466" y="5715"/>
                        <a:pt x="23513" y="8763"/>
                        <a:pt x="23513" y="12764"/>
                      </a:cubicBezTo>
                      <a:cubicBezTo>
                        <a:pt x="23513" y="16002"/>
                        <a:pt x="23037" y="18479"/>
                        <a:pt x="22085" y="20383"/>
                      </a:cubicBezTo>
                      <a:cubicBezTo>
                        <a:pt x="21133" y="22193"/>
                        <a:pt x="19705" y="23622"/>
                        <a:pt x="17897" y="24670"/>
                      </a:cubicBezTo>
                      <a:cubicBezTo>
                        <a:pt x="16088" y="25718"/>
                        <a:pt x="13994" y="26194"/>
                        <a:pt x="11900" y="26194"/>
                      </a:cubicBezTo>
                      <a:cubicBezTo>
                        <a:pt x="8377" y="26194"/>
                        <a:pt x="5521" y="25051"/>
                        <a:pt x="3427" y="22860"/>
                      </a:cubicBezTo>
                      <a:cubicBezTo>
                        <a:pt x="1142" y="20479"/>
                        <a:pt x="0" y="17240"/>
                        <a:pt x="0" y="13049"/>
                      </a:cubicBezTo>
                      <a:close/>
                      <a:moveTo>
                        <a:pt x="4379" y="13049"/>
                      </a:moveTo>
                      <a:cubicBezTo>
                        <a:pt x="4379" y="16288"/>
                        <a:pt x="5045" y="18669"/>
                        <a:pt x="6473" y="20288"/>
                      </a:cubicBezTo>
                      <a:cubicBezTo>
                        <a:pt x="7901" y="21908"/>
                        <a:pt x="9615" y="22670"/>
                        <a:pt x="11709" y="22670"/>
                      </a:cubicBezTo>
                      <a:cubicBezTo>
                        <a:pt x="13803" y="22670"/>
                        <a:pt x="15612" y="21908"/>
                        <a:pt x="16945" y="20288"/>
                      </a:cubicBezTo>
                      <a:cubicBezTo>
                        <a:pt x="18373" y="18669"/>
                        <a:pt x="19039" y="16288"/>
                        <a:pt x="19039" y="12954"/>
                      </a:cubicBezTo>
                      <a:cubicBezTo>
                        <a:pt x="19039" y="9811"/>
                        <a:pt x="18373" y="7525"/>
                        <a:pt x="16945" y="5906"/>
                      </a:cubicBezTo>
                      <a:cubicBezTo>
                        <a:pt x="15517" y="4286"/>
                        <a:pt x="13803"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6" name="Google Shape;376;p51"/>
                <p:cNvSpPr/>
                <p:nvPr/>
              </p:nvSpPr>
              <p:spPr>
                <a:xfrm>
                  <a:off x="8663726"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sp>
          <p:nvSpPr>
            <p:cNvPr id="377" name="Google Shape;377;p51"/>
            <p:cNvSpPr/>
            <p:nvPr/>
          </p:nvSpPr>
          <p:spPr>
            <a:xfrm>
              <a:off x="1469056" y="8636776"/>
              <a:ext cx="1954158" cy="359509"/>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378" b="0" i="0" u="none" strike="noStrike" dirty="0">
                  <a:solidFill>
                    <a:srgbClr val="323338"/>
                  </a:solidFill>
                  <a:latin typeface="Calibri"/>
                  <a:ea typeface="Calibri"/>
                  <a:cs typeface="Calibri"/>
                  <a:sym typeface="Calibri"/>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 2020-1-UK01-KA203-079083</a:t>
              </a:r>
            </a:p>
          </p:txBody>
        </p:sp>
      </p:grpSp>
      <p:grpSp>
        <p:nvGrpSpPr>
          <p:cNvPr id="378" name="Google Shape;378;p51"/>
          <p:cNvGrpSpPr/>
          <p:nvPr userDrawn="1"/>
        </p:nvGrpSpPr>
        <p:grpSpPr>
          <a:xfrm>
            <a:off x="4695780" y="2930663"/>
            <a:ext cx="2152946" cy="784845"/>
            <a:chOff x="1776980" y="4305477"/>
            <a:chExt cx="3230805" cy="1202858"/>
          </a:xfrm>
        </p:grpSpPr>
        <p:grpSp>
          <p:nvGrpSpPr>
            <p:cNvPr id="379" name="Google Shape;379;p51"/>
            <p:cNvGrpSpPr/>
            <p:nvPr/>
          </p:nvGrpSpPr>
          <p:grpSpPr>
            <a:xfrm>
              <a:off x="1938476" y="5009957"/>
              <a:ext cx="697325" cy="475596"/>
              <a:chOff x="1938476" y="5009957"/>
              <a:chExt cx="697325" cy="475596"/>
            </a:xfrm>
          </p:grpSpPr>
          <p:sp>
            <p:nvSpPr>
              <p:cNvPr id="380" name="Google Shape;380;p51"/>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1" name="Google Shape;381;p51"/>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2" name="Google Shape;382;p51"/>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83" name="Google Shape;383;p51"/>
            <p:cNvGrpSpPr/>
            <p:nvPr/>
          </p:nvGrpSpPr>
          <p:grpSpPr>
            <a:xfrm>
              <a:off x="1776980" y="4775482"/>
              <a:ext cx="871185" cy="467051"/>
              <a:chOff x="1776980" y="4775482"/>
              <a:chExt cx="871185" cy="467051"/>
            </a:xfrm>
          </p:grpSpPr>
          <p:sp>
            <p:nvSpPr>
              <p:cNvPr id="384" name="Google Shape;384;p51"/>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5" name="Google Shape;385;p51"/>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6" name="Google Shape;386;p51"/>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7" name="Google Shape;387;p51"/>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88" name="Google Shape;388;p51"/>
            <p:cNvGrpSpPr/>
            <p:nvPr/>
          </p:nvGrpSpPr>
          <p:grpSpPr>
            <a:xfrm>
              <a:off x="1779516" y="4305477"/>
              <a:ext cx="869601" cy="601956"/>
              <a:chOff x="1779516" y="4305477"/>
              <a:chExt cx="869601" cy="601956"/>
            </a:xfrm>
          </p:grpSpPr>
          <p:sp>
            <p:nvSpPr>
              <p:cNvPr id="389" name="Google Shape;389;p51"/>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0" name="Google Shape;390;p51"/>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1" name="Google Shape;391;p51"/>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2" name="Google Shape;392;p51"/>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3" name="Google Shape;393;p51"/>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4" name="Google Shape;394;p51"/>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95" name="Google Shape;395;p51"/>
            <p:cNvGrpSpPr/>
            <p:nvPr/>
          </p:nvGrpSpPr>
          <p:grpSpPr>
            <a:xfrm>
              <a:off x="3139872" y="4874208"/>
              <a:ext cx="1611123" cy="319912"/>
              <a:chOff x="3139872" y="4874208"/>
              <a:chExt cx="1611123" cy="319912"/>
            </a:xfrm>
          </p:grpSpPr>
          <p:sp>
            <p:nvSpPr>
              <p:cNvPr id="396" name="Google Shape;396;p51"/>
              <p:cNvSpPr/>
              <p:nvPr/>
            </p:nvSpPr>
            <p:spPr>
              <a:xfrm>
                <a:off x="3139872" y="4896042"/>
                <a:ext cx="194019" cy="294280"/>
              </a:xfrm>
              <a:custGeom>
                <a:avLst/>
                <a:gdLst/>
                <a:ahLst/>
                <a:cxnLst/>
                <a:rect l="l" t="t" r="r" b="b"/>
                <a:pathLst>
                  <a:path w="194019" h="294280" extrusionOk="0">
                    <a:moveTo>
                      <a:pt x="194020" y="0"/>
                    </a:moveTo>
                    <a:lnTo>
                      <a:pt x="194020" y="24682"/>
                    </a:lnTo>
                    <a:lnTo>
                      <a:pt x="112227" y="24682"/>
                    </a:lnTo>
                    <a:lnTo>
                      <a:pt x="112227" y="294281"/>
                    </a:lnTo>
                    <a:lnTo>
                      <a:pt x="82744" y="294281"/>
                    </a:lnTo>
                    <a:lnTo>
                      <a:pt x="82744" y="23732"/>
                    </a:lnTo>
                    <a:lnTo>
                      <a:pt x="0" y="23732"/>
                    </a:lnTo>
                    <a:lnTo>
                      <a:pt x="0" y="0"/>
                    </a:lnTo>
                    <a:lnTo>
                      <a:pt x="194020"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7" name="Google Shape;397;p51"/>
              <p:cNvSpPr/>
              <p:nvPr/>
            </p:nvSpPr>
            <p:spPr>
              <a:xfrm>
                <a:off x="3367180" y="4955847"/>
                <a:ext cx="232062" cy="237323"/>
              </a:xfrm>
              <a:custGeom>
                <a:avLst/>
                <a:gdLst/>
                <a:ahLst/>
                <a:cxnLst/>
                <a:rect l="l" t="t" r="r" b="b"/>
                <a:pathLst>
                  <a:path w="232062" h="237323" extrusionOk="0">
                    <a:moveTo>
                      <a:pt x="56113" y="223084"/>
                    </a:moveTo>
                    <a:cubicBezTo>
                      <a:pt x="38994" y="213591"/>
                      <a:pt x="24728" y="199352"/>
                      <a:pt x="15217" y="181315"/>
                    </a:cubicBezTo>
                    <a:cubicBezTo>
                      <a:pt x="4755" y="163278"/>
                      <a:pt x="0" y="142394"/>
                      <a:pt x="0" y="118662"/>
                    </a:cubicBezTo>
                    <a:cubicBezTo>
                      <a:pt x="0" y="94929"/>
                      <a:pt x="4755" y="74045"/>
                      <a:pt x="15217" y="56008"/>
                    </a:cubicBezTo>
                    <a:cubicBezTo>
                      <a:pt x="25679" y="37972"/>
                      <a:pt x="38994" y="24682"/>
                      <a:pt x="57065" y="14239"/>
                    </a:cubicBezTo>
                    <a:cubicBezTo>
                      <a:pt x="74184" y="4746"/>
                      <a:pt x="94156" y="0"/>
                      <a:pt x="116031" y="0"/>
                    </a:cubicBezTo>
                    <a:cubicBezTo>
                      <a:pt x="137906" y="0"/>
                      <a:pt x="156928" y="4746"/>
                      <a:pt x="174998" y="14239"/>
                    </a:cubicBezTo>
                    <a:cubicBezTo>
                      <a:pt x="192117" y="23732"/>
                      <a:pt x="206384" y="37972"/>
                      <a:pt x="216845" y="56008"/>
                    </a:cubicBezTo>
                    <a:cubicBezTo>
                      <a:pt x="227307" y="74045"/>
                      <a:pt x="232063" y="94929"/>
                      <a:pt x="232063" y="118662"/>
                    </a:cubicBezTo>
                    <a:cubicBezTo>
                      <a:pt x="232063" y="142394"/>
                      <a:pt x="227307" y="163278"/>
                      <a:pt x="216845" y="181315"/>
                    </a:cubicBezTo>
                    <a:cubicBezTo>
                      <a:pt x="206384" y="199352"/>
                      <a:pt x="193069" y="213591"/>
                      <a:pt x="174998" y="223084"/>
                    </a:cubicBezTo>
                    <a:cubicBezTo>
                      <a:pt x="156928" y="232577"/>
                      <a:pt x="137906" y="237323"/>
                      <a:pt x="116031" y="237323"/>
                    </a:cubicBezTo>
                    <a:cubicBezTo>
                      <a:pt x="94156" y="237323"/>
                      <a:pt x="73233" y="232577"/>
                      <a:pt x="56113" y="223084"/>
                    </a:cubicBezTo>
                    <a:close/>
                    <a:moveTo>
                      <a:pt x="156928" y="202199"/>
                    </a:moveTo>
                    <a:cubicBezTo>
                      <a:pt x="170243" y="195554"/>
                      <a:pt x="180704" y="185112"/>
                      <a:pt x="188313" y="170873"/>
                    </a:cubicBezTo>
                    <a:cubicBezTo>
                      <a:pt x="195922" y="156633"/>
                      <a:pt x="200677" y="139546"/>
                      <a:pt x="200677" y="119611"/>
                    </a:cubicBezTo>
                    <a:cubicBezTo>
                      <a:pt x="200677" y="99676"/>
                      <a:pt x="196873" y="82588"/>
                      <a:pt x="189264" y="68349"/>
                    </a:cubicBezTo>
                    <a:cubicBezTo>
                      <a:pt x="181656" y="54110"/>
                      <a:pt x="171194" y="43667"/>
                      <a:pt x="157879" y="37022"/>
                    </a:cubicBezTo>
                    <a:cubicBezTo>
                      <a:pt x="144564" y="30377"/>
                      <a:pt x="131249" y="26580"/>
                      <a:pt x="116031" y="26580"/>
                    </a:cubicBezTo>
                    <a:cubicBezTo>
                      <a:pt x="100814" y="26580"/>
                      <a:pt x="86548" y="30377"/>
                      <a:pt x="74184" y="37022"/>
                    </a:cubicBezTo>
                    <a:cubicBezTo>
                      <a:pt x="60869" y="43667"/>
                      <a:pt x="50407" y="54110"/>
                      <a:pt x="42798" y="68349"/>
                    </a:cubicBezTo>
                    <a:cubicBezTo>
                      <a:pt x="35190" y="82588"/>
                      <a:pt x="31386" y="99676"/>
                      <a:pt x="31386" y="119611"/>
                    </a:cubicBezTo>
                    <a:cubicBezTo>
                      <a:pt x="31386" y="139546"/>
                      <a:pt x="35190" y="156633"/>
                      <a:pt x="42798" y="170873"/>
                    </a:cubicBezTo>
                    <a:cubicBezTo>
                      <a:pt x="50407" y="185112"/>
                      <a:pt x="60869" y="195554"/>
                      <a:pt x="73233" y="202199"/>
                    </a:cubicBezTo>
                    <a:cubicBezTo>
                      <a:pt x="85597" y="208844"/>
                      <a:pt x="99863" y="212642"/>
                      <a:pt x="115080" y="212642"/>
                    </a:cubicBezTo>
                    <a:cubicBezTo>
                      <a:pt x="130297" y="212642"/>
                      <a:pt x="144564" y="208844"/>
                      <a:pt x="156928" y="202199"/>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8" name="Google Shape;398;p51"/>
              <p:cNvSpPr/>
              <p:nvPr/>
            </p:nvSpPr>
            <p:spPr>
              <a:xfrm>
                <a:off x="3649649" y="4960594"/>
                <a:ext cx="202579" cy="233526"/>
              </a:xfrm>
              <a:custGeom>
                <a:avLst/>
                <a:gdLst/>
                <a:ahLst/>
                <a:cxnLst/>
                <a:rect l="l" t="t" r="r" b="b"/>
                <a:pathLst>
                  <a:path w="202579" h="233526" extrusionOk="0">
                    <a:moveTo>
                      <a:pt x="202579" y="0"/>
                    </a:moveTo>
                    <a:lnTo>
                      <a:pt x="202579" y="229729"/>
                    </a:lnTo>
                    <a:lnTo>
                      <a:pt x="173096" y="229729"/>
                    </a:lnTo>
                    <a:lnTo>
                      <a:pt x="173096" y="188909"/>
                    </a:lnTo>
                    <a:cubicBezTo>
                      <a:pt x="166438" y="203149"/>
                      <a:pt x="155977" y="214540"/>
                      <a:pt x="141710" y="222134"/>
                    </a:cubicBezTo>
                    <a:cubicBezTo>
                      <a:pt x="127444" y="229729"/>
                      <a:pt x="112227" y="233526"/>
                      <a:pt x="94157" y="233526"/>
                    </a:cubicBezTo>
                    <a:cubicBezTo>
                      <a:pt x="66575" y="233526"/>
                      <a:pt x="43750" y="224982"/>
                      <a:pt x="26630" y="207895"/>
                    </a:cubicBezTo>
                    <a:cubicBezTo>
                      <a:pt x="9511" y="190808"/>
                      <a:pt x="0" y="166126"/>
                      <a:pt x="0" y="133850"/>
                    </a:cubicBezTo>
                    <a:lnTo>
                      <a:pt x="0" y="0"/>
                    </a:lnTo>
                    <a:lnTo>
                      <a:pt x="29483" y="0"/>
                    </a:lnTo>
                    <a:lnTo>
                      <a:pt x="29483" y="131002"/>
                    </a:lnTo>
                    <a:cubicBezTo>
                      <a:pt x="29483" y="155684"/>
                      <a:pt x="36141" y="174670"/>
                      <a:pt x="48505" y="187960"/>
                    </a:cubicBezTo>
                    <a:cubicBezTo>
                      <a:pt x="60869" y="201250"/>
                      <a:pt x="77988" y="207895"/>
                      <a:pt x="99863" y="207895"/>
                    </a:cubicBezTo>
                    <a:cubicBezTo>
                      <a:pt x="121738" y="207895"/>
                      <a:pt x="139808" y="201250"/>
                      <a:pt x="153123" y="187011"/>
                    </a:cubicBezTo>
                    <a:cubicBezTo>
                      <a:pt x="166438" y="172771"/>
                      <a:pt x="173096" y="151887"/>
                      <a:pt x="173096" y="125307"/>
                    </a:cubicBezTo>
                    <a:lnTo>
                      <a:pt x="173096" y="0"/>
                    </a:lnTo>
                    <a:lnTo>
                      <a:pt x="202579"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9" name="Google Shape;399;p51"/>
              <p:cNvSpPr/>
              <p:nvPr/>
            </p:nvSpPr>
            <p:spPr>
              <a:xfrm>
                <a:off x="3920706" y="4956797"/>
                <a:ext cx="107471" cy="233526"/>
              </a:xfrm>
              <a:custGeom>
                <a:avLst/>
                <a:gdLst/>
                <a:ahLst/>
                <a:cxnLst/>
                <a:rect l="l" t="t" r="r" b="b"/>
                <a:pathLst>
                  <a:path w="107471" h="233526" extrusionOk="0">
                    <a:moveTo>
                      <a:pt x="58015" y="11391"/>
                    </a:moveTo>
                    <a:cubicBezTo>
                      <a:pt x="71331" y="3797"/>
                      <a:pt x="87499" y="0"/>
                      <a:pt x="107472" y="0"/>
                    </a:cubicBezTo>
                    <a:lnTo>
                      <a:pt x="107472" y="30377"/>
                    </a:lnTo>
                    <a:lnTo>
                      <a:pt x="99863" y="30377"/>
                    </a:lnTo>
                    <a:cubicBezTo>
                      <a:pt x="78939" y="30377"/>
                      <a:pt x="60869" y="36073"/>
                      <a:pt x="48505" y="47465"/>
                    </a:cubicBezTo>
                    <a:cubicBezTo>
                      <a:pt x="35190" y="58856"/>
                      <a:pt x="29483" y="77842"/>
                      <a:pt x="29483" y="105372"/>
                    </a:cubicBezTo>
                    <a:lnTo>
                      <a:pt x="29483" y="233526"/>
                    </a:lnTo>
                    <a:lnTo>
                      <a:pt x="0" y="233526"/>
                    </a:lnTo>
                    <a:lnTo>
                      <a:pt x="0" y="3797"/>
                    </a:lnTo>
                    <a:lnTo>
                      <a:pt x="29483" y="3797"/>
                    </a:lnTo>
                    <a:lnTo>
                      <a:pt x="29483" y="44617"/>
                    </a:lnTo>
                    <a:cubicBezTo>
                      <a:pt x="35190" y="30377"/>
                      <a:pt x="44700" y="18986"/>
                      <a:pt x="58015" y="11391"/>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0" name="Google Shape;400;p51"/>
              <p:cNvSpPr/>
              <p:nvPr/>
            </p:nvSpPr>
            <p:spPr>
              <a:xfrm>
                <a:off x="4065269" y="4874208"/>
                <a:ext cx="43749" cy="316114"/>
              </a:xfrm>
              <a:custGeom>
                <a:avLst/>
                <a:gdLst/>
                <a:ahLst/>
                <a:cxnLst/>
                <a:rect l="l" t="t" r="r" b="b"/>
                <a:pathLst>
                  <a:path w="43749" h="316114"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50" y="15189"/>
                      <a:pt x="43750" y="20884"/>
                    </a:cubicBezTo>
                    <a:cubicBezTo>
                      <a:pt x="43750" y="27530"/>
                      <a:pt x="41847" y="32276"/>
                      <a:pt x="37092" y="36073"/>
                    </a:cubicBezTo>
                    <a:cubicBezTo>
                      <a:pt x="33288" y="39870"/>
                      <a:pt x="27581" y="42718"/>
                      <a:pt x="21875" y="42718"/>
                    </a:cubicBezTo>
                    <a:cubicBezTo>
                      <a:pt x="16168" y="42718"/>
                      <a:pt x="10462" y="40820"/>
                      <a:pt x="6658" y="36073"/>
                    </a:cubicBezTo>
                    <a:close/>
                    <a:moveTo>
                      <a:pt x="37092" y="86386"/>
                    </a:moveTo>
                    <a:lnTo>
                      <a:pt x="37092" y="316115"/>
                    </a:lnTo>
                    <a:lnTo>
                      <a:pt x="7609" y="316115"/>
                    </a:lnTo>
                    <a:lnTo>
                      <a:pt x="7609" y="86386"/>
                    </a:lnTo>
                    <a:lnTo>
                      <a:pt x="37092" y="8638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1" name="Google Shape;401;p51"/>
              <p:cNvSpPr/>
              <p:nvPr/>
            </p:nvSpPr>
            <p:spPr>
              <a:xfrm>
                <a:off x="4154671" y="4955847"/>
                <a:ext cx="174047" cy="237412"/>
              </a:xfrm>
              <a:custGeom>
                <a:avLst/>
                <a:gdLst/>
                <a:ahLst/>
                <a:cxnLst/>
                <a:rect l="l" t="t" r="r" b="b"/>
                <a:pathLst>
                  <a:path w="174047" h="237412" extrusionOk="0">
                    <a:moveTo>
                      <a:pt x="28532" y="219287"/>
                    </a:moveTo>
                    <a:cubicBezTo>
                      <a:pt x="11413" y="206946"/>
                      <a:pt x="2853" y="190808"/>
                      <a:pt x="0" y="168974"/>
                    </a:cubicBezTo>
                    <a:lnTo>
                      <a:pt x="30435" y="168974"/>
                    </a:lnTo>
                    <a:cubicBezTo>
                      <a:pt x="31386" y="182264"/>
                      <a:pt x="38043" y="192706"/>
                      <a:pt x="48505" y="200301"/>
                    </a:cubicBezTo>
                    <a:cubicBezTo>
                      <a:pt x="58967" y="207895"/>
                      <a:pt x="74184" y="212642"/>
                      <a:pt x="92255" y="212642"/>
                    </a:cubicBezTo>
                    <a:cubicBezTo>
                      <a:pt x="108423" y="212642"/>
                      <a:pt x="120787" y="208844"/>
                      <a:pt x="130298" y="201250"/>
                    </a:cubicBezTo>
                    <a:cubicBezTo>
                      <a:pt x="139808" y="193656"/>
                      <a:pt x="143613" y="184163"/>
                      <a:pt x="143613" y="172771"/>
                    </a:cubicBezTo>
                    <a:cubicBezTo>
                      <a:pt x="143613" y="165177"/>
                      <a:pt x="140759" y="158532"/>
                      <a:pt x="136004" y="153785"/>
                    </a:cubicBezTo>
                    <a:cubicBezTo>
                      <a:pt x="131249" y="149039"/>
                      <a:pt x="124591" y="144293"/>
                      <a:pt x="116983" y="141445"/>
                    </a:cubicBezTo>
                    <a:cubicBezTo>
                      <a:pt x="109374" y="138597"/>
                      <a:pt x="98912" y="135749"/>
                      <a:pt x="85597" y="131952"/>
                    </a:cubicBezTo>
                    <a:cubicBezTo>
                      <a:pt x="68478" y="127205"/>
                      <a:pt x="54211" y="123408"/>
                      <a:pt x="43750" y="118662"/>
                    </a:cubicBezTo>
                    <a:cubicBezTo>
                      <a:pt x="33288" y="113915"/>
                      <a:pt x="23777" y="107270"/>
                      <a:pt x="16168" y="98726"/>
                    </a:cubicBezTo>
                    <a:cubicBezTo>
                      <a:pt x="8560" y="90183"/>
                      <a:pt x="4755" y="77842"/>
                      <a:pt x="4755" y="62653"/>
                    </a:cubicBezTo>
                    <a:cubicBezTo>
                      <a:pt x="4755" y="51262"/>
                      <a:pt x="8560" y="40820"/>
                      <a:pt x="15217" y="31327"/>
                    </a:cubicBezTo>
                    <a:cubicBezTo>
                      <a:pt x="21875" y="21834"/>
                      <a:pt x="31386" y="14239"/>
                      <a:pt x="43750" y="8544"/>
                    </a:cubicBezTo>
                    <a:cubicBezTo>
                      <a:pt x="56114" y="2848"/>
                      <a:pt x="70380" y="0"/>
                      <a:pt x="85597" y="0"/>
                    </a:cubicBezTo>
                    <a:cubicBezTo>
                      <a:pt x="110325" y="0"/>
                      <a:pt x="130298" y="6645"/>
                      <a:pt x="145515" y="18986"/>
                    </a:cubicBezTo>
                    <a:cubicBezTo>
                      <a:pt x="160732" y="31327"/>
                      <a:pt x="169292" y="48414"/>
                      <a:pt x="170243" y="70248"/>
                    </a:cubicBezTo>
                    <a:lnTo>
                      <a:pt x="140759" y="70248"/>
                    </a:lnTo>
                    <a:cubicBezTo>
                      <a:pt x="139808" y="56958"/>
                      <a:pt x="135053" y="45566"/>
                      <a:pt x="124591" y="37972"/>
                    </a:cubicBezTo>
                    <a:cubicBezTo>
                      <a:pt x="115080" y="29428"/>
                      <a:pt x="101765" y="25631"/>
                      <a:pt x="84646" y="25631"/>
                    </a:cubicBezTo>
                    <a:cubicBezTo>
                      <a:pt x="69429" y="25631"/>
                      <a:pt x="58016" y="29428"/>
                      <a:pt x="48505" y="36073"/>
                    </a:cubicBezTo>
                    <a:cubicBezTo>
                      <a:pt x="38994" y="42718"/>
                      <a:pt x="34239" y="52211"/>
                      <a:pt x="34239" y="62653"/>
                    </a:cubicBezTo>
                    <a:cubicBezTo>
                      <a:pt x="34239" y="71197"/>
                      <a:pt x="37092" y="78791"/>
                      <a:pt x="42798" y="84487"/>
                    </a:cubicBezTo>
                    <a:cubicBezTo>
                      <a:pt x="48505" y="90183"/>
                      <a:pt x="55163" y="94929"/>
                      <a:pt x="63722" y="97777"/>
                    </a:cubicBezTo>
                    <a:cubicBezTo>
                      <a:pt x="72282" y="100625"/>
                      <a:pt x="82744" y="104422"/>
                      <a:pt x="97010" y="108219"/>
                    </a:cubicBezTo>
                    <a:cubicBezTo>
                      <a:pt x="113178" y="112966"/>
                      <a:pt x="126493" y="116763"/>
                      <a:pt x="136955" y="121509"/>
                    </a:cubicBezTo>
                    <a:cubicBezTo>
                      <a:pt x="147417" y="126256"/>
                      <a:pt x="155026" y="131952"/>
                      <a:pt x="162634" y="140495"/>
                    </a:cubicBezTo>
                    <a:cubicBezTo>
                      <a:pt x="169292" y="149039"/>
                      <a:pt x="173096" y="159481"/>
                      <a:pt x="174047" y="172771"/>
                    </a:cubicBezTo>
                    <a:cubicBezTo>
                      <a:pt x="174047" y="185112"/>
                      <a:pt x="170243" y="196504"/>
                      <a:pt x="163585" y="205997"/>
                    </a:cubicBezTo>
                    <a:cubicBezTo>
                      <a:pt x="156928" y="215489"/>
                      <a:pt x="147417" y="223084"/>
                      <a:pt x="135053" y="228780"/>
                    </a:cubicBezTo>
                    <a:cubicBezTo>
                      <a:pt x="122689" y="234475"/>
                      <a:pt x="109374" y="237323"/>
                      <a:pt x="93206" y="237323"/>
                    </a:cubicBezTo>
                    <a:cubicBezTo>
                      <a:pt x="67526" y="238273"/>
                      <a:pt x="45652" y="231627"/>
                      <a:pt x="28532" y="21928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2" name="Google Shape;402;p51"/>
              <p:cNvSpPr/>
              <p:nvPr/>
            </p:nvSpPr>
            <p:spPr>
              <a:xfrm>
                <a:off x="4384831" y="4956725"/>
                <a:ext cx="366164" cy="233597"/>
              </a:xfrm>
              <a:custGeom>
                <a:avLst/>
                <a:gdLst/>
                <a:ahLst/>
                <a:cxnLst/>
                <a:rect l="l" t="t" r="r" b="b"/>
                <a:pathLst>
                  <a:path w="366164" h="233597" extrusionOk="0">
                    <a:moveTo>
                      <a:pt x="340485" y="24753"/>
                    </a:moveTo>
                    <a:cubicBezTo>
                      <a:pt x="357605" y="41840"/>
                      <a:pt x="366164" y="66522"/>
                      <a:pt x="366164" y="98798"/>
                    </a:cubicBezTo>
                    <a:lnTo>
                      <a:pt x="366164" y="233597"/>
                    </a:lnTo>
                    <a:lnTo>
                      <a:pt x="336681" y="233597"/>
                    </a:lnTo>
                    <a:lnTo>
                      <a:pt x="336681" y="101646"/>
                    </a:lnTo>
                    <a:cubicBezTo>
                      <a:pt x="336681" y="76964"/>
                      <a:pt x="330974" y="57978"/>
                      <a:pt x="318611" y="44688"/>
                    </a:cubicBezTo>
                    <a:cubicBezTo>
                      <a:pt x="306247" y="31398"/>
                      <a:pt x="290078" y="24753"/>
                      <a:pt x="269154" y="24753"/>
                    </a:cubicBezTo>
                    <a:cubicBezTo>
                      <a:pt x="247280" y="24753"/>
                      <a:pt x="230161" y="32347"/>
                      <a:pt x="216845" y="46587"/>
                    </a:cubicBezTo>
                    <a:cubicBezTo>
                      <a:pt x="203530" y="60826"/>
                      <a:pt x="197824" y="81710"/>
                      <a:pt x="197824" y="109240"/>
                    </a:cubicBezTo>
                    <a:lnTo>
                      <a:pt x="197824" y="233597"/>
                    </a:lnTo>
                    <a:lnTo>
                      <a:pt x="168341" y="233597"/>
                    </a:lnTo>
                    <a:lnTo>
                      <a:pt x="168341" y="101646"/>
                    </a:lnTo>
                    <a:cubicBezTo>
                      <a:pt x="168341" y="76964"/>
                      <a:pt x="162634" y="57978"/>
                      <a:pt x="150270" y="44688"/>
                    </a:cubicBezTo>
                    <a:cubicBezTo>
                      <a:pt x="137906" y="31398"/>
                      <a:pt x="121738" y="24753"/>
                      <a:pt x="100814" y="24753"/>
                    </a:cubicBezTo>
                    <a:cubicBezTo>
                      <a:pt x="78939" y="24753"/>
                      <a:pt x="61820" y="32347"/>
                      <a:pt x="48505" y="46587"/>
                    </a:cubicBezTo>
                    <a:cubicBezTo>
                      <a:pt x="35190" y="60826"/>
                      <a:pt x="29483" y="81710"/>
                      <a:pt x="29483" y="109240"/>
                    </a:cubicBezTo>
                    <a:lnTo>
                      <a:pt x="29483" y="233597"/>
                    </a:lnTo>
                    <a:lnTo>
                      <a:pt x="0" y="233597"/>
                    </a:lnTo>
                    <a:lnTo>
                      <a:pt x="0" y="3869"/>
                    </a:lnTo>
                    <a:lnTo>
                      <a:pt x="29483" y="3869"/>
                    </a:lnTo>
                    <a:lnTo>
                      <a:pt x="29483" y="43739"/>
                    </a:lnTo>
                    <a:cubicBezTo>
                      <a:pt x="37092" y="29499"/>
                      <a:pt x="47554" y="18108"/>
                      <a:pt x="60869" y="11463"/>
                    </a:cubicBezTo>
                    <a:cubicBezTo>
                      <a:pt x="74184" y="3869"/>
                      <a:pt x="89401" y="71"/>
                      <a:pt x="106521" y="71"/>
                    </a:cubicBezTo>
                    <a:cubicBezTo>
                      <a:pt x="126493" y="71"/>
                      <a:pt x="143613" y="4818"/>
                      <a:pt x="158830" y="14311"/>
                    </a:cubicBezTo>
                    <a:cubicBezTo>
                      <a:pt x="174047" y="23804"/>
                      <a:pt x="184509" y="38043"/>
                      <a:pt x="191166" y="56080"/>
                    </a:cubicBezTo>
                    <a:cubicBezTo>
                      <a:pt x="197824" y="38043"/>
                      <a:pt x="208286" y="23804"/>
                      <a:pt x="223503" y="14311"/>
                    </a:cubicBezTo>
                    <a:cubicBezTo>
                      <a:pt x="238720" y="4818"/>
                      <a:pt x="255839" y="71"/>
                      <a:pt x="274861" y="71"/>
                    </a:cubicBezTo>
                    <a:cubicBezTo>
                      <a:pt x="301491" y="-878"/>
                      <a:pt x="323366" y="7666"/>
                      <a:pt x="340485" y="24753"/>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403" name="Google Shape;403;p51"/>
            <p:cNvGrpSpPr/>
            <p:nvPr/>
          </p:nvGrpSpPr>
          <p:grpSpPr>
            <a:xfrm>
              <a:off x="2804142" y="4492592"/>
              <a:ext cx="2203643" cy="429081"/>
              <a:chOff x="2804142" y="4492592"/>
              <a:chExt cx="2203643" cy="429081"/>
            </a:xfrm>
          </p:grpSpPr>
          <p:sp>
            <p:nvSpPr>
              <p:cNvPr id="404" name="Google Shape;404;p51"/>
              <p:cNvSpPr/>
              <p:nvPr/>
            </p:nvSpPr>
            <p:spPr>
              <a:xfrm>
                <a:off x="2804142" y="4514426"/>
                <a:ext cx="222551" cy="294280"/>
              </a:xfrm>
              <a:custGeom>
                <a:avLst/>
                <a:gdLst/>
                <a:ahLst/>
                <a:cxnLst/>
                <a:rect l="l" t="t" r="r" b="b"/>
                <a:pathLst>
                  <a:path w="222551" h="294280" extrusionOk="0">
                    <a:moveTo>
                      <a:pt x="222552" y="294281"/>
                    </a:moveTo>
                    <a:lnTo>
                      <a:pt x="193069" y="294281"/>
                    </a:lnTo>
                    <a:lnTo>
                      <a:pt x="29483" y="46515"/>
                    </a:lnTo>
                    <a:lnTo>
                      <a:pt x="29483" y="294281"/>
                    </a:lnTo>
                    <a:lnTo>
                      <a:pt x="0" y="294281"/>
                    </a:lnTo>
                    <a:lnTo>
                      <a:pt x="0" y="0"/>
                    </a:lnTo>
                    <a:lnTo>
                      <a:pt x="29483" y="0"/>
                    </a:lnTo>
                    <a:lnTo>
                      <a:pt x="193069" y="247765"/>
                    </a:lnTo>
                    <a:lnTo>
                      <a:pt x="193069" y="0"/>
                    </a:lnTo>
                    <a:lnTo>
                      <a:pt x="222552" y="0"/>
                    </a:lnTo>
                    <a:lnTo>
                      <a:pt x="222552" y="294281"/>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5" name="Google Shape;405;p51"/>
              <p:cNvSpPr/>
              <p:nvPr/>
            </p:nvSpPr>
            <p:spPr>
              <a:xfrm>
                <a:off x="3079955"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2" y="3797"/>
                    </a:lnTo>
                    <a:lnTo>
                      <a:pt x="231112" y="233526"/>
                    </a:lnTo>
                    <a:lnTo>
                      <a:pt x="201628" y="233526"/>
                    </a:lnTo>
                    <a:lnTo>
                      <a:pt x="201628" y="182264"/>
                    </a:lnTo>
                    <a:cubicBezTo>
                      <a:pt x="194020" y="198402"/>
                      <a:pt x="182607" y="210743"/>
                      <a:pt x="166438" y="221185"/>
                    </a:cubicBezTo>
                    <a:cubicBezTo>
                      <a:pt x="150270" y="231627"/>
                      <a:pt x="131249" y="236374"/>
                      <a:pt x="109374" y="236374"/>
                    </a:cubicBezTo>
                    <a:cubicBezTo>
                      <a:pt x="88450" y="236374"/>
                      <a:pt x="69429"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7" y="55059"/>
                      <a:pt x="172145" y="44617"/>
                      <a:pt x="158830" y="37022"/>
                    </a:cubicBezTo>
                    <a:cubicBezTo>
                      <a:pt x="145515" y="29428"/>
                      <a:pt x="131249" y="25631"/>
                      <a:pt x="115080" y="25631"/>
                    </a:cubicBezTo>
                    <a:cubicBezTo>
                      <a:pt x="98912" y="25631"/>
                      <a:pt x="83695" y="29428"/>
                      <a:pt x="71331" y="37022"/>
                    </a:cubicBezTo>
                    <a:cubicBezTo>
                      <a:pt x="58016"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9" y="211692"/>
                      <a:pt x="145515" y="207895"/>
                      <a:pt x="158830" y="200301"/>
                    </a:cubicBezTo>
                    <a:cubicBezTo>
                      <a:pt x="172145" y="192706"/>
                      <a:pt x="182607"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6" name="Google Shape;406;p51"/>
              <p:cNvSpPr/>
              <p:nvPr/>
            </p:nvSpPr>
            <p:spPr>
              <a:xfrm>
                <a:off x="3351962" y="4578978"/>
                <a:ext cx="217796" cy="229728"/>
              </a:xfrm>
              <a:custGeom>
                <a:avLst/>
                <a:gdLst/>
                <a:ahLst/>
                <a:cxnLst/>
                <a:rect l="l" t="t" r="r" b="b"/>
                <a:pathLst>
                  <a:path w="217796" h="229728" extrusionOk="0">
                    <a:moveTo>
                      <a:pt x="108423" y="201250"/>
                    </a:moveTo>
                    <a:lnTo>
                      <a:pt x="186411" y="0"/>
                    </a:lnTo>
                    <a:lnTo>
                      <a:pt x="217797" y="0"/>
                    </a:lnTo>
                    <a:lnTo>
                      <a:pt x="125542" y="229729"/>
                    </a:lnTo>
                    <a:lnTo>
                      <a:pt x="92255" y="229729"/>
                    </a:lnTo>
                    <a:lnTo>
                      <a:pt x="0" y="0"/>
                    </a:lnTo>
                    <a:lnTo>
                      <a:pt x="31386" y="0"/>
                    </a:lnTo>
                    <a:lnTo>
                      <a:pt x="108423" y="20125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7" name="Google Shape;407;p51"/>
              <p:cNvSpPr/>
              <p:nvPr/>
            </p:nvSpPr>
            <p:spPr>
              <a:xfrm>
                <a:off x="3603046" y="4492592"/>
                <a:ext cx="43749" cy="315165"/>
              </a:xfrm>
              <a:custGeom>
                <a:avLst/>
                <a:gdLst/>
                <a:ahLst/>
                <a:cxnLst/>
                <a:rect l="l" t="t" r="r" b="b"/>
                <a:pathLst>
                  <a:path w="43749" h="315165"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8" y="36073"/>
                    </a:cubicBezTo>
                    <a:close/>
                    <a:moveTo>
                      <a:pt x="36141" y="85436"/>
                    </a:moveTo>
                    <a:lnTo>
                      <a:pt x="36141" y="315165"/>
                    </a:lnTo>
                    <a:lnTo>
                      <a:pt x="6658" y="315165"/>
                    </a:lnTo>
                    <a:lnTo>
                      <a:pt x="6658"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8" name="Google Shape;408;p51"/>
              <p:cNvSpPr/>
              <p:nvPr/>
            </p:nvSpPr>
            <p:spPr>
              <a:xfrm>
                <a:off x="3693399"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0" y="3797"/>
                    </a:lnTo>
                    <a:lnTo>
                      <a:pt x="230160" y="240171"/>
                    </a:lnTo>
                    <a:cubicBezTo>
                      <a:pt x="230160" y="261056"/>
                      <a:pt x="225405" y="280041"/>
                      <a:pt x="216845" y="296179"/>
                    </a:cubicBezTo>
                    <a:cubicBezTo>
                      <a:pt x="207335" y="312317"/>
                      <a:pt x="194970" y="324658"/>
                      <a:pt x="178802" y="334151"/>
                    </a:cubicBezTo>
                    <a:cubicBezTo>
                      <a:pt x="162634" y="342695"/>
                      <a:pt x="143612" y="347441"/>
                      <a:pt x="122689" y="347441"/>
                    </a:cubicBezTo>
                    <a:cubicBezTo>
                      <a:pt x="93206" y="347441"/>
                      <a:pt x="68477" y="340796"/>
                      <a:pt x="49456" y="326557"/>
                    </a:cubicBezTo>
                    <a:cubicBezTo>
                      <a:pt x="29483" y="312317"/>
                      <a:pt x="18070" y="293332"/>
                      <a:pt x="13315" y="269599"/>
                    </a:cubicBezTo>
                    <a:lnTo>
                      <a:pt x="42798" y="269599"/>
                    </a:lnTo>
                    <a:cubicBezTo>
                      <a:pt x="47554" y="285737"/>
                      <a:pt x="57064"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1249" y="949"/>
                      <a:pt x="150270" y="5696"/>
                      <a:pt x="166438" y="16138"/>
                    </a:cubicBezTo>
                    <a:close/>
                    <a:moveTo>
                      <a:pt x="189264" y="70248"/>
                    </a:moveTo>
                    <a:cubicBezTo>
                      <a:pt x="181655" y="56008"/>
                      <a:pt x="171194" y="45566"/>
                      <a:pt x="157879" y="37972"/>
                    </a:cubicBezTo>
                    <a:cubicBezTo>
                      <a:pt x="144564" y="30377"/>
                      <a:pt x="130297" y="26580"/>
                      <a:pt x="114129" y="26580"/>
                    </a:cubicBezTo>
                    <a:cubicBezTo>
                      <a:pt x="97961" y="26580"/>
                      <a:pt x="82744" y="30377"/>
                      <a:pt x="70380" y="37972"/>
                    </a:cubicBezTo>
                    <a:cubicBezTo>
                      <a:pt x="57064" y="45566"/>
                      <a:pt x="47554" y="56008"/>
                      <a:pt x="39945" y="70248"/>
                    </a:cubicBezTo>
                    <a:cubicBezTo>
                      <a:pt x="32337" y="84487"/>
                      <a:pt x="28532" y="100625"/>
                      <a:pt x="28532" y="119611"/>
                    </a:cubicBezTo>
                    <a:cubicBezTo>
                      <a:pt x="28532" y="138597"/>
                      <a:pt x="32337" y="154735"/>
                      <a:pt x="39945" y="168974"/>
                    </a:cubicBezTo>
                    <a:cubicBezTo>
                      <a:pt x="47554" y="183214"/>
                      <a:pt x="58016" y="193656"/>
                      <a:pt x="70380" y="201250"/>
                    </a:cubicBezTo>
                    <a:cubicBezTo>
                      <a:pt x="83695" y="208844"/>
                      <a:pt x="97961" y="212642"/>
                      <a:pt x="114129" y="212642"/>
                    </a:cubicBezTo>
                    <a:cubicBezTo>
                      <a:pt x="130297" y="212642"/>
                      <a:pt x="144564" y="208844"/>
                      <a:pt x="157879" y="201250"/>
                    </a:cubicBezTo>
                    <a:cubicBezTo>
                      <a:pt x="171194" y="193656"/>
                      <a:pt x="181655" y="183214"/>
                      <a:pt x="189264" y="168974"/>
                    </a:cubicBezTo>
                    <a:cubicBezTo>
                      <a:pt x="196873" y="154735"/>
                      <a:pt x="200677" y="138597"/>
                      <a:pt x="200677" y="119611"/>
                    </a:cubicBezTo>
                    <a:cubicBezTo>
                      <a:pt x="200677" y="100625"/>
                      <a:pt x="196873" y="84487"/>
                      <a:pt x="189264"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9" name="Google Shape;409;p51"/>
              <p:cNvSpPr/>
              <p:nvPr/>
            </p:nvSpPr>
            <p:spPr>
              <a:xfrm>
                <a:off x="3977771"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1" y="3797"/>
                    </a:lnTo>
                    <a:lnTo>
                      <a:pt x="231111" y="233526"/>
                    </a:lnTo>
                    <a:lnTo>
                      <a:pt x="201628" y="233526"/>
                    </a:lnTo>
                    <a:lnTo>
                      <a:pt x="201628" y="182264"/>
                    </a:lnTo>
                    <a:cubicBezTo>
                      <a:pt x="194020" y="198402"/>
                      <a:pt x="182606" y="210743"/>
                      <a:pt x="166438" y="221185"/>
                    </a:cubicBezTo>
                    <a:cubicBezTo>
                      <a:pt x="150270" y="231627"/>
                      <a:pt x="131248" y="236374"/>
                      <a:pt x="109374" y="236374"/>
                    </a:cubicBezTo>
                    <a:cubicBezTo>
                      <a:pt x="88450" y="236374"/>
                      <a:pt x="69428"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6" y="55059"/>
                      <a:pt x="172145" y="44617"/>
                      <a:pt x="158830" y="37022"/>
                    </a:cubicBezTo>
                    <a:cubicBezTo>
                      <a:pt x="145515" y="29428"/>
                      <a:pt x="131248" y="25631"/>
                      <a:pt x="115080" y="25631"/>
                    </a:cubicBezTo>
                    <a:cubicBezTo>
                      <a:pt x="98912" y="25631"/>
                      <a:pt x="83695" y="29428"/>
                      <a:pt x="71331" y="37022"/>
                    </a:cubicBezTo>
                    <a:cubicBezTo>
                      <a:pt x="58015"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8" y="211692"/>
                      <a:pt x="145515" y="207895"/>
                      <a:pt x="158830" y="200301"/>
                    </a:cubicBezTo>
                    <a:cubicBezTo>
                      <a:pt x="172145" y="192706"/>
                      <a:pt x="182606"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0" name="Google Shape;410;p51"/>
              <p:cNvSpPr/>
              <p:nvPr/>
            </p:nvSpPr>
            <p:spPr>
              <a:xfrm>
                <a:off x="4252632" y="4521071"/>
                <a:ext cx="126493" cy="288585"/>
              </a:xfrm>
              <a:custGeom>
                <a:avLst/>
                <a:gdLst/>
                <a:ahLst/>
                <a:cxnLst/>
                <a:rect l="l" t="t" r="r" b="b"/>
                <a:pathLst>
                  <a:path w="126493" h="288585" extrusionOk="0">
                    <a:moveTo>
                      <a:pt x="62771" y="82588"/>
                    </a:moveTo>
                    <a:lnTo>
                      <a:pt x="62771" y="225932"/>
                    </a:lnTo>
                    <a:cubicBezTo>
                      <a:pt x="62771" y="240171"/>
                      <a:pt x="65624" y="249664"/>
                      <a:pt x="70380" y="255360"/>
                    </a:cubicBezTo>
                    <a:cubicBezTo>
                      <a:pt x="76086" y="261056"/>
                      <a:pt x="85597" y="262954"/>
                      <a:pt x="98912" y="262954"/>
                    </a:cubicBezTo>
                    <a:lnTo>
                      <a:pt x="125542" y="262954"/>
                    </a:lnTo>
                    <a:lnTo>
                      <a:pt x="125542" y="288585"/>
                    </a:lnTo>
                    <a:lnTo>
                      <a:pt x="94156" y="288585"/>
                    </a:lnTo>
                    <a:cubicBezTo>
                      <a:pt x="73233" y="288585"/>
                      <a:pt x="58016" y="283839"/>
                      <a:pt x="47554" y="274346"/>
                    </a:cubicBezTo>
                    <a:cubicBezTo>
                      <a:pt x="37092" y="264853"/>
                      <a:pt x="32337" y="248715"/>
                      <a:pt x="32337" y="226881"/>
                    </a:cubicBezTo>
                    <a:lnTo>
                      <a:pt x="32337" y="82588"/>
                    </a:lnTo>
                    <a:lnTo>
                      <a:pt x="0" y="82588"/>
                    </a:lnTo>
                    <a:lnTo>
                      <a:pt x="0" y="57907"/>
                    </a:lnTo>
                    <a:lnTo>
                      <a:pt x="32337" y="57907"/>
                    </a:lnTo>
                    <a:lnTo>
                      <a:pt x="32337" y="0"/>
                    </a:lnTo>
                    <a:lnTo>
                      <a:pt x="62771" y="0"/>
                    </a:lnTo>
                    <a:lnTo>
                      <a:pt x="62771" y="57907"/>
                    </a:lnTo>
                    <a:lnTo>
                      <a:pt x="126493" y="57907"/>
                    </a:lnTo>
                    <a:lnTo>
                      <a:pt x="126493" y="82588"/>
                    </a:lnTo>
                    <a:lnTo>
                      <a:pt x="62771" y="82588"/>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1" name="Google Shape;411;p51"/>
              <p:cNvSpPr/>
              <p:nvPr/>
            </p:nvSpPr>
            <p:spPr>
              <a:xfrm>
                <a:off x="4420021" y="4492592"/>
                <a:ext cx="43749" cy="315165"/>
              </a:xfrm>
              <a:custGeom>
                <a:avLst/>
                <a:gdLst/>
                <a:ahLst/>
                <a:cxnLst/>
                <a:rect l="l" t="t" r="r" b="b"/>
                <a:pathLst>
                  <a:path w="43749" h="315165" extrusionOk="0">
                    <a:moveTo>
                      <a:pt x="6657" y="36073"/>
                    </a:moveTo>
                    <a:cubicBezTo>
                      <a:pt x="2853" y="32276"/>
                      <a:pt x="0" y="26580"/>
                      <a:pt x="0" y="20884"/>
                    </a:cubicBezTo>
                    <a:cubicBezTo>
                      <a:pt x="0" y="14239"/>
                      <a:pt x="1902" y="9493"/>
                      <a:pt x="6657"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7" y="36073"/>
                    </a:cubicBezTo>
                    <a:close/>
                    <a:moveTo>
                      <a:pt x="36141" y="85436"/>
                    </a:moveTo>
                    <a:lnTo>
                      <a:pt x="36141" y="315165"/>
                    </a:lnTo>
                    <a:lnTo>
                      <a:pt x="6657" y="315165"/>
                    </a:lnTo>
                    <a:lnTo>
                      <a:pt x="6657"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2" name="Google Shape;412;p51"/>
              <p:cNvSpPr/>
              <p:nvPr/>
            </p:nvSpPr>
            <p:spPr>
              <a:xfrm>
                <a:off x="4523688" y="4573282"/>
                <a:ext cx="202579" cy="235424"/>
              </a:xfrm>
              <a:custGeom>
                <a:avLst/>
                <a:gdLst/>
                <a:ahLst/>
                <a:cxnLst/>
                <a:rect l="l" t="t" r="r" b="b"/>
                <a:pathLst>
                  <a:path w="202579" h="235424" extrusionOk="0">
                    <a:moveTo>
                      <a:pt x="175949" y="26580"/>
                    </a:moveTo>
                    <a:cubicBezTo>
                      <a:pt x="193068" y="43667"/>
                      <a:pt x="202579" y="68349"/>
                      <a:pt x="202579" y="100625"/>
                    </a:cubicBezTo>
                    <a:lnTo>
                      <a:pt x="202579" y="235425"/>
                    </a:lnTo>
                    <a:lnTo>
                      <a:pt x="173096" y="235425"/>
                    </a:lnTo>
                    <a:lnTo>
                      <a:pt x="173096" y="103473"/>
                    </a:lnTo>
                    <a:cubicBezTo>
                      <a:pt x="173096" y="78791"/>
                      <a:pt x="166438" y="59805"/>
                      <a:pt x="154074" y="46515"/>
                    </a:cubicBezTo>
                    <a:cubicBezTo>
                      <a:pt x="141710" y="33225"/>
                      <a:pt x="124591" y="26580"/>
                      <a:pt x="102716" y="26580"/>
                    </a:cubicBezTo>
                    <a:cubicBezTo>
                      <a:pt x="80841" y="26580"/>
                      <a:pt x="62771" y="33225"/>
                      <a:pt x="49456" y="47465"/>
                    </a:cubicBezTo>
                    <a:cubicBezTo>
                      <a:pt x="36141" y="61704"/>
                      <a:pt x="29483" y="82588"/>
                      <a:pt x="29483" y="109169"/>
                    </a:cubicBezTo>
                    <a:lnTo>
                      <a:pt x="29483" y="234475"/>
                    </a:lnTo>
                    <a:lnTo>
                      <a:pt x="0" y="234475"/>
                    </a:lnTo>
                    <a:lnTo>
                      <a:pt x="0" y="4746"/>
                    </a:lnTo>
                    <a:lnTo>
                      <a:pt x="29483" y="4746"/>
                    </a:lnTo>
                    <a:lnTo>
                      <a:pt x="29483" y="43667"/>
                    </a:lnTo>
                    <a:cubicBezTo>
                      <a:pt x="37092" y="29428"/>
                      <a:pt x="47554" y="18986"/>
                      <a:pt x="60869" y="11392"/>
                    </a:cubicBezTo>
                    <a:cubicBezTo>
                      <a:pt x="75135" y="3797"/>
                      <a:pt x="90352" y="0"/>
                      <a:pt x="107472" y="0"/>
                    </a:cubicBezTo>
                    <a:cubicBezTo>
                      <a:pt x="136004" y="949"/>
                      <a:pt x="157879" y="9493"/>
                      <a:pt x="175949" y="26580"/>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3" name="Google Shape;413;p51"/>
              <p:cNvSpPr/>
              <p:nvPr/>
            </p:nvSpPr>
            <p:spPr>
              <a:xfrm>
                <a:off x="4777625"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1" y="3797"/>
                    </a:lnTo>
                    <a:lnTo>
                      <a:pt x="230161" y="240171"/>
                    </a:lnTo>
                    <a:cubicBezTo>
                      <a:pt x="230161" y="261056"/>
                      <a:pt x="225405" y="280041"/>
                      <a:pt x="216846" y="296179"/>
                    </a:cubicBezTo>
                    <a:cubicBezTo>
                      <a:pt x="207335" y="312317"/>
                      <a:pt x="194971" y="324658"/>
                      <a:pt x="178803" y="334151"/>
                    </a:cubicBezTo>
                    <a:cubicBezTo>
                      <a:pt x="162634" y="342695"/>
                      <a:pt x="143613" y="347441"/>
                      <a:pt x="122689" y="347441"/>
                    </a:cubicBezTo>
                    <a:cubicBezTo>
                      <a:pt x="93206" y="347441"/>
                      <a:pt x="68478" y="340796"/>
                      <a:pt x="49456" y="326557"/>
                    </a:cubicBezTo>
                    <a:cubicBezTo>
                      <a:pt x="29483" y="312317"/>
                      <a:pt x="18071" y="293332"/>
                      <a:pt x="13315" y="269599"/>
                    </a:cubicBezTo>
                    <a:lnTo>
                      <a:pt x="42798" y="269599"/>
                    </a:lnTo>
                    <a:cubicBezTo>
                      <a:pt x="47554" y="285737"/>
                      <a:pt x="57065"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2200" y="949"/>
                      <a:pt x="150270" y="5696"/>
                      <a:pt x="166438" y="16138"/>
                    </a:cubicBezTo>
                    <a:close/>
                    <a:moveTo>
                      <a:pt x="190215" y="70248"/>
                    </a:moveTo>
                    <a:cubicBezTo>
                      <a:pt x="182607" y="56008"/>
                      <a:pt x="172145" y="45566"/>
                      <a:pt x="158830" y="37972"/>
                    </a:cubicBezTo>
                    <a:cubicBezTo>
                      <a:pt x="145515" y="30377"/>
                      <a:pt x="131249" y="26580"/>
                      <a:pt x="115080" y="26580"/>
                    </a:cubicBezTo>
                    <a:cubicBezTo>
                      <a:pt x="98912" y="26580"/>
                      <a:pt x="83695" y="30377"/>
                      <a:pt x="71331" y="37972"/>
                    </a:cubicBezTo>
                    <a:cubicBezTo>
                      <a:pt x="58016" y="45566"/>
                      <a:pt x="48505" y="56008"/>
                      <a:pt x="40896" y="70248"/>
                    </a:cubicBezTo>
                    <a:cubicBezTo>
                      <a:pt x="33288" y="84487"/>
                      <a:pt x="29483" y="100625"/>
                      <a:pt x="29483" y="119611"/>
                    </a:cubicBezTo>
                    <a:cubicBezTo>
                      <a:pt x="29483" y="138597"/>
                      <a:pt x="33288" y="154735"/>
                      <a:pt x="40896" y="168974"/>
                    </a:cubicBezTo>
                    <a:cubicBezTo>
                      <a:pt x="48505" y="183214"/>
                      <a:pt x="58967" y="193656"/>
                      <a:pt x="71331" y="201250"/>
                    </a:cubicBezTo>
                    <a:cubicBezTo>
                      <a:pt x="84646" y="208844"/>
                      <a:pt x="98912" y="212642"/>
                      <a:pt x="115080" y="212642"/>
                    </a:cubicBezTo>
                    <a:cubicBezTo>
                      <a:pt x="131249" y="212642"/>
                      <a:pt x="145515" y="208844"/>
                      <a:pt x="158830" y="201250"/>
                    </a:cubicBezTo>
                    <a:cubicBezTo>
                      <a:pt x="172145" y="193656"/>
                      <a:pt x="182607" y="183214"/>
                      <a:pt x="190215" y="168974"/>
                    </a:cubicBezTo>
                    <a:cubicBezTo>
                      <a:pt x="197824" y="154735"/>
                      <a:pt x="201628" y="138597"/>
                      <a:pt x="201628" y="119611"/>
                    </a:cubicBezTo>
                    <a:cubicBezTo>
                      <a:pt x="201628" y="100625"/>
                      <a:pt x="197824" y="84487"/>
                      <a:pt x="190215"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414" name="Google Shape;414;p51"/>
            <p:cNvGrpSpPr/>
            <p:nvPr/>
          </p:nvGrpSpPr>
          <p:grpSpPr>
            <a:xfrm>
              <a:off x="3037156" y="5293796"/>
              <a:ext cx="1840332" cy="214539"/>
              <a:chOff x="3037156" y="5293796"/>
              <a:chExt cx="1840332" cy="214539"/>
            </a:xfrm>
          </p:grpSpPr>
          <p:sp>
            <p:nvSpPr>
              <p:cNvPr id="415" name="Google Shape;415;p51"/>
              <p:cNvSpPr/>
              <p:nvPr/>
            </p:nvSpPr>
            <p:spPr>
              <a:xfrm>
                <a:off x="3037156" y="5293796"/>
                <a:ext cx="128395" cy="171822"/>
              </a:xfrm>
              <a:custGeom>
                <a:avLst/>
                <a:gdLst/>
                <a:ahLst/>
                <a:cxnLst/>
                <a:rect l="l" t="t" r="r" b="b"/>
                <a:pathLst>
                  <a:path w="128395" h="171822" extrusionOk="0">
                    <a:moveTo>
                      <a:pt x="67526" y="18037"/>
                    </a:moveTo>
                    <a:cubicBezTo>
                      <a:pt x="39945" y="18037"/>
                      <a:pt x="21875" y="42718"/>
                      <a:pt x="21875" y="86386"/>
                    </a:cubicBezTo>
                    <a:cubicBezTo>
                      <a:pt x="21875" y="130053"/>
                      <a:pt x="39945" y="154735"/>
                      <a:pt x="67526" y="154735"/>
                    </a:cubicBezTo>
                    <a:cubicBezTo>
                      <a:pt x="88450" y="154735"/>
                      <a:pt x="102716" y="140495"/>
                      <a:pt x="109374" y="113915"/>
                    </a:cubicBezTo>
                    <a:lnTo>
                      <a:pt x="127444" y="117712"/>
                    </a:lnTo>
                    <a:cubicBezTo>
                      <a:pt x="119836" y="152836"/>
                      <a:pt x="98912" y="171822"/>
                      <a:pt x="67526" y="171822"/>
                    </a:cubicBezTo>
                    <a:cubicBezTo>
                      <a:pt x="25679" y="171822"/>
                      <a:pt x="0" y="139546"/>
                      <a:pt x="0" y="86386"/>
                    </a:cubicBezTo>
                    <a:cubicBezTo>
                      <a:pt x="0" y="58856"/>
                      <a:pt x="7609" y="36073"/>
                      <a:pt x="22826" y="19935"/>
                    </a:cubicBezTo>
                    <a:cubicBezTo>
                      <a:pt x="34239" y="7594"/>
                      <a:pt x="50407" y="0"/>
                      <a:pt x="68477" y="0"/>
                    </a:cubicBezTo>
                    <a:cubicBezTo>
                      <a:pt x="99863" y="0"/>
                      <a:pt x="120787" y="18037"/>
                      <a:pt x="128395" y="53160"/>
                    </a:cubicBezTo>
                    <a:lnTo>
                      <a:pt x="109374" y="56958"/>
                    </a:lnTo>
                    <a:cubicBezTo>
                      <a:pt x="103667" y="32276"/>
                      <a:pt x="88450" y="18037"/>
                      <a:pt x="67526" y="1803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6" name="Google Shape;416;p51"/>
              <p:cNvSpPr/>
              <p:nvPr/>
            </p:nvSpPr>
            <p:spPr>
              <a:xfrm>
                <a:off x="3211203"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951" y="126256"/>
                    </a:lnTo>
                    <a:lnTo>
                      <a:pt x="951"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7" name="Google Shape;417;p51"/>
              <p:cNvSpPr/>
              <p:nvPr/>
            </p:nvSpPr>
            <p:spPr>
              <a:xfrm>
                <a:off x="3309164" y="5298542"/>
                <a:ext cx="18070" cy="165177"/>
              </a:xfrm>
              <a:custGeom>
                <a:avLst/>
                <a:gdLst/>
                <a:ahLst/>
                <a:cxnLst/>
                <a:rect l="l" t="t" r="r" b="b"/>
                <a:pathLst>
                  <a:path w="18070" h="165177" extrusionOk="0">
                    <a:moveTo>
                      <a:pt x="0" y="0"/>
                    </a:moveTo>
                    <a:lnTo>
                      <a:pt x="18071" y="0"/>
                    </a:lnTo>
                    <a:lnTo>
                      <a:pt x="18071" y="18037"/>
                    </a:lnTo>
                    <a:lnTo>
                      <a:pt x="0" y="18037"/>
                    </a:lnTo>
                    <a:lnTo>
                      <a:pt x="0" y="0"/>
                    </a:lnTo>
                    <a:close/>
                    <a:moveTo>
                      <a:pt x="0" y="42718"/>
                    </a:moveTo>
                    <a:lnTo>
                      <a:pt x="18071" y="42718"/>
                    </a:lnTo>
                    <a:lnTo>
                      <a:pt x="18071"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8" name="Google Shape;418;p51"/>
              <p:cNvSpPr/>
              <p:nvPr/>
            </p:nvSpPr>
            <p:spPr>
              <a:xfrm>
                <a:off x="3373837"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9" name="Google Shape;419;p51"/>
              <p:cNvSpPr/>
              <p:nvPr/>
            </p:nvSpPr>
            <p:spPr>
              <a:xfrm>
                <a:off x="3517450" y="5298542"/>
                <a:ext cx="18070" cy="165177"/>
              </a:xfrm>
              <a:custGeom>
                <a:avLst/>
                <a:gdLst/>
                <a:ahLst/>
                <a:cxnLst/>
                <a:rect l="l" t="t" r="r" b="b"/>
                <a:pathLst>
                  <a:path w="18070" h="165177" extrusionOk="0">
                    <a:moveTo>
                      <a:pt x="0" y="0"/>
                    </a:moveTo>
                    <a:lnTo>
                      <a:pt x="18070" y="0"/>
                    </a:lnTo>
                    <a:lnTo>
                      <a:pt x="18070" y="18037"/>
                    </a:lnTo>
                    <a:lnTo>
                      <a:pt x="0" y="18037"/>
                    </a:lnTo>
                    <a:lnTo>
                      <a:pt x="0" y="0"/>
                    </a:lnTo>
                    <a:close/>
                    <a:moveTo>
                      <a:pt x="0" y="42718"/>
                    </a:moveTo>
                    <a:lnTo>
                      <a:pt x="18070" y="42718"/>
                    </a:lnTo>
                    <a:lnTo>
                      <a:pt x="18070"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0" name="Google Shape;420;p51"/>
              <p:cNvSpPr/>
              <p:nvPr/>
            </p:nvSpPr>
            <p:spPr>
              <a:xfrm>
                <a:off x="3581172"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1" name="Google Shape;421;p51"/>
              <p:cNvSpPr/>
              <p:nvPr/>
            </p:nvSpPr>
            <p:spPr>
              <a:xfrm>
                <a:off x="3821794" y="5298542"/>
                <a:ext cx="119835" cy="164227"/>
              </a:xfrm>
              <a:custGeom>
                <a:avLst/>
                <a:gdLst/>
                <a:ahLst/>
                <a:cxnLst/>
                <a:rect l="l" t="t" r="r" b="b"/>
                <a:pathLst>
                  <a:path w="119835" h="164227" extrusionOk="0">
                    <a:moveTo>
                      <a:pt x="0" y="0"/>
                    </a:moveTo>
                    <a:lnTo>
                      <a:pt x="57065" y="0"/>
                    </a:lnTo>
                    <a:cubicBezTo>
                      <a:pt x="97010" y="0"/>
                      <a:pt x="116983" y="16138"/>
                      <a:pt x="116983" y="46515"/>
                    </a:cubicBezTo>
                    <a:cubicBezTo>
                      <a:pt x="116983" y="66451"/>
                      <a:pt x="106521" y="80690"/>
                      <a:pt x="86548" y="88284"/>
                    </a:cubicBezTo>
                    <a:lnTo>
                      <a:pt x="119836" y="164228"/>
                    </a:lnTo>
                    <a:lnTo>
                      <a:pt x="99863" y="164228"/>
                    </a:lnTo>
                    <a:lnTo>
                      <a:pt x="68478" y="92082"/>
                    </a:lnTo>
                    <a:lnTo>
                      <a:pt x="20924" y="92082"/>
                    </a:lnTo>
                    <a:lnTo>
                      <a:pt x="20924" y="164228"/>
                    </a:lnTo>
                    <a:lnTo>
                      <a:pt x="951" y="164228"/>
                    </a:lnTo>
                    <a:lnTo>
                      <a:pt x="951" y="0"/>
                    </a:lnTo>
                    <a:close/>
                    <a:moveTo>
                      <a:pt x="19022" y="17087"/>
                    </a:moveTo>
                    <a:lnTo>
                      <a:pt x="19022" y="75943"/>
                    </a:lnTo>
                    <a:lnTo>
                      <a:pt x="54211" y="75943"/>
                    </a:lnTo>
                    <a:cubicBezTo>
                      <a:pt x="81793" y="75943"/>
                      <a:pt x="95108" y="66451"/>
                      <a:pt x="95108" y="46515"/>
                    </a:cubicBezTo>
                    <a:cubicBezTo>
                      <a:pt x="95108" y="27530"/>
                      <a:pt x="81793" y="17087"/>
                      <a:pt x="56114" y="17087"/>
                    </a:cubicBezTo>
                    <a:lnTo>
                      <a:pt x="19022" y="1708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2" name="Google Shape;422;p51"/>
              <p:cNvSpPr/>
              <p:nvPr/>
            </p:nvSpPr>
            <p:spPr>
              <a:xfrm>
                <a:off x="3977771" y="5337463"/>
                <a:ext cx="109373" cy="129103"/>
              </a:xfrm>
              <a:custGeom>
                <a:avLst/>
                <a:gdLst/>
                <a:ahLst/>
                <a:cxnLst/>
                <a:rect l="l" t="t" r="r" b="b"/>
                <a:pathLst>
                  <a:path w="109373" h="129103" extrusionOk="0">
                    <a:moveTo>
                      <a:pt x="55162" y="129104"/>
                    </a:moveTo>
                    <a:cubicBezTo>
                      <a:pt x="21875" y="129104"/>
                      <a:pt x="0" y="104422"/>
                      <a:pt x="0" y="64552"/>
                    </a:cubicBezTo>
                    <a:cubicBezTo>
                      <a:pt x="0" y="25631"/>
                      <a:pt x="22826" y="0"/>
                      <a:pt x="55162" y="0"/>
                    </a:cubicBezTo>
                    <a:cubicBezTo>
                      <a:pt x="88450" y="0"/>
                      <a:pt x="109374" y="23732"/>
                      <a:pt x="109374" y="63603"/>
                    </a:cubicBezTo>
                    <a:cubicBezTo>
                      <a:pt x="109374" y="64552"/>
                      <a:pt x="109374" y="65501"/>
                      <a:pt x="109374" y="66451"/>
                    </a:cubicBezTo>
                    <a:lnTo>
                      <a:pt x="19972" y="66451"/>
                    </a:lnTo>
                    <a:cubicBezTo>
                      <a:pt x="19972" y="66451"/>
                      <a:pt x="19972" y="67400"/>
                      <a:pt x="19972" y="67400"/>
                    </a:cubicBezTo>
                    <a:cubicBezTo>
                      <a:pt x="19972" y="96828"/>
                      <a:pt x="34239" y="113915"/>
                      <a:pt x="56113" y="113915"/>
                    </a:cubicBezTo>
                    <a:cubicBezTo>
                      <a:pt x="71331" y="113915"/>
                      <a:pt x="83695" y="105372"/>
                      <a:pt x="89401" y="90183"/>
                    </a:cubicBezTo>
                    <a:lnTo>
                      <a:pt x="106520" y="93031"/>
                    </a:lnTo>
                    <a:cubicBezTo>
                      <a:pt x="98912" y="116763"/>
                      <a:pt x="80841" y="129104"/>
                      <a:pt x="55162" y="129104"/>
                    </a:cubicBezTo>
                    <a:close/>
                    <a:moveTo>
                      <a:pt x="89401" y="53160"/>
                    </a:moveTo>
                    <a:cubicBezTo>
                      <a:pt x="88450" y="29428"/>
                      <a:pt x="76086" y="16138"/>
                      <a:pt x="56113" y="16138"/>
                    </a:cubicBezTo>
                    <a:cubicBezTo>
                      <a:pt x="36141" y="16138"/>
                      <a:pt x="23777" y="29428"/>
                      <a:pt x="19972"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3" name="Google Shape;423;p51"/>
              <p:cNvSpPr/>
              <p:nvPr/>
            </p:nvSpPr>
            <p:spPr>
              <a:xfrm>
                <a:off x="4126138" y="5337463"/>
                <a:ext cx="98912" cy="129103"/>
              </a:xfrm>
              <a:custGeom>
                <a:avLst/>
                <a:gdLst/>
                <a:ahLst/>
                <a:cxnLst/>
                <a:rect l="l" t="t" r="r" b="b"/>
                <a:pathLst>
                  <a:path w="98912" h="129103" extrusionOk="0">
                    <a:moveTo>
                      <a:pt x="53260" y="16138"/>
                    </a:moveTo>
                    <a:cubicBezTo>
                      <a:pt x="34239" y="16138"/>
                      <a:pt x="19973" y="34175"/>
                      <a:pt x="19973" y="65501"/>
                    </a:cubicBezTo>
                    <a:cubicBezTo>
                      <a:pt x="19973" y="95879"/>
                      <a:pt x="33288" y="113915"/>
                      <a:pt x="53260" y="113915"/>
                    </a:cubicBezTo>
                    <a:cubicBezTo>
                      <a:pt x="68478" y="113915"/>
                      <a:pt x="78940" y="103473"/>
                      <a:pt x="82744" y="83538"/>
                    </a:cubicBezTo>
                    <a:lnTo>
                      <a:pt x="98912" y="86386"/>
                    </a:lnTo>
                    <a:cubicBezTo>
                      <a:pt x="94157" y="113915"/>
                      <a:pt x="77037" y="129104"/>
                      <a:pt x="52309" y="129104"/>
                    </a:cubicBezTo>
                    <a:cubicBezTo>
                      <a:pt x="21875" y="129104"/>
                      <a:pt x="0" y="104422"/>
                      <a:pt x="0" y="64552"/>
                    </a:cubicBezTo>
                    <a:cubicBezTo>
                      <a:pt x="0" y="25631"/>
                      <a:pt x="22826" y="0"/>
                      <a:pt x="55163" y="0"/>
                    </a:cubicBezTo>
                    <a:cubicBezTo>
                      <a:pt x="78940" y="0"/>
                      <a:pt x="95108" y="16138"/>
                      <a:pt x="98912" y="43668"/>
                    </a:cubicBezTo>
                    <a:lnTo>
                      <a:pt x="81793" y="46515"/>
                    </a:lnTo>
                    <a:cubicBezTo>
                      <a:pt x="79891" y="27529"/>
                      <a:pt x="67526" y="16138"/>
                      <a:pt x="53260" y="16138"/>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4" name="Google Shape;424;p51"/>
              <p:cNvSpPr/>
              <p:nvPr/>
            </p:nvSpPr>
            <p:spPr>
              <a:xfrm>
                <a:off x="4264044" y="5338412"/>
                <a:ext cx="110324" cy="129103"/>
              </a:xfrm>
              <a:custGeom>
                <a:avLst/>
                <a:gdLst/>
                <a:ahLst/>
                <a:cxnLst/>
                <a:rect l="l" t="t" r="r" b="b"/>
                <a:pathLst>
                  <a:path w="110324" h="129103" extrusionOk="0">
                    <a:moveTo>
                      <a:pt x="0" y="64552"/>
                    </a:moveTo>
                    <a:cubicBezTo>
                      <a:pt x="0" y="24682"/>
                      <a:pt x="22826" y="0"/>
                      <a:pt x="55163" y="0"/>
                    </a:cubicBezTo>
                    <a:cubicBezTo>
                      <a:pt x="87499" y="0"/>
                      <a:pt x="110325" y="24682"/>
                      <a:pt x="110325" y="64552"/>
                    </a:cubicBezTo>
                    <a:cubicBezTo>
                      <a:pt x="110325" y="103473"/>
                      <a:pt x="87499" y="129104"/>
                      <a:pt x="55163" y="129104"/>
                    </a:cubicBezTo>
                    <a:cubicBezTo>
                      <a:pt x="22826" y="128155"/>
                      <a:pt x="0" y="103473"/>
                      <a:pt x="0" y="64552"/>
                    </a:cubicBezTo>
                    <a:close/>
                    <a:moveTo>
                      <a:pt x="90352" y="64552"/>
                    </a:moveTo>
                    <a:cubicBezTo>
                      <a:pt x="90352" y="33225"/>
                      <a:pt x="76086" y="15189"/>
                      <a:pt x="55163" y="15189"/>
                    </a:cubicBezTo>
                    <a:cubicBezTo>
                      <a:pt x="34239" y="15189"/>
                      <a:pt x="19973" y="33225"/>
                      <a:pt x="19973" y="64552"/>
                    </a:cubicBezTo>
                    <a:cubicBezTo>
                      <a:pt x="19973" y="95879"/>
                      <a:pt x="34239" y="113915"/>
                      <a:pt x="55163" y="113915"/>
                    </a:cubicBezTo>
                    <a:cubicBezTo>
                      <a:pt x="76086" y="112966"/>
                      <a:pt x="90352" y="94929"/>
                      <a:pt x="90352" y="6455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5" name="Google Shape;425;p51"/>
              <p:cNvSpPr/>
              <p:nvPr/>
            </p:nvSpPr>
            <p:spPr>
              <a:xfrm>
                <a:off x="4403853" y="5341260"/>
                <a:ext cx="105569" cy="122458"/>
              </a:xfrm>
              <a:custGeom>
                <a:avLst/>
                <a:gdLst/>
                <a:ahLst/>
                <a:cxnLst/>
                <a:rect l="l" t="t" r="r" b="b"/>
                <a:pathLst>
                  <a:path w="105569" h="122458" extrusionOk="0">
                    <a:moveTo>
                      <a:pt x="0" y="0"/>
                    </a:moveTo>
                    <a:lnTo>
                      <a:pt x="18070" y="0"/>
                    </a:lnTo>
                    <a:lnTo>
                      <a:pt x="53260" y="104422"/>
                    </a:lnTo>
                    <a:lnTo>
                      <a:pt x="88450" y="0"/>
                    </a:lnTo>
                    <a:lnTo>
                      <a:pt x="105570" y="0"/>
                    </a:lnTo>
                    <a:lnTo>
                      <a:pt x="62771" y="122459"/>
                    </a:lnTo>
                    <a:lnTo>
                      <a:pt x="42798" y="122459"/>
                    </a:lnTo>
                    <a:lnTo>
                      <a:pt x="0" y="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6" name="Google Shape;426;p51"/>
              <p:cNvSpPr/>
              <p:nvPr/>
            </p:nvSpPr>
            <p:spPr>
              <a:xfrm>
                <a:off x="4536052" y="5337463"/>
                <a:ext cx="109373" cy="129103"/>
              </a:xfrm>
              <a:custGeom>
                <a:avLst/>
                <a:gdLst/>
                <a:ahLst/>
                <a:cxnLst/>
                <a:rect l="l" t="t" r="r" b="b"/>
                <a:pathLst>
                  <a:path w="109373" h="129103" extrusionOk="0">
                    <a:moveTo>
                      <a:pt x="55163" y="129104"/>
                    </a:moveTo>
                    <a:cubicBezTo>
                      <a:pt x="21875" y="129104"/>
                      <a:pt x="0" y="104422"/>
                      <a:pt x="0" y="64552"/>
                    </a:cubicBezTo>
                    <a:cubicBezTo>
                      <a:pt x="0" y="25631"/>
                      <a:pt x="22826" y="0"/>
                      <a:pt x="55163" y="0"/>
                    </a:cubicBezTo>
                    <a:cubicBezTo>
                      <a:pt x="88450" y="0"/>
                      <a:pt x="109374" y="23732"/>
                      <a:pt x="109374" y="63603"/>
                    </a:cubicBezTo>
                    <a:cubicBezTo>
                      <a:pt x="109374" y="64552"/>
                      <a:pt x="109374" y="65501"/>
                      <a:pt x="109374" y="66451"/>
                    </a:cubicBezTo>
                    <a:lnTo>
                      <a:pt x="19973" y="66451"/>
                    </a:lnTo>
                    <a:cubicBezTo>
                      <a:pt x="19973" y="66451"/>
                      <a:pt x="19973" y="67400"/>
                      <a:pt x="19973" y="67400"/>
                    </a:cubicBezTo>
                    <a:cubicBezTo>
                      <a:pt x="19973" y="96828"/>
                      <a:pt x="34239" y="113915"/>
                      <a:pt x="56113" y="113915"/>
                    </a:cubicBezTo>
                    <a:cubicBezTo>
                      <a:pt x="71331" y="113915"/>
                      <a:pt x="83695" y="105372"/>
                      <a:pt x="89401" y="90183"/>
                    </a:cubicBezTo>
                    <a:lnTo>
                      <a:pt x="106521" y="93031"/>
                    </a:lnTo>
                    <a:cubicBezTo>
                      <a:pt x="98912" y="116763"/>
                      <a:pt x="80841" y="129104"/>
                      <a:pt x="55163" y="129104"/>
                    </a:cubicBezTo>
                    <a:close/>
                    <a:moveTo>
                      <a:pt x="89401" y="53160"/>
                    </a:moveTo>
                    <a:cubicBezTo>
                      <a:pt x="88450" y="29428"/>
                      <a:pt x="76086" y="16138"/>
                      <a:pt x="56113" y="16138"/>
                    </a:cubicBezTo>
                    <a:cubicBezTo>
                      <a:pt x="36141" y="16138"/>
                      <a:pt x="23777" y="29428"/>
                      <a:pt x="19973"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7" name="Google Shape;427;p51"/>
              <p:cNvSpPr/>
              <p:nvPr/>
            </p:nvSpPr>
            <p:spPr>
              <a:xfrm>
                <a:off x="4693931"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0" y="126256"/>
                    </a:lnTo>
                    <a:lnTo>
                      <a:pt x="0"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8" name="Google Shape;428;p51"/>
              <p:cNvSpPr/>
              <p:nvPr/>
            </p:nvSpPr>
            <p:spPr>
              <a:xfrm>
                <a:off x="4773821" y="5341260"/>
                <a:ext cx="103667" cy="167075"/>
              </a:xfrm>
              <a:custGeom>
                <a:avLst/>
                <a:gdLst/>
                <a:ahLst/>
                <a:cxnLst/>
                <a:rect l="l" t="t" r="r" b="b"/>
                <a:pathLst>
                  <a:path w="103667" h="167075" extrusionOk="0">
                    <a:moveTo>
                      <a:pt x="951" y="149988"/>
                    </a:moveTo>
                    <a:cubicBezTo>
                      <a:pt x="6658" y="150938"/>
                      <a:pt x="11413" y="151887"/>
                      <a:pt x="15217" y="151887"/>
                    </a:cubicBezTo>
                    <a:cubicBezTo>
                      <a:pt x="30435" y="151887"/>
                      <a:pt x="38043" y="142394"/>
                      <a:pt x="43750" y="121510"/>
                    </a:cubicBezTo>
                    <a:lnTo>
                      <a:pt x="0" y="0"/>
                    </a:lnTo>
                    <a:lnTo>
                      <a:pt x="18070" y="0"/>
                    </a:lnTo>
                    <a:lnTo>
                      <a:pt x="52309" y="97777"/>
                    </a:lnTo>
                    <a:lnTo>
                      <a:pt x="87499" y="0"/>
                    </a:lnTo>
                    <a:lnTo>
                      <a:pt x="103667" y="0"/>
                    </a:lnTo>
                    <a:lnTo>
                      <a:pt x="56113" y="131952"/>
                    </a:lnTo>
                    <a:cubicBezTo>
                      <a:pt x="46603" y="157583"/>
                      <a:pt x="37092" y="167076"/>
                      <a:pt x="15217" y="167076"/>
                    </a:cubicBezTo>
                    <a:cubicBezTo>
                      <a:pt x="10462" y="167076"/>
                      <a:pt x="5707" y="166126"/>
                      <a:pt x="951" y="165177"/>
                    </a:cubicBezTo>
                    <a:lnTo>
                      <a:pt x="951" y="14998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429" name="Google Shape;429;p51"/>
            <p:cNvSpPr/>
            <p:nvPr/>
          </p:nvSpPr>
          <p:spPr>
            <a:xfrm>
              <a:off x="3603046"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30" name="Google Shape;430;p51"/>
            <p:cNvSpPr/>
            <p:nvPr/>
          </p:nvSpPr>
          <p:spPr>
            <a:xfrm>
              <a:off x="4418119"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31" name="Google Shape;431;p51"/>
            <p:cNvSpPr/>
            <p:nvPr/>
          </p:nvSpPr>
          <p:spPr>
            <a:xfrm>
              <a:off x="4062416" y="4869462"/>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432" name="Google Shape;432;p51"/>
          <p:cNvSpPr/>
          <p:nvPr userDrawn="1"/>
        </p:nvSpPr>
        <p:spPr>
          <a:xfrm>
            <a:off x="-1917088" y="-104642"/>
            <a:ext cx="1883618" cy="10869987"/>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3" name="Google Shape;433;p51"/>
          <p:cNvSpPr/>
          <p:nvPr userDrawn="1"/>
        </p:nvSpPr>
        <p:spPr>
          <a:xfrm>
            <a:off x="-1826100" y="10665568"/>
            <a:ext cx="11203728" cy="3967208"/>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5" name="Google Shape;435;p51"/>
          <p:cNvSpPr/>
          <p:nvPr userDrawn="1"/>
        </p:nvSpPr>
        <p:spPr>
          <a:xfrm>
            <a:off x="4611630" y="9048864"/>
            <a:ext cx="2963954" cy="384633"/>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6" name="Google Shape;436;p51"/>
          <p:cNvSpPr/>
          <p:nvPr userDrawn="1"/>
        </p:nvSpPr>
        <p:spPr>
          <a:xfrm>
            <a:off x="4819602" y="9032577"/>
            <a:ext cx="2497030" cy="35811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727" b="0" i="0" u="none">
                <a:solidFill>
                  <a:schemeClr val="lt1"/>
                </a:solidFill>
                <a:latin typeface="Calibri"/>
                <a:ea typeface="Calibri"/>
                <a:cs typeface="Calibri"/>
                <a:sym typeface="Calibri"/>
              </a:rPr>
              <a:t>www.</a:t>
            </a:r>
            <a:r>
              <a:rPr lang="en-US" sz="1727" b="1" i="0" u="none">
                <a:solidFill>
                  <a:schemeClr val="lt1"/>
                </a:solidFill>
                <a:latin typeface="Calibri"/>
                <a:ea typeface="Calibri"/>
                <a:cs typeface="Calibri"/>
                <a:sym typeface="Calibri"/>
              </a:rPr>
              <a:t>tourismrecovery</a:t>
            </a:r>
            <a:r>
              <a:rPr lang="en-US" sz="1727" b="0" i="0" u="none">
                <a:solidFill>
                  <a:schemeClr val="lt1"/>
                </a:solidFill>
                <a:latin typeface="Calibri"/>
                <a:ea typeface="Calibri"/>
                <a:cs typeface="Calibri"/>
                <a:sym typeface="Calibri"/>
              </a:rPr>
              <a:t>.eu</a:t>
            </a:r>
            <a:endParaRPr sz="1727" b="0" u="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4536081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9"/>
          <p:cNvSpPr txBox="1">
            <a:spLocks noGrp="1"/>
          </p:cNvSpPr>
          <p:nvPr>
            <p:ph type="title"/>
          </p:nvPr>
        </p:nvSpPr>
        <p:spPr>
          <a:xfrm>
            <a:off x="519728" y="569245"/>
            <a:ext cx="6520220" cy="2066589"/>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11E3B"/>
              </a:buClr>
              <a:buSzPts val="9975"/>
              <a:buFont typeface="Poppins"/>
              <a:buNone/>
              <a:defRPr sz="9975" b="0" i="0" u="none" strike="noStrike" cap="none">
                <a:solidFill>
                  <a:srgbClr val="011E3B"/>
                </a:solidFill>
                <a:latin typeface="Poppins"/>
                <a:ea typeface="Poppins"/>
                <a:cs typeface="Poppins"/>
                <a:sym typeface="Poppi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9"/>
          <p:cNvSpPr txBox="1">
            <a:spLocks noGrp="1"/>
          </p:cNvSpPr>
          <p:nvPr>
            <p:ph type="body" idx="1"/>
          </p:nvPr>
        </p:nvSpPr>
        <p:spPr>
          <a:xfrm>
            <a:off x="519728" y="2846200"/>
            <a:ext cx="6520220" cy="6783857"/>
          </a:xfrm>
          <a:prstGeom prst="rect">
            <a:avLst/>
          </a:prstGeom>
          <a:noFill/>
          <a:ln>
            <a:noFill/>
          </a:ln>
        </p:spPr>
        <p:txBody>
          <a:bodyPr spcFirstLastPara="1" wrap="square" lIns="91425" tIns="45700" rIns="91425" bIns="45700" anchor="t" anchorCtr="0">
            <a:normAutofit/>
          </a:bodyPr>
          <a:lstStyle>
            <a:lvl1pPr marL="457200" marR="0" lvl="0" indent="-631761" algn="l" rtl="0">
              <a:lnSpc>
                <a:spcPct val="100000"/>
              </a:lnSpc>
              <a:spcBef>
                <a:spcPts val="2267"/>
              </a:spcBef>
              <a:spcAft>
                <a:spcPts val="0"/>
              </a:spcAft>
              <a:buClr>
                <a:srgbClr val="011E3B"/>
              </a:buClr>
              <a:buSzPts val="6349"/>
              <a:buFont typeface="Arial"/>
              <a:buChar char="•"/>
              <a:defRPr sz="6349" b="0" i="0" u="none" strike="noStrike" cap="none">
                <a:solidFill>
                  <a:srgbClr val="011E3B"/>
                </a:solidFill>
                <a:latin typeface="Poppins"/>
                <a:ea typeface="Poppins"/>
                <a:cs typeface="Poppins"/>
                <a:sym typeface="Poppins"/>
              </a:defRPr>
            </a:lvl1pPr>
            <a:lvl2pPr marL="914400" marR="0" lvl="1" indent="-574167" algn="l" rtl="0">
              <a:lnSpc>
                <a:spcPct val="100000"/>
              </a:lnSpc>
              <a:spcBef>
                <a:spcPts val="1133"/>
              </a:spcBef>
              <a:spcAft>
                <a:spcPts val="0"/>
              </a:spcAft>
              <a:buClr>
                <a:srgbClr val="011E3B"/>
              </a:buClr>
              <a:buSzPts val="5442"/>
              <a:buFont typeface="Arial"/>
              <a:buChar char="•"/>
              <a:defRPr sz="5442" b="0" i="0" u="none" strike="noStrike" cap="none">
                <a:solidFill>
                  <a:srgbClr val="011E3B"/>
                </a:solidFill>
                <a:latin typeface="Poppins"/>
                <a:ea typeface="Poppins"/>
                <a:cs typeface="Poppins"/>
                <a:sym typeface="Poppins"/>
              </a:defRPr>
            </a:lvl2pPr>
            <a:lvl3pPr marL="1371600" marR="0" lvl="2" indent="-516445" algn="l" rtl="0">
              <a:lnSpc>
                <a:spcPct val="100000"/>
              </a:lnSpc>
              <a:spcBef>
                <a:spcPts val="1133"/>
              </a:spcBef>
              <a:spcAft>
                <a:spcPts val="0"/>
              </a:spcAft>
              <a:buClr>
                <a:srgbClr val="011E3B"/>
              </a:buClr>
              <a:buSzPts val="4533"/>
              <a:buFont typeface="Arial"/>
              <a:buChar char="•"/>
              <a:defRPr sz="4533" b="0" i="0" u="none" strike="noStrike" cap="none">
                <a:solidFill>
                  <a:srgbClr val="011E3B"/>
                </a:solidFill>
                <a:latin typeface="Poppins"/>
                <a:ea typeface="Poppins"/>
                <a:cs typeface="Poppins"/>
                <a:sym typeface="Poppins"/>
              </a:defRPr>
            </a:lvl3pPr>
            <a:lvl4pPr marL="1828800" marR="0" lvl="3" indent="-487680"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4pPr>
            <a:lvl5pPr marL="2286000" marR="0" lvl="4" indent="-487679"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5pPr>
            <a:lvl6pPr marL="2743200" marR="0" lvl="5"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12" name="Google Shape;12;p29"/>
          <p:cNvSpPr txBox="1">
            <a:spLocks noGrp="1"/>
          </p:cNvSpPr>
          <p:nvPr>
            <p:ph type="sldNum" idx="12"/>
          </p:nvPr>
        </p:nvSpPr>
        <p:spPr>
          <a:xfrm>
            <a:off x="6996253" y="10245992"/>
            <a:ext cx="300672" cy="266594"/>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700" b="0" i="0" u="none" strike="noStrike" cap="none">
                <a:solidFill>
                  <a:srgbClr val="414141"/>
                </a:solidFill>
                <a:latin typeface="Avenir"/>
                <a:ea typeface="Avenir"/>
                <a:cs typeface="Avenir"/>
                <a:sym typeface="Avenir"/>
              </a:defRPr>
            </a:lvl1pPr>
            <a:lvl2pPr marL="0" marR="0" lvl="1" indent="0" algn="r" rtl="0">
              <a:spcBef>
                <a:spcPts val="0"/>
              </a:spcBef>
              <a:buNone/>
              <a:defRPr sz="700" b="0" i="0" u="none" strike="noStrike" cap="none">
                <a:solidFill>
                  <a:srgbClr val="414141"/>
                </a:solidFill>
                <a:latin typeface="Avenir"/>
                <a:ea typeface="Avenir"/>
                <a:cs typeface="Avenir"/>
                <a:sym typeface="Avenir"/>
              </a:defRPr>
            </a:lvl2pPr>
            <a:lvl3pPr marL="0" marR="0" lvl="2" indent="0" algn="r" rtl="0">
              <a:spcBef>
                <a:spcPts val="0"/>
              </a:spcBef>
              <a:buNone/>
              <a:defRPr sz="700" b="0" i="0" u="none" strike="noStrike" cap="none">
                <a:solidFill>
                  <a:srgbClr val="414141"/>
                </a:solidFill>
                <a:latin typeface="Avenir"/>
                <a:ea typeface="Avenir"/>
                <a:cs typeface="Avenir"/>
                <a:sym typeface="Avenir"/>
              </a:defRPr>
            </a:lvl3pPr>
            <a:lvl4pPr marL="0" marR="0" lvl="3" indent="0" algn="r" rtl="0">
              <a:spcBef>
                <a:spcPts val="0"/>
              </a:spcBef>
              <a:buNone/>
              <a:defRPr sz="700" b="0" i="0" u="none" strike="noStrike" cap="none">
                <a:solidFill>
                  <a:srgbClr val="414141"/>
                </a:solidFill>
                <a:latin typeface="Avenir"/>
                <a:ea typeface="Avenir"/>
                <a:cs typeface="Avenir"/>
                <a:sym typeface="Avenir"/>
              </a:defRPr>
            </a:lvl4pPr>
            <a:lvl5pPr marL="0" marR="0" lvl="4" indent="0" algn="r" rtl="0">
              <a:spcBef>
                <a:spcPts val="0"/>
              </a:spcBef>
              <a:buNone/>
              <a:defRPr sz="700" b="0" i="0" u="none" strike="noStrike" cap="none">
                <a:solidFill>
                  <a:srgbClr val="414141"/>
                </a:solidFill>
                <a:latin typeface="Avenir"/>
                <a:ea typeface="Avenir"/>
                <a:cs typeface="Avenir"/>
                <a:sym typeface="Avenir"/>
              </a:defRPr>
            </a:lvl5pPr>
            <a:lvl6pPr marL="0" marR="0" lvl="5" indent="0" algn="r" rtl="0">
              <a:spcBef>
                <a:spcPts val="0"/>
              </a:spcBef>
              <a:buNone/>
              <a:defRPr sz="700" b="0" i="0" u="none" strike="noStrike" cap="none">
                <a:solidFill>
                  <a:srgbClr val="414141"/>
                </a:solidFill>
                <a:latin typeface="Avenir"/>
                <a:ea typeface="Avenir"/>
                <a:cs typeface="Avenir"/>
                <a:sym typeface="Avenir"/>
              </a:defRPr>
            </a:lvl6pPr>
            <a:lvl7pPr marL="0" marR="0" lvl="6" indent="0" algn="r" rtl="0">
              <a:spcBef>
                <a:spcPts val="0"/>
              </a:spcBef>
              <a:buNone/>
              <a:defRPr sz="700" b="0" i="0" u="none" strike="noStrike" cap="none">
                <a:solidFill>
                  <a:srgbClr val="414141"/>
                </a:solidFill>
                <a:latin typeface="Avenir"/>
                <a:ea typeface="Avenir"/>
                <a:cs typeface="Avenir"/>
                <a:sym typeface="Avenir"/>
              </a:defRPr>
            </a:lvl7pPr>
            <a:lvl8pPr marL="0" marR="0" lvl="7" indent="0" algn="r" rtl="0">
              <a:spcBef>
                <a:spcPts val="0"/>
              </a:spcBef>
              <a:buNone/>
              <a:defRPr sz="700" b="0" i="0" u="none" strike="noStrike" cap="none">
                <a:solidFill>
                  <a:srgbClr val="414141"/>
                </a:solidFill>
                <a:latin typeface="Avenir"/>
                <a:ea typeface="Avenir"/>
                <a:cs typeface="Avenir"/>
                <a:sym typeface="Avenir"/>
              </a:defRPr>
            </a:lvl8pPr>
            <a:lvl9pPr marL="0" marR="0" lvl="8" indent="0" algn="r" rtl="0">
              <a:spcBef>
                <a:spcPts val="0"/>
              </a:spcBef>
              <a:buNone/>
              <a:defRPr sz="700" b="0" i="0" u="none" strike="noStrike" cap="none">
                <a:solidFill>
                  <a:srgbClr val="41414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‹Nr.›</a:t>
            </a:fld>
            <a:endParaRPr/>
          </a:p>
        </p:txBody>
      </p:sp>
    </p:spTree>
  </p:cSld>
  <p:clrMap bg1="lt1" tx1="dk1" bg2="dk2" tx2="lt2" accent1="accent1" accent2="accent2" accent3="accent3" accent4="accent4" accent5="accent5" accent6="accent6" hlink="hlink" folHlink="folHlink"/>
  <p:sldLayoutIdLst>
    <p:sldLayoutId id="2147483671" r:id="rId1"/>
    <p:sldLayoutId id="2147483674" r:id="rId2"/>
    <p:sldLayoutId id="2147483675"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17"/>
        <p:cNvGrpSpPr/>
        <p:nvPr/>
      </p:nvGrpSpPr>
      <p:grpSpPr>
        <a:xfrm>
          <a:off x="0" y="0"/>
          <a:ext cx="0" cy="0"/>
          <a:chOff x="0" y="0"/>
          <a:chExt cx="0" cy="0"/>
        </a:xfrm>
      </p:grpSpPr>
      <p:sp>
        <p:nvSpPr>
          <p:cNvPr id="1418" name="Google Shape;1418;p22"/>
          <p:cNvSpPr txBox="1">
            <a:spLocks noGrp="1"/>
          </p:cNvSpPr>
          <p:nvPr>
            <p:ph type="body" idx="1"/>
          </p:nvPr>
        </p:nvSpPr>
        <p:spPr>
          <a:xfrm>
            <a:off x="4520575" y="4377899"/>
            <a:ext cx="2999884" cy="40811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534B4F"/>
              </a:buClr>
              <a:buSzPts val="1000"/>
              <a:buNone/>
            </a:pPr>
            <a:r>
              <a:rPr lang="en-US" sz="1511" b="1" dirty="0" err="1">
                <a:solidFill>
                  <a:srgbClr val="79527B"/>
                </a:solidFill>
              </a:rPr>
              <a:t>Ausgangssituation</a:t>
            </a:r>
            <a:endParaRPr sz="1511" b="1" dirty="0">
              <a:solidFill>
                <a:srgbClr val="79527B"/>
              </a:solidFill>
            </a:endParaRPr>
          </a:p>
        </p:txBody>
      </p:sp>
      <p:sp>
        <p:nvSpPr>
          <p:cNvPr id="1419" name="Google Shape;1419;p22"/>
          <p:cNvSpPr txBox="1">
            <a:spLocks noGrp="1"/>
          </p:cNvSpPr>
          <p:nvPr>
            <p:ph type="body" idx="2"/>
          </p:nvPr>
        </p:nvSpPr>
        <p:spPr>
          <a:xfrm>
            <a:off x="287452" y="4683084"/>
            <a:ext cx="2969732" cy="376876"/>
          </a:xfrm>
          <a:prstGeom prst="rect">
            <a:avLst/>
          </a:prstGeom>
          <a:noFill/>
          <a:ln>
            <a:noFill/>
          </a:ln>
        </p:spPr>
        <p:txBody>
          <a:bodyPr spcFirstLastPara="1" wrap="square" lIns="91425" tIns="45700" rIns="91425" bIns="45700" anchor="ctr" anchorCtr="0">
            <a:noAutofit/>
          </a:bodyPr>
          <a:lstStyle/>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r>
              <a:rPr lang="de-DE" dirty="0"/>
              <a:t>Thema:</a:t>
            </a:r>
          </a:p>
          <a:p>
            <a:pPr marL="0" lvl="0" indent="0" algn="l" rtl="0">
              <a:lnSpc>
                <a:spcPct val="127750"/>
              </a:lnSpc>
              <a:spcBef>
                <a:spcPts val="0"/>
              </a:spcBef>
              <a:spcAft>
                <a:spcPts val="0"/>
              </a:spcAft>
              <a:buClr>
                <a:schemeClr val="lt1"/>
              </a:buClr>
              <a:buSzPts val="1200"/>
              <a:buNone/>
            </a:pPr>
            <a:r>
              <a:rPr lang="de-DE" dirty="0"/>
              <a:t>Frühwarnindikatoren</a:t>
            </a:r>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r>
              <a:rPr lang="de-DE" dirty="0"/>
              <a:t>Art des Unternehmens: </a:t>
            </a:r>
          </a:p>
          <a:p>
            <a:pPr marL="0" lvl="0" indent="0" algn="l" rtl="0">
              <a:lnSpc>
                <a:spcPct val="127750"/>
              </a:lnSpc>
              <a:spcBef>
                <a:spcPts val="0"/>
              </a:spcBef>
              <a:spcAft>
                <a:spcPts val="0"/>
              </a:spcAft>
              <a:buClr>
                <a:schemeClr val="lt1"/>
              </a:buClr>
              <a:buSzPts val="1200"/>
              <a:buNone/>
            </a:pPr>
            <a:r>
              <a:rPr lang="de-DE" dirty="0"/>
              <a:t>Tourenanbieter</a:t>
            </a:r>
          </a:p>
        </p:txBody>
      </p:sp>
      <p:sp>
        <p:nvSpPr>
          <p:cNvPr id="1425" name="Google Shape;1425;p22"/>
          <p:cNvSpPr txBox="1">
            <a:spLocks noGrp="1"/>
          </p:cNvSpPr>
          <p:nvPr>
            <p:ph type="body" idx="8"/>
          </p:nvPr>
        </p:nvSpPr>
        <p:spPr>
          <a:xfrm>
            <a:off x="287452" y="3336656"/>
            <a:ext cx="2969732" cy="376876"/>
          </a:xfrm>
          <a:prstGeom prst="rect">
            <a:avLst/>
          </a:prstGeom>
          <a:noFill/>
          <a:ln>
            <a:noFill/>
          </a:ln>
        </p:spPr>
        <p:txBody>
          <a:bodyPr spcFirstLastPara="1" wrap="square" lIns="91425" tIns="45700" rIns="91425" bIns="45700" anchor="ctr" anchorCtr="0">
            <a:noAutofit/>
          </a:bodyPr>
          <a:lstStyle/>
          <a:p>
            <a:pPr marL="0" lvl="0" indent="0" algn="l" rtl="0">
              <a:lnSpc>
                <a:spcPct val="127750"/>
              </a:lnSpc>
              <a:spcBef>
                <a:spcPts val="0"/>
              </a:spcBef>
              <a:spcAft>
                <a:spcPts val="0"/>
              </a:spcAft>
              <a:buClr>
                <a:schemeClr val="lt1"/>
              </a:buClr>
              <a:buSzPts val="1200"/>
              <a:buNone/>
            </a:pPr>
            <a:r>
              <a:rPr lang="en-US" sz="1600" dirty="0" err="1"/>
              <a:t>Fallstudie</a:t>
            </a:r>
            <a:endParaRPr sz="1600" dirty="0"/>
          </a:p>
        </p:txBody>
      </p:sp>
      <p:sp>
        <p:nvSpPr>
          <p:cNvPr id="39" name="Google Shape;1420;p22">
            <a:extLst>
              <a:ext uri="{FF2B5EF4-FFF2-40B4-BE49-F238E27FC236}">
                <a16:creationId xmlns:a16="http://schemas.microsoft.com/office/drawing/2014/main" id="{BAEC0FC5-0691-41EC-9965-7D6572BF1EB0}"/>
              </a:ext>
            </a:extLst>
          </p:cNvPr>
          <p:cNvSpPr txBox="1">
            <a:spLocks/>
          </p:cNvSpPr>
          <p:nvPr/>
        </p:nvSpPr>
        <p:spPr>
          <a:xfrm>
            <a:off x="272075" y="4031346"/>
            <a:ext cx="3249466" cy="376876"/>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0000"/>
              </a:lnSpc>
              <a:spcBef>
                <a:spcPts val="2267"/>
              </a:spcBef>
              <a:spcAft>
                <a:spcPts val="0"/>
              </a:spcAft>
              <a:buClr>
                <a:schemeClr val="lt1"/>
              </a:buClr>
              <a:buSzPts val="1295"/>
              <a:buFont typeface="Arial"/>
              <a:buNone/>
              <a:defRPr sz="1295" b="0" i="0" u="none" strike="noStrike" cap="none">
                <a:solidFill>
                  <a:schemeClr val="lt1"/>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spcBef>
                <a:spcPts val="0"/>
              </a:spcBef>
              <a:buSzPts val="1200"/>
            </a:pPr>
            <a:r>
              <a:rPr lang="en-US" b="1" dirty="0"/>
              <a:t>Modul: 2 </a:t>
            </a:r>
          </a:p>
          <a:p>
            <a:pPr marL="0" indent="0">
              <a:spcBef>
                <a:spcPts val="0"/>
              </a:spcBef>
              <a:buSzPts val="1200"/>
            </a:pPr>
            <a:r>
              <a:rPr lang="en-US" b="1" dirty="0" err="1"/>
              <a:t>Vorbeugung</a:t>
            </a:r>
            <a:r>
              <a:rPr lang="en-US" b="1" dirty="0"/>
              <a:t> &amp; </a:t>
            </a:r>
            <a:r>
              <a:rPr lang="en-US" b="1" dirty="0" err="1"/>
              <a:t>Vermeidung</a:t>
            </a:r>
            <a:r>
              <a:rPr lang="en-US" b="1" dirty="0"/>
              <a:t> von </a:t>
            </a:r>
            <a:r>
              <a:rPr lang="en-US" b="1" dirty="0" err="1"/>
              <a:t>Krisen</a:t>
            </a:r>
            <a:endParaRPr lang="en-US" b="1" dirty="0"/>
          </a:p>
        </p:txBody>
      </p:sp>
      <p:cxnSp>
        <p:nvCxnSpPr>
          <p:cNvPr id="18" name="Google Shape;1462;p23">
            <a:extLst>
              <a:ext uri="{FF2B5EF4-FFF2-40B4-BE49-F238E27FC236}">
                <a16:creationId xmlns:a16="http://schemas.microsoft.com/office/drawing/2014/main" id="{C36C11EF-65BF-4B2F-BD8E-A79F93B9040C}"/>
              </a:ext>
            </a:extLst>
          </p:cNvPr>
          <p:cNvCxnSpPr>
            <a:cxnSpLocks/>
          </p:cNvCxnSpPr>
          <p:nvPr/>
        </p:nvCxnSpPr>
        <p:spPr>
          <a:xfrm flipH="1">
            <a:off x="4504732" y="4833878"/>
            <a:ext cx="3199575"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1" name="Google Shape;1544;p26">
            <a:extLst>
              <a:ext uri="{FF2B5EF4-FFF2-40B4-BE49-F238E27FC236}">
                <a16:creationId xmlns:a16="http://schemas.microsoft.com/office/drawing/2014/main" id="{08FE4C8B-71C7-4A9E-A6A3-7A469FAB1E52}"/>
              </a:ext>
            </a:extLst>
          </p:cNvPr>
          <p:cNvSpPr txBox="1">
            <a:spLocks/>
          </p:cNvSpPr>
          <p:nvPr/>
        </p:nvSpPr>
        <p:spPr>
          <a:xfrm>
            <a:off x="4481662" y="5007725"/>
            <a:ext cx="2736261" cy="323883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18378"/>
              </a:lnSpc>
              <a:spcBef>
                <a:spcPts val="0"/>
              </a:spcBef>
              <a:spcAft>
                <a:spcPts val="0"/>
              </a:spcAft>
              <a:buClr>
                <a:schemeClr val="lt1"/>
              </a:buClr>
              <a:buSzPts val="1295"/>
              <a:buFont typeface="Arial"/>
              <a:buNone/>
              <a:defRPr sz="1295" b="1" i="0" u="none" strike="noStrike" cap="none">
                <a:solidFill>
                  <a:schemeClr val="lt1"/>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Clr>
                <a:srgbClr val="79527B"/>
              </a:buClr>
              <a:buSzPts val="1500"/>
            </a:pPr>
            <a:r>
              <a:rPr lang="de-DE" sz="1200" b="0" dirty="0">
                <a:solidFill>
                  <a:srgbClr val="534B4F"/>
                </a:solidFill>
              </a:rPr>
              <a:t>Das Familienunternehmen </a:t>
            </a:r>
            <a:r>
              <a:rPr lang="de-DE" sz="1200" b="0" dirty="0" err="1">
                <a:solidFill>
                  <a:srgbClr val="534B4F"/>
                </a:solidFill>
              </a:rPr>
              <a:t>Sailinghearts</a:t>
            </a:r>
            <a:r>
              <a:rPr lang="de-DE" sz="1200" b="0" dirty="0">
                <a:solidFill>
                  <a:srgbClr val="534B4F"/>
                </a:solidFill>
              </a:rPr>
              <a:t> vermietet voll ausgestattete Hausboote für Abenteuerurlaube am </a:t>
            </a:r>
            <a:r>
              <a:rPr lang="de-DE" sz="1200" b="0" dirty="0" err="1">
                <a:solidFill>
                  <a:srgbClr val="534B4F"/>
                </a:solidFill>
              </a:rPr>
              <a:t>Lion’s</a:t>
            </a:r>
            <a:r>
              <a:rPr lang="de-DE" sz="1200" b="0" dirty="0">
                <a:solidFill>
                  <a:srgbClr val="534B4F"/>
                </a:solidFill>
              </a:rPr>
              <a:t> </a:t>
            </a:r>
            <a:r>
              <a:rPr lang="de-DE" sz="1200" b="0" dirty="0" err="1">
                <a:solidFill>
                  <a:srgbClr val="534B4F"/>
                </a:solidFill>
              </a:rPr>
              <a:t>Sea</a:t>
            </a:r>
            <a:r>
              <a:rPr lang="de-DE" sz="1200" b="0" dirty="0">
                <a:solidFill>
                  <a:srgbClr val="534B4F"/>
                </a:solidFill>
              </a:rPr>
              <a:t> und bietet geführte Segeltouren für kleine Gruppen mit zwei Segelbooten an. Aufgrund der Corona-Pandemie und einiger externer Umstände wollen sie nun prüfen, wie es mit ihrem Unternehmen weitergehen soll. </a:t>
            </a:r>
            <a:r>
              <a:rPr lang="en-US" sz="1200" b="0" dirty="0">
                <a:solidFill>
                  <a:srgbClr val="534B4F"/>
                </a:solidFill>
              </a:rPr>
              <a:t> </a:t>
            </a:r>
            <a:endParaRPr lang="en-GB" sz="1200" b="0" dirty="0">
              <a:solidFill>
                <a:srgbClr val="534B4F"/>
              </a:solidFill>
            </a:endParaRPr>
          </a:p>
        </p:txBody>
      </p:sp>
      <p:pic>
        <p:nvPicPr>
          <p:cNvPr id="6" name="Bildplatzhalter 5">
            <a:extLst>
              <a:ext uri="{FF2B5EF4-FFF2-40B4-BE49-F238E27FC236}">
                <a16:creationId xmlns:a16="http://schemas.microsoft.com/office/drawing/2014/main" id="{0704CBC8-99DB-2468-D57C-40CA46A9DC9F}"/>
              </a:ext>
            </a:extLst>
          </p:cNvPr>
          <p:cNvPicPr>
            <a:picLocks noGrp="1" noChangeAspect="1"/>
          </p:cNvPicPr>
          <p:nvPr>
            <p:ph type="pic" idx="9"/>
          </p:nvPr>
        </p:nvPicPr>
        <p:blipFill>
          <a:blip r:embed="rId3"/>
          <a:srcRect t="23568" b="23568"/>
          <a:stretch>
            <a:fillRect/>
          </a:stretch>
        </p:blipFill>
        <p:spPr/>
      </p:pic>
      <p:sp>
        <p:nvSpPr>
          <p:cNvPr id="7" name="Textfeld 6">
            <a:extLst>
              <a:ext uri="{FF2B5EF4-FFF2-40B4-BE49-F238E27FC236}">
                <a16:creationId xmlns:a16="http://schemas.microsoft.com/office/drawing/2014/main" id="{AB55B4BA-DB5E-16BA-2469-7683D9073B95}"/>
              </a:ext>
            </a:extLst>
          </p:cNvPr>
          <p:cNvSpPr txBox="1"/>
          <p:nvPr/>
        </p:nvSpPr>
        <p:spPr>
          <a:xfrm>
            <a:off x="6632196" y="2384784"/>
            <a:ext cx="965713" cy="246221"/>
          </a:xfrm>
          <a:prstGeom prst="rect">
            <a:avLst/>
          </a:prstGeom>
          <a:noFill/>
        </p:spPr>
        <p:txBody>
          <a:bodyPr wrap="square" rtlCol="0">
            <a:spAutoFit/>
          </a:bodyPr>
          <a:lstStyle/>
          <a:p>
            <a:r>
              <a:rPr lang="de-DE" sz="1000" dirty="0" err="1">
                <a:solidFill>
                  <a:schemeClr val="bg1">
                    <a:lumMod val="95000"/>
                  </a:schemeClr>
                </a:solidFill>
                <a:latin typeface="Calibri" panose="020F0502020204030204" pitchFamily="34" charset="0"/>
                <a:ea typeface="Calibri" panose="020F0502020204030204" pitchFamily="34" charset="0"/>
                <a:cs typeface="Calibri" panose="020F0502020204030204" pitchFamily="34" charset="0"/>
              </a:rPr>
              <a:t>Photo</a:t>
            </a:r>
            <a:r>
              <a:rPr lang="de-DE" sz="1000" dirty="0">
                <a:solidFill>
                  <a:schemeClr val="bg1">
                    <a:lumMod val="95000"/>
                  </a:schemeClr>
                </a:solidFill>
                <a:latin typeface="Calibri" panose="020F0502020204030204" pitchFamily="34" charset="0"/>
                <a:ea typeface="Calibri" panose="020F0502020204030204" pitchFamily="34" charset="0"/>
                <a:cs typeface="Calibri" panose="020F0502020204030204" pitchFamily="34" charset="0"/>
              </a:rPr>
              <a:t>: </a:t>
            </a:r>
            <a:r>
              <a:rPr lang="de-DE" sz="1000" dirty="0" err="1">
                <a:solidFill>
                  <a:schemeClr val="bg1">
                    <a:lumMod val="95000"/>
                  </a:schemeClr>
                </a:solidFill>
                <a:latin typeface="Calibri" panose="020F0502020204030204" pitchFamily="34" charset="0"/>
                <a:ea typeface="Calibri" panose="020F0502020204030204" pitchFamily="34" charset="0"/>
                <a:cs typeface="Calibri" panose="020F0502020204030204" pitchFamily="34" charset="0"/>
              </a:rPr>
              <a:t>Pexels</a:t>
            </a:r>
            <a:endParaRPr lang="en-GB" sz="1000" dirty="0">
              <a:solidFill>
                <a:schemeClr val="bg1">
                  <a:lumMod val="95000"/>
                </a:schemeClr>
              </a:solidFill>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56"/>
        <p:cNvGrpSpPr/>
        <p:nvPr/>
      </p:nvGrpSpPr>
      <p:grpSpPr>
        <a:xfrm>
          <a:off x="0" y="0"/>
          <a:ext cx="0" cy="0"/>
          <a:chOff x="0" y="0"/>
          <a:chExt cx="0" cy="0"/>
        </a:xfrm>
      </p:grpSpPr>
      <p:sp>
        <p:nvSpPr>
          <p:cNvPr id="1460" name="Google Shape;1460;p23"/>
          <p:cNvSpPr txBox="1">
            <a:spLocks noGrp="1"/>
          </p:cNvSpPr>
          <p:nvPr>
            <p:ph type="body" idx="3"/>
          </p:nvPr>
        </p:nvSpPr>
        <p:spPr>
          <a:xfrm>
            <a:off x="948538" y="745104"/>
            <a:ext cx="5991742" cy="378000"/>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de-DE" dirty="0"/>
              <a:t>Besondere Herausforderungen und Probleme für das Unternehmen</a:t>
            </a:r>
            <a:endParaRPr dirty="0"/>
          </a:p>
        </p:txBody>
      </p:sp>
      <p:cxnSp>
        <p:nvCxnSpPr>
          <p:cNvPr id="1462" name="Google Shape;1462;p23"/>
          <p:cNvCxnSpPr>
            <a:cxnSpLocks/>
          </p:cNvCxnSpPr>
          <p:nvPr/>
        </p:nvCxnSpPr>
        <p:spPr>
          <a:xfrm flipH="1">
            <a:off x="1048548" y="1123104"/>
            <a:ext cx="5746390"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grpSp>
        <p:nvGrpSpPr>
          <p:cNvPr id="1463" name="Google Shape;1463;p23"/>
          <p:cNvGrpSpPr/>
          <p:nvPr/>
        </p:nvGrpSpPr>
        <p:grpSpPr>
          <a:xfrm>
            <a:off x="338188" y="5737216"/>
            <a:ext cx="476957" cy="550775"/>
            <a:chOff x="8823055" y="3850915"/>
            <a:chExt cx="751563" cy="867883"/>
          </a:xfrm>
        </p:grpSpPr>
        <p:sp>
          <p:nvSpPr>
            <p:cNvPr id="1464" name="Google Shape;1464;p23"/>
            <p:cNvSpPr/>
            <p:nvPr/>
          </p:nvSpPr>
          <p:spPr>
            <a:xfrm>
              <a:off x="9444540"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2" y="0"/>
                    <a:pt x="72266" y="6323"/>
                    <a:pt x="72266" y="14453"/>
                  </a:cubicBezTo>
                  <a:cubicBezTo>
                    <a:pt x="72266" y="22583"/>
                    <a:pt x="65942"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5" name="Google Shape;1465;p23"/>
            <p:cNvSpPr/>
            <p:nvPr/>
          </p:nvSpPr>
          <p:spPr>
            <a:xfrm>
              <a:off x="9413827" y="3902196"/>
              <a:ext cx="66846" cy="50585"/>
            </a:xfrm>
            <a:custGeom>
              <a:avLst/>
              <a:gdLst/>
              <a:ahLst/>
              <a:cxnLst/>
              <a:rect l="l" t="t" r="r" b="b"/>
              <a:pathLst>
                <a:path w="66846" h="50585" extrusionOk="0">
                  <a:moveTo>
                    <a:pt x="14453" y="50586"/>
                  </a:moveTo>
                  <a:cubicBezTo>
                    <a:pt x="6323" y="50586"/>
                    <a:pt x="0" y="44263"/>
                    <a:pt x="0" y="36133"/>
                  </a:cubicBezTo>
                  <a:cubicBezTo>
                    <a:pt x="0" y="30713"/>
                    <a:pt x="2710" y="26197"/>
                    <a:pt x="7227" y="23486"/>
                  </a:cubicBezTo>
                  <a:lnTo>
                    <a:pt x="45166" y="1807"/>
                  </a:lnTo>
                  <a:cubicBezTo>
                    <a:pt x="52393" y="-1807"/>
                    <a:pt x="60523" y="0"/>
                    <a:pt x="65039" y="7226"/>
                  </a:cubicBezTo>
                  <a:cubicBezTo>
                    <a:pt x="68653" y="14453"/>
                    <a:pt x="66846" y="22583"/>
                    <a:pt x="59620" y="27100"/>
                  </a:cubicBezTo>
                  <a:lnTo>
                    <a:pt x="21680"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6" name="Google Shape;1466;p23"/>
            <p:cNvSpPr/>
            <p:nvPr/>
          </p:nvSpPr>
          <p:spPr>
            <a:xfrm>
              <a:off x="8880867"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3" y="0"/>
                    <a:pt x="72266" y="6323"/>
                    <a:pt x="72266" y="14453"/>
                  </a:cubicBezTo>
                  <a:cubicBezTo>
                    <a:pt x="72266" y="22583"/>
                    <a:pt x="65943"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7" name="Google Shape;1467;p23"/>
            <p:cNvSpPr/>
            <p:nvPr/>
          </p:nvSpPr>
          <p:spPr>
            <a:xfrm>
              <a:off x="8917904" y="3902196"/>
              <a:ext cx="66845" cy="50585"/>
            </a:xfrm>
            <a:custGeom>
              <a:avLst/>
              <a:gdLst/>
              <a:ahLst/>
              <a:cxnLst/>
              <a:rect l="l" t="t" r="r" b="b"/>
              <a:pathLst>
                <a:path w="66845" h="50585" extrusionOk="0">
                  <a:moveTo>
                    <a:pt x="52393" y="50586"/>
                  </a:moveTo>
                  <a:cubicBezTo>
                    <a:pt x="49683" y="50586"/>
                    <a:pt x="46973" y="49683"/>
                    <a:pt x="45166" y="48780"/>
                  </a:cubicBezTo>
                  <a:lnTo>
                    <a:pt x="7226" y="27100"/>
                  </a:lnTo>
                  <a:cubicBezTo>
                    <a:pt x="0" y="23486"/>
                    <a:pt x="-1807" y="14453"/>
                    <a:pt x="1807" y="7226"/>
                  </a:cubicBezTo>
                  <a:cubicBezTo>
                    <a:pt x="5420" y="0"/>
                    <a:pt x="14453" y="-1807"/>
                    <a:pt x="21679" y="1807"/>
                  </a:cubicBezTo>
                  <a:lnTo>
                    <a:pt x="59619" y="23486"/>
                  </a:lnTo>
                  <a:cubicBezTo>
                    <a:pt x="66845" y="27100"/>
                    <a:pt x="68652" y="36133"/>
                    <a:pt x="65039" y="43359"/>
                  </a:cubicBezTo>
                  <a:cubicBezTo>
                    <a:pt x="62329" y="47876"/>
                    <a:pt x="56909" y="50586"/>
                    <a:pt x="5239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8" name="Google Shape;1468;p23"/>
            <p:cNvSpPr/>
            <p:nvPr/>
          </p:nvSpPr>
          <p:spPr>
            <a:xfrm>
              <a:off x="8917904" y="4155126"/>
              <a:ext cx="66845" cy="50585"/>
            </a:xfrm>
            <a:custGeom>
              <a:avLst/>
              <a:gdLst/>
              <a:ahLst/>
              <a:cxnLst/>
              <a:rect l="l" t="t" r="r" b="b"/>
              <a:pathLst>
                <a:path w="66845" h="50585" extrusionOk="0">
                  <a:moveTo>
                    <a:pt x="14453" y="50586"/>
                  </a:moveTo>
                  <a:cubicBezTo>
                    <a:pt x="6323" y="50586"/>
                    <a:pt x="0" y="44263"/>
                    <a:pt x="0" y="36133"/>
                  </a:cubicBezTo>
                  <a:cubicBezTo>
                    <a:pt x="0" y="30713"/>
                    <a:pt x="2710" y="26197"/>
                    <a:pt x="7226" y="23486"/>
                  </a:cubicBezTo>
                  <a:lnTo>
                    <a:pt x="45166" y="1807"/>
                  </a:lnTo>
                  <a:cubicBezTo>
                    <a:pt x="52393" y="-1807"/>
                    <a:pt x="60523" y="0"/>
                    <a:pt x="65039" y="7226"/>
                  </a:cubicBezTo>
                  <a:cubicBezTo>
                    <a:pt x="68652" y="14453"/>
                    <a:pt x="66845" y="22583"/>
                    <a:pt x="59619" y="27100"/>
                  </a:cubicBezTo>
                  <a:lnTo>
                    <a:pt x="21679"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9" name="Google Shape;1469;p23"/>
            <p:cNvSpPr/>
            <p:nvPr/>
          </p:nvSpPr>
          <p:spPr>
            <a:xfrm>
              <a:off x="9213290" y="3952782"/>
              <a:ext cx="130155" cy="202344"/>
            </a:xfrm>
            <a:custGeom>
              <a:avLst/>
              <a:gdLst/>
              <a:ahLst/>
              <a:cxnLst/>
              <a:rect l="l" t="t" r="r" b="b"/>
              <a:pathLst>
                <a:path w="130155" h="202344" extrusionOk="0">
                  <a:moveTo>
                    <a:pt x="43359" y="202344"/>
                  </a:moveTo>
                  <a:cubicBezTo>
                    <a:pt x="18970" y="202344"/>
                    <a:pt x="0" y="183375"/>
                    <a:pt x="0" y="158985"/>
                  </a:cubicBezTo>
                  <a:lnTo>
                    <a:pt x="0" y="43360"/>
                  </a:lnTo>
                  <a:cubicBezTo>
                    <a:pt x="0" y="18970"/>
                    <a:pt x="18970" y="0"/>
                    <a:pt x="43359" y="0"/>
                  </a:cubicBezTo>
                  <a:cubicBezTo>
                    <a:pt x="67749" y="0"/>
                    <a:pt x="86719" y="18970"/>
                    <a:pt x="86719" y="43360"/>
                  </a:cubicBezTo>
                  <a:cubicBezTo>
                    <a:pt x="86719" y="44263"/>
                    <a:pt x="86719" y="44263"/>
                    <a:pt x="86719" y="45166"/>
                  </a:cubicBezTo>
                  <a:cubicBezTo>
                    <a:pt x="117432" y="53296"/>
                    <a:pt x="136401" y="84912"/>
                    <a:pt x="128271" y="115626"/>
                  </a:cubicBezTo>
                  <a:cubicBezTo>
                    <a:pt x="122852" y="136402"/>
                    <a:pt x="107495" y="151758"/>
                    <a:pt x="86719" y="157178"/>
                  </a:cubicBezTo>
                  <a:cubicBezTo>
                    <a:pt x="86719" y="158081"/>
                    <a:pt x="86719" y="158081"/>
                    <a:pt x="86719" y="158985"/>
                  </a:cubicBezTo>
                  <a:cubicBezTo>
                    <a:pt x="86719" y="183375"/>
                    <a:pt x="67749" y="202344"/>
                    <a:pt x="43359" y="202344"/>
                  </a:cubicBezTo>
                  <a:close/>
                  <a:moveTo>
                    <a:pt x="43359" y="28906"/>
                  </a:moveTo>
                  <a:cubicBezTo>
                    <a:pt x="35229" y="28906"/>
                    <a:pt x="28906" y="35230"/>
                    <a:pt x="28906" y="43360"/>
                  </a:cubicBezTo>
                  <a:lnTo>
                    <a:pt x="28906" y="158985"/>
                  </a:lnTo>
                  <a:cubicBezTo>
                    <a:pt x="28906" y="167114"/>
                    <a:pt x="35229" y="173438"/>
                    <a:pt x="43359" y="173438"/>
                  </a:cubicBezTo>
                  <a:cubicBezTo>
                    <a:pt x="51489" y="173438"/>
                    <a:pt x="57812" y="167114"/>
                    <a:pt x="57812" y="158985"/>
                  </a:cubicBezTo>
                  <a:cubicBezTo>
                    <a:pt x="57812" y="156275"/>
                    <a:pt x="56909" y="153565"/>
                    <a:pt x="56005" y="151758"/>
                  </a:cubicBezTo>
                  <a:cubicBezTo>
                    <a:pt x="51489" y="144531"/>
                    <a:pt x="54199" y="136402"/>
                    <a:pt x="60522" y="131885"/>
                  </a:cubicBezTo>
                  <a:cubicBezTo>
                    <a:pt x="64136" y="130079"/>
                    <a:pt x="67749" y="129175"/>
                    <a:pt x="71362" y="130079"/>
                  </a:cubicBezTo>
                  <a:cubicBezTo>
                    <a:pt x="87622" y="130079"/>
                    <a:pt x="101172" y="117432"/>
                    <a:pt x="101172" y="101172"/>
                  </a:cubicBezTo>
                  <a:cubicBezTo>
                    <a:pt x="101172" y="101172"/>
                    <a:pt x="101172" y="101172"/>
                    <a:pt x="101172" y="101172"/>
                  </a:cubicBezTo>
                  <a:cubicBezTo>
                    <a:pt x="101172" y="84912"/>
                    <a:pt x="88525" y="72266"/>
                    <a:pt x="72266" y="72266"/>
                  </a:cubicBezTo>
                  <a:cubicBezTo>
                    <a:pt x="66845" y="73169"/>
                    <a:pt x="60522" y="71363"/>
                    <a:pt x="56909" y="66846"/>
                  </a:cubicBezTo>
                  <a:cubicBezTo>
                    <a:pt x="53296" y="62329"/>
                    <a:pt x="53296" y="56006"/>
                    <a:pt x="56005" y="50586"/>
                  </a:cubicBezTo>
                  <a:cubicBezTo>
                    <a:pt x="56909" y="48780"/>
                    <a:pt x="57812" y="46070"/>
                    <a:pt x="57812" y="43360"/>
                  </a:cubicBezTo>
                  <a:cubicBezTo>
                    <a:pt x="57812" y="35230"/>
                    <a:pt x="51489" y="28906"/>
                    <a:pt x="43359"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0" name="Google Shape;1470;p23"/>
            <p:cNvSpPr/>
            <p:nvPr/>
          </p:nvSpPr>
          <p:spPr>
            <a:xfrm>
              <a:off x="9054227" y="3952782"/>
              <a:ext cx="130156" cy="202344"/>
            </a:xfrm>
            <a:custGeom>
              <a:avLst/>
              <a:gdLst/>
              <a:ahLst/>
              <a:cxnLst/>
              <a:rect l="l" t="t" r="r" b="b"/>
              <a:pathLst>
                <a:path w="130156" h="202344" extrusionOk="0">
                  <a:moveTo>
                    <a:pt x="86797" y="202344"/>
                  </a:moveTo>
                  <a:cubicBezTo>
                    <a:pt x="62407" y="202344"/>
                    <a:pt x="43437" y="183375"/>
                    <a:pt x="43437" y="158985"/>
                  </a:cubicBezTo>
                  <a:cubicBezTo>
                    <a:pt x="43437" y="158081"/>
                    <a:pt x="43437" y="158081"/>
                    <a:pt x="43437" y="157178"/>
                  </a:cubicBezTo>
                  <a:cubicBezTo>
                    <a:pt x="12725" y="149048"/>
                    <a:pt x="-6245" y="117432"/>
                    <a:pt x="1885" y="86719"/>
                  </a:cubicBezTo>
                  <a:cubicBezTo>
                    <a:pt x="7304" y="65943"/>
                    <a:pt x="22661" y="50586"/>
                    <a:pt x="43437" y="45166"/>
                  </a:cubicBezTo>
                  <a:cubicBezTo>
                    <a:pt x="43437" y="44263"/>
                    <a:pt x="43437" y="44263"/>
                    <a:pt x="43437" y="43360"/>
                  </a:cubicBezTo>
                  <a:cubicBezTo>
                    <a:pt x="43437" y="18970"/>
                    <a:pt x="62407" y="0"/>
                    <a:pt x="86797" y="0"/>
                  </a:cubicBezTo>
                  <a:cubicBezTo>
                    <a:pt x="111186" y="0"/>
                    <a:pt x="130156" y="18970"/>
                    <a:pt x="130156" y="43360"/>
                  </a:cubicBezTo>
                  <a:lnTo>
                    <a:pt x="130156" y="158985"/>
                  </a:lnTo>
                  <a:cubicBezTo>
                    <a:pt x="130156" y="183375"/>
                    <a:pt x="111186" y="202344"/>
                    <a:pt x="86797" y="202344"/>
                  </a:cubicBezTo>
                  <a:close/>
                  <a:moveTo>
                    <a:pt x="61504" y="130079"/>
                  </a:moveTo>
                  <a:cubicBezTo>
                    <a:pt x="66020" y="130079"/>
                    <a:pt x="70537" y="131885"/>
                    <a:pt x="73247" y="136402"/>
                  </a:cubicBezTo>
                  <a:cubicBezTo>
                    <a:pt x="76860" y="140918"/>
                    <a:pt x="76860" y="147242"/>
                    <a:pt x="74150" y="152662"/>
                  </a:cubicBezTo>
                  <a:cubicBezTo>
                    <a:pt x="73247" y="154468"/>
                    <a:pt x="72344" y="157178"/>
                    <a:pt x="72344" y="159888"/>
                  </a:cubicBezTo>
                  <a:cubicBezTo>
                    <a:pt x="72344" y="168018"/>
                    <a:pt x="78667" y="174341"/>
                    <a:pt x="86797" y="174341"/>
                  </a:cubicBezTo>
                  <a:cubicBezTo>
                    <a:pt x="94927" y="174341"/>
                    <a:pt x="101250" y="168018"/>
                    <a:pt x="101250" y="159888"/>
                  </a:cubicBezTo>
                  <a:lnTo>
                    <a:pt x="101250" y="44263"/>
                  </a:lnTo>
                  <a:cubicBezTo>
                    <a:pt x="101250" y="36133"/>
                    <a:pt x="94927" y="29810"/>
                    <a:pt x="86797" y="29810"/>
                  </a:cubicBezTo>
                  <a:cubicBezTo>
                    <a:pt x="78667" y="29810"/>
                    <a:pt x="72344" y="36133"/>
                    <a:pt x="72344" y="44263"/>
                  </a:cubicBezTo>
                  <a:cubicBezTo>
                    <a:pt x="72344" y="46973"/>
                    <a:pt x="73247" y="49683"/>
                    <a:pt x="74150" y="51489"/>
                  </a:cubicBezTo>
                  <a:cubicBezTo>
                    <a:pt x="78667" y="58716"/>
                    <a:pt x="75957" y="66846"/>
                    <a:pt x="69634" y="71363"/>
                  </a:cubicBezTo>
                  <a:cubicBezTo>
                    <a:pt x="66020" y="73169"/>
                    <a:pt x="62407" y="74072"/>
                    <a:pt x="58794" y="73169"/>
                  </a:cubicBezTo>
                  <a:cubicBezTo>
                    <a:pt x="42534" y="73169"/>
                    <a:pt x="28984" y="85816"/>
                    <a:pt x="28984" y="102076"/>
                  </a:cubicBezTo>
                  <a:cubicBezTo>
                    <a:pt x="28984" y="102076"/>
                    <a:pt x="28984" y="102076"/>
                    <a:pt x="28984" y="102076"/>
                  </a:cubicBezTo>
                  <a:cubicBezTo>
                    <a:pt x="28984" y="118335"/>
                    <a:pt x="41631" y="130982"/>
                    <a:pt x="57891" y="130982"/>
                  </a:cubicBezTo>
                  <a:cubicBezTo>
                    <a:pt x="58794" y="130079"/>
                    <a:pt x="60601" y="130079"/>
                    <a:pt x="61504" y="130079"/>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1" name="Google Shape;1471;p23"/>
            <p:cNvSpPr/>
            <p:nvPr/>
          </p:nvSpPr>
          <p:spPr>
            <a:xfrm>
              <a:off x="9413426" y="4155126"/>
              <a:ext cx="67247" cy="50585"/>
            </a:xfrm>
            <a:custGeom>
              <a:avLst/>
              <a:gdLst/>
              <a:ahLst/>
              <a:cxnLst/>
              <a:rect l="l" t="t" r="r" b="b"/>
              <a:pathLst>
                <a:path w="67247" h="50585" extrusionOk="0">
                  <a:moveTo>
                    <a:pt x="7628" y="27100"/>
                  </a:moveTo>
                  <a:lnTo>
                    <a:pt x="45567" y="48780"/>
                  </a:lnTo>
                  <a:cubicBezTo>
                    <a:pt x="52794" y="52393"/>
                    <a:pt x="60924" y="50586"/>
                    <a:pt x="65441" y="43359"/>
                  </a:cubicBezTo>
                  <a:cubicBezTo>
                    <a:pt x="69054" y="36133"/>
                    <a:pt x="67247" y="28003"/>
                    <a:pt x="60021" y="23486"/>
                  </a:cubicBezTo>
                  <a:lnTo>
                    <a:pt x="22081" y="1807"/>
                  </a:lnTo>
                  <a:cubicBezTo>
                    <a:pt x="14855" y="-1807"/>
                    <a:pt x="6725" y="0"/>
                    <a:pt x="2208" y="7226"/>
                  </a:cubicBezTo>
                  <a:cubicBezTo>
                    <a:pt x="-2308" y="14453"/>
                    <a:pt x="401" y="22583"/>
                    <a:pt x="7628" y="27100"/>
                  </a:cubicBezTo>
                  <a:cubicBezTo>
                    <a:pt x="7628" y="27100"/>
                    <a:pt x="7628" y="27100"/>
                    <a:pt x="7628" y="2710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2" name="Google Shape;1472;p23"/>
            <p:cNvSpPr/>
            <p:nvPr/>
          </p:nvSpPr>
          <p:spPr>
            <a:xfrm>
              <a:off x="8823055" y="3850915"/>
              <a:ext cx="751563" cy="867883"/>
            </a:xfrm>
            <a:custGeom>
              <a:avLst/>
              <a:gdLst/>
              <a:ahLst/>
              <a:cxnLst/>
              <a:rect l="l" t="t" r="r" b="b"/>
              <a:pathLst>
                <a:path w="751563" h="867883" extrusionOk="0">
                  <a:moveTo>
                    <a:pt x="653101" y="546301"/>
                  </a:moveTo>
                  <a:lnTo>
                    <a:pt x="519410" y="512878"/>
                  </a:lnTo>
                  <a:lnTo>
                    <a:pt x="520313" y="509265"/>
                  </a:lnTo>
                  <a:cubicBezTo>
                    <a:pt x="522120" y="502038"/>
                    <a:pt x="517603" y="493908"/>
                    <a:pt x="509473" y="492101"/>
                  </a:cubicBezTo>
                  <a:lnTo>
                    <a:pt x="462501" y="480358"/>
                  </a:lnTo>
                  <a:lnTo>
                    <a:pt x="462501" y="476745"/>
                  </a:lnTo>
                  <a:lnTo>
                    <a:pt x="476954" y="476745"/>
                  </a:lnTo>
                  <a:cubicBezTo>
                    <a:pt x="485084" y="476745"/>
                    <a:pt x="491407" y="470422"/>
                    <a:pt x="491407" y="462292"/>
                  </a:cubicBezTo>
                  <a:lnTo>
                    <a:pt x="491407" y="404479"/>
                  </a:lnTo>
                  <a:cubicBezTo>
                    <a:pt x="491407" y="396349"/>
                    <a:pt x="485084" y="390026"/>
                    <a:pt x="476954" y="390026"/>
                  </a:cubicBezTo>
                  <a:lnTo>
                    <a:pt x="462501" y="390026"/>
                  </a:lnTo>
                  <a:lnTo>
                    <a:pt x="462501" y="384606"/>
                  </a:lnTo>
                  <a:cubicBezTo>
                    <a:pt x="563672" y="336730"/>
                    <a:pt x="606129" y="215685"/>
                    <a:pt x="558253" y="115416"/>
                  </a:cubicBezTo>
                  <a:cubicBezTo>
                    <a:pt x="510377" y="14244"/>
                    <a:pt x="389331" y="-28212"/>
                    <a:pt x="289063" y="19664"/>
                  </a:cubicBezTo>
                  <a:cubicBezTo>
                    <a:pt x="187891" y="67540"/>
                    <a:pt x="145435" y="188585"/>
                    <a:pt x="193310" y="288854"/>
                  </a:cubicBezTo>
                  <a:cubicBezTo>
                    <a:pt x="213184" y="331310"/>
                    <a:pt x="247510" y="364733"/>
                    <a:pt x="289063" y="384606"/>
                  </a:cubicBezTo>
                  <a:lnTo>
                    <a:pt x="289063" y="390026"/>
                  </a:lnTo>
                  <a:lnTo>
                    <a:pt x="274609" y="390026"/>
                  </a:lnTo>
                  <a:cubicBezTo>
                    <a:pt x="266480" y="390026"/>
                    <a:pt x="260156" y="396349"/>
                    <a:pt x="260156" y="404479"/>
                  </a:cubicBezTo>
                  <a:lnTo>
                    <a:pt x="260156" y="462292"/>
                  </a:lnTo>
                  <a:cubicBezTo>
                    <a:pt x="260156" y="470422"/>
                    <a:pt x="266480" y="476745"/>
                    <a:pt x="274609" y="476745"/>
                  </a:cubicBezTo>
                  <a:lnTo>
                    <a:pt x="289063" y="476745"/>
                  </a:lnTo>
                  <a:lnTo>
                    <a:pt x="289063" y="480358"/>
                  </a:lnTo>
                  <a:lnTo>
                    <a:pt x="242090" y="492101"/>
                  </a:lnTo>
                  <a:cubicBezTo>
                    <a:pt x="234864" y="493908"/>
                    <a:pt x="229443" y="501134"/>
                    <a:pt x="231250" y="509265"/>
                  </a:cubicBezTo>
                  <a:lnTo>
                    <a:pt x="232154" y="512878"/>
                  </a:lnTo>
                  <a:lnTo>
                    <a:pt x="98462" y="546301"/>
                  </a:lnTo>
                  <a:cubicBezTo>
                    <a:pt x="40649" y="560754"/>
                    <a:pt x="0" y="613147"/>
                    <a:pt x="0" y="672766"/>
                  </a:cubicBezTo>
                  <a:lnTo>
                    <a:pt x="0" y="853430"/>
                  </a:lnTo>
                  <a:cubicBezTo>
                    <a:pt x="0" y="861560"/>
                    <a:pt x="6323" y="867883"/>
                    <a:pt x="14453" y="867883"/>
                  </a:cubicBezTo>
                  <a:lnTo>
                    <a:pt x="737110" y="867883"/>
                  </a:lnTo>
                  <a:cubicBezTo>
                    <a:pt x="745240" y="867883"/>
                    <a:pt x="751564" y="861560"/>
                    <a:pt x="751564" y="853430"/>
                  </a:cubicBezTo>
                  <a:lnTo>
                    <a:pt x="751564" y="672766"/>
                  </a:lnTo>
                  <a:cubicBezTo>
                    <a:pt x="751564" y="613147"/>
                    <a:pt x="710914" y="560754"/>
                    <a:pt x="653101" y="546301"/>
                  </a:cubicBezTo>
                  <a:close/>
                  <a:moveTo>
                    <a:pt x="488697" y="517394"/>
                  </a:moveTo>
                  <a:lnTo>
                    <a:pt x="475147" y="582433"/>
                  </a:lnTo>
                  <a:lnTo>
                    <a:pt x="401978" y="558044"/>
                  </a:lnTo>
                  <a:lnTo>
                    <a:pt x="451661" y="508361"/>
                  </a:lnTo>
                  <a:lnTo>
                    <a:pt x="488697" y="517394"/>
                  </a:lnTo>
                  <a:close/>
                  <a:moveTo>
                    <a:pt x="375782" y="544494"/>
                  </a:moveTo>
                  <a:lnTo>
                    <a:pt x="317969" y="486682"/>
                  </a:lnTo>
                  <a:lnTo>
                    <a:pt x="317969" y="478551"/>
                  </a:lnTo>
                  <a:lnTo>
                    <a:pt x="433594" y="478551"/>
                  </a:lnTo>
                  <a:lnTo>
                    <a:pt x="433594" y="486682"/>
                  </a:lnTo>
                  <a:lnTo>
                    <a:pt x="375782" y="544494"/>
                  </a:lnTo>
                  <a:close/>
                  <a:moveTo>
                    <a:pt x="395655" y="614953"/>
                  </a:moveTo>
                  <a:lnTo>
                    <a:pt x="376685" y="621276"/>
                  </a:lnTo>
                  <a:lnTo>
                    <a:pt x="356812" y="614953"/>
                  </a:lnTo>
                  <a:lnTo>
                    <a:pt x="359522" y="585143"/>
                  </a:lnTo>
                  <a:lnTo>
                    <a:pt x="375782" y="579724"/>
                  </a:lnTo>
                  <a:lnTo>
                    <a:pt x="392041" y="585143"/>
                  </a:lnTo>
                  <a:lnTo>
                    <a:pt x="395655" y="614953"/>
                  </a:lnTo>
                  <a:close/>
                  <a:moveTo>
                    <a:pt x="202344" y="203038"/>
                  </a:moveTo>
                  <a:cubicBezTo>
                    <a:pt x="202344" y="107286"/>
                    <a:pt x="280030" y="29601"/>
                    <a:pt x="375782" y="29601"/>
                  </a:cubicBezTo>
                  <a:cubicBezTo>
                    <a:pt x="471534" y="29601"/>
                    <a:pt x="549219" y="107286"/>
                    <a:pt x="549219" y="203038"/>
                  </a:cubicBezTo>
                  <a:cubicBezTo>
                    <a:pt x="549219" y="272594"/>
                    <a:pt x="506763" y="335827"/>
                    <a:pt x="442628" y="362926"/>
                  </a:cubicBezTo>
                  <a:cubicBezTo>
                    <a:pt x="437207" y="364733"/>
                    <a:pt x="433594" y="370153"/>
                    <a:pt x="433594" y="376476"/>
                  </a:cubicBezTo>
                  <a:lnTo>
                    <a:pt x="433594" y="390929"/>
                  </a:lnTo>
                  <a:lnTo>
                    <a:pt x="317969" y="390929"/>
                  </a:lnTo>
                  <a:lnTo>
                    <a:pt x="317969" y="376476"/>
                  </a:lnTo>
                  <a:cubicBezTo>
                    <a:pt x="317969" y="371056"/>
                    <a:pt x="314356" y="365636"/>
                    <a:pt x="308936" y="362926"/>
                  </a:cubicBezTo>
                  <a:cubicBezTo>
                    <a:pt x="244800" y="336730"/>
                    <a:pt x="202344" y="273497"/>
                    <a:pt x="202344" y="203038"/>
                  </a:cubicBezTo>
                  <a:close/>
                  <a:moveTo>
                    <a:pt x="289063" y="419836"/>
                  </a:moveTo>
                  <a:lnTo>
                    <a:pt x="462501" y="419836"/>
                  </a:lnTo>
                  <a:lnTo>
                    <a:pt x="462501" y="448742"/>
                  </a:lnTo>
                  <a:lnTo>
                    <a:pt x="289063" y="448742"/>
                  </a:lnTo>
                  <a:lnTo>
                    <a:pt x="289063" y="419836"/>
                  </a:lnTo>
                  <a:close/>
                  <a:moveTo>
                    <a:pt x="298999" y="508361"/>
                  </a:moveTo>
                  <a:lnTo>
                    <a:pt x="348682" y="558044"/>
                  </a:lnTo>
                  <a:lnTo>
                    <a:pt x="275513" y="582433"/>
                  </a:lnTo>
                  <a:lnTo>
                    <a:pt x="261963" y="517394"/>
                  </a:lnTo>
                  <a:lnTo>
                    <a:pt x="298999" y="508361"/>
                  </a:lnTo>
                  <a:close/>
                  <a:moveTo>
                    <a:pt x="173438" y="838977"/>
                  </a:moveTo>
                  <a:lnTo>
                    <a:pt x="173438" y="708898"/>
                  </a:lnTo>
                  <a:cubicBezTo>
                    <a:pt x="173438" y="700769"/>
                    <a:pt x="167114" y="694445"/>
                    <a:pt x="158984" y="694445"/>
                  </a:cubicBezTo>
                  <a:cubicBezTo>
                    <a:pt x="150855" y="694445"/>
                    <a:pt x="144531" y="700769"/>
                    <a:pt x="144531" y="708898"/>
                  </a:cubicBezTo>
                  <a:lnTo>
                    <a:pt x="144531" y="838977"/>
                  </a:lnTo>
                  <a:lnTo>
                    <a:pt x="28906" y="838977"/>
                  </a:lnTo>
                  <a:lnTo>
                    <a:pt x="28906" y="672766"/>
                  </a:lnTo>
                  <a:cubicBezTo>
                    <a:pt x="28906" y="626696"/>
                    <a:pt x="60523" y="586047"/>
                    <a:pt x="105689" y="574304"/>
                  </a:cubicBezTo>
                  <a:lnTo>
                    <a:pt x="225830" y="544494"/>
                  </a:lnTo>
                  <a:lnTo>
                    <a:pt x="176148" y="614050"/>
                  </a:lnTo>
                  <a:cubicBezTo>
                    <a:pt x="171631" y="619470"/>
                    <a:pt x="172534" y="627599"/>
                    <a:pt x="177954" y="633020"/>
                  </a:cubicBezTo>
                  <a:lnTo>
                    <a:pt x="225830" y="680896"/>
                  </a:lnTo>
                  <a:lnTo>
                    <a:pt x="206860" y="699865"/>
                  </a:lnTo>
                  <a:cubicBezTo>
                    <a:pt x="203247" y="703479"/>
                    <a:pt x="201441" y="708898"/>
                    <a:pt x="203247" y="714319"/>
                  </a:cubicBezTo>
                  <a:lnTo>
                    <a:pt x="241187" y="839880"/>
                  </a:lnTo>
                  <a:lnTo>
                    <a:pt x="173438" y="839880"/>
                  </a:lnTo>
                  <a:close/>
                  <a:moveTo>
                    <a:pt x="270996" y="838977"/>
                  </a:moveTo>
                  <a:lnTo>
                    <a:pt x="233057" y="712512"/>
                  </a:lnTo>
                  <a:lnTo>
                    <a:pt x="255640" y="689929"/>
                  </a:lnTo>
                  <a:cubicBezTo>
                    <a:pt x="261060" y="684509"/>
                    <a:pt x="261060" y="675475"/>
                    <a:pt x="255640" y="669153"/>
                  </a:cubicBezTo>
                  <a:lnTo>
                    <a:pt x="206860" y="620373"/>
                  </a:lnTo>
                  <a:lnTo>
                    <a:pt x="243897" y="568884"/>
                  </a:lnTo>
                  <a:lnTo>
                    <a:pt x="299903" y="838977"/>
                  </a:lnTo>
                  <a:lnTo>
                    <a:pt x="270996" y="838977"/>
                  </a:lnTo>
                  <a:close/>
                  <a:moveTo>
                    <a:pt x="313453" y="758581"/>
                  </a:moveTo>
                  <a:lnTo>
                    <a:pt x="282740" y="611340"/>
                  </a:lnTo>
                  <a:lnTo>
                    <a:pt x="329712" y="595983"/>
                  </a:lnTo>
                  <a:lnTo>
                    <a:pt x="313453" y="758581"/>
                  </a:lnTo>
                  <a:close/>
                  <a:moveTo>
                    <a:pt x="334229" y="838977"/>
                  </a:moveTo>
                  <a:lnTo>
                    <a:pt x="353198" y="644763"/>
                  </a:lnTo>
                  <a:lnTo>
                    <a:pt x="371265" y="651086"/>
                  </a:lnTo>
                  <a:cubicBezTo>
                    <a:pt x="373072" y="651086"/>
                    <a:pt x="373975" y="651989"/>
                    <a:pt x="375782" y="651989"/>
                  </a:cubicBezTo>
                  <a:cubicBezTo>
                    <a:pt x="377588" y="651989"/>
                    <a:pt x="378491" y="651989"/>
                    <a:pt x="380298" y="651086"/>
                  </a:cubicBezTo>
                  <a:lnTo>
                    <a:pt x="398365" y="644763"/>
                  </a:lnTo>
                  <a:lnTo>
                    <a:pt x="417335" y="838977"/>
                  </a:lnTo>
                  <a:lnTo>
                    <a:pt x="334229" y="838977"/>
                  </a:lnTo>
                  <a:close/>
                  <a:moveTo>
                    <a:pt x="422754" y="595080"/>
                  </a:moveTo>
                  <a:lnTo>
                    <a:pt x="469727" y="610437"/>
                  </a:lnTo>
                  <a:lnTo>
                    <a:pt x="439014" y="758581"/>
                  </a:lnTo>
                  <a:lnTo>
                    <a:pt x="422754" y="595080"/>
                  </a:lnTo>
                  <a:close/>
                  <a:moveTo>
                    <a:pt x="451661" y="838977"/>
                  </a:moveTo>
                  <a:lnTo>
                    <a:pt x="507667" y="568884"/>
                  </a:lnTo>
                  <a:lnTo>
                    <a:pt x="544703" y="620373"/>
                  </a:lnTo>
                  <a:lnTo>
                    <a:pt x="495923" y="669153"/>
                  </a:lnTo>
                  <a:cubicBezTo>
                    <a:pt x="490503" y="674572"/>
                    <a:pt x="490503" y="683606"/>
                    <a:pt x="495923" y="689929"/>
                  </a:cubicBezTo>
                  <a:lnTo>
                    <a:pt x="518506" y="712512"/>
                  </a:lnTo>
                  <a:lnTo>
                    <a:pt x="480567" y="838977"/>
                  </a:lnTo>
                  <a:lnTo>
                    <a:pt x="451661" y="838977"/>
                  </a:lnTo>
                  <a:close/>
                  <a:moveTo>
                    <a:pt x="722657" y="838977"/>
                  </a:moveTo>
                  <a:lnTo>
                    <a:pt x="607032" y="838977"/>
                  </a:lnTo>
                  <a:lnTo>
                    <a:pt x="607032" y="708898"/>
                  </a:lnTo>
                  <a:cubicBezTo>
                    <a:pt x="607032" y="700769"/>
                    <a:pt x="600709" y="694445"/>
                    <a:pt x="592579" y="694445"/>
                  </a:cubicBezTo>
                  <a:cubicBezTo>
                    <a:pt x="584449" y="694445"/>
                    <a:pt x="578126" y="700769"/>
                    <a:pt x="578126" y="708898"/>
                  </a:cubicBezTo>
                  <a:lnTo>
                    <a:pt x="578126" y="838977"/>
                  </a:lnTo>
                  <a:lnTo>
                    <a:pt x="510377" y="838977"/>
                  </a:lnTo>
                  <a:lnTo>
                    <a:pt x="548316" y="713415"/>
                  </a:lnTo>
                  <a:cubicBezTo>
                    <a:pt x="550122" y="707995"/>
                    <a:pt x="548316" y="702575"/>
                    <a:pt x="544703" y="698962"/>
                  </a:cubicBezTo>
                  <a:lnTo>
                    <a:pt x="525733" y="679992"/>
                  </a:lnTo>
                  <a:lnTo>
                    <a:pt x="573609" y="632116"/>
                  </a:lnTo>
                  <a:cubicBezTo>
                    <a:pt x="579029" y="626696"/>
                    <a:pt x="579029" y="619470"/>
                    <a:pt x="575416" y="613147"/>
                  </a:cubicBezTo>
                  <a:lnTo>
                    <a:pt x="525733" y="543591"/>
                  </a:lnTo>
                  <a:lnTo>
                    <a:pt x="645875" y="573400"/>
                  </a:lnTo>
                  <a:cubicBezTo>
                    <a:pt x="691041" y="584240"/>
                    <a:pt x="722657" y="624890"/>
                    <a:pt x="722657" y="671862"/>
                  </a:cubicBezTo>
                  <a:lnTo>
                    <a:pt x="722657" y="838977"/>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27" name="Google Shape;1458;p23">
            <a:extLst>
              <a:ext uri="{FF2B5EF4-FFF2-40B4-BE49-F238E27FC236}">
                <a16:creationId xmlns:a16="http://schemas.microsoft.com/office/drawing/2014/main" id="{4D0B0CAD-242F-487E-992E-AF21C57EAD95}"/>
              </a:ext>
            </a:extLst>
          </p:cNvPr>
          <p:cNvSpPr txBox="1">
            <a:spLocks/>
          </p:cNvSpPr>
          <p:nvPr/>
        </p:nvSpPr>
        <p:spPr>
          <a:xfrm>
            <a:off x="977601" y="5704090"/>
            <a:ext cx="5991741" cy="376038"/>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1455"/>
              </a:lnSpc>
              <a:spcBef>
                <a:spcPts val="0"/>
              </a:spcBef>
              <a:spcAft>
                <a:spcPts val="0"/>
              </a:spcAft>
              <a:buClr>
                <a:srgbClr val="79527B"/>
              </a:buClr>
              <a:buSzPts val="1511"/>
              <a:buFont typeface="Arial"/>
              <a:buNone/>
              <a:defRPr sz="1511" b="1" i="0" u="none" strike="noStrike" cap="none">
                <a:solidFill>
                  <a:srgbClr val="79527B"/>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SzPts val="1500"/>
            </a:pPr>
            <a:endParaRPr lang="en-US" sz="1200" b="0" dirty="0">
              <a:solidFill>
                <a:srgbClr val="534B4F"/>
              </a:solidFill>
            </a:endParaRPr>
          </a:p>
          <a:p>
            <a:pPr marL="0" indent="0">
              <a:lnSpc>
                <a:spcPct val="102200"/>
              </a:lnSpc>
              <a:buSzPts val="1500"/>
            </a:pPr>
            <a:endParaRPr lang="en-US" sz="1200" b="0" dirty="0">
              <a:solidFill>
                <a:srgbClr val="534B4F"/>
              </a:solidFill>
            </a:endParaRPr>
          </a:p>
          <a:p>
            <a:pPr marL="0" indent="0">
              <a:lnSpc>
                <a:spcPct val="102200"/>
              </a:lnSpc>
              <a:buSzPts val="1500"/>
            </a:pPr>
            <a:endParaRPr lang="en-US" sz="1200" b="0" dirty="0">
              <a:solidFill>
                <a:srgbClr val="534B4F"/>
              </a:solidFill>
            </a:endParaRPr>
          </a:p>
          <a:p>
            <a:pPr marL="0" indent="0">
              <a:lnSpc>
                <a:spcPct val="102200"/>
              </a:lnSpc>
              <a:buSzPts val="1500"/>
            </a:pPr>
            <a:endParaRPr lang="en-GB" sz="1200" b="0" dirty="0">
              <a:solidFill>
                <a:srgbClr val="534B4F"/>
              </a:solidFill>
            </a:endParaRPr>
          </a:p>
          <a:p>
            <a:pPr marL="0" indent="0">
              <a:lnSpc>
                <a:spcPct val="102200"/>
              </a:lnSpc>
              <a:buSzPts val="1500"/>
            </a:pPr>
            <a:endParaRPr lang="en-GB" sz="1200" b="0" dirty="0">
              <a:solidFill>
                <a:srgbClr val="534B4F"/>
              </a:solidFill>
            </a:endParaRPr>
          </a:p>
          <a:p>
            <a:pPr marL="0" indent="0">
              <a:lnSpc>
                <a:spcPct val="102200"/>
              </a:lnSpc>
              <a:buSzPts val="1500"/>
            </a:pPr>
            <a:endParaRPr lang="en-GB" sz="1200" b="0" dirty="0">
              <a:solidFill>
                <a:srgbClr val="534B4F"/>
              </a:solidFill>
            </a:endParaRPr>
          </a:p>
          <a:p>
            <a:pPr marL="0" indent="0">
              <a:lnSpc>
                <a:spcPct val="102200"/>
              </a:lnSpc>
              <a:buSzPts val="1500"/>
            </a:pPr>
            <a:r>
              <a:rPr lang="de-DE" sz="1200" b="0" dirty="0">
                <a:solidFill>
                  <a:srgbClr val="534B4F"/>
                </a:solidFill>
              </a:rPr>
              <a:t>Welche Maßnahmen und Kennzahlen kennen Sie, um ein Unternehmen zu analysieren? Sammeln Sie diese in Ihrer Gruppe und erstellen Sie eine gemeinsame Liste.</a:t>
            </a:r>
          </a:p>
          <a:p>
            <a:pPr marL="0" indent="0">
              <a:lnSpc>
                <a:spcPct val="102200"/>
              </a:lnSpc>
              <a:buSzPts val="1500"/>
            </a:pPr>
            <a:endParaRPr lang="de-DE" sz="1200" b="0" dirty="0">
              <a:solidFill>
                <a:srgbClr val="534B4F"/>
              </a:solidFill>
            </a:endParaRPr>
          </a:p>
          <a:p>
            <a:pPr marL="0" indent="0">
              <a:lnSpc>
                <a:spcPct val="102200"/>
              </a:lnSpc>
              <a:buSzPts val="1500"/>
            </a:pPr>
            <a:r>
              <a:rPr lang="de-DE" sz="1200" b="0" dirty="0">
                <a:solidFill>
                  <a:srgbClr val="534B4F"/>
                </a:solidFill>
              </a:rPr>
              <a:t>Welche Maßnahmen würden Sie den Keils empfehlen?</a:t>
            </a:r>
          </a:p>
        </p:txBody>
      </p:sp>
      <p:sp>
        <p:nvSpPr>
          <p:cNvPr id="30" name="Google Shape;1458;p23">
            <a:extLst>
              <a:ext uri="{FF2B5EF4-FFF2-40B4-BE49-F238E27FC236}">
                <a16:creationId xmlns:a16="http://schemas.microsoft.com/office/drawing/2014/main" id="{8B06970B-E98F-46B0-9422-30EB47AFFDBD}"/>
              </a:ext>
            </a:extLst>
          </p:cNvPr>
          <p:cNvSpPr txBox="1">
            <a:spLocks/>
          </p:cNvSpPr>
          <p:nvPr/>
        </p:nvSpPr>
        <p:spPr>
          <a:xfrm>
            <a:off x="877590" y="5387024"/>
            <a:ext cx="5991741" cy="376038"/>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1455"/>
              </a:lnSpc>
              <a:spcBef>
                <a:spcPts val="0"/>
              </a:spcBef>
              <a:spcAft>
                <a:spcPts val="0"/>
              </a:spcAft>
              <a:buClr>
                <a:srgbClr val="79527B"/>
              </a:buClr>
              <a:buSzPts val="1511"/>
              <a:buFont typeface="Arial"/>
              <a:buNone/>
              <a:defRPr sz="1511" b="1" i="0" u="none" strike="noStrike" cap="none">
                <a:solidFill>
                  <a:srgbClr val="79527B"/>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SzPts val="1500"/>
            </a:pPr>
            <a:r>
              <a:rPr lang="en-US" dirty="0" err="1"/>
              <a:t>Gruppendiskussion</a:t>
            </a:r>
            <a:endParaRPr lang="en-US" dirty="0"/>
          </a:p>
        </p:txBody>
      </p:sp>
      <p:cxnSp>
        <p:nvCxnSpPr>
          <p:cNvPr id="31" name="Google Shape;1462;p23">
            <a:extLst>
              <a:ext uri="{FF2B5EF4-FFF2-40B4-BE49-F238E27FC236}">
                <a16:creationId xmlns:a16="http://schemas.microsoft.com/office/drawing/2014/main" id="{4407AEE2-B594-4AEC-AE10-0125962E2E5B}"/>
              </a:ext>
            </a:extLst>
          </p:cNvPr>
          <p:cNvCxnSpPr>
            <a:cxnSpLocks/>
          </p:cNvCxnSpPr>
          <p:nvPr/>
        </p:nvCxnSpPr>
        <p:spPr>
          <a:xfrm flipH="1">
            <a:off x="928041" y="5801862"/>
            <a:ext cx="5941290" cy="16205"/>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4" name="Google Shape;1544;p26">
            <a:extLst>
              <a:ext uri="{FF2B5EF4-FFF2-40B4-BE49-F238E27FC236}">
                <a16:creationId xmlns:a16="http://schemas.microsoft.com/office/drawing/2014/main" id="{9F5E7F73-23F5-4271-BA46-004358DF5449}"/>
              </a:ext>
            </a:extLst>
          </p:cNvPr>
          <p:cNvSpPr txBox="1">
            <a:spLocks/>
          </p:cNvSpPr>
          <p:nvPr/>
        </p:nvSpPr>
        <p:spPr>
          <a:xfrm>
            <a:off x="977601" y="1339280"/>
            <a:ext cx="5891730" cy="1241996"/>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just" rtl="0">
              <a:lnSpc>
                <a:spcPct val="100000"/>
              </a:lnSpc>
              <a:spcBef>
                <a:spcPts val="0"/>
              </a:spcBef>
              <a:spcAft>
                <a:spcPts val="0"/>
              </a:spcAft>
              <a:buClr>
                <a:srgbClr val="534B4F"/>
              </a:buClr>
              <a:buSzPts val="1079"/>
              <a:buFont typeface="Arial"/>
              <a:buNone/>
              <a:defRPr sz="1079" b="0" i="0" u="none" strike="noStrike" cap="none">
                <a:solidFill>
                  <a:srgbClr val="534B4F"/>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Clr>
                <a:srgbClr val="79527B"/>
              </a:buClr>
              <a:buSzPts val="1500"/>
            </a:pPr>
            <a:r>
              <a:rPr lang="de-DE" sz="1200" b="0" dirty="0">
                <a:solidFill>
                  <a:srgbClr val="534B4F"/>
                </a:solidFill>
              </a:rPr>
              <a:t>Die Geschäftsführer, Herr und Frau Keil, haben ein paar harte Monate hinter sich. Die Dürre der letzten Sommerperioden ließ den direkt angrenzenden Wald immer wieder in Flammen aufgehen, und gebuchte Touren mussten kurzfristig abgesagt werden. Sie brauchten die Einnahmen dringend, denn es war der erste Sommer seit Ausbruch der Covid-19-Pandemie, in dem das Geschäft langsam wieder anlief und die Mitarbeiter nach einer Zeit der Schließungen und Einschränkungen etwas zu tun hatten. Außerdem hatten sie vor der Pandemie in ein zweites Segelboot für die Flotte investiert, wofür sie einen Kredit aufnehmen mussten. Nach dieser turbulenten Zeit wissen die Keils nicht, ob das Unternehmen so weiterbestehen wird. Vor einigen Jahren waren sie noch sicher, dass sie mit ihrem Angebot die Region beleben würden und hatten den Plan, noch mehr Segelboote anzuschaffen und die Belegschaft zu erweitern. Jetzt sind sie sich nicht sicher, wie es dem Unternehmen geht und welche Maßnahmen perspektivisch sinnvoll sind. Deshalb möchten sie ihr Unternehmen genauer unter die Lupe nehmen und überlegen, welcher Weg für sie der beste ist.</a:t>
            </a:r>
            <a:endParaRPr lang="en-US" sz="1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42"/>
        <p:cNvGrpSpPr/>
        <p:nvPr/>
      </p:nvGrpSpPr>
      <p:grpSpPr>
        <a:xfrm>
          <a:off x="0" y="0"/>
          <a:ext cx="0" cy="0"/>
          <a:chOff x="0" y="0"/>
          <a:chExt cx="0" cy="0"/>
        </a:xfrm>
      </p:grpSpPr>
      <p:sp>
        <p:nvSpPr>
          <p:cNvPr id="1543" name="Google Shape;1543;p26"/>
          <p:cNvSpPr txBox="1">
            <a:spLocks noGrp="1"/>
          </p:cNvSpPr>
          <p:nvPr>
            <p:ph type="body" idx="1"/>
          </p:nvPr>
        </p:nvSpPr>
        <p:spPr>
          <a:xfrm>
            <a:off x="1007582" y="896571"/>
            <a:ext cx="5866788" cy="376038"/>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en-GB" dirty="0" err="1"/>
              <a:t>Herangehensweise</a:t>
            </a:r>
            <a:endParaRPr lang="en-GB" dirty="0"/>
          </a:p>
        </p:txBody>
      </p:sp>
      <mc:AlternateContent xmlns:mc="http://schemas.openxmlformats.org/markup-compatibility/2006" xmlns:a14="http://schemas.microsoft.com/office/drawing/2010/main">
        <mc:Choice Requires="a14">
          <p:sp>
            <p:nvSpPr>
              <p:cNvPr id="1544" name="Google Shape;1544;p26"/>
              <p:cNvSpPr txBox="1">
                <a:spLocks noGrp="1"/>
              </p:cNvSpPr>
              <p:nvPr>
                <p:ph type="body" idx="2"/>
              </p:nvPr>
            </p:nvSpPr>
            <p:spPr>
              <a:xfrm>
                <a:off x="1024740" y="1448981"/>
                <a:ext cx="5866788" cy="8578420"/>
              </a:xfrm>
              <a:prstGeom prst="rect">
                <a:avLst/>
              </a:prstGeom>
              <a:noFill/>
              <a:ln>
                <a:noFill/>
              </a:ln>
            </p:spPr>
            <p:txBody>
              <a:bodyPr spcFirstLastPara="1" wrap="square" lIns="91425" tIns="45700" rIns="91425" bIns="45700" anchor="t" anchorCtr="0">
                <a:noAutofit/>
              </a:bodyPr>
              <a:lstStyle/>
              <a:p>
                <a:pPr marL="0" lvl="0" indent="0" rtl="0">
                  <a:lnSpc>
                    <a:spcPct val="102200"/>
                  </a:lnSpc>
                  <a:spcBef>
                    <a:spcPts val="0"/>
                  </a:spcBef>
                  <a:spcAft>
                    <a:spcPts val="0"/>
                  </a:spcAft>
                  <a:buClr>
                    <a:srgbClr val="79527B"/>
                  </a:buClr>
                  <a:buSzPts val="1500"/>
                  <a:buNone/>
                </a:pPr>
                <a:r>
                  <a:rPr lang="de-DE" sz="1200" dirty="0"/>
                  <a:t>Um die Rentabilität des Unternehmens nach dieser turbulenten Zeit zu überprüfen, entschieden sich die Unternehmer, zunächst den Quick Check nach </a:t>
                </a:r>
                <a:r>
                  <a:rPr lang="de-DE" sz="1200" dirty="0" err="1"/>
                  <a:t>Kralicek</a:t>
                </a:r>
                <a:r>
                  <a:rPr lang="de-DE" sz="1200" dirty="0"/>
                  <a:t> durchzuführen. Diese Methode ist eine einfache Möglichkeit, anhand von 8 Kennzahlen einen Benchmark der finanziellen Stabilität und Ertragslage des Unternehmens zu erhalten - bevor weitere Schritte unternommen werden. Die folgenden Kennzahlen sind dafür notwendig:</a:t>
                </a:r>
                <a:endParaRPr lang="en-US" sz="1200" dirty="0"/>
              </a:p>
              <a:p>
                <a:pPr marL="0" lvl="0" indent="0" rtl="0">
                  <a:lnSpc>
                    <a:spcPct val="102200"/>
                  </a:lnSpc>
                  <a:spcBef>
                    <a:spcPts val="0"/>
                  </a:spcBef>
                  <a:spcAft>
                    <a:spcPts val="0"/>
                  </a:spcAft>
                  <a:buClr>
                    <a:srgbClr val="79527B"/>
                  </a:buClr>
                  <a:buSzPts val="1500"/>
                  <a:buNone/>
                </a:pPr>
                <a:endParaRPr lang="en-US" sz="1200" dirty="0"/>
              </a:p>
              <a:p>
                <a:pPr marL="0" lvl="0" indent="0" rtl="0">
                  <a:lnSpc>
                    <a:spcPct val="102200"/>
                  </a:lnSpc>
                  <a:spcBef>
                    <a:spcPts val="0"/>
                  </a:spcBef>
                  <a:spcAft>
                    <a:spcPts val="0"/>
                  </a:spcAft>
                  <a:buClr>
                    <a:srgbClr val="79527B"/>
                  </a:buClr>
                  <a:buSzPts val="1500"/>
                  <a:buNone/>
                </a:pPr>
                <a:r>
                  <a:rPr lang="en-US" sz="1200" dirty="0" err="1"/>
                  <a:t>Aus</a:t>
                </a:r>
                <a:r>
                  <a:rPr lang="en-US" sz="1200" dirty="0"/>
                  <a:t> der </a:t>
                </a:r>
                <a:r>
                  <a:rPr lang="en-US" sz="1200" dirty="0" err="1"/>
                  <a:t>Bilanz</a:t>
                </a:r>
                <a:r>
                  <a:rPr lang="en-US" sz="1200" dirty="0"/>
                  <a:t>:</a:t>
                </a:r>
              </a:p>
              <a:p>
                <a:pPr marL="171450" lvl="0" indent="-171450" rtl="0">
                  <a:lnSpc>
                    <a:spcPct val="102200"/>
                  </a:lnSpc>
                  <a:spcBef>
                    <a:spcPts val="0"/>
                  </a:spcBef>
                  <a:spcAft>
                    <a:spcPts val="0"/>
                  </a:spcAft>
                  <a:buClr>
                    <a:srgbClr val="79527B"/>
                  </a:buClr>
                  <a:buSzPts val="1500"/>
                  <a:buFont typeface="Arial" panose="020B0604020202020204" pitchFamily="34" charset="0"/>
                  <a:buChar char="•"/>
                </a:pPr>
                <a:r>
                  <a:rPr lang="en-US" sz="1200" dirty="0" err="1"/>
                  <a:t>Eigenkapital</a:t>
                </a:r>
                <a:endParaRPr lang="en-US" sz="1200" dirty="0"/>
              </a:p>
              <a:p>
                <a:pPr marL="171450" lvl="0" indent="-171450" rtl="0">
                  <a:lnSpc>
                    <a:spcPct val="102200"/>
                  </a:lnSpc>
                  <a:spcBef>
                    <a:spcPts val="0"/>
                  </a:spcBef>
                  <a:spcAft>
                    <a:spcPts val="0"/>
                  </a:spcAft>
                  <a:buClr>
                    <a:srgbClr val="79527B"/>
                  </a:buClr>
                  <a:buSzPts val="1500"/>
                  <a:buFont typeface="Arial" panose="020B0604020202020204" pitchFamily="34" charset="0"/>
                  <a:buChar char="•"/>
                </a:pPr>
                <a:r>
                  <a:rPr lang="en-US" sz="1200" dirty="0" err="1"/>
                  <a:t>Fremdkapital</a:t>
                </a:r>
                <a:endParaRPr lang="en-US" sz="1200" dirty="0"/>
              </a:p>
              <a:p>
                <a:pPr marL="171450" lvl="0" indent="-171450" rtl="0">
                  <a:lnSpc>
                    <a:spcPct val="102200"/>
                  </a:lnSpc>
                  <a:spcBef>
                    <a:spcPts val="0"/>
                  </a:spcBef>
                  <a:spcAft>
                    <a:spcPts val="0"/>
                  </a:spcAft>
                  <a:buClr>
                    <a:srgbClr val="79527B"/>
                  </a:buClr>
                  <a:buSzPts val="1500"/>
                  <a:buFont typeface="Arial" panose="020B0604020202020204" pitchFamily="34" charset="0"/>
                  <a:buChar char="•"/>
                </a:pPr>
                <a:r>
                  <a:rPr lang="en-US" sz="1200" dirty="0" err="1"/>
                  <a:t>Gesamtkapital</a:t>
                </a:r>
                <a:r>
                  <a:rPr lang="en-US" sz="1200" dirty="0"/>
                  <a:t> (= </a:t>
                </a:r>
                <a:r>
                  <a:rPr lang="en-US" sz="1200" dirty="0" err="1"/>
                  <a:t>Eigenkapital</a:t>
                </a:r>
                <a:r>
                  <a:rPr lang="en-US" sz="1200" dirty="0"/>
                  <a:t> plus </a:t>
                </a:r>
                <a:r>
                  <a:rPr lang="en-US" sz="1200" dirty="0" err="1"/>
                  <a:t>Fremdkapital</a:t>
                </a:r>
                <a:r>
                  <a:rPr lang="en-US" sz="1200" dirty="0"/>
                  <a:t>)</a:t>
                </a:r>
              </a:p>
              <a:p>
                <a:pPr marL="171450" lvl="0" indent="-171450" rtl="0">
                  <a:lnSpc>
                    <a:spcPct val="102200"/>
                  </a:lnSpc>
                  <a:spcBef>
                    <a:spcPts val="0"/>
                  </a:spcBef>
                  <a:spcAft>
                    <a:spcPts val="0"/>
                  </a:spcAft>
                  <a:buClr>
                    <a:srgbClr val="79527B"/>
                  </a:buClr>
                  <a:buSzPts val="1500"/>
                  <a:buFont typeface="Arial" panose="020B0604020202020204" pitchFamily="34" charset="0"/>
                  <a:buChar char="•"/>
                </a:pPr>
                <a:r>
                  <a:rPr lang="en-US" sz="1200" dirty="0" err="1"/>
                  <a:t>Zahlungsmittel</a:t>
                </a:r>
                <a:r>
                  <a:rPr lang="en-US" sz="1200" dirty="0"/>
                  <a:t> und </a:t>
                </a:r>
                <a:r>
                  <a:rPr lang="en-US" sz="1200" dirty="0" err="1"/>
                  <a:t>Zahlungsmitteläquivalente</a:t>
                </a:r>
                <a:endParaRPr lang="en-US" sz="1200" dirty="0"/>
              </a:p>
              <a:p>
                <a:pPr marL="171450" lvl="0" indent="-171450" rtl="0">
                  <a:lnSpc>
                    <a:spcPct val="102200"/>
                  </a:lnSpc>
                  <a:spcBef>
                    <a:spcPts val="0"/>
                  </a:spcBef>
                  <a:spcAft>
                    <a:spcPts val="0"/>
                  </a:spcAft>
                  <a:buClr>
                    <a:srgbClr val="79527B"/>
                  </a:buClr>
                  <a:buSzPts val="1500"/>
                  <a:buFont typeface="Arial" panose="020B0604020202020204" pitchFamily="34" charset="0"/>
                  <a:buChar char="•"/>
                </a:pPr>
                <a:endParaRPr lang="en-US" sz="1200" dirty="0"/>
              </a:p>
              <a:p>
                <a:pPr marL="0" lvl="0" indent="0" rtl="0">
                  <a:lnSpc>
                    <a:spcPct val="102200"/>
                  </a:lnSpc>
                  <a:spcBef>
                    <a:spcPts val="0"/>
                  </a:spcBef>
                  <a:spcAft>
                    <a:spcPts val="0"/>
                  </a:spcAft>
                  <a:buClr>
                    <a:srgbClr val="79527B"/>
                  </a:buClr>
                  <a:buSzPts val="1500"/>
                  <a:buNone/>
                </a:pPr>
                <a:r>
                  <a:rPr lang="de-DE" sz="1200" dirty="0"/>
                  <a:t>Aus der Gewinn- und Verlustrechnung:</a:t>
                </a:r>
              </a:p>
              <a:p>
                <a:pPr marL="171450" lvl="0" indent="-171450" rtl="0">
                  <a:lnSpc>
                    <a:spcPct val="102200"/>
                  </a:lnSpc>
                  <a:spcBef>
                    <a:spcPts val="0"/>
                  </a:spcBef>
                  <a:spcAft>
                    <a:spcPts val="0"/>
                  </a:spcAft>
                  <a:buClr>
                    <a:srgbClr val="79527B"/>
                  </a:buClr>
                  <a:buSzPts val="1500"/>
                  <a:buFont typeface="Arial" panose="020B0604020202020204" pitchFamily="34" charset="0"/>
                  <a:buChar char="•"/>
                </a:pPr>
                <a:r>
                  <a:rPr lang="de-DE" sz="1200" dirty="0"/>
                  <a:t>Umsatzerlöse</a:t>
                </a:r>
              </a:p>
              <a:p>
                <a:pPr marL="171450" lvl="0" indent="-171450" rtl="0">
                  <a:lnSpc>
                    <a:spcPct val="102200"/>
                  </a:lnSpc>
                  <a:spcBef>
                    <a:spcPts val="0"/>
                  </a:spcBef>
                  <a:spcAft>
                    <a:spcPts val="0"/>
                  </a:spcAft>
                  <a:buClr>
                    <a:srgbClr val="79527B"/>
                  </a:buClr>
                  <a:buSzPts val="1500"/>
                  <a:buFont typeface="Arial" panose="020B0604020202020204" pitchFamily="34" charset="0"/>
                  <a:buChar char="•"/>
                </a:pPr>
                <a:r>
                  <a:rPr lang="de-DE" sz="1200" dirty="0"/>
                  <a:t>Zinsen auf Fremdkapital (Zinsaufwand)</a:t>
                </a:r>
              </a:p>
              <a:p>
                <a:pPr marL="171450" lvl="0" indent="-171450" rtl="0">
                  <a:lnSpc>
                    <a:spcPct val="102200"/>
                  </a:lnSpc>
                  <a:spcBef>
                    <a:spcPts val="0"/>
                  </a:spcBef>
                  <a:spcAft>
                    <a:spcPts val="0"/>
                  </a:spcAft>
                  <a:buClr>
                    <a:srgbClr val="79527B"/>
                  </a:buClr>
                  <a:buSzPts val="1500"/>
                  <a:buFont typeface="Arial" panose="020B0604020202020204" pitchFamily="34" charset="0"/>
                  <a:buChar char="•"/>
                </a:pPr>
                <a:r>
                  <a:rPr lang="de-DE" sz="1200" dirty="0"/>
                  <a:t>Ergebnis vor Steuern (EBT)</a:t>
                </a:r>
              </a:p>
              <a:p>
                <a:pPr marL="171450" lvl="0" indent="-171450" rtl="0">
                  <a:lnSpc>
                    <a:spcPct val="102200"/>
                  </a:lnSpc>
                  <a:spcBef>
                    <a:spcPts val="0"/>
                  </a:spcBef>
                  <a:spcAft>
                    <a:spcPts val="0"/>
                  </a:spcAft>
                  <a:buClr>
                    <a:srgbClr val="79527B"/>
                  </a:buClr>
                  <a:buSzPts val="1500"/>
                  <a:buFont typeface="Arial" panose="020B0604020202020204" pitchFamily="34" charset="0"/>
                  <a:buChar char="•"/>
                </a:pPr>
                <a:r>
                  <a:rPr lang="de-DE" sz="1200" dirty="0"/>
                  <a:t>Cashflow vor Steuern (Reingewinn + Abschreibungen + Rückstellungen = Brutto-Cashflow)</a:t>
                </a:r>
              </a:p>
              <a:p>
                <a:pPr marL="171450" lvl="0" indent="-171450" rtl="0">
                  <a:lnSpc>
                    <a:spcPct val="102200"/>
                  </a:lnSpc>
                  <a:spcBef>
                    <a:spcPts val="0"/>
                  </a:spcBef>
                  <a:spcAft>
                    <a:spcPts val="0"/>
                  </a:spcAft>
                  <a:buClr>
                    <a:srgbClr val="79527B"/>
                  </a:buClr>
                  <a:buSzPts val="1500"/>
                  <a:buFont typeface="Arial" panose="020B0604020202020204" pitchFamily="34" charset="0"/>
                  <a:buChar char="•"/>
                </a:pPr>
                <a:endParaRPr lang="en-US" sz="1200" dirty="0"/>
              </a:p>
              <a:p>
                <a:pPr marL="0" lvl="0" indent="0" algn="l" rtl="0">
                  <a:lnSpc>
                    <a:spcPct val="102200"/>
                  </a:lnSpc>
                  <a:spcBef>
                    <a:spcPts val="0"/>
                  </a:spcBef>
                  <a:spcAft>
                    <a:spcPts val="0"/>
                  </a:spcAft>
                  <a:buClr>
                    <a:srgbClr val="79527B"/>
                  </a:buClr>
                  <a:buSzPts val="1500"/>
                  <a:buNone/>
                </a:pPr>
                <a:endParaRPr lang="en-US" sz="1200" dirty="0"/>
              </a:p>
              <a:p>
                <a:pPr marL="0" lvl="0" indent="0" algn="l" rtl="0">
                  <a:lnSpc>
                    <a:spcPct val="102200"/>
                  </a:lnSpc>
                  <a:spcBef>
                    <a:spcPts val="0"/>
                  </a:spcBef>
                  <a:spcAft>
                    <a:spcPts val="0"/>
                  </a:spcAft>
                  <a:buClr>
                    <a:srgbClr val="79527B"/>
                  </a:buClr>
                  <a:buSzPts val="1500"/>
                  <a:buNone/>
                </a:pPr>
                <a:r>
                  <a:rPr lang="de-DE" sz="1200" dirty="0"/>
                  <a:t>Diese Kennzahlen werden nun in Relation zueinander gesetzt, um einen Überblick zu erhalten</a:t>
                </a:r>
                <a:r>
                  <a:rPr lang="en-US" sz="1200" dirty="0"/>
                  <a:t>:</a:t>
                </a:r>
              </a:p>
              <a:p>
                <a:pPr marL="0" lvl="0" indent="0" algn="l" rtl="0">
                  <a:lnSpc>
                    <a:spcPct val="102200"/>
                  </a:lnSpc>
                  <a:spcBef>
                    <a:spcPts val="0"/>
                  </a:spcBef>
                  <a:spcAft>
                    <a:spcPts val="0"/>
                  </a:spcAft>
                  <a:buClr>
                    <a:srgbClr val="79527B"/>
                  </a:buClr>
                  <a:buSzPts val="1500"/>
                  <a:buNone/>
                </a:pPr>
                <a:br>
                  <a:rPr lang="en-US" sz="1200" dirty="0"/>
                </a:br>
                <a:r>
                  <a:rPr lang="de-DE" sz="1200" dirty="0">
                    <a:solidFill>
                      <a:srgbClr val="79527B"/>
                    </a:solidFill>
                  </a:rPr>
                  <a:t>Zur finanziellen Stabilität: absolut (gemessen an der Bilanzsumme) und relativ (gemessen am Cashflow):</a:t>
                </a:r>
              </a:p>
              <a:p>
                <a:pPr marL="0" lvl="0" indent="0" rtl="0">
                  <a:lnSpc>
                    <a:spcPct val="102200"/>
                  </a:lnSpc>
                  <a:spcBef>
                    <a:spcPts val="0"/>
                  </a:spcBef>
                  <a:spcAft>
                    <a:spcPts val="0"/>
                  </a:spcAft>
                  <a:buClr>
                    <a:srgbClr val="79527B"/>
                  </a:buClr>
                  <a:buSzPts val="1500"/>
                  <a:buNone/>
                </a:pPr>
                <a:endParaRPr lang="en-US" sz="1200" dirty="0"/>
              </a:p>
              <a:p>
                <a:pPr marL="171450" lvl="0" indent="-171450">
                  <a:lnSpc>
                    <a:spcPct val="102200"/>
                  </a:lnSpc>
                  <a:buClr>
                    <a:srgbClr val="79527B"/>
                  </a:buClr>
                  <a:buSzPts val="1500"/>
                  <a:buFont typeface="Arial" panose="020B0604020202020204" pitchFamily="34" charset="0"/>
                  <a:buChar char="•"/>
                </a:pPr>
                <a:r>
                  <a:rPr lang="en-US" sz="1200" dirty="0"/>
                  <a:t>Equity </a:t>
                </a:r>
                <a:r>
                  <a:rPr lang="en-US" sz="1200" dirty="0" err="1"/>
                  <a:t>Eigenkapitalquote</a:t>
                </a:r>
                <a:r>
                  <a:rPr lang="en-US" sz="1200" dirty="0"/>
                  <a:t>:	 </a:t>
                </a:r>
                <a14:m>
                  <m:oMath xmlns:m="http://schemas.openxmlformats.org/officeDocument/2006/math">
                    <m:f>
                      <m:fPr>
                        <m:ctrlPr>
                          <a:rPr lang="de-DE" sz="1200" i="1" smtClean="0">
                            <a:effectLst/>
                            <a:latin typeface="Cambria Math" panose="02040503050406030204" pitchFamily="18" charset="0"/>
                          </a:rPr>
                        </m:ctrlPr>
                      </m:fPr>
                      <m:num>
                        <m:r>
                          <a:rPr lang="de-DE" sz="1200" i="1">
                            <a:latin typeface="Cambria Math" panose="02040503050406030204" pitchFamily="18" charset="0"/>
                          </a:rPr>
                          <m:t>𝐸𝑖𝑔𝑒𝑛𝑘𝑎𝑝𝑖𝑡𝑎𝑙</m:t>
                        </m:r>
                      </m:num>
                      <m:den>
                        <m:r>
                          <a:rPr lang="de-DE" sz="1200" b="0" i="1" smtClean="0">
                            <a:effectLst/>
                            <a:latin typeface="Cambria Math" panose="02040503050406030204" pitchFamily="18" charset="0"/>
                            <a:ea typeface="Calibri" panose="020F0502020204030204" pitchFamily="34" charset="0"/>
                            <a:cs typeface="Times New Roman" panose="02020603050405020304" pitchFamily="18" charset="0"/>
                          </a:rPr>
                          <m:t>𝐺𝑒𝑠𝑎𝑚𝑡𝑘𝑎𝑝𝑖𝑡𝑎𝑙</m:t>
                        </m:r>
                      </m:den>
                    </m:f>
                    <m:r>
                      <a:rPr lang="de-DE" sz="1200" i="1">
                        <a:effectLst/>
                        <a:latin typeface="Cambria Math" panose="02040503050406030204" pitchFamily="18" charset="0"/>
                        <a:ea typeface="Calibri" panose="020F0502020204030204" pitchFamily="34" charset="0"/>
                        <a:cs typeface="Times New Roman" panose="02020603050405020304" pitchFamily="18" charset="0"/>
                      </a:rPr>
                      <m:t>∗100</m:t>
                    </m:r>
                  </m:oMath>
                </a14:m>
                <a:endParaRPr lang="en-US" sz="1200" dirty="0"/>
              </a:p>
              <a:p>
                <a:pPr marL="171450" lvl="0" indent="-171450" rtl="0">
                  <a:lnSpc>
                    <a:spcPct val="102200"/>
                  </a:lnSpc>
                  <a:spcBef>
                    <a:spcPts val="0"/>
                  </a:spcBef>
                  <a:spcAft>
                    <a:spcPts val="0"/>
                  </a:spcAft>
                  <a:buClr>
                    <a:srgbClr val="79527B"/>
                  </a:buClr>
                  <a:buSzPts val="1500"/>
                  <a:buFont typeface="Arial" panose="020B0604020202020204" pitchFamily="34" charset="0"/>
                  <a:buChar char="•"/>
                </a:pPr>
                <a:endParaRPr lang="en-US" sz="1200" dirty="0"/>
              </a:p>
              <a:p>
                <a:pPr marL="171450" lvl="0" indent="-171450">
                  <a:lnSpc>
                    <a:spcPct val="102200"/>
                  </a:lnSpc>
                  <a:buClr>
                    <a:srgbClr val="79527B"/>
                  </a:buClr>
                  <a:buSzPts val="1500"/>
                  <a:buFont typeface="Arial" panose="020B0604020202020204" pitchFamily="34" charset="0"/>
                  <a:buChar char="•"/>
                </a:pPr>
                <a:r>
                  <a:rPr lang="en-US" sz="1200" dirty="0" err="1"/>
                  <a:t>Schuldentilgungsdauer</a:t>
                </a:r>
                <a:r>
                  <a:rPr lang="en-US" sz="1200" dirty="0"/>
                  <a:t>:	 </a:t>
                </a:r>
                <a14:m>
                  <m:oMath xmlns:m="http://schemas.openxmlformats.org/officeDocument/2006/math">
                    <m:f>
                      <m:fPr>
                        <m:ctrlPr>
                          <a:rPr lang="de-DE" sz="1200" i="1" smtClean="0">
                            <a:effectLst/>
                            <a:latin typeface="Cambria Math" panose="02040503050406030204" pitchFamily="18" charset="0"/>
                          </a:rPr>
                        </m:ctrlPr>
                      </m:fPr>
                      <m:num>
                        <m:r>
                          <a:rPr lang="de-DE" sz="1200" b="0" i="1" smtClean="0">
                            <a:effectLst/>
                            <a:latin typeface="Cambria Math" panose="02040503050406030204" pitchFamily="18" charset="0"/>
                          </a:rPr>
                          <m:t>𝐹𝑟𝑒𝑚𝑑𝑘𝑎𝑝𝑖𝑡𝑎𝑙</m:t>
                        </m:r>
                        <m:r>
                          <a:rPr lang="de-DE" sz="1200" b="0" i="0" smtClean="0">
                            <a:effectLst/>
                            <a:latin typeface="Cambria Math" panose="02040503050406030204" pitchFamily="18" charset="0"/>
                            <a:ea typeface="Calibri" panose="020F0502020204030204" pitchFamily="34" charset="0"/>
                            <a:cs typeface="Cambria Math" panose="02040503050406030204" pitchFamily="18" charset="0"/>
                          </a:rPr>
                          <m:t>−</m:t>
                        </m:r>
                        <m:r>
                          <a:rPr lang="de-DE" sz="1200" i="1">
                            <a:latin typeface="Cambria Math" panose="02040503050406030204" pitchFamily="18" charset="0"/>
                            <a:ea typeface="Calibri" panose="020F0502020204030204" pitchFamily="34" charset="0"/>
                            <a:cs typeface="Cambria Math" panose="02040503050406030204" pitchFamily="18" charset="0"/>
                          </a:rPr>
                          <m:t>𝑍𝑎h𝑙𝑢𝑛𝑔𝑠𝑚𝑖𝑡𝑡𝑒𝑙</m:t>
                        </m:r>
                        <m:r>
                          <a:rPr lang="de-DE" sz="1200" i="1">
                            <a:latin typeface="Cambria Math" panose="02040503050406030204" pitchFamily="18" charset="0"/>
                            <a:ea typeface="Calibri" panose="020F0502020204030204" pitchFamily="34" charset="0"/>
                            <a:cs typeface="Cambria Math" panose="02040503050406030204" pitchFamily="18" charset="0"/>
                          </a:rPr>
                          <m:t> </m:t>
                        </m:r>
                        <m:r>
                          <a:rPr lang="de-DE" sz="1200" i="1">
                            <a:latin typeface="Cambria Math" panose="02040503050406030204" pitchFamily="18" charset="0"/>
                            <a:ea typeface="Calibri" panose="020F0502020204030204" pitchFamily="34" charset="0"/>
                            <a:cs typeface="Cambria Math" panose="02040503050406030204" pitchFamily="18" charset="0"/>
                          </a:rPr>
                          <m:t>𝑢𝑛𝑑</m:t>
                        </m:r>
                        <m:r>
                          <a:rPr lang="de-DE" sz="1200" i="1">
                            <a:latin typeface="Cambria Math" panose="02040503050406030204" pitchFamily="18" charset="0"/>
                            <a:ea typeface="Calibri" panose="020F0502020204030204" pitchFamily="34" charset="0"/>
                            <a:cs typeface="Cambria Math" panose="02040503050406030204" pitchFamily="18" charset="0"/>
                          </a:rPr>
                          <m:t> </m:t>
                        </m:r>
                        <m:r>
                          <a:rPr lang="de-DE" sz="1200" i="1">
                            <a:latin typeface="Cambria Math" panose="02040503050406030204" pitchFamily="18" charset="0"/>
                            <a:ea typeface="Calibri" panose="020F0502020204030204" pitchFamily="34" charset="0"/>
                            <a:cs typeface="Cambria Math" panose="02040503050406030204" pitchFamily="18" charset="0"/>
                          </a:rPr>
                          <m:t>𝑍𝑎h𝑙𝑢𝑛𝑔𝑠𝑚𝑖𝑡𝑡𝑒𝑙</m:t>
                        </m:r>
                        <m:r>
                          <a:rPr lang="de-DE" sz="1200" i="1">
                            <a:latin typeface="Cambria Math" panose="02040503050406030204" pitchFamily="18" charset="0"/>
                            <a:ea typeface="Calibri" panose="020F0502020204030204" pitchFamily="34" charset="0"/>
                            <a:cs typeface="Cambria Math" panose="02040503050406030204" pitchFamily="18" charset="0"/>
                          </a:rPr>
                          <m:t>ä</m:t>
                        </m:r>
                        <m:r>
                          <a:rPr lang="de-DE" sz="1200" i="1">
                            <a:latin typeface="Cambria Math" panose="02040503050406030204" pitchFamily="18" charset="0"/>
                            <a:ea typeface="Calibri" panose="020F0502020204030204" pitchFamily="34" charset="0"/>
                            <a:cs typeface="Cambria Math" panose="02040503050406030204" pitchFamily="18" charset="0"/>
                          </a:rPr>
                          <m:t>𝑞𝑢𝑖𝑣𝑎𝑙𝑒𝑛𝑡𝑒</m:t>
                        </m:r>
                        <m:r>
                          <a:rPr lang="de-DE" sz="1200" i="1">
                            <a:latin typeface="Cambria Math" panose="02040503050406030204" pitchFamily="18" charset="0"/>
                            <a:ea typeface="Calibri" panose="020F0502020204030204" pitchFamily="34" charset="0"/>
                            <a:cs typeface="Cambria Math" panose="02040503050406030204" pitchFamily="18" charset="0"/>
                          </a:rPr>
                          <m:t> </m:t>
                        </m:r>
                      </m:num>
                      <m:den>
                        <m:r>
                          <a:rPr lang="de-DE" sz="1200" i="1">
                            <a:latin typeface="Cambria Math" panose="02040503050406030204" pitchFamily="18" charset="0"/>
                            <a:ea typeface="Calibri" panose="020F0502020204030204" pitchFamily="34" charset="0"/>
                            <a:cs typeface="Cambria Math" panose="02040503050406030204" pitchFamily="18" charset="0"/>
                          </a:rPr>
                          <m:t>𝐶𝑎𝑠h𝑓𝑙𝑜𝑤</m:t>
                        </m:r>
                        <m:r>
                          <a:rPr lang="de-DE" sz="1200" i="1">
                            <a:latin typeface="Cambria Math" panose="02040503050406030204" pitchFamily="18" charset="0"/>
                            <a:ea typeface="Calibri" panose="020F0502020204030204" pitchFamily="34" charset="0"/>
                            <a:cs typeface="Cambria Math" panose="02040503050406030204" pitchFamily="18" charset="0"/>
                          </a:rPr>
                          <m:t> </m:t>
                        </m:r>
                        <m:r>
                          <a:rPr lang="de-DE" sz="1200" i="1">
                            <a:latin typeface="Cambria Math" panose="02040503050406030204" pitchFamily="18" charset="0"/>
                            <a:ea typeface="Calibri" panose="020F0502020204030204" pitchFamily="34" charset="0"/>
                            <a:cs typeface="Cambria Math" panose="02040503050406030204" pitchFamily="18" charset="0"/>
                          </a:rPr>
                          <m:t>𝑣𝑜𝑟</m:t>
                        </m:r>
                        <m:r>
                          <a:rPr lang="de-DE" sz="1200" i="1">
                            <a:latin typeface="Cambria Math" panose="02040503050406030204" pitchFamily="18" charset="0"/>
                            <a:ea typeface="Calibri" panose="020F0502020204030204" pitchFamily="34" charset="0"/>
                            <a:cs typeface="Cambria Math" panose="02040503050406030204" pitchFamily="18" charset="0"/>
                          </a:rPr>
                          <m:t> </m:t>
                        </m:r>
                        <m:r>
                          <a:rPr lang="de-DE" sz="1200" i="1">
                            <a:latin typeface="Cambria Math" panose="02040503050406030204" pitchFamily="18" charset="0"/>
                            <a:ea typeface="Calibri" panose="020F0502020204030204" pitchFamily="34" charset="0"/>
                            <a:cs typeface="Cambria Math" panose="02040503050406030204" pitchFamily="18" charset="0"/>
                          </a:rPr>
                          <m:t>𝑆𝑡𝑒𝑢𝑒𝑟𝑛</m:t>
                        </m:r>
                      </m:den>
                    </m:f>
                  </m:oMath>
                </a14:m>
                <a:endParaRPr lang="en-US" sz="1200" dirty="0"/>
              </a:p>
              <a:p>
                <a:pPr marL="171450" lvl="0" indent="-171450">
                  <a:lnSpc>
                    <a:spcPct val="102200"/>
                  </a:lnSpc>
                  <a:buClr>
                    <a:srgbClr val="79527B"/>
                  </a:buClr>
                  <a:buSzPts val="1500"/>
                  <a:buFont typeface="Arial" panose="020B0604020202020204" pitchFamily="34" charset="0"/>
                  <a:buChar char="•"/>
                </a:pPr>
                <a:endParaRPr lang="en-US" sz="1200" dirty="0"/>
              </a:p>
              <a:p>
                <a:pPr marL="171450" lvl="0" indent="-171450">
                  <a:lnSpc>
                    <a:spcPct val="102200"/>
                  </a:lnSpc>
                  <a:buClr>
                    <a:srgbClr val="79527B"/>
                  </a:buClr>
                  <a:buSzPts val="1500"/>
                  <a:buFont typeface="Arial" panose="020B0604020202020204" pitchFamily="34" charset="0"/>
                  <a:buChar char="•"/>
                </a:pPr>
                <a:endParaRPr lang="en-US" sz="1200" dirty="0"/>
              </a:p>
              <a:p>
                <a:pPr marL="0" lvl="0" indent="0">
                  <a:lnSpc>
                    <a:spcPct val="102200"/>
                  </a:lnSpc>
                  <a:buClr>
                    <a:srgbClr val="79527B"/>
                  </a:buClr>
                  <a:buSzPts val="1500"/>
                </a:pPr>
                <a:r>
                  <a:rPr lang="de-DE" sz="1200" dirty="0">
                    <a:solidFill>
                      <a:srgbClr val="79527B"/>
                    </a:solidFill>
                  </a:rPr>
                  <a:t>Zur Ertragslage: Wie profitabel und effizient ist Ihr Unternehmen?</a:t>
                </a:r>
              </a:p>
              <a:p>
                <a:pPr marL="0" lvl="0" indent="0">
                  <a:lnSpc>
                    <a:spcPct val="102200"/>
                  </a:lnSpc>
                  <a:buClr>
                    <a:srgbClr val="79527B"/>
                  </a:buClr>
                  <a:buSzPts val="1500"/>
                </a:pPr>
                <a:endParaRPr lang="en-US" sz="1200" dirty="0"/>
              </a:p>
              <a:p>
                <a:pPr marL="0" lvl="0" indent="0">
                  <a:lnSpc>
                    <a:spcPct val="102200"/>
                  </a:lnSpc>
                  <a:buClr>
                    <a:srgbClr val="79527B"/>
                  </a:buClr>
                  <a:buSzPts val="1500"/>
                </a:pPr>
                <a:endParaRPr lang="en-US" sz="1200" dirty="0"/>
              </a:p>
              <a:p>
                <a:pPr marL="171450" indent="-171450">
                  <a:lnSpc>
                    <a:spcPct val="102200"/>
                  </a:lnSpc>
                  <a:buClr>
                    <a:srgbClr val="79527B"/>
                  </a:buClr>
                  <a:buSzPts val="1500"/>
                  <a:buFont typeface="Arial" panose="020B0604020202020204" pitchFamily="34" charset="0"/>
                  <a:buChar char="•"/>
                </a:pPr>
                <a:r>
                  <a:rPr lang="en-US" sz="1200" dirty="0" err="1"/>
                  <a:t>Kapitalrendite</a:t>
                </a:r>
                <a:r>
                  <a:rPr lang="en-US" sz="1200" dirty="0"/>
                  <a:t>:	</a:t>
                </a:r>
                <a14:m>
                  <m:oMath xmlns:m="http://schemas.openxmlformats.org/officeDocument/2006/math">
                    <m:f>
                      <m:fPr>
                        <m:ctrlPr>
                          <a:rPr lang="de-DE" sz="1200" i="1" smtClean="0">
                            <a:effectLst/>
                            <a:latin typeface="Cambria Math" panose="02040503050406030204" pitchFamily="18" charset="0"/>
                          </a:rPr>
                        </m:ctrlPr>
                      </m:fPr>
                      <m:num>
                        <m:r>
                          <a:rPr lang="de-DE" sz="1200" i="1">
                            <a:latin typeface="Cambria Math" panose="02040503050406030204" pitchFamily="18" charset="0"/>
                          </a:rPr>
                          <m:t>𝐸𝑟𝑔𝑒𝑏𝑛𝑖𝑠</m:t>
                        </m:r>
                        <m:r>
                          <a:rPr lang="de-DE" sz="1200" i="1">
                            <a:latin typeface="Cambria Math" panose="02040503050406030204" pitchFamily="18" charset="0"/>
                          </a:rPr>
                          <m:t> </m:t>
                        </m:r>
                        <m:r>
                          <a:rPr lang="de-DE" sz="1200" i="1">
                            <a:latin typeface="Cambria Math" panose="02040503050406030204" pitchFamily="18" charset="0"/>
                          </a:rPr>
                          <m:t>𝑣𝑜𝑟</m:t>
                        </m:r>
                        <m:r>
                          <a:rPr lang="de-DE" sz="1200" i="1">
                            <a:latin typeface="Cambria Math" panose="02040503050406030204" pitchFamily="18" charset="0"/>
                          </a:rPr>
                          <m:t> </m:t>
                        </m:r>
                        <m:r>
                          <a:rPr lang="de-DE" sz="1200" i="1">
                            <a:latin typeface="Cambria Math" panose="02040503050406030204" pitchFamily="18" charset="0"/>
                          </a:rPr>
                          <m:t>𝑆𝑡𝑒𝑢𝑒𝑟𝑛</m:t>
                        </m:r>
                        <m:r>
                          <a:rPr lang="de-DE" sz="1200" b="0" i="0" smtClean="0">
                            <a:latin typeface="Cambria Math" panose="02040503050406030204" pitchFamily="18" charset="0"/>
                          </a:rPr>
                          <m:t> </m:t>
                        </m:r>
                        <m:r>
                          <a:rPr lang="de-DE" sz="1200" b="0" i="0" smtClean="0">
                            <a:effectLst/>
                            <a:latin typeface="Cambria Math" panose="02040503050406030204" pitchFamily="18" charset="0"/>
                          </a:rPr>
                          <m:t>+ </m:t>
                        </m:r>
                        <m:r>
                          <a:rPr lang="de-DE" sz="1200" i="1">
                            <a:latin typeface="Cambria Math" panose="02040503050406030204" pitchFamily="18" charset="0"/>
                          </a:rPr>
                          <m:t>𝑍𝑖𝑛𝑠𝑒𝑛</m:t>
                        </m:r>
                        <m:r>
                          <a:rPr lang="de-DE" sz="1200" i="1">
                            <a:latin typeface="Cambria Math" panose="02040503050406030204" pitchFamily="18" charset="0"/>
                          </a:rPr>
                          <m:t> </m:t>
                        </m:r>
                        <m:r>
                          <a:rPr lang="de-DE" sz="1200" i="1">
                            <a:latin typeface="Cambria Math" panose="02040503050406030204" pitchFamily="18" charset="0"/>
                          </a:rPr>
                          <m:t>𝑓</m:t>
                        </m:r>
                        <m:r>
                          <a:rPr lang="de-DE" sz="1200" i="1">
                            <a:latin typeface="Cambria Math" panose="02040503050406030204" pitchFamily="18" charset="0"/>
                          </a:rPr>
                          <m:t>ü</m:t>
                        </m:r>
                        <m:r>
                          <a:rPr lang="de-DE" sz="1200" i="1">
                            <a:latin typeface="Cambria Math" panose="02040503050406030204" pitchFamily="18" charset="0"/>
                          </a:rPr>
                          <m:t>𝑟</m:t>
                        </m:r>
                        <m:r>
                          <a:rPr lang="de-DE" sz="1200" i="1">
                            <a:latin typeface="Cambria Math" panose="02040503050406030204" pitchFamily="18" charset="0"/>
                          </a:rPr>
                          <m:t> </m:t>
                        </m:r>
                        <m:r>
                          <a:rPr lang="de-DE" sz="1200" i="1">
                            <a:latin typeface="Cambria Math" panose="02040503050406030204" pitchFamily="18" charset="0"/>
                          </a:rPr>
                          <m:t>𝐹𝑟𝑒𝑚𝑑𝑘𝑎𝑝𝑖𝑡𝑎𝑙</m:t>
                        </m:r>
                      </m:num>
                      <m:den>
                        <m:r>
                          <a:rPr lang="de-DE" sz="1200" i="1">
                            <a:latin typeface="Cambria Math" panose="02040503050406030204" pitchFamily="18" charset="0"/>
                            <a:ea typeface="Calibri" panose="020F0502020204030204" pitchFamily="34" charset="0"/>
                            <a:cs typeface="Times New Roman" panose="02020603050405020304" pitchFamily="18" charset="0"/>
                          </a:rPr>
                          <m:t>𝐺𝑒𝑠𝑎𝑚𝑡𝑘𝑎𝑝𝑖𝑡𝑎𝑙</m:t>
                        </m:r>
                      </m:den>
                    </m:f>
                    <m:r>
                      <a:rPr lang="de-DE" sz="1200" i="1">
                        <a:effectLst/>
                        <a:latin typeface="Cambria Math" panose="02040503050406030204" pitchFamily="18" charset="0"/>
                        <a:ea typeface="Calibri" panose="020F0502020204030204" pitchFamily="34" charset="0"/>
                        <a:cs typeface="Times New Roman" panose="02020603050405020304" pitchFamily="18" charset="0"/>
                      </a:rPr>
                      <m:t>∗100</m:t>
                    </m:r>
                  </m:oMath>
                </a14:m>
                <a:endParaRPr lang="en-US" sz="1200" dirty="0"/>
              </a:p>
              <a:p>
                <a:pPr marL="171450" indent="-171450">
                  <a:lnSpc>
                    <a:spcPct val="102200"/>
                  </a:lnSpc>
                  <a:buClr>
                    <a:srgbClr val="79527B"/>
                  </a:buClr>
                  <a:buSzPts val="1500"/>
                  <a:buFont typeface="Arial" panose="020B0604020202020204" pitchFamily="34" charset="0"/>
                  <a:buChar char="•"/>
                </a:pPr>
                <a:endParaRPr lang="en-US" sz="1200" dirty="0"/>
              </a:p>
              <a:p>
                <a:pPr marL="171450" indent="-171450">
                  <a:lnSpc>
                    <a:spcPct val="102200"/>
                  </a:lnSpc>
                  <a:buClr>
                    <a:srgbClr val="79527B"/>
                  </a:buClr>
                  <a:buSzPts val="1500"/>
                  <a:buFont typeface="Arial" panose="020B0604020202020204" pitchFamily="34" charset="0"/>
                  <a:buChar char="•"/>
                </a:pPr>
                <a:r>
                  <a:rPr lang="en-US" sz="1200" dirty="0"/>
                  <a:t>Cashflow-Rate: 	</a:t>
                </a:r>
                <a14:m>
                  <m:oMath xmlns:m="http://schemas.openxmlformats.org/officeDocument/2006/math">
                    <m:f>
                      <m:fPr>
                        <m:ctrlPr>
                          <a:rPr lang="de-DE" sz="1200" i="1" smtClean="0">
                            <a:effectLst/>
                            <a:latin typeface="Cambria Math" panose="02040503050406030204" pitchFamily="18" charset="0"/>
                          </a:rPr>
                        </m:ctrlPr>
                      </m:fPr>
                      <m:num>
                        <m:r>
                          <a:rPr lang="de-DE" sz="1200" i="1">
                            <a:latin typeface="Cambria Math" panose="02040503050406030204" pitchFamily="18" charset="0"/>
                          </a:rPr>
                          <m:t>𝐶𝑎𝑠h𝑓𝑙𝑜𝑤</m:t>
                        </m:r>
                        <m:r>
                          <a:rPr lang="de-DE" sz="1200" i="1">
                            <a:latin typeface="Cambria Math" panose="02040503050406030204" pitchFamily="18" charset="0"/>
                          </a:rPr>
                          <m:t> </m:t>
                        </m:r>
                        <m:r>
                          <a:rPr lang="de-DE" sz="1200" i="1">
                            <a:latin typeface="Cambria Math" panose="02040503050406030204" pitchFamily="18" charset="0"/>
                          </a:rPr>
                          <m:t>𝑣𝑜𝑟</m:t>
                        </m:r>
                        <m:r>
                          <a:rPr lang="de-DE" sz="1200" i="1">
                            <a:latin typeface="Cambria Math" panose="02040503050406030204" pitchFamily="18" charset="0"/>
                          </a:rPr>
                          <m:t> </m:t>
                        </m:r>
                        <m:r>
                          <a:rPr lang="de-DE" sz="1200" i="1">
                            <a:latin typeface="Cambria Math" panose="02040503050406030204" pitchFamily="18" charset="0"/>
                          </a:rPr>
                          <m:t>𝑆𝑡𝑒𝑢𝑒𝑟𝑛</m:t>
                        </m:r>
                      </m:num>
                      <m:den>
                        <m:r>
                          <a:rPr lang="de-DE" sz="1200" i="1">
                            <a:latin typeface="Cambria Math" panose="02040503050406030204" pitchFamily="18" charset="0"/>
                            <a:ea typeface="Calibri" panose="020F0502020204030204" pitchFamily="34" charset="0"/>
                            <a:cs typeface="Times New Roman" panose="02020603050405020304" pitchFamily="18" charset="0"/>
                          </a:rPr>
                          <m:t>𝑈𝑚𝑠𝑎𝑡𝑧𝑒𝑟𝑙</m:t>
                        </m:r>
                        <m:r>
                          <a:rPr lang="de-DE" sz="1200" i="1">
                            <a:latin typeface="Cambria Math" panose="02040503050406030204" pitchFamily="18" charset="0"/>
                            <a:ea typeface="Calibri" panose="020F0502020204030204" pitchFamily="34" charset="0"/>
                            <a:cs typeface="Times New Roman" panose="02020603050405020304" pitchFamily="18" charset="0"/>
                          </a:rPr>
                          <m:t>ö</m:t>
                        </m:r>
                        <m:r>
                          <a:rPr lang="de-DE" sz="1200" i="1">
                            <a:latin typeface="Cambria Math" panose="02040503050406030204" pitchFamily="18" charset="0"/>
                            <a:ea typeface="Calibri" panose="020F0502020204030204" pitchFamily="34" charset="0"/>
                            <a:cs typeface="Times New Roman" panose="02020603050405020304" pitchFamily="18" charset="0"/>
                          </a:rPr>
                          <m:t>𝑠𝑒</m:t>
                        </m:r>
                      </m:den>
                    </m:f>
                    <m:r>
                      <a:rPr lang="de-DE" sz="1200" i="1">
                        <a:effectLst/>
                        <a:latin typeface="Cambria Math" panose="02040503050406030204" pitchFamily="18" charset="0"/>
                        <a:ea typeface="Calibri" panose="020F0502020204030204" pitchFamily="34" charset="0"/>
                        <a:cs typeface="Times New Roman" panose="02020603050405020304" pitchFamily="18" charset="0"/>
                      </a:rPr>
                      <m:t>∗100</m:t>
                    </m:r>
                  </m:oMath>
                </a14:m>
                <a:endParaRPr lang="en-US" sz="1200" dirty="0"/>
              </a:p>
              <a:p>
                <a:pPr marL="0" lvl="0" indent="0">
                  <a:lnSpc>
                    <a:spcPct val="102200"/>
                  </a:lnSpc>
                  <a:buClr>
                    <a:srgbClr val="79527B"/>
                  </a:buClr>
                  <a:buSzPts val="1500"/>
                </a:pPr>
                <a:endParaRPr lang="en-US" sz="1200" dirty="0"/>
              </a:p>
              <a:p>
                <a:pPr marL="0" lvl="0" indent="0">
                  <a:lnSpc>
                    <a:spcPct val="102200"/>
                  </a:lnSpc>
                  <a:buClr>
                    <a:srgbClr val="79527B"/>
                  </a:buClr>
                  <a:buSzPts val="1500"/>
                </a:pPr>
                <a:endParaRPr lang="en-US" sz="1200" dirty="0"/>
              </a:p>
              <a:p>
                <a:pPr marL="0" lvl="0" indent="0">
                  <a:lnSpc>
                    <a:spcPct val="102200"/>
                  </a:lnSpc>
                  <a:buClr>
                    <a:srgbClr val="79527B"/>
                  </a:buClr>
                  <a:buSzPts val="1500"/>
                </a:pPr>
                <a:endParaRPr lang="en-US" sz="1200" dirty="0"/>
              </a:p>
            </p:txBody>
          </p:sp>
        </mc:Choice>
        <mc:Fallback xmlns="">
          <p:sp>
            <p:nvSpPr>
              <p:cNvPr id="1544" name="Google Shape;1544;p26"/>
              <p:cNvSpPr txBox="1">
                <a:spLocks noGrp="1" noRot="1" noChangeAspect="1" noMove="1" noResize="1" noEditPoints="1" noAdjustHandles="1" noChangeArrowheads="1" noChangeShapeType="1" noTextEdit="1"/>
              </p:cNvSpPr>
              <p:nvPr>
                <p:ph type="body" idx="2"/>
              </p:nvPr>
            </p:nvSpPr>
            <p:spPr>
              <a:xfrm>
                <a:off x="1024740" y="1448981"/>
                <a:ext cx="5866788" cy="8578420"/>
              </a:xfrm>
              <a:prstGeom prst="rect">
                <a:avLst/>
              </a:prstGeom>
              <a:blipFill>
                <a:blip r:embed="rId3"/>
                <a:stretch>
                  <a:fillRect l="-312" t="-71"/>
                </a:stretch>
              </a:blipFill>
              <a:ln>
                <a:noFill/>
              </a:ln>
            </p:spPr>
            <p:txBody>
              <a:bodyPr/>
              <a:lstStyle/>
              <a:p>
                <a:r>
                  <a:rPr lang="en-GB">
                    <a:noFill/>
                  </a:rPr>
                  <a:t> </a:t>
                </a:r>
              </a:p>
            </p:txBody>
          </p:sp>
        </mc:Fallback>
      </mc:AlternateContent>
      <p:cxnSp>
        <p:nvCxnSpPr>
          <p:cNvPr id="1547" name="Google Shape;1547;p26"/>
          <p:cNvCxnSpPr>
            <a:cxnSpLocks/>
          </p:cNvCxnSpPr>
          <p:nvPr/>
        </p:nvCxnSpPr>
        <p:spPr>
          <a:xfrm flipH="1">
            <a:off x="880615" y="1269921"/>
            <a:ext cx="5867026"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EB17C66A-6F40-FD32-79E0-883F89EC4475}"/>
              </a:ext>
            </a:extLst>
          </p:cNvPr>
          <p:cNvSpPr>
            <a:spLocks noGrp="1"/>
          </p:cNvSpPr>
          <p:nvPr>
            <p:ph type="body" idx="1"/>
          </p:nvPr>
        </p:nvSpPr>
        <p:spPr>
          <a:xfrm>
            <a:off x="783967" y="757297"/>
            <a:ext cx="6323934" cy="376038"/>
          </a:xfrm>
        </p:spPr>
        <p:txBody>
          <a:bodyPr/>
          <a:lstStyle/>
          <a:p>
            <a:r>
              <a:rPr lang="de-DE" sz="1600" b="1" dirty="0"/>
              <a:t>Die Ergebnisse werden dann mit der folgenden Tabelle verglichen:</a:t>
            </a:r>
            <a:endParaRPr lang="en-US" sz="1600" b="1" dirty="0"/>
          </a:p>
        </p:txBody>
      </p:sp>
      <p:sp>
        <p:nvSpPr>
          <p:cNvPr id="4" name="Textplatzhalter 3">
            <a:extLst>
              <a:ext uri="{FF2B5EF4-FFF2-40B4-BE49-F238E27FC236}">
                <a16:creationId xmlns:a16="http://schemas.microsoft.com/office/drawing/2014/main" id="{AE47C530-9073-02E7-1F57-A1747B66E239}"/>
              </a:ext>
            </a:extLst>
          </p:cNvPr>
          <p:cNvSpPr>
            <a:spLocks noGrp="1"/>
          </p:cNvSpPr>
          <p:nvPr>
            <p:ph type="body" idx="3"/>
          </p:nvPr>
        </p:nvSpPr>
        <p:spPr>
          <a:xfrm>
            <a:off x="912419" y="6874815"/>
            <a:ext cx="5991742" cy="482320"/>
          </a:xfrm>
        </p:spPr>
        <p:txBody>
          <a:bodyPr/>
          <a:lstStyle/>
          <a:p>
            <a:r>
              <a:rPr lang="de-DE" dirty="0"/>
              <a:t>Für die Keils und die Firma </a:t>
            </a:r>
            <a:r>
              <a:rPr lang="de-DE" dirty="0" err="1"/>
              <a:t>Sailinghearts</a:t>
            </a:r>
            <a:r>
              <a:rPr lang="de-DE" dirty="0"/>
              <a:t> liegen die folgenden Zahlen vor:</a:t>
            </a:r>
          </a:p>
        </p:txBody>
      </p:sp>
      <p:graphicFrame>
        <p:nvGraphicFramePr>
          <p:cNvPr id="6" name="Tabelle 5">
            <a:extLst>
              <a:ext uri="{FF2B5EF4-FFF2-40B4-BE49-F238E27FC236}">
                <a16:creationId xmlns:a16="http://schemas.microsoft.com/office/drawing/2014/main" id="{5DA09018-2F81-C62F-B54F-09A85A46FEDB}"/>
              </a:ext>
            </a:extLst>
          </p:cNvPr>
          <p:cNvGraphicFramePr>
            <a:graphicFrameLocks noGrp="1"/>
          </p:cNvGraphicFramePr>
          <p:nvPr>
            <p:extLst>
              <p:ext uri="{D42A27DB-BD31-4B8C-83A1-F6EECF244321}">
                <p14:modId xmlns:p14="http://schemas.microsoft.com/office/powerpoint/2010/main" val="2656101569"/>
              </p:ext>
            </p:extLst>
          </p:nvPr>
        </p:nvGraphicFramePr>
        <p:xfrm>
          <a:off x="1113106" y="1133335"/>
          <a:ext cx="5662602" cy="5257799"/>
        </p:xfrm>
        <a:graphic>
          <a:graphicData uri="http://schemas.openxmlformats.org/drawingml/2006/table">
            <a:tbl>
              <a:tblPr/>
              <a:tblGrid>
                <a:gridCol w="1837570">
                  <a:extLst>
                    <a:ext uri="{9D8B030D-6E8A-4147-A177-3AD203B41FA5}">
                      <a16:colId xmlns:a16="http://schemas.microsoft.com/office/drawing/2014/main" val="1343801097"/>
                    </a:ext>
                  </a:extLst>
                </a:gridCol>
                <a:gridCol w="631096">
                  <a:extLst>
                    <a:ext uri="{9D8B030D-6E8A-4147-A177-3AD203B41FA5}">
                      <a16:colId xmlns:a16="http://schemas.microsoft.com/office/drawing/2014/main" val="3068599484"/>
                    </a:ext>
                  </a:extLst>
                </a:gridCol>
                <a:gridCol w="540285">
                  <a:extLst>
                    <a:ext uri="{9D8B030D-6E8A-4147-A177-3AD203B41FA5}">
                      <a16:colId xmlns:a16="http://schemas.microsoft.com/office/drawing/2014/main" val="4097035988"/>
                    </a:ext>
                  </a:extLst>
                </a:gridCol>
                <a:gridCol w="594019">
                  <a:extLst>
                    <a:ext uri="{9D8B030D-6E8A-4147-A177-3AD203B41FA5}">
                      <a16:colId xmlns:a16="http://schemas.microsoft.com/office/drawing/2014/main" val="932205697"/>
                    </a:ext>
                  </a:extLst>
                </a:gridCol>
                <a:gridCol w="549605">
                  <a:extLst>
                    <a:ext uri="{9D8B030D-6E8A-4147-A177-3AD203B41FA5}">
                      <a16:colId xmlns:a16="http://schemas.microsoft.com/office/drawing/2014/main" val="533427979"/>
                    </a:ext>
                  </a:extLst>
                </a:gridCol>
                <a:gridCol w="1510027">
                  <a:extLst>
                    <a:ext uri="{9D8B030D-6E8A-4147-A177-3AD203B41FA5}">
                      <a16:colId xmlns:a16="http://schemas.microsoft.com/office/drawing/2014/main" val="1292355235"/>
                    </a:ext>
                  </a:extLst>
                </a:gridCol>
              </a:tblGrid>
              <a:tr h="1060818">
                <a:tc>
                  <a:txBody>
                    <a:bodyPr/>
                    <a:lstStyle/>
                    <a:p>
                      <a:pPr algn="l" fontAlgn="t"/>
                      <a:r>
                        <a:rPr lang="de-DE" sz="160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Rating-Skala</a:t>
                      </a:r>
                    </a:p>
                  </a:txBody>
                  <a:tcPr marL="55033" marR="55033" marT="55033" marB="42333"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79527B"/>
                    </a:solidFill>
                  </a:tcPr>
                </a:tc>
                <a:tc>
                  <a:txBody>
                    <a:bodyPr/>
                    <a:lstStyle/>
                    <a:p>
                      <a:pPr algn="l" fontAlgn="t"/>
                      <a:r>
                        <a:rPr lang="de-DE" sz="160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Sehr gut</a:t>
                      </a:r>
                    </a:p>
                  </a:txBody>
                  <a:tcPr marL="55033" marR="55033" marT="55033" marB="42333" vert="vert270"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79527B"/>
                    </a:solidFill>
                  </a:tcPr>
                </a:tc>
                <a:tc>
                  <a:txBody>
                    <a:bodyPr/>
                    <a:lstStyle/>
                    <a:p>
                      <a:pPr algn="l" fontAlgn="t"/>
                      <a:r>
                        <a:rPr lang="de-DE" sz="160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gut</a:t>
                      </a:r>
                    </a:p>
                  </a:txBody>
                  <a:tcPr marL="55033" marR="55033" marT="55033" marB="42333" vert="vert270"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79527B"/>
                    </a:solidFill>
                  </a:tcPr>
                </a:tc>
                <a:tc>
                  <a:txBody>
                    <a:bodyPr/>
                    <a:lstStyle/>
                    <a:p>
                      <a:pPr algn="l" fontAlgn="t"/>
                      <a:r>
                        <a:rPr lang="de-DE" sz="160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mittel</a:t>
                      </a:r>
                    </a:p>
                  </a:txBody>
                  <a:tcPr marL="55033" marR="55033" marT="55033" marB="42333" vert="vert270"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79527B"/>
                    </a:solidFill>
                  </a:tcPr>
                </a:tc>
                <a:tc>
                  <a:txBody>
                    <a:bodyPr/>
                    <a:lstStyle/>
                    <a:p>
                      <a:pPr algn="l" fontAlgn="t"/>
                      <a:r>
                        <a:rPr lang="de-DE" sz="160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schlecht</a:t>
                      </a:r>
                    </a:p>
                  </a:txBody>
                  <a:tcPr marL="55033" marR="55033" marT="55033" marB="42333" vert="vert270"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79527B"/>
                    </a:solidFill>
                  </a:tcPr>
                </a:tc>
                <a:tc>
                  <a:txBody>
                    <a:bodyPr/>
                    <a:lstStyle/>
                    <a:p>
                      <a:pPr algn="l" fontAlgn="t"/>
                      <a:r>
                        <a:rPr lang="de-DE" sz="160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Insolvenz-risiko</a:t>
                      </a:r>
                    </a:p>
                  </a:txBody>
                  <a:tcPr marL="55033" marR="55033" marT="55033" marB="42333" vert="vert270"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79527B"/>
                    </a:solidFill>
                  </a:tcPr>
                </a:tc>
                <a:extLst>
                  <a:ext uri="{0D108BD9-81ED-4DB2-BD59-A6C34878D82A}">
                    <a16:rowId xmlns:a16="http://schemas.microsoft.com/office/drawing/2014/main" val="2293686504"/>
                  </a:ext>
                </a:extLst>
              </a:tr>
              <a:tr h="355514">
                <a:tc>
                  <a:txBody>
                    <a:bodyPr/>
                    <a:lstStyle/>
                    <a:p>
                      <a:pPr algn="ctr" fontAlgn="t"/>
                      <a:endParaRPr lang="de-DE" sz="160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55033" marR="55033" marT="55033" marB="42333"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C6B6C7"/>
                    </a:solidFill>
                  </a:tcPr>
                </a:tc>
                <a:tc>
                  <a:txBody>
                    <a:bodyPr/>
                    <a:lstStyle/>
                    <a:p>
                      <a:pPr algn="ctr" fontAlgn="t"/>
                      <a:r>
                        <a:rPr lang="de-DE" sz="160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(1)</a:t>
                      </a:r>
                    </a:p>
                  </a:txBody>
                  <a:tcPr marL="55033" marR="55033" marT="55033" marB="42333"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C6B6C7"/>
                    </a:solidFill>
                  </a:tcPr>
                </a:tc>
                <a:tc>
                  <a:txBody>
                    <a:bodyPr/>
                    <a:lstStyle/>
                    <a:p>
                      <a:pPr algn="ctr" fontAlgn="t"/>
                      <a:r>
                        <a:rPr lang="de-DE" sz="160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(2)</a:t>
                      </a:r>
                    </a:p>
                  </a:txBody>
                  <a:tcPr marL="55033" marR="55033" marT="55033" marB="42333"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C6B6C7"/>
                    </a:solidFill>
                  </a:tcPr>
                </a:tc>
                <a:tc>
                  <a:txBody>
                    <a:bodyPr/>
                    <a:lstStyle/>
                    <a:p>
                      <a:pPr algn="ctr" fontAlgn="t"/>
                      <a:r>
                        <a:rPr lang="de-DE" sz="160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p>
                  </a:txBody>
                  <a:tcPr marL="55033" marR="55033" marT="55033" marB="42333"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C6B6C7"/>
                    </a:solidFill>
                  </a:tcPr>
                </a:tc>
                <a:tc>
                  <a:txBody>
                    <a:bodyPr/>
                    <a:lstStyle/>
                    <a:p>
                      <a:pPr algn="ctr" fontAlgn="t"/>
                      <a:r>
                        <a:rPr lang="de-DE" sz="160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(4)</a:t>
                      </a:r>
                    </a:p>
                  </a:txBody>
                  <a:tcPr marL="55033" marR="55033" marT="55033" marB="42333"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C6B6C7"/>
                    </a:solidFill>
                  </a:tcPr>
                </a:tc>
                <a:tc>
                  <a:txBody>
                    <a:bodyPr/>
                    <a:lstStyle/>
                    <a:p>
                      <a:pPr algn="ctr" fontAlgn="t"/>
                      <a:r>
                        <a:rPr lang="de-DE" sz="160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(5)</a:t>
                      </a:r>
                    </a:p>
                  </a:txBody>
                  <a:tcPr marL="55033" marR="55033" marT="55033" marB="42333"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C6B6C7"/>
                    </a:solidFill>
                  </a:tcPr>
                </a:tc>
                <a:extLst>
                  <a:ext uri="{0D108BD9-81ED-4DB2-BD59-A6C34878D82A}">
                    <a16:rowId xmlns:a16="http://schemas.microsoft.com/office/drawing/2014/main" val="628098140"/>
                  </a:ext>
                </a:extLst>
              </a:tr>
              <a:tr h="702906">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1. </a:t>
                      </a:r>
                      <a:r>
                        <a:rPr lang="en-US" sz="1400" dirty="0" err="1">
                          <a:latin typeface="Calibri" panose="020F0502020204030204" pitchFamily="34" charset="0"/>
                          <a:ea typeface="Calibri" panose="020F0502020204030204" pitchFamily="34" charset="0"/>
                          <a:cs typeface="Calibri" panose="020F0502020204030204" pitchFamily="34" charset="0"/>
                        </a:rPr>
                        <a:t>Eigenkapitalquote</a:t>
                      </a:r>
                      <a:r>
                        <a:rPr lang="en-US" sz="1400" dirty="0">
                          <a:latin typeface="Calibri" panose="020F0502020204030204" pitchFamily="34" charset="0"/>
                          <a:ea typeface="Calibri" panose="020F0502020204030204" pitchFamily="34" charset="0"/>
                          <a:cs typeface="Calibri" panose="020F0502020204030204" pitchFamily="34" charset="0"/>
                        </a:rPr>
                        <a:t> </a:t>
                      </a:r>
                      <a:r>
                        <a:rPr lang="de-DE" sz="1400" dirty="0">
                          <a:effectLst/>
                          <a:latin typeface="Calibri" panose="020F0502020204030204" pitchFamily="34" charset="0"/>
                          <a:ea typeface="Calibri" panose="020F0502020204030204" pitchFamily="34" charset="0"/>
                          <a:cs typeface="Calibri" panose="020F0502020204030204" pitchFamily="34" charset="0"/>
                        </a:rPr>
                        <a:t>in %</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&gt; 30</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&gt; 20 </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&gt; 10 </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&lt; 10 </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negativ</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345418270"/>
                  </a:ext>
                </a:extLst>
              </a:tr>
              <a:tr h="589546">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2. </a:t>
                      </a:r>
                      <a:r>
                        <a:rPr lang="en-US" sz="1400" dirty="0" err="1">
                          <a:latin typeface="Calibri" panose="020F0502020204030204" pitchFamily="34" charset="0"/>
                          <a:ea typeface="Calibri" panose="020F0502020204030204" pitchFamily="34" charset="0"/>
                          <a:cs typeface="Calibri" panose="020F0502020204030204" pitchFamily="34" charset="0"/>
                        </a:rPr>
                        <a:t>Schuldentilgungs-dauer</a:t>
                      </a:r>
                      <a:r>
                        <a:rPr lang="en-US" sz="1400" dirty="0">
                          <a:latin typeface="Calibri" panose="020F0502020204030204" pitchFamily="34" charset="0"/>
                          <a:ea typeface="Calibri" panose="020F0502020204030204" pitchFamily="34" charset="0"/>
                          <a:cs typeface="Calibri" panose="020F0502020204030204" pitchFamily="34" charset="0"/>
                        </a:rPr>
                        <a:t> in Jahren</a:t>
                      </a:r>
                      <a:endParaRPr lang="de-DE" sz="1400" dirty="0">
                        <a:effectLst/>
                        <a:latin typeface="Calibri" panose="020F0502020204030204" pitchFamily="34" charset="0"/>
                        <a:ea typeface="Calibri" panose="020F0502020204030204" pitchFamily="34" charset="0"/>
                        <a:cs typeface="Calibri" panose="020F0502020204030204" pitchFamily="34" charset="0"/>
                      </a:endParaRP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&lt; 3</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&lt; 5</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&lt; 12</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&lt; 30</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&gt; 30</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4057186791"/>
                  </a:ext>
                </a:extLst>
              </a:tr>
              <a:tr h="323756">
                <a:tc gridSpan="6">
                  <a:txBody>
                    <a:bodyPr/>
                    <a:lstStyle/>
                    <a:p>
                      <a:pPr fontAlgn="t"/>
                      <a:r>
                        <a:rPr lang="de-DE" sz="1400" b="1" dirty="0">
                          <a:effectLst/>
                          <a:latin typeface="Calibri" panose="020F0502020204030204" pitchFamily="34" charset="0"/>
                          <a:ea typeface="Calibri" panose="020F0502020204030204" pitchFamily="34" charset="0"/>
                          <a:cs typeface="Calibri" panose="020F0502020204030204" pitchFamily="34" charset="0"/>
                        </a:rPr>
                        <a:t>Finanzielle Stabilität: Durchschnitt von 1 und 2; Bereich zwischen 1 und 5</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de-DE"/>
                    </a:p>
                  </a:txBody>
                  <a:tcPr>
                    <a:lnL w="4233" cap="flat" cmpd="sng" algn="ctr">
                      <a:solidFill>
                        <a:srgbClr val="000000"/>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de-DE"/>
                    </a:p>
                  </a:txBody>
                  <a:tcPr>
                    <a:lnL w="4233" cap="flat" cmpd="sng" algn="ctr">
                      <a:solidFill>
                        <a:srgbClr val="000000"/>
                      </a:solidFill>
                      <a:prstDash val="solid"/>
                      <a:round/>
                      <a:headEnd type="none" w="med" len="med"/>
                      <a:tailEnd type="none" w="med" len="med"/>
                    </a:lnL>
                    <a:lnT w="4233" cap="flat" cmpd="sng" algn="ctr">
                      <a:solidFill>
                        <a:srgbClr val="000000"/>
                      </a:solidFill>
                      <a:prstDash val="solid"/>
                      <a:round/>
                      <a:headEnd type="none" w="med" len="med"/>
                      <a:tailEnd type="none" w="med" len="med"/>
                    </a:lnT>
                  </a:tcPr>
                </a:tc>
                <a:tc hMerge="1">
                  <a:txBody>
                    <a:bodyPr/>
                    <a:lstStyle/>
                    <a:p>
                      <a:endParaRPr lang="de-DE"/>
                    </a:p>
                  </a:txBody>
                  <a:tcPr/>
                </a:tc>
                <a:tc hMerge="1">
                  <a:txBody>
                    <a:bodyPr/>
                    <a:lstStyle/>
                    <a:p>
                      <a:endParaRPr lang="de-DE"/>
                    </a:p>
                  </a:txBody>
                  <a:tcPr>
                    <a:lnL w="4233" cap="flat" cmpd="sng" algn="ctr">
                      <a:solidFill>
                        <a:srgbClr val="000000"/>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de-DE"/>
                    </a:p>
                  </a:txBody>
                  <a:tcPr/>
                </a:tc>
                <a:extLst>
                  <a:ext uri="{0D108BD9-81ED-4DB2-BD59-A6C34878D82A}">
                    <a16:rowId xmlns:a16="http://schemas.microsoft.com/office/drawing/2014/main" val="2835826813"/>
                  </a:ext>
                </a:extLst>
              </a:tr>
              <a:tr h="704521">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3. </a:t>
                      </a:r>
                      <a:r>
                        <a:rPr lang="en-US" sz="1400" dirty="0" err="1">
                          <a:latin typeface="Calibri" panose="020F0502020204030204" pitchFamily="34" charset="0"/>
                          <a:ea typeface="Calibri" panose="020F0502020204030204" pitchFamily="34" charset="0"/>
                          <a:cs typeface="Calibri" panose="020F0502020204030204" pitchFamily="34" charset="0"/>
                        </a:rPr>
                        <a:t>Rendite</a:t>
                      </a:r>
                      <a:r>
                        <a:rPr lang="en-US" sz="1400" dirty="0">
                          <a:latin typeface="Calibri" panose="020F0502020204030204" pitchFamily="34" charset="0"/>
                          <a:ea typeface="Calibri" panose="020F0502020204030204" pitchFamily="34" charset="0"/>
                          <a:cs typeface="Calibri" panose="020F0502020204030204" pitchFamily="34" charset="0"/>
                        </a:rPr>
                        <a:t> der </a:t>
                      </a:r>
                      <a:r>
                        <a:rPr lang="en-US" sz="1400" dirty="0" err="1">
                          <a:latin typeface="Calibri" panose="020F0502020204030204" pitchFamily="34" charset="0"/>
                          <a:ea typeface="Calibri" panose="020F0502020204030204" pitchFamily="34" charset="0"/>
                          <a:cs typeface="Calibri" panose="020F0502020204030204" pitchFamily="34" charset="0"/>
                        </a:rPr>
                        <a:t>Vermögenswerte</a:t>
                      </a:r>
                      <a:r>
                        <a:rPr lang="en-US" sz="1400" dirty="0">
                          <a:latin typeface="Calibri" panose="020F0502020204030204" pitchFamily="34" charset="0"/>
                          <a:ea typeface="Calibri" panose="020F0502020204030204" pitchFamily="34" charset="0"/>
                          <a:cs typeface="Calibri" panose="020F0502020204030204" pitchFamily="34" charset="0"/>
                        </a:rPr>
                        <a:t> </a:t>
                      </a:r>
                      <a:r>
                        <a:rPr lang="de-DE" sz="1400" dirty="0">
                          <a:effectLst/>
                          <a:latin typeface="Calibri" panose="020F0502020204030204" pitchFamily="34" charset="0"/>
                          <a:ea typeface="Calibri" panose="020F0502020204030204" pitchFamily="34" charset="0"/>
                          <a:cs typeface="Calibri" panose="020F0502020204030204" pitchFamily="34" charset="0"/>
                        </a:rPr>
                        <a:t>in %</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&gt; 15</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B w="4233" cap="flat" cmpd="sng" algn="ctr">
                      <a:solidFill>
                        <a:srgbClr val="000000"/>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&gt; 12 </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&gt; 8 </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FFFFF"/>
                    </a:solidFill>
                  </a:tcPr>
                </a:tc>
                <a:tc>
                  <a:txBody>
                    <a:bodyPr/>
                    <a:lstStyle/>
                    <a:p>
                      <a:pPr fontAlgn="t"/>
                      <a:r>
                        <a:rPr lang="de-DE" sz="1400">
                          <a:effectLst/>
                          <a:latin typeface="Calibri" panose="020F0502020204030204" pitchFamily="34" charset="0"/>
                          <a:ea typeface="Calibri" panose="020F0502020204030204" pitchFamily="34" charset="0"/>
                          <a:cs typeface="Calibri" panose="020F0502020204030204" pitchFamily="34" charset="0"/>
                        </a:rPr>
                        <a:t>&lt; 8 </a:t>
                      </a:r>
                      <a:endParaRPr lang="de-DE" sz="1400" dirty="0">
                        <a:effectLst/>
                        <a:latin typeface="Calibri" panose="020F0502020204030204" pitchFamily="34" charset="0"/>
                        <a:ea typeface="Calibri" panose="020F0502020204030204" pitchFamily="34" charset="0"/>
                        <a:cs typeface="Calibri" panose="020F0502020204030204" pitchFamily="34" charset="0"/>
                      </a:endParaRP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B w="4233" cap="flat" cmpd="sng" algn="ctr">
                      <a:solidFill>
                        <a:srgbClr val="000000"/>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negativ</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540941523"/>
                  </a:ext>
                </a:extLst>
              </a:tr>
              <a:tr h="702906">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4. </a:t>
                      </a:r>
                      <a:r>
                        <a:rPr lang="en-US" sz="1400" dirty="0">
                          <a:latin typeface="Calibri" panose="020F0502020204030204" pitchFamily="34" charset="0"/>
                          <a:ea typeface="Calibri" panose="020F0502020204030204" pitchFamily="34" charset="0"/>
                          <a:cs typeface="Calibri" panose="020F0502020204030204" pitchFamily="34" charset="0"/>
                        </a:rPr>
                        <a:t>Cashflow-Rate in %</a:t>
                      </a:r>
                      <a:endParaRPr lang="de-DE" sz="1400" dirty="0">
                        <a:effectLst/>
                        <a:latin typeface="Calibri" panose="020F0502020204030204" pitchFamily="34" charset="0"/>
                        <a:ea typeface="Calibri" panose="020F0502020204030204" pitchFamily="34" charset="0"/>
                        <a:cs typeface="Calibri" panose="020F0502020204030204" pitchFamily="34" charset="0"/>
                      </a:endParaRP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&gt; 10 </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&gt; 8 </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&gt; 5 </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&lt; 5</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negativ</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468612012"/>
                  </a:ext>
                </a:extLst>
              </a:tr>
              <a:tr h="323756">
                <a:tc gridSpan="6">
                  <a:txBody>
                    <a:bodyPr/>
                    <a:lstStyle/>
                    <a:p>
                      <a:pPr fontAlgn="t"/>
                      <a:r>
                        <a:rPr lang="de-DE" sz="1400" b="1" dirty="0">
                          <a:effectLst/>
                          <a:latin typeface="Calibri" panose="020F0502020204030204" pitchFamily="34" charset="0"/>
                          <a:ea typeface="Calibri" panose="020F0502020204030204" pitchFamily="34" charset="0"/>
                          <a:cs typeface="Calibri" panose="020F0502020204030204" pitchFamily="34" charset="0"/>
                        </a:rPr>
                        <a:t>Ertragslage: Durchschnitt von 3 und 4; Bereich zwischen 1 und 5</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de-DE"/>
                    </a:p>
                  </a:txBody>
                  <a:tcPr>
                    <a:lnL w="4233" cap="flat" cmpd="sng" algn="ctr">
                      <a:solidFill>
                        <a:srgbClr val="000000"/>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de-DE"/>
                    </a:p>
                  </a:txBody>
                  <a:tcPr>
                    <a:lnL w="4233" cap="flat" cmpd="sng" algn="ctr">
                      <a:solidFill>
                        <a:srgbClr val="000000"/>
                      </a:solidFill>
                      <a:prstDash val="solid"/>
                      <a:round/>
                      <a:headEnd type="none" w="med" len="med"/>
                      <a:tailEnd type="none" w="med" len="med"/>
                    </a:lnL>
                    <a:lnT w="4233" cap="flat" cmpd="sng" algn="ctr">
                      <a:solidFill>
                        <a:srgbClr val="000000"/>
                      </a:solidFill>
                      <a:prstDash val="solid"/>
                      <a:round/>
                      <a:headEnd type="none" w="med" len="med"/>
                      <a:tailEnd type="none" w="med" len="med"/>
                    </a:lnT>
                  </a:tcPr>
                </a:tc>
                <a:tc hMerge="1">
                  <a:txBody>
                    <a:bodyPr/>
                    <a:lstStyle/>
                    <a:p>
                      <a:endParaRPr lang="de-DE"/>
                    </a:p>
                  </a:txBody>
                  <a:tcPr/>
                </a:tc>
                <a:tc hMerge="1">
                  <a:txBody>
                    <a:bodyPr/>
                    <a:lstStyle/>
                    <a:p>
                      <a:endParaRPr lang="de-DE"/>
                    </a:p>
                  </a:txBody>
                  <a:tcPr>
                    <a:lnL w="4233" cap="flat" cmpd="sng" algn="ctr">
                      <a:solidFill>
                        <a:srgbClr val="000000"/>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de-DE"/>
                    </a:p>
                  </a:txBody>
                  <a:tcPr/>
                </a:tc>
                <a:extLst>
                  <a:ext uri="{0D108BD9-81ED-4DB2-BD59-A6C34878D82A}">
                    <a16:rowId xmlns:a16="http://schemas.microsoft.com/office/drawing/2014/main" val="706381796"/>
                  </a:ext>
                </a:extLst>
              </a:tr>
              <a:tr h="494076">
                <a:tc gridSpan="6">
                  <a:txBody>
                    <a:bodyPr/>
                    <a:lstStyle/>
                    <a:p>
                      <a:pPr fontAlgn="t"/>
                      <a:r>
                        <a:rPr lang="de-DE" sz="1400" b="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Gesamtergebnis: Durchschnitt zwischen 1 und 5</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77C57"/>
                    </a:solidFill>
                  </a:tcPr>
                </a:tc>
                <a:tc hMerge="1">
                  <a:txBody>
                    <a:bodyPr/>
                    <a:lstStyle/>
                    <a:p>
                      <a:endParaRPr lang="de-DE"/>
                    </a:p>
                  </a:txBody>
                  <a:tcPr>
                    <a:lnL w="4233" cap="flat" cmpd="sng" algn="ctr">
                      <a:solidFill>
                        <a:srgbClr val="000000"/>
                      </a:solidFill>
                      <a:prstDash val="solid"/>
                      <a:round/>
                      <a:headEnd type="none" w="med" len="med"/>
                      <a:tailEnd type="none" w="med" len="med"/>
                    </a:lnL>
                  </a:tcPr>
                </a:tc>
                <a:tc hMerge="1">
                  <a:txBody>
                    <a:bodyPr/>
                    <a:lstStyle/>
                    <a:p>
                      <a:endParaRPr lang="de-DE"/>
                    </a:p>
                  </a:txBody>
                  <a:tcPr>
                    <a:lnL w="4233" cap="flat" cmpd="sng" algn="ctr">
                      <a:solidFill>
                        <a:srgbClr val="000000"/>
                      </a:solidFill>
                      <a:prstDash val="solid"/>
                      <a:round/>
                      <a:headEnd type="none" w="med" len="med"/>
                      <a:tailEnd type="none" w="med" len="med"/>
                    </a:lnL>
                  </a:tcPr>
                </a:tc>
                <a:tc hMerge="1">
                  <a:txBody>
                    <a:bodyPr/>
                    <a:lstStyle/>
                    <a:p>
                      <a:endParaRPr lang="de-DE"/>
                    </a:p>
                  </a:txBody>
                  <a:tcPr/>
                </a:tc>
                <a:tc hMerge="1">
                  <a:txBody>
                    <a:bodyPr/>
                    <a:lstStyle/>
                    <a:p>
                      <a:endParaRPr lang="de-DE"/>
                    </a:p>
                  </a:txBody>
                  <a:tcPr>
                    <a:lnL w="4233" cap="flat" cmpd="sng" algn="ctr">
                      <a:solidFill>
                        <a:srgbClr val="000000"/>
                      </a:solidFill>
                      <a:prstDash val="solid"/>
                      <a:round/>
                      <a:headEnd type="none" w="med" len="med"/>
                      <a:tailEnd type="none" w="med" len="med"/>
                    </a:lnL>
                  </a:tcPr>
                </a:tc>
                <a:tc hMerge="1">
                  <a:txBody>
                    <a:bodyPr/>
                    <a:lstStyle/>
                    <a:p>
                      <a:endParaRPr lang="de-DE"/>
                    </a:p>
                  </a:txBody>
                  <a:tcPr/>
                </a:tc>
                <a:extLst>
                  <a:ext uri="{0D108BD9-81ED-4DB2-BD59-A6C34878D82A}">
                    <a16:rowId xmlns:a16="http://schemas.microsoft.com/office/drawing/2014/main" val="2854969155"/>
                  </a:ext>
                </a:extLst>
              </a:tr>
            </a:tbl>
          </a:graphicData>
        </a:graphic>
      </p:graphicFrame>
      <p:graphicFrame>
        <p:nvGraphicFramePr>
          <p:cNvPr id="7" name="Tabelle 7">
            <a:extLst>
              <a:ext uri="{FF2B5EF4-FFF2-40B4-BE49-F238E27FC236}">
                <a16:creationId xmlns:a16="http://schemas.microsoft.com/office/drawing/2014/main" id="{071A00F2-6FDA-42AF-5936-050AA4981171}"/>
              </a:ext>
            </a:extLst>
          </p:cNvPr>
          <p:cNvGraphicFramePr>
            <a:graphicFrameLocks noGrp="1"/>
          </p:cNvGraphicFramePr>
          <p:nvPr>
            <p:extLst>
              <p:ext uri="{D42A27DB-BD31-4B8C-83A1-F6EECF244321}">
                <p14:modId xmlns:p14="http://schemas.microsoft.com/office/powerpoint/2010/main" val="4134818017"/>
              </p:ext>
            </p:extLst>
          </p:nvPr>
        </p:nvGraphicFramePr>
        <p:xfrm>
          <a:off x="1220524" y="7274785"/>
          <a:ext cx="5375532" cy="3077721"/>
        </p:xfrm>
        <a:graphic>
          <a:graphicData uri="http://schemas.openxmlformats.org/drawingml/2006/table">
            <a:tbl>
              <a:tblPr firstRow="1" bandRow="1">
                <a:tableStyleId>{5940675A-B579-460E-94D1-54222C63F5DA}</a:tableStyleId>
              </a:tblPr>
              <a:tblGrid>
                <a:gridCol w="3554807">
                  <a:extLst>
                    <a:ext uri="{9D8B030D-6E8A-4147-A177-3AD203B41FA5}">
                      <a16:colId xmlns:a16="http://schemas.microsoft.com/office/drawing/2014/main" val="3672946606"/>
                    </a:ext>
                  </a:extLst>
                </a:gridCol>
                <a:gridCol w="1820725">
                  <a:extLst>
                    <a:ext uri="{9D8B030D-6E8A-4147-A177-3AD203B41FA5}">
                      <a16:colId xmlns:a16="http://schemas.microsoft.com/office/drawing/2014/main" val="3808870579"/>
                    </a:ext>
                  </a:extLst>
                </a:gridCol>
              </a:tblGrid>
              <a:tr h="341969">
                <a:tc>
                  <a:txBody>
                    <a:bodyPr/>
                    <a:lstStyle/>
                    <a:p>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Values from the financial statements 2021</a:t>
                      </a:r>
                      <a:endParaRPr lang="de-DE" dirty="0">
                        <a:solidFill>
                          <a:schemeClr val="bg1"/>
                        </a:solidFill>
                        <a:latin typeface="Calibri" panose="020F0502020204030204" pitchFamily="34" charset="0"/>
                        <a:ea typeface="Calibri" panose="020F0502020204030204" pitchFamily="34" charset="0"/>
                        <a:cs typeface="Calibri" panose="020F0502020204030204" pitchFamily="34" charset="0"/>
                      </a:endParaRPr>
                    </a:p>
                  </a:txBody>
                  <a:tcPr>
                    <a:solidFill>
                      <a:srgbClr val="79527B"/>
                    </a:solidFill>
                  </a:tcPr>
                </a:tc>
                <a:tc>
                  <a:txBody>
                    <a:bodyPr/>
                    <a:lstStyle/>
                    <a:p>
                      <a:r>
                        <a:rPr lang="de-DE" dirty="0">
                          <a:solidFill>
                            <a:schemeClr val="bg1"/>
                          </a:solidFill>
                          <a:latin typeface="Calibri" panose="020F0502020204030204" pitchFamily="34" charset="0"/>
                          <a:ea typeface="Calibri" panose="020F0502020204030204" pitchFamily="34" charset="0"/>
                          <a:cs typeface="Calibri" panose="020F0502020204030204" pitchFamily="34" charset="0"/>
                        </a:rPr>
                        <a:t>EUR</a:t>
                      </a:r>
                    </a:p>
                  </a:txBody>
                  <a:tcPr>
                    <a:solidFill>
                      <a:srgbClr val="79527B"/>
                    </a:solidFill>
                  </a:tcPr>
                </a:tc>
                <a:extLst>
                  <a:ext uri="{0D108BD9-81ED-4DB2-BD59-A6C34878D82A}">
                    <a16:rowId xmlns:a16="http://schemas.microsoft.com/office/drawing/2014/main" val="2411764818"/>
                  </a:ext>
                </a:extLst>
              </a:tr>
              <a:tr h="341969">
                <a:tc>
                  <a:txBody>
                    <a:bodyPr/>
                    <a:lstStyle/>
                    <a:p>
                      <a:r>
                        <a:rPr lang="de-DE" dirty="0">
                          <a:latin typeface="Calibri" panose="020F0502020204030204" pitchFamily="34" charset="0"/>
                          <a:ea typeface="Calibri" panose="020F0502020204030204" pitchFamily="34" charset="0"/>
                          <a:cs typeface="Calibri" panose="020F0502020204030204" pitchFamily="34" charset="0"/>
                        </a:rPr>
                        <a:t>Zahlungsmittel und Zahlungsmitteläquivalente</a:t>
                      </a:r>
                    </a:p>
                  </a:txBody>
                  <a:tcPr/>
                </a:tc>
                <a:tc>
                  <a:txBody>
                    <a:bodyPr/>
                    <a:lstStyle/>
                    <a:p>
                      <a:r>
                        <a:rPr lang="de-DE" dirty="0">
                          <a:latin typeface="Calibri" panose="020F0502020204030204" pitchFamily="34" charset="0"/>
                          <a:ea typeface="Calibri" panose="020F0502020204030204" pitchFamily="34" charset="0"/>
                          <a:cs typeface="Calibri" panose="020F0502020204030204" pitchFamily="34" charset="0"/>
                        </a:rPr>
                        <a:t>27.600</a:t>
                      </a:r>
                    </a:p>
                  </a:txBody>
                  <a:tcPr/>
                </a:tc>
                <a:extLst>
                  <a:ext uri="{0D108BD9-81ED-4DB2-BD59-A6C34878D82A}">
                    <a16:rowId xmlns:a16="http://schemas.microsoft.com/office/drawing/2014/main" val="3188608671"/>
                  </a:ext>
                </a:extLst>
              </a:tr>
              <a:tr h="341969">
                <a:tc>
                  <a:txBody>
                    <a:bodyPr/>
                    <a:lstStyle/>
                    <a:p>
                      <a:r>
                        <a:rPr lang="de-DE" dirty="0">
                          <a:latin typeface="Calibri" panose="020F0502020204030204" pitchFamily="34" charset="0"/>
                          <a:ea typeface="Calibri" panose="020F0502020204030204" pitchFamily="34" charset="0"/>
                          <a:cs typeface="Calibri" panose="020F0502020204030204" pitchFamily="34" charset="0"/>
                        </a:rPr>
                        <a:t>Eigenkapital</a:t>
                      </a:r>
                    </a:p>
                  </a:txBody>
                  <a:tcPr/>
                </a:tc>
                <a:tc>
                  <a:txBody>
                    <a:bodyPr/>
                    <a:lstStyle/>
                    <a:p>
                      <a:r>
                        <a:rPr lang="de-DE" dirty="0">
                          <a:latin typeface="Calibri" panose="020F0502020204030204" pitchFamily="34" charset="0"/>
                          <a:ea typeface="Calibri" panose="020F0502020204030204" pitchFamily="34" charset="0"/>
                          <a:cs typeface="Calibri" panose="020F0502020204030204" pitchFamily="34" charset="0"/>
                        </a:rPr>
                        <a:t>53.000</a:t>
                      </a:r>
                    </a:p>
                  </a:txBody>
                  <a:tcPr/>
                </a:tc>
                <a:extLst>
                  <a:ext uri="{0D108BD9-81ED-4DB2-BD59-A6C34878D82A}">
                    <a16:rowId xmlns:a16="http://schemas.microsoft.com/office/drawing/2014/main" val="1159127000"/>
                  </a:ext>
                </a:extLst>
              </a:tr>
              <a:tr h="341969">
                <a:tc>
                  <a:txBody>
                    <a:bodyPr/>
                    <a:lstStyle/>
                    <a:p>
                      <a:r>
                        <a:rPr lang="de-DE" dirty="0">
                          <a:latin typeface="Calibri" panose="020F0502020204030204" pitchFamily="34" charset="0"/>
                          <a:ea typeface="Calibri" panose="020F0502020204030204" pitchFamily="34" charset="0"/>
                          <a:cs typeface="Calibri" panose="020F0502020204030204" pitchFamily="34" charset="0"/>
                        </a:rPr>
                        <a:t>Fremdkapital</a:t>
                      </a:r>
                    </a:p>
                  </a:txBody>
                  <a:tcPr/>
                </a:tc>
                <a:tc>
                  <a:txBody>
                    <a:bodyPr/>
                    <a:lstStyle/>
                    <a:p>
                      <a:r>
                        <a:rPr lang="de-DE" dirty="0">
                          <a:latin typeface="Calibri" panose="020F0502020204030204" pitchFamily="34" charset="0"/>
                          <a:ea typeface="Calibri" panose="020F0502020204030204" pitchFamily="34" charset="0"/>
                          <a:cs typeface="Calibri" panose="020F0502020204030204" pitchFamily="34" charset="0"/>
                        </a:rPr>
                        <a:t>1.160.000</a:t>
                      </a:r>
                    </a:p>
                  </a:txBody>
                  <a:tcPr/>
                </a:tc>
                <a:extLst>
                  <a:ext uri="{0D108BD9-81ED-4DB2-BD59-A6C34878D82A}">
                    <a16:rowId xmlns:a16="http://schemas.microsoft.com/office/drawing/2014/main" val="384627373"/>
                  </a:ext>
                </a:extLst>
              </a:tr>
              <a:tr h="341969">
                <a:tc>
                  <a:txBody>
                    <a:bodyPr/>
                    <a:lstStyle/>
                    <a:p>
                      <a:r>
                        <a:rPr lang="de-DE" dirty="0">
                          <a:latin typeface="Calibri" panose="020F0502020204030204" pitchFamily="34" charset="0"/>
                          <a:ea typeface="Calibri" panose="020F0502020204030204" pitchFamily="34" charset="0"/>
                          <a:cs typeface="Calibri" panose="020F0502020204030204" pitchFamily="34" charset="0"/>
                        </a:rPr>
                        <a:t>Gesamtkapital</a:t>
                      </a:r>
                    </a:p>
                  </a:txBody>
                  <a:tcPr/>
                </a:tc>
                <a:tc>
                  <a:txBody>
                    <a:bodyPr/>
                    <a:lstStyle/>
                    <a:p>
                      <a:r>
                        <a:rPr lang="de-DE" dirty="0">
                          <a:latin typeface="Calibri" panose="020F0502020204030204" pitchFamily="34" charset="0"/>
                          <a:ea typeface="Calibri" panose="020F0502020204030204" pitchFamily="34" charset="0"/>
                          <a:cs typeface="Calibri" panose="020F0502020204030204" pitchFamily="34" charset="0"/>
                        </a:rPr>
                        <a:t>1.213.000</a:t>
                      </a:r>
                    </a:p>
                  </a:txBody>
                  <a:tcPr/>
                </a:tc>
                <a:extLst>
                  <a:ext uri="{0D108BD9-81ED-4DB2-BD59-A6C34878D82A}">
                    <a16:rowId xmlns:a16="http://schemas.microsoft.com/office/drawing/2014/main" val="1662727439"/>
                  </a:ext>
                </a:extLst>
              </a:tr>
              <a:tr h="341969">
                <a:tc>
                  <a:txBody>
                    <a:bodyPr/>
                    <a:lstStyle/>
                    <a:p>
                      <a:r>
                        <a:rPr lang="de-DE" dirty="0">
                          <a:latin typeface="Calibri" panose="020F0502020204030204" pitchFamily="34" charset="0"/>
                          <a:ea typeface="Calibri" panose="020F0502020204030204" pitchFamily="34" charset="0"/>
                          <a:cs typeface="Calibri" panose="020F0502020204030204" pitchFamily="34" charset="0"/>
                        </a:rPr>
                        <a:t>Umsatzerlöse</a:t>
                      </a:r>
                    </a:p>
                  </a:txBody>
                  <a:tcPr/>
                </a:tc>
                <a:tc>
                  <a:txBody>
                    <a:bodyPr/>
                    <a:lstStyle/>
                    <a:p>
                      <a:r>
                        <a:rPr lang="de-DE" dirty="0">
                          <a:latin typeface="Calibri" panose="020F0502020204030204" pitchFamily="34" charset="0"/>
                          <a:ea typeface="Calibri" panose="020F0502020204030204" pitchFamily="34" charset="0"/>
                          <a:cs typeface="Calibri" panose="020F0502020204030204" pitchFamily="34" charset="0"/>
                        </a:rPr>
                        <a:t>15.000</a:t>
                      </a:r>
                    </a:p>
                  </a:txBody>
                  <a:tcPr/>
                </a:tc>
                <a:extLst>
                  <a:ext uri="{0D108BD9-81ED-4DB2-BD59-A6C34878D82A}">
                    <a16:rowId xmlns:a16="http://schemas.microsoft.com/office/drawing/2014/main" val="4009057216"/>
                  </a:ext>
                </a:extLst>
              </a:tr>
              <a:tr h="341969">
                <a:tc>
                  <a:txBody>
                    <a:bodyPr/>
                    <a:lstStyle/>
                    <a:p>
                      <a:r>
                        <a:rPr lang="de-DE" dirty="0">
                          <a:latin typeface="Calibri" panose="020F0502020204030204" pitchFamily="34" charset="0"/>
                          <a:ea typeface="Calibri" panose="020F0502020204030204" pitchFamily="34" charset="0"/>
                          <a:cs typeface="Calibri" panose="020F0502020204030204" pitchFamily="34" charset="0"/>
                        </a:rPr>
                        <a:t>Zinsen auf Fremdkapital (Zinsaufwand)</a:t>
                      </a:r>
                    </a:p>
                  </a:txBody>
                  <a:tcPr/>
                </a:tc>
                <a:tc>
                  <a:txBody>
                    <a:bodyPr/>
                    <a:lstStyle/>
                    <a:p>
                      <a:r>
                        <a:rPr lang="de-DE" dirty="0">
                          <a:latin typeface="Calibri" panose="020F0502020204030204" pitchFamily="34" charset="0"/>
                          <a:ea typeface="Calibri" panose="020F0502020204030204" pitchFamily="34" charset="0"/>
                          <a:cs typeface="Calibri" panose="020F0502020204030204" pitchFamily="34" charset="0"/>
                        </a:rPr>
                        <a:t>23.200</a:t>
                      </a:r>
                    </a:p>
                  </a:txBody>
                  <a:tcPr/>
                </a:tc>
                <a:extLst>
                  <a:ext uri="{0D108BD9-81ED-4DB2-BD59-A6C34878D82A}">
                    <a16:rowId xmlns:a16="http://schemas.microsoft.com/office/drawing/2014/main" val="3540920948"/>
                  </a:ext>
                </a:extLst>
              </a:tr>
              <a:tr h="341969">
                <a:tc>
                  <a:txBody>
                    <a:bodyPr/>
                    <a:lstStyle/>
                    <a:p>
                      <a:r>
                        <a:rPr lang="de-DE" dirty="0">
                          <a:latin typeface="Calibri" panose="020F0502020204030204" pitchFamily="34" charset="0"/>
                          <a:ea typeface="Calibri" panose="020F0502020204030204" pitchFamily="34" charset="0"/>
                          <a:cs typeface="Calibri" panose="020F0502020204030204" pitchFamily="34" charset="0"/>
                        </a:rPr>
                        <a:t>Cashflow vor Steuern</a:t>
                      </a:r>
                    </a:p>
                  </a:txBody>
                  <a:tcPr/>
                </a:tc>
                <a:tc>
                  <a:txBody>
                    <a:bodyPr/>
                    <a:lstStyle/>
                    <a:p>
                      <a:r>
                        <a:rPr lang="de-DE" dirty="0">
                          <a:latin typeface="Calibri" panose="020F0502020204030204" pitchFamily="34" charset="0"/>
                          <a:ea typeface="Calibri" panose="020F0502020204030204" pitchFamily="34" charset="0"/>
                          <a:cs typeface="Calibri" panose="020F0502020204030204" pitchFamily="34" charset="0"/>
                        </a:rPr>
                        <a:t>1.600</a:t>
                      </a:r>
                    </a:p>
                  </a:txBody>
                  <a:tcPr/>
                </a:tc>
                <a:extLst>
                  <a:ext uri="{0D108BD9-81ED-4DB2-BD59-A6C34878D82A}">
                    <a16:rowId xmlns:a16="http://schemas.microsoft.com/office/drawing/2014/main" val="920555677"/>
                  </a:ext>
                </a:extLst>
              </a:tr>
              <a:tr h="341969">
                <a:tc>
                  <a:txBody>
                    <a:bodyPr/>
                    <a:lstStyle/>
                    <a:p>
                      <a:r>
                        <a:rPr lang="en-US" sz="1400" b="0" i="0" u="none" strike="noStrike" cap="none" dirty="0" err="1">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Ergebnis</a:t>
                      </a:r>
                      <a:r>
                        <a:rPr lang="en-US" sz="1400" b="0"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 </a:t>
                      </a:r>
                      <a:r>
                        <a:rPr lang="en-US" sz="1400" b="0" i="0" u="none" strike="noStrike" cap="none" dirty="0" err="1">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vor</a:t>
                      </a:r>
                      <a:r>
                        <a:rPr lang="en-US" sz="1400" b="0"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 </a:t>
                      </a:r>
                      <a:r>
                        <a:rPr lang="en-US" sz="1400" b="0" i="0" u="none" strike="noStrike" cap="none" dirty="0" err="1">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Steuern</a:t>
                      </a:r>
                      <a:r>
                        <a:rPr lang="en-US" sz="1400" b="0"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 </a:t>
                      </a:r>
                      <a:endParaRPr lang="de-DE" dirty="0">
                        <a:latin typeface="Calibri" panose="020F0502020204030204" pitchFamily="34" charset="0"/>
                        <a:ea typeface="Calibri" panose="020F0502020204030204" pitchFamily="34" charset="0"/>
                        <a:cs typeface="Calibri" panose="020F0502020204030204" pitchFamily="34" charset="0"/>
                      </a:endParaRPr>
                    </a:p>
                  </a:txBody>
                  <a:tcPr/>
                </a:tc>
                <a:tc>
                  <a:txBody>
                    <a:bodyPr/>
                    <a:lstStyle/>
                    <a:p>
                      <a:r>
                        <a:rPr lang="de-DE" dirty="0">
                          <a:latin typeface="Calibri" panose="020F0502020204030204" pitchFamily="34" charset="0"/>
                          <a:ea typeface="Calibri" panose="020F0502020204030204" pitchFamily="34" charset="0"/>
                          <a:cs typeface="Calibri" panose="020F0502020204030204" pitchFamily="34" charset="0"/>
                        </a:rPr>
                        <a:t>- 43.600</a:t>
                      </a:r>
                    </a:p>
                  </a:txBody>
                  <a:tcPr/>
                </a:tc>
                <a:extLst>
                  <a:ext uri="{0D108BD9-81ED-4DB2-BD59-A6C34878D82A}">
                    <a16:rowId xmlns:a16="http://schemas.microsoft.com/office/drawing/2014/main" val="3479319601"/>
                  </a:ext>
                </a:extLst>
              </a:tr>
            </a:tbl>
          </a:graphicData>
        </a:graphic>
      </p:graphicFrame>
    </p:spTree>
    <p:extLst>
      <p:ext uri="{BB962C8B-B14F-4D97-AF65-F5344CB8AC3E}">
        <p14:creationId xmlns:p14="http://schemas.microsoft.com/office/powerpoint/2010/main" val="3220895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87EC344D-C845-F454-A740-B4A18DBDB2DA}"/>
              </a:ext>
            </a:extLst>
          </p:cNvPr>
          <p:cNvSpPr>
            <a:spLocks noGrp="1"/>
          </p:cNvSpPr>
          <p:nvPr>
            <p:ph type="body" idx="1"/>
          </p:nvPr>
        </p:nvSpPr>
        <p:spPr/>
        <p:txBody>
          <a:bodyPr/>
          <a:lstStyle/>
          <a:p>
            <a:r>
              <a:rPr lang="de-DE" dirty="0"/>
              <a:t>Ergebnisse für </a:t>
            </a:r>
            <a:r>
              <a:rPr lang="de-DE" dirty="0" err="1"/>
              <a:t>Sailinghearts</a:t>
            </a:r>
            <a:endParaRPr lang="de-DE" dirty="0"/>
          </a:p>
        </p:txBody>
      </p:sp>
      <mc:AlternateContent xmlns:mc="http://schemas.openxmlformats.org/markup-compatibility/2006" xmlns:a14="http://schemas.microsoft.com/office/drawing/2010/main">
        <mc:Choice Requires="a14">
          <p:sp>
            <p:nvSpPr>
              <p:cNvPr id="3" name="Textplatzhalter 2">
                <a:extLst>
                  <a:ext uri="{FF2B5EF4-FFF2-40B4-BE49-F238E27FC236}">
                    <a16:creationId xmlns:a16="http://schemas.microsoft.com/office/drawing/2014/main" id="{446DDD13-0336-6022-38D4-CB092B03C1C6}"/>
                  </a:ext>
                </a:extLst>
              </p:cNvPr>
              <p:cNvSpPr>
                <a:spLocks noGrp="1"/>
              </p:cNvSpPr>
              <p:nvPr>
                <p:ph type="body" idx="2"/>
              </p:nvPr>
            </p:nvSpPr>
            <p:spPr/>
            <p:txBody>
              <a:bodyPr/>
              <a:lstStyle/>
              <a:p>
                <a:pPr>
                  <a:buFont typeface="Arial" panose="020B0604020202020204" pitchFamily="34" charset="0"/>
                  <a:buChar char="•"/>
                </a:pPr>
                <a:r>
                  <a:rPr lang="en-US" sz="1100" dirty="0" err="1"/>
                  <a:t>Eigenkapitalquote</a:t>
                </a:r>
                <a:r>
                  <a:rPr lang="en-US" sz="1100" dirty="0"/>
                  <a:t>:		 </a:t>
                </a:r>
                <a14:m>
                  <m:oMath xmlns:m="http://schemas.openxmlformats.org/officeDocument/2006/math">
                    <m:f>
                      <m:fPr>
                        <m:ctrlPr>
                          <a:rPr lang="de-DE" sz="1100" i="1" smtClean="0">
                            <a:effectLst/>
                            <a:latin typeface="Cambria Math" panose="02040503050406030204" pitchFamily="18" charset="0"/>
                          </a:rPr>
                        </m:ctrlPr>
                      </m:fPr>
                      <m:num>
                        <m:r>
                          <a:rPr lang="de-DE" sz="1100" b="0" i="0" smtClean="0">
                            <a:effectLst/>
                            <a:latin typeface="Cambria Math" panose="02040503050406030204" pitchFamily="18" charset="0"/>
                          </a:rPr>
                          <m:t>53</m:t>
                        </m:r>
                        <m:r>
                          <a:rPr lang="de-DE" sz="1100" b="0" i="1" smtClean="0">
                            <a:effectLst/>
                            <a:latin typeface="Cambria Math" panose="02040503050406030204" pitchFamily="18" charset="0"/>
                          </a:rPr>
                          <m:t>,000</m:t>
                        </m:r>
                      </m:num>
                      <m:den>
                        <m:r>
                          <a:rPr lang="de-DE" sz="1100" b="0" i="1" smtClean="0">
                            <a:effectLst/>
                            <a:latin typeface="Cambria Math" panose="02040503050406030204" pitchFamily="18" charset="0"/>
                            <a:ea typeface="Calibri" panose="020F0502020204030204" pitchFamily="34" charset="0"/>
                            <a:cs typeface="Times New Roman" panose="02020603050405020304" pitchFamily="18" charset="0"/>
                          </a:rPr>
                          <m:t>1,213,000</m:t>
                        </m:r>
                      </m:den>
                    </m:f>
                    <m:r>
                      <a:rPr lang="de-DE" sz="1100" i="1">
                        <a:effectLst/>
                        <a:latin typeface="Cambria Math" panose="02040503050406030204" pitchFamily="18" charset="0"/>
                        <a:ea typeface="Calibri" panose="020F0502020204030204" pitchFamily="34" charset="0"/>
                        <a:cs typeface="Times New Roman" panose="02020603050405020304" pitchFamily="18" charset="0"/>
                      </a:rPr>
                      <m:t>∗100</m:t>
                    </m:r>
                  </m:oMath>
                </a14:m>
                <a:r>
                  <a:rPr lang="en-US" sz="1100" dirty="0"/>
                  <a:t> = 4.37% 		</a:t>
                </a:r>
                <a:r>
                  <a:rPr lang="en-US" sz="1100" b="1" dirty="0">
                    <a:solidFill>
                      <a:srgbClr val="79527B"/>
                    </a:solidFill>
                  </a:rPr>
                  <a:t>4</a:t>
                </a:r>
              </a:p>
              <a:p>
                <a:pPr>
                  <a:buFont typeface="Arial" panose="020B0604020202020204" pitchFamily="34" charset="0"/>
                  <a:buChar char="•"/>
                </a:pPr>
                <a:endParaRPr lang="en-US" sz="1100" dirty="0"/>
              </a:p>
              <a:p>
                <a:pPr>
                  <a:buFont typeface="Arial" panose="020B0604020202020204" pitchFamily="34" charset="0"/>
                  <a:buChar char="•"/>
                </a:pPr>
                <a:endParaRPr lang="en-US" sz="1100" dirty="0"/>
              </a:p>
              <a:p>
                <a:pPr>
                  <a:buFont typeface="Arial" panose="020B0604020202020204" pitchFamily="34" charset="0"/>
                  <a:buChar char="•"/>
                </a:pPr>
                <a:r>
                  <a:rPr lang="en-US" sz="1100" dirty="0" err="1"/>
                  <a:t>Schuldentilgungsdauer</a:t>
                </a:r>
                <a:r>
                  <a:rPr lang="en-US" sz="1100" dirty="0"/>
                  <a:t>:  	 </a:t>
                </a:r>
                <a14:m>
                  <m:oMath xmlns:m="http://schemas.openxmlformats.org/officeDocument/2006/math">
                    <m:f>
                      <m:fPr>
                        <m:ctrlPr>
                          <a:rPr lang="de-DE" sz="1100" i="1" smtClean="0">
                            <a:effectLst/>
                            <a:latin typeface="Cambria Math" panose="02040503050406030204" pitchFamily="18" charset="0"/>
                          </a:rPr>
                        </m:ctrlPr>
                      </m:fPr>
                      <m:num>
                        <m:r>
                          <a:rPr lang="de-DE" sz="1100" b="0" i="0" smtClean="0">
                            <a:effectLst/>
                            <a:latin typeface="Cambria Math" panose="02040503050406030204" pitchFamily="18" charset="0"/>
                          </a:rPr>
                          <m:t>1,160,000</m:t>
                        </m:r>
                        <m:r>
                          <a:rPr lang="de-DE" sz="1100" b="0" i="0" smtClean="0">
                            <a:effectLst/>
                            <a:latin typeface="Cambria Math" panose="02040503050406030204" pitchFamily="18" charset="0"/>
                            <a:ea typeface="Calibri" panose="020F0502020204030204" pitchFamily="34" charset="0"/>
                            <a:cs typeface="Cambria Math" panose="02040503050406030204" pitchFamily="18" charset="0"/>
                          </a:rPr>
                          <m:t>−</m:t>
                        </m:r>
                        <m:r>
                          <a:rPr lang="de-DE" sz="1100" b="0" i="1" smtClean="0">
                            <a:effectLst/>
                            <a:latin typeface="Cambria Math" panose="02040503050406030204" pitchFamily="18" charset="0"/>
                            <a:ea typeface="Calibri" panose="020F0502020204030204" pitchFamily="34" charset="0"/>
                            <a:cs typeface="Cambria Math" panose="02040503050406030204" pitchFamily="18" charset="0"/>
                          </a:rPr>
                          <m:t>27,600</m:t>
                        </m:r>
                      </m:num>
                      <m:den>
                        <m:r>
                          <a:rPr lang="de-DE" sz="1100" b="0" i="1" smtClean="0">
                            <a:effectLst/>
                            <a:latin typeface="Cambria Math" panose="02040503050406030204" pitchFamily="18" charset="0"/>
                            <a:ea typeface="Calibri" panose="020F0502020204030204" pitchFamily="34" charset="0"/>
                            <a:cs typeface="Cambria Math" panose="02040503050406030204" pitchFamily="18" charset="0"/>
                          </a:rPr>
                          <m:t>1</m:t>
                        </m:r>
                        <m:r>
                          <a:rPr lang="de-DE" sz="1100" b="0" i="1" smtClean="0">
                            <a:latin typeface="Cambria Math" panose="02040503050406030204" pitchFamily="18" charset="0"/>
                            <a:ea typeface="Calibri" panose="020F0502020204030204" pitchFamily="34" charset="0"/>
                            <a:cs typeface="Cambria Math" panose="02040503050406030204" pitchFamily="18" charset="0"/>
                          </a:rPr>
                          <m:t>,600</m:t>
                        </m:r>
                      </m:den>
                    </m:f>
                  </m:oMath>
                </a14:m>
                <a:r>
                  <a:rPr lang="en-US" sz="1100" dirty="0"/>
                  <a:t> = 707.75		</a:t>
                </a:r>
                <a:r>
                  <a:rPr lang="en-US" sz="1100" b="1" dirty="0">
                    <a:solidFill>
                      <a:srgbClr val="79527B"/>
                    </a:solidFill>
                  </a:rPr>
                  <a:t>5</a:t>
                </a:r>
              </a:p>
              <a:p>
                <a:pPr>
                  <a:buFont typeface="Arial" panose="020B0604020202020204" pitchFamily="34" charset="0"/>
                  <a:buChar char="•"/>
                </a:pPr>
                <a:endParaRPr lang="en-US" sz="1100" dirty="0"/>
              </a:p>
              <a:p>
                <a:pPr>
                  <a:buFont typeface="Arial" panose="020B0604020202020204" pitchFamily="34" charset="0"/>
                  <a:buChar char="•"/>
                </a:pPr>
                <a:endParaRPr lang="en-US" sz="1100" dirty="0"/>
              </a:p>
              <a:p>
                <a:pPr>
                  <a:buFont typeface="Arial" panose="020B0604020202020204" pitchFamily="34" charset="0"/>
                  <a:buChar char="•"/>
                </a:pPr>
                <a:endParaRPr lang="en-US" sz="1100" dirty="0"/>
              </a:p>
              <a:p>
                <a:pPr>
                  <a:buFont typeface="Arial" panose="020B0604020202020204" pitchFamily="34" charset="0"/>
                  <a:buChar char="•"/>
                </a:pPr>
                <a:endParaRPr lang="en-US" sz="1100" dirty="0"/>
              </a:p>
              <a:p>
                <a:pPr>
                  <a:buFont typeface="Arial" panose="020B0604020202020204" pitchFamily="34" charset="0"/>
                  <a:buChar char="•"/>
                </a:pPr>
                <a:r>
                  <a:rPr lang="en-US" sz="1100" dirty="0" err="1"/>
                  <a:t>Kapitalrendite</a:t>
                </a:r>
                <a:r>
                  <a:rPr lang="en-US" sz="1100" dirty="0"/>
                  <a:t>:		</a:t>
                </a:r>
                <a14:m>
                  <m:oMath xmlns:m="http://schemas.openxmlformats.org/officeDocument/2006/math">
                    <m:f>
                      <m:fPr>
                        <m:ctrlPr>
                          <a:rPr lang="de-DE" sz="1100" i="1" smtClean="0">
                            <a:effectLst/>
                            <a:latin typeface="Cambria Math" panose="02040503050406030204" pitchFamily="18" charset="0"/>
                          </a:rPr>
                        </m:ctrlPr>
                      </m:fPr>
                      <m:num>
                        <m:r>
                          <a:rPr lang="de-DE" sz="1100" b="0" i="0" smtClean="0">
                            <a:effectLst/>
                            <a:latin typeface="Cambria Math" panose="02040503050406030204" pitchFamily="18" charset="0"/>
                          </a:rPr>
                          <m:t>−43,600 +</m:t>
                        </m:r>
                        <m:r>
                          <a:rPr lang="de-DE" sz="1100" b="0" i="1" smtClean="0">
                            <a:effectLst/>
                            <a:latin typeface="Cambria Math" panose="02040503050406030204" pitchFamily="18" charset="0"/>
                          </a:rPr>
                          <m:t>23,200</m:t>
                        </m:r>
                      </m:num>
                      <m:den>
                        <m:r>
                          <a:rPr lang="de-DE" sz="1100" b="0" i="1" smtClean="0">
                            <a:effectLst/>
                            <a:latin typeface="Cambria Math" panose="02040503050406030204" pitchFamily="18" charset="0"/>
                          </a:rPr>
                          <m:t>1,213,000</m:t>
                        </m:r>
                      </m:den>
                    </m:f>
                    <m:r>
                      <a:rPr lang="de-DE" sz="1100" i="1">
                        <a:effectLst/>
                        <a:latin typeface="Cambria Math" panose="02040503050406030204" pitchFamily="18" charset="0"/>
                        <a:ea typeface="Calibri" panose="020F0502020204030204" pitchFamily="34" charset="0"/>
                        <a:cs typeface="Times New Roman" panose="02020603050405020304" pitchFamily="18" charset="0"/>
                      </a:rPr>
                      <m:t>∗100</m:t>
                    </m:r>
                  </m:oMath>
                </a14:m>
                <a:r>
                  <a:rPr lang="en-US" sz="1100" dirty="0"/>
                  <a:t> = - 1,68% 		</a:t>
                </a:r>
                <a:r>
                  <a:rPr lang="en-US" sz="1100" b="1" dirty="0">
                    <a:solidFill>
                      <a:srgbClr val="79527B"/>
                    </a:solidFill>
                  </a:rPr>
                  <a:t>5</a:t>
                </a:r>
              </a:p>
              <a:p>
                <a:pPr>
                  <a:buFont typeface="Arial" panose="020B0604020202020204" pitchFamily="34" charset="0"/>
                  <a:buChar char="•"/>
                </a:pPr>
                <a:endParaRPr lang="en-US" sz="1100" dirty="0"/>
              </a:p>
              <a:p>
                <a:pPr>
                  <a:buFont typeface="Arial" panose="020B0604020202020204" pitchFamily="34" charset="0"/>
                  <a:buChar char="•"/>
                </a:pPr>
                <a:endParaRPr lang="en-US" sz="1100" dirty="0"/>
              </a:p>
              <a:p>
                <a:pPr>
                  <a:buFont typeface="Arial" panose="020B0604020202020204" pitchFamily="34" charset="0"/>
                  <a:buChar char="•"/>
                </a:pPr>
                <a:r>
                  <a:rPr lang="en-US" sz="1100" dirty="0"/>
                  <a:t>Cashflow-Rate: 		</a:t>
                </a:r>
                <a14:m>
                  <m:oMath xmlns:m="http://schemas.openxmlformats.org/officeDocument/2006/math">
                    <m:f>
                      <m:fPr>
                        <m:ctrlPr>
                          <a:rPr lang="de-DE" sz="1100" i="1" smtClean="0">
                            <a:effectLst/>
                            <a:latin typeface="Cambria Math" panose="02040503050406030204" pitchFamily="18" charset="0"/>
                          </a:rPr>
                        </m:ctrlPr>
                      </m:fPr>
                      <m:num>
                        <m:r>
                          <a:rPr lang="de-DE" sz="1100" b="0" i="1" smtClean="0">
                            <a:effectLst/>
                            <a:latin typeface="Cambria Math" panose="02040503050406030204" pitchFamily="18" charset="0"/>
                          </a:rPr>
                          <m:t>1,600</m:t>
                        </m:r>
                      </m:num>
                      <m:den>
                        <m:r>
                          <a:rPr lang="de-DE" sz="1100" b="0" i="1" smtClean="0">
                            <a:effectLst/>
                            <a:latin typeface="Cambria Math" panose="02040503050406030204" pitchFamily="18" charset="0"/>
                            <a:ea typeface="Calibri" panose="020F0502020204030204" pitchFamily="34" charset="0"/>
                            <a:cs typeface="Times New Roman" panose="02020603050405020304" pitchFamily="18" charset="0"/>
                          </a:rPr>
                          <m:t>15,000</m:t>
                        </m:r>
                      </m:den>
                    </m:f>
                    <m:r>
                      <a:rPr lang="de-DE" sz="1100" i="1">
                        <a:effectLst/>
                        <a:latin typeface="Cambria Math" panose="02040503050406030204" pitchFamily="18" charset="0"/>
                        <a:ea typeface="Calibri" panose="020F0502020204030204" pitchFamily="34" charset="0"/>
                        <a:cs typeface="Times New Roman" panose="02020603050405020304" pitchFamily="18" charset="0"/>
                      </a:rPr>
                      <m:t>∗100</m:t>
                    </m:r>
                  </m:oMath>
                </a14:m>
                <a:r>
                  <a:rPr lang="en-US" sz="1100" dirty="0"/>
                  <a:t> = 10.6		</a:t>
                </a:r>
                <a:r>
                  <a:rPr lang="en-US" sz="1100" b="1" dirty="0">
                    <a:solidFill>
                      <a:srgbClr val="79527B"/>
                    </a:solidFill>
                  </a:rPr>
                  <a:t>2</a:t>
                </a:r>
              </a:p>
              <a:p>
                <a:pPr marL="228600" indent="0"/>
                <a:endParaRPr lang="en-US" sz="1100" dirty="0"/>
              </a:p>
              <a:p>
                <a:pPr>
                  <a:buFont typeface="Arial" panose="020B0604020202020204" pitchFamily="34" charset="0"/>
                  <a:buChar char="•"/>
                </a:pPr>
                <a:endParaRPr lang="en-US" sz="1100" dirty="0"/>
              </a:p>
              <a:p>
                <a:pPr marL="171450" indent="-171450">
                  <a:lnSpc>
                    <a:spcPct val="102200"/>
                  </a:lnSpc>
                  <a:buClr>
                    <a:srgbClr val="79527B"/>
                  </a:buClr>
                  <a:buSzPts val="1500"/>
                  <a:buFont typeface="Arial" panose="020B0604020202020204" pitchFamily="34" charset="0"/>
                  <a:buChar char="•"/>
                </a:pPr>
                <a:endParaRPr lang="en-US" sz="1100" dirty="0"/>
              </a:p>
              <a:p>
                <a:pPr>
                  <a:buFont typeface="Arial" panose="020B0604020202020204" pitchFamily="34" charset="0"/>
                  <a:buChar char="•"/>
                </a:pPr>
                <a:endParaRPr lang="en-US" sz="1100" dirty="0"/>
              </a:p>
              <a:p>
                <a:pPr>
                  <a:buFont typeface="Arial" panose="020B0604020202020204" pitchFamily="34" charset="0"/>
                  <a:buChar char="•"/>
                </a:pPr>
                <a:endParaRPr lang="en-US" sz="1100" dirty="0"/>
              </a:p>
              <a:p>
                <a:endParaRPr lang="de-DE" dirty="0"/>
              </a:p>
            </p:txBody>
          </p:sp>
        </mc:Choice>
        <mc:Fallback xmlns="">
          <p:sp>
            <p:nvSpPr>
              <p:cNvPr id="3" name="Textplatzhalter 2">
                <a:extLst>
                  <a:ext uri="{FF2B5EF4-FFF2-40B4-BE49-F238E27FC236}">
                    <a16:creationId xmlns:a16="http://schemas.microsoft.com/office/drawing/2014/main" id="{446DDD13-0336-6022-38D4-CB092B03C1C6}"/>
                  </a:ext>
                </a:extLst>
              </p:cNvPr>
              <p:cNvSpPr>
                <a:spLocks noGrp="1" noRot="1" noChangeAspect="1" noMove="1" noResize="1" noEditPoints="1" noAdjustHandles="1" noChangeArrowheads="1" noChangeShapeType="1" noTextEdit="1"/>
              </p:cNvSpPr>
              <p:nvPr>
                <p:ph type="body" idx="2"/>
              </p:nvPr>
            </p:nvSpPr>
            <p:spPr>
              <a:blipFill>
                <a:blip r:embed="rId2"/>
                <a:stretch>
                  <a:fillRect/>
                </a:stretch>
              </a:blipFill>
            </p:spPr>
            <p:txBody>
              <a:bodyPr/>
              <a:lstStyle/>
              <a:p>
                <a:r>
                  <a:rPr lang="en-GB">
                    <a:noFill/>
                  </a:rPr>
                  <a:t> </a:t>
                </a:r>
              </a:p>
            </p:txBody>
          </p:sp>
        </mc:Fallback>
      </mc:AlternateContent>
      <p:sp>
        <p:nvSpPr>
          <p:cNvPr id="4" name="Textplatzhalter 3">
            <a:extLst>
              <a:ext uri="{FF2B5EF4-FFF2-40B4-BE49-F238E27FC236}">
                <a16:creationId xmlns:a16="http://schemas.microsoft.com/office/drawing/2014/main" id="{FC733EBD-B975-AE5D-31BF-C4320A584931}"/>
              </a:ext>
            </a:extLst>
          </p:cNvPr>
          <p:cNvSpPr>
            <a:spLocks noGrp="1"/>
          </p:cNvSpPr>
          <p:nvPr>
            <p:ph type="body" idx="3"/>
          </p:nvPr>
        </p:nvSpPr>
        <p:spPr/>
        <p:txBody>
          <a:bodyPr/>
          <a:lstStyle/>
          <a:p>
            <a:r>
              <a:rPr lang="de-DE" dirty="0"/>
              <a:t>Was bedeutet das Ergebnis?</a:t>
            </a:r>
          </a:p>
        </p:txBody>
      </p:sp>
      <p:sp>
        <p:nvSpPr>
          <p:cNvPr id="5" name="Textplatzhalter 4">
            <a:extLst>
              <a:ext uri="{FF2B5EF4-FFF2-40B4-BE49-F238E27FC236}">
                <a16:creationId xmlns:a16="http://schemas.microsoft.com/office/drawing/2014/main" id="{22B42068-2B59-DCBF-5390-02970F40A428}"/>
              </a:ext>
            </a:extLst>
          </p:cNvPr>
          <p:cNvSpPr>
            <a:spLocks noGrp="1"/>
          </p:cNvSpPr>
          <p:nvPr>
            <p:ph type="body" idx="4"/>
          </p:nvPr>
        </p:nvSpPr>
        <p:spPr>
          <a:xfrm>
            <a:off x="733426" y="5355728"/>
            <a:ext cx="5787015" cy="3976155"/>
          </a:xfrm>
        </p:spPr>
        <p:txBody>
          <a:bodyPr/>
          <a:lstStyle/>
          <a:p>
            <a:r>
              <a:rPr lang="de-DE" sz="1200" dirty="0"/>
              <a:t>Der Quick Check zeigt, dass auf Basis der aktuellen Zahlen eine Insolvenz für das Unternehmen derzeit ein mögliches Risiko darstellt. Darüber hinaus kann </a:t>
            </a:r>
            <a:r>
              <a:rPr lang="de-DE" sz="1200" dirty="0" err="1"/>
              <a:t>Sailinghearts</a:t>
            </a:r>
            <a:r>
              <a:rPr lang="de-DE" sz="1200" dirty="0"/>
              <a:t> mit dem Quick Check grob abschätzen, in welchem Bereich ein mögliches Problem besteht, wie hier bei der finanziellen Stabilität, aber auch bei der Ertragslage - insbesondere der Gesamtkapitalrentabilität. Da der Quick Check eine Vereinfachung ist, sollte er als Einstieg in eine detaillierte Analyse gesehen werden. Für die Keils bedeutet dies, dass weitere Untersuchungen durchgeführt werden sollten, aus denen dann Maßnahmen entwickelt werden, um das Unternehmen vor einer möglichen Insolvenz zu bewahren. Dabei kann ein Berater behilflich sein. Der Quick Check bezieht sich allerdings nur auf einen bestimmten Zeitraum - in diesem Fall das Jahr 2021 - und berücksichtigt nur Vergangenheitswerte. Es ist ratsam, den Check auch für frühere Jahre durchzuführen und die Werte und deren Entwicklung miteinander zu vergleichen. Dabei sollten die Keils auch externe Ursachen für bestimmte Ergebnisse, wie z.B. unregelmäßige Zahlungen, prüfen und in die Analyse einbeziehen. </a:t>
            </a:r>
          </a:p>
          <a:p>
            <a:endParaRPr lang="de-DE" sz="1200" dirty="0"/>
          </a:p>
          <a:p>
            <a:r>
              <a:rPr lang="de-DE" sz="1200" dirty="0"/>
              <a:t>Es empfiehlt sich auch, den Quick-Check in kleineren, regelmäßigen Abständen während des Jahres durchzuführen. Dazu sollten die Keils ein fortlaufendes Buchhaltungssystem einführen. So können sie schnell beurteilen, ob ihre Maßnahmen greifen.</a:t>
            </a:r>
          </a:p>
          <a:p>
            <a:endParaRPr lang="de-DE" sz="1200" dirty="0"/>
          </a:p>
          <a:p>
            <a:r>
              <a:rPr lang="de-DE" sz="1200" dirty="0"/>
              <a:t>Auch hier kann ein Berater hilfreich sein, um die notwendigen Strukturen zu schaffen. </a:t>
            </a:r>
          </a:p>
        </p:txBody>
      </p:sp>
      <p:graphicFrame>
        <p:nvGraphicFramePr>
          <p:cNvPr id="8" name="Tabelle 8">
            <a:extLst>
              <a:ext uri="{FF2B5EF4-FFF2-40B4-BE49-F238E27FC236}">
                <a16:creationId xmlns:a16="http://schemas.microsoft.com/office/drawing/2014/main" id="{2862B27E-4153-0DE6-0D51-15A5BD3F4217}"/>
              </a:ext>
            </a:extLst>
          </p:cNvPr>
          <p:cNvGraphicFramePr>
            <a:graphicFrameLocks noGrp="1"/>
          </p:cNvGraphicFramePr>
          <p:nvPr>
            <p:extLst>
              <p:ext uri="{D42A27DB-BD31-4B8C-83A1-F6EECF244321}">
                <p14:modId xmlns:p14="http://schemas.microsoft.com/office/powerpoint/2010/main" val="892266449"/>
              </p:ext>
            </p:extLst>
          </p:nvPr>
        </p:nvGraphicFramePr>
        <p:xfrm>
          <a:off x="948537" y="2303903"/>
          <a:ext cx="5662600" cy="376038"/>
        </p:xfrm>
        <a:graphic>
          <a:graphicData uri="http://schemas.openxmlformats.org/drawingml/2006/table">
            <a:tbl>
              <a:tblPr firstRow="1" bandRow="1">
                <a:tableStyleId>{5C22544A-7EE6-4342-B048-85BDC9FD1C3A}</a:tableStyleId>
              </a:tblPr>
              <a:tblGrid>
                <a:gridCol w="5662600">
                  <a:extLst>
                    <a:ext uri="{9D8B030D-6E8A-4147-A177-3AD203B41FA5}">
                      <a16:colId xmlns:a16="http://schemas.microsoft.com/office/drawing/2014/main" val="3374943426"/>
                    </a:ext>
                  </a:extLst>
                </a:gridCol>
              </a:tblGrid>
              <a:tr h="376038">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1" i="0" u="none" strike="noStrike" cap="none" dirty="0" err="1">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Finanzielle</a:t>
                      </a:r>
                      <a:r>
                        <a:rPr lang="en-US" sz="1400" b="1"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 </a:t>
                      </a:r>
                      <a:r>
                        <a:rPr lang="en-US" sz="1400" b="1" i="0" u="none" strike="noStrike" cap="none" dirty="0" err="1">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Stabilität</a:t>
                      </a:r>
                      <a:r>
                        <a:rPr lang="en-US" sz="1400" b="1"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  </a:t>
                      </a:r>
                      <a:r>
                        <a:rPr lang="de-DE" sz="1400" b="1"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4.5 (zwischen schlecht und Insolvenzrisiko)</a:t>
                      </a:r>
                    </a:p>
                  </a:txBody>
                  <a:tcPr>
                    <a:solidFill>
                      <a:schemeClr val="bg1">
                        <a:lumMod val="85000"/>
                      </a:schemeClr>
                    </a:solidFill>
                  </a:tcPr>
                </a:tc>
                <a:extLst>
                  <a:ext uri="{0D108BD9-81ED-4DB2-BD59-A6C34878D82A}">
                    <a16:rowId xmlns:a16="http://schemas.microsoft.com/office/drawing/2014/main" val="1686441009"/>
                  </a:ext>
                </a:extLst>
              </a:tr>
            </a:tbl>
          </a:graphicData>
        </a:graphic>
      </p:graphicFrame>
      <p:graphicFrame>
        <p:nvGraphicFramePr>
          <p:cNvPr id="9" name="Tabelle 8">
            <a:extLst>
              <a:ext uri="{FF2B5EF4-FFF2-40B4-BE49-F238E27FC236}">
                <a16:creationId xmlns:a16="http://schemas.microsoft.com/office/drawing/2014/main" id="{B501DE54-900E-0B87-2FE1-DE7281419210}"/>
              </a:ext>
            </a:extLst>
          </p:cNvPr>
          <p:cNvGraphicFramePr>
            <a:graphicFrameLocks noGrp="1"/>
          </p:cNvGraphicFramePr>
          <p:nvPr>
            <p:extLst>
              <p:ext uri="{D42A27DB-BD31-4B8C-83A1-F6EECF244321}">
                <p14:modId xmlns:p14="http://schemas.microsoft.com/office/powerpoint/2010/main" val="3722536750"/>
              </p:ext>
            </p:extLst>
          </p:nvPr>
        </p:nvGraphicFramePr>
        <p:xfrm>
          <a:off x="948537" y="3843902"/>
          <a:ext cx="5662600" cy="752076"/>
        </p:xfrm>
        <a:graphic>
          <a:graphicData uri="http://schemas.openxmlformats.org/drawingml/2006/table">
            <a:tbl>
              <a:tblPr firstRow="1" bandRow="1">
                <a:tableStyleId>{5C22544A-7EE6-4342-B048-85BDC9FD1C3A}</a:tableStyleId>
              </a:tblPr>
              <a:tblGrid>
                <a:gridCol w="5662600">
                  <a:extLst>
                    <a:ext uri="{9D8B030D-6E8A-4147-A177-3AD203B41FA5}">
                      <a16:colId xmlns:a16="http://schemas.microsoft.com/office/drawing/2014/main" val="3374943426"/>
                    </a:ext>
                  </a:extLst>
                </a:gridCol>
              </a:tblGrid>
              <a:tr h="376038">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1" i="0" u="none" strike="noStrike" cap="none" dirty="0" err="1">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Ertragslage</a:t>
                      </a:r>
                      <a:r>
                        <a:rPr lang="en-US" sz="1400" b="1"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  </a:t>
                      </a:r>
                      <a:r>
                        <a:rPr lang="de-DE" sz="1400" b="1"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3.5 (zwischen mittel und schlecht)</a:t>
                      </a:r>
                    </a:p>
                  </a:txBody>
                  <a:tcPr>
                    <a:solidFill>
                      <a:schemeClr val="bg1">
                        <a:lumMod val="85000"/>
                      </a:schemeClr>
                    </a:solidFill>
                  </a:tcPr>
                </a:tc>
                <a:extLst>
                  <a:ext uri="{0D108BD9-81ED-4DB2-BD59-A6C34878D82A}">
                    <a16:rowId xmlns:a16="http://schemas.microsoft.com/office/drawing/2014/main" val="1686441009"/>
                  </a:ext>
                </a:extLst>
              </a:tr>
              <a:tr h="376038">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1" i="0" u="none" strike="noStrike" cap="none" dirty="0" err="1">
                          <a:solidFill>
                            <a:schemeClr val="bg1"/>
                          </a:solidFill>
                          <a:effectLst/>
                          <a:latin typeface="Calibri" panose="020F0502020204030204" pitchFamily="34" charset="0"/>
                          <a:ea typeface="Calibri" panose="020F0502020204030204" pitchFamily="34" charset="0"/>
                          <a:cs typeface="Calibri" panose="020F0502020204030204" pitchFamily="34" charset="0"/>
                          <a:sym typeface="Arial"/>
                        </a:rPr>
                        <a:t>Gesamtergebnis</a:t>
                      </a:r>
                      <a:r>
                        <a:rPr lang="en-US" sz="1400" b="1" i="0" u="none" strike="noStrike" cap="none" dirty="0">
                          <a:solidFill>
                            <a:schemeClr val="bg1"/>
                          </a:solidFill>
                          <a:effectLst/>
                          <a:latin typeface="Calibri" panose="020F0502020204030204" pitchFamily="34" charset="0"/>
                          <a:ea typeface="Calibri" panose="020F0502020204030204" pitchFamily="34" charset="0"/>
                          <a:cs typeface="Calibri" panose="020F0502020204030204" pitchFamily="34" charset="0"/>
                          <a:sym typeface="Arial"/>
                        </a:rPr>
                        <a:t>:          4    (</a:t>
                      </a:r>
                      <a:r>
                        <a:rPr lang="en-US" sz="1400" b="1" i="0" u="none" strike="noStrike" cap="none" dirty="0" err="1">
                          <a:solidFill>
                            <a:schemeClr val="bg1"/>
                          </a:solidFill>
                          <a:effectLst/>
                          <a:latin typeface="Calibri" panose="020F0502020204030204" pitchFamily="34" charset="0"/>
                          <a:ea typeface="Calibri" panose="020F0502020204030204" pitchFamily="34" charset="0"/>
                          <a:cs typeface="Calibri" panose="020F0502020204030204" pitchFamily="34" charset="0"/>
                          <a:sym typeface="Arial"/>
                        </a:rPr>
                        <a:t>schlecht</a:t>
                      </a:r>
                      <a:r>
                        <a:rPr lang="en-US" sz="1400" b="1" i="0" u="none" strike="noStrike" cap="none" dirty="0">
                          <a:solidFill>
                            <a:schemeClr val="bg1"/>
                          </a:solidFill>
                          <a:effectLst/>
                          <a:latin typeface="Calibri" panose="020F0502020204030204" pitchFamily="34" charset="0"/>
                          <a:ea typeface="Calibri" panose="020F0502020204030204" pitchFamily="34" charset="0"/>
                          <a:cs typeface="Calibri" panose="020F0502020204030204" pitchFamily="34" charset="0"/>
                          <a:sym typeface="Arial"/>
                        </a:rPr>
                        <a:t>)</a:t>
                      </a:r>
                      <a:endParaRPr lang="de-DE" sz="1400" b="1" i="0" u="none" strike="noStrike" cap="none" dirty="0">
                        <a:solidFill>
                          <a:schemeClr val="bg1"/>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a:solidFill>
                      <a:srgbClr val="F77C57"/>
                    </a:solidFill>
                  </a:tcPr>
                </a:tc>
                <a:extLst>
                  <a:ext uri="{0D108BD9-81ED-4DB2-BD59-A6C34878D82A}">
                    <a16:rowId xmlns:a16="http://schemas.microsoft.com/office/drawing/2014/main" val="2849974970"/>
                  </a:ext>
                </a:extLst>
              </a:tr>
            </a:tbl>
          </a:graphicData>
        </a:graphic>
      </p:graphicFrame>
      <p:sp>
        <p:nvSpPr>
          <p:cNvPr id="10" name="Rechteck 9">
            <a:extLst>
              <a:ext uri="{FF2B5EF4-FFF2-40B4-BE49-F238E27FC236}">
                <a16:creationId xmlns:a16="http://schemas.microsoft.com/office/drawing/2014/main" id="{5FE866E3-DFF8-D1EF-8595-7261E6D5D2E9}"/>
              </a:ext>
            </a:extLst>
          </p:cNvPr>
          <p:cNvSpPr/>
          <p:nvPr/>
        </p:nvSpPr>
        <p:spPr>
          <a:xfrm>
            <a:off x="948537" y="4775967"/>
            <a:ext cx="5670537" cy="4880781"/>
          </a:xfrm>
          <a:prstGeom prst="rect">
            <a:avLst/>
          </a:prstGeom>
          <a:noFill/>
          <a:ln>
            <a:solidFill>
              <a:srgbClr val="7952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138890895"/>
      </p:ext>
    </p:extLst>
  </p:cSld>
  <p:clrMapOvr>
    <a:masterClrMapping/>
  </p:clrMapOvr>
</p:sld>
</file>

<file path=ppt/theme/theme1.xml><?xml version="1.0" encoding="utf-8"?>
<a:theme xmlns:a="http://schemas.openxmlformats.org/drawingml/2006/main" name="Office Theme">
  <a:themeElements>
    <a:clrScheme name="Red Violet">
      <a:dk1>
        <a:srgbClr val="000000"/>
      </a:dk1>
      <a:lt1>
        <a:srgbClr val="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AF0E9AAC5B84A44865B8DD0F15B3FA8" ma:contentTypeVersion="9" ma:contentTypeDescription="Create a new document." ma:contentTypeScope="" ma:versionID="fb98787666b86821d5aa87dd81fc78c3">
  <xsd:schema xmlns:xsd="http://www.w3.org/2001/XMLSchema" xmlns:xs="http://www.w3.org/2001/XMLSchema" xmlns:p="http://schemas.microsoft.com/office/2006/metadata/properties" xmlns:ns2="9e3e50e4-ea8a-4a72-ab0c-a89c3f0ef413" targetNamespace="http://schemas.microsoft.com/office/2006/metadata/properties" ma:root="true" ma:fieldsID="ef49a8fe3f8872af6d7d7aa3ded7faa7" ns2:_="">
    <xsd:import namespace="9e3e50e4-ea8a-4a72-ab0c-a89c3f0ef413"/>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3e50e4-ea8a-4a72-ab0c-a89c3f0ef41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69000CD-B736-4640-B635-7355D36E195F}">
  <ds:schemaRefs>
    <ds:schemaRef ds:uri="http://schemas.microsoft.com/sharepoint/v3/contenttype/forms"/>
  </ds:schemaRefs>
</ds:datastoreItem>
</file>

<file path=customXml/itemProps2.xml><?xml version="1.0" encoding="utf-8"?>
<ds:datastoreItem xmlns:ds="http://schemas.openxmlformats.org/officeDocument/2006/customXml" ds:itemID="{4616EE13-1239-47A1-A90D-F398B4669D5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3e50e4-ea8a-4a72-ab0c-a89c3f0ef41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967</Words>
  <Application>Microsoft Office PowerPoint</Application>
  <PresentationFormat>Benutzerdefiniert</PresentationFormat>
  <Paragraphs>141</Paragraphs>
  <Slides>5</Slides>
  <Notes>3</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5</vt:i4>
      </vt:variant>
    </vt:vector>
  </HeadingPairs>
  <TitlesOfParts>
    <vt:vector size="13" baseType="lpstr">
      <vt:lpstr>Calibri</vt:lpstr>
      <vt:lpstr>Montserrat</vt:lpstr>
      <vt:lpstr>Cambria Math</vt:lpstr>
      <vt:lpstr>Arial</vt:lpstr>
      <vt:lpstr>Poppins</vt:lpstr>
      <vt:lpstr>Century Schoolbook</vt:lpstr>
      <vt:lpstr>Avenir</vt:lpstr>
      <vt:lpstr>Office Theme</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Samantha Carty</dc:creator>
  <cp:lastModifiedBy>Julia Grey</cp:lastModifiedBy>
  <cp:revision>35</cp:revision>
  <dcterms:created xsi:type="dcterms:W3CDTF">2021-06-15T11:45:52Z</dcterms:created>
  <dcterms:modified xsi:type="dcterms:W3CDTF">2023-05-02T19:15:46Z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