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5"/>
  </p:notesMasterIdLst>
  <p:sldIdLst>
    <p:sldId id="256" r:id="rId2"/>
    <p:sldId id="257" r:id="rId3"/>
    <p:sldId id="258" r:id="rId4"/>
  </p:sldIdLst>
  <p:sldSz cx="7559675" cy="10691813"/>
  <p:notesSz cx="6858000" cy="9144000"/>
  <p:embeddedFontLst>
    <p:embeddedFont>
      <p:font typeface="Calibri" panose="020F0502020204030204" pitchFamily="34" charset="0"/>
      <p:regular r:id="rId6"/>
      <p:bold r:id="rId7"/>
      <p:italic r:id="rId8"/>
      <p:boldItalic r:id="rId9"/>
    </p:embeddedFont>
    <p:embeddedFont>
      <p:font typeface="Century Schoolbook" panose="02040604050505020304" pitchFamily="18" charset="0"/>
      <p:regular r:id="rId10"/>
      <p:bold r:id="rId11"/>
      <p:italic r:id="rId12"/>
      <p:boldItalic r:id="rId13"/>
    </p:embeddedFont>
    <p:embeddedFont>
      <p:font typeface="Montserrat" panose="00000500000000000000" pitchFamily="2" charset="0"/>
      <p:regular r:id="rId14"/>
      <p:bold r:id="rId15"/>
      <p:italic r:id="rId16"/>
      <p:boldItalic r:id="rId17"/>
    </p:embeddedFont>
    <p:embeddedFont>
      <p:font typeface="Poppins" panose="00000500000000000000" pitchFamily="2"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i1b1W9oROzY8o57zkAjfh59Lc9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527B"/>
    <a:srgbClr val="81D1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8" autoAdjust="0"/>
    <p:restoredTop sz="94660"/>
  </p:normalViewPr>
  <p:slideViewPr>
    <p:cSldViewPr snapToGrid="0">
      <p:cViewPr>
        <p:scale>
          <a:sx n="93" d="100"/>
          <a:sy n="93" d="100"/>
        </p:scale>
        <p:origin x="2544"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3.fntdata"/><Relationship Id="rId13" Type="http://schemas.openxmlformats.org/officeDocument/2006/relationships/font" Target="fonts/font8.fntdata"/><Relationship Id="rId18" Type="http://schemas.openxmlformats.org/officeDocument/2006/relationships/font" Target="fonts/font13.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6.fntdata"/><Relationship Id="rId7" Type="http://schemas.openxmlformats.org/officeDocument/2006/relationships/font" Target="fonts/font2.fntdata"/><Relationship Id="rId12" Type="http://schemas.openxmlformats.org/officeDocument/2006/relationships/font" Target="fonts/font7.fntdata"/><Relationship Id="rId17" Type="http://schemas.openxmlformats.org/officeDocument/2006/relationships/font" Target="fonts/font1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1.fntdata"/><Relationship Id="rId20"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font" Target="fonts/font1.fntdata"/><Relationship Id="rId11" Type="http://schemas.openxmlformats.org/officeDocument/2006/relationships/font" Target="fonts/font6.fntdata"/><Relationship Id="rId24" Type="http://schemas.openxmlformats.org/officeDocument/2006/relationships/presProps" Target="presProps.xml"/><Relationship Id="rId5" Type="http://schemas.openxmlformats.org/officeDocument/2006/relationships/notesMaster" Target="notesMasters/notesMaster1.xml"/><Relationship Id="rId15" Type="http://schemas.openxmlformats.org/officeDocument/2006/relationships/font" Target="fonts/font10.fntdata"/><Relationship Id="rId23" Type="http://customschemas.google.com/relationships/presentationmetadata" Target="metadata"/><Relationship Id="rId10" Type="http://schemas.openxmlformats.org/officeDocument/2006/relationships/font" Target="fonts/font5.fntdata"/><Relationship Id="rId19"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font" Target="fonts/font4.fntdata"/><Relationship Id="rId14" Type="http://schemas.openxmlformats.org/officeDocument/2006/relationships/font" Target="fonts/font9.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4" name="Google Shape;204;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5" name="Google Shape;21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5" name="Google Shape;235;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1_Cover Slide">
  <p:cSld name="1_Cover Slide">
    <p:spTree>
      <p:nvGrpSpPr>
        <p:cNvPr id="1" name="Shape 13"/>
        <p:cNvGrpSpPr/>
        <p:nvPr/>
      </p:nvGrpSpPr>
      <p:grpSpPr>
        <a:xfrm>
          <a:off x="0" y="0"/>
          <a:ext cx="0" cy="0"/>
          <a:chOff x="0" y="0"/>
          <a:chExt cx="0" cy="0"/>
        </a:xfrm>
      </p:grpSpPr>
      <p:sp>
        <p:nvSpPr>
          <p:cNvPr id="14" name="Google Shape;14;p56"/>
          <p:cNvSpPr/>
          <p:nvPr/>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nvGrpSpPr>
          <p:cNvPr id="15" name="Google Shape;15;p56"/>
          <p:cNvGrpSpPr/>
          <p:nvPr/>
        </p:nvGrpSpPr>
        <p:grpSpPr>
          <a:xfrm>
            <a:off x="-365782" y="6649016"/>
            <a:ext cx="3283975" cy="4350830"/>
            <a:chOff x="-1820104" y="3170636"/>
            <a:chExt cx="611013" cy="826752"/>
          </a:xfrm>
        </p:grpSpPr>
        <p:grpSp>
          <p:nvGrpSpPr>
            <p:cNvPr id="16" name="Google Shape;16;p56"/>
            <p:cNvGrpSpPr/>
            <p:nvPr/>
          </p:nvGrpSpPr>
          <p:grpSpPr>
            <a:xfrm>
              <a:off x="-1706961" y="3664189"/>
              <a:ext cx="488540" cy="333199"/>
              <a:chOff x="1938476" y="5009957"/>
              <a:chExt cx="697325" cy="475596"/>
            </a:xfrm>
          </p:grpSpPr>
          <p:sp>
            <p:nvSpPr>
              <p:cNvPr id="17" name="Google Shape;17;p56"/>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8" name="Google Shape;18;p56"/>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9" name="Google Shape;19;p56"/>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20" name="Google Shape;20;p56"/>
            <p:cNvGrpSpPr/>
            <p:nvPr/>
          </p:nvGrpSpPr>
          <p:grpSpPr>
            <a:xfrm>
              <a:off x="-1820104" y="3499918"/>
              <a:ext cx="610345" cy="327212"/>
              <a:chOff x="1776980" y="4775482"/>
              <a:chExt cx="871185" cy="467051"/>
            </a:xfrm>
          </p:grpSpPr>
          <p:sp>
            <p:nvSpPr>
              <p:cNvPr id="21" name="Google Shape;21;p56"/>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 name="Google Shape;22;p56"/>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3" name="Google Shape;23;p56"/>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4" name="Google Shape;24;p56"/>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25" name="Google Shape;25;p56"/>
            <p:cNvGrpSpPr/>
            <p:nvPr/>
          </p:nvGrpSpPr>
          <p:grpSpPr>
            <a:xfrm>
              <a:off x="-1818327" y="3170636"/>
              <a:ext cx="609236" cy="421725"/>
              <a:chOff x="1779516" y="4305477"/>
              <a:chExt cx="869601" cy="601956"/>
            </a:xfrm>
          </p:grpSpPr>
          <p:sp>
            <p:nvSpPr>
              <p:cNvPr id="26" name="Google Shape;26;p56"/>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7" name="Google Shape;27;p56"/>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8" name="Google Shape;28;p56"/>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9" name="Google Shape;29;p56"/>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0" name="Google Shape;30;p56"/>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1" name="Google Shape;31;p56"/>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sp>
        <p:nvSpPr>
          <p:cNvPr id="32" name="Google Shape;32;p56"/>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3" name="Google Shape;33;p56"/>
          <p:cNvSpPr/>
          <p:nvPr/>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4" name="Google Shape;34;p56"/>
          <p:cNvSpPr txBox="1">
            <a:spLocks noGrp="1"/>
          </p:cNvSpPr>
          <p:nvPr>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5" name="Google Shape;35;p56"/>
          <p:cNvSpPr txBox="1">
            <a:spLocks noGrp="1"/>
          </p:cNvSpPr>
          <p:nvPr>
            <p:ph type="body" idx="3"/>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6" name="Google Shape;36;p56"/>
          <p:cNvSpPr txBox="1">
            <a:spLocks noGrp="1"/>
          </p:cNvSpPr>
          <p:nvPr>
            <p:ph type="body" idx="4"/>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7" name="Google Shape;37;p56"/>
          <p:cNvSpPr>
            <a:spLocks noGrp="1"/>
          </p:cNvSpPr>
          <p:nvPr>
            <p:ph type="pic" idx="5"/>
          </p:nvPr>
        </p:nvSpPr>
        <p:spPr>
          <a:xfrm>
            <a:off x="-8145" y="0"/>
            <a:ext cx="7567819" cy="2667192"/>
          </a:xfrm>
          <a:prstGeom prst="rect">
            <a:avLst/>
          </a:prstGeom>
          <a:solidFill>
            <a:srgbClr val="BFBFBF"/>
          </a:solidFill>
          <a:ln>
            <a:noFill/>
          </a:ln>
        </p:spPr>
      </p:sp>
      <p:grpSp>
        <p:nvGrpSpPr>
          <p:cNvPr id="38" name="Google Shape;38;p56"/>
          <p:cNvGrpSpPr/>
          <p:nvPr/>
        </p:nvGrpSpPr>
        <p:grpSpPr>
          <a:xfrm>
            <a:off x="4586552" y="9914793"/>
            <a:ext cx="2732358" cy="324961"/>
            <a:chOff x="463403" y="8636776"/>
            <a:chExt cx="2959811" cy="359509"/>
          </a:xfrm>
        </p:grpSpPr>
        <p:grpSp>
          <p:nvGrpSpPr>
            <p:cNvPr id="39" name="Google Shape;39;p56"/>
            <p:cNvGrpSpPr/>
            <p:nvPr/>
          </p:nvGrpSpPr>
          <p:grpSpPr>
            <a:xfrm>
              <a:off x="463403" y="8691062"/>
              <a:ext cx="986079" cy="214792"/>
              <a:chOff x="7942326" y="4900231"/>
              <a:chExt cx="744246" cy="162115"/>
            </a:xfrm>
          </p:grpSpPr>
          <p:sp>
            <p:nvSpPr>
              <p:cNvPr id="40" name="Google Shape;40;p56"/>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1" name="Google Shape;41;p56"/>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2" name="Google Shape;42;p56"/>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3" name="Google Shape;43;p56"/>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4" name="Google Shape;44;p56"/>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5" name="Google Shape;45;p56"/>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6" name="Google Shape;46;p56"/>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7" name="Google Shape;47;p56"/>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8" name="Google Shape;48;p56"/>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9" name="Google Shape;49;p56"/>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0" name="Google Shape;50;p56"/>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1" name="Google Shape;51;p56"/>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2" name="Google Shape;52;p56"/>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3" name="Google Shape;53;p56"/>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4" name="Google Shape;54;p56"/>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5" name="Google Shape;55;p56"/>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6" name="Google Shape;56;p56"/>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7" name="Google Shape;57;p56"/>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8" name="Google Shape;58;p56"/>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9" name="Google Shape;59;p56"/>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0" name="Google Shape;60;p56"/>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1" name="Google Shape;61;p56"/>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2" name="Google Shape;62;p56"/>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3" name="Google Shape;63;p56"/>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4" name="Google Shape;64;p56"/>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nvGrpSpPr>
              <p:cNvPr id="65" name="Google Shape;65;p56"/>
              <p:cNvGrpSpPr/>
              <p:nvPr/>
            </p:nvGrpSpPr>
            <p:grpSpPr>
              <a:xfrm>
                <a:off x="8206877" y="4909375"/>
                <a:ext cx="365840" cy="45339"/>
                <a:chOff x="8206877" y="4909375"/>
                <a:chExt cx="365840" cy="45339"/>
              </a:xfrm>
            </p:grpSpPr>
            <p:sp>
              <p:nvSpPr>
                <p:cNvPr id="66" name="Google Shape;66;p56"/>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7" name="Google Shape;67;p56"/>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8" name="Google Shape;68;p56"/>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9" name="Google Shape;69;p56"/>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0" name="Google Shape;70;p56"/>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1" name="Google Shape;71;p56"/>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2" name="Google Shape;72;p56"/>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3" name="Google Shape;73;p56"/>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4" name="Google Shape;74;p56"/>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5" name="Google Shape;75;p56"/>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6" name="Google Shape;76;p56"/>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7" name="Google Shape;77;p56"/>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8" name="Google Shape;78;p56"/>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9" name="Google Shape;79;p56"/>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80" name="Google Shape;80;p56"/>
              <p:cNvGrpSpPr/>
              <p:nvPr/>
            </p:nvGrpSpPr>
            <p:grpSpPr>
              <a:xfrm>
                <a:off x="8208210" y="4964049"/>
                <a:ext cx="478362" cy="44671"/>
                <a:chOff x="8208210" y="4964049"/>
                <a:chExt cx="478362" cy="44671"/>
              </a:xfrm>
            </p:grpSpPr>
            <p:sp>
              <p:nvSpPr>
                <p:cNvPr id="81" name="Google Shape;81;p56"/>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2" name="Google Shape;82;p56"/>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3" name="Google Shape;83;p56"/>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4" name="Google Shape;84;p56"/>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5" name="Google Shape;85;p56"/>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6" name="Google Shape;86;p56"/>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7" name="Google Shape;87;p56"/>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8" name="Google Shape;88;p56"/>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9" name="Google Shape;89;p56"/>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0" name="Google Shape;90;p56"/>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1" name="Google Shape;91;p56"/>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2" name="Google Shape;92;p56"/>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3" name="Google Shape;93;p56"/>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4" name="Google Shape;94;p56"/>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5" name="Google Shape;95;p56"/>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6" name="Google Shape;96;p56"/>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7" name="Google Shape;97;p56"/>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98" name="Google Shape;98;p56"/>
              <p:cNvGrpSpPr/>
              <p:nvPr/>
            </p:nvGrpSpPr>
            <p:grpSpPr>
              <a:xfrm>
                <a:off x="8206020" y="5017579"/>
                <a:ext cx="478077" cy="44767"/>
                <a:chOff x="8206020" y="5017579"/>
                <a:chExt cx="478077" cy="44767"/>
              </a:xfrm>
            </p:grpSpPr>
            <p:sp>
              <p:nvSpPr>
                <p:cNvPr id="99" name="Google Shape;99;p56"/>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0" name="Google Shape;100;p56"/>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1" name="Google Shape;101;p56"/>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2" name="Google Shape;102;p56"/>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3" name="Google Shape;103;p56"/>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4" name="Google Shape;104;p56"/>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5" name="Google Shape;105;p56"/>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6" name="Google Shape;106;p56"/>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7" name="Google Shape;107;p56"/>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8" name="Google Shape;108;p56"/>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9" name="Google Shape;109;p56"/>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0" name="Google Shape;110;p56"/>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1" name="Google Shape;111;p56"/>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2" name="Google Shape;112;p56"/>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3" name="Google Shape;113;p56"/>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4" name="Google Shape;114;p56"/>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5" name="Google Shape;115;p56"/>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6" name="Google Shape;116;p56"/>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sp>
          <p:nvSpPr>
            <p:cNvPr id="117" name="Google Shape;117;p56"/>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378" b="0" i="0" u="none" strike="noStrike" dirty="0">
                  <a:solidFill>
                    <a:srgbClr val="323338"/>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2020-1-UK01-KA203-079083</a:t>
              </a:r>
            </a:p>
          </p:txBody>
        </p:sp>
      </p:grpSp>
      <p:grpSp>
        <p:nvGrpSpPr>
          <p:cNvPr id="118" name="Google Shape;118;p56"/>
          <p:cNvGrpSpPr/>
          <p:nvPr/>
        </p:nvGrpSpPr>
        <p:grpSpPr>
          <a:xfrm>
            <a:off x="4695780" y="2930663"/>
            <a:ext cx="2152946" cy="784845"/>
            <a:chOff x="1776980" y="4305477"/>
            <a:chExt cx="3230805" cy="1202858"/>
          </a:xfrm>
        </p:grpSpPr>
        <p:grpSp>
          <p:nvGrpSpPr>
            <p:cNvPr id="119" name="Google Shape;119;p56"/>
            <p:cNvGrpSpPr/>
            <p:nvPr/>
          </p:nvGrpSpPr>
          <p:grpSpPr>
            <a:xfrm>
              <a:off x="1938476" y="5009957"/>
              <a:ext cx="697325" cy="475596"/>
              <a:chOff x="1938476" y="5009957"/>
              <a:chExt cx="697325" cy="475596"/>
            </a:xfrm>
          </p:grpSpPr>
          <p:sp>
            <p:nvSpPr>
              <p:cNvPr id="120" name="Google Shape;120;p56"/>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1" name="Google Shape;121;p56"/>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2" name="Google Shape;122;p56"/>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23" name="Google Shape;123;p56"/>
            <p:cNvGrpSpPr/>
            <p:nvPr/>
          </p:nvGrpSpPr>
          <p:grpSpPr>
            <a:xfrm>
              <a:off x="1776980" y="4775482"/>
              <a:ext cx="871185" cy="467051"/>
              <a:chOff x="1776980" y="4775482"/>
              <a:chExt cx="871185" cy="467051"/>
            </a:xfrm>
          </p:grpSpPr>
          <p:sp>
            <p:nvSpPr>
              <p:cNvPr id="124" name="Google Shape;124;p56"/>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5" name="Google Shape;125;p56"/>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6" name="Google Shape;126;p56"/>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7" name="Google Shape;127;p56"/>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28" name="Google Shape;128;p56"/>
            <p:cNvGrpSpPr/>
            <p:nvPr/>
          </p:nvGrpSpPr>
          <p:grpSpPr>
            <a:xfrm>
              <a:off x="1779516" y="4305477"/>
              <a:ext cx="869601" cy="601956"/>
              <a:chOff x="1779516" y="4305477"/>
              <a:chExt cx="869601" cy="601956"/>
            </a:xfrm>
          </p:grpSpPr>
          <p:sp>
            <p:nvSpPr>
              <p:cNvPr id="129" name="Google Shape;129;p56"/>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0" name="Google Shape;130;p56"/>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1" name="Google Shape;131;p56"/>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2" name="Google Shape;132;p56"/>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3" name="Google Shape;133;p56"/>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4" name="Google Shape;134;p56"/>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35" name="Google Shape;135;p56"/>
            <p:cNvGrpSpPr/>
            <p:nvPr/>
          </p:nvGrpSpPr>
          <p:grpSpPr>
            <a:xfrm>
              <a:off x="3139872" y="4874208"/>
              <a:ext cx="1611123" cy="319912"/>
              <a:chOff x="3139872" y="4874208"/>
              <a:chExt cx="1611123" cy="319912"/>
            </a:xfrm>
          </p:grpSpPr>
          <p:sp>
            <p:nvSpPr>
              <p:cNvPr id="136" name="Google Shape;136;p56"/>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7" name="Google Shape;137;p56"/>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8" name="Google Shape;138;p56"/>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9" name="Google Shape;139;p56"/>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0" name="Google Shape;140;p56"/>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1" name="Google Shape;141;p56"/>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2" name="Google Shape;142;p56"/>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43" name="Google Shape;143;p56"/>
            <p:cNvGrpSpPr/>
            <p:nvPr/>
          </p:nvGrpSpPr>
          <p:grpSpPr>
            <a:xfrm>
              <a:off x="2804142" y="4492592"/>
              <a:ext cx="2203643" cy="429081"/>
              <a:chOff x="2804142" y="4492592"/>
              <a:chExt cx="2203643" cy="429081"/>
            </a:xfrm>
          </p:grpSpPr>
          <p:sp>
            <p:nvSpPr>
              <p:cNvPr id="144" name="Google Shape;144;p56"/>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5" name="Google Shape;145;p56"/>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6" name="Google Shape;146;p56"/>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7" name="Google Shape;147;p56"/>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8" name="Google Shape;148;p56"/>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9" name="Google Shape;149;p56"/>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0" name="Google Shape;150;p56"/>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1" name="Google Shape;151;p56"/>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2" name="Google Shape;152;p56"/>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3" name="Google Shape;153;p56"/>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54" name="Google Shape;154;p56"/>
            <p:cNvGrpSpPr/>
            <p:nvPr/>
          </p:nvGrpSpPr>
          <p:grpSpPr>
            <a:xfrm>
              <a:off x="3037156" y="5293796"/>
              <a:ext cx="1840332" cy="214539"/>
              <a:chOff x="3037156" y="5293796"/>
              <a:chExt cx="1840332" cy="214539"/>
            </a:xfrm>
          </p:grpSpPr>
          <p:sp>
            <p:nvSpPr>
              <p:cNvPr id="155" name="Google Shape;155;p56"/>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6" name="Google Shape;156;p56"/>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7" name="Google Shape;157;p56"/>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8" name="Google Shape;158;p56"/>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9" name="Google Shape;159;p56"/>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0" name="Google Shape;160;p56"/>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1" name="Google Shape;161;p56"/>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2" name="Google Shape;162;p56"/>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3" name="Google Shape;163;p56"/>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4" name="Google Shape;164;p56"/>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5" name="Google Shape;165;p56"/>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6" name="Google Shape;166;p56"/>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7" name="Google Shape;167;p56"/>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8" name="Google Shape;168;p56"/>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169" name="Google Shape;169;p56"/>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70" name="Google Shape;170;p56"/>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71" name="Google Shape;171;p56"/>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172" name="Google Shape;172;p56"/>
          <p:cNvSpPr/>
          <p:nvPr/>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3" name="Google Shape;173;p56"/>
          <p:cNvSpPr/>
          <p:nvPr/>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4" name="Google Shape;174;p56"/>
          <p:cNvSpPr/>
          <p:nvPr/>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5" name="Google Shape;175;p56"/>
          <p:cNvSpPr/>
          <p:nvPr/>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727"/>
              <a:buFont typeface="Arial"/>
              <a:buNone/>
            </a:pPr>
            <a:r>
              <a:rPr lang="en-US" sz="1727" b="0" i="0" u="none" strike="noStrike" cap="none">
                <a:solidFill>
                  <a:schemeClr val="lt1"/>
                </a:solidFill>
                <a:latin typeface="Calibri"/>
                <a:ea typeface="Calibri"/>
                <a:cs typeface="Calibri"/>
                <a:sym typeface="Calibri"/>
              </a:rPr>
              <a:t>www.</a:t>
            </a:r>
            <a:r>
              <a:rPr lang="en-US" sz="1727" b="1" i="0" u="none" strike="noStrike" cap="none">
                <a:solidFill>
                  <a:schemeClr val="lt1"/>
                </a:solidFill>
                <a:latin typeface="Calibri"/>
                <a:ea typeface="Calibri"/>
                <a:cs typeface="Calibri"/>
                <a:sym typeface="Calibri"/>
              </a:rPr>
              <a:t>tourismrecovery</a:t>
            </a:r>
            <a:r>
              <a:rPr lang="en-US" sz="1727" b="0" i="0" u="none" strike="noStrike" cap="none">
                <a:solidFill>
                  <a:schemeClr val="lt1"/>
                </a:solidFill>
                <a:latin typeface="Calibri"/>
                <a:ea typeface="Calibri"/>
                <a:cs typeface="Calibri"/>
                <a:sym typeface="Calibri"/>
              </a:rPr>
              <a:t>.eu</a:t>
            </a:r>
            <a:endParaRPr sz="1727"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176"/>
        <p:cNvGrpSpPr/>
        <p:nvPr/>
      </p:nvGrpSpPr>
      <p:grpSpPr>
        <a:xfrm>
          <a:off x="0" y="0"/>
          <a:ext cx="0" cy="0"/>
          <a:chOff x="0" y="0"/>
          <a:chExt cx="0" cy="0"/>
        </a:xfrm>
      </p:grpSpPr>
      <p:grpSp>
        <p:nvGrpSpPr>
          <p:cNvPr id="177" name="Google Shape;177;p52"/>
          <p:cNvGrpSpPr/>
          <p:nvPr/>
        </p:nvGrpSpPr>
        <p:grpSpPr>
          <a:xfrm rot="5400000">
            <a:off x="-1566071" y="1575892"/>
            <a:ext cx="10691815" cy="7559675"/>
            <a:chOff x="-3" y="-1544"/>
            <a:chExt cx="12192003" cy="6859544"/>
          </a:xfrm>
        </p:grpSpPr>
        <p:sp>
          <p:nvSpPr>
            <p:cNvPr id="178" name="Google Shape;178;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9" name="Google Shape;179;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80" name="Google Shape;180;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grpSp>
      <p:sp>
        <p:nvSpPr>
          <p:cNvPr id="181" name="Google Shape;181;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82" name="Google Shape;182;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3" name="Google Shape;183;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4" name="Google Shape;184;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5" name="Google Shape;185;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6" name="Google Shape;186;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lnSpc>
                <a:spcPct val="100000"/>
              </a:lnSpc>
              <a:spcBef>
                <a:spcPts val="0"/>
              </a:spcBef>
              <a:spcAft>
                <a:spcPts val="0"/>
              </a:spcAft>
              <a:buClr>
                <a:srgbClr val="000000"/>
              </a:buClr>
              <a:buSzPts val="756"/>
              <a:buFont typeface="Arial"/>
              <a:buNone/>
            </a:pPr>
            <a:fld id="{00000000-1234-1234-1234-123412341234}" type="slidenum">
              <a:rPr lang="en-US" sz="756" b="0" i="0" u="none" strike="noStrike" cap="none">
                <a:solidFill>
                  <a:srgbClr val="534B4F"/>
                </a:solidFill>
                <a:latin typeface="Arial"/>
                <a:ea typeface="Arial"/>
                <a:cs typeface="Arial"/>
                <a:sym typeface="Arial"/>
              </a:rPr>
              <a:t>‹Nr.›</a:t>
            </a:fld>
            <a:r>
              <a:rPr lang="en-US" sz="756" b="0" i="0" u="none" strike="noStrike" cap="none">
                <a:solidFill>
                  <a:srgbClr val="534B4F"/>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187" name="Google Shape;187;p52" descr="A picture containing text&#10;&#10;Description automatically generated"/>
          <p:cNvPicPr preferRelativeResize="0"/>
          <p:nvPr/>
        </p:nvPicPr>
        <p:blipFill rotWithShape="1">
          <a:blip r:embed="rId2">
            <a:alphaModFix/>
          </a:blip>
          <a:srcRect r="69030" b="9193"/>
          <a:stretch/>
        </p:blipFill>
        <p:spPr>
          <a:xfrm rot="-5400000">
            <a:off x="6992482" y="9909090"/>
            <a:ext cx="217273" cy="286139"/>
          </a:xfrm>
          <a:prstGeom prst="rect">
            <a:avLst/>
          </a:prstGeom>
          <a:noFill/>
          <a:ln>
            <a:noFill/>
          </a:ln>
        </p:spPr>
      </p:pic>
      <p:sp>
        <p:nvSpPr>
          <p:cNvPr id="188" name="Google Shape;188;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189"/>
        <p:cNvGrpSpPr/>
        <p:nvPr/>
      </p:nvGrpSpPr>
      <p:grpSpPr>
        <a:xfrm>
          <a:off x="0" y="0"/>
          <a:ext cx="0" cy="0"/>
          <a:chOff x="0" y="0"/>
          <a:chExt cx="0" cy="0"/>
        </a:xfrm>
      </p:grpSpPr>
      <p:grpSp>
        <p:nvGrpSpPr>
          <p:cNvPr id="190" name="Google Shape;190;p55"/>
          <p:cNvGrpSpPr/>
          <p:nvPr/>
        </p:nvGrpSpPr>
        <p:grpSpPr>
          <a:xfrm rot="5400000">
            <a:off x="-1566071" y="1575892"/>
            <a:ext cx="10691815" cy="7559675"/>
            <a:chOff x="-3" y="-1544"/>
            <a:chExt cx="12192003" cy="6859544"/>
          </a:xfrm>
        </p:grpSpPr>
        <p:sp>
          <p:nvSpPr>
            <p:cNvPr id="191" name="Google Shape;191;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2" name="Google Shape;192;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3" name="Google Shape;193;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grpSp>
      <p:sp>
        <p:nvSpPr>
          <p:cNvPr id="194" name="Google Shape;194;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5" name="Google Shape;195;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6" name="Google Shape;196;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7" name="Google Shape;197;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8" name="Google Shape;198;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9" name="Google Shape;199;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lnSpc>
                <a:spcPct val="100000"/>
              </a:lnSpc>
              <a:spcBef>
                <a:spcPts val="0"/>
              </a:spcBef>
              <a:spcAft>
                <a:spcPts val="0"/>
              </a:spcAft>
              <a:buClr>
                <a:srgbClr val="000000"/>
              </a:buClr>
              <a:buSzPts val="756"/>
              <a:buFont typeface="Arial"/>
              <a:buNone/>
            </a:pPr>
            <a:fld id="{00000000-1234-1234-1234-123412341234}" type="slidenum">
              <a:rPr lang="en-US" sz="756" b="0" i="0" u="none" strike="noStrike" cap="none">
                <a:solidFill>
                  <a:srgbClr val="534B4F"/>
                </a:solidFill>
                <a:latin typeface="Arial"/>
                <a:ea typeface="Arial"/>
                <a:cs typeface="Arial"/>
                <a:sym typeface="Arial"/>
              </a:rPr>
              <a:t>‹Nr.›</a:t>
            </a:fld>
            <a:r>
              <a:rPr lang="en-US" sz="756" b="0" i="0" u="none" strike="noStrike" cap="none">
                <a:solidFill>
                  <a:srgbClr val="534B4F"/>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200" name="Google Shape;200;p55" descr="A picture containing text&#10;&#10;Description automatically generated"/>
          <p:cNvPicPr preferRelativeResize="0"/>
          <p:nvPr/>
        </p:nvPicPr>
        <p:blipFill rotWithShape="1">
          <a:blip r:embed="rId2">
            <a:alphaModFix/>
          </a:blip>
          <a:srcRect r="69030" b="9193"/>
          <a:stretch/>
        </p:blipFill>
        <p:spPr>
          <a:xfrm rot="-5400000">
            <a:off x="6992482" y="9909090"/>
            <a:ext cx="217273" cy="286139"/>
          </a:xfrm>
          <a:prstGeom prst="rect">
            <a:avLst/>
          </a:prstGeom>
          <a:noFill/>
          <a:ln>
            <a:noFill/>
          </a:ln>
        </p:spPr>
      </p:pic>
      <p:sp>
        <p:nvSpPr>
          <p:cNvPr id="201" name="Google Shape;201;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s://www.betterup.com/blog/management-styles?hsLang=en" TargetMode="External"/><Relationship Id="rId4" Type="http://schemas.openxmlformats.org/officeDocument/2006/relationships/hyperlink" Target="https://www.betterup.com/blog/how-to-build-resilience-why-resilience-is-a-top-skill-for-the-workplace?hsLang=en"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2"/>
          <p:cNvSpPr txBox="1">
            <a:spLocks noGrp="1"/>
          </p:cNvSpPr>
          <p:nvPr>
            <p:ph type="body" idx="1"/>
          </p:nvPr>
        </p:nvSpPr>
        <p:spPr>
          <a:xfrm>
            <a:off x="3775764" y="4425768"/>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511" b="1" dirty="0" err="1">
                <a:solidFill>
                  <a:srgbClr val="79527B"/>
                </a:solidFill>
              </a:rPr>
              <a:t>Ausgangssituation</a:t>
            </a:r>
            <a:endParaRPr sz="1511" b="1" dirty="0">
              <a:solidFill>
                <a:srgbClr val="79527B"/>
              </a:solidFill>
            </a:endParaRPr>
          </a:p>
        </p:txBody>
      </p:sp>
      <p:sp>
        <p:nvSpPr>
          <p:cNvPr id="207" name="Google Shape;207;p22"/>
          <p:cNvSpPr txBox="1">
            <a:spLocks noGrp="1"/>
          </p:cNvSpPr>
          <p:nvPr>
            <p:ph type="body" idx="2"/>
          </p:nvPr>
        </p:nvSpPr>
        <p:spPr>
          <a:xfrm>
            <a:off x="287452" y="4683084"/>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r>
              <a:rPr lang="en-US" dirty="0"/>
              <a:t>Thema:</a:t>
            </a:r>
            <a:endParaRPr dirty="0"/>
          </a:p>
          <a:p>
            <a:pPr marL="0" lvl="0" indent="0" algn="l" rtl="0">
              <a:lnSpc>
                <a:spcPct val="127750"/>
              </a:lnSpc>
              <a:spcBef>
                <a:spcPts val="0"/>
              </a:spcBef>
              <a:spcAft>
                <a:spcPts val="0"/>
              </a:spcAft>
              <a:buClr>
                <a:schemeClr val="lt1"/>
              </a:buClr>
              <a:buSzPts val="1200"/>
              <a:buNone/>
            </a:pPr>
            <a:r>
              <a:rPr lang="en-GB" dirty="0" err="1"/>
              <a:t>Ganzheitlicher</a:t>
            </a:r>
            <a:r>
              <a:rPr lang="en-GB" dirty="0"/>
              <a:t> </a:t>
            </a:r>
            <a:r>
              <a:rPr lang="en-GB" dirty="0" err="1"/>
              <a:t>Führungsansatz</a:t>
            </a:r>
            <a:r>
              <a:rPr lang="en-GB" dirty="0"/>
              <a:t> </a:t>
            </a:r>
          </a:p>
          <a:p>
            <a:pPr marL="0" lvl="0" indent="0" algn="l" rtl="0">
              <a:lnSpc>
                <a:spcPct val="127750"/>
              </a:lnSpc>
              <a:spcBef>
                <a:spcPts val="0"/>
              </a:spcBef>
              <a:spcAft>
                <a:spcPts val="0"/>
              </a:spcAft>
              <a:buClr>
                <a:schemeClr val="lt1"/>
              </a:buClr>
              <a:buSzPts val="1200"/>
              <a:buNone/>
            </a:pPr>
            <a:endParaRPr lang="en-GB" dirty="0"/>
          </a:p>
          <a:p>
            <a:pPr marL="0" lvl="0" indent="0" algn="l" rtl="0">
              <a:lnSpc>
                <a:spcPct val="127750"/>
              </a:lnSpc>
              <a:spcBef>
                <a:spcPts val="0"/>
              </a:spcBef>
              <a:spcAft>
                <a:spcPts val="0"/>
              </a:spcAft>
              <a:buClr>
                <a:schemeClr val="lt1"/>
              </a:buClr>
              <a:buSzPts val="1200"/>
              <a:buNone/>
            </a:pPr>
            <a:r>
              <a:rPr lang="en-GB" dirty="0"/>
              <a:t>Unternehmen:</a:t>
            </a:r>
          </a:p>
          <a:p>
            <a:pPr marL="0" lvl="0" indent="0" algn="l" rtl="0">
              <a:lnSpc>
                <a:spcPct val="127750"/>
              </a:lnSpc>
              <a:spcBef>
                <a:spcPts val="0"/>
              </a:spcBef>
              <a:spcAft>
                <a:spcPts val="0"/>
              </a:spcAft>
              <a:buClr>
                <a:schemeClr val="lt1"/>
              </a:buClr>
              <a:buSzPts val="1200"/>
              <a:buNone/>
            </a:pPr>
            <a:r>
              <a:rPr lang="en-GB" dirty="0"/>
              <a:t>Patagonia	</a:t>
            </a:r>
            <a:endParaRPr dirty="0"/>
          </a:p>
          <a:p>
            <a:pPr marL="0" lvl="0" indent="0" algn="l" rtl="0">
              <a:lnSpc>
                <a:spcPct val="127750"/>
              </a:lnSpc>
              <a:spcBef>
                <a:spcPts val="0"/>
              </a:spcBef>
              <a:spcAft>
                <a:spcPts val="0"/>
              </a:spcAft>
              <a:buClr>
                <a:schemeClr val="lt1"/>
              </a:buClr>
              <a:buSzPts val="1200"/>
              <a:buNone/>
            </a:pPr>
            <a:endParaRPr dirty="0"/>
          </a:p>
        </p:txBody>
      </p:sp>
      <p:sp>
        <p:nvSpPr>
          <p:cNvPr id="208" name="Google Shape;208;p22"/>
          <p:cNvSpPr txBox="1">
            <a:spLocks noGrp="1"/>
          </p:cNvSpPr>
          <p:nvPr>
            <p:ph type="body" idx="4"/>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n-US" sz="1600" dirty="0" err="1"/>
              <a:t>Fallstudie</a:t>
            </a:r>
            <a:endParaRPr sz="1600" dirty="0"/>
          </a:p>
        </p:txBody>
      </p:sp>
      <p:sp>
        <p:nvSpPr>
          <p:cNvPr id="209" name="Google Shape;209;p22"/>
          <p:cNvSpPr txBox="1"/>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200"/>
              <a:buFont typeface="Arial"/>
              <a:buNone/>
            </a:pPr>
            <a:r>
              <a:rPr lang="en-US" sz="1295" b="1" i="0" u="none" strike="noStrike" cap="none" dirty="0">
                <a:solidFill>
                  <a:schemeClr val="lt1"/>
                </a:solidFill>
                <a:latin typeface="Calibri"/>
                <a:ea typeface="Calibri"/>
                <a:cs typeface="Calibri"/>
                <a:sym typeface="Calibri"/>
              </a:rPr>
              <a:t>Modul: 6</a:t>
            </a:r>
            <a:endParaRPr dirty="0"/>
          </a:p>
          <a:p>
            <a:pPr marL="0" marR="0" lvl="0" indent="0" algn="l" rtl="0">
              <a:lnSpc>
                <a:spcPct val="100000"/>
              </a:lnSpc>
              <a:spcBef>
                <a:spcPts val="0"/>
              </a:spcBef>
              <a:spcAft>
                <a:spcPts val="0"/>
              </a:spcAft>
              <a:buClr>
                <a:schemeClr val="lt1"/>
              </a:buClr>
              <a:buSzPts val="1200"/>
              <a:buFont typeface="Arial"/>
              <a:buNone/>
            </a:pPr>
            <a:r>
              <a:rPr lang="en-US" sz="1295" b="1" i="0" u="none" strike="noStrike" cap="none" dirty="0">
                <a:solidFill>
                  <a:schemeClr val="lt1"/>
                </a:solidFill>
                <a:latin typeface="Calibri"/>
                <a:ea typeface="Calibri"/>
                <a:cs typeface="Calibri"/>
                <a:sym typeface="Calibri"/>
              </a:rPr>
              <a:t>Adaptive </a:t>
            </a:r>
            <a:r>
              <a:rPr lang="en-US" sz="1295" b="1" i="0" u="none" strike="noStrike" cap="none" dirty="0" err="1">
                <a:solidFill>
                  <a:schemeClr val="lt1"/>
                </a:solidFill>
                <a:latin typeface="Calibri"/>
                <a:ea typeface="Calibri"/>
                <a:cs typeface="Calibri"/>
                <a:sym typeface="Calibri"/>
              </a:rPr>
              <a:t>Führung</a:t>
            </a:r>
            <a:r>
              <a:rPr lang="en-US" sz="1295" b="1" i="0" u="none" strike="noStrike" cap="none" dirty="0">
                <a:solidFill>
                  <a:schemeClr val="lt1"/>
                </a:solidFill>
                <a:latin typeface="Calibri"/>
                <a:ea typeface="Calibri"/>
                <a:cs typeface="Calibri"/>
                <a:sym typeface="Calibri"/>
              </a:rPr>
              <a:t>	</a:t>
            </a:r>
          </a:p>
          <a:p>
            <a:pPr marL="0" marR="0" lvl="0" indent="0" algn="l" rtl="0">
              <a:lnSpc>
                <a:spcPct val="100000"/>
              </a:lnSpc>
              <a:spcBef>
                <a:spcPts val="0"/>
              </a:spcBef>
              <a:spcAft>
                <a:spcPts val="0"/>
              </a:spcAft>
              <a:buClr>
                <a:schemeClr val="lt1"/>
              </a:buClr>
              <a:buSzPts val="1200"/>
              <a:buFont typeface="Arial"/>
              <a:buNone/>
            </a:pPr>
            <a:endParaRPr dirty="0"/>
          </a:p>
        </p:txBody>
      </p:sp>
      <p:pic>
        <p:nvPicPr>
          <p:cNvPr id="210" name="Google Shape;210;p22"/>
          <p:cNvPicPr preferRelativeResize="0">
            <a:picLocks noGrp="1"/>
          </p:cNvPicPr>
          <p:nvPr>
            <p:ph type="pic" idx="5"/>
          </p:nvPr>
        </p:nvPicPr>
        <p:blipFill rotWithShape="1">
          <a:blip r:embed="rId3">
            <a:alphaModFix/>
          </a:blip>
          <a:srcRect t="23581" b="23580"/>
          <a:stretch/>
        </p:blipFill>
        <p:spPr>
          <a:xfrm>
            <a:off x="-8145" y="0"/>
            <a:ext cx="7567819" cy="2667192"/>
          </a:xfrm>
          <a:prstGeom prst="rect">
            <a:avLst/>
          </a:prstGeom>
          <a:solidFill>
            <a:srgbClr val="BFBFBF"/>
          </a:solidFill>
          <a:ln>
            <a:noFill/>
          </a:ln>
        </p:spPr>
      </p:pic>
      <p:cxnSp>
        <p:nvCxnSpPr>
          <p:cNvPr id="211" name="Google Shape;211;p22"/>
          <p:cNvCxnSpPr/>
          <p:nvPr/>
        </p:nvCxnSpPr>
        <p:spPr>
          <a:xfrm rot="10800000">
            <a:off x="3852549" y="4833878"/>
            <a:ext cx="3199575"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2" name="Google Shape;212;p22"/>
          <p:cNvSpPr txBox="1"/>
          <p:nvPr/>
        </p:nvSpPr>
        <p:spPr>
          <a:xfrm>
            <a:off x="3668188" y="4833878"/>
            <a:ext cx="3783910" cy="4208521"/>
          </a:xfrm>
          <a:prstGeom prst="rect">
            <a:avLst/>
          </a:prstGeom>
          <a:noFill/>
          <a:ln>
            <a:noFill/>
          </a:ln>
        </p:spPr>
        <p:txBody>
          <a:bodyPr spcFirstLastPara="1" wrap="square" lIns="91425" tIns="45700" rIns="91425" bIns="45700" anchor="t" anchorCtr="0">
            <a:noAutofit/>
          </a:bodyPr>
          <a:lstStyle/>
          <a:p>
            <a:pPr marL="0" marR="0" lvl="0" indent="0" algn="just" rtl="0">
              <a:lnSpc>
                <a:spcPct val="102200"/>
              </a:lnSpc>
              <a:spcBef>
                <a:spcPts val="0"/>
              </a:spcBef>
              <a:spcAft>
                <a:spcPts val="0"/>
              </a:spcAft>
              <a:buClr>
                <a:srgbClr val="79527B"/>
              </a:buClr>
              <a:buSzPts val="1500"/>
              <a:buFont typeface="Arial"/>
              <a:buNone/>
            </a:pPr>
            <a:r>
              <a:rPr lang="de-DE" sz="1200" b="0" i="0" u="none" strike="noStrike" cap="none" dirty="0">
                <a:solidFill>
                  <a:srgbClr val="534B4F"/>
                </a:solidFill>
                <a:latin typeface="Calibri"/>
                <a:ea typeface="Calibri"/>
                <a:cs typeface="Calibri"/>
                <a:sym typeface="Calibri"/>
              </a:rPr>
              <a:t>Organisationen sehen sich oft mit komplexen Herausforderungen konfrontiert, die ihre Fähigkeit bedrohen, ihren Auftrag zu erfüllen und ihre erklärten Ziele und Ergebnisse zu erreichen. Um bei der Bewältigung dieser Herausforderungen voranzukommen, ist Führung notwendig. Viele Organisationen arbeiten nach traditionellen, von oben nach unten gerichteten, autoritären Führungsmodellen, die im Industriezeitalter entwickelt wurden. Diese Modelle reichen jedoch nicht mehr aus, um die Komplexität moderner Organisationsprobleme zu bewältigen. </a:t>
            </a:r>
          </a:p>
          <a:p>
            <a:pPr marL="0" marR="0" lvl="0" indent="0" algn="just" rtl="0">
              <a:lnSpc>
                <a:spcPct val="102200"/>
              </a:lnSpc>
              <a:spcBef>
                <a:spcPts val="0"/>
              </a:spcBef>
              <a:spcAft>
                <a:spcPts val="0"/>
              </a:spcAft>
              <a:buClr>
                <a:srgbClr val="79527B"/>
              </a:buClr>
              <a:buSzPts val="1500"/>
              <a:buFont typeface="Arial"/>
              <a:buNone/>
            </a:pPr>
            <a:endParaRPr lang="en-US" sz="1200" b="0" i="0" u="none" strike="noStrike" cap="none" dirty="0">
              <a:solidFill>
                <a:srgbClr val="534B4F"/>
              </a:solidFill>
              <a:latin typeface="Calibri"/>
              <a:ea typeface="Calibri"/>
              <a:cs typeface="Calibri"/>
              <a:sym typeface="Calibri"/>
            </a:endParaRPr>
          </a:p>
          <a:p>
            <a:pPr algn="just"/>
            <a:r>
              <a:rPr lang="de-DE" sz="1200" dirty="0">
                <a:solidFill>
                  <a:srgbClr val="534B4F"/>
                </a:solidFill>
                <a:latin typeface="Calibri"/>
                <a:cs typeface="Calibri"/>
              </a:rPr>
              <a:t>Adaptive Leadership ist ein praktischer Führungsrahmen, der sowohl Einzelpersonen als auch Organisationen dabei helfen kann, in herausfordernden Umgebungen agil und </a:t>
            </a:r>
            <a:r>
              <a:rPr lang="en-US" sz="1200" b="1" dirty="0">
                <a:solidFill>
                  <a:srgbClr val="79527B"/>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resilient</a:t>
            </a:r>
            <a:r>
              <a:rPr lang="en-US" sz="1200" dirty="0">
                <a:solidFill>
                  <a:srgbClr val="79527B"/>
                </a:solidFill>
                <a:latin typeface="Calibri"/>
                <a:cs typeface="Calibri"/>
                <a:hlinkClick r:id="rId4"/>
              </a:rPr>
              <a:t> </a:t>
            </a:r>
            <a:r>
              <a:rPr lang="en-US" sz="1200" dirty="0" err="1">
                <a:solidFill>
                  <a:srgbClr val="534B4F"/>
                </a:solidFill>
                <a:latin typeface="Calibri"/>
                <a:cs typeface="Calibri"/>
              </a:rPr>
              <a:t>zu</a:t>
            </a:r>
            <a:r>
              <a:rPr lang="en-US" sz="1200" dirty="0">
                <a:solidFill>
                  <a:srgbClr val="534B4F"/>
                </a:solidFill>
                <a:latin typeface="Calibri"/>
                <a:cs typeface="Calibri"/>
              </a:rPr>
              <a:t> </a:t>
            </a:r>
            <a:r>
              <a:rPr lang="en-US" sz="1200" dirty="0" err="1">
                <a:solidFill>
                  <a:srgbClr val="534B4F"/>
                </a:solidFill>
                <a:latin typeface="Calibri"/>
                <a:cs typeface="Calibri"/>
              </a:rPr>
              <a:t>bleiben</a:t>
            </a:r>
            <a:r>
              <a:rPr lang="en-US" sz="1200" dirty="0">
                <a:solidFill>
                  <a:srgbClr val="534B4F"/>
                </a:solidFill>
                <a:latin typeface="Calibri"/>
                <a:cs typeface="Calibri"/>
              </a:rPr>
              <a:t>. </a:t>
            </a:r>
            <a:r>
              <a:rPr lang="de-DE" sz="1200" dirty="0">
                <a:solidFill>
                  <a:srgbClr val="534B4F"/>
                </a:solidFill>
                <a:latin typeface="Calibri"/>
                <a:cs typeface="Calibri"/>
              </a:rPr>
              <a:t>Adaptive Arbeit bedeutet oft, den Status quo in Frage zu stellen und Veränderungen vorzunehmen, die drastisch erscheinen mögen, aber notwendig sind. Dieser </a:t>
            </a:r>
            <a:r>
              <a:rPr lang="en-US" sz="1200" b="1" dirty="0" err="1">
                <a:solidFill>
                  <a:srgbClr val="79527B"/>
                </a:solidFill>
                <a:latin typeface="Calibri"/>
                <a:ea typeface="Calibri"/>
                <a:cs typeface="Calibri"/>
                <a:hlinkClick r:id="rId5">
                  <a:extLst>
                    <a:ext uri="{A12FA001-AC4F-418D-AE19-62706E023703}">
                      <ahyp:hlinkClr xmlns:ahyp="http://schemas.microsoft.com/office/drawing/2018/hyperlinkcolor" val="tx"/>
                    </a:ext>
                  </a:extLst>
                </a:hlinkClick>
              </a:rPr>
              <a:t>Führungsstil</a:t>
            </a:r>
            <a:r>
              <a:rPr lang="en-US" sz="1200" b="1" dirty="0">
                <a:solidFill>
                  <a:srgbClr val="79527B"/>
                </a:solidFill>
                <a:latin typeface="Calibri"/>
                <a:cs typeface="Calibri"/>
              </a:rPr>
              <a:t> </a:t>
            </a:r>
            <a:r>
              <a:rPr lang="de-DE" sz="1200" dirty="0">
                <a:solidFill>
                  <a:srgbClr val="534B4F"/>
                </a:solidFill>
                <a:latin typeface="Calibri"/>
                <a:cs typeface="Calibri"/>
              </a:rPr>
              <a:t>verlangt von den Führungskräften Mut und kalkulierte, aber manchmal unerwartete Entscheidungen zum Wohle der Organisation.</a:t>
            </a:r>
            <a:endParaRPr lang="en-US" sz="1200" b="1" i="1" u="none" strike="noStrike" cap="none" dirty="0">
              <a:solidFill>
                <a:srgbClr val="534B4F"/>
              </a:solidFill>
              <a:latin typeface="Calibri"/>
              <a:ea typeface="Calibri"/>
              <a:cs typeface="Calibri"/>
              <a:sym typeface="Calibri"/>
            </a:endParaRPr>
          </a:p>
        </p:txBody>
      </p:sp>
      <p:pic>
        <p:nvPicPr>
          <p:cNvPr id="1028" name="Picture 4" descr="Brand Story Hero - Patagonia">
            <a:extLst>
              <a:ext uri="{FF2B5EF4-FFF2-40B4-BE49-F238E27FC236}">
                <a16:creationId xmlns:a16="http://schemas.microsoft.com/office/drawing/2014/main" id="{293337B5-0F50-3476-4BCB-55BD948BDA9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60588" y="3101550"/>
            <a:ext cx="1223963" cy="12239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de-DE" dirty="0"/>
              <a:t>Gründung des Unternehmens und Probleme, die es zu lösen galt </a:t>
            </a:r>
            <a:endParaRPr dirty="0"/>
          </a:p>
        </p:txBody>
      </p:sp>
      <p:cxnSp>
        <p:nvCxnSpPr>
          <p:cNvPr id="218" name="Google Shape;218;p23"/>
          <p:cNvCxnSpPr/>
          <p:nvPr/>
        </p:nvCxnSpPr>
        <p:spPr>
          <a:xfrm rot="10800000">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219" name="Google Shape;219;p23"/>
          <p:cNvGrpSpPr/>
          <p:nvPr/>
        </p:nvGrpSpPr>
        <p:grpSpPr>
          <a:xfrm>
            <a:off x="338188" y="5737216"/>
            <a:ext cx="476957" cy="550775"/>
            <a:chOff x="8823055" y="3850915"/>
            <a:chExt cx="751563" cy="867883"/>
          </a:xfrm>
        </p:grpSpPr>
        <p:sp>
          <p:nvSpPr>
            <p:cNvPr id="220" name="Google Shape;220;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1" name="Google Shape;221;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2" name="Google Shape;222;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3" name="Google Shape;223;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4" name="Google Shape;224;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5" name="Google Shape;225;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6" name="Google Shape;226;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7" name="Google Shape;227;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8" name="Google Shape;228;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229" name="Google Shape;229;p23"/>
          <p:cNvSpPr txBox="1"/>
          <p:nvPr/>
        </p:nvSpPr>
        <p:spPr>
          <a:xfrm>
            <a:off x="948538" y="6990751"/>
            <a:ext cx="5991741" cy="376038"/>
          </a:xfrm>
          <a:prstGeom prst="rect">
            <a:avLst/>
          </a:prstGeom>
          <a:noFill/>
          <a:ln>
            <a:noFill/>
          </a:ln>
        </p:spPr>
        <p:txBody>
          <a:bodyPr spcFirstLastPara="1" wrap="square" lIns="91425" tIns="45700" rIns="91425" bIns="45700" anchor="ctr" anchorCtr="0">
            <a:noAutofit/>
          </a:bodyPr>
          <a:lstStyle/>
          <a:p>
            <a:pPr algn="l"/>
            <a:r>
              <a:rPr lang="de-DE" dirty="0">
                <a:solidFill>
                  <a:srgbClr val="777777"/>
                </a:solidFill>
                <a:latin typeface="Calibri" panose="020F0502020204030204" pitchFamily="34" charset="0"/>
                <a:ea typeface="Calibri" panose="020F0502020204030204" pitchFamily="34" charset="0"/>
                <a:cs typeface="Calibri" panose="020F0502020204030204" pitchFamily="34" charset="0"/>
              </a:rPr>
              <a:t>Seit seiner Gründung hat Patagonia Jahrzehnte damit verbracht, sein Produkt zu perfektionieren. Sie haben verschiedene Materialien, Farben, Arbeitsumgebungen und Umweltethik erforscht, um ihre Produkte zu entwickeln. Es sind Produkte, auf die sie stolz sind und die zu einer sichereren Umwelt beitragen.</a:t>
            </a:r>
          </a:p>
          <a:p>
            <a:pPr algn="l"/>
            <a:endParaRPr lang="de-DE" dirty="0">
              <a:solidFill>
                <a:srgbClr val="777777"/>
              </a:solidFill>
              <a:latin typeface="Calibri" panose="020F0502020204030204" pitchFamily="34" charset="0"/>
              <a:ea typeface="Calibri" panose="020F0502020204030204" pitchFamily="34" charset="0"/>
              <a:cs typeface="Calibri" panose="020F0502020204030204" pitchFamily="34" charset="0"/>
            </a:endParaRPr>
          </a:p>
          <a:p>
            <a:pPr algn="l"/>
            <a:r>
              <a:rPr lang="de-DE" b="1" dirty="0">
                <a:solidFill>
                  <a:srgbClr val="777777"/>
                </a:solidFill>
                <a:latin typeface="Calibri" panose="020F0502020204030204" pitchFamily="34" charset="0"/>
                <a:ea typeface="Calibri" panose="020F0502020204030204" pitchFamily="34" charset="0"/>
                <a:cs typeface="Calibri" panose="020F0502020204030204" pitchFamily="34" charset="0"/>
              </a:rPr>
              <a:t>Heute ist Patagonia eine der weltweit führenden umweltfreundlichen Bekleidungsmarken. Das Unternehmen geht weit über Kleidung hinaus und engagiert sich für die Ausbildung der nächsten Generation von Umweltaktivisten. Patagonia tut dies, um seine Mission fortzusetzen, eine Lösung für die anhaltende Umweltkrise zu finden.</a:t>
            </a:r>
          </a:p>
        </p:txBody>
      </p:sp>
      <p:sp>
        <p:nvSpPr>
          <p:cNvPr id="230" name="Google Shape;230;p23"/>
          <p:cNvSpPr txBox="1"/>
          <p:nvPr/>
        </p:nvSpPr>
        <p:spPr>
          <a:xfrm>
            <a:off x="925872" y="5393722"/>
            <a:ext cx="5991741" cy="376038"/>
          </a:xfrm>
          <a:prstGeom prst="rect">
            <a:avLst/>
          </a:prstGeom>
          <a:noFill/>
          <a:ln>
            <a:noFill/>
          </a:ln>
        </p:spPr>
        <p:txBody>
          <a:bodyPr spcFirstLastPara="1" wrap="square" lIns="91425" tIns="45700" rIns="91425" bIns="45700" anchor="ctr" anchorCtr="0">
            <a:noAutofit/>
          </a:bodyPr>
          <a:lstStyle/>
          <a:p>
            <a:pPr marL="0" marR="0" lvl="0" indent="0" algn="l" rtl="0">
              <a:lnSpc>
                <a:spcPct val="102200"/>
              </a:lnSpc>
              <a:spcBef>
                <a:spcPts val="0"/>
              </a:spcBef>
              <a:spcAft>
                <a:spcPts val="0"/>
              </a:spcAft>
              <a:buClr>
                <a:srgbClr val="79527B"/>
              </a:buClr>
              <a:buSzPts val="1500"/>
              <a:buFont typeface="Arial"/>
              <a:buNone/>
            </a:pPr>
            <a:r>
              <a:rPr lang="en-US" sz="1511" b="1" dirty="0" err="1">
                <a:solidFill>
                  <a:srgbClr val="79527B"/>
                </a:solidFill>
                <a:latin typeface="Calibri"/>
                <a:cs typeface="Calibri"/>
                <a:sym typeface="Calibri"/>
              </a:rPr>
              <a:t>Nächste</a:t>
            </a:r>
            <a:r>
              <a:rPr lang="en-US" sz="1511" b="1" dirty="0">
                <a:solidFill>
                  <a:srgbClr val="79527B"/>
                </a:solidFill>
                <a:latin typeface="Calibri"/>
                <a:cs typeface="Calibri"/>
                <a:sym typeface="Calibri"/>
              </a:rPr>
              <a:t> </a:t>
            </a:r>
            <a:r>
              <a:rPr lang="en-US" sz="1511" b="1" dirty="0" err="1">
                <a:solidFill>
                  <a:srgbClr val="79527B"/>
                </a:solidFill>
                <a:latin typeface="Calibri"/>
                <a:cs typeface="Calibri"/>
                <a:sym typeface="Calibri"/>
              </a:rPr>
              <a:t>Schritte</a:t>
            </a:r>
            <a:endParaRPr dirty="0"/>
          </a:p>
        </p:txBody>
      </p:sp>
      <p:cxnSp>
        <p:nvCxnSpPr>
          <p:cNvPr id="231" name="Google Shape;231;p23"/>
          <p:cNvCxnSpPr>
            <a:cxnSpLocks/>
          </p:cNvCxnSpPr>
          <p:nvPr/>
        </p:nvCxnSpPr>
        <p:spPr>
          <a:xfrm flipH="1">
            <a:off x="928041" y="5818068"/>
            <a:ext cx="5782041"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32" name="Google Shape;232;p23"/>
          <p:cNvSpPr txBox="1"/>
          <p:nvPr/>
        </p:nvSpPr>
        <p:spPr>
          <a:xfrm>
            <a:off x="977601" y="1339279"/>
            <a:ext cx="5891730" cy="3265879"/>
          </a:xfrm>
          <a:prstGeom prst="rect">
            <a:avLst/>
          </a:prstGeom>
          <a:noFill/>
          <a:ln>
            <a:noFill/>
          </a:ln>
        </p:spPr>
        <p:txBody>
          <a:bodyPr spcFirstLastPara="1" wrap="square" lIns="91425" tIns="45700" rIns="91425" bIns="45700" anchor="t" anchorCtr="0">
            <a:noAutofit/>
          </a:bodyPr>
          <a:lstStyle/>
          <a:p>
            <a:pPr marL="0" marR="0" lvl="0" indent="0" algn="just" rtl="0">
              <a:lnSpc>
                <a:spcPct val="102200"/>
              </a:lnSpc>
              <a:spcBef>
                <a:spcPts val="0"/>
              </a:spcBef>
              <a:spcAft>
                <a:spcPts val="0"/>
              </a:spcAft>
              <a:buClr>
                <a:srgbClr val="79527B"/>
              </a:buClr>
              <a:buSzPts val="1500"/>
              <a:buFont typeface="Arial"/>
              <a:buNone/>
            </a:pPr>
            <a:r>
              <a:rPr lang="de-DE" b="0" i="0" dirty="0">
                <a:solidFill>
                  <a:srgbClr val="777777"/>
                </a:solidFill>
                <a:effectLst/>
                <a:latin typeface="Calibri" panose="020F0502020204030204" pitchFamily="34" charset="0"/>
                <a:ea typeface="Calibri" panose="020F0502020204030204" pitchFamily="34" charset="0"/>
                <a:cs typeface="Calibri" panose="020F0502020204030204" pitchFamily="34" charset="0"/>
              </a:rPr>
              <a:t>Yvon </a:t>
            </a:r>
            <a:r>
              <a:rPr lang="de-DE" b="0" i="0" dirty="0" err="1">
                <a:solidFill>
                  <a:srgbClr val="777777"/>
                </a:solidFill>
                <a:effectLst/>
                <a:latin typeface="Calibri" panose="020F0502020204030204" pitchFamily="34" charset="0"/>
                <a:ea typeface="Calibri" panose="020F0502020204030204" pitchFamily="34" charset="0"/>
                <a:cs typeface="Calibri" panose="020F0502020204030204" pitchFamily="34" charset="0"/>
              </a:rPr>
              <a:t>Chouinard</a:t>
            </a:r>
            <a:r>
              <a:rPr lang="de-DE" b="0" i="0" dirty="0">
                <a:solidFill>
                  <a:srgbClr val="777777"/>
                </a:solidFill>
                <a:effectLst/>
                <a:latin typeface="Calibri" panose="020F0502020204030204" pitchFamily="34" charset="0"/>
                <a:ea typeface="Calibri" panose="020F0502020204030204" pitchFamily="34" charset="0"/>
                <a:cs typeface="Calibri" panose="020F0502020204030204" pitchFamily="34" charset="0"/>
              </a:rPr>
              <a:t> begann im Alter von 14 Jahren mit dem Klettern. Der Sport war in den USA noch nicht sehr verbreitet, aber Yvon sah eine Chance. Bald begannen Yvon und seine Freunde, auf eigene Faust Ausflüge zu unternehmen und durch ganz Amerika zu reisen, um sich an Felsen abzuseilen. </a:t>
            </a:r>
          </a:p>
          <a:p>
            <a:pPr marL="0" marR="0" lvl="0" indent="0" algn="just" rtl="0">
              <a:lnSpc>
                <a:spcPct val="102200"/>
              </a:lnSpc>
              <a:spcBef>
                <a:spcPts val="0"/>
              </a:spcBef>
              <a:spcAft>
                <a:spcPts val="0"/>
              </a:spcAft>
              <a:buClr>
                <a:srgbClr val="79527B"/>
              </a:buClr>
              <a:buSzPts val="1500"/>
              <a:buFont typeface="Arial"/>
              <a:buNone/>
            </a:pPr>
            <a:endParaRPr lang="de-DE" b="0" i="0" dirty="0">
              <a:solidFill>
                <a:srgbClr val="777777"/>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just" rtl="0">
              <a:lnSpc>
                <a:spcPct val="102200"/>
              </a:lnSpc>
              <a:spcBef>
                <a:spcPts val="0"/>
              </a:spcBef>
              <a:spcAft>
                <a:spcPts val="0"/>
              </a:spcAft>
              <a:buClr>
                <a:srgbClr val="79527B"/>
              </a:buClr>
              <a:buSzPts val="1500"/>
              <a:buFont typeface="Arial"/>
              <a:buNone/>
            </a:pPr>
            <a:r>
              <a:rPr lang="de-DE" b="1" i="0" dirty="0">
                <a:solidFill>
                  <a:srgbClr val="777777"/>
                </a:solidFill>
                <a:effectLst/>
                <a:latin typeface="Calibri" panose="020F0502020204030204" pitchFamily="34" charset="0"/>
                <a:ea typeface="Calibri" panose="020F0502020204030204" pitchFamily="34" charset="0"/>
                <a:cs typeface="Calibri" panose="020F0502020204030204" pitchFamily="34" charset="0"/>
              </a:rPr>
              <a:t>Je älter Yvon wurde, desto mehr engagierte er sich und das Klettern wurde zu seinem Lebensstil. Als umweltbewusster Mensch bemerkte Yvon die Schäden, die seine Kletterausrüstung an den Felswänden anrichtete.</a:t>
            </a:r>
          </a:p>
          <a:p>
            <a:pPr marL="0" marR="0" lvl="0" indent="0" algn="just" rtl="0">
              <a:lnSpc>
                <a:spcPct val="102200"/>
              </a:lnSpc>
              <a:spcBef>
                <a:spcPts val="0"/>
              </a:spcBef>
              <a:spcAft>
                <a:spcPts val="0"/>
              </a:spcAft>
              <a:buClr>
                <a:srgbClr val="79527B"/>
              </a:buClr>
              <a:buSzPts val="1500"/>
              <a:buFont typeface="Arial"/>
              <a:buNone/>
            </a:pPr>
            <a:endParaRPr lang="de-DE" b="0" i="0" dirty="0">
              <a:solidFill>
                <a:srgbClr val="777777"/>
              </a:solidFill>
              <a:effectLst/>
              <a:latin typeface="Calibri" panose="020F0502020204030204" pitchFamily="34" charset="0"/>
              <a:ea typeface="Calibri" panose="020F0502020204030204" pitchFamily="34" charset="0"/>
              <a:cs typeface="Calibri" panose="020F0502020204030204" pitchFamily="34" charset="0"/>
            </a:endParaRPr>
          </a:p>
          <a:p>
            <a:pPr marL="0" marR="0" lvl="0" indent="0" algn="just" rtl="0">
              <a:lnSpc>
                <a:spcPct val="102200"/>
              </a:lnSpc>
              <a:spcBef>
                <a:spcPts val="0"/>
              </a:spcBef>
              <a:spcAft>
                <a:spcPts val="0"/>
              </a:spcAft>
              <a:buClr>
                <a:srgbClr val="79527B"/>
              </a:buClr>
              <a:buSzPts val="1500"/>
              <a:buFont typeface="Arial"/>
              <a:buNone/>
            </a:pPr>
            <a:r>
              <a:rPr lang="de-DE" b="0" i="0" dirty="0">
                <a:solidFill>
                  <a:srgbClr val="777777"/>
                </a:solidFill>
                <a:effectLst/>
                <a:latin typeface="Calibri" panose="020F0502020204030204" pitchFamily="34" charset="0"/>
                <a:ea typeface="Calibri" panose="020F0502020204030204" pitchFamily="34" charset="0"/>
                <a:cs typeface="Calibri" panose="020F0502020204030204" pitchFamily="34" charset="0"/>
              </a:rPr>
              <a:t>Um weitere Schäden zu vermeiden, begann er, seine Ausrüstung selbst herzustellen. Dieses Bestreben, die Umwelt zu schützen, wurde zu einer treibenden Kraft hinter dem Ethos des Unternehmens. Auf einer Reise nach Schottland entdeckte Yvon das Rugbytrikot und wie gut es vor den Elementen und der Kletterausrüstung schützt, so dass er begann, Kleidung zu verkaufen. Als die Bekleidungssparte des Unternehmens wuchs, beschloss er, dass diese einen eigenen, einzigartigen Namen brauchte. Im Jahr 1973 war Patagonia geboren.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indent="0">
              <a:lnSpc>
                <a:spcPct val="102200"/>
              </a:lnSpc>
              <a:buSzPts val="1500"/>
            </a:pPr>
            <a:r>
              <a:rPr lang="en-US" sz="1511" dirty="0">
                <a:sym typeface="Arial"/>
              </a:rPr>
              <a:t>Adaptive </a:t>
            </a:r>
            <a:r>
              <a:rPr lang="en-US" sz="1511" dirty="0" err="1">
                <a:sym typeface="Arial"/>
              </a:rPr>
              <a:t>Führung</a:t>
            </a:r>
            <a:r>
              <a:rPr lang="en-US" sz="1511" dirty="0">
                <a:sym typeface="Arial"/>
              </a:rPr>
              <a:t> </a:t>
            </a:r>
            <a:endParaRPr sz="1511" dirty="0">
              <a:sym typeface="Arial"/>
            </a:endParaRPr>
          </a:p>
        </p:txBody>
      </p:sp>
      <p:sp>
        <p:nvSpPr>
          <p:cNvPr id="238" name="Google Shape;238;p26"/>
          <p:cNvSpPr txBox="1">
            <a:spLocks noGrp="1"/>
          </p:cNvSpPr>
          <p:nvPr>
            <p:ph type="body" idx="2"/>
          </p:nvPr>
        </p:nvSpPr>
        <p:spPr>
          <a:xfrm>
            <a:off x="1024740" y="1448981"/>
            <a:ext cx="5866788" cy="8578420"/>
          </a:xfrm>
          <a:prstGeom prst="rect">
            <a:avLst/>
          </a:prstGeom>
          <a:noFill/>
          <a:ln>
            <a:noFill/>
          </a:ln>
        </p:spPr>
        <p:txBody>
          <a:bodyPr spcFirstLastPara="1" wrap="square" lIns="91425" tIns="45700" rIns="91425" bIns="45700" anchor="t" anchorCtr="0">
            <a:noAutofit/>
          </a:bodyPr>
          <a:lstStyle/>
          <a:p>
            <a:pPr marL="0" lvl="0" indent="0" algn="just" rtl="0">
              <a:lnSpc>
                <a:spcPct val="102200"/>
              </a:lnSpc>
              <a:spcBef>
                <a:spcPts val="0"/>
              </a:spcBef>
              <a:spcAft>
                <a:spcPts val="0"/>
              </a:spcAft>
              <a:buClr>
                <a:srgbClr val="79527B"/>
              </a:buClr>
              <a:buSzPts val="1500"/>
              <a:buNone/>
            </a:pPr>
            <a:r>
              <a:rPr lang="de-DE" sz="1400"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Das Leitbild des Unternehmens lautet heute: "Das beste Produkt herstellen, keinen unnötigen Schaden verursachen, das Geschäft nutzen, um Lösungen für die Umweltkrise zu inspirieren und umzusetzen."  </a:t>
            </a:r>
            <a:r>
              <a:rPr lang="de-DE" sz="1400" b="1"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Die Verantwortung für die Umwelt ist offiziell Teil der Arbeit eines jeden Patagonia-Mitarbeiters. Die Erfolge des Unternehmens bei der Verringerung seiner Umweltauswirkungen sind weltweit anerkannt worden.</a:t>
            </a:r>
            <a:endParaRPr lang="en-US" sz="1400" b="1"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just" rtl="0">
              <a:lnSpc>
                <a:spcPct val="102200"/>
              </a:lnSpc>
              <a:spcBef>
                <a:spcPts val="0"/>
              </a:spcBef>
              <a:spcAft>
                <a:spcPts val="0"/>
              </a:spcAft>
              <a:buClr>
                <a:srgbClr val="79527B"/>
              </a:buClr>
              <a:buSzPts val="1500"/>
              <a:buNone/>
            </a:pPr>
            <a:endParaRPr lang="en-US" sz="1400" b="1"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just" rtl="0">
              <a:lnSpc>
                <a:spcPct val="102200"/>
              </a:lnSpc>
              <a:spcBef>
                <a:spcPts val="0"/>
              </a:spcBef>
              <a:spcAft>
                <a:spcPts val="0"/>
              </a:spcAft>
              <a:buClr>
                <a:srgbClr val="79527B"/>
              </a:buClr>
              <a:buSzPts val="1500"/>
              <a:buNone/>
            </a:pPr>
            <a:r>
              <a:rPr lang="de-DE" sz="1400" b="1"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Yvon </a:t>
            </a:r>
            <a:r>
              <a:rPr lang="de-DE" sz="1400" b="1" dirty="0" err="1">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Chouinard</a:t>
            </a:r>
            <a:r>
              <a:rPr lang="de-DE" sz="1400" b="1"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 baute das Unternehmen aus und wurde zum widerwilligen Milliardär. Doch im September 2022 verschenkte Yvon </a:t>
            </a:r>
            <a:r>
              <a:rPr lang="de-DE" sz="1400" b="1" dirty="0" err="1">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Chouinard</a:t>
            </a:r>
            <a:r>
              <a:rPr lang="de-DE" sz="1400" b="1"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 sein Unternehmen im Stil der adaptiven Führung. </a:t>
            </a:r>
          </a:p>
          <a:p>
            <a:pPr marL="0" lvl="0" indent="0" algn="just" rtl="0">
              <a:lnSpc>
                <a:spcPct val="102200"/>
              </a:lnSpc>
              <a:spcBef>
                <a:spcPts val="0"/>
              </a:spcBef>
              <a:spcAft>
                <a:spcPts val="0"/>
              </a:spcAft>
              <a:buClr>
                <a:srgbClr val="79527B"/>
              </a:buClr>
              <a:buSzPts val="1500"/>
              <a:buNone/>
            </a:pPr>
            <a:endParaRPr lang="de-DE" sz="1400" b="1"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endParaRPr>
          </a:p>
          <a:p>
            <a:pPr marL="0" lvl="0" indent="0" algn="just" rtl="0">
              <a:lnSpc>
                <a:spcPct val="102200"/>
              </a:lnSpc>
              <a:spcBef>
                <a:spcPts val="0"/>
              </a:spcBef>
              <a:spcAft>
                <a:spcPts val="0"/>
              </a:spcAft>
              <a:buClr>
                <a:srgbClr val="79527B"/>
              </a:buClr>
              <a:buSzPts val="1500"/>
              <a:buNone/>
            </a:pPr>
            <a:r>
              <a:rPr lang="de-DE" sz="1400"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Anstatt das Unternehmen zu verkaufen oder an die Börse zu bringen, übertrug er seine Anteile an dem Unternehmen auf eine speziell konzipierte Treuhandgesellschaft und eine gemeinnützige Organisation, die die Unabhängigkeit des Unternehmens bewahrt und </a:t>
            </a:r>
            <a:r>
              <a:rPr lang="de-DE" sz="1400" b="1" dirty="0">
                <a:solidFill>
                  <a:srgbClr val="777777"/>
                </a:solidFill>
                <a:latin typeface="Calibri" panose="020F0502020204030204" pitchFamily="34" charset="0"/>
                <a:ea typeface="Calibri" panose="020F0502020204030204" pitchFamily="34" charset="0"/>
                <a:cs typeface="Calibri" panose="020F0502020204030204" pitchFamily="34" charset="0"/>
                <a:sym typeface="Arial"/>
              </a:rPr>
              <a:t>sicherstellt, dass alle seine Projekte - etwa 100 Millionen Dollar pro Jahr - zur Bekämpfung des Klimawandels und zum Schutz von unerschlossenem Land auf der ganzen Welt eingesetzt werden.</a:t>
            </a:r>
            <a:endParaRPr lang="en-US" sz="1600" b="1" dirty="0">
              <a:solidFill>
                <a:srgbClr val="777777"/>
              </a:solidFill>
              <a:latin typeface="Arial" panose="020B0604020202020204" pitchFamily="34" charset="0"/>
              <a:cs typeface="Arial"/>
              <a:sym typeface="Arial"/>
            </a:endParaRPr>
          </a:p>
          <a:p>
            <a:pPr marL="0" lvl="0" indent="0" algn="just" rtl="0">
              <a:lnSpc>
                <a:spcPct val="102200"/>
              </a:lnSpc>
              <a:spcBef>
                <a:spcPts val="0"/>
              </a:spcBef>
              <a:spcAft>
                <a:spcPts val="0"/>
              </a:spcAft>
              <a:buClr>
                <a:srgbClr val="79527B"/>
              </a:buClr>
              <a:buSzPts val="1500"/>
              <a:buNone/>
            </a:pPr>
            <a:endParaRPr lang="en-US" sz="1600" b="1" dirty="0">
              <a:solidFill>
                <a:srgbClr val="777777"/>
              </a:solidFill>
              <a:latin typeface="Arial" panose="020B0604020202020204" pitchFamily="34" charset="0"/>
              <a:cs typeface="Arial"/>
              <a:sym typeface="Arial"/>
            </a:endParaRPr>
          </a:p>
          <a:p>
            <a:pPr marL="0" lvl="0" indent="0" algn="ctr" rtl="0">
              <a:lnSpc>
                <a:spcPct val="102200"/>
              </a:lnSpc>
              <a:spcBef>
                <a:spcPts val="0"/>
              </a:spcBef>
              <a:spcAft>
                <a:spcPts val="0"/>
              </a:spcAft>
              <a:buClr>
                <a:srgbClr val="79527B"/>
              </a:buClr>
              <a:buSzPts val="1500"/>
              <a:buNone/>
            </a:pPr>
            <a:r>
              <a:rPr lang="de-DE" sz="1600" b="1" i="0" dirty="0">
                <a:solidFill>
                  <a:srgbClr val="79527B"/>
                </a:solidFill>
                <a:effectLst/>
                <a:latin typeface="Calibri" panose="020F0502020204030204" pitchFamily="34" charset="0"/>
                <a:ea typeface="Calibri" panose="020F0502020204030204" pitchFamily="34" charset="0"/>
                <a:cs typeface="Calibri" panose="020F0502020204030204" pitchFamily="34" charset="0"/>
              </a:rPr>
              <a:t>"Um ein großes Unternehmen oder eine große Führungspersönlichkeit zu sein, muss man sein Unternehmen so führen, dass man an dem Tag, an dem man den Löffel abgibt, zurückblickt und denkt: </a:t>
            </a:r>
          </a:p>
          <a:p>
            <a:pPr marL="0" lvl="0" indent="0" algn="ctr" rtl="0">
              <a:lnSpc>
                <a:spcPct val="102200"/>
              </a:lnSpc>
              <a:spcBef>
                <a:spcPts val="0"/>
              </a:spcBef>
              <a:spcAft>
                <a:spcPts val="0"/>
              </a:spcAft>
              <a:buClr>
                <a:srgbClr val="79527B"/>
              </a:buClr>
              <a:buSzPts val="1500"/>
              <a:buNone/>
            </a:pPr>
            <a:endParaRPr lang="en-US" sz="1600" b="1" i="1" dirty="0">
              <a:solidFill>
                <a:srgbClr val="79527B"/>
              </a:solidFill>
              <a:effectLst/>
              <a:latin typeface="Calibri" panose="020F0502020204030204" pitchFamily="34" charset="0"/>
              <a:ea typeface="Calibri" panose="020F0502020204030204" pitchFamily="34" charset="0"/>
              <a:cs typeface="Calibri" panose="020F0502020204030204" pitchFamily="34" charset="0"/>
            </a:endParaRPr>
          </a:p>
          <a:p>
            <a:pPr marL="0" lvl="0" indent="0" algn="ctr" rtl="0">
              <a:lnSpc>
                <a:spcPct val="102200"/>
              </a:lnSpc>
              <a:spcBef>
                <a:spcPts val="0"/>
              </a:spcBef>
              <a:spcAft>
                <a:spcPts val="0"/>
              </a:spcAft>
              <a:buClr>
                <a:srgbClr val="79527B"/>
              </a:buClr>
              <a:buSzPts val="1500"/>
              <a:buNone/>
            </a:pPr>
            <a:r>
              <a:rPr lang="de-DE" sz="1600" b="1" i="1" dirty="0">
                <a:solidFill>
                  <a:srgbClr val="79527B"/>
                </a:solidFill>
                <a:effectLst/>
                <a:latin typeface="Calibri" panose="020F0502020204030204" pitchFamily="34" charset="0"/>
                <a:ea typeface="Calibri" panose="020F0502020204030204" pitchFamily="34" charset="0"/>
                <a:cs typeface="Calibri" panose="020F0502020204030204" pitchFamily="34" charset="0"/>
              </a:rPr>
              <a:t>Ich habe mein Leben so gut ich konnte in eine Richtung gelenkt, auf die ich wirklich stolz bin. Das ist für mich Führung.</a:t>
            </a:r>
          </a:p>
          <a:p>
            <a:pPr marL="0" lvl="0" indent="0" algn="ctr" rtl="0">
              <a:lnSpc>
                <a:spcPct val="102200"/>
              </a:lnSpc>
              <a:spcBef>
                <a:spcPts val="0"/>
              </a:spcBef>
              <a:spcAft>
                <a:spcPts val="0"/>
              </a:spcAft>
              <a:buClr>
                <a:srgbClr val="79527B"/>
              </a:buClr>
              <a:buSzPts val="1500"/>
              <a:buNone/>
            </a:pPr>
            <a:endParaRPr lang="en-US" sz="1600" b="1" i="0" dirty="0">
              <a:solidFill>
                <a:srgbClr val="79527B"/>
              </a:solidFill>
              <a:effectLst/>
              <a:latin typeface="Calibri" panose="020F0502020204030204" pitchFamily="34" charset="0"/>
              <a:ea typeface="Calibri" panose="020F0502020204030204" pitchFamily="34" charset="0"/>
              <a:cs typeface="Calibri" panose="020F0502020204030204" pitchFamily="34" charset="0"/>
            </a:endParaRPr>
          </a:p>
          <a:p>
            <a:pPr marL="0" lvl="0" indent="0" algn="ctr" rtl="0">
              <a:lnSpc>
                <a:spcPct val="102200"/>
              </a:lnSpc>
              <a:spcBef>
                <a:spcPts val="0"/>
              </a:spcBef>
              <a:spcAft>
                <a:spcPts val="0"/>
              </a:spcAft>
              <a:buClr>
                <a:srgbClr val="79527B"/>
              </a:buClr>
              <a:buSzPts val="1500"/>
              <a:buNone/>
            </a:pPr>
            <a:r>
              <a:rPr lang="de-DE" sz="1600" b="1" dirty="0">
                <a:solidFill>
                  <a:srgbClr val="79527B"/>
                </a:solidFill>
                <a:latin typeface="Calibri" panose="020F0502020204030204" pitchFamily="34" charset="0"/>
                <a:ea typeface="Calibri" panose="020F0502020204030204" pitchFamily="34" charset="0"/>
                <a:cs typeface="Calibri" panose="020F0502020204030204" pitchFamily="34" charset="0"/>
              </a:rPr>
              <a:t>Die Menschen werden, vor allem heute, nur dann zu Ihnen aufschauen, wenn Sie einen Standpunkt vertreten, der auf einer ethischen Grundlage und einem ethischen Rahmen basiert, so dass es bei diesem Geschäft um mehr geht als nur ums Geldverdienen.„</a:t>
            </a:r>
          </a:p>
          <a:p>
            <a:pPr marL="0" lvl="0" indent="0" algn="ctr" rtl="0">
              <a:lnSpc>
                <a:spcPct val="102200"/>
              </a:lnSpc>
              <a:spcBef>
                <a:spcPts val="0"/>
              </a:spcBef>
              <a:spcAft>
                <a:spcPts val="0"/>
              </a:spcAft>
              <a:buClr>
                <a:srgbClr val="79527B"/>
              </a:buClr>
              <a:buSzPts val="1500"/>
              <a:buNone/>
            </a:pPr>
            <a:endPar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algn="ctr" rtl="0">
              <a:lnSpc>
                <a:spcPct val="102200"/>
              </a:lnSpc>
              <a:spcBef>
                <a:spcPts val="0"/>
              </a:spcBef>
              <a:spcAft>
                <a:spcPts val="0"/>
              </a:spcAft>
              <a:buClr>
                <a:srgbClr val="79527B"/>
              </a:buClr>
              <a:buSzPts val="1500"/>
              <a:buNone/>
            </a:pPr>
            <a:r>
              <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sym typeface="Arial"/>
              </a:rPr>
              <a:t>Tompkins, </a:t>
            </a:r>
            <a:r>
              <a:rPr lang="en-US" sz="1600" b="1" dirty="0" err="1">
                <a:solidFill>
                  <a:srgbClr val="79527B"/>
                </a:solidFill>
                <a:latin typeface="Calibri" panose="020F0502020204030204" pitchFamily="34" charset="0"/>
                <a:ea typeface="Calibri" panose="020F0502020204030204" pitchFamily="34" charset="0"/>
                <a:cs typeface="Calibri" panose="020F0502020204030204" pitchFamily="34" charset="0"/>
                <a:sym typeface="Arial"/>
              </a:rPr>
              <a:t>ehemaliger</a:t>
            </a:r>
            <a:r>
              <a:rPr lang="en-US" sz="1600" b="1" dirty="0">
                <a:solidFill>
                  <a:srgbClr val="79527B"/>
                </a:solidFill>
                <a:latin typeface="Calibri" panose="020F0502020204030204" pitchFamily="34" charset="0"/>
                <a:ea typeface="Calibri" panose="020F0502020204030204" pitchFamily="34" charset="0"/>
                <a:cs typeface="Calibri" panose="020F0502020204030204" pitchFamily="34" charset="0"/>
                <a:sym typeface="Arial"/>
              </a:rPr>
              <a:t> CEO von Patagonia </a:t>
            </a:r>
            <a:endParaRPr lang="en-US" sz="1050" b="1" dirty="0">
              <a:solidFill>
                <a:srgbClr val="79527B"/>
              </a:solidFill>
              <a:latin typeface="Calibri" panose="020F0502020204030204" pitchFamily="34" charset="0"/>
              <a:ea typeface="Calibri" panose="020F0502020204030204" pitchFamily="34" charset="0"/>
              <a:cs typeface="Calibri" panose="020F0502020204030204" pitchFamily="34" charset="0"/>
              <a:sym typeface="Arial"/>
            </a:endParaRPr>
          </a:p>
        </p:txBody>
      </p:sp>
      <p:cxnSp>
        <p:nvCxnSpPr>
          <p:cNvPr id="239" name="Google Shape;239;p26"/>
          <p:cNvCxnSpPr/>
          <p:nvPr/>
        </p:nvCxnSpPr>
        <p:spPr>
          <a:xfrm rot="10800000">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Tree>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718</Words>
  <Application>Microsoft Office PowerPoint</Application>
  <PresentationFormat>Benutzerdefiniert</PresentationFormat>
  <Paragraphs>39</Paragraphs>
  <Slides>3</Slides>
  <Notes>3</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3</vt:i4>
      </vt:variant>
    </vt:vector>
  </HeadingPairs>
  <TitlesOfParts>
    <vt:vector size="10" baseType="lpstr">
      <vt:lpstr>Century Schoolbook</vt:lpstr>
      <vt:lpstr>Poppins</vt:lpstr>
      <vt:lpstr>Arial</vt:lpstr>
      <vt:lpstr>Montserrat</vt:lpstr>
      <vt:lpstr>Calibri</vt:lpstr>
      <vt:lpstr>Avenir</vt:lpstr>
      <vt:lpstr>Office Theme</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Samantha Carty</dc:creator>
  <cp:lastModifiedBy>Julia Grey</cp:lastModifiedBy>
  <cp:revision>7</cp:revision>
  <dcterms:created xsi:type="dcterms:W3CDTF">2021-06-15T11:45:52Z</dcterms:created>
  <dcterms:modified xsi:type="dcterms:W3CDTF">2023-05-04T18:35:20Z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