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9"/>
  </p:notesMasterIdLst>
  <p:sldIdLst>
    <p:sldId id="277" r:id="rId5"/>
    <p:sldId id="278" r:id="rId6"/>
    <p:sldId id="281" r:id="rId7"/>
    <p:sldId id="282" r:id="rId8"/>
  </p:sldIdLst>
  <p:sldSz cx="7559675" cy="10691813"/>
  <p:notesSz cx="6797675" cy="9926638"/>
  <p:embeddedFontLst>
    <p:embeddedFont>
      <p:font typeface="Calibri" panose="020F0502020204030204" pitchFamily="34" charset="0"/>
      <p:regular r:id="rId10"/>
      <p:bold r:id="rId11"/>
      <p:italic r:id="rId12"/>
      <p:boldItalic r:id="rId13"/>
    </p:embeddedFont>
    <p:embeddedFont>
      <p:font typeface="Century Schoolbook" panose="02040604050505020304" pitchFamily="18" charset="0"/>
      <p:regular r:id="rId14"/>
      <p:bold r:id="rId15"/>
      <p:italic r:id="rId16"/>
      <p:boldItalic r:id="rId17"/>
    </p:embeddedFont>
    <p:embeddedFont>
      <p:font typeface="Montserrat" panose="00000500000000000000" pitchFamily="2" charset="0"/>
      <p:regular r:id="rId18"/>
      <p:bold r:id="rId19"/>
      <p:italic r:id="rId20"/>
      <p:boldItalic r:id="rId21"/>
    </p:embeddedFont>
    <p:embeddedFont>
      <p:font typeface="Poppins" panose="00000500000000000000"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9" roundtripDataSignature="AMtx7mjFqha598ZSteIH527IVpLSe/qmB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228C625-46BB-89F1-8F4D-72F20629431B}" name="Guðrún Þóra Gunnarsdóttir - HA" initials="GÞGH" userId="S::gudrunthora@unak.is::080319e9-cba8-43d0-a339-cc9a7fd4f623" providerId="AD"/>
  <p188:author id="{03246655-826E-A141-D929-1D4D7230E0F1}" name="Íris Hrund Halldórsdóttir" initials="ÍHH" userId="S::irishh@hi.is::0834478e-9d1d-489a-b867-717661bcfdc5" providerId="AD"/>
  <p188:author id="{78CEE3AD-728E-293C-9E64-A1BC9C092354}" name="Eyrún Jenný Bjarnadóttir - HA" initials="EH" userId="S::ejb@unak.is::913786f6-d1ce-4583-80d8-c07f52065d8a" providerId="AD"/>
  <p188:author id="{73D63ABC-2E95-A38B-E518-80FD6E950FB7}" name="Shara Lynn Terjung" initials="SLT" userId="S::shara.terjung@marel.com::93133910-c4c9-48dc-9677-bdaf8390b019" providerId="AD"/>
  <p188:author id="{5E07C8E4-5CD3-FBBE-B21D-5E7828DF1115}" name="Íris Hrund Halldórsdóttir - HA" initials="ÍHHH" userId="Íris Hrund Halldórsdóttir - HA"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uðrún Þóra Gunnarsdóttir - HA" initials="GÞGH" lastIdx="3" clrIdx="0">
    <p:extLst>
      <p:ext uri="{19B8F6BF-5375-455C-9EA6-DF929625EA0E}">
        <p15:presenceInfo xmlns:p15="http://schemas.microsoft.com/office/powerpoint/2012/main" userId="S::gudrunthora@unak.is::080319e9-cba8-43d0-a339-cc9a7fd4f623" providerId="AD"/>
      </p:ext>
    </p:extLst>
  </p:cmAuthor>
  <p:cmAuthor id="2" name="Íris Hrund Halldórsdóttir - HA" initials="ÍHHH" lastIdx="1" clrIdx="1">
    <p:extLst>
      <p:ext uri="{19B8F6BF-5375-455C-9EA6-DF929625EA0E}">
        <p15:presenceInfo xmlns:p15="http://schemas.microsoft.com/office/powerpoint/2012/main" userId="Íris Hrund Halldórsdóttir - H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283" autoAdjust="0"/>
  </p:normalViewPr>
  <p:slideViewPr>
    <p:cSldViewPr snapToGrid="0">
      <p:cViewPr>
        <p:scale>
          <a:sx n="77" d="100"/>
          <a:sy n="77" d="100"/>
        </p:scale>
        <p:origin x="2940" y="-5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font" Target="fonts/font12.fntdata"/><Relationship Id="rId63"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font" Target="fonts/font3.fntdata"/><Relationship Id="rId17" Type="http://schemas.openxmlformats.org/officeDocument/2006/relationships/font" Target="fonts/font8.fntdata"/><Relationship Id="rId25" Type="http://schemas.openxmlformats.org/officeDocument/2006/relationships/font" Target="fonts/font16.fntdata"/><Relationship Id="rId59" Type="http://customschemas.google.com/relationships/presentationmetadata" Target="metadata"/><Relationship Id="rId2" Type="http://schemas.openxmlformats.org/officeDocument/2006/relationships/customXml" Target="../customXml/item2.xml"/><Relationship Id="rId16" Type="http://schemas.openxmlformats.org/officeDocument/2006/relationships/font" Target="fonts/font7.fntdata"/><Relationship Id="rId20" Type="http://schemas.openxmlformats.org/officeDocument/2006/relationships/font" Target="fonts/font11.fntdata"/><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2.fntdata"/><Relationship Id="rId24" Type="http://schemas.openxmlformats.org/officeDocument/2006/relationships/font" Target="fonts/font15.fntdata"/><Relationship Id="rId5" Type="http://schemas.openxmlformats.org/officeDocument/2006/relationships/slide" Target="slides/slide1.xml"/><Relationship Id="rId15" Type="http://schemas.openxmlformats.org/officeDocument/2006/relationships/font" Target="fonts/font6.fntdata"/><Relationship Id="rId23" Type="http://schemas.openxmlformats.org/officeDocument/2006/relationships/font" Target="fonts/font14.fntdata"/><Relationship Id="rId61" Type="http://schemas.openxmlformats.org/officeDocument/2006/relationships/presProps" Target="presProps.xml"/><Relationship Id="rId10" Type="http://schemas.openxmlformats.org/officeDocument/2006/relationships/font" Target="fonts/font1.fntdata"/><Relationship Id="rId19" Type="http://schemas.openxmlformats.org/officeDocument/2006/relationships/font" Target="fonts/font10.fntdata"/><Relationship Id="rId60" Type="http://schemas.openxmlformats.org/officeDocument/2006/relationships/commentAuthors" Target="commentAuthors.xml"/><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font" Target="fonts/font5.fntdata"/><Relationship Id="rId22" Type="http://schemas.openxmlformats.org/officeDocument/2006/relationships/font" Target="fonts/font13.fntdata"/><Relationship Id="rId6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0"/>
            <a:ext cx="2945659" cy="498056"/>
          </a:xfrm>
          <a:prstGeom prst="rect">
            <a:avLst/>
          </a:prstGeom>
          <a:noFill/>
          <a:ln>
            <a:noFill/>
          </a:ln>
        </p:spPr>
        <p:txBody>
          <a:bodyPr spcFirstLastPara="1" wrap="square" lIns="94807" tIns="47390" rIns="94807" bIns="4739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8056"/>
          </a:xfrm>
          <a:prstGeom prst="rect">
            <a:avLst/>
          </a:prstGeom>
          <a:noFill/>
          <a:ln>
            <a:noFill/>
          </a:ln>
        </p:spPr>
        <p:txBody>
          <a:bodyPr spcFirstLastPara="1" wrap="square" lIns="94807" tIns="47390" rIns="94807" bIns="4739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194"/>
            <a:ext cx="5438140" cy="3908614"/>
          </a:xfrm>
          <a:prstGeom prst="rect">
            <a:avLst/>
          </a:prstGeom>
          <a:noFill/>
          <a:ln>
            <a:noFill/>
          </a:ln>
        </p:spPr>
        <p:txBody>
          <a:bodyPr spcFirstLastPara="1" wrap="square" lIns="94807" tIns="47390" rIns="94807" bIns="4739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9428585"/>
            <a:ext cx="2945659" cy="498055"/>
          </a:xfrm>
          <a:prstGeom prst="rect">
            <a:avLst/>
          </a:prstGeom>
          <a:noFill/>
          <a:ln>
            <a:noFill/>
          </a:ln>
        </p:spPr>
        <p:txBody>
          <a:bodyPr spcFirstLastPara="1" wrap="square" lIns="94807" tIns="47390" rIns="94807" bIns="4739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428585"/>
            <a:ext cx="2945659" cy="498055"/>
          </a:xfrm>
          <a:prstGeom prst="rect">
            <a:avLst/>
          </a:prstGeom>
          <a:noFill/>
          <a:ln>
            <a:noFill/>
          </a:ln>
        </p:spPr>
        <p:txBody>
          <a:bodyPr spcFirstLastPara="1" wrap="square" lIns="94807" tIns="47390" rIns="94807" bIns="47390"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‹Nr.›</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16" name="Google Shape;1416;p22: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55" name="Google Shape;1455;p23: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541" name="Google Shape;1541;p26: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541" name="Google Shape;1541;p26: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10541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474"/>
        <p:cNvGrpSpPr/>
        <p:nvPr/>
      </p:nvGrpSpPr>
      <p:grpSpPr>
        <a:xfrm>
          <a:off x="0" y="0"/>
          <a:ext cx="0" cy="0"/>
          <a:chOff x="0" y="0"/>
          <a:chExt cx="0" cy="0"/>
        </a:xfrm>
      </p:grpSpPr>
      <p:grpSp>
        <p:nvGrpSpPr>
          <p:cNvPr id="475" name="Google Shape;475;p55"/>
          <p:cNvGrpSpPr/>
          <p:nvPr/>
        </p:nvGrpSpPr>
        <p:grpSpPr>
          <a:xfrm rot="5400000">
            <a:off x="-1566071" y="1575892"/>
            <a:ext cx="10691815" cy="7559675"/>
            <a:chOff x="-3" y="-1544"/>
            <a:chExt cx="12192003" cy="6859544"/>
          </a:xfrm>
        </p:grpSpPr>
        <p:sp>
          <p:nvSpPr>
            <p:cNvPr id="476" name="Google Shape;476;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7" name="Google Shape;477;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8" name="Google Shape;478;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79" name="Google Shape;479;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80" name="Google Shape;480;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1" name="Google Shape;481;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2" name="Google Shape;482;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3" name="Google Shape;483;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4" name="Google Shape;484;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85" name="Google Shape;485;p55"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86" name="Google Shape;486;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378" b="0" i="0" u="none" strike="noStrike" dirty="0">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71" r:id="rId1"/>
    <p:sldLayoutId id="2147483674"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hyperlink" Target="https://l.facebook.com/l.php?u=http%3A%2F%2Ftwitter.com%2Fwww.twitter.com%2Fsbanordurleid%3Ffbclid%3DIwAR3qEaizgnc5LM93zvE2KaXLXuXXsznOQgH_t4Ktqu80TKdpEh8Qce09XKM&amp;h=AT32dXvglVAO2qDFhAQe62dI60-D0oRfYchjCLYGMYVl3YN9stigZsVmWfvf4iNsoXTYsz343ZSLAOpqaOxblc32Coaks4OegooMKSSk88qblzE7CCUOSKphpv6XdtW6GZmg3gNomRDSQBO8oOE" TargetMode="External"/><Relationship Id="rId5" Type="http://schemas.openxmlformats.org/officeDocument/2006/relationships/hyperlink" Target="http://instagram.com/www.instagram.com/sbanordurleid?fbclid=IwAR3MYKxVbhyZmWKdAvNLYB3b20XqA8rIkQb6g0LepR5TilhR4iyDDHboD0Y" TargetMode="External"/><Relationship Id="rId4" Type="http://schemas.openxmlformats.org/officeDocument/2006/relationships/hyperlink" Target="http://www.sba.i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3973899" y="4047283"/>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00" b="1" dirty="0" err="1">
                <a:solidFill>
                  <a:srgbClr val="79527B"/>
                </a:solidFill>
                <a:latin typeface="Calibri" panose="020F0502020204030204" pitchFamily="34" charset="0"/>
                <a:ea typeface="Calibri" panose="020F0502020204030204" pitchFamily="34" charset="0"/>
                <a:cs typeface="Calibri" panose="020F0502020204030204" pitchFamily="34" charset="0"/>
              </a:rPr>
              <a:t>Ausgangssituation</a:t>
            </a:r>
            <a:endParaRPr sz="15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sp>
        <p:nvSpPr>
          <p:cNvPr id="1419" name="Google Shape;1419;p22"/>
          <p:cNvSpPr txBox="1">
            <a:spLocks noGrp="1"/>
          </p:cNvSpPr>
          <p:nvPr>
            <p:ph type="body" idx="2"/>
          </p:nvPr>
        </p:nvSpPr>
        <p:spPr>
          <a:xfrm>
            <a:off x="259966" y="5080045"/>
            <a:ext cx="2997218"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sz="130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de-DE" sz="1400" dirty="0"/>
              <a:t>Thema</a:t>
            </a:r>
            <a:r>
              <a:rPr lang="de-DE" sz="1300" dirty="0">
                <a:latin typeface="Calibri" panose="020F0502020204030204" pitchFamily="34" charset="0"/>
                <a:ea typeface="Calibri" panose="020F0502020204030204" pitchFamily="34" charset="0"/>
                <a:cs typeface="Calibri" panose="020F0502020204030204" pitchFamily="34" charset="0"/>
              </a:rPr>
              <a:t>:</a:t>
            </a: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Innovation</a:t>
            </a:r>
          </a:p>
          <a:p>
            <a:pPr marL="0" lvl="0" indent="0" algn="l" rtl="0">
              <a:lnSpc>
                <a:spcPct val="127750"/>
              </a:lnSpc>
              <a:spcBef>
                <a:spcPts val="0"/>
              </a:spcBef>
              <a:spcAft>
                <a:spcPts val="0"/>
              </a:spcAft>
              <a:buClr>
                <a:schemeClr val="lt1"/>
              </a:buClr>
              <a:buSzPts val="1200"/>
              <a:buNone/>
            </a:pPr>
            <a:endParaRPr lang="de-DE" sz="130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Art des Unternehmens: </a:t>
            </a: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Transport</a:t>
            </a:r>
            <a:endParaRPr lang="de-DE" sz="1300" dirty="0">
              <a:highlight>
                <a:srgbClr val="FFFF00"/>
              </a:highlight>
              <a:latin typeface="Calibri" panose="020F0502020204030204" pitchFamily="34" charset="0"/>
              <a:ea typeface="Calibri" panose="020F0502020204030204" pitchFamily="34" charset="0"/>
              <a:cs typeface="Calibri" panose="020F0502020204030204" pitchFamily="34" charset="0"/>
            </a:endParaRPr>
          </a:p>
        </p:txBody>
      </p:sp>
      <p:sp>
        <p:nvSpPr>
          <p:cNvPr id="1425" name="Google Shape;1425;p22"/>
          <p:cNvSpPr txBox="1">
            <a:spLocks noGrp="1"/>
          </p:cNvSpPr>
          <p:nvPr>
            <p:ph type="body" idx="8"/>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800" dirty="0" err="1"/>
              <a:t>Fallstudie</a:t>
            </a:r>
            <a:endParaRPr sz="1800" dirty="0"/>
          </a:p>
        </p:txBody>
      </p:sp>
      <p:sp>
        <p:nvSpPr>
          <p:cNvPr id="39" name="Google Shape;1420;p22">
            <a:extLst>
              <a:ext uri="{FF2B5EF4-FFF2-40B4-BE49-F238E27FC236}">
                <a16:creationId xmlns:a16="http://schemas.microsoft.com/office/drawing/2014/main" id="{BAEC0FC5-0691-41EC-9965-7D6572BF1EB0}"/>
              </a:ext>
            </a:extLst>
          </p:cNvPr>
          <p:cNvSpPr txBox="1">
            <a:spLocks/>
          </p:cNvSpPr>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n-US" sz="1300" b="1" dirty="0"/>
              <a:t>Modul: 7</a:t>
            </a:r>
            <a:br>
              <a:rPr lang="en-US" sz="1300" b="1" dirty="0"/>
            </a:br>
            <a:r>
              <a:rPr lang="en-US" sz="1300" b="1" dirty="0" err="1"/>
              <a:t>Krisenresilienz</a:t>
            </a:r>
            <a:endParaRPr lang="en-US" sz="1300" b="1" dirty="0"/>
          </a:p>
        </p:txBody>
      </p:sp>
      <p:cxnSp>
        <p:nvCxnSpPr>
          <p:cNvPr id="18" name="Google Shape;1462;p23">
            <a:extLst>
              <a:ext uri="{FF2B5EF4-FFF2-40B4-BE49-F238E27FC236}">
                <a16:creationId xmlns:a16="http://schemas.microsoft.com/office/drawing/2014/main" id="{C36C11EF-65BF-4B2F-BD8E-A79F93B9040C}"/>
              </a:ext>
            </a:extLst>
          </p:cNvPr>
          <p:cNvCxnSpPr>
            <a:cxnSpLocks/>
          </p:cNvCxnSpPr>
          <p:nvPr/>
        </p:nvCxnSpPr>
        <p:spPr>
          <a:xfrm flipH="1">
            <a:off x="3973899" y="4475430"/>
            <a:ext cx="3407561"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3973899" y="4585253"/>
            <a:ext cx="3407561" cy="445272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gn="just">
              <a:lnSpc>
                <a:spcPct val="102200"/>
              </a:lnSpc>
              <a:buClr>
                <a:srgbClr val="79527B"/>
              </a:buClr>
              <a:buSzPts val="1500"/>
            </a:pPr>
            <a:r>
              <a:rPr lang="en-GB" sz="1400"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err="1">
                <a:solidFill>
                  <a:srgbClr val="79527B"/>
                </a:solidFill>
                <a:latin typeface="Calibri" panose="020F0502020204030204" pitchFamily="34" charset="0"/>
                <a:ea typeface="Calibri" panose="020F0502020204030204" pitchFamily="34" charset="0"/>
                <a:cs typeface="Calibri" panose="020F0502020204030204" pitchFamily="34" charset="0"/>
              </a:rPr>
              <a:t>Norðurleið</a:t>
            </a:r>
            <a:r>
              <a:rPr lang="en-GB" sz="1400" b="0" dirty="0">
                <a:solidFill>
                  <a:srgbClr val="534B4F"/>
                </a:solidFill>
                <a:latin typeface="Calibri" panose="020F0502020204030204" pitchFamily="34" charset="0"/>
                <a:ea typeface="Calibri" panose="020F0502020204030204" pitchFamily="34" charset="0"/>
                <a:cs typeface="Calibri" panose="020F0502020204030204" pitchFamily="34" charset="0"/>
              </a:rPr>
              <a:t> </a:t>
            </a:r>
            <a:r>
              <a:rPr lang="en-GB" sz="1400" b="0" dirty="0" err="1">
                <a:solidFill>
                  <a:srgbClr val="534B4F"/>
                </a:solidFill>
                <a:latin typeface="Calibri" panose="020F0502020204030204" pitchFamily="34" charset="0"/>
                <a:ea typeface="Calibri" panose="020F0502020204030204" pitchFamily="34" charset="0"/>
                <a:cs typeface="Calibri" panose="020F0502020204030204" pitchFamily="34" charset="0"/>
              </a:rPr>
              <a:t>i</a:t>
            </a:r>
            <a:r>
              <a:rPr lang="de-DE" sz="1400" b="0" dirty="0" err="1">
                <a:solidFill>
                  <a:srgbClr val="534B4F"/>
                </a:solidFill>
                <a:latin typeface="Calibri" panose="020F0502020204030204" pitchFamily="34" charset="0"/>
                <a:ea typeface="Calibri" panose="020F0502020204030204" pitchFamily="34" charset="0"/>
                <a:cs typeface="Calibri" panose="020F0502020204030204" pitchFamily="34" charset="0"/>
              </a:rPr>
              <a:t>st</a:t>
            </a:r>
            <a:r>
              <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rPr>
              <a:t> ein mittelgroßes Unternehmen, das Bus- und Charterdienste in Island anbietet. Das Unternehmen ist seit 1980 tätig, und der Schwerpunkt liegt seit jeher auf Busdiensten für Gruppen. </a:t>
            </a:r>
          </a:p>
          <a:p>
            <a:pPr marL="0" indent="0" algn="just">
              <a:lnSpc>
                <a:spcPct val="102200"/>
              </a:lnSpc>
              <a:buClr>
                <a:srgbClr val="79527B"/>
              </a:buClr>
              <a:buSzPts val="1500"/>
            </a:pPr>
            <a:endPar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a:p>
            <a:pPr marL="0" indent="0" algn="just">
              <a:lnSpc>
                <a:spcPct val="102200"/>
              </a:lnSpc>
              <a:buClr>
                <a:srgbClr val="79527B"/>
              </a:buClr>
              <a:buSzPts val="1500"/>
            </a:pP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Eine der </a:t>
            </a:r>
            <a:r>
              <a:rPr lang="en-US" sz="1400" b="0" dirty="0" err="1">
                <a:solidFill>
                  <a:srgbClr val="534B4F"/>
                </a:solidFill>
                <a:latin typeface="Calibri" panose="020F0502020204030204" pitchFamily="34" charset="0"/>
                <a:ea typeface="Calibri" panose="020F0502020204030204" pitchFamily="34" charset="0"/>
                <a:cs typeface="Calibri" panose="020F0502020204030204" pitchFamily="34" charset="0"/>
              </a:rPr>
              <a:t>Haupteinnahmequellen</a:t>
            </a:r>
            <a:r>
              <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rPr>
              <a:t> von </a:t>
            </a:r>
            <a:r>
              <a:rPr lang="en-US" sz="1400"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US" sz="1400" dirty="0" err="1">
                <a:solidFill>
                  <a:srgbClr val="79527B"/>
                </a:solidFill>
                <a:latin typeface="Calibri" panose="020F0502020204030204" pitchFamily="34" charset="0"/>
                <a:ea typeface="Calibri" panose="020F0502020204030204" pitchFamily="34" charset="0"/>
                <a:cs typeface="Calibri" panose="020F0502020204030204" pitchFamily="34" charset="0"/>
              </a:rPr>
              <a:t>Norðurleið´s</a:t>
            </a:r>
            <a:r>
              <a:rPr lang="en-US" sz="1400" b="0"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rPr>
              <a:t>sind Touren für Passagiere von Kreuzfahrtschiffen, die in verschiedenen isländischen Häfen anlegen. </a:t>
            </a:r>
            <a:endPar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p:txBody>
      </p:sp>
      <p:pic>
        <p:nvPicPr>
          <p:cNvPr id="6" name="Picture Placeholder 5" descr="A couple of white buses parked next to each other&#10;&#10;Description automatically generated with low confidence">
            <a:extLst>
              <a:ext uri="{FF2B5EF4-FFF2-40B4-BE49-F238E27FC236}">
                <a16:creationId xmlns:a16="http://schemas.microsoft.com/office/drawing/2014/main" id="{ECB582A8-EEF7-1D9B-ECB7-4EFD929CAA34}"/>
              </a:ext>
            </a:extLst>
          </p:cNvPr>
          <p:cNvPicPr>
            <a:picLocks noGrp="1" noChangeAspect="1"/>
          </p:cNvPicPr>
          <p:nvPr>
            <p:ph type="pic" idx="9"/>
          </p:nvPr>
        </p:nvPicPr>
        <p:blipFill>
          <a:blip r:embed="rId3"/>
          <a:srcRect l="4376" r="4376"/>
          <a:stretch>
            <a:fillRect/>
          </a:stretch>
        </p:blipFill>
        <p:spPr/>
      </p:pic>
      <p:sp>
        <p:nvSpPr>
          <p:cNvPr id="2" name="TextBox 1">
            <a:extLst>
              <a:ext uri="{FF2B5EF4-FFF2-40B4-BE49-F238E27FC236}">
                <a16:creationId xmlns:a16="http://schemas.microsoft.com/office/drawing/2014/main" id="{8C9D93AB-594D-4D64-D0FA-6E4A5D5A0547}"/>
              </a:ext>
            </a:extLst>
          </p:cNvPr>
          <p:cNvSpPr txBox="1"/>
          <p:nvPr/>
        </p:nvSpPr>
        <p:spPr>
          <a:xfrm>
            <a:off x="3973899" y="7326041"/>
            <a:ext cx="3738866" cy="1384995"/>
          </a:xfrm>
          <a:prstGeom prst="rect">
            <a:avLst/>
          </a:prstGeom>
          <a:noFill/>
        </p:spPr>
        <p:txBody>
          <a:bodyPr wrap="square" rtlCol="0">
            <a:spAutoFit/>
          </a:bodyPr>
          <a:lstStyle/>
          <a:p>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rPr>
              <a:t>Website:  </a:t>
            </a:r>
            <a:r>
              <a:rPr lang="is-IS" dirty="0">
                <a:solidFill>
                  <a:srgbClr val="79527B"/>
                </a:solidFill>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www.sba.is</a:t>
            </a:r>
            <a:endParaRPr lang="is-IS"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algn="l"/>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Facebook: </a:t>
            </a:r>
            <a:r>
              <a:rPr lang="is-IS" b="1"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SBA-Norðurleið</a:t>
            </a:r>
          </a:p>
          <a:p>
            <a:pPr algn="l"/>
            <a:r>
              <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@sbanordurleid</a:t>
            </a:r>
          </a:p>
          <a:p>
            <a:pPr algn="l"/>
            <a:r>
              <a:rPr lang="is-IS" b="0" i="0" u="none" strike="noStrike" dirty="0">
                <a:solidFill>
                  <a:srgbClr val="79527B"/>
                </a:solidFill>
                <a:effectLst/>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www.instagram.com/sbanordurleid</a:t>
            </a:r>
            <a:endParaRPr lang="is-IS" b="0" i="0"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pPr algn="l"/>
            <a:r>
              <a:rPr lang="is-IS" b="0" i="0" u="none" strike="noStrike" dirty="0">
                <a:solidFill>
                  <a:srgbClr val="79527B"/>
                </a:solidFill>
                <a:effectLst/>
                <a:latin typeface="Calibri" panose="020F0502020204030204" pitchFamily="34" charset="0"/>
                <a:ea typeface="Calibri" panose="020F050202020403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www.twitter.com/sbanordurleid</a:t>
            </a:r>
            <a:endParaRPr lang="is-IS" b="0" i="0"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endParaRPr lang="is-I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1460" name="Google Shape;1460;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de-DE" sz="1400" dirty="0"/>
              <a:t>Besondere Herausforderungen und Probleme für das Unternehmen</a:t>
            </a:r>
          </a:p>
        </p:txBody>
      </p:sp>
      <p:cxnSp>
        <p:nvCxnSpPr>
          <p:cNvPr id="1462" name="Google Shape;1462;p23"/>
          <p:cNvCxnSpPr>
            <a:cxnSpLocks/>
          </p:cNvCxnSpPr>
          <p:nvPr/>
        </p:nvCxnSpPr>
        <p:spPr>
          <a:xfrm flipH="1">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1463" name="Google Shape;1463;p23"/>
          <p:cNvGrpSpPr/>
          <p:nvPr/>
        </p:nvGrpSpPr>
        <p:grpSpPr>
          <a:xfrm>
            <a:off x="329684" y="7551935"/>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992527" y="7984534"/>
            <a:ext cx="5947753" cy="146942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rPr>
              <a:t>Was kann das Unternehmen tun, um Mitarbeiter und andere Ressourcen zu nutzen, wenn die Hauptgeschäftsquelle wegbricht und die internationalen Kunden ausbleiben?</a:t>
            </a:r>
            <a:endParaRPr lang="en-US"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877590" y="7608496"/>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500" dirty="0" err="1"/>
              <a:t>Gruppendiskussion</a:t>
            </a:r>
            <a:endParaRPr lang="en-US" sz="1500" dirty="0"/>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928041" y="8097446"/>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4" name="Google Shape;1544;p26">
            <a:extLst>
              <a:ext uri="{FF2B5EF4-FFF2-40B4-BE49-F238E27FC236}">
                <a16:creationId xmlns:a16="http://schemas.microsoft.com/office/drawing/2014/main" id="{9F5E7F73-23F5-4271-BA46-004358DF5449}"/>
              </a:ext>
            </a:extLst>
          </p:cNvPr>
          <p:cNvSpPr txBox="1">
            <a:spLocks/>
          </p:cNvSpPr>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just" rtl="0">
              <a:lnSpc>
                <a:spcPct val="100000"/>
              </a:lnSpc>
              <a:spcBef>
                <a:spcPts val="0"/>
              </a:spcBef>
              <a:spcAft>
                <a:spcPts val="0"/>
              </a:spcAft>
              <a:buClr>
                <a:srgbClr val="534B4F"/>
              </a:buClr>
              <a:buSzPts val="1079"/>
              <a:buFont typeface="Arial"/>
              <a:buNone/>
              <a:defRPr sz="1079" b="0" i="0" u="none" strike="noStrike" cap="none">
                <a:solidFill>
                  <a:srgbClr val="534B4F"/>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de-DE" sz="1400" dirty="0">
                <a:latin typeface="Calibri" panose="020F0502020204030204" pitchFamily="34" charset="0"/>
                <a:ea typeface="Calibri" panose="020F0502020204030204" pitchFamily="34" charset="0"/>
                <a:cs typeface="Calibri" panose="020F0502020204030204" pitchFamily="34" charset="0"/>
              </a:rPr>
              <a:t>Als COVID im Jahr 2020 zur Pandemie erklärt wurde, kam der gesamte Kreuzfahrtverkehr zum Erliegen und </a:t>
            </a: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de-DE" sz="1400" b="1" dirty="0" err="1">
                <a:solidFill>
                  <a:srgbClr val="79527B"/>
                </a:solidFill>
                <a:latin typeface="Calibri" panose="020F0502020204030204" pitchFamily="34" charset="0"/>
                <a:ea typeface="Calibri" panose="020F0502020204030204" pitchFamily="34" charset="0"/>
                <a:cs typeface="Calibri" panose="020F0502020204030204" pitchFamily="34" charset="0"/>
              </a:rPr>
              <a:t>Norðurleið</a:t>
            </a:r>
            <a:r>
              <a:rPr lang="de-DE" sz="1400" dirty="0">
                <a:latin typeface="Calibri" panose="020F0502020204030204" pitchFamily="34" charset="0"/>
                <a:ea typeface="Calibri" panose="020F0502020204030204" pitchFamily="34" charset="0"/>
                <a:cs typeface="Calibri" panose="020F0502020204030204" pitchFamily="34" charset="0"/>
              </a:rPr>
              <a:t> verlor eine seiner Hauptgeschäftsquellen. </a:t>
            </a:r>
            <a:endParaRPr lang="en-US" sz="1400" dirty="0">
              <a:latin typeface="Calibri" panose="020F0502020204030204" pitchFamily="34" charset="0"/>
              <a:ea typeface="Calibri" panose="020F0502020204030204" pitchFamily="34" charset="0"/>
              <a:cs typeface="Calibri" panose="020F0502020204030204" pitchFamily="34" charset="0"/>
            </a:endParaRPr>
          </a:p>
        </p:txBody>
      </p:sp>
      <p:pic>
        <p:nvPicPr>
          <p:cNvPr id="1026" name="Picture 2" descr="Dagsferðir 2022 | SBA Norðurleið | Hópferðabílar hvert á land sem er">
            <a:extLst>
              <a:ext uri="{FF2B5EF4-FFF2-40B4-BE49-F238E27FC236}">
                <a16:creationId xmlns:a16="http://schemas.microsoft.com/office/drawing/2014/main" id="{FA373FAA-F9D0-61FA-6F47-25BB0F58BB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460" y="2297906"/>
            <a:ext cx="4572000"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GB" sz="1500" dirty="0" err="1">
                <a:latin typeface="Calibri" panose="020F0502020204030204" pitchFamily="34" charset="0"/>
                <a:ea typeface="Calibri" panose="020F0502020204030204" pitchFamily="34" charset="0"/>
                <a:cs typeface="Calibri" panose="020F0502020204030204" pitchFamily="34" charset="0"/>
              </a:rPr>
              <a:t>Herangehensweise</a:t>
            </a:r>
            <a:endParaRPr lang="en-GB" sz="1500" dirty="0">
              <a:latin typeface="Calibri" panose="020F0502020204030204" pitchFamily="34" charset="0"/>
              <a:ea typeface="Calibri" panose="020F0502020204030204" pitchFamily="34" charset="0"/>
              <a:cs typeface="Calibri" panose="020F0502020204030204" pitchFamily="34" charset="0"/>
            </a:endParaRPr>
          </a:p>
        </p:txBody>
      </p:sp>
      <p:sp>
        <p:nvSpPr>
          <p:cNvPr id="1544" name="Google Shape;1544;p26"/>
          <p:cNvSpPr txBox="1">
            <a:spLocks noGrp="1"/>
          </p:cNvSpPr>
          <p:nvPr>
            <p:ph type="body" idx="2"/>
          </p:nvPr>
        </p:nvSpPr>
        <p:spPr>
          <a:xfrm>
            <a:off x="1007582" y="1468031"/>
            <a:ext cx="5866788" cy="8578420"/>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de-DE" sz="1400" dirty="0">
                <a:latin typeface="Calibri" panose="020F0502020204030204" pitchFamily="34" charset="0"/>
                <a:ea typeface="Calibri" panose="020F0502020204030204" pitchFamily="34" charset="0"/>
                <a:cs typeface="Calibri" panose="020F0502020204030204" pitchFamily="34" charset="0"/>
              </a:rPr>
              <a:t>Der Betrieb vor Covid war sehr gut, und es bestand kein Bedarf, die Produktvielfalt zu erhöhen.   </a:t>
            </a:r>
          </a:p>
          <a:p>
            <a:pPr marL="0" lvl="0" indent="0" rtl="0">
              <a:lnSpc>
                <a:spcPct val="102200"/>
              </a:lnSpc>
              <a:spcBef>
                <a:spcPts val="0"/>
              </a:spcBef>
              <a:spcAft>
                <a:spcPts val="0"/>
              </a:spcAft>
              <a:buClr>
                <a:srgbClr val="79527B"/>
              </a:buClr>
              <a:buSzPts val="1500"/>
              <a:buNone/>
            </a:pPr>
            <a:endParaRPr lang="de-DE"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r>
              <a:rPr lang="de-DE" sz="1400" dirty="0">
                <a:latin typeface="Calibri" panose="020F0502020204030204" pitchFamily="34" charset="0"/>
                <a:ea typeface="Calibri" panose="020F0502020204030204" pitchFamily="34" charset="0"/>
                <a:cs typeface="Calibri" panose="020F0502020204030204" pitchFamily="34" charset="0"/>
              </a:rPr>
              <a:t>Im Allgemeinen konzentrierten sich die meisten isländischen Tourismusunternehmen vor Covid hauptsächlich auf den ausländischen Tourismusmarkt und schenkten den Bedürfnissen der inländischen Touristen nicht allzu viel Aufmerksamkeit. Mit der Pandemie waren die Unternehmen gezwungen, sich ganz auf den Inlandsmarkt zu konzentrieren. Allerdings befanden sich die Busunternehmen in einer schwierigeren Lage als viele andere Tourismusunternehmen.  Die meisten Isländer besitzen ein Auto und sind daher nicht auf Busse angewiesen, um sich im Land fortzubewegen. Außerdem herrschte die allgemeine Meinung, dass einheimische Touristen keine geführten Bustouren kaufen wollten.  </a:t>
            </a:r>
          </a:p>
          <a:p>
            <a:pPr marL="0" lvl="0" indent="0" rtl="0">
              <a:lnSpc>
                <a:spcPct val="102200"/>
              </a:lnSpc>
              <a:spcBef>
                <a:spcPts val="0"/>
              </a:spcBef>
              <a:spcAft>
                <a:spcPts val="0"/>
              </a:spcAft>
              <a:buClr>
                <a:srgbClr val="79527B"/>
              </a:buClr>
              <a:buSzPts val="1500"/>
              <a:buNone/>
            </a:pPr>
            <a:endParaRPr lang="de-DE"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r>
              <a:rPr lang="de-DE" sz="1400" dirty="0">
                <a:latin typeface="Calibri" panose="020F0502020204030204" pitchFamily="34" charset="0"/>
                <a:ea typeface="Calibri" panose="020F0502020204030204" pitchFamily="34" charset="0"/>
                <a:cs typeface="Calibri" panose="020F0502020204030204" pitchFamily="34" charset="0"/>
              </a:rPr>
              <a:t>Dennoch beschloss </a:t>
            </a: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de-DE" sz="1400" dirty="0">
                <a:latin typeface="Calibri" panose="020F0502020204030204" pitchFamily="34" charset="0"/>
                <a:ea typeface="Calibri" panose="020F0502020204030204" pitchFamily="34" charset="0"/>
                <a:cs typeface="Calibri" panose="020F0502020204030204" pitchFamily="34" charset="0"/>
              </a:rPr>
              <a:t>, den Sprung ins kalte Wasser zu wagen, ohne die Nachfrage zu kennen, und begann, ein neues Produkt anzubieten: geführte Bustouren für Einzelpersonen. </a:t>
            </a: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de-DE" sz="1400" dirty="0">
                <a:latin typeface="Calibri" panose="020F0502020204030204" pitchFamily="34" charset="0"/>
                <a:ea typeface="Calibri" panose="020F0502020204030204" pitchFamily="34" charset="0"/>
                <a:cs typeface="Calibri" panose="020F0502020204030204" pitchFamily="34" charset="0"/>
              </a:rPr>
              <a:t> wandelte sich von einem reinen Busunternehmen, das Gruppen fuhr, zu einem Reisebüro mit Busunternehmen.</a:t>
            </a:r>
          </a:p>
          <a:p>
            <a:pPr marL="0" lvl="0" indent="0" rtl="0">
              <a:lnSpc>
                <a:spcPct val="102200"/>
              </a:lnSpc>
              <a:spcBef>
                <a:spcPts val="0"/>
              </a:spcBef>
              <a:spcAft>
                <a:spcPts val="0"/>
              </a:spcAft>
              <a:buClr>
                <a:srgbClr val="79527B"/>
              </a:buClr>
              <a:buSzPts val="1500"/>
              <a:buNone/>
            </a:pPr>
            <a:endParaRPr lang="de-DE"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r>
              <a:rPr lang="de-DE" sz="1400" dirty="0">
                <a:latin typeface="Calibri" panose="020F0502020204030204" pitchFamily="34" charset="0"/>
                <a:ea typeface="Calibri" panose="020F0502020204030204" pitchFamily="34" charset="0"/>
                <a:cs typeface="Calibri" panose="020F0502020204030204" pitchFamily="34" charset="0"/>
              </a:rPr>
              <a:t>Dieses neue Produkt konzentrierte sich ausschließlich auf Tagestouren zu beliebten Orten, die für ihre natürliche Schönheit und Geschichte bekannt waren. </a:t>
            </a: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de-DE" sz="1400" dirty="0">
                <a:latin typeface="Calibri" panose="020F0502020204030204" pitchFamily="34" charset="0"/>
                <a:ea typeface="Calibri" panose="020F0502020204030204" pitchFamily="34" charset="0"/>
                <a:cs typeface="Calibri" panose="020F0502020204030204" pitchFamily="34" charset="0"/>
              </a:rPr>
              <a:t> war der Meinung, dass es am besten sei, nur Tagesausflüge durchzuführen, da während Corona eine große Unsicherheit herrschte. Die Menschen konnten sich jederzeit infizieren oder in Quarantäne geschickt werden. Die Kunden würden sich sicherer fühlen, wenn sie eine Tagestour buchten, da sie möglicherweise in letzter Minute ihre Pläne ändern müssten oder krank werden könnten und die Tour deshalb absagen müssten. Auch für die </a:t>
            </a: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de-DE" sz="1400" dirty="0">
                <a:latin typeface="Calibri" panose="020F0502020204030204" pitchFamily="34" charset="0"/>
                <a:ea typeface="Calibri" panose="020F0502020204030204" pitchFamily="34" charset="0"/>
                <a:cs typeface="Calibri" panose="020F0502020204030204" pitchFamily="34" charset="0"/>
              </a:rPr>
              <a:t> waren Tagestouren weniger risikoreich und weniger kompliziert, da sie keine Unterkünfte und andere Buchungen, die mit längeren Touren verbunden sind, stornieren mussten (was zusätzliche Verluste bedeutet hätte).</a:t>
            </a: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547" name="Google Shape;1547;p26"/>
          <p:cNvCxnSpPr>
            <a:cxnSpLocks/>
          </p:cNvCxnSpPr>
          <p:nvPr/>
        </p:nvCxnSpPr>
        <p:spPr>
          <a:xfrm flipH="1">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2050" name="Picture 2">
            <a:extLst>
              <a:ext uri="{FF2B5EF4-FFF2-40B4-BE49-F238E27FC236}">
                <a16:creationId xmlns:a16="http://schemas.microsoft.com/office/drawing/2014/main" id="{096DAB13-0918-7E54-0E59-450A0E0053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4314" y="8502122"/>
            <a:ext cx="2768025" cy="13471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2" name="Picture 4" descr="No photo description available.">
            <a:extLst>
              <a:ext uri="{FF2B5EF4-FFF2-40B4-BE49-F238E27FC236}">
                <a16:creationId xmlns:a16="http://schemas.microsoft.com/office/drawing/2014/main" id="{DA2CF8AB-A99B-6347-4EFE-26AFF45702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0076" y="8539101"/>
            <a:ext cx="2769825" cy="13471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4" name="Google Shape;1544;p26"/>
          <p:cNvSpPr txBox="1">
            <a:spLocks noGrp="1"/>
          </p:cNvSpPr>
          <p:nvPr>
            <p:ph type="body" idx="2"/>
          </p:nvPr>
        </p:nvSpPr>
        <p:spPr>
          <a:xfrm>
            <a:off x="1024740" y="596575"/>
            <a:ext cx="5866788" cy="9779539"/>
          </a:xfrm>
          <a:prstGeom prst="rect">
            <a:avLst/>
          </a:prstGeom>
          <a:noFill/>
          <a:ln>
            <a:noFill/>
          </a:ln>
        </p:spPr>
        <p:txBody>
          <a:bodyPr spcFirstLastPara="1" wrap="square" lIns="91425" tIns="45700" rIns="91425" bIns="45700" anchor="t" anchorCtr="0">
            <a:noAutofit/>
          </a:bodyPr>
          <a:lstStyle/>
          <a:p>
            <a:pPr marL="0" indent="0">
              <a:lnSpc>
                <a:spcPct val="102200"/>
              </a:lnSpc>
              <a:buClr>
                <a:srgbClr val="79527B"/>
              </a:buClr>
              <a:buSzPts val="1500"/>
            </a:pPr>
            <a:r>
              <a:rPr lang="de-DE" sz="1400" dirty="0">
                <a:latin typeface="Calibri" panose="020F0502020204030204" pitchFamily="34" charset="0"/>
                <a:ea typeface="Calibri" panose="020F0502020204030204" pitchFamily="34" charset="0"/>
                <a:cs typeface="Calibri" panose="020F0502020204030204" pitchFamily="34" charset="0"/>
              </a:rPr>
              <a:t>Im Sommer 2020 bietet das Unternehmen sieben neue Tagestouren zu verschiedenen Orten mit unterschiedlichen Themen an. Einige Touren boten die Möglichkeit, im Rahmen der Tour zu wandern, andere hatten einen Schwerpunkt auf Kultur und kulturelles Erbe, und wieder andere führten zu attraktiven Naturschauplätzen, die mit normalen Autos nicht leicht zu erreichen sind</a:t>
            </a:r>
            <a:r>
              <a:rPr lang="en-GB" sz="1400" dirty="0">
                <a:latin typeface="Calibri" panose="020F0502020204030204" pitchFamily="34" charset="0"/>
                <a:ea typeface="Calibri" panose="020F0502020204030204" pitchFamily="34" charset="0"/>
                <a:cs typeface="Calibri" panose="020F0502020204030204" pitchFamily="34" charset="0"/>
              </a:rPr>
              <a:t>. </a:t>
            </a: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r>
              <a:rPr lang="de-DE" sz="1400" dirty="0">
                <a:latin typeface="Calibri" panose="020F0502020204030204" pitchFamily="34" charset="0"/>
                <a:ea typeface="Calibri" panose="020F0502020204030204" pitchFamily="34" charset="0"/>
                <a:cs typeface="Calibri" panose="020F0502020204030204" pitchFamily="34" charset="0"/>
              </a:rPr>
              <a:t>Laut </a:t>
            </a:r>
            <a:r>
              <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en-GB" sz="1400" dirty="0">
                <a:latin typeface="Calibri" panose="020F0502020204030204" pitchFamily="34" charset="0"/>
                <a:ea typeface="Calibri" panose="020F0502020204030204" pitchFamily="34" charset="0"/>
                <a:cs typeface="Calibri" panose="020F0502020204030204" pitchFamily="34" charset="0"/>
              </a:rPr>
              <a:t> </a:t>
            </a:r>
            <a:r>
              <a:rPr lang="de-DE" sz="1400" dirty="0">
                <a:latin typeface="Calibri" panose="020F0502020204030204" pitchFamily="34" charset="0"/>
                <a:ea typeface="Calibri" panose="020F0502020204030204" pitchFamily="34" charset="0"/>
                <a:cs typeface="Calibri" panose="020F0502020204030204" pitchFamily="34" charset="0"/>
              </a:rPr>
              <a:t>waren die wichtigsten Erkenntnisse aus diesem Prozess: </a:t>
            </a:r>
          </a:p>
          <a:p>
            <a:pPr marL="0" indent="0">
              <a:lnSpc>
                <a:spcPct val="102200"/>
              </a:lnSpc>
            </a:pPr>
            <a:endParaRPr lang="en-GB" sz="1400" b="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 1. Unterschätze niemals deine Umgebung </a:t>
            </a:r>
          </a:p>
          <a:p>
            <a:pPr marL="0" indent="0">
              <a:lnSpc>
                <a:spcPct val="102200"/>
              </a:lnSpc>
            </a:pP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 2. Denke ganzheitlich</a:t>
            </a:r>
          </a:p>
          <a:p>
            <a:pPr marL="0" indent="0">
              <a:lnSpc>
                <a:spcPct val="102200"/>
              </a:lnSpc>
            </a:pP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 3. Kenne den Markt, der dir am nächsten ist</a:t>
            </a:r>
          </a:p>
          <a:p>
            <a:pPr marL="0" indent="0">
              <a:lnSpc>
                <a:spcPct val="102200"/>
              </a:lnSpc>
            </a:pPr>
            <a:endParaRPr lang="en-GB" sz="1400" b="1" i="1" dirty="0">
              <a:solidFill>
                <a:srgbClr val="7030A0"/>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r>
              <a:rPr lang="de-DE" sz="1400" dirty="0">
                <a:latin typeface="Calibri" panose="020F0502020204030204" pitchFamily="34" charset="0"/>
                <a:ea typeface="Calibri" panose="020F0502020204030204" pitchFamily="34" charset="0"/>
                <a:cs typeface="Calibri" panose="020F0502020204030204" pitchFamily="34" charset="0"/>
              </a:rPr>
              <a:t>Laut </a:t>
            </a: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de-DE" sz="1400" dirty="0">
                <a:latin typeface="Calibri" panose="020F0502020204030204" pitchFamily="34" charset="0"/>
                <a:ea typeface="Calibri" panose="020F0502020204030204" pitchFamily="34" charset="0"/>
                <a:cs typeface="Calibri" panose="020F0502020204030204" pitchFamily="34" charset="0"/>
              </a:rPr>
              <a:t> war es eine Überraschung, welche Touren sich als beliebt erwiesen und welche nicht. Aber im Großen und Ganzen war dieser neue Geschäftszweig ein Erfolg, so dass sie mit diesen Touren fortfuhren. </a:t>
            </a:r>
          </a:p>
          <a:p>
            <a:pPr marL="0" indent="0">
              <a:lnSpc>
                <a:spcPct val="102200"/>
              </a:lnSpc>
            </a:pPr>
            <a:endParaRPr lang="de-DE"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r>
              <a:rPr lang="de-DE" sz="1400" dirty="0">
                <a:latin typeface="Calibri" panose="020F0502020204030204" pitchFamily="34" charset="0"/>
                <a:ea typeface="Calibri" panose="020F0502020204030204" pitchFamily="34" charset="0"/>
                <a:cs typeface="Calibri" panose="020F0502020204030204" pitchFamily="34" charset="0"/>
              </a:rPr>
              <a:t>Nach zwei Jahren Betrieb hatten einige Kunden bereits alle Touren absolviert, so dass die </a:t>
            </a: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de-DE" sz="1400" dirty="0">
                <a:latin typeface="Calibri" panose="020F0502020204030204" pitchFamily="34" charset="0"/>
                <a:ea typeface="Calibri" panose="020F0502020204030204" pitchFamily="34" charset="0"/>
                <a:cs typeface="Calibri" panose="020F0502020204030204" pitchFamily="34" charset="0"/>
              </a:rPr>
              <a:t> das Bedürfnis verspürte, die Produktpalette zu erweitern.  Wie einer der Manager erklärte:</a:t>
            </a:r>
          </a:p>
          <a:p>
            <a:pPr marL="0" indent="0" algn="ctr">
              <a:lnSpc>
                <a:spcPct val="102200"/>
              </a:lnSpc>
            </a:pPr>
            <a:endParaRPr lang="en-GB" sz="1400" i="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indent="0" algn="ctr">
              <a:lnSpc>
                <a:spcPct val="102200"/>
              </a:lnSpc>
            </a:pPr>
            <a:r>
              <a:rPr lang="en-GB" sz="1400" i="1" dirty="0">
                <a:solidFill>
                  <a:srgbClr val="79527B"/>
                </a:solidFill>
                <a:latin typeface="Calibri" panose="020F0502020204030204" pitchFamily="34" charset="0"/>
                <a:ea typeface="Calibri" panose="020F0502020204030204" pitchFamily="34" charset="0"/>
                <a:cs typeface="Calibri" panose="020F0502020204030204" pitchFamily="34" charset="0"/>
              </a:rPr>
              <a:t>  </a:t>
            </a:r>
            <a:r>
              <a:rPr lang="de-DE" sz="1400" i="1" dirty="0">
                <a:solidFill>
                  <a:srgbClr val="79527B"/>
                </a:solidFill>
                <a:latin typeface="Calibri" panose="020F0502020204030204" pitchFamily="34" charset="0"/>
                <a:ea typeface="Calibri" panose="020F0502020204030204" pitchFamily="34" charset="0"/>
                <a:cs typeface="Calibri" panose="020F0502020204030204" pitchFamily="34" charset="0"/>
              </a:rPr>
              <a:t>  "Man sollte nicht im Voraus entscheiden, was funktioniert und was nicht.  Es ist in Ordnung, zu experimentieren. Wenn sich die Tour nicht verkauft, macht das nichts, ich verliere kein Geld, weil ich zur gleichen Zeit für etwas anderes werbe, für andere Touren, die funktionieren.“</a:t>
            </a:r>
          </a:p>
          <a:p>
            <a:pPr marL="0" indent="0">
              <a:lnSpc>
                <a:spcPct val="102200"/>
              </a:lnSpc>
            </a:pPr>
            <a:endParaRPr lang="de-DE"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pPr>
            <a:r>
              <a:rPr lang="de-DE" sz="1400" dirty="0">
                <a:latin typeface="Calibri" panose="020F0502020204030204" pitchFamily="34" charset="0"/>
                <a:ea typeface="Calibri" panose="020F0502020204030204" pitchFamily="34" charset="0"/>
                <a:cs typeface="Calibri" panose="020F0502020204030204" pitchFamily="34" charset="0"/>
              </a:rPr>
              <a:t>Die Werbung für diese Tagestouren für den heimischen Markt war auch Werbung für ihr Geschäft. Diejenigen, die an den Touren teilgenommen oder auch nur die Werbung gesehen haben, werden sich an das Unternehmen erinnern, und sie werden sich an </a:t>
            </a: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de-DE" sz="1400" dirty="0">
                <a:latin typeface="Calibri" panose="020F0502020204030204" pitchFamily="34" charset="0"/>
                <a:ea typeface="Calibri" panose="020F0502020204030204" pitchFamily="34" charset="0"/>
                <a:cs typeface="Calibri" panose="020F0502020204030204" pitchFamily="34" charset="0"/>
              </a:rPr>
              <a:t> erinnern, wenn es darum geht, Busse für Gruppen zu buchen.</a:t>
            </a:r>
          </a:p>
          <a:p>
            <a:pPr marL="0" indent="0">
              <a:lnSpc>
                <a:spcPct val="102200"/>
              </a:lnSpc>
            </a:pPr>
            <a:r>
              <a:rPr lang="de-DE" sz="1400" dirty="0">
                <a:latin typeface="Calibri" panose="020F0502020204030204" pitchFamily="34" charset="0"/>
                <a:ea typeface="Calibri" panose="020F0502020204030204" pitchFamily="34" charset="0"/>
                <a:cs typeface="Calibri" panose="020F0502020204030204" pitchFamily="34" charset="0"/>
              </a:rPr>
              <a:t>    </a:t>
            </a:r>
          </a:p>
          <a:p>
            <a:pPr marL="0" indent="0">
              <a:lnSpc>
                <a:spcPct val="102200"/>
              </a:lnSpc>
            </a:pPr>
            <a:r>
              <a:rPr lang="de-DE" sz="1400" dirty="0">
                <a:latin typeface="Calibri" panose="020F0502020204030204" pitchFamily="34" charset="0"/>
                <a:ea typeface="Calibri" panose="020F0502020204030204" pitchFamily="34" charset="0"/>
                <a:cs typeface="Calibri" panose="020F0502020204030204" pitchFamily="34" charset="0"/>
              </a:rPr>
              <a:t>Wie sich herausstellte, waren die Hauptkunden für diese Touren Frauen über 50 Jahre. Etwas, in das </a:t>
            </a: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SBA</a:t>
            </a:r>
            <a:r>
              <a:rPr lang="de-DE" sz="1400" dirty="0">
                <a:latin typeface="Calibri" panose="020F0502020204030204" pitchFamily="34" charset="0"/>
                <a:ea typeface="Calibri" panose="020F0502020204030204" pitchFamily="34" charset="0"/>
                <a:cs typeface="Calibri" panose="020F0502020204030204" pitchFamily="34" charset="0"/>
              </a:rPr>
              <a:t> vor dem Versuch keinen Einblick hatte. Dies ist eine wertvolle Zielgruppe, die zuvor eindeutig vernachlässigt worden war.</a:t>
            </a:r>
            <a:endParaRPr lang="en-GB"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AutoNum type="arabicParenR"/>
            </a:pPr>
            <a:endParaRPr lang="en-GB"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GB" sz="1400" dirty="0">
              <a:latin typeface="Calibri" panose="020F0502020204030204" pitchFamily="34" charset="0"/>
              <a:ea typeface="Calibri" panose="020F0502020204030204" pitchFamily="34" charset="0"/>
              <a:cs typeface="Calibri" panose="020F0502020204030204" pitchFamily="34" charset="0"/>
            </a:endParaRPr>
          </a:p>
        </p:txBody>
      </p:sp>
      <p:pic>
        <p:nvPicPr>
          <p:cNvPr id="3" name="Picture 6" descr="Graphical user interface, text&#10;&#10;Description automatically generated">
            <a:extLst>
              <a:ext uri="{FF2B5EF4-FFF2-40B4-BE49-F238E27FC236}">
                <a16:creationId xmlns:a16="http://schemas.microsoft.com/office/drawing/2014/main" id="{9F30769B-EF9B-2A2C-40E4-BE1B65799413}"/>
              </a:ext>
            </a:extLst>
          </p:cNvPr>
          <p:cNvPicPr>
            <a:picLocks noChangeAspect="1"/>
          </p:cNvPicPr>
          <p:nvPr/>
        </p:nvPicPr>
        <p:blipFill>
          <a:blip r:embed="rId3"/>
          <a:stretch>
            <a:fillRect/>
          </a:stretch>
        </p:blipFill>
        <p:spPr>
          <a:xfrm>
            <a:off x="1125671" y="2000485"/>
            <a:ext cx="1221992" cy="1750207"/>
          </a:xfrm>
          <a:prstGeom prst="rect">
            <a:avLst/>
          </a:prstGeom>
        </p:spPr>
      </p:pic>
      <p:pic>
        <p:nvPicPr>
          <p:cNvPr id="5" name="Picture 7" descr="A picture containing text, screenshot&#10;&#10;Description automatically generated">
            <a:extLst>
              <a:ext uri="{FF2B5EF4-FFF2-40B4-BE49-F238E27FC236}">
                <a16:creationId xmlns:a16="http://schemas.microsoft.com/office/drawing/2014/main" id="{3DE6E435-28D3-944B-C342-830C641814BD}"/>
              </a:ext>
            </a:extLst>
          </p:cNvPr>
          <p:cNvPicPr>
            <a:picLocks noChangeAspect="1"/>
          </p:cNvPicPr>
          <p:nvPr/>
        </p:nvPicPr>
        <p:blipFill>
          <a:blip r:embed="rId4"/>
          <a:stretch>
            <a:fillRect/>
          </a:stretch>
        </p:blipFill>
        <p:spPr>
          <a:xfrm>
            <a:off x="5669537" y="1971059"/>
            <a:ext cx="1221991" cy="1723279"/>
          </a:xfrm>
          <a:prstGeom prst="rect">
            <a:avLst/>
          </a:prstGeom>
        </p:spPr>
      </p:pic>
      <p:sp>
        <p:nvSpPr>
          <p:cNvPr id="6" name="TextBox 5">
            <a:extLst>
              <a:ext uri="{FF2B5EF4-FFF2-40B4-BE49-F238E27FC236}">
                <a16:creationId xmlns:a16="http://schemas.microsoft.com/office/drawing/2014/main" id="{11A05CDD-1768-266C-46FF-0264F931D3D9}"/>
              </a:ext>
            </a:extLst>
          </p:cNvPr>
          <p:cNvSpPr txBox="1"/>
          <p:nvPr/>
        </p:nvSpPr>
        <p:spPr>
          <a:xfrm>
            <a:off x="2411016" y="2167426"/>
            <a:ext cx="2943502" cy="307777"/>
          </a:xfrm>
          <a:prstGeom prst="rect">
            <a:avLst/>
          </a:prstGeom>
          <a:noFill/>
        </p:spPr>
        <p:txBody>
          <a:bodyPr wrap="square" rtlCol="0">
            <a:spAutoFit/>
          </a:bodyPr>
          <a:lstStyle/>
          <a:p>
            <a:r>
              <a:rPr lang="de-DE"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&lt; Angebotene Touren im Jahr 2020</a:t>
            </a:r>
            <a:endPar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endParaRPr>
          </a:p>
        </p:txBody>
      </p:sp>
      <p:sp>
        <p:nvSpPr>
          <p:cNvPr id="8" name="TextBox 7">
            <a:extLst>
              <a:ext uri="{FF2B5EF4-FFF2-40B4-BE49-F238E27FC236}">
                <a16:creationId xmlns:a16="http://schemas.microsoft.com/office/drawing/2014/main" id="{06445195-851D-622E-BF52-4DF9CF218897}"/>
              </a:ext>
            </a:extLst>
          </p:cNvPr>
          <p:cNvSpPr txBox="1"/>
          <p:nvPr/>
        </p:nvSpPr>
        <p:spPr>
          <a:xfrm>
            <a:off x="2981195" y="2935650"/>
            <a:ext cx="2768252" cy="307777"/>
          </a:xfrm>
          <a:prstGeom prst="rect">
            <a:avLst/>
          </a:prstGeom>
          <a:noFill/>
        </p:spPr>
        <p:txBody>
          <a:bodyPr wrap="square" rtlCol="0">
            <a:spAutoFit/>
          </a:bodyPr>
          <a:lstStyle/>
          <a:p>
            <a:r>
              <a:rPr lang="de-DE"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rPr>
              <a:t>Angebotene Touren im Jahr 2022 &gt;</a:t>
            </a:r>
            <a:endParaRPr lang="is-IS" dirty="0">
              <a:solidFill>
                <a:srgbClr val="534B4F"/>
              </a:solidFill>
              <a:latin typeface="Calibri" panose="020F0502020204030204" pitchFamily="34" charset="0"/>
              <a:ea typeface="Calibri" panose="020F0502020204030204" pitchFamily="34" charset="0"/>
              <a:cs typeface="Calibri" panose="020F0502020204030204" pitchFamily="34" charset="0"/>
              <a:sym typeface="Calibri"/>
            </a:endParaRPr>
          </a:p>
        </p:txBody>
      </p:sp>
    </p:spTree>
    <p:extLst>
      <p:ext uri="{BB962C8B-B14F-4D97-AF65-F5344CB8AC3E}">
        <p14:creationId xmlns:p14="http://schemas.microsoft.com/office/powerpoint/2010/main" val="4179181176"/>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6A37133310BB4CA9AC5A5DEF93509A" ma:contentTypeVersion="4" ma:contentTypeDescription="Create a new document." ma:contentTypeScope="" ma:versionID="0a7eda1b2099618bad4c261025d30ae7">
  <xsd:schema xmlns:xsd="http://www.w3.org/2001/XMLSchema" xmlns:xs="http://www.w3.org/2001/XMLSchema" xmlns:p="http://schemas.microsoft.com/office/2006/metadata/properties" xmlns:ns2="00645bbc-0ffd-4d17-83af-50f7d648f972" targetNamespace="http://schemas.microsoft.com/office/2006/metadata/properties" ma:root="true" ma:fieldsID="960423f9cd0352a9d5062b5d38ac437d" ns2:_="">
    <xsd:import namespace="00645bbc-0ffd-4d17-83af-50f7d648f9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645bbc-0ffd-4d17-83af-50f7d648f9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F9428F3-C9B7-40BB-861D-482386FEE6E7}">
  <ds:schemaRefs>
    <ds:schemaRef ds:uri="http://schemas.microsoft.com/sharepoint/v3/contenttype/forms"/>
  </ds:schemaRefs>
</ds:datastoreItem>
</file>

<file path=customXml/itemProps2.xml><?xml version="1.0" encoding="utf-8"?>
<ds:datastoreItem xmlns:ds="http://schemas.openxmlformats.org/officeDocument/2006/customXml" ds:itemID="{7D80EEC0-7721-46FC-B1F7-986BC0AA07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0645bbc-0ffd-4d17-83af-50f7d648f9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A560EB4-E746-4921-BF88-BD1A598C2167}">
  <ds:schemaRefs>
    <ds:schemaRef ds:uri="00645bbc-0ffd-4d17-83af-50f7d648f972"/>
    <ds:schemaRef ds:uri="http://schemas.microsoft.com/office/2006/documentManagement/types"/>
    <ds:schemaRef ds:uri="http://purl.org/dc/terms/"/>
    <ds:schemaRef ds:uri="http://schemas.openxmlformats.org/package/2006/metadata/core-properties"/>
    <ds:schemaRef ds:uri="http://schemas.microsoft.com/office/2006/metadata/properties"/>
    <ds:schemaRef ds:uri="http://www.w3.org/XML/1998/namespace"/>
    <ds:schemaRef ds:uri="http://schemas.microsoft.com/office/infopath/2007/PartnerControls"/>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0</TotalTime>
  <Words>764</Words>
  <Application>Microsoft Office PowerPoint</Application>
  <PresentationFormat>Benutzerdefiniert</PresentationFormat>
  <Paragraphs>86</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Century Schoolbook</vt:lpstr>
      <vt:lpstr>Poppins</vt:lpstr>
      <vt:lpstr>Arial</vt:lpstr>
      <vt:lpstr>Montserrat</vt:lpstr>
      <vt:lpstr>Calibri</vt:lpstr>
      <vt:lpstr>Avenir</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247</cp:revision>
  <cp:lastPrinted>2022-08-26T10:54:05Z</cp:lastPrinted>
  <dcterms:created xsi:type="dcterms:W3CDTF">2021-06-15T11:45:52Z</dcterms:created>
  <dcterms:modified xsi:type="dcterms:W3CDTF">2023-05-04T18:53:42Z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0x010100F96A37133310BB4CA9AC5A5DEF93509A</vt:lpwstr>
  </property>
</Properties>
</file>