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4" r:id="rId4"/>
    <p:sldId id="283"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9" d="100"/>
          <a:sy n="89" d="100"/>
        </p:scale>
        <p:origin x="2604" y="-13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792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6524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shop.bujo.i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instagram.com/p/B92uHSOntea/?utm_source=ig_embed&amp;utm_campaign=embed_video_watch_again"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shop.bujo.ie/pages/sustainable-and-buj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038135" y="4140290"/>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600" b="1" dirty="0" err="1">
                <a:solidFill>
                  <a:srgbClr val="79527B"/>
                </a:solidFill>
                <a:latin typeface="Roboto" panose="02000000000000000000" pitchFamily="2" charset="0"/>
                <a:ea typeface="Roboto" panose="02000000000000000000" pitchFamily="2" charset="0"/>
              </a:rPr>
              <a:t>Ausgangssituation</a:t>
            </a:r>
            <a:endParaRPr sz="1600" b="1" dirty="0">
              <a:solidFill>
                <a:srgbClr val="79527B"/>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072648" y="4548400"/>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3850836" y="4760118"/>
            <a:ext cx="3421387" cy="49667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algn="just">
              <a:lnSpc>
                <a:spcPct val="107000"/>
              </a:lnSpc>
              <a:spcAft>
                <a:spcPts val="800"/>
              </a:spcAft>
            </a:pPr>
            <a:r>
              <a:rPr lang="de-DE" sz="1200" b="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ist berühmt für seine grasgefütterten, gegrillten Burger und wird oft als einer der besten Dublins bezeichnet. </a:t>
            </a:r>
            <a:r>
              <a:rPr lang="de-DE" sz="1200" b="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Gráinne</a:t>
            </a:r>
            <a:r>
              <a:rPr lang="de-DE"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O'Keefe, die kulinarische Leiterin, sagt, dass das saftige Fleisch, die Brioche-Brötchen und das Engagement für Nachhaltigkeit dazu geführt haben, dass </a:t>
            </a:r>
            <a:r>
              <a:rPr lang="de-DE" sz="1200" b="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 bei den Kunden sehr beliebt ist.</a:t>
            </a:r>
          </a:p>
          <a:p>
            <a:pPr marL="0" algn="just">
              <a:lnSpc>
                <a:spcPct val="107000"/>
              </a:lnSpc>
              <a:spcAft>
                <a:spcPts val="800"/>
              </a:spcAft>
            </a:pPr>
            <a:r>
              <a:rPr lang="de-DE"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Als Reaktion auf Corona musste das </a:t>
            </a:r>
            <a:r>
              <a:rPr lang="de-DE" sz="1200" b="0"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-Burgerlokal seine Geschäftsabläufe im Handumdrehen neu erfinden. Es musste seinen Laden an einem Sonntag schließen, das Geschäftsmodell überdenken und das Geschäftsgebaren komplett ändern. Bis Dienstag hatte das Team ein digitales Drive-Thru eingerichtet, bei dem Bestellungen über WhatsApp aufgegeben wurden. </a:t>
            </a:r>
            <a:endParaRPr lang="en-GB" sz="1200" b="0" dirty="0">
              <a:solidFill>
                <a:srgbClr val="222222"/>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Placeholder 4" descr="A picture containing text, food, indoor, snack food&#10;&#10;Description automatically generated">
            <a:extLst>
              <a:ext uri="{FF2B5EF4-FFF2-40B4-BE49-F238E27FC236}">
                <a16:creationId xmlns:a16="http://schemas.microsoft.com/office/drawing/2014/main" id="{CC2468C5-5EA4-4D42-55E8-317925D71123}"/>
              </a:ext>
            </a:extLst>
          </p:cNvPr>
          <p:cNvPicPr>
            <a:picLocks noGrp="1" noChangeAspect="1"/>
          </p:cNvPicPr>
          <p:nvPr>
            <p:ph type="pic" idx="9"/>
          </p:nvPr>
        </p:nvPicPr>
        <p:blipFill>
          <a:blip r:embed="rId3"/>
          <a:srcRect t="16059" b="16059"/>
          <a:stretch>
            <a:fillRect/>
          </a:stretch>
        </p:blipFill>
        <p:spPr/>
      </p:pic>
      <p:sp>
        <p:nvSpPr>
          <p:cNvPr id="2" name="Google Shape;1420;p22">
            <a:extLst>
              <a:ext uri="{FF2B5EF4-FFF2-40B4-BE49-F238E27FC236}">
                <a16:creationId xmlns:a16="http://schemas.microsoft.com/office/drawing/2014/main" id="{07A32668-0C9D-A94F-D1B4-287E70B7529F}"/>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de-DE" b="1" dirty="0"/>
              <a:t>Modul: 3</a:t>
            </a:r>
          </a:p>
          <a:p>
            <a:pPr marL="0" indent="0">
              <a:spcBef>
                <a:spcPts val="0"/>
              </a:spcBef>
              <a:buSzPts val="1200"/>
            </a:pPr>
            <a:r>
              <a:rPr lang="de-DE" b="1" dirty="0"/>
              <a:t>Bewältigung von Krisen </a:t>
            </a:r>
          </a:p>
        </p:txBody>
      </p:sp>
      <p:sp>
        <p:nvSpPr>
          <p:cNvPr id="8" name="Google Shape;1419;p22">
            <a:extLst>
              <a:ext uri="{FF2B5EF4-FFF2-40B4-BE49-F238E27FC236}">
                <a16:creationId xmlns:a16="http://schemas.microsoft.com/office/drawing/2014/main" id="{21CBEBE4-0F8D-9A26-4B8D-37F4430E00C0}"/>
              </a:ext>
            </a:extLst>
          </p:cNvPr>
          <p:cNvSpPr txBox="1">
            <a:spLocks/>
          </p:cNvSpPr>
          <p:nvPr/>
        </p:nvSpPr>
        <p:spPr>
          <a:xfrm>
            <a:off x="287452" y="4327200"/>
            <a:ext cx="2790561" cy="348379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lvl="0" indent="0" algn="l" rtl="0">
              <a:lnSpc>
                <a:spcPct val="127750"/>
              </a:lnSpc>
              <a:spcBef>
                <a:spcPts val="0"/>
              </a:spcBef>
              <a:spcAft>
                <a:spcPts val="0"/>
              </a:spcAft>
              <a:buClr>
                <a:schemeClr val="lt1"/>
              </a:buClr>
              <a:buSzPts val="1200"/>
              <a:buNone/>
            </a:pPr>
            <a:r>
              <a:rPr lang="de-DE" dirty="0"/>
              <a:t>Thema:</a:t>
            </a:r>
          </a:p>
          <a:p>
            <a:pPr marL="0" lvl="0" indent="0" algn="l" rtl="0">
              <a:lnSpc>
                <a:spcPct val="127750"/>
              </a:lnSpc>
              <a:spcBef>
                <a:spcPts val="0"/>
              </a:spcBef>
              <a:spcAft>
                <a:spcPts val="0"/>
              </a:spcAft>
              <a:buClr>
                <a:schemeClr val="lt1"/>
              </a:buClr>
              <a:buSzPts val="1200"/>
              <a:buNone/>
            </a:pPr>
            <a:r>
              <a:rPr lang="de-DE" dirty="0"/>
              <a:t>Anpassung des Geschäftsmodells</a:t>
            </a:r>
          </a:p>
          <a:p>
            <a:pPr marL="0" indent="0">
              <a:lnSpc>
                <a:spcPct val="127750"/>
              </a:lnSpc>
              <a:buSzPts val="1200"/>
            </a:pPr>
            <a:endParaRPr lang="de-DE" dirty="0"/>
          </a:p>
          <a:p>
            <a:pPr marL="0" indent="0">
              <a:lnSpc>
                <a:spcPct val="127750"/>
              </a:lnSpc>
              <a:buSzPts val="1200"/>
            </a:pPr>
            <a:r>
              <a:rPr lang="de-DE" dirty="0"/>
              <a:t>Art des Unternehmens: </a:t>
            </a:r>
          </a:p>
          <a:p>
            <a:pPr marL="0" indent="0">
              <a:lnSpc>
                <a:spcPct val="127750"/>
              </a:lnSpc>
              <a:buSzPts val="1200"/>
            </a:pPr>
            <a:r>
              <a:rPr lang="de-DE" dirty="0"/>
              <a:t>Burger Restaurant</a:t>
            </a:r>
          </a:p>
          <a:p>
            <a:pPr marL="0" indent="0">
              <a:lnSpc>
                <a:spcPct val="127750"/>
              </a:lnSpc>
              <a:buSzPts val="1200"/>
            </a:pPr>
            <a:endParaRPr lang="de-DE" dirty="0"/>
          </a:p>
          <a:p>
            <a:pPr marL="0" lvl="0" indent="0" algn="l" rtl="0">
              <a:lnSpc>
                <a:spcPct val="127750"/>
              </a:lnSpc>
              <a:spcBef>
                <a:spcPts val="0"/>
              </a:spcBef>
              <a:spcAft>
                <a:spcPts val="0"/>
              </a:spcAft>
              <a:buClr>
                <a:schemeClr val="lt1"/>
              </a:buClr>
              <a:buSzPts val="1200"/>
              <a:buNone/>
            </a:pPr>
            <a:r>
              <a:rPr lang="de-DE" sz="1300" dirty="0">
                <a:solidFill>
                  <a:schemeClr val="bg1"/>
                </a:solidFill>
              </a:rPr>
              <a:t>Name des Unternehmens:</a:t>
            </a:r>
          </a:p>
          <a:p>
            <a:pPr marL="0" lvl="0" indent="0" algn="l" rtl="0">
              <a:lnSpc>
                <a:spcPct val="127750"/>
              </a:lnSpc>
              <a:spcBef>
                <a:spcPts val="0"/>
              </a:spcBef>
              <a:spcAft>
                <a:spcPts val="0"/>
              </a:spcAft>
              <a:buClr>
                <a:schemeClr val="lt1"/>
              </a:buClr>
              <a:buSzPts val="1200"/>
              <a:buNone/>
            </a:pPr>
            <a:r>
              <a:rPr lang="de-DE" sz="1300" dirty="0" err="1">
                <a:solidFill>
                  <a:schemeClr val="bg1"/>
                </a:solidFill>
              </a:rPr>
              <a:t>Bujo</a:t>
            </a:r>
            <a:r>
              <a:rPr lang="de-DE" sz="1300" dirty="0">
                <a:solidFill>
                  <a:schemeClr val="bg1"/>
                </a:solidFill>
              </a:rPr>
              <a:t> </a:t>
            </a:r>
            <a:r>
              <a:rPr lang="de-DE" sz="1300" dirty="0" err="1">
                <a:solidFill>
                  <a:schemeClr val="bg1"/>
                </a:solidFill>
              </a:rPr>
              <a:t>Burget</a:t>
            </a:r>
            <a:r>
              <a:rPr lang="de-DE" sz="1300" dirty="0">
                <a:solidFill>
                  <a:schemeClr val="bg1"/>
                </a:solidFill>
              </a:rPr>
              <a:t> Bar</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Sandmount, Dublin</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Website: </a:t>
            </a:r>
            <a:r>
              <a:rPr lang="de-DE" sz="1300" b="0" dirty="0">
                <a:solidFill>
                  <a:schemeClr val="bg1"/>
                </a:solidFill>
                <a:hlinkClick r:id="rId4">
                  <a:extLst>
                    <a:ext uri="{A12FA001-AC4F-418D-AE19-62706E023703}">
                      <ahyp:hlinkClr xmlns:ahyp="http://schemas.microsoft.com/office/drawing/2018/hyperlinkcolor" val="tx"/>
                    </a:ext>
                  </a:extLst>
                </a:hlinkClick>
              </a:rPr>
              <a:t>https://shop.bujo.ie/</a:t>
            </a:r>
            <a:r>
              <a:rPr lang="de-DE" sz="1300" b="0" dirty="0">
                <a:solidFill>
                  <a:schemeClr val="bg1"/>
                </a:solidFill>
              </a:rPr>
              <a:t> </a:t>
            </a:r>
          </a:p>
        </p:txBody>
      </p:sp>
      <p:sp>
        <p:nvSpPr>
          <p:cNvPr id="9" name="Google Shape;1425;p22">
            <a:extLst>
              <a:ext uri="{FF2B5EF4-FFF2-40B4-BE49-F238E27FC236}">
                <a16:creationId xmlns:a16="http://schemas.microsoft.com/office/drawing/2014/main" id="{5167D451-4244-3B8A-27EE-735FC81F204F}"/>
              </a:ext>
            </a:extLst>
          </p:cNvPr>
          <p:cNvSpPr txBox="1">
            <a:spLocks/>
          </p:cNvSpPr>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en-US" sz="1600" dirty="0" err="1"/>
              <a:t>Fallstudie</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sz="1600" dirty="0">
                <a:latin typeface="Calibri" panose="020F0502020204030204" pitchFamily="34" charset="0"/>
                <a:ea typeface="Calibri" panose="020F0502020204030204" pitchFamily="34" charset="0"/>
                <a:cs typeface="Calibri" panose="020F0502020204030204" pitchFamily="34" charset="0"/>
              </a:rPr>
              <a:t>Digital </a:t>
            </a:r>
            <a:r>
              <a:rPr lang="de-DE" sz="1600" dirty="0" err="1">
                <a:latin typeface="Calibri" panose="020F0502020204030204" pitchFamily="34" charset="0"/>
                <a:ea typeface="Calibri" panose="020F0502020204030204" pitchFamily="34" charset="0"/>
                <a:cs typeface="Calibri" panose="020F0502020204030204" pitchFamily="34" charset="0"/>
              </a:rPr>
              <a:t>Movers</a:t>
            </a:r>
            <a:r>
              <a:rPr lang="de-DE" sz="1600" dirty="0">
                <a:latin typeface="Calibri" panose="020F0502020204030204" pitchFamily="34" charset="0"/>
                <a:ea typeface="Calibri" panose="020F0502020204030204" pitchFamily="34" charset="0"/>
                <a:cs typeface="Calibri" panose="020F0502020204030204" pitchFamily="34" charset="0"/>
              </a:rPr>
              <a:t> und Shakers - Ein neues Geschäftsmodell für </a:t>
            </a:r>
            <a:r>
              <a:rPr lang="de-DE" sz="1600" dirty="0" err="1">
                <a:latin typeface="Calibri" panose="020F0502020204030204" pitchFamily="34" charset="0"/>
                <a:ea typeface="Calibri" panose="020F0502020204030204" pitchFamily="34" charset="0"/>
                <a:cs typeface="Calibri" panose="020F0502020204030204" pitchFamily="34" charset="0"/>
              </a:rPr>
              <a:t>BuJo</a:t>
            </a:r>
            <a:endParaRPr sz="1600" dirty="0">
              <a:latin typeface="Calibri" panose="020F0502020204030204" pitchFamily="34" charset="0"/>
              <a:ea typeface="Calibri" panose="020F0502020204030204" pitchFamily="34" charset="0"/>
              <a:cs typeface="Calibri" panose="020F0502020204030204" pitchFamily="34" charset="0"/>
            </a:endParaRP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03208" y="1268361"/>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l">
              <a:lnSpc>
                <a:spcPct val="102200"/>
              </a:lnSpc>
              <a:buClr>
                <a:srgbClr val="79527B"/>
              </a:buClr>
              <a:buSzPts val="1500"/>
            </a:pP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Die Pandemie hat Restaurants und Cafés in ganz Irland ins Wanken gebracht, da viele wie das </a:t>
            </a:r>
            <a:r>
              <a:rPr lang="de-DE"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durch soziale Distanzierungsmaßnahmen gezwungen waren, ihre Türen zu schließen. Aber die Veränderungen zwangen </a:t>
            </a:r>
            <a:r>
              <a:rPr lang="de-DE"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dazu, flexibel zu sein und die Kunden so gut wie möglich zu bedienen. </a:t>
            </a:r>
            <a:r>
              <a:rPr lang="de-DE"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erfand die Art und Weise, wie man Geschäfte macht, mit einem "geschlossenen" Geschäftsmodell neu. </a:t>
            </a:r>
          </a:p>
          <a:p>
            <a:pPr marL="0" indent="0" algn="l">
              <a:lnSpc>
                <a:spcPct val="102200"/>
              </a:lnSpc>
              <a:buClr>
                <a:srgbClr val="79527B"/>
              </a:buClr>
              <a:buSzPts val="1500"/>
            </a:pPr>
            <a:endPar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Der Eigentümer Michael </a:t>
            </a:r>
            <a:r>
              <a:rPr lang="de-DE"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Sheary</a:t>
            </a:r>
            <a:r>
              <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überlegte sich folgende Maßnahmen:</a:t>
            </a:r>
          </a:p>
          <a:p>
            <a:pPr marL="0" indent="0" algn="l">
              <a:lnSpc>
                <a:spcPct val="102200"/>
              </a:lnSpc>
              <a:buClr>
                <a:srgbClr val="79527B"/>
              </a:buClr>
              <a:buSzPts val="1500"/>
            </a:pPr>
            <a:endParaRPr lang="de-DE"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de-DE" sz="1200" b="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1. Digitaler Drive-Thru </a:t>
            </a:r>
            <a:r>
              <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mit WhatsApp zur Bestellannahme. </a:t>
            </a:r>
            <a:r>
              <a:rPr lang="de-DE" sz="120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bot seinen Kunden einen kontaktlosen Essenslieferdienst an</a:t>
            </a:r>
            <a:r>
              <a:rPr lang="en-GB"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a:t>
            </a:r>
            <a:r>
              <a:rPr lang="de-DE" sz="1200" i="1" dirty="0">
                <a:solidFill>
                  <a:srgbClr val="79527B"/>
                </a:solidFill>
                <a:latin typeface="Calibri" panose="020F0502020204030204" pitchFamily="34" charset="0"/>
                <a:ea typeface="Calibri" panose="020F0502020204030204" pitchFamily="34" charset="0"/>
                <a:cs typeface="Calibri" panose="020F0502020204030204" pitchFamily="34" charset="0"/>
              </a:rPr>
              <a:t>Wir klebten eines unserer Smartphones an unser Schaufenster, stellten ein weiteres Smartphone an unsere Theke und verbanden sie über einen ständig aktiven </a:t>
            </a:r>
            <a:r>
              <a:rPr lang="de-DE" sz="1200" i="1" dirty="0" err="1">
                <a:solidFill>
                  <a:srgbClr val="79527B"/>
                </a:solidFill>
                <a:latin typeface="Calibri" panose="020F0502020204030204" pitchFamily="34" charset="0"/>
                <a:ea typeface="Calibri" panose="020F0502020204030204" pitchFamily="34" charset="0"/>
                <a:cs typeface="Calibri" panose="020F0502020204030204" pitchFamily="34" charset="0"/>
              </a:rPr>
              <a:t>whatsapp</a:t>
            </a:r>
            <a:r>
              <a:rPr lang="de-DE" sz="1200" i="1" dirty="0">
                <a:solidFill>
                  <a:srgbClr val="79527B"/>
                </a:solidFill>
                <a:latin typeface="Calibri" panose="020F0502020204030204" pitchFamily="34" charset="0"/>
                <a:ea typeface="Calibri" panose="020F0502020204030204" pitchFamily="34" charset="0"/>
                <a:cs typeface="Calibri" panose="020F0502020204030204" pitchFamily="34" charset="0"/>
              </a:rPr>
              <a:t>-Videoanruf, und schon hatten wir eine Art virtuelles Portal. Es sorgte für soziale Distanz (keine Gäste auf dem Gelände erlaubt), einen kontaktlosen Abholservice (wir lieferten unseren Gästen die Bestellung einfach ins Auto) und eine Prise </a:t>
            </a:r>
            <a:r>
              <a:rPr lang="de-DE" sz="1200" i="1" dirty="0" err="1">
                <a:solidFill>
                  <a:srgbClr val="79527B"/>
                </a:solidFill>
                <a:latin typeface="Calibri" panose="020F0502020204030204" pitchFamily="34" charset="0"/>
                <a:ea typeface="Calibri" panose="020F0502020204030204" pitchFamily="34" charset="0"/>
                <a:cs typeface="Calibri" panose="020F0502020204030204" pitchFamily="34" charset="0"/>
              </a:rPr>
              <a:t>BuJo</a:t>
            </a:r>
            <a:r>
              <a:rPr lang="de-DE" sz="1200" i="1" dirty="0">
                <a:solidFill>
                  <a:srgbClr val="79527B"/>
                </a:solidFill>
                <a:latin typeface="Calibri" panose="020F0502020204030204" pitchFamily="34" charset="0"/>
                <a:ea typeface="Calibri" panose="020F0502020204030204" pitchFamily="34" charset="0"/>
                <a:cs typeface="Calibri" panose="020F0502020204030204" pitchFamily="34" charset="0"/>
              </a:rPr>
              <a:t>-Gastfreundschaft mit unserem Front-of-House-Team. Es war und ist nicht perfekt, aber wir haben es geschafft, zu öffnen und im Geschäft zu bleiben.“ </a:t>
            </a:r>
          </a:p>
          <a:p>
            <a:pPr marL="0" indent="0" algn="l">
              <a:lnSpc>
                <a:spcPct val="102200"/>
              </a:lnSpc>
              <a:buClr>
                <a:srgbClr val="79527B"/>
              </a:buClr>
              <a:buSzPts val="1500"/>
            </a:pPr>
            <a:endParaRPr lang="de-DE" sz="1200" i="1" dirty="0">
              <a:solidFill>
                <a:srgbClr val="79527B"/>
              </a:solidFill>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de-DE" sz="1200" b="1" dirty="0">
                <a:solidFill>
                  <a:srgbClr val="79527B"/>
                </a:solidFill>
                <a:latin typeface="Calibri" panose="020F0502020204030204" pitchFamily="34" charset="0"/>
                <a:ea typeface="Calibri" panose="020F0502020204030204" pitchFamily="34" charset="0"/>
                <a:cs typeface="Calibri" panose="020F0502020204030204" pitchFamily="34" charset="0"/>
              </a:rPr>
              <a:t>2. Die Kunden bestellten online</a:t>
            </a:r>
            <a:r>
              <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wählten den </a:t>
            </a:r>
            <a:r>
              <a:rPr lang="de-DE" sz="120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-Standort, wählten die Artikel und die Abholzeiten aus. Die Kunden konnten ihre Bestellungen abholen oder sich von Deliveroo liefern lassen. </a:t>
            </a:r>
            <a:r>
              <a:rPr lang="de-DE" sz="1200" i="1" dirty="0">
                <a:solidFill>
                  <a:srgbClr val="79527B"/>
                </a:solidFill>
                <a:latin typeface="Calibri" panose="020F0502020204030204" pitchFamily="34" charset="0"/>
                <a:ea typeface="Calibri" panose="020F0502020204030204" pitchFamily="34" charset="0"/>
                <a:cs typeface="Calibri" panose="020F0502020204030204" pitchFamily="34" charset="0"/>
              </a:rPr>
              <a:t>„Vor allem am Anfang war es ein tageweiser Ansatz." </a:t>
            </a:r>
            <a:r>
              <a:rPr lang="de-DE" sz="120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de-DE"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ist ein Beweis für den Erfindungsreichtum einiger Tourismusunternehmer und ein cleverer Weg, um die Richtlinien zur sozialen Distanzierung zu umgehen. </a:t>
            </a:r>
          </a:p>
          <a:p>
            <a:pPr marL="0" indent="0" algn="l">
              <a:lnSpc>
                <a:spcPct val="102200"/>
              </a:lnSpc>
              <a:buClr>
                <a:srgbClr val="79527B"/>
              </a:buClr>
              <a:buSzPts val="1500"/>
            </a:pPr>
            <a:endParaRPr lang="en-GB"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de-DE"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GWI-Umfragen zeigen, dass 26 Prozent der Millennials, 24 Prozent der Generation X und drei Prozent der Babyboomer ihr Online-Kaufverhalten aktiv gesteigert haben. Insbesondere nutzen sie Online-Shops und bestellen Essen zum Mitnehmen fast doppelt so häufig wie jede andere Kohorte.</a:t>
            </a:r>
            <a:endParaRPr lang="en-GB"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GB"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US"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Picture 17">
            <a:hlinkClick r:id="rId3"/>
            <a:extLst>
              <a:ext uri="{FF2B5EF4-FFF2-40B4-BE49-F238E27FC236}">
                <a16:creationId xmlns:a16="http://schemas.microsoft.com/office/drawing/2014/main" id="{0511367E-98B4-9485-3933-627858B93D01}"/>
              </a:ext>
            </a:extLst>
          </p:cNvPr>
          <p:cNvPicPr>
            <a:picLocks noChangeAspect="1"/>
          </p:cNvPicPr>
          <p:nvPr/>
        </p:nvPicPr>
        <p:blipFill>
          <a:blip r:embed="rId4"/>
          <a:stretch>
            <a:fillRect/>
          </a:stretch>
        </p:blipFill>
        <p:spPr>
          <a:xfrm>
            <a:off x="948537" y="7208568"/>
            <a:ext cx="5422765" cy="3170926"/>
          </a:xfrm>
          <a:prstGeom prst="rect">
            <a:avLst/>
          </a:prstGeom>
        </p:spPr>
      </p:pic>
      <p:sp>
        <p:nvSpPr>
          <p:cNvPr id="19" name="Flowchart: Connector 18">
            <a:hlinkClick r:id="rId3"/>
            <a:extLst>
              <a:ext uri="{FF2B5EF4-FFF2-40B4-BE49-F238E27FC236}">
                <a16:creationId xmlns:a16="http://schemas.microsoft.com/office/drawing/2014/main" id="{D9B6E99C-AD61-C77D-8634-C8AEEFB44C80}"/>
              </a:ext>
            </a:extLst>
          </p:cNvPr>
          <p:cNvSpPr/>
          <p:nvPr/>
        </p:nvSpPr>
        <p:spPr>
          <a:xfrm>
            <a:off x="5888107" y="6987968"/>
            <a:ext cx="906831" cy="85540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100" dirty="0" err="1"/>
              <a:t>Hier</a:t>
            </a:r>
            <a:r>
              <a:rPr lang="en-IE" sz="1100" dirty="0"/>
              <a:t> </a:t>
            </a:r>
            <a:r>
              <a:rPr lang="en-IE" sz="1100" dirty="0" err="1"/>
              <a:t>klicken</a:t>
            </a:r>
            <a:endParaRPr lang="en-IE"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293943" y="521663"/>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883796" y="3713775"/>
            <a:ext cx="5928596" cy="67023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285750" indent="-285750" algn="l">
              <a:buFont typeface="Arial" panose="020B0604020202020204" pitchFamily="34" charset="0"/>
              <a:buChar char="•"/>
            </a:pPr>
            <a:r>
              <a:rPr lang="de-DE" sz="1200" b="0" dirty="0" err="1">
                <a:solidFill>
                  <a:srgbClr val="58554C"/>
                </a:solidFill>
                <a:latin typeface="Calibri" panose="020F0502020204030204" pitchFamily="34" charset="0"/>
                <a:ea typeface="Calibri" panose="020F0502020204030204" pitchFamily="34" charset="0"/>
                <a:cs typeface="Calibri" panose="020F0502020204030204" pitchFamily="34" charset="0"/>
              </a:rPr>
              <a:t>BuJo</a:t>
            </a:r>
            <a:r>
              <a:rPr lang="de-DE" sz="1200" b="0" dirty="0">
                <a:solidFill>
                  <a:srgbClr val="58554C"/>
                </a:solidFill>
                <a:latin typeface="Calibri" panose="020F0502020204030204" pitchFamily="34" charset="0"/>
                <a:ea typeface="Calibri" panose="020F0502020204030204" pitchFamily="34" charset="0"/>
                <a:cs typeface="Calibri" panose="020F0502020204030204" pitchFamily="34" charset="0"/>
              </a:rPr>
              <a:t> arbeitet mit Feed The Heroes zusammen und stellt </a:t>
            </a:r>
            <a:r>
              <a:rPr lang="de-DE" sz="1200" b="0" dirty="0" err="1">
                <a:solidFill>
                  <a:srgbClr val="58554C"/>
                </a:solidFill>
                <a:latin typeface="Calibri" panose="020F0502020204030204" pitchFamily="34" charset="0"/>
                <a:ea typeface="Calibri" panose="020F0502020204030204" pitchFamily="34" charset="0"/>
                <a:cs typeface="Calibri" panose="020F0502020204030204" pitchFamily="34" charset="0"/>
              </a:rPr>
              <a:t>BuJo's</a:t>
            </a:r>
            <a:r>
              <a:rPr lang="de-DE" sz="1200" b="0" dirty="0">
                <a:solidFill>
                  <a:srgbClr val="58554C"/>
                </a:solidFill>
                <a:latin typeface="Calibri" panose="020F0502020204030204" pitchFamily="34" charset="0"/>
                <a:ea typeface="Calibri" panose="020F0502020204030204" pitchFamily="34" charset="0"/>
                <a:cs typeface="Calibri" panose="020F0502020204030204" pitchFamily="34" charset="0"/>
              </a:rPr>
              <a:t> Burger Kits zur Verfügung, um dringend benötigte Mittel für die Versorgung des Personals der kritischen Infrastruktur (im Rahmen von Corona) zu sammeln. </a:t>
            </a:r>
            <a:r>
              <a:rPr lang="de-DE" sz="1200" b="0" dirty="0" err="1">
                <a:solidFill>
                  <a:srgbClr val="58554C"/>
                </a:solidFill>
                <a:latin typeface="Calibri" panose="020F0502020204030204" pitchFamily="34" charset="0"/>
                <a:ea typeface="Calibri" panose="020F0502020204030204" pitchFamily="34" charset="0"/>
                <a:cs typeface="Calibri" panose="020F0502020204030204" pitchFamily="34" charset="0"/>
              </a:rPr>
              <a:t>BuJo</a:t>
            </a:r>
            <a:r>
              <a:rPr lang="de-DE" sz="1200" b="0" dirty="0">
                <a:solidFill>
                  <a:srgbClr val="58554C"/>
                </a:solidFill>
                <a:latin typeface="Calibri" panose="020F0502020204030204" pitchFamily="34" charset="0"/>
                <a:ea typeface="Calibri" panose="020F0502020204030204" pitchFamily="34" charset="0"/>
                <a:cs typeface="Calibri" panose="020F0502020204030204" pitchFamily="34" charset="0"/>
              </a:rPr>
              <a:t> hat seine Kunden gebeten, bei der Bestellung einer Lieferung 1,50 € zu spenden, die sie dann verdoppeln werden. Dies steigerte den Umsatz und die Bereitschaft, Feed </a:t>
            </a:r>
            <a:r>
              <a:rPr lang="de-DE" sz="1200" b="0" dirty="0" err="1">
                <a:solidFill>
                  <a:srgbClr val="58554C"/>
                </a:solidFill>
                <a:latin typeface="Calibri" panose="020F0502020204030204" pitchFamily="34" charset="0"/>
                <a:ea typeface="Calibri" panose="020F0502020204030204" pitchFamily="34" charset="0"/>
                <a:cs typeface="Calibri" panose="020F0502020204030204" pitchFamily="34" charset="0"/>
              </a:rPr>
              <a:t>the</a:t>
            </a:r>
            <a:r>
              <a:rPr lang="de-DE" sz="1200" b="0" dirty="0">
                <a:solidFill>
                  <a:srgbClr val="58554C"/>
                </a:solidFill>
                <a:latin typeface="Calibri" panose="020F0502020204030204" pitchFamily="34" charset="0"/>
                <a:ea typeface="Calibri" panose="020F0502020204030204" pitchFamily="34" charset="0"/>
                <a:cs typeface="Calibri" panose="020F0502020204030204" pitchFamily="34" charset="0"/>
              </a:rPr>
              <a:t> Heroes zu unterstützen.</a:t>
            </a:r>
            <a:r>
              <a:rPr lang="en-GB" sz="1200" b="0" dirty="0">
                <a:solidFill>
                  <a:srgbClr val="58554C"/>
                </a:solidFill>
                <a:latin typeface="Calibri" panose="020F0502020204030204" pitchFamily="34" charset="0"/>
                <a:ea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endParaRPr lang="en-GB" sz="1200" b="0" dirty="0">
              <a:solidFill>
                <a:srgbClr val="58554C"/>
              </a:solidFill>
              <a:latin typeface="Calibri" panose="020F0502020204030204" pitchFamily="34" charset="0"/>
              <a:ea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de-DE" sz="12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Die beliebten </a:t>
            </a:r>
            <a:r>
              <a:rPr lang="de-DE" sz="1200" b="0" i="0" dirty="0" err="1">
                <a:solidFill>
                  <a:srgbClr val="58554C"/>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-Burger-Kits werden aus einer maßgeschneiderten Mischung aus erstklassigem, grasgefüttertem Rindfleisch hergestellt, das von qualitätsgesicherten irischen Familienbetrieben von Bord Bia bezogen wird. Jedes Mahlzeitenset enthält alles, was Sie brauchen, um 8 (d.h. 4 Doppel- und 4 Einzelportionen) der berühmten </a:t>
            </a:r>
            <a:r>
              <a:rPr lang="de-DE" sz="1200" b="0" i="0" dirty="0" err="1">
                <a:solidFill>
                  <a:srgbClr val="58554C"/>
                </a:solidFill>
                <a:effectLst/>
                <a:latin typeface="Calibri" panose="020F0502020204030204" pitchFamily="34" charset="0"/>
                <a:ea typeface="Calibri" panose="020F0502020204030204" pitchFamily="34" charset="0"/>
                <a:cs typeface="Calibri" panose="020F0502020204030204" pitchFamily="34" charset="0"/>
              </a:rPr>
              <a:t>BuJo</a:t>
            </a:r>
            <a:r>
              <a:rPr lang="de-DE" sz="12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-Burger zuzubereiten, sowie das nötige Rezept, damit Sie das beliebte Meisterwerk auch zu Hause nachkochen können.</a:t>
            </a:r>
          </a:p>
          <a:p>
            <a:pPr marL="285750" indent="-285750" algn="l">
              <a:buFont typeface="Arial" panose="020B0604020202020204" pitchFamily="34" charset="0"/>
              <a:buChar char="•"/>
            </a:pPr>
            <a:endParaRPr lang="en-GB" sz="12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de-DE" sz="1200" b="0" dirty="0">
                <a:solidFill>
                  <a:srgbClr val="58554C"/>
                </a:solidFill>
                <a:latin typeface="Calibri" panose="020F0502020204030204" pitchFamily="34" charset="0"/>
                <a:ea typeface="Calibri" panose="020F0502020204030204" pitchFamily="34" charset="0"/>
                <a:cs typeface="Calibri" panose="020F0502020204030204" pitchFamily="34" charset="0"/>
              </a:rPr>
              <a:t>Feed The Heroes ist ein nationaler gemeinnütziger Fonds, der als Reaktion auf den Covid-19-Notstand eingerichtet wurde, um den irischen Helfern an vorderster Front zu danken und sie zu unterstützen. Der Fonds dient dazu, den Arbeitern und Freiwilligen, die an vorderster Front an der Bekämpfung der größten Krise der irischen Volksgesundheit beteiligt sind, eine warme, nahrhafte Mahlzeit zukommen zu lassen, als Zeichen unserer Wertschätzung für die Arbeit, die sie in unserem Namen leisten. Die Zubereitung und Auslieferung einer Mahlzeit kostet durchschnittlich 7 €. Je mehr Geld gesammelt wird, desto mehr Mahlzeiten können an die Mitarbeiter an vorderster Front geliefert werden.</a:t>
            </a:r>
          </a:p>
          <a:p>
            <a:pPr marL="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83796" y="648684"/>
            <a:ext cx="6381936"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de-DE" sz="1600" dirty="0" err="1">
                <a:latin typeface="Calibri" panose="020F0502020204030204" pitchFamily="34" charset="0"/>
                <a:ea typeface="Calibri" panose="020F0502020204030204" pitchFamily="34" charset="0"/>
                <a:cs typeface="Calibri" panose="020F0502020204030204" pitchFamily="34" charset="0"/>
              </a:rPr>
              <a:t>BuJo</a:t>
            </a:r>
            <a:r>
              <a:rPr lang="de-DE" sz="1600" dirty="0">
                <a:latin typeface="Calibri" panose="020F0502020204030204" pitchFamily="34" charset="0"/>
                <a:ea typeface="Calibri" panose="020F0502020204030204" pitchFamily="34" charset="0"/>
                <a:cs typeface="Calibri" panose="020F0502020204030204" pitchFamily="34" charset="0"/>
              </a:rPr>
              <a:t> baut während COVID seinen Ruf als soziales Unternehmen aus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883796" y="1054338"/>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20" name="Picture 19" descr="Text&#10;&#10;Description automatically generated">
            <a:extLst>
              <a:ext uri="{FF2B5EF4-FFF2-40B4-BE49-F238E27FC236}">
                <a16:creationId xmlns:a16="http://schemas.microsoft.com/office/drawing/2014/main" id="{C00CD19B-D132-F85C-0BD0-EDB3C0A681D8}"/>
              </a:ext>
            </a:extLst>
          </p:cNvPr>
          <p:cNvPicPr>
            <a:picLocks noChangeAspect="1"/>
          </p:cNvPicPr>
          <p:nvPr/>
        </p:nvPicPr>
        <p:blipFill rotWithShape="1">
          <a:blip r:embed="rId3"/>
          <a:srcRect l="3585" t="16561" r="3537" b="19174"/>
          <a:stretch/>
        </p:blipFill>
        <p:spPr>
          <a:xfrm>
            <a:off x="481949" y="6811168"/>
            <a:ext cx="2751046" cy="1903511"/>
          </a:xfrm>
          <a:prstGeom prst="rect">
            <a:avLst/>
          </a:prstGeom>
        </p:spPr>
      </p:pic>
      <p:pic>
        <p:nvPicPr>
          <p:cNvPr id="5" name="Picture 4" descr="A table full of food&#10;&#10;Description automatically generated with low confidence">
            <a:extLst>
              <a:ext uri="{FF2B5EF4-FFF2-40B4-BE49-F238E27FC236}">
                <a16:creationId xmlns:a16="http://schemas.microsoft.com/office/drawing/2014/main" id="{53FB5771-5348-A0DC-2149-6D6D671043A3}"/>
              </a:ext>
            </a:extLst>
          </p:cNvPr>
          <p:cNvPicPr>
            <a:picLocks noChangeAspect="1"/>
          </p:cNvPicPr>
          <p:nvPr/>
        </p:nvPicPr>
        <p:blipFill>
          <a:blip r:embed="rId4"/>
          <a:stretch>
            <a:fillRect/>
          </a:stretch>
        </p:blipFill>
        <p:spPr>
          <a:xfrm>
            <a:off x="3652379" y="8326777"/>
            <a:ext cx="3730317" cy="2131610"/>
          </a:xfrm>
          <a:prstGeom prst="rect">
            <a:avLst/>
          </a:prstGeom>
        </p:spPr>
      </p:pic>
      <p:pic>
        <p:nvPicPr>
          <p:cNvPr id="23" name="Picture 22" descr="Company name&#10;&#10;Description automatically generated with low confidence">
            <a:extLst>
              <a:ext uri="{FF2B5EF4-FFF2-40B4-BE49-F238E27FC236}">
                <a16:creationId xmlns:a16="http://schemas.microsoft.com/office/drawing/2014/main" id="{3ADDE773-4B5C-AE59-3CA4-EF51E7BC9944}"/>
              </a:ext>
            </a:extLst>
          </p:cNvPr>
          <p:cNvPicPr>
            <a:picLocks noChangeAspect="1"/>
          </p:cNvPicPr>
          <p:nvPr/>
        </p:nvPicPr>
        <p:blipFill>
          <a:blip r:embed="rId5"/>
          <a:stretch>
            <a:fillRect/>
          </a:stretch>
        </p:blipFill>
        <p:spPr>
          <a:xfrm>
            <a:off x="883796" y="8714679"/>
            <a:ext cx="1624103" cy="1624103"/>
          </a:xfrm>
          <a:prstGeom prst="rect">
            <a:avLst/>
          </a:prstGeom>
        </p:spPr>
      </p:pic>
    </p:spTree>
    <p:extLst>
      <p:ext uri="{BB962C8B-B14F-4D97-AF65-F5344CB8AC3E}">
        <p14:creationId xmlns:p14="http://schemas.microsoft.com/office/powerpoint/2010/main" val="365584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479715" y="651047"/>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1075525" y="2885319"/>
            <a:ext cx="5928596"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Wirklich nachhaltig zu sein, ist eine große treibende Kraft hinter allem, was </a:t>
            </a:r>
            <a:r>
              <a:rPr lang="de-DE" sz="14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tut. Während Corona und vor dem Hintergrund des Klimawandels war dies besonders wichtig, um den Ruf des Unternehmens zu stärken. Sie haben viel Forschung und Sorgfalt in die Beschaffung jeder einzelnen Zutat auf der Speisekarte gesteckt, um sicherzustellen, dass sie hervorragend bleibt. </a:t>
            </a:r>
          </a:p>
          <a:p>
            <a:pPr marL="0" indent="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a:pP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Alle </a:t>
            </a:r>
            <a:r>
              <a:rPr lang="de-DE" sz="1400" dirty="0">
                <a:latin typeface="Calibri" panose="020F0502020204030204" pitchFamily="34" charset="0"/>
                <a:ea typeface="Calibri" panose="020F0502020204030204" pitchFamily="34" charset="0"/>
                <a:cs typeface="Calibri" panose="020F0502020204030204" pitchFamily="34" charset="0"/>
              </a:rPr>
              <a:t>Verpackungen</a:t>
            </a: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sind kompostierbar, wiederverwendbar oder recycelbar. Sie nutzen erneuerbare Energien und sind das einzige auf Burger spezialisierte Restaurant in Irland und Großbritannien, das von der </a:t>
            </a:r>
            <a:r>
              <a:rPr lang="de-DE" sz="1400" dirty="0" err="1">
                <a:latin typeface="Calibri" panose="020F0502020204030204" pitchFamily="34" charset="0"/>
                <a:ea typeface="Calibri" panose="020F0502020204030204" pitchFamily="34" charset="0"/>
                <a:cs typeface="Calibri" panose="020F0502020204030204" pitchFamily="34" charset="0"/>
              </a:rPr>
              <a:t>Sustainable</a:t>
            </a:r>
            <a:r>
              <a:rPr lang="de-DE" sz="1400" dirty="0">
                <a:latin typeface="Calibri" panose="020F0502020204030204" pitchFamily="34" charset="0"/>
                <a:ea typeface="Calibri" panose="020F0502020204030204" pitchFamily="34" charset="0"/>
                <a:cs typeface="Calibri" panose="020F0502020204030204" pitchFamily="34" charset="0"/>
              </a:rPr>
              <a:t> Restaurant </a:t>
            </a:r>
            <a:r>
              <a:rPr lang="de-DE" sz="1400" dirty="0" err="1">
                <a:latin typeface="Calibri" panose="020F0502020204030204" pitchFamily="34" charset="0"/>
                <a:ea typeface="Calibri" panose="020F0502020204030204" pitchFamily="34" charset="0"/>
                <a:cs typeface="Calibri" panose="020F0502020204030204" pitchFamily="34" charset="0"/>
              </a:rPr>
              <a:t>Association</a:t>
            </a:r>
            <a:r>
              <a:rPr lang="de-DE" sz="1400" dirty="0">
                <a:latin typeface="Calibri" panose="020F0502020204030204" pitchFamily="34" charset="0"/>
                <a:ea typeface="Calibri" panose="020F0502020204030204" pitchFamily="34" charset="0"/>
                <a:cs typeface="Calibri" panose="020F0502020204030204" pitchFamily="34" charset="0"/>
              </a:rPr>
              <a:t> </a:t>
            </a: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mit 3 Sternen ausgezeichnet wurde. </a:t>
            </a:r>
          </a:p>
          <a:p>
            <a:pPr marL="342900" indent="-342900">
              <a:buFont typeface="+mj-lt"/>
              <a:buAutoNum type="arabicPeriod"/>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startAt="2"/>
            </a:pP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Als Teil der Bord Bia </a:t>
            </a:r>
            <a:r>
              <a:rPr lang="de-DE" sz="1400" dirty="0">
                <a:latin typeface="Calibri" panose="020F0502020204030204" pitchFamily="34" charset="0"/>
                <a:ea typeface="Calibri" panose="020F0502020204030204" pitchFamily="34" charset="0"/>
                <a:cs typeface="Calibri" panose="020F0502020204030204" pitchFamily="34" charset="0"/>
              </a:rPr>
              <a:t>'Quality </a:t>
            </a:r>
            <a:r>
              <a:rPr lang="de-DE" sz="1400" dirty="0" err="1">
                <a:latin typeface="Calibri" panose="020F0502020204030204" pitchFamily="34" charset="0"/>
                <a:ea typeface="Calibri" panose="020F0502020204030204" pitchFamily="34" charset="0"/>
                <a:cs typeface="Calibri" panose="020F0502020204030204" pitchFamily="34" charset="0"/>
              </a:rPr>
              <a:t>Assured</a:t>
            </a:r>
            <a:r>
              <a:rPr lang="de-DE" sz="1400" dirty="0">
                <a:latin typeface="Calibri" panose="020F0502020204030204" pitchFamily="34" charset="0"/>
                <a:ea typeface="Calibri" panose="020F0502020204030204" pitchFamily="34" charset="0"/>
                <a:cs typeface="Calibri" panose="020F0502020204030204" pitchFamily="34" charset="0"/>
              </a:rPr>
              <a:t>' </a:t>
            </a:r>
            <a:r>
              <a:rPr lang="de-DE" sz="14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Irish</a:t>
            </a: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Family </a:t>
            </a:r>
            <a:r>
              <a:rPr lang="de-DE" sz="14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Farms</a:t>
            </a:r>
            <a:r>
              <a:rPr lang="de-D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haben sie sich verpflichtet, von irischen Familienbetrieben zu beziehen und ein hohes Maß an gemeinschaftlicher Verantwortung zu übernehmen.</a:t>
            </a: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a:t>
            </a:r>
            <a:r>
              <a:rPr lang="en-GB" sz="1400" b="0" dirty="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https://shop.bujo.ie/pages/sustainable-and-bujo</a:t>
            </a:r>
            <a:r>
              <a:rPr lang="en-GB" sz="1400" b="0" dirty="0">
                <a:latin typeface="Calibri" panose="020F0502020204030204" pitchFamily="34" charset="0"/>
                <a:ea typeface="Calibri" panose="020F0502020204030204" pitchFamily="34" charset="0"/>
                <a:cs typeface="Calibri" panose="020F0502020204030204" pitchFamily="34" charset="0"/>
              </a:rPr>
              <a:t> </a:t>
            </a:r>
          </a:p>
          <a:p>
            <a:pPr marL="342900" indent="-342900">
              <a:buFont typeface="+mj-lt"/>
              <a:buAutoNum type="arabicPeriod" startAt="2"/>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1088219" y="77516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de-DE" sz="1600" dirty="0">
                <a:latin typeface="Calibri" panose="020F0502020204030204" pitchFamily="34" charset="0"/>
                <a:ea typeface="Calibri" panose="020F0502020204030204" pitchFamily="34" charset="0"/>
                <a:cs typeface="Calibri" panose="020F0502020204030204" pitchFamily="34" charset="0"/>
              </a:rPr>
              <a:t>Umsetzung von Nachhaltigkeitsmaßnahmen als wichtiger Treiber</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1075525" y="1201822"/>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1026" name="Picture 2" descr="Main image">
            <a:extLst>
              <a:ext uri="{FF2B5EF4-FFF2-40B4-BE49-F238E27FC236}">
                <a16:creationId xmlns:a16="http://schemas.microsoft.com/office/drawing/2014/main" id="{066AFF7D-59EF-F298-03CB-46BE853274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13" r="2670" b="1932"/>
          <a:stretch/>
        </p:blipFill>
        <p:spPr bwMode="auto">
          <a:xfrm>
            <a:off x="191728" y="5084917"/>
            <a:ext cx="7182465" cy="535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853669"/>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863</Words>
  <Application>Microsoft Office PowerPoint</Application>
  <PresentationFormat>Benutzerdefiniert</PresentationFormat>
  <Paragraphs>39</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Calibri</vt:lpstr>
      <vt:lpstr>Montserrat</vt:lpstr>
      <vt:lpstr>Poppins</vt:lpstr>
      <vt:lpstr>Century Schoolbook</vt:lpstr>
      <vt:lpstr>Roboto</vt:lpstr>
      <vt:lpstr>Avenir</vt:lpstr>
      <vt:lpstr>Arial</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26</cp:revision>
  <dcterms:created xsi:type="dcterms:W3CDTF">2021-06-15T11:45:52Z</dcterms:created>
  <dcterms:modified xsi:type="dcterms:W3CDTF">2023-05-05T06:29:56Z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