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56" r:id="rId2"/>
    <p:sldId id="257" r:id="rId3"/>
    <p:sldId id="258" r:id="rId4"/>
    <p:sldId id="259"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3" roundtripDataSignature="AMtx7miJpurxOuD7tQHoydia0+AXQJoz+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18" d="100"/>
          <a:sy n="118" d="100"/>
        </p:scale>
        <p:origin x="1914" y="-6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5.fnt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9.fntdata"/><Relationship Id="rId23" Type="http://customschemas.google.com/relationships/presentationmetadata" Target="metadata"/><Relationship Id="rId10" Type="http://schemas.openxmlformats.org/officeDocument/2006/relationships/font" Target="fonts/font4.fntdata"/><Relationship Id="rId19"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Cover Slide">
  <p:cSld name="1_Cover Slide">
    <p:spTree>
      <p:nvGrpSpPr>
        <p:cNvPr id="1" name="Shape 13"/>
        <p:cNvGrpSpPr/>
        <p:nvPr/>
      </p:nvGrpSpPr>
      <p:grpSpPr>
        <a:xfrm>
          <a:off x="0" y="0"/>
          <a:ext cx="0" cy="0"/>
          <a:chOff x="0" y="0"/>
          <a:chExt cx="0" cy="0"/>
        </a:xfrm>
      </p:grpSpPr>
      <p:sp>
        <p:nvSpPr>
          <p:cNvPr id="14" name="Google Shape;14;p56"/>
          <p:cNvSpPr/>
          <p:nvPr/>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15" name="Google Shape;15;p56"/>
          <p:cNvGrpSpPr/>
          <p:nvPr/>
        </p:nvGrpSpPr>
        <p:grpSpPr>
          <a:xfrm>
            <a:off x="-365782" y="6649016"/>
            <a:ext cx="3283975" cy="4350830"/>
            <a:chOff x="-1820104" y="3170636"/>
            <a:chExt cx="611013" cy="826752"/>
          </a:xfrm>
        </p:grpSpPr>
        <p:grpSp>
          <p:nvGrpSpPr>
            <p:cNvPr id="16" name="Google Shape;16;p56"/>
            <p:cNvGrpSpPr/>
            <p:nvPr/>
          </p:nvGrpSpPr>
          <p:grpSpPr>
            <a:xfrm>
              <a:off x="-1706961" y="3664189"/>
              <a:ext cx="488540" cy="333199"/>
              <a:chOff x="1938476" y="5009957"/>
              <a:chExt cx="697325" cy="475596"/>
            </a:xfrm>
          </p:grpSpPr>
          <p:sp>
            <p:nvSpPr>
              <p:cNvPr id="17" name="Google Shape;17;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8" name="Google Shape;18;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9" name="Google Shape;19;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0" name="Google Shape;20;p56"/>
            <p:cNvGrpSpPr/>
            <p:nvPr/>
          </p:nvGrpSpPr>
          <p:grpSpPr>
            <a:xfrm>
              <a:off x="-1820104" y="3499918"/>
              <a:ext cx="610345" cy="327212"/>
              <a:chOff x="1776980" y="4775482"/>
              <a:chExt cx="871185" cy="467051"/>
            </a:xfrm>
          </p:grpSpPr>
          <p:sp>
            <p:nvSpPr>
              <p:cNvPr id="21" name="Google Shape;21;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 name="Google Shape;22;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3" name="Google Shape;23;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4" name="Google Shape;24;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5" name="Google Shape;25;p56"/>
            <p:cNvGrpSpPr/>
            <p:nvPr/>
          </p:nvGrpSpPr>
          <p:grpSpPr>
            <a:xfrm>
              <a:off x="-1818327" y="3170636"/>
              <a:ext cx="609236" cy="421725"/>
              <a:chOff x="1779516" y="4305477"/>
              <a:chExt cx="869601" cy="601956"/>
            </a:xfrm>
          </p:grpSpPr>
          <p:sp>
            <p:nvSpPr>
              <p:cNvPr id="26" name="Google Shape;26;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7" name="Google Shape;27;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8" name="Google Shape;28;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9" name="Google Shape;29;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0" name="Google Shape;30;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1" name="Google Shape;31;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32" name="Google Shape;32;p56"/>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56"/>
          <p:cNvSpPr/>
          <p:nvPr/>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4" name="Google Shape;34;p56"/>
          <p:cNvSpPr txBox="1">
            <a:spLocks noGrp="1"/>
          </p:cNvSpPr>
          <p:nvPr>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56"/>
          <p:cNvSpPr txBox="1">
            <a:spLocks noGrp="1"/>
          </p:cNvSpPr>
          <p:nvPr>
            <p:ph type="body" idx="3"/>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56"/>
          <p:cNvSpPr txBox="1">
            <a:spLocks noGrp="1"/>
          </p:cNvSpPr>
          <p:nvPr>
            <p:ph type="body" idx="4"/>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56"/>
          <p:cNvSpPr>
            <a:spLocks noGrp="1"/>
          </p:cNvSpPr>
          <p:nvPr>
            <p:ph type="pic" idx="5"/>
          </p:nvPr>
        </p:nvSpPr>
        <p:spPr>
          <a:xfrm>
            <a:off x="-8145" y="0"/>
            <a:ext cx="7567819" cy="2667192"/>
          </a:xfrm>
          <a:prstGeom prst="rect">
            <a:avLst/>
          </a:prstGeom>
          <a:solidFill>
            <a:srgbClr val="BFBFBF"/>
          </a:solidFill>
          <a:ln>
            <a:noFill/>
          </a:ln>
        </p:spPr>
      </p:sp>
      <p:grpSp>
        <p:nvGrpSpPr>
          <p:cNvPr id="38" name="Google Shape;38;p56"/>
          <p:cNvGrpSpPr/>
          <p:nvPr/>
        </p:nvGrpSpPr>
        <p:grpSpPr>
          <a:xfrm>
            <a:off x="4586552" y="9914793"/>
            <a:ext cx="2732358" cy="324961"/>
            <a:chOff x="463403" y="8636776"/>
            <a:chExt cx="2959811" cy="359509"/>
          </a:xfrm>
        </p:grpSpPr>
        <p:grpSp>
          <p:nvGrpSpPr>
            <p:cNvPr id="39" name="Google Shape;39;p56"/>
            <p:cNvGrpSpPr/>
            <p:nvPr/>
          </p:nvGrpSpPr>
          <p:grpSpPr>
            <a:xfrm>
              <a:off x="463403" y="8691062"/>
              <a:ext cx="986079" cy="214792"/>
              <a:chOff x="7942326" y="4900231"/>
              <a:chExt cx="744246" cy="162115"/>
            </a:xfrm>
          </p:grpSpPr>
          <p:sp>
            <p:nvSpPr>
              <p:cNvPr id="40" name="Google Shape;40;p56"/>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1" name="Google Shape;41;p56"/>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2" name="Google Shape;42;p56"/>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3" name="Google Shape;43;p56"/>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4" name="Google Shape;44;p56"/>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5" name="Google Shape;45;p56"/>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6" name="Google Shape;46;p56"/>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7" name="Google Shape;47;p56"/>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8" name="Google Shape;48;p56"/>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9" name="Google Shape;49;p56"/>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0" name="Google Shape;50;p56"/>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1" name="Google Shape;51;p56"/>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2" name="Google Shape;52;p56"/>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3" name="Google Shape;53;p56"/>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4" name="Google Shape;54;p56"/>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5" name="Google Shape;55;p56"/>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6" name="Google Shape;56;p56"/>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7" name="Google Shape;57;p56"/>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8" name="Google Shape;58;p56"/>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9" name="Google Shape;59;p56"/>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0" name="Google Shape;60;p56"/>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1" name="Google Shape;61;p56"/>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2" name="Google Shape;62;p56"/>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3" name="Google Shape;63;p56"/>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4" name="Google Shape;64;p56"/>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65" name="Google Shape;65;p56"/>
              <p:cNvGrpSpPr/>
              <p:nvPr/>
            </p:nvGrpSpPr>
            <p:grpSpPr>
              <a:xfrm>
                <a:off x="8206877" y="4909375"/>
                <a:ext cx="365840" cy="45339"/>
                <a:chOff x="8206877" y="4909375"/>
                <a:chExt cx="365840" cy="45339"/>
              </a:xfrm>
            </p:grpSpPr>
            <p:sp>
              <p:nvSpPr>
                <p:cNvPr id="66" name="Google Shape;66;p56"/>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7" name="Google Shape;67;p56"/>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8" name="Google Shape;68;p56"/>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9" name="Google Shape;69;p56"/>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0" name="Google Shape;70;p56"/>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1" name="Google Shape;71;p56"/>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2" name="Google Shape;72;p56"/>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3" name="Google Shape;73;p56"/>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4" name="Google Shape;74;p56"/>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5" name="Google Shape;75;p56"/>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6" name="Google Shape;76;p56"/>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7" name="Google Shape;77;p56"/>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8" name="Google Shape;78;p56"/>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9" name="Google Shape;79;p56"/>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80" name="Google Shape;80;p56"/>
              <p:cNvGrpSpPr/>
              <p:nvPr/>
            </p:nvGrpSpPr>
            <p:grpSpPr>
              <a:xfrm>
                <a:off x="8208210" y="4964049"/>
                <a:ext cx="478362" cy="44671"/>
                <a:chOff x="8208210" y="4964049"/>
                <a:chExt cx="478362" cy="44671"/>
              </a:xfrm>
            </p:grpSpPr>
            <p:sp>
              <p:nvSpPr>
                <p:cNvPr id="81" name="Google Shape;81;p56"/>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2" name="Google Shape;82;p56"/>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3" name="Google Shape;83;p56"/>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4" name="Google Shape;84;p56"/>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5" name="Google Shape;85;p56"/>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6" name="Google Shape;86;p56"/>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7" name="Google Shape;87;p56"/>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8" name="Google Shape;88;p56"/>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9" name="Google Shape;89;p56"/>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0" name="Google Shape;90;p56"/>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1" name="Google Shape;91;p56"/>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2" name="Google Shape;92;p56"/>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3" name="Google Shape;93;p56"/>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4" name="Google Shape;94;p56"/>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5" name="Google Shape;95;p56"/>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6" name="Google Shape;96;p56"/>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7" name="Google Shape;97;p56"/>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98" name="Google Shape;98;p56"/>
              <p:cNvGrpSpPr/>
              <p:nvPr/>
            </p:nvGrpSpPr>
            <p:grpSpPr>
              <a:xfrm>
                <a:off x="8206020" y="5017579"/>
                <a:ext cx="478077" cy="44767"/>
                <a:chOff x="8206020" y="5017579"/>
                <a:chExt cx="478077" cy="44767"/>
              </a:xfrm>
            </p:grpSpPr>
            <p:sp>
              <p:nvSpPr>
                <p:cNvPr id="99" name="Google Shape;99;p56"/>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0" name="Google Shape;100;p56"/>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1" name="Google Shape;101;p56"/>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2" name="Google Shape;102;p56"/>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3" name="Google Shape;103;p56"/>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4" name="Google Shape;104;p56"/>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5" name="Google Shape;105;p56"/>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6" name="Google Shape;106;p56"/>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7" name="Google Shape;107;p56"/>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8" name="Google Shape;108;p56"/>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9" name="Google Shape;109;p56"/>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0" name="Google Shape;110;p56"/>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1" name="Google Shape;111;p56"/>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2" name="Google Shape;112;p56"/>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3" name="Google Shape;113;p56"/>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4" name="Google Shape;114;p56"/>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5" name="Google Shape;115;p56"/>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6" name="Google Shape;116;p56"/>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117" name="Google Shape;117;p56"/>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118" name="Google Shape;118;p56"/>
          <p:cNvGrpSpPr/>
          <p:nvPr/>
        </p:nvGrpSpPr>
        <p:grpSpPr>
          <a:xfrm>
            <a:off x="4695780" y="2930663"/>
            <a:ext cx="2152946" cy="784845"/>
            <a:chOff x="1776980" y="4305477"/>
            <a:chExt cx="3230805" cy="1202858"/>
          </a:xfrm>
        </p:grpSpPr>
        <p:grpSp>
          <p:nvGrpSpPr>
            <p:cNvPr id="119" name="Google Shape;119;p56"/>
            <p:cNvGrpSpPr/>
            <p:nvPr/>
          </p:nvGrpSpPr>
          <p:grpSpPr>
            <a:xfrm>
              <a:off x="1938476" y="5009957"/>
              <a:ext cx="697325" cy="475596"/>
              <a:chOff x="1938476" y="5009957"/>
              <a:chExt cx="697325" cy="475596"/>
            </a:xfrm>
          </p:grpSpPr>
          <p:sp>
            <p:nvSpPr>
              <p:cNvPr id="120" name="Google Shape;120;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1" name="Google Shape;121;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2" name="Google Shape;122;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3" name="Google Shape;123;p56"/>
            <p:cNvGrpSpPr/>
            <p:nvPr/>
          </p:nvGrpSpPr>
          <p:grpSpPr>
            <a:xfrm>
              <a:off x="1776980" y="4775482"/>
              <a:ext cx="871185" cy="467051"/>
              <a:chOff x="1776980" y="4775482"/>
              <a:chExt cx="871185" cy="467051"/>
            </a:xfrm>
          </p:grpSpPr>
          <p:sp>
            <p:nvSpPr>
              <p:cNvPr id="124" name="Google Shape;124;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5" name="Google Shape;125;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6" name="Google Shape;126;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7" name="Google Shape;127;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8" name="Google Shape;128;p56"/>
            <p:cNvGrpSpPr/>
            <p:nvPr/>
          </p:nvGrpSpPr>
          <p:grpSpPr>
            <a:xfrm>
              <a:off x="1779516" y="4305477"/>
              <a:ext cx="869601" cy="601956"/>
              <a:chOff x="1779516" y="4305477"/>
              <a:chExt cx="869601" cy="601956"/>
            </a:xfrm>
          </p:grpSpPr>
          <p:sp>
            <p:nvSpPr>
              <p:cNvPr id="129" name="Google Shape;129;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0" name="Google Shape;130;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1" name="Google Shape;131;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2" name="Google Shape;132;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3" name="Google Shape;133;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4" name="Google Shape;134;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35" name="Google Shape;135;p56"/>
            <p:cNvGrpSpPr/>
            <p:nvPr/>
          </p:nvGrpSpPr>
          <p:grpSpPr>
            <a:xfrm>
              <a:off x="3139872" y="4874208"/>
              <a:ext cx="1611123" cy="319912"/>
              <a:chOff x="3139872" y="4874208"/>
              <a:chExt cx="1611123" cy="319912"/>
            </a:xfrm>
          </p:grpSpPr>
          <p:sp>
            <p:nvSpPr>
              <p:cNvPr id="136" name="Google Shape;136;p56"/>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7" name="Google Shape;137;p56"/>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8" name="Google Shape;138;p56"/>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9" name="Google Shape;139;p56"/>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0" name="Google Shape;140;p56"/>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1" name="Google Shape;141;p56"/>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2" name="Google Shape;142;p56"/>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43" name="Google Shape;143;p56"/>
            <p:cNvGrpSpPr/>
            <p:nvPr/>
          </p:nvGrpSpPr>
          <p:grpSpPr>
            <a:xfrm>
              <a:off x="2804142" y="4492592"/>
              <a:ext cx="2203643" cy="429081"/>
              <a:chOff x="2804142" y="4492592"/>
              <a:chExt cx="2203643" cy="429081"/>
            </a:xfrm>
          </p:grpSpPr>
          <p:sp>
            <p:nvSpPr>
              <p:cNvPr id="144" name="Google Shape;144;p56"/>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5" name="Google Shape;145;p56"/>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6" name="Google Shape;146;p56"/>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7" name="Google Shape;147;p56"/>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8" name="Google Shape;148;p56"/>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9" name="Google Shape;149;p56"/>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0" name="Google Shape;150;p56"/>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1" name="Google Shape;151;p56"/>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2" name="Google Shape;152;p56"/>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3" name="Google Shape;153;p56"/>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54" name="Google Shape;154;p56"/>
            <p:cNvGrpSpPr/>
            <p:nvPr/>
          </p:nvGrpSpPr>
          <p:grpSpPr>
            <a:xfrm>
              <a:off x="3037156" y="5293796"/>
              <a:ext cx="1840332" cy="214539"/>
              <a:chOff x="3037156" y="5293796"/>
              <a:chExt cx="1840332" cy="214539"/>
            </a:xfrm>
          </p:grpSpPr>
          <p:sp>
            <p:nvSpPr>
              <p:cNvPr id="155" name="Google Shape;155;p56"/>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6" name="Google Shape;156;p56"/>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7" name="Google Shape;157;p56"/>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8" name="Google Shape;158;p56"/>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9" name="Google Shape;159;p56"/>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0" name="Google Shape;160;p56"/>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1" name="Google Shape;161;p56"/>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2" name="Google Shape;162;p56"/>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3" name="Google Shape;163;p56"/>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4" name="Google Shape;164;p56"/>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5" name="Google Shape;165;p56"/>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6" name="Google Shape;166;p56"/>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7" name="Google Shape;167;p56"/>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8" name="Google Shape;168;p56"/>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69" name="Google Shape;169;p56"/>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0" name="Google Shape;170;p56"/>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1" name="Google Shape;171;p56"/>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72" name="Google Shape;172;p56"/>
          <p:cNvSpPr/>
          <p:nvPr/>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3" name="Google Shape;173;p56"/>
          <p:cNvSpPr/>
          <p:nvPr/>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4" name="Google Shape;174;p56"/>
          <p:cNvSpPr/>
          <p:nvPr/>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5" name="Google Shape;175;p56"/>
          <p:cNvSpPr/>
          <p:nvPr/>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27"/>
              <a:buFont typeface="Arial"/>
              <a:buNone/>
            </a:pPr>
            <a:r>
              <a:rPr lang="en-US" sz="1727" b="0" i="0" u="none" strike="noStrike" cap="none">
                <a:solidFill>
                  <a:schemeClr val="lt1"/>
                </a:solidFill>
                <a:latin typeface="Calibri"/>
                <a:ea typeface="Calibri"/>
                <a:cs typeface="Calibri"/>
                <a:sym typeface="Calibri"/>
              </a:rPr>
              <a:t>www.</a:t>
            </a:r>
            <a:r>
              <a:rPr lang="en-US" sz="1727" b="1" i="0" u="none" strike="noStrike" cap="none">
                <a:solidFill>
                  <a:schemeClr val="lt1"/>
                </a:solidFill>
                <a:latin typeface="Calibri"/>
                <a:ea typeface="Calibri"/>
                <a:cs typeface="Calibri"/>
                <a:sym typeface="Calibri"/>
              </a:rPr>
              <a:t>tourismrecovery</a:t>
            </a:r>
            <a:r>
              <a:rPr lang="en-US" sz="1727" b="0" i="0" u="none" strike="noStrike" cap="none">
                <a:solidFill>
                  <a:schemeClr val="lt1"/>
                </a:solidFill>
                <a:latin typeface="Calibri"/>
                <a:ea typeface="Calibri"/>
                <a:cs typeface="Calibri"/>
                <a:sym typeface="Calibri"/>
              </a:rPr>
              <a:t>.eu</a:t>
            </a:r>
            <a:endParaRPr sz="172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176"/>
        <p:cNvGrpSpPr/>
        <p:nvPr/>
      </p:nvGrpSpPr>
      <p:grpSpPr>
        <a:xfrm>
          <a:off x="0" y="0"/>
          <a:ext cx="0" cy="0"/>
          <a:chOff x="0" y="0"/>
          <a:chExt cx="0" cy="0"/>
        </a:xfrm>
      </p:grpSpPr>
      <p:grpSp>
        <p:nvGrpSpPr>
          <p:cNvPr id="177" name="Google Shape;177;p52"/>
          <p:cNvGrpSpPr/>
          <p:nvPr/>
        </p:nvGrpSpPr>
        <p:grpSpPr>
          <a:xfrm rot="5400000">
            <a:off x="-1566071" y="1575892"/>
            <a:ext cx="10691815" cy="7559675"/>
            <a:chOff x="-3" y="-1544"/>
            <a:chExt cx="12192003" cy="6859544"/>
          </a:xfrm>
        </p:grpSpPr>
        <p:sp>
          <p:nvSpPr>
            <p:cNvPr id="178" name="Google Shape;178;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9" name="Google Shape;179;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0" name="Google Shape;180;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81" name="Google Shape;181;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2" name="Google Shape;182;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3" name="Google Shape;183;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4" name="Google Shape;184;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5" name="Google Shape;185;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6" name="Google Shape;186;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187" name="Google Shape;187;p52"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188" name="Google Shape;188;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189"/>
        <p:cNvGrpSpPr/>
        <p:nvPr/>
      </p:nvGrpSpPr>
      <p:grpSpPr>
        <a:xfrm>
          <a:off x="0" y="0"/>
          <a:ext cx="0" cy="0"/>
          <a:chOff x="0" y="0"/>
          <a:chExt cx="0" cy="0"/>
        </a:xfrm>
      </p:grpSpPr>
      <p:grpSp>
        <p:nvGrpSpPr>
          <p:cNvPr id="190" name="Google Shape;190;p55"/>
          <p:cNvGrpSpPr/>
          <p:nvPr/>
        </p:nvGrpSpPr>
        <p:grpSpPr>
          <a:xfrm rot="5400000">
            <a:off x="-1566071" y="1575892"/>
            <a:ext cx="10691815" cy="7559675"/>
            <a:chOff x="-3" y="-1544"/>
            <a:chExt cx="12192003" cy="6859544"/>
          </a:xfrm>
        </p:grpSpPr>
        <p:sp>
          <p:nvSpPr>
            <p:cNvPr id="191" name="Google Shape;191;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2" name="Google Shape;192;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3" name="Google Shape;193;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94" name="Google Shape;194;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5" name="Google Shape;195;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6" name="Google Shape;196;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7" name="Google Shape;197;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8" name="Google Shape;198;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9" name="Google Shape;199;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200" name="Google Shape;200;p55"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201" name="Google Shape;201;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dirty="0" err="1">
                <a:solidFill>
                  <a:srgbClr val="79527B"/>
                </a:solidFill>
              </a:rPr>
              <a:t>Ausgangssituation</a:t>
            </a:r>
            <a:endParaRPr sz="1511" b="1" dirty="0">
              <a:solidFill>
                <a:srgbClr val="79527B"/>
              </a:solidFill>
            </a:endParaRPr>
          </a:p>
        </p:txBody>
      </p:sp>
      <p:sp>
        <p:nvSpPr>
          <p:cNvPr id="207" name="Google Shape;207;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de-DE" dirty="0"/>
              <a:t>Thema</a:t>
            </a:r>
            <a:r>
              <a:rPr lang="en-US" dirty="0"/>
              <a:t>:</a:t>
            </a:r>
            <a:endParaRPr dirty="0"/>
          </a:p>
          <a:p>
            <a:pPr marL="0" lvl="0" indent="0" algn="l" rtl="0">
              <a:lnSpc>
                <a:spcPct val="127750"/>
              </a:lnSpc>
              <a:spcBef>
                <a:spcPts val="0"/>
              </a:spcBef>
              <a:spcAft>
                <a:spcPts val="0"/>
              </a:spcAft>
              <a:buClr>
                <a:schemeClr val="lt1"/>
              </a:buClr>
              <a:buSzPts val="1200"/>
              <a:buNone/>
            </a:pPr>
            <a:r>
              <a:rPr lang="en-US" dirty="0"/>
              <a:t>Human Resource Management</a:t>
            </a: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de-DE" dirty="0"/>
              <a:t>Art des Unternehmens</a:t>
            </a:r>
            <a:r>
              <a:rPr lang="en-US" dirty="0"/>
              <a:t>: </a:t>
            </a:r>
            <a:endParaRPr dirty="0"/>
          </a:p>
          <a:p>
            <a:pPr marL="0" lvl="0" indent="0" algn="l" rtl="0">
              <a:lnSpc>
                <a:spcPct val="127750"/>
              </a:lnSpc>
              <a:spcBef>
                <a:spcPts val="0"/>
              </a:spcBef>
              <a:spcAft>
                <a:spcPts val="0"/>
              </a:spcAft>
              <a:buClr>
                <a:schemeClr val="lt1"/>
              </a:buClr>
              <a:buSzPts val="1200"/>
              <a:buNone/>
            </a:pPr>
            <a:r>
              <a:rPr lang="en-US" dirty="0" err="1"/>
              <a:t>Reisebüro</a:t>
            </a:r>
            <a:endParaRPr dirty="0"/>
          </a:p>
        </p:txBody>
      </p:sp>
      <p:sp>
        <p:nvSpPr>
          <p:cNvPr id="208" name="Google Shape;208;p22"/>
          <p:cNvSpPr txBox="1">
            <a:spLocks noGrp="1"/>
          </p:cNvSpPr>
          <p:nvPr>
            <p:ph type="body" idx="4"/>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err="1"/>
              <a:t>Fallstudie</a:t>
            </a:r>
            <a:endParaRPr sz="1600" dirty="0"/>
          </a:p>
        </p:txBody>
      </p:sp>
      <p:sp>
        <p:nvSpPr>
          <p:cNvPr id="209" name="Google Shape;209;p22"/>
          <p:cNvSpPr txBox="1"/>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200"/>
              <a:buFont typeface="Arial"/>
              <a:buNone/>
            </a:pPr>
            <a:r>
              <a:rPr lang="en-US" sz="1295" b="1" i="0" u="none" strike="noStrike" cap="none" dirty="0">
                <a:solidFill>
                  <a:schemeClr val="lt1"/>
                </a:solidFill>
                <a:latin typeface="Calibri"/>
                <a:ea typeface="Calibri"/>
                <a:cs typeface="Calibri"/>
                <a:sym typeface="Calibri"/>
              </a:rPr>
              <a:t>Modul:</a:t>
            </a:r>
            <a:r>
              <a:rPr lang="en-US" i="0" u="none" strike="noStrike" cap="none" dirty="0">
                <a:ea typeface="Calibri"/>
              </a:rPr>
              <a:t> </a:t>
            </a:r>
            <a:r>
              <a:rPr lang="en-US" sz="1295" b="1" dirty="0">
                <a:solidFill>
                  <a:schemeClr val="lt1"/>
                </a:solidFill>
                <a:latin typeface="Calibri"/>
                <a:ea typeface="Calibri"/>
                <a:cs typeface="Calibri"/>
                <a:sym typeface="Calibri"/>
              </a:rPr>
              <a:t>5</a:t>
            </a:r>
          </a:p>
          <a:p>
            <a:pPr marL="0" marR="0" lvl="0" indent="0" algn="l" rtl="0">
              <a:lnSpc>
                <a:spcPct val="100000"/>
              </a:lnSpc>
              <a:spcBef>
                <a:spcPts val="0"/>
              </a:spcBef>
              <a:spcAft>
                <a:spcPts val="0"/>
              </a:spcAft>
              <a:buClr>
                <a:schemeClr val="lt1"/>
              </a:buClr>
              <a:buSzPts val="1200"/>
              <a:buFont typeface="Arial"/>
              <a:buNone/>
            </a:pPr>
            <a:r>
              <a:rPr lang="en-US" sz="1295" b="1" dirty="0" err="1">
                <a:solidFill>
                  <a:schemeClr val="lt1"/>
                </a:solidFill>
                <a:latin typeface="Calibri"/>
                <a:ea typeface="Calibri"/>
                <a:cs typeface="Calibri"/>
                <a:sym typeface="Calibri"/>
              </a:rPr>
              <a:t>Funktionale</a:t>
            </a:r>
            <a:r>
              <a:rPr lang="en-US" sz="1295" b="1" dirty="0">
                <a:solidFill>
                  <a:schemeClr val="lt1"/>
                </a:solidFill>
                <a:latin typeface="Calibri"/>
                <a:ea typeface="Calibri"/>
                <a:cs typeface="Calibri"/>
                <a:sym typeface="Calibri"/>
              </a:rPr>
              <a:t> </a:t>
            </a:r>
            <a:r>
              <a:rPr lang="en-US" sz="1295" b="1" dirty="0" err="1">
                <a:solidFill>
                  <a:schemeClr val="lt1"/>
                </a:solidFill>
                <a:latin typeface="Calibri"/>
                <a:ea typeface="Calibri"/>
                <a:cs typeface="Calibri"/>
                <a:sym typeface="Calibri"/>
              </a:rPr>
              <a:t>Kompetenzen</a:t>
            </a:r>
            <a:endParaRPr lang="en-US" sz="1295" b="1" dirty="0">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lt1"/>
              </a:buClr>
              <a:buSzPts val="1200"/>
              <a:buFont typeface="Arial"/>
              <a:buNone/>
            </a:pPr>
            <a:endParaRPr dirty="0"/>
          </a:p>
        </p:txBody>
      </p:sp>
      <p:cxnSp>
        <p:nvCxnSpPr>
          <p:cNvPr id="210" name="Google Shape;210;p22"/>
          <p:cNvCxnSpPr/>
          <p:nvPr/>
        </p:nvCxnSpPr>
        <p:spPr>
          <a:xfrm rot="10800000">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1" name="Google Shape;211;p22"/>
          <p:cNvSpPr txBox="1"/>
          <p:nvPr/>
        </p:nvSpPr>
        <p:spPr>
          <a:xfrm>
            <a:off x="4481662" y="5136317"/>
            <a:ext cx="2736261" cy="3238834"/>
          </a:xfrm>
          <a:prstGeom prst="rect">
            <a:avLst/>
          </a:prstGeom>
          <a:noFill/>
          <a:ln>
            <a:noFill/>
          </a:ln>
        </p:spPr>
        <p:txBody>
          <a:bodyPr spcFirstLastPara="1" wrap="square" lIns="91425" tIns="45700" rIns="91425" bIns="45700" anchor="t" anchorCtr="0">
            <a:noAutofit/>
          </a:bodyPr>
          <a:lstStyle/>
          <a:p>
            <a:pPr marL="0" marR="0" lvl="0" indent="0" algn="just"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Das Reisebüro in </a:t>
            </a:r>
            <a:r>
              <a:rPr lang="de-DE" sz="1200" dirty="0" err="1">
                <a:solidFill>
                  <a:srgbClr val="534B4F"/>
                </a:solidFill>
                <a:latin typeface="Calibri"/>
                <a:ea typeface="Calibri"/>
                <a:cs typeface="Calibri"/>
                <a:sym typeface="Calibri"/>
              </a:rPr>
              <a:t>Poblenou</a:t>
            </a:r>
            <a:r>
              <a:rPr lang="de-DE" sz="1200" dirty="0">
                <a:solidFill>
                  <a:srgbClr val="534B4F"/>
                </a:solidFill>
                <a:latin typeface="Calibri"/>
                <a:ea typeface="Calibri"/>
                <a:cs typeface="Calibri"/>
                <a:sym typeface="Calibri"/>
              </a:rPr>
              <a:t> (Stadtteil von Barcelona), ein mittelständisches Unternehmen mit 35 Mitarbeitern, beschloss, während der Pandemie den größten Teil des Lockdowns remote zu arbeiten. </a:t>
            </a:r>
          </a:p>
          <a:p>
            <a:pPr marL="0" marR="0" lvl="0" indent="0" algn="just" rtl="0">
              <a:lnSpc>
                <a:spcPct val="102200"/>
              </a:lnSpc>
              <a:spcBef>
                <a:spcPts val="0"/>
              </a:spcBef>
              <a:spcAft>
                <a:spcPts val="0"/>
              </a:spcAft>
              <a:buClr>
                <a:srgbClr val="79527B"/>
              </a:buClr>
              <a:buSzPts val="1500"/>
              <a:buFont typeface="Arial"/>
              <a:buNone/>
            </a:pPr>
            <a:endParaRPr lang="de-DE"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Obwohl das Unternehmen aufgrund der Reisebeschränkungen mit wirtschaftlichen Schwierigkeiten zu kämpfen hatte, gelang es ihm zu überleben. Allerdings gab es Probleme mit der Arbeitsmoral der Mitarbeiter; viele von ihnen waren unmotiviert, zeigten Apathie gegenüber der Arbeit, bis hin zu Symptomen wie Depressionen und Angstzustände.</a:t>
            </a:r>
            <a:r>
              <a:rPr lang="en-US" sz="1200" dirty="0">
                <a:solidFill>
                  <a:srgbClr val="534B4F"/>
                </a:solidFill>
                <a:latin typeface="Calibri"/>
                <a:ea typeface="Calibri"/>
                <a:cs typeface="Calibri"/>
                <a:sym typeface="Calibri"/>
              </a:rPr>
              <a:t> </a:t>
            </a:r>
            <a:endParaRPr sz="1200" dirty="0">
              <a:solidFill>
                <a:srgbClr val="534B4F"/>
              </a:solidFill>
              <a:latin typeface="Calibri"/>
              <a:ea typeface="Calibri"/>
              <a:cs typeface="Calibri"/>
              <a:sym typeface="Calibri"/>
            </a:endParaRPr>
          </a:p>
        </p:txBody>
      </p:sp>
      <p:pic>
        <p:nvPicPr>
          <p:cNvPr id="3" name="Bildplatzhalter 2">
            <a:extLst>
              <a:ext uri="{FF2B5EF4-FFF2-40B4-BE49-F238E27FC236}">
                <a16:creationId xmlns:a16="http://schemas.microsoft.com/office/drawing/2014/main" id="{27F29260-0B6A-53C4-72DC-AD9A0DB2C1C4}"/>
              </a:ext>
            </a:extLst>
          </p:cNvPr>
          <p:cNvPicPr>
            <a:picLocks noGrp="1" noChangeAspect="1"/>
          </p:cNvPicPr>
          <p:nvPr>
            <p:ph type="pic" idx="5"/>
          </p:nvPr>
        </p:nvPicPr>
        <p:blipFill>
          <a:blip r:embed="rId3"/>
          <a:srcRect t="7646" b="7646"/>
          <a:stretch>
            <a:fillRect/>
          </a:stretch>
        </p:blipFill>
        <p:spPr>
          <a:xfrm>
            <a:off x="-7938" y="0"/>
            <a:ext cx="7567613" cy="2667000"/>
          </a:xfrm>
          <a:prstGeom prst="rect">
            <a:avLst/>
          </a:prstGeom>
          <a:solidFill>
            <a:srgbClr val="BFBFBF"/>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de-DE" dirty="0"/>
              <a:t>Besondere Herausforderungen und Probleme für das Unternehmen</a:t>
            </a:r>
          </a:p>
        </p:txBody>
      </p:sp>
      <p:cxnSp>
        <p:nvCxnSpPr>
          <p:cNvPr id="218" name="Google Shape;218;p23"/>
          <p:cNvCxnSpPr/>
          <p:nvPr/>
        </p:nvCxnSpPr>
        <p:spPr>
          <a:xfrm rot="10800000">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219" name="Google Shape;219;p23"/>
          <p:cNvGrpSpPr/>
          <p:nvPr/>
        </p:nvGrpSpPr>
        <p:grpSpPr>
          <a:xfrm>
            <a:off x="313912" y="5267421"/>
            <a:ext cx="476957" cy="550775"/>
            <a:chOff x="8823055" y="3850915"/>
            <a:chExt cx="751563" cy="867883"/>
          </a:xfrm>
        </p:grpSpPr>
        <p:sp>
          <p:nvSpPr>
            <p:cNvPr id="220" name="Google Shape;220;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1" name="Google Shape;221;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2" name="Google Shape;222;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3" name="Google Shape;223;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4" name="Google Shape;224;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5" name="Google Shape;225;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6" name="Google Shape;226;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7" name="Google Shape;227;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8" name="Google Shape;228;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229" name="Google Shape;229;p23"/>
          <p:cNvSpPr txBox="1"/>
          <p:nvPr/>
        </p:nvSpPr>
        <p:spPr>
          <a:xfrm>
            <a:off x="902850" y="5907656"/>
            <a:ext cx="5991600" cy="1445700"/>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endParaRPr lang="de-DE"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Was würden Sie zusätzlich zu den genannten Empfehlungen tun, wenn Sie der Geschäftsführer des Unternehmens wären, um die Situation Ihrer Mitarbeiter zu verbessern?</a:t>
            </a:r>
          </a:p>
          <a:p>
            <a:pPr marL="0" marR="0" lvl="0" indent="0" algn="l" rtl="0">
              <a:lnSpc>
                <a:spcPct val="102200"/>
              </a:lnSpc>
              <a:spcBef>
                <a:spcPts val="0"/>
              </a:spcBef>
              <a:spcAft>
                <a:spcPts val="0"/>
              </a:spcAft>
              <a:buClr>
                <a:srgbClr val="79527B"/>
              </a:buClr>
              <a:buSzPts val="1500"/>
              <a:buFont typeface="Arial"/>
              <a:buNone/>
            </a:pPr>
            <a:endParaRPr lang="de-DE"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Ist es die Pflicht eines Unternehmens, sich um das Wohlergehen eines Mitarbeiters zu kümmern, oder ist es die Verantwortung des Einzelnen?</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p:txBody>
      </p:sp>
      <p:sp>
        <p:nvSpPr>
          <p:cNvPr id="230" name="Google Shape;230;p23"/>
          <p:cNvSpPr txBox="1"/>
          <p:nvPr/>
        </p:nvSpPr>
        <p:spPr>
          <a:xfrm>
            <a:off x="940735" y="5391412"/>
            <a:ext cx="5991741" cy="376038"/>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r>
              <a:rPr lang="en-US" sz="1511" b="1" i="0" u="none" strike="noStrike" cap="none" dirty="0" err="1">
                <a:solidFill>
                  <a:srgbClr val="79527B"/>
                </a:solidFill>
                <a:latin typeface="Calibri"/>
                <a:ea typeface="Calibri"/>
                <a:cs typeface="Calibri"/>
                <a:sym typeface="Calibri"/>
              </a:rPr>
              <a:t>Gruppendiskussion</a:t>
            </a:r>
            <a:endParaRPr lang="en-US" sz="1511" b="1" i="0" u="none" strike="noStrike" cap="none" dirty="0">
              <a:solidFill>
                <a:srgbClr val="79527B"/>
              </a:solidFill>
              <a:latin typeface="Calibri"/>
              <a:ea typeface="Calibri"/>
              <a:cs typeface="Calibri"/>
              <a:sym typeface="Calibri"/>
            </a:endParaRPr>
          </a:p>
        </p:txBody>
      </p:sp>
      <p:cxnSp>
        <p:nvCxnSpPr>
          <p:cNvPr id="231" name="Google Shape;231;p23"/>
          <p:cNvCxnSpPr/>
          <p:nvPr/>
        </p:nvCxnSpPr>
        <p:spPr>
          <a:xfrm rot="10800000">
            <a:off x="928131" y="5818196"/>
            <a:ext cx="5941200" cy="3870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32" name="Google Shape;232;p23"/>
          <p:cNvSpPr txBox="1"/>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p>
            <a:pPr marL="0" marR="0" lvl="0" indent="0" algn="just"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Das Arbeitsumfeld in der Agentur verschlechtert sich. Vor der Pandemie feierten die Mitarbeiter gemeinsam Feste, knüpften Freundschaften und Beziehungen und unterhielten sich häufig auch außerhalb des Arbeitsplatzes. Diese Verhaltensweisen haben seitdem nachgelassen, nachdem viele Kollegen sowohl die körperlichen als auch die emotionalen Symptome von COVID-19 erfahren haben.</a:t>
            </a:r>
          </a:p>
          <a:p>
            <a:pPr marL="0" marR="0" lvl="0" indent="0" algn="just" rtl="0">
              <a:lnSpc>
                <a:spcPct val="102200"/>
              </a:lnSpc>
              <a:spcBef>
                <a:spcPts val="0"/>
              </a:spcBef>
              <a:spcAft>
                <a:spcPts val="0"/>
              </a:spcAft>
              <a:buClr>
                <a:srgbClr val="79527B"/>
              </a:buClr>
              <a:buSzPts val="1500"/>
              <a:buFont typeface="Arial"/>
              <a:buNone/>
            </a:pPr>
            <a:endParaRPr lang="de-DE"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Die Vorgesetzten haben diesen Rückgang zur Kenntnis genommen und ihre Besorgnis gegenüber dem CEO des Unternehmens zum Ausdruck gebracht. Um die Situation zu entschärfen und die Arbeitsmoral zu verbessern, beauftragte der CEO einen Experten für Organisationsentwicklung und Wellness.</a:t>
            </a:r>
          </a:p>
          <a:p>
            <a:pPr marL="0" marR="0" lvl="0" indent="0" algn="just" rtl="0">
              <a:lnSpc>
                <a:spcPct val="102200"/>
              </a:lnSpc>
              <a:spcBef>
                <a:spcPts val="0"/>
              </a:spcBef>
              <a:spcAft>
                <a:spcPts val="0"/>
              </a:spcAft>
              <a:buClr>
                <a:srgbClr val="79527B"/>
              </a:buClr>
              <a:buSzPts val="1500"/>
              <a:buFont typeface="Arial"/>
              <a:buNone/>
            </a:pPr>
            <a:endParaRPr lang="de-DE"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Einige der Empfehlungen des Experten lauteten:</a:t>
            </a:r>
          </a:p>
          <a:p>
            <a:pPr marL="0" marR="0" lvl="0" indent="0" algn="just" rtl="0">
              <a:lnSpc>
                <a:spcPct val="102200"/>
              </a:lnSpc>
              <a:spcBef>
                <a:spcPts val="0"/>
              </a:spcBef>
              <a:spcAft>
                <a:spcPts val="0"/>
              </a:spcAft>
              <a:buClr>
                <a:srgbClr val="79527B"/>
              </a:buClr>
              <a:buSzPts val="1500"/>
              <a:buFont typeface="Arial"/>
              <a:buNone/>
            </a:pPr>
            <a:endParaRPr lang="de-DE" sz="1200" dirty="0">
              <a:solidFill>
                <a:srgbClr val="534B4F"/>
              </a:solidFill>
              <a:latin typeface="Calibri"/>
              <a:ea typeface="Calibri"/>
              <a:cs typeface="Calibri"/>
              <a:sym typeface="Calibri"/>
            </a:endParaRPr>
          </a:p>
          <a:p>
            <a:pPr marL="171450" marR="0" lvl="0" indent="-171450" algn="just" rtl="0">
              <a:lnSpc>
                <a:spcPct val="102200"/>
              </a:lnSpc>
              <a:spcBef>
                <a:spcPts val="0"/>
              </a:spcBef>
              <a:spcAft>
                <a:spcPts val="0"/>
              </a:spcAft>
              <a:buClr>
                <a:srgbClr val="79527B"/>
              </a:buClr>
              <a:buSzPts val="1500"/>
              <a:buFont typeface="Arial" panose="020B0604020202020204" pitchFamily="34" charset="0"/>
              <a:buChar char="•"/>
            </a:pPr>
            <a:r>
              <a:rPr lang="de-DE" sz="1200" dirty="0">
                <a:solidFill>
                  <a:srgbClr val="534B4F"/>
                </a:solidFill>
                <a:latin typeface="Calibri"/>
                <a:ea typeface="Calibri"/>
                <a:cs typeface="Calibri"/>
                <a:sym typeface="Calibri"/>
              </a:rPr>
              <a:t>Anreize für körperliche Betätigung in die Arbeitsabläufe einbauen</a:t>
            </a:r>
          </a:p>
          <a:p>
            <a:pPr marL="171450" marR="0" lvl="0" indent="-171450" algn="just" rtl="0">
              <a:lnSpc>
                <a:spcPct val="102200"/>
              </a:lnSpc>
              <a:spcBef>
                <a:spcPts val="0"/>
              </a:spcBef>
              <a:spcAft>
                <a:spcPts val="0"/>
              </a:spcAft>
              <a:buClr>
                <a:srgbClr val="79527B"/>
              </a:buClr>
              <a:buSzPts val="1500"/>
              <a:buFont typeface="Arial" panose="020B0604020202020204" pitchFamily="34" charset="0"/>
              <a:buChar char="•"/>
            </a:pPr>
            <a:r>
              <a:rPr lang="de-DE" sz="1200" dirty="0">
                <a:solidFill>
                  <a:srgbClr val="534B4F"/>
                </a:solidFill>
                <a:latin typeface="Calibri"/>
                <a:ea typeface="Calibri"/>
                <a:cs typeface="Calibri"/>
                <a:sym typeface="Calibri"/>
              </a:rPr>
              <a:t>Achtsamkeit praktizieren</a:t>
            </a:r>
          </a:p>
          <a:p>
            <a:pPr marL="171450" marR="0" lvl="0" indent="-171450" algn="just" rtl="0">
              <a:lnSpc>
                <a:spcPct val="102200"/>
              </a:lnSpc>
              <a:spcBef>
                <a:spcPts val="0"/>
              </a:spcBef>
              <a:spcAft>
                <a:spcPts val="0"/>
              </a:spcAft>
              <a:buClr>
                <a:srgbClr val="79527B"/>
              </a:buClr>
              <a:buSzPts val="1500"/>
              <a:buFont typeface="Arial" panose="020B0604020202020204" pitchFamily="34" charset="0"/>
              <a:buChar char="•"/>
            </a:pPr>
            <a:r>
              <a:rPr lang="de-DE" sz="1200" dirty="0">
                <a:solidFill>
                  <a:srgbClr val="534B4F"/>
                </a:solidFill>
                <a:latin typeface="Calibri"/>
                <a:ea typeface="Calibri"/>
                <a:cs typeface="Calibri"/>
                <a:sym typeface="Calibri"/>
              </a:rPr>
              <a:t>Therapiesitzungen anbieten, sei es in der Gruppe oder individuell</a:t>
            </a:r>
          </a:p>
          <a:p>
            <a:pPr marL="171450" marR="0" lvl="0" indent="-171450" algn="just" rtl="0">
              <a:lnSpc>
                <a:spcPct val="102200"/>
              </a:lnSpc>
              <a:spcBef>
                <a:spcPts val="0"/>
              </a:spcBef>
              <a:spcAft>
                <a:spcPts val="0"/>
              </a:spcAft>
              <a:buClr>
                <a:srgbClr val="79527B"/>
              </a:buClr>
              <a:buSzPts val="1500"/>
              <a:buFont typeface="Arial" panose="020B0604020202020204" pitchFamily="34" charset="0"/>
              <a:buChar char="•"/>
            </a:pPr>
            <a:r>
              <a:rPr lang="de-DE" sz="1200" dirty="0">
                <a:solidFill>
                  <a:srgbClr val="534B4F"/>
                </a:solidFill>
                <a:latin typeface="Calibri"/>
                <a:ea typeface="Calibri"/>
                <a:cs typeface="Calibri"/>
                <a:sym typeface="Calibri"/>
              </a:rPr>
              <a:t>Seminare zur Teambildung</a:t>
            </a:r>
          </a:p>
          <a:p>
            <a:pPr marL="171450" marR="0" lvl="0" indent="-171450" algn="just" rtl="0">
              <a:lnSpc>
                <a:spcPct val="102200"/>
              </a:lnSpc>
              <a:spcBef>
                <a:spcPts val="0"/>
              </a:spcBef>
              <a:spcAft>
                <a:spcPts val="0"/>
              </a:spcAft>
              <a:buClr>
                <a:srgbClr val="79527B"/>
              </a:buClr>
              <a:buSzPts val="1500"/>
              <a:buFont typeface="Arial" panose="020B0604020202020204" pitchFamily="34" charset="0"/>
              <a:buChar char="•"/>
            </a:pPr>
            <a:r>
              <a:rPr lang="de-DE" sz="1200" dirty="0">
                <a:solidFill>
                  <a:srgbClr val="534B4F"/>
                </a:solidFill>
                <a:latin typeface="Calibri"/>
                <a:ea typeface="Calibri"/>
                <a:cs typeface="Calibri"/>
                <a:sym typeface="Calibri"/>
              </a:rPr>
              <a:t>Außerhalb des Arbeitsplatzes stattfindende Firmenveranstaltungen</a:t>
            </a: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dirty="0" err="1"/>
              <a:t>Herangehensweise</a:t>
            </a:r>
            <a:endParaRPr lang="en-US" dirty="0"/>
          </a:p>
        </p:txBody>
      </p:sp>
      <p:sp>
        <p:nvSpPr>
          <p:cNvPr id="238" name="Google Shape;238;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de-DE" sz="1200" dirty="0">
                <a:latin typeface="Calibri" panose="020F0502020204030204" pitchFamily="34" charset="0"/>
                <a:cs typeface="Calibri" panose="020F0502020204030204" pitchFamily="34" charset="0"/>
              </a:rPr>
              <a:t>Funktionieren und Gedeihen eines Unternehmens. Aus diesem Grund nimmt der Leiter des Reisebüros die Empfehlungen des Experten sehr ernst. In einigen Wochen wird der Direktor damit beginnen, die notwendigen Schritte zur Schaffung eines gut funktionierenden Personals und Umfelds einzuleiten. </a:t>
            </a: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1. </a:t>
            </a:r>
            <a:r>
              <a:rPr lang="de-DE" sz="1200" dirty="0">
                <a:latin typeface="Calibri" panose="020F0502020204030204" pitchFamily="34" charset="0"/>
                <a:cs typeface="Calibri" panose="020F0502020204030204" pitchFamily="34" charset="0"/>
              </a:rPr>
              <a:t>Der vom Direktor umgesetzte Motivations- und Sozialplan ist wie folgt aufgebaut</a:t>
            </a:r>
            <a:r>
              <a:rPr lang="en-US" sz="1200" dirty="0">
                <a:latin typeface="Calibri" panose="020F0502020204030204" pitchFamily="34" charset="0"/>
                <a:cs typeface="Calibri" panose="020F0502020204030204" pitchFamily="34" charset="0"/>
              </a:rPr>
              <a:t>:</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Sechs Monate lang wird das Unternehmen einmal im Monat einen Experten einladen, der Seminare zur Teambildung abhält</a:t>
            </a:r>
            <a:r>
              <a:rPr lang="en-US" sz="1200" dirty="0">
                <a:latin typeface="Calibri" panose="020F0502020204030204" pitchFamily="34" charset="0"/>
                <a:cs typeface="Calibri" panose="020F0502020204030204" pitchFamily="34" charset="0"/>
              </a:rPr>
              <a:t>.</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Diese finden während des Arbeitstages statt und sind für alle Mitarbeiter verpflichtend.</a:t>
            </a:r>
            <a:r>
              <a:rPr lang="en-US" sz="1000" dirty="0">
                <a:solidFill>
                  <a:srgbClr val="534B4F"/>
                </a:solidFill>
                <a:latin typeface="Calibri" panose="020F0502020204030204" pitchFamily="34" charset="0"/>
                <a:cs typeface="Calibri" panose="020F0502020204030204" pitchFamily="34" charset="0"/>
              </a:rPr>
              <a:t> </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Es werden insgesamt sechs Seminare abgehalten, die jeweils einen Bereich oder ein Thema behandeln, an dem die Gruppe teilnehmen muss</a:t>
            </a:r>
            <a:r>
              <a:rPr lang="en-US" sz="1000" dirty="0">
                <a:solidFill>
                  <a:srgbClr val="534B4F"/>
                </a:solidFill>
                <a:latin typeface="Calibri" panose="020F0502020204030204" pitchFamily="34" charset="0"/>
                <a:cs typeface="Calibri" panose="020F0502020204030204" pitchFamily="34" charset="0"/>
              </a:rPr>
              <a:t>.</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Einmal pro Halbjahr veranstaltet das Unternehmen ein Firmenevent außerhalb des Arbeitsplatzes.</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Die Veranstaltungen können variieren, können aber Folgendes umfassen: ein gemeinsames Abendessen, ein Wochenendausflug, eine Sportveranstaltung, eine Auktion </a:t>
            </a:r>
            <a:r>
              <a:rPr lang="de-DE" sz="1000" dirty="0" err="1">
                <a:solidFill>
                  <a:srgbClr val="534B4F"/>
                </a:solidFill>
                <a:latin typeface="Calibri" panose="020F0502020204030204" pitchFamily="34" charset="0"/>
                <a:cs typeface="Calibri" panose="020F0502020204030204" pitchFamily="34" charset="0"/>
              </a:rPr>
              <a:t>usw</a:t>
            </a:r>
            <a:r>
              <a:rPr lang="en-US" sz="1000" dirty="0">
                <a:solidFill>
                  <a:srgbClr val="534B4F"/>
                </a:solidFill>
                <a:latin typeface="Calibri" panose="020F0502020204030204" pitchFamily="34" charset="0"/>
                <a:cs typeface="Calibri" panose="020F0502020204030204" pitchFamily="34" charset="0"/>
              </a:rPr>
              <a:t>. </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Ziel ist es, die freundschaftlichen Beziehungen zwischen den Mitarbeitern wiederherzustellen</a:t>
            </a:r>
            <a:r>
              <a:rPr lang="en-US" sz="1000" dirty="0">
                <a:solidFill>
                  <a:srgbClr val="534B4F"/>
                </a:solidFill>
                <a:latin typeface="Calibri" panose="020F0502020204030204" pitchFamily="34" charset="0"/>
                <a:cs typeface="Calibri" panose="020F0502020204030204" pitchFamily="34" charset="0"/>
              </a:rPr>
              <a:t>.</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Körperliche Bewegung und richtige Ernährung werden als Teil des Tagesablaufs der Mitarbeiter gefördert</a:t>
            </a:r>
            <a:r>
              <a:rPr lang="en-US" sz="1200" dirty="0">
                <a:latin typeface="Calibri" panose="020F0502020204030204" pitchFamily="34" charset="0"/>
                <a:cs typeface="Calibri" panose="020F0502020204030204" pitchFamily="34" charset="0"/>
              </a:rPr>
              <a:t>.</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In den Pausen wird den Mitarbeitern ausreichend Zeit zur Verfügung gestellt, um in der Nähe spazieren gehen zu können</a:t>
            </a:r>
            <a:r>
              <a:rPr lang="en-US" sz="1000" dirty="0">
                <a:solidFill>
                  <a:srgbClr val="534B4F"/>
                </a:solidFill>
                <a:latin typeface="Calibri" panose="020F0502020204030204" pitchFamily="34" charset="0"/>
                <a:cs typeface="Calibri" panose="020F0502020204030204" pitchFamily="34" charset="0"/>
              </a:rPr>
              <a:t>.</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Die Mitarbeiter werden ermutigt, Mahlzeiten von zu Hause mitzubringen, sie in der Gemeinschaftsküche aufzubewahren und gemeinsam im Aufenthaltsraum zu essen</a:t>
            </a:r>
            <a:r>
              <a:rPr lang="en-US" sz="1000" dirty="0">
                <a:solidFill>
                  <a:srgbClr val="534B4F"/>
                </a:solidFill>
                <a:latin typeface="Calibri" panose="020F0502020204030204" pitchFamily="34" charset="0"/>
                <a:cs typeface="Calibri" panose="020F0502020204030204" pitchFamily="34" charset="0"/>
              </a:rPr>
              <a:t>.</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Der Arbeitsplatz jedes Einzelnen ist flexibel. Wenn ein Mitarbeiter auf einem Gymnastikball sitzen möchte, kann er das tun. Wenn er zwischen Stehen und Sitzen wechseln möchte, kann er das tun, wie er will</a:t>
            </a:r>
            <a:r>
              <a:rPr lang="en-US" sz="1000" dirty="0">
                <a:solidFill>
                  <a:srgbClr val="534B4F"/>
                </a:solidFill>
                <a:latin typeface="Calibri" panose="020F0502020204030204" pitchFamily="34" charset="0"/>
                <a:cs typeface="Calibri" panose="020F0502020204030204" pitchFamily="34" charset="0"/>
              </a:rPr>
              <a:t>.</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Ein Personal Trainer kommt ins Büro und veranstaltet drei Monate lang zweimal wöchentlich Gruppenfitnesskurse</a:t>
            </a:r>
            <a:r>
              <a:rPr lang="en-US" sz="1000" dirty="0">
                <a:solidFill>
                  <a:srgbClr val="534B4F"/>
                </a:solidFill>
                <a:latin typeface="Calibri" panose="020F0502020204030204" pitchFamily="34" charset="0"/>
                <a:cs typeface="Calibri" panose="020F0502020204030204" pitchFamily="34" charset="0"/>
              </a:rPr>
              <a:t>. </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Achtsamkeit und Unterstützung für die psychische Gesundheit werden angeboten</a:t>
            </a:r>
            <a:r>
              <a:rPr lang="en-US" sz="1200" dirty="0">
                <a:latin typeface="Calibri" panose="020F0502020204030204" pitchFamily="34" charset="0"/>
                <a:cs typeface="Calibri" panose="020F0502020204030204" pitchFamily="34" charset="0"/>
              </a:rPr>
              <a:t>.</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Beratungsdienste werden angeboten und den Mitarbeitern empfohlen. Unabhängig davon, ob sie eine Einzel- oder Gruppentherapie suchen, können sie auf zugängliche und erschwingliche Therapeuten verwiesen werden</a:t>
            </a:r>
            <a:r>
              <a:rPr lang="en-US" sz="1000" dirty="0">
                <a:solidFill>
                  <a:srgbClr val="534B4F"/>
                </a:solidFill>
                <a:latin typeface="Calibri" panose="020F0502020204030204" pitchFamily="34" charset="0"/>
                <a:cs typeface="Calibri" panose="020F0502020204030204" pitchFamily="34" charset="0"/>
              </a:rPr>
              <a:t>.</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Ein Berater wird vier Wochen lang einmal wöchentlich für Gruppentherapiesitzungen zur Verfügung stehen, um zu erörtern, wie die Mitarbeiter mit der Pandemie zurechtkommen</a:t>
            </a:r>
            <a:r>
              <a:rPr lang="en-US" sz="1000" dirty="0">
                <a:solidFill>
                  <a:srgbClr val="534B4F"/>
                </a:solidFill>
                <a:latin typeface="Calibri" panose="020F0502020204030204" pitchFamily="34" charset="0"/>
                <a:cs typeface="Calibri" panose="020F0502020204030204" pitchFamily="34" charset="0"/>
              </a:rPr>
              <a:t>.</a:t>
            </a:r>
            <a:endParaRPr sz="1000" dirty="0">
              <a:solidFill>
                <a:srgbClr val="534B4F"/>
              </a:solidFill>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2. </a:t>
            </a:r>
            <a:r>
              <a:rPr lang="de-DE" sz="1200" dirty="0">
                <a:latin typeface="Calibri" panose="020F0502020204030204" pitchFamily="34" charset="0"/>
                <a:cs typeface="Calibri" panose="020F0502020204030204" pitchFamily="34" charset="0"/>
              </a:rPr>
              <a:t>Die strategischen Elemente des Plans sind</a:t>
            </a:r>
            <a:r>
              <a:rPr lang="en-US" sz="1200" dirty="0">
                <a:latin typeface="Calibri" panose="020F0502020204030204" pitchFamily="34" charset="0"/>
                <a:cs typeface="Calibri" panose="020F0502020204030204" pitchFamily="34" charset="0"/>
              </a:rPr>
              <a:t>:</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Verbesserung der Funktionalität des Personals und Bildung eines Teams</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Förderung von Verbesserungen durch die Annahme von Vorschlägen </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Wiederherstellung gesunder Beziehungen zwischen den Mitarbeitern</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Verbesserung der Stimmung unter den Mitarbeitern durch die Schaffung eines Raums, in dem sie sich körperlich und emotional entfalten können</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Rücksichtnahme auf die Mitarbeiter und ihr Wohlbefinden</a:t>
            </a:r>
            <a:endParaRPr lang="en-US"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None/>
            </a:pPr>
            <a:endParaRPr sz="1200" dirty="0">
              <a:latin typeface="Calibri" panose="020F0502020204030204" pitchFamily="34" charset="0"/>
              <a:cs typeface="Calibri" panose="020F0502020204030204" pitchFamily="34" charset="0"/>
            </a:endParaRPr>
          </a:p>
        </p:txBody>
      </p:sp>
      <p:cxnSp>
        <p:nvCxnSpPr>
          <p:cNvPr id="239" name="Google Shape;239;p26"/>
          <p:cNvCxnSpPr/>
          <p:nvPr/>
        </p:nvCxnSpPr>
        <p:spPr>
          <a:xfrm rot="10800000">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7"/>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3. </a:t>
            </a:r>
            <a:r>
              <a:rPr lang="de-DE" sz="1200" dirty="0">
                <a:latin typeface="Calibri" panose="020F0502020204030204" pitchFamily="34" charset="0"/>
                <a:cs typeface="Calibri" panose="020F0502020204030204" pitchFamily="34" charset="0"/>
              </a:rPr>
              <a:t>Das begründete Mindestbudget für den Plan beträgt: 19.480 $</a:t>
            </a:r>
          </a:p>
          <a:p>
            <a:pPr marL="0" lvl="0" indent="0" algn="l" rtl="0">
              <a:lnSpc>
                <a:spcPct val="115000"/>
              </a:lnSpc>
              <a:spcBef>
                <a:spcPts val="0"/>
              </a:spcBef>
              <a:spcAft>
                <a:spcPts val="0"/>
              </a:spcAft>
              <a:buClr>
                <a:schemeClr val="dk1"/>
              </a:buClr>
              <a:buSzPts val="1100"/>
              <a:buNone/>
            </a:pPr>
            <a:r>
              <a:rPr lang="de-DE" sz="1200" dirty="0">
                <a:latin typeface="Calibri" panose="020F0502020204030204" pitchFamily="34" charset="0"/>
                <a:cs typeface="Calibri" panose="020F0502020204030204" pitchFamily="34" charset="0"/>
              </a:rPr>
              <a:t> (dies beinhaltet folgendes:</a:t>
            </a:r>
            <a:r>
              <a:rPr lang="en-US" sz="1200" dirty="0">
                <a:latin typeface="Calibri" panose="020F0502020204030204" pitchFamily="34" charset="0"/>
                <a:cs typeface="Calibri" panose="020F0502020204030204" pitchFamily="34" charset="0"/>
              </a:rPr>
              <a:t>)</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sechs Teambildungsseminare = 12.000 $</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zwei Firmenveranstaltungen pro Jahr = 6.000 $</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Anreize für körperliche Betätigung durch einen Personal Trainer = 1.080 $</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vier Gruppentherapiesitzungen = 400 $</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r>
              <a:rPr lang="en-US" sz="1200" dirty="0">
                <a:latin typeface="Calibri" panose="020F0502020204030204" pitchFamily="34" charset="0"/>
                <a:cs typeface="Calibri" panose="020F0502020204030204" pitchFamily="34" charset="0"/>
              </a:rPr>
              <a:t>4. </a:t>
            </a:r>
            <a:r>
              <a:rPr lang="de-DE" sz="1200" dirty="0">
                <a:latin typeface="Calibri" panose="020F0502020204030204" pitchFamily="34" charset="0"/>
                <a:cs typeface="Calibri" panose="020F0502020204030204" pitchFamily="34" charset="0"/>
              </a:rPr>
              <a:t>Die zu berücksichtigenden Überwachungsindikatoren sind</a:t>
            </a:r>
            <a:r>
              <a:rPr lang="en-US" sz="1200" dirty="0">
                <a:latin typeface="Calibri" panose="020F0502020204030204" pitchFamily="34" charset="0"/>
                <a:cs typeface="Calibri" panose="020F0502020204030204" pitchFamily="34" charset="0"/>
              </a:rPr>
              <a:t>:</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GB" sz="1200" dirty="0" err="1">
                <a:latin typeface="Calibri" panose="020F0502020204030204" pitchFamily="34" charset="0"/>
                <a:cs typeface="Calibri" panose="020F0502020204030204" pitchFamily="34" charset="0"/>
              </a:rPr>
              <a:t>Mitarbeiterzufriedenheit</a:t>
            </a:r>
            <a:endParaRPr lang="en-GB"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Es ist unbedingt erforderlich, die Zufriedenheit der Mitarbeiter im Unternehmen zu überwachen. Zu diesem Zweck sollten alle drei bis sechs Monate anonyme Umfragen durchgeführt werden. Zu bewerten sind u. a. folgende Faktoren: was die Unternehmensleitung richtig macht und was sie verbessern sollte, ob sich die Mitarbeiter im Unternehmen akzeptiert und geschätzt fühlen, welche Bereiche am Arbeitsplatz funktionieren und welche nicht, und welche Vorschläge ihrer Meinung nach dem Unternehmen und seinen Mitarbeitern nützen würden</a:t>
            </a:r>
            <a:r>
              <a:rPr lang="en-GB" sz="1000" dirty="0">
                <a:solidFill>
                  <a:srgbClr val="534B4F"/>
                </a:solidFill>
                <a:latin typeface="Calibri" panose="020F0502020204030204" pitchFamily="34" charset="0"/>
                <a:cs typeface="Calibri" panose="020F0502020204030204" pitchFamily="34" charset="0"/>
              </a:rPr>
              <a:t>.</a:t>
            </a:r>
          </a:p>
          <a:p>
            <a:pPr marL="457200" lvl="0" indent="-304800" algn="l" rtl="0">
              <a:lnSpc>
                <a:spcPct val="115000"/>
              </a:lnSpc>
              <a:spcBef>
                <a:spcPts val="0"/>
              </a:spcBef>
              <a:spcAft>
                <a:spcPts val="0"/>
              </a:spcAft>
              <a:buSzPts val="1200"/>
              <a:buAutoNum type="alphaLcPeriod"/>
            </a:pPr>
            <a:r>
              <a:rPr lang="en-US" sz="1200" dirty="0" err="1">
                <a:latin typeface="Calibri" panose="020F0502020204030204" pitchFamily="34" charset="0"/>
                <a:cs typeface="Calibri" panose="020F0502020204030204" pitchFamily="34" charset="0"/>
              </a:rPr>
              <a:t>Teilnahme</a:t>
            </a:r>
            <a:r>
              <a:rPr lang="en-US" sz="1200" dirty="0">
                <a:latin typeface="Calibri" panose="020F0502020204030204" pitchFamily="34" charset="0"/>
                <a:cs typeface="Calibri" panose="020F0502020204030204" pitchFamily="34" charset="0"/>
              </a:rPr>
              <a:t> an Wellness-</a:t>
            </a:r>
            <a:r>
              <a:rPr lang="en-US" sz="1200" dirty="0" err="1">
                <a:latin typeface="Calibri" panose="020F0502020204030204" pitchFamily="34" charset="0"/>
                <a:cs typeface="Calibri" panose="020F0502020204030204" pitchFamily="34" charset="0"/>
              </a:rPr>
              <a:t>Aktivitäten</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000" dirty="0">
                <a:solidFill>
                  <a:srgbClr val="534B4F"/>
                </a:solidFill>
                <a:latin typeface="Calibri" panose="020F0502020204030204" pitchFamily="34" charset="0"/>
                <a:cs typeface="Calibri" panose="020F0502020204030204" pitchFamily="34" charset="0"/>
              </a:rPr>
              <a:t>Wenn die Mitarbeiter bereit sind, an den empfohlenen Aktivitäten teilzunehmen, wird sich der Fortschritt entsprechend einstellen. Zögern die Mitarbeiter, sich zu beteiligen, können Anreize und zusätzliche Motivation erforderlich sein. Und wenn ausgewählte Mitarbeiter nicht bereit sind, sich zu beteiligen, müssen möglicherweise andere Maßnahmen ergriffen werden, um sie in das Unternehmen einzubinden</a:t>
            </a:r>
            <a:r>
              <a:rPr lang="en-US" sz="1000" dirty="0">
                <a:solidFill>
                  <a:srgbClr val="534B4F"/>
                </a:solidFill>
                <a:latin typeface="Calibri" panose="020F0502020204030204" pitchFamily="34" charset="0"/>
                <a:cs typeface="Calibri" panose="020F0502020204030204" pitchFamily="34" charset="0"/>
              </a:rPr>
              <a:t>.</a:t>
            </a:r>
            <a:endParaRPr sz="1000" dirty="0">
              <a:solidFill>
                <a:srgbClr val="534B4F"/>
              </a:solidFill>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884</Words>
  <Application>Microsoft Office PowerPoint</Application>
  <PresentationFormat>Benutzerdefiniert</PresentationFormat>
  <Paragraphs>74</Paragraphs>
  <Slides>4</Slides>
  <Notes>4</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vt:i4>
      </vt:variant>
    </vt:vector>
  </HeadingPairs>
  <TitlesOfParts>
    <vt:vector size="11" baseType="lpstr">
      <vt:lpstr>Century Schoolbook</vt:lpstr>
      <vt:lpstr>Poppins</vt:lpstr>
      <vt:lpstr>Arial</vt:lpstr>
      <vt:lpstr>Montserrat</vt:lpstr>
      <vt:lpstr>Calibri</vt:lpstr>
      <vt:lpstr>Avenir</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6</cp:revision>
  <dcterms:created xsi:type="dcterms:W3CDTF">2021-06-15T11:45:52Z</dcterms:created>
  <dcterms:modified xsi:type="dcterms:W3CDTF">2023-05-04T18:11:10Z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