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6"/>
  </p:notesMasterIdLst>
  <p:sldIdLst>
    <p:sldId id="285" r:id="rId2"/>
    <p:sldId id="287" r:id="rId3"/>
    <p:sldId id="286" r:id="rId4"/>
    <p:sldId id="289" r:id="rId5"/>
  </p:sldIdLst>
  <p:sldSz cx="7559675" cy="10691813"/>
  <p:notesSz cx="6858000" cy="9144000"/>
  <p:embeddedFontLst>
    <p:embeddedFont>
      <p:font typeface="Calibri" panose="020F0502020204030204" pitchFamily="34" charset="0"/>
      <p:regular r:id="rId7"/>
      <p:bold r:id="rId8"/>
      <p:italic r:id="rId9"/>
      <p:boldItalic r:id="rId10"/>
    </p:embeddedFont>
    <p:embeddedFont>
      <p:font typeface="Century Schoolbook" panose="02040604050505020304" pitchFamily="18" charset="0"/>
      <p:regular r:id="rId11"/>
      <p:bold r:id="rId12"/>
      <p:italic r:id="rId13"/>
      <p:boldItalic r:id="rId14"/>
    </p:embeddedFont>
    <p:embeddedFont>
      <p:font typeface="Montserrat" panose="00000500000000000000" pitchFamily="2" charset="0"/>
      <p:regular r:id="rId15"/>
      <p:bold r:id="rId16"/>
      <p:italic r:id="rId17"/>
      <p:boldItalic r:id="rId18"/>
    </p:embeddedFont>
    <p:embeddedFont>
      <p:font typeface="Poppins" panose="00000500000000000000" pitchFamily="2"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9" roundtripDataSignature="AMtx7mjFqha598ZSteIH527IVpLSe/qmB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527B"/>
    <a:srgbClr val="B9E6DF"/>
    <a:srgbClr val="40B894"/>
    <a:srgbClr val="22222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84" d="100"/>
          <a:sy n="84" d="100"/>
        </p:scale>
        <p:origin x="273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15.fntdata"/><Relationship Id="rId63" Type="http://schemas.openxmlformats.org/officeDocument/2006/relationships/tableStyles" Target="tableStyles.xml"/><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font" Target="fonts/font11.fntdata"/><Relationship Id="rId59" Type="http://customschemas.google.com/relationships/presentationmetadata" Target="metadata"/><Relationship Id="rId2" Type="http://schemas.openxmlformats.org/officeDocument/2006/relationships/slide" Target="slides/slide1.xml"/><Relationship Id="rId16" Type="http://schemas.openxmlformats.org/officeDocument/2006/relationships/font" Target="fonts/font10.fntdata"/><Relationship Id="rId20" Type="http://schemas.openxmlformats.org/officeDocument/2006/relationships/font" Target="fonts/font14.fntdata"/><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font" Target="fonts/font9.fntdata"/><Relationship Id="rId61" Type="http://schemas.openxmlformats.org/officeDocument/2006/relationships/viewProps" Target="viewProps.xml"/><Relationship Id="rId10" Type="http://schemas.openxmlformats.org/officeDocument/2006/relationships/font" Target="fonts/font4.fntdata"/><Relationship Id="rId19" Type="http://schemas.openxmlformats.org/officeDocument/2006/relationships/font" Target="fonts/font13.fntdata"/><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font" Target="fonts/font8.fntdata"/><Relationship Id="rId22" Type="http://schemas.openxmlformats.org/officeDocument/2006/relationships/font" Target="fonts/font1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4"/>
        <p:cNvGrpSpPr/>
        <p:nvPr/>
      </p:nvGrpSpPr>
      <p:grpSpPr>
        <a:xfrm>
          <a:off x="0" y="0"/>
          <a:ext cx="0" cy="0"/>
          <a:chOff x="0" y="0"/>
          <a:chExt cx="0" cy="0"/>
        </a:xfrm>
      </p:grpSpPr>
      <p:sp>
        <p:nvSpPr>
          <p:cNvPr id="1415" name="Google Shape;1415;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16" name="Google Shape;1416;p22: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944492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5" name="Google Shape;145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903628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5" name="Google Shape;145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62072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5" name="Google Shape;145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939330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439"/>
        <p:cNvGrpSpPr/>
        <p:nvPr/>
      </p:nvGrpSpPr>
      <p:grpSpPr>
        <a:xfrm>
          <a:off x="0" y="0"/>
          <a:ext cx="0" cy="0"/>
          <a:chOff x="0" y="0"/>
          <a:chExt cx="0" cy="0"/>
        </a:xfrm>
      </p:grpSpPr>
      <p:grpSp>
        <p:nvGrpSpPr>
          <p:cNvPr id="440" name="Google Shape;440;p52"/>
          <p:cNvGrpSpPr/>
          <p:nvPr/>
        </p:nvGrpSpPr>
        <p:grpSpPr>
          <a:xfrm rot="5400000">
            <a:off x="-1566071" y="1575892"/>
            <a:ext cx="10691815" cy="7559675"/>
            <a:chOff x="-3" y="-1544"/>
            <a:chExt cx="12192003" cy="6859544"/>
          </a:xfrm>
        </p:grpSpPr>
        <p:sp>
          <p:nvSpPr>
            <p:cNvPr id="441" name="Google Shape;441;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2" name="Google Shape;442;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3" name="Google Shape;443;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44" name="Google Shape;444;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5" name="Google Shape;445;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6" name="Google Shape;446;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7" name="Google Shape;447;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8" name="Google Shape;448;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9" name="Google Shape;449;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‹Nr.›</a:t>
            </a:fld>
            <a:r>
              <a:rPr lang="en-US" sz="756" b="0" i="0">
                <a:solidFill>
                  <a:srgbClr val="534B4F"/>
                </a:solidFill>
                <a:latin typeface="Arial"/>
                <a:ea typeface="Arial"/>
                <a:cs typeface="Arial"/>
                <a:sym typeface="Arial"/>
              </a:rPr>
              <a:t>￼</a:t>
            </a:r>
            <a:endParaRPr/>
          </a:p>
        </p:txBody>
      </p:sp>
      <p:pic>
        <p:nvPicPr>
          <p:cNvPr id="450" name="Google Shape;450;p52"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51" name="Google Shape;451;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1_Cover Slide" userDrawn="1">
  <p:cSld name="1_Cover Slide">
    <p:spTree>
      <p:nvGrpSpPr>
        <p:cNvPr id="1" name="Shape 265"/>
        <p:cNvGrpSpPr/>
        <p:nvPr/>
      </p:nvGrpSpPr>
      <p:grpSpPr>
        <a:xfrm>
          <a:off x="0" y="0"/>
          <a:ext cx="0" cy="0"/>
          <a:chOff x="0" y="0"/>
          <a:chExt cx="0" cy="0"/>
        </a:xfrm>
      </p:grpSpPr>
      <p:sp>
        <p:nvSpPr>
          <p:cNvPr id="266" name="Google Shape;266;p51"/>
          <p:cNvSpPr/>
          <p:nvPr userDrawn="1"/>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dirty="0">
              <a:solidFill>
                <a:schemeClr val="dk1"/>
              </a:solidFill>
              <a:latin typeface="Century Schoolbook"/>
              <a:ea typeface="Century Schoolbook"/>
              <a:cs typeface="Century Schoolbook"/>
              <a:sym typeface="Century Schoolbook"/>
            </a:endParaRPr>
          </a:p>
        </p:txBody>
      </p:sp>
      <p:grpSp>
        <p:nvGrpSpPr>
          <p:cNvPr id="267" name="Google Shape;267;p51"/>
          <p:cNvGrpSpPr/>
          <p:nvPr userDrawn="1"/>
        </p:nvGrpSpPr>
        <p:grpSpPr>
          <a:xfrm>
            <a:off x="-365782" y="6649016"/>
            <a:ext cx="3283975" cy="4350830"/>
            <a:chOff x="-1820104" y="3170636"/>
            <a:chExt cx="611013" cy="826752"/>
          </a:xfrm>
        </p:grpSpPr>
        <p:grpSp>
          <p:nvGrpSpPr>
            <p:cNvPr id="268" name="Google Shape;268;p51"/>
            <p:cNvGrpSpPr/>
            <p:nvPr/>
          </p:nvGrpSpPr>
          <p:grpSpPr>
            <a:xfrm>
              <a:off x="-1706961" y="3664189"/>
              <a:ext cx="488540" cy="333199"/>
              <a:chOff x="1938476" y="5009957"/>
              <a:chExt cx="697325" cy="475596"/>
            </a:xfrm>
          </p:grpSpPr>
          <p:sp>
            <p:nvSpPr>
              <p:cNvPr id="269" name="Google Shape;269;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0" name="Google Shape;270;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1" name="Google Shape;271;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2" name="Google Shape;272;p51"/>
            <p:cNvGrpSpPr/>
            <p:nvPr/>
          </p:nvGrpSpPr>
          <p:grpSpPr>
            <a:xfrm>
              <a:off x="-1820104" y="3499918"/>
              <a:ext cx="610345" cy="327212"/>
              <a:chOff x="1776980" y="4775482"/>
              <a:chExt cx="871185" cy="467051"/>
            </a:xfrm>
          </p:grpSpPr>
          <p:sp>
            <p:nvSpPr>
              <p:cNvPr id="273" name="Google Shape;273;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4" name="Google Shape;274;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5" name="Google Shape;275;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6" name="Google Shape;276;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7" name="Google Shape;277;p51"/>
            <p:cNvGrpSpPr/>
            <p:nvPr/>
          </p:nvGrpSpPr>
          <p:grpSpPr>
            <a:xfrm>
              <a:off x="-1818327" y="3170636"/>
              <a:ext cx="609236" cy="421725"/>
              <a:chOff x="1779516" y="4305477"/>
              <a:chExt cx="869601" cy="601956"/>
            </a:xfrm>
          </p:grpSpPr>
          <p:sp>
            <p:nvSpPr>
              <p:cNvPr id="278" name="Google Shape;278;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9" name="Google Shape;279;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0" name="Google Shape;280;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1" name="Google Shape;281;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2" name="Google Shape;282;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3" name="Google Shape;283;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284" name="Google Shape;284;p51"/>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89" name="Google Shape;289;p51"/>
          <p:cNvSpPr/>
          <p:nvPr userDrawn="1"/>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90" name="Google Shape;290;p51"/>
          <p:cNvSpPr txBox="1">
            <a:spLocks noGrp="1"/>
          </p:cNvSpPr>
          <p:nvPr userDrawn="1">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dirty="0"/>
          </a:p>
        </p:txBody>
      </p:sp>
      <p:sp>
        <p:nvSpPr>
          <p:cNvPr id="295" name="Google Shape;295;p51"/>
          <p:cNvSpPr txBox="1">
            <a:spLocks noGrp="1"/>
          </p:cNvSpPr>
          <p:nvPr userDrawn="1">
            <p:ph type="body" idx="7"/>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6" name="Google Shape;296;p51"/>
          <p:cNvSpPr txBox="1">
            <a:spLocks noGrp="1"/>
          </p:cNvSpPr>
          <p:nvPr userDrawn="1">
            <p:ph type="body" idx="8"/>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7" name="Google Shape;297;p51"/>
          <p:cNvSpPr>
            <a:spLocks noGrp="1"/>
          </p:cNvSpPr>
          <p:nvPr userDrawn="1">
            <p:ph type="pic" idx="9"/>
          </p:nvPr>
        </p:nvSpPr>
        <p:spPr>
          <a:xfrm>
            <a:off x="-8145" y="0"/>
            <a:ext cx="7567819" cy="2667192"/>
          </a:xfrm>
          <a:prstGeom prst="rect">
            <a:avLst/>
          </a:prstGeom>
          <a:solidFill>
            <a:srgbClr val="BFBFBF"/>
          </a:solidFill>
          <a:ln>
            <a:noFill/>
          </a:ln>
        </p:spPr>
      </p:sp>
      <p:grpSp>
        <p:nvGrpSpPr>
          <p:cNvPr id="298" name="Google Shape;298;p51"/>
          <p:cNvGrpSpPr/>
          <p:nvPr userDrawn="1"/>
        </p:nvGrpSpPr>
        <p:grpSpPr>
          <a:xfrm>
            <a:off x="4586552" y="9914793"/>
            <a:ext cx="2732358" cy="324961"/>
            <a:chOff x="463403" y="8636776"/>
            <a:chExt cx="2959811" cy="359509"/>
          </a:xfrm>
        </p:grpSpPr>
        <p:grpSp>
          <p:nvGrpSpPr>
            <p:cNvPr id="299" name="Google Shape;299;p51"/>
            <p:cNvGrpSpPr/>
            <p:nvPr/>
          </p:nvGrpSpPr>
          <p:grpSpPr>
            <a:xfrm>
              <a:off x="463403" y="8691062"/>
              <a:ext cx="986079" cy="214792"/>
              <a:chOff x="7942326" y="4900231"/>
              <a:chExt cx="744246" cy="162115"/>
            </a:xfrm>
          </p:grpSpPr>
          <p:sp>
            <p:nvSpPr>
              <p:cNvPr id="300" name="Google Shape;300;p51"/>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1" name="Google Shape;301;p51"/>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2" name="Google Shape;302;p51"/>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3" name="Google Shape;303;p51"/>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4" name="Google Shape;304;p51"/>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5" name="Google Shape;305;p51"/>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6" name="Google Shape;306;p51"/>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7" name="Google Shape;307;p51"/>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8" name="Google Shape;308;p51"/>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9" name="Google Shape;309;p51"/>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0" name="Google Shape;310;p51"/>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1" name="Google Shape;311;p51"/>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2" name="Google Shape;312;p51"/>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3" name="Google Shape;313;p51"/>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4" name="Google Shape;314;p51"/>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5" name="Google Shape;315;p51"/>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6" name="Google Shape;316;p51"/>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7" name="Google Shape;317;p51"/>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8" name="Google Shape;318;p51"/>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9" name="Google Shape;319;p51"/>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0" name="Google Shape;320;p51"/>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1" name="Google Shape;321;p51"/>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2" name="Google Shape;322;p51"/>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3" name="Google Shape;323;p51"/>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4" name="Google Shape;324;p51"/>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nvGrpSpPr>
              <p:cNvPr id="325" name="Google Shape;325;p51"/>
              <p:cNvGrpSpPr/>
              <p:nvPr/>
            </p:nvGrpSpPr>
            <p:grpSpPr>
              <a:xfrm>
                <a:off x="8206877" y="4909375"/>
                <a:ext cx="365840" cy="45339"/>
                <a:chOff x="8206877" y="4909375"/>
                <a:chExt cx="365840" cy="45339"/>
              </a:xfrm>
            </p:grpSpPr>
            <p:sp>
              <p:nvSpPr>
                <p:cNvPr id="326" name="Google Shape;326;p51"/>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7" name="Google Shape;327;p51"/>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8" name="Google Shape;328;p51"/>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9" name="Google Shape;329;p51"/>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0" name="Google Shape;330;p51"/>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1" name="Google Shape;331;p51"/>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2" name="Google Shape;332;p51"/>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3" name="Google Shape;333;p51"/>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4" name="Google Shape;334;p51"/>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5" name="Google Shape;335;p51"/>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6" name="Google Shape;336;p51"/>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7" name="Google Shape;337;p51"/>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8" name="Google Shape;338;p51"/>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9" name="Google Shape;339;p51"/>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40" name="Google Shape;340;p51"/>
              <p:cNvGrpSpPr/>
              <p:nvPr/>
            </p:nvGrpSpPr>
            <p:grpSpPr>
              <a:xfrm>
                <a:off x="8208210" y="4964049"/>
                <a:ext cx="478362" cy="44671"/>
                <a:chOff x="8208210" y="4964049"/>
                <a:chExt cx="478362" cy="44671"/>
              </a:xfrm>
            </p:grpSpPr>
            <p:sp>
              <p:nvSpPr>
                <p:cNvPr id="341" name="Google Shape;341;p51"/>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2" name="Google Shape;342;p51"/>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3" name="Google Shape;343;p51"/>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4" name="Google Shape;344;p51"/>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5" name="Google Shape;345;p51"/>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6" name="Google Shape;346;p51"/>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7" name="Google Shape;347;p51"/>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8" name="Google Shape;348;p51"/>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9" name="Google Shape;349;p51"/>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0" name="Google Shape;350;p51"/>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1" name="Google Shape;351;p51"/>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2" name="Google Shape;352;p51"/>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3" name="Google Shape;353;p51"/>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4" name="Google Shape;354;p51"/>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5" name="Google Shape;355;p51"/>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6" name="Google Shape;356;p51"/>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7" name="Google Shape;357;p51"/>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58" name="Google Shape;358;p51"/>
              <p:cNvGrpSpPr/>
              <p:nvPr/>
            </p:nvGrpSpPr>
            <p:grpSpPr>
              <a:xfrm>
                <a:off x="8206020" y="5017579"/>
                <a:ext cx="478077" cy="44767"/>
                <a:chOff x="8206020" y="5017579"/>
                <a:chExt cx="478077" cy="44767"/>
              </a:xfrm>
            </p:grpSpPr>
            <p:sp>
              <p:nvSpPr>
                <p:cNvPr id="359" name="Google Shape;359;p51"/>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0" name="Google Shape;360;p51"/>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1" name="Google Shape;361;p51"/>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2" name="Google Shape;362;p51"/>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3" name="Google Shape;363;p51"/>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4" name="Google Shape;364;p51"/>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5" name="Google Shape;365;p51"/>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6" name="Google Shape;366;p51"/>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7" name="Google Shape;367;p51"/>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8" name="Google Shape;368;p51"/>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9" name="Google Shape;369;p51"/>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0" name="Google Shape;370;p51"/>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1" name="Google Shape;371;p51"/>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2" name="Google Shape;372;p51"/>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3" name="Google Shape;373;p51"/>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4" name="Google Shape;374;p51"/>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5" name="Google Shape;375;p51"/>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6" name="Google Shape;376;p51"/>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377" name="Google Shape;377;p51"/>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378" b="0" i="0" u="none" strike="noStrike" dirty="0">
                  <a:solidFill>
                    <a:srgbClr val="323338"/>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2020-1-UK01-KA203-079083</a:t>
              </a:r>
            </a:p>
          </p:txBody>
        </p:sp>
      </p:grpSp>
      <p:grpSp>
        <p:nvGrpSpPr>
          <p:cNvPr id="378" name="Google Shape;378;p51"/>
          <p:cNvGrpSpPr/>
          <p:nvPr userDrawn="1"/>
        </p:nvGrpSpPr>
        <p:grpSpPr>
          <a:xfrm>
            <a:off x="4695780" y="2930663"/>
            <a:ext cx="2152946" cy="784845"/>
            <a:chOff x="1776980" y="4305477"/>
            <a:chExt cx="3230805" cy="1202858"/>
          </a:xfrm>
        </p:grpSpPr>
        <p:grpSp>
          <p:nvGrpSpPr>
            <p:cNvPr id="379" name="Google Shape;379;p51"/>
            <p:cNvGrpSpPr/>
            <p:nvPr/>
          </p:nvGrpSpPr>
          <p:grpSpPr>
            <a:xfrm>
              <a:off x="1938476" y="5009957"/>
              <a:ext cx="697325" cy="475596"/>
              <a:chOff x="1938476" y="5009957"/>
              <a:chExt cx="697325" cy="475596"/>
            </a:xfrm>
          </p:grpSpPr>
          <p:sp>
            <p:nvSpPr>
              <p:cNvPr id="380" name="Google Shape;380;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1" name="Google Shape;381;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2" name="Google Shape;382;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3" name="Google Shape;383;p51"/>
            <p:cNvGrpSpPr/>
            <p:nvPr/>
          </p:nvGrpSpPr>
          <p:grpSpPr>
            <a:xfrm>
              <a:off x="1776980" y="4775482"/>
              <a:ext cx="871185" cy="467051"/>
              <a:chOff x="1776980" y="4775482"/>
              <a:chExt cx="871185" cy="467051"/>
            </a:xfrm>
          </p:grpSpPr>
          <p:sp>
            <p:nvSpPr>
              <p:cNvPr id="384" name="Google Shape;384;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5" name="Google Shape;385;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6" name="Google Shape;386;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7" name="Google Shape;387;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8" name="Google Shape;388;p51"/>
            <p:cNvGrpSpPr/>
            <p:nvPr/>
          </p:nvGrpSpPr>
          <p:grpSpPr>
            <a:xfrm>
              <a:off x="1779516" y="4305477"/>
              <a:ext cx="869601" cy="601956"/>
              <a:chOff x="1779516" y="4305477"/>
              <a:chExt cx="869601" cy="601956"/>
            </a:xfrm>
          </p:grpSpPr>
          <p:sp>
            <p:nvSpPr>
              <p:cNvPr id="389" name="Google Shape;389;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0" name="Google Shape;390;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1" name="Google Shape;391;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2" name="Google Shape;392;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3" name="Google Shape;393;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4" name="Google Shape;394;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95" name="Google Shape;395;p51"/>
            <p:cNvGrpSpPr/>
            <p:nvPr/>
          </p:nvGrpSpPr>
          <p:grpSpPr>
            <a:xfrm>
              <a:off x="3139872" y="4874208"/>
              <a:ext cx="1611123" cy="319912"/>
              <a:chOff x="3139872" y="4874208"/>
              <a:chExt cx="1611123" cy="319912"/>
            </a:xfrm>
          </p:grpSpPr>
          <p:sp>
            <p:nvSpPr>
              <p:cNvPr id="396" name="Google Shape;396;p51"/>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7" name="Google Shape;397;p51"/>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8" name="Google Shape;398;p51"/>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9" name="Google Shape;399;p51"/>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0" name="Google Shape;400;p51"/>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1" name="Google Shape;401;p51"/>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2" name="Google Shape;402;p51"/>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03" name="Google Shape;403;p51"/>
            <p:cNvGrpSpPr/>
            <p:nvPr/>
          </p:nvGrpSpPr>
          <p:grpSpPr>
            <a:xfrm>
              <a:off x="2804142" y="4492592"/>
              <a:ext cx="2203643" cy="429081"/>
              <a:chOff x="2804142" y="4492592"/>
              <a:chExt cx="2203643" cy="429081"/>
            </a:xfrm>
          </p:grpSpPr>
          <p:sp>
            <p:nvSpPr>
              <p:cNvPr id="404" name="Google Shape;404;p51"/>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5" name="Google Shape;405;p51"/>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6" name="Google Shape;406;p51"/>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7" name="Google Shape;407;p51"/>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8" name="Google Shape;408;p51"/>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9" name="Google Shape;409;p51"/>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0" name="Google Shape;410;p51"/>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1" name="Google Shape;411;p51"/>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2" name="Google Shape;412;p51"/>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3" name="Google Shape;413;p51"/>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14" name="Google Shape;414;p51"/>
            <p:cNvGrpSpPr/>
            <p:nvPr/>
          </p:nvGrpSpPr>
          <p:grpSpPr>
            <a:xfrm>
              <a:off x="3037156" y="5293796"/>
              <a:ext cx="1840332" cy="214539"/>
              <a:chOff x="3037156" y="5293796"/>
              <a:chExt cx="1840332" cy="214539"/>
            </a:xfrm>
          </p:grpSpPr>
          <p:sp>
            <p:nvSpPr>
              <p:cNvPr id="415" name="Google Shape;415;p51"/>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6" name="Google Shape;416;p51"/>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7" name="Google Shape;417;p51"/>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8" name="Google Shape;418;p51"/>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9" name="Google Shape;419;p51"/>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0" name="Google Shape;420;p51"/>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1" name="Google Shape;421;p51"/>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2" name="Google Shape;422;p51"/>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3" name="Google Shape;423;p51"/>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4" name="Google Shape;424;p51"/>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5" name="Google Shape;425;p51"/>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6" name="Google Shape;426;p51"/>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7" name="Google Shape;427;p51"/>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8" name="Google Shape;428;p51"/>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29" name="Google Shape;429;p51"/>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0" name="Google Shape;430;p51"/>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1" name="Google Shape;431;p51"/>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32" name="Google Shape;432;p51"/>
          <p:cNvSpPr/>
          <p:nvPr userDrawn="1"/>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3" name="Google Shape;433;p51"/>
          <p:cNvSpPr/>
          <p:nvPr userDrawn="1"/>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5" name="Google Shape;435;p51"/>
          <p:cNvSpPr/>
          <p:nvPr userDrawn="1"/>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6" name="Google Shape;436;p51"/>
          <p:cNvSpPr/>
          <p:nvPr userDrawn="1"/>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727" b="0" i="0" u="none">
                <a:solidFill>
                  <a:schemeClr val="lt1"/>
                </a:solidFill>
                <a:latin typeface="Calibri"/>
                <a:ea typeface="Calibri"/>
                <a:cs typeface="Calibri"/>
                <a:sym typeface="Calibri"/>
              </a:rPr>
              <a:t>www.</a:t>
            </a:r>
            <a:r>
              <a:rPr lang="en-US" sz="1727" b="1" i="0" u="none">
                <a:solidFill>
                  <a:schemeClr val="lt1"/>
                </a:solidFill>
                <a:latin typeface="Calibri"/>
                <a:ea typeface="Calibri"/>
                <a:cs typeface="Calibri"/>
                <a:sym typeface="Calibri"/>
              </a:rPr>
              <a:t>tourismrecovery</a:t>
            </a:r>
            <a:r>
              <a:rPr lang="en-US" sz="1727" b="0" i="0" u="none">
                <a:solidFill>
                  <a:schemeClr val="lt1"/>
                </a:solidFill>
                <a:latin typeface="Calibri"/>
                <a:ea typeface="Calibri"/>
                <a:cs typeface="Calibri"/>
                <a:sym typeface="Calibri"/>
              </a:rPr>
              <a:t>.eu</a:t>
            </a:r>
            <a:endParaRPr sz="1727" b="0" u="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4536081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00" b="0" i="0" u="none" strike="noStrike" cap="none">
                <a:solidFill>
                  <a:srgbClr val="414141"/>
                </a:solidFill>
                <a:latin typeface="Avenir"/>
                <a:ea typeface="Avenir"/>
                <a:cs typeface="Avenir"/>
                <a:sym typeface="Avenir"/>
              </a:defRPr>
            </a:lvl1pPr>
            <a:lvl2pPr marL="0" marR="0" lvl="1" indent="0" algn="r" rtl="0">
              <a:spcBef>
                <a:spcPts val="0"/>
              </a:spcBef>
              <a:buNone/>
              <a:defRPr sz="700" b="0" i="0" u="none" strike="noStrike" cap="none">
                <a:solidFill>
                  <a:srgbClr val="414141"/>
                </a:solidFill>
                <a:latin typeface="Avenir"/>
                <a:ea typeface="Avenir"/>
                <a:cs typeface="Avenir"/>
                <a:sym typeface="Avenir"/>
              </a:defRPr>
            </a:lvl2pPr>
            <a:lvl3pPr marL="0" marR="0" lvl="2" indent="0" algn="r" rtl="0">
              <a:spcBef>
                <a:spcPts val="0"/>
              </a:spcBef>
              <a:buNone/>
              <a:defRPr sz="700" b="0" i="0" u="none" strike="noStrike" cap="none">
                <a:solidFill>
                  <a:srgbClr val="414141"/>
                </a:solidFill>
                <a:latin typeface="Avenir"/>
                <a:ea typeface="Avenir"/>
                <a:cs typeface="Avenir"/>
                <a:sym typeface="Avenir"/>
              </a:defRPr>
            </a:lvl3pPr>
            <a:lvl4pPr marL="0" marR="0" lvl="3" indent="0" algn="r" rtl="0">
              <a:spcBef>
                <a:spcPts val="0"/>
              </a:spcBef>
              <a:buNone/>
              <a:defRPr sz="700" b="0" i="0" u="none" strike="noStrike" cap="none">
                <a:solidFill>
                  <a:srgbClr val="414141"/>
                </a:solidFill>
                <a:latin typeface="Avenir"/>
                <a:ea typeface="Avenir"/>
                <a:cs typeface="Avenir"/>
                <a:sym typeface="Avenir"/>
              </a:defRPr>
            </a:lvl4pPr>
            <a:lvl5pPr marL="0" marR="0" lvl="4" indent="0" algn="r" rtl="0">
              <a:spcBef>
                <a:spcPts val="0"/>
              </a:spcBef>
              <a:buNone/>
              <a:defRPr sz="700" b="0" i="0" u="none" strike="noStrike" cap="none">
                <a:solidFill>
                  <a:srgbClr val="414141"/>
                </a:solidFill>
                <a:latin typeface="Avenir"/>
                <a:ea typeface="Avenir"/>
                <a:cs typeface="Avenir"/>
                <a:sym typeface="Avenir"/>
              </a:defRPr>
            </a:lvl5pPr>
            <a:lvl6pPr marL="0" marR="0" lvl="5" indent="0" algn="r" rtl="0">
              <a:spcBef>
                <a:spcPts val="0"/>
              </a:spcBef>
              <a:buNone/>
              <a:defRPr sz="700" b="0" i="0" u="none" strike="noStrike" cap="none">
                <a:solidFill>
                  <a:srgbClr val="414141"/>
                </a:solidFill>
                <a:latin typeface="Avenir"/>
                <a:ea typeface="Avenir"/>
                <a:cs typeface="Avenir"/>
                <a:sym typeface="Avenir"/>
              </a:defRPr>
            </a:lvl6pPr>
            <a:lvl7pPr marL="0" marR="0" lvl="6" indent="0" algn="r" rtl="0">
              <a:spcBef>
                <a:spcPts val="0"/>
              </a:spcBef>
              <a:buNone/>
              <a:defRPr sz="700" b="0" i="0" u="none" strike="noStrike" cap="none">
                <a:solidFill>
                  <a:srgbClr val="414141"/>
                </a:solidFill>
                <a:latin typeface="Avenir"/>
                <a:ea typeface="Avenir"/>
                <a:cs typeface="Avenir"/>
                <a:sym typeface="Avenir"/>
              </a:defRPr>
            </a:lvl7pPr>
            <a:lvl8pPr marL="0" marR="0" lvl="7" indent="0" algn="r" rtl="0">
              <a:spcBef>
                <a:spcPts val="0"/>
              </a:spcBef>
              <a:buNone/>
              <a:defRPr sz="700" b="0" i="0" u="none" strike="noStrike" cap="none">
                <a:solidFill>
                  <a:srgbClr val="414141"/>
                </a:solidFill>
                <a:latin typeface="Avenir"/>
                <a:ea typeface="Avenir"/>
                <a:cs typeface="Avenir"/>
                <a:sym typeface="Avenir"/>
              </a:defRPr>
            </a:lvl8pPr>
            <a:lvl9pPr marL="0" marR="0" lvl="8" indent="0" algn="r" rtl="0">
              <a:spcBef>
                <a:spcPts val="0"/>
              </a:spcBef>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‹Nr.›</a:t>
            </a:fld>
            <a:endParaRPr/>
          </a:p>
        </p:txBody>
      </p:sp>
    </p:spTree>
  </p:cSld>
  <p:clrMap bg1="lt1" tx1="dk1" bg2="dk2" tx2="lt2" accent1="accent1" accent2="accent2" accent3="accent3" accent4="accent4" accent5="accent5" accent6="accent6" hlink="hlink" folHlink="folHlink"/>
  <p:sldLayoutIdLst>
    <p:sldLayoutId id="2147483671" r:id="rId1"/>
    <p:sldLayoutId id="2147483675"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inetastingireland.com/a-class-of-wine/?fbclid=IwAR0PKb4yc-29k0WBtCnZP1xFUQQp26IPsJZjsLhDZBEyzduEDX08myv43ao"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sv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s://bit.ly/ACOWBrochure" TargetMode="External"/><Relationship Id="rId7" Type="http://schemas.openxmlformats.org/officeDocument/2006/relationships/image" Target="../media/image9.sv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3.svg"/><Relationship Id="rId5" Type="http://schemas.openxmlformats.org/officeDocument/2006/relationships/hyperlink" Target="https://tgmb.simplero.com/v-book_masterclass" TargetMode="External"/><Relationship Id="rId10" Type="http://schemas.openxmlformats.org/officeDocument/2006/relationships/image" Target="../media/image12.png"/><Relationship Id="rId4" Type="http://schemas.openxmlformats.org/officeDocument/2006/relationships/hyperlink" Target="https://winetastingireland.com/a-class-of-wine/?fbclid=IwAR0PKb4yc-29k0WBtCnZP1xFUQQp26IPsJZjsLhDZBEyzduEDX08myv43ao" TargetMode="External"/><Relationship Id="rId9" Type="http://schemas.openxmlformats.org/officeDocument/2006/relationships/image" Target="../media/image11.svg"/></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hyperlink" Target="https://www.newstalk.com/podcasts/highlights-from-the-hard-shoulder/businesses-thriving-covid-5" TargetMode="External"/><Relationship Id="rId7" Type="http://schemas.openxmlformats.org/officeDocument/2006/relationships/image" Target="../media/image16.svg"/><Relationship Id="rId12" Type="http://schemas.openxmlformats.org/officeDocument/2006/relationships/image" Target="../media/image21.sv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hyperlink" Target="https://winetastingireland.com/a-class-of-wine/?fbclid=IwAR0PKb4yc-29k0WBtCnZP1xFUQQp26IPsJZjsLhDZBEyzduEDX08myv43ao" TargetMode="External"/><Relationship Id="rId9" Type="http://schemas.openxmlformats.org/officeDocument/2006/relationships/image" Target="../media/image1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17"/>
        <p:cNvGrpSpPr/>
        <p:nvPr/>
      </p:nvGrpSpPr>
      <p:grpSpPr>
        <a:xfrm>
          <a:off x="0" y="0"/>
          <a:ext cx="0" cy="0"/>
          <a:chOff x="0" y="0"/>
          <a:chExt cx="0" cy="0"/>
        </a:xfrm>
      </p:grpSpPr>
      <p:sp>
        <p:nvSpPr>
          <p:cNvPr id="1418" name="Google Shape;1418;p22"/>
          <p:cNvSpPr txBox="1">
            <a:spLocks noGrp="1"/>
          </p:cNvSpPr>
          <p:nvPr>
            <p:ph type="body" idx="1"/>
          </p:nvPr>
        </p:nvSpPr>
        <p:spPr>
          <a:xfrm>
            <a:off x="4038135" y="3997414"/>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n-US" sz="1600" b="1" dirty="0" err="1">
                <a:solidFill>
                  <a:srgbClr val="79527B"/>
                </a:solidFill>
                <a:latin typeface="Calibri" panose="020F0502020204030204" pitchFamily="34" charset="0"/>
                <a:ea typeface="Calibri" panose="020F0502020204030204" pitchFamily="34" charset="0"/>
                <a:cs typeface="Calibri" panose="020F0502020204030204" pitchFamily="34" charset="0"/>
              </a:rPr>
              <a:t>Ausgangssituation</a:t>
            </a:r>
            <a:endParaRPr sz="16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p:txBody>
      </p:sp>
      <p:sp>
        <p:nvSpPr>
          <p:cNvPr id="1419" name="Google Shape;1419;p22"/>
          <p:cNvSpPr txBox="1">
            <a:spLocks noGrp="1"/>
          </p:cNvSpPr>
          <p:nvPr>
            <p:ph type="body" idx="2"/>
          </p:nvPr>
        </p:nvSpPr>
        <p:spPr>
          <a:xfrm>
            <a:off x="287452" y="6667242"/>
            <a:ext cx="2827223"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lang="de-DE" sz="1600" dirty="0">
              <a:solidFill>
                <a:schemeClr val="bg1"/>
              </a:solidFill>
            </a:endParaRPr>
          </a:p>
          <a:p>
            <a:pPr marL="0" lvl="0" indent="0" algn="l" rtl="0">
              <a:lnSpc>
                <a:spcPct val="127750"/>
              </a:lnSpc>
              <a:spcBef>
                <a:spcPts val="0"/>
              </a:spcBef>
              <a:spcAft>
                <a:spcPts val="0"/>
              </a:spcAft>
              <a:buClr>
                <a:schemeClr val="lt1"/>
              </a:buClr>
              <a:buSzPts val="1200"/>
              <a:buNone/>
            </a:pPr>
            <a:endParaRPr lang="de-DE" sz="1600" dirty="0">
              <a:solidFill>
                <a:schemeClr val="bg1"/>
              </a:solidFill>
            </a:endParaRPr>
          </a:p>
          <a:p>
            <a:pPr marL="0" lvl="0" indent="0" algn="l" rtl="0">
              <a:lnSpc>
                <a:spcPct val="127750"/>
              </a:lnSpc>
              <a:spcBef>
                <a:spcPts val="0"/>
              </a:spcBef>
              <a:spcAft>
                <a:spcPts val="0"/>
              </a:spcAft>
              <a:buClr>
                <a:schemeClr val="lt1"/>
              </a:buClr>
              <a:buSzPts val="1200"/>
              <a:buNone/>
            </a:pPr>
            <a:endParaRPr lang="de-DE" sz="1600" dirty="0">
              <a:solidFill>
                <a:schemeClr val="bg1"/>
              </a:solidFill>
            </a:endParaRPr>
          </a:p>
          <a:p>
            <a:pPr marL="0" indent="0">
              <a:lnSpc>
                <a:spcPct val="127750"/>
              </a:lnSpc>
              <a:buSzPts val="1200"/>
            </a:pPr>
            <a:endParaRPr lang="de-DE" sz="1300" dirty="0">
              <a:solidFill>
                <a:schemeClr val="bg1"/>
              </a:solidFill>
            </a:endParaRPr>
          </a:p>
          <a:p>
            <a:pPr marL="0" indent="0">
              <a:lnSpc>
                <a:spcPct val="127750"/>
              </a:lnSpc>
              <a:buSzPts val="1200"/>
            </a:pPr>
            <a:r>
              <a:rPr lang="de-DE" sz="1300" dirty="0">
                <a:solidFill>
                  <a:schemeClr val="bg1"/>
                </a:solidFill>
              </a:rPr>
              <a:t>Website</a:t>
            </a:r>
            <a:r>
              <a:rPr lang="de-DE" sz="1300" b="0" dirty="0">
                <a:solidFill>
                  <a:schemeClr val="bg1"/>
                </a:solidFill>
              </a:rPr>
              <a:t>: </a:t>
            </a:r>
            <a:r>
              <a:rPr lang="de-DE" sz="1300" b="0" dirty="0">
                <a:solidFill>
                  <a:schemeClr val="bg1"/>
                </a:solidFill>
                <a:hlinkClick r:id="rId3">
                  <a:extLst>
                    <a:ext uri="{A12FA001-AC4F-418D-AE19-62706E023703}">
                      <ahyp:hlinkClr xmlns:ahyp="http://schemas.microsoft.com/office/drawing/2018/hyperlinkcolor" val="tx"/>
                    </a:ext>
                  </a:extLst>
                </a:hlinkClick>
              </a:rPr>
              <a:t>Klick</a:t>
            </a:r>
            <a:endParaRPr lang="de-DE" sz="1300" b="0" dirty="0">
              <a:solidFill>
                <a:schemeClr val="bg1"/>
              </a:solidFill>
            </a:endParaRPr>
          </a:p>
          <a:p>
            <a:pPr marL="0" indent="0">
              <a:lnSpc>
                <a:spcPct val="127750"/>
              </a:lnSpc>
              <a:buSzPts val="1200"/>
            </a:pPr>
            <a:endParaRPr lang="de-DE" sz="1300" b="0" dirty="0">
              <a:solidFill>
                <a:schemeClr val="bg1"/>
              </a:solidFill>
            </a:endParaRPr>
          </a:p>
          <a:p>
            <a:pPr marL="0" lvl="0" indent="0" algn="l" rtl="0">
              <a:lnSpc>
                <a:spcPct val="127750"/>
              </a:lnSpc>
              <a:spcBef>
                <a:spcPts val="0"/>
              </a:spcBef>
              <a:spcAft>
                <a:spcPts val="0"/>
              </a:spcAft>
              <a:buClr>
                <a:schemeClr val="lt1"/>
              </a:buClr>
              <a:buSzPts val="1200"/>
              <a:buNone/>
            </a:pPr>
            <a:endParaRPr lang="de-DE" sz="1600" dirty="0">
              <a:solidFill>
                <a:schemeClr val="bg1"/>
              </a:solidFill>
            </a:endParaRPr>
          </a:p>
          <a:p>
            <a:pPr marL="0" lvl="0" indent="0" algn="l" rtl="0">
              <a:lnSpc>
                <a:spcPct val="100000"/>
              </a:lnSpc>
              <a:spcBef>
                <a:spcPts val="0"/>
              </a:spcBef>
              <a:spcAft>
                <a:spcPts val="0"/>
              </a:spcAft>
              <a:buClr>
                <a:schemeClr val="lt1"/>
              </a:buClr>
              <a:buSzPts val="1200"/>
              <a:buNone/>
            </a:pPr>
            <a:r>
              <a:rPr lang="de-DE" sz="1600" b="0" i="1" dirty="0">
                <a:solidFill>
                  <a:schemeClr val="bg1"/>
                </a:solidFill>
                <a:effectLst/>
                <a:latin typeface="Calibri" panose="020F0502020204030204" pitchFamily="34" charset="0"/>
                <a:ea typeface="Calibri" panose="020F0502020204030204" pitchFamily="34" charset="0"/>
                <a:cs typeface="Calibri" panose="020F0502020204030204" pitchFamily="34" charset="0"/>
              </a:rPr>
              <a:t>„Unser Ziel ist es, einen nahtlosen, professionellen Service und ein unvergessliches Weinverkostungserlebnis zu bieten.“</a:t>
            </a:r>
            <a:endParaRPr lang="de-DE" sz="1600" b="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21" name="Google Shape;1544;p26">
            <a:extLst>
              <a:ext uri="{FF2B5EF4-FFF2-40B4-BE49-F238E27FC236}">
                <a16:creationId xmlns:a16="http://schemas.microsoft.com/office/drawing/2014/main" id="{08FE4C8B-71C7-4A9E-A6A3-7A469FAB1E52}"/>
              </a:ext>
            </a:extLst>
          </p:cNvPr>
          <p:cNvSpPr txBox="1">
            <a:spLocks/>
          </p:cNvSpPr>
          <p:nvPr/>
        </p:nvSpPr>
        <p:spPr>
          <a:xfrm>
            <a:off x="4038135" y="4369627"/>
            <a:ext cx="3421253" cy="496671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a:lnSpc>
                <a:spcPct val="107000"/>
              </a:lnSpc>
              <a:spcAft>
                <a:spcPts val="800"/>
              </a:spcAft>
            </a:pPr>
            <a:r>
              <a:rPr lang="de-DE" sz="1200" b="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Wine </a:t>
            </a:r>
            <a:r>
              <a:rPr lang="de-DE" sz="1200" b="0" dirty="0" err="1">
                <a:solidFill>
                  <a:srgbClr val="222222"/>
                </a:solidFill>
                <a:effectLst/>
                <a:latin typeface="Calibri" panose="020F0502020204030204" pitchFamily="34" charset="0"/>
                <a:ea typeface="Calibri" panose="020F0502020204030204" pitchFamily="34" charset="0"/>
                <a:cs typeface="Calibri" panose="020F0502020204030204" pitchFamily="34" charset="0"/>
              </a:rPr>
              <a:t>Tasting</a:t>
            </a:r>
            <a:r>
              <a:rPr lang="de-DE" sz="1200" b="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 </a:t>
            </a:r>
            <a:r>
              <a:rPr lang="de-DE" sz="1200" b="0" dirty="0" err="1">
                <a:solidFill>
                  <a:srgbClr val="222222"/>
                </a:solidFill>
                <a:effectLst/>
                <a:latin typeface="Calibri" panose="020F0502020204030204" pitchFamily="34" charset="0"/>
                <a:ea typeface="Calibri" panose="020F0502020204030204" pitchFamily="34" charset="0"/>
                <a:cs typeface="Calibri" panose="020F0502020204030204" pitchFamily="34" charset="0"/>
              </a:rPr>
              <a:t>Ireland</a:t>
            </a:r>
            <a:r>
              <a:rPr lang="de-DE" sz="1200" b="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 entwickelte einen </a:t>
            </a:r>
            <a:r>
              <a:rPr lang="de-DE" sz="1200" b="0" dirty="0" err="1">
                <a:solidFill>
                  <a:srgbClr val="222222"/>
                </a:solidFill>
                <a:effectLst/>
                <a:latin typeface="Calibri" panose="020F0502020204030204" pitchFamily="34" charset="0"/>
                <a:ea typeface="Calibri" panose="020F0502020204030204" pitchFamily="34" charset="0"/>
                <a:cs typeface="Calibri" panose="020F0502020204030204" pitchFamily="34" charset="0"/>
              </a:rPr>
              <a:t>Weinkurs</a:t>
            </a:r>
            <a:r>
              <a:rPr lang="de-DE" sz="1200" b="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 mit mehr als 12 leicht verständlichen </a:t>
            </a:r>
            <a:r>
              <a:rPr lang="de-DE" sz="1200" b="0" dirty="0" err="1">
                <a:solidFill>
                  <a:srgbClr val="222222"/>
                </a:solidFill>
                <a:effectLst/>
                <a:latin typeface="Calibri" panose="020F0502020204030204" pitchFamily="34" charset="0"/>
                <a:ea typeface="Calibri" panose="020F0502020204030204" pitchFamily="34" charset="0"/>
                <a:cs typeface="Calibri" panose="020F0502020204030204" pitchFamily="34" charset="0"/>
              </a:rPr>
              <a:t>Videotutorials</a:t>
            </a:r>
            <a:r>
              <a:rPr lang="de-DE" sz="1200" b="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 in </a:t>
            </a:r>
            <a:r>
              <a:rPr lang="de-DE" sz="1200" b="0" dirty="0" err="1">
                <a:solidFill>
                  <a:srgbClr val="222222"/>
                </a:solidFill>
                <a:effectLst/>
                <a:latin typeface="Calibri" panose="020F0502020204030204" pitchFamily="34" charset="0"/>
                <a:ea typeface="Calibri" panose="020F0502020204030204" pitchFamily="34" charset="0"/>
                <a:cs typeface="Calibri" panose="020F0502020204030204" pitchFamily="34" charset="0"/>
              </a:rPr>
              <a:t>Bitgröße</a:t>
            </a:r>
            <a:r>
              <a:rPr lang="de-DE" sz="1200" b="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 Für diesen neuen Online-Kurs wurden eine eigene virtuelle Online-Plattform, Tutorials, nützliche und informative Infografiken und 3 E-Books entwickelt, die folgende Themen behandeln</a:t>
            </a:r>
          </a:p>
          <a:p>
            <a:pPr marL="0">
              <a:lnSpc>
                <a:spcPct val="107000"/>
              </a:lnSpc>
              <a:spcAft>
                <a:spcPts val="800"/>
              </a:spcAft>
            </a:pPr>
            <a:r>
              <a:rPr lang="de-DE" sz="1200" b="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1. Kombination von Speisen und Wein</a:t>
            </a:r>
          </a:p>
          <a:p>
            <a:pPr marL="0">
              <a:lnSpc>
                <a:spcPct val="107000"/>
              </a:lnSpc>
              <a:spcAft>
                <a:spcPts val="800"/>
              </a:spcAft>
            </a:pPr>
            <a:r>
              <a:rPr lang="de-DE" sz="1200" b="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2. Wein servieren</a:t>
            </a:r>
          </a:p>
          <a:p>
            <a:pPr marL="0">
              <a:lnSpc>
                <a:spcPct val="107000"/>
              </a:lnSpc>
              <a:spcAft>
                <a:spcPts val="800"/>
              </a:spcAft>
            </a:pPr>
            <a:r>
              <a:rPr lang="de-DE" sz="1200" b="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3. Wein lagern</a:t>
            </a:r>
          </a:p>
          <a:p>
            <a:pPr marL="0">
              <a:lnSpc>
                <a:spcPct val="107000"/>
              </a:lnSpc>
              <a:spcAft>
                <a:spcPts val="800"/>
              </a:spcAft>
            </a:pPr>
            <a:r>
              <a:rPr lang="de-DE" sz="1200" b="0" dirty="0">
                <a:solidFill>
                  <a:srgbClr val="222222"/>
                </a:solidFill>
                <a:effectLst/>
                <a:latin typeface="Calibri" panose="020F0502020204030204" pitchFamily="34" charset="0"/>
                <a:ea typeface="Calibri" panose="020F0502020204030204" pitchFamily="34" charset="0"/>
                <a:cs typeface="Calibri" panose="020F0502020204030204" pitchFamily="34" charset="0"/>
              </a:rPr>
              <a:t>Als Bonus erhalten die Kunden lebenslangen Zugang und können der freundlichen und unterstützenden Facebook-Community-Gruppe beitreten. Sie können sich auch für die Teilnahme an den regelmäßigen virtuellen Live-Weinverkostungen und Fragen und Antworten anmelden. </a:t>
            </a:r>
          </a:p>
        </p:txBody>
      </p:sp>
      <p:pic>
        <p:nvPicPr>
          <p:cNvPr id="10" name="Picture Placeholder 9" descr="A person holding a bottle&#10;&#10;Description automatically generated with medium confidence">
            <a:extLst>
              <a:ext uri="{FF2B5EF4-FFF2-40B4-BE49-F238E27FC236}">
                <a16:creationId xmlns:a16="http://schemas.microsoft.com/office/drawing/2014/main" id="{E0B61431-7CE3-0074-8632-480C726E81AD}"/>
              </a:ext>
            </a:extLst>
          </p:cNvPr>
          <p:cNvPicPr>
            <a:picLocks noGrp="1" noChangeAspect="1"/>
          </p:cNvPicPr>
          <p:nvPr>
            <p:ph type="pic" idx="9"/>
          </p:nvPr>
        </p:nvPicPr>
        <p:blipFill rotWithShape="1">
          <a:blip r:embed="rId4"/>
          <a:srcRect t="5695" r="-154" b="180"/>
          <a:stretch/>
        </p:blipFill>
        <p:spPr>
          <a:xfrm>
            <a:off x="0" y="-43994"/>
            <a:ext cx="2969732" cy="2791081"/>
          </a:xfrm>
        </p:spPr>
      </p:pic>
      <p:pic>
        <p:nvPicPr>
          <p:cNvPr id="12" name="Picture 11" descr="Logo, company name&#10;&#10;Description automatically generated">
            <a:extLst>
              <a:ext uri="{FF2B5EF4-FFF2-40B4-BE49-F238E27FC236}">
                <a16:creationId xmlns:a16="http://schemas.microsoft.com/office/drawing/2014/main" id="{9D4F7406-73A3-6F26-8EAA-ABFA6D3D41E3}"/>
              </a:ext>
            </a:extLst>
          </p:cNvPr>
          <p:cNvPicPr>
            <a:picLocks noChangeAspect="1"/>
          </p:cNvPicPr>
          <p:nvPr/>
        </p:nvPicPr>
        <p:blipFill>
          <a:blip r:embed="rId5"/>
          <a:stretch>
            <a:fillRect/>
          </a:stretch>
        </p:blipFill>
        <p:spPr>
          <a:xfrm>
            <a:off x="2684944" y="-43994"/>
            <a:ext cx="2786708" cy="2786708"/>
          </a:xfrm>
          <a:prstGeom prst="rect">
            <a:avLst/>
          </a:prstGeom>
        </p:spPr>
      </p:pic>
      <p:pic>
        <p:nvPicPr>
          <p:cNvPr id="2050" name="Picture 2">
            <a:extLst>
              <a:ext uri="{FF2B5EF4-FFF2-40B4-BE49-F238E27FC236}">
                <a16:creationId xmlns:a16="http://schemas.microsoft.com/office/drawing/2014/main" id="{B9060DA1-D8AE-8955-B90D-9F58D439865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59713" t="121" b="49983"/>
          <a:stretch/>
        </p:blipFill>
        <p:spPr bwMode="auto">
          <a:xfrm>
            <a:off x="5442499" y="-43994"/>
            <a:ext cx="2202370" cy="2786708"/>
          </a:xfrm>
          <a:prstGeom prst="rect">
            <a:avLst/>
          </a:prstGeom>
          <a:noFill/>
          <a:extLst>
            <a:ext uri="{909E8E84-426E-40DD-AFC4-6F175D3DCCD1}">
              <a14:hiddenFill xmlns:a14="http://schemas.microsoft.com/office/drawing/2010/main">
                <a:solidFill>
                  <a:srgbClr val="FFFFFF"/>
                </a:solidFill>
              </a14:hiddenFill>
            </a:ext>
          </a:extLst>
        </p:spPr>
      </p:pic>
      <p:sp>
        <p:nvSpPr>
          <p:cNvPr id="4" name="Google Shape;1425;p22">
            <a:extLst>
              <a:ext uri="{FF2B5EF4-FFF2-40B4-BE49-F238E27FC236}">
                <a16:creationId xmlns:a16="http://schemas.microsoft.com/office/drawing/2014/main" id="{B1297A4F-800E-AAEB-E515-98FD5D2BA1C7}"/>
              </a:ext>
            </a:extLst>
          </p:cNvPr>
          <p:cNvSpPr txBox="1">
            <a:spLocks/>
          </p:cNvSpPr>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27750"/>
              </a:lnSpc>
              <a:buSzPts val="1200"/>
            </a:pPr>
            <a:r>
              <a:rPr lang="en-US" sz="1600" dirty="0" err="1"/>
              <a:t>Fallstudie</a:t>
            </a:r>
            <a:endParaRPr lang="en-US" sz="1600" dirty="0"/>
          </a:p>
        </p:txBody>
      </p:sp>
      <p:sp>
        <p:nvSpPr>
          <p:cNvPr id="5" name="Google Shape;1419;p22">
            <a:extLst>
              <a:ext uri="{FF2B5EF4-FFF2-40B4-BE49-F238E27FC236}">
                <a16:creationId xmlns:a16="http://schemas.microsoft.com/office/drawing/2014/main" id="{8EC4A23E-815A-0731-8492-7D47B55B11CB}"/>
              </a:ext>
            </a:extLst>
          </p:cNvPr>
          <p:cNvSpPr txBox="1">
            <a:spLocks/>
          </p:cNvSpPr>
          <p:nvPr/>
        </p:nvSpPr>
        <p:spPr>
          <a:xfrm>
            <a:off x="287452" y="4683084"/>
            <a:ext cx="2969732"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27750"/>
              </a:lnSpc>
              <a:buSzPts val="1200"/>
            </a:pPr>
            <a:endParaRPr lang="de-DE" dirty="0"/>
          </a:p>
          <a:p>
            <a:pPr marL="0" indent="0">
              <a:lnSpc>
                <a:spcPct val="127750"/>
              </a:lnSpc>
              <a:buSzPts val="1200"/>
            </a:pPr>
            <a:endParaRPr lang="de-DE" dirty="0"/>
          </a:p>
          <a:p>
            <a:pPr marL="0" indent="0">
              <a:lnSpc>
                <a:spcPct val="127750"/>
              </a:lnSpc>
              <a:buSzPts val="1200"/>
            </a:pPr>
            <a:endParaRPr lang="de-DE" dirty="0"/>
          </a:p>
          <a:p>
            <a:pPr marL="0" indent="0">
              <a:lnSpc>
                <a:spcPct val="127750"/>
              </a:lnSpc>
              <a:buSzPts val="1200"/>
            </a:pPr>
            <a:endParaRPr lang="de-DE" dirty="0"/>
          </a:p>
          <a:p>
            <a:pPr marL="0" indent="0">
              <a:lnSpc>
                <a:spcPct val="127750"/>
              </a:lnSpc>
              <a:buSzPts val="1200"/>
            </a:pPr>
            <a:endParaRPr lang="de-DE" dirty="0"/>
          </a:p>
          <a:p>
            <a:pPr marL="0" indent="0">
              <a:lnSpc>
                <a:spcPct val="127750"/>
              </a:lnSpc>
              <a:buSzPts val="1200"/>
            </a:pPr>
            <a:r>
              <a:rPr lang="de-DE" dirty="0"/>
              <a:t>Thema:</a:t>
            </a:r>
          </a:p>
          <a:p>
            <a:pPr marL="0" indent="0">
              <a:lnSpc>
                <a:spcPct val="127750"/>
              </a:lnSpc>
              <a:buSzPts val="1200"/>
            </a:pPr>
            <a:r>
              <a:rPr lang="de-DE" dirty="0"/>
              <a:t>Einsatz digitaler Tools in Marketing und Online-Verkauf</a:t>
            </a:r>
          </a:p>
          <a:p>
            <a:pPr marL="0" indent="0">
              <a:lnSpc>
                <a:spcPct val="127750"/>
              </a:lnSpc>
              <a:buSzPts val="1200"/>
            </a:pPr>
            <a:endParaRPr lang="de-DE" dirty="0"/>
          </a:p>
          <a:p>
            <a:pPr marL="0" indent="0">
              <a:lnSpc>
                <a:spcPct val="127750"/>
              </a:lnSpc>
              <a:buSzPts val="1200"/>
            </a:pPr>
            <a:r>
              <a:rPr lang="de-DE" dirty="0"/>
              <a:t>Art des Unternehmens: </a:t>
            </a:r>
          </a:p>
          <a:p>
            <a:pPr marL="0" indent="0">
              <a:lnSpc>
                <a:spcPct val="127750"/>
              </a:lnSpc>
              <a:buSzPts val="1200"/>
            </a:pPr>
            <a:r>
              <a:rPr lang="de-DE" dirty="0"/>
              <a:t>Anbieter von Weinverkostungen</a:t>
            </a:r>
          </a:p>
        </p:txBody>
      </p:sp>
      <p:sp>
        <p:nvSpPr>
          <p:cNvPr id="6" name="Google Shape;1420;p22">
            <a:extLst>
              <a:ext uri="{FF2B5EF4-FFF2-40B4-BE49-F238E27FC236}">
                <a16:creationId xmlns:a16="http://schemas.microsoft.com/office/drawing/2014/main" id="{B3F57ADE-D83E-C61D-516D-605D84394DF5}"/>
              </a:ext>
            </a:extLst>
          </p:cNvPr>
          <p:cNvSpPr txBox="1">
            <a:spLocks/>
          </p:cNvSpPr>
          <p:nvPr/>
        </p:nvSpPr>
        <p:spPr>
          <a:xfrm>
            <a:off x="272075" y="4045634"/>
            <a:ext cx="3249466"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0000"/>
              </a:lnSpc>
              <a:spcBef>
                <a:spcPts val="2267"/>
              </a:spcBef>
              <a:spcAft>
                <a:spcPts val="0"/>
              </a:spcAft>
              <a:buClr>
                <a:schemeClr val="lt1"/>
              </a:buClr>
              <a:buSzPts val="1295"/>
              <a:buFont typeface="Arial"/>
              <a:buNone/>
              <a:defRPr sz="1295" b="0"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spcBef>
                <a:spcPts val="0"/>
              </a:spcBef>
              <a:buSzPts val="1200"/>
            </a:pPr>
            <a:r>
              <a:rPr lang="en-US" b="1" dirty="0"/>
              <a:t>Modul: 5 </a:t>
            </a:r>
          </a:p>
          <a:p>
            <a:pPr marL="0" indent="0">
              <a:spcBef>
                <a:spcPts val="0"/>
              </a:spcBef>
              <a:buSzPts val="1200"/>
            </a:pPr>
            <a:r>
              <a:rPr lang="en-US" b="1" dirty="0" err="1"/>
              <a:t>Funktionale</a:t>
            </a:r>
            <a:r>
              <a:rPr lang="en-US" b="1" dirty="0"/>
              <a:t> </a:t>
            </a:r>
            <a:r>
              <a:rPr lang="en-US" b="1" dirty="0" err="1"/>
              <a:t>Kompetenzen</a:t>
            </a:r>
            <a:endParaRPr lang="en-US" b="1" dirty="0"/>
          </a:p>
        </p:txBody>
      </p:sp>
    </p:spTree>
    <p:extLst>
      <p:ext uri="{BB962C8B-B14F-4D97-AF65-F5344CB8AC3E}">
        <p14:creationId xmlns:p14="http://schemas.microsoft.com/office/powerpoint/2010/main" val="349644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1075525" y="1346130"/>
            <a:ext cx="5928596" cy="337876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gn="just">
              <a:lnSpc>
                <a:spcPct val="102200"/>
              </a:lnSpc>
              <a:buSzPts val="1500"/>
            </a:pPr>
            <a:r>
              <a:rPr lang="de-DE" sz="1400" b="0" dirty="0">
                <a:solidFill>
                  <a:srgbClr val="534B4F"/>
                </a:solidFill>
              </a:rPr>
              <a:t>Der Selbstlernkurs "Back </a:t>
            </a:r>
            <a:r>
              <a:rPr lang="de-DE" sz="1400" b="0" dirty="0" err="1">
                <a:solidFill>
                  <a:srgbClr val="534B4F"/>
                </a:solidFill>
              </a:rPr>
              <a:t>to</a:t>
            </a:r>
            <a:r>
              <a:rPr lang="de-DE" sz="1400" b="0" dirty="0">
                <a:solidFill>
                  <a:srgbClr val="534B4F"/>
                </a:solidFill>
              </a:rPr>
              <a:t> Basics" zum Thema Wein ist ideal für alle, die etwas über Wein lernen möchten, aber nicht auf ein Weingut gehen oder an einer vergleichbaren Weintourismus-Aktivität teilnehmen können. Die Kunden erhielten eine speziell ausgewählte Kiste mit 6 Flaschen verschiedener Weinsorten, um das Kursmaterial zu begleiten. Die Auswahl umfasste einen Sauvignon Blanc, einen Chardonnay, einen Riesling, einen Pinot Noir, eine Bordeaux-Mischung und einen Cabernet Sauvignon. Die Verkostungen dauern etwa 2,5 Stunden. Sie sind entspannt und informell, unterhaltsam, interaktiv und informativ. Lynda veranstaltet auch Meisterkurse, VIP-Online-Tage für Unternehmen und formelle strukturierte Verkostungen.  </a:t>
            </a: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1088219" y="775167"/>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GB" sz="1600" dirty="0" err="1">
                <a:latin typeface="Calibri" panose="020F0502020204030204" pitchFamily="34" charset="0"/>
                <a:ea typeface="Calibri" panose="020F0502020204030204" pitchFamily="34" charset="0"/>
                <a:cs typeface="Calibri" panose="020F0502020204030204" pitchFamily="34" charset="0"/>
              </a:rPr>
              <a:t>Virtueller</a:t>
            </a:r>
            <a:r>
              <a:rPr lang="en-GB" sz="1600" dirty="0">
                <a:latin typeface="Calibri" panose="020F0502020204030204" pitchFamily="34" charset="0"/>
                <a:ea typeface="Calibri" panose="020F0502020204030204" pitchFamily="34" charset="0"/>
                <a:cs typeface="Calibri" panose="020F0502020204030204" pitchFamily="34" charset="0"/>
              </a:rPr>
              <a:t> </a:t>
            </a:r>
            <a:r>
              <a:rPr lang="en-GB" sz="1600" dirty="0" err="1">
                <a:latin typeface="Calibri" panose="020F0502020204030204" pitchFamily="34" charset="0"/>
                <a:ea typeface="Calibri" panose="020F0502020204030204" pitchFamily="34" charset="0"/>
                <a:cs typeface="Calibri" panose="020F0502020204030204" pitchFamily="34" charset="0"/>
              </a:rPr>
              <a:t>Weinkurs</a:t>
            </a:r>
            <a:r>
              <a:rPr lang="en-GB" sz="1600" dirty="0">
                <a:latin typeface="Calibri" panose="020F0502020204030204" pitchFamily="34" charset="0"/>
                <a:ea typeface="Calibri" panose="020F0502020204030204" pitchFamily="34" charset="0"/>
                <a:cs typeface="Calibri" panose="020F0502020204030204" pitchFamily="34" charset="0"/>
              </a:rPr>
              <a:t> 'Back to Basics'</a:t>
            </a:r>
            <a:endParaRPr lang="en-US" sz="1600" dirty="0">
              <a:latin typeface="Calibri" panose="020F0502020204030204" pitchFamily="34" charset="0"/>
              <a:ea typeface="Calibri" panose="020F0502020204030204" pitchFamily="34" charset="0"/>
              <a:cs typeface="Calibri" panose="020F0502020204030204" pitchFamily="34" charset="0"/>
            </a:endParaRPr>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1075525" y="1201822"/>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8" name="Google Shape;1458;p23">
            <a:extLst>
              <a:ext uri="{FF2B5EF4-FFF2-40B4-BE49-F238E27FC236}">
                <a16:creationId xmlns:a16="http://schemas.microsoft.com/office/drawing/2014/main" id="{04CC83AB-C311-54A9-8A24-4D666A7F4006}"/>
              </a:ext>
            </a:extLst>
          </p:cNvPr>
          <p:cNvSpPr txBox="1">
            <a:spLocks/>
          </p:cNvSpPr>
          <p:nvPr/>
        </p:nvSpPr>
        <p:spPr>
          <a:xfrm>
            <a:off x="1100913" y="3847748"/>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US" sz="1600" dirty="0">
                <a:latin typeface="Calibri" panose="020F0502020204030204" pitchFamily="34" charset="0"/>
                <a:ea typeface="Calibri" panose="020F0502020204030204" pitchFamily="34" charset="0"/>
                <a:cs typeface="Calibri" panose="020F0502020204030204" pitchFamily="34" charset="0"/>
              </a:rPr>
              <a:t>BYOB </a:t>
            </a:r>
            <a:r>
              <a:rPr lang="en-US" sz="1600" dirty="0" err="1">
                <a:latin typeface="Calibri" panose="020F0502020204030204" pitchFamily="34" charset="0"/>
                <a:ea typeface="Calibri" panose="020F0502020204030204" pitchFamily="34" charset="0"/>
                <a:cs typeface="Calibri" panose="020F0502020204030204" pitchFamily="34" charset="0"/>
              </a:rPr>
              <a:t>Virtuelle</a:t>
            </a:r>
            <a:r>
              <a:rPr lang="en-US" sz="1600" dirty="0">
                <a:latin typeface="Calibri" panose="020F0502020204030204" pitchFamily="34" charset="0"/>
                <a:ea typeface="Calibri" panose="020F0502020204030204" pitchFamily="34" charset="0"/>
                <a:cs typeface="Calibri" panose="020F0502020204030204" pitchFamily="34" charset="0"/>
              </a:rPr>
              <a:t> </a:t>
            </a:r>
            <a:r>
              <a:rPr lang="en-US" sz="1600" dirty="0" err="1">
                <a:latin typeface="Calibri" panose="020F0502020204030204" pitchFamily="34" charset="0"/>
                <a:ea typeface="Calibri" panose="020F0502020204030204" pitchFamily="34" charset="0"/>
                <a:cs typeface="Calibri" panose="020F0502020204030204" pitchFamily="34" charset="0"/>
              </a:rPr>
              <a:t>Weinverkostung</a:t>
            </a:r>
            <a:endParaRPr lang="en-US" sz="1600" dirty="0">
              <a:latin typeface="Calibri" panose="020F0502020204030204" pitchFamily="34" charset="0"/>
              <a:ea typeface="Calibri" panose="020F0502020204030204" pitchFamily="34" charset="0"/>
              <a:cs typeface="Calibri" panose="020F0502020204030204" pitchFamily="34" charset="0"/>
            </a:endParaRPr>
          </a:p>
        </p:txBody>
      </p:sp>
      <p:cxnSp>
        <p:nvCxnSpPr>
          <p:cNvPr id="29" name="Google Shape;1462;p23">
            <a:extLst>
              <a:ext uri="{FF2B5EF4-FFF2-40B4-BE49-F238E27FC236}">
                <a16:creationId xmlns:a16="http://schemas.microsoft.com/office/drawing/2014/main" id="{E83ED674-8133-005C-A0D9-30BFEF88C920}"/>
              </a:ext>
            </a:extLst>
          </p:cNvPr>
          <p:cNvCxnSpPr>
            <a:cxnSpLocks/>
          </p:cNvCxnSpPr>
          <p:nvPr/>
        </p:nvCxnSpPr>
        <p:spPr>
          <a:xfrm flipH="1" flipV="1">
            <a:off x="1088219" y="4274403"/>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pic>
        <p:nvPicPr>
          <p:cNvPr id="3" name="Graphic 2" descr="Wine with solid fill">
            <a:extLst>
              <a:ext uri="{FF2B5EF4-FFF2-40B4-BE49-F238E27FC236}">
                <a16:creationId xmlns:a16="http://schemas.microsoft.com/office/drawing/2014/main" id="{533D8FC0-12C3-D526-49ED-F5795745CDF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86513" y="1682539"/>
            <a:ext cx="914400" cy="914400"/>
          </a:xfrm>
          <a:prstGeom prst="rect">
            <a:avLst/>
          </a:prstGeom>
        </p:spPr>
      </p:pic>
      <p:sp>
        <p:nvSpPr>
          <p:cNvPr id="4" name="TextBox 3">
            <a:extLst>
              <a:ext uri="{FF2B5EF4-FFF2-40B4-BE49-F238E27FC236}">
                <a16:creationId xmlns:a16="http://schemas.microsoft.com/office/drawing/2014/main" id="{62FFA432-7CE1-176C-1DA6-CE5669675273}"/>
              </a:ext>
            </a:extLst>
          </p:cNvPr>
          <p:cNvSpPr txBox="1"/>
          <p:nvPr/>
        </p:nvSpPr>
        <p:spPr>
          <a:xfrm>
            <a:off x="1050137" y="4313232"/>
            <a:ext cx="5639100" cy="2462213"/>
          </a:xfrm>
          <a:prstGeom prst="rect">
            <a:avLst/>
          </a:prstGeom>
          <a:noFill/>
        </p:spPr>
        <p:txBody>
          <a:bodyPr wrap="square" rtlCol="0">
            <a:spAutoFit/>
          </a:bodyPr>
          <a:lstStyle/>
          <a:p>
            <a:pPr algn="just"/>
            <a:r>
              <a:rPr lang="de-DE" dirty="0">
                <a:solidFill>
                  <a:srgbClr val="534B4F"/>
                </a:solidFill>
                <a:latin typeface="Calibri"/>
                <a:ea typeface="Calibri"/>
                <a:cs typeface="Calibri"/>
                <a:sym typeface="Calibri"/>
              </a:rPr>
              <a:t>Nehmen Sie an einer unterhaltsamen, geselligen, interaktiven BYOB (Bring </a:t>
            </a:r>
            <a:r>
              <a:rPr lang="de-DE" dirty="0" err="1">
                <a:solidFill>
                  <a:srgbClr val="534B4F"/>
                </a:solidFill>
                <a:latin typeface="Calibri"/>
                <a:ea typeface="Calibri"/>
                <a:cs typeface="Calibri"/>
                <a:sym typeface="Calibri"/>
              </a:rPr>
              <a:t>your</a:t>
            </a:r>
            <a:r>
              <a:rPr lang="de-DE" dirty="0">
                <a:solidFill>
                  <a:srgbClr val="534B4F"/>
                </a:solidFill>
                <a:latin typeface="Calibri"/>
                <a:ea typeface="Calibri"/>
                <a:cs typeface="Calibri"/>
                <a:sym typeface="Calibri"/>
              </a:rPr>
              <a:t> own Bottle) virtuellen Weinverkostung teil. Die Kunden können zum Beispiel die Weine Siziliens erkunden. Die Teilnehmerzahl liegt bei 10 Personen aufwärts. Sie veranstalten auch Online-Verkostungen mit Gruppen von 25 bis 40 Personen. Sie können private, intime Online-Partys bequem von zu Hause aus veranstalten. </a:t>
            </a:r>
          </a:p>
          <a:p>
            <a:pPr algn="just"/>
            <a:endParaRPr lang="de-DE" dirty="0">
              <a:solidFill>
                <a:srgbClr val="534B4F"/>
              </a:solidFill>
              <a:latin typeface="Calibri"/>
              <a:ea typeface="Calibri"/>
              <a:cs typeface="Calibri"/>
              <a:sym typeface="Calibri"/>
            </a:endParaRPr>
          </a:p>
          <a:p>
            <a:pPr algn="just"/>
            <a:r>
              <a:rPr lang="de-DE" dirty="0">
                <a:solidFill>
                  <a:srgbClr val="534B4F"/>
                </a:solidFill>
                <a:latin typeface="Calibri"/>
                <a:ea typeface="Calibri"/>
                <a:cs typeface="Calibri"/>
                <a:sym typeface="Calibri"/>
              </a:rPr>
              <a:t>Die Kunden reichen von Anfängern bis zu Weinkennern. Sie passen die Weine und die Präsentation an die Anforderungen der Gruppe und ihre Vorkenntnisse an. Sie stellen sicher, dass jeder von dem Kurs profitiert und etwas dabei lernt.</a:t>
            </a:r>
          </a:p>
        </p:txBody>
      </p:sp>
      <p:pic>
        <p:nvPicPr>
          <p:cNvPr id="1026" name="Picture 2" descr="Zoom virtual wine tasting experience">
            <a:extLst>
              <a:ext uri="{FF2B5EF4-FFF2-40B4-BE49-F238E27FC236}">
                <a16:creationId xmlns:a16="http://schemas.microsoft.com/office/drawing/2014/main" id="{739C3A08-B600-3C31-0C85-AED4301D6A7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4248"/>
          <a:stretch/>
        </p:blipFill>
        <p:spPr bwMode="auto">
          <a:xfrm>
            <a:off x="1964687" y="6775444"/>
            <a:ext cx="3810000" cy="36481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9907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grpSp>
        <p:nvGrpSpPr>
          <p:cNvPr id="1463" name="Google Shape;1463;p23"/>
          <p:cNvGrpSpPr/>
          <p:nvPr/>
        </p:nvGrpSpPr>
        <p:grpSpPr>
          <a:xfrm>
            <a:off x="435199" y="687798"/>
            <a:ext cx="476957" cy="550775"/>
            <a:chOff x="8823055" y="3850915"/>
            <a:chExt cx="751563" cy="867883"/>
          </a:xfrm>
        </p:grpSpPr>
        <p:sp>
          <p:nvSpPr>
            <p:cNvPr id="1464" name="Google Shape;1464;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5" name="Google Shape;1465;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6" name="Google Shape;1466;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7" name="Google Shape;1467;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8" name="Google Shape;1468;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9" name="Google Shape;1469;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0" name="Google Shape;1470;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1" name="Google Shape;1471;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2" name="Google Shape;1472;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dirty="0">
                <a:solidFill>
                  <a:srgbClr val="79527B"/>
                </a:solidFill>
                <a:latin typeface="Century Schoolbook"/>
                <a:ea typeface="Century Schoolbook"/>
                <a:cs typeface="Century Schoolbook"/>
                <a:sym typeface="Century Schoolbook"/>
              </a:endParaRPr>
            </a:p>
          </p:txBody>
        </p:sp>
      </p:grpSp>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1075525" y="1346130"/>
            <a:ext cx="5928596" cy="337876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gn="just"/>
            <a:r>
              <a:rPr lang="de-DE" sz="1400" dirty="0">
                <a:latin typeface="Calibri" panose="020F0502020204030204" pitchFamily="34" charset="0"/>
                <a:ea typeface="Calibri" panose="020F0502020204030204" pitchFamily="34" charset="0"/>
                <a:cs typeface="Calibri" panose="020F0502020204030204" pitchFamily="34" charset="0"/>
              </a:rPr>
              <a:t>Das Marketingmaterial </a:t>
            </a:r>
            <a:r>
              <a:rPr lang="de-DE"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umfasst eine spezielle Website und herunterladbare Werbematerialien, </a:t>
            </a:r>
            <a:r>
              <a:rPr lang="de-DE" sz="1400" b="0" dirty="0" err="1">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z.B</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 die </a:t>
            </a:r>
            <a:r>
              <a:rPr lang="en-GB" sz="1400" b="0" dirty="0" err="1">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Broschüre</a:t>
            </a:r>
            <a:r>
              <a:rPr lang="en-GB" sz="1400" dirty="0">
                <a:latin typeface="Calibri" panose="020F0502020204030204" pitchFamily="34" charset="0"/>
                <a:ea typeface="Calibri" panose="020F0502020204030204" pitchFamily="34" charset="0"/>
                <a:cs typeface="Calibri" panose="020F0502020204030204" pitchFamily="34" charset="0"/>
              </a:rPr>
              <a:t> </a:t>
            </a:r>
            <a:r>
              <a:rPr lang="en-GB" sz="1400" dirty="0">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A Class of Wine</a:t>
            </a: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gn="just"/>
            <a:r>
              <a:rPr lang="de-DE"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mit einem virtuellen Online-Kurs, auf den aus der Ferne zugegriffen werden kann und der durch digitale Ressourcen unterstützt wird. </a:t>
            </a:r>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lgn="just"/>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Lynda Coogan, die </a:t>
            </a:r>
            <a:r>
              <a:rPr lang="en-GB" sz="1400" b="0" dirty="0" err="1">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Gründerin</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 des </a:t>
            </a:r>
            <a:r>
              <a:rPr lang="en-GB" sz="1400" b="0" dirty="0" err="1">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Unternehmens</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 </a:t>
            </a:r>
            <a:r>
              <a:rPr lang="en-GB" sz="1400" b="0" dirty="0" err="1">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nutzt</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 </a:t>
            </a:r>
            <a:r>
              <a:rPr lang="en-GB" sz="1400" dirty="0">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Online Story Telling Marketing </a:t>
            </a:r>
            <a:r>
              <a:rPr lang="de-DE"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um ihre Geschichte zu erzählen und für ihr Unternehmen und ihren Kurs zu werben.</a:t>
            </a:r>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lgn="just"/>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Lynda </a:t>
            </a:r>
            <a:r>
              <a:rPr lang="de-DE"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ist seit 12 Jahren im irischen Weinhandel tätig. Sie hat die prestigeträchtige George O'Malley Wine </a:t>
            </a:r>
            <a:r>
              <a:rPr lang="de-DE" sz="1400" b="0" dirty="0" err="1">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Tasting</a:t>
            </a:r>
            <a:r>
              <a:rPr lang="de-DE"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 Trophy für die höchste Note in der Blindverkostungsprüfung gewonnen und verfügt über ein Diplom in Weinkunde. Sie hat zahllose Weinverkostungen veranstaltet, sowohl in einem informellen als auch in einem professionellen Umfeld Vorträge gehalten und ist Mitglied der Jury für die nationalen Blindverkostungswettbewerbe. </a:t>
            </a:r>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just">
              <a:lnSpc>
                <a:spcPct val="100000"/>
              </a:lnSpc>
            </a:pPr>
            <a:r>
              <a:rPr lang="de-DE" sz="1400" b="0" i="1" dirty="0">
                <a:latin typeface="Calibri" panose="020F0502020204030204" pitchFamily="34" charset="0"/>
                <a:ea typeface="Calibri" panose="020F0502020204030204" pitchFamily="34" charset="0"/>
                <a:cs typeface="Calibri" panose="020F0502020204030204" pitchFamily="34" charset="0"/>
              </a:rPr>
              <a:t>Es war schon immer mein Traum, eine Reihe von Online-Kursen zum Thema Wein zu entwickeln, um Weinliebhabern dabei zu helfen, etwas über Wein zu lernen, ohne Snobismus, Überforderung oder Einschüchterung. Meine Kurse machen Spaß am Wein und helfen Ihnen, besseren Wein zu kaufen.</a:t>
            </a:r>
          </a:p>
          <a:p>
            <a:pPr marL="0" indent="0" algn="just">
              <a:lnSpc>
                <a:spcPct val="100000"/>
              </a:lnSpc>
            </a:pPr>
            <a:r>
              <a:rPr lang="de-DE" sz="1400" b="0" i="1" dirty="0">
                <a:latin typeface="Calibri" panose="020F0502020204030204" pitchFamily="34" charset="0"/>
                <a:ea typeface="Calibri" panose="020F0502020204030204" pitchFamily="34" charset="0"/>
                <a:cs typeface="Calibri" panose="020F0502020204030204" pitchFamily="34" charset="0"/>
              </a:rPr>
              <a:t>Ich hoffe, sie gefallen Ihnen!</a:t>
            </a:r>
          </a:p>
          <a:p>
            <a:pPr marL="0" indent="0" algn="just">
              <a:lnSpc>
                <a:spcPct val="100000"/>
              </a:lnSpc>
            </a:pPr>
            <a:r>
              <a:rPr lang="de-DE" sz="1400" b="0" i="1" dirty="0">
                <a:latin typeface="Calibri" panose="020F0502020204030204" pitchFamily="34" charset="0"/>
                <a:ea typeface="Calibri" panose="020F0502020204030204" pitchFamily="34" charset="0"/>
                <a:cs typeface="Calibri" panose="020F0502020204030204" pitchFamily="34" charset="0"/>
              </a:rPr>
              <a:t>Lynda</a:t>
            </a:r>
          </a:p>
          <a:p>
            <a:pPr marL="0" indent="0" algn="just">
              <a:lnSpc>
                <a:spcPct val="100000"/>
              </a:lnSpc>
            </a:pPr>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just"/>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Sie </a:t>
            </a:r>
            <a:r>
              <a:rPr lang="en-GB" sz="1400" b="0" dirty="0" err="1">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verwendet</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 </a:t>
            </a:r>
            <a:r>
              <a:rPr lang="en-GB" sz="1400" b="0" dirty="0" err="1">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auch</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 </a:t>
            </a:r>
            <a:r>
              <a:rPr lang="en-GB" sz="1400" dirty="0" err="1">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Digitale</a:t>
            </a:r>
            <a:r>
              <a:rPr lang="en-GB" sz="1400" dirty="0">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 Testimonials </a:t>
            </a:r>
            <a:r>
              <a:rPr lang="de-DE"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von Kunden, um das Vertrauen in die Entscheidungsfindung der Käufer zu stärken.</a:t>
            </a:r>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just"/>
            <a:r>
              <a:rPr lang="de-DE"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Sie fügt einen Abschnitt für</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 </a:t>
            </a:r>
            <a:r>
              <a:rPr lang="en-GB" sz="1400" dirty="0">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FAQs</a:t>
            </a:r>
            <a:r>
              <a:rPr lang="en-GB" sz="1400" dirty="0">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 </a:t>
            </a:r>
            <a:r>
              <a:rPr lang="de-DE"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hinzu, der immer nützlich ist, um Kunden zu helfen, mehr Informationen oder Antworten auf nicht so typische Fragen zu erhalten. </a:t>
            </a:r>
          </a:p>
          <a:p>
            <a:pPr marL="0" indent="0" algn="just"/>
            <a:endParaRPr lang="de-DE"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just"/>
            <a:r>
              <a:rPr lang="en-GB" sz="1400" dirty="0" err="1">
                <a:latin typeface="Calibri" panose="020F0502020204030204" pitchFamily="34" charset="0"/>
                <a:ea typeface="Calibri" panose="020F0502020204030204" pitchFamily="34" charset="0"/>
                <a:cs typeface="Calibri" panose="020F0502020204030204" pitchFamily="34" charset="0"/>
              </a:rPr>
              <a:t>Beispiel</a:t>
            </a:r>
            <a:r>
              <a:rPr lang="en-GB" sz="1400" dirty="0">
                <a:latin typeface="Calibri" panose="020F0502020204030204" pitchFamily="34" charset="0"/>
                <a:ea typeface="Calibri" panose="020F0502020204030204" pitchFamily="34" charset="0"/>
                <a:cs typeface="Calibri" panose="020F0502020204030204" pitchFamily="34" charset="0"/>
              </a:rPr>
              <a:t>: </a:t>
            </a:r>
            <a:r>
              <a:rPr lang="de-DE"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Lynda erklärt, dass sie das </a:t>
            </a:r>
            <a:r>
              <a:rPr lang="en-GB" sz="1400" dirty="0" err="1">
                <a:latin typeface="Calibri" panose="020F0502020204030204" pitchFamily="34" charset="0"/>
                <a:ea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Digitale</a:t>
            </a:r>
            <a:r>
              <a:rPr lang="en-GB" sz="1400" dirty="0">
                <a:latin typeface="Calibri" panose="020F0502020204030204" pitchFamily="34" charset="0"/>
                <a:ea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 Tool V-Books </a:t>
            </a:r>
            <a:r>
              <a:rPr lang="de-DE"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verwendet, um ihre Online-Kurse anzubieten.</a:t>
            </a:r>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just"/>
            <a:r>
              <a:rPr lang="en-GB" sz="1400" b="0" i="1" dirty="0" err="1">
                <a:latin typeface="Calibri" panose="020F0502020204030204" pitchFamily="34" charset="0"/>
                <a:ea typeface="Calibri" panose="020F0502020204030204" pitchFamily="34" charset="0"/>
                <a:cs typeface="Calibri" panose="020F0502020204030204" pitchFamily="34" charset="0"/>
              </a:rPr>
              <a:t>Diese</a:t>
            </a:r>
            <a:r>
              <a:rPr lang="en-GB" sz="1400" b="0" i="1" dirty="0">
                <a:latin typeface="Calibri" panose="020F0502020204030204" pitchFamily="34" charset="0"/>
                <a:ea typeface="Calibri" panose="020F0502020204030204" pitchFamily="34" charset="0"/>
                <a:cs typeface="Calibri" panose="020F0502020204030204" pitchFamily="34" charset="0"/>
              </a:rPr>
              <a:t> </a:t>
            </a:r>
            <a:r>
              <a:rPr lang="en-GB" sz="1400" b="0" i="1" dirty="0" err="1">
                <a:latin typeface="Calibri" panose="020F0502020204030204" pitchFamily="34" charset="0"/>
                <a:ea typeface="Calibri" panose="020F0502020204030204" pitchFamily="34" charset="0"/>
                <a:cs typeface="Calibri" panose="020F0502020204030204" pitchFamily="34" charset="0"/>
              </a:rPr>
              <a:t>Kurse</a:t>
            </a:r>
            <a:r>
              <a:rPr lang="en-GB" sz="1400" b="0" i="1" dirty="0">
                <a:latin typeface="Calibri" panose="020F0502020204030204" pitchFamily="34" charset="0"/>
                <a:ea typeface="Calibri" panose="020F0502020204030204" pitchFamily="34" charset="0"/>
                <a:cs typeface="Calibri" panose="020F0502020204030204" pitchFamily="34" charset="0"/>
              </a:rPr>
              <a:t> </a:t>
            </a:r>
            <a:r>
              <a:rPr lang="en-GB" sz="1400" b="0" i="1" dirty="0" err="1">
                <a:latin typeface="Calibri" panose="020F0502020204030204" pitchFamily="34" charset="0"/>
                <a:ea typeface="Calibri" panose="020F0502020204030204" pitchFamily="34" charset="0"/>
                <a:cs typeface="Calibri" panose="020F0502020204030204" pitchFamily="34" charset="0"/>
              </a:rPr>
              <a:t>werden</a:t>
            </a:r>
            <a:r>
              <a:rPr lang="en-GB" sz="1400" b="0" i="1" dirty="0">
                <a:latin typeface="Calibri" panose="020F0502020204030204" pitchFamily="34" charset="0"/>
                <a:ea typeface="Calibri" panose="020F0502020204030204" pitchFamily="34" charset="0"/>
                <a:cs typeface="Calibri" panose="020F0502020204030204" pitchFamily="34" charset="0"/>
              </a:rPr>
              <a:t> </a:t>
            </a:r>
            <a:r>
              <a:rPr lang="en-GB" sz="1400" b="0" i="1" dirty="0" err="1">
                <a:latin typeface="Calibri" panose="020F0502020204030204" pitchFamily="34" charset="0"/>
                <a:ea typeface="Calibri" panose="020F0502020204030204" pitchFamily="34" charset="0"/>
                <a:cs typeface="Calibri" panose="020F0502020204030204" pitchFamily="34" charset="0"/>
              </a:rPr>
              <a:t>über</a:t>
            </a:r>
            <a:r>
              <a:rPr lang="en-GB" sz="1400" b="0" i="1" dirty="0">
                <a:latin typeface="Calibri" panose="020F0502020204030204" pitchFamily="34" charset="0"/>
                <a:ea typeface="Calibri" panose="020F0502020204030204" pitchFamily="34" charset="0"/>
                <a:cs typeface="Calibri" panose="020F0502020204030204" pitchFamily="34" charset="0"/>
              </a:rPr>
              <a:t> </a:t>
            </a:r>
            <a:r>
              <a:rPr lang="en-GB" sz="1400" i="1" dirty="0">
                <a:latin typeface="Calibri" panose="020F0502020204030204" pitchFamily="34" charset="0"/>
                <a:ea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V-Books</a:t>
            </a:r>
            <a:r>
              <a:rPr lang="en-GB" sz="1400" b="0" i="1" dirty="0">
                <a:latin typeface="Calibri" panose="020F0502020204030204" pitchFamily="34" charset="0"/>
                <a:ea typeface="Calibri" panose="020F0502020204030204" pitchFamily="34" charset="0"/>
                <a:cs typeface="Calibri" panose="020F0502020204030204" pitchFamily="34" charset="0"/>
              </a:rPr>
              <a:t> </a:t>
            </a:r>
            <a:r>
              <a:rPr lang="de-DE" sz="1400" b="0" i="1" dirty="0">
                <a:latin typeface="Calibri" panose="020F0502020204030204" pitchFamily="34" charset="0"/>
                <a:ea typeface="Calibri" panose="020F0502020204030204" pitchFamily="34" charset="0"/>
                <a:cs typeface="Calibri" panose="020F0502020204030204" pitchFamily="34" charset="0"/>
              </a:rPr>
              <a:t>bereitgestellt. Ein V-Book ist ähnlich wie ein E-Book und enthält zusätzlich Videos, die beim Lernen helfen. Alles, was Sie brauchen, ist ein Smartphone, ein Computer oder ein Laptop. Sobald Sie einen Kurs gekauft haben, wird Ihnen ein Link per E-Mail zugesandt. Sie öffnen den Link und das V-Book erscheint. Jeder Kurs ist eigenständig, so dass Sie sich den Kurs aussuchen können, der Ihnen zusagt.</a:t>
            </a:r>
          </a:p>
          <a:p>
            <a:pPr marL="0" indent="0" algn="just"/>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latin typeface="Calibri" panose="020F0502020204030204" pitchFamily="34" charset="0"/>
              <a:ea typeface="Calibri" panose="020F0502020204030204" pitchFamily="34" charset="0"/>
              <a:cs typeface="Calibri" panose="020F0502020204030204" pitchFamily="34" charset="0"/>
            </a:endParaRP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1088219" y="775167"/>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de-DE" sz="1600" dirty="0">
                <a:latin typeface="Calibri" panose="020F0502020204030204" pitchFamily="34" charset="0"/>
                <a:ea typeface="Calibri" panose="020F0502020204030204" pitchFamily="34" charset="0"/>
                <a:cs typeface="Calibri" panose="020F0502020204030204" pitchFamily="34" charset="0"/>
              </a:rPr>
              <a:t>Tools und Plattformen für digitales Marketing</a:t>
            </a:r>
            <a:endParaRPr lang="en-US" sz="1600" dirty="0">
              <a:latin typeface="Calibri" panose="020F0502020204030204" pitchFamily="34" charset="0"/>
              <a:ea typeface="Calibri" panose="020F0502020204030204" pitchFamily="34" charset="0"/>
              <a:cs typeface="Calibri" panose="020F0502020204030204" pitchFamily="34" charset="0"/>
            </a:endParaRPr>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1075525" y="1201822"/>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pic>
        <p:nvPicPr>
          <p:cNvPr id="7" name="Graphic 6" descr="Open book outline">
            <a:extLst>
              <a:ext uri="{FF2B5EF4-FFF2-40B4-BE49-F238E27FC236}">
                <a16:creationId xmlns:a16="http://schemas.microsoft.com/office/drawing/2014/main" id="{CDB87EC5-A6B7-DD05-41EB-314BE56D6B9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12717" y="2313592"/>
            <a:ext cx="721922" cy="721922"/>
          </a:xfrm>
          <a:prstGeom prst="rect">
            <a:avLst/>
          </a:prstGeom>
        </p:spPr>
      </p:pic>
      <p:pic>
        <p:nvPicPr>
          <p:cNvPr id="9" name="Graphic 8" descr="Chat bubble with solid fill">
            <a:extLst>
              <a:ext uri="{FF2B5EF4-FFF2-40B4-BE49-F238E27FC236}">
                <a16:creationId xmlns:a16="http://schemas.microsoft.com/office/drawing/2014/main" id="{75B48CBE-367F-A5F8-F877-D65D79D08057}"/>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266949" y="6844385"/>
            <a:ext cx="914400" cy="914400"/>
          </a:xfrm>
          <a:prstGeom prst="rect">
            <a:avLst/>
          </a:prstGeom>
        </p:spPr>
      </p:pic>
      <p:pic>
        <p:nvPicPr>
          <p:cNvPr id="11" name="Graphic 10" descr="Badge Question Mark with solid fill">
            <a:extLst>
              <a:ext uri="{FF2B5EF4-FFF2-40B4-BE49-F238E27FC236}">
                <a16:creationId xmlns:a16="http://schemas.microsoft.com/office/drawing/2014/main" id="{025E025F-4110-30FC-C121-4B4B4AE51FED}"/>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396894" y="8533770"/>
            <a:ext cx="737110" cy="737110"/>
          </a:xfrm>
          <a:prstGeom prst="rect">
            <a:avLst/>
          </a:prstGeom>
        </p:spPr>
      </p:pic>
    </p:spTree>
    <p:extLst>
      <p:ext uri="{BB962C8B-B14F-4D97-AF65-F5344CB8AC3E}">
        <p14:creationId xmlns:p14="http://schemas.microsoft.com/office/powerpoint/2010/main" val="4170494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1075525" y="1346130"/>
            <a:ext cx="5928596" cy="608705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gn="just"/>
            <a:r>
              <a:rPr lang="de-DE"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Ein weiteres Format des digitalen Marketings, das sie nutzt, ist das </a:t>
            </a:r>
            <a:r>
              <a:rPr lang="en-GB" sz="1400" dirty="0">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Audio Marketing</a:t>
            </a:r>
            <a:r>
              <a:rPr lang="en-GB" sz="1400" dirty="0">
                <a:latin typeface="Calibri" panose="020F0502020204030204" pitchFamily="34" charset="0"/>
                <a:ea typeface="Calibri" panose="020F0502020204030204" pitchFamily="34" charset="0"/>
                <a:cs typeface="Calibri" panose="020F0502020204030204" pitchFamily="34" charset="0"/>
              </a:rPr>
              <a:t>:</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 </a:t>
            </a:r>
            <a:r>
              <a:rPr lang="de-DE"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ein Interview mit Ivan Yates von </a:t>
            </a:r>
            <a:r>
              <a:rPr lang="de-DE" sz="1400" b="0" dirty="0" err="1">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Newstalk</a:t>
            </a:r>
            <a:r>
              <a:rPr lang="de-DE"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 FM auf ihrer Website.</a:t>
            </a:r>
          </a:p>
          <a:p>
            <a:pPr marL="0" indent="0" algn="just"/>
            <a:endParaRPr lang="de-DE"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lgn="just"/>
            <a:endParaRPr lang="en-GB" sz="1400" b="0" dirty="0">
              <a:latin typeface="Calibri" panose="020F0502020204030204" pitchFamily="34" charset="0"/>
              <a:ea typeface="Calibri" panose="020F0502020204030204" pitchFamily="34" charset="0"/>
              <a:cs typeface="Calibri" panose="020F0502020204030204" pitchFamily="34" charset="0"/>
            </a:endParaRPr>
          </a:p>
          <a:p>
            <a:pPr marL="0" indent="0" algn="just"/>
            <a:r>
              <a:rPr lang="de-DE"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Lynda hat am Ende ihrer Website ein wichtiges </a:t>
            </a:r>
            <a:r>
              <a:rPr lang="en-GB" sz="1400" dirty="0" err="1">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digitales</a:t>
            </a:r>
            <a:r>
              <a:rPr lang="en-GB" sz="1400" dirty="0">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 </a:t>
            </a:r>
            <a:r>
              <a:rPr lang="en-GB" sz="1400" dirty="0" err="1">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Kontaktformular</a:t>
            </a:r>
            <a:r>
              <a:rPr lang="en-GB" sz="1400" dirty="0">
                <a:latin typeface="Calibri" panose="020F0502020204030204" pitchFamily="34" charset="0"/>
                <a:ea typeface="Calibri" panose="020F0502020204030204" pitchFamily="34" charset="0"/>
                <a:cs typeface="Calibri" panose="020F0502020204030204" pitchFamily="34" charset="0"/>
              </a:rPr>
              <a:t> </a:t>
            </a:r>
            <a:r>
              <a:rPr lang="de-DE"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für alle weiteren Fragen und Anliegen ihrer Kunden hinzugefügt.</a:t>
            </a:r>
            <a:r>
              <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 </a:t>
            </a: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1088219" y="775167"/>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de-DE" sz="1600" dirty="0">
                <a:latin typeface="Calibri" panose="020F0502020204030204" pitchFamily="34" charset="0"/>
                <a:ea typeface="Calibri" panose="020F0502020204030204" pitchFamily="34" charset="0"/>
                <a:cs typeface="Calibri" panose="020F0502020204030204" pitchFamily="34" charset="0"/>
              </a:rPr>
              <a:t>Tools und Plattformen für digitales Marketing</a:t>
            </a:r>
            <a:endParaRPr lang="en-US" sz="1600" dirty="0">
              <a:latin typeface="Calibri" panose="020F0502020204030204" pitchFamily="34" charset="0"/>
              <a:ea typeface="Calibri" panose="020F0502020204030204" pitchFamily="34" charset="0"/>
              <a:cs typeface="Calibri" panose="020F0502020204030204" pitchFamily="34" charset="0"/>
            </a:endParaRPr>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1075525" y="1201822"/>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pic>
        <p:nvPicPr>
          <p:cNvPr id="5" name="Picture 4">
            <a:extLst>
              <a:ext uri="{FF2B5EF4-FFF2-40B4-BE49-F238E27FC236}">
                <a16:creationId xmlns:a16="http://schemas.microsoft.com/office/drawing/2014/main" id="{82DFED9B-D8D4-01F0-414E-C0794D5E466B}"/>
              </a:ext>
            </a:extLst>
          </p:cNvPr>
          <p:cNvPicPr>
            <a:picLocks noChangeAspect="1"/>
          </p:cNvPicPr>
          <p:nvPr/>
        </p:nvPicPr>
        <p:blipFill>
          <a:blip r:embed="rId5"/>
          <a:stretch>
            <a:fillRect/>
          </a:stretch>
        </p:blipFill>
        <p:spPr>
          <a:xfrm>
            <a:off x="1131217" y="2237282"/>
            <a:ext cx="5540402" cy="3608930"/>
          </a:xfrm>
          <a:prstGeom prst="rect">
            <a:avLst/>
          </a:prstGeom>
        </p:spPr>
      </p:pic>
      <p:pic>
        <p:nvPicPr>
          <p:cNvPr id="3" name="Graphic 2" descr="Voice with solid fill">
            <a:extLst>
              <a:ext uri="{FF2B5EF4-FFF2-40B4-BE49-F238E27FC236}">
                <a16:creationId xmlns:a16="http://schemas.microsoft.com/office/drawing/2014/main" id="{EB2EBD47-AE63-E630-2800-45F8D22C83C4}"/>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13706" y="1201822"/>
            <a:ext cx="875571" cy="875571"/>
          </a:xfrm>
          <a:prstGeom prst="rect">
            <a:avLst/>
          </a:prstGeom>
        </p:spPr>
      </p:pic>
      <p:pic>
        <p:nvPicPr>
          <p:cNvPr id="6" name="Graphic 5" descr="Signature with solid fill">
            <a:extLst>
              <a:ext uri="{FF2B5EF4-FFF2-40B4-BE49-F238E27FC236}">
                <a16:creationId xmlns:a16="http://schemas.microsoft.com/office/drawing/2014/main" id="{082DA28E-E86C-C94C-55BA-45891532F34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42465" y="5991145"/>
            <a:ext cx="625075" cy="684069"/>
          </a:xfrm>
          <a:prstGeom prst="rect">
            <a:avLst/>
          </a:prstGeom>
        </p:spPr>
      </p:pic>
      <p:sp>
        <p:nvSpPr>
          <p:cNvPr id="42" name="Google Shape;1458;p23">
            <a:extLst>
              <a:ext uri="{FF2B5EF4-FFF2-40B4-BE49-F238E27FC236}">
                <a16:creationId xmlns:a16="http://schemas.microsoft.com/office/drawing/2014/main" id="{D1978021-7363-7DD9-49D6-813BD86A5398}"/>
              </a:ext>
            </a:extLst>
          </p:cNvPr>
          <p:cNvSpPr txBox="1">
            <a:spLocks/>
          </p:cNvSpPr>
          <p:nvPr/>
        </p:nvSpPr>
        <p:spPr>
          <a:xfrm>
            <a:off x="1075525" y="6707616"/>
            <a:ext cx="5928596" cy="1243000"/>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gn="just"/>
            <a:r>
              <a:rPr lang="de-DE" sz="1400" dirty="0">
                <a:latin typeface="Calibri" panose="020F0502020204030204" pitchFamily="34" charset="0"/>
                <a:ea typeface="Calibri" panose="020F0502020204030204" pitchFamily="34" charset="0"/>
                <a:cs typeface="Calibri" panose="020F0502020204030204" pitchFamily="34" charset="0"/>
              </a:rPr>
              <a:t>Die digitalen </a:t>
            </a:r>
            <a:r>
              <a:rPr lang="de-DE" sz="1400" dirty="0" err="1">
                <a:latin typeface="Calibri" panose="020F0502020204030204" pitchFamily="34" charset="0"/>
                <a:ea typeface="Calibri" panose="020F0502020204030204" pitchFamily="34" charset="0"/>
                <a:cs typeface="Calibri" panose="020F0502020204030204" pitchFamily="34" charset="0"/>
              </a:rPr>
              <a:t>Social</a:t>
            </a:r>
            <a:r>
              <a:rPr lang="de-DE" sz="1400" dirty="0">
                <a:latin typeface="Calibri" panose="020F0502020204030204" pitchFamily="34" charset="0"/>
                <a:ea typeface="Calibri" panose="020F0502020204030204" pitchFamily="34" charset="0"/>
                <a:cs typeface="Calibri" panose="020F0502020204030204" pitchFamily="34" charset="0"/>
              </a:rPr>
              <a:t>-Media-Plattformen</a:t>
            </a:r>
            <a:r>
              <a:rPr lang="de-DE"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rPr>
              <a:t> Twitter, Instagram und Facebook spielen eine wichtige Rolle im visuellen und inhaltlichen digitalen Marketing aus Sicht der sozialen Medien. </a:t>
            </a:r>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endParaRPr>
          </a:p>
          <a:p>
            <a:pPr marL="0" indent="0"/>
            <a:endParaRPr lang="en-GB" sz="1400" b="0" dirty="0">
              <a:latin typeface="Calibri" panose="020F0502020204030204" pitchFamily="34" charset="0"/>
              <a:ea typeface="Calibri" panose="020F0502020204030204" pitchFamily="34" charset="0"/>
              <a:cs typeface="Calibri" panose="020F0502020204030204" pitchFamily="34" charset="0"/>
            </a:endParaRPr>
          </a:p>
        </p:txBody>
      </p:sp>
      <p:pic>
        <p:nvPicPr>
          <p:cNvPr id="46" name="Picture 45">
            <a:extLst>
              <a:ext uri="{FF2B5EF4-FFF2-40B4-BE49-F238E27FC236}">
                <a16:creationId xmlns:a16="http://schemas.microsoft.com/office/drawing/2014/main" id="{04F77F85-7C60-0A44-34CE-0CF28626DD7F}"/>
              </a:ext>
            </a:extLst>
          </p:cNvPr>
          <p:cNvPicPr>
            <a:picLocks noChangeAspect="1"/>
          </p:cNvPicPr>
          <p:nvPr/>
        </p:nvPicPr>
        <p:blipFill rotWithShape="1">
          <a:blip r:embed="rId10"/>
          <a:srcRect b="24666"/>
          <a:stretch/>
        </p:blipFill>
        <p:spPr>
          <a:xfrm>
            <a:off x="630497" y="7844881"/>
            <a:ext cx="6541843" cy="2588340"/>
          </a:xfrm>
          <a:prstGeom prst="rect">
            <a:avLst/>
          </a:prstGeom>
        </p:spPr>
      </p:pic>
      <p:pic>
        <p:nvPicPr>
          <p:cNvPr id="8" name="Graphic 7" descr="Online Network with solid fill">
            <a:extLst>
              <a:ext uri="{FF2B5EF4-FFF2-40B4-BE49-F238E27FC236}">
                <a16:creationId xmlns:a16="http://schemas.microsoft.com/office/drawing/2014/main" id="{C40DB80F-AA77-770D-0BE0-41A9E0E4CB4F}"/>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21294" y="6822085"/>
            <a:ext cx="914400" cy="914400"/>
          </a:xfrm>
          <a:prstGeom prst="rect">
            <a:avLst/>
          </a:prstGeom>
        </p:spPr>
      </p:pic>
    </p:spTree>
    <p:extLst>
      <p:ext uri="{BB962C8B-B14F-4D97-AF65-F5344CB8AC3E}">
        <p14:creationId xmlns:p14="http://schemas.microsoft.com/office/powerpoint/2010/main" val="1952233665"/>
      </p:ext>
    </p:extLst>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782</Words>
  <Application>Microsoft Office PowerPoint</Application>
  <PresentationFormat>Benutzerdefiniert</PresentationFormat>
  <Paragraphs>82</Paragraphs>
  <Slides>4</Slides>
  <Notes>4</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4</vt:i4>
      </vt:variant>
    </vt:vector>
  </HeadingPairs>
  <TitlesOfParts>
    <vt:vector size="11" baseType="lpstr">
      <vt:lpstr>Century Schoolbook</vt:lpstr>
      <vt:lpstr>Montserrat</vt:lpstr>
      <vt:lpstr>Poppins</vt:lpstr>
      <vt:lpstr>Avenir</vt:lpstr>
      <vt:lpstr>Arial</vt:lpstr>
      <vt:lpstr>Calibri</vt:lpstr>
      <vt:lpstr>Office Theme</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Samantha Carty</dc:creator>
  <cp:lastModifiedBy>Julia Grey</cp:lastModifiedBy>
  <cp:revision>25</cp:revision>
  <dcterms:created xsi:type="dcterms:W3CDTF">2021-06-15T11:45:52Z</dcterms:created>
  <dcterms:modified xsi:type="dcterms:W3CDTF">2023-05-03T19:40:42Z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