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008" r:id="rId2"/>
    <p:sldId id="6001" r:id="rId3"/>
    <p:sldId id="5478" r:id="rId4"/>
    <p:sldId id="5480" r:id="rId5"/>
    <p:sldId id="5118" r:id="rId6"/>
    <p:sldId id="6012" r:id="rId7"/>
    <p:sldId id="5475" r:id="rId8"/>
    <p:sldId id="5477" r:id="rId9"/>
    <p:sldId id="5481" r:id="rId10"/>
    <p:sldId id="4987" r:id="rId11"/>
    <p:sldId id="4986" r:id="rId12"/>
    <p:sldId id="4979" r:id="rId13"/>
    <p:sldId id="4983" r:id="rId14"/>
    <p:sldId id="5482" r:id="rId15"/>
    <p:sldId id="5483" r:id="rId16"/>
    <p:sldId id="4645" r:id="rId17"/>
    <p:sldId id="6016" r:id="rId18"/>
    <p:sldId id="6015" r:id="rId19"/>
    <p:sldId id="6013" r:id="rId20"/>
    <p:sldId id="4849" r:id="rId21"/>
    <p:sldId id="6014" r:id="rId22"/>
    <p:sldId id="4488" r:id="rId23"/>
    <p:sldId id="4852" r:id="rId24"/>
    <p:sldId id="6017" r:id="rId25"/>
    <p:sldId id="5484" r:id="rId26"/>
    <p:sldId id="5486" r:id="rId27"/>
    <p:sldId id="5048" r:id="rId28"/>
    <p:sldId id="6018" r:id="rId29"/>
    <p:sldId id="4975" r:id="rId30"/>
    <p:sldId id="5728" r:id="rId31"/>
    <p:sldId id="5028" r:id="rId32"/>
    <p:sldId id="5726" r:id="rId33"/>
    <p:sldId id="4976" r:id="rId34"/>
    <p:sldId id="5722" r:id="rId35"/>
    <p:sldId id="5786" r:id="rId36"/>
    <p:sldId id="5729" r:id="rId37"/>
    <p:sldId id="4978" r:id="rId38"/>
    <p:sldId id="5731" r:id="rId39"/>
    <p:sldId id="5031" r:id="rId40"/>
    <p:sldId id="5029" r:id="rId41"/>
    <p:sldId id="4984" r:id="rId42"/>
    <p:sldId id="4985" r:id="rId43"/>
    <p:sldId id="4981" r:id="rId44"/>
    <p:sldId id="5730" r:id="rId45"/>
    <p:sldId id="5733" r:id="rId46"/>
    <p:sldId id="5709" r:id="rId47"/>
    <p:sldId id="5787" r:id="rId48"/>
    <p:sldId id="4864" r:id="rId49"/>
    <p:sldId id="5384" r:id="rId50"/>
    <p:sldId id="4865" r:id="rId51"/>
    <p:sldId id="4867" r:id="rId52"/>
    <p:sldId id="6020" r:id="rId53"/>
    <p:sldId id="4472" r:id="rId54"/>
    <p:sldId id="6021" r:id="rId55"/>
    <p:sldId id="4868" r:id="rId56"/>
    <p:sldId id="6022" r:id="rId57"/>
    <p:sldId id="6023" r:id="rId58"/>
    <p:sldId id="6033" r:id="rId59"/>
    <p:sldId id="6026" r:id="rId60"/>
    <p:sldId id="6031" r:id="rId61"/>
    <p:sldId id="5173" r:id="rId62"/>
    <p:sldId id="5699" r:id="rId63"/>
    <p:sldId id="5176" r:id="rId64"/>
    <p:sldId id="6027" r:id="rId65"/>
    <p:sldId id="6028" r:id="rId66"/>
    <p:sldId id="6029" r:id="rId67"/>
    <p:sldId id="6034" r:id="rId68"/>
    <p:sldId id="6030" r:id="rId69"/>
    <p:sldId id="5022" r:id="rId70"/>
    <p:sldId id="6010" r:id="rId71"/>
    <p:sldId id="5415" r:id="rId72"/>
    <p:sldId id="6032" r:id="rId73"/>
    <p:sldId id="5675" r:id="rId74"/>
    <p:sldId id="5676" r:id="rId75"/>
    <p:sldId id="5677" r:id="rId76"/>
    <p:sldId id="5921" r:id="rId77"/>
    <p:sldId id="258" r:id="rId78"/>
    <p:sldId id="6024" r:id="rId79"/>
    <p:sldId id="6025" r:id="rId80"/>
    <p:sldId id="5920" r:id="rId81"/>
    <p:sldId id="5505"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527B"/>
    <a:srgbClr val="F77B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7A97E-E55D-30AD-934F-51B6BB2521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F17D0A03-FC43-9B9A-36EA-3A603308F8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7351B628-6A4A-A338-AB1F-B75218AB8204}"/>
              </a:ext>
            </a:extLst>
          </p:cNvPr>
          <p:cNvSpPr>
            <a:spLocks noGrp="1"/>
          </p:cNvSpPr>
          <p:nvPr>
            <p:ph type="dt" sz="half" idx="10"/>
          </p:nvPr>
        </p:nvSpPr>
        <p:spPr/>
        <p:txBody>
          <a:bodyPr/>
          <a:lstStyle/>
          <a:p>
            <a:fld id="{952BCC55-F1D6-46D6-B6AC-136D8679EF28}" type="datetimeFigureOut">
              <a:rPr lang="en-IE" smtClean="0"/>
              <a:t>26/10/2023</a:t>
            </a:fld>
            <a:endParaRPr lang="en-IE"/>
          </a:p>
        </p:txBody>
      </p:sp>
      <p:sp>
        <p:nvSpPr>
          <p:cNvPr id="5" name="Footer Placeholder 4">
            <a:extLst>
              <a:ext uri="{FF2B5EF4-FFF2-40B4-BE49-F238E27FC236}">
                <a16:creationId xmlns:a16="http://schemas.microsoft.com/office/drawing/2014/main" id="{0108A56C-8B9F-E42D-8C68-AF4336B009E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789434E-8E0D-183A-2698-41629C743E15}"/>
              </a:ext>
            </a:extLst>
          </p:cNvPr>
          <p:cNvSpPr>
            <a:spLocks noGrp="1"/>
          </p:cNvSpPr>
          <p:nvPr>
            <p:ph type="sldNum" sz="quarter" idx="12"/>
          </p:nvPr>
        </p:nvSpPr>
        <p:spPr/>
        <p:txBody>
          <a:bodyPr/>
          <a:lstStyle/>
          <a:p>
            <a:fld id="{9AC5858A-83DD-4FE9-BDDA-A32014C804BD}" type="slidenum">
              <a:rPr lang="en-IE" smtClean="0"/>
              <a:t>‹#›</a:t>
            </a:fld>
            <a:endParaRPr lang="en-IE"/>
          </a:p>
        </p:txBody>
      </p:sp>
    </p:spTree>
    <p:extLst>
      <p:ext uri="{BB962C8B-B14F-4D97-AF65-F5344CB8AC3E}">
        <p14:creationId xmlns:p14="http://schemas.microsoft.com/office/powerpoint/2010/main" val="226043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96E9-F2A4-C2B6-487A-208DCF1CB83E}"/>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9A28833-051D-560E-B751-D6DB60E600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694BAE2-6D70-5187-D947-52D2363C2FF5}"/>
              </a:ext>
            </a:extLst>
          </p:cNvPr>
          <p:cNvSpPr>
            <a:spLocks noGrp="1"/>
          </p:cNvSpPr>
          <p:nvPr>
            <p:ph type="dt" sz="half" idx="10"/>
          </p:nvPr>
        </p:nvSpPr>
        <p:spPr/>
        <p:txBody>
          <a:bodyPr/>
          <a:lstStyle/>
          <a:p>
            <a:fld id="{952BCC55-F1D6-46D6-B6AC-136D8679EF28}" type="datetimeFigureOut">
              <a:rPr lang="en-IE" smtClean="0"/>
              <a:t>26/10/2023</a:t>
            </a:fld>
            <a:endParaRPr lang="en-IE"/>
          </a:p>
        </p:txBody>
      </p:sp>
      <p:sp>
        <p:nvSpPr>
          <p:cNvPr id="5" name="Footer Placeholder 4">
            <a:extLst>
              <a:ext uri="{FF2B5EF4-FFF2-40B4-BE49-F238E27FC236}">
                <a16:creationId xmlns:a16="http://schemas.microsoft.com/office/drawing/2014/main" id="{DA435399-98AE-C45A-557B-703E5EA345D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34A4B82-CF6D-9482-D947-BCF816524E28}"/>
              </a:ext>
            </a:extLst>
          </p:cNvPr>
          <p:cNvSpPr>
            <a:spLocks noGrp="1"/>
          </p:cNvSpPr>
          <p:nvPr>
            <p:ph type="sldNum" sz="quarter" idx="12"/>
          </p:nvPr>
        </p:nvSpPr>
        <p:spPr/>
        <p:txBody>
          <a:bodyPr/>
          <a:lstStyle/>
          <a:p>
            <a:fld id="{9AC5858A-83DD-4FE9-BDDA-A32014C804BD}" type="slidenum">
              <a:rPr lang="en-IE" smtClean="0"/>
              <a:t>‹#›</a:t>
            </a:fld>
            <a:endParaRPr lang="en-IE"/>
          </a:p>
        </p:txBody>
      </p:sp>
    </p:spTree>
    <p:extLst>
      <p:ext uri="{BB962C8B-B14F-4D97-AF65-F5344CB8AC3E}">
        <p14:creationId xmlns:p14="http://schemas.microsoft.com/office/powerpoint/2010/main" val="213151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AD798-24BF-A2E7-0869-C9E6AE23C4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42279DB-6749-33EC-A6D4-CD0E057B7E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0F0F8D2-056D-F77F-1800-EDD8E9513CE1}"/>
              </a:ext>
            </a:extLst>
          </p:cNvPr>
          <p:cNvSpPr>
            <a:spLocks noGrp="1"/>
          </p:cNvSpPr>
          <p:nvPr>
            <p:ph type="dt" sz="half" idx="10"/>
          </p:nvPr>
        </p:nvSpPr>
        <p:spPr/>
        <p:txBody>
          <a:bodyPr/>
          <a:lstStyle/>
          <a:p>
            <a:fld id="{952BCC55-F1D6-46D6-B6AC-136D8679EF28}" type="datetimeFigureOut">
              <a:rPr lang="en-IE" smtClean="0"/>
              <a:t>26/10/2023</a:t>
            </a:fld>
            <a:endParaRPr lang="en-IE"/>
          </a:p>
        </p:txBody>
      </p:sp>
      <p:sp>
        <p:nvSpPr>
          <p:cNvPr id="5" name="Footer Placeholder 4">
            <a:extLst>
              <a:ext uri="{FF2B5EF4-FFF2-40B4-BE49-F238E27FC236}">
                <a16:creationId xmlns:a16="http://schemas.microsoft.com/office/drawing/2014/main" id="{A2155229-4B50-CE86-0656-CBE49C0BF8C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A5351F5-D57E-3598-C355-50B83AA012ED}"/>
              </a:ext>
            </a:extLst>
          </p:cNvPr>
          <p:cNvSpPr>
            <a:spLocks noGrp="1"/>
          </p:cNvSpPr>
          <p:nvPr>
            <p:ph type="sldNum" sz="quarter" idx="12"/>
          </p:nvPr>
        </p:nvSpPr>
        <p:spPr/>
        <p:txBody>
          <a:bodyPr/>
          <a:lstStyle/>
          <a:p>
            <a:fld id="{9AC5858A-83DD-4FE9-BDDA-A32014C804BD}" type="slidenum">
              <a:rPr lang="en-IE" smtClean="0"/>
              <a:t>‹#›</a:t>
            </a:fld>
            <a:endParaRPr lang="en-IE"/>
          </a:p>
        </p:txBody>
      </p:sp>
    </p:spTree>
    <p:extLst>
      <p:ext uri="{BB962C8B-B14F-4D97-AF65-F5344CB8AC3E}">
        <p14:creationId xmlns:p14="http://schemas.microsoft.com/office/powerpoint/2010/main" val="909032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1" y="1278196"/>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1" y="2776797"/>
            <a:ext cx="4914900" cy="1472928"/>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2783282"/>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37301" y="336277"/>
            <a:ext cx="5113283" cy="582221"/>
          </a:xfrm>
        </p:spPr>
        <p:txBody>
          <a:bodyPr>
            <a:normAutofit/>
          </a:bodyPr>
          <a:lstStyle>
            <a:lvl1pPr marL="0" indent="0" algn="l">
              <a:buNone/>
              <a:defRPr sz="3600" b="0" i="0">
                <a:solidFill>
                  <a:srgbClr val="595A59"/>
                </a:solidFill>
                <a:latin typeface="+mn-lt"/>
              </a:defRPr>
            </a:lvl1pPr>
          </a:lstStyle>
          <a:p>
            <a:pPr lvl="0"/>
            <a:r>
              <a:rPr lang="en-US" dirty="0"/>
              <a:t>Heading</a:t>
            </a:r>
          </a:p>
        </p:txBody>
      </p:sp>
      <p:grpSp>
        <p:nvGrpSpPr>
          <p:cNvPr id="12" name="Group 11">
            <a:extLst>
              <a:ext uri="{FF2B5EF4-FFF2-40B4-BE49-F238E27FC236}">
                <a16:creationId xmlns:a16="http://schemas.microsoft.com/office/drawing/2014/main" id="{98A2C570-7EFF-9645-9AC9-A2D45AC1D5B5}"/>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78A861C1-1D07-1B46-A9AF-79FE901642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D4D8DCE-A57E-0E47-9CCB-87C68752684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B099184E-20E7-7B43-B73E-2F51073FD5D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642678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839084" y="619072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36291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B820F7-DCD5-2A4A-A25F-AEB27D39CB1E}"/>
              </a:ext>
            </a:extLst>
          </p:cNvPr>
          <p:cNvSpPr/>
          <p:nvPr userDrawn="1"/>
        </p:nvSpPr>
        <p:spPr>
          <a:xfrm>
            <a:off x="0" y="0"/>
            <a:ext cx="12192000" cy="5502729"/>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9" name="Text Placeholder 23">
            <a:extLst>
              <a:ext uri="{FF2B5EF4-FFF2-40B4-BE49-F238E27FC236}">
                <a16:creationId xmlns:a16="http://schemas.microsoft.com/office/drawing/2014/main" id="{96D3B320-D8C5-8E45-BC87-4EBD8C6B79A2}"/>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0" name="Group 9">
            <a:extLst>
              <a:ext uri="{FF2B5EF4-FFF2-40B4-BE49-F238E27FC236}">
                <a16:creationId xmlns:a16="http://schemas.microsoft.com/office/drawing/2014/main" id="{4538F6F7-7F7F-E74D-B2D1-02527DAF96C3}"/>
              </a:ext>
            </a:extLst>
          </p:cNvPr>
          <p:cNvGrpSpPr/>
          <p:nvPr userDrawn="1"/>
        </p:nvGrpSpPr>
        <p:grpSpPr>
          <a:xfrm>
            <a:off x="8448790" y="605798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546C095F-E4BD-434A-B186-363DA67AE0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23B117-BE17-9E40-8CDA-87F9E2CEB3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BF79D006-B858-4044-B42E-325A6BFE1D3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7" name="Picture 16" descr="A black and white striped pattern&#10;&#10;Description automatically generated with medium confidence">
            <a:extLst>
              <a:ext uri="{FF2B5EF4-FFF2-40B4-BE49-F238E27FC236}">
                <a16:creationId xmlns:a16="http://schemas.microsoft.com/office/drawing/2014/main" id="{9C8DACC2-6144-4442-96EA-10648D63DF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2953049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14760" y="1397635"/>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57859" y="1439070"/>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37787" y="1443935"/>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79220" y="1485370"/>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59C3B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34778" y="1450185"/>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81896" y="1491620"/>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45657" y="4003505"/>
            <a:ext cx="2061046" cy="1706886"/>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68119" y="4003505"/>
            <a:ext cx="2061046" cy="1706886"/>
          </a:xfrm>
        </p:spPr>
        <p:txBody>
          <a:bodyPr/>
          <a:lstStyle>
            <a:lvl1pPr algn="ctr">
              <a:buNone/>
              <a:defRPr sz="2000" b="0" i="0" spc="0">
                <a:solidFill>
                  <a:srgbClr val="595A59"/>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68477" y="4003505"/>
            <a:ext cx="2061046" cy="1706886"/>
          </a:xfrm>
        </p:spPr>
        <p:txBody>
          <a:bodyPr/>
          <a:lstStyle>
            <a:lvl1pPr algn="ctr">
              <a:buNone/>
              <a:defRPr sz="2000" b="0" i="0" spc="0">
                <a:solidFill>
                  <a:srgbClr val="595A59"/>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669955"/>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14" name="Picture 13" descr="Background pattern&#10;&#10;Description automatically generated">
            <a:extLst>
              <a:ext uri="{FF2B5EF4-FFF2-40B4-BE49-F238E27FC236}">
                <a16:creationId xmlns:a16="http://schemas.microsoft.com/office/drawing/2014/main" id="{DFDF2DE7-B422-D04E-901E-F7FA328C54C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5" name="Group 14">
            <a:extLst>
              <a:ext uri="{FF2B5EF4-FFF2-40B4-BE49-F238E27FC236}">
                <a16:creationId xmlns:a16="http://schemas.microsoft.com/office/drawing/2014/main" id="{C040BCDB-D8E7-8F45-B236-337ECF1F441B}"/>
              </a:ext>
            </a:extLst>
          </p:cNvPr>
          <p:cNvGrpSpPr/>
          <p:nvPr userDrawn="1"/>
        </p:nvGrpSpPr>
        <p:grpSpPr>
          <a:xfrm>
            <a:off x="4480947" y="6257070"/>
            <a:ext cx="3144242" cy="374574"/>
            <a:chOff x="301128" y="6151084"/>
            <a:chExt cx="3144242" cy="374574"/>
          </a:xfrm>
        </p:grpSpPr>
        <p:pic>
          <p:nvPicPr>
            <p:cNvPr id="16" name="Picture 15" descr="Shape&#10;&#10;Description automatically generated with medium confidence">
              <a:extLst>
                <a:ext uri="{FF2B5EF4-FFF2-40B4-BE49-F238E27FC236}">
                  <a16:creationId xmlns:a16="http://schemas.microsoft.com/office/drawing/2014/main" id="{97FEBD70-5E7B-C14A-91D6-7F03CB0411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A734B6A7-3279-F54C-AFF7-6E9E028CB47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F05A5859-E4C3-D548-A7FA-37174A7916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71611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only MASTER slide">
    <p:spTree>
      <p:nvGrpSpPr>
        <p:cNvPr id="1" name=""/>
        <p:cNvGrpSpPr/>
        <p:nvPr/>
      </p:nvGrpSpPr>
      <p:grpSpPr>
        <a:xfrm>
          <a:off x="0" y="0"/>
          <a:ext cx="0" cy="0"/>
          <a:chOff x="0" y="0"/>
          <a:chExt cx="0" cy="0"/>
        </a:xfrm>
      </p:grpSpPr>
      <p:sp>
        <p:nvSpPr>
          <p:cNvPr id="25" name="Text Placeholder 17">
            <a:extLst>
              <a:ext uri="{FF2B5EF4-FFF2-40B4-BE49-F238E27FC236}">
                <a16:creationId xmlns:a16="http://schemas.microsoft.com/office/drawing/2014/main" id="{6B4D2140-7AF7-2342-8073-6B097681ABCE}"/>
              </a:ext>
            </a:extLst>
          </p:cNvPr>
          <p:cNvSpPr>
            <a:spLocks noGrp="1"/>
          </p:cNvSpPr>
          <p:nvPr>
            <p:ph type="body" sz="quarter" idx="18" hasCustomPrompt="1"/>
          </p:nvPr>
        </p:nvSpPr>
        <p:spPr>
          <a:xfrm>
            <a:off x="389965" y="1757011"/>
            <a:ext cx="11470341" cy="3867704"/>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7" name="Text Placeholder 23">
            <a:extLst>
              <a:ext uri="{FF2B5EF4-FFF2-40B4-BE49-F238E27FC236}">
                <a16:creationId xmlns:a16="http://schemas.microsoft.com/office/drawing/2014/main" id="{971F322A-4522-9546-887C-14B2E32687D2}"/>
              </a:ext>
            </a:extLst>
          </p:cNvPr>
          <p:cNvSpPr>
            <a:spLocks noGrp="1"/>
          </p:cNvSpPr>
          <p:nvPr>
            <p:ph type="body" sz="quarter" idx="16" hasCustomPrompt="1"/>
          </p:nvPr>
        </p:nvSpPr>
        <p:spPr>
          <a:xfrm>
            <a:off x="389965" y="577971"/>
            <a:ext cx="11470341" cy="582221"/>
          </a:xfrm>
        </p:spPr>
        <p:txBody>
          <a:bodyPr>
            <a:normAutofit/>
          </a:bodyPr>
          <a:lstStyle>
            <a:lvl1pPr marL="0" indent="0" algn="l">
              <a:buNone/>
              <a:defRPr sz="3600" b="0" i="0">
                <a:solidFill>
                  <a:srgbClr val="79527B"/>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53778C83-887B-D746-87EF-5E3D4C57C77E}"/>
              </a:ext>
            </a:extLst>
          </p:cNvPr>
          <p:cNvGrpSpPr/>
          <p:nvPr userDrawn="1"/>
        </p:nvGrpSpPr>
        <p:grpSpPr>
          <a:xfrm>
            <a:off x="389965" y="6092742"/>
            <a:ext cx="3144242" cy="374574"/>
            <a:chOff x="301128" y="6151084"/>
            <a:chExt cx="3144242" cy="374574"/>
          </a:xfrm>
        </p:grpSpPr>
        <p:pic>
          <p:nvPicPr>
            <p:cNvPr id="8" name="Picture 7" descr="Shape&#10;&#10;Description automatically generated with medium confidence">
              <a:extLst>
                <a:ext uri="{FF2B5EF4-FFF2-40B4-BE49-F238E27FC236}">
                  <a16:creationId xmlns:a16="http://schemas.microsoft.com/office/drawing/2014/main" id="{064E41FE-B50E-9045-9E7A-65DEA07D4C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70AC1103-DBE0-054C-9BEF-1D43DD3F0BF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4358BB85-DDCA-5343-9A6C-3BB129ECB5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1" name="Picture 10" descr="Background pattern&#10;&#10;Description automatically generated">
            <a:extLst>
              <a:ext uri="{FF2B5EF4-FFF2-40B4-BE49-F238E27FC236}">
                <a16:creationId xmlns:a16="http://schemas.microsoft.com/office/drawing/2014/main" id="{5363E74B-91D8-3046-A194-B8F08DD451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41" t="-3095" r="10580" b="84089"/>
          <a:stretch/>
        </p:blipFill>
        <p:spPr>
          <a:xfrm>
            <a:off x="7462157" y="5624715"/>
            <a:ext cx="4729844" cy="1233285"/>
          </a:xfrm>
          <a:prstGeom prst="rect">
            <a:avLst/>
          </a:prstGeom>
        </p:spPr>
      </p:pic>
    </p:spTree>
    <p:extLst>
      <p:ext uri="{BB962C8B-B14F-4D97-AF65-F5344CB8AC3E}">
        <p14:creationId xmlns:p14="http://schemas.microsoft.com/office/powerpoint/2010/main" val="2677516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Slide with Photo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962387" y="-4"/>
            <a:ext cx="6338119" cy="6892757"/>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7343950" y="228600"/>
            <a:ext cx="461323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3C6F3587-1C99-C84D-8C21-5DDE52E9190C}"/>
              </a:ext>
            </a:extLst>
          </p:cNvPr>
          <p:cNvGrpSpPr/>
          <p:nvPr userDrawn="1"/>
        </p:nvGrpSpPr>
        <p:grpSpPr>
          <a:xfrm rot="16200000">
            <a:off x="-1025447" y="4518095"/>
            <a:ext cx="3445636" cy="410479"/>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D73E22CE-D2CF-FA41-A12B-F46CD3ED8C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62B052AF-016A-E843-9FB7-A6C774CF804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F3ADCBDB-E4A4-7D43-935E-E6500AC95DA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00275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635956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ver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247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98C56-66E9-CAFE-D960-507D9E88E3C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FC3D08D-D870-B7A0-0C72-58D759B2DE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5BCB21C-9B63-936C-4B53-D026058DB87F}"/>
              </a:ext>
            </a:extLst>
          </p:cNvPr>
          <p:cNvSpPr>
            <a:spLocks noGrp="1"/>
          </p:cNvSpPr>
          <p:nvPr>
            <p:ph type="dt" sz="half" idx="10"/>
          </p:nvPr>
        </p:nvSpPr>
        <p:spPr/>
        <p:txBody>
          <a:bodyPr/>
          <a:lstStyle/>
          <a:p>
            <a:fld id="{952BCC55-F1D6-46D6-B6AC-136D8679EF28}" type="datetimeFigureOut">
              <a:rPr lang="en-IE" smtClean="0"/>
              <a:t>26/10/2023</a:t>
            </a:fld>
            <a:endParaRPr lang="en-IE"/>
          </a:p>
        </p:txBody>
      </p:sp>
      <p:sp>
        <p:nvSpPr>
          <p:cNvPr id="5" name="Footer Placeholder 4">
            <a:extLst>
              <a:ext uri="{FF2B5EF4-FFF2-40B4-BE49-F238E27FC236}">
                <a16:creationId xmlns:a16="http://schemas.microsoft.com/office/drawing/2014/main" id="{600A0418-7D1B-2B86-DBA6-DF3D149E50B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BE81176-764E-5294-CEB3-6AF9367CCDF9}"/>
              </a:ext>
            </a:extLst>
          </p:cNvPr>
          <p:cNvSpPr>
            <a:spLocks noGrp="1"/>
          </p:cNvSpPr>
          <p:nvPr>
            <p:ph type="sldNum" sz="quarter" idx="12"/>
          </p:nvPr>
        </p:nvSpPr>
        <p:spPr/>
        <p:txBody>
          <a:bodyPr/>
          <a:lstStyle/>
          <a:p>
            <a:fld id="{9AC5858A-83DD-4FE9-BDDA-A32014C804BD}" type="slidenum">
              <a:rPr lang="en-IE" smtClean="0"/>
              <a:t>‹#›</a:t>
            </a:fld>
            <a:endParaRPr lang="en-IE"/>
          </a:p>
        </p:txBody>
      </p:sp>
    </p:spTree>
    <p:extLst>
      <p:ext uri="{BB962C8B-B14F-4D97-AF65-F5344CB8AC3E}">
        <p14:creationId xmlns:p14="http://schemas.microsoft.com/office/powerpoint/2010/main" val="1879971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21" name="Text Placeholder 17">
            <a:extLst>
              <a:ext uri="{FF2B5EF4-FFF2-40B4-BE49-F238E27FC236}">
                <a16:creationId xmlns:a16="http://schemas.microsoft.com/office/drawing/2014/main" id="{C93EC21C-9DEB-442A-9AEB-E1C0F2A5F04F}"/>
              </a:ext>
            </a:extLst>
          </p:cNvPr>
          <p:cNvSpPr>
            <a:spLocks noGrp="1"/>
          </p:cNvSpPr>
          <p:nvPr>
            <p:ph type="body" sz="quarter" idx="21" hasCustomPrompt="1"/>
          </p:nvPr>
        </p:nvSpPr>
        <p:spPr>
          <a:xfrm>
            <a:off x="6691452" y="3843119"/>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a:t>
            </a:r>
            <a:r>
              <a:rPr lang="en-GB" dirty="0" err="1"/>
              <a:t>headcccing</a:t>
            </a:r>
            <a:endParaRPr lang="en-US" dirty="0"/>
          </a:p>
        </p:txBody>
      </p:sp>
    </p:spTree>
    <p:extLst>
      <p:ext uri="{BB962C8B-B14F-4D97-AF65-F5344CB8AC3E}">
        <p14:creationId xmlns:p14="http://schemas.microsoft.com/office/powerpoint/2010/main" val="3872729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Quote slide -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A36C06-0CE7-D844-A324-5468406F7C91}"/>
              </a:ext>
            </a:extLst>
          </p:cNvPr>
          <p:cNvSpPr/>
          <p:nvPr userDrawn="1"/>
        </p:nvSpPr>
        <p:spPr>
          <a:xfrm>
            <a:off x="241300" y="367062"/>
            <a:ext cx="11696700" cy="5784022"/>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3">
            <a:extLst>
              <a:ext uri="{FF2B5EF4-FFF2-40B4-BE49-F238E27FC236}">
                <a16:creationId xmlns:a16="http://schemas.microsoft.com/office/drawing/2014/main" id="{B286B499-2CED-0E4E-8332-7D7387BECA25}"/>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99F1A9DE-C995-2749-9FD6-8A286B1B1501}"/>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3994C396-75A1-AE41-B1B8-01F99CBA2162}"/>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6" name="Picture Placeholder 2">
            <a:extLst>
              <a:ext uri="{FF2B5EF4-FFF2-40B4-BE49-F238E27FC236}">
                <a16:creationId xmlns:a16="http://schemas.microsoft.com/office/drawing/2014/main" id="{ECD15D22-E2D6-9B4A-88C5-89653C94D3B5}"/>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4" name="Group 3">
            <a:extLst>
              <a:ext uri="{FF2B5EF4-FFF2-40B4-BE49-F238E27FC236}">
                <a16:creationId xmlns:a16="http://schemas.microsoft.com/office/drawing/2014/main" id="{452473B6-8361-6B4D-A009-F41DC8359C92}"/>
              </a:ext>
            </a:extLst>
          </p:cNvPr>
          <p:cNvGrpSpPr/>
          <p:nvPr userDrawn="1"/>
        </p:nvGrpSpPr>
        <p:grpSpPr>
          <a:xfrm>
            <a:off x="291189" y="6151084"/>
            <a:ext cx="3144242" cy="374574"/>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45EAF58F-DFF8-4E4B-94AA-E82F3B495E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8B504119-BF72-B741-B526-206F56B6BAB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1CE0EC26-1684-8F4A-B7C5-35DA0735C4F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746883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1"/>
            <a:ext cx="11696700" cy="5778935"/>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301128" y="6151084"/>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677488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Slide with Photo - Orange">
    <p:spTree>
      <p:nvGrpSpPr>
        <p:cNvPr id="1" name=""/>
        <p:cNvGrpSpPr/>
        <p:nvPr/>
      </p:nvGrpSpPr>
      <p:grpSpPr>
        <a:xfrm>
          <a:off x="0" y="0"/>
          <a:ext cx="0" cy="0"/>
          <a:chOff x="0" y="0"/>
          <a:chExt cx="0" cy="0"/>
        </a:xfrm>
      </p:grpSpPr>
      <p:pic>
        <p:nvPicPr>
          <p:cNvPr id="12" name="Picture 11" descr="A black and white striped pattern&#10;&#10;Description automatically generated with medium confidence">
            <a:extLst>
              <a:ext uri="{FF2B5EF4-FFF2-40B4-BE49-F238E27FC236}">
                <a16:creationId xmlns:a16="http://schemas.microsoft.com/office/drawing/2014/main" id="{00998524-1A84-7048-985A-6A16BEBC62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
        <p:nvSpPr>
          <p:cNvPr id="15" name="Rectangle 14">
            <a:extLst>
              <a:ext uri="{FF2B5EF4-FFF2-40B4-BE49-F238E27FC236}">
                <a16:creationId xmlns:a16="http://schemas.microsoft.com/office/drawing/2014/main" id="{C4B89089-1C36-7244-9F09-526D03ABED84}"/>
              </a:ext>
            </a:extLst>
          </p:cNvPr>
          <p:cNvSpPr/>
          <p:nvPr userDrawn="1"/>
        </p:nvSpPr>
        <p:spPr>
          <a:xfrm flipV="1">
            <a:off x="1038225" y="-4"/>
            <a:ext cx="6216471" cy="6892757"/>
          </a:xfrm>
          <a:prstGeom prst="rect">
            <a:avLst/>
          </a:prstGeom>
          <a:solidFill>
            <a:srgbClr val="F279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8" name="Picture Placeholder 17">
            <a:extLst>
              <a:ext uri="{FF2B5EF4-FFF2-40B4-BE49-F238E27FC236}">
                <a16:creationId xmlns:a16="http://schemas.microsoft.com/office/drawing/2014/main" id="{92E6FEF1-361F-DA48-B081-56FB58B9D5C0}"/>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C0B568-8553-E241-9EDA-C0F05E92B9E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249C99CF-6146-5A4D-8BA5-1D0251E7BE1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0C44AB79-AB5C-FC77-7315-F5999D594395}"/>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E30E8B38-1179-778D-30F2-3B1C17DC22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5FB3520B-6B1C-FDBE-464E-45E624554BE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C3EDCDD4-4D12-D8C2-59E6-10D96DC9E5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2140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118F66A6-DC24-5F49-A669-B4008D361D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972" t="10416" r="16408" b="3452"/>
          <a:stretch/>
        </p:blipFill>
        <p:spPr>
          <a:xfrm>
            <a:off x="6816681" y="0"/>
            <a:ext cx="5375319" cy="6857999"/>
          </a:xfrm>
          <a:prstGeom prst="rect">
            <a:avLst/>
          </a:prstGeom>
        </p:spPr>
      </p:pic>
      <p:sp>
        <p:nvSpPr>
          <p:cNvPr id="2" name="Rectangle 1">
            <a:extLst>
              <a:ext uri="{FF2B5EF4-FFF2-40B4-BE49-F238E27FC236}">
                <a16:creationId xmlns:a16="http://schemas.microsoft.com/office/drawing/2014/main" id="{918D471C-0C8F-0146-83F3-CAF71642C847}"/>
              </a:ext>
            </a:extLst>
          </p:cNvPr>
          <p:cNvSpPr/>
          <p:nvPr userDrawn="1"/>
        </p:nvSpPr>
        <p:spPr>
          <a:xfrm flipV="1">
            <a:off x="3843" y="2769245"/>
            <a:ext cx="12188157" cy="2832760"/>
          </a:xfrm>
          <a:prstGeom prst="rect">
            <a:avLst/>
          </a:prstGeom>
          <a:solidFill>
            <a:srgbClr val="79527B"/>
          </a:solidFill>
          <a:ln>
            <a:solidFill>
              <a:srgbClr val="BFCA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 name="Google Shape;482;p39">
            <a:extLst>
              <a:ext uri="{FF2B5EF4-FFF2-40B4-BE49-F238E27FC236}">
                <a16:creationId xmlns:a16="http://schemas.microsoft.com/office/drawing/2014/main" id="{EEC38ED6-50FB-8743-88C0-96E8A16C20B3}"/>
              </a:ext>
            </a:extLst>
          </p:cNvPr>
          <p:cNvSpPr/>
          <p:nvPr userDrawn="1"/>
        </p:nvSpPr>
        <p:spPr>
          <a:xfrm>
            <a:off x="7312226" y="3314699"/>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296026" y="4560883"/>
            <a:ext cx="233548" cy="233548"/>
            <a:chOff x="5941025" y="3634400"/>
            <a:chExt cx="467650" cy="467650"/>
          </a:xfrm>
          <a:no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301260" y="3950821"/>
            <a:ext cx="232323" cy="156913"/>
            <a:chOff x="564675" y="1700625"/>
            <a:chExt cx="465200" cy="314200"/>
          </a:xfrm>
          <a:no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723301" y="3283370"/>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723301" y="3906329"/>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731465" y="4549892"/>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8" name="Text Placeholder 23">
            <a:extLst>
              <a:ext uri="{FF2B5EF4-FFF2-40B4-BE49-F238E27FC236}">
                <a16:creationId xmlns:a16="http://schemas.microsoft.com/office/drawing/2014/main" id="{28AA1DCD-E2D1-AB4F-9525-3C7A8492D0A8}"/>
              </a:ext>
            </a:extLst>
          </p:cNvPr>
          <p:cNvSpPr>
            <a:spLocks noGrp="1"/>
          </p:cNvSpPr>
          <p:nvPr>
            <p:ph type="body" sz="quarter" idx="19" hasCustomPrompt="1"/>
          </p:nvPr>
        </p:nvSpPr>
        <p:spPr>
          <a:xfrm>
            <a:off x="967062" y="415426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9" name="Text Placeholder 23">
            <a:extLst>
              <a:ext uri="{FF2B5EF4-FFF2-40B4-BE49-F238E27FC236}">
                <a16:creationId xmlns:a16="http://schemas.microsoft.com/office/drawing/2014/main" id="{15F19531-BE71-324A-B2F4-BCED970EE5C0}"/>
              </a:ext>
            </a:extLst>
          </p:cNvPr>
          <p:cNvSpPr>
            <a:spLocks noGrp="1"/>
          </p:cNvSpPr>
          <p:nvPr>
            <p:ph type="body" sz="quarter" idx="20" hasCustomPrompt="1"/>
          </p:nvPr>
        </p:nvSpPr>
        <p:spPr>
          <a:xfrm>
            <a:off x="967062" y="334469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pic>
        <p:nvPicPr>
          <p:cNvPr id="27" name="Picture 26" descr="A picture containing text&#10;&#10;Description automatically generated">
            <a:extLst>
              <a:ext uri="{FF2B5EF4-FFF2-40B4-BE49-F238E27FC236}">
                <a16:creationId xmlns:a16="http://schemas.microsoft.com/office/drawing/2014/main" id="{779220D5-E881-5F4F-B934-02FD4F4206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5586" y="473530"/>
            <a:ext cx="4899073" cy="2154566"/>
          </a:xfrm>
          <a:prstGeom prst="rect">
            <a:avLst/>
          </a:prstGeom>
        </p:spPr>
      </p:pic>
      <p:grpSp>
        <p:nvGrpSpPr>
          <p:cNvPr id="28" name="Group 27">
            <a:extLst>
              <a:ext uri="{FF2B5EF4-FFF2-40B4-BE49-F238E27FC236}">
                <a16:creationId xmlns:a16="http://schemas.microsoft.com/office/drawing/2014/main" id="{275E8263-0477-5645-B634-01AF59D540E4}"/>
              </a:ext>
            </a:extLst>
          </p:cNvPr>
          <p:cNvGrpSpPr/>
          <p:nvPr userDrawn="1"/>
        </p:nvGrpSpPr>
        <p:grpSpPr>
          <a:xfrm>
            <a:off x="9456007" y="5836660"/>
            <a:ext cx="2735993" cy="679345"/>
            <a:chOff x="0" y="0"/>
            <a:chExt cx="2301694" cy="571500"/>
          </a:xfrm>
        </p:grpSpPr>
        <p:sp>
          <p:nvSpPr>
            <p:cNvPr id="29" name="Rectangle 28">
              <a:extLst>
                <a:ext uri="{FF2B5EF4-FFF2-40B4-BE49-F238E27FC236}">
                  <a16:creationId xmlns:a16="http://schemas.microsoft.com/office/drawing/2014/main" id="{2D522520-FDCE-8442-9D71-202E6368C4F3}"/>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2" name="Picture 31">
              <a:extLst>
                <a:ext uri="{FF2B5EF4-FFF2-40B4-BE49-F238E27FC236}">
                  <a16:creationId xmlns:a16="http://schemas.microsoft.com/office/drawing/2014/main" id="{79C25753-B4D7-6849-9A91-5984DB1A8A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12911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15188-3C8A-2D7A-9A8F-FF0C41D11A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C00F813-7D7A-6940-2F1E-B928CCB7FE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99C1E7-220A-D3E1-760E-AB82FF7A150B}"/>
              </a:ext>
            </a:extLst>
          </p:cNvPr>
          <p:cNvSpPr>
            <a:spLocks noGrp="1"/>
          </p:cNvSpPr>
          <p:nvPr>
            <p:ph type="dt" sz="half" idx="10"/>
          </p:nvPr>
        </p:nvSpPr>
        <p:spPr/>
        <p:txBody>
          <a:bodyPr/>
          <a:lstStyle/>
          <a:p>
            <a:fld id="{952BCC55-F1D6-46D6-B6AC-136D8679EF28}" type="datetimeFigureOut">
              <a:rPr lang="en-IE" smtClean="0"/>
              <a:t>26/10/2023</a:t>
            </a:fld>
            <a:endParaRPr lang="en-IE"/>
          </a:p>
        </p:txBody>
      </p:sp>
      <p:sp>
        <p:nvSpPr>
          <p:cNvPr id="5" name="Footer Placeholder 4">
            <a:extLst>
              <a:ext uri="{FF2B5EF4-FFF2-40B4-BE49-F238E27FC236}">
                <a16:creationId xmlns:a16="http://schemas.microsoft.com/office/drawing/2014/main" id="{FB0FA3A2-F9A2-E01C-6F4C-537624C981C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9CC5196-8CBF-76AC-9FAE-680E5C112B9A}"/>
              </a:ext>
            </a:extLst>
          </p:cNvPr>
          <p:cNvSpPr>
            <a:spLocks noGrp="1"/>
          </p:cNvSpPr>
          <p:nvPr>
            <p:ph type="sldNum" sz="quarter" idx="12"/>
          </p:nvPr>
        </p:nvSpPr>
        <p:spPr/>
        <p:txBody>
          <a:bodyPr/>
          <a:lstStyle/>
          <a:p>
            <a:fld id="{9AC5858A-83DD-4FE9-BDDA-A32014C804BD}" type="slidenum">
              <a:rPr lang="en-IE" smtClean="0"/>
              <a:t>‹#›</a:t>
            </a:fld>
            <a:endParaRPr lang="en-IE"/>
          </a:p>
        </p:txBody>
      </p:sp>
    </p:spTree>
    <p:extLst>
      <p:ext uri="{BB962C8B-B14F-4D97-AF65-F5344CB8AC3E}">
        <p14:creationId xmlns:p14="http://schemas.microsoft.com/office/powerpoint/2010/main" val="2808328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D800-9E7D-7E69-B5AD-85F31C4F4D7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809DB35-8A79-7362-AD21-5EA8A0443E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B02F9E93-40D6-CBA1-D093-4F594AE09E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27E99CDE-B3A5-B51D-DFD4-A92581A0C954}"/>
              </a:ext>
            </a:extLst>
          </p:cNvPr>
          <p:cNvSpPr>
            <a:spLocks noGrp="1"/>
          </p:cNvSpPr>
          <p:nvPr>
            <p:ph type="dt" sz="half" idx="10"/>
          </p:nvPr>
        </p:nvSpPr>
        <p:spPr/>
        <p:txBody>
          <a:bodyPr/>
          <a:lstStyle/>
          <a:p>
            <a:fld id="{952BCC55-F1D6-46D6-B6AC-136D8679EF28}" type="datetimeFigureOut">
              <a:rPr lang="en-IE" smtClean="0"/>
              <a:t>26/10/2023</a:t>
            </a:fld>
            <a:endParaRPr lang="en-IE"/>
          </a:p>
        </p:txBody>
      </p:sp>
      <p:sp>
        <p:nvSpPr>
          <p:cNvPr id="6" name="Footer Placeholder 5">
            <a:extLst>
              <a:ext uri="{FF2B5EF4-FFF2-40B4-BE49-F238E27FC236}">
                <a16:creationId xmlns:a16="http://schemas.microsoft.com/office/drawing/2014/main" id="{4637EDBD-A374-452A-34AA-3EF20AAC7C2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F3645EC-07DC-41D5-9FFA-212C4D92A8CF}"/>
              </a:ext>
            </a:extLst>
          </p:cNvPr>
          <p:cNvSpPr>
            <a:spLocks noGrp="1"/>
          </p:cNvSpPr>
          <p:nvPr>
            <p:ph type="sldNum" sz="quarter" idx="12"/>
          </p:nvPr>
        </p:nvSpPr>
        <p:spPr/>
        <p:txBody>
          <a:bodyPr/>
          <a:lstStyle/>
          <a:p>
            <a:fld id="{9AC5858A-83DD-4FE9-BDDA-A32014C804BD}" type="slidenum">
              <a:rPr lang="en-IE" smtClean="0"/>
              <a:t>‹#›</a:t>
            </a:fld>
            <a:endParaRPr lang="en-IE"/>
          </a:p>
        </p:txBody>
      </p:sp>
    </p:spTree>
    <p:extLst>
      <p:ext uri="{BB962C8B-B14F-4D97-AF65-F5344CB8AC3E}">
        <p14:creationId xmlns:p14="http://schemas.microsoft.com/office/powerpoint/2010/main" val="259670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4EC2F-4A7E-5FB3-ED2E-C0060BBF845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E8A78E5-EABF-56DC-06B5-D410933AC9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D8B56E-E013-7D82-7564-D7BAFA4190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9680B27-A3E6-EC62-6F13-A51F87ACA9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11F225-7CC6-4E99-4AD1-1E00FD92C9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3069910E-6F80-E9BE-83BA-409F7B90197C}"/>
              </a:ext>
            </a:extLst>
          </p:cNvPr>
          <p:cNvSpPr>
            <a:spLocks noGrp="1"/>
          </p:cNvSpPr>
          <p:nvPr>
            <p:ph type="dt" sz="half" idx="10"/>
          </p:nvPr>
        </p:nvSpPr>
        <p:spPr/>
        <p:txBody>
          <a:bodyPr/>
          <a:lstStyle/>
          <a:p>
            <a:fld id="{952BCC55-F1D6-46D6-B6AC-136D8679EF28}" type="datetimeFigureOut">
              <a:rPr lang="en-IE" smtClean="0"/>
              <a:t>26/10/2023</a:t>
            </a:fld>
            <a:endParaRPr lang="en-IE"/>
          </a:p>
        </p:txBody>
      </p:sp>
      <p:sp>
        <p:nvSpPr>
          <p:cNvPr id="8" name="Footer Placeholder 7">
            <a:extLst>
              <a:ext uri="{FF2B5EF4-FFF2-40B4-BE49-F238E27FC236}">
                <a16:creationId xmlns:a16="http://schemas.microsoft.com/office/drawing/2014/main" id="{91B174DD-FD8D-697B-3048-21E17381BBD6}"/>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96CD71F-E4F9-AB6E-7624-210EC44311D5}"/>
              </a:ext>
            </a:extLst>
          </p:cNvPr>
          <p:cNvSpPr>
            <a:spLocks noGrp="1"/>
          </p:cNvSpPr>
          <p:nvPr>
            <p:ph type="sldNum" sz="quarter" idx="12"/>
          </p:nvPr>
        </p:nvSpPr>
        <p:spPr/>
        <p:txBody>
          <a:bodyPr/>
          <a:lstStyle/>
          <a:p>
            <a:fld id="{9AC5858A-83DD-4FE9-BDDA-A32014C804BD}" type="slidenum">
              <a:rPr lang="en-IE" smtClean="0"/>
              <a:t>‹#›</a:t>
            </a:fld>
            <a:endParaRPr lang="en-IE"/>
          </a:p>
        </p:txBody>
      </p:sp>
    </p:spTree>
    <p:extLst>
      <p:ext uri="{BB962C8B-B14F-4D97-AF65-F5344CB8AC3E}">
        <p14:creationId xmlns:p14="http://schemas.microsoft.com/office/powerpoint/2010/main" val="2974084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7EEB-961A-2A14-3222-CB0EEB2249A9}"/>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8BFBABE8-C71D-7C35-30AE-EC3C289D6276}"/>
              </a:ext>
            </a:extLst>
          </p:cNvPr>
          <p:cNvSpPr>
            <a:spLocks noGrp="1"/>
          </p:cNvSpPr>
          <p:nvPr>
            <p:ph type="dt" sz="half" idx="10"/>
          </p:nvPr>
        </p:nvSpPr>
        <p:spPr/>
        <p:txBody>
          <a:bodyPr/>
          <a:lstStyle/>
          <a:p>
            <a:fld id="{952BCC55-F1D6-46D6-B6AC-136D8679EF28}" type="datetimeFigureOut">
              <a:rPr lang="en-IE" smtClean="0"/>
              <a:t>26/10/2023</a:t>
            </a:fld>
            <a:endParaRPr lang="en-IE"/>
          </a:p>
        </p:txBody>
      </p:sp>
      <p:sp>
        <p:nvSpPr>
          <p:cNvPr id="4" name="Footer Placeholder 3">
            <a:extLst>
              <a:ext uri="{FF2B5EF4-FFF2-40B4-BE49-F238E27FC236}">
                <a16:creationId xmlns:a16="http://schemas.microsoft.com/office/drawing/2014/main" id="{8F443312-71A5-6FD2-A928-344A5F95D27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3E751058-5329-A15C-DC63-3BEDAA1E550B}"/>
              </a:ext>
            </a:extLst>
          </p:cNvPr>
          <p:cNvSpPr>
            <a:spLocks noGrp="1"/>
          </p:cNvSpPr>
          <p:nvPr>
            <p:ph type="sldNum" sz="quarter" idx="12"/>
          </p:nvPr>
        </p:nvSpPr>
        <p:spPr/>
        <p:txBody>
          <a:bodyPr/>
          <a:lstStyle/>
          <a:p>
            <a:fld id="{9AC5858A-83DD-4FE9-BDDA-A32014C804BD}" type="slidenum">
              <a:rPr lang="en-IE" smtClean="0"/>
              <a:t>‹#›</a:t>
            </a:fld>
            <a:endParaRPr lang="en-IE"/>
          </a:p>
        </p:txBody>
      </p:sp>
    </p:spTree>
    <p:extLst>
      <p:ext uri="{BB962C8B-B14F-4D97-AF65-F5344CB8AC3E}">
        <p14:creationId xmlns:p14="http://schemas.microsoft.com/office/powerpoint/2010/main" val="317478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BAF651-43ED-8532-ED54-F6871C312B8B}"/>
              </a:ext>
            </a:extLst>
          </p:cNvPr>
          <p:cNvSpPr>
            <a:spLocks noGrp="1"/>
          </p:cNvSpPr>
          <p:nvPr>
            <p:ph type="dt" sz="half" idx="10"/>
          </p:nvPr>
        </p:nvSpPr>
        <p:spPr/>
        <p:txBody>
          <a:bodyPr/>
          <a:lstStyle/>
          <a:p>
            <a:fld id="{952BCC55-F1D6-46D6-B6AC-136D8679EF28}" type="datetimeFigureOut">
              <a:rPr lang="en-IE" smtClean="0"/>
              <a:t>26/10/2023</a:t>
            </a:fld>
            <a:endParaRPr lang="en-IE"/>
          </a:p>
        </p:txBody>
      </p:sp>
      <p:sp>
        <p:nvSpPr>
          <p:cNvPr id="3" name="Footer Placeholder 2">
            <a:extLst>
              <a:ext uri="{FF2B5EF4-FFF2-40B4-BE49-F238E27FC236}">
                <a16:creationId xmlns:a16="http://schemas.microsoft.com/office/drawing/2014/main" id="{119DFB5C-F346-21F8-8073-01466EB4FD6B}"/>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EAB3910C-6E55-C646-E2D4-C7900451BE95}"/>
              </a:ext>
            </a:extLst>
          </p:cNvPr>
          <p:cNvSpPr>
            <a:spLocks noGrp="1"/>
          </p:cNvSpPr>
          <p:nvPr>
            <p:ph type="sldNum" sz="quarter" idx="12"/>
          </p:nvPr>
        </p:nvSpPr>
        <p:spPr/>
        <p:txBody>
          <a:bodyPr/>
          <a:lstStyle/>
          <a:p>
            <a:fld id="{9AC5858A-83DD-4FE9-BDDA-A32014C804BD}" type="slidenum">
              <a:rPr lang="en-IE" smtClean="0"/>
              <a:t>‹#›</a:t>
            </a:fld>
            <a:endParaRPr lang="en-IE"/>
          </a:p>
        </p:txBody>
      </p:sp>
    </p:spTree>
    <p:extLst>
      <p:ext uri="{BB962C8B-B14F-4D97-AF65-F5344CB8AC3E}">
        <p14:creationId xmlns:p14="http://schemas.microsoft.com/office/powerpoint/2010/main" val="412911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C70A-D860-94AB-DFF3-24C5758AE3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1FABE27-58BA-A4A7-6C11-B12837F3B3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640D3E5B-79AB-AD41-07C0-2652F1CAB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D0A89E-E9DC-CF68-449F-A4C356AAFB32}"/>
              </a:ext>
            </a:extLst>
          </p:cNvPr>
          <p:cNvSpPr>
            <a:spLocks noGrp="1"/>
          </p:cNvSpPr>
          <p:nvPr>
            <p:ph type="dt" sz="half" idx="10"/>
          </p:nvPr>
        </p:nvSpPr>
        <p:spPr/>
        <p:txBody>
          <a:bodyPr/>
          <a:lstStyle/>
          <a:p>
            <a:fld id="{952BCC55-F1D6-46D6-B6AC-136D8679EF28}" type="datetimeFigureOut">
              <a:rPr lang="en-IE" smtClean="0"/>
              <a:t>26/10/2023</a:t>
            </a:fld>
            <a:endParaRPr lang="en-IE"/>
          </a:p>
        </p:txBody>
      </p:sp>
      <p:sp>
        <p:nvSpPr>
          <p:cNvPr id="6" name="Footer Placeholder 5">
            <a:extLst>
              <a:ext uri="{FF2B5EF4-FFF2-40B4-BE49-F238E27FC236}">
                <a16:creationId xmlns:a16="http://schemas.microsoft.com/office/drawing/2014/main" id="{38E7A9D6-BAC5-0D4F-BFA7-25C0AB0C1FE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97935F9-811E-E538-6AAE-5FBC957DF0F9}"/>
              </a:ext>
            </a:extLst>
          </p:cNvPr>
          <p:cNvSpPr>
            <a:spLocks noGrp="1"/>
          </p:cNvSpPr>
          <p:nvPr>
            <p:ph type="sldNum" sz="quarter" idx="12"/>
          </p:nvPr>
        </p:nvSpPr>
        <p:spPr/>
        <p:txBody>
          <a:bodyPr/>
          <a:lstStyle/>
          <a:p>
            <a:fld id="{9AC5858A-83DD-4FE9-BDDA-A32014C804BD}" type="slidenum">
              <a:rPr lang="en-IE" smtClean="0"/>
              <a:t>‹#›</a:t>
            </a:fld>
            <a:endParaRPr lang="en-IE"/>
          </a:p>
        </p:txBody>
      </p:sp>
    </p:spTree>
    <p:extLst>
      <p:ext uri="{BB962C8B-B14F-4D97-AF65-F5344CB8AC3E}">
        <p14:creationId xmlns:p14="http://schemas.microsoft.com/office/powerpoint/2010/main" val="3572551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898C-1772-6973-99B8-9591EC46E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4F61CB2-D25C-6ED7-2D7D-6FAFF1621B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DB35AAF-4C45-7EAA-69A7-A278EFDC3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2AF273-CADE-34CC-99A0-256D4157B659}"/>
              </a:ext>
            </a:extLst>
          </p:cNvPr>
          <p:cNvSpPr>
            <a:spLocks noGrp="1"/>
          </p:cNvSpPr>
          <p:nvPr>
            <p:ph type="dt" sz="half" idx="10"/>
          </p:nvPr>
        </p:nvSpPr>
        <p:spPr/>
        <p:txBody>
          <a:bodyPr/>
          <a:lstStyle/>
          <a:p>
            <a:fld id="{952BCC55-F1D6-46D6-B6AC-136D8679EF28}" type="datetimeFigureOut">
              <a:rPr lang="en-IE" smtClean="0"/>
              <a:t>26/10/2023</a:t>
            </a:fld>
            <a:endParaRPr lang="en-IE"/>
          </a:p>
        </p:txBody>
      </p:sp>
      <p:sp>
        <p:nvSpPr>
          <p:cNvPr id="6" name="Footer Placeholder 5">
            <a:extLst>
              <a:ext uri="{FF2B5EF4-FFF2-40B4-BE49-F238E27FC236}">
                <a16:creationId xmlns:a16="http://schemas.microsoft.com/office/drawing/2014/main" id="{926FC4B8-6E0B-FDFE-E260-3E28BA5EC59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2376FE9-6667-D8FF-D102-172481C7BD6F}"/>
              </a:ext>
            </a:extLst>
          </p:cNvPr>
          <p:cNvSpPr>
            <a:spLocks noGrp="1"/>
          </p:cNvSpPr>
          <p:nvPr>
            <p:ph type="sldNum" sz="quarter" idx="12"/>
          </p:nvPr>
        </p:nvSpPr>
        <p:spPr/>
        <p:txBody>
          <a:bodyPr/>
          <a:lstStyle/>
          <a:p>
            <a:fld id="{9AC5858A-83DD-4FE9-BDDA-A32014C804BD}" type="slidenum">
              <a:rPr lang="en-IE" smtClean="0"/>
              <a:t>‹#›</a:t>
            </a:fld>
            <a:endParaRPr lang="en-IE"/>
          </a:p>
        </p:txBody>
      </p:sp>
    </p:spTree>
    <p:extLst>
      <p:ext uri="{BB962C8B-B14F-4D97-AF65-F5344CB8AC3E}">
        <p14:creationId xmlns:p14="http://schemas.microsoft.com/office/powerpoint/2010/main" val="120635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196542-CE2F-953D-67B9-C80E0F8948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18E01BE-DC1F-591D-E984-09E716FA22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E8F5BC0-435B-18A2-34ED-49D520364A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BCC55-F1D6-46D6-B6AC-136D8679EF28}" type="datetimeFigureOut">
              <a:rPr lang="en-IE" smtClean="0"/>
              <a:t>26/10/2023</a:t>
            </a:fld>
            <a:endParaRPr lang="en-IE"/>
          </a:p>
        </p:txBody>
      </p:sp>
      <p:sp>
        <p:nvSpPr>
          <p:cNvPr id="5" name="Footer Placeholder 4">
            <a:extLst>
              <a:ext uri="{FF2B5EF4-FFF2-40B4-BE49-F238E27FC236}">
                <a16:creationId xmlns:a16="http://schemas.microsoft.com/office/drawing/2014/main" id="{4D4D4CC6-E7C2-A60F-5348-2E801D78E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B8FDB9ED-DD37-E928-EA7D-E35C5FA0AC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5858A-83DD-4FE9-BDDA-A32014C804BD}" type="slidenum">
              <a:rPr lang="en-IE" smtClean="0"/>
              <a:t>‹#›</a:t>
            </a:fld>
            <a:endParaRPr lang="en-IE"/>
          </a:p>
        </p:txBody>
      </p:sp>
    </p:spTree>
    <p:extLst>
      <p:ext uri="{BB962C8B-B14F-4D97-AF65-F5344CB8AC3E}">
        <p14:creationId xmlns:p14="http://schemas.microsoft.com/office/powerpoint/2010/main" val="819850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3" r:id="rId23"/>
    <p:sldLayoutId id="214748367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svg"/><Relationship Id="rId2" Type="http://schemas.openxmlformats.org/officeDocument/2006/relationships/image" Target="../media/image30.jpeg"/><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1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1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5.xml"/><Relationship Id="rId5" Type="http://schemas.openxmlformats.org/officeDocument/2006/relationships/image" Target="../media/image56.sv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www.sustainabletravelireland.ie/" TargetMode="External"/><Relationship Id="rId3" Type="http://schemas.openxmlformats.org/officeDocument/2006/relationships/hyperlink" Target="https://leitrimtourism.com/" TargetMode="External"/><Relationship Id="rId7" Type="http://schemas.openxmlformats.org/officeDocument/2006/relationships/hyperlink" Target="https://itoa-ireland.com/" TargetMode="External"/><Relationship Id="rId12" Type="http://schemas.openxmlformats.org/officeDocument/2006/relationships/hyperlink" Target="https://www.sligotourism.ie/" TargetMode="External"/><Relationship Id="rId2" Type="http://schemas.openxmlformats.org/officeDocument/2006/relationships/hyperlink" Target="https://www.visitroscommon.ie/" TargetMode="External"/><Relationship Id="rId1" Type="http://schemas.openxmlformats.org/officeDocument/2006/relationships/slideLayout" Target="../slideLayouts/slideLayout16.xml"/><Relationship Id="rId6" Type="http://schemas.openxmlformats.org/officeDocument/2006/relationships/hyperlink" Target="https://www.itic.ie/" TargetMode="External"/><Relationship Id="rId11" Type="http://schemas.openxmlformats.org/officeDocument/2006/relationships/hyperlink" Target="http://www.rosleaderpartnership.ie/" TargetMode="External"/><Relationship Id="rId5" Type="http://schemas.openxmlformats.org/officeDocument/2006/relationships/hyperlink" Target="https://www.tourismireland.com/" TargetMode="External"/><Relationship Id="rId10" Type="http://schemas.openxmlformats.org/officeDocument/2006/relationships/hyperlink" Target="https://www.localenterprise.ie/Leitrim/" TargetMode="External"/><Relationship Id="rId4" Type="http://schemas.openxmlformats.org/officeDocument/2006/relationships/hyperlink" Target="https://www.failteireland.ie/Footer/What-We-Do/Our-History.aspx" TargetMode="External"/><Relationship Id="rId9" Type="http://schemas.openxmlformats.org/officeDocument/2006/relationships/hyperlink" Target="https://www.discoverireland.ie/irelands-hidden-heartland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16.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 Id="rId9" Type="http://schemas.openxmlformats.org/officeDocument/2006/relationships/image" Target="../media/image35.sv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image" Target="../media/image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8" Type="http://schemas.openxmlformats.org/officeDocument/2006/relationships/hyperlink" Target="https://www.sportireland.ie/sites/default/files/media/document/2022-03/criteria_water_0_1.pdf" TargetMode="External"/><Relationship Id="rId3" Type="http://schemas.openxmlformats.org/officeDocument/2006/relationships/hyperlink" Target="https://canoe.ie/wp-content/uploads/2020/07/Canoeing-Ireland-Inland-Event-Risk-Assessment-170701.docx" TargetMode="External"/><Relationship Id="rId7" Type="http://schemas.openxmlformats.org/officeDocument/2006/relationships/hyperlink" Target="https://rnli.org/-/media/rnli/downloads/48741_kayaking_leaflet_final_sept_19_aw-lores.pdf?rev=edf9923bd2ed41ecaa2c1b394c842a0d&amp;hash=9CFC2CC8ACFD7925DB8733E3BBE9DBAC" TargetMode="External"/><Relationship Id="rId2" Type="http://schemas.openxmlformats.org/officeDocument/2006/relationships/hyperlink" Target="https://www.betterhealth.vic.gov.au/health/healthyliving/canoeing-and-kayaking-preventing-injury#develop-skills-when-canoeing-and-kayaking" TargetMode="External"/><Relationship Id="rId1" Type="http://schemas.openxmlformats.org/officeDocument/2006/relationships/slideLayout" Target="../slideLayouts/slideLayout20.xml"/><Relationship Id="rId6" Type="http://schemas.openxmlformats.org/officeDocument/2006/relationships/hyperlink" Target="https://rnli.org/safety/what-we-can-do-for-you" TargetMode="External"/><Relationship Id="rId5" Type="http://schemas.openxmlformats.org/officeDocument/2006/relationships/hyperlink" Target="https://www.insure4boats.co.uk/blog/archive/kayaking-risk-assessment/" TargetMode="External"/><Relationship Id="rId10" Type="http://schemas.openxmlformats.org/officeDocument/2006/relationships/image" Target="../media/image66.png"/><Relationship Id="rId4" Type="http://schemas.openxmlformats.org/officeDocument/2006/relationships/hyperlink" Target="https://www.canoe.ie/safety-on-the-water/" TargetMode="External"/><Relationship Id="rId9" Type="http://schemas.openxmlformats.org/officeDocument/2006/relationships/image" Target="../media/image65.jpe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svg"/><Relationship Id="rId2" Type="http://schemas.openxmlformats.org/officeDocument/2006/relationships/image" Target="../media/image69.jpeg"/><Relationship Id="rId1" Type="http://schemas.openxmlformats.org/officeDocument/2006/relationships/slideLayout" Target="../slideLayouts/slideLayout16.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jpeg"/></Relationships>
</file>

<file path=ppt/slides/_rels/slide34.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8" Type="http://schemas.openxmlformats.org/officeDocument/2006/relationships/hyperlink" Target="https://www.mountaineers.org/blog/preparing-for-the-worst-a-chaplains-perspective" TargetMode="External"/><Relationship Id="rId3" Type="http://schemas.openxmlformats.org/officeDocument/2006/relationships/hyperlink" Target="https://www.mountaineering.ie/_files/20226294612_f40487dd.pdf" TargetMode="External"/><Relationship Id="rId7" Type="http://schemas.openxmlformats.org/officeDocument/2006/relationships/hyperlink" Target="https://medium.com/gaia-voice/lessons-in-crisis-management-from-a-mountain-guide-rescue-officer-80bf99dc1ad2" TargetMode="External"/><Relationship Id="rId2" Type="http://schemas.openxmlformats.org/officeDocument/2006/relationships/hyperlink" Target="https://www.linkedin.com/pulse/12-management-lessons-i-learnt-from-climbing-mountains-tanuj-syal/" TargetMode="External"/><Relationship Id="rId1" Type="http://schemas.openxmlformats.org/officeDocument/2006/relationships/slideLayout" Target="../slideLayouts/slideLayout20.xml"/><Relationship Id="rId6" Type="http://schemas.openxmlformats.org/officeDocument/2006/relationships/hyperlink" Target="https://www.e-unwto.org/doi/book/10.18111/9789284420285" TargetMode="External"/><Relationship Id="rId5" Type="http://schemas.openxmlformats.org/officeDocument/2006/relationships/hyperlink" Target="https://www.e-unwto.org/doi/10.18111/9789284423163" TargetMode="External"/><Relationship Id="rId10" Type="http://schemas.openxmlformats.org/officeDocument/2006/relationships/image" Target="../media/image76.jpeg"/><Relationship Id="rId4" Type="http://schemas.openxmlformats.org/officeDocument/2006/relationships/hyperlink" Target="https://www.rei.com/learn/expert-advice/how-to-plan-a-mountaineering-trip.html" TargetMode="External"/><Relationship Id="rId9" Type="http://schemas.openxmlformats.org/officeDocument/2006/relationships/image" Target="../media/image75.jpe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35.svg"/><Relationship Id="rId2" Type="http://schemas.openxmlformats.org/officeDocument/2006/relationships/image" Target="../media/image77.jpeg"/><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80.jpeg"/><Relationship Id="rId4" Type="http://schemas.openxmlformats.org/officeDocument/2006/relationships/image" Target="../media/image79.jpeg"/></Relationships>
</file>

<file path=ppt/slides/_rels/slide38.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8" Type="http://schemas.openxmlformats.org/officeDocument/2006/relationships/hyperlink" Target="https://www.preventionweb.net/files/44208_trainingguide1.pdf" TargetMode="External"/><Relationship Id="rId13" Type="http://schemas.openxmlformats.org/officeDocument/2006/relationships/hyperlink" Target="https://www.iccrom.org/sites/default/files/Guide-to-Risk-Managment_English.pdf" TargetMode="External"/><Relationship Id="rId3" Type="http://schemas.openxmlformats.org/officeDocument/2006/relationships/hyperlink" Target="https://www.lavi.com/en/resources-detail/crowd-control-techniques" TargetMode="External"/><Relationship Id="rId7" Type="http://schemas.openxmlformats.org/officeDocument/2006/relationships/hyperlink" Target="https://icorp.icomos.org/wp-content/uploads/2017/10/ICCROM_17_RiskPreparedness_en.pdf" TargetMode="External"/><Relationship Id="rId12" Type="http://schemas.openxmlformats.org/officeDocument/2006/relationships/image" Target="../media/image81.png"/><Relationship Id="rId2" Type="http://schemas.openxmlformats.org/officeDocument/2006/relationships/hyperlink" Target="https://billetto.co.uk/blog/how-to-manage-crowds-at-events/" TargetMode="External"/><Relationship Id="rId1" Type="http://schemas.openxmlformats.org/officeDocument/2006/relationships/slideLayout" Target="../slideLayouts/slideLayout20.xml"/><Relationship Id="rId6" Type="http://schemas.openxmlformats.org/officeDocument/2006/relationships/hyperlink" Target="https://whc.unesco.org/uploads/activities/documents/activity-113-2.pdf" TargetMode="External"/><Relationship Id="rId11" Type="http://schemas.openxmlformats.org/officeDocument/2006/relationships/hyperlink" Target="https://whc.unesco.org/en/disaster-risk-reduction/" TargetMode="External"/><Relationship Id="rId5" Type="http://schemas.openxmlformats.org/officeDocument/2006/relationships/hyperlink" Target="https://impactprograms.com/festival-risk-management-preventing-overcrowding-and-bottlenecks/" TargetMode="External"/><Relationship Id="rId10" Type="http://schemas.openxmlformats.org/officeDocument/2006/relationships/hyperlink" Target="https://documents1.worldbank.org/curated/en/696061511882383371/pdf/121709-WP-P161985-PUBLIC-DisasterResilientCulturalHeritageKnowledgeNoteENWEB.pdf" TargetMode="External"/><Relationship Id="rId4" Type="http://schemas.openxmlformats.org/officeDocument/2006/relationships/hyperlink" Target="https://www.oneplanevents.com/crowd-management/" TargetMode="External"/><Relationship Id="rId9" Type="http://schemas.openxmlformats.org/officeDocument/2006/relationships/hyperlink" Target="https://www.europarl.europa.eu/RegData/etudes/etudes/join/2007/369029/IPOL-CULT_ET(2007)369029_EN.pdf" TargetMode="External"/><Relationship Id="rId14" Type="http://schemas.openxmlformats.org/officeDocument/2006/relationships/image" Target="../media/image82.jpe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6.xml"/><Relationship Id="rId5" Type="http://schemas.openxmlformats.org/officeDocument/2006/relationships/image" Target="../media/image86.jpeg"/><Relationship Id="rId4" Type="http://schemas.openxmlformats.org/officeDocument/2006/relationships/image" Target="../media/image85.jpeg"/></Relationships>
</file>

<file path=ppt/slides/_rels/slide4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6.xml"/><Relationship Id="rId5" Type="http://schemas.openxmlformats.org/officeDocument/2006/relationships/image" Target="../media/image90.jpeg"/><Relationship Id="rId4" Type="http://schemas.openxmlformats.org/officeDocument/2006/relationships/image" Target="../media/image89.jpeg"/></Relationships>
</file>

<file path=ppt/slides/_rels/slide43.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2.jpeg"/><Relationship Id="rId7" Type="http://schemas.openxmlformats.org/officeDocument/2006/relationships/image" Target="../media/image94.jpeg"/><Relationship Id="rId2" Type="http://schemas.openxmlformats.org/officeDocument/2006/relationships/image" Target="../media/image91.jpeg"/><Relationship Id="rId1" Type="http://schemas.openxmlformats.org/officeDocument/2006/relationships/slideLayout" Target="../slideLayouts/slideLayout16.xml"/><Relationship Id="rId6" Type="http://schemas.openxmlformats.org/officeDocument/2006/relationships/image" Target="../media/image93.jpeg"/><Relationship Id="rId5" Type="http://schemas.openxmlformats.org/officeDocument/2006/relationships/image" Target="../media/image74.svg"/><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https://www.smartsheet.com/content/crisis-management-plan" TargetMode="External"/><Relationship Id="rId2" Type="http://schemas.openxmlformats.org/officeDocument/2006/relationships/image" Target="../media/image9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s://www.techtarget.com/searchdisasterrecovery/definition/pandemic-plan" TargetMode="External"/><Relationship Id="rId2" Type="http://schemas.openxmlformats.org/officeDocument/2006/relationships/hyperlink" Target="https://www.techtarget.com/searchdisasterrecovery/definition/natural-disaster-recovery" TargetMode="External"/><Relationship Id="rId1" Type="http://schemas.openxmlformats.org/officeDocument/2006/relationships/slideLayout" Target="../slideLayouts/slideLayout22.xml"/><Relationship Id="rId5" Type="http://schemas.openxmlformats.org/officeDocument/2006/relationships/image" Target="../media/image99.svg"/><Relationship Id="rId4" Type="http://schemas.openxmlformats.org/officeDocument/2006/relationships/image" Target="../media/image9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hyperlink" Target="https://www.techtarget.com/searchdisasterrecovery/definition/business-continuity" TargetMode="External"/><Relationship Id="rId2" Type="http://schemas.openxmlformats.org/officeDocument/2006/relationships/hyperlink" Target="https://www.techtarget.com/searchdisasterrecovery/definition/crisis-management-plan-CMP#:~:text=A%20crisis%20management%20plan%20(CMP)%20outlines%20how%20to%20respond%20to,reputation%20or%20ability%20to%20operate." TargetMode="External"/><Relationship Id="rId1" Type="http://schemas.openxmlformats.org/officeDocument/2006/relationships/slideLayout" Target="../slideLayouts/slideLayout20.xml"/><Relationship Id="rId5" Type="http://schemas.openxmlformats.org/officeDocument/2006/relationships/image" Target="../media/image101.svg"/><Relationship Id="rId4" Type="http://schemas.openxmlformats.org/officeDocument/2006/relationships/image" Target="../media/image100.png"/></Relationships>
</file>

<file path=ppt/slides/_rels/slide61.xml.rels><?xml version="1.0" encoding="UTF-8" standalone="yes"?>
<Relationships xmlns="http://schemas.openxmlformats.org/package/2006/relationships"><Relationship Id="rId3" Type="http://schemas.openxmlformats.org/officeDocument/2006/relationships/hyperlink" Target="https://leitrimtourism.com/towns-villages/carrick-on-shannon/" TargetMode="External"/><Relationship Id="rId2" Type="http://schemas.openxmlformats.org/officeDocument/2006/relationships/hyperlink" Target="http://www.carrickonshannon.ie/carrick-on-shannon/" TargetMode="External"/><Relationship Id="rId1" Type="http://schemas.openxmlformats.org/officeDocument/2006/relationships/slideLayout" Target="../slideLayouts/slideLayout16.xml"/><Relationship Id="rId6" Type="http://schemas.openxmlformats.org/officeDocument/2006/relationships/hyperlink" Target="https://www.gov.ie/en/policy-information/73f7c-shannon-flood-risk-state-agency-co-ordination-working-group/#:~:text=The%20Shannon%20Flood%20Risk%20State,involved%20with%20the%20River%20Shannon." TargetMode="External"/><Relationship Id="rId5" Type="http://schemas.openxmlformats.org/officeDocument/2006/relationships/hyperlink" Target="http://www.leitrimcoco.ie/eng/Services_A-Z/Fire-Civil-Defence/Fire-Service-Operations/Fire-Stations/" TargetMode="External"/><Relationship Id="rId4" Type="http://schemas.openxmlformats.org/officeDocument/2006/relationships/hyperlink" Target="https://www.farmersjournal.ie/flooding-of-river-shannon-to-move-into-severe-risk-category-195813"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hyperlink" Target="https://www.google.com/search?rlz=1C1CHBF_enIE952IE952&amp;sxsrf=AJOqlzXpmHQYhe7n8vk6j1adNqKU3ZyZRA:1673285753401&amp;q=leitrim+tourism+phone&amp;ludocid=12547002934983585715&amp;sa=X&amp;ved=2ahUKEwiNrcGXg7v8AhUQT8AKHfUUDUkQ6BN6BAh0EAI" TargetMode="External"/><Relationship Id="rId2" Type="http://schemas.openxmlformats.org/officeDocument/2006/relationships/hyperlink" Target="https://www.google.com/search?rlz=1C1CHBF_enIE952IE952&amp;sxsrf=AJOqlzXpmHQYhe7n8vk6j1adNqKU3ZyZRA:1673285753401&amp;q=leitrim+tourism+address&amp;ludocid=12547002934983585715&amp;sa=X&amp;ved=2ahUKEwiNrcGXg7v8AhUQT8AKHfUUDUkQ6BN6BAh7EAI" TargetMode="External"/><Relationship Id="rId1" Type="http://schemas.openxmlformats.org/officeDocument/2006/relationships/slideLayout" Target="../slideLayouts/slideLayout16.xml"/><Relationship Id="rId6" Type="http://schemas.openxmlformats.org/officeDocument/2006/relationships/hyperlink" Target="https://www.waterwaysireland.org/shannon-flood-risk-stage-agency-co-operation-group" TargetMode="External"/><Relationship Id="rId5" Type="http://schemas.openxmlformats.org/officeDocument/2006/relationships/hyperlink" Target="https://www.irishtimes.com/news/environment/shannon-floods-locals-divided-on-how-to-tackle-crisis-1.4183698" TargetMode="External"/><Relationship Id="rId4" Type="http://schemas.openxmlformats.org/officeDocument/2006/relationships/hyperlink" Target="https://www.google.com/search?q=leitrim+tourism&amp;rlz=1C1CHBF_enIE952IE952&amp;oq=leitrim+tourism+&amp;aqs=chrome..69i57j0i512j46i175i199i512j0i22i30l3j69i60.1624j0j7&amp;sourceid=chrome&amp;ie=UTF-8"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hyperlink" Target="https://www.techtarget.com/searchdisasterrecovery/definition/business-continuity" TargetMode="External"/><Relationship Id="rId2" Type="http://schemas.openxmlformats.org/officeDocument/2006/relationships/hyperlink" Target="https://www.techtarget.com/searchdisasterrecovery/definition/crisis-management-plan-CMP#:~:text=A%20crisis%20management%20plan%20(CMP)%20outlines%20how%20to%20respond%20to,reputation%20or%20ability%20to%20operate." TargetMode="External"/><Relationship Id="rId1" Type="http://schemas.openxmlformats.org/officeDocument/2006/relationships/slideLayout" Target="../slideLayouts/slideLayout20.xml"/><Relationship Id="rId5" Type="http://schemas.openxmlformats.org/officeDocument/2006/relationships/image" Target="../media/image101.svg"/><Relationship Id="rId4" Type="http://schemas.openxmlformats.org/officeDocument/2006/relationships/image" Target="../media/image100.pn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hyperlink" Target="https://leitrimtourism.com/towns-villages/carrick-on-shannon/" TargetMode="External"/><Relationship Id="rId2" Type="http://schemas.openxmlformats.org/officeDocument/2006/relationships/hyperlink" Target="http://www.carrickonshannon.ie/carrick-on-shannon/" TargetMode="External"/><Relationship Id="rId1" Type="http://schemas.openxmlformats.org/officeDocument/2006/relationships/slideLayout" Target="../slideLayouts/slideLayout16.xml"/><Relationship Id="rId4" Type="http://schemas.openxmlformats.org/officeDocument/2006/relationships/hyperlink" Target="https://www.farmersjournal.ie/flooding-of-river-shannon-to-move-into-severe-risk-category-195813"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hyperlink" Target="https://momentumconsulting.ie/team/laura-magan/" TargetMode="External"/><Relationship Id="rId2" Type="http://schemas.openxmlformats.org/officeDocument/2006/relationships/hyperlink" Target="https://www.tourismrecovery.eu/" TargetMode="External"/><Relationship Id="rId1" Type="http://schemas.openxmlformats.org/officeDocument/2006/relationships/slideLayout" Target="../slideLayouts/slideLayout24.xml"/><Relationship Id="rId5" Type="http://schemas.openxmlformats.org/officeDocument/2006/relationships/image" Target="../media/image102.jpeg"/><Relationship Id="rId4" Type="http://schemas.openxmlformats.org/officeDocument/2006/relationships/hyperlink" Target="https://www.facebook.com/tourismcrisisrecovery"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08E540-4BD8-A3AC-CBF0-7BE31581A456}"/>
              </a:ext>
            </a:extLst>
          </p:cNvPr>
          <p:cNvSpPr>
            <a:spLocks noGrp="1"/>
          </p:cNvSpPr>
          <p:nvPr>
            <p:ph type="body" sz="quarter" idx="16"/>
          </p:nvPr>
        </p:nvSpPr>
        <p:spPr>
          <a:xfrm>
            <a:off x="666707" y="752637"/>
            <a:ext cx="7903135" cy="4138340"/>
          </a:xfrm>
        </p:spPr>
        <p:txBody>
          <a:bodyPr>
            <a:normAutofit/>
          </a:bodyPr>
          <a:lstStyle/>
          <a:p>
            <a:pPr>
              <a:lnSpc>
                <a:spcPct val="120000"/>
              </a:lnSpc>
              <a:spcBef>
                <a:spcPts val="0"/>
              </a:spcBef>
            </a:pPr>
            <a:r>
              <a:rPr lang="en-IE" sz="6900" b="1" dirty="0"/>
              <a:t>Modules 1-7</a:t>
            </a:r>
            <a:endParaRPr lang="en-IE" sz="5700" dirty="0"/>
          </a:p>
          <a:p>
            <a:pPr>
              <a:lnSpc>
                <a:spcPct val="120000"/>
              </a:lnSpc>
              <a:spcBef>
                <a:spcPts val="0"/>
              </a:spcBef>
            </a:pPr>
            <a:endParaRPr lang="en-IE" dirty="0"/>
          </a:p>
          <a:p>
            <a:pPr>
              <a:lnSpc>
                <a:spcPct val="120000"/>
              </a:lnSpc>
              <a:spcBef>
                <a:spcPts val="0"/>
              </a:spcBef>
            </a:pPr>
            <a:r>
              <a:rPr lang="en-IE" sz="6900" b="1" dirty="0"/>
              <a:t>Student Exercises</a:t>
            </a:r>
            <a:r>
              <a:rPr lang="en-IE" sz="6900" dirty="0"/>
              <a:t> </a:t>
            </a:r>
          </a:p>
        </p:txBody>
      </p:sp>
      <p:pic>
        <p:nvPicPr>
          <p:cNvPr id="3" name="Graphic 2" descr="Signature with solid fill">
            <a:extLst>
              <a:ext uri="{FF2B5EF4-FFF2-40B4-BE49-F238E27FC236}">
                <a16:creationId xmlns:a16="http://schemas.microsoft.com/office/drawing/2014/main" id="{F06D44EF-5563-85FA-0E7D-2582BABFA86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97972" y="919936"/>
            <a:ext cx="4579809" cy="4579809"/>
          </a:xfrm>
          <a:prstGeom prst="rect">
            <a:avLst/>
          </a:prstGeom>
        </p:spPr>
      </p:pic>
    </p:spTree>
    <p:extLst>
      <p:ext uri="{BB962C8B-B14F-4D97-AF65-F5344CB8AC3E}">
        <p14:creationId xmlns:p14="http://schemas.microsoft.com/office/powerpoint/2010/main" val="2472862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6727924-5A3A-D820-4FF2-B68DA6078C93}"/>
              </a:ext>
            </a:extLst>
          </p:cNvPr>
          <p:cNvSpPr>
            <a:spLocks noGrp="1"/>
          </p:cNvSpPr>
          <p:nvPr>
            <p:ph type="body" sz="quarter" idx="16"/>
          </p:nvPr>
        </p:nvSpPr>
        <p:spPr>
          <a:xfrm>
            <a:off x="0" y="286860"/>
            <a:ext cx="12191999" cy="582221"/>
          </a:xfrm>
          <a:solidFill>
            <a:srgbClr val="086D6E"/>
          </a:solidFill>
        </p:spPr>
        <p:txBody>
          <a:bodyPr>
            <a:normAutofit lnSpcReduction="10000"/>
          </a:bodyPr>
          <a:lstStyle/>
          <a:p>
            <a:pPr algn="ctr"/>
            <a:r>
              <a:rPr lang="en-IE" dirty="0">
                <a:solidFill>
                  <a:schemeClr val="bg1"/>
                </a:solidFill>
              </a:rPr>
              <a:t>Travel &amp; Infrastructure</a:t>
            </a:r>
          </a:p>
        </p:txBody>
      </p:sp>
      <p:sp>
        <p:nvSpPr>
          <p:cNvPr id="16" name="Text Placeholder 13">
            <a:extLst>
              <a:ext uri="{FF2B5EF4-FFF2-40B4-BE49-F238E27FC236}">
                <a16:creationId xmlns:a16="http://schemas.microsoft.com/office/drawing/2014/main" id="{E1BA741F-CAE5-4E45-01FF-6C4620021790}"/>
              </a:ext>
            </a:extLst>
          </p:cNvPr>
          <p:cNvSpPr txBox="1">
            <a:spLocks/>
          </p:cNvSpPr>
          <p:nvPr/>
        </p:nvSpPr>
        <p:spPr>
          <a:xfrm>
            <a:off x="0" y="877551"/>
            <a:ext cx="12191999" cy="58222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2400" dirty="0"/>
              <a:t>Assess the Likelihood of a Risk or Crisis Occurring in a Region &amp; the Impacts</a:t>
            </a:r>
          </a:p>
        </p:txBody>
      </p:sp>
      <p:pic>
        <p:nvPicPr>
          <p:cNvPr id="8" name="Picture 7" descr="A picture containing tree, outdoor, sky, nature&#10;&#10;Description automatically generated">
            <a:extLst>
              <a:ext uri="{FF2B5EF4-FFF2-40B4-BE49-F238E27FC236}">
                <a16:creationId xmlns:a16="http://schemas.microsoft.com/office/drawing/2014/main" id="{C4A327BB-6C27-519A-AF1D-BCF3A35D43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063" r="16663"/>
          <a:stretch/>
        </p:blipFill>
        <p:spPr>
          <a:xfrm>
            <a:off x="179443" y="1650497"/>
            <a:ext cx="2745933" cy="4329952"/>
          </a:xfrm>
          <a:prstGeom prst="rect">
            <a:avLst/>
          </a:prstGeom>
        </p:spPr>
      </p:pic>
      <p:pic>
        <p:nvPicPr>
          <p:cNvPr id="12" name="Picture 11" descr="A road with mountains in the background&#10;&#10;Description automatically generated with low confidence">
            <a:extLst>
              <a:ext uri="{FF2B5EF4-FFF2-40B4-BE49-F238E27FC236}">
                <a16:creationId xmlns:a16="http://schemas.microsoft.com/office/drawing/2014/main" id="{1F25DB97-5970-1C9A-B92D-46D3C9C1EC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2239" y="1650497"/>
            <a:ext cx="2886635" cy="4329952"/>
          </a:xfrm>
          <a:prstGeom prst="rect">
            <a:avLst/>
          </a:prstGeom>
        </p:spPr>
      </p:pic>
      <p:pic>
        <p:nvPicPr>
          <p:cNvPr id="21" name="Picture 20" descr="A group of people sitting in a room watching a person on a television&#10;&#10;Description automatically generated with low confidence">
            <a:extLst>
              <a:ext uri="{FF2B5EF4-FFF2-40B4-BE49-F238E27FC236}">
                <a16:creationId xmlns:a16="http://schemas.microsoft.com/office/drawing/2014/main" id="{FC47D2DD-82CF-366C-C469-264081B87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5999" y="1650497"/>
            <a:ext cx="2870748" cy="4329952"/>
          </a:xfrm>
          <a:prstGeom prst="rect">
            <a:avLst/>
          </a:prstGeom>
        </p:spPr>
      </p:pic>
      <p:pic>
        <p:nvPicPr>
          <p:cNvPr id="27" name="Picture 26">
            <a:extLst>
              <a:ext uri="{FF2B5EF4-FFF2-40B4-BE49-F238E27FC236}">
                <a16:creationId xmlns:a16="http://schemas.microsoft.com/office/drawing/2014/main" id="{F4EF88E6-9206-D02A-E44F-D65E423381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03872" y="1646016"/>
            <a:ext cx="2639893" cy="4331024"/>
          </a:xfrm>
          <a:prstGeom prst="rect">
            <a:avLst/>
          </a:prstGeom>
        </p:spPr>
      </p:pic>
      <p:pic>
        <p:nvPicPr>
          <p:cNvPr id="2" name="Graphic 1" descr="Signature with solid fill">
            <a:extLst>
              <a:ext uri="{FF2B5EF4-FFF2-40B4-BE49-F238E27FC236}">
                <a16:creationId xmlns:a16="http://schemas.microsoft.com/office/drawing/2014/main" id="{222AD595-4830-F0C4-EC2D-AA8F11A74B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5161" y="10244"/>
            <a:ext cx="1497106" cy="1497106"/>
          </a:xfrm>
          <a:prstGeom prst="rect">
            <a:avLst/>
          </a:prstGeom>
        </p:spPr>
      </p:pic>
    </p:spTree>
    <p:extLst>
      <p:ext uri="{BB962C8B-B14F-4D97-AF65-F5344CB8AC3E}">
        <p14:creationId xmlns:p14="http://schemas.microsoft.com/office/powerpoint/2010/main" val="3945494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6727924-5A3A-D820-4FF2-B68DA6078C93}"/>
              </a:ext>
            </a:extLst>
          </p:cNvPr>
          <p:cNvSpPr>
            <a:spLocks noGrp="1"/>
          </p:cNvSpPr>
          <p:nvPr>
            <p:ph type="body" sz="quarter" idx="16"/>
          </p:nvPr>
        </p:nvSpPr>
        <p:spPr>
          <a:xfrm>
            <a:off x="0" y="286860"/>
            <a:ext cx="12191999" cy="582221"/>
          </a:xfrm>
          <a:solidFill>
            <a:srgbClr val="79527B"/>
          </a:solidFill>
        </p:spPr>
        <p:txBody>
          <a:bodyPr>
            <a:normAutofit lnSpcReduction="10000"/>
          </a:bodyPr>
          <a:lstStyle/>
          <a:p>
            <a:pPr algn="ctr"/>
            <a:r>
              <a:rPr lang="en-IE" dirty="0">
                <a:solidFill>
                  <a:schemeClr val="bg1"/>
                </a:solidFill>
              </a:rPr>
              <a:t>Weather Risks</a:t>
            </a:r>
          </a:p>
        </p:txBody>
      </p:sp>
      <p:sp>
        <p:nvSpPr>
          <p:cNvPr id="16" name="Text Placeholder 13">
            <a:extLst>
              <a:ext uri="{FF2B5EF4-FFF2-40B4-BE49-F238E27FC236}">
                <a16:creationId xmlns:a16="http://schemas.microsoft.com/office/drawing/2014/main" id="{E1BA741F-CAE5-4E45-01FF-6C4620021790}"/>
              </a:ext>
            </a:extLst>
          </p:cNvPr>
          <p:cNvSpPr txBox="1">
            <a:spLocks/>
          </p:cNvSpPr>
          <p:nvPr/>
        </p:nvSpPr>
        <p:spPr>
          <a:xfrm>
            <a:off x="0" y="877551"/>
            <a:ext cx="12191999" cy="58222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2400" dirty="0"/>
              <a:t>Assess the Likelihood of a Risk or Crisis Occurring in a Region &amp; the Impacts</a:t>
            </a:r>
          </a:p>
        </p:txBody>
      </p:sp>
      <p:pic>
        <p:nvPicPr>
          <p:cNvPr id="4" name="Picture 3" descr="A picture containing nature&#10;&#10;Description automatically generated">
            <a:extLst>
              <a:ext uri="{FF2B5EF4-FFF2-40B4-BE49-F238E27FC236}">
                <a16:creationId xmlns:a16="http://schemas.microsoft.com/office/drawing/2014/main" id="{6A9763A3-8C8A-A649-118B-BB53DFA718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142" r="34143"/>
          <a:stretch/>
        </p:blipFill>
        <p:spPr>
          <a:xfrm>
            <a:off x="206188" y="1600088"/>
            <a:ext cx="3341594" cy="2362181"/>
          </a:xfrm>
          <a:prstGeom prst="rect">
            <a:avLst/>
          </a:prstGeom>
        </p:spPr>
      </p:pic>
      <p:pic>
        <p:nvPicPr>
          <p:cNvPr id="6" name="Picture 5" descr="A picture containing snow, plane, nature&#10;&#10;Description automatically generated">
            <a:extLst>
              <a:ext uri="{FF2B5EF4-FFF2-40B4-BE49-F238E27FC236}">
                <a16:creationId xmlns:a16="http://schemas.microsoft.com/office/drawing/2014/main" id="{2635C948-A5EF-8C68-C0F7-C502029BFA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7773" y="1600088"/>
            <a:ext cx="3543272" cy="2362181"/>
          </a:xfrm>
          <a:prstGeom prst="rect">
            <a:avLst/>
          </a:prstGeom>
        </p:spPr>
      </p:pic>
      <p:pic>
        <p:nvPicPr>
          <p:cNvPr id="10" name="Picture 9" descr="A picture containing text, outdoor, street, car&#10;&#10;Description automatically generated">
            <a:extLst>
              <a:ext uri="{FF2B5EF4-FFF2-40B4-BE49-F238E27FC236}">
                <a16:creationId xmlns:a16="http://schemas.microsoft.com/office/drawing/2014/main" id="{B5BA0E97-8183-AEB8-5FFA-C119F5C0BD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8769" b="14040"/>
          <a:stretch/>
        </p:blipFill>
        <p:spPr>
          <a:xfrm>
            <a:off x="7395558" y="1600088"/>
            <a:ext cx="4590254" cy="2362181"/>
          </a:xfrm>
          <a:prstGeom prst="rect">
            <a:avLst/>
          </a:prstGeom>
        </p:spPr>
      </p:pic>
      <p:pic>
        <p:nvPicPr>
          <p:cNvPr id="17" name="Picture 16" descr="A picture containing nature, grass, outdoor, cloud&#10;&#10;Description automatically generated">
            <a:extLst>
              <a:ext uri="{FF2B5EF4-FFF2-40B4-BE49-F238E27FC236}">
                <a16:creationId xmlns:a16="http://schemas.microsoft.com/office/drawing/2014/main" id="{C3D89F08-F213-119C-44D3-BEC47C6099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4340" y="4238269"/>
            <a:ext cx="3339746" cy="2226497"/>
          </a:xfrm>
          <a:prstGeom prst="rect">
            <a:avLst/>
          </a:prstGeom>
        </p:spPr>
      </p:pic>
      <p:pic>
        <p:nvPicPr>
          <p:cNvPr id="1026" name="Picture 2" descr="Free Orange and White Traffic Pole on Cracked Gray Asphalt Road Stock Photo">
            <a:extLst>
              <a:ext uri="{FF2B5EF4-FFF2-40B4-BE49-F238E27FC236}">
                <a16:creationId xmlns:a16="http://schemas.microsoft.com/office/drawing/2014/main" id="{F49960AB-09D2-AC6A-E806-6A4A6591C9DB}"/>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t="4655"/>
          <a:stretch/>
        </p:blipFill>
        <p:spPr bwMode="auto">
          <a:xfrm>
            <a:off x="3714751" y="4238269"/>
            <a:ext cx="3506294" cy="22264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Ligtning Striking at Nighttime Stock Photo">
            <a:extLst>
              <a:ext uri="{FF2B5EF4-FFF2-40B4-BE49-F238E27FC236}">
                <a16:creationId xmlns:a16="http://schemas.microsoft.com/office/drawing/2014/main" id="{CD522D43-A78B-F60A-7F47-CCAA7903CEF7}"/>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t="27170"/>
          <a:stretch/>
        </p:blipFill>
        <p:spPr bwMode="auto">
          <a:xfrm>
            <a:off x="7395558" y="4238269"/>
            <a:ext cx="4590254" cy="222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809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6727924-5A3A-D820-4FF2-B68DA6078C93}"/>
              </a:ext>
            </a:extLst>
          </p:cNvPr>
          <p:cNvSpPr>
            <a:spLocks noGrp="1"/>
          </p:cNvSpPr>
          <p:nvPr>
            <p:ph type="body" sz="quarter" idx="16"/>
          </p:nvPr>
        </p:nvSpPr>
        <p:spPr>
          <a:xfrm>
            <a:off x="0" y="286860"/>
            <a:ext cx="12191999" cy="582221"/>
          </a:xfrm>
          <a:solidFill>
            <a:srgbClr val="4D4D4D"/>
          </a:solidFill>
        </p:spPr>
        <p:txBody>
          <a:bodyPr anchor="ctr">
            <a:normAutofit lnSpcReduction="10000"/>
          </a:bodyPr>
          <a:lstStyle/>
          <a:p>
            <a:pPr algn="ctr"/>
            <a:r>
              <a:rPr lang="en-IE" dirty="0">
                <a:solidFill>
                  <a:schemeClr val="bg1"/>
                </a:solidFill>
              </a:rPr>
              <a:t>Environmental</a:t>
            </a:r>
          </a:p>
        </p:txBody>
      </p:sp>
      <p:sp>
        <p:nvSpPr>
          <p:cNvPr id="16" name="Text Placeholder 13">
            <a:extLst>
              <a:ext uri="{FF2B5EF4-FFF2-40B4-BE49-F238E27FC236}">
                <a16:creationId xmlns:a16="http://schemas.microsoft.com/office/drawing/2014/main" id="{E1BA741F-CAE5-4E45-01FF-6C4620021790}"/>
              </a:ext>
            </a:extLst>
          </p:cNvPr>
          <p:cNvSpPr txBox="1">
            <a:spLocks/>
          </p:cNvSpPr>
          <p:nvPr/>
        </p:nvSpPr>
        <p:spPr>
          <a:xfrm>
            <a:off x="0" y="877551"/>
            <a:ext cx="12191999" cy="58222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2400" dirty="0">
                <a:solidFill>
                  <a:srgbClr val="4D4D4D"/>
                </a:solidFill>
              </a:rPr>
              <a:t>Assess the Risks and Crisis Management Needed </a:t>
            </a:r>
            <a:r>
              <a:rPr lang="en-IE" sz="2400" dirty="0"/>
              <a:t>&amp; the Impacts</a:t>
            </a:r>
            <a:r>
              <a:rPr lang="en-IE" sz="2400" dirty="0">
                <a:solidFill>
                  <a:srgbClr val="4D4D4D"/>
                </a:solidFill>
              </a:rPr>
              <a:t> </a:t>
            </a:r>
          </a:p>
        </p:txBody>
      </p:sp>
      <p:pic>
        <p:nvPicPr>
          <p:cNvPr id="3" name="Picture 2" descr="A picture containing sky, outdoor&#10;&#10;Description automatically generated">
            <a:extLst>
              <a:ext uri="{FF2B5EF4-FFF2-40B4-BE49-F238E27FC236}">
                <a16:creationId xmlns:a16="http://schemas.microsoft.com/office/drawing/2014/main" id="{877AC618-EB75-41C2-2411-C2AB6FB99C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54955"/>
          <a:stretch/>
        </p:blipFill>
        <p:spPr>
          <a:xfrm>
            <a:off x="116540" y="1595718"/>
            <a:ext cx="2387281" cy="3603826"/>
          </a:xfrm>
          <a:prstGeom prst="rect">
            <a:avLst/>
          </a:prstGeom>
        </p:spPr>
      </p:pic>
      <p:pic>
        <p:nvPicPr>
          <p:cNvPr id="7" name="Picture 6" descr="A picture containing outdoor, sky, nature, water&#10;&#10;Description automatically generated">
            <a:extLst>
              <a:ext uri="{FF2B5EF4-FFF2-40B4-BE49-F238E27FC236}">
                <a16:creationId xmlns:a16="http://schemas.microsoft.com/office/drawing/2014/main" id="{55A32704-E69E-23AF-09C5-3DED3DEDBD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7693" y="1595718"/>
            <a:ext cx="2402350" cy="3603826"/>
          </a:xfrm>
          <a:prstGeom prst="rect">
            <a:avLst/>
          </a:prstGeom>
        </p:spPr>
      </p:pic>
      <p:pic>
        <p:nvPicPr>
          <p:cNvPr id="8" name="Picture 7">
            <a:extLst>
              <a:ext uri="{FF2B5EF4-FFF2-40B4-BE49-F238E27FC236}">
                <a16:creationId xmlns:a16="http://schemas.microsoft.com/office/drawing/2014/main" id="{D9DCCC93-BFD7-15DC-3580-2774BA34C2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885" b="4252"/>
          <a:stretch/>
        </p:blipFill>
        <p:spPr>
          <a:xfrm>
            <a:off x="5273915" y="1595719"/>
            <a:ext cx="2206719" cy="3603826"/>
          </a:xfrm>
          <a:prstGeom prst="rect">
            <a:avLst/>
          </a:prstGeom>
        </p:spPr>
      </p:pic>
      <p:pic>
        <p:nvPicPr>
          <p:cNvPr id="2050" name="Picture 2" descr="Free Aerial View of Burned Trees on the Field Stock Photo">
            <a:extLst>
              <a:ext uri="{FF2B5EF4-FFF2-40B4-BE49-F238E27FC236}">
                <a16:creationId xmlns:a16="http://schemas.microsoft.com/office/drawing/2014/main" id="{07900827-6D8C-CE1F-E10C-9749DE4A0F0B}"/>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r="40191" b="10061"/>
          <a:stretch/>
        </p:blipFill>
        <p:spPr bwMode="auto">
          <a:xfrm>
            <a:off x="7664506" y="1595719"/>
            <a:ext cx="2206719" cy="36038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Black Trash Bin With Full of Trash Stock Photo">
            <a:extLst>
              <a:ext uri="{FF2B5EF4-FFF2-40B4-BE49-F238E27FC236}">
                <a16:creationId xmlns:a16="http://schemas.microsoft.com/office/drawing/2014/main" id="{4CBE8917-B5E2-2D1A-0840-CE36BC12DB4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20287" r="12923"/>
          <a:stretch/>
        </p:blipFill>
        <p:spPr bwMode="auto">
          <a:xfrm>
            <a:off x="10130116" y="1595718"/>
            <a:ext cx="1604685" cy="360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57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6727924-5A3A-D820-4FF2-B68DA6078C93}"/>
              </a:ext>
            </a:extLst>
          </p:cNvPr>
          <p:cNvSpPr>
            <a:spLocks noGrp="1"/>
          </p:cNvSpPr>
          <p:nvPr>
            <p:ph type="body" sz="quarter" idx="16"/>
          </p:nvPr>
        </p:nvSpPr>
        <p:spPr>
          <a:xfrm>
            <a:off x="0" y="286860"/>
            <a:ext cx="12191999" cy="582221"/>
          </a:xfrm>
          <a:solidFill>
            <a:srgbClr val="3AA091"/>
          </a:solidFill>
        </p:spPr>
        <p:txBody>
          <a:bodyPr anchor="ctr">
            <a:normAutofit lnSpcReduction="10000"/>
          </a:bodyPr>
          <a:lstStyle/>
          <a:p>
            <a:pPr algn="ctr"/>
            <a:r>
              <a:rPr lang="en-IE" dirty="0">
                <a:solidFill>
                  <a:schemeClr val="bg1"/>
                </a:solidFill>
              </a:rPr>
              <a:t>Different Environments Present Different Types of Crisis</a:t>
            </a:r>
          </a:p>
        </p:txBody>
      </p:sp>
      <p:sp>
        <p:nvSpPr>
          <p:cNvPr id="16" name="Text Placeholder 13">
            <a:extLst>
              <a:ext uri="{FF2B5EF4-FFF2-40B4-BE49-F238E27FC236}">
                <a16:creationId xmlns:a16="http://schemas.microsoft.com/office/drawing/2014/main" id="{E1BA741F-CAE5-4E45-01FF-6C4620021790}"/>
              </a:ext>
            </a:extLst>
          </p:cNvPr>
          <p:cNvSpPr txBox="1">
            <a:spLocks/>
          </p:cNvSpPr>
          <p:nvPr/>
        </p:nvSpPr>
        <p:spPr>
          <a:xfrm>
            <a:off x="0" y="877551"/>
            <a:ext cx="12191999" cy="58222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2400" dirty="0"/>
              <a:t>Assess the Likelihood of a Risk or Crisis Occurring in a Region &amp; the Impacts</a:t>
            </a:r>
          </a:p>
        </p:txBody>
      </p:sp>
      <p:pic>
        <p:nvPicPr>
          <p:cNvPr id="3" name="Picture 2" descr="A picture containing outdoor, nature, dirt, spring&#10;&#10;Description automatically generated">
            <a:extLst>
              <a:ext uri="{FF2B5EF4-FFF2-40B4-BE49-F238E27FC236}">
                <a16:creationId xmlns:a16="http://schemas.microsoft.com/office/drawing/2014/main" id="{29EFEAE5-A9D1-16CE-6CA3-07053989D3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747" y="1751254"/>
            <a:ext cx="3251347" cy="2238039"/>
          </a:xfrm>
          <a:prstGeom prst="rect">
            <a:avLst/>
          </a:prstGeom>
        </p:spPr>
      </p:pic>
      <p:pic>
        <p:nvPicPr>
          <p:cNvPr id="5" name="Picture 4" descr="A picture containing ice, snow, nature, blue&#10;&#10;Description automatically generated">
            <a:extLst>
              <a:ext uri="{FF2B5EF4-FFF2-40B4-BE49-F238E27FC236}">
                <a16:creationId xmlns:a16="http://schemas.microsoft.com/office/drawing/2014/main" id="{0A742741-5ADC-EBD1-DEED-F17BCEB3F6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9862" y="1751254"/>
            <a:ext cx="3630234" cy="2238039"/>
          </a:xfrm>
          <a:prstGeom prst="rect">
            <a:avLst/>
          </a:prstGeom>
        </p:spPr>
      </p:pic>
      <p:pic>
        <p:nvPicPr>
          <p:cNvPr id="7" name="Picture 6" descr="A picture containing sky, outdoor, nature, beach&#10;&#10;Description automatically generated">
            <a:extLst>
              <a:ext uri="{FF2B5EF4-FFF2-40B4-BE49-F238E27FC236}">
                <a16:creationId xmlns:a16="http://schemas.microsoft.com/office/drawing/2014/main" id="{119B9072-D3EA-B56D-57F9-CC6D8AC9B3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0767"/>
          <a:stretch/>
        </p:blipFill>
        <p:spPr>
          <a:xfrm>
            <a:off x="7817864" y="1751254"/>
            <a:ext cx="3764272" cy="2238039"/>
          </a:xfrm>
          <a:prstGeom prst="rect">
            <a:avLst/>
          </a:prstGeom>
        </p:spPr>
      </p:pic>
      <p:pic>
        <p:nvPicPr>
          <p:cNvPr id="11" name="Picture 10" descr="A picture containing text, light, dark, red&#10;&#10;Description automatically generated">
            <a:extLst>
              <a:ext uri="{FF2B5EF4-FFF2-40B4-BE49-F238E27FC236}">
                <a16:creationId xmlns:a16="http://schemas.microsoft.com/office/drawing/2014/main" id="{7DD905BE-835B-6FF0-58F0-271D972778A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4255" b="9441"/>
          <a:stretch/>
        </p:blipFill>
        <p:spPr>
          <a:xfrm>
            <a:off x="3859862" y="4133778"/>
            <a:ext cx="3630234" cy="1846671"/>
          </a:xfrm>
          <a:prstGeom prst="rect">
            <a:avLst/>
          </a:prstGeom>
        </p:spPr>
      </p:pic>
      <p:pic>
        <p:nvPicPr>
          <p:cNvPr id="13" name="Picture 12" descr="A picture containing grass, smoke, outdoor, steam&#10;&#10;Description automatically generated">
            <a:extLst>
              <a:ext uri="{FF2B5EF4-FFF2-40B4-BE49-F238E27FC236}">
                <a16:creationId xmlns:a16="http://schemas.microsoft.com/office/drawing/2014/main" id="{43CCD972-078E-7E10-33C9-2FA4BE0495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0747" y="4133778"/>
            <a:ext cx="3282971" cy="1846671"/>
          </a:xfrm>
          <a:prstGeom prst="rect">
            <a:avLst/>
          </a:prstGeom>
        </p:spPr>
      </p:pic>
      <p:pic>
        <p:nvPicPr>
          <p:cNvPr id="3074" name="Picture 2" descr="Free Green Pine Trees Stock Photo">
            <a:extLst>
              <a:ext uri="{FF2B5EF4-FFF2-40B4-BE49-F238E27FC236}">
                <a16:creationId xmlns:a16="http://schemas.microsoft.com/office/drawing/2014/main" id="{0D632AE4-3D02-9673-1941-D4462553EF69}"/>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t="35168"/>
          <a:stretch/>
        </p:blipFill>
        <p:spPr bwMode="auto">
          <a:xfrm>
            <a:off x="7786240" y="4133777"/>
            <a:ext cx="3836907" cy="186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229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08E540-4BD8-A3AC-CBF0-7BE31581A456}"/>
              </a:ext>
            </a:extLst>
          </p:cNvPr>
          <p:cNvSpPr>
            <a:spLocks noGrp="1"/>
          </p:cNvSpPr>
          <p:nvPr>
            <p:ph type="body" sz="quarter" idx="16"/>
          </p:nvPr>
        </p:nvSpPr>
        <p:spPr>
          <a:xfrm>
            <a:off x="666707" y="752637"/>
            <a:ext cx="8495222" cy="4138340"/>
          </a:xfrm>
        </p:spPr>
        <p:txBody>
          <a:bodyPr>
            <a:normAutofit fontScale="92500" lnSpcReduction="20000"/>
          </a:bodyPr>
          <a:lstStyle/>
          <a:p>
            <a:pPr>
              <a:lnSpc>
                <a:spcPct val="120000"/>
              </a:lnSpc>
              <a:spcBef>
                <a:spcPts val="0"/>
              </a:spcBef>
            </a:pPr>
            <a:r>
              <a:rPr lang="en-IE" sz="6900" b="1" dirty="0"/>
              <a:t>Module 2</a:t>
            </a:r>
            <a:endParaRPr lang="en-IE" dirty="0"/>
          </a:p>
          <a:p>
            <a:pPr>
              <a:lnSpc>
                <a:spcPct val="120000"/>
              </a:lnSpc>
              <a:spcBef>
                <a:spcPts val="0"/>
              </a:spcBef>
            </a:pPr>
            <a:r>
              <a:rPr lang="en-IE" sz="4100" dirty="0"/>
              <a:t>Set Up a Regional Public Private Partnership &amp; Crisis Management Team</a:t>
            </a:r>
          </a:p>
          <a:p>
            <a:pPr>
              <a:lnSpc>
                <a:spcPct val="120000"/>
              </a:lnSpc>
              <a:spcBef>
                <a:spcPts val="0"/>
              </a:spcBef>
            </a:pPr>
            <a:endParaRPr lang="en-IE" dirty="0"/>
          </a:p>
          <a:p>
            <a:pPr>
              <a:lnSpc>
                <a:spcPct val="120000"/>
              </a:lnSpc>
              <a:spcBef>
                <a:spcPts val="0"/>
              </a:spcBef>
            </a:pPr>
            <a:r>
              <a:rPr lang="en-IE" sz="6900" b="1" dirty="0"/>
              <a:t>Student Exercise 2</a:t>
            </a:r>
            <a:r>
              <a:rPr lang="en-IE" sz="6900" dirty="0"/>
              <a:t> </a:t>
            </a:r>
          </a:p>
        </p:txBody>
      </p:sp>
      <p:pic>
        <p:nvPicPr>
          <p:cNvPr id="3" name="Graphic 2" descr="Signature with solid fill">
            <a:extLst>
              <a:ext uri="{FF2B5EF4-FFF2-40B4-BE49-F238E27FC236}">
                <a16:creationId xmlns:a16="http://schemas.microsoft.com/office/drawing/2014/main" id="{F06D44EF-5563-85FA-0E7D-2582BABFA86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97972" y="919936"/>
            <a:ext cx="4579809" cy="4579809"/>
          </a:xfrm>
          <a:prstGeom prst="rect">
            <a:avLst/>
          </a:prstGeom>
        </p:spPr>
      </p:pic>
    </p:spTree>
    <p:extLst>
      <p:ext uri="{BB962C8B-B14F-4D97-AF65-F5344CB8AC3E}">
        <p14:creationId xmlns:p14="http://schemas.microsoft.com/office/powerpoint/2010/main" val="1550985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95BB147-7DEC-0EF3-D3CC-50DBD08BB24D}"/>
              </a:ext>
            </a:extLst>
          </p:cNvPr>
          <p:cNvSpPr>
            <a:spLocks noGrp="1"/>
          </p:cNvSpPr>
          <p:nvPr>
            <p:ph type="body" sz="quarter" idx="18"/>
          </p:nvPr>
        </p:nvSpPr>
        <p:spPr>
          <a:xfrm>
            <a:off x="5600701" y="1963272"/>
            <a:ext cx="6591300" cy="2286454"/>
          </a:xfrm>
          <a:solidFill>
            <a:srgbClr val="79527B"/>
          </a:solidFill>
        </p:spPr>
        <p:txBody>
          <a:bodyPr>
            <a:normAutofit/>
          </a:bodyPr>
          <a:lstStyle/>
          <a:p>
            <a:r>
              <a:rPr lang="en-IE" sz="4800" b="1" dirty="0">
                <a:solidFill>
                  <a:schemeClr val="bg1"/>
                </a:solidFill>
              </a:rPr>
              <a:t>Discussion/Research Exercise</a:t>
            </a:r>
            <a:endParaRPr lang="en-IE" sz="4800" b="1" dirty="0"/>
          </a:p>
        </p:txBody>
      </p:sp>
      <p:sp>
        <p:nvSpPr>
          <p:cNvPr id="7" name="Text Placeholder 6">
            <a:extLst>
              <a:ext uri="{FF2B5EF4-FFF2-40B4-BE49-F238E27FC236}">
                <a16:creationId xmlns:a16="http://schemas.microsoft.com/office/drawing/2014/main" id="{E929D25F-2DA3-FF1F-E285-DDB2734FF4D4}"/>
              </a:ext>
            </a:extLst>
          </p:cNvPr>
          <p:cNvSpPr>
            <a:spLocks noGrp="1"/>
          </p:cNvSpPr>
          <p:nvPr>
            <p:ph type="body" sz="quarter" idx="16"/>
          </p:nvPr>
        </p:nvSpPr>
        <p:spPr>
          <a:xfrm>
            <a:off x="1" y="298462"/>
            <a:ext cx="12191999" cy="694380"/>
          </a:xfrm>
          <a:solidFill>
            <a:srgbClr val="F77B55"/>
          </a:solidFill>
        </p:spPr>
        <p:txBody>
          <a:bodyPr anchor="ctr">
            <a:noAutofit/>
          </a:bodyPr>
          <a:lstStyle/>
          <a:p>
            <a:pPr algn="ctr"/>
            <a:r>
              <a:rPr lang="en-IE" sz="2800" dirty="0">
                <a:solidFill>
                  <a:schemeClr val="bg1"/>
                </a:solidFill>
              </a:rPr>
              <a:t>Building a Regional Tourism Public Private Partnership</a:t>
            </a:r>
          </a:p>
        </p:txBody>
      </p:sp>
      <p:pic>
        <p:nvPicPr>
          <p:cNvPr id="1028" name="Picture 4" descr="Learning - Free healthcare and medical icons">
            <a:extLst>
              <a:ext uri="{FF2B5EF4-FFF2-40B4-BE49-F238E27FC236}">
                <a16:creationId xmlns:a16="http://schemas.microsoft.com/office/drawing/2014/main" id="{4218A117-D752-349C-A08A-E05C06142F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011" y="1197909"/>
            <a:ext cx="4667249" cy="466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194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617">
            <a:extLst>
              <a:ext uri="{FF2B5EF4-FFF2-40B4-BE49-F238E27FC236}">
                <a16:creationId xmlns:a16="http://schemas.microsoft.com/office/drawing/2014/main" id="{F114E187-B948-ED41-A5E7-EE331C3494A2}"/>
              </a:ext>
            </a:extLst>
          </p:cNvPr>
          <p:cNvSpPr/>
          <p:nvPr/>
        </p:nvSpPr>
        <p:spPr>
          <a:xfrm>
            <a:off x="5803939" y="1933763"/>
            <a:ext cx="584121" cy="47797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3" name="Text Placeholder 2">
            <a:extLst>
              <a:ext uri="{FF2B5EF4-FFF2-40B4-BE49-F238E27FC236}">
                <a16:creationId xmlns:a16="http://schemas.microsoft.com/office/drawing/2014/main" id="{E3E02E2E-67E5-7145-A015-C68DCA0F8DE2}"/>
              </a:ext>
            </a:extLst>
          </p:cNvPr>
          <p:cNvSpPr>
            <a:spLocks noGrp="1"/>
          </p:cNvSpPr>
          <p:nvPr>
            <p:ph type="body" sz="quarter" idx="31"/>
          </p:nvPr>
        </p:nvSpPr>
        <p:spPr>
          <a:xfrm>
            <a:off x="530789" y="4038379"/>
            <a:ext cx="3758072" cy="1706886"/>
          </a:xfrm>
        </p:spPr>
        <p:txBody>
          <a:bodyPr>
            <a:noAutofit/>
          </a:bodyPr>
          <a:lstStyle/>
          <a:p>
            <a:r>
              <a:rPr lang="en-US" b="1" dirty="0">
                <a:solidFill>
                  <a:srgbClr val="79527B"/>
                </a:solidFill>
              </a:rPr>
              <a:t>Public Sector</a:t>
            </a:r>
          </a:p>
          <a:p>
            <a:r>
              <a:rPr lang="en-US" b="1" dirty="0"/>
              <a:t> </a:t>
            </a:r>
            <a:r>
              <a:rPr lang="en-US" sz="2000" dirty="0"/>
              <a:t>a </a:t>
            </a:r>
            <a:r>
              <a:rPr lang="en-US" sz="2000" b="1" dirty="0"/>
              <a:t>Government Tourism </a:t>
            </a:r>
            <a:r>
              <a:rPr lang="en-US" sz="1900" b="1" dirty="0">
                <a:solidFill>
                  <a:srgbClr val="79527B"/>
                </a:solidFill>
              </a:rPr>
              <a:t>Office </a:t>
            </a:r>
            <a:r>
              <a:rPr lang="en-US" sz="1900" i="1" dirty="0">
                <a:solidFill>
                  <a:srgbClr val="79527B"/>
                </a:solidFill>
              </a:rPr>
              <a:t>(e.g., Failte Ireland, Ireland) </a:t>
            </a:r>
            <a:r>
              <a:rPr lang="en-US" sz="2000" dirty="0"/>
              <a:t>a government </a:t>
            </a:r>
            <a:r>
              <a:rPr lang="en-US" sz="2000" b="1" dirty="0"/>
              <a:t>Destination Management Officer </a:t>
            </a:r>
            <a:r>
              <a:rPr lang="en-US" sz="2000" dirty="0"/>
              <a:t>or </a:t>
            </a:r>
            <a:r>
              <a:rPr lang="en-US" sz="2000" b="1" dirty="0"/>
              <a:t>Manager</a:t>
            </a:r>
            <a:r>
              <a:rPr lang="en-US" sz="2000" dirty="0"/>
              <a:t> </a:t>
            </a:r>
            <a:r>
              <a:rPr lang="en-US" sz="1900" i="1" dirty="0">
                <a:solidFill>
                  <a:srgbClr val="79527B"/>
                </a:solidFill>
              </a:rPr>
              <a:t>(e.g., Sligo Tourism Network Manager, Ireland)</a:t>
            </a:r>
          </a:p>
          <a:p>
            <a:endParaRPr lang="en-US" dirty="0"/>
          </a:p>
        </p:txBody>
      </p:sp>
      <p:sp>
        <p:nvSpPr>
          <p:cNvPr id="4" name="Text Placeholder 3">
            <a:extLst>
              <a:ext uri="{FF2B5EF4-FFF2-40B4-BE49-F238E27FC236}">
                <a16:creationId xmlns:a16="http://schemas.microsoft.com/office/drawing/2014/main" id="{EB5C7C5D-7672-B549-953D-5691F549501F}"/>
              </a:ext>
            </a:extLst>
          </p:cNvPr>
          <p:cNvSpPr>
            <a:spLocks noGrp="1"/>
          </p:cNvSpPr>
          <p:nvPr>
            <p:ph type="body" sz="quarter" idx="33"/>
          </p:nvPr>
        </p:nvSpPr>
        <p:spPr>
          <a:xfrm>
            <a:off x="3924300" y="3996009"/>
            <a:ext cx="3978841" cy="1706886"/>
          </a:xfrm>
        </p:spPr>
        <p:txBody>
          <a:bodyPr>
            <a:noAutofit/>
          </a:bodyPr>
          <a:lstStyle/>
          <a:p>
            <a:r>
              <a:rPr lang="en-US" sz="2400" b="1" dirty="0">
                <a:solidFill>
                  <a:srgbClr val="68A7B0"/>
                </a:solidFill>
                <a:latin typeface="+mn-lt"/>
              </a:rPr>
              <a:t>Private Sector</a:t>
            </a:r>
          </a:p>
          <a:p>
            <a:r>
              <a:rPr lang="en-US" dirty="0">
                <a:latin typeface="+mn-lt"/>
              </a:rPr>
              <a:t>Include at least one representative from each </a:t>
            </a:r>
            <a:r>
              <a:rPr lang="en-US" b="1" dirty="0">
                <a:latin typeface="+mn-lt"/>
              </a:rPr>
              <a:t>tourism related businesses association </a:t>
            </a:r>
            <a:r>
              <a:rPr lang="en-US" sz="1800" i="1" dirty="0">
                <a:solidFill>
                  <a:srgbClr val="68A7B0"/>
                </a:solidFill>
                <a:latin typeface="+mn-lt"/>
              </a:rPr>
              <a:t>(e.g., hotels, restaurants, pubs, travel agents, tour guides, retreats, retail outlets, events, experiences, culture heritage, sport and adventure, ecotourism etc.)  </a:t>
            </a:r>
          </a:p>
          <a:p>
            <a:endParaRPr lang="en-US" dirty="0">
              <a:latin typeface="+mn-lt"/>
            </a:endParaRPr>
          </a:p>
        </p:txBody>
      </p:sp>
      <p:sp>
        <p:nvSpPr>
          <p:cNvPr id="5" name="Text Placeholder 4">
            <a:extLst>
              <a:ext uri="{FF2B5EF4-FFF2-40B4-BE49-F238E27FC236}">
                <a16:creationId xmlns:a16="http://schemas.microsoft.com/office/drawing/2014/main" id="{6F3B72E4-B627-5D45-8B9B-8522020BA81E}"/>
              </a:ext>
            </a:extLst>
          </p:cNvPr>
          <p:cNvSpPr>
            <a:spLocks noGrp="1"/>
          </p:cNvSpPr>
          <p:nvPr>
            <p:ph type="body" sz="quarter" idx="35"/>
          </p:nvPr>
        </p:nvSpPr>
        <p:spPr>
          <a:xfrm>
            <a:off x="7776099" y="3935297"/>
            <a:ext cx="4155494" cy="1706886"/>
          </a:xfrm>
        </p:spPr>
        <p:txBody>
          <a:bodyPr>
            <a:noAutofit/>
          </a:bodyPr>
          <a:lstStyle/>
          <a:p>
            <a:r>
              <a:rPr lang="en-US" sz="2400" b="1" dirty="0">
                <a:solidFill>
                  <a:srgbClr val="F27954"/>
                </a:solidFill>
                <a:latin typeface="+mn-lt"/>
              </a:rPr>
              <a:t>Community</a:t>
            </a:r>
          </a:p>
          <a:p>
            <a:r>
              <a:rPr lang="en-US" dirty="0">
                <a:latin typeface="+mn-lt"/>
              </a:rPr>
              <a:t>Involve </a:t>
            </a:r>
            <a:r>
              <a:rPr lang="en-US" b="1" dirty="0">
                <a:latin typeface="+mn-lt"/>
              </a:rPr>
              <a:t>community representatives </a:t>
            </a:r>
            <a:r>
              <a:rPr lang="en-US" dirty="0">
                <a:latin typeface="+mn-lt"/>
              </a:rPr>
              <a:t>so you can build a cohesive network. They are part of the tourism region. They live and work there and influence tourism directly and indirectly </a:t>
            </a:r>
            <a:r>
              <a:rPr lang="en-US" sz="1800" i="1" dirty="0">
                <a:solidFill>
                  <a:srgbClr val="F27954"/>
                </a:solidFill>
                <a:latin typeface="+mn-lt"/>
              </a:rPr>
              <a:t>(i.e., other non tourism businesses, retailers, voluntary groups, local individuals, networks and employees). </a:t>
            </a:r>
          </a:p>
          <a:p>
            <a:endParaRPr lang="en-US" dirty="0">
              <a:latin typeface="+mn-lt"/>
            </a:endParaRPr>
          </a:p>
        </p:txBody>
      </p:sp>
      <p:sp>
        <p:nvSpPr>
          <p:cNvPr id="2" name="Text Placeholder 1">
            <a:extLst>
              <a:ext uri="{FF2B5EF4-FFF2-40B4-BE49-F238E27FC236}">
                <a16:creationId xmlns:a16="http://schemas.microsoft.com/office/drawing/2014/main" id="{65A02838-B53B-8D49-B88E-31FA80B9562C}"/>
              </a:ext>
            </a:extLst>
          </p:cNvPr>
          <p:cNvSpPr>
            <a:spLocks noGrp="1"/>
          </p:cNvSpPr>
          <p:nvPr>
            <p:ph type="body" sz="quarter" idx="29"/>
          </p:nvPr>
        </p:nvSpPr>
        <p:spPr>
          <a:xfrm>
            <a:off x="-40093" y="115133"/>
            <a:ext cx="12181236" cy="669955"/>
          </a:xfrm>
        </p:spPr>
        <p:txBody>
          <a:bodyPr>
            <a:noAutofit/>
          </a:bodyPr>
          <a:lstStyle/>
          <a:p>
            <a:r>
              <a:rPr lang="en-US" sz="3200" b="1" dirty="0">
                <a:solidFill>
                  <a:srgbClr val="79527B"/>
                </a:solidFill>
              </a:rPr>
              <a:t>Build a Regional Public – Private Sector Partnership</a:t>
            </a:r>
          </a:p>
          <a:p>
            <a:endParaRPr lang="en-US" sz="3200" b="1" dirty="0"/>
          </a:p>
          <a:p>
            <a:endParaRPr lang="en-US" sz="3200" dirty="0"/>
          </a:p>
        </p:txBody>
      </p:sp>
      <p:sp>
        <p:nvSpPr>
          <p:cNvPr id="6" name="TextBox 5">
            <a:extLst>
              <a:ext uri="{FF2B5EF4-FFF2-40B4-BE49-F238E27FC236}">
                <a16:creationId xmlns:a16="http://schemas.microsoft.com/office/drawing/2014/main" id="{3F884FD9-941D-DDFE-F8D8-2FD144FEBF07}"/>
              </a:ext>
            </a:extLst>
          </p:cNvPr>
          <p:cNvSpPr txBox="1"/>
          <p:nvPr/>
        </p:nvSpPr>
        <p:spPr>
          <a:xfrm>
            <a:off x="241844" y="571516"/>
            <a:ext cx="11708309" cy="1323439"/>
          </a:xfrm>
          <a:prstGeom prst="rect">
            <a:avLst/>
          </a:prstGeom>
          <a:noFill/>
        </p:spPr>
        <p:txBody>
          <a:bodyPr wrap="square" rtlCol="0">
            <a:spAutoFit/>
          </a:bodyPr>
          <a:lstStyle/>
          <a:p>
            <a:r>
              <a:rPr lang="en-US" sz="2000" dirty="0">
                <a:solidFill>
                  <a:srgbClr val="4D4D4D"/>
                </a:solidFill>
              </a:rPr>
              <a:t>Set up a purposeful meeting that invites members from across a predetermined geographical region </a:t>
            </a:r>
            <a:r>
              <a:rPr lang="en-US" sz="2000" i="1" dirty="0">
                <a:solidFill>
                  <a:srgbClr val="4D4D4D"/>
                </a:solidFill>
              </a:rPr>
              <a:t>(e.g., a county a region or a destination brand). </a:t>
            </a:r>
            <a:r>
              <a:rPr lang="en-US" sz="2000" dirty="0">
                <a:solidFill>
                  <a:srgbClr val="4D4D4D"/>
                </a:solidFill>
              </a:rPr>
              <a:t>At a minimum for a </a:t>
            </a:r>
            <a:r>
              <a:rPr lang="en-US" sz="2000" b="1" dirty="0">
                <a:solidFill>
                  <a:srgbClr val="4D4D4D"/>
                </a:solidFill>
              </a:rPr>
              <a:t>Public-private Partnership </a:t>
            </a:r>
            <a:r>
              <a:rPr lang="en-US" sz="2000" dirty="0">
                <a:solidFill>
                  <a:srgbClr val="4D4D4D"/>
                </a:solidFill>
              </a:rPr>
              <a:t>you need representatives from;</a:t>
            </a:r>
          </a:p>
          <a:p>
            <a:endParaRPr lang="en-IE" sz="2000" dirty="0"/>
          </a:p>
        </p:txBody>
      </p:sp>
      <p:pic>
        <p:nvPicPr>
          <p:cNvPr id="10" name="Graphic 9" descr="Group of people outline">
            <a:extLst>
              <a:ext uri="{FF2B5EF4-FFF2-40B4-BE49-F238E27FC236}">
                <a16:creationId xmlns:a16="http://schemas.microsoft.com/office/drawing/2014/main" id="{10B45194-D136-BC66-0EED-1EECD09562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07106" y="1781212"/>
            <a:ext cx="914400" cy="914400"/>
          </a:xfrm>
          <a:prstGeom prst="rect">
            <a:avLst/>
          </a:prstGeom>
        </p:spPr>
      </p:pic>
      <p:pic>
        <p:nvPicPr>
          <p:cNvPr id="12" name="Graphic 11" descr="Office worker male outline">
            <a:extLst>
              <a:ext uri="{FF2B5EF4-FFF2-40B4-BE49-F238E27FC236}">
                <a16:creationId xmlns:a16="http://schemas.microsoft.com/office/drawing/2014/main" id="{BE13128A-530C-F0B0-FE55-5AD590CDA1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2578" y="1716683"/>
            <a:ext cx="914400" cy="914400"/>
          </a:xfrm>
          <a:prstGeom prst="rect">
            <a:avLst/>
          </a:prstGeom>
        </p:spPr>
      </p:pic>
    </p:spTree>
    <p:extLst>
      <p:ext uri="{BB962C8B-B14F-4D97-AF65-F5344CB8AC3E}">
        <p14:creationId xmlns:p14="http://schemas.microsoft.com/office/powerpoint/2010/main" val="3522291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9527B"/>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9F463DD-46C6-BF84-8A34-D9D61FD09BE0}"/>
              </a:ext>
            </a:extLst>
          </p:cNvPr>
          <p:cNvSpPr>
            <a:spLocks noGrp="1"/>
          </p:cNvSpPr>
          <p:nvPr>
            <p:ph type="body" sz="quarter" idx="18"/>
          </p:nvPr>
        </p:nvSpPr>
        <p:spPr>
          <a:xfrm>
            <a:off x="467833" y="808074"/>
            <a:ext cx="11483162" cy="5635256"/>
          </a:xfrm>
          <a:solidFill>
            <a:srgbClr val="79527B"/>
          </a:solidFill>
        </p:spPr>
        <p:txBody>
          <a:bodyPr>
            <a:noAutofit/>
          </a:bodyPr>
          <a:lstStyle/>
          <a:p>
            <a:pPr marL="342900" indent="-342900">
              <a:lnSpc>
                <a:spcPct val="100000"/>
              </a:lnSpc>
              <a:spcBef>
                <a:spcPts val="0"/>
              </a:spcBef>
              <a:buFont typeface="Wingdings" panose="05000000000000000000" pitchFamily="2" charset="2"/>
              <a:buChar char="q"/>
            </a:pPr>
            <a:r>
              <a:rPr lang="en-GB" sz="2400" dirty="0"/>
              <a:t>All partners and stakeholders come together to establish and actively participate in and support (in-kind and financial) the </a:t>
            </a:r>
            <a:r>
              <a:rPr lang="en-GB" sz="2400" b="1" dirty="0"/>
              <a:t>Tourism Crisis Intelligence Unit </a:t>
            </a:r>
          </a:p>
          <a:p>
            <a:pPr marL="342900" indent="-342900">
              <a:lnSpc>
                <a:spcPct val="100000"/>
              </a:lnSpc>
              <a:spcBef>
                <a:spcPts val="0"/>
              </a:spcBef>
              <a:buFont typeface="Wingdings" panose="05000000000000000000" pitchFamily="2" charset="2"/>
              <a:buChar char="q"/>
            </a:pPr>
            <a:r>
              <a:rPr lang="en-GB" sz="2400" dirty="0"/>
              <a:t>Be ultimately responsible for the </a:t>
            </a:r>
            <a:r>
              <a:rPr lang="en-GB" sz="2400" b="1" dirty="0"/>
              <a:t>Crisis Management Plan’s </a:t>
            </a:r>
            <a:r>
              <a:rPr lang="en-GB" sz="2400" dirty="0"/>
              <a:t>development, implementation, recovery, and ongoing maintenance</a:t>
            </a:r>
          </a:p>
          <a:p>
            <a:pPr marL="342900" indent="-342900">
              <a:lnSpc>
                <a:spcPct val="100000"/>
              </a:lnSpc>
              <a:spcBef>
                <a:spcPts val="0"/>
              </a:spcBef>
              <a:buFont typeface="Wingdings" panose="05000000000000000000" pitchFamily="2" charset="2"/>
              <a:buChar char="q"/>
            </a:pPr>
            <a:r>
              <a:rPr lang="en-GB" sz="2400" dirty="0"/>
              <a:t>Set up and Manage the Crisis Tourism Intelligenc</a:t>
            </a:r>
            <a:r>
              <a:rPr lang="en-GB" dirty="0"/>
              <a:t>e Unit</a:t>
            </a:r>
            <a:r>
              <a:rPr lang="en-GB" sz="2400" dirty="0"/>
              <a:t> and Crisis Management Strategy, Response Plan </a:t>
            </a:r>
          </a:p>
          <a:p>
            <a:pPr marL="342900" indent="-342900">
              <a:lnSpc>
                <a:spcPct val="100000"/>
              </a:lnSpc>
              <a:spcBef>
                <a:spcPts val="0"/>
              </a:spcBef>
              <a:buFont typeface="Wingdings" panose="05000000000000000000" pitchFamily="2" charset="2"/>
              <a:buChar char="q"/>
            </a:pPr>
            <a:r>
              <a:rPr lang="en-GB" sz="2400" dirty="0"/>
              <a:t>Lead the regions tourism industry crisis communication, risk and response strategies, training, support, and all other crisis contingency activities</a:t>
            </a:r>
          </a:p>
          <a:p>
            <a:pPr marL="342900" indent="-342900">
              <a:lnSpc>
                <a:spcPct val="100000"/>
              </a:lnSpc>
              <a:spcBef>
                <a:spcPts val="0"/>
              </a:spcBef>
              <a:buFont typeface="Wingdings" panose="05000000000000000000" pitchFamily="2" charset="2"/>
              <a:buChar char="q"/>
            </a:pPr>
            <a:r>
              <a:rPr lang="en-GB" dirty="0"/>
              <a:t>Act out o</a:t>
            </a:r>
            <a:r>
              <a:rPr lang="en-GB" sz="2400" dirty="0"/>
              <a:t>ngoing engagement with regional emergency services agencies e.g., representing the tourism industry on the Regional Emergency Management Team (REMT) </a:t>
            </a:r>
          </a:p>
          <a:p>
            <a:pPr marL="342900" indent="-342900">
              <a:lnSpc>
                <a:spcPct val="100000"/>
              </a:lnSpc>
              <a:spcBef>
                <a:spcPts val="0"/>
              </a:spcBef>
              <a:buFont typeface="Wingdings" panose="05000000000000000000" pitchFamily="2" charset="2"/>
              <a:buChar char="q"/>
            </a:pPr>
            <a:r>
              <a:rPr lang="en-GB" sz="2400" dirty="0"/>
              <a:t>Engage with key tourism media spokespersons and public relations</a:t>
            </a:r>
          </a:p>
          <a:p>
            <a:pPr marL="342900" indent="-342900">
              <a:lnSpc>
                <a:spcPct val="100000"/>
              </a:lnSpc>
              <a:spcBef>
                <a:spcPts val="0"/>
              </a:spcBef>
              <a:buFont typeface="Wingdings" panose="05000000000000000000" pitchFamily="2" charset="2"/>
              <a:buChar char="q"/>
            </a:pPr>
            <a:r>
              <a:rPr lang="en-GB" sz="2400" dirty="0"/>
              <a:t>Manage crisis support activities e.g., reporting, monitoring, admin, crisis media and communications officer and other roles. To support this they will develop a Staff List.</a:t>
            </a:r>
          </a:p>
          <a:p>
            <a:endParaRPr lang="en-IE" sz="2200" dirty="0"/>
          </a:p>
        </p:txBody>
      </p:sp>
      <p:sp>
        <p:nvSpPr>
          <p:cNvPr id="5" name="Text Placeholder 4">
            <a:extLst>
              <a:ext uri="{FF2B5EF4-FFF2-40B4-BE49-F238E27FC236}">
                <a16:creationId xmlns:a16="http://schemas.microsoft.com/office/drawing/2014/main" id="{C7E24C3B-DDA0-80A7-2143-32FA9200D1EA}"/>
              </a:ext>
            </a:extLst>
          </p:cNvPr>
          <p:cNvSpPr>
            <a:spLocks noGrp="1"/>
          </p:cNvSpPr>
          <p:nvPr>
            <p:ph type="body" sz="quarter" idx="16"/>
          </p:nvPr>
        </p:nvSpPr>
        <p:spPr>
          <a:xfrm>
            <a:off x="467833" y="239232"/>
            <a:ext cx="11103935" cy="707065"/>
          </a:xfrm>
        </p:spPr>
        <p:txBody>
          <a:bodyPr>
            <a:normAutofit fontScale="77500" lnSpcReduction="20000"/>
          </a:bodyPr>
          <a:lstStyle/>
          <a:p>
            <a:pPr algn="ctr"/>
            <a:r>
              <a:rPr lang="en-IE" b="1" dirty="0">
                <a:solidFill>
                  <a:schemeClr val="bg1"/>
                </a:solidFill>
              </a:rPr>
              <a:t>Quick Recap on Public-Private Partnership Key Roles and Responsibilities</a:t>
            </a:r>
          </a:p>
          <a:p>
            <a:pPr algn="ctr"/>
            <a:endParaRPr lang="en-IE" dirty="0"/>
          </a:p>
        </p:txBody>
      </p:sp>
    </p:spTree>
    <p:extLst>
      <p:ext uri="{BB962C8B-B14F-4D97-AF65-F5344CB8AC3E}">
        <p14:creationId xmlns:p14="http://schemas.microsoft.com/office/powerpoint/2010/main" val="2194359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9527B"/>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9F463DD-46C6-BF84-8A34-D9D61FD09BE0}"/>
              </a:ext>
            </a:extLst>
          </p:cNvPr>
          <p:cNvSpPr>
            <a:spLocks noGrp="1"/>
          </p:cNvSpPr>
          <p:nvPr>
            <p:ph type="body" sz="quarter" idx="18"/>
          </p:nvPr>
        </p:nvSpPr>
        <p:spPr>
          <a:xfrm>
            <a:off x="510364" y="611372"/>
            <a:ext cx="11483162" cy="5635256"/>
          </a:xfrm>
          <a:solidFill>
            <a:srgbClr val="79527B"/>
          </a:solidFill>
        </p:spPr>
        <p:txBody>
          <a:bodyPr>
            <a:noAutofit/>
          </a:bodyPr>
          <a:lstStyle/>
          <a:p>
            <a:pPr marL="0" indent="0">
              <a:lnSpc>
                <a:spcPct val="100000"/>
              </a:lnSpc>
              <a:spcBef>
                <a:spcPts val="0"/>
              </a:spcBef>
            </a:pPr>
            <a:r>
              <a:rPr lang="en-GB" sz="2300" i="0" dirty="0">
                <a:effectLst/>
              </a:rPr>
              <a:t>This exercise covers how to set up a local regional tourism crisis public-private partnership. </a:t>
            </a:r>
          </a:p>
          <a:p>
            <a:pPr marL="0" indent="0">
              <a:lnSpc>
                <a:spcPct val="100000"/>
              </a:lnSpc>
              <a:spcBef>
                <a:spcPts val="0"/>
              </a:spcBef>
            </a:pPr>
            <a:r>
              <a:rPr lang="en-GB" sz="2300" i="0" dirty="0">
                <a:effectLst/>
              </a:rPr>
              <a:t>Now you have concluded Module 2 </a:t>
            </a:r>
            <a:r>
              <a:rPr lang="en-GB" sz="2300" dirty="0"/>
              <a:t>you should understand that c</a:t>
            </a:r>
            <a:r>
              <a:rPr lang="en-GB" sz="2300" i="0" dirty="0">
                <a:effectLst/>
              </a:rPr>
              <a:t>lose collaboration between the public and private sectors and general public support is essential. </a:t>
            </a:r>
            <a:r>
              <a:rPr lang="en-GB" sz="2300" b="0" i="0" dirty="0">
                <a:effectLst/>
              </a:rPr>
              <a:t>It is imperative that regional stakeholders work and engage with all local and regional tourism-related businesses, local government and trade associations in terms of managing, communicating, preparing, implementing and monitoring emergency and crisis responses.  </a:t>
            </a:r>
          </a:p>
          <a:p>
            <a:pPr marL="0" indent="0">
              <a:lnSpc>
                <a:spcPct val="100000"/>
              </a:lnSpc>
              <a:spcBef>
                <a:spcPts val="0"/>
              </a:spcBef>
            </a:pPr>
            <a:endParaRPr lang="en-GB" sz="2300" b="1" i="0" dirty="0">
              <a:effectLst/>
            </a:endParaRPr>
          </a:p>
          <a:p>
            <a:pPr marL="0" indent="0">
              <a:lnSpc>
                <a:spcPct val="100000"/>
              </a:lnSpc>
              <a:spcBef>
                <a:spcPts val="0"/>
              </a:spcBef>
              <a:buClr>
                <a:srgbClr val="79527B"/>
              </a:buClr>
            </a:pPr>
            <a:r>
              <a:rPr lang="en-GB" sz="2300" b="1" dirty="0"/>
              <a:t>Select a geographical tourism region you are familiar with. </a:t>
            </a:r>
            <a:r>
              <a:rPr lang="en-GB" sz="2300" dirty="0"/>
              <a:t>Start thinking about what makes it a tourism region, and what is it known for. Get a regional understanding of e.g.,  population size and the main source of tourists from local areas, understand the diversity and variance of attractions and experiences, its unique geographical areas (e.g., is it coastal, mountain, natural, rural areas and cities).  </a:t>
            </a:r>
          </a:p>
          <a:p>
            <a:pPr marL="0" indent="0">
              <a:lnSpc>
                <a:spcPct val="100000"/>
              </a:lnSpc>
              <a:spcBef>
                <a:spcPts val="0"/>
              </a:spcBef>
              <a:buClr>
                <a:srgbClr val="79527B"/>
              </a:buClr>
            </a:pPr>
            <a:endParaRPr lang="en-GB" sz="2300" dirty="0"/>
          </a:p>
          <a:p>
            <a:pPr marL="0" indent="0">
              <a:lnSpc>
                <a:spcPct val="100000"/>
              </a:lnSpc>
              <a:spcBef>
                <a:spcPts val="0"/>
              </a:spcBef>
              <a:buClr>
                <a:srgbClr val="79527B"/>
              </a:buClr>
            </a:pPr>
            <a:r>
              <a:rPr lang="en-GB" sz="2300" b="1" dirty="0"/>
              <a:t>Select the key regional industry players </a:t>
            </a:r>
            <a:r>
              <a:rPr lang="en-GB" sz="2300" dirty="0"/>
              <a:t>both public and private,  brands, networks, companies, organisations and stakeholders who are behind that region in terms of building it as a tourism destination. Discuss their roles and responsibilities and how they can become involved in a regional tourism crisis response via a Crisis Intelligence Unit. </a:t>
            </a:r>
          </a:p>
          <a:p>
            <a:endParaRPr lang="en-IE" sz="2300" dirty="0"/>
          </a:p>
        </p:txBody>
      </p:sp>
      <p:sp>
        <p:nvSpPr>
          <p:cNvPr id="5" name="Text Placeholder 4">
            <a:extLst>
              <a:ext uri="{FF2B5EF4-FFF2-40B4-BE49-F238E27FC236}">
                <a16:creationId xmlns:a16="http://schemas.microsoft.com/office/drawing/2014/main" id="{C7E24C3B-DDA0-80A7-2143-32FA9200D1EA}"/>
              </a:ext>
            </a:extLst>
          </p:cNvPr>
          <p:cNvSpPr>
            <a:spLocks noGrp="1"/>
          </p:cNvSpPr>
          <p:nvPr>
            <p:ph type="body" sz="quarter" idx="16"/>
          </p:nvPr>
        </p:nvSpPr>
        <p:spPr>
          <a:xfrm>
            <a:off x="467833" y="101009"/>
            <a:ext cx="10877107" cy="707065"/>
          </a:xfrm>
        </p:spPr>
        <p:txBody>
          <a:bodyPr>
            <a:normAutofit fontScale="92500"/>
          </a:bodyPr>
          <a:lstStyle/>
          <a:p>
            <a:pPr algn="ctr"/>
            <a:r>
              <a:rPr lang="en-IE" b="1" dirty="0"/>
              <a:t>Instructions Setting Up a Regional Public Private Partnership </a:t>
            </a:r>
            <a:endParaRPr lang="en-IE" dirty="0"/>
          </a:p>
        </p:txBody>
      </p:sp>
    </p:spTree>
    <p:extLst>
      <p:ext uri="{BB962C8B-B14F-4D97-AF65-F5344CB8AC3E}">
        <p14:creationId xmlns:p14="http://schemas.microsoft.com/office/powerpoint/2010/main" val="2597072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9527B"/>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9F463DD-46C6-BF84-8A34-D9D61FD09BE0}"/>
              </a:ext>
            </a:extLst>
          </p:cNvPr>
          <p:cNvSpPr>
            <a:spLocks noGrp="1"/>
          </p:cNvSpPr>
          <p:nvPr>
            <p:ph type="body" sz="quarter" idx="18"/>
          </p:nvPr>
        </p:nvSpPr>
        <p:spPr>
          <a:xfrm>
            <a:off x="510364" y="611372"/>
            <a:ext cx="11483162" cy="5635256"/>
          </a:xfrm>
          <a:solidFill>
            <a:srgbClr val="79527B"/>
          </a:solidFill>
        </p:spPr>
        <p:txBody>
          <a:bodyPr>
            <a:noAutofit/>
          </a:bodyPr>
          <a:lstStyle/>
          <a:p>
            <a:pPr marL="342900" indent="-342900">
              <a:lnSpc>
                <a:spcPct val="100000"/>
              </a:lnSpc>
              <a:spcBef>
                <a:spcPts val="0"/>
              </a:spcBef>
              <a:buClr>
                <a:srgbClr val="79527B"/>
              </a:buClr>
              <a:buFont typeface="Wingdings" panose="05000000000000000000" pitchFamily="2" charset="2"/>
              <a:buChar char="q"/>
            </a:pPr>
            <a:endParaRPr lang="en-GB" dirty="0"/>
          </a:p>
          <a:p>
            <a:pPr marL="342900" indent="-342900">
              <a:lnSpc>
                <a:spcPct val="100000"/>
              </a:lnSpc>
              <a:spcBef>
                <a:spcPts val="0"/>
              </a:spcBef>
              <a:buClr>
                <a:srgbClr val="79527B"/>
              </a:buClr>
              <a:buFont typeface="Wingdings" panose="05000000000000000000" pitchFamily="2" charset="2"/>
              <a:buChar char="q"/>
            </a:pPr>
            <a:r>
              <a:rPr lang="en-GB" dirty="0"/>
              <a:t>Follow the sample template with examples in the next slide then do the same for your selected region </a:t>
            </a:r>
          </a:p>
          <a:p>
            <a:pPr marL="342900" indent="-342900">
              <a:lnSpc>
                <a:spcPct val="100000"/>
              </a:lnSpc>
              <a:spcBef>
                <a:spcPts val="0"/>
              </a:spcBef>
              <a:buClr>
                <a:srgbClr val="79527B"/>
              </a:buClr>
              <a:buFont typeface="Wingdings" panose="05000000000000000000" pitchFamily="2" charset="2"/>
              <a:buChar char="q"/>
            </a:pPr>
            <a:endParaRPr lang="en-GB" dirty="0"/>
          </a:p>
          <a:p>
            <a:pPr marL="342900" indent="-342900">
              <a:lnSpc>
                <a:spcPct val="100000"/>
              </a:lnSpc>
              <a:spcBef>
                <a:spcPts val="0"/>
              </a:spcBef>
              <a:buClr>
                <a:srgbClr val="79527B"/>
              </a:buClr>
              <a:buFont typeface="Wingdings" panose="05000000000000000000" pitchFamily="2" charset="2"/>
              <a:buChar char="q"/>
            </a:pPr>
            <a:r>
              <a:rPr lang="en-GB" dirty="0"/>
              <a:t>Then go a step further and develop a list of key businesses or potential network list of key representatives for each sector e.g., someone to represent the hotel sector, someone to represent the adventure tourism sector</a:t>
            </a:r>
          </a:p>
          <a:p>
            <a:pPr marL="342900" indent="-342900">
              <a:lnSpc>
                <a:spcPct val="100000"/>
              </a:lnSpc>
              <a:spcBef>
                <a:spcPts val="0"/>
              </a:spcBef>
              <a:buClr>
                <a:srgbClr val="79527B"/>
              </a:buClr>
              <a:buFont typeface="Wingdings" panose="05000000000000000000" pitchFamily="2" charset="2"/>
              <a:buChar char="q"/>
            </a:pPr>
            <a:endParaRPr lang="en-GB" dirty="0"/>
          </a:p>
          <a:p>
            <a:pPr marL="342900" indent="-342900">
              <a:lnSpc>
                <a:spcPct val="100000"/>
              </a:lnSpc>
              <a:spcBef>
                <a:spcPts val="0"/>
              </a:spcBef>
              <a:buClr>
                <a:srgbClr val="79527B"/>
              </a:buClr>
              <a:buFont typeface="Wingdings" panose="05000000000000000000" pitchFamily="2" charset="2"/>
              <a:buChar char="q"/>
            </a:pPr>
            <a:r>
              <a:rPr lang="en-GB" dirty="0"/>
              <a:t>Then fill in the key roles and responsibilities of each player in the template provided and the activities they will engage in, sample response provided</a:t>
            </a:r>
          </a:p>
          <a:p>
            <a:endParaRPr lang="en-IE" sz="2200" dirty="0"/>
          </a:p>
        </p:txBody>
      </p:sp>
      <p:sp>
        <p:nvSpPr>
          <p:cNvPr id="5" name="Text Placeholder 4">
            <a:extLst>
              <a:ext uri="{FF2B5EF4-FFF2-40B4-BE49-F238E27FC236}">
                <a16:creationId xmlns:a16="http://schemas.microsoft.com/office/drawing/2014/main" id="{C7E24C3B-DDA0-80A7-2143-32FA9200D1EA}"/>
              </a:ext>
            </a:extLst>
          </p:cNvPr>
          <p:cNvSpPr>
            <a:spLocks noGrp="1"/>
          </p:cNvSpPr>
          <p:nvPr>
            <p:ph type="body" sz="quarter" idx="16"/>
          </p:nvPr>
        </p:nvSpPr>
        <p:spPr>
          <a:xfrm>
            <a:off x="467833" y="101009"/>
            <a:ext cx="10877107" cy="707065"/>
          </a:xfrm>
        </p:spPr>
        <p:txBody>
          <a:bodyPr>
            <a:normAutofit fontScale="92500"/>
          </a:bodyPr>
          <a:lstStyle/>
          <a:p>
            <a:pPr algn="ctr"/>
            <a:r>
              <a:rPr lang="en-IE" b="1" dirty="0"/>
              <a:t>Instructions Setting Up a Regional Public Private Partnership </a:t>
            </a:r>
            <a:endParaRPr lang="en-IE" dirty="0"/>
          </a:p>
        </p:txBody>
      </p:sp>
    </p:spTree>
    <p:extLst>
      <p:ext uri="{BB962C8B-B14F-4D97-AF65-F5344CB8AC3E}">
        <p14:creationId xmlns:p14="http://schemas.microsoft.com/office/powerpoint/2010/main" val="29391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394448"/>
            <a:ext cx="5619711" cy="582221"/>
          </a:xfrm>
        </p:spPr>
        <p:txBody>
          <a:bodyPr>
            <a:normAutofit fontScale="92500"/>
          </a:bodyPr>
          <a:lstStyle/>
          <a:p>
            <a:r>
              <a:rPr lang="en-IE" b="1" dirty="0">
                <a:solidFill>
                  <a:srgbClr val="3AA091"/>
                </a:solidFill>
              </a:rPr>
              <a:t>Overview of Exercises Section</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430306" y="1034295"/>
            <a:ext cx="7533480" cy="5611054"/>
          </a:xfrm>
        </p:spPr>
        <p:txBody>
          <a:bodyPr>
            <a:normAutofit fontScale="92500" lnSpcReduction="10000"/>
          </a:bodyPr>
          <a:lstStyle/>
          <a:p>
            <a:pPr marL="0" indent="0">
              <a:lnSpc>
                <a:spcPct val="100000"/>
              </a:lnSpc>
              <a:spcBef>
                <a:spcPts val="600"/>
              </a:spcBef>
            </a:pPr>
            <a:r>
              <a:rPr lang="en-IE" dirty="0">
                <a:solidFill>
                  <a:srgbClr val="4D4D4D"/>
                </a:solidFill>
              </a:rPr>
              <a:t>This document contains a selection of practical exercises that are based on the Regional Tourism Crisis HEI Module’s content and learnings.</a:t>
            </a:r>
          </a:p>
          <a:p>
            <a:pPr marL="342900" indent="-342900">
              <a:lnSpc>
                <a:spcPct val="100000"/>
              </a:lnSpc>
              <a:spcBef>
                <a:spcPts val="600"/>
              </a:spcBef>
              <a:buFont typeface="Wingdings" panose="05000000000000000000" pitchFamily="2" charset="2"/>
              <a:buChar char="v"/>
            </a:pPr>
            <a:r>
              <a:rPr lang="en-IE" b="1" dirty="0">
                <a:solidFill>
                  <a:srgbClr val="F27954"/>
                </a:solidFill>
              </a:rPr>
              <a:t>Learn and explore </a:t>
            </a:r>
            <a:r>
              <a:rPr lang="en-IE" dirty="0">
                <a:solidFill>
                  <a:srgbClr val="4D4D4D"/>
                </a:solidFill>
              </a:rPr>
              <a:t>how to develop different regional tourism crisis strategies and plans by using practical templates delivered throughout this document. The modules and the step-by-step actions must be understood first. </a:t>
            </a:r>
          </a:p>
          <a:p>
            <a:pPr marL="342900" indent="-342900">
              <a:lnSpc>
                <a:spcPct val="100000"/>
              </a:lnSpc>
              <a:spcBef>
                <a:spcPts val="600"/>
              </a:spcBef>
              <a:buFont typeface="Wingdings" panose="05000000000000000000" pitchFamily="2" charset="2"/>
              <a:buChar char="v"/>
            </a:pPr>
            <a:r>
              <a:rPr lang="en-IE" b="1" dirty="0">
                <a:solidFill>
                  <a:srgbClr val="916395"/>
                </a:solidFill>
              </a:rPr>
              <a:t>For further reading and investigation </a:t>
            </a:r>
            <a:r>
              <a:rPr lang="en-IE" dirty="0">
                <a:solidFill>
                  <a:srgbClr val="4D4D4D"/>
                </a:solidFill>
              </a:rPr>
              <a:t>throughout each Module there are loads of articles, research statements, findings, quotes and references. There is also the supplementary Reference Readings document. If you want to delve a bit deeper into your learnings these resources are a perfect place to start.</a:t>
            </a:r>
          </a:p>
          <a:p>
            <a:pPr marL="342900" indent="-342900">
              <a:lnSpc>
                <a:spcPct val="100000"/>
              </a:lnSpc>
              <a:spcBef>
                <a:spcPts val="600"/>
              </a:spcBef>
              <a:buFont typeface="Wingdings" panose="05000000000000000000" pitchFamily="2" charset="2"/>
              <a:buChar char="v"/>
            </a:pPr>
            <a:r>
              <a:rPr lang="en-IE" b="1" dirty="0">
                <a:solidFill>
                  <a:srgbClr val="002060"/>
                </a:solidFill>
              </a:rPr>
              <a:t>Engage in team building and discussions </a:t>
            </a:r>
            <a:r>
              <a:rPr lang="en-IE" dirty="0">
                <a:solidFill>
                  <a:srgbClr val="4D4D4D"/>
                </a:solidFill>
              </a:rPr>
              <a:t>via discussion-based and tabletop exercises with complementary research for exploratory and solution-based learning. </a:t>
            </a:r>
          </a:p>
          <a:p>
            <a:pPr marL="342900" indent="-342900">
              <a:lnSpc>
                <a:spcPct val="100000"/>
              </a:lnSpc>
              <a:spcBef>
                <a:spcPts val="600"/>
              </a:spcBef>
              <a:buFont typeface="Wingdings" panose="05000000000000000000" pitchFamily="2" charset="2"/>
              <a:buChar char="v"/>
            </a:pPr>
            <a:endParaRPr lang="en-IE" dirty="0"/>
          </a:p>
        </p:txBody>
      </p:sp>
      <p:pic>
        <p:nvPicPr>
          <p:cNvPr id="5" name="Picture Placeholder 4" descr="A picture containing person, indoor&#10;&#10;Description automatically generated">
            <a:extLst>
              <a:ext uri="{FF2B5EF4-FFF2-40B4-BE49-F238E27FC236}">
                <a16:creationId xmlns:a16="http://schemas.microsoft.com/office/drawing/2014/main" id="{58BECD7D-FC35-51BB-7955-AEE929508443}"/>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l="10014" t="7573" b="7573"/>
          <a:stretch/>
        </p:blipFill>
        <p:spPr>
          <a:xfrm>
            <a:off x="8089261" y="-1"/>
            <a:ext cx="4102739" cy="5794745"/>
          </a:xfrm>
        </p:spPr>
      </p:pic>
    </p:spTree>
    <p:extLst>
      <p:ext uri="{BB962C8B-B14F-4D97-AF65-F5344CB8AC3E}">
        <p14:creationId xmlns:p14="http://schemas.microsoft.com/office/powerpoint/2010/main" val="3709739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A6D6F0-DFEC-95BE-4343-972B7C36E8D9}"/>
              </a:ext>
            </a:extLst>
          </p:cNvPr>
          <p:cNvSpPr>
            <a:spLocks noGrp="1"/>
          </p:cNvSpPr>
          <p:nvPr>
            <p:ph type="body" sz="quarter" idx="18"/>
          </p:nvPr>
        </p:nvSpPr>
        <p:spPr>
          <a:xfrm>
            <a:off x="389965" y="1169440"/>
            <a:ext cx="11470341" cy="3867704"/>
          </a:xfrm>
        </p:spPr>
        <p:txBody>
          <a:bodyPr>
            <a:normAutofit/>
          </a:bodyPr>
          <a:lstStyle/>
          <a:p>
            <a:pPr marL="457200" indent="-457200">
              <a:buFont typeface="+mj-lt"/>
              <a:buAutoNum type="arabicPeriod"/>
            </a:pPr>
            <a:r>
              <a:rPr lang="en-IE" sz="2200" dirty="0">
                <a:solidFill>
                  <a:srgbClr val="4D4D4D"/>
                </a:solidFill>
              </a:rPr>
              <a:t>Gather </a:t>
            </a:r>
            <a:r>
              <a:rPr lang="en-IE" sz="2200" b="1" dirty="0">
                <a:solidFill>
                  <a:srgbClr val="4D4D4D"/>
                </a:solidFill>
              </a:rPr>
              <a:t>key tourism destinations </a:t>
            </a:r>
            <a:r>
              <a:rPr lang="en-IE" sz="2200" dirty="0">
                <a:solidFill>
                  <a:srgbClr val="4D4D4D"/>
                </a:solidFill>
              </a:rPr>
              <a:t>to form your region e.g., North West Region of Ireland is made up of Leitrim, Roscommon, </a:t>
            </a:r>
            <a:r>
              <a:rPr lang="en-GB" sz="2200" dirty="0">
                <a:solidFill>
                  <a:srgbClr val="4D4D4D"/>
                </a:solidFill>
              </a:rPr>
              <a:t>Sligo)</a:t>
            </a:r>
            <a:endParaRPr lang="en-IE" sz="2200" dirty="0">
              <a:solidFill>
                <a:srgbClr val="4D4D4D"/>
              </a:solidFill>
            </a:endParaRPr>
          </a:p>
          <a:p>
            <a:pPr marL="457200" indent="-457200">
              <a:buFont typeface="+mj-lt"/>
              <a:buAutoNum type="arabicPeriod"/>
            </a:pPr>
            <a:r>
              <a:rPr lang="en-IE" sz="2200" b="1" dirty="0">
                <a:solidFill>
                  <a:srgbClr val="4D4D4D"/>
                </a:solidFill>
              </a:rPr>
              <a:t>Lead Agency/Board </a:t>
            </a:r>
            <a:r>
              <a:rPr lang="en-IE" sz="2200" dirty="0">
                <a:solidFill>
                  <a:srgbClr val="4D4D4D"/>
                </a:solidFill>
              </a:rPr>
              <a:t>(e.g., form a board made up of a tourism manager or representative from each regional tourism organization e.g., </a:t>
            </a:r>
            <a:r>
              <a:rPr lang="en-IE" sz="2200" dirty="0">
                <a:solidFill>
                  <a:srgbClr val="4D4D4D"/>
                </a:solidFill>
                <a:hlinkClick r:id="rId2"/>
              </a:rPr>
              <a:t>Visit Roscommon</a:t>
            </a:r>
            <a:r>
              <a:rPr lang="en-IE" sz="2200" dirty="0">
                <a:solidFill>
                  <a:srgbClr val="4D4D4D"/>
                </a:solidFill>
              </a:rPr>
              <a:t> and </a:t>
            </a:r>
            <a:r>
              <a:rPr lang="en-IE" sz="2200" dirty="0">
                <a:solidFill>
                  <a:srgbClr val="4D4D4D"/>
                </a:solidFill>
                <a:hlinkClick r:id="rId3"/>
              </a:rPr>
              <a:t>Leitrim Tourism</a:t>
            </a:r>
            <a:r>
              <a:rPr lang="en-IE" sz="2200" dirty="0">
                <a:solidFill>
                  <a:srgbClr val="4D4D4D"/>
                </a:solidFill>
              </a:rPr>
              <a:t>)</a:t>
            </a:r>
          </a:p>
          <a:p>
            <a:pPr marL="457200" indent="-457200">
              <a:buFont typeface="+mj-lt"/>
              <a:buAutoNum type="arabicPeriod"/>
            </a:pPr>
            <a:r>
              <a:rPr lang="en-IE" sz="2200" b="1" dirty="0">
                <a:solidFill>
                  <a:srgbClr val="4D4D4D"/>
                </a:solidFill>
              </a:rPr>
              <a:t>Government </a:t>
            </a:r>
            <a:r>
              <a:rPr lang="en-IE" sz="2200" dirty="0">
                <a:solidFill>
                  <a:srgbClr val="4D4D4D"/>
                </a:solidFill>
              </a:rPr>
              <a:t>(e.g. </a:t>
            </a:r>
            <a:r>
              <a:rPr lang="en-IE" sz="2200" dirty="0">
                <a:solidFill>
                  <a:srgbClr val="4D4D4D"/>
                </a:solidFill>
                <a:hlinkClick r:id="rId4"/>
              </a:rPr>
              <a:t>Failte Ireland</a:t>
            </a:r>
            <a:r>
              <a:rPr lang="en-IE" sz="2200" dirty="0">
                <a:solidFill>
                  <a:srgbClr val="4D4D4D"/>
                </a:solidFill>
              </a:rPr>
              <a:t>, </a:t>
            </a:r>
            <a:r>
              <a:rPr lang="en-IE" sz="2200" dirty="0">
                <a:solidFill>
                  <a:srgbClr val="4D4D4D"/>
                </a:solidFill>
                <a:hlinkClick r:id="rId5"/>
              </a:rPr>
              <a:t>Tourism Ireland</a:t>
            </a:r>
            <a:r>
              <a:rPr lang="en-IE" sz="2200" dirty="0">
                <a:solidFill>
                  <a:srgbClr val="4D4D4D"/>
                </a:solidFill>
              </a:rPr>
              <a:t>, </a:t>
            </a:r>
            <a:r>
              <a:rPr lang="en-IE" sz="2200" dirty="0">
                <a:solidFill>
                  <a:srgbClr val="4D4D4D"/>
                </a:solidFill>
                <a:hlinkClick r:id="rId6"/>
              </a:rPr>
              <a:t>Irish Tourism Industry Confederation ITIC</a:t>
            </a:r>
            <a:r>
              <a:rPr lang="en-IE" sz="2200" dirty="0">
                <a:solidFill>
                  <a:srgbClr val="4D4D4D"/>
                </a:solidFill>
              </a:rPr>
              <a:t>, </a:t>
            </a:r>
            <a:r>
              <a:rPr lang="en-IE" sz="2200" dirty="0">
                <a:solidFill>
                  <a:srgbClr val="4D4D4D"/>
                </a:solidFill>
                <a:hlinkClick r:id="rId7"/>
              </a:rPr>
              <a:t>Irish Tour Operators Association ITOA</a:t>
            </a:r>
            <a:r>
              <a:rPr lang="en-IE" sz="2200" dirty="0">
                <a:solidFill>
                  <a:srgbClr val="4D4D4D"/>
                </a:solidFill>
              </a:rPr>
              <a:t>, </a:t>
            </a:r>
            <a:r>
              <a:rPr lang="en-IE" sz="2200" dirty="0">
                <a:solidFill>
                  <a:srgbClr val="4D4D4D"/>
                </a:solidFill>
                <a:hlinkClick r:id="rId8"/>
              </a:rPr>
              <a:t>Sustainable Travel Ireland</a:t>
            </a:r>
            <a:r>
              <a:rPr lang="en-IE" sz="2200" dirty="0">
                <a:solidFill>
                  <a:srgbClr val="4D4D4D"/>
                </a:solidFill>
              </a:rPr>
              <a:t>, </a:t>
            </a:r>
            <a:r>
              <a:rPr lang="en-IE" sz="2400" dirty="0">
                <a:solidFill>
                  <a:srgbClr val="87A66E"/>
                </a:solidFill>
                <a:hlinkClick r:id="rId9">
                  <a:extLst>
                    <a:ext uri="{A12FA001-AC4F-418D-AE19-62706E023703}">
                      <ahyp:hlinkClr xmlns:ahyp="http://schemas.microsoft.com/office/drawing/2018/hyperlinkcolor" val="tx"/>
                    </a:ext>
                  </a:extLst>
                </a:hlinkClick>
              </a:rPr>
              <a:t>Ireland’s Hidden Heartlands</a:t>
            </a:r>
            <a:r>
              <a:rPr lang="en-IE" sz="2200" dirty="0">
                <a:solidFill>
                  <a:srgbClr val="4D4D4D"/>
                </a:solidFill>
              </a:rPr>
              <a:t>)</a:t>
            </a:r>
          </a:p>
          <a:p>
            <a:pPr marL="457200" indent="-457200">
              <a:buFont typeface="+mj-lt"/>
              <a:buAutoNum type="arabicPeriod"/>
            </a:pPr>
            <a:r>
              <a:rPr lang="en-GB" sz="2200" b="1" dirty="0">
                <a:solidFill>
                  <a:srgbClr val="4D4D4D"/>
                </a:solidFill>
              </a:rPr>
              <a:t>Local Government </a:t>
            </a:r>
            <a:r>
              <a:rPr lang="en-IE" sz="2200" dirty="0">
                <a:solidFill>
                  <a:srgbClr val="4D4D4D"/>
                </a:solidFill>
              </a:rPr>
              <a:t>(e.g. local government organizations from Leitrim, Roscommon and </a:t>
            </a:r>
            <a:r>
              <a:rPr lang="en-GB" sz="2200" dirty="0">
                <a:solidFill>
                  <a:srgbClr val="4D4D4D"/>
                </a:solidFill>
              </a:rPr>
              <a:t>Sligo) (e.g., </a:t>
            </a:r>
            <a:r>
              <a:rPr lang="en-GB" sz="2200" dirty="0">
                <a:solidFill>
                  <a:srgbClr val="4D4D4D"/>
                </a:solidFill>
                <a:hlinkClick r:id="rId10"/>
              </a:rPr>
              <a:t>Leitrim Enterprise Office </a:t>
            </a:r>
            <a:r>
              <a:rPr lang="en-GB" sz="2200" dirty="0">
                <a:solidFill>
                  <a:srgbClr val="4D4D4D"/>
                </a:solidFill>
              </a:rPr>
              <a:t>and </a:t>
            </a:r>
            <a:r>
              <a:rPr lang="en-GB" sz="2200" dirty="0">
                <a:solidFill>
                  <a:srgbClr val="4D4D4D"/>
                </a:solidFill>
                <a:hlinkClick r:id="rId11"/>
              </a:rPr>
              <a:t>Roscommon Integrated Development Company</a:t>
            </a:r>
            <a:r>
              <a:rPr lang="en-GB" sz="2200" dirty="0">
                <a:solidFill>
                  <a:srgbClr val="4D4D4D"/>
                </a:solidFill>
              </a:rPr>
              <a:t>)</a:t>
            </a:r>
          </a:p>
          <a:p>
            <a:pPr marL="457200" indent="-457200">
              <a:buFont typeface="+mj-lt"/>
              <a:buAutoNum type="arabicPeriod"/>
            </a:pPr>
            <a:endParaRPr lang="en-IE" sz="2200" dirty="0">
              <a:solidFill>
                <a:srgbClr val="4D4D4D"/>
              </a:solidFill>
            </a:endParaRPr>
          </a:p>
        </p:txBody>
      </p:sp>
      <p:sp>
        <p:nvSpPr>
          <p:cNvPr id="3" name="Text Placeholder 2">
            <a:extLst>
              <a:ext uri="{FF2B5EF4-FFF2-40B4-BE49-F238E27FC236}">
                <a16:creationId xmlns:a16="http://schemas.microsoft.com/office/drawing/2014/main" id="{F04C2816-1C0A-FDCF-3CE7-6EC141739CF5}"/>
              </a:ext>
            </a:extLst>
          </p:cNvPr>
          <p:cNvSpPr>
            <a:spLocks noGrp="1"/>
          </p:cNvSpPr>
          <p:nvPr>
            <p:ph type="body" sz="quarter" idx="16"/>
          </p:nvPr>
        </p:nvSpPr>
        <p:spPr>
          <a:xfrm>
            <a:off x="389964" y="189654"/>
            <a:ext cx="11470341" cy="924771"/>
          </a:xfrm>
          <a:solidFill>
            <a:srgbClr val="79527B"/>
          </a:solidFill>
        </p:spPr>
        <p:txBody>
          <a:bodyPr>
            <a:normAutofit fontScale="92500" lnSpcReduction="10000"/>
          </a:bodyPr>
          <a:lstStyle/>
          <a:p>
            <a:pPr algn="ctr"/>
            <a:r>
              <a:rPr lang="en-IE" sz="3200" b="1" dirty="0">
                <a:solidFill>
                  <a:schemeClr val="bg1"/>
                </a:solidFill>
              </a:rPr>
              <a:t>Sample Regional Crisis Management Intelligence Unit - The Magic Mix</a:t>
            </a:r>
          </a:p>
          <a:p>
            <a:pPr algn="ctr"/>
            <a:r>
              <a:rPr lang="en-IE" sz="2600" dirty="0">
                <a:solidFill>
                  <a:schemeClr val="bg1"/>
                </a:solidFill>
              </a:rPr>
              <a:t>North West Regional Crisis Tourism Intelligence Unit (NW CTIU)</a:t>
            </a:r>
          </a:p>
        </p:txBody>
      </p:sp>
      <p:graphicFrame>
        <p:nvGraphicFramePr>
          <p:cNvPr id="4" name="Table 4">
            <a:extLst>
              <a:ext uri="{FF2B5EF4-FFF2-40B4-BE49-F238E27FC236}">
                <a16:creationId xmlns:a16="http://schemas.microsoft.com/office/drawing/2014/main" id="{F0802F0C-FE43-6EC1-C43C-1C9C18A0A223}"/>
              </a:ext>
            </a:extLst>
          </p:cNvPr>
          <p:cNvGraphicFramePr>
            <a:graphicFrameLocks noGrp="1"/>
          </p:cNvGraphicFramePr>
          <p:nvPr/>
        </p:nvGraphicFramePr>
        <p:xfrm>
          <a:off x="314885" y="4167716"/>
          <a:ext cx="11620500" cy="2519680"/>
        </p:xfrm>
        <a:graphic>
          <a:graphicData uri="http://schemas.openxmlformats.org/drawingml/2006/table">
            <a:tbl>
              <a:tblPr firstRow="1" bandRow="1">
                <a:tableStyleId>{5C22544A-7EE6-4342-B048-85BDC9FD1C3A}</a:tableStyleId>
              </a:tblPr>
              <a:tblGrid>
                <a:gridCol w="3311556">
                  <a:extLst>
                    <a:ext uri="{9D8B030D-6E8A-4147-A177-3AD203B41FA5}">
                      <a16:colId xmlns:a16="http://schemas.microsoft.com/office/drawing/2014/main" val="209827541"/>
                    </a:ext>
                  </a:extLst>
                </a:gridCol>
                <a:gridCol w="2498694">
                  <a:extLst>
                    <a:ext uri="{9D8B030D-6E8A-4147-A177-3AD203B41FA5}">
                      <a16:colId xmlns:a16="http://schemas.microsoft.com/office/drawing/2014/main" val="2391764389"/>
                    </a:ext>
                  </a:extLst>
                </a:gridCol>
                <a:gridCol w="3288732">
                  <a:extLst>
                    <a:ext uri="{9D8B030D-6E8A-4147-A177-3AD203B41FA5}">
                      <a16:colId xmlns:a16="http://schemas.microsoft.com/office/drawing/2014/main" val="261527645"/>
                    </a:ext>
                  </a:extLst>
                </a:gridCol>
                <a:gridCol w="2521518">
                  <a:extLst>
                    <a:ext uri="{9D8B030D-6E8A-4147-A177-3AD203B41FA5}">
                      <a16:colId xmlns:a16="http://schemas.microsoft.com/office/drawing/2014/main" val="4275919405"/>
                    </a:ext>
                  </a:extLst>
                </a:gridCol>
              </a:tblGrid>
              <a:tr h="370840">
                <a:tc gridSpan="4">
                  <a:txBody>
                    <a:bodyPr/>
                    <a:lstStyle/>
                    <a:p>
                      <a:pPr algn="ctr"/>
                      <a:r>
                        <a:rPr lang="en-IE" dirty="0"/>
                        <a:t>North West Regional Crisis Management Intelligence Unit</a:t>
                      </a:r>
                    </a:p>
                  </a:txBody>
                  <a:tcPr anchor="ctr"/>
                </a:tc>
                <a:tc hMerge="1">
                  <a:txBody>
                    <a:bodyPr/>
                    <a:lstStyle/>
                    <a:p>
                      <a:endParaRPr lang="en-IE" dirty="0"/>
                    </a:p>
                  </a:txBody>
                  <a:tcPr/>
                </a:tc>
                <a:tc hMerge="1">
                  <a:txBody>
                    <a:bodyPr/>
                    <a:lstStyle/>
                    <a:p>
                      <a:endParaRPr lang="en-IE" dirty="0"/>
                    </a:p>
                  </a:txBody>
                  <a:tcPr/>
                </a:tc>
                <a:tc hMerge="1">
                  <a:txBody>
                    <a:bodyPr/>
                    <a:lstStyle/>
                    <a:p>
                      <a:endParaRPr lang="en-IE" dirty="0"/>
                    </a:p>
                  </a:txBody>
                  <a:tcPr/>
                </a:tc>
                <a:extLst>
                  <a:ext uri="{0D108BD9-81ED-4DB2-BD59-A6C34878D82A}">
                    <a16:rowId xmlns:a16="http://schemas.microsoft.com/office/drawing/2014/main" val="1353359900"/>
                  </a:ext>
                </a:extLst>
              </a:tr>
              <a:tr h="370840">
                <a:tc>
                  <a:txBody>
                    <a:bodyPr/>
                    <a:lstStyle/>
                    <a:p>
                      <a:pPr algn="ctr"/>
                      <a:r>
                        <a:rPr lang="en-IE" sz="1600" b="1" dirty="0"/>
                        <a:t>Key Tourism Destinations</a:t>
                      </a:r>
                    </a:p>
                  </a:txBody>
                  <a:tcPr anchor="ctr"/>
                </a:tc>
                <a:tc>
                  <a:txBody>
                    <a:bodyPr/>
                    <a:lstStyle/>
                    <a:p>
                      <a:pPr algn="ctr"/>
                      <a:r>
                        <a:rPr lang="en-IE" sz="1600" dirty="0">
                          <a:solidFill>
                            <a:srgbClr val="4D4D4D"/>
                          </a:solidFill>
                        </a:rPr>
                        <a:t>Leitrim</a:t>
                      </a:r>
                      <a:endParaRPr lang="en-IE" sz="1600" dirty="0"/>
                    </a:p>
                  </a:txBody>
                  <a:tcPr anchor="ctr"/>
                </a:tc>
                <a:tc>
                  <a:txBody>
                    <a:bodyPr/>
                    <a:lstStyle/>
                    <a:p>
                      <a:pPr algn="ctr"/>
                      <a:r>
                        <a:rPr lang="en-IE" sz="1600" dirty="0">
                          <a:solidFill>
                            <a:srgbClr val="4D4D4D"/>
                          </a:solidFill>
                        </a:rPr>
                        <a:t>Roscommon</a:t>
                      </a:r>
                      <a:endParaRPr lang="en-IE" sz="1600" dirty="0"/>
                    </a:p>
                  </a:txBody>
                  <a:tcPr anchor="ctr"/>
                </a:tc>
                <a:tc>
                  <a:txBody>
                    <a:bodyPr/>
                    <a:lstStyle/>
                    <a:p>
                      <a:pPr algn="ctr"/>
                      <a:r>
                        <a:rPr lang="en-GB" sz="1600" dirty="0">
                          <a:solidFill>
                            <a:srgbClr val="4D4D4D"/>
                          </a:solidFill>
                        </a:rPr>
                        <a:t>Sligo</a:t>
                      </a:r>
                      <a:endParaRPr lang="en-IE" sz="1600" dirty="0"/>
                    </a:p>
                  </a:txBody>
                  <a:tcPr anchor="ctr"/>
                </a:tc>
                <a:extLst>
                  <a:ext uri="{0D108BD9-81ED-4DB2-BD59-A6C34878D82A}">
                    <a16:rowId xmlns:a16="http://schemas.microsoft.com/office/drawing/2014/main" val="1279203220"/>
                  </a:ext>
                </a:extLst>
              </a:tr>
              <a:tr h="370840">
                <a:tc gridSpan="4">
                  <a:txBody>
                    <a:bodyPr/>
                    <a:lstStyle/>
                    <a:p>
                      <a:pPr algn="ctr"/>
                      <a:r>
                        <a:rPr lang="en-IE" b="1" dirty="0">
                          <a:solidFill>
                            <a:schemeClr val="bg1"/>
                          </a:solidFill>
                        </a:rPr>
                        <a:t>Tourism Crisis Management Group</a:t>
                      </a:r>
                    </a:p>
                  </a:txBody>
                  <a:tcPr anchor="ctr">
                    <a:solidFill>
                      <a:srgbClr val="F27954"/>
                    </a:solidFill>
                  </a:tcPr>
                </a:tc>
                <a:tc hMerge="1">
                  <a:txBody>
                    <a:bodyPr/>
                    <a:lstStyle/>
                    <a:p>
                      <a:pPr algn="ctr"/>
                      <a:endParaRPr lang="en-IE" dirty="0"/>
                    </a:p>
                  </a:txBody>
                  <a:tcPr anchor="ctr"/>
                </a:tc>
                <a:tc hMerge="1">
                  <a:txBody>
                    <a:bodyPr/>
                    <a:lstStyle/>
                    <a:p>
                      <a:pPr algn="ctr"/>
                      <a:endParaRPr lang="en-IE" dirty="0"/>
                    </a:p>
                  </a:txBody>
                  <a:tcPr anchor="ctr"/>
                </a:tc>
                <a:tc hMerge="1">
                  <a:txBody>
                    <a:bodyPr/>
                    <a:lstStyle/>
                    <a:p>
                      <a:pPr algn="ctr"/>
                      <a:endParaRPr lang="en-IE" dirty="0"/>
                    </a:p>
                  </a:txBody>
                  <a:tcPr anchor="ctr"/>
                </a:tc>
                <a:extLst>
                  <a:ext uri="{0D108BD9-81ED-4DB2-BD59-A6C34878D82A}">
                    <a16:rowId xmlns:a16="http://schemas.microsoft.com/office/drawing/2014/main" val="639462417"/>
                  </a:ext>
                </a:extLst>
              </a:tr>
              <a:tr h="370840">
                <a:tc>
                  <a:txBody>
                    <a:bodyPr/>
                    <a:lstStyle/>
                    <a:p>
                      <a:pPr algn="ctr"/>
                      <a:r>
                        <a:rPr lang="en-IE" sz="1600" b="1" kern="1200" dirty="0">
                          <a:solidFill>
                            <a:schemeClr val="dk1"/>
                          </a:solidFill>
                          <a:latin typeface="+mn-lt"/>
                          <a:ea typeface="+mn-ea"/>
                          <a:cs typeface="+mn-cs"/>
                        </a:rPr>
                        <a:t>Lead Agency Board</a:t>
                      </a:r>
                    </a:p>
                  </a:txBody>
                  <a:tcPr anchor="ctr"/>
                </a:tc>
                <a:tc>
                  <a:txBody>
                    <a:bodyPr/>
                    <a:lstStyle/>
                    <a:p>
                      <a:pPr algn="ctr"/>
                      <a:r>
                        <a:rPr lang="en-IE" sz="1400" kern="1200" dirty="0">
                          <a:solidFill>
                            <a:srgbClr val="4D4D4D"/>
                          </a:solidFill>
                          <a:latin typeface="+mn-lt"/>
                          <a:ea typeface="+mn-ea"/>
                          <a:cs typeface="+mn-cs"/>
                          <a:hlinkClick r:id="rId3">
                            <a:extLst>
                              <a:ext uri="{A12FA001-AC4F-418D-AE19-62706E023703}">
                                <ahyp:hlinkClr xmlns:ahyp="http://schemas.microsoft.com/office/drawing/2018/hyperlinkcolor" val="tx"/>
                              </a:ext>
                            </a:extLst>
                          </a:hlinkClick>
                        </a:rPr>
                        <a:t>Leitrim Tourism</a:t>
                      </a:r>
                      <a:endParaRPr lang="en-IE" sz="1400" kern="1200" dirty="0">
                        <a:solidFill>
                          <a:srgbClr val="4D4D4D"/>
                        </a:solidFill>
                        <a:latin typeface="+mn-lt"/>
                        <a:ea typeface="+mn-ea"/>
                        <a:cs typeface="+mn-cs"/>
                      </a:endParaRPr>
                    </a:p>
                  </a:txBody>
                  <a:tcPr anchor="ctr"/>
                </a:tc>
                <a:tc>
                  <a:txBody>
                    <a:bodyPr/>
                    <a:lstStyle/>
                    <a:p>
                      <a:pPr algn="ctr"/>
                      <a:r>
                        <a:rPr lang="en-IE" sz="1400" kern="1200" dirty="0">
                          <a:solidFill>
                            <a:srgbClr val="4D4D4D"/>
                          </a:solidFill>
                          <a:latin typeface="+mn-lt"/>
                          <a:ea typeface="+mn-ea"/>
                          <a:cs typeface="+mn-cs"/>
                          <a:hlinkClick r:id="rId2">
                            <a:extLst>
                              <a:ext uri="{A12FA001-AC4F-418D-AE19-62706E023703}">
                                <ahyp:hlinkClr xmlns:ahyp="http://schemas.microsoft.com/office/drawing/2018/hyperlinkcolor" val="tx"/>
                              </a:ext>
                            </a:extLst>
                          </a:hlinkClick>
                        </a:rPr>
                        <a:t>Visit Roscommon</a:t>
                      </a:r>
                      <a:endParaRPr lang="en-IE" sz="1400" kern="1200" dirty="0">
                        <a:solidFill>
                          <a:srgbClr val="4D4D4D"/>
                        </a:solidFill>
                        <a:latin typeface="+mn-lt"/>
                        <a:ea typeface="+mn-ea"/>
                        <a:cs typeface="+mn-cs"/>
                      </a:endParaRPr>
                    </a:p>
                  </a:txBody>
                  <a:tcPr anchor="ctr"/>
                </a:tc>
                <a:tc>
                  <a:txBody>
                    <a:bodyPr/>
                    <a:lstStyle/>
                    <a:p>
                      <a:pPr algn="ctr"/>
                      <a:r>
                        <a:rPr lang="en-IE" sz="1400" kern="1200" dirty="0">
                          <a:solidFill>
                            <a:srgbClr val="4D4D4D"/>
                          </a:solidFill>
                          <a:latin typeface="+mn-lt"/>
                          <a:ea typeface="+mn-ea"/>
                          <a:cs typeface="+mn-cs"/>
                          <a:hlinkClick r:id="rId12">
                            <a:extLst>
                              <a:ext uri="{A12FA001-AC4F-418D-AE19-62706E023703}">
                                <ahyp:hlinkClr xmlns:ahyp="http://schemas.microsoft.com/office/drawing/2018/hyperlinkcolor" val="tx"/>
                              </a:ext>
                            </a:extLst>
                          </a:hlinkClick>
                        </a:rPr>
                        <a:t>Sligo Tourism</a:t>
                      </a:r>
                      <a:endParaRPr lang="en-IE" sz="1400" kern="1200" dirty="0">
                        <a:solidFill>
                          <a:srgbClr val="4D4D4D"/>
                        </a:solidFill>
                        <a:latin typeface="+mn-lt"/>
                        <a:ea typeface="+mn-ea"/>
                        <a:cs typeface="+mn-cs"/>
                      </a:endParaRPr>
                    </a:p>
                  </a:txBody>
                  <a:tcPr anchor="ctr"/>
                </a:tc>
                <a:extLst>
                  <a:ext uri="{0D108BD9-81ED-4DB2-BD59-A6C34878D82A}">
                    <a16:rowId xmlns:a16="http://schemas.microsoft.com/office/drawing/2014/main" val="2627445777"/>
                  </a:ext>
                </a:extLst>
              </a:tr>
              <a:tr h="370840">
                <a:tc>
                  <a:txBody>
                    <a:bodyPr/>
                    <a:lstStyle/>
                    <a:p>
                      <a:pPr algn="ctr"/>
                      <a:r>
                        <a:rPr lang="en-IE" sz="1600" b="1" kern="1200" dirty="0">
                          <a:solidFill>
                            <a:schemeClr val="dk1"/>
                          </a:solidFill>
                          <a:latin typeface="+mn-lt"/>
                          <a:ea typeface="+mn-ea"/>
                          <a:cs typeface="+mn-cs"/>
                        </a:rPr>
                        <a:t>Government</a:t>
                      </a: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400" dirty="0">
                          <a:solidFill>
                            <a:srgbClr val="4D4D4D"/>
                          </a:solidFill>
                          <a:hlinkClick r:id="rId4">
                            <a:extLst>
                              <a:ext uri="{A12FA001-AC4F-418D-AE19-62706E023703}">
                                <ahyp:hlinkClr xmlns:ahyp="http://schemas.microsoft.com/office/drawing/2018/hyperlinkcolor" val="tx"/>
                              </a:ext>
                            </a:extLst>
                          </a:hlinkClick>
                        </a:rPr>
                        <a:t>Failte Ireland</a:t>
                      </a:r>
                      <a:r>
                        <a:rPr lang="en-IE" sz="1400" dirty="0">
                          <a:solidFill>
                            <a:srgbClr val="4D4D4D"/>
                          </a:solidFill>
                        </a:rPr>
                        <a:t>, </a:t>
                      </a:r>
                      <a:r>
                        <a:rPr lang="en-IE" sz="1400" dirty="0">
                          <a:solidFill>
                            <a:srgbClr val="4D4D4D"/>
                          </a:solidFill>
                          <a:hlinkClick r:id="rId5">
                            <a:extLst>
                              <a:ext uri="{A12FA001-AC4F-418D-AE19-62706E023703}">
                                <ahyp:hlinkClr xmlns:ahyp="http://schemas.microsoft.com/office/drawing/2018/hyperlinkcolor" val="tx"/>
                              </a:ext>
                            </a:extLst>
                          </a:hlinkClick>
                        </a:rPr>
                        <a:t>Tourism Ireland</a:t>
                      </a:r>
                      <a:r>
                        <a:rPr lang="en-IE" sz="1400" dirty="0">
                          <a:solidFill>
                            <a:srgbClr val="4D4D4D"/>
                          </a:solidFill>
                        </a:rPr>
                        <a:t>, </a:t>
                      </a:r>
                      <a:r>
                        <a:rPr lang="en-IE" sz="1400" dirty="0">
                          <a:solidFill>
                            <a:srgbClr val="4D4D4D"/>
                          </a:solidFill>
                          <a:hlinkClick r:id="rId6">
                            <a:extLst>
                              <a:ext uri="{A12FA001-AC4F-418D-AE19-62706E023703}">
                                <ahyp:hlinkClr xmlns:ahyp="http://schemas.microsoft.com/office/drawing/2018/hyperlinkcolor" val="tx"/>
                              </a:ext>
                            </a:extLst>
                          </a:hlinkClick>
                        </a:rPr>
                        <a:t>Irish Tourism Industry Confederation ITIC</a:t>
                      </a:r>
                      <a:r>
                        <a:rPr lang="en-IE" sz="1400" dirty="0">
                          <a:solidFill>
                            <a:srgbClr val="4D4D4D"/>
                          </a:solidFill>
                        </a:rPr>
                        <a:t>, </a:t>
                      </a:r>
                      <a:r>
                        <a:rPr lang="en-IE" sz="1400" dirty="0">
                          <a:solidFill>
                            <a:srgbClr val="4D4D4D"/>
                          </a:solidFill>
                          <a:hlinkClick r:id="rId7">
                            <a:extLst>
                              <a:ext uri="{A12FA001-AC4F-418D-AE19-62706E023703}">
                                <ahyp:hlinkClr xmlns:ahyp="http://schemas.microsoft.com/office/drawing/2018/hyperlinkcolor" val="tx"/>
                              </a:ext>
                            </a:extLst>
                          </a:hlinkClick>
                        </a:rPr>
                        <a:t>Irish Tour Operators Association ITOA</a:t>
                      </a:r>
                      <a:r>
                        <a:rPr lang="en-IE" sz="1400" dirty="0">
                          <a:solidFill>
                            <a:srgbClr val="4D4D4D"/>
                          </a:solidFill>
                        </a:rPr>
                        <a:t>, </a:t>
                      </a:r>
                      <a:r>
                        <a:rPr lang="en-IE" sz="1400" dirty="0">
                          <a:solidFill>
                            <a:srgbClr val="4D4D4D"/>
                          </a:solidFill>
                          <a:hlinkClick r:id="rId8">
                            <a:extLst>
                              <a:ext uri="{A12FA001-AC4F-418D-AE19-62706E023703}">
                                <ahyp:hlinkClr xmlns:ahyp="http://schemas.microsoft.com/office/drawing/2018/hyperlinkcolor" val="tx"/>
                              </a:ext>
                            </a:extLst>
                          </a:hlinkClick>
                        </a:rPr>
                        <a:t>Sustainable Travel Ireland</a:t>
                      </a:r>
                      <a:r>
                        <a:rPr lang="en-IE" sz="1400" dirty="0">
                          <a:solidFill>
                            <a:srgbClr val="4D4D4D"/>
                          </a:solidFill>
                        </a:rPr>
                        <a:t>, </a:t>
                      </a:r>
                      <a:r>
                        <a:rPr lang="en-IE" sz="1400" dirty="0">
                          <a:solidFill>
                            <a:srgbClr val="4D4D4D"/>
                          </a:solidFill>
                          <a:hlinkClick r:id="rId9">
                            <a:extLst>
                              <a:ext uri="{A12FA001-AC4F-418D-AE19-62706E023703}">
                                <ahyp:hlinkClr xmlns:ahyp="http://schemas.microsoft.com/office/drawing/2018/hyperlinkcolor" val="tx"/>
                              </a:ext>
                            </a:extLst>
                          </a:hlinkClick>
                        </a:rPr>
                        <a:t>Ireland’s Hidden Heartlands</a:t>
                      </a:r>
                      <a:r>
                        <a:rPr lang="en-IE" sz="1400" dirty="0">
                          <a:solidFill>
                            <a:srgbClr val="4D4D4D"/>
                          </a:solidFill>
                        </a:rPr>
                        <a:t>.</a:t>
                      </a:r>
                    </a:p>
                  </a:txBody>
                  <a:tcPr anchor="ctr"/>
                </a:tc>
                <a:tc hMerge="1">
                  <a:txBody>
                    <a:bodyPr/>
                    <a:lstStyle/>
                    <a:p>
                      <a:pPr algn="ctr"/>
                      <a:endParaRPr lang="en-IE" dirty="0"/>
                    </a:p>
                  </a:txBody>
                  <a:tcPr anchor="ctr"/>
                </a:tc>
                <a:tc hMerge="1">
                  <a:txBody>
                    <a:bodyPr/>
                    <a:lstStyle/>
                    <a:p>
                      <a:pPr algn="ctr"/>
                      <a:endParaRPr lang="en-IE" dirty="0"/>
                    </a:p>
                  </a:txBody>
                  <a:tcPr anchor="ctr"/>
                </a:tc>
                <a:extLst>
                  <a:ext uri="{0D108BD9-81ED-4DB2-BD59-A6C34878D82A}">
                    <a16:rowId xmlns:a16="http://schemas.microsoft.com/office/drawing/2014/main" val="1012203751"/>
                  </a:ext>
                </a:extLst>
              </a:tr>
              <a:tr h="370840">
                <a:tc>
                  <a:txBody>
                    <a:bodyPr/>
                    <a:lstStyle/>
                    <a:p>
                      <a:pPr algn="ctr"/>
                      <a:r>
                        <a:rPr lang="en-GB" sz="1600" b="1" kern="1200" dirty="0">
                          <a:solidFill>
                            <a:schemeClr val="dk1"/>
                          </a:solidFill>
                          <a:latin typeface="+mn-lt"/>
                          <a:ea typeface="+mn-ea"/>
                          <a:cs typeface="+mn-cs"/>
                        </a:rPr>
                        <a:t>Local Government </a:t>
                      </a:r>
                      <a:endParaRPr lang="en-IE" sz="1600" b="1" kern="1200" dirty="0">
                        <a:solidFill>
                          <a:schemeClr val="dk1"/>
                        </a:solidFill>
                        <a:latin typeface="+mn-lt"/>
                        <a:ea typeface="+mn-ea"/>
                        <a:cs typeface="+mn-cs"/>
                      </a:endParaRPr>
                    </a:p>
                  </a:txBody>
                  <a:tcPr anchor="ctr"/>
                </a:tc>
                <a:tc>
                  <a:txBody>
                    <a:bodyPr/>
                    <a:lstStyle/>
                    <a:p>
                      <a:pPr algn="ctr"/>
                      <a:r>
                        <a:rPr lang="en-GB" sz="1400" dirty="0">
                          <a:solidFill>
                            <a:srgbClr val="4D4D4D"/>
                          </a:solidFill>
                          <a:hlinkClick r:id="rId10">
                            <a:extLst>
                              <a:ext uri="{A12FA001-AC4F-418D-AE19-62706E023703}">
                                <ahyp:hlinkClr xmlns:ahyp="http://schemas.microsoft.com/office/drawing/2018/hyperlinkcolor" val="tx"/>
                              </a:ext>
                            </a:extLst>
                          </a:hlinkClick>
                        </a:rPr>
                        <a:t>Leitrim Enterprise Office </a:t>
                      </a:r>
                      <a:endParaRPr lang="en-IE" sz="1400" dirty="0">
                        <a:solidFill>
                          <a:srgbClr val="4D4D4D"/>
                        </a:solidFill>
                      </a:endParaRPr>
                    </a:p>
                  </a:txBody>
                  <a:tcPr anchor="ctr"/>
                </a:tc>
                <a:tc>
                  <a:txBody>
                    <a:bodyPr/>
                    <a:lstStyle/>
                    <a:p>
                      <a:pPr algn="ctr"/>
                      <a:r>
                        <a:rPr lang="en-GB" sz="1400" dirty="0">
                          <a:solidFill>
                            <a:srgbClr val="4D4D4D"/>
                          </a:solidFill>
                          <a:hlinkClick r:id="rId11">
                            <a:extLst>
                              <a:ext uri="{A12FA001-AC4F-418D-AE19-62706E023703}">
                                <ahyp:hlinkClr xmlns:ahyp="http://schemas.microsoft.com/office/drawing/2018/hyperlinkcolor" val="tx"/>
                              </a:ext>
                            </a:extLst>
                          </a:hlinkClick>
                        </a:rPr>
                        <a:t>Roscommon Integrated Development Company</a:t>
                      </a:r>
                      <a:endParaRPr lang="en-IE" sz="1400" dirty="0">
                        <a:solidFill>
                          <a:srgbClr val="4D4D4D"/>
                        </a:solidFill>
                      </a:endParaRPr>
                    </a:p>
                  </a:txBody>
                  <a:tcPr anchor="ctr"/>
                </a:tc>
                <a:tc>
                  <a:txBody>
                    <a:bodyPr/>
                    <a:lstStyle/>
                    <a:p>
                      <a:pPr algn="ctr"/>
                      <a:r>
                        <a:rPr lang="en-IE" sz="1400" kern="1200" dirty="0">
                          <a:solidFill>
                            <a:srgbClr val="4D4D4D"/>
                          </a:solidFill>
                          <a:latin typeface="+mn-lt"/>
                          <a:ea typeface="+mn-ea"/>
                          <a:cs typeface="+mn-cs"/>
                          <a:hlinkClick r:id="rId12">
                            <a:extLst>
                              <a:ext uri="{A12FA001-AC4F-418D-AE19-62706E023703}">
                                <ahyp:hlinkClr xmlns:ahyp="http://schemas.microsoft.com/office/drawing/2018/hyperlinkcolor" val="tx"/>
                              </a:ext>
                            </a:extLst>
                          </a:hlinkClick>
                        </a:rPr>
                        <a:t>Sligo Tourism</a:t>
                      </a:r>
                      <a:endParaRPr lang="en-IE" sz="1400" kern="1200" dirty="0">
                        <a:solidFill>
                          <a:srgbClr val="4D4D4D"/>
                        </a:solidFill>
                        <a:latin typeface="+mn-lt"/>
                        <a:ea typeface="+mn-ea"/>
                        <a:cs typeface="+mn-cs"/>
                      </a:endParaRPr>
                    </a:p>
                  </a:txBody>
                  <a:tcPr anchor="ctr"/>
                </a:tc>
                <a:extLst>
                  <a:ext uri="{0D108BD9-81ED-4DB2-BD59-A6C34878D82A}">
                    <a16:rowId xmlns:a16="http://schemas.microsoft.com/office/drawing/2014/main" val="244271714"/>
                  </a:ext>
                </a:extLst>
              </a:tr>
            </a:tbl>
          </a:graphicData>
        </a:graphic>
      </p:graphicFrame>
      <p:sp>
        <p:nvSpPr>
          <p:cNvPr id="5" name="Rectangle: Folded Corner 4">
            <a:extLst>
              <a:ext uri="{FF2B5EF4-FFF2-40B4-BE49-F238E27FC236}">
                <a16:creationId xmlns:a16="http://schemas.microsoft.com/office/drawing/2014/main" id="{67C3AD9D-FF70-7763-24AC-BE0435529F69}"/>
              </a:ext>
            </a:extLst>
          </p:cNvPr>
          <p:cNvSpPr/>
          <p:nvPr/>
        </p:nvSpPr>
        <p:spPr>
          <a:xfrm>
            <a:off x="10164621" y="1220892"/>
            <a:ext cx="1637414" cy="163741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tx1"/>
                </a:solidFill>
              </a:rPr>
              <a:t>Sample Response</a:t>
            </a:r>
          </a:p>
        </p:txBody>
      </p:sp>
    </p:spTree>
    <p:extLst>
      <p:ext uri="{BB962C8B-B14F-4D97-AF65-F5344CB8AC3E}">
        <p14:creationId xmlns:p14="http://schemas.microsoft.com/office/powerpoint/2010/main" val="780854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A6D6F0-DFEC-95BE-4343-972B7C36E8D9}"/>
              </a:ext>
            </a:extLst>
          </p:cNvPr>
          <p:cNvSpPr>
            <a:spLocks noGrp="1"/>
          </p:cNvSpPr>
          <p:nvPr>
            <p:ph type="body" sz="quarter" idx="18"/>
          </p:nvPr>
        </p:nvSpPr>
        <p:spPr>
          <a:xfrm>
            <a:off x="389965" y="1169440"/>
            <a:ext cx="11470341" cy="3867704"/>
          </a:xfrm>
        </p:spPr>
        <p:txBody>
          <a:bodyPr>
            <a:normAutofit/>
          </a:bodyPr>
          <a:lstStyle/>
          <a:p>
            <a:pPr marL="457200" indent="-457200">
              <a:buFont typeface="+mj-lt"/>
              <a:buAutoNum type="arabicPeriod"/>
            </a:pPr>
            <a:r>
              <a:rPr lang="en-IE" sz="2200" dirty="0">
                <a:solidFill>
                  <a:srgbClr val="4D4D4D"/>
                </a:solidFill>
              </a:rPr>
              <a:t>Gather </a:t>
            </a:r>
            <a:r>
              <a:rPr lang="en-IE" sz="2200" b="1" dirty="0">
                <a:solidFill>
                  <a:srgbClr val="4D4D4D"/>
                </a:solidFill>
              </a:rPr>
              <a:t>key tourism destinations </a:t>
            </a:r>
            <a:r>
              <a:rPr lang="en-IE" sz="2200" dirty="0">
                <a:solidFill>
                  <a:srgbClr val="4D4D4D"/>
                </a:solidFill>
              </a:rPr>
              <a:t>to form your region</a:t>
            </a:r>
          </a:p>
          <a:p>
            <a:pPr marL="457200" indent="-457200">
              <a:buFont typeface="+mj-lt"/>
              <a:buAutoNum type="arabicPeriod"/>
            </a:pPr>
            <a:r>
              <a:rPr lang="en-IE" sz="2200" b="1" dirty="0">
                <a:solidFill>
                  <a:srgbClr val="4D4D4D"/>
                </a:solidFill>
              </a:rPr>
              <a:t>Lead Agency/Board </a:t>
            </a:r>
          </a:p>
          <a:p>
            <a:pPr marL="457200" indent="-457200">
              <a:buFont typeface="+mj-lt"/>
              <a:buAutoNum type="arabicPeriod"/>
            </a:pPr>
            <a:r>
              <a:rPr lang="en-IE" sz="2200" b="1" dirty="0">
                <a:solidFill>
                  <a:srgbClr val="4D4D4D"/>
                </a:solidFill>
              </a:rPr>
              <a:t>Government </a:t>
            </a:r>
            <a:endParaRPr lang="en-IE" sz="2200" dirty="0">
              <a:solidFill>
                <a:srgbClr val="4D4D4D"/>
              </a:solidFill>
            </a:endParaRPr>
          </a:p>
          <a:p>
            <a:pPr marL="457200" indent="-457200">
              <a:buFont typeface="+mj-lt"/>
              <a:buAutoNum type="arabicPeriod"/>
            </a:pPr>
            <a:r>
              <a:rPr lang="en-GB" sz="2200" b="1" dirty="0">
                <a:solidFill>
                  <a:srgbClr val="4D4D4D"/>
                </a:solidFill>
              </a:rPr>
              <a:t>Local Government </a:t>
            </a:r>
            <a:endParaRPr lang="en-IE" sz="2200" dirty="0">
              <a:solidFill>
                <a:srgbClr val="4D4D4D"/>
              </a:solidFill>
            </a:endParaRPr>
          </a:p>
          <a:p>
            <a:pPr marL="457200" indent="-457200">
              <a:buFont typeface="+mj-lt"/>
              <a:buAutoNum type="arabicPeriod"/>
            </a:pPr>
            <a:endParaRPr lang="en-IE" sz="2200" dirty="0">
              <a:solidFill>
                <a:srgbClr val="4D4D4D"/>
              </a:solidFill>
            </a:endParaRPr>
          </a:p>
        </p:txBody>
      </p:sp>
      <p:sp>
        <p:nvSpPr>
          <p:cNvPr id="3" name="Text Placeholder 2">
            <a:extLst>
              <a:ext uri="{FF2B5EF4-FFF2-40B4-BE49-F238E27FC236}">
                <a16:creationId xmlns:a16="http://schemas.microsoft.com/office/drawing/2014/main" id="{F04C2816-1C0A-FDCF-3CE7-6EC141739CF5}"/>
              </a:ext>
            </a:extLst>
          </p:cNvPr>
          <p:cNvSpPr>
            <a:spLocks noGrp="1"/>
          </p:cNvSpPr>
          <p:nvPr>
            <p:ph type="body" sz="quarter" idx="16"/>
          </p:nvPr>
        </p:nvSpPr>
        <p:spPr>
          <a:xfrm>
            <a:off x="389964" y="189654"/>
            <a:ext cx="11470341" cy="924771"/>
          </a:xfrm>
          <a:solidFill>
            <a:srgbClr val="79527B"/>
          </a:solidFill>
        </p:spPr>
        <p:txBody>
          <a:bodyPr>
            <a:normAutofit fontScale="92500" lnSpcReduction="10000"/>
          </a:bodyPr>
          <a:lstStyle/>
          <a:p>
            <a:pPr algn="ctr"/>
            <a:r>
              <a:rPr lang="en-IE" sz="3200" b="1" dirty="0">
                <a:solidFill>
                  <a:schemeClr val="bg1"/>
                </a:solidFill>
              </a:rPr>
              <a:t>Sample Regional Crisis Management Intelligence Unit - The Magic Mix</a:t>
            </a:r>
          </a:p>
          <a:p>
            <a:pPr algn="ctr"/>
            <a:r>
              <a:rPr lang="en-IE" sz="2600" dirty="0">
                <a:solidFill>
                  <a:schemeClr val="bg1"/>
                </a:solidFill>
              </a:rPr>
              <a:t>North West Regional Crisis Tourism Intelligence Unit (NW CTIU)</a:t>
            </a:r>
          </a:p>
        </p:txBody>
      </p:sp>
      <p:graphicFrame>
        <p:nvGraphicFramePr>
          <p:cNvPr id="4" name="Table 4">
            <a:extLst>
              <a:ext uri="{FF2B5EF4-FFF2-40B4-BE49-F238E27FC236}">
                <a16:creationId xmlns:a16="http://schemas.microsoft.com/office/drawing/2014/main" id="{F0802F0C-FE43-6EC1-C43C-1C9C18A0A223}"/>
              </a:ext>
            </a:extLst>
          </p:cNvPr>
          <p:cNvGraphicFramePr>
            <a:graphicFrameLocks noGrp="1"/>
          </p:cNvGraphicFramePr>
          <p:nvPr>
            <p:extLst>
              <p:ext uri="{D42A27DB-BD31-4B8C-83A1-F6EECF244321}">
                <p14:modId xmlns:p14="http://schemas.microsoft.com/office/powerpoint/2010/main" val="1263988885"/>
              </p:ext>
            </p:extLst>
          </p:nvPr>
        </p:nvGraphicFramePr>
        <p:xfrm>
          <a:off x="314885" y="4167716"/>
          <a:ext cx="11620500" cy="2225040"/>
        </p:xfrm>
        <a:graphic>
          <a:graphicData uri="http://schemas.openxmlformats.org/drawingml/2006/table">
            <a:tbl>
              <a:tblPr firstRow="1" bandRow="1">
                <a:tableStyleId>{5C22544A-7EE6-4342-B048-85BDC9FD1C3A}</a:tableStyleId>
              </a:tblPr>
              <a:tblGrid>
                <a:gridCol w="3311556">
                  <a:extLst>
                    <a:ext uri="{9D8B030D-6E8A-4147-A177-3AD203B41FA5}">
                      <a16:colId xmlns:a16="http://schemas.microsoft.com/office/drawing/2014/main" val="209827541"/>
                    </a:ext>
                  </a:extLst>
                </a:gridCol>
                <a:gridCol w="2498694">
                  <a:extLst>
                    <a:ext uri="{9D8B030D-6E8A-4147-A177-3AD203B41FA5}">
                      <a16:colId xmlns:a16="http://schemas.microsoft.com/office/drawing/2014/main" val="2391764389"/>
                    </a:ext>
                  </a:extLst>
                </a:gridCol>
                <a:gridCol w="3288732">
                  <a:extLst>
                    <a:ext uri="{9D8B030D-6E8A-4147-A177-3AD203B41FA5}">
                      <a16:colId xmlns:a16="http://schemas.microsoft.com/office/drawing/2014/main" val="261527645"/>
                    </a:ext>
                  </a:extLst>
                </a:gridCol>
                <a:gridCol w="2521518">
                  <a:extLst>
                    <a:ext uri="{9D8B030D-6E8A-4147-A177-3AD203B41FA5}">
                      <a16:colId xmlns:a16="http://schemas.microsoft.com/office/drawing/2014/main" val="4275919405"/>
                    </a:ext>
                  </a:extLst>
                </a:gridCol>
              </a:tblGrid>
              <a:tr h="370840">
                <a:tc gridSpan="4">
                  <a:txBody>
                    <a:bodyPr/>
                    <a:lstStyle/>
                    <a:p>
                      <a:pPr algn="ctr"/>
                      <a:r>
                        <a:rPr lang="en-IE" dirty="0"/>
                        <a:t>North West Regional Crisis Management Intelligence Unit</a:t>
                      </a:r>
                    </a:p>
                  </a:txBody>
                  <a:tcPr anchor="ctr"/>
                </a:tc>
                <a:tc hMerge="1">
                  <a:txBody>
                    <a:bodyPr/>
                    <a:lstStyle/>
                    <a:p>
                      <a:endParaRPr lang="en-IE" dirty="0"/>
                    </a:p>
                  </a:txBody>
                  <a:tcPr/>
                </a:tc>
                <a:tc hMerge="1">
                  <a:txBody>
                    <a:bodyPr/>
                    <a:lstStyle/>
                    <a:p>
                      <a:endParaRPr lang="en-IE" dirty="0"/>
                    </a:p>
                  </a:txBody>
                  <a:tcPr/>
                </a:tc>
                <a:tc hMerge="1">
                  <a:txBody>
                    <a:bodyPr/>
                    <a:lstStyle/>
                    <a:p>
                      <a:endParaRPr lang="en-IE" dirty="0"/>
                    </a:p>
                  </a:txBody>
                  <a:tcPr/>
                </a:tc>
                <a:extLst>
                  <a:ext uri="{0D108BD9-81ED-4DB2-BD59-A6C34878D82A}">
                    <a16:rowId xmlns:a16="http://schemas.microsoft.com/office/drawing/2014/main" val="1353359900"/>
                  </a:ext>
                </a:extLst>
              </a:tr>
              <a:tr h="370840">
                <a:tc>
                  <a:txBody>
                    <a:bodyPr/>
                    <a:lstStyle/>
                    <a:p>
                      <a:pPr algn="ctr"/>
                      <a:r>
                        <a:rPr lang="en-IE" sz="1600" b="1" dirty="0"/>
                        <a:t>Key Tourism Destinations</a:t>
                      </a:r>
                    </a:p>
                  </a:txBody>
                  <a:tcPr anchor="ctr"/>
                </a:tc>
                <a:tc>
                  <a:txBody>
                    <a:bodyPr/>
                    <a:lstStyle/>
                    <a:p>
                      <a:pPr algn="ctr"/>
                      <a:endParaRPr lang="en-IE" sz="1600" dirty="0"/>
                    </a:p>
                  </a:txBody>
                  <a:tcPr anchor="ctr"/>
                </a:tc>
                <a:tc>
                  <a:txBody>
                    <a:bodyPr/>
                    <a:lstStyle/>
                    <a:p>
                      <a:pPr algn="ctr"/>
                      <a:endParaRPr lang="en-IE" sz="1600" dirty="0"/>
                    </a:p>
                  </a:txBody>
                  <a:tcPr anchor="ctr"/>
                </a:tc>
                <a:tc>
                  <a:txBody>
                    <a:bodyPr/>
                    <a:lstStyle/>
                    <a:p>
                      <a:pPr algn="ctr"/>
                      <a:endParaRPr lang="en-IE" sz="1600" dirty="0"/>
                    </a:p>
                  </a:txBody>
                  <a:tcPr anchor="ctr"/>
                </a:tc>
                <a:extLst>
                  <a:ext uri="{0D108BD9-81ED-4DB2-BD59-A6C34878D82A}">
                    <a16:rowId xmlns:a16="http://schemas.microsoft.com/office/drawing/2014/main" val="1279203220"/>
                  </a:ext>
                </a:extLst>
              </a:tr>
              <a:tr h="370840">
                <a:tc gridSpan="4">
                  <a:txBody>
                    <a:bodyPr/>
                    <a:lstStyle/>
                    <a:p>
                      <a:pPr algn="ctr"/>
                      <a:r>
                        <a:rPr lang="en-IE" b="1" dirty="0">
                          <a:solidFill>
                            <a:schemeClr val="bg1"/>
                          </a:solidFill>
                        </a:rPr>
                        <a:t>Tourism Crisis Management Group</a:t>
                      </a:r>
                    </a:p>
                  </a:txBody>
                  <a:tcPr anchor="ctr">
                    <a:solidFill>
                      <a:srgbClr val="F27954"/>
                    </a:solidFill>
                  </a:tcPr>
                </a:tc>
                <a:tc hMerge="1">
                  <a:txBody>
                    <a:bodyPr/>
                    <a:lstStyle/>
                    <a:p>
                      <a:pPr algn="ctr"/>
                      <a:endParaRPr lang="en-IE" dirty="0"/>
                    </a:p>
                  </a:txBody>
                  <a:tcPr anchor="ctr"/>
                </a:tc>
                <a:tc hMerge="1">
                  <a:txBody>
                    <a:bodyPr/>
                    <a:lstStyle/>
                    <a:p>
                      <a:pPr algn="ctr"/>
                      <a:endParaRPr lang="en-IE" dirty="0"/>
                    </a:p>
                  </a:txBody>
                  <a:tcPr anchor="ctr"/>
                </a:tc>
                <a:tc hMerge="1">
                  <a:txBody>
                    <a:bodyPr/>
                    <a:lstStyle/>
                    <a:p>
                      <a:pPr algn="ctr"/>
                      <a:endParaRPr lang="en-IE" dirty="0"/>
                    </a:p>
                  </a:txBody>
                  <a:tcPr anchor="ctr"/>
                </a:tc>
                <a:extLst>
                  <a:ext uri="{0D108BD9-81ED-4DB2-BD59-A6C34878D82A}">
                    <a16:rowId xmlns:a16="http://schemas.microsoft.com/office/drawing/2014/main" val="639462417"/>
                  </a:ext>
                </a:extLst>
              </a:tr>
              <a:tr h="370840">
                <a:tc>
                  <a:txBody>
                    <a:bodyPr/>
                    <a:lstStyle/>
                    <a:p>
                      <a:pPr algn="ctr"/>
                      <a:r>
                        <a:rPr lang="en-IE" sz="1600" b="1" kern="1200" dirty="0">
                          <a:solidFill>
                            <a:schemeClr val="dk1"/>
                          </a:solidFill>
                          <a:latin typeface="+mn-lt"/>
                          <a:ea typeface="+mn-ea"/>
                          <a:cs typeface="+mn-cs"/>
                        </a:rPr>
                        <a:t>Lead Agency Board</a:t>
                      </a:r>
                    </a:p>
                  </a:txBody>
                  <a:tcPr anchor="ctr"/>
                </a:tc>
                <a:tc>
                  <a:txBody>
                    <a:bodyPr/>
                    <a:lstStyle/>
                    <a:p>
                      <a:pPr algn="ctr"/>
                      <a:endParaRPr lang="en-IE" sz="1400" kern="1200" dirty="0">
                        <a:solidFill>
                          <a:srgbClr val="4D4D4D"/>
                        </a:solidFill>
                        <a:latin typeface="+mn-lt"/>
                        <a:ea typeface="+mn-ea"/>
                        <a:cs typeface="+mn-cs"/>
                      </a:endParaRPr>
                    </a:p>
                  </a:txBody>
                  <a:tcPr anchor="ctr"/>
                </a:tc>
                <a:tc>
                  <a:txBody>
                    <a:bodyPr/>
                    <a:lstStyle/>
                    <a:p>
                      <a:pPr algn="ctr"/>
                      <a:endParaRPr lang="en-IE" sz="1400" kern="1200" dirty="0">
                        <a:solidFill>
                          <a:srgbClr val="4D4D4D"/>
                        </a:solidFill>
                        <a:latin typeface="+mn-lt"/>
                        <a:ea typeface="+mn-ea"/>
                        <a:cs typeface="+mn-cs"/>
                      </a:endParaRPr>
                    </a:p>
                  </a:txBody>
                  <a:tcPr anchor="ctr"/>
                </a:tc>
                <a:tc>
                  <a:txBody>
                    <a:bodyPr/>
                    <a:lstStyle/>
                    <a:p>
                      <a:pPr algn="ctr"/>
                      <a:endParaRPr lang="en-IE" sz="1400" kern="1200" dirty="0">
                        <a:solidFill>
                          <a:srgbClr val="4D4D4D"/>
                        </a:solidFill>
                        <a:latin typeface="+mn-lt"/>
                        <a:ea typeface="+mn-ea"/>
                        <a:cs typeface="+mn-cs"/>
                      </a:endParaRPr>
                    </a:p>
                  </a:txBody>
                  <a:tcPr anchor="ctr"/>
                </a:tc>
                <a:extLst>
                  <a:ext uri="{0D108BD9-81ED-4DB2-BD59-A6C34878D82A}">
                    <a16:rowId xmlns:a16="http://schemas.microsoft.com/office/drawing/2014/main" val="2627445777"/>
                  </a:ext>
                </a:extLst>
              </a:tr>
              <a:tr h="370840">
                <a:tc>
                  <a:txBody>
                    <a:bodyPr/>
                    <a:lstStyle/>
                    <a:p>
                      <a:pPr algn="ctr"/>
                      <a:r>
                        <a:rPr lang="en-IE" sz="1600" b="1" kern="1200" dirty="0">
                          <a:solidFill>
                            <a:schemeClr val="dk1"/>
                          </a:solidFill>
                          <a:latin typeface="+mn-lt"/>
                          <a:ea typeface="+mn-ea"/>
                          <a:cs typeface="+mn-cs"/>
                        </a:rPr>
                        <a:t>Government</a:t>
                      </a: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E" sz="1400" dirty="0">
                        <a:solidFill>
                          <a:srgbClr val="4D4D4D"/>
                        </a:solidFill>
                      </a:endParaRPr>
                    </a:p>
                  </a:txBody>
                  <a:tcPr anchor="ctr"/>
                </a:tc>
                <a:tc hMerge="1">
                  <a:txBody>
                    <a:bodyPr/>
                    <a:lstStyle/>
                    <a:p>
                      <a:pPr algn="ctr"/>
                      <a:endParaRPr lang="en-IE" dirty="0"/>
                    </a:p>
                  </a:txBody>
                  <a:tcPr anchor="ctr"/>
                </a:tc>
                <a:tc hMerge="1">
                  <a:txBody>
                    <a:bodyPr/>
                    <a:lstStyle/>
                    <a:p>
                      <a:pPr algn="ctr"/>
                      <a:endParaRPr lang="en-IE" dirty="0"/>
                    </a:p>
                  </a:txBody>
                  <a:tcPr anchor="ctr"/>
                </a:tc>
                <a:extLst>
                  <a:ext uri="{0D108BD9-81ED-4DB2-BD59-A6C34878D82A}">
                    <a16:rowId xmlns:a16="http://schemas.microsoft.com/office/drawing/2014/main" val="1012203751"/>
                  </a:ext>
                </a:extLst>
              </a:tr>
              <a:tr h="370840">
                <a:tc>
                  <a:txBody>
                    <a:bodyPr/>
                    <a:lstStyle/>
                    <a:p>
                      <a:pPr algn="ctr"/>
                      <a:r>
                        <a:rPr lang="en-GB" sz="1600" b="1" kern="1200" dirty="0">
                          <a:solidFill>
                            <a:schemeClr val="dk1"/>
                          </a:solidFill>
                          <a:latin typeface="+mn-lt"/>
                          <a:ea typeface="+mn-ea"/>
                          <a:cs typeface="+mn-cs"/>
                        </a:rPr>
                        <a:t>Local Government </a:t>
                      </a:r>
                      <a:endParaRPr lang="en-IE" sz="1600" b="1" kern="1200" dirty="0">
                        <a:solidFill>
                          <a:schemeClr val="dk1"/>
                        </a:solidFill>
                        <a:latin typeface="+mn-lt"/>
                        <a:ea typeface="+mn-ea"/>
                        <a:cs typeface="+mn-cs"/>
                      </a:endParaRPr>
                    </a:p>
                  </a:txBody>
                  <a:tcPr anchor="ctr"/>
                </a:tc>
                <a:tc>
                  <a:txBody>
                    <a:bodyPr/>
                    <a:lstStyle/>
                    <a:p>
                      <a:pPr algn="ctr"/>
                      <a:endParaRPr lang="en-IE" sz="1400" dirty="0">
                        <a:solidFill>
                          <a:srgbClr val="4D4D4D"/>
                        </a:solidFill>
                      </a:endParaRPr>
                    </a:p>
                  </a:txBody>
                  <a:tcPr anchor="ctr"/>
                </a:tc>
                <a:tc>
                  <a:txBody>
                    <a:bodyPr/>
                    <a:lstStyle/>
                    <a:p>
                      <a:pPr algn="ctr"/>
                      <a:endParaRPr lang="en-IE" sz="1400" dirty="0">
                        <a:solidFill>
                          <a:srgbClr val="4D4D4D"/>
                        </a:solidFill>
                      </a:endParaRPr>
                    </a:p>
                  </a:txBody>
                  <a:tcPr anchor="ctr"/>
                </a:tc>
                <a:tc>
                  <a:txBody>
                    <a:bodyPr/>
                    <a:lstStyle/>
                    <a:p>
                      <a:pPr algn="ctr"/>
                      <a:endParaRPr lang="en-IE" sz="1400" kern="1200" dirty="0">
                        <a:solidFill>
                          <a:srgbClr val="4D4D4D"/>
                        </a:solidFill>
                        <a:latin typeface="+mn-lt"/>
                        <a:ea typeface="+mn-ea"/>
                        <a:cs typeface="+mn-cs"/>
                      </a:endParaRPr>
                    </a:p>
                  </a:txBody>
                  <a:tcPr anchor="ctr"/>
                </a:tc>
                <a:extLst>
                  <a:ext uri="{0D108BD9-81ED-4DB2-BD59-A6C34878D82A}">
                    <a16:rowId xmlns:a16="http://schemas.microsoft.com/office/drawing/2014/main" val="244271714"/>
                  </a:ext>
                </a:extLst>
              </a:tr>
            </a:tbl>
          </a:graphicData>
        </a:graphic>
      </p:graphicFrame>
    </p:spTree>
    <p:extLst>
      <p:ext uri="{BB962C8B-B14F-4D97-AF65-F5344CB8AC3E}">
        <p14:creationId xmlns:p14="http://schemas.microsoft.com/office/powerpoint/2010/main" val="3690141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3C2993-081C-FA95-C785-737FA93F1D8D}"/>
              </a:ext>
            </a:extLst>
          </p:cNvPr>
          <p:cNvSpPr>
            <a:spLocks noGrp="1"/>
          </p:cNvSpPr>
          <p:nvPr>
            <p:ph type="body" sz="quarter" idx="16"/>
          </p:nvPr>
        </p:nvSpPr>
        <p:spPr>
          <a:xfrm>
            <a:off x="0" y="247650"/>
            <a:ext cx="10467975" cy="802841"/>
          </a:xfrm>
          <a:solidFill>
            <a:schemeClr val="accent5">
              <a:lumMod val="75000"/>
            </a:schemeClr>
          </a:solidFill>
        </p:spPr>
        <p:txBody>
          <a:bodyPr>
            <a:normAutofit fontScale="92500"/>
          </a:bodyPr>
          <a:lstStyle/>
          <a:p>
            <a:r>
              <a:rPr lang="en-IE" b="1" dirty="0">
                <a:solidFill>
                  <a:schemeClr val="bg1"/>
                </a:solidFill>
              </a:rPr>
              <a:t>Exercise</a:t>
            </a:r>
            <a:r>
              <a:rPr lang="en-IE" dirty="0">
                <a:solidFill>
                  <a:schemeClr val="bg1"/>
                </a:solidFill>
              </a:rPr>
              <a:t> Invite a List of Potential Network Representatives</a:t>
            </a:r>
          </a:p>
        </p:txBody>
      </p:sp>
      <p:graphicFrame>
        <p:nvGraphicFramePr>
          <p:cNvPr id="2" name="Table 2">
            <a:extLst>
              <a:ext uri="{FF2B5EF4-FFF2-40B4-BE49-F238E27FC236}">
                <a16:creationId xmlns:a16="http://schemas.microsoft.com/office/drawing/2014/main" id="{4DC26D58-C46E-53B3-9C2C-D86817D9D0F3}"/>
              </a:ext>
            </a:extLst>
          </p:cNvPr>
          <p:cNvGraphicFramePr>
            <a:graphicFrameLocks noGrp="1"/>
          </p:cNvGraphicFramePr>
          <p:nvPr/>
        </p:nvGraphicFramePr>
        <p:xfrm>
          <a:off x="384174" y="1429679"/>
          <a:ext cx="10893427" cy="5028856"/>
        </p:xfrm>
        <a:graphic>
          <a:graphicData uri="http://schemas.openxmlformats.org/drawingml/2006/table">
            <a:tbl>
              <a:tblPr firstRow="1" bandRow="1">
                <a:tableStyleId>{5C22544A-7EE6-4342-B048-85BDC9FD1C3A}</a:tableStyleId>
              </a:tblPr>
              <a:tblGrid>
                <a:gridCol w="3404196">
                  <a:extLst>
                    <a:ext uri="{9D8B030D-6E8A-4147-A177-3AD203B41FA5}">
                      <a16:colId xmlns:a16="http://schemas.microsoft.com/office/drawing/2014/main" val="2221993581"/>
                    </a:ext>
                  </a:extLst>
                </a:gridCol>
                <a:gridCol w="2042517">
                  <a:extLst>
                    <a:ext uri="{9D8B030D-6E8A-4147-A177-3AD203B41FA5}">
                      <a16:colId xmlns:a16="http://schemas.microsoft.com/office/drawing/2014/main" val="2303244169"/>
                    </a:ext>
                  </a:extLst>
                </a:gridCol>
                <a:gridCol w="2723357">
                  <a:extLst>
                    <a:ext uri="{9D8B030D-6E8A-4147-A177-3AD203B41FA5}">
                      <a16:colId xmlns:a16="http://schemas.microsoft.com/office/drawing/2014/main" val="1842795391"/>
                    </a:ext>
                  </a:extLst>
                </a:gridCol>
                <a:gridCol w="2723357">
                  <a:extLst>
                    <a:ext uri="{9D8B030D-6E8A-4147-A177-3AD203B41FA5}">
                      <a16:colId xmlns:a16="http://schemas.microsoft.com/office/drawing/2014/main" val="1170456514"/>
                    </a:ext>
                  </a:extLst>
                </a:gridCol>
              </a:tblGrid>
              <a:tr h="366580">
                <a:tc>
                  <a:txBody>
                    <a:bodyPr/>
                    <a:lstStyle/>
                    <a:p>
                      <a:endParaRPr lang="en-IE" dirty="0"/>
                    </a:p>
                  </a:txBody>
                  <a:tcPr/>
                </a:tc>
                <a:tc>
                  <a:txBody>
                    <a:bodyPr/>
                    <a:lstStyle/>
                    <a:p>
                      <a:r>
                        <a:rPr lang="en-IE" dirty="0"/>
                        <a:t>Name</a:t>
                      </a:r>
                    </a:p>
                  </a:txBody>
                  <a:tcPr/>
                </a:tc>
                <a:tc>
                  <a:txBody>
                    <a:bodyPr/>
                    <a:lstStyle/>
                    <a:p>
                      <a:r>
                        <a:rPr lang="en-IE" dirty="0"/>
                        <a:t>Company</a:t>
                      </a:r>
                    </a:p>
                  </a:txBody>
                  <a:tcPr/>
                </a:tc>
                <a:tc>
                  <a:txBody>
                    <a:bodyPr/>
                    <a:lstStyle/>
                    <a:p>
                      <a:r>
                        <a:rPr lang="en-IE" dirty="0"/>
                        <a:t>Contact Details</a:t>
                      </a:r>
                    </a:p>
                  </a:txBody>
                  <a:tcPr/>
                </a:tc>
                <a:extLst>
                  <a:ext uri="{0D108BD9-81ED-4DB2-BD59-A6C34878D82A}">
                    <a16:rowId xmlns:a16="http://schemas.microsoft.com/office/drawing/2014/main" val="3075534318"/>
                  </a:ext>
                </a:extLst>
              </a:tr>
              <a:tr h="389386">
                <a:tc>
                  <a:txBody>
                    <a:bodyPr/>
                    <a:lstStyle/>
                    <a:p>
                      <a:r>
                        <a:rPr lang="en-IE" dirty="0"/>
                        <a:t>Hotel Sector</a:t>
                      </a:r>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64032533"/>
                  </a:ext>
                </a:extLst>
              </a:tr>
              <a:tr h="359321">
                <a:tc>
                  <a:txBody>
                    <a:bodyPr/>
                    <a:lstStyle/>
                    <a:p>
                      <a:r>
                        <a:rPr lang="en-IE" dirty="0"/>
                        <a:t>Culture and Heritage</a:t>
                      </a:r>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2390300431"/>
                  </a:ext>
                </a:extLst>
              </a:tr>
              <a:tr h="376433">
                <a:tc>
                  <a:txBody>
                    <a:bodyPr/>
                    <a:lstStyle/>
                    <a:p>
                      <a:r>
                        <a:rPr lang="en-IE" dirty="0"/>
                        <a:t>Alternative Accommodation</a:t>
                      </a:r>
                    </a:p>
                  </a:txBody>
                  <a:tcPr/>
                </a:tc>
                <a:tc>
                  <a:txBody>
                    <a:bodyPr/>
                    <a:lstStyle/>
                    <a:p>
                      <a:endParaRPr lang="en-IE"/>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39385167"/>
                  </a:ext>
                </a:extLst>
              </a:tr>
              <a:tr h="356872">
                <a:tc>
                  <a:txBody>
                    <a:bodyPr/>
                    <a:lstStyle/>
                    <a:p>
                      <a:r>
                        <a:rPr lang="en-IE" dirty="0"/>
                        <a:t>Adventure &amp; Sports</a:t>
                      </a:r>
                    </a:p>
                  </a:txBody>
                  <a:tcPr/>
                </a:tc>
                <a:tc>
                  <a:txBody>
                    <a:bodyPr/>
                    <a:lstStyle/>
                    <a:p>
                      <a:endParaRPr lang="en-IE"/>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678803216"/>
                  </a:ext>
                </a:extLst>
              </a:tr>
              <a:tr h="440137">
                <a:tc>
                  <a:txBody>
                    <a:bodyPr/>
                    <a:lstStyle/>
                    <a:p>
                      <a:r>
                        <a:rPr lang="en-IE" dirty="0"/>
                        <a:t>Tourism Network/Government</a:t>
                      </a:r>
                    </a:p>
                  </a:txBody>
                  <a:tcPr/>
                </a:tc>
                <a:tc>
                  <a:txBody>
                    <a:bodyPr/>
                    <a:lstStyle/>
                    <a:p>
                      <a:endParaRPr lang="en-IE"/>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502494066"/>
                  </a:ext>
                </a:extLst>
              </a:tr>
              <a:tr h="366166">
                <a:tc>
                  <a:txBody>
                    <a:bodyPr/>
                    <a:lstStyle/>
                    <a:p>
                      <a:r>
                        <a:rPr lang="en-IE" dirty="0"/>
                        <a:t>Community </a:t>
                      </a:r>
                    </a:p>
                  </a:txBody>
                  <a:tcPr/>
                </a:tc>
                <a:tc>
                  <a:txBody>
                    <a:bodyPr/>
                    <a:lstStyle/>
                    <a:p>
                      <a:endParaRPr lang="en-IE"/>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255647949"/>
                  </a:ext>
                </a:extLst>
              </a:tr>
              <a:tr h="356872">
                <a:tc>
                  <a:txBody>
                    <a:bodyPr/>
                    <a:lstStyle/>
                    <a:p>
                      <a:r>
                        <a:rPr lang="en-IE" dirty="0"/>
                        <a:t>Festivals and Events </a:t>
                      </a:r>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2200171412"/>
                  </a:ext>
                </a:extLst>
              </a:tr>
              <a:tr h="356872">
                <a:tc>
                  <a:txBody>
                    <a:bodyPr/>
                    <a:lstStyle/>
                    <a:p>
                      <a:r>
                        <a:rPr lang="en-IE" dirty="0"/>
                        <a:t>Attractions</a:t>
                      </a:r>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373178553"/>
                  </a:ext>
                </a:extLst>
              </a:tr>
              <a:tr h="356872">
                <a:tc>
                  <a:txBody>
                    <a:bodyPr/>
                    <a:lstStyle/>
                    <a:p>
                      <a:r>
                        <a:rPr lang="en-IE" dirty="0"/>
                        <a:t>Tourism Development </a:t>
                      </a:r>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947437068"/>
                  </a:ext>
                </a:extLst>
              </a:tr>
              <a:tr h="362518">
                <a:tc>
                  <a:txBody>
                    <a:bodyPr/>
                    <a:lstStyle/>
                    <a:p>
                      <a:r>
                        <a:rPr lang="en-IE" dirty="0"/>
                        <a:t>Marine, Forestry, Coastal Reps</a:t>
                      </a:r>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2193478894"/>
                  </a:ext>
                </a:extLst>
              </a:tr>
              <a:tr h="358419">
                <a:tc>
                  <a:txBody>
                    <a:bodyPr/>
                    <a:lstStyle/>
                    <a:p>
                      <a:r>
                        <a:rPr lang="en-IE" dirty="0"/>
                        <a:t>Tourism Operators</a:t>
                      </a:r>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373415120"/>
                  </a:ext>
                </a:extLst>
              </a:tr>
              <a:tr h="529834">
                <a:tc>
                  <a:txBody>
                    <a:bodyPr/>
                    <a:lstStyle/>
                    <a:p>
                      <a:r>
                        <a:rPr lang="en-IE" dirty="0"/>
                        <a:t>Transportation (e.g., buses, taxis)</a:t>
                      </a:r>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48535722"/>
                  </a:ext>
                </a:extLst>
              </a:tr>
            </a:tbl>
          </a:graphicData>
        </a:graphic>
      </p:graphicFrame>
      <p:pic>
        <p:nvPicPr>
          <p:cNvPr id="9" name="Graphic 8" descr="Signature with solid fill">
            <a:extLst>
              <a:ext uri="{FF2B5EF4-FFF2-40B4-BE49-F238E27FC236}">
                <a16:creationId xmlns:a16="http://schemas.microsoft.com/office/drawing/2014/main" id="{6E0EC46A-94CD-1DD4-FCAA-3BFFFBB985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61893" y="-226788"/>
            <a:ext cx="2169888" cy="2169888"/>
          </a:xfrm>
          <a:prstGeom prst="rect">
            <a:avLst/>
          </a:prstGeom>
        </p:spPr>
      </p:pic>
    </p:spTree>
    <p:extLst>
      <p:ext uri="{BB962C8B-B14F-4D97-AF65-F5344CB8AC3E}">
        <p14:creationId xmlns:p14="http://schemas.microsoft.com/office/powerpoint/2010/main" val="3211297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1043A0-CDC6-0B3B-FEC6-62F1A52FFC58}"/>
              </a:ext>
            </a:extLst>
          </p:cNvPr>
          <p:cNvSpPr>
            <a:spLocks noGrp="1"/>
          </p:cNvSpPr>
          <p:nvPr>
            <p:ph type="body" sz="quarter" idx="18"/>
          </p:nvPr>
        </p:nvSpPr>
        <p:spPr>
          <a:xfrm>
            <a:off x="466165" y="1193177"/>
            <a:ext cx="11470341" cy="5664823"/>
          </a:xfrm>
          <a:solidFill>
            <a:schemeClr val="bg1"/>
          </a:solidFill>
        </p:spPr>
        <p:txBody>
          <a:bodyPr>
            <a:normAutofit fontScale="77500" lnSpcReduction="20000"/>
          </a:bodyPr>
          <a:lstStyle/>
          <a:p>
            <a:pPr marL="0" indent="0">
              <a:lnSpc>
                <a:spcPct val="120000"/>
              </a:lnSpc>
              <a:spcBef>
                <a:spcPts val="0"/>
              </a:spcBef>
            </a:pPr>
            <a:r>
              <a:rPr lang="en-GB" dirty="0"/>
              <a:t>The North West Regional Crisis Tourism Intelligence Unit will perform a vital role in overseeing the implementation of this plan when a regional crisis occurs, particularly the crisis response and short-term recovery activities. </a:t>
            </a:r>
          </a:p>
          <a:p>
            <a:pPr marL="0" indent="0">
              <a:lnSpc>
                <a:spcPct val="120000"/>
              </a:lnSpc>
              <a:spcBef>
                <a:spcPts val="0"/>
              </a:spcBef>
            </a:pPr>
            <a:endParaRPr lang="en-GB" dirty="0"/>
          </a:p>
          <a:p>
            <a:pPr marL="457200" indent="-457200">
              <a:lnSpc>
                <a:spcPct val="120000"/>
              </a:lnSpc>
              <a:spcBef>
                <a:spcPts val="0"/>
              </a:spcBef>
              <a:buFont typeface="+mj-lt"/>
              <a:buAutoNum type="arabicPeriod"/>
            </a:pPr>
            <a:r>
              <a:rPr lang="en-GB" b="1" dirty="0"/>
              <a:t>Implement the plan </a:t>
            </a:r>
            <a:r>
              <a:rPr lang="en-GB" dirty="0"/>
              <a:t>when authorized by North West Regional Tourism Crisis Unit Lead Board. Within the scope of the </a:t>
            </a:r>
            <a:r>
              <a:rPr lang="en-GB" b="1" dirty="0"/>
              <a:t>CMP</a:t>
            </a:r>
          </a:p>
          <a:p>
            <a:pPr marL="800100" lvl="2" indent="-342900">
              <a:lnSpc>
                <a:spcPct val="120000"/>
              </a:lnSpc>
              <a:spcBef>
                <a:spcPts val="0"/>
              </a:spcBef>
              <a:buFont typeface="Arial" panose="020B0604020202020204" pitchFamily="34" charset="0"/>
              <a:buChar char="•"/>
            </a:pPr>
            <a:r>
              <a:rPr lang="en-GB" sz="2100" spc="0" dirty="0">
                <a:solidFill>
                  <a:srgbClr val="595A59"/>
                </a:solidFill>
                <a:latin typeface="+mn-lt"/>
              </a:rPr>
              <a:t>Initiate effective </a:t>
            </a:r>
            <a:r>
              <a:rPr lang="en-GB" sz="2100" b="1" spc="0" dirty="0">
                <a:solidFill>
                  <a:srgbClr val="595A59"/>
                </a:solidFill>
                <a:latin typeface="+mn-lt"/>
              </a:rPr>
              <a:t>response and recovery strategies, procedures, and activities </a:t>
            </a:r>
            <a:r>
              <a:rPr lang="en-GB" sz="2100" spc="0" dirty="0">
                <a:solidFill>
                  <a:srgbClr val="595A59"/>
                </a:solidFill>
                <a:latin typeface="+mn-lt"/>
              </a:rPr>
              <a:t>e.g., training, guidelines, manuals</a:t>
            </a:r>
          </a:p>
          <a:p>
            <a:pPr marL="800100" lvl="2" indent="-342900">
              <a:lnSpc>
                <a:spcPct val="120000"/>
              </a:lnSpc>
              <a:spcBef>
                <a:spcPts val="0"/>
              </a:spcBef>
              <a:buFont typeface="Arial" panose="020B0604020202020204" pitchFamily="34" charset="0"/>
              <a:buChar char="•"/>
            </a:pPr>
            <a:r>
              <a:rPr lang="en-GB" sz="2100" spc="0" dirty="0">
                <a:solidFill>
                  <a:srgbClr val="595A59"/>
                </a:solidFill>
                <a:latin typeface="+mn-lt"/>
              </a:rPr>
              <a:t>Monitor and respond to the fixed regional tourism </a:t>
            </a:r>
            <a:r>
              <a:rPr lang="en-GB" sz="2100" b="1" spc="0" dirty="0">
                <a:solidFill>
                  <a:srgbClr val="595A59"/>
                </a:solidFill>
                <a:latin typeface="+mn-lt"/>
              </a:rPr>
              <a:t>industry’s needs </a:t>
            </a:r>
            <a:r>
              <a:rPr lang="en-GB" sz="2100" spc="0" dirty="0">
                <a:solidFill>
                  <a:srgbClr val="595A59"/>
                </a:solidFill>
                <a:latin typeface="+mn-lt"/>
              </a:rPr>
              <a:t>e.g., set up a dedicated industry hub or website</a:t>
            </a:r>
          </a:p>
          <a:p>
            <a:pPr marL="800100" lvl="2" indent="-342900">
              <a:lnSpc>
                <a:spcPct val="120000"/>
              </a:lnSpc>
              <a:spcBef>
                <a:spcPts val="0"/>
              </a:spcBef>
              <a:buFont typeface="Arial" panose="020B0604020202020204" pitchFamily="34" charset="0"/>
              <a:buChar char="•"/>
            </a:pPr>
            <a:r>
              <a:rPr lang="en-GB" sz="2100" spc="0" dirty="0">
                <a:solidFill>
                  <a:srgbClr val="595A59"/>
                </a:solidFill>
                <a:latin typeface="+mn-lt"/>
              </a:rPr>
              <a:t>Deliver support structures e.g., the </a:t>
            </a:r>
            <a:r>
              <a:rPr lang="en-GB" sz="2100" b="1" spc="0" dirty="0">
                <a:solidFill>
                  <a:srgbClr val="595A59"/>
                </a:solidFill>
                <a:latin typeface="+mn-lt"/>
              </a:rPr>
              <a:t>Communications Strategy </a:t>
            </a:r>
            <a:r>
              <a:rPr lang="en-GB" sz="2100" spc="0" dirty="0">
                <a:solidFill>
                  <a:srgbClr val="595A59"/>
                </a:solidFill>
                <a:latin typeface="+mn-lt"/>
              </a:rPr>
              <a:t>and associated collateral that positively manages public perceptions of the region with visitor markets and the media being specific targets e.g., PR campaigns, marketing campaigns, and messages</a:t>
            </a:r>
            <a:endParaRPr lang="en-GB" dirty="0"/>
          </a:p>
          <a:p>
            <a:pPr marL="457200" indent="-457200">
              <a:lnSpc>
                <a:spcPct val="120000"/>
              </a:lnSpc>
              <a:spcBef>
                <a:spcPts val="0"/>
              </a:spcBef>
              <a:buFont typeface="+mj-lt"/>
              <a:buAutoNum type="arabicPeriod"/>
            </a:pPr>
            <a:r>
              <a:rPr lang="en-GB" dirty="0"/>
              <a:t>Handle </a:t>
            </a:r>
            <a:r>
              <a:rPr lang="en-GB" b="1" dirty="0"/>
              <a:t>regional tourism communication</a:t>
            </a:r>
            <a:r>
              <a:rPr lang="en-GB" dirty="0"/>
              <a:t>, PR, and media inquiries and coordinate a response with NW CTIU </a:t>
            </a:r>
          </a:p>
          <a:p>
            <a:pPr marL="457200" indent="-457200">
              <a:lnSpc>
                <a:spcPct val="120000"/>
              </a:lnSpc>
              <a:spcBef>
                <a:spcPts val="0"/>
              </a:spcBef>
              <a:buFont typeface="+mj-lt"/>
              <a:buAutoNum type="arabicPeriod"/>
            </a:pPr>
            <a:r>
              <a:rPr lang="en-GB" b="1" dirty="0"/>
              <a:t>Monitor and adapt the plan </a:t>
            </a:r>
            <a:r>
              <a:rPr lang="en-GB" dirty="0"/>
              <a:t>to ensure the effectiveness and relevance of all measures, supports, and strategies.</a:t>
            </a:r>
          </a:p>
          <a:p>
            <a:pPr marL="457200" indent="-457200">
              <a:lnSpc>
                <a:spcPct val="120000"/>
              </a:lnSpc>
              <a:spcBef>
                <a:spcPts val="0"/>
              </a:spcBef>
              <a:buFont typeface="+mj-lt"/>
              <a:buAutoNum type="arabicPeriod"/>
            </a:pPr>
            <a:r>
              <a:rPr lang="en-GB" b="1" dirty="0"/>
              <a:t>Identify all potential risks (relate and not related to the crisis) </a:t>
            </a:r>
            <a:r>
              <a:rPr lang="en-GB" dirty="0"/>
              <a:t>to the tourism industry and work on mitigation strategies and contingencies as an ongoing input to the Crisis Management Plan</a:t>
            </a:r>
          </a:p>
          <a:p>
            <a:pPr marL="457200" indent="-457200">
              <a:lnSpc>
                <a:spcPct val="120000"/>
              </a:lnSpc>
              <a:spcBef>
                <a:spcPts val="0"/>
              </a:spcBef>
              <a:buFont typeface="+mj-lt"/>
              <a:buAutoNum type="arabicPeriod"/>
            </a:pPr>
            <a:r>
              <a:rPr lang="en-GB" b="1" dirty="0"/>
              <a:t>Engage with local emergency services </a:t>
            </a:r>
            <a:r>
              <a:rPr lang="en-GB" dirty="0"/>
              <a:t>and LGA’s to ensure plans address the tourism industry’s requirements such as the safety of visitors</a:t>
            </a:r>
          </a:p>
          <a:p>
            <a:pPr marL="457200" indent="-457200">
              <a:lnSpc>
                <a:spcPct val="120000"/>
              </a:lnSpc>
              <a:spcBef>
                <a:spcPts val="0"/>
              </a:spcBef>
              <a:buFont typeface="+mj-lt"/>
              <a:buAutoNum type="arabicPeriod"/>
            </a:pPr>
            <a:r>
              <a:rPr lang="en-GB" b="1" dirty="0"/>
              <a:t>Coordinate/facilitate tourism business crisis preparedness activities</a:t>
            </a:r>
            <a:r>
              <a:rPr lang="en-GB" dirty="0"/>
              <a:t>, in partnership with industry organizations e.g., Failte Ireland, Tourism Ireland, ITIC, etc., and the emergency services.</a:t>
            </a:r>
            <a:endParaRPr lang="en-IE" dirty="0"/>
          </a:p>
        </p:txBody>
      </p:sp>
      <p:sp>
        <p:nvSpPr>
          <p:cNvPr id="3" name="Text Placeholder 2">
            <a:extLst>
              <a:ext uri="{FF2B5EF4-FFF2-40B4-BE49-F238E27FC236}">
                <a16:creationId xmlns:a16="http://schemas.microsoft.com/office/drawing/2014/main" id="{D215BE01-D579-8D4B-BB31-E500B82B7C29}"/>
              </a:ext>
            </a:extLst>
          </p:cNvPr>
          <p:cNvSpPr>
            <a:spLocks noGrp="1"/>
          </p:cNvSpPr>
          <p:nvPr>
            <p:ph type="body" sz="quarter" idx="16"/>
          </p:nvPr>
        </p:nvSpPr>
        <p:spPr>
          <a:xfrm>
            <a:off x="389965" y="161925"/>
            <a:ext cx="11470341" cy="998267"/>
          </a:xfrm>
          <a:solidFill>
            <a:srgbClr val="79527B"/>
          </a:solidFill>
        </p:spPr>
        <p:txBody>
          <a:bodyPr>
            <a:normAutofit fontScale="92500" lnSpcReduction="10000"/>
          </a:bodyPr>
          <a:lstStyle/>
          <a:p>
            <a:pPr algn="ctr"/>
            <a:r>
              <a:rPr lang="en-IE" b="1" dirty="0">
                <a:solidFill>
                  <a:schemeClr val="bg1"/>
                </a:solidFill>
              </a:rPr>
              <a:t>Key Roles and Responsibilities</a:t>
            </a:r>
          </a:p>
          <a:p>
            <a:pPr algn="ctr"/>
            <a:r>
              <a:rPr lang="en-IE" sz="2600" dirty="0">
                <a:solidFill>
                  <a:schemeClr val="bg1"/>
                </a:solidFill>
              </a:rPr>
              <a:t>North West Regional Crisis Tourism Intelligence Unit (NW CTIU)</a:t>
            </a:r>
          </a:p>
        </p:txBody>
      </p:sp>
      <p:sp>
        <p:nvSpPr>
          <p:cNvPr id="4" name="Rectangle: Folded Corner 3">
            <a:extLst>
              <a:ext uri="{FF2B5EF4-FFF2-40B4-BE49-F238E27FC236}">
                <a16:creationId xmlns:a16="http://schemas.microsoft.com/office/drawing/2014/main" id="{62B3C876-47F3-85AF-C3D9-EFB29D9EDBF1}"/>
              </a:ext>
            </a:extLst>
          </p:cNvPr>
          <p:cNvSpPr/>
          <p:nvPr/>
        </p:nvSpPr>
        <p:spPr>
          <a:xfrm>
            <a:off x="10164621" y="1220892"/>
            <a:ext cx="1637414" cy="163741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tx1"/>
                </a:solidFill>
              </a:rPr>
              <a:t>Sample Response</a:t>
            </a:r>
          </a:p>
        </p:txBody>
      </p:sp>
    </p:spTree>
    <p:extLst>
      <p:ext uri="{BB962C8B-B14F-4D97-AF65-F5344CB8AC3E}">
        <p14:creationId xmlns:p14="http://schemas.microsoft.com/office/powerpoint/2010/main" val="2185603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1043A0-CDC6-0B3B-FEC6-62F1A52FFC58}"/>
              </a:ext>
            </a:extLst>
          </p:cNvPr>
          <p:cNvSpPr>
            <a:spLocks noGrp="1"/>
          </p:cNvSpPr>
          <p:nvPr>
            <p:ph type="body" sz="quarter" idx="18"/>
          </p:nvPr>
        </p:nvSpPr>
        <p:spPr>
          <a:xfrm>
            <a:off x="466165" y="1193177"/>
            <a:ext cx="11470341" cy="5664823"/>
          </a:xfrm>
          <a:solidFill>
            <a:schemeClr val="bg1"/>
          </a:solidFill>
        </p:spPr>
        <p:txBody>
          <a:bodyPr>
            <a:normAutofit/>
          </a:bodyPr>
          <a:lstStyle/>
          <a:p>
            <a:pPr marL="0" indent="0">
              <a:lnSpc>
                <a:spcPct val="120000"/>
              </a:lnSpc>
              <a:spcBef>
                <a:spcPts val="0"/>
              </a:spcBef>
            </a:pPr>
            <a:r>
              <a:rPr lang="en-GB" dirty="0"/>
              <a:t>List Key Roles and Responsibilities of each for tourism crisis response</a:t>
            </a:r>
          </a:p>
          <a:p>
            <a:pPr marL="457200" indent="-457200">
              <a:lnSpc>
                <a:spcPct val="120000"/>
              </a:lnSpc>
              <a:spcBef>
                <a:spcPts val="0"/>
              </a:spcBef>
              <a:buFont typeface="+mj-lt"/>
              <a:buAutoNum type="arabicPeriod"/>
            </a:pPr>
            <a:r>
              <a:rPr lang="en-GB" dirty="0"/>
              <a:t>Text here</a:t>
            </a:r>
          </a:p>
          <a:p>
            <a:pPr marL="457200" indent="-457200">
              <a:lnSpc>
                <a:spcPct val="120000"/>
              </a:lnSpc>
              <a:spcBef>
                <a:spcPts val="0"/>
              </a:spcBef>
              <a:buFont typeface="+mj-lt"/>
              <a:buAutoNum type="arabicPeriod"/>
            </a:pPr>
            <a:r>
              <a:rPr lang="en-GB" dirty="0"/>
              <a:t>Text here</a:t>
            </a:r>
          </a:p>
          <a:p>
            <a:pPr marL="457200" indent="-457200">
              <a:lnSpc>
                <a:spcPct val="120000"/>
              </a:lnSpc>
              <a:spcBef>
                <a:spcPts val="0"/>
              </a:spcBef>
              <a:buFont typeface="+mj-lt"/>
              <a:buAutoNum type="arabicPeriod"/>
            </a:pPr>
            <a:r>
              <a:rPr lang="en-GB" dirty="0"/>
              <a:t>Text here</a:t>
            </a:r>
            <a:endParaRPr lang="en-IE" dirty="0"/>
          </a:p>
          <a:p>
            <a:pPr marL="457200" indent="-457200">
              <a:lnSpc>
                <a:spcPct val="120000"/>
              </a:lnSpc>
              <a:spcBef>
                <a:spcPts val="0"/>
              </a:spcBef>
              <a:buFont typeface="+mj-lt"/>
              <a:buAutoNum type="arabicPeriod"/>
            </a:pPr>
            <a:r>
              <a:rPr lang="en-GB" dirty="0"/>
              <a:t>Text here</a:t>
            </a:r>
            <a:endParaRPr lang="en-IE" dirty="0"/>
          </a:p>
          <a:p>
            <a:pPr marL="457200" indent="-457200">
              <a:lnSpc>
                <a:spcPct val="120000"/>
              </a:lnSpc>
              <a:spcBef>
                <a:spcPts val="0"/>
              </a:spcBef>
              <a:buFont typeface="+mj-lt"/>
              <a:buAutoNum type="arabicPeriod"/>
            </a:pPr>
            <a:r>
              <a:rPr lang="en-GB" dirty="0"/>
              <a:t>Text here</a:t>
            </a:r>
            <a:endParaRPr lang="en-IE" dirty="0"/>
          </a:p>
          <a:p>
            <a:pPr marL="457200" indent="-457200">
              <a:lnSpc>
                <a:spcPct val="120000"/>
              </a:lnSpc>
              <a:spcBef>
                <a:spcPts val="0"/>
              </a:spcBef>
              <a:buFont typeface="+mj-lt"/>
              <a:buAutoNum type="arabicPeriod"/>
            </a:pPr>
            <a:r>
              <a:rPr lang="en-GB" dirty="0"/>
              <a:t>Text here</a:t>
            </a:r>
            <a:endParaRPr lang="en-IE" dirty="0"/>
          </a:p>
          <a:p>
            <a:pPr marL="457200" indent="-457200">
              <a:lnSpc>
                <a:spcPct val="120000"/>
              </a:lnSpc>
              <a:spcBef>
                <a:spcPts val="0"/>
              </a:spcBef>
              <a:buFont typeface="+mj-lt"/>
              <a:buAutoNum type="arabicPeriod"/>
            </a:pPr>
            <a:r>
              <a:rPr lang="en-GB" dirty="0"/>
              <a:t>Text here</a:t>
            </a:r>
            <a:endParaRPr lang="en-IE" dirty="0"/>
          </a:p>
          <a:p>
            <a:pPr marL="457200" indent="-457200">
              <a:lnSpc>
                <a:spcPct val="120000"/>
              </a:lnSpc>
              <a:spcBef>
                <a:spcPts val="0"/>
              </a:spcBef>
              <a:buFont typeface="+mj-lt"/>
              <a:buAutoNum type="arabicPeriod"/>
            </a:pPr>
            <a:r>
              <a:rPr lang="en-GB" dirty="0"/>
              <a:t>Text here</a:t>
            </a:r>
            <a:endParaRPr lang="en-IE" dirty="0"/>
          </a:p>
          <a:p>
            <a:pPr marL="457200" indent="-457200">
              <a:lnSpc>
                <a:spcPct val="120000"/>
              </a:lnSpc>
              <a:spcBef>
                <a:spcPts val="0"/>
              </a:spcBef>
              <a:buFont typeface="+mj-lt"/>
              <a:buAutoNum type="arabicPeriod"/>
            </a:pPr>
            <a:r>
              <a:rPr lang="en-GB" dirty="0"/>
              <a:t>Text here</a:t>
            </a:r>
            <a:endParaRPr lang="en-IE" dirty="0"/>
          </a:p>
          <a:p>
            <a:pPr marL="457200" indent="-457200">
              <a:lnSpc>
                <a:spcPct val="120000"/>
              </a:lnSpc>
              <a:spcBef>
                <a:spcPts val="0"/>
              </a:spcBef>
              <a:buFont typeface="+mj-lt"/>
              <a:buAutoNum type="arabicPeriod"/>
            </a:pPr>
            <a:endParaRPr lang="en-IE" dirty="0"/>
          </a:p>
        </p:txBody>
      </p:sp>
      <p:sp>
        <p:nvSpPr>
          <p:cNvPr id="3" name="Text Placeholder 2">
            <a:extLst>
              <a:ext uri="{FF2B5EF4-FFF2-40B4-BE49-F238E27FC236}">
                <a16:creationId xmlns:a16="http://schemas.microsoft.com/office/drawing/2014/main" id="{D215BE01-D579-8D4B-BB31-E500B82B7C29}"/>
              </a:ext>
            </a:extLst>
          </p:cNvPr>
          <p:cNvSpPr>
            <a:spLocks noGrp="1"/>
          </p:cNvSpPr>
          <p:nvPr>
            <p:ph type="body" sz="quarter" idx="16"/>
          </p:nvPr>
        </p:nvSpPr>
        <p:spPr>
          <a:xfrm>
            <a:off x="389965" y="161925"/>
            <a:ext cx="11470341" cy="998267"/>
          </a:xfrm>
          <a:solidFill>
            <a:srgbClr val="79527B"/>
          </a:solidFill>
        </p:spPr>
        <p:txBody>
          <a:bodyPr>
            <a:normAutofit fontScale="92500" lnSpcReduction="10000"/>
          </a:bodyPr>
          <a:lstStyle/>
          <a:p>
            <a:pPr algn="ctr"/>
            <a:r>
              <a:rPr lang="en-IE" b="1" dirty="0">
                <a:solidFill>
                  <a:schemeClr val="bg1"/>
                </a:solidFill>
              </a:rPr>
              <a:t>Key Roles and Responsibilities</a:t>
            </a:r>
          </a:p>
          <a:p>
            <a:pPr algn="ctr"/>
            <a:r>
              <a:rPr lang="en-IE" sz="2600" dirty="0">
                <a:solidFill>
                  <a:schemeClr val="bg1"/>
                </a:solidFill>
              </a:rPr>
              <a:t>Name of Region…..</a:t>
            </a:r>
          </a:p>
        </p:txBody>
      </p:sp>
    </p:spTree>
    <p:extLst>
      <p:ext uri="{BB962C8B-B14F-4D97-AF65-F5344CB8AC3E}">
        <p14:creationId xmlns:p14="http://schemas.microsoft.com/office/powerpoint/2010/main" val="4041632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08E540-4BD8-A3AC-CBF0-7BE31581A456}"/>
              </a:ext>
            </a:extLst>
          </p:cNvPr>
          <p:cNvSpPr>
            <a:spLocks noGrp="1"/>
          </p:cNvSpPr>
          <p:nvPr>
            <p:ph type="body" sz="quarter" idx="16"/>
          </p:nvPr>
        </p:nvSpPr>
        <p:spPr>
          <a:xfrm>
            <a:off x="666707" y="752637"/>
            <a:ext cx="8495222" cy="4138340"/>
          </a:xfrm>
        </p:spPr>
        <p:txBody>
          <a:bodyPr>
            <a:normAutofit/>
          </a:bodyPr>
          <a:lstStyle/>
          <a:p>
            <a:pPr>
              <a:lnSpc>
                <a:spcPct val="120000"/>
              </a:lnSpc>
              <a:spcBef>
                <a:spcPts val="0"/>
              </a:spcBef>
            </a:pPr>
            <a:r>
              <a:rPr lang="en-IE" sz="6900" b="1" dirty="0"/>
              <a:t>Module 3</a:t>
            </a:r>
            <a:endParaRPr lang="en-IE" dirty="0"/>
          </a:p>
          <a:p>
            <a:r>
              <a:rPr lang="en-IE" sz="3200" kern="1200" dirty="0">
                <a:latin typeface="+mn-lt"/>
                <a:ea typeface="+mn-ea"/>
                <a:cs typeface="+mn-cs"/>
              </a:rPr>
              <a:t>Conduct a Regional Crisis Vulnerability </a:t>
            </a:r>
            <a:r>
              <a:rPr lang="en-IE" sz="3200" dirty="0"/>
              <a:t>Risk Analysis and Assessment</a:t>
            </a:r>
            <a:endParaRPr lang="en-IE" sz="3200" kern="1200" dirty="0">
              <a:latin typeface="+mn-lt"/>
              <a:ea typeface="+mn-ea"/>
              <a:cs typeface="+mn-cs"/>
            </a:endParaRPr>
          </a:p>
          <a:p>
            <a:endParaRPr lang="en-IE" sz="3200" b="1" dirty="0"/>
          </a:p>
          <a:p>
            <a:r>
              <a:rPr lang="en-IE" sz="6900" b="1" dirty="0"/>
              <a:t>Student Exercise</a:t>
            </a:r>
            <a:r>
              <a:rPr lang="en-IE" sz="6900" dirty="0"/>
              <a:t> 3</a:t>
            </a:r>
          </a:p>
        </p:txBody>
      </p:sp>
      <p:pic>
        <p:nvPicPr>
          <p:cNvPr id="3" name="Graphic 2" descr="Signature with solid fill">
            <a:extLst>
              <a:ext uri="{FF2B5EF4-FFF2-40B4-BE49-F238E27FC236}">
                <a16:creationId xmlns:a16="http://schemas.microsoft.com/office/drawing/2014/main" id="{F06D44EF-5563-85FA-0E7D-2582BABFA86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97972" y="919936"/>
            <a:ext cx="4579809" cy="4579809"/>
          </a:xfrm>
          <a:prstGeom prst="rect">
            <a:avLst/>
          </a:prstGeom>
        </p:spPr>
      </p:pic>
    </p:spTree>
    <p:extLst>
      <p:ext uri="{BB962C8B-B14F-4D97-AF65-F5344CB8AC3E}">
        <p14:creationId xmlns:p14="http://schemas.microsoft.com/office/powerpoint/2010/main" val="4037025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DD917C3-0839-9B24-770E-51713DDAB186}"/>
              </a:ext>
            </a:extLst>
          </p:cNvPr>
          <p:cNvSpPr>
            <a:spLocks noGrp="1"/>
          </p:cNvSpPr>
          <p:nvPr>
            <p:ph type="body" sz="quarter" idx="16"/>
          </p:nvPr>
        </p:nvSpPr>
        <p:spPr/>
        <p:txBody>
          <a:bodyPr>
            <a:normAutofit lnSpcReduction="10000"/>
          </a:bodyPr>
          <a:lstStyle/>
          <a:p>
            <a:r>
              <a:rPr lang="en-IE" sz="4000" b="1" dirty="0"/>
              <a:t>Section 4</a:t>
            </a:r>
          </a:p>
          <a:p>
            <a:endParaRPr lang="en-IE" dirty="0"/>
          </a:p>
        </p:txBody>
      </p:sp>
      <p:sp>
        <p:nvSpPr>
          <p:cNvPr id="5" name="Text Placeholder 4">
            <a:extLst>
              <a:ext uri="{FF2B5EF4-FFF2-40B4-BE49-F238E27FC236}">
                <a16:creationId xmlns:a16="http://schemas.microsoft.com/office/drawing/2014/main" id="{F01CAFBE-4249-1C57-FB2B-128F2052A150}"/>
              </a:ext>
            </a:extLst>
          </p:cNvPr>
          <p:cNvSpPr>
            <a:spLocks noGrp="1"/>
          </p:cNvSpPr>
          <p:nvPr>
            <p:ph type="body" sz="quarter" idx="18"/>
          </p:nvPr>
        </p:nvSpPr>
        <p:spPr>
          <a:xfrm>
            <a:off x="6462569" y="1901234"/>
            <a:ext cx="5029134" cy="1257496"/>
          </a:xfrm>
        </p:spPr>
        <p:txBody>
          <a:bodyPr>
            <a:normAutofit fontScale="92500" lnSpcReduction="20000"/>
          </a:bodyPr>
          <a:lstStyle/>
          <a:p>
            <a:pPr marL="0" indent="0">
              <a:lnSpc>
                <a:spcPct val="110000"/>
              </a:lnSpc>
              <a:spcBef>
                <a:spcPts val="0"/>
              </a:spcBef>
            </a:pPr>
            <a:r>
              <a:rPr lang="en-IE" sz="3200" b="1" dirty="0">
                <a:solidFill>
                  <a:schemeClr val="bg1"/>
                </a:solidFill>
              </a:rPr>
              <a:t>Regional Risk Assessment &amp; SWOT Analysis</a:t>
            </a:r>
          </a:p>
          <a:p>
            <a:pPr marL="0" indent="0">
              <a:lnSpc>
                <a:spcPct val="110000"/>
              </a:lnSpc>
              <a:spcBef>
                <a:spcPts val="0"/>
              </a:spcBef>
            </a:pPr>
            <a:r>
              <a:rPr lang="en-IE" sz="2600" i="1" dirty="0">
                <a:solidFill>
                  <a:schemeClr val="bg1"/>
                </a:solidFill>
              </a:rPr>
              <a:t>Discussion or Research Exercise</a:t>
            </a:r>
            <a:endParaRPr lang="en-IE" sz="2600" i="1" dirty="0"/>
          </a:p>
          <a:p>
            <a:pPr marL="0" indent="0">
              <a:lnSpc>
                <a:spcPct val="110000"/>
              </a:lnSpc>
              <a:spcBef>
                <a:spcPts val="0"/>
              </a:spcBef>
            </a:pPr>
            <a:endParaRPr lang="en-IE" dirty="0"/>
          </a:p>
        </p:txBody>
      </p:sp>
      <p:pic>
        <p:nvPicPr>
          <p:cNvPr id="6" name="Picture 4" descr="Learning - Free healthcare and medical icons">
            <a:extLst>
              <a:ext uri="{FF2B5EF4-FFF2-40B4-BE49-F238E27FC236}">
                <a16:creationId xmlns:a16="http://schemas.microsoft.com/office/drawing/2014/main" id="{00F21CBC-82F0-6948-B6B4-1EDE971AFF0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8222" y="776968"/>
            <a:ext cx="4942478" cy="494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737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95BB147-7DEC-0EF3-D3CC-50DBD08BB24D}"/>
              </a:ext>
            </a:extLst>
          </p:cNvPr>
          <p:cNvSpPr>
            <a:spLocks noGrp="1"/>
          </p:cNvSpPr>
          <p:nvPr>
            <p:ph type="body" sz="quarter" idx="18"/>
          </p:nvPr>
        </p:nvSpPr>
        <p:spPr>
          <a:xfrm>
            <a:off x="4867275" y="828852"/>
            <a:ext cx="7324725" cy="6029147"/>
          </a:xfrm>
          <a:solidFill>
            <a:srgbClr val="79527B"/>
          </a:solidFill>
        </p:spPr>
        <p:txBody>
          <a:bodyPr>
            <a:normAutofit fontScale="92500" lnSpcReduction="10000"/>
          </a:bodyPr>
          <a:lstStyle/>
          <a:p>
            <a:pPr algn="l">
              <a:lnSpc>
                <a:spcPct val="120000"/>
              </a:lnSpc>
              <a:spcBef>
                <a:spcPts val="0"/>
              </a:spcBef>
            </a:pPr>
            <a:r>
              <a:rPr lang="en-IE" sz="2600" b="1" dirty="0"/>
              <a:t>Regional Risk Assessment with Solutions</a:t>
            </a:r>
          </a:p>
          <a:p>
            <a:pPr marL="0" indent="0" algn="l">
              <a:lnSpc>
                <a:spcPct val="110000"/>
              </a:lnSpc>
              <a:spcBef>
                <a:spcPts val="0"/>
              </a:spcBef>
            </a:pPr>
            <a:r>
              <a:rPr lang="en-IE" sz="2600" dirty="0"/>
              <a:t>The next exercise is designed to help you assess the different threats, risks, and crises that could occur in a particular tourism region relative to tourism activity types e.g., mountaineering, culture and heritage, adventure, water activities etc.  </a:t>
            </a:r>
          </a:p>
          <a:p>
            <a:pPr marL="0" indent="0" algn="l">
              <a:lnSpc>
                <a:spcPct val="110000"/>
              </a:lnSpc>
              <a:spcBef>
                <a:spcPts val="0"/>
              </a:spcBef>
            </a:pPr>
            <a:r>
              <a:rPr lang="en-IE" sz="2600" dirty="0"/>
              <a:t>You will learn how to assess the likelihood of different risks occurring and of course reoccurring. You then need to develop possible preventative and mitigation solutions you can include in your Crisis Management Plan. If you are not sure what the solutions are it is suggested to do further desktop research or discuss with your peers.</a:t>
            </a:r>
          </a:p>
          <a:p>
            <a:pPr marL="0" indent="0" algn="l">
              <a:lnSpc>
                <a:spcPct val="110000"/>
              </a:lnSpc>
              <a:spcBef>
                <a:spcPts val="0"/>
              </a:spcBef>
            </a:pPr>
            <a:r>
              <a:rPr lang="en-IE" sz="2600" dirty="0"/>
              <a:t>The exercise is demonstrated by providing example responses and answers in the first 3 categories (water sports, mountain activities, and attractions).</a:t>
            </a:r>
          </a:p>
        </p:txBody>
      </p:sp>
      <p:sp>
        <p:nvSpPr>
          <p:cNvPr id="7" name="Text Placeholder 6">
            <a:extLst>
              <a:ext uri="{FF2B5EF4-FFF2-40B4-BE49-F238E27FC236}">
                <a16:creationId xmlns:a16="http://schemas.microsoft.com/office/drawing/2014/main" id="{E929D25F-2DA3-FF1F-E285-DDB2734FF4D4}"/>
              </a:ext>
            </a:extLst>
          </p:cNvPr>
          <p:cNvSpPr>
            <a:spLocks noGrp="1"/>
          </p:cNvSpPr>
          <p:nvPr>
            <p:ph type="body" sz="quarter" idx="16"/>
          </p:nvPr>
        </p:nvSpPr>
        <p:spPr>
          <a:xfrm>
            <a:off x="1" y="134472"/>
            <a:ext cx="12191999" cy="694380"/>
          </a:xfrm>
          <a:solidFill>
            <a:schemeClr val="accent2"/>
          </a:solidFill>
        </p:spPr>
        <p:txBody>
          <a:bodyPr anchor="ctr">
            <a:normAutofit/>
          </a:bodyPr>
          <a:lstStyle/>
          <a:p>
            <a:pPr algn="ctr"/>
            <a:r>
              <a:rPr lang="en-IE" b="1" dirty="0">
                <a:solidFill>
                  <a:schemeClr val="bg1"/>
                </a:solidFill>
              </a:rPr>
              <a:t>Dig Deeper Group Discussion &amp; Research Exercise </a:t>
            </a:r>
          </a:p>
        </p:txBody>
      </p:sp>
      <p:pic>
        <p:nvPicPr>
          <p:cNvPr id="1028" name="Picture 4" descr="Learning - Free healthcare and medical icons">
            <a:extLst>
              <a:ext uri="{FF2B5EF4-FFF2-40B4-BE49-F238E27FC236}">
                <a16:creationId xmlns:a16="http://schemas.microsoft.com/office/drawing/2014/main" id="{4218A117-D752-349C-A08A-E05C06142F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8112" y="1733550"/>
            <a:ext cx="4029074" cy="402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962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95BB147-7DEC-0EF3-D3CC-50DBD08BB24D}"/>
              </a:ext>
            </a:extLst>
          </p:cNvPr>
          <p:cNvSpPr>
            <a:spLocks noGrp="1"/>
          </p:cNvSpPr>
          <p:nvPr>
            <p:ph type="body" sz="quarter" idx="18"/>
          </p:nvPr>
        </p:nvSpPr>
        <p:spPr>
          <a:xfrm>
            <a:off x="4867275" y="828852"/>
            <a:ext cx="7324725" cy="6029147"/>
          </a:xfrm>
          <a:solidFill>
            <a:srgbClr val="79527B"/>
          </a:solidFill>
        </p:spPr>
        <p:txBody>
          <a:bodyPr>
            <a:normAutofit fontScale="70000" lnSpcReduction="20000"/>
          </a:bodyPr>
          <a:lstStyle/>
          <a:p>
            <a:pPr>
              <a:lnSpc>
                <a:spcPct val="120000"/>
              </a:lnSpc>
              <a:spcBef>
                <a:spcPts val="0"/>
              </a:spcBef>
            </a:pPr>
            <a:r>
              <a:rPr lang="en-IE" sz="4400" b="1" dirty="0"/>
              <a:t>Regional Risk Assessment with Solutions</a:t>
            </a:r>
          </a:p>
          <a:p>
            <a:pPr>
              <a:lnSpc>
                <a:spcPct val="120000"/>
              </a:lnSpc>
              <a:spcBef>
                <a:spcPts val="0"/>
              </a:spcBef>
            </a:pPr>
            <a:endParaRPr lang="en-IE" sz="3200" b="1" dirty="0"/>
          </a:p>
          <a:p>
            <a:pPr marL="514350" indent="-514350" algn="l">
              <a:lnSpc>
                <a:spcPct val="120000"/>
              </a:lnSpc>
              <a:spcBef>
                <a:spcPts val="0"/>
              </a:spcBef>
              <a:buFont typeface="+mj-lt"/>
              <a:buAutoNum type="arabicPeriod"/>
            </a:pPr>
            <a:r>
              <a:rPr lang="en-IE" sz="2900" dirty="0"/>
              <a:t>Work as a class or group to go through 7 types of tourism categories specific to a chosen region. (</a:t>
            </a:r>
            <a:r>
              <a:rPr lang="en-IE" sz="2900" b="1" dirty="0"/>
              <a:t>Tip</a:t>
            </a:r>
            <a:r>
              <a:rPr lang="en-IE" sz="2900" dirty="0"/>
              <a:t> pick a region you are already familiar with. Maybe you already live or work in a tourism region?)</a:t>
            </a:r>
          </a:p>
          <a:p>
            <a:pPr marL="514350" indent="-514350" algn="l">
              <a:lnSpc>
                <a:spcPct val="120000"/>
              </a:lnSpc>
              <a:spcBef>
                <a:spcPts val="0"/>
              </a:spcBef>
              <a:buFont typeface="+mj-lt"/>
              <a:buAutoNum type="arabicPeriod"/>
            </a:pPr>
            <a:r>
              <a:rPr lang="en-IE" sz="2900" dirty="0"/>
              <a:t>Discuss each tourism type and the different activities that the region delivers. If these activities are not listed in the Module or this section and add them. Don’t pick too many. Focus on the main activities preferably starting with 1-3 max. </a:t>
            </a:r>
          </a:p>
          <a:p>
            <a:pPr marL="514350" indent="-514350" algn="l">
              <a:lnSpc>
                <a:spcPct val="120000"/>
              </a:lnSpc>
              <a:spcBef>
                <a:spcPts val="0"/>
              </a:spcBef>
              <a:buFont typeface="+mj-lt"/>
              <a:buAutoNum type="arabicPeriod"/>
            </a:pPr>
            <a:r>
              <a:rPr lang="en-IE" sz="2900" dirty="0"/>
              <a:t>Come up with the different hazards, risks, threats, and crises that could occur. Go a little deeper, think how, when, where, why…</a:t>
            </a:r>
          </a:p>
          <a:p>
            <a:pPr marL="514350" indent="-514350" algn="l">
              <a:lnSpc>
                <a:spcPct val="120000"/>
              </a:lnSpc>
              <a:spcBef>
                <a:spcPts val="0"/>
              </a:spcBef>
              <a:buFont typeface="+mj-lt"/>
              <a:buAutoNum type="arabicPeriod"/>
            </a:pPr>
            <a:r>
              <a:rPr lang="en-IE" sz="2900" dirty="0"/>
              <a:t>Come up with different solutions you could implement into your Action List Crisis Management Strategy and Plan. If you are stuck do desk research. Look at what other popular destinations already did, and how the did it. Read research papers, reports, articles, blogs etc.</a:t>
            </a:r>
          </a:p>
          <a:p>
            <a:pPr>
              <a:lnSpc>
                <a:spcPct val="120000"/>
              </a:lnSpc>
              <a:spcBef>
                <a:spcPts val="0"/>
              </a:spcBef>
            </a:pPr>
            <a:endParaRPr lang="en-IE" sz="2600" dirty="0"/>
          </a:p>
        </p:txBody>
      </p:sp>
      <p:sp>
        <p:nvSpPr>
          <p:cNvPr id="7" name="Text Placeholder 6">
            <a:extLst>
              <a:ext uri="{FF2B5EF4-FFF2-40B4-BE49-F238E27FC236}">
                <a16:creationId xmlns:a16="http://schemas.microsoft.com/office/drawing/2014/main" id="{E929D25F-2DA3-FF1F-E285-DDB2734FF4D4}"/>
              </a:ext>
            </a:extLst>
          </p:cNvPr>
          <p:cNvSpPr>
            <a:spLocks noGrp="1"/>
          </p:cNvSpPr>
          <p:nvPr>
            <p:ph type="body" sz="quarter" idx="16"/>
          </p:nvPr>
        </p:nvSpPr>
        <p:spPr>
          <a:xfrm>
            <a:off x="1" y="134472"/>
            <a:ext cx="12191999" cy="694380"/>
          </a:xfrm>
          <a:solidFill>
            <a:schemeClr val="accent2"/>
          </a:solidFill>
        </p:spPr>
        <p:txBody>
          <a:bodyPr anchor="ctr">
            <a:normAutofit/>
          </a:bodyPr>
          <a:lstStyle/>
          <a:p>
            <a:pPr algn="ctr"/>
            <a:r>
              <a:rPr lang="en-IE" b="1" dirty="0">
                <a:solidFill>
                  <a:schemeClr val="bg1"/>
                </a:solidFill>
              </a:rPr>
              <a:t>Dig Deeper Group Discussion &amp; Research Exercise </a:t>
            </a:r>
          </a:p>
        </p:txBody>
      </p:sp>
      <p:pic>
        <p:nvPicPr>
          <p:cNvPr id="1028" name="Picture 4" descr="Learning - Free healthcare and medical icons">
            <a:extLst>
              <a:ext uri="{FF2B5EF4-FFF2-40B4-BE49-F238E27FC236}">
                <a16:creationId xmlns:a16="http://schemas.microsoft.com/office/drawing/2014/main" id="{4218A117-D752-349C-A08A-E05C06142F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8112" y="1733550"/>
            <a:ext cx="4029074" cy="402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406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6727924-5A3A-D820-4FF2-B68DA6078C93}"/>
              </a:ext>
            </a:extLst>
          </p:cNvPr>
          <p:cNvSpPr>
            <a:spLocks noGrp="1"/>
          </p:cNvSpPr>
          <p:nvPr>
            <p:ph type="body" sz="quarter" idx="16"/>
          </p:nvPr>
        </p:nvSpPr>
        <p:spPr>
          <a:xfrm>
            <a:off x="1" y="168400"/>
            <a:ext cx="12191999" cy="582221"/>
          </a:xfrm>
          <a:solidFill>
            <a:srgbClr val="79527B"/>
          </a:solidFill>
        </p:spPr>
        <p:txBody>
          <a:bodyPr anchor="ctr">
            <a:normAutofit lnSpcReduction="10000"/>
          </a:bodyPr>
          <a:lstStyle/>
          <a:p>
            <a:pPr algn="ctr"/>
            <a:r>
              <a:rPr lang="en-IE" dirty="0">
                <a:solidFill>
                  <a:schemeClr val="bg1"/>
                </a:solidFill>
              </a:rPr>
              <a:t>Water Activities </a:t>
            </a:r>
          </a:p>
        </p:txBody>
      </p:sp>
      <p:sp>
        <p:nvSpPr>
          <p:cNvPr id="16" name="Text Placeholder 13">
            <a:extLst>
              <a:ext uri="{FF2B5EF4-FFF2-40B4-BE49-F238E27FC236}">
                <a16:creationId xmlns:a16="http://schemas.microsoft.com/office/drawing/2014/main" id="{E1BA741F-CAE5-4E45-01FF-6C4620021790}"/>
              </a:ext>
            </a:extLst>
          </p:cNvPr>
          <p:cNvSpPr txBox="1">
            <a:spLocks/>
          </p:cNvSpPr>
          <p:nvPr/>
        </p:nvSpPr>
        <p:spPr>
          <a:xfrm>
            <a:off x="0" y="750621"/>
            <a:ext cx="12191999" cy="70915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endParaRPr lang="en-IE" sz="1800" dirty="0"/>
          </a:p>
          <a:p>
            <a:pPr marL="342900" indent="-342900" algn="ctr">
              <a:lnSpc>
                <a:spcPct val="100000"/>
              </a:lnSpc>
              <a:spcBef>
                <a:spcPts val="0"/>
              </a:spcBef>
              <a:buFont typeface="+mj-lt"/>
              <a:buAutoNum type="arabicPeriod"/>
            </a:pPr>
            <a:r>
              <a:rPr lang="en-IE" sz="1800" dirty="0"/>
              <a:t>Pick the Activity(s) that apply to the region</a:t>
            </a:r>
          </a:p>
          <a:p>
            <a:pPr marL="342900" indent="-342900" algn="ctr">
              <a:lnSpc>
                <a:spcPct val="100000"/>
              </a:lnSpc>
              <a:spcBef>
                <a:spcPts val="0"/>
              </a:spcBef>
              <a:buFont typeface="+mj-lt"/>
              <a:buAutoNum type="arabicPeriod"/>
            </a:pPr>
            <a:r>
              <a:rPr lang="en-IE" sz="1800" dirty="0"/>
              <a:t>Assess the </a:t>
            </a:r>
            <a:r>
              <a:rPr lang="en-IE" sz="1800" b="1" dirty="0"/>
              <a:t>type of Risk, Likelihood of Occurrence</a:t>
            </a:r>
            <a:r>
              <a:rPr lang="en-IE" sz="1800" dirty="0"/>
              <a:t>, and identify only the </a:t>
            </a:r>
            <a:r>
              <a:rPr lang="en-IE" sz="1800" b="1" dirty="0"/>
              <a:t>Consequences</a:t>
            </a:r>
            <a:r>
              <a:rPr lang="en-IE" sz="1800" dirty="0"/>
              <a:t> that apply to the region</a:t>
            </a:r>
          </a:p>
          <a:p>
            <a:pPr marL="342900" indent="-342900" algn="ctr">
              <a:lnSpc>
                <a:spcPct val="100000"/>
              </a:lnSpc>
              <a:spcBef>
                <a:spcPts val="0"/>
              </a:spcBef>
              <a:buFont typeface="+mj-lt"/>
              <a:buAutoNum type="arabicPeriod"/>
            </a:pPr>
            <a:r>
              <a:rPr lang="en-IE" sz="1800" dirty="0"/>
              <a:t>Come up with crisis management solutions to get you started the first four categories have examples provided</a:t>
            </a:r>
          </a:p>
        </p:txBody>
      </p:sp>
      <p:pic>
        <p:nvPicPr>
          <p:cNvPr id="19" name="Picture 18" descr="A person kayaking in a river&#10;&#10;Description automatically generated with medium confidence">
            <a:extLst>
              <a:ext uri="{FF2B5EF4-FFF2-40B4-BE49-F238E27FC236}">
                <a16:creationId xmlns:a16="http://schemas.microsoft.com/office/drawing/2014/main" id="{BA898FB7-2203-3B00-D0B8-80D53A028C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7421" y="1686737"/>
            <a:ext cx="3673921" cy="2444719"/>
          </a:xfrm>
          <a:prstGeom prst="rect">
            <a:avLst/>
          </a:prstGeom>
        </p:spPr>
      </p:pic>
      <p:pic>
        <p:nvPicPr>
          <p:cNvPr id="23" name="Picture 22" descr="A group of people in a raft&#10;&#10;Description automatically generated with medium confidence">
            <a:extLst>
              <a:ext uri="{FF2B5EF4-FFF2-40B4-BE49-F238E27FC236}">
                <a16:creationId xmlns:a16="http://schemas.microsoft.com/office/drawing/2014/main" id="{7D50F820-29E3-EF66-CF05-21FB0946B3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169" t="5951" r="7540" b="7553"/>
          <a:stretch/>
        </p:blipFill>
        <p:spPr>
          <a:xfrm>
            <a:off x="8219681" y="1686737"/>
            <a:ext cx="3756212" cy="2453189"/>
          </a:xfrm>
          <a:prstGeom prst="rect">
            <a:avLst/>
          </a:prstGeom>
        </p:spPr>
      </p:pic>
      <p:pic>
        <p:nvPicPr>
          <p:cNvPr id="25" name="Picture 24" descr="A group of people kayaking&#10;&#10;Description automatically generated with low confidence">
            <a:extLst>
              <a:ext uri="{FF2B5EF4-FFF2-40B4-BE49-F238E27FC236}">
                <a16:creationId xmlns:a16="http://schemas.microsoft.com/office/drawing/2014/main" id="{10A3B6C6-76A6-46E2-2E35-A1737C36D9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93602" y="1686737"/>
            <a:ext cx="3663819" cy="2444719"/>
          </a:xfrm>
          <a:prstGeom prst="rect">
            <a:avLst/>
          </a:prstGeom>
        </p:spPr>
      </p:pic>
      <p:pic>
        <p:nvPicPr>
          <p:cNvPr id="4098" name="Picture 2" descr="Free White Yacht on Running on Blue Body of Water during Daytime Stock Photo">
            <a:extLst>
              <a:ext uri="{FF2B5EF4-FFF2-40B4-BE49-F238E27FC236}">
                <a16:creationId xmlns:a16="http://schemas.microsoft.com/office/drawing/2014/main" id="{063FD30F-AD78-A827-0948-19A174DE5C6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7421" y="4258386"/>
            <a:ext cx="3663819" cy="24547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Person in Blue and White Sailboat on Body of Water during Daytime Stock Photo">
            <a:extLst>
              <a:ext uri="{FF2B5EF4-FFF2-40B4-BE49-F238E27FC236}">
                <a16:creationId xmlns:a16="http://schemas.microsoft.com/office/drawing/2014/main" id="{837ED4AE-7191-D42C-A4D6-7457745F2DE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393601" y="4258386"/>
            <a:ext cx="3670749" cy="244471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ree Man in White Surfboard Stock Photo">
            <a:extLst>
              <a:ext uri="{FF2B5EF4-FFF2-40B4-BE49-F238E27FC236}">
                <a16:creationId xmlns:a16="http://schemas.microsoft.com/office/drawing/2014/main" id="{86641E17-9679-F14B-C0C3-971174CE9F9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305143" y="4258385"/>
            <a:ext cx="3670749" cy="2444719"/>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Connector 1">
            <a:extLst>
              <a:ext uri="{FF2B5EF4-FFF2-40B4-BE49-F238E27FC236}">
                <a16:creationId xmlns:a16="http://schemas.microsoft.com/office/drawing/2014/main" id="{42C2192B-60CB-38D8-165E-E706237D111C}"/>
              </a:ext>
            </a:extLst>
          </p:cNvPr>
          <p:cNvSpPr/>
          <p:nvPr/>
        </p:nvSpPr>
        <p:spPr>
          <a:xfrm>
            <a:off x="3451412" y="1778797"/>
            <a:ext cx="663388" cy="654424"/>
          </a:xfrm>
          <a:prstGeom prst="flowChartConnector">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1</a:t>
            </a:r>
          </a:p>
        </p:txBody>
      </p:sp>
      <p:sp>
        <p:nvSpPr>
          <p:cNvPr id="3" name="Flowchart: Connector 2">
            <a:extLst>
              <a:ext uri="{FF2B5EF4-FFF2-40B4-BE49-F238E27FC236}">
                <a16:creationId xmlns:a16="http://schemas.microsoft.com/office/drawing/2014/main" id="{7A83502E-E6A6-3675-704F-24C17E51667F}"/>
              </a:ext>
            </a:extLst>
          </p:cNvPr>
          <p:cNvSpPr/>
          <p:nvPr/>
        </p:nvSpPr>
        <p:spPr>
          <a:xfrm>
            <a:off x="7333129" y="1769832"/>
            <a:ext cx="663388" cy="654424"/>
          </a:xfrm>
          <a:prstGeom prst="flowChartConnector">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2</a:t>
            </a:r>
          </a:p>
        </p:txBody>
      </p:sp>
      <p:sp>
        <p:nvSpPr>
          <p:cNvPr id="4" name="Flowchart: Connector 3">
            <a:extLst>
              <a:ext uri="{FF2B5EF4-FFF2-40B4-BE49-F238E27FC236}">
                <a16:creationId xmlns:a16="http://schemas.microsoft.com/office/drawing/2014/main" id="{CA0597C9-5D63-5F5B-DDB5-CFF2A1C17D18}"/>
              </a:ext>
            </a:extLst>
          </p:cNvPr>
          <p:cNvSpPr/>
          <p:nvPr/>
        </p:nvSpPr>
        <p:spPr>
          <a:xfrm>
            <a:off x="11231821" y="1769832"/>
            <a:ext cx="663388" cy="654424"/>
          </a:xfrm>
          <a:prstGeom prst="flowChartConnector">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3</a:t>
            </a:r>
          </a:p>
        </p:txBody>
      </p:sp>
      <p:sp>
        <p:nvSpPr>
          <p:cNvPr id="5" name="Flowchart: Connector 4">
            <a:extLst>
              <a:ext uri="{FF2B5EF4-FFF2-40B4-BE49-F238E27FC236}">
                <a16:creationId xmlns:a16="http://schemas.microsoft.com/office/drawing/2014/main" id="{65E2B433-4933-5045-2916-F4B3D7A9ED29}"/>
              </a:ext>
            </a:extLst>
          </p:cNvPr>
          <p:cNvSpPr/>
          <p:nvPr/>
        </p:nvSpPr>
        <p:spPr>
          <a:xfrm>
            <a:off x="3489420" y="4326149"/>
            <a:ext cx="663388" cy="654424"/>
          </a:xfrm>
          <a:prstGeom prst="flowChartConnector">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4</a:t>
            </a:r>
          </a:p>
        </p:txBody>
      </p:sp>
      <p:sp>
        <p:nvSpPr>
          <p:cNvPr id="6" name="Flowchart: Connector 5">
            <a:extLst>
              <a:ext uri="{FF2B5EF4-FFF2-40B4-BE49-F238E27FC236}">
                <a16:creationId xmlns:a16="http://schemas.microsoft.com/office/drawing/2014/main" id="{38F0A86E-2C15-A0BA-E114-91FA91179D02}"/>
              </a:ext>
            </a:extLst>
          </p:cNvPr>
          <p:cNvSpPr/>
          <p:nvPr/>
        </p:nvSpPr>
        <p:spPr>
          <a:xfrm>
            <a:off x="7333129" y="4349951"/>
            <a:ext cx="663388" cy="654424"/>
          </a:xfrm>
          <a:prstGeom prst="flowChartConnector">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5</a:t>
            </a:r>
          </a:p>
        </p:txBody>
      </p:sp>
      <p:sp>
        <p:nvSpPr>
          <p:cNvPr id="7" name="Flowchart: Connector 6">
            <a:extLst>
              <a:ext uri="{FF2B5EF4-FFF2-40B4-BE49-F238E27FC236}">
                <a16:creationId xmlns:a16="http://schemas.microsoft.com/office/drawing/2014/main" id="{21BF96CC-9D0A-B8F1-6CE3-D01648765B5F}"/>
              </a:ext>
            </a:extLst>
          </p:cNvPr>
          <p:cNvSpPr/>
          <p:nvPr/>
        </p:nvSpPr>
        <p:spPr>
          <a:xfrm>
            <a:off x="11231821" y="4349951"/>
            <a:ext cx="663388" cy="654424"/>
          </a:xfrm>
          <a:prstGeom prst="flowChartConnector">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6</a:t>
            </a:r>
          </a:p>
        </p:txBody>
      </p:sp>
      <p:pic>
        <p:nvPicPr>
          <p:cNvPr id="9" name="Graphic 8" descr="Signature with solid fill">
            <a:extLst>
              <a:ext uri="{FF2B5EF4-FFF2-40B4-BE49-F238E27FC236}">
                <a16:creationId xmlns:a16="http://schemas.microsoft.com/office/drawing/2014/main" id="{16E58BBF-F298-4885-A80B-A8B03721FA7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7421" y="37398"/>
            <a:ext cx="1334846" cy="1334846"/>
          </a:xfrm>
          <a:prstGeom prst="rect">
            <a:avLst/>
          </a:prstGeom>
        </p:spPr>
      </p:pic>
    </p:spTree>
    <p:extLst>
      <p:ext uri="{BB962C8B-B14F-4D97-AF65-F5344CB8AC3E}">
        <p14:creationId xmlns:p14="http://schemas.microsoft.com/office/powerpoint/2010/main" val="369996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a:extLst>
              <a:ext uri="{FF2B5EF4-FFF2-40B4-BE49-F238E27FC236}">
                <a16:creationId xmlns:a16="http://schemas.microsoft.com/office/drawing/2014/main" id="{3AB92F72-4885-E4C2-2334-A300B05AEE4B}"/>
              </a:ext>
            </a:extLst>
          </p:cNvPr>
          <p:cNvGrpSpPr/>
          <p:nvPr/>
        </p:nvGrpSpPr>
        <p:grpSpPr>
          <a:xfrm>
            <a:off x="2352167" y="159190"/>
            <a:ext cx="8606548" cy="6707528"/>
            <a:chOff x="1822329" y="95015"/>
            <a:chExt cx="6297495" cy="5129301"/>
          </a:xfrm>
        </p:grpSpPr>
        <p:grpSp>
          <p:nvGrpSpPr>
            <p:cNvPr id="3" name="Graphic 2">
              <a:extLst>
                <a:ext uri="{FF2B5EF4-FFF2-40B4-BE49-F238E27FC236}">
                  <a16:creationId xmlns:a16="http://schemas.microsoft.com/office/drawing/2014/main" id="{1B2CB44E-8C68-C5E4-25A2-891441C8C9B9}"/>
                </a:ext>
              </a:extLst>
            </p:cNvPr>
            <p:cNvGrpSpPr/>
            <p:nvPr/>
          </p:nvGrpSpPr>
          <p:grpSpPr>
            <a:xfrm>
              <a:off x="1822329" y="95015"/>
              <a:ext cx="6297495" cy="1706278"/>
              <a:chOff x="1822329" y="95015"/>
              <a:chExt cx="6297495" cy="1706278"/>
            </a:xfrm>
          </p:grpSpPr>
          <p:grpSp>
            <p:nvGrpSpPr>
              <p:cNvPr id="100" name="Graphic 2">
                <a:extLst>
                  <a:ext uri="{FF2B5EF4-FFF2-40B4-BE49-F238E27FC236}">
                    <a16:creationId xmlns:a16="http://schemas.microsoft.com/office/drawing/2014/main" id="{716513F6-5306-0728-014C-4CED462C9AED}"/>
                  </a:ext>
                </a:extLst>
              </p:cNvPr>
              <p:cNvGrpSpPr/>
              <p:nvPr/>
            </p:nvGrpSpPr>
            <p:grpSpPr>
              <a:xfrm>
                <a:off x="1822329" y="95015"/>
                <a:ext cx="2075870" cy="1706278"/>
                <a:chOff x="1822329" y="95015"/>
                <a:chExt cx="2075870" cy="1706278"/>
              </a:xfrm>
            </p:grpSpPr>
            <p:pic>
              <p:nvPicPr>
                <p:cNvPr id="121" name="Picture 120">
                  <a:extLst>
                    <a:ext uri="{FF2B5EF4-FFF2-40B4-BE49-F238E27FC236}">
                      <a16:creationId xmlns:a16="http://schemas.microsoft.com/office/drawing/2014/main" id="{6B7A49A9-F3D6-05AC-249F-4297BA175F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2329" y="406850"/>
                  <a:ext cx="1999244" cy="1394443"/>
                </a:xfrm>
                <a:custGeom>
                  <a:avLst/>
                  <a:gdLst>
                    <a:gd name="connsiteX0" fmla="*/ -1062 w 1999244"/>
                    <a:gd name="connsiteY0" fmla="*/ -788 h 1394443"/>
                    <a:gd name="connsiteX1" fmla="*/ 1998182 w 1999244"/>
                    <a:gd name="connsiteY1" fmla="*/ -788 h 1394443"/>
                    <a:gd name="connsiteX2" fmla="*/ 1998182 w 1999244"/>
                    <a:gd name="connsiteY2" fmla="*/ 1393655 h 1394443"/>
                    <a:gd name="connsiteX3" fmla="*/ -1062 w 1999244"/>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788"/>
                      </a:moveTo>
                      <a:lnTo>
                        <a:pt x="1998182" y="-788"/>
                      </a:lnTo>
                      <a:lnTo>
                        <a:pt x="1998182" y="1393655"/>
                      </a:lnTo>
                      <a:lnTo>
                        <a:pt x="-1062" y="1393655"/>
                      </a:lnTo>
                      <a:close/>
                    </a:path>
                  </a:pathLst>
                </a:custGeom>
              </p:spPr>
            </p:pic>
            <p:sp>
              <p:nvSpPr>
                <p:cNvPr id="122" name="Freeform 8">
                  <a:extLst>
                    <a:ext uri="{FF2B5EF4-FFF2-40B4-BE49-F238E27FC236}">
                      <a16:creationId xmlns:a16="http://schemas.microsoft.com/office/drawing/2014/main" id="{CF114C0F-F432-AD1D-3922-99D00F88DAED}"/>
                    </a:ext>
                  </a:extLst>
                </p:cNvPr>
                <p:cNvSpPr/>
                <p:nvPr/>
              </p:nvSpPr>
              <p:spPr>
                <a:xfrm>
                  <a:off x="2002808" y="296703"/>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37"/>
                        <a:pt x="1860850" y="0"/>
                        <a:pt x="1818261" y="0"/>
                      </a:cubicBezTo>
                      <a:close/>
                    </a:path>
                  </a:pathLst>
                </a:custGeom>
                <a:solidFill>
                  <a:srgbClr val="79527B"/>
                </a:solidFill>
                <a:ln w="2286" cap="flat">
                  <a:noFill/>
                  <a:prstDash val="solid"/>
                  <a:miter/>
                </a:ln>
              </p:spPr>
              <p:txBody>
                <a:bodyPr rtlCol="0" anchor="ctr"/>
                <a:lstStyle/>
                <a:p>
                  <a:endParaRPr lang="en-GB"/>
                </a:p>
              </p:txBody>
            </p:sp>
            <p:sp>
              <p:nvSpPr>
                <p:cNvPr id="123" name="Freeform 9">
                  <a:extLst>
                    <a:ext uri="{FF2B5EF4-FFF2-40B4-BE49-F238E27FC236}">
                      <a16:creationId xmlns:a16="http://schemas.microsoft.com/office/drawing/2014/main" id="{6CCA2BF6-5B90-2452-53E2-883FD648E397}"/>
                    </a:ext>
                  </a:extLst>
                </p:cNvPr>
                <p:cNvSpPr/>
                <p:nvPr/>
              </p:nvSpPr>
              <p:spPr>
                <a:xfrm>
                  <a:off x="2065285" y="35917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24" name="Graphic 2">
                  <a:extLst>
                    <a:ext uri="{FF2B5EF4-FFF2-40B4-BE49-F238E27FC236}">
                      <a16:creationId xmlns:a16="http://schemas.microsoft.com/office/drawing/2014/main" id="{5E37FE55-EC91-A83B-6E03-ABA22AFE838A}"/>
                    </a:ext>
                  </a:extLst>
                </p:cNvPr>
                <p:cNvGrpSpPr/>
                <p:nvPr/>
              </p:nvGrpSpPr>
              <p:grpSpPr>
                <a:xfrm>
                  <a:off x="2175539" y="209916"/>
                  <a:ext cx="379155" cy="225161"/>
                  <a:chOff x="2175539" y="209916"/>
                  <a:chExt cx="379155" cy="225161"/>
                </a:xfrm>
                <a:solidFill>
                  <a:srgbClr val="79527B"/>
                </a:solidFill>
              </p:grpSpPr>
              <p:sp>
                <p:nvSpPr>
                  <p:cNvPr id="128" name="Freeform 11">
                    <a:extLst>
                      <a:ext uri="{FF2B5EF4-FFF2-40B4-BE49-F238E27FC236}">
                        <a16:creationId xmlns:a16="http://schemas.microsoft.com/office/drawing/2014/main" id="{362DC609-9C82-EC1B-4F97-FA7503686AAC}"/>
                      </a:ext>
                    </a:extLst>
                  </p:cNvPr>
                  <p:cNvSpPr/>
                  <p:nvPr/>
                </p:nvSpPr>
                <p:spPr>
                  <a:xfrm>
                    <a:off x="2175539"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29" name="Freeform 12">
                    <a:extLst>
                      <a:ext uri="{FF2B5EF4-FFF2-40B4-BE49-F238E27FC236}">
                        <a16:creationId xmlns:a16="http://schemas.microsoft.com/office/drawing/2014/main" id="{3D5538CF-F879-8575-CCC4-031BAA2FB4E9}"/>
                      </a:ext>
                    </a:extLst>
                  </p:cNvPr>
                  <p:cNvSpPr/>
                  <p:nvPr/>
                </p:nvSpPr>
                <p:spPr>
                  <a:xfrm>
                    <a:off x="2359676"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25" name="Graphic 2">
                  <a:extLst>
                    <a:ext uri="{FF2B5EF4-FFF2-40B4-BE49-F238E27FC236}">
                      <a16:creationId xmlns:a16="http://schemas.microsoft.com/office/drawing/2014/main" id="{F036BEA9-AE4F-8946-26CF-9EEB74930491}"/>
                    </a:ext>
                  </a:extLst>
                </p:cNvPr>
                <p:cNvGrpSpPr/>
                <p:nvPr/>
              </p:nvGrpSpPr>
              <p:grpSpPr>
                <a:xfrm>
                  <a:off x="2650135" y="95015"/>
                  <a:ext cx="1129009" cy="455900"/>
                  <a:chOff x="2650135" y="95015"/>
                  <a:chExt cx="1129009" cy="455900"/>
                </a:xfrm>
              </p:grpSpPr>
              <p:sp>
                <p:nvSpPr>
                  <p:cNvPr id="126" name="Freeform 14">
                    <a:extLst>
                      <a:ext uri="{FF2B5EF4-FFF2-40B4-BE49-F238E27FC236}">
                        <a16:creationId xmlns:a16="http://schemas.microsoft.com/office/drawing/2014/main" id="{53427BA3-C112-228A-F145-9F47695C8BDF}"/>
                      </a:ext>
                    </a:extLst>
                  </p:cNvPr>
                  <p:cNvSpPr/>
                  <p:nvPr/>
                </p:nvSpPr>
                <p:spPr>
                  <a:xfrm>
                    <a:off x="2679739" y="124637"/>
                    <a:ext cx="1069802" cy="396701"/>
                  </a:xfrm>
                  <a:custGeom>
                    <a:avLst/>
                    <a:gdLst>
                      <a:gd name="connsiteX0" fmla="*/ 871446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25" y="88798"/>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127" name="Freeform 15">
                    <a:extLst>
                      <a:ext uri="{FF2B5EF4-FFF2-40B4-BE49-F238E27FC236}">
                        <a16:creationId xmlns:a16="http://schemas.microsoft.com/office/drawing/2014/main" id="{75476238-8B54-153E-792A-82AC4CD4D7AB}"/>
                      </a:ext>
                    </a:extLst>
                  </p:cNvPr>
                  <p:cNvSpPr/>
                  <p:nvPr/>
                </p:nvSpPr>
                <p:spPr>
                  <a:xfrm>
                    <a:off x="2650135" y="95015"/>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79527B"/>
                  </a:solidFill>
                  <a:ln w="2286" cap="flat">
                    <a:noFill/>
                    <a:prstDash val="solid"/>
                    <a:miter/>
                  </a:ln>
                </p:spPr>
                <p:txBody>
                  <a:bodyPr rtlCol="0" anchor="ctr"/>
                  <a:lstStyle/>
                  <a:p>
                    <a:endParaRPr lang="en-GB"/>
                  </a:p>
                </p:txBody>
              </p:sp>
            </p:grpSp>
          </p:grpSp>
          <p:grpSp>
            <p:nvGrpSpPr>
              <p:cNvPr id="101" name="Graphic 2">
                <a:extLst>
                  <a:ext uri="{FF2B5EF4-FFF2-40B4-BE49-F238E27FC236}">
                    <a16:creationId xmlns:a16="http://schemas.microsoft.com/office/drawing/2014/main" id="{99950F29-A0EC-D802-33D2-3D8AE50744B5}"/>
                  </a:ext>
                </a:extLst>
              </p:cNvPr>
              <p:cNvGrpSpPr/>
              <p:nvPr/>
            </p:nvGrpSpPr>
            <p:grpSpPr>
              <a:xfrm>
                <a:off x="3933496" y="95015"/>
                <a:ext cx="2075527" cy="1706278"/>
                <a:chOff x="3933496" y="95015"/>
                <a:chExt cx="2075527" cy="1706278"/>
              </a:xfrm>
            </p:grpSpPr>
            <p:pic>
              <p:nvPicPr>
                <p:cNvPr id="112" name="Picture 111">
                  <a:extLst>
                    <a:ext uri="{FF2B5EF4-FFF2-40B4-BE49-F238E27FC236}">
                      <a16:creationId xmlns:a16="http://schemas.microsoft.com/office/drawing/2014/main" id="{0BC3CE30-256D-E42F-A17A-82DF2CF46D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3496" y="406850"/>
                  <a:ext cx="1998695" cy="1394443"/>
                </a:xfrm>
                <a:custGeom>
                  <a:avLst/>
                  <a:gdLst>
                    <a:gd name="connsiteX0" fmla="*/ -138 w 1998695"/>
                    <a:gd name="connsiteY0" fmla="*/ -788 h 1394443"/>
                    <a:gd name="connsiteX1" fmla="*/ 1998557 w 1998695"/>
                    <a:gd name="connsiteY1" fmla="*/ -788 h 1394443"/>
                    <a:gd name="connsiteX2" fmla="*/ 1998557 w 1998695"/>
                    <a:gd name="connsiteY2" fmla="*/ 1393655 h 1394443"/>
                    <a:gd name="connsiteX3" fmla="*/ -138 w 1998695"/>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788"/>
                      </a:moveTo>
                      <a:lnTo>
                        <a:pt x="1998557" y="-788"/>
                      </a:lnTo>
                      <a:lnTo>
                        <a:pt x="1998557" y="1393655"/>
                      </a:lnTo>
                      <a:lnTo>
                        <a:pt x="-138" y="1393655"/>
                      </a:lnTo>
                      <a:close/>
                    </a:path>
                  </a:pathLst>
                </a:custGeom>
              </p:spPr>
            </p:pic>
            <p:sp>
              <p:nvSpPr>
                <p:cNvPr id="113" name="Freeform 18">
                  <a:extLst>
                    <a:ext uri="{FF2B5EF4-FFF2-40B4-BE49-F238E27FC236}">
                      <a16:creationId xmlns:a16="http://schemas.microsoft.com/office/drawing/2014/main" id="{20147098-0D42-7324-DC51-45E1E3BD81EB}"/>
                    </a:ext>
                  </a:extLst>
                </p:cNvPr>
                <p:cNvSpPr/>
                <p:nvPr/>
              </p:nvSpPr>
              <p:spPr>
                <a:xfrm>
                  <a:off x="4113632" y="296703"/>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37"/>
                        <a:pt x="1860850" y="0"/>
                        <a:pt x="1818261" y="0"/>
                      </a:cubicBezTo>
                      <a:close/>
                    </a:path>
                  </a:pathLst>
                </a:custGeom>
                <a:solidFill>
                  <a:srgbClr val="79527B"/>
                </a:solidFill>
                <a:ln w="2286" cap="flat">
                  <a:noFill/>
                  <a:prstDash val="solid"/>
                  <a:miter/>
                </a:ln>
              </p:spPr>
              <p:txBody>
                <a:bodyPr rtlCol="0" anchor="ctr"/>
                <a:lstStyle/>
                <a:p>
                  <a:endParaRPr lang="en-GB"/>
                </a:p>
              </p:txBody>
            </p:sp>
            <p:sp>
              <p:nvSpPr>
                <p:cNvPr id="114" name="Freeform 19">
                  <a:extLst>
                    <a:ext uri="{FF2B5EF4-FFF2-40B4-BE49-F238E27FC236}">
                      <a16:creationId xmlns:a16="http://schemas.microsoft.com/office/drawing/2014/main" id="{C0E3B153-CFAC-F2EF-9638-7EA573F06CBA}"/>
                    </a:ext>
                  </a:extLst>
                </p:cNvPr>
                <p:cNvSpPr/>
                <p:nvPr/>
              </p:nvSpPr>
              <p:spPr>
                <a:xfrm>
                  <a:off x="4176086" y="35917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15" name="Graphic 2">
                  <a:extLst>
                    <a:ext uri="{FF2B5EF4-FFF2-40B4-BE49-F238E27FC236}">
                      <a16:creationId xmlns:a16="http://schemas.microsoft.com/office/drawing/2014/main" id="{49DF9706-7402-ACE1-59F9-4957EDDB6F89}"/>
                    </a:ext>
                  </a:extLst>
                </p:cNvPr>
                <p:cNvGrpSpPr/>
                <p:nvPr/>
              </p:nvGrpSpPr>
              <p:grpSpPr>
                <a:xfrm>
                  <a:off x="4286340" y="209916"/>
                  <a:ext cx="379178" cy="225161"/>
                  <a:chOff x="4286340" y="209916"/>
                  <a:chExt cx="379178" cy="225161"/>
                </a:xfrm>
                <a:solidFill>
                  <a:srgbClr val="79527B"/>
                </a:solidFill>
              </p:grpSpPr>
              <p:sp>
                <p:nvSpPr>
                  <p:cNvPr id="119" name="Freeform 21">
                    <a:extLst>
                      <a:ext uri="{FF2B5EF4-FFF2-40B4-BE49-F238E27FC236}">
                        <a16:creationId xmlns:a16="http://schemas.microsoft.com/office/drawing/2014/main" id="{DE2631DF-3E9F-CDE2-161B-71F109C83504}"/>
                      </a:ext>
                    </a:extLst>
                  </p:cNvPr>
                  <p:cNvSpPr/>
                  <p:nvPr/>
                </p:nvSpPr>
                <p:spPr>
                  <a:xfrm>
                    <a:off x="4286340"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20" name="Freeform 22">
                    <a:extLst>
                      <a:ext uri="{FF2B5EF4-FFF2-40B4-BE49-F238E27FC236}">
                        <a16:creationId xmlns:a16="http://schemas.microsoft.com/office/drawing/2014/main" id="{6E478040-8333-EE7B-11FE-867E2BD3C8DE}"/>
                      </a:ext>
                    </a:extLst>
                  </p:cNvPr>
                  <p:cNvSpPr/>
                  <p:nvPr/>
                </p:nvSpPr>
                <p:spPr>
                  <a:xfrm>
                    <a:off x="4470500"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16" name="Graphic 2">
                  <a:extLst>
                    <a:ext uri="{FF2B5EF4-FFF2-40B4-BE49-F238E27FC236}">
                      <a16:creationId xmlns:a16="http://schemas.microsoft.com/office/drawing/2014/main" id="{849EA8E3-A939-C96B-925B-3A2749927804}"/>
                    </a:ext>
                  </a:extLst>
                </p:cNvPr>
                <p:cNvGrpSpPr/>
                <p:nvPr/>
              </p:nvGrpSpPr>
              <p:grpSpPr>
                <a:xfrm>
                  <a:off x="4760959" y="95015"/>
                  <a:ext cx="1129009" cy="455900"/>
                  <a:chOff x="4760959" y="95015"/>
                  <a:chExt cx="1129009" cy="455900"/>
                </a:xfrm>
              </p:grpSpPr>
              <p:sp>
                <p:nvSpPr>
                  <p:cNvPr id="117" name="Freeform 24">
                    <a:extLst>
                      <a:ext uri="{FF2B5EF4-FFF2-40B4-BE49-F238E27FC236}">
                        <a16:creationId xmlns:a16="http://schemas.microsoft.com/office/drawing/2014/main" id="{8ACF0064-D133-2AC8-D7B8-C48CCA0B102C}"/>
                      </a:ext>
                    </a:extLst>
                  </p:cNvPr>
                  <p:cNvSpPr/>
                  <p:nvPr/>
                </p:nvSpPr>
                <p:spPr>
                  <a:xfrm>
                    <a:off x="4790563" y="124637"/>
                    <a:ext cx="1069801" cy="396701"/>
                  </a:xfrm>
                  <a:custGeom>
                    <a:avLst/>
                    <a:gdLst>
                      <a:gd name="connsiteX0" fmla="*/ 871423 w 1069801"/>
                      <a:gd name="connsiteY0" fmla="*/ 0 h 396701"/>
                      <a:gd name="connsiteX1" fmla="*/ 198379 w 1069801"/>
                      <a:gd name="connsiteY1" fmla="*/ 0 h 396701"/>
                      <a:gd name="connsiteX2" fmla="*/ 0 w 1069801"/>
                      <a:gd name="connsiteY2" fmla="*/ 198351 h 396701"/>
                      <a:gd name="connsiteX3" fmla="*/ 0 w 1069801"/>
                      <a:gd name="connsiteY3" fmla="*/ 198351 h 396701"/>
                      <a:gd name="connsiteX4" fmla="*/ 198379 w 1069801"/>
                      <a:gd name="connsiteY4" fmla="*/ 396701 h 396701"/>
                      <a:gd name="connsiteX5" fmla="*/ 871423 w 1069801"/>
                      <a:gd name="connsiteY5" fmla="*/ 396701 h 396701"/>
                      <a:gd name="connsiteX6" fmla="*/ 1069802 w 1069801"/>
                      <a:gd name="connsiteY6" fmla="*/ 198351 h 396701"/>
                      <a:gd name="connsiteX7" fmla="*/ 1069802 w 1069801"/>
                      <a:gd name="connsiteY7" fmla="*/ 198351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02" y="88798"/>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118" name="Freeform 25">
                    <a:extLst>
                      <a:ext uri="{FF2B5EF4-FFF2-40B4-BE49-F238E27FC236}">
                        <a16:creationId xmlns:a16="http://schemas.microsoft.com/office/drawing/2014/main" id="{AF28288E-CC76-F553-6FE2-FBF2176DEA54}"/>
                      </a:ext>
                    </a:extLst>
                  </p:cNvPr>
                  <p:cNvSpPr/>
                  <p:nvPr/>
                </p:nvSpPr>
                <p:spPr>
                  <a:xfrm>
                    <a:off x="4760959" y="9501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79527B"/>
                  </a:solidFill>
                  <a:ln w="2286" cap="flat">
                    <a:noFill/>
                    <a:prstDash val="solid"/>
                    <a:miter/>
                  </a:ln>
                </p:spPr>
                <p:txBody>
                  <a:bodyPr rtlCol="0" anchor="ctr"/>
                  <a:lstStyle/>
                  <a:p>
                    <a:endParaRPr lang="en-GB"/>
                  </a:p>
                </p:txBody>
              </p:sp>
            </p:grpSp>
          </p:grpSp>
          <p:grpSp>
            <p:nvGrpSpPr>
              <p:cNvPr id="102" name="Graphic 2">
                <a:extLst>
                  <a:ext uri="{FF2B5EF4-FFF2-40B4-BE49-F238E27FC236}">
                    <a16:creationId xmlns:a16="http://schemas.microsoft.com/office/drawing/2014/main" id="{8C77D689-D8E1-9F3F-28A9-390513224B6D}"/>
                  </a:ext>
                </a:extLst>
              </p:cNvPr>
              <p:cNvGrpSpPr/>
              <p:nvPr/>
            </p:nvGrpSpPr>
            <p:grpSpPr>
              <a:xfrm>
                <a:off x="6044114" y="95015"/>
                <a:ext cx="2075710" cy="1706278"/>
                <a:chOff x="6044114" y="95015"/>
                <a:chExt cx="2075710" cy="1706278"/>
              </a:xfrm>
            </p:grpSpPr>
            <p:pic>
              <p:nvPicPr>
                <p:cNvPr id="103" name="Picture 102">
                  <a:extLst>
                    <a:ext uri="{FF2B5EF4-FFF2-40B4-BE49-F238E27FC236}">
                      <a16:creationId xmlns:a16="http://schemas.microsoft.com/office/drawing/2014/main" id="{B9F21965-4154-5D38-F621-C4A7E074CA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114" y="406850"/>
                  <a:ext cx="1998695" cy="1394443"/>
                </a:xfrm>
                <a:custGeom>
                  <a:avLst/>
                  <a:gdLst>
                    <a:gd name="connsiteX0" fmla="*/ 785 w 1998695"/>
                    <a:gd name="connsiteY0" fmla="*/ -788 h 1394443"/>
                    <a:gd name="connsiteX1" fmla="*/ 1999481 w 1998695"/>
                    <a:gd name="connsiteY1" fmla="*/ -788 h 1394443"/>
                    <a:gd name="connsiteX2" fmla="*/ 1999481 w 1998695"/>
                    <a:gd name="connsiteY2" fmla="*/ 1393655 h 1394443"/>
                    <a:gd name="connsiteX3" fmla="*/ 785 w 1998695"/>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788"/>
                      </a:moveTo>
                      <a:lnTo>
                        <a:pt x="1999481" y="-788"/>
                      </a:lnTo>
                      <a:lnTo>
                        <a:pt x="1999481" y="1393655"/>
                      </a:lnTo>
                      <a:lnTo>
                        <a:pt x="785" y="1393655"/>
                      </a:lnTo>
                      <a:close/>
                    </a:path>
                  </a:pathLst>
                </a:custGeom>
              </p:spPr>
            </p:pic>
            <p:sp>
              <p:nvSpPr>
                <p:cNvPr id="104" name="Freeform 28">
                  <a:extLst>
                    <a:ext uri="{FF2B5EF4-FFF2-40B4-BE49-F238E27FC236}">
                      <a16:creationId xmlns:a16="http://schemas.microsoft.com/office/drawing/2014/main" id="{24AD21CA-9299-B700-2E90-D97079BA7024}"/>
                    </a:ext>
                  </a:extLst>
                </p:cNvPr>
                <p:cNvSpPr/>
                <p:nvPr/>
              </p:nvSpPr>
              <p:spPr>
                <a:xfrm>
                  <a:off x="6224433" y="296703"/>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37"/>
                        <a:pt x="1860850" y="0"/>
                        <a:pt x="1818262" y="0"/>
                      </a:cubicBezTo>
                      <a:close/>
                    </a:path>
                  </a:pathLst>
                </a:custGeom>
                <a:solidFill>
                  <a:srgbClr val="79527B"/>
                </a:solidFill>
                <a:ln w="2286" cap="flat">
                  <a:noFill/>
                  <a:prstDash val="solid"/>
                  <a:miter/>
                </a:ln>
              </p:spPr>
              <p:txBody>
                <a:bodyPr rtlCol="0" anchor="ctr"/>
                <a:lstStyle/>
                <a:p>
                  <a:endParaRPr lang="en-GB"/>
                </a:p>
              </p:txBody>
            </p:sp>
            <p:sp>
              <p:nvSpPr>
                <p:cNvPr id="105" name="Freeform 29">
                  <a:extLst>
                    <a:ext uri="{FF2B5EF4-FFF2-40B4-BE49-F238E27FC236}">
                      <a16:creationId xmlns:a16="http://schemas.microsoft.com/office/drawing/2014/main" id="{5D2E3B94-B755-335E-6FCF-1BC7473EE48E}"/>
                    </a:ext>
                  </a:extLst>
                </p:cNvPr>
                <p:cNvSpPr/>
                <p:nvPr/>
              </p:nvSpPr>
              <p:spPr>
                <a:xfrm>
                  <a:off x="6286910" y="359170"/>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6"/>
                        <a:pt x="68328"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06" name="Graphic 2">
                  <a:extLst>
                    <a:ext uri="{FF2B5EF4-FFF2-40B4-BE49-F238E27FC236}">
                      <a16:creationId xmlns:a16="http://schemas.microsoft.com/office/drawing/2014/main" id="{A67A162C-9DA2-8DE3-A22D-A69CA98AC072}"/>
                    </a:ext>
                  </a:extLst>
                </p:cNvPr>
                <p:cNvGrpSpPr/>
                <p:nvPr/>
              </p:nvGrpSpPr>
              <p:grpSpPr>
                <a:xfrm>
                  <a:off x="6397140" y="209916"/>
                  <a:ext cx="379179" cy="225161"/>
                  <a:chOff x="6397140" y="209916"/>
                  <a:chExt cx="379179" cy="225161"/>
                </a:xfrm>
                <a:solidFill>
                  <a:srgbClr val="79527B"/>
                </a:solidFill>
              </p:grpSpPr>
              <p:sp>
                <p:nvSpPr>
                  <p:cNvPr id="110" name="Freeform 31">
                    <a:extLst>
                      <a:ext uri="{FF2B5EF4-FFF2-40B4-BE49-F238E27FC236}">
                        <a16:creationId xmlns:a16="http://schemas.microsoft.com/office/drawing/2014/main" id="{645D6ADE-8D44-0ACF-467E-3ED477C21C87}"/>
                      </a:ext>
                    </a:extLst>
                  </p:cNvPr>
                  <p:cNvSpPr/>
                  <p:nvPr/>
                </p:nvSpPr>
                <p:spPr>
                  <a:xfrm>
                    <a:off x="6397140" y="209916"/>
                    <a:ext cx="195041" cy="225161"/>
                  </a:xfrm>
                  <a:custGeom>
                    <a:avLst/>
                    <a:gdLst>
                      <a:gd name="connsiteX0" fmla="*/ 195042 w 195041"/>
                      <a:gd name="connsiteY0" fmla="*/ 112592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11" name="Freeform 32">
                    <a:extLst>
                      <a:ext uri="{FF2B5EF4-FFF2-40B4-BE49-F238E27FC236}">
                        <a16:creationId xmlns:a16="http://schemas.microsoft.com/office/drawing/2014/main" id="{FBD27A14-608A-5C91-F905-F0843AE34726}"/>
                      </a:ext>
                    </a:extLst>
                  </p:cNvPr>
                  <p:cNvSpPr/>
                  <p:nvPr/>
                </p:nvSpPr>
                <p:spPr>
                  <a:xfrm>
                    <a:off x="6581301"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07" name="Graphic 2">
                  <a:extLst>
                    <a:ext uri="{FF2B5EF4-FFF2-40B4-BE49-F238E27FC236}">
                      <a16:creationId xmlns:a16="http://schemas.microsoft.com/office/drawing/2014/main" id="{92A66D6D-DD9F-BDE5-5F62-B22D3A427C5E}"/>
                    </a:ext>
                  </a:extLst>
                </p:cNvPr>
                <p:cNvGrpSpPr/>
                <p:nvPr/>
              </p:nvGrpSpPr>
              <p:grpSpPr>
                <a:xfrm>
                  <a:off x="6871783" y="95015"/>
                  <a:ext cx="1129009" cy="455900"/>
                  <a:chOff x="6871783" y="95015"/>
                  <a:chExt cx="1129009" cy="455900"/>
                </a:xfrm>
              </p:grpSpPr>
              <p:sp>
                <p:nvSpPr>
                  <p:cNvPr id="108" name="Freeform 34">
                    <a:extLst>
                      <a:ext uri="{FF2B5EF4-FFF2-40B4-BE49-F238E27FC236}">
                        <a16:creationId xmlns:a16="http://schemas.microsoft.com/office/drawing/2014/main" id="{32DEE0E6-170B-5360-52BC-244B4BF0E39E}"/>
                      </a:ext>
                    </a:extLst>
                  </p:cNvPr>
                  <p:cNvSpPr/>
                  <p:nvPr/>
                </p:nvSpPr>
                <p:spPr>
                  <a:xfrm>
                    <a:off x="6901387" y="124637"/>
                    <a:ext cx="1069802" cy="396701"/>
                  </a:xfrm>
                  <a:custGeom>
                    <a:avLst/>
                    <a:gdLst>
                      <a:gd name="connsiteX0" fmla="*/ 871423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779" y="88798"/>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109" name="Freeform 35">
                    <a:extLst>
                      <a:ext uri="{FF2B5EF4-FFF2-40B4-BE49-F238E27FC236}">
                        <a16:creationId xmlns:a16="http://schemas.microsoft.com/office/drawing/2014/main" id="{0CDCDCD0-A700-5CB9-D97D-9355626B267F}"/>
                      </a:ext>
                    </a:extLst>
                  </p:cNvPr>
                  <p:cNvSpPr/>
                  <p:nvPr/>
                </p:nvSpPr>
                <p:spPr>
                  <a:xfrm>
                    <a:off x="6871783" y="9501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222 h 455900"/>
                      <a:gd name="connsiteX8" fmla="*/ 59184 w 1129009"/>
                      <a:gd name="connsiteY8" fmla="*/ 227973 h 455900"/>
                      <a:gd name="connsiteX9" fmla="*/ 227960 w 1129009"/>
                      <a:gd name="connsiteY9" fmla="*/ 396724 h 455900"/>
                      <a:gd name="connsiteX10" fmla="*/ 901004 w 1129009"/>
                      <a:gd name="connsiteY10" fmla="*/ 396724 h 455900"/>
                      <a:gd name="connsiteX11" fmla="*/ 1069779 w 1129009"/>
                      <a:gd name="connsiteY11" fmla="*/ 227973 h 455900"/>
                      <a:gd name="connsiteX12" fmla="*/ 901004 w 1129009"/>
                      <a:gd name="connsiteY12" fmla="*/ 59222 h 455900"/>
                      <a:gd name="connsiteX13" fmla="*/ 227960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222"/>
                        </a:moveTo>
                        <a:cubicBezTo>
                          <a:pt x="134897" y="59222"/>
                          <a:pt x="59184" y="134923"/>
                          <a:pt x="59184" y="227973"/>
                        </a:cubicBezTo>
                        <a:cubicBezTo>
                          <a:pt x="59184" y="321023"/>
                          <a:pt x="134897" y="396724"/>
                          <a:pt x="227960" y="396724"/>
                        </a:cubicBezTo>
                        <a:lnTo>
                          <a:pt x="901004" y="396724"/>
                        </a:lnTo>
                        <a:cubicBezTo>
                          <a:pt x="994067" y="396724"/>
                          <a:pt x="1069779" y="321023"/>
                          <a:pt x="1069779" y="227973"/>
                        </a:cubicBezTo>
                        <a:cubicBezTo>
                          <a:pt x="1069779" y="134923"/>
                          <a:pt x="994067" y="59222"/>
                          <a:pt x="901004" y="59222"/>
                        </a:cubicBezTo>
                        <a:lnTo>
                          <a:pt x="227960" y="59222"/>
                        </a:lnTo>
                        <a:close/>
                      </a:path>
                    </a:pathLst>
                  </a:custGeom>
                  <a:solidFill>
                    <a:srgbClr val="79527B"/>
                  </a:solidFill>
                  <a:ln w="2286" cap="flat">
                    <a:noFill/>
                    <a:prstDash val="solid"/>
                    <a:miter/>
                  </a:ln>
                </p:spPr>
                <p:txBody>
                  <a:bodyPr rtlCol="0" anchor="ctr"/>
                  <a:lstStyle/>
                  <a:p>
                    <a:endParaRPr lang="en-GB"/>
                  </a:p>
                </p:txBody>
              </p:sp>
            </p:grpSp>
          </p:grpSp>
        </p:grpSp>
        <p:grpSp>
          <p:nvGrpSpPr>
            <p:cNvPr id="4" name="Graphic 2">
              <a:extLst>
                <a:ext uri="{FF2B5EF4-FFF2-40B4-BE49-F238E27FC236}">
                  <a16:creationId xmlns:a16="http://schemas.microsoft.com/office/drawing/2014/main" id="{47B1B000-9F9A-33C7-736F-FDAB546A5F25}"/>
                </a:ext>
              </a:extLst>
            </p:cNvPr>
            <p:cNvGrpSpPr/>
            <p:nvPr/>
          </p:nvGrpSpPr>
          <p:grpSpPr>
            <a:xfrm>
              <a:off x="1822329" y="1806595"/>
              <a:ext cx="6297495" cy="1706209"/>
              <a:chOff x="1822329" y="1806595"/>
              <a:chExt cx="6297495" cy="1706209"/>
            </a:xfrm>
          </p:grpSpPr>
          <p:grpSp>
            <p:nvGrpSpPr>
              <p:cNvPr id="64" name="Graphic 2">
                <a:extLst>
                  <a:ext uri="{FF2B5EF4-FFF2-40B4-BE49-F238E27FC236}">
                    <a16:creationId xmlns:a16="http://schemas.microsoft.com/office/drawing/2014/main" id="{0BECA2A8-128F-F7B8-C668-552FDE7B75E2}"/>
                  </a:ext>
                </a:extLst>
              </p:cNvPr>
              <p:cNvGrpSpPr/>
              <p:nvPr/>
            </p:nvGrpSpPr>
            <p:grpSpPr>
              <a:xfrm>
                <a:off x="1822329" y="1806595"/>
                <a:ext cx="2075870" cy="1706209"/>
                <a:chOff x="1822329" y="1806595"/>
                <a:chExt cx="2075870" cy="1706209"/>
              </a:xfrm>
            </p:grpSpPr>
            <p:pic>
              <p:nvPicPr>
                <p:cNvPr id="89" name="Picture 88">
                  <a:extLst>
                    <a:ext uri="{FF2B5EF4-FFF2-40B4-BE49-F238E27FC236}">
                      <a16:creationId xmlns:a16="http://schemas.microsoft.com/office/drawing/2014/main" id="{05D5DE33-8066-0905-D5D2-D8B1EA594A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2329" y="2118361"/>
                  <a:ext cx="1999244" cy="1394443"/>
                </a:xfrm>
                <a:custGeom>
                  <a:avLst/>
                  <a:gdLst>
                    <a:gd name="connsiteX0" fmla="*/ -1062 w 1999244"/>
                    <a:gd name="connsiteY0" fmla="*/ -39 h 1394443"/>
                    <a:gd name="connsiteX1" fmla="*/ 1998182 w 1999244"/>
                    <a:gd name="connsiteY1" fmla="*/ -39 h 1394443"/>
                    <a:gd name="connsiteX2" fmla="*/ 1998182 w 1999244"/>
                    <a:gd name="connsiteY2" fmla="*/ 1394404 h 1394443"/>
                    <a:gd name="connsiteX3" fmla="*/ -1062 w 1999244"/>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39"/>
                      </a:moveTo>
                      <a:lnTo>
                        <a:pt x="1998182" y="-39"/>
                      </a:lnTo>
                      <a:lnTo>
                        <a:pt x="1998182" y="1394404"/>
                      </a:lnTo>
                      <a:lnTo>
                        <a:pt x="-1062" y="1394404"/>
                      </a:lnTo>
                      <a:close/>
                    </a:path>
                  </a:pathLst>
                </a:custGeom>
              </p:spPr>
            </p:pic>
            <p:grpSp>
              <p:nvGrpSpPr>
                <p:cNvPr id="90" name="Graphic 2">
                  <a:extLst>
                    <a:ext uri="{FF2B5EF4-FFF2-40B4-BE49-F238E27FC236}">
                      <a16:creationId xmlns:a16="http://schemas.microsoft.com/office/drawing/2014/main" id="{4CBFA8ED-FDF2-F24B-70FB-042260589F26}"/>
                    </a:ext>
                  </a:extLst>
                </p:cNvPr>
                <p:cNvGrpSpPr/>
                <p:nvPr/>
              </p:nvGrpSpPr>
              <p:grpSpPr>
                <a:xfrm>
                  <a:off x="2002808" y="1806595"/>
                  <a:ext cx="1895391" cy="1508018"/>
                  <a:chOff x="2002808" y="1806595"/>
                  <a:chExt cx="1895391" cy="1508018"/>
                </a:xfrm>
              </p:grpSpPr>
              <p:grpSp>
                <p:nvGrpSpPr>
                  <p:cNvPr id="91" name="Graphic 2">
                    <a:extLst>
                      <a:ext uri="{FF2B5EF4-FFF2-40B4-BE49-F238E27FC236}">
                        <a16:creationId xmlns:a16="http://schemas.microsoft.com/office/drawing/2014/main" id="{BCD1C4CB-2D96-EF85-FEA2-71E0DB5E718A}"/>
                      </a:ext>
                    </a:extLst>
                  </p:cNvPr>
                  <p:cNvGrpSpPr/>
                  <p:nvPr/>
                </p:nvGrpSpPr>
                <p:grpSpPr>
                  <a:xfrm>
                    <a:off x="2002808" y="2008283"/>
                    <a:ext cx="1895391" cy="1306330"/>
                    <a:chOff x="2002808" y="2008283"/>
                    <a:chExt cx="1895391" cy="1306330"/>
                  </a:xfrm>
                </p:grpSpPr>
                <p:sp>
                  <p:nvSpPr>
                    <p:cNvPr id="98" name="Freeform 41">
                      <a:extLst>
                        <a:ext uri="{FF2B5EF4-FFF2-40B4-BE49-F238E27FC236}">
                          <a16:creationId xmlns:a16="http://schemas.microsoft.com/office/drawing/2014/main" id="{A8B2135D-7563-E1B3-B5B1-962CF46853FC}"/>
                        </a:ext>
                      </a:extLst>
                    </p:cNvPr>
                    <p:cNvSpPr/>
                    <p:nvPr/>
                  </p:nvSpPr>
                  <p:spPr>
                    <a:xfrm>
                      <a:off x="2002808" y="2008283"/>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14"/>
                            <a:pt x="1860850" y="0"/>
                            <a:pt x="1818261" y="0"/>
                          </a:cubicBezTo>
                          <a:close/>
                        </a:path>
                      </a:pathLst>
                    </a:custGeom>
                    <a:solidFill>
                      <a:srgbClr val="F27954"/>
                    </a:solidFill>
                    <a:ln w="2286" cap="flat">
                      <a:noFill/>
                      <a:prstDash val="solid"/>
                      <a:miter/>
                    </a:ln>
                  </p:spPr>
                  <p:txBody>
                    <a:bodyPr rtlCol="0" anchor="ctr"/>
                    <a:lstStyle/>
                    <a:p>
                      <a:endParaRPr lang="en-GB"/>
                    </a:p>
                  </p:txBody>
                </p:sp>
                <p:sp>
                  <p:nvSpPr>
                    <p:cNvPr id="99" name="Freeform 42">
                      <a:extLst>
                        <a:ext uri="{FF2B5EF4-FFF2-40B4-BE49-F238E27FC236}">
                          <a16:creationId xmlns:a16="http://schemas.microsoft.com/office/drawing/2014/main" id="{A6D538A3-756A-3FDE-38ED-F9221CAF19BD}"/>
                        </a:ext>
                      </a:extLst>
                    </p:cNvPr>
                    <p:cNvSpPr/>
                    <p:nvPr/>
                  </p:nvSpPr>
                  <p:spPr>
                    <a:xfrm>
                      <a:off x="2065285" y="207075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92" name="Graphic 2">
                    <a:extLst>
                      <a:ext uri="{FF2B5EF4-FFF2-40B4-BE49-F238E27FC236}">
                        <a16:creationId xmlns:a16="http://schemas.microsoft.com/office/drawing/2014/main" id="{47D29534-FF3E-9961-1821-D9933668156F}"/>
                      </a:ext>
                    </a:extLst>
                  </p:cNvPr>
                  <p:cNvGrpSpPr/>
                  <p:nvPr/>
                </p:nvGrpSpPr>
                <p:grpSpPr>
                  <a:xfrm>
                    <a:off x="2175539" y="1921496"/>
                    <a:ext cx="379155" cy="225161"/>
                    <a:chOff x="2175539" y="1921496"/>
                    <a:chExt cx="379155" cy="225161"/>
                  </a:xfrm>
                  <a:solidFill>
                    <a:srgbClr val="F27954"/>
                  </a:solidFill>
                </p:grpSpPr>
                <p:sp>
                  <p:nvSpPr>
                    <p:cNvPr id="96" name="Freeform 44">
                      <a:extLst>
                        <a:ext uri="{FF2B5EF4-FFF2-40B4-BE49-F238E27FC236}">
                          <a16:creationId xmlns:a16="http://schemas.microsoft.com/office/drawing/2014/main" id="{2DCD316F-3FE9-880E-CFEB-E88B7C8AFEB8}"/>
                        </a:ext>
                      </a:extLst>
                    </p:cNvPr>
                    <p:cNvSpPr/>
                    <p:nvPr/>
                  </p:nvSpPr>
                  <p:spPr>
                    <a:xfrm>
                      <a:off x="2175539"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97" name="Freeform 45">
                      <a:extLst>
                        <a:ext uri="{FF2B5EF4-FFF2-40B4-BE49-F238E27FC236}">
                          <a16:creationId xmlns:a16="http://schemas.microsoft.com/office/drawing/2014/main" id="{91278010-141F-AEF9-9F11-7A97354C00A1}"/>
                        </a:ext>
                      </a:extLst>
                    </p:cNvPr>
                    <p:cNvSpPr/>
                    <p:nvPr/>
                  </p:nvSpPr>
                  <p:spPr>
                    <a:xfrm>
                      <a:off x="2359676"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93" name="Graphic 2">
                    <a:extLst>
                      <a:ext uri="{FF2B5EF4-FFF2-40B4-BE49-F238E27FC236}">
                        <a16:creationId xmlns:a16="http://schemas.microsoft.com/office/drawing/2014/main" id="{11602840-A1B4-8B7C-2B55-7910CDD9F701}"/>
                      </a:ext>
                    </a:extLst>
                  </p:cNvPr>
                  <p:cNvGrpSpPr/>
                  <p:nvPr/>
                </p:nvGrpSpPr>
                <p:grpSpPr>
                  <a:xfrm>
                    <a:off x="2650135" y="1806595"/>
                    <a:ext cx="1129009" cy="455900"/>
                    <a:chOff x="2650135" y="1806595"/>
                    <a:chExt cx="1129009" cy="455900"/>
                  </a:xfrm>
                </p:grpSpPr>
                <p:sp>
                  <p:nvSpPr>
                    <p:cNvPr id="94" name="Freeform 47">
                      <a:extLst>
                        <a:ext uri="{FF2B5EF4-FFF2-40B4-BE49-F238E27FC236}">
                          <a16:creationId xmlns:a16="http://schemas.microsoft.com/office/drawing/2014/main" id="{88D2FF53-127D-6FA4-2768-43C9EA18DA16}"/>
                        </a:ext>
                      </a:extLst>
                    </p:cNvPr>
                    <p:cNvSpPr/>
                    <p:nvPr/>
                  </p:nvSpPr>
                  <p:spPr>
                    <a:xfrm>
                      <a:off x="2679739" y="1836194"/>
                      <a:ext cx="1069802" cy="396701"/>
                    </a:xfrm>
                    <a:custGeom>
                      <a:avLst/>
                      <a:gdLst>
                        <a:gd name="connsiteX0" fmla="*/ 871446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25" y="88821"/>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95" name="Freeform 48">
                      <a:extLst>
                        <a:ext uri="{FF2B5EF4-FFF2-40B4-BE49-F238E27FC236}">
                          <a16:creationId xmlns:a16="http://schemas.microsoft.com/office/drawing/2014/main" id="{F6256D4A-13DA-F770-48DB-CAACC71965F9}"/>
                        </a:ext>
                      </a:extLst>
                    </p:cNvPr>
                    <p:cNvSpPr/>
                    <p:nvPr/>
                  </p:nvSpPr>
                  <p:spPr>
                    <a:xfrm>
                      <a:off x="2650135" y="1806595"/>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199 h 455900"/>
                        <a:gd name="connsiteX8" fmla="*/ 59207 w 1129009"/>
                        <a:gd name="connsiteY8" fmla="*/ 227950 h 455900"/>
                        <a:gd name="connsiteX9" fmla="*/ 227983 w 1129009"/>
                        <a:gd name="connsiteY9" fmla="*/ 396701 h 455900"/>
                        <a:gd name="connsiteX10" fmla="*/ 901027 w 1129009"/>
                        <a:gd name="connsiteY10" fmla="*/ 396701 h 455900"/>
                        <a:gd name="connsiteX11" fmla="*/ 1069802 w 1129009"/>
                        <a:gd name="connsiteY11" fmla="*/ 227950 h 455900"/>
                        <a:gd name="connsiteX12" fmla="*/ 901027 w 1129009"/>
                        <a:gd name="connsiteY12" fmla="*/ 59199 h 455900"/>
                        <a:gd name="connsiteX13" fmla="*/ 227983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199"/>
                          </a:moveTo>
                          <a:cubicBezTo>
                            <a:pt x="134920" y="59199"/>
                            <a:pt x="59207" y="134900"/>
                            <a:pt x="59207" y="227950"/>
                          </a:cubicBezTo>
                          <a:cubicBezTo>
                            <a:pt x="59207" y="321000"/>
                            <a:pt x="134920" y="396701"/>
                            <a:pt x="227983" y="396701"/>
                          </a:cubicBezTo>
                          <a:lnTo>
                            <a:pt x="901027" y="396701"/>
                          </a:lnTo>
                          <a:cubicBezTo>
                            <a:pt x="994090" y="396701"/>
                            <a:pt x="1069802" y="321000"/>
                            <a:pt x="1069802" y="227950"/>
                          </a:cubicBezTo>
                          <a:cubicBezTo>
                            <a:pt x="1069802" y="134900"/>
                            <a:pt x="994090" y="59199"/>
                            <a:pt x="901027" y="59199"/>
                          </a:cubicBezTo>
                          <a:lnTo>
                            <a:pt x="227983" y="59199"/>
                          </a:lnTo>
                          <a:close/>
                        </a:path>
                      </a:pathLst>
                    </a:custGeom>
                    <a:solidFill>
                      <a:srgbClr val="F27954"/>
                    </a:solidFill>
                    <a:ln w="2286" cap="flat">
                      <a:noFill/>
                      <a:prstDash val="solid"/>
                      <a:miter/>
                    </a:ln>
                  </p:spPr>
                  <p:txBody>
                    <a:bodyPr rtlCol="0" anchor="ctr"/>
                    <a:lstStyle/>
                    <a:p>
                      <a:endParaRPr lang="en-GB"/>
                    </a:p>
                  </p:txBody>
                </p:sp>
              </p:grpSp>
            </p:grpSp>
          </p:grpSp>
          <p:grpSp>
            <p:nvGrpSpPr>
              <p:cNvPr id="65" name="Graphic 2">
                <a:extLst>
                  <a:ext uri="{FF2B5EF4-FFF2-40B4-BE49-F238E27FC236}">
                    <a16:creationId xmlns:a16="http://schemas.microsoft.com/office/drawing/2014/main" id="{DFBFCCB8-C820-AF73-6A09-F658E0962398}"/>
                  </a:ext>
                </a:extLst>
              </p:cNvPr>
              <p:cNvGrpSpPr/>
              <p:nvPr/>
            </p:nvGrpSpPr>
            <p:grpSpPr>
              <a:xfrm>
                <a:off x="3933496" y="1806595"/>
                <a:ext cx="2075527" cy="1706209"/>
                <a:chOff x="3933496" y="1806595"/>
                <a:chExt cx="2075527" cy="1706209"/>
              </a:xfrm>
            </p:grpSpPr>
            <p:pic>
              <p:nvPicPr>
                <p:cNvPr id="78" name="Picture 77">
                  <a:extLst>
                    <a:ext uri="{FF2B5EF4-FFF2-40B4-BE49-F238E27FC236}">
                      <a16:creationId xmlns:a16="http://schemas.microsoft.com/office/drawing/2014/main" id="{BF6EAA99-C21D-ACDD-E178-136CF9FED2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33496" y="2118361"/>
                  <a:ext cx="1998695" cy="1394443"/>
                </a:xfrm>
                <a:custGeom>
                  <a:avLst/>
                  <a:gdLst>
                    <a:gd name="connsiteX0" fmla="*/ -138 w 1998695"/>
                    <a:gd name="connsiteY0" fmla="*/ -39 h 1394443"/>
                    <a:gd name="connsiteX1" fmla="*/ 1998557 w 1998695"/>
                    <a:gd name="connsiteY1" fmla="*/ -39 h 1394443"/>
                    <a:gd name="connsiteX2" fmla="*/ 1998557 w 1998695"/>
                    <a:gd name="connsiteY2" fmla="*/ 1394404 h 1394443"/>
                    <a:gd name="connsiteX3" fmla="*/ -138 w 1998695"/>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39"/>
                      </a:moveTo>
                      <a:lnTo>
                        <a:pt x="1998557" y="-39"/>
                      </a:lnTo>
                      <a:lnTo>
                        <a:pt x="1998557" y="1394404"/>
                      </a:lnTo>
                      <a:lnTo>
                        <a:pt x="-138" y="1394404"/>
                      </a:lnTo>
                      <a:close/>
                    </a:path>
                  </a:pathLst>
                </a:custGeom>
              </p:spPr>
            </p:pic>
            <p:grpSp>
              <p:nvGrpSpPr>
                <p:cNvPr id="79" name="Graphic 2">
                  <a:extLst>
                    <a:ext uri="{FF2B5EF4-FFF2-40B4-BE49-F238E27FC236}">
                      <a16:creationId xmlns:a16="http://schemas.microsoft.com/office/drawing/2014/main" id="{7E0A07E6-DC8E-660E-157C-BAA138A3FDAE}"/>
                    </a:ext>
                  </a:extLst>
                </p:cNvPr>
                <p:cNvGrpSpPr/>
                <p:nvPr/>
              </p:nvGrpSpPr>
              <p:grpSpPr>
                <a:xfrm>
                  <a:off x="4113632" y="1806595"/>
                  <a:ext cx="1895390" cy="1508018"/>
                  <a:chOff x="4113632" y="1806595"/>
                  <a:chExt cx="1895390" cy="1508018"/>
                </a:xfrm>
              </p:grpSpPr>
              <p:grpSp>
                <p:nvGrpSpPr>
                  <p:cNvPr id="80" name="Graphic 2">
                    <a:extLst>
                      <a:ext uri="{FF2B5EF4-FFF2-40B4-BE49-F238E27FC236}">
                        <a16:creationId xmlns:a16="http://schemas.microsoft.com/office/drawing/2014/main" id="{EF840429-4D68-16BB-96B0-027EDABFEBA6}"/>
                      </a:ext>
                    </a:extLst>
                  </p:cNvPr>
                  <p:cNvGrpSpPr/>
                  <p:nvPr/>
                </p:nvGrpSpPr>
                <p:grpSpPr>
                  <a:xfrm>
                    <a:off x="4113632" y="2008283"/>
                    <a:ext cx="1895390" cy="1306330"/>
                    <a:chOff x="4113632" y="2008283"/>
                    <a:chExt cx="1895390" cy="1306330"/>
                  </a:xfrm>
                </p:grpSpPr>
                <p:sp>
                  <p:nvSpPr>
                    <p:cNvPr id="87" name="Freeform 53">
                      <a:extLst>
                        <a:ext uri="{FF2B5EF4-FFF2-40B4-BE49-F238E27FC236}">
                          <a16:creationId xmlns:a16="http://schemas.microsoft.com/office/drawing/2014/main" id="{A22D2C5C-F711-4216-2D37-0770D53E8F8C}"/>
                        </a:ext>
                      </a:extLst>
                    </p:cNvPr>
                    <p:cNvSpPr/>
                    <p:nvPr/>
                  </p:nvSpPr>
                  <p:spPr>
                    <a:xfrm>
                      <a:off x="4113632" y="2008283"/>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14"/>
                            <a:pt x="1860850" y="0"/>
                            <a:pt x="1818261" y="0"/>
                          </a:cubicBezTo>
                          <a:close/>
                        </a:path>
                      </a:pathLst>
                    </a:custGeom>
                    <a:solidFill>
                      <a:srgbClr val="F27954"/>
                    </a:solidFill>
                    <a:ln w="2286" cap="flat">
                      <a:noFill/>
                      <a:prstDash val="solid"/>
                      <a:miter/>
                    </a:ln>
                  </p:spPr>
                  <p:txBody>
                    <a:bodyPr rtlCol="0" anchor="ctr"/>
                    <a:lstStyle/>
                    <a:p>
                      <a:endParaRPr lang="en-GB"/>
                    </a:p>
                  </p:txBody>
                </p:sp>
                <p:sp>
                  <p:nvSpPr>
                    <p:cNvPr id="88" name="Freeform 54">
                      <a:extLst>
                        <a:ext uri="{FF2B5EF4-FFF2-40B4-BE49-F238E27FC236}">
                          <a16:creationId xmlns:a16="http://schemas.microsoft.com/office/drawing/2014/main" id="{099594CC-18F2-C666-E01E-FEEE0C17BD04}"/>
                        </a:ext>
                      </a:extLst>
                    </p:cNvPr>
                    <p:cNvSpPr/>
                    <p:nvPr/>
                  </p:nvSpPr>
                  <p:spPr>
                    <a:xfrm>
                      <a:off x="4176086" y="207075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81" name="Graphic 2">
                    <a:extLst>
                      <a:ext uri="{FF2B5EF4-FFF2-40B4-BE49-F238E27FC236}">
                        <a16:creationId xmlns:a16="http://schemas.microsoft.com/office/drawing/2014/main" id="{19B755DE-E0CE-0C1C-9CC3-45CB113C6F7B}"/>
                      </a:ext>
                    </a:extLst>
                  </p:cNvPr>
                  <p:cNvGrpSpPr/>
                  <p:nvPr/>
                </p:nvGrpSpPr>
                <p:grpSpPr>
                  <a:xfrm>
                    <a:off x="4286340" y="1921496"/>
                    <a:ext cx="379178" cy="225161"/>
                    <a:chOff x="4286340" y="1921496"/>
                    <a:chExt cx="379178" cy="225161"/>
                  </a:xfrm>
                  <a:solidFill>
                    <a:srgbClr val="F27954"/>
                  </a:solidFill>
                </p:grpSpPr>
                <p:sp>
                  <p:nvSpPr>
                    <p:cNvPr id="85" name="Freeform 56">
                      <a:extLst>
                        <a:ext uri="{FF2B5EF4-FFF2-40B4-BE49-F238E27FC236}">
                          <a16:creationId xmlns:a16="http://schemas.microsoft.com/office/drawing/2014/main" id="{42F91158-A5DC-1A09-C793-C879F116FB62}"/>
                        </a:ext>
                      </a:extLst>
                    </p:cNvPr>
                    <p:cNvSpPr/>
                    <p:nvPr/>
                  </p:nvSpPr>
                  <p:spPr>
                    <a:xfrm>
                      <a:off x="4286340"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86" name="Freeform 57">
                      <a:extLst>
                        <a:ext uri="{FF2B5EF4-FFF2-40B4-BE49-F238E27FC236}">
                          <a16:creationId xmlns:a16="http://schemas.microsoft.com/office/drawing/2014/main" id="{F4A9DCB8-6DDB-6F8D-22F1-3C2D40AD45E9}"/>
                        </a:ext>
                      </a:extLst>
                    </p:cNvPr>
                    <p:cNvSpPr/>
                    <p:nvPr/>
                  </p:nvSpPr>
                  <p:spPr>
                    <a:xfrm>
                      <a:off x="4470500"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82" name="Graphic 2">
                    <a:extLst>
                      <a:ext uri="{FF2B5EF4-FFF2-40B4-BE49-F238E27FC236}">
                        <a16:creationId xmlns:a16="http://schemas.microsoft.com/office/drawing/2014/main" id="{66971DF8-AC3D-A3FD-AFBD-4083E39E21B6}"/>
                      </a:ext>
                    </a:extLst>
                  </p:cNvPr>
                  <p:cNvGrpSpPr/>
                  <p:nvPr/>
                </p:nvGrpSpPr>
                <p:grpSpPr>
                  <a:xfrm>
                    <a:off x="4760959" y="1806595"/>
                    <a:ext cx="1129009" cy="455900"/>
                    <a:chOff x="4760959" y="1806595"/>
                    <a:chExt cx="1129009" cy="455900"/>
                  </a:xfrm>
                </p:grpSpPr>
                <p:sp>
                  <p:nvSpPr>
                    <p:cNvPr id="83" name="Freeform 59">
                      <a:extLst>
                        <a:ext uri="{FF2B5EF4-FFF2-40B4-BE49-F238E27FC236}">
                          <a16:creationId xmlns:a16="http://schemas.microsoft.com/office/drawing/2014/main" id="{E15A974F-998F-61E6-86DD-061F97EE61EC}"/>
                        </a:ext>
                      </a:extLst>
                    </p:cNvPr>
                    <p:cNvSpPr/>
                    <p:nvPr/>
                  </p:nvSpPr>
                  <p:spPr>
                    <a:xfrm>
                      <a:off x="4790563" y="1836194"/>
                      <a:ext cx="1069801" cy="396701"/>
                    </a:xfrm>
                    <a:custGeom>
                      <a:avLst/>
                      <a:gdLst>
                        <a:gd name="connsiteX0" fmla="*/ 871423 w 1069801"/>
                        <a:gd name="connsiteY0" fmla="*/ 0 h 396701"/>
                        <a:gd name="connsiteX1" fmla="*/ 198379 w 1069801"/>
                        <a:gd name="connsiteY1" fmla="*/ 0 h 396701"/>
                        <a:gd name="connsiteX2" fmla="*/ 0 w 1069801"/>
                        <a:gd name="connsiteY2" fmla="*/ 198351 h 396701"/>
                        <a:gd name="connsiteX3" fmla="*/ 0 w 1069801"/>
                        <a:gd name="connsiteY3" fmla="*/ 198351 h 396701"/>
                        <a:gd name="connsiteX4" fmla="*/ 198379 w 1069801"/>
                        <a:gd name="connsiteY4" fmla="*/ 396701 h 396701"/>
                        <a:gd name="connsiteX5" fmla="*/ 871423 w 1069801"/>
                        <a:gd name="connsiteY5" fmla="*/ 396701 h 396701"/>
                        <a:gd name="connsiteX6" fmla="*/ 1069802 w 1069801"/>
                        <a:gd name="connsiteY6" fmla="*/ 198351 h 396701"/>
                        <a:gd name="connsiteX7" fmla="*/ 1069802 w 1069801"/>
                        <a:gd name="connsiteY7" fmla="*/ 198351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02" y="88821"/>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84" name="Freeform 60">
                      <a:extLst>
                        <a:ext uri="{FF2B5EF4-FFF2-40B4-BE49-F238E27FC236}">
                          <a16:creationId xmlns:a16="http://schemas.microsoft.com/office/drawing/2014/main" id="{7EEE4676-43C2-8647-0623-0AF1B79D3E82}"/>
                        </a:ext>
                      </a:extLst>
                    </p:cNvPr>
                    <p:cNvSpPr/>
                    <p:nvPr/>
                  </p:nvSpPr>
                  <p:spPr>
                    <a:xfrm>
                      <a:off x="4760959" y="180659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199 h 455900"/>
                        <a:gd name="connsiteX8" fmla="*/ 59207 w 1129009"/>
                        <a:gd name="connsiteY8" fmla="*/ 227950 h 455900"/>
                        <a:gd name="connsiteX9" fmla="*/ 227983 w 1129009"/>
                        <a:gd name="connsiteY9" fmla="*/ 396701 h 455900"/>
                        <a:gd name="connsiteX10" fmla="*/ 901027 w 1129009"/>
                        <a:gd name="connsiteY10" fmla="*/ 396701 h 455900"/>
                        <a:gd name="connsiteX11" fmla="*/ 1069802 w 1129009"/>
                        <a:gd name="connsiteY11" fmla="*/ 227950 h 455900"/>
                        <a:gd name="connsiteX12" fmla="*/ 901027 w 1129009"/>
                        <a:gd name="connsiteY12" fmla="*/ 59199 h 455900"/>
                        <a:gd name="connsiteX13" fmla="*/ 227983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199"/>
                          </a:moveTo>
                          <a:cubicBezTo>
                            <a:pt x="134920" y="59199"/>
                            <a:pt x="59207" y="134900"/>
                            <a:pt x="59207" y="227950"/>
                          </a:cubicBezTo>
                          <a:cubicBezTo>
                            <a:pt x="59207" y="321000"/>
                            <a:pt x="134920" y="396701"/>
                            <a:pt x="227983" y="396701"/>
                          </a:cubicBezTo>
                          <a:lnTo>
                            <a:pt x="901027" y="396701"/>
                          </a:lnTo>
                          <a:cubicBezTo>
                            <a:pt x="994090" y="396701"/>
                            <a:pt x="1069802" y="321000"/>
                            <a:pt x="1069802" y="227950"/>
                          </a:cubicBezTo>
                          <a:cubicBezTo>
                            <a:pt x="1069802" y="134900"/>
                            <a:pt x="994090" y="59199"/>
                            <a:pt x="901027" y="59199"/>
                          </a:cubicBezTo>
                          <a:lnTo>
                            <a:pt x="227983" y="59199"/>
                          </a:lnTo>
                          <a:close/>
                        </a:path>
                      </a:pathLst>
                    </a:custGeom>
                    <a:solidFill>
                      <a:srgbClr val="F27954"/>
                    </a:solidFill>
                    <a:ln w="2286" cap="flat">
                      <a:noFill/>
                      <a:prstDash val="solid"/>
                      <a:miter/>
                    </a:ln>
                  </p:spPr>
                  <p:txBody>
                    <a:bodyPr rtlCol="0" anchor="ctr"/>
                    <a:lstStyle/>
                    <a:p>
                      <a:endParaRPr lang="en-GB"/>
                    </a:p>
                  </p:txBody>
                </p:sp>
              </p:grpSp>
            </p:grpSp>
          </p:grpSp>
          <p:grpSp>
            <p:nvGrpSpPr>
              <p:cNvPr id="66" name="Graphic 2">
                <a:extLst>
                  <a:ext uri="{FF2B5EF4-FFF2-40B4-BE49-F238E27FC236}">
                    <a16:creationId xmlns:a16="http://schemas.microsoft.com/office/drawing/2014/main" id="{251DFB66-ACFB-58BA-6338-58442F9B0083}"/>
                  </a:ext>
                </a:extLst>
              </p:cNvPr>
              <p:cNvGrpSpPr/>
              <p:nvPr/>
            </p:nvGrpSpPr>
            <p:grpSpPr>
              <a:xfrm>
                <a:off x="6044114" y="1806595"/>
                <a:ext cx="2075710" cy="1706209"/>
                <a:chOff x="6044114" y="1806595"/>
                <a:chExt cx="2075710" cy="1706209"/>
              </a:xfrm>
            </p:grpSpPr>
            <p:pic>
              <p:nvPicPr>
                <p:cNvPr id="67" name="Picture 66">
                  <a:extLst>
                    <a:ext uri="{FF2B5EF4-FFF2-40B4-BE49-F238E27FC236}">
                      <a16:creationId xmlns:a16="http://schemas.microsoft.com/office/drawing/2014/main" id="{B9C59FFA-E123-407B-56CC-FA204D7CF8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44114" y="2118361"/>
                  <a:ext cx="1998695" cy="1394443"/>
                </a:xfrm>
                <a:custGeom>
                  <a:avLst/>
                  <a:gdLst>
                    <a:gd name="connsiteX0" fmla="*/ 785 w 1998695"/>
                    <a:gd name="connsiteY0" fmla="*/ -39 h 1394443"/>
                    <a:gd name="connsiteX1" fmla="*/ 1999481 w 1998695"/>
                    <a:gd name="connsiteY1" fmla="*/ -39 h 1394443"/>
                    <a:gd name="connsiteX2" fmla="*/ 1999481 w 1998695"/>
                    <a:gd name="connsiteY2" fmla="*/ 1394404 h 1394443"/>
                    <a:gd name="connsiteX3" fmla="*/ 785 w 1998695"/>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39"/>
                      </a:moveTo>
                      <a:lnTo>
                        <a:pt x="1999481" y="-39"/>
                      </a:lnTo>
                      <a:lnTo>
                        <a:pt x="1999481" y="1394404"/>
                      </a:lnTo>
                      <a:lnTo>
                        <a:pt x="785" y="1394404"/>
                      </a:lnTo>
                      <a:close/>
                    </a:path>
                  </a:pathLst>
                </a:custGeom>
              </p:spPr>
            </p:pic>
            <p:grpSp>
              <p:nvGrpSpPr>
                <p:cNvPr id="68" name="Graphic 2">
                  <a:extLst>
                    <a:ext uri="{FF2B5EF4-FFF2-40B4-BE49-F238E27FC236}">
                      <a16:creationId xmlns:a16="http://schemas.microsoft.com/office/drawing/2014/main" id="{693B8A12-426B-E42B-A78C-20B38E122788}"/>
                    </a:ext>
                  </a:extLst>
                </p:cNvPr>
                <p:cNvGrpSpPr/>
                <p:nvPr/>
              </p:nvGrpSpPr>
              <p:grpSpPr>
                <a:xfrm>
                  <a:off x="6224433" y="1806595"/>
                  <a:ext cx="1895391" cy="1508018"/>
                  <a:chOff x="6224433" y="1806595"/>
                  <a:chExt cx="1895391" cy="1508018"/>
                </a:xfrm>
              </p:grpSpPr>
              <p:grpSp>
                <p:nvGrpSpPr>
                  <p:cNvPr id="69" name="Graphic 2">
                    <a:extLst>
                      <a:ext uri="{FF2B5EF4-FFF2-40B4-BE49-F238E27FC236}">
                        <a16:creationId xmlns:a16="http://schemas.microsoft.com/office/drawing/2014/main" id="{5BDABD1C-27E1-8758-0EE5-2F1D1749281D}"/>
                      </a:ext>
                    </a:extLst>
                  </p:cNvPr>
                  <p:cNvGrpSpPr/>
                  <p:nvPr/>
                </p:nvGrpSpPr>
                <p:grpSpPr>
                  <a:xfrm>
                    <a:off x="6224433" y="2008283"/>
                    <a:ext cx="1895391" cy="1306330"/>
                    <a:chOff x="6224433" y="2008283"/>
                    <a:chExt cx="1895391" cy="1306330"/>
                  </a:xfrm>
                </p:grpSpPr>
                <p:sp>
                  <p:nvSpPr>
                    <p:cNvPr id="76" name="Freeform 257">
                      <a:extLst>
                        <a:ext uri="{FF2B5EF4-FFF2-40B4-BE49-F238E27FC236}">
                          <a16:creationId xmlns:a16="http://schemas.microsoft.com/office/drawing/2014/main" id="{F742E5AD-36DE-2431-FE42-B1BD5E7D940C}"/>
                        </a:ext>
                      </a:extLst>
                    </p:cNvPr>
                    <p:cNvSpPr/>
                    <p:nvPr/>
                  </p:nvSpPr>
                  <p:spPr>
                    <a:xfrm>
                      <a:off x="6224433" y="2008283"/>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14"/>
                            <a:pt x="1860850" y="0"/>
                            <a:pt x="1818262" y="0"/>
                          </a:cubicBezTo>
                          <a:close/>
                        </a:path>
                      </a:pathLst>
                    </a:custGeom>
                    <a:solidFill>
                      <a:srgbClr val="F27954"/>
                    </a:solidFill>
                    <a:ln w="2286" cap="flat">
                      <a:noFill/>
                      <a:prstDash val="solid"/>
                      <a:miter/>
                    </a:ln>
                  </p:spPr>
                  <p:txBody>
                    <a:bodyPr rtlCol="0" anchor="ctr"/>
                    <a:lstStyle/>
                    <a:p>
                      <a:endParaRPr lang="en-GB"/>
                    </a:p>
                  </p:txBody>
                </p:sp>
                <p:sp>
                  <p:nvSpPr>
                    <p:cNvPr id="77" name="Freeform 258">
                      <a:extLst>
                        <a:ext uri="{FF2B5EF4-FFF2-40B4-BE49-F238E27FC236}">
                          <a16:creationId xmlns:a16="http://schemas.microsoft.com/office/drawing/2014/main" id="{5317A661-AF6A-E98D-B767-15A5C2E46BB4}"/>
                        </a:ext>
                      </a:extLst>
                    </p:cNvPr>
                    <p:cNvSpPr/>
                    <p:nvPr/>
                  </p:nvSpPr>
                  <p:spPr>
                    <a:xfrm>
                      <a:off x="6286910" y="2070750"/>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6"/>
                            <a:pt x="68328"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70" name="Graphic 2">
                    <a:extLst>
                      <a:ext uri="{FF2B5EF4-FFF2-40B4-BE49-F238E27FC236}">
                        <a16:creationId xmlns:a16="http://schemas.microsoft.com/office/drawing/2014/main" id="{9E56906A-2374-7B88-3657-1B71D500B88A}"/>
                      </a:ext>
                    </a:extLst>
                  </p:cNvPr>
                  <p:cNvGrpSpPr/>
                  <p:nvPr/>
                </p:nvGrpSpPr>
                <p:grpSpPr>
                  <a:xfrm>
                    <a:off x="6397140" y="1921496"/>
                    <a:ext cx="379179" cy="225161"/>
                    <a:chOff x="6397140" y="1921496"/>
                    <a:chExt cx="379179" cy="225161"/>
                  </a:xfrm>
                  <a:solidFill>
                    <a:srgbClr val="F27954"/>
                  </a:solidFill>
                </p:grpSpPr>
                <p:sp>
                  <p:nvSpPr>
                    <p:cNvPr id="74" name="Freeform 260">
                      <a:extLst>
                        <a:ext uri="{FF2B5EF4-FFF2-40B4-BE49-F238E27FC236}">
                          <a16:creationId xmlns:a16="http://schemas.microsoft.com/office/drawing/2014/main" id="{5D1A2FF7-F3A6-C72C-1835-65DD30E9308C}"/>
                        </a:ext>
                      </a:extLst>
                    </p:cNvPr>
                    <p:cNvSpPr/>
                    <p:nvPr/>
                  </p:nvSpPr>
                  <p:spPr>
                    <a:xfrm>
                      <a:off x="6397140" y="1921496"/>
                      <a:ext cx="195041" cy="225161"/>
                    </a:xfrm>
                    <a:custGeom>
                      <a:avLst/>
                      <a:gdLst>
                        <a:gd name="connsiteX0" fmla="*/ 195042 w 195041"/>
                        <a:gd name="connsiteY0" fmla="*/ 112569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75" name="Freeform 261">
                      <a:extLst>
                        <a:ext uri="{FF2B5EF4-FFF2-40B4-BE49-F238E27FC236}">
                          <a16:creationId xmlns:a16="http://schemas.microsoft.com/office/drawing/2014/main" id="{274EB7EB-68FC-2989-04BD-E1F68FA59977}"/>
                        </a:ext>
                      </a:extLst>
                    </p:cNvPr>
                    <p:cNvSpPr/>
                    <p:nvPr/>
                  </p:nvSpPr>
                  <p:spPr>
                    <a:xfrm>
                      <a:off x="6581301"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71" name="Graphic 2">
                    <a:extLst>
                      <a:ext uri="{FF2B5EF4-FFF2-40B4-BE49-F238E27FC236}">
                        <a16:creationId xmlns:a16="http://schemas.microsoft.com/office/drawing/2014/main" id="{22CC5ED8-C6B5-03B4-6E41-8C2C5B78B1E6}"/>
                      </a:ext>
                    </a:extLst>
                  </p:cNvPr>
                  <p:cNvGrpSpPr/>
                  <p:nvPr/>
                </p:nvGrpSpPr>
                <p:grpSpPr>
                  <a:xfrm>
                    <a:off x="6871783" y="1806595"/>
                    <a:ext cx="1129009" cy="455900"/>
                    <a:chOff x="6871783" y="1806595"/>
                    <a:chExt cx="1129009" cy="455900"/>
                  </a:xfrm>
                </p:grpSpPr>
                <p:sp>
                  <p:nvSpPr>
                    <p:cNvPr id="72" name="Freeform 263">
                      <a:extLst>
                        <a:ext uri="{FF2B5EF4-FFF2-40B4-BE49-F238E27FC236}">
                          <a16:creationId xmlns:a16="http://schemas.microsoft.com/office/drawing/2014/main" id="{D892F922-CD73-0B8F-3151-FBBD1BA2A9A6}"/>
                        </a:ext>
                      </a:extLst>
                    </p:cNvPr>
                    <p:cNvSpPr/>
                    <p:nvPr/>
                  </p:nvSpPr>
                  <p:spPr>
                    <a:xfrm>
                      <a:off x="6901387" y="1836194"/>
                      <a:ext cx="1069802" cy="396701"/>
                    </a:xfrm>
                    <a:custGeom>
                      <a:avLst/>
                      <a:gdLst>
                        <a:gd name="connsiteX0" fmla="*/ 871423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779" y="88821"/>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73" name="Freeform 264">
                      <a:extLst>
                        <a:ext uri="{FF2B5EF4-FFF2-40B4-BE49-F238E27FC236}">
                          <a16:creationId xmlns:a16="http://schemas.microsoft.com/office/drawing/2014/main" id="{0E2EB65C-4A90-6A7F-CDE3-48B8C0559412}"/>
                        </a:ext>
                      </a:extLst>
                    </p:cNvPr>
                    <p:cNvSpPr/>
                    <p:nvPr/>
                  </p:nvSpPr>
                  <p:spPr>
                    <a:xfrm>
                      <a:off x="6871783" y="180659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199 h 455900"/>
                        <a:gd name="connsiteX8" fmla="*/ 59184 w 1129009"/>
                        <a:gd name="connsiteY8" fmla="*/ 227950 h 455900"/>
                        <a:gd name="connsiteX9" fmla="*/ 227960 w 1129009"/>
                        <a:gd name="connsiteY9" fmla="*/ 396701 h 455900"/>
                        <a:gd name="connsiteX10" fmla="*/ 901004 w 1129009"/>
                        <a:gd name="connsiteY10" fmla="*/ 396701 h 455900"/>
                        <a:gd name="connsiteX11" fmla="*/ 1069779 w 1129009"/>
                        <a:gd name="connsiteY11" fmla="*/ 227950 h 455900"/>
                        <a:gd name="connsiteX12" fmla="*/ 901004 w 1129009"/>
                        <a:gd name="connsiteY12" fmla="*/ 59199 h 455900"/>
                        <a:gd name="connsiteX13" fmla="*/ 227960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199"/>
                          </a:moveTo>
                          <a:cubicBezTo>
                            <a:pt x="134897" y="59199"/>
                            <a:pt x="59184" y="134900"/>
                            <a:pt x="59184" y="227950"/>
                          </a:cubicBezTo>
                          <a:cubicBezTo>
                            <a:pt x="59184" y="321000"/>
                            <a:pt x="134897" y="396701"/>
                            <a:pt x="227960" y="396701"/>
                          </a:cubicBezTo>
                          <a:lnTo>
                            <a:pt x="901004" y="396701"/>
                          </a:lnTo>
                          <a:cubicBezTo>
                            <a:pt x="994067" y="396701"/>
                            <a:pt x="1069779" y="321000"/>
                            <a:pt x="1069779" y="227950"/>
                          </a:cubicBezTo>
                          <a:cubicBezTo>
                            <a:pt x="1069779" y="134900"/>
                            <a:pt x="994067" y="59199"/>
                            <a:pt x="901004" y="59199"/>
                          </a:cubicBezTo>
                          <a:lnTo>
                            <a:pt x="227960" y="59199"/>
                          </a:lnTo>
                          <a:close/>
                        </a:path>
                      </a:pathLst>
                    </a:custGeom>
                    <a:solidFill>
                      <a:srgbClr val="F27954"/>
                    </a:solidFill>
                    <a:ln w="2286" cap="flat">
                      <a:noFill/>
                      <a:prstDash val="solid"/>
                      <a:miter/>
                    </a:ln>
                  </p:spPr>
                  <p:txBody>
                    <a:bodyPr rtlCol="0" anchor="ctr"/>
                    <a:lstStyle/>
                    <a:p>
                      <a:endParaRPr lang="en-GB"/>
                    </a:p>
                  </p:txBody>
                </p:sp>
              </p:grpSp>
            </p:grpSp>
          </p:grpSp>
        </p:grpSp>
        <p:grpSp>
          <p:nvGrpSpPr>
            <p:cNvPr id="5" name="Graphic 2">
              <a:extLst>
                <a:ext uri="{FF2B5EF4-FFF2-40B4-BE49-F238E27FC236}">
                  <a16:creationId xmlns:a16="http://schemas.microsoft.com/office/drawing/2014/main" id="{2AA50967-E3E0-B143-57B2-D4CD15B0ED63}"/>
                </a:ext>
              </a:extLst>
            </p:cNvPr>
            <p:cNvGrpSpPr/>
            <p:nvPr/>
          </p:nvGrpSpPr>
          <p:grpSpPr>
            <a:xfrm>
              <a:off x="1822329" y="3518152"/>
              <a:ext cx="6297495" cy="1706163"/>
              <a:chOff x="1822329" y="3518152"/>
              <a:chExt cx="6297495" cy="1706163"/>
            </a:xfrm>
          </p:grpSpPr>
          <p:grpSp>
            <p:nvGrpSpPr>
              <p:cNvPr id="8" name="Graphic 2">
                <a:extLst>
                  <a:ext uri="{FF2B5EF4-FFF2-40B4-BE49-F238E27FC236}">
                    <a16:creationId xmlns:a16="http://schemas.microsoft.com/office/drawing/2014/main" id="{1073C008-797A-F656-01D4-ECF6FF5C689F}"/>
                  </a:ext>
                </a:extLst>
              </p:cNvPr>
              <p:cNvGrpSpPr/>
              <p:nvPr/>
            </p:nvGrpSpPr>
            <p:grpSpPr>
              <a:xfrm>
                <a:off x="1822329" y="3518152"/>
                <a:ext cx="2075870" cy="1706163"/>
                <a:chOff x="1822329" y="3518152"/>
                <a:chExt cx="2075870" cy="1706163"/>
              </a:xfrm>
            </p:grpSpPr>
            <p:pic>
              <p:nvPicPr>
                <p:cNvPr id="53" name="Picture 52">
                  <a:extLst>
                    <a:ext uri="{FF2B5EF4-FFF2-40B4-BE49-F238E27FC236}">
                      <a16:creationId xmlns:a16="http://schemas.microsoft.com/office/drawing/2014/main" id="{B83BFF21-299E-10EB-3CB7-F3D4F81E5E2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22329" y="3829873"/>
                  <a:ext cx="1999244" cy="1394443"/>
                </a:xfrm>
                <a:custGeom>
                  <a:avLst/>
                  <a:gdLst>
                    <a:gd name="connsiteX0" fmla="*/ -1062 w 1999244"/>
                    <a:gd name="connsiteY0" fmla="*/ 710 h 1394443"/>
                    <a:gd name="connsiteX1" fmla="*/ 1998182 w 1999244"/>
                    <a:gd name="connsiteY1" fmla="*/ 710 h 1394443"/>
                    <a:gd name="connsiteX2" fmla="*/ 1998182 w 1999244"/>
                    <a:gd name="connsiteY2" fmla="*/ 1395153 h 1394443"/>
                    <a:gd name="connsiteX3" fmla="*/ -1062 w 1999244"/>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710"/>
                      </a:moveTo>
                      <a:lnTo>
                        <a:pt x="1998182" y="710"/>
                      </a:lnTo>
                      <a:lnTo>
                        <a:pt x="1998182" y="1395153"/>
                      </a:lnTo>
                      <a:lnTo>
                        <a:pt x="-1062" y="1395153"/>
                      </a:lnTo>
                      <a:close/>
                    </a:path>
                  </a:pathLst>
                </a:custGeom>
              </p:spPr>
            </p:pic>
            <p:grpSp>
              <p:nvGrpSpPr>
                <p:cNvPr id="54" name="Graphic 2">
                  <a:extLst>
                    <a:ext uri="{FF2B5EF4-FFF2-40B4-BE49-F238E27FC236}">
                      <a16:creationId xmlns:a16="http://schemas.microsoft.com/office/drawing/2014/main" id="{F6A1DB99-0DE4-BE9F-1E83-FEC3B4B3B8AC}"/>
                    </a:ext>
                  </a:extLst>
                </p:cNvPr>
                <p:cNvGrpSpPr/>
                <p:nvPr/>
              </p:nvGrpSpPr>
              <p:grpSpPr>
                <a:xfrm>
                  <a:off x="2002808" y="3518152"/>
                  <a:ext cx="1895391" cy="1508018"/>
                  <a:chOff x="2002808" y="3518152"/>
                  <a:chExt cx="1895391" cy="1508018"/>
                </a:xfrm>
              </p:grpSpPr>
              <p:grpSp>
                <p:nvGrpSpPr>
                  <p:cNvPr id="55" name="Graphic 2">
                    <a:extLst>
                      <a:ext uri="{FF2B5EF4-FFF2-40B4-BE49-F238E27FC236}">
                        <a16:creationId xmlns:a16="http://schemas.microsoft.com/office/drawing/2014/main" id="{E9A7A9E7-0B8F-4EA9-0667-2E7D88E990B2}"/>
                      </a:ext>
                    </a:extLst>
                  </p:cNvPr>
                  <p:cNvGrpSpPr/>
                  <p:nvPr/>
                </p:nvGrpSpPr>
                <p:grpSpPr>
                  <a:xfrm>
                    <a:off x="2002808" y="3719840"/>
                    <a:ext cx="1895391" cy="1306330"/>
                    <a:chOff x="2002808" y="3719840"/>
                    <a:chExt cx="1895391" cy="1306330"/>
                  </a:xfrm>
                </p:grpSpPr>
                <p:sp>
                  <p:nvSpPr>
                    <p:cNvPr id="62" name="Freeform 270">
                      <a:extLst>
                        <a:ext uri="{FF2B5EF4-FFF2-40B4-BE49-F238E27FC236}">
                          <a16:creationId xmlns:a16="http://schemas.microsoft.com/office/drawing/2014/main" id="{D11557EE-5D0E-07EA-1F5D-26B7E0AF73DD}"/>
                        </a:ext>
                      </a:extLst>
                    </p:cNvPr>
                    <p:cNvSpPr/>
                    <p:nvPr/>
                  </p:nvSpPr>
                  <p:spPr>
                    <a:xfrm>
                      <a:off x="2002808" y="3719840"/>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36"/>
                            <a:pt x="1860850" y="0"/>
                            <a:pt x="1818261" y="0"/>
                          </a:cubicBezTo>
                          <a:close/>
                        </a:path>
                      </a:pathLst>
                    </a:custGeom>
                    <a:solidFill>
                      <a:srgbClr val="81D1C5"/>
                    </a:solidFill>
                    <a:ln w="2286" cap="flat">
                      <a:noFill/>
                      <a:prstDash val="solid"/>
                      <a:miter/>
                    </a:ln>
                  </p:spPr>
                  <p:txBody>
                    <a:bodyPr rtlCol="0" anchor="ctr"/>
                    <a:lstStyle/>
                    <a:p>
                      <a:endParaRPr lang="en-GB"/>
                    </a:p>
                  </p:txBody>
                </p:sp>
                <p:sp>
                  <p:nvSpPr>
                    <p:cNvPr id="63" name="Freeform 271">
                      <a:extLst>
                        <a:ext uri="{FF2B5EF4-FFF2-40B4-BE49-F238E27FC236}">
                          <a16:creationId xmlns:a16="http://schemas.microsoft.com/office/drawing/2014/main" id="{501919BD-71CC-0AF5-AE62-95F9643826D0}"/>
                        </a:ext>
                      </a:extLst>
                    </p:cNvPr>
                    <p:cNvSpPr/>
                    <p:nvPr/>
                  </p:nvSpPr>
                  <p:spPr>
                    <a:xfrm>
                      <a:off x="2065285" y="3782308"/>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5 h 1181395"/>
                        <a:gd name="connsiteX5" fmla="*/ 1702110 w 1770438"/>
                        <a:gd name="connsiteY5" fmla="*/ 1181395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5"/>
                            <a:pt x="68329" y="1181395"/>
                          </a:cubicBezTo>
                          <a:lnTo>
                            <a:pt x="1702110" y="1181395"/>
                          </a:lnTo>
                          <a:cubicBezTo>
                            <a:pt x="1739852" y="1181395"/>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56" name="Graphic 2">
                    <a:extLst>
                      <a:ext uri="{FF2B5EF4-FFF2-40B4-BE49-F238E27FC236}">
                        <a16:creationId xmlns:a16="http://schemas.microsoft.com/office/drawing/2014/main" id="{E497E1D6-D75D-19D4-25DA-C38A00CDEABF}"/>
                      </a:ext>
                    </a:extLst>
                  </p:cNvPr>
                  <p:cNvGrpSpPr/>
                  <p:nvPr/>
                </p:nvGrpSpPr>
                <p:grpSpPr>
                  <a:xfrm>
                    <a:off x="2175539" y="3633053"/>
                    <a:ext cx="379155" cy="225161"/>
                    <a:chOff x="2175539" y="3633053"/>
                    <a:chExt cx="379155" cy="225161"/>
                  </a:xfrm>
                  <a:solidFill>
                    <a:srgbClr val="81D1C5"/>
                  </a:solidFill>
                </p:grpSpPr>
                <p:sp>
                  <p:nvSpPr>
                    <p:cNvPr id="60" name="Freeform 273">
                      <a:extLst>
                        <a:ext uri="{FF2B5EF4-FFF2-40B4-BE49-F238E27FC236}">
                          <a16:creationId xmlns:a16="http://schemas.microsoft.com/office/drawing/2014/main" id="{9828AA19-E475-D0A2-C916-282046E6C791}"/>
                        </a:ext>
                      </a:extLst>
                    </p:cNvPr>
                    <p:cNvSpPr/>
                    <p:nvPr/>
                  </p:nvSpPr>
                  <p:spPr>
                    <a:xfrm>
                      <a:off x="2175539"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61" name="Freeform 274">
                      <a:extLst>
                        <a:ext uri="{FF2B5EF4-FFF2-40B4-BE49-F238E27FC236}">
                          <a16:creationId xmlns:a16="http://schemas.microsoft.com/office/drawing/2014/main" id="{9744EE5A-E4A5-31A8-7569-9A6018104772}"/>
                        </a:ext>
                      </a:extLst>
                    </p:cNvPr>
                    <p:cNvSpPr/>
                    <p:nvPr/>
                  </p:nvSpPr>
                  <p:spPr>
                    <a:xfrm>
                      <a:off x="2359676"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57" name="Graphic 2">
                    <a:extLst>
                      <a:ext uri="{FF2B5EF4-FFF2-40B4-BE49-F238E27FC236}">
                        <a16:creationId xmlns:a16="http://schemas.microsoft.com/office/drawing/2014/main" id="{896C1DB7-CE4F-34BC-FBDC-5607FC4FF0A2}"/>
                      </a:ext>
                    </a:extLst>
                  </p:cNvPr>
                  <p:cNvGrpSpPr/>
                  <p:nvPr/>
                </p:nvGrpSpPr>
                <p:grpSpPr>
                  <a:xfrm>
                    <a:off x="2650135" y="3518152"/>
                    <a:ext cx="1129009" cy="455900"/>
                    <a:chOff x="2650135" y="3518152"/>
                    <a:chExt cx="1129009" cy="455900"/>
                  </a:xfrm>
                </p:grpSpPr>
                <p:sp>
                  <p:nvSpPr>
                    <p:cNvPr id="58" name="Freeform 276">
                      <a:extLst>
                        <a:ext uri="{FF2B5EF4-FFF2-40B4-BE49-F238E27FC236}">
                          <a16:creationId xmlns:a16="http://schemas.microsoft.com/office/drawing/2014/main" id="{73A33010-B8E0-637C-7A33-CE9EC24EB9F3}"/>
                        </a:ext>
                      </a:extLst>
                    </p:cNvPr>
                    <p:cNvSpPr/>
                    <p:nvPr/>
                  </p:nvSpPr>
                  <p:spPr>
                    <a:xfrm>
                      <a:off x="2679739" y="3547775"/>
                      <a:ext cx="1069802" cy="396701"/>
                    </a:xfrm>
                    <a:custGeom>
                      <a:avLst/>
                      <a:gdLst>
                        <a:gd name="connsiteX0" fmla="*/ 871446 w 1069802"/>
                        <a:gd name="connsiteY0" fmla="*/ 0 h 396701"/>
                        <a:gd name="connsiteX1" fmla="*/ 198379 w 1069802"/>
                        <a:gd name="connsiteY1" fmla="*/ 0 h 396701"/>
                        <a:gd name="connsiteX2" fmla="*/ 0 w 1069802"/>
                        <a:gd name="connsiteY2" fmla="*/ 198350 h 396701"/>
                        <a:gd name="connsiteX3" fmla="*/ 0 w 1069802"/>
                        <a:gd name="connsiteY3" fmla="*/ 198350 h 396701"/>
                        <a:gd name="connsiteX4" fmla="*/ 198379 w 1069802"/>
                        <a:gd name="connsiteY4" fmla="*/ 396701 h 396701"/>
                        <a:gd name="connsiteX5" fmla="*/ 871423 w 1069802"/>
                        <a:gd name="connsiteY5" fmla="*/ 396701 h 396701"/>
                        <a:gd name="connsiteX6" fmla="*/ 1069802 w 1069802"/>
                        <a:gd name="connsiteY6" fmla="*/ 198350 h 396701"/>
                        <a:gd name="connsiteX7" fmla="*/ 1069802 w 1069802"/>
                        <a:gd name="connsiteY7" fmla="*/ 198350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825" y="88798"/>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59" name="Freeform 277">
                      <a:extLst>
                        <a:ext uri="{FF2B5EF4-FFF2-40B4-BE49-F238E27FC236}">
                          <a16:creationId xmlns:a16="http://schemas.microsoft.com/office/drawing/2014/main" id="{53F46787-C3D0-4A47-6AFD-AEB31BBB379E}"/>
                        </a:ext>
                      </a:extLst>
                    </p:cNvPr>
                    <p:cNvSpPr/>
                    <p:nvPr/>
                  </p:nvSpPr>
                  <p:spPr>
                    <a:xfrm>
                      <a:off x="2650135" y="3518152"/>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81D1C5"/>
                    </a:solidFill>
                    <a:ln w="2286" cap="flat">
                      <a:noFill/>
                      <a:prstDash val="solid"/>
                      <a:miter/>
                    </a:ln>
                  </p:spPr>
                  <p:txBody>
                    <a:bodyPr rtlCol="0" anchor="ctr"/>
                    <a:lstStyle/>
                    <a:p>
                      <a:endParaRPr lang="en-GB"/>
                    </a:p>
                  </p:txBody>
                </p:sp>
              </p:grpSp>
            </p:grpSp>
          </p:grpSp>
          <p:grpSp>
            <p:nvGrpSpPr>
              <p:cNvPr id="10" name="Graphic 2">
                <a:extLst>
                  <a:ext uri="{FF2B5EF4-FFF2-40B4-BE49-F238E27FC236}">
                    <a16:creationId xmlns:a16="http://schemas.microsoft.com/office/drawing/2014/main" id="{BA2A2268-E16C-C055-A53D-FCAA45CB4570}"/>
                  </a:ext>
                </a:extLst>
              </p:cNvPr>
              <p:cNvGrpSpPr/>
              <p:nvPr/>
            </p:nvGrpSpPr>
            <p:grpSpPr>
              <a:xfrm>
                <a:off x="3933496" y="3518152"/>
                <a:ext cx="2075527" cy="1706163"/>
                <a:chOff x="3933496" y="3518152"/>
                <a:chExt cx="2075527" cy="1706163"/>
              </a:xfrm>
            </p:grpSpPr>
            <p:pic>
              <p:nvPicPr>
                <p:cNvPr id="42" name="Picture 41">
                  <a:extLst>
                    <a:ext uri="{FF2B5EF4-FFF2-40B4-BE49-F238E27FC236}">
                      <a16:creationId xmlns:a16="http://schemas.microsoft.com/office/drawing/2014/main" id="{05D7D211-7ED5-FAD5-66C6-7FF980BBC6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33496" y="3829873"/>
                  <a:ext cx="1998695" cy="1394443"/>
                </a:xfrm>
                <a:custGeom>
                  <a:avLst/>
                  <a:gdLst>
                    <a:gd name="connsiteX0" fmla="*/ -138 w 1998695"/>
                    <a:gd name="connsiteY0" fmla="*/ 710 h 1394443"/>
                    <a:gd name="connsiteX1" fmla="*/ 1998557 w 1998695"/>
                    <a:gd name="connsiteY1" fmla="*/ 710 h 1394443"/>
                    <a:gd name="connsiteX2" fmla="*/ 1998557 w 1998695"/>
                    <a:gd name="connsiteY2" fmla="*/ 1395153 h 1394443"/>
                    <a:gd name="connsiteX3" fmla="*/ -138 w 1998695"/>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710"/>
                      </a:moveTo>
                      <a:lnTo>
                        <a:pt x="1998557" y="710"/>
                      </a:lnTo>
                      <a:lnTo>
                        <a:pt x="1998557" y="1395153"/>
                      </a:lnTo>
                      <a:lnTo>
                        <a:pt x="-138" y="1395153"/>
                      </a:lnTo>
                      <a:close/>
                    </a:path>
                  </a:pathLst>
                </a:custGeom>
              </p:spPr>
            </p:pic>
            <p:grpSp>
              <p:nvGrpSpPr>
                <p:cNvPr id="43" name="Graphic 2">
                  <a:extLst>
                    <a:ext uri="{FF2B5EF4-FFF2-40B4-BE49-F238E27FC236}">
                      <a16:creationId xmlns:a16="http://schemas.microsoft.com/office/drawing/2014/main" id="{5661750B-450C-3321-D96B-78090A64C7BD}"/>
                    </a:ext>
                  </a:extLst>
                </p:cNvPr>
                <p:cNvGrpSpPr/>
                <p:nvPr/>
              </p:nvGrpSpPr>
              <p:grpSpPr>
                <a:xfrm>
                  <a:off x="4113632" y="3518152"/>
                  <a:ext cx="1895390" cy="1508018"/>
                  <a:chOff x="4113632" y="3518152"/>
                  <a:chExt cx="1895390" cy="1508018"/>
                </a:xfrm>
              </p:grpSpPr>
              <p:grpSp>
                <p:nvGrpSpPr>
                  <p:cNvPr id="44" name="Graphic 2">
                    <a:extLst>
                      <a:ext uri="{FF2B5EF4-FFF2-40B4-BE49-F238E27FC236}">
                        <a16:creationId xmlns:a16="http://schemas.microsoft.com/office/drawing/2014/main" id="{2882B577-2C9F-316C-E3A0-158598D5D0E7}"/>
                      </a:ext>
                    </a:extLst>
                  </p:cNvPr>
                  <p:cNvGrpSpPr/>
                  <p:nvPr/>
                </p:nvGrpSpPr>
                <p:grpSpPr>
                  <a:xfrm>
                    <a:off x="4113632" y="3719840"/>
                    <a:ext cx="1895390" cy="1306330"/>
                    <a:chOff x="4113632" y="3719840"/>
                    <a:chExt cx="1895390" cy="1306330"/>
                  </a:xfrm>
                </p:grpSpPr>
                <p:sp>
                  <p:nvSpPr>
                    <p:cNvPr id="51" name="Freeform 282">
                      <a:extLst>
                        <a:ext uri="{FF2B5EF4-FFF2-40B4-BE49-F238E27FC236}">
                          <a16:creationId xmlns:a16="http://schemas.microsoft.com/office/drawing/2014/main" id="{F7B97E4A-9FB3-8FB6-061F-B538596FC986}"/>
                        </a:ext>
                      </a:extLst>
                    </p:cNvPr>
                    <p:cNvSpPr/>
                    <p:nvPr/>
                  </p:nvSpPr>
                  <p:spPr>
                    <a:xfrm>
                      <a:off x="4113632" y="3719840"/>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36"/>
                            <a:pt x="1860850" y="0"/>
                            <a:pt x="1818261" y="0"/>
                          </a:cubicBezTo>
                          <a:close/>
                        </a:path>
                      </a:pathLst>
                    </a:custGeom>
                    <a:solidFill>
                      <a:srgbClr val="81D1C5"/>
                    </a:solidFill>
                    <a:ln w="2286" cap="flat">
                      <a:noFill/>
                      <a:prstDash val="solid"/>
                      <a:miter/>
                    </a:ln>
                  </p:spPr>
                  <p:txBody>
                    <a:bodyPr rtlCol="0" anchor="ctr"/>
                    <a:lstStyle/>
                    <a:p>
                      <a:endParaRPr lang="en-GB"/>
                    </a:p>
                  </p:txBody>
                </p:sp>
                <p:sp>
                  <p:nvSpPr>
                    <p:cNvPr id="52" name="Freeform 283">
                      <a:extLst>
                        <a:ext uri="{FF2B5EF4-FFF2-40B4-BE49-F238E27FC236}">
                          <a16:creationId xmlns:a16="http://schemas.microsoft.com/office/drawing/2014/main" id="{C7B925B3-4A2B-E446-E68C-749C5D03DEA6}"/>
                        </a:ext>
                      </a:extLst>
                    </p:cNvPr>
                    <p:cNvSpPr/>
                    <p:nvPr/>
                  </p:nvSpPr>
                  <p:spPr>
                    <a:xfrm>
                      <a:off x="4176086" y="3782308"/>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5 h 1181395"/>
                        <a:gd name="connsiteX5" fmla="*/ 1702110 w 1770438"/>
                        <a:gd name="connsiteY5" fmla="*/ 1181395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5"/>
                            <a:pt x="68329" y="1181395"/>
                          </a:cubicBezTo>
                          <a:lnTo>
                            <a:pt x="1702110" y="1181395"/>
                          </a:lnTo>
                          <a:cubicBezTo>
                            <a:pt x="1739852" y="1181395"/>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45" name="Graphic 2">
                    <a:extLst>
                      <a:ext uri="{FF2B5EF4-FFF2-40B4-BE49-F238E27FC236}">
                        <a16:creationId xmlns:a16="http://schemas.microsoft.com/office/drawing/2014/main" id="{EACB8894-1611-FB3E-F544-99FB5D733CE9}"/>
                      </a:ext>
                    </a:extLst>
                  </p:cNvPr>
                  <p:cNvGrpSpPr/>
                  <p:nvPr/>
                </p:nvGrpSpPr>
                <p:grpSpPr>
                  <a:xfrm>
                    <a:off x="4286340" y="3633053"/>
                    <a:ext cx="379178" cy="225161"/>
                    <a:chOff x="4286340" y="3633053"/>
                    <a:chExt cx="379178" cy="225161"/>
                  </a:xfrm>
                  <a:solidFill>
                    <a:srgbClr val="81D1C5"/>
                  </a:solidFill>
                </p:grpSpPr>
                <p:sp>
                  <p:nvSpPr>
                    <p:cNvPr id="49" name="Freeform 285">
                      <a:extLst>
                        <a:ext uri="{FF2B5EF4-FFF2-40B4-BE49-F238E27FC236}">
                          <a16:creationId xmlns:a16="http://schemas.microsoft.com/office/drawing/2014/main" id="{D7126818-51D7-C102-A95D-0FB4FD235F53}"/>
                        </a:ext>
                      </a:extLst>
                    </p:cNvPr>
                    <p:cNvSpPr/>
                    <p:nvPr/>
                  </p:nvSpPr>
                  <p:spPr>
                    <a:xfrm>
                      <a:off x="4286340"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50" name="Freeform 286">
                      <a:extLst>
                        <a:ext uri="{FF2B5EF4-FFF2-40B4-BE49-F238E27FC236}">
                          <a16:creationId xmlns:a16="http://schemas.microsoft.com/office/drawing/2014/main" id="{32EAEC39-52B5-08B8-4D7F-AFA191206EF6}"/>
                        </a:ext>
                      </a:extLst>
                    </p:cNvPr>
                    <p:cNvSpPr/>
                    <p:nvPr/>
                  </p:nvSpPr>
                  <p:spPr>
                    <a:xfrm>
                      <a:off x="4470500"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46" name="Graphic 2">
                    <a:extLst>
                      <a:ext uri="{FF2B5EF4-FFF2-40B4-BE49-F238E27FC236}">
                        <a16:creationId xmlns:a16="http://schemas.microsoft.com/office/drawing/2014/main" id="{8320992A-603C-70F9-E3CB-63024A14D896}"/>
                      </a:ext>
                    </a:extLst>
                  </p:cNvPr>
                  <p:cNvGrpSpPr/>
                  <p:nvPr/>
                </p:nvGrpSpPr>
                <p:grpSpPr>
                  <a:xfrm>
                    <a:off x="4760959" y="3518152"/>
                    <a:ext cx="1129009" cy="455900"/>
                    <a:chOff x="4760959" y="3518152"/>
                    <a:chExt cx="1129009" cy="455900"/>
                  </a:xfrm>
                </p:grpSpPr>
                <p:sp>
                  <p:nvSpPr>
                    <p:cNvPr id="47" name="Freeform 288">
                      <a:extLst>
                        <a:ext uri="{FF2B5EF4-FFF2-40B4-BE49-F238E27FC236}">
                          <a16:creationId xmlns:a16="http://schemas.microsoft.com/office/drawing/2014/main" id="{CCD99E0B-8B57-2140-2644-D5976E9F5EC8}"/>
                        </a:ext>
                      </a:extLst>
                    </p:cNvPr>
                    <p:cNvSpPr/>
                    <p:nvPr/>
                  </p:nvSpPr>
                  <p:spPr>
                    <a:xfrm>
                      <a:off x="4790563" y="3547775"/>
                      <a:ext cx="1069801" cy="396701"/>
                    </a:xfrm>
                    <a:custGeom>
                      <a:avLst/>
                      <a:gdLst>
                        <a:gd name="connsiteX0" fmla="*/ 871423 w 1069801"/>
                        <a:gd name="connsiteY0" fmla="*/ 0 h 396701"/>
                        <a:gd name="connsiteX1" fmla="*/ 198379 w 1069801"/>
                        <a:gd name="connsiteY1" fmla="*/ 0 h 396701"/>
                        <a:gd name="connsiteX2" fmla="*/ 0 w 1069801"/>
                        <a:gd name="connsiteY2" fmla="*/ 198350 h 396701"/>
                        <a:gd name="connsiteX3" fmla="*/ 0 w 1069801"/>
                        <a:gd name="connsiteY3" fmla="*/ 198350 h 396701"/>
                        <a:gd name="connsiteX4" fmla="*/ 198379 w 1069801"/>
                        <a:gd name="connsiteY4" fmla="*/ 396701 h 396701"/>
                        <a:gd name="connsiteX5" fmla="*/ 871423 w 1069801"/>
                        <a:gd name="connsiteY5" fmla="*/ 396701 h 396701"/>
                        <a:gd name="connsiteX6" fmla="*/ 1069802 w 1069801"/>
                        <a:gd name="connsiteY6" fmla="*/ 198350 h 396701"/>
                        <a:gd name="connsiteX7" fmla="*/ 1069802 w 1069801"/>
                        <a:gd name="connsiteY7" fmla="*/ 198350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802" y="88798"/>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48" name="Freeform 289">
                      <a:extLst>
                        <a:ext uri="{FF2B5EF4-FFF2-40B4-BE49-F238E27FC236}">
                          <a16:creationId xmlns:a16="http://schemas.microsoft.com/office/drawing/2014/main" id="{D176C8E8-28CA-B6F0-446E-3439B4139352}"/>
                        </a:ext>
                      </a:extLst>
                    </p:cNvPr>
                    <p:cNvSpPr/>
                    <p:nvPr/>
                  </p:nvSpPr>
                  <p:spPr>
                    <a:xfrm>
                      <a:off x="4760959" y="3518152"/>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81D1C5"/>
                    </a:solidFill>
                    <a:ln w="2286" cap="flat">
                      <a:noFill/>
                      <a:prstDash val="solid"/>
                      <a:miter/>
                    </a:ln>
                  </p:spPr>
                  <p:txBody>
                    <a:bodyPr rtlCol="0" anchor="ctr"/>
                    <a:lstStyle/>
                    <a:p>
                      <a:endParaRPr lang="en-GB"/>
                    </a:p>
                  </p:txBody>
                </p:sp>
              </p:grpSp>
            </p:grpSp>
          </p:grpSp>
          <p:grpSp>
            <p:nvGrpSpPr>
              <p:cNvPr id="24" name="Graphic 2">
                <a:extLst>
                  <a:ext uri="{FF2B5EF4-FFF2-40B4-BE49-F238E27FC236}">
                    <a16:creationId xmlns:a16="http://schemas.microsoft.com/office/drawing/2014/main" id="{27A16336-D435-BA07-BDE4-F3E80A41B94B}"/>
                  </a:ext>
                </a:extLst>
              </p:cNvPr>
              <p:cNvGrpSpPr/>
              <p:nvPr/>
            </p:nvGrpSpPr>
            <p:grpSpPr>
              <a:xfrm>
                <a:off x="6044114" y="3518152"/>
                <a:ext cx="2075710" cy="1706163"/>
                <a:chOff x="6044114" y="3518152"/>
                <a:chExt cx="2075710" cy="1706163"/>
              </a:xfrm>
            </p:grpSpPr>
            <p:pic>
              <p:nvPicPr>
                <p:cNvPr id="26" name="Picture 25">
                  <a:extLst>
                    <a:ext uri="{FF2B5EF4-FFF2-40B4-BE49-F238E27FC236}">
                      <a16:creationId xmlns:a16="http://schemas.microsoft.com/office/drawing/2014/main" id="{1F095392-078D-3235-9256-EF14186B553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44114" y="3829873"/>
                  <a:ext cx="1998695" cy="1394443"/>
                </a:xfrm>
                <a:custGeom>
                  <a:avLst/>
                  <a:gdLst>
                    <a:gd name="connsiteX0" fmla="*/ 785 w 1998695"/>
                    <a:gd name="connsiteY0" fmla="*/ 710 h 1394443"/>
                    <a:gd name="connsiteX1" fmla="*/ 1999481 w 1998695"/>
                    <a:gd name="connsiteY1" fmla="*/ 710 h 1394443"/>
                    <a:gd name="connsiteX2" fmla="*/ 1999481 w 1998695"/>
                    <a:gd name="connsiteY2" fmla="*/ 1395153 h 1394443"/>
                    <a:gd name="connsiteX3" fmla="*/ 785 w 1998695"/>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710"/>
                      </a:moveTo>
                      <a:lnTo>
                        <a:pt x="1999481" y="710"/>
                      </a:lnTo>
                      <a:lnTo>
                        <a:pt x="1999481" y="1395153"/>
                      </a:lnTo>
                      <a:lnTo>
                        <a:pt x="785" y="1395153"/>
                      </a:lnTo>
                      <a:close/>
                    </a:path>
                  </a:pathLst>
                </a:custGeom>
              </p:spPr>
            </p:pic>
            <p:grpSp>
              <p:nvGrpSpPr>
                <p:cNvPr id="28" name="Graphic 2">
                  <a:extLst>
                    <a:ext uri="{FF2B5EF4-FFF2-40B4-BE49-F238E27FC236}">
                      <a16:creationId xmlns:a16="http://schemas.microsoft.com/office/drawing/2014/main" id="{765D9747-722C-8A06-5801-6FE6BA2F00F6}"/>
                    </a:ext>
                  </a:extLst>
                </p:cNvPr>
                <p:cNvGrpSpPr/>
                <p:nvPr/>
              </p:nvGrpSpPr>
              <p:grpSpPr>
                <a:xfrm>
                  <a:off x="6224433" y="3518152"/>
                  <a:ext cx="1895391" cy="1508018"/>
                  <a:chOff x="6224433" y="3518152"/>
                  <a:chExt cx="1895391" cy="1508018"/>
                </a:xfrm>
              </p:grpSpPr>
              <p:grpSp>
                <p:nvGrpSpPr>
                  <p:cNvPr id="29" name="Graphic 2">
                    <a:extLst>
                      <a:ext uri="{FF2B5EF4-FFF2-40B4-BE49-F238E27FC236}">
                        <a16:creationId xmlns:a16="http://schemas.microsoft.com/office/drawing/2014/main" id="{448135AF-05CF-47C5-13A4-080AE033A7CE}"/>
                      </a:ext>
                    </a:extLst>
                  </p:cNvPr>
                  <p:cNvGrpSpPr/>
                  <p:nvPr/>
                </p:nvGrpSpPr>
                <p:grpSpPr>
                  <a:xfrm>
                    <a:off x="6224433" y="3719840"/>
                    <a:ext cx="1895391" cy="1306330"/>
                    <a:chOff x="6224433" y="3719840"/>
                    <a:chExt cx="1895391" cy="1306330"/>
                  </a:xfrm>
                </p:grpSpPr>
                <p:sp>
                  <p:nvSpPr>
                    <p:cNvPr id="38" name="Freeform 323">
                      <a:extLst>
                        <a:ext uri="{FF2B5EF4-FFF2-40B4-BE49-F238E27FC236}">
                          <a16:creationId xmlns:a16="http://schemas.microsoft.com/office/drawing/2014/main" id="{9637A442-79B9-0CD3-3012-8944D50195D8}"/>
                        </a:ext>
                      </a:extLst>
                    </p:cNvPr>
                    <p:cNvSpPr/>
                    <p:nvPr/>
                  </p:nvSpPr>
                  <p:spPr>
                    <a:xfrm>
                      <a:off x="6224433" y="3719840"/>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36"/>
                            <a:pt x="1860850" y="0"/>
                            <a:pt x="1818262" y="0"/>
                          </a:cubicBezTo>
                          <a:close/>
                        </a:path>
                      </a:pathLst>
                    </a:custGeom>
                    <a:solidFill>
                      <a:srgbClr val="81D1C5"/>
                    </a:solidFill>
                    <a:ln w="2286" cap="flat">
                      <a:noFill/>
                      <a:prstDash val="solid"/>
                      <a:miter/>
                    </a:ln>
                  </p:spPr>
                  <p:txBody>
                    <a:bodyPr rtlCol="0" anchor="ctr"/>
                    <a:lstStyle/>
                    <a:p>
                      <a:endParaRPr lang="en-GB"/>
                    </a:p>
                  </p:txBody>
                </p:sp>
                <p:sp>
                  <p:nvSpPr>
                    <p:cNvPr id="41" name="Freeform 324">
                      <a:extLst>
                        <a:ext uri="{FF2B5EF4-FFF2-40B4-BE49-F238E27FC236}">
                          <a16:creationId xmlns:a16="http://schemas.microsoft.com/office/drawing/2014/main" id="{C386507C-39D8-E1E3-FF2D-443FFFEF2549}"/>
                        </a:ext>
                      </a:extLst>
                    </p:cNvPr>
                    <p:cNvSpPr/>
                    <p:nvPr/>
                  </p:nvSpPr>
                  <p:spPr>
                    <a:xfrm>
                      <a:off x="6286910" y="3782308"/>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5 h 1181395"/>
                        <a:gd name="connsiteX5" fmla="*/ 1702110 w 1770438"/>
                        <a:gd name="connsiteY5" fmla="*/ 1181395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5"/>
                            <a:pt x="68328" y="1181395"/>
                          </a:cubicBezTo>
                          <a:lnTo>
                            <a:pt x="1702110" y="1181395"/>
                          </a:lnTo>
                          <a:cubicBezTo>
                            <a:pt x="1739852" y="1181395"/>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30" name="Graphic 2">
                    <a:extLst>
                      <a:ext uri="{FF2B5EF4-FFF2-40B4-BE49-F238E27FC236}">
                        <a16:creationId xmlns:a16="http://schemas.microsoft.com/office/drawing/2014/main" id="{0E2BFB3A-16ED-BC94-7159-F4522A731B28}"/>
                      </a:ext>
                    </a:extLst>
                  </p:cNvPr>
                  <p:cNvGrpSpPr/>
                  <p:nvPr/>
                </p:nvGrpSpPr>
                <p:grpSpPr>
                  <a:xfrm>
                    <a:off x="6397140" y="3633053"/>
                    <a:ext cx="379179" cy="225161"/>
                    <a:chOff x="6397140" y="3633053"/>
                    <a:chExt cx="379179" cy="225161"/>
                  </a:xfrm>
                  <a:solidFill>
                    <a:srgbClr val="81D1C5"/>
                  </a:solidFill>
                </p:grpSpPr>
                <p:sp>
                  <p:nvSpPr>
                    <p:cNvPr id="35" name="Freeform 326">
                      <a:extLst>
                        <a:ext uri="{FF2B5EF4-FFF2-40B4-BE49-F238E27FC236}">
                          <a16:creationId xmlns:a16="http://schemas.microsoft.com/office/drawing/2014/main" id="{15715C1D-4DB9-22C3-E689-979053E67396}"/>
                        </a:ext>
                      </a:extLst>
                    </p:cNvPr>
                    <p:cNvSpPr/>
                    <p:nvPr/>
                  </p:nvSpPr>
                  <p:spPr>
                    <a:xfrm>
                      <a:off x="6397140" y="3633053"/>
                      <a:ext cx="195041" cy="225161"/>
                    </a:xfrm>
                    <a:custGeom>
                      <a:avLst/>
                      <a:gdLst>
                        <a:gd name="connsiteX0" fmla="*/ 195042 w 195041"/>
                        <a:gd name="connsiteY0" fmla="*/ 112592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36" name="Freeform 327">
                      <a:extLst>
                        <a:ext uri="{FF2B5EF4-FFF2-40B4-BE49-F238E27FC236}">
                          <a16:creationId xmlns:a16="http://schemas.microsoft.com/office/drawing/2014/main" id="{FC0BB149-039D-645C-9C85-A97683B19326}"/>
                        </a:ext>
                      </a:extLst>
                    </p:cNvPr>
                    <p:cNvSpPr/>
                    <p:nvPr/>
                  </p:nvSpPr>
                  <p:spPr>
                    <a:xfrm>
                      <a:off x="6581301"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31" name="Graphic 2">
                    <a:extLst>
                      <a:ext uri="{FF2B5EF4-FFF2-40B4-BE49-F238E27FC236}">
                        <a16:creationId xmlns:a16="http://schemas.microsoft.com/office/drawing/2014/main" id="{CB7B54EB-5B63-9C03-DEB4-E9708F908D39}"/>
                      </a:ext>
                    </a:extLst>
                  </p:cNvPr>
                  <p:cNvGrpSpPr/>
                  <p:nvPr/>
                </p:nvGrpSpPr>
                <p:grpSpPr>
                  <a:xfrm>
                    <a:off x="6871783" y="3518152"/>
                    <a:ext cx="1129009" cy="455900"/>
                    <a:chOff x="6871783" y="3518152"/>
                    <a:chExt cx="1129009" cy="455900"/>
                  </a:xfrm>
                </p:grpSpPr>
                <p:sp>
                  <p:nvSpPr>
                    <p:cNvPr id="32" name="Freeform 330">
                      <a:extLst>
                        <a:ext uri="{FF2B5EF4-FFF2-40B4-BE49-F238E27FC236}">
                          <a16:creationId xmlns:a16="http://schemas.microsoft.com/office/drawing/2014/main" id="{00EF2423-3AC9-DEEE-27A2-2DCD29835FB0}"/>
                        </a:ext>
                      </a:extLst>
                    </p:cNvPr>
                    <p:cNvSpPr/>
                    <p:nvPr/>
                  </p:nvSpPr>
                  <p:spPr>
                    <a:xfrm>
                      <a:off x="6901387" y="3547775"/>
                      <a:ext cx="1069802" cy="396701"/>
                    </a:xfrm>
                    <a:custGeom>
                      <a:avLst/>
                      <a:gdLst>
                        <a:gd name="connsiteX0" fmla="*/ 871423 w 1069802"/>
                        <a:gd name="connsiteY0" fmla="*/ 0 h 396701"/>
                        <a:gd name="connsiteX1" fmla="*/ 198379 w 1069802"/>
                        <a:gd name="connsiteY1" fmla="*/ 0 h 396701"/>
                        <a:gd name="connsiteX2" fmla="*/ 0 w 1069802"/>
                        <a:gd name="connsiteY2" fmla="*/ 198350 h 396701"/>
                        <a:gd name="connsiteX3" fmla="*/ 0 w 1069802"/>
                        <a:gd name="connsiteY3" fmla="*/ 198350 h 396701"/>
                        <a:gd name="connsiteX4" fmla="*/ 198379 w 1069802"/>
                        <a:gd name="connsiteY4" fmla="*/ 396701 h 396701"/>
                        <a:gd name="connsiteX5" fmla="*/ 871423 w 1069802"/>
                        <a:gd name="connsiteY5" fmla="*/ 396701 h 396701"/>
                        <a:gd name="connsiteX6" fmla="*/ 1069802 w 1069802"/>
                        <a:gd name="connsiteY6" fmla="*/ 198350 h 396701"/>
                        <a:gd name="connsiteX7" fmla="*/ 1069802 w 1069802"/>
                        <a:gd name="connsiteY7" fmla="*/ 198350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779" y="88798"/>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33" name="Freeform 331">
                      <a:extLst>
                        <a:ext uri="{FF2B5EF4-FFF2-40B4-BE49-F238E27FC236}">
                          <a16:creationId xmlns:a16="http://schemas.microsoft.com/office/drawing/2014/main" id="{D67E1842-2808-D3D2-7C6B-E4AD076F46D1}"/>
                        </a:ext>
                      </a:extLst>
                    </p:cNvPr>
                    <p:cNvSpPr/>
                    <p:nvPr/>
                  </p:nvSpPr>
                  <p:spPr>
                    <a:xfrm>
                      <a:off x="6871783" y="3518152"/>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222 h 455900"/>
                        <a:gd name="connsiteX8" fmla="*/ 59184 w 1129009"/>
                        <a:gd name="connsiteY8" fmla="*/ 227973 h 455900"/>
                        <a:gd name="connsiteX9" fmla="*/ 227960 w 1129009"/>
                        <a:gd name="connsiteY9" fmla="*/ 396724 h 455900"/>
                        <a:gd name="connsiteX10" fmla="*/ 901004 w 1129009"/>
                        <a:gd name="connsiteY10" fmla="*/ 396724 h 455900"/>
                        <a:gd name="connsiteX11" fmla="*/ 1069779 w 1129009"/>
                        <a:gd name="connsiteY11" fmla="*/ 227973 h 455900"/>
                        <a:gd name="connsiteX12" fmla="*/ 901004 w 1129009"/>
                        <a:gd name="connsiteY12" fmla="*/ 59222 h 455900"/>
                        <a:gd name="connsiteX13" fmla="*/ 227960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222"/>
                          </a:moveTo>
                          <a:cubicBezTo>
                            <a:pt x="134897" y="59222"/>
                            <a:pt x="59184" y="134923"/>
                            <a:pt x="59184" y="227973"/>
                          </a:cubicBezTo>
                          <a:cubicBezTo>
                            <a:pt x="59184" y="321023"/>
                            <a:pt x="134897" y="396724"/>
                            <a:pt x="227960" y="396724"/>
                          </a:cubicBezTo>
                          <a:lnTo>
                            <a:pt x="901004" y="396724"/>
                          </a:lnTo>
                          <a:cubicBezTo>
                            <a:pt x="994067" y="396724"/>
                            <a:pt x="1069779" y="321023"/>
                            <a:pt x="1069779" y="227973"/>
                          </a:cubicBezTo>
                          <a:cubicBezTo>
                            <a:pt x="1069779" y="134923"/>
                            <a:pt x="994067" y="59222"/>
                            <a:pt x="901004" y="59222"/>
                          </a:cubicBezTo>
                          <a:lnTo>
                            <a:pt x="227960" y="59222"/>
                          </a:lnTo>
                          <a:close/>
                        </a:path>
                      </a:pathLst>
                    </a:custGeom>
                    <a:solidFill>
                      <a:srgbClr val="81D1C5"/>
                    </a:solidFill>
                    <a:ln w="2286" cap="flat">
                      <a:noFill/>
                      <a:prstDash val="solid"/>
                      <a:miter/>
                    </a:ln>
                  </p:spPr>
                  <p:txBody>
                    <a:bodyPr rtlCol="0" anchor="ctr"/>
                    <a:lstStyle/>
                    <a:p>
                      <a:endParaRPr lang="en-GB"/>
                    </a:p>
                  </p:txBody>
                </p:sp>
              </p:grpSp>
            </p:grpSp>
          </p:grpSp>
        </p:grpSp>
      </p:grpSp>
      <p:pic>
        <p:nvPicPr>
          <p:cNvPr id="6" name="Picture 5" descr="Background pattern&#10;&#10;Description automatically generated">
            <a:extLst>
              <a:ext uri="{FF2B5EF4-FFF2-40B4-BE49-F238E27FC236}">
                <a16:creationId xmlns:a16="http://schemas.microsoft.com/office/drawing/2014/main" id="{4DA7B735-E906-2B9F-FE7C-FA32B433354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9441" t="-3095" r="10580" b="84089"/>
          <a:stretch/>
        </p:blipFill>
        <p:spPr>
          <a:xfrm rot="16200000">
            <a:off x="9205950" y="1780761"/>
            <a:ext cx="4729844" cy="1233285"/>
          </a:xfrm>
          <a:prstGeom prst="rect">
            <a:avLst/>
          </a:prstGeom>
        </p:spPr>
      </p:pic>
      <p:sp>
        <p:nvSpPr>
          <p:cNvPr id="9" name="TextBox 8">
            <a:extLst>
              <a:ext uri="{FF2B5EF4-FFF2-40B4-BE49-F238E27FC236}">
                <a16:creationId xmlns:a16="http://schemas.microsoft.com/office/drawing/2014/main" id="{05DE2E2F-2343-E810-4A20-5B3203D3461F}"/>
              </a:ext>
            </a:extLst>
          </p:cNvPr>
          <p:cNvSpPr txBox="1"/>
          <p:nvPr/>
        </p:nvSpPr>
        <p:spPr>
          <a:xfrm>
            <a:off x="8499821" y="837810"/>
            <a:ext cx="2368530" cy="1200329"/>
          </a:xfrm>
          <a:prstGeom prst="rect">
            <a:avLst/>
          </a:prstGeom>
          <a:noFill/>
        </p:spPr>
        <p:txBody>
          <a:bodyPr wrap="square" rtlCol="0">
            <a:spAutoFit/>
          </a:bodyPr>
          <a:lstStyle/>
          <a:p>
            <a:pPr algn="ctr"/>
            <a:r>
              <a:rPr lang="en-IE" kern="1200" dirty="0">
                <a:solidFill>
                  <a:srgbClr val="79527B"/>
                </a:solidFill>
                <a:latin typeface="+mn-lt"/>
                <a:ea typeface="+mn-ea"/>
                <a:cs typeface="+mn-cs"/>
              </a:rPr>
              <a:t>Conduct a Regional Crisis Vulnerability  SWOT Analysis and Destination Audit </a:t>
            </a:r>
            <a:endParaRPr lang="en-IE" dirty="0">
              <a:solidFill>
                <a:srgbClr val="79527B"/>
              </a:solidFill>
            </a:endParaRPr>
          </a:p>
        </p:txBody>
      </p:sp>
      <p:sp>
        <p:nvSpPr>
          <p:cNvPr id="11" name="TextBox 10">
            <a:extLst>
              <a:ext uri="{FF2B5EF4-FFF2-40B4-BE49-F238E27FC236}">
                <a16:creationId xmlns:a16="http://schemas.microsoft.com/office/drawing/2014/main" id="{52068B39-3C00-60C3-4D12-259DFFF70B65}"/>
              </a:ext>
            </a:extLst>
          </p:cNvPr>
          <p:cNvSpPr txBox="1"/>
          <p:nvPr/>
        </p:nvSpPr>
        <p:spPr>
          <a:xfrm>
            <a:off x="563284" y="755365"/>
            <a:ext cx="1891673" cy="1200329"/>
          </a:xfrm>
          <a:prstGeom prst="rect">
            <a:avLst/>
          </a:prstGeom>
          <a:noFill/>
        </p:spPr>
        <p:txBody>
          <a:bodyPr wrap="square" rtlCol="0">
            <a:spAutoFit/>
          </a:bodyPr>
          <a:lstStyle/>
          <a:p>
            <a:r>
              <a:rPr lang="en-IE" sz="3200" b="1" kern="1200" dirty="0">
                <a:solidFill>
                  <a:srgbClr val="79527B"/>
                </a:solidFill>
                <a:latin typeface="+mn-lt"/>
                <a:ea typeface="+mn-ea"/>
                <a:cs typeface="+mn-cs"/>
              </a:rPr>
              <a:t>Phase 1</a:t>
            </a:r>
            <a:r>
              <a:rPr lang="en-IE" sz="2400" b="1" kern="1200" dirty="0">
                <a:solidFill>
                  <a:srgbClr val="79527B"/>
                </a:solidFill>
                <a:latin typeface="+mn-lt"/>
                <a:ea typeface="+mn-ea"/>
                <a:cs typeface="+mn-cs"/>
              </a:rPr>
              <a:t> </a:t>
            </a:r>
            <a:r>
              <a:rPr lang="en-IE" sz="2000" kern="1200" dirty="0">
                <a:solidFill>
                  <a:srgbClr val="79527B"/>
                </a:solidFill>
                <a:latin typeface="+mn-lt"/>
                <a:ea typeface="+mn-ea"/>
                <a:cs typeface="+mn-cs"/>
              </a:rPr>
              <a:t>Preparation &amp; Mitigation</a:t>
            </a:r>
            <a:endParaRPr lang="en-IE" sz="2000" dirty="0">
              <a:solidFill>
                <a:srgbClr val="79527B"/>
              </a:solidFill>
            </a:endParaRPr>
          </a:p>
        </p:txBody>
      </p:sp>
      <p:sp>
        <p:nvSpPr>
          <p:cNvPr id="12" name="TextBox 11">
            <a:extLst>
              <a:ext uri="{FF2B5EF4-FFF2-40B4-BE49-F238E27FC236}">
                <a16:creationId xmlns:a16="http://schemas.microsoft.com/office/drawing/2014/main" id="{85A07547-D245-653F-0EBE-DA7A7688C69E}"/>
              </a:ext>
            </a:extLst>
          </p:cNvPr>
          <p:cNvSpPr txBox="1"/>
          <p:nvPr/>
        </p:nvSpPr>
        <p:spPr>
          <a:xfrm>
            <a:off x="567299" y="2687187"/>
            <a:ext cx="1764337" cy="1138773"/>
          </a:xfrm>
          <a:prstGeom prst="rect">
            <a:avLst/>
          </a:prstGeom>
          <a:noFill/>
        </p:spPr>
        <p:txBody>
          <a:bodyPr wrap="square" rtlCol="0">
            <a:spAutoFit/>
          </a:bodyPr>
          <a:lstStyle/>
          <a:p>
            <a:r>
              <a:rPr lang="en-IE" sz="2800" b="1" kern="1200" dirty="0">
                <a:solidFill>
                  <a:srgbClr val="F27954"/>
                </a:solidFill>
                <a:latin typeface="+mn-lt"/>
                <a:ea typeface="+mn-ea"/>
                <a:cs typeface="+mn-cs"/>
              </a:rPr>
              <a:t>Phase 2</a:t>
            </a:r>
            <a:r>
              <a:rPr lang="en-IE" sz="2400" b="1" kern="1200" dirty="0">
                <a:solidFill>
                  <a:srgbClr val="F27954"/>
                </a:solidFill>
                <a:latin typeface="+mn-lt"/>
                <a:ea typeface="+mn-ea"/>
                <a:cs typeface="+mn-cs"/>
              </a:rPr>
              <a:t> </a:t>
            </a:r>
            <a:r>
              <a:rPr lang="en-IE" sz="2000" kern="1200" dirty="0">
                <a:solidFill>
                  <a:srgbClr val="F27954"/>
                </a:solidFill>
                <a:latin typeface="+mn-lt"/>
                <a:ea typeface="+mn-ea"/>
                <a:cs typeface="+mn-cs"/>
              </a:rPr>
              <a:t>Planning, </a:t>
            </a:r>
          </a:p>
          <a:p>
            <a:r>
              <a:rPr lang="en-IE" sz="2000" kern="1200" dirty="0">
                <a:solidFill>
                  <a:srgbClr val="F27954"/>
                </a:solidFill>
                <a:latin typeface="+mn-lt"/>
                <a:ea typeface="+mn-ea"/>
                <a:cs typeface="+mn-cs"/>
              </a:rPr>
              <a:t>&amp; Response</a:t>
            </a:r>
            <a:endParaRPr lang="en-IE" sz="2000" dirty="0">
              <a:solidFill>
                <a:srgbClr val="F27954"/>
              </a:solidFill>
            </a:endParaRPr>
          </a:p>
        </p:txBody>
      </p:sp>
      <p:sp>
        <p:nvSpPr>
          <p:cNvPr id="13" name="TextBox 12">
            <a:extLst>
              <a:ext uri="{FF2B5EF4-FFF2-40B4-BE49-F238E27FC236}">
                <a16:creationId xmlns:a16="http://schemas.microsoft.com/office/drawing/2014/main" id="{A562338C-C9C8-541D-7A6B-A7F475DD2D26}"/>
              </a:ext>
            </a:extLst>
          </p:cNvPr>
          <p:cNvSpPr txBox="1"/>
          <p:nvPr/>
        </p:nvSpPr>
        <p:spPr>
          <a:xfrm>
            <a:off x="606189" y="4839123"/>
            <a:ext cx="1618749" cy="1508105"/>
          </a:xfrm>
          <a:prstGeom prst="rect">
            <a:avLst/>
          </a:prstGeom>
          <a:solidFill>
            <a:schemeClr val="bg1"/>
          </a:solidFill>
        </p:spPr>
        <p:txBody>
          <a:bodyPr wrap="square" rtlCol="0">
            <a:spAutoFit/>
          </a:bodyPr>
          <a:lstStyle/>
          <a:p>
            <a:r>
              <a:rPr lang="en-IE" sz="3200" b="1" kern="1200" dirty="0">
                <a:solidFill>
                  <a:srgbClr val="44BAA9"/>
                </a:solidFill>
                <a:latin typeface="+mn-lt"/>
                <a:ea typeface="+mn-ea"/>
                <a:cs typeface="+mn-cs"/>
              </a:rPr>
              <a:t>Phase 3</a:t>
            </a:r>
          </a:p>
          <a:p>
            <a:r>
              <a:rPr lang="en-IE" sz="2000" kern="1200" dirty="0">
                <a:solidFill>
                  <a:srgbClr val="44BAA9"/>
                </a:solidFill>
                <a:latin typeface="+mn-lt"/>
                <a:ea typeface="+mn-ea"/>
                <a:cs typeface="+mn-cs"/>
              </a:rPr>
              <a:t>Recovery, Rebuild, Resilience</a:t>
            </a:r>
            <a:endParaRPr lang="en-IE" sz="2000" dirty="0">
              <a:solidFill>
                <a:srgbClr val="44BAA9"/>
              </a:solidFill>
            </a:endParaRPr>
          </a:p>
        </p:txBody>
      </p:sp>
      <p:sp>
        <p:nvSpPr>
          <p:cNvPr id="23" name="TextBox 22">
            <a:extLst>
              <a:ext uri="{FF2B5EF4-FFF2-40B4-BE49-F238E27FC236}">
                <a16:creationId xmlns:a16="http://schemas.microsoft.com/office/drawing/2014/main" id="{6AA5E8F5-E176-96D4-B34D-E2141E84EBA6}"/>
              </a:ext>
            </a:extLst>
          </p:cNvPr>
          <p:cNvSpPr txBox="1"/>
          <p:nvPr/>
        </p:nvSpPr>
        <p:spPr>
          <a:xfrm>
            <a:off x="5606580" y="821497"/>
            <a:ext cx="2238831" cy="1200329"/>
          </a:xfrm>
          <a:prstGeom prst="rect">
            <a:avLst/>
          </a:prstGeom>
          <a:noFill/>
        </p:spPr>
        <p:txBody>
          <a:bodyPr wrap="square" rtlCol="0">
            <a:spAutoFit/>
          </a:bodyPr>
          <a:lstStyle/>
          <a:p>
            <a:pPr algn="ctr"/>
            <a:r>
              <a:rPr lang="en-IE" dirty="0">
                <a:solidFill>
                  <a:srgbClr val="79527B"/>
                </a:solidFill>
              </a:rPr>
              <a:t>Set Up a Regional Public Private Partnership &amp; Crisis Management Team</a:t>
            </a:r>
          </a:p>
        </p:txBody>
      </p:sp>
      <p:sp>
        <p:nvSpPr>
          <p:cNvPr id="25" name="TextBox 24">
            <a:extLst>
              <a:ext uri="{FF2B5EF4-FFF2-40B4-BE49-F238E27FC236}">
                <a16:creationId xmlns:a16="http://schemas.microsoft.com/office/drawing/2014/main" id="{CE502EDD-988E-1B8E-D6B0-D0F35BBA060C}"/>
              </a:ext>
            </a:extLst>
          </p:cNvPr>
          <p:cNvSpPr txBox="1"/>
          <p:nvPr/>
        </p:nvSpPr>
        <p:spPr>
          <a:xfrm>
            <a:off x="2757709" y="3008200"/>
            <a:ext cx="2238124" cy="1200329"/>
          </a:xfrm>
          <a:prstGeom prst="rect">
            <a:avLst/>
          </a:prstGeom>
          <a:noFill/>
        </p:spPr>
        <p:txBody>
          <a:bodyPr wrap="square" rtlCol="0">
            <a:spAutoFit/>
          </a:bodyPr>
          <a:lstStyle/>
          <a:p>
            <a:pPr algn="ctr"/>
            <a:r>
              <a:rPr lang="en-IE" dirty="0">
                <a:solidFill>
                  <a:srgbClr val="F37C57"/>
                </a:solidFill>
              </a:rPr>
              <a:t>Develop a Regional Crisis Management Strategy </a:t>
            </a:r>
            <a:r>
              <a:rPr lang="en-IE" i="1" dirty="0">
                <a:solidFill>
                  <a:srgbClr val="F37C57"/>
                </a:solidFill>
              </a:rPr>
              <a:t>(Long Term Mitigation Planning)</a:t>
            </a:r>
          </a:p>
        </p:txBody>
      </p:sp>
      <p:sp>
        <p:nvSpPr>
          <p:cNvPr id="27" name="TextBox 26">
            <a:extLst>
              <a:ext uri="{FF2B5EF4-FFF2-40B4-BE49-F238E27FC236}">
                <a16:creationId xmlns:a16="http://schemas.microsoft.com/office/drawing/2014/main" id="{81623343-A1BD-B957-16FF-32FA43BBD2C9}"/>
              </a:ext>
            </a:extLst>
          </p:cNvPr>
          <p:cNvSpPr txBox="1"/>
          <p:nvPr/>
        </p:nvSpPr>
        <p:spPr>
          <a:xfrm>
            <a:off x="8509929" y="2985988"/>
            <a:ext cx="2307211" cy="1200329"/>
          </a:xfrm>
          <a:prstGeom prst="rect">
            <a:avLst/>
          </a:prstGeom>
          <a:noFill/>
        </p:spPr>
        <p:txBody>
          <a:bodyPr wrap="square" rtlCol="0">
            <a:spAutoFit/>
          </a:bodyPr>
          <a:lstStyle/>
          <a:p>
            <a:pPr algn="ctr"/>
            <a:r>
              <a:rPr lang="en-IE" dirty="0">
                <a:solidFill>
                  <a:srgbClr val="F37C57"/>
                </a:solidFill>
              </a:rPr>
              <a:t>Response Activation and Communication with Industry for Regional Collaboration</a:t>
            </a:r>
          </a:p>
        </p:txBody>
      </p:sp>
      <p:sp>
        <p:nvSpPr>
          <p:cNvPr id="34" name="TextBox 33">
            <a:extLst>
              <a:ext uri="{FF2B5EF4-FFF2-40B4-BE49-F238E27FC236}">
                <a16:creationId xmlns:a16="http://schemas.microsoft.com/office/drawing/2014/main" id="{E93438AD-EA15-CD96-A656-CE420AA275E8}"/>
              </a:ext>
            </a:extLst>
          </p:cNvPr>
          <p:cNvSpPr txBox="1"/>
          <p:nvPr/>
        </p:nvSpPr>
        <p:spPr>
          <a:xfrm>
            <a:off x="8456229" y="5231762"/>
            <a:ext cx="2414610" cy="1261884"/>
          </a:xfrm>
          <a:prstGeom prst="rect">
            <a:avLst/>
          </a:prstGeom>
          <a:noFill/>
        </p:spPr>
        <p:txBody>
          <a:bodyPr wrap="square" rtlCol="0">
            <a:spAutoFit/>
          </a:bodyPr>
          <a:lstStyle/>
          <a:p>
            <a:pPr algn="ctr"/>
            <a:r>
              <a:rPr lang="en-IE" sz="1900" dirty="0">
                <a:solidFill>
                  <a:srgbClr val="3AA091"/>
                </a:solidFill>
              </a:rPr>
              <a:t>Regional Recovery, Rebuilding &amp;  Resilience Towards a ‘New Norm’ Post Crisis</a:t>
            </a:r>
          </a:p>
        </p:txBody>
      </p:sp>
      <p:sp>
        <p:nvSpPr>
          <p:cNvPr id="37" name="TextBox 36">
            <a:extLst>
              <a:ext uri="{FF2B5EF4-FFF2-40B4-BE49-F238E27FC236}">
                <a16:creationId xmlns:a16="http://schemas.microsoft.com/office/drawing/2014/main" id="{53EC9D4B-4D3A-99C6-A294-D819C91601AE}"/>
              </a:ext>
            </a:extLst>
          </p:cNvPr>
          <p:cNvSpPr txBox="1"/>
          <p:nvPr/>
        </p:nvSpPr>
        <p:spPr>
          <a:xfrm>
            <a:off x="2696985" y="777931"/>
            <a:ext cx="2243609" cy="1200329"/>
          </a:xfrm>
          <a:prstGeom prst="rect">
            <a:avLst/>
          </a:prstGeom>
          <a:noFill/>
        </p:spPr>
        <p:txBody>
          <a:bodyPr wrap="square" rtlCol="0">
            <a:spAutoFit/>
          </a:bodyPr>
          <a:lstStyle/>
          <a:p>
            <a:pPr algn="ctr"/>
            <a:r>
              <a:rPr lang="en-IE" dirty="0">
                <a:solidFill>
                  <a:srgbClr val="79527B"/>
                </a:solidFill>
              </a:rPr>
              <a:t>Introduction to Regional Crisis Tourism Management &amp; Its Complexities</a:t>
            </a:r>
          </a:p>
        </p:txBody>
      </p:sp>
      <p:sp>
        <p:nvSpPr>
          <p:cNvPr id="39" name="TextBox 38">
            <a:extLst>
              <a:ext uri="{FF2B5EF4-FFF2-40B4-BE49-F238E27FC236}">
                <a16:creationId xmlns:a16="http://schemas.microsoft.com/office/drawing/2014/main" id="{91E70F61-2CF0-4673-9DDE-6DC54F2CEF2D}"/>
              </a:ext>
            </a:extLst>
          </p:cNvPr>
          <p:cNvSpPr txBox="1"/>
          <p:nvPr/>
        </p:nvSpPr>
        <p:spPr>
          <a:xfrm>
            <a:off x="5719842" y="3000513"/>
            <a:ext cx="2233365" cy="1200329"/>
          </a:xfrm>
          <a:prstGeom prst="rect">
            <a:avLst/>
          </a:prstGeom>
          <a:noFill/>
        </p:spPr>
        <p:txBody>
          <a:bodyPr wrap="square" rtlCol="0">
            <a:spAutoFit/>
          </a:bodyPr>
          <a:lstStyle/>
          <a:p>
            <a:pPr algn="ctr"/>
            <a:r>
              <a:rPr lang="en-IE" dirty="0">
                <a:solidFill>
                  <a:srgbClr val="F37C57"/>
                </a:solidFill>
              </a:rPr>
              <a:t>Develop a Regional Crisis Management Response Plan </a:t>
            </a:r>
            <a:r>
              <a:rPr lang="en-IE" i="1" dirty="0">
                <a:solidFill>
                  <a:srgbClr val="F37C57"/>
                </a:solidFill>
              </a:rPr>
              <a:t>(Short Term Response Plan)</a:t>
            </a:r>
          </a:p>
        </p:txBody>
      </p:sp>
      <p:sp>
        <p:nvSpPr>
          <p:cNvPr id="40" name="TextBox 39">
            <a:extLst>
              <a:ext uri="{FF2B5EF4-FFF2-40B4-BE49-F238E27FC236}">
                <a16:creationId xmlns:a16="http://schemas.microsoft.com/office/drawing/2014/main" id="{3F66F445-3B3D-4075-70A3-D553312FA5CF}"/>
              </a:ext>
            </a:extLst>
          </p:cNvPr>
          <p:cNvSpPr txBox="1"/>
          <p:nvPr/>
        </p:nvSpPr>
        <p:spPr>
          <a:xfrm>
            <a:off x="2696985" y="5331565"/>
            <a:ext cx="2329487" cy="1015663"/>
          </a:xfrm>
          <a:prstGeom prst="rect">
            <a:avLst/>
          </a:prstGeom>
          <a:noFill/>
        </p:spPr>
        <p:txBody>
          <a:bodyPr wrap="square" rtlCol="0">
            <a:spAutoFit/>
          </a:bodyPr>
          <a:lstStyle/>
          <a:p>
            <a:pPr algn="ctr"/>
            <a:r>
              <a:rPr lang="en-IE" sz="2000" dirty="0">
                <a:solidFill>
                  <a:srgbClr val="3AA091"/>
                </a:solidFill>
              </a:rPr>
              <a:t>Communication Strategy and Dealing with PR &amp; Media</a:t>
            </a:r>
          </a:p>
        </p:txBody>
      </p:sp>
      <p:sp>
        <p:nvSpPr>
          <p:cNvPr id="130" name="TextBox 129">
            <a:extLst>
              <a:ext uri="{FF2B5EF4-FFF2-40B4-BE49-F238E27FC236}">
                <a16:creationId xmlns:a16="http://schemas.microsoft.com/office/drawing/2014/main" id="{BC0C15CA-D8DF-5D50-B91F-31D6D4E2D48D}"/>
              </a:ext>
            </a:extLst>
          </p:cNvPr>
          <p:cNvSpPr txBox="1"/>
          <p:nvPr/>
        </p:nvSpPr>
        <p:spPr>
          <a:xfrm>
            <a:off x="3669414" y="351112"/>
            <a:ext cx="1193749" cy="252773"/>
          </a:xfrm>
          <a:prstGeom prst="rect">
            <a:avLst/>
          </a:prstGeom>
          <a:noFill/>
        </p:spPr>
        <p:txBody>
          <a:bodyPr wrap="square" rtlCol="0" anchor="t">
            <a:spAutoFit/>
          </a:bodyPr>
          <a:lstStyle/>
          <a:p>
            <a:pPr algn="ctr">
              <a:lnSpc>
                <a:spcPts val="1020"/>
              </a:lnSpc>
            </a:pPr>
            <a:r>
              <a:rPr lang="en-IE" b="1" kern="1200" dirty="0">
                <a:solidFill>
                  <a:srgbClr val="79527B"/>
                </a:solidFill>
                <a:latin typeface="+mn-lt"/>
                <a:ea typeface="+mn-ea"/>
                <a:cs typeface="+mn-cs"/>
              </a:rPr>
              <a:t>Module 1</a:t>
            </a:r>
            <a:endParaRPr lang="en-IE" b="1" dirty="0">
              <a:solidFill>
                <a:srgbClr val="79527B"/>
              </a:solidFill>
            </a:endParaRPr>
          </a:p>
        </p:txBody>
      </p:sp>
      <p:sp>
        <p:nvSpPr>
          <p:cNvPr id="131" name="TextBox 130">
            <a:extLst>
              <a:ext uri="{FF2B5EF4-FFF2-40B4-BE49-F238E27FC236}">
                <a16:creationId xmlns:a16="http://schemas.microsoft.com/office/drawing/2014/main" id="{B80D0131-7456-50AC-FC69-079E3D909A5F}"/>
              </a:ext>
            </a:extLst>
          </p:cNvPr>
          <p:cNvSpPr txBox="1"/>
          <p:nvPr/>
        </p:nvSpPr>
        <p:spPr>
          <a:xfrm>
            <a:off x="6453344" y="377865"/>
            <a:ext cx="1193749" cy="252773"/>
          </a:xfrm>
          <a:prstGeom prst="rect">
            <a:avLst/>
          </a:prstGeom>
          <a:noFill/>
        </p:spPr>
        <p:txBody>
          <a:bodyPr wrap="square" rtlCol="0" anchor="t">
            <a:spAutoFit/>
          </a:bodyPr>
          <a:lstStyle/>
          <a:p>
            <a:pPr algn="ctr">
              <a:lnSpc>
                <a:spcPts val="1020"/>
              </a:lnSpc>
            </a:pPr>
            <a:r>
              <a:rPr lang="en-IE" b="1" kern="1200" dirty="0">
                <a:solidFill>
                  <a:srgbClr val="79527B"/>
                </a:solidFill>
                <a:latin typeface="+mn-lt"/>
                <a:ea typeface="+mn-ea"/>
                <a:cs typeface="+mn-cs"/>
              </a:rPr>
              <a:t>Module 2</a:t>
            </a:r>
            <a:endParaRPr lang="en-IE" b="1" dirty="0">
              <a:solidFill>
                <a:srgbClr val="79527B"/>
              </a:solidFill>
            </a:endParaRPr>
          </a:p>
        </p:txBody>
      </p:sp>
      <p:sp>
        <p:nvSpPr>
          <p:cNvPr id="132" name="TextBox 131">
            <a:extLst>
              <a:ext uri="{FF2B5EF4-FFF2-40B4-BE49-F238E27FC236}">
                <a16:creationId xmlns:a16="http://schemas.microsoft.com/office/drawing/2014/main" id="{78C1540A-AE5C-E178-55A5-57DB0D29C5BF}"/>
              </a:ext>
            </a:extLst>
          </p:cNvPr>
          <p:cNvSpPr txBox="1"/>
          <p:nvPr/>
        </p:nvSpPr>
        <p:spPr>
          <a:xfrm>
            <a:off x="9391403" y="352064"/>
            <a:ext cx="1193749" cy="252773"/>
          </a:xfrm>
          <a:prstGeom prst="rect">
            <a:avLst/>
          </a:prstGeom>
          <a:noFill/>
        </p:spPr>
        <p:txBody>
          <a:bodyPr wrap="square" rtlCol="0" anchor="t">
            <a:spAutoFit/>
          </a:bodyPr>
          <a:lstStyle/>
          <a:p>
            <a:pPr algn="ctr">
              <a:lnSpc>
                <a:spcPts val="1020"/>
              </a:lnSpc>
            </a:pPr>
            <a:r>
              <a:rPr lang="en-IE" b="1" kern="1200" dirty="0">
                <a:solidFill>
                  <a:srgbClr val="79527B"/>
                </a:solidFill>
                <a:latin typeface="+mn-lt"/>
                <a:ea typeface="+mn-ea"/>
                <a:cs typeface="+mn-cs"/>
              </a:rPr>
              <a:t>Module 3</a:t>
            </a:r>
            <a:endParaRPr lang="en-IE" b="1" dirty="0">
              <a:solidFill>
                <a:srgbClr val="79527B"/>
              </a:solidFill>
            </a:endParaRPr>
          </a:p>
        </p:txBody>
      </p:sp>
      <p:sp>
        <p:nvSpPr>
          <p:cNvPr id="133" name="TextBox 132">
            <a:extLst>
              <a:ext uri="{FF2B5EF4-FFF2-40B4-BE49-F238E27FC236}">
                <a16:creationId xmlns:a16="http://schemas.microsoft.com/office/drawing/2014/main" id="{7A837965-7EC6-3618-5E68-8355523C4EBA}"/>
              </a:ext>
            </a:extLst>
          </p:cNvPr>
          <p:cNvSpPr txBox="1"/>
          <p:nvPr/>
        </p:nvSpPr>
        <p:spPr>
          <a:xfrm>
            <a:off x="3652173" y="2625371"/>
            <a:ext cx="1193749" cy="252773"/>
          </a:xfrm>
          <a:prstGeom prst="rect">
            <a:avLst/>
          </a:prstGeom>
          <a:noFill/>
        </p:spPr>
        <p:txBody>
          <a:bodyPr wrap="square" rtlCol="0" anchor="t">
            <a:spAutoFit/>
          </a:bodyPr>
          <a:lstStyle/>
          <a:p>
            <a:pPr algn="ctr">
              <a:lnSpc>
                <a:spcPts val="1020"/>
              </a:lnSpc>
            </a:pPr>
            <a:r>
              <a:rPr lang="en-IE" b="1" kern="1200" dirty="0">
                <a:solidFill>
                  <a:srgbClr val="F27954"/>
                </a:solidFill>
                <a:latin typeface="+mn-lt"/>
                <a:ea typeface="+mn-ea"/>
                <a:cs typeface="+mn-cs"/>
              </a:rPr>
              <a:t>Module 4</a:t>
            </a:r>
            <a:endParaRPr lang="en-IE" b="1" dirty="0">
              <a:solidFill>
                <a:srgbClr val="F27954"/>
              </a:solidFill>
            </a:endParaRPr>
          </a:p>
        </p:txBody>
      </p:sp>
      <p:sp>
        <p:nvSpPr>
          <p:cNvPr id="134" name="TextBox 133">
            <a:extLst>
              <a:ext uri="{FF2B5EF4-FFF2-40B4-BE49-F238E27FC236}">
                <a16:creationId xmlns:a16="http://schemas.microsoft.com/office/drawing/2014/main" id="{BB5F536D-24E2-C838-495B-0CB27BA0351C}"/>
              </a:ext>
            </a:extLst>
          </p:cNvPr>
          <p:cNvSpPr txBox="1"/>
          <p:nvPr/>
        </p:nvSpPr>
        <p:spPr>
          <a:xfrm>
            <a:off x="6491070" y="2609242"/>
            <a:ext cx="1193749" cy="252773"/>
          </a:xfrm>
          <a:prstGeom prst="rect">
            <a:avLst/>
          </a:prstGeom>
          <a:noFill/>
        </p:spPr>
        <p:txBody>
          <a:bodyPr wrap="square" rtlCol="0" anchor="t">
            <a:spAutoFit/>
          </a:bodyPr>
          <a:lstStyle/>
          <a:p>
            <a:pPr algn="ctr">
              <a:lnSpc>
                <a:spcPts val="1020"/>
              </a:lnSpc>
            </a:pPr>
            <a:r>
              <a:rPr lang="en-IE" b="1" kern="1200" dirty="0">
                <a:solidFill>
                  <a:srgbClr val="F27954"/>
                </a:solidFill>
                <a:latin typeface="+mn-lt"/>
                <a:ea typeface="+mn-ea"/>
                <a:cs typeface="+mn-cs"/>
              </a:rPr>
              <a:t>Module 5</a:t>
            </a:r>
            <a:endParaRPr lang="en-IE" b="1" dirty="0">
              <a:solidFill>
                <a:srgbClr val="F27954"/>
              </a:solidFill>
            </a:endParaRPr>
          </a:p>
        </p:txBody>
      </p:sp>
      <p:sp>
        <p:nvSpPr>
          <p:cNvPr id="135" name="TextBox 134">
            <a:extLst>
              <a:ext uri="{FF2B5EF4-FFF2-40B4-BE49-F238E27FC236}">
                <a16:creationId xmlns:a16="http://schemas.microsoft.com/office/drawing/2014/main" id="{5A43CFD7-4DD3-5ECB-4984-BABBB48AAE2F}"/>
              </a:ext>
            </a:extLst>
          </p:cNvPr>
          <p:cNvSpPr txBox="1"/>
          <p:nvPr/>
        </p:nvSpPr>
        <p:spPr>
          <a:xfrm>
            <a:off x="9318312" y="2615458"/>
            <a:ext cx="1193749" cy="252773"/>
          </a:xfrm>
          <a:prstGeom prst="rect">
            <a:avLst/>
          </a:prstGeom>
          <a:noFill/>
        </p:spPr>
        <p:txBody>
          <a:bodyPr wrap="square" rtlCol="0" anchor="t">
            <a:spAutoFit/>
          </a:bodyPr>
          <a:lstStyle/>
          <a:p>
            <a:pPr algn="ctr">
              <a:lnSpc>
                <a:spcPts val="1020"/>
              </a:lnSpc>
            </a:pPr>
            <a:r>
              <a:rPr lang="en-IE" b="1" kern="1200" dirty="0">
                <a:solidFill>
                  <a:srgbClr val="F27954"/>
                </a:solidFill>
                <a:latin typeface="+mn-lt"/>
                <a:ea typeface="+mn-ea"/>
                <a:cs typeface="+mn-cs"/>
              </a:rPr>
              <a:t>Module 6</a:t>
            </a:r>
            <a:endParaRPr lang="en-IE" b="1" dirty="0">
              <a:solidFill>
                <a:srgbClr val="F27954"/>
              </a:solidFill>
            </a:endParaRPr>
          </a:p>
        </p:txBody>
      </p:sp>
      <p:sp>
        <p:nvSpPr>
          <p:cNvPr id="136" name="TextBox 135">
            <a:extLst>
              <a:ext uri="{FF2B5EF4-FFF2-40B4-BE49-F238E27FC236}">
                <a16:creationId xmlns:a16="http://schemas.microsoft.com/office/drawing/2014/main" id="{60AB4A7A-E634-0066-C66C-785D4810091F}"/>
              </a:ext>
            </a:extLst>
          </p:cNvPr>
          <p:cNvSpPr txBox="1"/>
          <p:nvPr/>
        </p:nvSpPr>
        <p:spPr>
          <a:xfrm>
            <a:off x="3570360" y="4830332"/>
            <a:ext cx="1193749" cy="252773"/>
          </a:xfrm>
          <a:prstGeom prst="rect">
            <a:avLst/>
          </a:prstGeom>
          <a:noFill/>
        </p:spPr>
        <p:txBody>
          <a:bodyPr wrap="square" rtlCol="0" anchor="t">
            <a:spAutoFit/>
          </a:bodyPr>
          <a:lstStyle/>
          <a:p>
            <a:pPr algn="ctr">
              <a:lnSpc>
                <a:spcPts val="1020"/>
              </a:lnSpc>
            </a:pPr>
            <a:r>
              <a:rPr lang="en-IE" b="1" kern="1200" dirty="0">
                <a:solidFill>
                  <a:srgbClr val="44BAA9"/>
                </a:solidFill>
                <a:latin typeface="+mn-lt"/>
                <a:ea typeface="+mn-ea"/>
                <a:cs typeface="+mn-cs"/>
              </a:rPr>
              <a:t>Module 7</a:t>
            </a:r>
            <a:endParaRPr lang="en-IE" b="1" dirty="0">
              <a:solidFill>
                <a:srgbClr val="44BAA9"/>
              </a:solidFill>
            </a:endParaRPr>
          </a:p>
        </p:txBody>
      </p:sp>
      <p:sp>
        <p:nvSpPr>
          <p:cNvPr id="137" name="TextBox 136">
            <a:extLst>
              <a:ext uri="{FF2B5EF4-FFF2-40B4-BE49-F238E27FC236}">
                <a16:creationId xmlns:a16="http://schemas.microsoft.com/office/drawing/2014/main" id="{0AD0D61D-3E41-8C46-B66A-5F2474B6D43C}"/>
              </a:ext>
            </a:extLst>
          </p:cNvPr>
          <p:cNvSpPr txBox="1"/>
          <p:nvPr/>
        </p:nvSpPr>
        <p:spPr>
          <a:xfrm>
            <a:off x="5568959" y="5366361"/>
            <a:ext cx="2400001" cy="1015663"/>
          </a:xfrm>
          <a:prstGeom prst="rect">
            <a:avLst/>
          </a:prstGeom>
          <a:noFill/>
        </p:spPr>
        <p:txBody>
          <a:bodyPr wrap="square" rtlCol="0">
            <a:spAutoFit/>
          </a:bodyPr>
          <a:lstStyle/>
          <a:p>
            <a:pPr algn="ctr"/>
            <a:r>
              <a:rPr lang="en-IE" sz="2000" dirty="0">
                <a:solidFill>
                  <a:srgbClr val="3AA091"/>
                </a:solidFill>
              </a:rPr>
              <a:t>Strategic Regional Crisis Response and Recovery Marketing</a:t>
            </a:r>
          </a:p>
        </p:txBody>
      </p:sp>
      <p:sp>
        <p:nvSpPr>
          <p:cNvPr id="138" name="TextBox 137">
            <a:extLst>
              <a:ext uri="{FF2B5EF4-FFF2-40B4-BE49-F238E27FC236}">
                <a16:creationId xmlns:a16="http://schemas.microsoft.com/office/drawing/2014/main" id="{E3FC64FD-D8AB-DB46-B5C3-BD64E4235762}"/>
              </a:ext>
            </a:extLst>
          </p:cNvPr>
          <p:cNvSpPr txBox="1"/>
          <p:nvPr/>
        </p:nvSpPr>
        <p:spPr>
          <a:xfrm>
            <a:off x="6453344" y="4857275"/>
            <a:ext cx="1193749" cy="252773"/>
          </a:xfrm>
          <a:prstGeom prst="rect">
            <a:avLst/>
          </a:prstGeom>
          <a:noFill/>
        </p:spPr>
        <p:txBody>
          <a:bodyPr wrap="square" rtlCol="0" anchor="t">
            <a:spAutoFit/>
          </a:bodyPr>
          <a:lstStyle/>
          <a:p>
            <a:pPr algn="ctr">
              <a:lnSpc>
                <a:spcPts val="1020"/>
              </a:lnSpc>
            </a:pPr>
            <a:r>
              <a:rPr lang="en-IE" b="1" kern="1200" dirty="0">
                <a:solidFill>
                  <a:srgbClr val="44BAA9"/>
                </a:solidFill>
                <a:latin typeface="+mn-lt"/>
                <a:ea typeface="+mn-ea"/>
                <a:cs typeface="+mn-cs"/>
              </a:rPr>
              <a:t>Module 8</a:t>
            </a:r>
            <a:endParaRPr lang="en-IE" b="1" dirty="0">
              <a:solidFill>
                <a:srgbClr val="44BAA9"/>
              </a:solidFill>
            </a:endParaRPr>
          </a:p>
        </p:txBody>
      </p:sp>
      <p:sp>
        <p:nvSpPr>
          <p:cNvPr id="139" name="TextBox 138">
            <a:extLst>
              <a:ext uri="{FF2B5EF4-FFF2-40B4-BE49-F238E27FC236}">
                <a16:creationId xmlns:a16="http://schemas.microsoft.com/office/drawing/2014/main" id="{FE568FEB-17D4-1F0E-936F-5A38CB7EF77F}"/>
              </a:ext>
            </a:extLst>
          </p:cNvPr>
          <p:cNvSpPr txBox="1"/>
          <p:nvPr/>
        </p:nvSpPr>
        <p:spPr>
          <a:xfrm>
            <a:off x="9360735" y="4839123"/>
            <a:ext cx="1193749" cy="252773"/>
          </a:xfrm>
          <a:prstGeom prst="rect">
            <a:avLst/>
          </a:prstGeom>
          <a:noFill/>
        </p:spPr>
        <p:txBody>
          <a:bodyPr wrap="square" rtlCol="0" anchor="t">
            <a:spAutoFit/>
          </a:bodyPr>
          <a:lstStyle/>
          <a:p>
            <a:pPr algn="ctr">
              <a:lnSpc>
                <a:spcPts val="1020"/>
              </a:lnSpc>
            </a:pPr>
            <a:r>
              <a:rPr lang="en-IE" b="1" kern="1200" dirty="0">
                <a:solidFill>
                  <a:srgbClr val="44BAA9"/>
                </a:solidFill>
                <a:latin typeface="+mn-lt"/>
                <a:ea typeface="+mn-ea"/>
                <a:cs typeface="+mn-cs"/>
              </a:rPr>
              <a:t>Module 9</a:t>
            </a:r>
            <a:endParaRPr lang="en-IE" b="1" dirty="0">
              <a:solidFill>
                <a:srgbClr val="44BAA9"/>
              </a:solidFill>
            </a:endParaRPr>
          </a:p>
        </p:txBody>
      </p:sp>
    </p:spTree>
    <p:extLst>
      <p:ext uri="{BB962C8B-B14F-4D97-AF65-F5344CB8AC3E}">
        <p14:creationId xmlns:p14="http://schemas.microsoft.com/office/powerpoint/2010/main" val="3438406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BB4BC4D-73CE-133E-C3CE-EAD715797F83}"/>
              </a:ext>
            </a:extLst>
          </p:cNvPr>
          <p:cNvGraphicFramePr>
            <a:graphicFrameLocks noGrp="1"/>
          </p:cNvGraphicFramePr>
          <p:nvPr/>
        </p:nvGraphicFramePr>
        <p:xfrm>
          <a:off x="0" y="649392"/>
          <a:ext cx="12192001" cy="6147648"/>
        </p:xfrm>
        <a:graphic>
          <a:graphicData uri="http://schemas.openxmlformats.org/drawingml/2006/table">
            <a:tbl>
              <a:tblPr firstRow="1" bandRow="1">
                <a:tableStyleId>{5C22544A-7EE6-4342-B048-85BDC9FD1C3A}</a:tableStyleId>
              </a:tblPr>
              <a:tblGrid>
                <a:gridCol w="1533647">
                  <a:extLst>
                    <a:ext uri="{9D8B030D-6E8A-4147-A177-3AD203B41FA5}">
                      <a16:colId xmlns:a16="http://schemas.microsoft.com/office/drawing/2014/main" val="2129855051"/>
                    </a:ext>
                  </a:extLst>
                </a:gridCol>
                <a:gridCol w="3039890">
                  <a:extLst>
                    <a:ext uri="{9D8B030D-6E8A-4147-A177-3AD203B41FA5}">
                      <a16:colId xmlns:a16="http://schemas.microsoft.com/office/drawing/2014/main" val="3667017080"/>
                    </a:ext>
                  </a:extLst>
                </a:gridCol>
                <a:gridCol w="1278623">
                  <a:extLst>
                    <a:ext uri="{9D8B030D-6E8A-4147-A177-3AD203B41FA5}">
                      <a16:colId xmlns:a16="http://schemas.microsoft.com/office/drawing/2014/main" val="50885082"/>
                    </a:ext>
                  </a:extLst>
                </a:gridCol>
                <a:gridCol w="1374703">
                  <a:extLst>
                    <a:ext uri="{9D8B030D-6E8A-4147-A177-3AD203B41FA5}">
                      <a16:colId xmlns:a16="http://schemas.microsoft.com/office/drawing/2014/main" val="3588848709"/>
                    </a:ext>
                  </a:extLst>
                </a:gridCol>
                <a:gridCol w="1655046">
                  <a:extLst>
                    <a:ext uri="{9D8B030D-6E8A-4147-A177-3AD203B41FA5}">
                      <a16:colId xmlns:a16="http://schemas.microsoft.com/office/drawing/2014/main" val="1551055433"/>
                    </a:ext>
                  </a:extLst>
                </a:gridCol>
                <a:gridCol w="1655046">
                  <a:extLst>
                    <a:ext uri="{9D8B030D-6E8A-4147-A177-3AD203B41FA5}">
                      <a16:colId xmlns:a16="http://schemas.microsoft.com/office/drawing/2014/main" val="4170629974"/>
                    </a:ext>
                  </a:extLst>
                </a:gridCol>
                <a:gridCol w="1655046">
                  <a:extLst>
                    <a:ext uri="{9D8B030D-6E8A-4147-A177-3AD203B41FA5}">
                      <a16:colId xmlns:a16="http://schemas.microsoft.com/office/drawing/2014/main" val="2143331844"/>
                    </a:ext>
                  </a:extLst>
                </a:gridCol>
              </a:tblGrid>
              <a:tr h="972256">
                <a:tc>
                  <a:txBody>
                    <a:bodyPr/>
                    <a:lstStyle/>
                    <a:p>
                      <a:pPr algn="ctr"/>
                      <a:r>
                        <a:rPr lang="en-IE" dirty="0"/>
                        <a:t>Priority</a:t>
                      </a:r>
                    </a:p>
                  </a:txBody>
                  <a:tcPr anchor="ctr"/>
                </a:tc>
                <a:tc>
                  <a:txBody>
                    <a:bodyPr/>
                    <a:lstStyle/>
                    <a:p>
                      <a:pPr algn="ctr"/>
                      <a:r>
                        <a:rPr lang="en-IE" dirty="0"/>
                        <a:t>Consequence</a:t>
                      </a:r>
                    </a:p>
                  </a:txBody>
                  <a:tcPr anchor="ctr"/>
                </a:tc>
                <a:tc>
                  <a:txBody>
                    <a:bodyPr/>
                    <a:lstStyle/>
                    <a:p>
                      <a:pPr algn="ctr"/>
                      <a:r>
                        <a:rPr lang="en-IE" dirty="0"/>
                        <a:t>Very Unlikely to Happen</a:t>
                      </a:r>
                    </a:p>
                  </a:txBody>
                  <a:tcPr anchor="ctr"/>
                </a:tc>
                <a:tc>
                  <a:txBody>
                    <a:bodyPr/>
                    <a:lstStyle/>
                    <a:p>
                      <a:pPr algn="ctr"/>
                      <a:r>
                        <a:rPr lang="en-IE" dirty="0"/>
                        <a:t>Unlikely to Happen</a:t>
                      </a:r>
                    </a:p>
                  </a:txBody>
                  <a:tcPr anchor="ctr"/>
                </a:tc>
                <a:tc>
                  <a:txBody>
                    <a:bodyPr/>
                    <a:lstStyle/>
                    <a:p>
                      <a:pPr algn="ctr"/>
                      <a:r>
                        <a:rPr lang="en-IE" dirty="0"/>
                        <a:t>Possibly Could Happen</a:t>
                      </a:r>
                    </a:p>
                  </a:txBody>
                  <a:tcPr anchor="ctr"/>
                </a:tc>
                <a:tc>
                  <a:txBody>
                    <a:bodyPr/>
                    <a:lstStyle/>
                    <a:p>
                      <a:pPr algn="ctr"/>
                      <a:r>
                        <a:rPr lang="en-IE" dirty="0"/>
                        <a:t>Likely to Happen</a:t>
                      </a:r>
                    </a:p>
                  </a:txBody>
                  <a:tcPr anchor="ctr"/>
                </a:tc>
                <a:tc>
                  <a:txBody>
                    <a:bodyPr/>
                    <a:lstStyle/>
                    <a:p>
                      <a:pPr algn="ctr"/>
                      <a:r>
                        <a:rPr lang="en-IE" dirty="0"/>
                        <a:t>Very Likely to Happen</a:t>
                      </a:r>
                    </a:p>
                  </a:txBody>
                  <a:tcPr anchor="ctr"/>
                </a:tc>
                <a:extLst>
                  <a:ext uri="{0D108BD9-81ED-4DB2-BD59-A6C34878D82A}">
                    <a16:rowId xmlns:a16="http://schemas.microsoft.com/office/drawing/2014/main" val="275975444"/>
                  </a:ext>
                </a:extLst>
              </a:tr>
              <a:tr h="972256">
                <a:tc>
                  <a:txBody>
                    <a:bodyPr/>
                    <a:lstStyle/>
                    <a:p>
                      <a:pPr algn="ctr"/>
                      <a:r>
                        <a:rPr lang="en-IE" sz="1800" b="1" kern="1200" dirty="0">
                          <a:solidFill>
                            <a:schemeClr val="bg1"/>
                          </a:solidFill>
                          <a:latin typeface="+mn-lt"/>
                          <a:ea typeface="+mn-ea"/>
                          <a:cs typeface="+mn-cs"/>
                        </a:rPr>
                        <a:t>Extreme Priority</a:t>
                      </a:r>
                    </a:p>
                  </a:txBody>
                  <a:tcPr anchor="ctr">
                    <a:solidFill>
                      <a:srgbClr val="C00000"/>
                    </a:solidFill>
                  </a:tcPr>
                </a:tc>
                <a:tc>
                  <a:txBody>
                    <a:bodyPr/>
                    <a:lstStyle/>
                    <a:p>
                      <a:r>
                        <a:rPr lang="en-IE" b="1" dirty="0"/>
                        <a:t>Catastrophic/Unexpected</a:t>
                      </a:r>
                    </a:p>
                    <a:p>
                      <a:r>
                        <a:rPr lang="en-IE" sz="1400" i="1" dirty="0"/>
                        <a:t>(e.g., a dam bursting releasing huge amounts of water, water poisoning, tsunami, someone drowning or getting lost at sea)</a:t>
                      </a:r>
                    </a:p>
                  </a:txBody>
                  <a:tcPr/>
                </a:tc>
                <a:tc>
                  <a:txBody>
                    <a:bodyPr/>
                    <a:lstStyle/>
                    <a:p>
                      <a:pPr algn="ctr"/>
                      <a:r>
                        <a:rPr lang="en-IE" b="1" dirty="0">
                          <a:solidFill>
                            <a:schemeClr val="bg1"/>
                          </a:solidFill>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tc>
                  <a:txBody>
                    <a:bodyPr/>
                    <a:lstStyle/>
                    <a:p>
                      <a:pPr algn="ctr"/>
                      <a:r>
                        <a:rPr lang="en-IE" b="1" dirty="0">
                          <a:solidFill>
                            <a:schemeClr val="bg1"/>
                          </a:solidFill>
                        </a:rPr>
                        <a:t>High</a:t>
                      </a:r>
                    </a:p>
                  </a:txBody>
                  <a:tcPr anchor="ctr">
                    <a:solidFill>
                      <a:srgbClr val="FF5353"/>
                    </a:solidFill>
                  </a:tcPr>
                </a:tc>
                <a:tc>
                  <a:txBody>
                    <a:bodyPr/>
                    <a:lstStyle/>
                    <a:p>
                      <a:pPr algn="ctr"/>
                      <a:r>
                        <a:rPr lang="en-IE" sz="1800" b="1" kern="1200" dirty="0">
                          <a:solidFill>
                            <a:schemeClr val="bg1"/>
                          </a:solidFill>
                          <a:latin typeface="+mn-lt"/>
                          <a:ea typeface="+mn-ea"/>
                          <a:cs typeface="+mn-cs"/>
                        </a:rPr>
                        <a:t>Critical</a:t>
                      </a:r>
                    </a:p>
                  </a:txBody>
                  <a:tcPr anchor="ctr">
                    <a:solidFill>
                      <a:srgbClr val="C00000"/>
                    </a:solidFill>
                  </a:tcPr>
                </a:tc>
                <a:tc>
                  <a:txBody>
                    <a:bodyPr/>
                    <a:lstStyle/>
                    <a:p>
                      <a:pPr algn="ctr"/>
                      <a:r>
                        <a:rPr lang="en-IE" b="1" dirty="0">
                          <a:solidFill>
                            <a:schemeClr val="bg1"/>
                          </a:solidFill>
                        </a:rPr>
                        <a:t>Critical</a:t>
                      </a:r>
                    </a:p>
                  </a:txBody>
                  <a:tcPr anchor="ctr">
                    <a:solidFill>
                      <a:srgbClr val="C00000"/>
                    </a:solidFill>
                  </a:tcPr>
                </a:tc>
                <a:extLst>
                  <a:ext uri="{0D108BD9-81ED-4DB2-BD59-A6C34878D82A}">
                    <a16:rowId xmlns:a16="http://schemas.microsoft.com/office/drawing/2014/main" val="119283033"/>
                  </a:ext>
                </a:extLst>
              </a:tr>
              <a:tr h="9722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kern="1200" dirty="0">
                          <a:solidFill>
                            <a:schemeClr val="bg1"/>
                          </a:solidFill>
                          <a:latin typeface="+mn-lt"/>
                          <a:ea typeface="+mn-ea"/>
                          <a:cs typeface="+mn-cs"/>
                        </a:rPr>
                        <a:t>High Priority</a:t>
                      </a:r>
                    </a:p>
                    <a:p>
                      <a:endParaRPr lang="en-IE" sz="1600" i="1" kern="1200" dirty="0">
                        <a:solidFill>
                          <a:schemeClr val="dk1"/>
                        </a:solidFill>
                        <a:latin typeface="+mn-lt"/>
                        <a:ea typeface="+mn-ea"/>
                        <a:cs typeface="+mn-cs"/>
                      </a:endParaRPr>
                    </a:p>
                  </a:txBody>
                  <a:tcPr anchor="ctr">
                    <a:solidFill>
                      <a:srgbClr val="FF5353"/>
                    </a:solidFill>
                  </a:tcPr>
                </a:tc>
                <a:tc>
                  <a:txBody>
                    <a:bodyPr/>
                    <a:lstStyle/>
                    <a:p>
                      <a:r>
                        <a:rPr lang="en-IE" b="1" dirty="0"/>
                        <a:t>Conventional/Major</a:t>
                      </a:r>
                    </a:p>
                    <a:p>
                      <a:r>
                        <a:rPr lang="en-IE" sz="1400" i="1" kern="1200" dirty="0">
                          <a:solidFill>
                            <a:schemeClr val="dk1"/>
                          </a:solidFill>
                          <a:latin typeface="+mn-lt"/>
                          <a:ea typeface="+mn-ea"/>
                          <a:cs typeface="+mn-cs"/>
                        </a:rPr>
                        <a:t>(e.g., </a:t>
                      </a:r>
                      <a:r>
                        <a:rPr lang="en-IE" sz="1400" i="1" dirty="0"/>
                        <a:t>major flooding after rainfall, drought, the boat gets damaged/turned over or sinks)</a:t>
                      </a:r>
                      <a:endParaRPr lang="en-IE" sz="1400" i="1" kern="1200" dirty="0">
                        <a:solidFill>
                          <a:schemeClr val="dk1"/>
                        </a:solidFill>
                        <a:latin typeface="+mn-lt"/>
                        <a:ea typeface="+mn-ea"/>
                        <a:cs typeface="+mn-cs"/>
                      </a:endParaRPr>
                    </a:p>
                  </a:txBody>
                  <a:tcPr/>
                </a:tc>
                <a:tc>
                  <a:txBody>
                    <a:bodyPr/>
                    <a:lstStyle/>
                    <a:p>
                      <a:pPr algn="ctr"/>
                      <a:r>
                        <a:rPr lang="en-IE" b="1" dirty="0">
                          <a:solidFill>
                            <a:schemeClr val="bg1"/>
                          </a:solidFill>
                        </a:rPr>
                        <a:t>Low</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kern="1200" dirty="0">
                          <a:solidFill>
                            <a:schemeClr val="bg1"/>
                          </a:solidFill>
                          <a:latin typeface="+mn-lt"/>
                          <a:ea typeface="+mn-ea"/>
                          <a:cs typeface="+mn-cs"/>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kern="1200" dirty="0">
                          <a:solidFill>
                            <a:schemeClr val="bg1"/>
                          </a:solidFill>
                          <a:latin typeface="+mn-lt"/>
                          <a:ea typeface="+mn-ea"/>
                          <a:cs typeface="+mn-cs"/>
                        </a:rPr>
                        <a:t>Moderate</a:t>
                      </a:r>
                    </a:p>
                  </a:txBody>
                  <a:tcPr anchor="ctr">
                    <a:solidFill>
                      <a:srgbClr val="FFC000"/>
                    </a:solidFill>
                  </a:tcPr>
                </a:tc>
                <a:tc>
                  <a:txBody>
                    <a:bodyPr/>
                    <a:lstStyle/>
                    <a:p>
                      <a:pPr algn="ctr"/>
                      <a:r>
                        <a:rPr lang="en-IE" b="1" dirty="0">
                          <a:solidFill>
                            <a:schemeClr val="bg1"/>
                          </a:solidFill>
                        </a:rPr>
                        <a:t>High </a:t>
                      </a:r>
                    </a:p>
                  </a:txBody>
                  <a:tcPr anchor="ctr">
                    <a:solidFill>
                      <a:srgbClr val="FF5353"/>
                    </a:solidFill>
                  </a:tcPr>
                </a:tc>
                <a:tc>
                  <a:txBody>
                    <a:bodyPr/>
                    <a:lstStyle/>
                    <a:p>
                      <a:pPr algn="ctr"/>
                      <a:r>
                        <a:rPr lang="en-IE" b="1" dirty="0">
                          <a:solidFill>
                            <a:schemeClr val="bg1"/>
                          </a:solidFill>
                        </a:rPr>
                        <a:t>Critical</a:t>
                      </a:r>
                    </a:p>
                  </a:txBody>
                  <a:tcPr anchor="ctr">
                    <a:solidFill>
                      <a:srgbClr val="C00000"/>
                    </a:solidFill>
                  </a:tcPr>
                </a:tc>
                <a:extLst>
                  <a:ext uri="{0D108BD9-81ED-4DB2-BD59-A6C34878D82A}">
                    <a16:rowId xmlns:a16="http://schemas.microsoft.com/office/drawing/2014/main" val="4292047464"/>
                  </a:ext>
                </a:extLst>
              </a:tr>
              <a:tr h="972256">
                <a:tc>
                  <a:txBody>
                    <a:bodyPr/>
                    <a:lstStyle/>
                    <a:p>
                      <a:pPr algn="ctr"/>
                      <a:r>
                        <a:rPr lang="en-IE" sz="1800" b="1" kern="1200" dirty="0">
                          <a:solidFill>
                            <a:schemeClr val="bg1"/>
                          </a:solidFill>
                          <a:latin typeface="+mn-lt"/>
                          <a:ea typeface="+mn-ea"/>
                          <a:cs typeface="+mn-cs"/>
                        </a:rPr>
                        <a:t>Medium Priority</a:t>
                      </a:r>
                    </a:p>
                  </a:txBody>
                  <a:tcPr anchor="ctr">
                    <a:solidFill>
                      <a:srgbClr val="FFC000"/>
                    </a:solidFill>
                  </a:tcPr>
                </a:tc>
                <a:tc>
                  <a:txBody>
                    <a:bodyPr/>
                    <a:lstStyle/>
                    <a:p>
                      <a:r>
                        <a:rPr lang="en-IE" b="1" dirty="0"/>
                        <a:t>Tractable/Moderate</a:t>
                      </a:r>
                    </a:p>
                    <a:p>
                      <a:r>
                        <a:rPr lang="en-IE" sz="1400" i="1" kern="1200" dirty="0">
                          <a:solidFill>
                            <a:schemeClr val="dk1"/>
                          </a:solidFill>
                          <a:latin typeface="+mn-lt"/>
                          <a:ea typeface="+mn-ea"/>
                          <a:cs typeface="+mn-cs"/>
                        </a:rPr>
                        <a:t>(e.g., someone needs a rescue mission e.g., they get hurt, lost or are in danger of drowning)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Low</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kern="1200" dirty="0">
                          <a:solidFill>
                            <a:schemeClr val="bg1"/>
                          </a:solidFill>
                          <a:latin typeface="+mn-lt"/>
                          <a:ea typeface="+mn-ea"/>
                          <a:cs typeface="+mn-cs"/>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kern="1200" dirty="0">
                          <a:solidFill>
                            <a:schemeClr val="bg1"/>
                          </a:solidFill>
                          <a:latin typeface="+mn-lt"/>
                          <a:ea typeface="+mn-ea"/>
                          <a:cs typeface="+mn-cs"/>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tc>
                  <a:txBody>
                    <a:bodyPr/>
                    <a:lstStyle/>
                    <a:p>
                      <a:pPr algn="ctr"/>
                      <a:r>
                        <a:rPr lang="en-IE" b="1" dirty="0">
                          <a:solidFill>
                            <a:schemeClr val="bg1"/>
                          </a:solidFill>
                        </a:rPr>
                        <a:t>High</a:t>
                      </a:r>
                    </a:p>
                  </a:txBody>
                  <a:tcPr anchor="ctr">
                    <a:solidFill>
                      <a:srgbClr val="FF5353"/>
                    </a:solidFill>
                  </a:tcPr>
                </a:tc>
                <a:extLst>
                  <a:ext uri="{0D108BD9-81ED-4DB2-BD59-A6C34878D82A}">
                    <a16:rowId xmlns:a16="http://schemas.microsoft.com/office/drawing/2014/main" val="2614621531"/>
                  </a:ext>
                </a:extLst>
              </a:tr>
              <a:tr h="972256">
                <a:tc>
                  <a:txBody>
                    <a:bodyPr/>
                    <a:lstStyle/>
                    <a:p>
                      <a:r>
                        <a:rPr lang="en-IE" sz="1800" b="1" kern="1200" dirty="0">
                          <a:solidFill>
                            <a:schemeClr val="bg1"/>
                          </a:solidFill>
                          <a:latin typeface="+mn-lt"/>
                          <a:ea typeface="+mn-ea"/>
                          <a:cs typeface="+mn-cs"/>
                        </a:rPr>
                        <a:t>Low Priority</a:t>
                      </a:r>
                    </a:p>
                  </a:txBody>
                  <a:tcPr anchor="ctr">
                    <a:solidFill>
                      <a:srgbClr val="92D050"/>
                    </a:solidFill>
                  </a:tcPr>
                </a:tc>
                <a:tc>
                  <a:txBody>
                    <a:bodyPr/>
                    <a:lstStyle/>
                    <a:p>
                      <a:r>
                        <a:rPr lang="en-IE" b="1" dirty="0"/>
                        <a:t>Minor/Extraneous</a:t>
                      </a:r>
                    </a:p>
                    <a:p>
                      <a:r>
                        <a:rPr lang="en-IE" sz="1400" i="1" kern="1200" dirty="0">
                          <a:solidFill>
                            <a:schemeClr val="dk1"/>
                          </a:solidFill>
                          <a:latin typeface="+mn-lt"/>
                          <a:ea typeface="+mn-ea"/>
                          <a:cs typeface="+mn-cs"/>
                        </a:rPr>
                        <a:t>(e.g., pollution increase, damaged image, minor injuries, sea sickness)</a:t>
                      </a:r>
                    </a:p>
                  </a:txBody>
                  <a:tcPr/>
                </a:tc>
                <a:tc>
                  <a:txBody>
                    <a:bodyPr/>
                    <a:lstStyle/>
                    <a:p>
                      <a:pPr algn="ctr"/>
                      <a:r>
                        <a:rPr lang="en-IE" b="1" dirty="0">
                          <a:solidFill>
                            <a:schemeClr val="bg1"/>
                          </a:solidFill>
                        </a:rPr>
                        <a:t>Very Low</a:t>
                      </a: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Low</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extLst>
                  <a:ext uri="{0D108BD9-81ED-4DB2-BD59-A6C34878D82A}">
                    <a16:rowId xmlns:a16="http://schemas.microsoft.com/office/drawing/2014/main" val="62549916"/>
                  </a:ext>
                </a:extLst>
              </a:tr>
              <a:tr h="972256">
                <a:tc>
                  <a:txBody>
                    <a:bodyPr/>
                    <a:lstStyle/>
                    <a:p>
                      <a:pPr algn="ctr"/>
                      <a:r>
                        <a:rPr lang="en-IE" sz="1800" b="1" kern="1200" dirty="0">
                          <a:solidFill>
                            <a:schemeClr val="bg1"/>
                          </a:solidFill>
                          <a:latin typeface="+mn-lt"/>
                          <a:ea typeface="+mn-ea"/>
                          <a:cs typeface="+mn-cs"/>
                        </a:rPr>
                        <a:t>Very Low Priority</a:t>
                      </a:r>
                    </a:p>
                  </a:txBody>
                  <a:tcPr anchor="ctr">
                    <a:solidFill>
                      <a:srgbClr val="00B050"/>
                    </a:solidFill>
                  </a:tcPr>
                </a:tc>
                <a:tc>
                  <a:txBody>
                    <a:bodyPr/>
                    <a:lstStyle/>
                    <a:p>
                      <a:r>
                        <a:rPr lang="en-IE" b="1" dirty="0"/>
                        <a:t>Superficial</a:t>
                      </a:r>
                    </a:p>
                    <a:p>
                      <a:r>
                        <a:rPr lang="en-IE" sz="1400" i="1" dirty="0"/>
                        <a:t>(e.g., flood damage but no injuries, accidents but no injuries)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Very Low</a:t>
                      </a: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Very Low</a:t>
                      </a: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Low</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Low</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extLst>
                  <a:ext uri="{0D108BD9-81ED-4DB2-BD59-A6C34878D82A}">
                    <a16:rowId xmlns:a16="http://schemas.microsoft.com/office/drawing/2014/main" val="2650536359"/>
                  </a:ext>
                </a:extLst>
              </a:tr>
            </a:tbl>
          </a:graphicData>
        </a:graphic>
      </p:graphicFrame>
      <p:sp>
        <p:nvSpPr>
          <p:cNvPr id="5" name="TextBox 4">
            <a:extLst>
              <a:ext uri="{FF2B5EF4-FFF2-40B4-BE49-F238E27FC236}">
                <a16:creationId xmlns:a16="http://schemas.microsoft.com/office/drawing/2014/main" id="{E2BC470D-6358-04FF-AA65-1913762B4DEC}"/>
              </a:ext>
            </a:extLst>
          </p:cNvPr>
          <p:cNvSpPr txBox="1"/>
          <p:nvPr/>
        </p:nvSpPr>
        <p:spPr>
          <a:xfrm>
            <a:off x="9115425" y="3964393"/>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sp>
        <p:nvSpPr>
          <p:cNvPr id="6" name="TextBox 5">
            <a:extLst>
              <a:ext uri="{FF2B5EF4-FFF2-40B4-BE49-F238E27FC236}">
                <a16:creationId xmlns:a16="http://schemas.microsoft.com/office/drawing/2014/main" id="{62596272-3AB4-39C0-53C5-9ACB20584989}"/>
              </a:ext>
            </a:extLst>
          </p:cNvPr>
          <p:cNvSpPr txBox="1"/>
          <p:nvPr/>
        </p:nvSpPr>
        <p:spPr>
          <a:xfrm>
            <a:off x="75639" y="5057800"/>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sp>
        <p:nvSpPr>
          <p:cNvPr id="8" name="TextBox 7">
            <a:extLst>
              <a:ext uri="{FF2B5EF4-FFF2-40B4-BE49-F238E27FC236}">
                <a16:creationId xmlns:a16="http://schemas.microsoft.com/office/drawing/2014/main" id="{8D03AE0F-59D8-7078-00D7-024A50171BA6}"/>
              </a:ext>
            </a:extLst>
          </p:cNvPr>
          <p:cNvSpPr txBox="1"/>
          <p:nvPr/>
        </p:nvSpPr>
        <p:spPr>
          <a:xfrm>
            <a:off x="142875" y="6048668"/>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sp>
        <p:nvSpPr>
          <p:cNvPr id="10" name="Flowchart: Alternate Process 9">
            <a:extLst>
              <a:ext uri="{FF2B5EF4-FFF2-40B4-BE49-F238E27FC236}">
                <a16:creationId xmlns:a16="http://schemas.microsoft.com/office/drawing/2014/main" id="{F62AC5EB-1C5F-1297-1104-D3F39E5FCD74}"/>
              </a:ext>
            </a:extLst>
          </p:cNvPr>
          <p:cNvSpPr/>
          <p:nvPr/>
        </p:nvSpPr>
        <p:spPr>
          <a:xfrm>
            <a:off x="752475" y="2573"/>
            <a:ext cx="10696575" cy="671918"/>
          </a:xfrm>
          <a:prstGeom prst="flowChartAlternateProcess">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Kayaking and Canoeing</a:t>
            </a:r>
          </a:p>
          <a:p>
            <a:pPr algn="ctr"/>
            <a:r>
              <a:rPr lang="en-IE" sz="2000" i="1" dirty="0"/>
              <a:t>Assess the Likelihood, Consequence and Priority by Moving the Squares</a:t>
            </a:r>
          </a:p>
        </p:txBody>
      </p:sp>
      <p:sp>
        <p:nvSpPr>
          <p:cNvPr id="2" name="TextBox 1">
            <a:extLst>
              <a:ext uri="{FF2B5EF4-FFF2-40B4-BE49-F238E27FC236}">
                <a16:creationId xmlns:a16="http://schemas.microsoft.com/office/drawing/2014/main" id="{2B168EDC-8B42-7EA2-5369-A9A39A05FD07}"/>
              </a:ext>
            </a:extLst>
          </p:cNvPr>
          <p:cNvSpPr txBox="1"/>
          <p:nvPr/>
        </p:nvSpPr>
        <p:spPr>
          <a:xfrm>
            <a:off x="142875" y="1912123"/>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sp>
        <p:nvSpPr>
          <p:cNvPr id="3" name="TextBox 2">
            <a:extLst>
              <a:ext uri="{FF2B5EF4-FFF2-40B4-BE49-F238E27FC236}">
                <a16:creationId xmlns:a16="http://schemas.microsoft.com/office/drawing/2014/main" id="{AA8AE70C-96D6-BA81-FC56-EEEEF93E2169}"/>
              </a:ext>
            </a:extLst>
          </p:cNvPr>
          <p:cNvSpPr txBox="1"/>
          <p:nvPr/>
        </p:nvSpPr>
        <p:spPr>
          <a:xfrm>
            <a:off x="142875" y="3031197"/>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sp>
        <p:nvSpPr>
          <p:cNvPr id="4" name="Rectangle: Folded Corner 3">
            <a:extLst>
              <a:ext uri="{FF2B5EF4-FFF2-40B4-BE49-F238E27FC236}">
                <a16:creationId xmlns:a16="http://schemas.microsoft.com/office/drawing/2014/main" id="{D8F92D67-4C8A-4870-6635-0DE685ACB83A}"/>
              </a:ext>
            </a:extLst>
          </p:cNvPr>
          <p:cNvSpPr/>
          <p:nvPr/>
        </p:nvSpPr>
        <p:spPr>
          <a:xfrm>
            <a:off x="10164621" y="1220892"/>
            <a:ext cx="1637414" cy="163741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tx1"/>
                </a:solidFill>
              </a:rPr>
              <a:t>Sample Response</a:t>
            </a:r>
          </a:p>
        </p:txBody>
      </p:sp>
    </p:spTree>
    <p:extLst>
      <p:ext uri="{BB962C8B-B14F-4D97-AF65-F5344CB8AC3E}">
        <p14:creationId xmlns:p14="http://schemas.microsoft.com/office/powerpoint/2010/main" val="273206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1013D4-2DC7-0814-0C77-B47F0F8D0D49}"/>
              </a:ext>
            </a:extLst>
          </p:cNvPr>
          <p:cNvSpPr>
            <a:spLocks noGrp="1"/>
          </p:cNvSpPr>
          <p:nvPr>
            <p:ph type="body" sz="quarter" idx="18"/>
          </p:nvPr>
        </p:nvSpPr>
        <p:spPr>
          <a:xfrm>
            <a:off x="71718" y="3429000"/>
            <a:ext cx="5647764" cy="3429000"/>
          </a:xfrm>
        </p:spPr>
        <p:txBody>
          <a:bodyPr>
            <a:noAutofit/>
          </a:bodyPr>
          <a:lstStyle/>
          <a:p>
            <a:pPr marL="342900" indent="-342900" algn="l">
              <a:buFont typeface="+mj-lt"/>
              <a:buAutoNum type="arabicPeriod"/>
            </a:pPr>
            <a:r>
              <a:rPr lang="en-IE" sz="1800" b="1" dirty="0">
                <a:solidFill>
                  <a:srgbClr val="79527B"/>
                </a:solidFill>
                <a:hlinkClick r:id="rId2">
                  <a:extLst>
                    <a:ext uri="{A12FA001-AC4F-418D-AE19-62706E023703}">
                      <ahyp:hlinkClr xmlns:ahyp="http://schemas.microsoft.com/office/drawing/2018/hyperlinkcolor" val="tx"/>
                    </a:ext>
                  </a:extLst>
                </a:hlinkClick>
              </a:rPr>
              <a:t>Website Promoting Health and Safety</a:t>
            </a:r>
            <a:r>
              <a:rPr lang="en-IE" sz="1800" dirty="0"/>
              <a:t>; </a:t>
            </a:r>
            <a:r>
              <a:rPr lang="en-IE" sz="1800" dirty="0">
                <a:solidFill>
                  <a:srgbClr val="4D4D4D"/>
                </a:solidFill>
              </a:rPr>
              <a:t>A region could have a section on its regional tourism website about water safety, risk factors, health and fitness suggestions, guidelines, emergency contacts, and recommended qualified service providers </a:t>
            </a:r>
            <a:r>
              <a:rPr lang="en-IE" sz="1800" dirty="0"/>
              <a:t>(</a:t>
            </a:r>
            <a:r>
              <a:rPr lang="en-IE" sz="1800" dirty="0">
                <a:solidFill>
                  <a:srgbClr val="79527B"/>
                </a:solidFill>
                <a:hlinkClick r:id="rId2">
                  <a:extLst>
                    <a:ext uri="{A12FA001-AC4F-418D-AE19-62706E023703}">
                      <ahyp:hlinkClr xmlns:ahyp="http://schemas.microsoft.com/office/drawing/2018/hyperlinkcolor" val="tx"/>
                    </a:ext>
                  </a:extLst>
                </a:hlinkClick>
              </a:rPr>
              <a:t>Example</a:t>
            </a:r>
            <a:r>
              <a:rPr lang="en-IE" sz="1800" dirty="0">
                <a:solidFill>
                  <a:srgbClr val="79527B"/>
                </a:solidFill>
              </a:rPr>
              <a:t> AU</a:t>
            </a:r>
            <a:r>
              <a:rPr lang="en-IE" sz="1800" dirty="0"/>
              <a:t>) (</a:t>
            </a:r>
            <a:r>
              <a:rPr lang="en-IE" sz="1800" dirty="0">
                <a:solidFill>
                  <a:srgbClr val="79527B"/>
                </a:solidFill>
              </a:rPr>
              <a:t>Example IRL</a:t>
            </a:r>
            <a:r>
              <a:rPr lang="en-IE" sz="1800" dirty="0"/>
              <a:t>)</a:t>
            </a:r>
          </a:p>
          <a:p>
            <a:pPr marL="342900" indent="-342900" algn="l">
              <a:buFont typeface="+mj-lt"/>
              <a:buAutoNum type="arabicPeriod"/>
            </a:pPr>
            <a:endParaRPr lang="en-IE" sz="1800" dirty="0"/>
          </a:p>
          <a:p>
            <a:pPr marL="342900" indent="-342900" algn="l">
              <a:buFont typeface="+mj-lt"/>
              <a:buAutoNum type="arabicPeriod"/>
            </a:pPr>
            <a:r>
              <a:rPr lang="en-IE" sz="1800" dirty="0">
                <a:solidFill>
                  <a:srgbClr val="4D4D4D"/>
                </a:solidFill>
              </a:rPr>
              <a:t>Fill out a </a:t>
            </a:r>
            <a:r>
              <a:rPr lang="en-IE" sz="1800" b="1" dirty="0">
                <a:solidFill>
                  <a:srgbClr val="79527B"/>
                </a:solidFill>
                <a:hlinkClick r:id="rId3">
                  <a:extLst>
                    <a:ext uri="{A12FA001-AC4F-418D-AE19-62706E023703}">
                      <ahyp:hlinkClr xmlns:ahyp="http://schemas.microsoft.com/office/drawing/2018/hyperlinkcolor" val="tx"/>
                    </a:ext>
                  </a:extLst>
                </a:hlinkClick>
              </a:rPr>
              <a:t>Risk Assessment Form </a:t>
            </a:r>
            <a:r>
              <a:rPr lang="en-IE" sz="1800" dirty="0">
                <a:solidFill>
                  <a:srgbClr val="4D4D4D"/>
                </a:solidFill>
              </a:rPr>
              <a:t>and send it to the local water safety authorities. A region can get visitors to fill in this form. (More </a:t>
            </a:r>
            <a:r>
              <a:rPr lang="en-IE" sz="1800" dirty="0">
                <a:solidFill>
                  <a:srgbClr val="79527B"/>
                </a:solidFill>
                <a:hlinkClick r:id="rId4">
                  <a:extLst>
                    <a:ext uri="{A12FA001-AC4F-418D-AE19-62706E023703}">
                      <ahyp:hlinkClr xmlns:ahyp="http://schemas.microsoft.com/office/drawing/2018/hyperlinkcolor" val="tx"/>
                    </a:ext>
                  </a:extLst>
                </a:hlinkClick>
              </a:rPr>
              <a:t>Examples</a:t>
            </a:r>
            <a:r>
              <a:rPr lang="en-IE" sz="1800" dirty="0">
                <a:solidFill>
                  <a:srgbClr val="4D4D4D"/>
                </a:solidFill>
              </a:rPr>
              <a:t>) Provide Kayaking and Canoeing </a:t>
            </a:r>
            <a:r>
              <a:rPr lang="en-IE" sz="1800" b="1" dirty="0">
                <a:solidFill>
                  <a:srgbClr val="79527B"/>
                </a:solidFill>
                <a:hlinkClick r:id="rId5">
                  <a:extLst>
                    <a:ext uri="{A12FA001-AC4F-418D-AE19-62706E023703}">
                      <ahyp:hlinkClr xmlns:ahyp="http://schemas.microsoft.com/office/drawing/2018/hyperlinkcolor" val="tx"/>
                    </a:ext>
                  </a:extLst>
                </a:hlinkClick>
              </a:rPr>
              <a:t>Risk Assessment Tips</a:t>
            </a:r>
            <a:r>
              <a:rPr lang="en-IE" sz="1800" dirty="0">
                <a:solidFill>
                  <a:srgbClr val="4D4D4D"/>
                </a:solidFill>
              </a:rPr>
              <a:t>. </a:t>
            </a:r>
          </a:p>
          <a:p>
            <a:pPr marL="342900" indent="-342900" algn="l">
              <a:buFont typeface="+mj-lt"/>
              <a:buAutoNum type="arabicPeriod"/>
            </a:pPr>
            <a:endParaRPr lang="en-IE" sz="1800" dirty="0">
              <a:solidFill>
                <a:srgbClr val="4D4D4D"/>
              </a:solidFill>
            </a:endParaRPr>
          </a:p>
        </p:txBody>
      </p:sp>
      <p:sp>
        <p:nvSpPr>
          <p:cNvPr id="4" name="Text Placeholder 3">
            <a:extLst>
              <a:ext uri="{FF2B5EF4-FFF2-40B4-BE49-F238E27FC236}">
                <a16:creationId xmlns:a16="http://schemas.microsoft.com/office/drawing/2014/main" id="{46B83DFB-78E0-D832-1FEE-EB76314CAE48}"/>
              </a:ext>
            </a:extLst>
          </p:cNvPr>
          <p:cNvSpPr>
            <a:spLocks noGrp="1"/>
          </p:cNvSpPr>
          <p:nvPr>
            <p:ph type="body" sz="quarter" idx="16"/>
          </p:nvPr>
        </p:nvSpPr>
        <p:spPr>
          <a:xfrm>
            <a:off x="633715" y="2689925"/>
            <a:ext cx="4957908" cy="582221"/>
          </a:xfrm>
        </p:spPr>
        <p:txBody>
          <a:bodyPr anchor="ctr">
            <a:normAutofit fontScale="62500" lnSpcReduction="20000"/>
          </a:bodyPr>
          <a:lstStyle/>
          <a:p>
            <a:r>
              <a:rPr lang="en-IE" b="1" dirty="0"/>
              <a:t>Sample Kayaking &amp; Canoeing Solutions </a:t>
            </a:r>
          </a:p>
        </p:txBody>
      </p:sp>
      <p:sp>
        <p:nvSpPr>
          <p:cNvPr id="7" name="Text Placeholder 6">
            <a:extLst>
              <a:ext uri="{FF2B5EF4-FFF2-40B4-BE49-F238E27FC236}">
                <a16:creationId xmlns:a16="http://schemas.microsoft.com/office/drawing/2014/main" id="{9A0279C1-66C6-692B-0E52-638218E110BD}"/>
              </a:ext>
            </a:extLst>
          </p:cNvPr>
          <p:cNvSpPr>
            <a:spLocks noGrp="1"/>
          </p:cNvSpPr>
          <p:nvPr>
            <p:ph type="body" sz="quarter" idx="21"/>
          </p:nvPr>
        </p:nvSpPr>
        <p:spPr>
          <a:xfrm>
            <a:off x="6096000" y="3303494"/>
            <a:ext cx="6024282" cy="1680348"/>
          </a:xfrm>
        </p:spPr>
        <p:txBody>
          <a:bodyPr>
            <a:noAutofit/>
          </a:bodyPr>
          <a:lstStyle/>
          <a:p>
            <a:pPr marL="342900" indent="-342900" algn="l">
              <a:buClr>
                <a:srgbClr val="79527B"/>
              </a:buClr>
              <a:buFont typeface="+mj-lt"/>
              <a:buAutoNum type="arabicPeriod" startAt="3"/>
            </a:pPr>
            <a:r>
              <a:rPr lang="en-IE" sz="1800" dirty="0">
                <a:solidFill>
                  <a:srgbClr val="4D4D4D"/>
                </a:solidFill>
              </a:rPr>
              <a:t>Get </a:t>
            </a:r>
            <a:r>
              <a:rPr lang="en-IE" sz="1800" b="1" dirty="0">
                <a:solidFill>
                  <a:srgbClr val="79527B"/>
                </a:solidFill>
              </a:rPr>
              <a:t>Safety Training </a:t>
            </a:r>
            <a:r>
              <a:rPr lang="en-IE" sz="1800" dirty="0">
                <a:solidFill>
                  <a:srgbClr val="4D4D4D"/>
                </a:solidFill>
              </a:rPr>
              <a:t>by going to professional training delivered by experienced and highly trained educators. This is key for the main points of emergency and safety contacts and volunteers. </a:t>
            </a:r>
            <a:r>
              <a:rPr lang="en-IE" sz="1800" dirty="0"/>
              <a:t>(</a:t>
            </a:r>
            <a:r>
              <a:rPr lang="en-IE" sz="1800" dirty="0">
                <a:solidFill>
                  <a:srgbClr val="79527B"/>
                </a:solidFill>
                <a:hlinkClick r:id="rId6">
                  <a:extLst>
                    <a:ext uri="{A12FA001-AC4F-418D-AE19-62706E023703}">
                      <ahyp:hlinkClr xmlns:ahyp="http://schemas.microsoft.com/office/drawing/2018/hyperlinkcolor" val="tx"/>
                    </a:ext>
                  </a:extLst>
                </a:hlinkClick>
              </a:rPr>
              <a:t>Example IRL</a:t>
            </a:r>
            <a:r>
              <a:rPr lang="en-IE" sz="1800" dirty="0"/>
              <a:t>)</a:t>
            </a:r>
          </a:p>
          <a:p>
            <a:pPr marL="228600" indent="-228600" algn="l">
              <a:buClr>
                <a:srgbClr val="79527B"/>
              </a:buClr>
              <a:buFont typeface="+mj-lt"/>
              <a:buAutoNum type="arabicPeriod" startAt="3"/>
            </a:pPr>
            <a:endParaRPr lang="en-IE" sz="1000" dirty="0"/>
          </a:p>
          <a:p>
            <a:pPr marL="342900" indent="-342900" algn="l">
              <a:buClr>
                <a:srgbClr val="79527B"/>
              </a:buClr>
              <a:buFont typeface="+mj-lt"/>
              <a:buAutoNum type="arabicPeriod" startAt="3"/>
            </a:pPr>
            <a:r>
              <a:rPr lang="en-IE" sz="1800" dirty="0">
                <a:solidFill>
                  <a:srgbClr val="4D4D4D"/>
                </a:solidFill>
              </a:rPr>
              <a:t>A region could develop, promote or distribute a </a:t>
            </a:r>
            <a:r>
              <a:rPr lang="en-IE" sz="1800" b="1" dirty="0">
                <a:solidFill>
                  <a:srgbClr val="79527B"/>
                </a:solidFill>
                <a:hlinkClick r:id="rId7">
                  <a:extLst>
                    <a:ext uri="{A12FA001-AC4F-418D-AE19-62706E023703}">
                      <ahyp:hlinkClr xmlns:ahyp="http://schemas.microsoft.com/office/drawing/2018/hyperlinkcolor" val="tx"/>
                    </a:ext>
                  </a:extLst>
                </a:hlinkClick>
              </a:rPr>
              <a:t>Kayaking and Canoeing Safety Brochure </a:t>
            </a:r>
            <a:r>
              <a:rPr lang="en-IE" sz="1800" dirty="0">
                <a:solidFill>
                  <a:srgbClr val="4D4D4D"/>
                </a:solidFill>
              </a:rPr>
              <a:t>with its local water safety authorities.</a:t>
            </a:r>
          </a:p>
          <a:p>
            <a:pPr marL="342900" indent="-342900" algn="l">
              <a:buClr>
                <a:srgbClr val="79527B"/>
              </a:buClr>
              <a:buFont typeface="+mj-lt"/>
              <a:buAutoNum type="arabicPeriod" startAt="3"/>
            </a:pPr>
            <a:endParaRPr lang="en-IE" sz="1000" dirty="0">
              <a:solidFill>
                <a:srgbClr val="4D4D4D"/>
              </a:solidFill>
            </a:endParaRPr>
          </a:p>
          <a:p>
            <a:pPr marL="342900" indent="-342900" algn="l">
              <a:buClr>
                <a:srgbClr val="79527B"/>
              </a:buClr>
              <a:buFont typeface="+mj-lt"/>
              <a:buAutoNum type="arabicPeriod" startAt="3"/>
            </a:pPr>
            <a:r>
              <a:rPr lang="en-IE" sz="1800" dirty="0">
                <a:solidFill>
                  <a:srgbClr val="4D4D4D"/>
                </a:solidFill>
              </a:rPr>
              <a:t>If a destination provides water activities stakeholders should get familiar with the </a:t>
            </a:r>
            <a:r>
              <a:rPr lang="en-IE" sz="1800" b="1" dirty="0">
                <a:solidFill>
                  <a:srgbClr val="79527B"/>
                </a:solidFill>
                <a:hlinkClick r:id="rId8">
                  <a:extLst>
                    <a:ext uri="{A12FA001-AC4F-418D-AE19-62706E023703}">
                      <ahyp:hlinkClr xmlns:ahyp="http://schemas.microsoft.com/office/drawing/2018/hyperlinkcolor" val="tx"/>
                    </a:ext>
                  </a:extLst>
                </a:hlinkClick>
              </a:rPr>
              <a:t>water activities criteria </a:t>
            </a:r>
            <a:r>
              <a:rPr lang="en-IE" sz="1800" dirty="0">
                <a:solidFill>
                  <a:srgbClr val="4D4D4D"/>
                </a:solidFill>
              </a:rPr>
              <a:t>needed for that region. What to consider e.g., insurance, access, safety, environmental sustainability, visitor information etc., </a:t>
            </a:r>
          </a:p>
          <a:p>
            <a:pPr marL="342900" indent="-342900" algn="l">
              <a:buFont typeface="+mj-lt"/>
              <a:buAutoNum type="arabicPeriod" startAt="3"/>
            </a:pPr>
            <a:endParaRPr lang="en-IE" sz="1800" dirty="0"/>
          </a:p>
          <a:p>
            <a:endParaRPr lang="en-IE" sz="1800" dirty="0"/>
          </a:p>
          <a:p>
            <a:endParaRPr lang="en-IE" sz="1800" dirty="0"/>
          </a:p>
        </p:txBody>
      </p:sp>
      <p:pic>
        <p:nvPicPr>
          <p:cNvPr id="3074" name="Picture 2">
            <a:extLst>
              <a:ext uri="{FF2B5EF4-FFF2-40B4-BE49-F238E27FC236}">
                <a16:creationId xmlns:a16="http://schemas.microsoft.com/office/drawing/2014/main" id="{5B13CEF8-A46D-001B-1AB4-89122DB1B916}"/>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69041" y="293615"/>
            <a:ext cx="4255994" cy="23963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8"/>
            <a:extLst>
              <a:ext uri="{FF2B5EF4-FFF2-40B4-BE49-F238E27FC236}">
                <a16:creationId xmlns:a16="http://schemas.microsoft.com/office/drawing/2014/main" id="{567DCC3D-34F2-676A-A47B-80973227594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77048" y="164883"/>
            <a:ext cx="2818078" cy="3156541"/>
          </a:xfrm>
          <a:prstGeom prst="rect">
            <a:avLst/>
          </a:prstGeom>
        </p:spPr>
      </p:pic>
      <p:sp>
        <p:nvSpPr>
          <p:cNvPr id="2" name="Flowchart: Alternate Process 1">
            <a:extLst>
              <a:ext uri="{FF2B5EF4-FFF2-40B4-BE49-F238E27FC236}">
                <a16:creationId xmlns:a16="http://schemas.microsoft.com/office/drawing/2014/main" id="{E322FAC0-A19E-9C0C-A7DB-AA6D0FE6432E}"/>
              </a:ext>
            </a:extLst>
          </p:cNvPr>
          <p:cNvSpPr/>
          <p:nvPr/>
        </p:nvSpPr>
        <p:spPr>
          <a:xfrm>
            <a:off x="0" y="1698379"/>
            <a:ext cx="7777048" cy="1020823"/>
          </a:xfrm>
          <a:prstGeom prst="flowChartAlternateProcess">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Kayaking and Canoeing</a:t>
            </a:r>
          </a:p>
          <a:p>
            <a:pPr algn="ctr"/>
            <a:r>
              <a:rPr lang="en-IE" sz="2000" i="1" dirty="0"/>
              <a:t>Come up with Appropriate Regional Risk Management Actions/Solutions</a:t>
            </a:r>
          </a:p>
        </p:txBody>
      </p:sp>
      <p:sp>
        <p:nvSpPr>
          <p:cNvPr id="3" name="Rectangle: Folded Corner 2">
            <a:extLst>
              <a:ext uri="{FF2B5EF4-FFF2-40B4-BE49-F238E27FC236}">
                <a16:creationId xmlns:a16="http://schemas.microsoft.com/office/drawing/2014/main" id="{1A93F90A-91B5-35E3-3FD2-5E982616DAED}"/>
              </a:ext>
            </a:extLst>
          </p:cNvPr>
          <p:cNvSpPr/>
          <p:nvPr/>
        </p:nvSpPr>
        <p:spPr>
          <a:xfrm>
            <a:off x="10164621" y="1220892"/>
            <a:ext cx="1637414" cy="163741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tx1"/>
                </a:solidFill>
              </a:rPr>
              <a:t>Sample Response</a:t>
            </a:r>
          </a:p>
        </p:txBody>
      </p:sp>
    </p:spTree>
    <p:extLst>
      <p:ext uri="{BB962C8B-B14F-4D97-AF65-F5344CB8AC3E}">
        <p14:creationId xmlns:p14="http://schemas.microsoft.com/office/powerpoint/2010/main" val="2375698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nvGraphicFramePr>
        <p:xfrm>
          <a:off x="144703" y="118583"/>
          <a:ext cx="11904421" cy="3603313"/>
        </p:xfrm>
        <a:graphic>
          <a:graphicData uri="http://schemas.openxmlformats.org/drawingml/2006/table">
            <a:tbl>
              <a:tblPr firstRow="1" bandRow="1">
                <a:tableStyleId>{5C22544A-7EE6-4342-B048-85BDC9FD1C3A}</a:tableStyleId>
              </a:tblPr>
              <a:tblGrid>
                <a:gridCol w="3303347">
                  <a:extLst>
                    <a:ext uri="{9D8B030D-6E8A-4147-A177-3AD203B41FA5}">
                      <a16:colId xmlns:a16="http://schemas.microsoft.com/office/drawing/2014/main" val="3584008144"/>
                    </a:ext>
                  </a:extLst>
                </a:gridCol>
                <a:gridCol w="2066925">
                  <a:extLst>
                    <a:ext uri="{9D8B030D-6E8A-4147-A177-3AD203B41FA5}">
                      <a16:colId xmlns:a16="http://schemas.microsoft.com/office/drawing/2014/main" val="2583777858"/>
                    </a:ext>
                  </a:extLst>
                </a:gridCol>
                <a:gridCol w="1628775">
                  <a:extLst>
                    <a:ext uri="{9D8B030D-6E8A-4147-A177-3AD203B41FA5}">
                      <a16:colId xmlns:a16="http://schemas.microsoft.com/office/drawing/2014/main" val="437864964"/>
                    </a:ext>
                  </a:extLst>
                </a:gridCol>
                <a:gridCol w="1819275">
                  <a:extLst>
                    <a:ext uri="{9D8B030D-6E8A-4147-A177-3AD203B41FA5}">
                      <a16:colId xmlns:a16="http://schemas.microsoft.com/office/drawing/2014/main" val="3998113608"/>
                    </a:ext>
                  </a:extLst>
                </a:gridCol>
                <a:gridCol w="3086099">
                  <a:extLst>
                    <a:ext uri="{9D8B030D-6E8A-4147-A177-3AD203B41FA5}">
                      <a16:colId xmlns:a16="http://schemas.microsoft.com/office/drawing/2014/main" val="114764741"/>
                    </a:ext>
                  </a:extLst>
                </a:gridCol>
              </a:tblGrid>
              <a:tr h="585793">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400" b="1" i="1" dirty="0">
                          <a:solidFill>
                            <a:schemeClr val="bg1"/>
                          </a:solidFill>
                        </a:rPr>
                        <a:t>Complete Risk Management Action Plan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IE" sz="2000" b="0" i="1" dirty="0">
                          <a:solidFill>
                            <a:schemeClr val="bg1"/>
                          </a:solidFill>
                        </a:rPr>
                        <a:t>(Note The Lower the Rating the Higher the Risk and Attention Needed)</a:t>
                      </a:r>
                      <a:endParaRPr lang="en-IE" sz="20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923545946"/>
                  </a:ext>
                </a:extLst>
              </a:tr>
              <a:tr h="585793">
                <a:tc>
                  <a:txBody>
                    <a:bodyPr/>
                    <a:lstStyle/>
                    <a:p>
                      <a:pPr algn="ctr"/>
                      <a:r>
                        <a:rPr lang="en-IE" sz="2000" b="0" i="0" kern="1200" dirty="0">
                          <a:solidFill>
                            <a:schemeClr val="bg1"/>
                          </a:solidFill>
                          <a:latin typeface="+mn-lt"/>
                          <a:ea typeface="+mn-ea"/>
                          <a:cs typeface="+mn-cs"/>
                        </a:rPr>
                        <a:t>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indent="0" algn="ctr">
                        <a:buFont typeface="Arial" panose="020B0604020202020204" pitchFamily="34" charset="0"/>
                        <a:buNone/>
                      </a:pPr>
                      <a:r>
                        <a:rPr lang="en-IE" sz="2000" b="0" i="0" kern="1200" dirty="0">
                          <a:solidFill>
                            <a:schemeClr val="bg1"/>
                          </a:solidFill>
                          <a:latin typeface="+mn-lt"/>
                          <a:ea typeface="+mn-ea"/>
                          <a:cs typeface="+mn-cs"/>
                        </a:rPr>
                        <a:t>Likelihood of Happening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indent="0" algn="ctr">
                        <a:buFont typeface="Arial" panose="020B0604020202020204" pitchFamily="34" charset="0"/>
                        <a:buNone/>
                      </a:pPr>
                      <a:r>
                        <a:rPr lang="en-IE" sz="2000" b="0" i="0" kern="1200" dirty="0">
                          <a:solidFill>
                            <a:schemeClr val="bg1"/>
                          </a:solidFill>
                          <a:latin typeface="+mn-lt"/>
                          <a:ea typeface="+mn-ea"/>
                          <a:cs typeface="+mn-cs"/>
                        </a:rPr>
                        <a:t>Consequence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indent="0" algn="ctr">
                        <a:buFont typeface="Arial" panose="020B0604020202020204" pitchFamily="34" charset="0"/>
                        <a:buNone/>
                      </a:pPr>
                      <a:r>
                        <a:rPr lang="en-IE" sz="2000" b="0" i="0" kern="1200" dirty="0">
                          <a:solidFill>
                            <a:schemeClr val="bg1"/>
                          </a:solidFill>
                          <a:latin typeface="+mn-lt"/>
                          <a:ea typeface="+mn-ea"/>
                          <a:cs typeface="+mn-cs"/>
                        </a:rPr>
                        <a:t>Total Risk Rating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indent="0" algn="ctr">
                        <a:buFont typeface="Arial" panose="020B0604020202020204" pitchFamily="34" charset="0"/>
                        <a:buNone/>
                      </a:pPr>
                      <a:r>
                        <a:rPr lang="en-IE" sz="2000" b="0" i="0" kern="1200" dirty="0">
                          <a:solidFill>
                            <a:schemeClr val="bg1"/>
                          </a:solidFill>
                          <a:latin typeface="+mn-lt"/>
                          <a:ea typeface="+mn-ea"/>
                          <a:cs typeface="+mn-cs"/>
                        </a:rPr>
                        <a:t>Actions (Solutions)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extLst>
                  <a:ext uri="{0D108BD9-81ED-4DB2-BD59-A6C34878D82A}">
                    <a16:rowId xmlns:a16="http://schemas.microsoft.com/office/drawing/2014/main" val="4236500118"/>
                  </a:ext>
                </a:extLst>
              </a:tr>
              <a:tr h="585793">
                <a:tc>
                  <a:txBody>
                    <a:bodyPr/>
                    <a:lstStyle/>
                    <a:p>
                      <a:r>
                        <a:rPr lang="en-IE" sz="1600" b="1" i="1" kern="1200" dirty="0">
                          <a:solidFill>
                            <a:srgbClr val="4D4D4D"/>
                          </a:solidFill>
                          <a:latin typeface="+mn-lt"/>
                          <a:ea typeface="+mn-ea"/>
                          <a:cs typeface="+mn-cs"/>
                        </a:rPr>
                        <a:t>Kayaking and Canoeing Risk</a:t>
                      </a:r>
                    </a:p>
                    <a:p>
                      <a:r>
                        <a:rPr lang="en-IE" sz="1600" b="0" i="1" kern="1200" dirty="0">
                          <a:solidFill>
                            <a:srgbClr val="4D4D4D"/>
                          </a:solidFill>
                          <a:latin typeface="+mn-lt"/>
                          <a:ea typeface="+mn-ea"/>
                          <a:cs typeface="+mn-cs"/>
                        </a:rPr>
                        <a:t>Someone needs a rescue mission e.g., they get hurt, lost, or are in danger of drowning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r>
                        <a:rPr lang="en-IE" sz="1600" b="0" i="1" kern="1200" dirty="0">
                          <a:solidFill>
                            <a:srgbClr val="4D4D4D"/>
                          </a:solidFill>
                          <a:latin typeface="+mn-lt"/>
                          <a:ea typeface="+mn-ea"/>
                          <a:cs typeface="+mn-cs"/>
                        </a:rPr>
                        <a:t>Moderate/Almost Certain</a:t>
                      </a:r>
                    </a:p>
                    <a:p>
                      <a:pPr marL="0" indent="0" algn="ctr">
                        <a:buFont typeface="Arial" panose="020B0604020202020204" pitchFamily="34" charset="0"/>
                        <a:buNone/>
                      </a:pPr>
                      <a:r>
                        <a:rPr lang="en-IE" sz="1600" b="0" i="1" kern="1200" dirty="0">
                          <a:solidFill>
                            <a:srgbClr val="4D4D4D"/>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r>
                        <a:rPr lang="en-IE" sz="1600" b="0" i="1" kern="1200" dirty="0">
                          <a:solidFill>
                            <a:srgbClr val="4D4D4D"/>
                          </a:solidFill>
                          <a:latin typeface="+mn-lt"/>
                          <a:ea typeface="+mn-ea"/>
                          <a:cs typeface="+mn-cs"/>
                        </a:rPr>
                        <a:t>Medium </a:t>
                      </a:r>
                    </a:p>
                    <a:p>
                      <a:pPr marL="0" indent="0" algn="ctr">
                        <a:buFont typeface="Arial" panose="020B0604020202020204" pitchFamily="34" charset="0"/>
                        <a:buNone/>
                      </a:pPr>
                      <a:r>
                        <a:rPr lang="en-IE" sz="1600" b="0" i="1" kern="1200" dirty="0">
                          <a:solidFill>
                            <a:srgbClr val="4D4D4D"/>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r>
                        <a:rPr lang="en-IE" sz="1600" b="0" i="1" kern="1200" dirty="0">
                          <a:solidFill>
                            <a:srgbClr val="4D4D4D"/>
                          </a:solidFill>
                          <a:latin typeface="+mn-lt"/>
                          <a:ea typeface="+mn-ea"/>
                          <a:cs typeface="+mn-cs"/>
                        </a:rPr>
                        <a:t>Moderate/Medium</a:t>
                      </a:r>
                    </a:p>
                    <a:p>
                      <a:pPr marL="0" indent="0" algn="ctr">
                        <a:buFont typeface="Arial" panose="020B0604020202020204" pitchFamily="34" charset="0"/>
                        <a:buNone/>
                      </a:pPr>
                      <a:r>
                        <a:rPr lang="en-IE" sz="1600" b="0" i="1" kern="1200" dirty="0">
                          <a:solidFill>
                            <a:srgbClr val="4D4D4D"/>
                          </a:solidFill>
                          <a:latin typeface="+mn-lt"/>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mj-lt"/>
                        <a:buAutoNum type="arabicPeriod"/>
                      </a:pPr>
                      <a:r>
                        <a:rPr lang="en-IE" sz="1600" b="0" i="1" kern="1200" dirty="0">
                          <a:solidFill>
                            <a:srgbClr val="4D4D4D"/>
                          </a:solidFill>
                          <a:latin typeface="+mn-lt"/>
                          <a:ea typeface="+mn-ea"/>
                          <a:cs typeface="+mn-cs"/>
                        </a:rPr>
                        <a:t>Website Promoting Water Safety</a:t>
                      </a:r>
                    </a:p>
                    <a:p>
                      <a:pPr marL="342900" indent="-342900">
                        <a:buFont typeface="+mj-lt"/>
                        <a:buAutoNum type="arabicPeriod"/>
                      </a:pPr>
                      <a:r>
                        <a:rPr lang="en-IE" sz="1600" b="0" i="1" kern="1200" dirty="0">
                          <a:solidFill>
                            <a:srgbClr val="4D4D4D"/>
                          </a:solidFill>
                          <a:latin typeface="+mn-lt"/>
                          <a:ea typeface="+mn-ea"/>
                          <a:cs typeface="+mn-cs"/>
                        </a:rPr>
                        <a:t>Brochure promoting kayaking and canoeing safety</a:t>
                      </a:r>
                    </a:p>
                    <a:p>
                      <a:pPr marL="342900" indent="-342900">
                        <a:buFont typeface="+mj-lt"/>
                        <a:buAutoNum type="arabicPeriod"/>
                      </a:pPr>
                      <a:r>
                        <a:rPr lang="en-IE" sz="1600" b="0" i="1" kern="1200" dirty="0">
                          <a:solidFill>
                            <a:srgbClr val="4D4D4D"/>
                          </a:solidFill>
                          <a:latin typeface="+mn-lt"/>
                          <a:ea typeface="+mn-ea"/>
                          <a:cs typeface="+mn-cs"/>
                        </a:rPr>
                        <a:t>Stakeholder training in water activity safety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9934911"/>
                  </a:ext>
                </a:extLst>
              </a:tr>
              <a:tr h="585793">
                <a:tc>
                  <a:txBody>
                    <a:bodyPr/>
                    <a:lstStyle/>
                    <a:p>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2664559"/>
                  </a:ext>
                </a:extLst>
              </a:tr>
            </a:tbl>
          </a:graphicData>
        </a:graphic>
      </p:graphicFrame>
      <p:pic>
        <p:nvPicPr>
          <p:cNvPr id="5" name="Picture 4">
            <a:extLst>
              <a:ext uri="{FF2B5EF4-FFF2-40B4-BE49-F238E27FC236}">
                <a16:creationId xmlns:a16="http://schemas.microsoft.com/office/drawing/2014/main" id="{7B13A886-55C9-CFAD-FA1A-C91ABE3949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0220" y="3860865"/>
            <a:ext cx="2537384" cy="281932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2DB1D401-77A5-5F61-4CCE-DC85F68F69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8368" y="3894954"/>
            <a:ext cx="2086032" cy="275114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2" name="Rectangle: Folded Corner 1">
            <a:extLst>
              <a:ext uri="{FF2B5EF4-FFF2-40B4-BE49-F238E27FC236}">
                <a16:creationId xmlns:a16="http://schemas.microsoft.com/office/drawing/2014/main" id="{B2C5227F-641F-718C-8822-1F980009AAC8}"/>
              </a:ext>
            </a:extLst>
          </p:cNvPr>
          <p:cNvSpPr/>
          <p:nvPr/>
        </p:nvSpPr>
        <p:spPr>
          <a:xfrm>
            <a:off x="9941338" y="4112948"/>
            <a:ext cx="1637414" cy="163741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tx1"/>
                </a:solidFill>
              </a:rPr>
              <a:t>Sample Response</a:t>
            </a:r>
          </a:p>
        </p:txBody>
      </p:sp>
    </p:spTree>
    <p:extLst>
      <p:ext uri="{BB962C8B-B14F-4D97-AF65-F5344CB8AC3E}">
        <p14:creationId xmlns:p14="http://schemas.microsoft.com/office/powerpoint/2010/main" val="2554138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6727924-5A3A-D820-4FF2-B68DA6078C93}"/>
              </a:ext>
            </a:extLst>
          </p:cNvPr>
          <p:cNvSpPr>
            <a:spLocks noGrp="1"/>
          </p:cNvSpPr>
          <p:nvPr>
            <p:ph type="body" sz="quarter" idx="16"/>
          </p:nvPr>
        </p:nvSpPr>
        <p:spPr>
          <a:xfrm>
            <a:off x="0" y="286860"/>
            <a:ext cx="12191999" cy="582221"/>
          </a:xfrm>
          <a:solidFill>
            <a:srgbClr val="F27954"/>
          </a:solidFill>
        </p:spPr>
        <p:txBody>
          <a:bodyPr>
            <a:normAutofit lnSpcReduction="10000"/>
          </a:bodyPr>
          <a:lstStyle/>
          <a:p>
            <a:pPr algn="ctr"/>
            <a:r>
              <a:rPr lang="en-IE" dirty="0">
                <a:solidFill>
                  <a:schemeClr val="bg1"/>
                </a:solidFill>
              </a:rPr>
              <a:t>Mountain Activities </a:t>
            </a:r>
          </a:p>
        </p:txBody>
      </p:sp>
      <p:sp>
        <p:nvSpPr>
          <p:cNvPr id="16" name="Text Placeholder 13">
            <a:extLst>
              <a:ext uri="{FF2B5EF4-FFF2-40B4-BE49-F238E27FC236}">
                <a16:creationId xmlns:a16="http://schemas.microsoft.com/office/drawing/2014/main" id="{E1BA741F-CAE5-4E45-01FF-6C4620021790}"/>
              </a:ext>
            </a:extLst>
          </p:cNvPr>
          <p:cNvSpPr txBox="1">
            <a:spLocks/>
          </p:cNvSpPr>
          <p:nvPr/>
        </p:nvSpPr>
        <p:spPr>
          <a:xfrm>
            <a:off x="0" y="877551"/>
            <a:ext cx="12191999" cy="58222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2400" dirty="0"/>
              <a:t>Assess the Likelihood of a Risk or Crisis Occurring in a Region</a:t>
            </a:r>
          </a:p>
        </p:txBody>
      </p:sp>
      <p:pic>
        <p:nvPicPr>
          <p:cNvPr id="3" name="Picture 2" descr="A group of people hiking&#10;&#10;Description automatically generated with medium confidence">
            <a:extLst>
              <a:ext uri="{FF2B5EF4-FFF2-40B4-BE49-F238E27FC236}">
                <a16:creationId xmlns:a16="http://schemas.microsoft.com/office/drawing/2014/main" id="{438BE47D-333C-2FAE-76D1-5511A96629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912" r="15554"/>
          <a:stretch/>
        </p:blipFill>
        <p:spPr>
          <a:xfrm>
            <a:off x="394446" y="1612152"/>
            <a:ext cx="2357719" cy="4456953"/>
          </a:xfrm>
          <a:prstGeom prst="rect">
            <a:avLst/>
          </a:prstGeom>
        </p:spPr>
      </p:pic>
      <p:pic>
        <p:nvPicPr>
          <p:cNvPr id="5" name="Picture 4" descr="A group of people riding bikes on a dirt road&#10;&#10;Description automatically generated with medium confidence">
            <a:extLst>
              <a:ext uri="{FF2B5EF4-FFF2-40B4-BE49-F238E27FC236}">
                <a16:creationId xmlns:a16="http://schemas.microsoft.com/office/drawing/2014/main" id="{1C655B8A-D528-76F0-8AFB-C9398DB063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0048"/>
          <a:stretch/>
        </p:blipFill>
        <p:spPr>
          <a:xfrm>
            <a:off x="3026423" y="1622611"/>
            <a:ext cx="2666165" cy="4446494"/>
          </a:xfrm>
          <a:prstGeom prst="rect">
            <a:avLst/>
          </a:prstGeom>
        </p:spPr>
      </p:pic>
      <p:pic>
        <p:nvPicPr>
          <p:cNvPr id="7" name="Picture 6" descr="A person climbing a rock wall&#10;&#10;Description automatically generated with medium confidence">
            <a:extLst>
              <a:ext uri="{FF2B5EF4-FFF2-40B4-BE49-F238E27FC236}">
                <a16:creationId xmlns:a16="http://schemas.microsoft.com/office/drawing/2014/main" id="{1438B0FD-AB2A-FB9B-2F32-7836F3FB6C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468"/>
          <a:stretch/>
        </p:blipFill>
        <p:spPr>
          <a:xfrm>
            <a:off x="6002726" y="1622611"/>
            <a:ext cx="2594405" cy="4446494"/>
          </a:xfrm>
          <a:prstGeom prst="rect">
            <a:avLst/>
          </a:prstGeom>
        </p:spPr>
      </p:pic>
      <p:pic>
        <p:nvPicPr>
          <p:cNvPr id="9" name="Picture 8" descr="A person climbing a snowy mountain&#10;&#10;Description automatically generated with low confidence">
            <a:extLst>
              <a:ext uri="{FF2B5EF4-FFF2-40B4-BE49-F238E27FC236}">
                <a16:creationId xmlns:a16="http://schemas.microsoft.com/office/drawing/2014/main" id="{FDBA8EE7-1FBE-C20C-C04D-FC1BA49BB8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51176" r="8431"/>
          <a:stretch/>
        </p:blipFill>
        <p:spPr>
          <a:xfrm>
            <a:off x="8907269" y="1612152"/>
            <a:ext cx="2389080" cy="4436035"/>
          </a:xfrm>
          <a:prstGeom prst="rect">
            <a:avLst/>
          </a:prstGeom>
        </p:spPr>
      </p:pic>
      <p:pic>
        <p:nvPicPr>
          <p:cNvPr id="2" name="Graphic 1" descr="Signature with solid fill">
            <a:extLst>
              <a:ext uri="{FF2B5EF4-FFF2-40B4-BE49-F238E27FC236}">
                <a16:creationId xmlns:a16="http://schemas.microsoft.com/office/drawing/2014/main" id="{9D304C21-BF2E-8E40-BFE1-530B7D8047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5161" y="10244"/>
            <a:ext cx="1497106" cy="1497106"/>
          </a:xfrm>
          <a:prstGeom prst="rect">
            <a:avLst/>
          </a:prstGeom>
        </p:spPr>
      </p:pic>
    </p:spTree>
    <p:extLst>
      <p:ext uri="{BB962C8B-B14F-4D97-AF65-F5344CB8AC3E}">
        <p14:creationId xmlns:p14="http://schemas.microsoft.com/office/powerpoint/2010/main" val="1740726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BB4BC4D-73CE-133E-C3CE-EAD715797F83}"/>
              </a:ext>
            </a:extLst>
          </p:cNvPr>
          <p:cNvGraphicFramePr>
            <a:graphicFrameLocks noGrp="1"/>
          </p:cNvGraphicFramePr>
          <p:nvPr/>
        </p:nvGraphicFramePr>
        <p:xfrm>
          <a:off x="-1" y="463408"/>
          <a:ext cx="12192001" cy="6394592"/>
        </p:xfrm>
        <a:graphic>
          <a:graphicData uri="http://schemas.openxmlformats.org/drawingml/2006/table">
            <a:tbl>
              <a:tblPr firstRow="1" bandRow="1">
                <a:tableStyleId>{5C22544A-7EE6-4342-B048-85BDC9FD1C3A}</a:tableStyleId>
              </a:tblPr>
              <a:tblGrid>
                <a:gridCol w="1333501">
                  <a:extLst>
                    <a:ext uri="{9D8B030D-6E8A-4147-A177-3AD203B41FA5}">
                      <a16:colId xmlns:a16="http://schemas.microsoft.com/office/drawing/2014/main" val="2129855051"/>
                    </a:ext>
                  </a:extLst>
                </a:gridCol>
                <a:gridCol w="3240036">
                  <a:extLst>
                    <a:ext uri="{9D8B030D-6E8A-4147-A177-3AD203B41FA5}">
                      <a16:colId xmlns:a16="http://schemas.microsoft.com/office/drawing/2014/main" val="3667017080"/>
                    </a:ext>
                  </a:extLst>
                </a:gridCol>
                <a:gridCol w="1278623">
                  <a:extLst>
                    <a:ext uri="{9D8B030D-6E8A-4147-A177-3AD203B41FA5}">
                      <a16:colId xmlns:a16="http://schemas.microsoft.com/office/drawing/2014/main" val="50885082"/>
                    </a:ext>
                  </a:extLst>
                </a:gridCol>
                <a:gridCol w="1374703">
                  <a:extLst>
                    <a:ext uri="{9D8B030D-6E8A-4147-A177-3AD203B41FA5}">
                      <a16:colId xmlns:a16="http://schemas.microsoft.com/office/drawing/2014/main" val="3588848709"/>
                    </a:ext>
                  </a:extLst>
                </a:gridCol>
                <a:gridCol w="1655046">
                  <a:extLst>
                    <a:ext uri="{9D8B030D-6E8A-4147-A177-3AD203B41FA5}">
                      <a16:colId xmlns:a16="http://schemas.microsoft.com/office/drawing/2014/main" val="1551055433"/>
                    </a:ext>
                  </a:extLst>
                </a:gridCol>
                <a:gridCol w="1655046">
                  <a:extLst>
                    <a:ext uri="{9D8B030D-6E8A-4147-A177-3AD203B41FA5}">
                      <a16:colId xmlns:a16="http://schemas.microsoft.com/office/drawing/2014/main" val="4170629974"/>
                    </a:ext>
                  </a:extLst>
                </a:gridCol>
                <a:gridCol w="1655046">
                  <a:extLst>
                    <a:ext uri="{9D8B030D-6E8A-4147-A177-3AD203B41FA5}">
                      <a16:colId xmlns:a16="http://schemas.microsoft.com/office/drawing/2014/main" val="2143331844"/>
                    </a:ext>
                  </a:extLst>
                </a:gridCol>
              </a:tblGrid>
              <a:tr h="972256">
                <a:tc>
                  <a:txBody>
                    <a:bodyPr/>
                    <a:lstStyle/>
                    <a:p>
                      <a:pPr algn="ctr"/>
                      <a:r>
                        <a:rPr lang="en-IE" dirty="0"/>
                        <a:t>Priority</a:t>
                      </a:r>
                    </a:p>
                  </a:txBody>
                  <a:tcPr anchor="ctr"/>
                </a:tc>
                <a:tc>
                  <a:txBody>
                    <a:bodyPr/>
                    <a:lstStyle/>
                    <a:p>
                      <a:pPr algn="ctr"/>
                      <a:r>
                        <a:rPr lang="en-IE" dirty="0"/>
                        <a:t>Crisis Assessment Matrix</a:t>
                      </a:r>
                    </a:p>
                  </a:txBody>
                  <a:tcPr anchor="ctr"/>
                </a:tc>
                <a:tc>
                  <a:txBody>
                    <a:bodyPr/>
                    <a:lstStyle/>
                    <a:p>
                      <a:pPr algn="ctr"/>
                      <a:r>
                        <a:rPr lang="en-IE" dirty="0"/>
                        <a:t>Very Unlikely to Happen</a:t>
                      </a:r>
                    </a:p>
                  </a:txBody>
                  <a:tcPr anchor="ctr"/>
                </a:tc>
                <a:tc>
                  <a:txBody>
                    <a:bodyPr/>
                    <a:lstStyle/>
                    <a:p>
                      <a:pPr algn="ctr"/>
                      <a:r>
                        <a:rPr lang="en-IE" dirty="0"/>
                        <a:t>Unlikely to Happen</a:t>
                      </a:r>
                    </a:p>
                  </a:txBody>
                  <a:tcPr anchor="ctr"/>
                </a:tc>
                <a:tc>
                  <a:txBody>
                    <a:bodyPr/>
                    <a:lstStyle/>
                    <a:p>
                      <a:pPr algn="ctr"/>
                      <a:r>
                        <a:rPr lang="en-IE" dirty="0"/>
                        <a:t>Possibly Could Happen</a:t>
                      </a:r>
                    </a:p>
                  </a:txBody>
                  <a:tcPr anchor="ctr"/>
                </a:tc>
                <a:tc>
                  <a:txBody>
                    <a:bodyPr/>
                    <a:lstStyle/>
                    <a:p>
                      <a:pPr algn="ctr"/>
                      <a:r>
                        <a:rPr lang="en-IE" dirty="0"/>
                        <a:t>Likely to Happen</a:t>
                      </a:r>
                    </a:p>
                  </a:txBody>
                  <a:tcPr anchor="ctr"/>
                </a:tc>
                <a:tc>
                  <a:txBody>
                    <a:bodyPr/>
                    <a:lstStyle/>
                    <a:p>
                      <a:pPr algn="ctr"/>
                      <a:r>
                        <a:rPr lang="en-IE" dirty="0"/>
                        <a:t>Very Likely to Happen</a:t>
                      </a:r>
                    </a:p>
                  </a:txBody>
                  <a:tcPr anchor="ctr"/>
                </a:tc>
                <a:extLst>
                  <a:ext uri="{0D108BD9-81ED-4DB2-BD59-A6C34878D82A}">
                    <a16:rowId xmlns:a16="http://schemas.microsoft.com/office/drawing/2014/main" val="275975444"/>
                  </a:ext>
                </a:extLst>
              </a:tr>
              <a:tr h="972256">
                <a:tc>
                  <a:txBody>
                    <a:bodyPr/>
                    <a:lstStyle/>
                    <a:p>
                      <a:pPr algn="ctr"/>
                      <a:r>
                        <a:rPr lang="en-IE" sz="1800" b="1" kern="1200" dirty="0">
                          <a:solidFill>
                            <a:schemeClr val="bg1"/>
                          </a:solidFill>
                          <a:latin typeface="+mn-lt"/>
                          <a:ea typeface="+mn-ea"/>
                          <a:cs typeface="+mn-cs"/>
                        </a:rPr>
                        <a:t>Extreme Priority</a:t>
                      </a:r>
                    </a:p>
                  </a:txBody>
                  <a:tcPr anchor="ctr">
                    <a:solidFill>
                      <a:srgbClr val="C00000"/>
                    </a:solidFill>
                  </a:tcPr>
                </a:tc>
                <a:tc>
                  <a:txBody>
                    <a:bodyPr/>
                    <a:lstStyle/>
                    <a:p>
                      <a:r>
                        <a:rPr lang="en-IE" b="1" dirty="0"/>
                        <a:t>Catastrophic/Unexpected</a:t>
                      </a:r>
                    </a:p>
                    <a:p>
                      <a:r>
                        <a:rPr lang="en-IE" sz="1400" i="1" dirty="0"/>
                        <a:t>(e.g., volcanic eruption, flood, earthquake, major landslide, avalanche)</a:t>
                      </a:r>
                    </a:p>
                  </a:txBody>
                  <a:tcPr/>
                </a:tc>
                <a:tc>
                  <a:txBody>
                    <a:bodyPr/>
                    <a:lstStyle/>
                    <a:p>
                      <a:pPr algn="ctr"/>
                      <a:r>
                        <a:rPr lang="en-IE" b="1" dirty="0">
                          <a:solidFill>
                            <a:schemeClr val="bg1"/>
                          </a:solidFill>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tc>
                  <a:txBody>
                    <a:bodyPr/>
                    <a:lstStyle/>
                    <a:p>
                      <a:pPr algn="ctr"/>
                      <a:r>
                        <a:rPr lang="en-IE" b="1" dirty="0">
                          <a:solidFill>
                            <a:schemeClr val="bg1"/>
                          </a:solidFill>
                        </a:rPr>
                        <a:t>High</a:t>
                      </a:r>
                    </a:p>
                  </a:txBody>
                  <a:tcPr anchor="ctr">
                    <a:solidFill>
                      <a:srgbClr val="FF5353"/>
                    </a:solidFill>
                  </a:tcPr>
                </a:tc>
                <a:tc>
                  <a:txBody>
                    <a:bodyPr/>
                    <a:lstStyle/>
                    <a:p>
                      <a:pPr algn="ctr"/>
                      <a:r>
                        <a:rPr lang="en-IE" sz="1800" b="1" kern="1200" dirty="0">
                          <a:solidFill>
                            <a:schemeClr val="bg1"/>
                          </a:solidFill>
                          <a:latin typeface="+mn-lt"/>
                          <a:ea typeface="+mn-ea"/>
                          <a:cs typeface="+mn-cs"/>
                        </a:rPr>
                        <a:t>Critical</a:t>
                      </a:r>
                    </a:p>
                  </a:txBody>
                  <a:tcPr anchor="ctr">
                    <a:solidFill>
                      <a:srgbClr val="C00000"/>
                    </a:solidFill>
                  </a:tcPr>
                </a:tc>
                <a:tc>
                  <a:txBody>
                    <a:bodyPr/>
                    <a:lstStyle/>
                    <a:p>
                      <a:pPr algn="ctr"/>
                      <a:r>
                        <a:rPr lang="en-IE" b="1" dirty="0">
                          <a:solidFill>
                            <a:schemeClr val="bg1"/>
                          </a:solidFill>
                        </a:rPr>
                        <a:t>Critical</a:t>
                      </a:r>
                    </a:p>
                  </a:txBody>
                  <a:tcPr anchor="ctr">
                    <a:solidFill>
                      <a:srgbClr val="C00000"/>
                    </a:solidFill>
                  </a:tcPr>
                </a:tc>
                <a:extLst>
                  <a:ext uri="{0D108BD9-81ED-4DB2-BD59-A6C34878D82A}">
                    <a16:rowId xmlns:a16="http://schemas.microsoft.com/office/drawing/2014/main" val="119283033"/>
                  </a:ext>
                </a:extLst>
              </a:tr>
              <a:tr h="9722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kern="1200" dirty="0">
                          <a:solidFill>
                            <a:schemeClr val="bg1"/>
                          </a:solidFill>
                          <a:latin typeface="+mn-lt"/>
                          <a:ea typeface="+mn-ea"/>
                          <a:cs typeface="+mn-cs"/>
                        </a:rPr>
                        <a:t>High Priority</a:t>
                      </a:r>
                    </a:p>
                    <a:p>
                      <a:endParaRPr lang="en-IE" sz="1600" i="1" kern="1200" dirty="0">
                        <a:solidFill>
                          <a:schemeClr val="dk1"/>
                        </a:solidFill>
                        <a:latin typeface="+mn-lt"/>
                        <a:ea typeface="+mn-ea"/>
                        <a:cs typeface="+mn-cs"/>
                      </a:endParaRPr>
                    </a:p>
                  </a:txBody>
                  <a:tcPr anchor="ctr">
                    <a:solidFill>
                      <a:srgbClr val="FF5353"/>
                    </a:solidFill>
                  </a:tcPr>
                </a:tc>
                <a:tc>
                  <a:txBody>
                    <a:bodyPr/>
                    <a:lstStyle/>
                    <a:p>
                      <a:r>
                        <a:rPr lang="en-IE" b="1" dirty="0"/>
                        <a:t>Conventional/Major</a:t>
                      </a:r>
                    </a:p>
                    <a:p>
                      <a:r>
                        <a:rPr lang="en-IE" sz="1400" i="1" kern="1200" dirty="0">
                          <a:solidFill>
                            <a:schemeClr val="dk1"/>
                          </a:solidFill>
                          <a:latin typeface="+mn-lt"/>
                          <a:ea typeface="+mn-ea"/>
                          <a:cs typeface="+mn-cs"/>
                        </a:rPr>
                        <a:t>(e.g., </a:t>
                      </a:r>
                      <a:r>
                        <a:rPr lang="en-IE" sz="1400" i="1" dirty="0"/>
                        <a:t>going off track to a dangerous route, forest fires, adverse weather conditions, no water or incorrect equipment threatening survival, deforestation)</a:t>
                      </a:r>
                      <a:endParaRPr lang="en-IE" sz="1400" i="1" kern="1200" dirty="0">
                        <a:solidFill>
                          <a:schemeClr val="dk1"/>
                        </a:solidFill>
                        <a:latin typeface="+mn-lt"/>
                        <a:ea typeface="+mn-ea"/>
                        <a:cs typeface="+mn-cs"/>
                      </a:endParaRPr>
                    </a:p>
                  </a:txBody>
                  <a:tcPr/>
                </a:tc>
                <a:tc>
                  <a:txBody>
                    <a:bodyPr/>
                    <a:lstStyle/>
                    <a:p>
                      <a:pPr algn="ctr"/>
                      <a:r>
                        <a:rPr lang="en-IE" b="1" dirty="0">
                          <a:solidFill>
                            <a:schemeClr val="bg1"/>
                          </a:solidFill>
                        </a:rPr>
                        <a:t>Low</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kern="1200" dirty="0">
                          <a:solidFill>
                            <a:schemeClr val="bg1"/>
                          </a:solidFill>
                          <a:latin typeface="+mn-lt"/>
                          <a:ea typeface="+mn-ea"/>
                          <a:cs typeface="+mn-cs"/>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kern="1200" dirty="0">
                          <a:solidFill>
                            <a:schemeClr val="bg1"/>
                          </a:solidFill>
                          <a:latin typeface="+mn-lt"/>
                          <a:ea typeface="+mn-ea"/>
                          <a:cs typeface="+mn-cs"/>
                        </a:rPr>
                        <a:t>Moderate</a:t>
                      </a:r>
                    </a:p>
                  </a:txBody>
                  <a:tcPr anchor="ctr">
                    <a:solidFill>
                      <a:srgbClr val="FFC000"/>
                    </a:solidFill>
                  </a:tcPr>
                </a:tc>
                <a:tc>
                  <a:txBody>
                    <a:bodyPr/>
                    <a:lstStyle/>
                    <a:p>
                      <a:pPr algn="ctr"/>
                      <a:r>
                        <a:rPr lang="en-IE" b="1" dirty="0">
                          <a:solidFill>
                            <a:schemeClr val="bg1"/>
                          </a:solidFill>
                        </a:rPr>
                        <a:t>High </a:t>
                      </a:r>
                    </a:p>
                  </a:txBody>
                  <a:tcPr anchor="ctr">
                    <a:solidFill>
                      <a:srgbClr val="FF5353"/>
                    </a:solidFill>
                  </a:tcPr>
                </a:tc>
                <a:tc>
                  <a:txBody>
                    <a:bodyPr/>
                    <a:lstStyle/>
                    <a:p>
                      <a:pPr algn="ctr"/>
                      <a:r>
                        <a:rPr lang="en-IE" b="1" dirty="0">
                          <a:solidFill>
                            <a:schemeClr val="bg1"/>
                          </a:solidFill>
                        </a:rPr>
                        <a:t>Critical</a:t>
                      </a:r>
                    </a:p>
                  </a:txBody>
                  <a:tcPr anchor="ctr">
                    <a:solidFill>
                      <a:srgbClr val="C00000"/>
                    </a:solidFill>
                  </a:tcPr>
                </a:tc>
                <a:extLst>
                  <a:ext uri="{0D108BD9-81ED-4DB2-BD59-A6C34878D82A}">
                    <a16:rowId xmlns:a16="http://schemas.microsoft.com/office/drawing/2014/main" val="4292047464"/>
                  </a:ext>
                </a:extLst>
              </a:tr>
              <a:tr h="972256">
                <a:tc>
                  <a:txBody>
                    <a:bodyPr/>
                    <a:lstStyle/>
                    <a:p>
                      <a:pPr algn="ctr"/>
                      <a:r>
                        <a:rPr lang="en-IE" sz="1800" b="1" kern="1200" dirty="0">
                          <a:solidFill>
                            <a:schemeClr val="bg1"/>
                          </a:solidFill>
                          <a:latin typeface="+mn-lt"/>
                          <a:ea typeface="+mn-ea"/>
                          <a:cs typeface="+mn-cs"/>
                        </a:rPr>
                        <a:t>Medium Priority</a:t>
                      </a:r>
                    </a:p>
                  </a:txBody>
                  <a:tcPr anchor="ctr">
                    <a:solidFill>
                      <a:srgbClr val="FFC000"/>
                    </a:solidFill>
                  </a:tcPr>
                </a:tc>
                <a:tc>
                  <a:txBody>
                    <a:bodyPr/>
                    <a:lstStyle/>
                    <a:p>
                      <a:r>
                        <a:rPr lang="en-IE" b="1" dirty="0"/>
                        <a:t>Tractable/Moderate</a:t>
                      </a:r>
                    </a:p>
                    <a:p>
                      <a:r>
                        <a:rPr lang="en-IE" sz="1400" i="1" kern="1200" dirty="0">
                          <a:solidFill>
                            <a:schemeClr val="dk1"/>
                          </a:solidFill>
                          <a:latin typeface="+mn-lt"/>
                          <a:ea typeface="+mn-ea"/>
                          <a:cs typeface="+mn-cs"/>
                        </a:rPr>
                        <a:t>(e.g., someone needs a rescue mission e.g., they get hurt, lost or their bike gets damaged, erosion, unsustainable development)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Low</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kern="1200" dirty="0">
                          <a:solidFill>
                            <a:schemeClr val="bg1"/>
                          </a:solidFill>
                          <a:latin typeface="+mn-lt"/>
                          <a:ea typeface="+mn-ea"/>
                          <a:cs typeface="+mn-cs"/>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kern="1200" dirty="0">
                          <a:solidFill>
                            <a:schemeClr val="bg1"/>
                          </a:solidFill>
                          <a:latin typeface="+mn-lt"/>
                          <a:ea typeface="+mn-ea"/>
                          <a:cs typeface="+mn-cs"/>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tc>
                  <a:txBody>
                    <a:bodyPr/>
                    <a:lstStyle/>
                    <a:p>
                      <a:pPr algn="ctr"/>
                      <a:r>
                        <a:rPr lang="en-IE" b="1" dirty="0">
                          <a:solidFill>
                            <a:schemeClr val="bg1"/>
                          </a:solidFill>
                        </a:rPr>
                        <a:t>High</a:t>
                      </a:r>
                    </a:p>
                  </a:txBody>
                  <a:tcPr anchor="ctr">
                    <a:solidFill>
                      <a:srgbClr val="FF5353"/>
                    </a:solidFill>
                  </a:tcPr>
                </a:tc>
                <a:extLst>
                  <a:ext uri="{0D108BD9-81ED-4DB2-BD59-A6C34878D82A}">
                    <a16:rowId xmlns:a16="http://schemas.microsoft.com/office/drawing/2014/main" val="2614621531"/>
                  </a:ext>
                </a:extLst>
              </a:tr>
              <a:tr h="972256">
                <a:tc>
                  <a:txBody>
                    <a:bodyPr/>
                    <a:lstStyle/>
                    <a:p>
                      <a:r>
                        <a:rPr lang="en-IE" sz="1800" b="1" kern="1200" dirty="0">
                          <a:solidFill>
                            <a:schemeClr val="bg1"/>
                          </a:solidFill>
                          <a:latin typeface="+mn-lt"/>
                          <a:ea typeface="+mn-ea"/>
                          <a:cs typeface="+mn-cs"/>
                        </a:rPr>
                        <a:t>Low Priority</a:t>
                      </a:r>
                    </a:p>
                  </a:txBody>
                  <a:tcPr anchor="ctr">
                    <a:solidFill>
                      <a:srgbClr val="92D050"/>
                    </a:solidFill>
                  </a:tcPr>
                </a:tc>
                <a:tc>
                  <a:txBody>
                    <a:bodyPr/>
                    <a:lstStyle/>
                    <a:p>
                      <a:r>
                        <a:rPr lang="en-IE" b="1" dirty="0"/>
                        <a:t>Minor/Extraneous</a:t>
                      </a:r>
                    </a:p>
                    <a:p>
                      <a:r>
                        <a:rPr lang="en-IE" sz="1400" i="1" kern="1200" dirty="0">
                          <a:solidFill>
                            <a:schemeClr val="dk1"/>
                          </a:solidFill>
                          <a:latin typeface="+mn-lt"/>
                          <a:ea typeface="+mn-ea"/>
                          <a:cs typeface="+mn-cs"/>
                        </a:rPr>
                        <a:t>(e.g., damaged image, minor injuries, environmental damage and restrictions, animals and habitats effected)</a:t>
                      </a:r>
                    </a:p>
                  </a:txBody>
                  <a:tcPr/>
                </a:tc>
                <a:tc>
                  <a:txBody>
                    <a:bodyPr/>
                    <a:lstStyle/>
                    <a:p>
                      <a:pPr algn="ctr"/>
                      <a:r>
                        <a:rPr lang="en-IE" b="1" dirty="0">
                          <a:solidFill>
                            <a:schemeClr val="bg1"/>
                          </a:solidFill>
                        </a:rPr>
                        <a:t>Very Low</a:t>
                      </a: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Low</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extLst>
                  <a:ext uri="{0D108BD9-81ED-4DB2-BD59-A6C34878D82A}">
                    <a16:rowId xmlns:a16="http://schemas.microsoft.com/office/drawing/2014/main" val="62549916"/>
                  </a:ext>
                </a:extLst>
              </a:tr>
              <a:tr h="972256">
                <a:tc>
                  <a:txBody>
                    <a:bodyPr/>
                    <a:lstStyle/>
                    <a:p>
                      <a:pPr algn="ctr"/>
                      <a:r>
                        <a:rPr lang="en-IE" sz="1800" b="1" kern="1200" dirty="0">
                          <a:solidFill>
                            <a:schemeClr val="bg1"/>
                          </a:solidFill>
                          <a:latin typeface="+mn-lt"/>
                          <a:ea typeface="+mn-ea"/>
                          <a:cs typeface="+mn-cs"/>
                        </a:rPr>
                        <a:t>Very Low Priority</a:t>
                      </a:r>
                    </a:p>
                  </a:txBody>
                  <a:tcPr anchor="ctr">
                    <a:solidFill>
                      <a:srgbClr val="00B050"/>
                    </a:solidFill>
                  </a:tcPr>
                </a:tc>
                <a:tc>
                  <a:txBody>
                    <a:bodyPr/>
                    <a:lstStyle/>
                    <a:p>
                      <a:r>
                        <a:rPr lang="en-IE" b="1" dirty="0"/>
                        <a:t>Superficial</a:t>
                      </a:r>
                    </a:p>
                    <a:p>
                      <a:r>
                        <a:rPr lang="en-IE" sz="1400" i="1" dirty="0"/>
                        <a:t>(e.g., flood damage but no injuries, accidents but no injuries, damaged pathways)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Very Low</a:t>
                      </a: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Very Low</a:t>
                      </a: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Low</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Low</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extLst>
                  <a:ext uri="{0D108BD9-81ED-4DB2-BD59-A6C34878D82A}">
                    <a16:rowId xmlns:a16="http://schemas.microsoft.com/office/drawing/2014/main" val="2650536359"/>
                  </a:ext>
                </a:extLst>
              </a:tr>
            </a:tbl>
          </a:graphicData>
        </a:graphic>
      </p:graphicFrame>
      <p:sp>
        <p:nvSpPr>
          <p:cNvPr id="4" name="TextBox 3">
            <a:extLst>
              <a:ext uri="{FF2B5EF4-FFF2-40B4-BE49-F238E27FC236}">
                <a16:creationId xmlns:a16="http://schemas.microsoft.com/office/drawing/2014/main" id="{5017B5EE-6E01-386F-B85F-34898F4897D1}"/>
              </a:ext>
            </a:extLst>
          </p:cNvPr>
          <p:cNvSpPr txBox="1"/>
          <p:nvPr/>
        </p:nvSpPr>
        <p:spPr>
          <a:xfrm>
            <a:off x="75639" y="2637508"/>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sp>
        <p:nvSpPr>
          <p:cNvPr id="5" name="TextBox 4">
            <a:extLst>
              <a:ext uri="{FF2B5EF4-FFF2-40B4-BE49-F238E27FC236}">
                <a16:creationId xmlns:a16="http://schemas.microsoft.com/office/drawing/2014/main" id="{E2BC470D-6358-04FF-AA65-1913762B4DEC}"/>
              </a:ext>
            </a:extLst>
          </p:cNvPr>
          <p:cNvSpPr txBox="1"/>
          <p:nvPr/>
        </p:nvSpPr>
        <p:spPr>
          <a:xfrm>
            <a:off x="75639" y="3935506"/>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sp>
        <p:nvSpPr>
          <p:cNvPr id="6" name="TextBox 5">
            <a:extLst>
              <a:ext uri="{FF2B5EF4-FFF2-40B4-BE49-F238E27FC236}">
                <a16:creationId xmlns:a16="http://schemas.microsoft.com/office/drawing/2014/main" id="{62596272-3AB4-39C0-53C5-9ACB20584989}"/>
              </a:ext>
            </a:extLst>
          </p:cNvPr>
          <p:cNvSpPr txBox="1"/>
          <p:nvPr/>
        </p:nvSpPr>
        <p:spPr>
          <a:xfrm>
            <a:off x="75639" y="5073587"/>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sp>
        <p:nvSpPr>
          <p:cNvPr id="8" name="TextBox 7">
            <a:extLst>
              <a:ext uri="{FF2B5EF4-FFF2-40B4-BE49-F238E27FC236}">
                <a16:creationId xmlns:a16="http://schemas.microsoft.com/office/drawing/2014/main" id="{8D03AE0F-59D8-7078-00D7-024A50171BA6}"/>
              </a:ext>
            </a:extLst>
          </p:cNvPr>
          <p:cNvSpPr txBox="1"/>
          <p:nvPr/>
        </p:nvSpPr>
        <p:spPr>
          <a:xfrm>
            <a:off x="75639" y="6071426"/>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sp>
        <p:nvSpPr>
          <p:cNvPr id="10" name="Flowchart: Alternate Process 9">
            <a:extLst>
              <a:ext uri="{FF2B5EF4-FFF2-40B4-BE49-F238E27FC236}">
                <a16:creationId xmlns:a16="http://schemas.microsoft.com/office/drawing/2014/main" id="{F62AC5EB-1C5F-1297-1104-D3F39E5FCD74}"/>
              </a:ext>
            </a:extLst>
          </p:cNvPr>
          <p:cNvSpPr/>
          <p:nvPr/>
        </p:nvSpPr>
        <p:spPr>
          <a:xfrm>
            <a:off x="752475" y="2573"/>
            <a:ext cx="10696575" cy="460835"/>
          </a:xfrm>
          <a:prstGeom prst="flowChartAlternateProcess">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t>Sample Crisis Risk Assessment – Mountain Activities</a:t>
            </a:r>
          </a:p>
        </p:txBody>
      </p:sp>
      <p:sp>
        <p:nvSpPr>
          <p:cNvPr id="3" name="TextBox 2">
            <a:extLst>
              <a:ext uri="{FF2B5EF4-FFF2-40B4-BE49-F238E27FC236}">
                <a16:creationId xmlns:a16="http://schemas.microsoft.com/office/drawing/2014/main" id="{A2E54EF3-6D69-4F38-F410-9E5CC9D1C466}"/>
              </a:ext>
            </a:extLst>
          </p:cNvPr>
          <p:cNvSpPr txBox="1"/>
          <p:nvPr/>
        </p:nvSpPr>
        <p:spPr>
          <a:xfrm>
            <a:off x="75639" y="1639669"/>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sp>
        <p:nvSpPr>
          <p:cNvPr id="9" name="Flowchart: Alternate Process 8">
            <a:extLst>
              <a:ext uri="{FF2B5EF4-FFF2-40B4-BE49-F238E27FC236}">
                <a16:creationId xmlns:a16="http://schemas.microsoft.com/office/drawing/2014/main" id="{C0CC696B-83AA-7FA5-BD2A-1A18B4A98F7C}"/>
              </a:ext>
            </a:extLst>
          </p:cNvPr>
          <p:cNvSpPr/>
          <p:nvPr/>
        </p:nvSpPr>
        <p:spPr>
          <a:xfrm>
            <a:off x="8247529" y="5862663"/>
            <a:ext cx="3478307" cy="815788"/>
          </a:xfrm>
          <a:prstGeom prst="flowChartAlternateProcess">
            <a:avLst/>
          </a:prstGeom>
          <a:noFill/>
          <a:ln w="76200">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rgbClr val="79527B"/>
                </a:solidFill>
              </a:rPr>
              <a:t>Move the Purple Triangle To the expected position</a:t>
            </a:r>
          </a:p>
        </p:txBody>
      </p:sp>
      <p:pic>
        <p:nvPicPr>
          <p:cNvPr id="11" name="Graphic 10" descr="Signature with solid fill">
            <a:extLst>
              <a:ext uri="{FF2B5EF4-FFF2-40B4-BE49-F238E27FC236}">
                <a16:creationId xmlns:a16="http://schemas.microsoft.com/office/drawing/2014/main" id="{D024E363-2AE3-4A1A-069F-F77BB36C7F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86682" y="4446414"/>
            <a:ext cx="1497106" cy="1497106"/>
          </a:xfrm>
          <a:prstGeom prst="rect">
            <a:avLst/>
          </a:prstGeom>
        </p:spPr>
      </p:pic>
      <p:sp>
        <p:nvSpPr>
          <p:cNvPr id="2" name="Rectangle: Folded Corner 1">
            <a:extLst>
              <a:ext uri="{FF2B5EF4-FFF2-40B4-BE49-F238E27FC236}">
                <a16:creationId xmlns:a16="http://schemas.microsoft.com/office/drawing/2014/main" id="{0AF7C746-B455-94EC-32A8-6CF433EC9C39}"/>
              </a:ext>
            </a:extLst>
          </p:cNvPr>
          <p:cNvSpPr/>
          <p:nvPr/>
        </p:nvSpPr>
        <p:spPr>
          <a:xfrm>
            <a:off x="10164621" y="1220892"/>
            <a:ext cx="1637414" cy="163741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tx1"/>
                </a:solidFill>
              </a:rPr>
              <a:t>Sample Response</a:t>
            </a:r>
          </a:p>
        </p:txBody>
      </p:sp>
    </p:spTree>
    <p:extLst>
      <p:ext uri="{BB962C8B-B14F-4D97-AF65-F5344CB8AC3E}">
        <p14:creationId xmlns:p14="http://schemas.microsoft.com/office/powerpoint/2010/main" val="3845166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1013D4-2DC7-0814-0C77-B47F0F8D0D49}"/>
              </a:ext>
            </a:extLst>
          </p:cNvPr>
          <p:cNvSpPr>
            <a:spLocks noGrp="1"/>
          </p:cNvSpPr>
          <p:nvPr>
            <p:ph type="body" sz="quarter" idx="18"/>
          </p:nvPr>
        </p:nvSpPr>
        <p:spPr>
          <a:xfrm>
            <a:off x="71718" y="3429000"/>
            <a:ext cx="5916706" cy="3429000"/>
          </a:xfrm>
        </p:spPr>
        <p:txBody>
          <a:bodyPr>
            <a:noAutofit/>
          </a:bodyPr>
          <a:lstStyle/>
          <a:p>
            <a:pPr marL="342900" indent="-342900" algn="l">
              <a:buClr>
                <a:srgbClr val="F27954"/>
              </a:buClr>
              <a:buFont typeface="+mj-lt"/>
              <a:buAutoNum type="arabicPeriod"/>
            </a:pPr>
            <a:r>
              <a:rPr lang="en-IE" sz="1600" dirty="0">
                <a:solidFill>
                  <a:srgbClr val="4D4D4D"/>
                </a:solidFill>
              </a:rPr>
              <a:t>A region could get a </a:t>
            </a:r>
            <a:r>
              <a:rPr lang="en-IE" sz="1600" b="1" dirty="0">
                <a:solidFill>
                  <a:srgbClr val="F27954"/>
                </a:solidFill>
              </a:rPr>
              <a:t>Mountain Expert to write a Blog </a:t>
            </a:r>
            <a:r>
              <a:rPr lang="en-IE" sz="1600" dirty="0">
                <a:solidFill>
                  <a:srgbClr val="4D4D4D"/>
                </a:solidFill>
              </a:rPr>
              <a:t>on what to do and not to do or lessons learned climbing a mountain in its region. (</a:t>
            </a:r>
            <a:r>
              <a:rPr lang="en-IE" sz="1600" dirty="0">
                <a:solidFill>
                  <a:srgbClr val="F27954"/>
                </a:solidFill>
                <a:hlinkClick r:id="rId2">
                  <a:extLst>
                    <a:ext uri="{A12FA001-AC4F-418D-AE19-62706E023703}">
                      <ahyp:hlinkClr xmlns:ahyp="http://schemas.microsoft.com/office/drawing/2018/hyperlinkcolor" val="tx"/>
                    </a:ext>
                  </a:extLst>
                </a:hlinkClick>
              </a:rPr>
              <a:t>Example</a:t>
            </a:r>
            <a:r>
              <a:rPr lang="en-IE" sz="1600" dirty="0">
                <a:solidFill>
                  <a:srgbClr val="F27954"/>
                </a:solidFill>
              </a:rPr>
              <a:t> 12 Lessons Learned from Climbing Mountains</a:t>
            </a:r>
            <a:r>
              <a:rPr lang="en-IE" sz="1600" dirty="0">
                <a:solidFill>
                  <a:srgbClr val="4D4D4D"/>
                </a:solidFill>
              </a:rPr>
              <a:t>) Then read it and learn from it.</a:t>
            </a:r>
          </a:p>
          <a:p>
            <a:pPr marL="342900" indent="-342900" algn="l">
              <a:buClr>
                <a:srgbClr val="F27954"/>
              </a:buClr>
              <a:buFont typeface="+mj-lt"/>
              <a:buAutoNum type="arabicPeriod"/>
            </a:pPr>
            <a:endParaRPr lang="en-IE" sz="1600" dirty="0">
              <a:solidFill>
                <a:srgbClr val="4D4D4D"/>
              </a:solidFill>
            </a:endParaRPr>
          </a:p>
          <a:p>
            <a:pPr marL="342900" indent="-342900" algn="l">
              <a:buClr>
                <a:srgbClr val="F27954"/>
              </a:buClr>
              <a:buFont typeface="+mj-lt"/>
              <a:buAutoNum type="arabicPeriod"/>
            </a:pPr>
            <a:r>
              <a:rPr lang="en-IE" sz="1600" dirty="0">
                <a:solidFill>
                  <a:srgbClr val="4D4D4D"/>
                </a:solidFill>
              </a:rPr>
              <a:t>A region should get familiar with </a:t>
            </a:r>
            <a:r>
              <a:rPr lang="en-IE" sz="1600" dirty="0">
                <a:solidFill>
                  <a:srgbClr val="F27954"/>
                </a:solidFill>
                <a:hlinkClick r:id="rId3">
                  <a:extLst>
                    <a:ext uri="{A12FA001-AC4F-418D-AE19-62706E023703}">
                      <ahyp:hlinkClr xmlns:ahyp="http://schemas.microsoft.com/office/drawing/2018/hyperlinkcolor" val="tx"/>
                    </a:ext>
                  </a:extLst>
                </a:hlinkClick>
              </a:rPr>
              <a:t>Mountaineering Strategic Plans</a:t>
            </a:r>
            <a:endParaRPr lang="en-IE" sz="1600" dirty="0">
              <a:solidFill>
                <a:srgbClr val="F27954"/>
              </a:solidFill>
            </a:endParaRPr>
          </a:p>
          <a:p>
            <a:pPr marL="342900" indent="-342900" algn="l">
              <a:buClr>
                <a:srgbClr val="F27954"/>
              </a:buClr>
              <a:buFont typeface="+mj-lt"/>
              <a:buAutoNum type="arabicPeriod"/>
            </a:pPr>
            <a:endParaRPr lang="en-IE" sz="1600" dirty="0">
              <a:solidFill>
                <a:srgbClr val="4D4D4D"/>
              </a:solidFill>
            </a:endParaRPr>
          </a:p>
          <a:p>
            <a:pPr marL="342900" indent="-342900" algn="l">
              <a:buClr>
                <a:srgbClr val="F27954"/>
              </a:buClr>
              <a:buFont typeface="+mj-lt"/>
              <a:buAutoNum type="arabicPeriod"/>
            </a:pPr>
            <a:r>
              <a:rPr lang="en-IE" sz="1600" dirty="0">
                <a:solidFill>
                  <a:srgbClr val="4D4D4D"/>
                </a:solidFill>
              </a:rPr>
              <a:t>Provide </a:t>
            </a:r>
            <a:r>
              <a:rPr lang="en-IE" sz="1600" b="1" dirty="0">
                <a:solidFill>
                  <a:srgbClr val="F27954"/>
                </a:solidFill>
                <a:hlinkClick r:id="rId4">
                  <a:extLst>
                    <a:ext uri="{A12FA001-AC4F-418D-AE19-62706E023703}">
                      <ahyp:hlinkClr xmlns:ahyp="http://schemas.microsoft.com/office/drawing/2018/hyperlinkcolor" val="tx"/>
                    </a:ext>
                  </a:extLst>
                </a:hlinkClick>
              </a:rPr>
              <a:t>Advice and Practical tips on the regional website </a:t>
            </a:r>
            <a:r>
              <a:rPr lang="en-IE" sz="1600" dirty="0">
                <a:solidFill>
                  <a:srgbClr val="4D4D4D"/>
                </a:solidFill>
              </a:rPr>
              <a:t>for the industry on how to plan a mountaineering trip. Make sure stakeholders have access to guides, networks, forums, and other mountaineers and experts so they can also develop their knowledge and expertise. This information should be provided to visitors, locals, and tourists. </a:t>
            </a:r>
          </a:p>
          <a:p>
            <a:pPr marL="342900" indent="-342900" algn="l">
              <a:buClr>
                <a:srgbClr val="F27954"/>
              </a:buClr>
              <a:buFont typeface="+mj-lt"/>
              <a:buAutoNum type="arabicPeriod"/>
            </a:pPr>
            <a:endParaRPr lang="en-IE" sz="1600" dirty="0">
              <a:solidFill>
                <a:srgbClr val="4D4D4D"/>
              </a:solidFill>
            </a:endParaRPr>
          </a:p>
          <a:p>
            <a:pPr marL="342900" indent="-342900" algn="l">
              <a:buClr>
                <a:srgbClr val="F27954"/>
              </a:buClr>
              <a:buFont typeface="+mj-lt"/>
              <a:buAutoNum type="arabicPeriod"/>
            </a:pPr>
            <a:endParaRPr lang="en-IE" sz="1600" dirty="0"/>
          </a:p>
          <a:p>
            <a:pPr marL="342900" indent="-342900" algn="l">
              <a:buClr>
                <a:srgbClr val="F27954"/>
              </a:buClr>
              <a:buFont typeface="+mj-lt"/>
              <a:buAutoNum type="arabicPeriod"/>
            </a:pPr>
            <a:endParaRPr lang="en-IE" sz="1600" dirty="0">
              <a:solidFill>
                <a:srgbClr val="4D4D4D"/>
              </a:solidFill>
            </a:endParaRPr>
          </a:p>
        </p:txBody>
      </p:sp>
      <p:sp>
        <p:nvSpPr>
          <p:cNvPr id="4" name="Text Placeholder 3">
            <a:extLst>
              <a:ext uri="{FF2B5EF4-FFF2-40B4-BE49-F238E27FC236}">
                <a16:creationId xmlns:a16="http://schemas.microsoft.com/office/drawing/2014/main" id="{46B83DFB-78E0-D832-1FEE-EB76314CAE48}"/>
              </a:ext>
            </a:extLst>
          </p:cNvPr>
          <p:cNvSpPr>
            <a:spLocks noGrp="1"/>
          </p:cNvSpPr>
          <p:nvPr>
            <p:ph type="body" sz="quarter" idx="16"/>
          </p:nvPr>
        </p:nvSpPr>
        <p:spPr>
          <a:xfrm>
            <a:off x="633715" y="2689925"/>
            <a:ext cx="4957908" cy="582221"/>
          </a:xfrm>
        </p:spPr>
        <p:txBody>
          <a:bodyPr>
            <a:normAutofit fontScale="92500"/>
          </a:bodyPr>
          <a:lstStyle/>
          <a:p>
            <a:r>
              <a:rPr lang="en-IE" b="1" dirty="0"/>
              <a:t>Mountaineering Solutions </a:t>
            </a:r>
          </a:p>
        </p:txBody>
      </p:sp>
      <p:sp>
        <p:nvSpPr>
          <p:cNvPr id="7" name="Text Placeholder 6">
            <a:extLst>
              <a:ext uri="{FF2B5EF4-FFF2-40B4-BE49-F238E27FC236}">
                <a16:creationId xmlns:a16="http://schemas.microsoft.com/office/drawing/2014/main" id="{9A0279C1-66C6-692B-0E52-638218E110BD}"/>
              </a:ext>
            </a:extLst>
          </p:cNvPr>
          <p:cNvSpPr>
            <a:spLocks noGrp="1"/>
          </p:cNvSpPr>
          <p:nvPr>
            <p:ph type="body" sz="quarter" idx="21"/>
          </p:nvPr>
        </p:nvSpPr>
        <p:spPr>
          <a:xfrm>
            <a:off x="6096000" y="3429000"/>
            <a:ext cx="6024282" cy="1680348"/>
          </a:xfrm>
        </p:spPr>
        <p:txBody>
          <a:bodyPr>
            <a:noAutofit/>
          </a:bodyPr>
          <a:lstStyle/>
          <a:p>
            <a:pPr marL="342900" indent="-342900" algn="l">
              <a:buClr>
                <a:srgbClr val="F27954"/>
              </a:buClr>
              <a:buFont typeface="+mj-lt"/>
              <a:buAutoNum type="arabicPeriod" startAt="3"/>
            </a:pPr>
            <a:r>
              <a:rPr lang="en-IE" sz="1600" b="1" dirty="0">
                <a:solidFill>
                  <a:srgbClr val="F27954"/>
                </a:solidFill>
              </a:rPr>
              <a:t>Develop Sustainable Mountain Tourism. </a:t>
            </a:r>
            <a:r>
              <a:rPr lang="en-IE" sz="1600" dirty="0">
                <a:solidFill>
                  <a:srgbClr val="4D4D4D"/>
                </a:solidFill>
              </a:rPr>
              <a:t>Learn how to develop a product and experiences specifically for mountain tourism. Make sure development is sustainable and learn from others. Put this knowledge into a presentation and teach the regional stakeholders and anyone concerned. (</a:t>
            </a:r>
            <a:r>
              <a:rPr lang="en-IE" sz="1600" dirty="0">
                <a:solidFill>
                  <a:srgbClr val="F27954"/>
                </a:solidFill>
                <a:hlinkClick r:id="rId5">
                  <a:extLst>
                    <a:ext uri="{A12FA001-AC4F-418D-AE19-62706E023703}">
                      <ahyp:hlinkClr xmlns:ahyp="http://schemas.microsoft.com/office/drawing/2018/hyperlinkcolor" val="tx"/>
                    </a:ext>
                  </a:extLst>
                </a:hlinkClick>
              </a:rPr>
              <a:t>Read Mountain Tourism Towards a More Sustainable Path</a:t>
            </a:r>
            <a:r>
              <a:rPr lang="en-IE" sz="1600" dirty="0">
                <a:solidFill>
                  <a:srgbClr val="4D4D4D"/>
                </a:solidFill>
              </a:rPr>
              <a:t>) (</a:t>
            </a:r>
            <a:r>
              <a:rPr lang="en-IE" sz="1600" dirty="0">
                <a:solidFill>
                  <a:srgbClr val="F27954"/>
                </a:solidFill>
                <a:hlinkClick r:id="rId6">
                  <a:extLst>
                    <a:ext uri="{A12FA001-AC4F-418D-AE19-62706E023703}">
                      <ahyp:hlinkClr xmlns:ahyp="http://schemas.microsoft.com/office/drawing/2018/hyperlinkcolor" val="tx"/>
                    </a:ext>
                  </a:extLst>
                </a:hlinkClick>
              </a:rPr>
              <a:t>Read </a:t>
            </a:r>
            <a:r>
              <a:rPr lang="en-GB" sz="1600" dirty="0">
                <a:solidFill>
                  <a:srgbClr val="F27954"/>
                </a:solidFill>
                <a:hlinkClick r:id="rId6">
                  <a:extLst>
                    <a:ext uri="{A12FA001-AC4F-418D-AE19-62706E023703}">
                      <ahyp:hlinkClr xmlns:ahyp="http://schemas.microsoft.com/office/drawing/2018/hyperlinkcolor" val="tx"/>
                    </a:ext>
                  </a:extLst>
                </a:hlinkClick>
              </a:rPr>
              <a:t>Sustainable Mountain Tourism – Opportunities for Local Communities</a:t>
            </a:r>
            <a:r>
              <a:rPr lang="en-GB" sz="1600" dirty="0">
                <a:solidFill>
                  <a:srgbClr val="4D4D4D"/>
                </a:solidFill>
              </a:rPr>
              <a:t>)</a:t>
            </a:r>
            <a:endParaRPr lang="en-IE" sz="1600" dirty="0">
              <a:solidFill>
                <a:srgbClr val="4D4D4D"/>
              </a:solidFill>
            </a:endParaRPr>
          </a:p>
          <a:p>
            <a:pPr marL="342900" indent="-342900" algn="l">
              <a:buClr>
                <a:srgbClr val="79527B"/>
              </a:buClr>
              <a:buFont typeface="+mj-lt"/>
              <a:buAutoNum type="arabicPeriod" startAt="3"/>
            </a:pPr>
            <a:endParaRPr lang="en-IE" sz="1600" dirty="0">
              <a:solidFill>
                <a:srgbClr val="4D4D4D"/>
              </a:solidFill>
            </a:endParaRPr>
          </a:p>
          <a:p>
            <a:pPr marL="342900" indent="-342900" algn="l">
              <a:buClr>
                <a:srgbClr val="79527B"/>
              </a:buClr>
              <a:buFont typeface="+mj-lt"/>
              <a:buAutoNum type="arabicPeriod" startAt="3"/>
            </a:pPr>
            <a:r>
              <a:rPr lang="en-IE" sz="1600" b="1" dirty="0">
                <a:solidFill>
                  <a:srgbClr val="F27954"/>
                </a:solidFill>
              </a:rPr>
              <a:t>Learn how others dealt with different types of mountain climbing crises and management skills</a:t>
            </a:r>
            <a:r>
              <a:rPr lang="en-IE" sz="1600" dirty="0">
                <a:solidFill>
                  <a:srgbClr val="4D4D4D"/>
                </a:solidFill>
              </a:rPr>
              <a:t> and prepare to implement those that apply to the region. (</a:t>
            </a:r>
            <a:r>
              <a:rPr lang="en-IE" sz="1600" dirty="0">
                <a:solidFill>
                  <a:srgbClr val="F27954"/>
                </a:solidFill>
              </a:rPr>
              <a:t>Read </a:t>
            </a:r>
            <a:r>
              <a:rPr lang="en-IE" sz="1600" dirty="0">
                <a:solidFill>
                  <a:srgbClr val="F27954"/>
                </a:solidFill>
                <a:hlinkClick r:id="rId7">
                  <a:extLst>
                    <a:ext uri="{A12FA001-AC4F-418D-AE19-62706E023703}">
                      <ahyp:hlinkClr xmlns:ahyp="http://schemas.microsoft.com/office/drawing/2018/hyperlinkcolor" val="tx"/>
                    </a:ext>
                  </a:extLst>
                </a:hlinkClick>
              </a:rPr>
              <a:t>Lessons in Crisis Management from  A Mountain Guide and Rescue Officer</a:t>
            </a:r>
            <a:r>
              <a:rPr lang="en-IE" sz="1600" dirty="0">
                <a:solidFill>
                  <a:srgbClr val="4D4D4D"/>
                </a:solidFill>
              </a:rPr>
              <a:t>) (</a:t>
            </a:r>
            <a:r>
              <a:rPr lang="en-IE" sz="1600" dirty="0">
                <a:solidFill>
                  <a:srgbClr val="F27954"/>
                </a:solidFill>
                <a:hlinkClick r:id="rId8">
                  <a:extLst>
                    <a:ext uri="{A12FA001-AC4F-418D-AE19-62706E023703}">
                      <ahyp:hlinkClr xmlns:ahyp="http://schemas.microsoft.com/office/drawing/2018/hyperlinkcolor" val="tx"/>
                    </a:ext>
                  </a:extLst>
                </a:hlinkClick>
              </a:rPr>
              <a:t>Read How to Prepare for the Worst</a:t>
            </a:r>
            <a:r>
              <a:rPr lang="en-IE" sz="1600" dirty="0">
                <a:solidFill>
                  <a:srgbClr val="4D4D4D"/>
                </a:solidFill>
              </a:rPr>
              <a:t>)</a:t>
            </a:r>
          </a:p>
          <a:p>
            <a:pPr marL="228600" indent="-228600" algn="l">
              <a:buClr>
                <a:srgbClr val="79527B"/>
              </a:buClr>
              <a:buFont typeface="+mj-lt"/>
              <a:buAutoNum type="arabicPeriod" startAt="3"/>
            </a:pPr>
            <a:endParaRPr lang="en-IE" sz="1600" dirty="0"/>
          </a:p>
          <a:p>
            <a:pPr marL="342900" indent="-342900" algn="l">
              <a:buClr>
                <a:srgbClr val="79527B"/>
              </a:buClr>
              <a:buFont typeface="+mj-lt"/>
              <a:buAutoNum type="arabicPeriod" startAt="3"/>
            </a:pPr>
            <a:endParaRPr lang="en-IE" sz="1600" dirty="0">
              <a:solidFill>
                <a:srgbClr val="4D4D4D"/>
              </a:solidFill>
            </a:endParaRPr>
          </a:p>
          <a:p>
            <a:pPr marL="342900" indent="-342900" algn="l">
              <a:buFont typeface="+mj-lt"/>
              <a:buAutoNum type="arabicPeriod" startAt="3"/>
            </a:pPr>
            <a:endParaRPr lang="en-IE" sz="1600" dirty="0"/>
          </a:p>
          <a:p>
            <a:endParaRPr lang="en-IE" sz="1600" dirty="0"/>
          </a:p>
          <a:p>
            <a:endParaRPr lang="en-IE" sz="1600" dirty="0"/>
          </a:p>
        </p:txBody>
      </p:sp>
      <p:pic>
        <p:nvPicPr>
          <p:cNvPr id="4100" name="Picture 4" descr="No alt text provided for this image">
            <a:extLst>
              <a:ext uri="{FF2B5EF4-FFF2-40B4-BE49-F238E27FC236}">
                <a16:creationId xmlns:a16="http://schemas.microsoft.com/office/drawing/2014/main" id="{0C2F062C-86C6-FB43-1DDD-14C2B2E476B8}"/>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b="19990"/>
          <a:stretch/>
        </p:blipFill>
        <p:spPr bwMode="auto">
          <a:xfrm>
            <a:off x="1549489" y="164883"/>
            <a:ext cx="3126359" cy="18760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3"/>
            <a:extLst>
              <a:ext uri="{FF2B5EF4-FFF2-40B4-BE49-F238E27FC236}">
                <a16:creationId xmlns:a16="http://schemas.microsoft.com/office/drawing/2014/main" id="{8008A8DB-41DA-F7D7-5FAC-5B298609CC6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55361" y="460875"/>
            <a:ext cx="2127157" cy="2968125"/>
          </a:xfrm>
          <a:prstGeom prst="rect">
            <a:avLst/>
          </a:prstGeom>
        </p:spPr>
      </p:pic>
      <p:sp>
        <p:nvSpPr>
          <p:cNvPr id="2" name="Flowchart: Alternate Process 1">
            <a:extLst>
              <a:ext uri="{FF2B5EF4-FFF2-40B4-BE49-F238E27FC236}">
                <a16:creationId xmlns:a16="http://schemas.microsoft.com/office/drawing/2014/main" id="{2BC19701-4FF3-130D-62BD-F8F2153377E8}"/>
              </a:ext>
            </a:extLst>
          </p:cNvPr>
          <p:cNvSpPr/>
          <p:nvPr/>
        </p:nvSpPr>
        <p:spPr>
          <a:xfrm>
            <a:off x="0" y="2080141"/>
            <a:ext cx="6151831" cy="570570"/>
          </a:xfrm>
          <a:prstGeom prst="flowChartAlternateProcess">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Sample Risks Management Actions &amp; Solutions</a:t>
            </a:r>
          </a:p>
        </p:txBody>
      </p:sp>
      <p:sp>
        <p:nvSpPr>
          <p:cNvPr id="6" name="Rectangle: Folded Corner 5">
            <a:extLst>
              <a:ext uri="{FF2B5EF4-FFF2-40B4-BE49-F238E27FC236}">
                <a16:creationId xmlns:a16="http://schemas.microsoft.com/office/drawing/2014/main" id="{09864288-331D-6F93-F79E-ED3D275B2D38}"/>
              </a:ext>
            </a:extLst>
          </p:cNvPr>
          <p:cNvSpPr/>
          <p:nvPr/>
        </p:nvSpPr>
        <p:spPr>
          <a:xfrm>
            <a:off x="10164621" y="1220892"/>
            <a:ext cx="1637414" cy="163741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tx1"/>
                </a:solidFill>
              </a:rPr>
              <a:t>Sample Response</a:t>
            </a:r>
          </a:p>
        </p:txBody>
      </p:sp>
    </p:spTree>
    <p:extLst>
      <p:ext uri="{BB962C8B-B14F-4D97-AF65-F5344CB8AC3E}">
        <p14:creationId xmlns:p14="http://schemas.microsoft.com/office/powerpoint/2010/main" val="874304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nvGraphicFramePr>
        <p:xfrm>
          <a:off x="144703" y="118583"/>
          <a:ext cx="11904421" cy="4145280"/>
        </p:xfrm>
        <a:graphic>
          <a:graphicData uri="http://schemas.openxmlformats.org/drawingml/2006/table">
            <a:tbl>
              <a:tblPr firstRow="1" bandRow="1">
                <a:tableStyleId>{5C22544A-7EE6-4342-B048-85BDC9FD1C3A}</a:tableStyleId>
              </a:tblPr>
              <a:tblGrid>
                <a:gridCol w="3303347">
                  <a:extLst>
                    <a:ext uri="{9D8B030D-6E8A-4147-A177-3AD203B41FA5}">
                      <a16:colId xmlns:a16="http://schemas.microsoft.com/office/drawing/2014/main" val="3584008144"/>
                    </a:ext>
                  </a:extLst>
                </a:gridCol>
                <a:gridCol w="1685925">
                  <a:extLst>
                    <a:ext uri="{9D8B030D-6E8A-4147-A177-3AD203B41FA5}">
                      <a16:colId xmlns:a16="http://schemas.microsoft.com/office/drawing/2014/main" val="2583777858"/>
                    </a:ext>
                  </a:extLst>
                </a:gridCol>
                <a:gridCol w="2009775">
                  <a:extLst>
                    <a:ext uri="{9D8B030D-6E8A-4147-A177-3AD203B41FA5}">
                      <a16:colId xmlns:a16="http://schemas.microsoft.com/office/drawing/2014/main" val="437864964"/>
                    </a:ext>
                  </a:extLst>
                </a:gridCol>
                <a:gridCol w="1085850">
                  <a:extLst>
                    <a:ext uri="{9D8B030D-6E8A-4147-A177-3AD203B41FA5}">
                      <a16:colId xmlns:a16="http://schemas.microsoft.com/office/drawing/2014/main" val="3998113608"/>
                    </a:ext>
                  </a:extLst>
                </a:gridCol>
                <a:gridCol w="3819524">
                  <a:extLst>
                    <a:ext uri="{9D8B030D-6E8A-4147-A177-3AD203B41FA5}">
                      <a16:colId xmlns:a16="http://schemas.microsoft.com/office/drawing/2014/main" val="114764741"/>
                    </a:ext>
                  </a:extLst>
                </a:gridCol>
              </a:tblGrid>
              <a:tr h="585793">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400" b="1" i="1" dirty="0">
                          <a:solidFill>
                            <a:schemeClr val="bg1"/>
                          </a:solidFill>
                        </a:rPr>
                        <a:t>Complete Risk Management Action Plan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IE" sz="2000" b="0" i="1" dirty="0">
                          <a:solidFill>
                            <a:schemeClr val="bg1"/>
                          </a:solidFill>
                        </a:rPr>
                        <a:t>(Note The Lower the Rating the Higher the Risk and Attention Needed)</a:t>
                      </a:r>
                      <a:endParaRPr lang="en-IE" sz="20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923545946"/>
                  </a:ext>
                </a:extLst>
              </a:tr>
              <a:tr h="585793">
                <a:tc>
                  <a:txBody>
                    <a:bodyPr/>
                    <a:lstStyle/>
                    <a:p>
                      <a:pPr algn="ctr"/>
                      <a:r>
                        <a:rPr lang="en-IE" sz="2000" b="0" i="0" kern="1200" dirty="0">
                          <a:solidFill>
                            <a:schemeClr val="bg1"/>
                          </a:solidFill>
                          <a:latin typeface="+mn-lt"/>
                          <a:ea typeface="+mn-ea"/>
                          <a:cs typeface="+mn-cs"/>
                        </a:rPr>
                        <a:t>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indent="0" algn="ctr">
                        <a:buFont typeface="Arial" panose="020B0604020202020204" pitchFamily="34" charset="0"/>
                        <a:buNone/>
                      </a:pPr>
                      <a:r>
                        <a:rPr lang="en-IE" sz="2000" b="0" i="0" kern="1200" dirty="0">
                          <a:solidFill>
                            <a:schemeClr val="bg1"/>
                          </a:solidFill>
                          <a:latin typeface="+mn-lt"/>
                          <a:ea typeface="+mn-ea"/>
                          <a:cs typeface="+mn-cs"/>
                        </a:rPr>
                        <a:t>Likelihood of Happening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indent="0" algn="ctr">
                        <a:buFont typeface="Arial" panose="020B0604020202020204" pitchFamily="34" charset="0"/>
                        <a:buNone/>
                      </a:pPr>
                      <a:r>
                        <a:rPr lang="en-IE" sz="2000" b="0" i="0" kern="1200" dirty="0">
                          <a:solidFill>
                            <a:schemeClr val="bg1"/>
                          </a:solidFill>
                          <a:latin typeface="+mn-lt"/>
                          <a:ea typeface="+mn-ea"/>
                          <a:cs typeface="+mn-cs"/>
                        </a:rPr>
                        <a:t>Consequence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indent="0" algn="ctr">
                        <a:buFont typeface="Arial" panose="020B0604020202020204" pitchFamily="34" charset="0"/>
                        <a:buNone/>
                      </a:pPr>
                      <a:r>
                        <a:rPr lang="en-IE" sz="2000" b="0" i="0" kern="1200" dirty="0">
                          <a:solidFill>
                            <a:schemeClr val="bg1"/>
                          </a:solidFill>
                          <a:latin typeface="+mn-lt"/>
                          <a:ea typeface="+mn-ea"/>
                          <a:cs typeface="+mn-cs"/>
                        </a:rPr>
                        <a:t>Total Risk Rating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indent="0" algn="ctr">
                        <a:buFont typeface="Arial" panose="020B0604020202020204" pitchFamily="34" charset="0"/>
                        <a:buNone/>
                      </a:pPr>
                      <a:r>
                        <a:rPr lang="en-IE" sz="2000" b="0" i="0" kern="1200" dirty="0">
                          <a:solidFill>
                            <a:schemeClr val="bg1"/>
                          </a:solidFill>
                          <a:latin typeface="+mn-lt"/>
                          <a:ea typeface="+mn-ea"/>
                          <a:cs typeface="+mn-cs"/>
                        </a:rPr>
                        <a:t>Actions (Solutions)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extLst>
                  <a:ext uri="{0D108BD9-81ED-4DB2-BD59-A6C34878D82A}">
                    <a16:rowId xmlns:a16="http://schemas.microsoft.com/office/drawing/2014/main" val="4236500118"/>
                  </a:ext>
                </a:extLst>
              </a:tr>
              <a:tr h="585793">
                <a:tc>
                  <a:txBody>
                    <a:bodyPr/>
                    <a:lstStyle/>
                    <a:p>
                      <a:r>
                        <a:rPr lang="en-IE" sz="1600" b="1" i="1" kern="1200" dirty="0">
                          <a:solidFill>
                            <a:srgbClr val="4D4D4D"/>
                          </a:solidFill>
                          <a:latin typeface="+mn-lt"/>
                          <a:ea typeface="+mn-ea"/>
                          <a:cs typeface="+mn-cs"/>
                        </a:rPr>
                        <a:t>Kayaking and Canoeing Risk</a:t>
                      </a:r>
                    </a:p>
                    <a:p>
                      <a:r>
                        <a:rPr lang="en-IE" sz="1600" b="0" i="1" kern="1200" dirty="0">
                          <a:solidFill>
                            <a:srgbClr val="4D4D4D"/>
                          </a:solidFill>
                          <a:latin typeface="+mn-lt"/>
                          <a:ea typeface="+mn-ea"/>
                          <a:cs typeface="+mn-cs"/>
                        </a:rPr>
                        <a:t>Someone needs a rescue mission e.g., they get hurt, lost or are in danger of drowning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r>
                        <a:rPr lang="en-IE" sz="1600" b="0" i="1" kern="1200" dirty="0">
                          <a:solidFill>
                            <a:srgbClr val="4D4D4D"/>
                          </a:solidFill>
                          <a:latin typeface="+mn-lt"/>
                          <a:ea typeface="+mn-ea"/>
                          <a:cs typeface="+mn-cs"/>
                        </a:rPr>
                        <a:t>Moderate/Almost Certain</a:t>
                      </a:r>
                    </a:p>
                    <a:p>
                      <a:pPr marL="0" indent="0" algn="ctr">
                        <a:buFont typeface="Arial" panose="020B0604020202020204" pitchFamily="34" charset="0"/>
                        <a:buNone/>
                      </a:pPr>
                      <a:r>
                        <a:rPr lang="en-IE" sz="1600" b="0" i="1" kern="1200" dirty="0">
                          <a:solidFill>
                            <a:srgbClr val="4D4D4D"/>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r>
                        <a:rPr lang="en-IE" sz="1600" b="0" i="1" kern="1200" dirty="0">
                          <a:solidFill>
                            <a:srgbClr val="4D4D4D"/>
                          </a:solidFill>
                          <a:latin typeface="+mn-lt"/>
                          <a:ea typeface="+mn-ea"/>
                          <a:cs typeface="+mn-cs"/>
                        </a:rPr>
                        <a:t>Medium </a:t>
                      </a:r>
                    </a:p>
                    <a:p>
                      <a:pPr marL="0" indent="0" algn="ctr">
                        <a:buFont typeface="Arial" panose="020B0604020202020204" pitchFamily="34" charset="0"/>
                        <a:buNone/>
                      </a:pPr>
                      <a:r>
                        <a:rPr lang="en-IE" sz="1600" b="0" i="1" kern="1200" dirty="0">
                          <a:solidFill>
                            <a:srgbClr val="4D4D4D"/>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r>
                        <a:rPr lang="en-IE" sz="1600" b="0" i="1" kern="1200" dirty="0">
                          <a:solidFill>
                            <a:srgbClr val="4D4D4D"/>
                          </a:solidFill>
                          <a:latin typeface="+mn-lt"/>
                          <a:ea typeface="+mn-ea"/>
                          <a:cs typeface="+mn-cs"/>
                        </a:rPr>
                        <a:t>Moderate/Medium</a:t>
                      </a:r>
                    </a:p>
                    <a:p>
                      <a:pPr marL="0" indent="0" algn="ctr">
                        <a:buFont typeface="Arial" panose="020B0604020202020204" pitchFamily="34" charset="0"/>
                        <a:buNone/>
                      </a:pPr>
                      <a:r>
                        <a:rPr lang="en-IE" sz="1600" b="0" i="1" kern="1200" dirty="0">
                          <a:solidFill>
                            <a:srgbClr val="4D4D4D"/>
                          </a:solidFill>
                          <a:latin typeface="+mn-lt"/>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mj-lt"/>
                        <a:buAutoNum type="arabicPeriod"/>
                      </a:pPr>
                      <a:r>
                        <a:rPr lang="en-IE" sz="1600" b="0" i="1" kern="1200" dirty="0">
                          <a:solidFill>
                            <a:srgbClr val="4D4D4D"/>
                          </a:solidFill>
                          <a:latin typeface="+mn-lt"/>
                          <a:ea typeface="+mn-ea"/>
                          <a:cs typeface="+mn-cs"/>
                        </a:rPr>
                        <a:t>Website Promoting Water Safety</a:t>
                      </a:r>
                    </a:p>
                    <a:p>
                      <a:pPr marL="342900" indent="-342900">
                        <a:buFont typeface="+mj-lt"/>
                        <a:buAutoNum type="arabicPeriod"/>
                      </a:pPr>
                      <a:r>
                        <a:rPr lang="en-IE" sz="1600" b="0" i="1" kern="1200" dirty="0">
                          <a:solidFill>
                            <a:srgbClr val="4D4D4D"/>
                          </a:solidFill>
                          <a:latin typeface="+mn-lt"/>
                          <a:ea typeface="+mn-ea"/>
                          <a:cs typeface="+mn-cs"/>
                        </a:rPr>
                        <a:t>Brochure promoting kayaking and canoeing safety</a:t>
                      </a:r>
                    </a:p>
                    <a:p>
                      <a:pPr marL="342900" indent="-342900">
                        <a:buFont typeface="+mj-lt"/>
                        <a:buAutoNum type="arabicPeriod"/>
                      </a:pPr>
                      <a:r>
                        <a:rPr lang="en-IE" sz="1600" b="0" i="1" kern="1200" dirty="0">
                          <a:solidFill>
                            <a:srgbClr val="4D4D4D"/>
                          </a:solidFill>
                          <a:latin typeface="+mn-lt"/>
                          <a:ea typeface="+mn-ea"/>
                          <a:cs typeface="+mn-cs"/>
                        </a:rPr>
                        <a:t>Stakeholder training in water activity safety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9934911"/>
                  </a:ext>
                </a:extLst>
              </a:tr>
              <a:tr h="585793">
                <a:tc>
                  <a:txBody>
                    <a:bodyPr/>
                    <a:lstStyle/>
                    <a:p>
                      <a:r>
                        <a:rPr lang="en-IE" sz="1600" b="0" i="1" kern="1200" dirty="0">
                          <a:solidFill>
                            <a:srgbClr val="F27954"/>
                          </a:solidFill>
                          <a:latin typeface="+mn-lt"/>
                          <a:ea typeface="+mn-ea"/>
                          <a:cs typeface="+mn-cs"/>
                        </a:rPr>
                        <a:t>Add Mountaineering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600" b="0" i="1" kern="1200" dirty="0">
                          <a:solidFill>
                            <a:srgbClr val="F27954"/>
                          </a:solidFill>
                          <a:latin typeface="+mn-lt"/>
                          <a:ea typeface="+mn-ea"/>
                          <a:cs typeface="+mn-cs"/>
                        </a:rPr>
                        <a:t>Add Likelihood of Happening and Score</a:t>
                      </a:r>
                    </a:p>
                    <a:p>
                      <a:pPr marL="0" indent="0" algn="ctr">
                        <a:buFont typeface="Arial" panose="020B0604020202020204" pitchFamily="34" charset="0"/>
                        <a:buNone/>
                      </a:pPr>
                      <a:endParaRPr lang="en-IE" sz="1600" b="0" i="1" kern="1200" dirty="0">
                        <a:solidFill>
                          <a:srgbClr val="F2795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600" b="0" i="1" kern="1200" dirty="0">
                          <a:solidFill>
                            <a:srgbClr val="F27954"/>
                          </a:solidFill>
                          <a:latin typeface="+mn-lt"/>
                          <a:ea typeface="+mn-ea"/>
                          <a:cs typeface="+mn-cs"/>
                        </a:rPr>
                        <a:t>Add Consequence and Score</a:t>
                      </a:r>
                    </a:p>
                    <a:p>
                      <a:pPr marL="0" indent="0" algn="ctr">
                        <a:buFont typeface="Arial" panose="020B0604020202020204" pitchFamily="34" charset="0"/>
                        <a:buNone/>
                      </a:pPr>
                      <a:endParaRPr lang="en-IE" sz="1600" b="0" i="1" kern="1200" dirty="0">
                        <a:solidFill>
                          <a:srgbClr val="F2795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r>
                        <a:rPr lang="en-IE" sz="1600" b="0" i="1" kern="1200" dirty="0">
                          <a:solidFill>
                            <a:srgbClr val="F27954"/>
                          </a:solidFill>
                          <a:latin typeface="+mn-lt"/>
                          <a:ea typeface="+mn-ea"/>
                          <a:cs typeface="+mn-cs"/>
                        </a:rPr>
                        <a:t>Calculate Total Risk Rating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IE" sz="1600" b="0" i="1" kern="1200" dirty="0">
                          <a:solidFill>
                            <a:srgbClr val="F27954"/>
                          </a:solidFill>
                          <a:latin typeface="+mn-lt"/>
                          <a:ea typeface="+mn-ea"/>
                          <a:cs typeface="+mn-cs"/>
                        </a:rPr>
                        <a:t>List priority actions and solutions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2664559"/>
                  </a:ext>
                </a:extLst>
              </a:tr>
            </a:tbl>
          </a:graphicData>
        </a:graphic>
      </p:graphicFrame>
      <p:pic>
        <p:nvPicPr>
          <p:cNvPr id="5" name="Picture 4">
            <a:extLst>
              <a:ext uri="{FF2B5EF4-FFF2-40B4-BE49-F238E27FC236}">
                <a16:creationId xmlns:a16="http://schemas.microsoft.com/office/drawing/2014/main" id="{7B13A886-55C9-CFAD-FA1A-C91ABE3949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0220" y="4391025"/>
            <a:ext cx="2060241" cy="228916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2DB1D401-77A5-5F61-4CCE-DC85F68F69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8368" y="4391024"/>
            <a:ext cx="1709890" cy="225507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2" name="Rectangle: Folded Corner 1">
            <a:extLst>
              <a:ext uri="{FF2B5EF4-FFF2-40B4-BE49-F238E27FC236}">
                <a16:creationId xmlns:a16="http://schemas.microsoft.com/office/drawing/2014/main" id="{E25D9DAB-1C24-4857-A92D-3A7D3C29DCF9}"/>
              </a:ext>
            </a:extLst>
          </p:cNvPr>
          <p:cNvSpPr/>
          <p:nvPr/>
        </p:nvSpPr>
        <p:spPr>
          <a:xfrm>
            <a:off x="9898807" y="4623310"/>
            <a:ext cx="1637414" cy="163741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tx1"/>
                </a:solidFill>
              </a:rPr>
              <a:t>Sample Response</a:t>
            </a:r>
          </a:p>
        </p:txBody>
      </p:sp>
    </p:spTree>
    <p:extLst>
      <p:ext uri="{BB962C8B-B14F-4D97-AF65-F5344CB8AC3E}">
        <p14:creationId xmlns:p14="http://schemas.microsoft.com/office/powerpoint/2010/main" val="3851250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6727924-5A3A-D820-4FF2-B68DA6078C93}"/>
              </a:ext>
            </a:extLst>
          </p:cNvPr>
          <p:cNvSpPr>
            <a:spLocks noGrp="1"/>
          </p:cNvSpPr>
          <p:nvPr>
            <p:ph type="body" sz="quarter" idx="16"/>
          </p:nvPr>
        </p:nvSpPr>
        <p:spPr>
          <a:xfrm>
            <a:off x="0" y="286860"/>
            <a:ext cx="12191999" cy="582221"/>
          </a:xfrm>
          <a:solidFill>
            <a:srgbClr val="4D4D4D"/>
          </a:solidFill>
        </p:spPr>
        <p:txBody>
          <a:bodyPr anchor="ctr">
            <a:normAutofit lnSpcReduction="10000"/>
          </a:bodyPr>
          <a:lstStyle/>
          <a:p>
            <a:pPr algn="ctr"/>
            <a:r>
              <a:rPr lang="en-IE" dirty="0">
                <a:solidFill>
                  <a:schemeClr val="bg1"/>
                </a:solidFill>
              </a:rPr>
              <a:t>Attractions</a:t>
            </a:r>
          </a:p>
        </p:txBody>
      </p:sp>
      <p:sp>
        <p:nvSpPr>
          <p:cNvPr id="16" name="Text Placeholder 13">
            <a:extLst>
              <a:ext uri="{FF2B5EF4-FFF2-40B4-BE49-F238E27FC236}">
                <a16:creationId xmlns:a16="http://schemas.microsoft.com/office/drawing/2014/main" id="{E1BA741F-CAE5-4E45-01FF-6C4620021790}"/>
              </a:ext>
            </a:extLst>
          </p:cNvPr>
          <p:cNvSpPr txBox="1">
            <a:spLocks/>
          </p:cNvSpPr>
          <p:nvPr/>
        </p:nvSpPr>
        <p:spPr>
          <a:xfrm>
            <a:off x="0" y="877551"/>
            <a:ext cx="12191999" cy="58222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2400" dirty="0"/>
              <a:t>Assess the Likelihood of a Risk or Crisis Occurring in Your Region</a:t>
            </a:r>
          </a:p>
        </p:txBody>
      </p:sp>
      <p:pic>
        <p:nvPicPr>
          <p:cNvPr id="3" name="Picture 2" descr="A picture containing ride, roller coaster, outdoor, outdoor object&#10;&#10;Description automatically generated">
            <a:extLst>
              <a:ext uri="{FF2B5EF4-FFF2-40B4-BE49-F238E27FC236}">
                <a16:creationId xmlns:a16="http://schemas.microsoft.com/office/drawing/2014/main" id="{E1AB8EBB-5D67-55F0-8194-8DF3C97757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376" y="1468242"/>
            <a:ext cx="2868706" cy="4303059"/>
          </a:xfrm>
          <a:prstGeom prst="rect">
            <a:avLst/>
          </a:prstGeom>
        </p:spPr>
      </p:pic>
      <p:pic>
        <p:nvPicPr>
          <p:cNvPr id="5" name="Picture 4" descr="A picture containing building&#10;&#10;Description automatically generated">
            <a:extLst>
              <a:ext uri="{FF2B5EF4-FFF2-40B4-BE49-F238E27FC236}">
                <a16:creationId xmlns:a16="http://schemas.microsoft.com/office/drawing/2014/main" id="{3D326C20-1109-C6E4-73DC-B1EC493464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615"/>
          <a:stretch/>
        </p:blipFill>
        <p:spPr>
          <a:xfrm>
            <a:off x="3416713" y="1468242"/>
            <a:ext cx="2591921" cy="4303059"/>
          </a:xfrm>
          <a:prstGeom prst="rect">
            <a:avLst/>
          </a:prstGeom>
        </p:spPr>
      </p:pic>
      <p:pic>
        <p:nvPicPr>
          <p:cNvPr id="7" name="Picture 6" descr="A picture containing outdoor, water, nature, wave&#10;&#10;Description automatically generated">
            <a:extLst>
              <a:ext uri="{FF2B5EF4-FFF2-40B4-BE49-F238E27FC236}">
                <a16:creationId xmlns:a16="http://schemas.microsoft.com/office/drawing/2014/main" id="{61A4E96F-FD1C-3D5D-C347-49CCECAA80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6403"/>
          <a:stretch/>
        </p:blipFill>
        <p:spPr>
          <a:xfrm>
            <a:off x="6144265" y="1468242"/>
            <a:ext cx="2877633" cy="4303059"/>
          </a:xfrm>
          <a:prstGeom prst="rect">
            <a:avLst/>
          </a:prstGeom>
        </p:spPr>
      </p:pic>
      <p:pic>
        <p:nvPicPr>
          <p:cNvPr id="9" name="Picture 8" descr="A city with tall buildings&#10;&#10;Description automatically generated with low confidence">
            <a:extLst>
              <a:ext uri="{FF2B5EF4-FFF2-40B4-BE49-F238E27FC236}">
                <a16:creationId xmlns:a16="http://schemas.microsoft.com/office/drawing/2014/main" id="{D94A1FDA-72CD-5A23-1EEB-0577A2EF252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7656"/>
          <a:stretch/>
        </p:blipFill>
        <p:spPr>
          <a:xfrm>
            <a:off x="9157529" y="1459772"/>
            <a:ext cx="2762495" cy="4303058"/>
          </a:xfrm>
          <a:prstGeom prst="rect">
            <a:avLst/>
          </a:prstGeom>
        </p:spPr>
      </p:pic>
      <p:pic>
        <p:nvPicPr>
          <p:cNvPr id="2" name="Graphic 1" descr="Signature with solid fill">
            <a:extLst>
              <a:ext uri="{FF2B5EF4-FFF2-40B4-BE49-F238E27FC236}">
                <a16:creationId xmlns:a16="http://schemas.microsoft.com/office/drawing/2014/main" id="{6B941F36-C830-F582-1FF4-2412EF5B99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5161" y="10244"/>
            <a:ext cx="1497106" cy="1497106"/>
          </a:xfrm>
          <a:prstGeom prst="rect">
            <a:avLst/>
          </a:prstGeom>
        </p:spPr>
      </p:pic>
    </p:spTree>
    <p:extLst>
      <p:ext uri="{BB962C8B-B14F-4D97-AF65-F5344CB8AC3E}">
        <p14:creationId xmlns:p14="http://schemas.microsoft.com/office/powerpoint/2010/main" val="2219101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BB4BC4D-73CE-133E-C3CE-EAD715797F83}"/>
              </a:ext>
            </a:extLst>
          </p:cNvPr>
          <p:cNvGraphicFramePr>
            <a:graphicFrameLocks noGrp="1"/>
          </p:cNvGraphicFramePr>
          <p:nvPr/>
        </p:nvGraphicFramePr>
        <p:xfrm>
          <a:off x="-1" y="108232"/>
          <a:ext cx="12192001" cy="6641536"/>
        </p:xfrm>
        <a:graphic>
          <a:graphicData uri="http://schemas.openxmlformats.org/drawingml/2006/table">
            <a:tbl>
              <a:tblPr firstRow="1" bandRow="1">
                <a:tableStyleId>{5C22544A-7EE6-4342-B048-85BDC9FD1C3A}</a:tableStyleId>
              </a:tblPr>
              <a:tblGrid>
                <a:gridCol w="1314451">
                  <a:extLst>
                    <a:ext uri="{9D8B030D-6E8A-4147-A177-3AD203B41FA5}">
                      <a16:colId xmlns:a16="http://schemas.microsoft.com/office/drawing/2014/main" val="2129855051"/>
                    </a:ext>
                  </a:extLst>
                </a:gridCol>
                <a:gridCol w="3259086">
                  <a:extLst>
                    <a:ext uri="{9D8B030D-6E8A-4147-A177-3AD203B41FA5}">
                      <a16:colId xmlns:a16="http://schemas.microsoft.com/office/drawing/2014/main" val="3667017080"/>
                    </a:ext>
                  </a:extLst>
                </a:gridCol>
                <a:gridCol w="1278623">
                  <a:extLst>
                    <a:ext uri="{9D8B030D-6E8A-4147-A177-3AD203B41FA5}">
                      <a16:colId xmlns:a16="http://schemas.microsoft.com/office/drawing/2014/main" val="50885082"/>
                    </a:ext>
                  </a:extLst>
                </a:gridCol>
                <a:gridCol w="1374703">
                  <a:extLst>
                    <a:ext uri="{9D8B030D-6E8A-4147-A177-3AD203B41FA5}">
                      <a16:colId xmlns:a16="http://schemas.microsoft.com/office/drawing/2014/main" val="3588848709"/>
                    </a:ext>
                  </a:extLst>
                </a:gridCol>
                <a:gridCol w="1655046">
                  <a:extLst>
                    <a:ext uri="{9D8B030D-6E8A-4147-A177-3AD203B41FA5}">
                      <a16:colId xmlns:a16="http://schemas.microsoft.com/office/drawing/2014/main" val="1551055433"/>
                    </a:ext>
                  </a:extLst>
                </a:gridCol>
                <a:gridCol w="1655046">
                  <a:extLst>
                    <a:ext uri="{9D8B030D-6E8A-4147-A177-3AD203B41FA5}">
                      <a16:colId xmlns:a16="http://schemas.microsoft.com/office/drawing/2014/main" val="4170629974"/>
                    </a:ext>
                  </a:extLst>
                </a:gridCol>
                <a:gridCol w="1655046">
                  <a:extLst>
                    <a:ext uri="{9D8B030D-6E8A-4147-A177-3AD203B41FA5}">
                      <a16:colId xmlns:a16="http://schemas.microsoft.com/office/drawing/2014/main" val="2143331844"/>
                    </a:ext>
                  </a:extLst>
                </a:gridCol>
              </a:tblGrid>
              <a:tr h="972256">
                <a:tc>
                  <a:txBody>
                    <a:bodyPr/>
                    <a:lstStyle/>
                    <a:p>
                      <a:pPr algn="ctr"/>
                      <a:r>
                        <a:rPr lang="en-IE" dirty="0"/>
                        <a:t>Priority</a:t>
                      </a:r>
                    </a:p>
                  </a:txBody>
                  <a:tcPr anchor="ctr"/>
                </a:tc>
                <a:tc>
                  <a:txBody>
                    <a:bodyPr/>
                    <a:lstStyle/>
                    <a:p>
                      <a:pPr algn="ctr"/>
                      <a:r>
                        <a:rPr lang="en-IE" dirty="0"/>
                        <a:t>Consequences</a:t>
                      </a:r>
                    </a:p>
                  </a:txBody>
                  <a:tcPr anchor="ctr"/>
                </a:tc>
                <a:tc>
                  <a:txBody>
                    <a:bodyPr/>
                    <a:lstStyle/>
                    <a:p>
                      <a:pPr algn="ctr"/>
                      <a:r>
                        <a:rPr lang="en-IE" dirty="0"/>
                        <a:t>Very Unlikely to Happen</a:t>
                      </a:r>
                    </a:p>
                  </a:txBody>
                  <a:tcPr anchor="ctr"/>
                </a:tc>
                <a:tc>
                  <a:txBody>
                    <a:bodyPr/>
                    <a:lstStyle/>
                    <a:p>
                      <a:pPr algn="ctr"/>
                      <a:r>
                        <a:rPr lang="en-IE" dirty="0"/>
                        <a:t>Unlikely to Happen</a:t>
                      </a:r>
                    </a:p>
                  </a:txBody>
                  <a:tcPr anchor="ctr"/>
                </a:tc>
                <a:tc>
                  <a:txBody>
                    <a:bodyPr/>
                    <a:lstStyle/>
                    <a:p>
                      <a:pPr algn="ctr"/>
                      <a:r>
                        <a:rPr lang="en-IE" dirty="0"/>
                        <a:t>Possibly Could Happen</a:t>
                      </a:r>
                    </a:p>
                  </a:txBody>
                  <a:tcPr anchor="ctr"/>
                </a:tc>
                <a:tc>
                  <a:txBody>
                    <a:bodyPr/>
                    <a:lstStyle/>
                    <a:p>
                      <a:pPr algn="ctr"/>
                      <a:r>
                        <a:rPr lang="en-IE" dirty="0"/>
                        <a:t>Likely to Happen</a:t>
                      </a:r>
                    </a:p>
                  </a:txBody>
                  <a:tcPr anchor="ctr"/>
                </a:tc>
                <a:tc>
                  <a:txBody>
                    <a:bodyPr/>
                    <a:lstStyle/>
                    <a:p>
                      <a:pPr algn="ctr"/>
                      <a:r>
                        <a:rPr lang="en-IE" dirty="0"/>
                        <a:t>Very Likely to Happen</a:t>
                      </a:r>
                    </a:p>
                  </a:txBody>
                  <a:tcPr anchor="ctr"/>
                </a:tc>
                <a:extLst>
                  <a:ext uri="{0D108BD9-81ED-4DB2-BD59-A6C34878D82A}">
                    <a16:rowId xmlns:a16="http://schemas.microsoft.com/office/drawing/2014/main" val="275975444"/>
                  </a:ext>
                </a:extLst>
              </a:tr>
              <a:tr h="972256">
                <a:tc>
                  <a:txBody>
                    <a:bodyPr/>
                    <a:lstStyle/>
                    <a:p>
                      <a:pPr algn="ctr"/>
                      <a:r>
                        <a:rPr lang="en-IE" sz="1800" b="1" kern="1200" dirty="0">
                          <a:solidFill>
                            <a:schemeClr val="bg1"/>
                          </a:solidFill>
                          <a:latin typeface="+mn-lt"/>
                          <a:ea typeface="+mn-ea"/>
                          <a:cs typeface="+mn-cs"/>
                        </a:rPr>
                        <a:t>Extreme Priority</a:t>
                      </a:r>
                    </a:p>
                  </a:txBody>
                  <a:tcPr anchor="ctr">
                    <a:solidFill>
                      <a:srgbClr val="C00000"/>
                    </a:solidFill>
                  </a:tcPr>
                </a:tc>
                <a:tc>
                  <a:txBody>
                    <a:bodyPr/>
                    <a:lstStyle/>
                    <a:p>
                      <a:r>
                        <a:rPr lang="en-IE" b="1" dirty="0"/>
                        <a:t>Catastrophic/Unexpected</a:t>
                      </a:r>
                    </a:p>
                    <a:p>
                      <a:r>
                        <a:rPr lang="en-IE" sz="1400" i="1" dirty="0"/>
                        <a:t>(e.g., deadly fall on a rollercoaster or a malfunction, crowd stampedes, old buildings falling killing someone, someone falling off a cliff, terrorist attack at an event or festival)</a:t>
                      </a:r>
                    </a:p>
                  </a:txBody>
                  <a:tcPr/>
                </a:tc>
                <a:tc>
                  <a:txBody>
                    <a:bodyPr/>
                    <a:lstStyle/>
                    <a:p>
                      <a:pPr algn="ctr"/>
                      <a:r>
                        <a:rPr lang="en-IE" b="1" dirty="0">
                          <a:solidFill>
                            <a:schemeClr val="bg1"/>
                          </a:solidFill>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tc>
                  <a:txBody>
                    <a:bodyPr/>
                    <a:lstStyle/>
                    <a:p>
                      <a:pPr algn="ctr"/>
                      <a:r>
                        <a:rPr lang="en-IE" b="1" dirty="0">
                          <a:solidFill>
                            <a:schemeClr val="bg1"/>
                          </a:solidFill>
                        </a:rPr>
                        <a:t>High</a:t>
                      </a:r>
                    </a:p>
                  </a:txBody>
                  <a:tcPr anchor="ctr">
                    <a:solidFill>
                      <a:srgbClr val="FF5353"/>
                    </a:solidFill>
                  </a:tcPr>
                </a:tc>
                <a:tc>
                  <a:txBody>
                    <a:bodyPr/>
                    <a:lstStyle/>
                    <a:p>
                      <a:pPr algn="ctr"/>
                      <a:r>
                        <a:rPr lang="en-IE" sz="1800" b="1" kern="1200" dirty="0">
                          <a:solidFill>
                            <a:schemeClr val="bg1"/>
                          </a:solidFill>
                          <a:latin typeface="+mn-lt"/>
                          <a:ea typeface="+mn-ea"/>
                          <a:cs typeface="+mn-cs"/>
                        </a:rPr>
                        <a:t>Critical</a:t>
                      </a:r>
                    </a:p>
                  </a:txBody>
                  <a:tcPr anchor="ctr">
                    <a:solidFill>
                      <a:srgbClr val="C00000"/>
                    </a:solidFill>
                  </a:tcPr>
                </a:tc>
                <a:tc>
                  <a:txBody>
                    <a:bodyPr/>
                    <a:lstStyle/>
                    <a:p>
                      <a:pPr algn="ctr"/>
                      <a:r>
                        <a:rPr lang="en-IE" b="1" dirty="0">
                          <a:solidFill>
                            <a:schemeClr val="bg1"/>
                          </a:solidFill>
                        </a:rPr>
                        <a:t>Critical</a:t>
                      </a:r>
                    </a:p>
                  </a:txBody>
                  <a:tcPr anchor="ctr">
                    <a:solidFill>
                      <a:srgbClr val="C00000"/>
                    </a:solidFill>
                  </a:tcPr>
                </a:tc>
                <a:extLst>
                  <a:ext uri="{0D108BD9-81ED-4DB2-BD59-A6C34878D82A}">
                    <a16:rowId xmlns:a16="http://schemas.microsoft.com/office/drawing/2014/main" val="119283033"/>
                  </a:ext>
                </a:extLst>
              </a:tr>
              <a:tr h="9722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kern="1200" dirty="0">
                          <a:solidFill>
                            <a:schemeClr val="bg1"/>
                          </a:solidFill>
                          <a:latin typeface="+mn-lt"/>
                          <a:ea typeface="+mn-ea"/>
                          <a:cs typeface="+mn-cs"/>
                        </a:rPr>
                        <a:t>High Priority</a:t>
                      </a:r>
                    </a:p>
                    <a:p>
                      <a:endParaRPr lang="en-IE" sz="1600" i="1" kern="1200" dirty="0">
                        <a:solidFill>
                          <a:schemeClr val="dk1"/>
                        </a:solidFill>
                        <a:latin typeface="+mn-lt"/>
                        <a:ea typeface="+mn-ea"/>
                        <a:cs typeface="+mn-cs"/>
                      </a:endParaRPr>
                    </a:p>
                  </a:txBody>
                  <a:tcPr anchor="ctr">
                    <a:solidFill>
                      <a:srgbClr val="FF5353"/>
                    </a:solidFill>
                  </a:tcPr>
                </a:tc>
                <a:tc>
                  <a:txBody>
                    <a:bodyPr/>
                    <a:lstStyle/>
                    <a:p>
                      <a:r>
                        <a:rPr lang="en-IE" b="1" dirty="0"/>
                        <a:t>Conventional/Major</a:t>
                      </a:r>
                    </a:p>
                    <a:p>
                      <a:r>
                        <a:rPr lang="en-IE" sz="1400" i="1" kern="1200" dirty="0">
                          <a:solidFill>
                            <a:schemeClr val="dk1"/>
                          </a:solidFill>
                          <a:latin typeface="+mn-lt"/>
                          <a:ea typeface="+mn-ea"/>
                          <a:cs typeface="+mn-cs"/>
                        </a:rPr>
                        <a:t>(e.g., </a:t>
                      </a:r>
                      <a:r>
                        <a:rPr lang="en-IE" sz="1400" i="1" dirty="0"/>
                        <a:t>vandalized heritage building, degradation or collapsing of heritage building, loss of language, traditions)</a:t>
                      </a:r>
                      <a:endParaRPr lang="en-IE" sz="1400" i="1" kern="1200" dirty="0">
                        <a:solidFill>
                          <a:schemeClr val="dk1"/>
                        </a:solidFill>
                        <a:latin typeface="+mn-lt"/>
                        <a:ea typeface="+mn-ea"/>
                        <a:cs typeface="+mn-cs"/>
                      </a:endParaRPr>
                    </a:p>
                  </a:txBody>
                  <a:tcPr/>
                </a:tc>
                <a:tc>
                  <a:txBody>
                    <a:bodyPr/>
                    <a:lstStyle/>
                    <a:p>
                      <a:pPr algn="ctr"/>
                      <a:r>
                        <a:rPr lang="en-IE" b="1" dirty="0">
                          <a:solidFill>
                            <a:schemeClr val="bg1"/>
                          </a:solidFill>
                        </a:rPr>
                        <a:t>Low</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kern="1200" dirty="0">
                          <a:solidFill>
                            <a:schemeClr val="bg1"/>
                          </a:solidFill>
                          <a:latin typeface="+mn-lt"/>
                          <a:ea typeface="+mn-ea"/>
                          <a:cs typeface="+mn-cs"/>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kern="1200" dirty="0">
                          <a:solidFill>
                            <a:schemeClr val="bg1"/>
                          </a:solidFill>
                          <a:latin typeface="+mn-lt"/>
                          <a:ea typeface="+mn-ea"/>
                          <a:cs typeface="+mn-cs"/>
                        </a:rPr>
                        <a:t>Moderate</a:t>
                      </a:r>
                    </a:p>
                  </a:txBody>
                  <a:tcPr anchor="ctr">
                    <a:solidFill>
                      <a:srgbClr val="FFC000"/>
                    </a:solidFill>
                  </a:tcPr>
                </a:tc>
                <a:tc>
                  <a:txBody>
                    <a:bodyPr/>
                    <a:lstStyle/>
                    <a:p>
                      <a:pPr algn="ctr"/>
                      <a:r>
                        <a:rPr lang="en-IE" b="1" dirty="0">
                          <a:solidFill>
                            <a:schemeClr val="bg1"/>
                          </a:solidFill>
                        </a:rPr>
                        <a:t>High </a:t>
                      </a:r>
                    </a:p>
                  </a:txBody>
                  <a:tcPr anchor="ctr">
                    <a:solidFill>
                      <a:srgbClr val="FF5353"/>
                    </a:solidFill>
                  </a:tcPr>
                </a:tc>
                <a:tc>
                  <a:txBody>
                    <a:bodyPr/>
                    <a:lstStyle/>
                    <a:p>
                      <a:pPr algn="ctr"/>
                      <a:r>
                        <a:rPr lang="en-IE" b="1" dirty="0">
                          <a:solidFill>
                            <a:schemeClr val="bg1"/>
                          </a:solidFill>
                        </a:rPr>
                        <a:t>Critical</a:t>
                      </a:r>
                    </a:p>
                  </a:txBody>
                  <a:tcPr anchor="ctr">
                    <a:solidFill>
                      <a:srgbClr val="C00000"/>
                    </a:solidFill>
                  </a:tcPr>
                </a:tc>
                <a:extLst>
                  <a:ext uri="{0D108BD9-81ED-4DB2-BD59-A6C34878D82A}">
                    <a16:rowId xmlns:a16="http://schemas.microsoft.com/office/drawing/2014/main" val="4292047464"/>
                  </a:ext>
                </a:extLst>
              </a:tr>
              <a:tr h="972256">
                <a:tc>
                  <a:txBody>
                    <a:bodyPr/>
                    <a:lstStyle/>
                    <a:p>
                      <a:pPr algn="ctr"/>
                      <a:r>
                        <a:rPr lang="en-IE" sz="1800" b="1" kern="1200" dirty="0">
                          <a:solidFill>
                            <a:schemeClr val="bg1"/>
                          </a:solidFill>
                          <a:latin typeface="+mn-lt"/>
                          <a:ea typeface="+mn-ea"/>
                          <a:cs typeface="+mn-cs"/>
                        </a:rPr>
                        <a:t>Medium Priority</a:t>
                      </a:r>
                    </a:p>
                  </a:txBody>
                  <a:tcPr anchor="ctr">
                    <a:solidFill>
                      <a:srgbClr val="FFC000"/>
                    </a:solidFill>
                  </a:tcPr>
                </a:tc>
                <a:tc>
                  <a:txBody>
                    <a:bodyPr/>
                    <a:lstStyle/>
                    <a:p>
                      <a:r>
                        <a:rPr lang="en-IE" b="1" dirty="0"/>
                        <a:t>Tractable/Moderate</a:t>
                      </a:r>
                    </a:p>
                    <a:p>
                      <a:r>
                        <a:rPr lang="en-IE" sz="1400" i="1" kern="1200" dirty="0">
                          <a:solidFill>
                            <a:schemeClr val="dk1"/>
                          </a:solidFill>
                          <a:latin typeface="+mn-lt"/>
                          <a:ea typeface="+mn-ea"/>
                          <a:cs typeface="+mn-cs"/>
                        </a:rPr>
                        <a:t>(e.g., culture decline or heritage building erosion, no maintenance funding, unsustainable development e.g., urbanisation, overcrowding)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Low</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kern="1200" dirty="0">
                          <a:solidFill>
                            <a:schemeClr val="bg1"/>
                          </a:solidFill>
                          <a:latin typeface="+mn-lt"/>
                          <a:ea typeface="+mn-ea"/>
                          <a:cs typeface="+mn-cs"/>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kern="1200" dirty="0">
                          <a:solidFill>
                            <a:schemeClr val="bg1"/>
                          </a:solidFill>
                          <a:latin typeface="+mn-lt"/>
                          <a:ea typeface="+mn-ea"/>
                          <a:cs typeface="+mn-cs"/>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tc>
                  <a:txBody>
                    <a:bodyPr/>
                    <a:lstStyle/>
                    <a:p>
                      <a:pPr algn="ctr"/>
                      <a:r>
                        <a:rPr lang="en-IE" b="1" dirty="0">
                          <a:solidFill>
                            <a:schemeClr val="bg1"/>
                          </a:solidFill>
                        </a:rPr>
                        <a:t>High</a:t>
                      </a:r>
                    </a:p>
                  </a:txBody>
                  <a:tcPr anchor="ctr">
                    <a:solidFill>
                      <a:srgbClr val="FF5353"/>
                    </a:solidFill>
                  </a:tcPr>
                </a:tc>
                <a:extLst>
                  <a:ext uri="{0D108BD9-81ED-4DB2-BD59-A6C34878D82A}">
                    <a16:rowId xmlns:a16="http://schemas.microsoft.com/office/drawing/2014/main" val="2614621531"/>
                  </a:ext>
                </a:extLst>
              </a:tr>
              <a:tr h="972256">
                <a:tc>
                  <a:txBody>
                    <a:bodyPr/>
                    <a:lstStyle/>
                    <a:p>
                      <a:r>
                        <a:rPr lang="en-IE" sz="1800" b="1" kern="1200" dirty="0">
                          <a:solidFill>
                            <a:schemeClr val="bg1"/>
                          </a:solidFill>
                          <a:latin typeface="+mn-lt"/>
                          <a:ea typeface="+mn-ea"/>
                          <a:cs typeface="+mn-cs"/>
                        </a:rPr>
                        <a:t>Low Priority</a:t>
                      </a:r>
                    </a:p>
                  </a:txBody>
                  <a:tcPr anchor="ctr">
                    <a:solidFill>
                      <a:srgbClr val="92D050"/>
                    </a:solidFill>
                  </a:tcPr>
                </a:tc>
                <a:tc>
                  <a:txBody>
                    <a:bodyPr/>
                    <a:lstStyle/>
                    <a:p>
                      <a:r>
                        <a:rPr lang="en-IE" b="1" dirty="0"/>
                        <a:t>Minor/Extraneous</a:t>
                      </a:r>
                    </a:p>
                    <a:p>
                      <a:r>
                        <a:rPr lang="en-IE" sz="1400" i="1" kern="1200" dirty="0">
                          <a:solidFill>
                            <a:schemeClr val="dk1"/>
                          </a:solidFill>
                          <a:latin typeface="+mn-lt"/>
                          <a:ea typeface="+mn-ea"/>
                          <a:cs typeface="+mn-cs"/>
                        </a:rPr>
                        <a:t>(e.g., damaged image, minor injuries, structural or environmental damage and restrictions, loss of language, culture)</a:t>
                      </a:r>
                    </a:p>
                  </a:txBody>
                  <a:tcPr/>
                </a:tc>
                <a:tc>
                  <a:txBody>
                    <a:bodyPr/>
                    <a:lstStyle/>
                    <a:p>
                      <a:pPr algn="ctr"/>
                      <a:r>
                        <a:rPr lang="en-IE" b="1" dirty="0">
                          <a:solidFill>
                            <a:schemeClr val="bg1"/>
                          </a:solidFill>
                        </a:rPr>
                        <a:t>Very Low</a:t>
                      </a: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Low</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extLst>
                  <a:ext uri="{0D108BD9-81ED-4DB2-BD59-A6C34878D82A}">
                    <a16:rowId xmlns:a16="http://schemas.microsoft.com/office/drawing/2014/main" val="62549916"/>
                  </a:ext>
                </a:extLst>
              </a:tr>
              <a:tr h="972256">
                <a:tc>
                  <a:txBody>
                    <a:bodyPr/>
                    <a:lstStyle/>
                    <a:p>
                      <a:pPr algn="ctr"/>
                      <a:r>
                        <a:rPr lang="en-IE" sz="1800" b="1" kern="1200" dirty="0">
                          <a:solidFill>
                            <a:schemeClr val="bg1"/>
                          </a:solidFill>
                          <a:latin typeface="+mn-lt"/>
                          <a:ea typeface="+mn-ea"/>
                          <a:cs typeface="+mn-cs"/>
                        </a:rPr>
                        <a:t>Very Low Priority</a:t>
                      </a:r>
                    </a:p>
                  </a:txBody>
                  <a:tcPr anchor="ctr">
                    <a:solidFill>
                      <a:srgbClr val="00B050"/>
                    </a:solidFill>
                  </a:tcPr>
                </a:tc>
                <a:tc>
                  <a:txBody>
                    <a:bodyPr/>
                    <a:lstStyle/>
                    <a:p>
                      <a:r>
                        <a:rPr lang="en-IE" b="1" dirty="0"/>
                        <a:t>Superficial</a:t>
                      </a:r>
                    </a:p>
                    <a:p>
                      <a:r>
                        <a:rPr lang="en-IE" sz="1400" i="1" dirty="0"/>
                        <a:t>(e.g., flood damage or accidents but no injuries, minor damage to attractions pathways or buildings)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Very Low</a:t>
                      </a: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Very Low</a:t>
                      </a: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Low</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Low</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extLst>
                  <a:ext uri="{0D108BD9-81ED-4DB2-BD59-A6C34878D82A}">
                    <a16:rowId xmlns:a16="http://schemas.microsoft.com/office/drawing/2014/main" val="2650536359"/>
                  </a:ext>
                </a:extLst>
              </a:tr>
            </a:tbl>
          </a:graphicData>
        </a:graphic>
      </p:graphicFrame>
      <p:sp>
        <p:nvSpPr>
          <p:cNvPr id="4" name="TextBox 3">
            <a:extLst>
              <a:ext uri="{FF2B5EF4-FFF2-40B4-BE49-F238E27FC236}">
                <a16:creationId xmlns:a16="http://schemas.microsoft.com/office/drawing/2014/main" id="{5017B5EE-6E01-386F-B85F-34898F4897D1}"/>
              </a:ext>
            </a:extLst>
          </p:cNvPr>
          <p:cNvSpPr txBox="1"/>
          <p:nvPr/>
        </p:nvSpPr>
        <p:spPr>
          <a:xfrm>
            <a:off x="85164" y="2649319"/>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sp>
        <p:nvSpPr>
          <p:cNvPr id="5" name="TextBox 4">
            <a:extLst>
              <a:ext uri="{FF2B5EF4-FFF2-40B4-BE49-F238E27FC236}">
                <a16:creationId xmlns:a16="http://schemas.microsoft.com/office/drawing/2014/main" id="{E2BC470D-6358-04FF-AA65-1913762B4DEC}"/>
              </a:ext>
            </a:extLst>
          </p:cNvPr>
          <p:cNvSpPr txBox="1"/>
          <p:nvPr/>
        </p:nvSpPr>
        <p:spPr>
          <a:xfrm>
            <a:off x="85164" y="3784475"/>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sp>
        <p:nvSpPr>
          <p:cNvPr id="6" name="TextBox 5">
            <a:extLst>
              <a:ext uri="{FF2B5EF4-FFF2-40B4-BE49-F238E27FC236}">
                <a16:creationId xmlns:a16="http://schemas.microsoft.com/office/drawing/2014/main" id="{62596272-3AB4-39C0-53C5-9ACB20584989}"/>
              </a:ext>
            </a:extLst>
          </p:cNvPr>
          <p:cNvSpPr txBox="1"/>
          <p:nvPr/>
        </p:nvSpPr>
        <p:spPr>
          <a:xfrm>
            <a:off x="85164" y="5009465"/>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sp>
        <p:nvSpPr>
          <p:cNvPr id="8" name="TextBox 7">
            <a:extLst>
              <a:ext uri="{FF2B5EF4-FFF2-40B4-BE49-F238E27FC236}">
                <a16:creationId xmlns:a16="http://schemas.microsoft.com/office/drawing/2014/main" id="{8D03AE0F-59D8-7078-00D7-024A50171BA6}"/>
              </a:ext>
            </a:extLst>
          </p:cNvPr>
          <p:cNvSpPr txBox="1"/>
          <p:nvPr/>
        </p:nvSpPr>
        <p:spPr>
          <a:xfrm>
            <a:off x="152400" y="6004940"/>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sp>
        <p:nvSpPr>
          <p:cNvPr id="2" name="TextBox 1">
            <a:extLst>
              <a:ext uri="{FF2B5EF4-FFF2-40B4-BE49-F238E27FC236}">
                <a16:creationId xmlns:a16="http://schemas.microsoft.com/office/drawing/2014/main" id="{FBDE29E0-4F8B-F581-720B-DEC7D1844AEE}"/>
              </a:ext>
            </a:extLst>
          </p:cNvPr>
          <p:cNvSpPr txBox="1"/>
          <p:nvPr/>
        </p:nvSpPr>
        <p:spPr>
          <a:xfrm>
            <a:off x="85164" y="1525369"/>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sp>
        <p:nvSpPr>
          <p:cNvPr id="3" name="Flowchart: Alternate Process 2">
            <a:extLst>
              <a:ext uri="{FF2B5EF4-FFF2-40B4-BE49-F238E27FC236}">
                <a16:creationId xmlns:a16="http://schemas.microsoft.com/office/drawing/2014/main" id="{3E0271F8-C674-547E-A675-1BE8F2C8D98A}"/>
              </a:ext>
            </a:extLst>
          </p:cNvPr>
          <p:cNvSpPr/>
          <p:nvPr/>
        </p:nvSpPr>
        <p:spPr>
          <a:xfrm>
            <a:off x="8247529" y="5862663"/>
            <a:ext cx="3478307" cy="815788"/>
          </a:xfrm>
          <a:prstGeom prst="flowChartAlternateProcess">
            <a:avLst/>
          </a:prstGeom>
          <a:noFill/>
          <a:ln w="76200">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rgbClr val="79527B"/>
                </a:solidFill>
              </a:rPr>
              <a:t>Move the Purple Triangle To the expected position</a:t>
            </a:r>
          </a:p>
        </p:txBody>
      </p:sp>
      <p:pic>
        <p:nvPicPr>
          <p:cNvPr id="9" name="Graphic 8" descr="Signature with solid fill">
            <a:extLst>
              <a:ext uri="{FF2B5EF4-FFF2-40B4-BE49-F238E27FC236}">
                <a16:creationId xmlns:a16="http://schemas.microsoft.com/office/drawing/2014/main" id="{AA722CDF-FF88-A023-0540-6DD8C09DF5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86682" y="4446414"/>
            <a:ext cx="1497106" cy="1497106"/>
          </a:xfrm>
          <a:prstGeom prst="rect">
            <a:avLst/>
          </a:prstGeom>
        </p:spPr>
      </p:pic>
      <p:sp>
        <p:nvSpPr>
          <p:cNvPr id="10" name="Rectangle: Folded Corner 9">
            <a:extLst>
              <a:ext uri="{FF2B5EF4-FFF2-40B4-BE49-F238E27FC236}">
                <a16:creationId xmlns:a16="http://schemas.microsoft.com/office/drawing/2014/main" id="{DEF43250-E4EE-0FD6-C929-81645B52A847}"/>
              </a:ext>
            </a:extLst>
          </p:cNvPr>
          <p:cNvSpPr/>
          <p:nvPr/>
        </p:nvSpPr>
        <p:spPr>
          <a:xfrm>
            <a:off x="10164621" y="1220892"/>
            <a:ext cx="1637414" cy="163741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tx1"/>
                </a:solidFill>
              </a:rPr>
              <a:t>Sample Response</a:t>
            </a:r>
          </a:p>
        </p:txBody>
      </p:sp>
    </p:spTree>
    <p:extLst>
      <p:ext uri="{BB962C8B-B14F-4D97-AF65-F5344CB8AC3E}">
        <p14:creationId xmlns:p14="http://schemas.microsoft.com/office/powerpoint/2010/main" val="1194607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1013D4-2DC7-0814-0C77-B47F0F8D0D49}"/>
              </a:ext>
            </a:extLst>
          </p:cNvPr>
          <p:cNvSpPr>
            <a:spLocks noGrp="1"/>
          </p:cNvSpPr>
          <p:nvPr>
            <p:ph type="body" sz="quarter" idx="18"/>
          </p:nvPr>
        </p:nvSpPr>
        <p:spPr>
          <a:xfrm>
            <a:off x="71718" y="3301429"/>
            <a:ext cx="5065058" cy="3429000"/>
          </a:xfrm>
        </p:spPr>
        <p:txBody>
          <a:bodyPr>
            <a:noAutofit/>
          </a:bodyPr>
          <a:lstStyle/>
          <a:p>
            <a:pPr>
              <a:buClr>
                <a:srgbClr val="F27954"/>
              </a:buClr>
            </a:pPr>
            <a:r>
              <a:rPr lang="en-IE" sz="2800" b="1" dirty="0">
                <a:solidFill>
                  <a:srgbClr val="086D6E"/>
                </a:solidFill>
              </a:rPr>
              <a:t>Events and Festivals</a:t>
            </a:r>
          </a:p>
          <a:p>
            <a:pPr algn="l">
              <a:buClr>
                <a:srgbClr val="F27954"/>
              </a:buClr>
            </a:pPr>
            <a:r>
              <a:rPr lang="en-IE" sz="1600" b="1" dirty="0">
                <a:solidFill>
                  <a:srgbClr val="086D6E"/>
                </a:solidFill>
              </a:rPr>
              <a:t> </a:t>
            </a:r>
          </a:p>
          <a:p>
            <a:pPr marL="342900" indent="-342900" algn="l">
              <a:buClr>
                <a:srgbClr val="F27954"/>
              </a:buClr>
              <a:buFont typeface="+mj-lt"/>
              <a:buAutoNum type="arabicPeriod"/>
            </a:pPr>
            <a:r>
              <a:rPr lang="en-IE" sz="1600" dirty="0">
                <a:solidFill>
                  <a:srgbClr val="4D4D4D"/>
                </a:solidFill>
              </a:rPr>
              <a:t>Learn as a region </a:t>
            </a:r>
            <a:r>
              <a:rPr lang="en-IE" sz="1600" b="1" dirty="0">
                <a:solidFill>
                  <a:srgbClr val="086D6E"/>
                </a:solidFill>
                <a:hlinkClick r:id="rId2">
                  <a:extLst>
                    <a:ext uri="{A12FA001-AC4F-418D-AE19-62706E023703}">
                      <ahyp:hlinkClr xmlns:ahyp="http://schemas.microsoft.com/office/drawing/2018/hyperlinkcolor" val="tx"/>
                    </a:ext>
                  </a:extLst>
                </a:hlinkClick>
              </a:rPr>
              <a:t>how to manage crowds at events</a:t>
            </a:r>
            <a:r>
              <a:rPr lang="en-IE" sz="1600" dirty="0">
                <a:solidFill>
                  <a:srgbClr val="4D4D4D"/>
                </a:solidFill>
              </a:rPr>
              <a:t>.  Learn </a:t>
            </a:r>
            <a:r>
              <a:rPr lang="en-IE" sz="1600" b="1" dirty="0">
                <a:solidFill>
                  <a:srgbClr val="086D6E"/>
                </a:solidFill>
                <a:hlinkClick r:id="rId3">
                  <a:extLst>
                    <a:ext uri="{A12FA001-AC4F-418D-AE19-62706E023703}">
                      <ahyp:hlinkClr xmlns:ahyp="http://schemas.microsoft.com/office/drawing/2018/hyperlinkcolor" val="tx"/>
                    </a:ext>
                  </a:extLst>
                </a:hlinkClick>
              </a:rPr>
              <a:t>control management techniques </a:t>
            </a:r>
            <a:r>
              <a:rPr lang="en-IE" sz="1600" dirty="0">
                <a:solidFill>
                  <a:srgbClr val="4D4D4D"/>
                </a:solidFill>
              </a:rPr>
              <a:t>e.g., wayfinding optimization, and queue management. Get a professional event health and safety manager involved. Engage local emergency services.</a:t>
            </a:r>
          </a:p>
          <a:p>
            <a:pPr marL="342900" indent="-342900" algn="l">
              <a:buClr>
                <a:srgbClr val="F27954"/>
              </a:buClr>
              <a:buFont typeface="+mj-lt"/>
              <a:buAutoNum type="arabicPeriod"/>
            </a:pPr>
            <a:r>
              <a:rPr lang="en-IE" sz="1600" dirty="0">
                <a:solidFill>
                  <a:srgbClr val="4D4D4D"/>
                </a:solidFill>
              </a:rPr>
              <a:t>Regions should use </a:t>
            </a:r>
            <a:r>
              <a:rPr lang="en-IE" sz="1600" b="1" dirty="0">
                <a:solidFill>
                  <a:srgbClr val="086D6E"/>
                </a:solidFill>
              </a:rPr>
              <a:t>digital tools </a:t>
            </a:r>
            <a:r>
              <a:rPr lang="en-IE" sz="1600" dirty="0">
                <a:solidFill>
                  <a:srgbClr val="4D4D4D"/>
                </a:solidFill>
              </a:rPr>
              <a:t>to help it develop Maps, Event Planning and Management Plans, and have capacity calculators to calculate the allowed capacity in each area. (</a:t>
            </a:r>
            <a:r>
              <a:rPr lang="en-IE" sz="1600" dirty="0">
                <a:solidFill>
                  <a:srgbClr val="086D6E"/>
                </a:solidFill>
                <a:hlinkClick r:id="rId4">
                  <a:extLst>
                    <a:ext uri="{A12FA001-AC4F-418D-AE19-62706E023703}">
                      <ahyp:hlinkClr xmlns:ahyp="http://schemas.microsoft.com/office/drawing/2018/hyperlinkcolor" val="tx"/>
                    </a:ext>
                  </a:extLst>
                </a:hlinkClick>
              </a:rPr>
              <a:t>Example One Plan</a:t>
            </a:r>
            <a:r>
              <a:rPr lang="en-IE" sz="1600" dirty="0">
                <a:solidFill>
                  <a:srgbClr val="4D4D4D"/>
                </a:solidFill>
              </a:rPr>
              <a:t>)</a:t>
            </a:r>
          </a:p>
          <a:p>
            <a:pPr marL="342900" indent="-342900" algn="l">
              <a:buClr>
                <a:srgbClr val="F27954"/>
              </a:buClr>
              <a:buFont typeface="+mj-lt"/>
              <a:buAutoNum type="arabicPeriod"/>
            </a:pPr>
            <a:r>
              <a:rPr lang="en-IE" sz="1600" dirty="0">
                <a:solidFill>
                  <a:srgbClr val="4D4D4D"/>
                </a:solidFill>
              </a:rPr>
              <a:t>Conduct a </a:t>
            </a:r>
            <a:r>
              <a:rPr lang="en-IE" sz="1600" b="1" dirty="0">
                <a:solidFill>
                  <a:srgbClr val="086D6E"/>
                </a:solidFill>
                <a:hlinkClick r:id="rId5">
                  <a:extLst>
                    <a:ext uri="{A12FA001-AC4F-418D-AE19-62706E023703}">
                      <ahyp:hlinkClr xmlns:ahyp="http://schemas.microsoft.com/office/drawing/2018/hyperlinkcolor" val="tx"/>
                    </a:ext>
                  </a:extLst>
                </a:hlinkClick>
              </a:rPr>
              <a:t>Festival Risk Management Assessment </a:t>
            </a:r>
            <a:r>
              <a:rPr lang="en-IE" sz="1600" dirty="0">
                <a:solidFill>
                  <a:srgbClr val="4D4D4D"/>
                </a:solidFill>
              </a:rPr>
              <a:t>to prevent overcrowding and bottlenecks. </a:t>
            </a:r>
          </a:p>
          <a:p>
            <a:pPr marL="342900" indent="-342900" algn="l">
              <a:buClr>
                <a:srgbClr val="F27954"/>
              </a:buClr>
              <a:buFont typeface="+mj-lt"/>
              <a:buAutoNum type="arabicPeriod"/>
            </a:pPr>
            <a:endParaRPr lang="en-IE" sz="1600" dirty="0">
              <a:solidFill>
                <a:srgbClr val="4D4D4D"/>
              </a:solidFill>
            </a:endParaRPr>
          </a:p>
          <a:p>
            <a:pPr marL="342900" indent="-342900" algn="l">
              <a:buClr>
                <a:srgbClr val="F27954"/>
              </a:buClr>
              <a:buFont typeface="+mj-lt"/>
              <a:buAutoNum type="arabicPeriod"/>
            </a:pPr>
            <a:endParaRPr lang="en-IE" sz="1600" dirty="0">
              <a:solidFill>
                <a:srgbClr val="4D4D4D"/>
              </a:solidFill>
            </a:endParaRPr>
          </a:p>
          <a:p>
            <a:pPr marL="342900" indent="-342900" algn="l">
              <a:buClr>
                <a:srgbClr val="F27954"/>
              </a:buClr>
              <a:buFont typeface="+mj-lt"/>
              <a:buAutoNum type="arabicPeriod"/>
            </a:pPr>
            <a:endParaRPr lang="en-IE" sz="1600" dirty="0"/>
          </a:p>
          <a:p>
            <a:pPr marL="342900" indent="-342900" algn="l">
              <a:buClr>
                <a:srgbClr val="F27954"/>
              </a:buClr>
              <a:buFont typeface="+mj-lt"/>
              <a:buAutoNum type="arabicPeriod"/>
            </a:pPr>
            <a:endParaRPr lang="en-IE" sz="1600" dirty="0">
              <a:solidFill>
                <a:srgbClr val="4D4D4D"/>
              </a:solidFill>
            </a:endParaRPr>
          </a:p>
        </p:txBody>
      </p:sp>
      <p:sp>
        <p:nvSpPr>
          <p:cNvPr id="4" name="Text Placeholder 3">
            <a:extLst>
              <a:ext uri="{FF2B5EF4-FFF2-40B4-BE49-F238E27FC236}">
                <a16:creationId xmlns:a16="http://schemas.microsoft.com/office/drawing/2014/main" id="{46B83DFB-78E0-D832-1FEE-EB76314CAE48}"/>
              </a:ext>
            </a:extLst>
          </p:cNvPr>
          <p:cNvSpPr>
            <a:spLocks noGrp="1"/>
          </p:cNvSpPr>
          <p:nvPr>
            <p:ph type="body" sz="quarter" idx="16"/>
          </p:nvPr>
        </p:nvSpPr>
        <p:spPr>
          <a:xfrm>
            <a:off x="633715" y="2689925"/>
            <a:ext cx="4957908" cy="582221"/>
          </a:xfrm>
        </p:spPr>
        <p:txBody>
          <a:bodyPr>
            <a:normAutofit fontScale="77500" lnSpcReduction="20000"/>
          </a:bodyPr>
          <a:lstStyle/>
          <a:p>
            <a:r>
              <a:rPr lang="en-IE" b="1" dirty="0"/>
              <a:t>Attractions &amp; Events Solutions </a:t>
            </a:r>
          </a:p>
        </p:txBody>
      </p:sp>
      <p:sp>
        <p:nvSpPr>
          <p:cNvPr id="7" name="Text Placeholder 6">
            <a:extLst>
              <a:ext uri="{FF2B5EF4-FFF2-40B4-BE49-F238E27FC236}">
                <a16:creationId xmlns:a16="http://schemas.microsoft.com/office/drawing/2014/main" id="{9A0279C1-66C6-692B-0E52-638218E110BD}"/>
              </a:ext>
            </a:extLst>
          </p:cNvPr>
          <p:cNvSpPr>
            <a:spLocks noGrp="1"/>
          </p:cNvSpPr>
          <p:nvPr>
            <p:ph type="body" sz="quarter" idx="21"/>
          </p:nvPr>
        </p:nvSpPr>
        <p:spPr>
          <a:xfrm>
            <a:off x="6096000" y="3429000"/>
            <a:ext cx="6024282" cy="1680348"/>
          </a:xfrm>
        </p:spPr>
        <p:txBody>
          <a:bodyPr>
            <a:noAutofit/>
          </a:bodyPr>
          <a:lstStyle/>
          <a:p>
            <a:pPr marL="342900" indent="-342900" algn="l">
              <a:buFont typeface="+mj-lt"/>
              <a:buAutoNum type="arabicPeriod" startAt="3"/>
            </a:pPr>
            <a:endParaRPr lang="en-IE" sz="1600" dirty="0"/>
          </a:p>
          <a:p>
            <a:endParaRPr lang="en-IE" sz="1600" dirty="0"/>
          </a:p>
          <a:p>
            <a:endParaRPr lang="en-IE" sz="1600" dirty="0"/>
          </a:p>
        </p:txBody>
      </p:sp>
      <p:sp>
        <p:nvSpPr>
          <p:cNvPr id="14" name="Flowchart: Alternate Process 13">
            <a:extLst>
              <a:ext uri="{FF2B5EF4-FFF2-40B4-BE49-F238E27FC236}">
                <a16:creationId xmlns:a16="http://schemas.microsoft.com/office/drawing/2014/main" id="{0EB6CBC6-D7B3-2C7B-2FB2-94FB5BCB6A69}"/>
              </a:ext>
            </a:extLst>
          </p:cNvPr>
          <p:cNvSpPr/>
          <p:nvPr/>
        </p:nvSpPr>
        <p:spPr>
          <a:xfrm>
            <a:off x="1292763" y="2040928"/>
            <a:ext cx="3639812" cy="570570"/>
          </a:xfrm>
          <a:prstGeom prst="flowChartAlternateProcess">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Sample Solutions</a:t>
            </a:r>
          </a:p>
        </p:txBody>
      </p:sp>
      <p:sp>
        <p:nvSpPr>
          <p:cNvPr id="2" name="Text Placeholder 4">
            <a:extLst>
              <a:ext uri="{FF2B5EF4-FFF2-40B4-BE49-F238E27FC236}">
                <a16:creationId xmlns:a16="http://schemas.microsoft.com/office/drawing/2014/main" id="{E77749CD-7360-6440-86DE-5ECDE64223C0}"/>
              </a:ext>
            </a:extLst>
          </p:cNvPr>
          <p:cNvSpPr txBox="1">
            <a:spLocks/>
          </p:cNvSpPr>
          <p:nvPr/>
        </p:nvSpPr>
        <p:spPr>
          <a:xfrm>
            <a:off x="5262282" y="3304028"/>
            <a:ext cx="6858000" cy="342900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27954"/>
              </a:buClr>
            </a:pPr>
            <a:r>
              <a:rPr lang="en-IE" sz="2800" b="1" dirty="0">
                <a:solidFill>
                  <a:srgbClr val="F27954"/>
                </a:solidFill>
              </a:rPr>
              <a:t>Cultural and Heritage Sites</a:t>
            </a:r>
          </a:p>
          <a:p>
            <a:pPr algn="l">
              <a:buClr>
                <a:srgbClr val="F27954"/>
              </a:buClr>
            </a:pPr>
            <a:endParaRPr lang="en-IE" sz="1000" b="1" dirty="0">
              <a:solidFill>
                <a:srgbClr val="086D6E"/>
              </a:solidFill>
            </a:endParaRPr>
          </a:p>
          <a:p>
            <a:pPr marL="342900" indent="-342900" algn="l">
              <a:buClr>
                <a:srgbClr val="F27954"/>
              </a:buClr>
              <a:buFont typeface="+mj-lt"/>
              <a:buAutoNum type="arabicPeriod"/>
            </a:pPr>
            <a:r>
              <a:rPr lang="en-IE" sz="1600" b="1" dirty="0">
                <a:solidFill>
                  <a:srgbClr val="F27954"/>
                </a:solidFill>
              </a:rPr>
              <a:t>Learn and develop a regional-specific customized training and presentation for stakeholders </a:t>
            </a:r>
            <a:r>
              <a:rPr lang="en-IE" sz="1600" dirty="0">
                <a:solidFill>
                  <a:srgbClr val="4D4D4D"/>
                </a:solidFill>
              </a:rPr>
              <a:t>around Managing a Tourism Culture and Heritage Attraction. There are loads of manuals and guides out there. </a:t>
            </a:r>
            <a:r>
              <a:rPr lang="en-IE" sz="1400" dirty="0">
                <a:solidFill>
                  <a:srgbClr val="4D4D4D"/>
                </a:solidFill>
              </a:rPr>
              <a:t>(</a:t>
            </a:r>
            <a:r>
              <a:rPr lang="en-IE" sz="1400" dirty="0">
                <a:solidFill>
                  <a:srgbClr val="F27954"/>
                </a:solidFill>
                <a:hlinkClick r:id="rId6">
                  <a:extLst>
                    <a:ext uri="{A12FA001-AC4F-418D-AE19-62706E023703}">
                      <ahyp:hlinkClr xmlns:ahyp="http://schemas.microsoft.com/office/drawing/2018/hyperlinkcolor" val="tx"/>
                    </a:ext>
                  </a:extLst>
                </a:hlinkClick>
              </a:rPr>
              <a:t>UNESCO Practical Manual</a:t>
            </a:r>
            <a:r>
              <a:rPr lang="en-IE" sz="1400" dirty="0">
                <a:solidFill>
                  <a:srgbClr val="4D4D4D"/>
                </a:solidFill>
              </a:rPr>
              <a:t>) (</a:t>
            </a:r>
            <a:r>
              <a:rPr lang="en-IE" sz="1400" dirty="0">
                <a:solidFill>
                  <a:srgbClr val="F27954"/>
                </a:solidFill>
                <a:hlinkClick r:id="rId7">
                  <a:extLst>
                    <a:ext uri="{A12FA001-AC4F-418D-AE19-62706E023703}">
                      <ahyp:hlinkClr xmlns:ahyp="http://schemas.microsoft.com/office/drawing/2018/hyperlinkcolor" val="tx"/>
                    </a:ext>
                  </a:extLst>
                </a:hlinkClick>
              </a:rPr>
              <a:t>A Guide to Risk Management for Culture and Heritage Sites </a:t>
            </a:r>
            <a:r>
              <a:rPr lang="en-IE" sz="1600" dirty="0">
                <a:solidFill>
                  <a:srgbClr val="4D4D4D"/>
                </a:solidFill>
              </a:rPr>
              <a:t>covers preventing damage, fire, reducing risk, responding, and recovery strategies) </a:t>
            </a:r>
            <a:r>
              <a:rPr lang="en-IE" sz="1400" dirty="0">
                <a:solidFill>
                  <a:srgbClr val="4D4D4D"/>
                </a:solidFill>
              </a:rPr>
              <a:t>(</a:t>
            </a:r>
            <a:r>
              <a:rPr lang="en-IE" sz="1400" dirty="0">
                <a:solidFill>
                  <a:srgbClr val="F27954"/>
                </a:solidFill>
                <a:hlinkClick r:id="rId8">
                  <a:extLst>
                    <a:ext uri="{A12FA001-AC4F-418D-AE19-62706E023703}">
                      <ahyp:hlinkClr xmlns:ahyp="http://schemas.microsoft.com/office/drawing/2018/hyperlinkcolor" val="tx"/>
                    </a:ext>
                  </a:extLst>
                </a:hlinkClick>
              </a:rPr>
              <a:t>Training Guide to Disaster Risk Management of Culture and Heritage in Urban Areas</a:t>
            </a:r>
            <a:r>
              <a:rPr lang="en-IE" sz="1400" dirty="0">
                <a:solidFill>
                  <a:srgbClr val="4D4D4D"/>
                </a:solidFill>
              </a:rPr>
              <a:t>) </a:t>
            </a:r>
            <a:r>
              <a:rPr lang="en-IE" sz="1400" dirty="0">
                <a:solidFill>
                  <a:srgbClr val="F27954"/>
                </a:solidFill>
                <a:hlinkClick r:id="rId9">
                  <a:extLst>
                    <a:ext uri="{A12FA001-AC4F-418D-AE19-62706E023703}">
                      <ahyp:hlinkClr xmlns:ahyp="http://schemas.microsoft.com/office/drawing/2018/hyperlinkcolor" val="tx"/>
                    </a:ext>
                  </a:extLst>
                </a:hlinkClick>
              </a:rPr>
              <a:t>Guide Protecting Culture and Heritage from Natural Disasters</a:t>
            </a:r>
            <a:r>
              <a:rPr lang="en-IE" sz="1400" dirty="0">
                <a:solidFill>
                  <a:srgbClr val="4D4D4D"/>
                </a:solidFill>
              </a:rPr>
              <a:t>) </a:t>
            </a:r>
            <a:r>
              <a:rPr lang="en-IE" sz="1400" dirty="0">
                <a:solidFill>
                  <a:srgbClr val="F27954"/>
                </a:solidFill>
              </a:rPr>
              <a:t>(</a:t>
            </a:r>
            <a:r>
              <a:rPr lang="en-IE" sz="1400" dirty="0">
                <a:solidFill>
                  <a:srgbClr val="F27954"/>
                </a:solidFill>
                <a:hlinkClick r:id="rId10">
                  <a:extLst>
                    <a:ext uri="{A12FA001-AC4F-418D-AE19-62706E023703}">
                      <ahyp:hlinkClr xmlns:ahyp="http://schemas.microsoft.com/office/drawing/2018/hyperlinkcolor" val="tx"/>
                    </a:ext>
                  </a:extLst>
                </a:hlinkClick>
              </a:rPr>
              <a:t>Promoting Disaster Resilient Culture and Heritage</a:t>
            </a:r>
            <a:r>
              <a:rPr lang="en-IE" sz="1400" dirty="0">
                <a:solidFill>
                  <a:srgbClr val="F27954"/>
                </a:solidFill>
              </a:rPr>
              <a:t>)</a:t>
            </a:r>
          </a:p>
          <a:p>
            <a:pPr marL="342900" indent="-342900" algn="l">
              <a:buClr>
                <a:srgbClr val="F27954"/>
              </a:buClr>
              <a:buFont typeface="+mj-lt"/>
              <a:buAutoNum type="arabicPeriod"/>
            </a:pPr>
            <a:r>
              <a:rPr lang="en-IE" sz="1600" b="1" dirty="0">
                <a:solidFill>
                  <a:srgbClr val="F27954"/>
                </a:solidFill>
              </a:rPr>
              <a:t>Learn from global experts. </a:t>
            </a:r>
            <a:r>
              <a:rPr lang="en-IE" sz="1600" dirty="0">
                <a:solidFill>
                  <a:srgbClr val="4D4D4D"/>
                </a:solidFill>
              </a:rPr>
              <a:t>Attend a </a:t>
            </a:r>
            <a:r>
              <a:rPr lang="en-IE" sz="1600" dirty="0">
                <a:solidFill>
                  <a:srgbClr val="F27954"/>
                </a:solidFill>
                <a:hlinkClick r:id="rId11">
                  <a:extLst>
                    <a:ext uri="{A12FA001-AC4F-418D-AE19-62706E023703}">
                      <ahyp:hlinkClr xmlns:ahyp="http://schemas.microsoft.com/office/drawing/2018/hyperlinkcolor" val="tx"/>
                    </a:ext>
                  </a:extLst>
                </a:hlinkClick>
              </a:rPr>
              <a:t>Workshop on Disaster Risk Reduction</a:t>
            </a:r>
            <a:r>
              <a:rPr lang="en-IE" sz="1600" dirty="0">
                <a:solidFill>
                  <a:srgbClr val="F27954"/>
                </a:solidFill>
              </a:rPr>
              <a:t>. </a:t>
            </a:r>
          </a:p>
          <a:p>
            <a:pPr marL="342900" indent="-342900" algn="l">
              <a:buClr>
                <a:srgbClr val="F27954"/>
              </a:buClr>
              <a:buFont typeface="+mj-lt"/>
              <a:buAutoNum type="arabicPeriod"/>
            </a:pPr>
            <a:r>
              <a:rPr lang="en-IE" sz="1600" b="1" dirty="0">
                <a:solidFill>
                  <a:srgbClr val="F27954"/>
                </a:solidFill>
              </a:rPr>
              <a:t>Provide resources </a:t>
            </a:r>
            <a:r>
              <a:rPr lang="en-IE" sz="1600" dirty="0">
                <a:solidFill>
                  <a:srgbClr val="4D4D4D"/>
                </a:solidFill>
              </a:rPr>
              <a:t>needed in a dedicated easy-to-access space so regional businesses can manage risks within their culture and heritage sites. (</a:t>
            </a:r>
            <a:r>
              <a:rPr lang="en-IE" sz="1600" dirty="0">
                <a:solidFill>
                  <a:srgbClr val="F27954"/>
                </a:solidFill>
                <a:hlinkClick r:id="rId11">
                  <a:extLst>
                    <a:ext uri="{A12FA001-AC4F-418D-AE19-62706E023703}">
                      <ahyp:hlinkClr xmlns:ahyp="http://schemas.microsoft.com/office/drawing/2018/hyperlinkcolor" val="tx"/>
                    </a:ext>
                  </a:extLst>
                </a:hlinkClick>
              </a:rPr>
              <a:t>Resources here</a:t>
            </a:r>
            <a:r>
              <a:rPr lang="en-IE" sz="1600" dirty="0">
                <a:solidFill>
                  <a:srgbClr val="4D4D4D"/>
                </a:solidFill>
              </a:rPr>
              <a:t>)</a:t>
            </a:r>
          </a:p>
          <a:p>
            <a:pPr marL="342900" indent="-342900" algn="l">
              <a:buClr>
                <a:srgbClr val="F27954"/>
              </a:buClr>
              <a:buFont typeface="+mj-lt"/>
              <a:buAutoNum type="arabicPeriod"/>
            </a:pPr>
            <a:endParaRPr lang="en-IE" sz="1600" dirty="0">
              <a:solidFill>
                <a:srgbClr val="4D4D4D"/>
              </a:solidFill>
            </a:endParaRPr>
          </a:p>
          <a:p>
            <a:pPr marL="342900" indent="-342900" algn="l">
              <a:buClr>
                <a:srgbClr val="F27954"/>
              </a:buClr>
              <a:buFont typeface="+mj-lt"/>
              <a:buAutoNum type="arabicPeriod"/>
            </a:pPr>
            <a:endParaRPr lang="en-IE" sz="1600" dirty="0"/>
          </a:p>
          <a:p>
            <a:pPr marL="342900" indent="-342900" algn="l">
              <a:buClr>
                <a:srgbClr val="F27954"/>
              </a:buClr>
              <a:buFont typeface="+mj-lt"/>
              <a:buAutoNum type="arabicPeriod"/>
            </a:pPr>
            <a:endParaRPr lang="en-IE" sz="1600" dirty="0">
              <a:solidFill>
                <a:srgbClr val="4D4D4D"/>
              </a:solidFill>
            </a:endParaRPr>
          </a:p>
        </p:txBody>
      </p:sp>
      <p:pic>
        <p:nvPicPr>
          <p:cNvPr id="12290" name="Picture 2" descr="place barrier on event plan in OnePlan">
            <a:extLst>
              <a:ext uri="{FF2B5EF4-FFF2-40B4-BE49-F238E27FC236}">
                <a16:creationId xmlns:a16="http://schemas.microsoft.com/office/drawing/2014/main" id="{BBC74296-8A5C-8696-D000-B7B097BCCA0E}"/>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690326" y="78427"/>
            <a:ext cx="2844686" cy="18918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hlinkClick r:id="rId13"/>
            <a:extLst>
              <a:ext uri="{FF2B5EF4-FFF2-40B4-BE49-F238E27FC236}">
                <a16:creationId xmlns:a16="http://schemas.microsoft.com/office/drawing/2014/main" id="{478EC498-0105-D15B-BFF6-56D20E9FF9E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920755" y="129454"/>
            <a:ext cx="2374772" cy="3202818"/>
          </a:xfrm>
          <a:prstGeom prst="rect">
            <a:avLst/>
          </a:prstGeom>
        </p:spPr>
      </p:pic>
      <p:sp>
        <p:nvSpPr>
          <p:cNvPr id="3" name="Rectangle: Folded Corner 2">
            <a:extLst>
              <a:ext uri="{FF2B5EF4-FFF2-40B4-BE49-F238E27FC236}">
                <a16:creationId xmlns:a16="http://schemas.microsoft.com/office/drawing/2014/main" id="{8FBE44CA-531F-67E2-7BE5-5E5A48A6974D}"/>
              </a:ext>
            </a:extLst>
          </p:cNvPr>
          <p:cNvSpPr/>
          <p:nvPr/>
        </p:nvSpPr>
        <p:spPr>
          <a:xfrm>
            <a:off x="10164621" y="1220892"/>
            <a:ext cx="1637414" cy="163741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tx1"/>
                </a:solidFill>
              </a:rPr>
              <a:t>Sample Response</a:t>
            </a:r>
          </a:p>
        </p:txBody>
      </p:sp>
    </p:spTree>
    <p:extLst>
      <p:ext uri="{BB962C8B-B14F-4D97-AF65-F5344CB8AC3E}">
        <p14:creationId xmlns:p14="http://schemas.microsoft.com/office/powerpoint/2010/main" val="162561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08E540-4BD8-A3AC-CBF0-7BE31581A456}"/>
              </a:ext>
            </a:extLst>
          </p:cNvPr>
          <p:cNvSpPr>
            <a:spLocks noGrp="1"/>
          </p:cNvSpPr>
          <p:nvPr>
            <p:ph type="body" sz="quarter" idx="16"/>
          </p:nvPr>
        </p:nvSpPr>
        <p:spPr>
          <a:xfrm>
            <a:off x="666707" y="752637"/>
            <a:ext cx="7903135" cy="4138340"/>
          </a:xfrm>
        </p:spPr>
        <p:txBody>
          <a:bodyPr>
            <a:normAutofit fontScale="70000" lnSpcReduction="20000"/>
          </a:bodyPr>
          <a:lstStyle/>
          <a:p>
            <a:pPr>
              <a:lnSpc>
                <a:spcPct val="120000"/>
              </a:lnSpc>
              <a:spcBef>
                <a:spcPts val="0"/>
              </a:spcBef>
            </a:pPr>
            <a:r>
              <a:rPr lang="en-IE" sz="6900" b="1" dirty="0"/>
              <a:t>Module 1</a:t>
            </a:r>
          </a:p>
          <a:p>
            <a:pPr>
              <a:lnSpc>
                <a:spcPct val="120000"/>
              </a:lnSpc>
              <a:spcBef>
                <a:spcPts val="0"/>
              </a:spcBef>
            </a:pPr>
            <a:endParaRPr lang="en-IE" dirty="0"/>
          </a:p>
          <a:p>
            <a:pPr>
              <a:lnSpc>
                <a:spcPct val="120000"/>
              </a:lnSpc>
              <a:spcBef>
                <a:spcPts val="0"/>
              </a:spcBef>
            </a:pPr>
            <a:r>
              <a:rPr lang="en-IE" sz="5700" dirty="0"/>
              <a:t>The Stages &amp; Complexity of a Regional Tourism Crisis</a:t>
            </a:r>
          </a:p>
          <a:p>
            <a:pPr>
              <a:lnSpc>
                <a:spcPct val="120000"/>
              </a:lnSpc>
              <a:spcBef>
                <a:spcPts val="0"/>
              </a:spcBef>
            </a:pPr>
            <a:endParaRPr lang="en-IE" dirty="0"/>
          </a:p>
          <a:p>
            <a:pPr>
              <a:lnSpc>
                <a:spcPct val="120000"/>
              </a:lnSpc>
              <a:spcBef>
                <a:spcPts val="0"/>
              </a:spcBef>
            </a:pPr>
            <a:r>
              <a:rPr lang="en-IE" sz="6900" b="1" dirty="0"/>
              <a:t>Student Exercise 1</a:t>
            </a:r>
            <a:r>
              <a:rPr lang="en-IE" sz="6900" dirty="0"/>
              <a:t> </a:t>
            </a:r>
          </a:p>
        </p:txBody>
      </p:sp>
      <p:pic>
        <p:nvPicPr>
          <p:cNvPr id="3" name="Graphic 2" descr="Signature with solid fill">
            <a:extLst>
              <a:ext uri="{FF2B5EF4-FFF2-40B4-BE49-F238E27FC236}">
                <a16:creationId xmlns:a16="http://schemas.microsoft.com/office/drawing/2014/main" id="{F06D44EF-5563-85FA-0E7D-2582BABFA86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97972" y="919936"/>
            <a:ext cx="4579809" cy="4579809"/>
          </a:xfrm>
          <a:prstGeom prst="rect">
            <a:avLst/>
          </a:prstGeom>
        </p:spPr>
      </p:pic>
    </p:spTree>
    <p:extLst>
      <p:ext uri="{BB962C8B-B14F-4D97-AF65-F5344CB8AC3E}">
        <p14:creationId xmlns:p14="http://schemas.microsoft.com/office/powerpoint/2010/main" val="193147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B83DFB-78E0-D832-1FEE-EB76314CAE48}"/>
              </a:ext>
            </a:extLst>
          </p:cNvPr>
          <p:cNvSpPr>
            <a:spLocks noGrp="1"/>
          </p:cNvSpPr>
          <p:nvPr>
            <p:ph type="body" sz="quarter" idx="16"/>
          </p:nvPr>
        </p:nvSpPr>
        <p:spPr>
          <a:xfrm>
            <a:off x="148856" y="1420278"/>
            <a:ext cx="11355572" cy="1305123"/>
          </a:xfrm>
        </p:spPr>
        <p:txBody>
          <a:bodyPr>
            <a:noAutofit/>
          </a:bodyPr>
          <a:lstStyle/>
          <a:p>
            <a:r>
              <a:rPr lang="en-IE" sz="2400" dirty="0"/>
              <a:t>Continue this Section with two More Tourism Activity Types and fill out the Templates Provided including this one. Then fill out an action plan for all activities (also provided). These are just suggestions you can change them if you want – Beach and Water Activities and Air Activities. There is a bonus section that focuses on potential regional crime and violence. Again do the Module first and reference or review if needed.</a:t>
            </a:r>
          </a:p>
        </p:txBody>
      </p:sp>
      <p:sp>
        <p:nvSpPr>
          <p:cNvPr id="7" name="Text Placeholder 6">
            <a:extLst>
              <a:ext uri="{FF2B5EF4-FFF2-40B4-BE49-F238E27FC236}">
                <a16:creationId xmlns:a16="http://schemas.microsoft.com/office/drawing/2014/main" id="{9A0279C1-66C6-692B-0E52-638218E110BD}"/>
              </a:ext>
            </a:extLst>
          </p:cNvPr>
          <p:cNvSpPr>
            <a:spLocks noGrp="1"/>
          </p:cNvSpPr>
          <p:nvPr>
            <p:ph type="body" sz="quarter" idx="21"/>
          </p:nvPr>
        </p:nvSpPr>
        <p:spPr>
          <a:xfrm>
            <a:off x="6096000" y="3463152"/>
            <a:ext cx="6024282" cy="1680348"/>
          </a:xfrm>
        </p:spPr>
        <p:txBody>
          <a:bodyPr>
            <a:noAutofit/>
          </a:bodyPr>
          <a:lstStyle/>
          <a:p>
            <a:pPr marL="342900" indent="-342900" algn="l">
              <a:buClr>
                <a:srgbClr val="79527B"/>
              </a:buClr>
              <a:buFont typeface="+mj-lt"/>
              <a:buAutoNum type="arabicPeriod" startAt="3"/>
            </a:pPr>
            <a:r>
              <a:rPr lang="en-IE" sz="1800" dirty="0">
                <a:solidFill>
                  <a:srgbClr val="4D4D4D"/>
                </a:solidFill>
              </a:rPr>
              <a:t>Text</a:t>
            </a:r>
          </a:p>
          <a:p>
            <a:pPr marL="342900" indent="-342900" algn="l">
              <a:buFont typeface="+mj-lt"/>
              <a:buAutoNum type="arabicPeriod" startAt="3"/>
            </a:pPr>
            <a:endParaRPr lang="en-IE" sz="1800" dirty="0"/>
          </a:p>
          <a:p>
            <a:endParaRPr lang="en-IE" sz="1800" dirty="0"/>
          </a:p>
          <a:p>
            <a:endParaRPr lang="en-IE" sz="1800" dirty="0"/>
          </a:p>
        </p:txBody>
      </p:sp>
      <p:sp>
        <p:nvSpPr>
          <p:cNvPr id="6" name="Text Placeholder 4">
            <a:extLst>
              <a:ext uri="{FF2B5EF4-FFF2-40B4-BE49-F238E27FC236}">
                <a16:creationId xmlns:a16="http://schemas.microsoft.com/office/drawing/2014/main" id="{E89AF139-DB86-9CB7-ABF6-48668DE17100}"/>
              </a:ext>
            </a:extLst>
          </p:cNvPr>
          <p:cNvSpPr>
            <a:spLocks noGrp="1"/>
          </p:cNvSpPr>
          <p:nvPr>
            <p:ph type="body" sz="quarter" idx="18"/>
          </p:nvPr>
        </p:nvSpPr>
        <p:spPr>
          <a:xfrm>
            <a:off x="71718" y="3429000"/>
            <a:ext cx="5647764" cy="3429000"/>
          </a:xfrm>
        </p:spPr>
        <p:txBody>
          <a:bodyPr>
            <a:noAutofit/>
          </a:bodyPr>
          <a:lstStyle/>
          <a:p>
            <a:pPr marL="342900" indent="-342900" algn="l">
              <a:buFont typeface="+mj-lt"/>
              <a:buAutoNum type="arabicPeriod"/>
            </a:pPr>
            <a:r>
              <a:rPr lang="en-IE" sz="1800" dirty="0">
                <a:solidFill>
                  <a:srgbClr val="79527B"/>
                </a:solidFill>
              </a:rPr>
              <a:t>Text</a:t>
            </a:r>
            <a:endParaRPr lang="en-IE" sz="1800" dirty="0">
              <a:solidFill>
                <a:srgbClr val="4D4D4D"/>
              </a:solidFill>
            </a:endParaRPr>
          </a:p>
          <a:p>
            <a:pPr marL="342900" indent="-342900" algn="l">
              <a:buFont typeface="+mj-lt"/>
              <a:buAutoNum type="arabicPeriod"/>
            </a:pPr>
            <a:endParaRPr lang="en-IE" sz="1800" dirty="0">
              <a:solidFill>
                <a:srgbClr val="4D4D4D"/>
              </a:solidFill>
            </a:endParaRPr>
          </a:p>
        </p:txBody>
      </p:sp>
      <p:sp>
        <p:nvSpPr>
          <p:cNvPr id="8" name="Flowchart: Alternate Process 7">
            <a:extLst>
              <a:ext uri="{FF2B5EF4-FFF2-40B4-BE49-F238E27FC236}">
                <a16:creationId xmlns:a16="http://schemas.microsoft.com/office/drawing/2014/main" id="{FC340F37-C40F-7D80-DC80-107EE45A03F6}"/>
              </a:ext>
            </a:extLst>
          </p:cNvPr>
          <p:cNvSpPr/>
          <p:nvPr/>
        </p:nvSpPr>
        <p:spPr>
          <a:xfrm>
            <a:off x="1040233" y="681044"/>
            <a:ext cx="4164390" cy="570570"/>
          </a:xfrm>
          <a:prstGeom prst="flowChartAlternateProcess">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Template Solutions</a:t>
            </a:r>
          </a:p>
        </p:txBody>
      </p:sp>
      <p:sp>
        <p:nvSpPr>
          <p:cNvPr id="2" name="Flowchart: Alternate Process 1">
            <a:extLst>
              <a:ext uri="{FF2B5EF4-FFF2-40B4-BE49-F238E27FC236}">
                <a16:creationId xmlns:a16="http://schemas.microsoft.com/office/drawing/2014/main" id="{EE15DB58-A3F4-2D0D-4DCC-0B2AF77B14BF}"/>
              </a:ext>
            </a:extLst>
          </p:cNvPr>
          <p:cNvSpPr/>
          <p:nvPr/>
        </p:nvSpPr>
        <p:spPr>
          <a:xfrm>
            <a:off x="315610" y="4986790"/>
            <a:ext cx="7806414" cy="1596939"/>
          </a:xfrm>
          <a:prstGeom prst="flowChartAlternateProcess">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bg1"/>
                </a:solidFill>
              </a:rPr>
              <a:t>Fill in Potential Solutions related to each area of Crime, Violence, Accidents and Murder </a:t>
            </a:r>
          </a:p>
          <a:p>
            <a:pPr algn="ctr"/>
            <a:r>
              <a:rPr lang="en-IE" dirty="0">
                <a:solidFill>
                  <a:schemeClr val="bg1"/>
                </a:solidFill>
              </a:rPr>
              <a:t>Try to come up with Solutions that can be used by all stakeholders including those managing the crisis, businesses, tourists, the community etc. Continue this activity for the remainder of next 6 scenarios.</a:t>
            </a:r>
          </a:p>
        </p:txBody>
      </p:sp>
      <p:pic>
        <p:nvPicPr>
          <p:cNvPr id="3" name="Graphic 2" descr="Signature with solid fill">
            <a:extLst>
              <a:ext uri="{FF2B5EF4-FFF2-40B4-BE49-F238E27FC236}">
                <a16:creationId xmlns:a16="http://schemas.microsoft.com/office/drawing/2014/main" id="{45E10C81-D284-52DD-D60B-45C7CA8960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85490" y="5036706"/>
            <a:ext cx="1497106" cy="1497106"/>
          </a:xfrm>
          <a:prstGeom prst="rect">
            <a:avLst/>
          </a:prstGeom>
        </p:spPr>
      </p:pic>
    </p:spTree>
    <p:extLst>
      <p:ext uri="{BB962C8B-B14F-4D97-AF65-F5344CB8AC3E}">
        <p14:creationId xmlns:p14="http://schemas.microsoft.com/office/powerpoint/2010/main" val="3489587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6727924-5A3A-D820-4FF2-B68DA6078C93}"/>
              </a:ext>
            </a:extLst>
          </p:cNvPr>
          <p:cNvSpPr>
            <a:spLocks noGrp="1"/>
          </p:cNvSpPr>
          <p:nvPr>
            <p:ph type="body" sz="quarter" idx="16"/>
          </p:nvPr>
        </p:nvSpPr>
        <p:spPr>
          <a:xfrm>
            <a:off x="0" y="286860"/>
            <a:ext cx="12191999" cy="582221"/>
          </a:xfrm>
          <a:solidFill>
            <a:srgbClr val="79527B"/>
          </a:solidFill>
        </p:spPr>
        <p:txBody>
          <a:bodyPr anchor="ctr">
            <a:normAutofit lnSpcReduction="10000"/>
          </a:bodyPr>
          <a:lstStyle/>
          <a:p>
            <a:pPr algn="ctr"/>
            <a:r>
              <a:rPr lang="en-IE" dirty="0">
                <a:solidFill>
                  <a:schemeClr val="bg1"/>
                </a:solidFill>
              </a:rPr>
              <a:t>Beach &amp; Water Activities</a:t>
            </a:r>
          </a:p>
        </p:txBody>
      </p:sp>
      <p:sp>
        <p:nvSpPr>
          <p:cNvPr id="16" name="Text Placeholder 13">
            <a:extLst>
              <a:ext uri="{FF2B5EF4-FFF2-40B4-BE49-F238E27FC236}">
                <a16:creationId xmlns:a16="http://schemas.microsoft.com/office/drawing/2014/main" id="{E1BA741F-CAE5-4E45-01FF-6C4620021790}"/>
              </a:ext>
            </a:extLst>
          </p:cNvPr>
          <p:cNvSpPr txBox="1">
            <a:spLocks/>
          </p:cNvSpPr>
          <p:nvPr/>
        </p:nvSpPr>
        <p:spPr>
          <a:xfrm>
            <a:off x="0" y="877551"/>
            <a:ext cx="12191999" cy="58222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2400" dirty="0"/>
              <a:t>Assess the Risks and Crisis Management Needed &amp; the Impacts </a:t>
            </a:r>
          </a:p>
        </p:txBody>
      </p:sp>
      <p:pic>
        <p:nvPicPr>
          <p:cNvPr id="3" name="Picture 2" descr="A group of people sitting on the beach&#10;&#10;Description automatically generated with medium confidence">
            <a:extLst>
              <a:ext uri="{FF2B5EF4-FFF2-40B4-BE49-F238E27FC236}">
                <a16:creationId xmlns:a16="http://schemas.microsoft.com/office/drawing/2014/main" id="{8FB897B9-0461-71F0-B781-38F4D6F693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5482" y="1716742"/>
            <a:ext cx="2608729" cy="3913094"/>
          </a:xfrm>
          <a:prstGeom prst="rect">
            <a:avLst/>
          </a:prstGeom>
        </p:spPr>
      </p:pic>
      <p:pic>
        <p:nvPicPr>
          <p:cNvPr id="5" name="Picture 4" descr="A person jumping into the water&#10;&#10;Description automatically generated with medium confidence">
            <a:extLst>
              <a:ext uri="{FF2B5EF4-FFF2-40B4-BE49-F238E27FC236}">
                <a16:creationId xmlns:a16="http://schemas.microsoft.com/office/drawing/2014/main" id="{0A74F90A-FA24-BD76-9357-B79A273A4A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0182" y="1716742"/>
            <a:ext cx="2202504" cy="3913094"/>
          </a:xfrm>
          <a:prstGeom prst="rect">
            <a:avLst/>
          </a:prstGeom>
        </p:spPr>
      </p:pic>
      <p:pic>
        <p:nvPicPr>
          <p:cNvPr id="7" name="Picture 6" descr="A picture containing water, wave, riding, surfing&#10;&#10;Description automatically generated">
            <a:extLst>
              <a:ext uri="{FF2B5EF4-FFF2-40B4-BE49-F238E27FC236}">
                <a16:creationId xmlns:a16="http://schemas.microsoft.com/office/drawing/2014/main" id="{AC96488B-FF4B-29EA-967D-5B1C6BB94F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3909"/>
          <a:stretch/>
        </p:blipFill>
        <p:spPr>
          <a:xfrm>
            <a:off x="5782236" y="1716742"/>
            <a:ext cx="2695218" cy="3913094"/>
          </a:xfrm>
          <a:prstGeom prst="rect">
            <a:avLst/>
          </a:prstGeom>
        </p:spPr>
      </p:pic>
      <p:pic>
        <p:nvPicPr>
          <p:cNvPr id="9" name="Picture 8" descr="A picture containing tree, water, outdoor, lake&#10;&#10;Description automatically generated">
            <a:extLst>
              <a:ext uri="{FF2B5EF4-FFF2-40B4-BE49-F238E27FC236}">
                <a16:creationId xmlns:a16="http://schemas.microsoft.com/office/drawing/2014/main" id="{1C551B41-AC01-B0FF-4449-DE3CAB5982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19501" y="1716741"/>
            <a:ext cx="2608730" cy="3913095"/>
          </a:xfrm>
          <a:prstGeom prst="rect">
            <a:avLst/>
          </a:prstGeom>
        </p:spPr>
      </p:pic>
    </p:spTree>
    <p:extLst>
      <p:ext uri="{BB962C8B-B14F-4D97-AF65-F5344CB8AC3E}">
        <p14:creationId xmlns:p14="http://schemas.microsoft.com/office/powerpoint/2010/main" val="3775366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6727924-5A3A-D820-4FF2-B68DA6078C93}"/>
              </a:ext>
            </a:extLst>
          </p:cNvPr>
          <p:cNvSpPr>
            <a:spLocks noGrp="1"/>
          </p:cNvSpPr>
          <p:nvPr>
            <p:ph type="body" sz="quarter" idx="16"/>
          </p:nvPr>
        </p:nvSpPr>
        <p:spPr>
          <a:xfrm>
            <a:off x="0" y="286860"/>
            <a:ext cx="12191999" cy="582221"/>
          </a:xfrm>
          <a:solidFill>
            <a:srgbClr val="59C3B4"/>
          </a:solidFill>
        </p:spPr>
        <p:txBody>
          <a:bodyPr anchor="ctr">
            <a:normAutofit lnSpcReduction="10000"/>
          </a:bodyPr>
          <a:lstStyle/>
          <a:p>
            <a:pPr algn="ctr"/>
            <a:r>
              <a:rPr lang="en-IE" dirty="0">
                <a:solidFill>
                  <a:schemeClr val="bg1"/>
                </a:solidFill>
              </a:rPr>
              <a:t>Air Activities</a:t>
            </a:r>
          </a:p>
        </p:txBody>
      </p:sp>
      <p:sp>
        <p:nvSpPr>
          <p:cNvPr id="16" name="Text Placeholder 13">
            <a:extLst>
              <a:ext uri="{FF2B5EF4-FFF2-40B4-BE49-F238E27FC236}">
                <a16:creationId xmlns:a16="http://schemas.microsoft.com/office/drawing/2014/main" id="{E1BA741F-CAE5-4E45-01FF-6C4620021790}"/>
              </a:ext>
            </a:extLst>
          </p:cNvPr>
          <p:cNvSpPr txBox="1">
            <a:spLocks/>
          </p:cNvSpPr>
          <p:nvPr/>
        </p:nvSpPr>
        <p:spPr>
          <a:xfrm>
            <a:off x="0" y="877551"/>
            <a:ext cx="12191999" cy="58222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2400" dirty="0">
                <a:solidFill>
                  <a:srgbClr val="3AA091"/>
                </a:solidFill>
              </a:rPr>
              <a:t>Assess the Risks and Crisis Management Needed </a:t>
            </a:r>
            <a:r>
              <a:rPr lang="en-IE" sz="2400" dirty="0"/>
              <a:t>&amp; the Impacts</a:t>
            </a:r>
            <a:r>
              <a:rPr lang="en-IE" sz="2400" dirty="0">
                <a:solidFill>
                  <a:srgbClr val="3AA091"/>
                </a:solidFill>
              </a:rPr>
              <a:t> </a:t>
            </a:r>
          </a:p>
        </p:txBody>
      </p:sp>
      <p:pic>
        <p:nvPicPr>
          <p:cNvPr id="4" name="Picture 3" descr="A picture containing outdoor, mountain, aircraft&#10;&#10;Description automatically generated">
            <a:extLst>
              <a:ext uri="{FF2B5EF4-FFF2-40B4-BE49-F238E27FC236}">
                <a16:creationId xmlns:a16="http://schemas.microsoft.com/office/drawing/2014/main" id="{3D5B3430-68F5-200E-AE66-F963A200A3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6517" y="1631575"/>
            <a:ext cx="2683435" cy="4025153"/>
          </a:xfrm>
          <a:prstGeom prst="rect">
            <a:avLst/>
          </a:prstGeom>
        </p:spPr>
      </p:pic>
      <p:pic>
        <p:nvPicPr>
          <p:cNvPr id="8" name="Picture 7" descr="A group of hot air balloons in the sky&#10;&#10;Description automatically generated with medium confidence">
            <a:extLst>
              <a:ext uri="{FF2B5EF4-FFF2-40B4-BE49-F238E27FC236}">
                <a16:creationId xmlns:a16="http://schemas.microsoft.com/office/drawing/2014/main" id="{81431F44-9067-F945-B85B-9B37DA32C6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9065" r="18968"/>
          <a:stretch/>
        </p:blipFill>
        <p:spPr>
          <a:xfrm>
            <a:off x="3272118" y="1631574"/>
            <a:ext cx="3137647" cy="4025153"/>
          </a:xfrm>
          <a:prstGeom prst="rect">
            <a:avLst/>
          </a:prstGeom>
        </p:spPr>
      </p:pic>
      <p:pic>
        <p:nvPicPr>
          <p:cNvPr id="5122" name="Picture 2" descr="Free Photo of Person Doing Hang Gliding Stock Photo">
            <a:extLst>
              <a:ext uri="{FF2B5EF4-FFF2-40B4-BE49-F238E27FC236}">
                <a16:creationId xmlns:a16="http://schemas.microsoft.com/office/drawing/2014/main" id="{7CB06368-0D59-C143-D1AE-C116EFACDEB2}"/>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5301" b="20170"/>
          <a:stretch/>
        </p:blipFill>
        <p:spPr bwMode="auto">
          <a:xfrm>
            <a:off x="6547597" y="1631575"/>
            <a:ext cx="4762500" cy="20529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ree A private Cessna C152 at Leicester Airport. Stock Photo">
            <a:extLst>
              <a:ext uri="{FF2B5EF4-FFF2-40B4-BE49-F238E27FC236}">
                <a16:creationId xmlns:a16="http://schemas.microsoft.com/office/drawing/2014/main" id="{7C3E4DDB-DE7E-6B18-594F-2A322C47A978}"/>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t="12719" b="27127"/>
          <a:stretch/>
        </p:blipFill>
        <p:spPr bwMode="auto">
          <a:xfrm>
            <a:off x="6547597" y="3748717"/>
            <a:ext cx="4762500" cy="1908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645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6727924-5A3A-D820-4FF2-B68DA6078C93}"/>
              </a:ext>
            </a:extLst>
          </p:cNvPr>
          <p:cNvSpPr>
            <a:spLocks noGrp="1"/>
          </p:cNvSpPr>
          <p:nvPr>
            <p:ph type="body" sz="quarter" idx="16"/>
          </p:nvPr>
        </p:nvSpPr>
        <p:spPr>
          <a:xfrm>
            <a:off x="0" y="286860"/>
            <a:ext cx="12191999" cy="582221"/>
          </a:xfrm>
          <a:solidFill>
            <a:srgbClr val="F27954"/>
          </a:solidFill>
        </p:spPr>
        <p:txBody>
          <a:bodyPr>
            <a:normAutofit lnSpcReduction="10000"/>
          </a:bodyPr>
          <a:lstStyle/>
          <a:p>
            <a:pPr algn="ctr"/>
            <a:r>
              <a:rPr lang="en-IE" dirty="0">
                <a:solidFill>
                  <a:schemeClr val="bg1"/>
                </a:solidFill>
              </a:rPr>
              <a:t>Crime, Violence, Fire, Terrorist Attacks, Accidents, Murder</a:t>
            </a:r>
          </a:p>
        </p:txBody>
      </p:sp>
      <p:sp>
        <p:nvSpPr>
          <p:cNvPr id="16" name="Text Placeholder 13">
            <a:extLst>
              <a:ext uri="{FF2B5EF4-FFF2-40B4-BE49-F238E27FC236}">
                <a16:creationId xmlns:a16="http://schemas.microsoft.com/office/drawing/2014/main" id="{E1BA741F-CAE5-4E45-01FF-6C4620021790}"/>
              </a:ext>
            </a:extLst>
          </p:cNvPr>
          <p:cNvSpPr txBox="1">
            <a:spLocks/>
          </p:cNvSpPr>
          <p:nvPr/>
        </p:nvSpPr>
        <p:spPr>
          <a:xfrm>
            <a:off x="0" y="877551"/>
            <a:ext cx="12191999" cy="58222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2400" dirty="0"/>
              <a:t>Assess the Likelihood of a Risk or Crisis Occurring in a Region</a:t>
            </a:r>
          </a:p>
        </p:txBody>
      </p:sp>
      <p:pic>
        <p:nvPicPr>
          <p:cNvPr id="3" name="Picture 2" descr="A picture containing person, outdoor, person, yellow&#10;&#10;Description automatically generated">
            <a:extLst>
              <a:ext uri="{FF2B5EF4-FFF2-40B4-BE49-F238E27FC236}">
                <a16:creationId xmlns:a16="http://schemas.microsoft.com/office/drawing/2014/main" id="{AD893EB4-68E9-60BE-F6AF-12122D3A5A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497" y="1577303"/>
            <a:ext cx="2931459" cy="3908612"/>
          </a:xfrm>
          <a:prstGeom prst="rect">
            <a:avLst/>
          </a:prstGeom>
        </p:spPr>
      </p:pic>
      <p:pic>
        <p:nvPicPr>
          <p:cNvPr id="17" name="Picture 16">
            <a:extLst>
              <a:ext uri="{FF2B5EF4-FFF2-40B4-BE49-F238E27FC236}">
                <a16:creationId xmlns:a16="http://schemas.microsoft.com/office/drawing/2014/main" id="{EE4ED905-0BDE-97C1-4563-D2E6E3AE94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37640" y="1570367"/>
            <a:ext cx="2606004" cy="3908611"/>
          </a:xfrm>
          <a:prstGeom prst="rect">
            <a:avLst/>
          </a:prstGeom>
        </p:spPr>
      </p:pic>
      <p:pic>
        <p:nvPicPr>
          <p:cNvPr id="2" name="Graphic 1" descr="Signature with solid fill">
            <a:extLst>
              <a:ext uri="{FF2B5EF4-FFF2-40B4-BE49-F238E27FC236}">
                <a16:creationId xmlns:a16="http://schemas.microsoft.com/office/drawing/2014/main" id="{FF8C4981-53D4-FE85-EED0-099FF9A60E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40642" y="128998"/>
            <a:ext cx="1497106" cy="1497106"/>
          </a:xfrm>
          <a:prstGeom prst="rect">
            <a:avLst/>
          </a:prstGeom>
        </p:spPr>
      </p:pic>
      <p:pic>
        <p:nvPicPr>
          <p:cNvPr id="10" name="Picture 9" descr="A firefighter putting out a fire&#10;&#10;Description automatically generated with medium confidence">
            <a:extLst>
              <a:ext uri="{FF2B5EF4-FFF2-40B4-BE49-F238E27FC236}">
                <a16:creationId xmlns:a16="http://schemas.microsoft.com/office/drawing/2014/main" id="{09B9855D-54E3-1880-2D7B-70A600C626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84642" y="3555555"/>
            <a:ext cx="2695380" cy="1923423"/>
          </a:xfrm>
          <a:prstGeom prst="rect">
            <a:avLst/>
          </a:prstGeom>
        </p:spPr>
      </p:pic>
      <p:pic>
        <p:nvPicPr>
          <p:cNvPr id="13" name="Picture 12" descr="A person rock climbing&#10;&#10;Description automatically generated with low confidence">
            <a:extLst>
              <a:ext uri="{FF2B5EF4-FFF2-40B4-BE49-F238E27FC236}">
                <a16:creationId xmlns:a16="http://schemas.microsoft.com/office/drawing/2014/main" id="{2EB4878A-3359-FD34-24C9-4863951AA93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84642" y="1600190"/>
            <a:ext cx="2695380" cy="1931904"/>
          </a:xfrm>
          <a:prstGeom prst="rect">
            <a:avLst/>
          </a:prstGeom>
        </p:spPr>
      </p:pic>
      <p:pic>
        <p:nvPicPr>
          <p:cNvPr id="18" name="Picture 17" descr="A picture containing grass, sky, outdoor, person&#10;&#10;Description automatically generated">
            <a:extLst>
              <a:ext uri="{FF2B5EF4-FFF2-40B4-BE49-F238E27FC236}">
                <a16:creationId xmlns:a16="http://schemas.microsoft.com/office/drawing/2014/main" id="{2250CA27-630E-A60C-A7B8-0CE6CC3D109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4441" b="3604"/>
          <a:stretch/>
        </p:blipFill>
        <p:spPr>
          <a:xfrm>
            <a:off x="3401141" y="1577303"/>
            <a:ext cx="2825883" cy="3908613"/>
          </a:xfrm>
          <a:prstGeom prst="rect">
            <a:avLst/>
          </a:prstGeom>
        </p:spPr>
      </p:pic>
    </p:spTree>
    <p:extLst>
      <p:ext uri="{BB962C8B-B14F-4D97-AF65-F5344CB8AC3E}">
        <p14:creationId xmlns:p14="http://schemas.microsoft.com/office/powerpoint/2010/main" val="2498068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extLst>
              <p:ext uri="{D42A27DB-BD31-4B8C-83A1-F6EECF244321}">
                <p14:modId xmlns:p14="http://schemas.microsoft.com/office/powerpoint/2010/main" val="102676931"/>
              </p:ext>
            </p:extLst>
          </p:nvPr>
        </p:nvGraphicFramePr>
        <p:xfrm>
          <a:off x="144703" y="118583"/>
          <a:ext cx="11904421" cy="3525219"/>
        </p:xfrm>
        <a:graphic>
          <a:graphicData uri="http://schemas.openxmlformats.org/drawingml/2006/table">
            <a:tbl>
              <a:tblPr firstRow="1" bandRow="1">
                <a:tableStyleId>{5C22544A-7EE6-4342-B048-85BDC9FD1C3A}</a:tableStyleId>
              </a:tblPr>
              <a:tblGrid>
                <a:gridCol w="3303347">
                  <a:extLst>
                    <a:ext uri="{9D8B030D-6E8A-4147-A177-3AD203B41FA5}">
                      <a16:colId xmlns:a16="http://schemas.microsoft.com/office/drawing/2014/main" val="3584008144"/>
                    </a:ext>
                  </a:extLst>
                </a:gridCol>
                <a:gridCol w="1685925">
                  <a:extLst>
                    <a:ext uri="{9D8B030D-6E8A-4147-A177-3AD203B41FA5}">
                      <a16:colId xmlns:a16="http://schemas.microsoft.com/office/drawing/2014/main" val="2583777858"/>
                    </a:ext>
                  </a:extLst>
                </a:gridCol>
                <a:gridCol w="2009775">
                  <a:extLst>
                    <a:ext uri="{9D8B030D-6E8A-4147-A177-3AD203B41FA5}">
                      <a16:colId xmlns:a16="http://schemas.microsoft.com/office/drawing/2014/main" val="437864964"/>
                    </a:ext>
                  </a:extLst>
                </a:gridCol>
                <a:gridCol w="1085850">
                  <a:extLst>
                    <a:ext uri="{9D8B030D-6E8A-4147-A177-3AD203B41FA5}">
                      <a16:colId xmlns:a16="http://schemas.microsoft.com/office/drawing/2014/main" val="3998113608"/>
                    </a:ext>
                  </a:extLst>
                </a:gridCol>
                <a:gridCol w="3819524">
                  <a:extLst>
                    <a:ext uri="{9D8B030D-6E8A-4147-A177-3AD203B41FA5}">
                      <a16:colId xmlns:a16="http://schemas.microsoft.com/office/drawing/2014/main" val="114764741"/>
                    </a:ext>
                  </a:extLst>
                </a:gridCol>
              </a:tblGrid>
              <a:tr h="585793">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400" b="1" i="1" dirty="0">
                          <a:solidFill>
                            <a:schemeClr val="bg1"/>
                          </a:solidFill>
                        </a:rPr>
                        <a:t>Complete Risk Management Action Plan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IE" sz="2000" b="0" i="1" dirty="0">
                          <a:solidFill>
                            <a:schemeClr val="bg1"/>
                          </a:solidFill>
                        </a:rPr>
                        <a:t>(Note The Lower the Rating the Higher the Risk and Attention Needed)</a:t>
                      </a:r>
                      <a:endParaRPr lang="en-IE" sz="20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923545946"/>
                  </a:ext>
                </a:extLst>
              </a:tr>
              <a:tr h="585793">
                <a:tc>
                  <a:txBody>
                    <a:bodyPr/>
                    <a:lstStyle/>
                    <a:p>
                      <a:pPr algn="ctr"/>
                      <a:r>
                        <a:rPr lang="en-IE" sz="2000" b="0" i="0" kern="1200" dirty="0">
                          <a:solidFill>
                            <a:schemeClr val="bg1"/>
                          </a:solidFill>
                          <a:latin typeface="+mn-lt"/>
                          <a:ea typeface="+mn-ea"/>
                          <a:cs typeface="+mn-cs"/>
                        </a:rPr>
                        <a:t>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indent="0" algn="ctr">
                        <a:buFont typeface="Arial" panose="020B0604020202020204" pitchFamily="34" charset="0"/>
                        <a:buNone/>
                      </a:pPr>
                      <a:r>
                        <a:rPr lang="en-IE" sz="2000" b="0" i="0" kern="1200" dirty="0">
                          <a:solidFill>
                            <a:schemeClr val="bg1"/>
                          </a:solidFill>
                          <a:latin typeface="+mn-lt"/>
                          <a:ea typeface="+mn-ea"/>
                          <a:cs typeface="+mn-cs"/>
                        </a:rPr>
                        <a:t>Likelihood of Happening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indent="0" algn="ctr">
                        <a:buFont typeface="Arial" panose="020B0604020202020204" pitchFamily="34" charset="0"/>
                        <a:buNone/>
                      </a:pPr>
                      <a:r>
                        <a:rPr lang="en-IE" sz="2000" b="0" i="0" kern="1200" dirty="0">
                          <a:solidFill>
                            <a:schemeClr val="bg1"/>
                          </a:solidFill>
                          <a:latin typeface="+mn-lt"/>
                          <a:ea typeface="+mn-ea"/>
                          <a:cs typeface="+mn-cs"/>
                        </a:rPr>
                        <a:t>Consequence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indent="0" algn="ctr">
                        <a:buFont typeface="Arial" panose="020B0604020202020204" pitchFamily="34" charset="0"/>
                        <a:buNone/>
                      </a:pPr>
                      <a:r>
                        <a:rPr lang="en-IE" sz="2000" b="0" i="0" kern="1200" dirty="0">
                          <a:solidFill>
                            <a:schemeClr val="bg1"/>
                          </a:solidFill>
                          <a:latin typeface="+mn-lt"/>
                          <a:ea typeface="+mn-ea"/>
                          <a:cs typeface="+mn-cs"/>
                        </a:rPr>
                        <a:t>Total Risk Rating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indent="0" algn="ctr">
                        <a:buFont typeface="Arial" panose="020B0604020202020204" pitchFamily="34" charset="0"/>
                        <a:buNone/>
                      </a:pPr>
                      <a:r>
                        <a:rPr lang="en-IE" sz="2000" b="0" i="0" kern="1200" dirty="0">
                          <a:solidFill>
                            <a:schemeClr val="bg1"/>
                          </a:solidFill>
                          <a:latin typeface="+mn-lt"/>
                          <a:ea typeface="+mn-ea"/>
                          <a:cs typeface="+mn-cs"/>
                        </a:rPr>
                        <a:t>Actions (Solutions)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extLst>
                  <a:ext uri="{0D108BD9-81ED-4DB2-BD59-A6C34878D82A}">
                    <a16:rowId xmlns:a16="http://schemas.microsoft.com/office/drawing/2014/main" val="4236500118"/>
                  </a:ext>
                </a:extLst>
              </a:tr>
              <a:tr h="585793">
                <a:tc>
                  <a:txBody>
                    <a:bodyPr/>
                    <a:lstStyle/>
                    <a:p>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mj-lt"/>
                        <a:buAutoNum type="arabicPeriod"/>
                      </a:pP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9934911"/>
                  </a:ext>
                </a:extLst>
              </a:tr>
              <a:tr h="585793">
                <a:tc>
                  <a:txBody>
                    <a:bodyPr/>
                    <a:lstStyle/>
                    <a:p>
                      <a:endParaRPr lang="en-IE" sz="1600" b="0" i="1" kern="1200" dirty="0">
                        <a:solidFill>
                          <a:srgbClr val="F2795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endParaRPr lang="en-IE" sz="1600" b="0" i="1" kern="1200" dirty="0">
                        <a:solidFill>
                          <a:srgbClr val="F2795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endParaRPr lang="en-IE" sz="1600" b="0" i="1" kern="1200" dirty="0">
                        <a:solidFill>
                          <a:srgbClr val="F2795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endParaRPr lang="en-IE" sz="1600" b="0" i="1" kern="1200" dirty="0">
                        <a:solidFill>
                          <a:srgbClr val="F2795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IE" sz="1600" b="0" i="1" kern="1200" dirty="0">
                        <a:solidFill>
                          <a:srgbClr val="F2795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2664559"/>
                  </a:ext>
                </a:extLst>
              </a:tr>
              <a:tr h="585793">
                <a:tc>
                  <a:txBody>
                    <a:bodyPr/>
                    <a:lstStyle/>
                    <a:p>
                      <a:endParaRPr lang="en-IE" sz="1600" b="0" i="1" kern="1200" dirty="0">
                        <a:solidFill>
                          <a:srgbClr val="F2795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600" b="0" i="1" kern="1200" dirty="0">
                        <a:solidFill>
                          <a:srgbClr val="F2795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600" b="0" i="1" kern="1200" dirty="0">
                        <a:solidFill>
                          <a:srgbClr val="F2795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endParaRPr lang="en-IE" sz="1600" b="0" i="1" kern="1200" dirty="0">
                        <a:solidFill>
                          <a:srgbClr val="F2795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IE" sz="1600" b="0" i="1" kern="1200" dirty="0">
                        <a:solidFill>
                          <a:srgbClr val="F2795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8639001"/>
                  </a:ext>
                </a:extLst>
              </a:tr>
            </a:tbl>
          </a:graphicData>
        </a:graphic>
      </p:graphicFrame>
    </p:spTree>
    <p:extLst>
      <p:ext uri="{BB962C8B-B14F-4D97-AF65-F5344CB8AC3E}">
        <p14:creationId xmlns:p14="http://schemas.microsoft.com/office/powerpoint/2010/main" val="1307392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BB4BC4D-73CE-133E-C3CE-EAD715797F83}"/>
              </a:ext>
            </a:extLst>
          </p:cNvPr>
          <p:cNvGraphicFramePr>
            <a:graphicFrameLocks noGrp="1"/>
          </p:cNvGraphicFramePr>
          <p:nvPr/>
        </p:nvGraphicFramePr>
        <p:xfrm>
          <a:off x="0" y="649392"/>
          <a:ext cx="12192001" cy="4847239"/>
        </p:xfrm>
        <a:graphic>
          <a:graphicData uri="http://schemas.openxmlformats.org/drawingml/2006/table">
            <a:tbl>
              <a:tblPr firstRow="1" bandRow="1">
                <a:tableStyleId>{5C22544A-7EE6-4342-B048-85BDC9FD1C3A}</a:tableStyleId>
              </a:tblPr>
              <a:tblGrid>
                <a:gridCol w="1533647">
                  <a:extLst>
                    <a:ext uri="{9D8B030D-6E8A-4147-A177-3AD203B41FA5}">
                      <a16:colId xmlns:a16="http://schemas.microsoft.com/office/drawing/2014/main" val="2129855051"/>
                    </a:ext>
                  </a:extLst>
                </a:gridCol>
                <a:gridCol w="3039890">
                  <a:extLst>
                    <a:ext uri="{9D8B030D-6E8A-4147-A177-3AD203B41FA5}">
                      <a16:colId xmlns:a16="http://schemas.microsoft.com/office/drawing/2014/main" val="3667017080"/>
                    </a:ext>
                  </a:extLst>
                </a:gridCol>
                <a:gridCol w="1278623">
                  <a:extLst>
                    <a:ext uri="{9D8B030D-6E8A-4147-A177-3AD203B41FA5}">
                      <a16:colId xmlns:a16="http://schemas.microsoft.com/office/drawing/2014/main" val="50885082"/>
                    </a:ext>
                  </a:extLst>
                </a:gridCol>
                <a:gridCol w="1374703">
                  <a:extLst>
                    <a:ext uri="{9D8B030D-6E8A-4147-A177-3AD203B41FA5}">
                      <a16:colId xmlns:a16="http://schemas.microsoft.com/office/drawing/2014/main" val="3588848709"/>
                    </a:ext>
                  </a:extLst>
                </a:gridCol>
                <a:gridCol w="1655046">
                  <a:extLst>
                    <a:ext uri="{9D8B030D-6E8A-4147-A177-3AD203B41FA5}">
                      <a16:colId xmlns:a16="http://schemas.microsoft.com/office/drawing/2014/main" val="1551055433"/>
                    </a:ext>
                  </a:extLst>
                </a:gridCol>
                <a:gridCol w="1655046">
                  <a:extLst>
                    <a:ext uri="{9D8B030D-6E8A-4147-A177-3AD203B41FA5}">
                      <a16:colId xmlns:a16="http://schemas.microsoft.com/office/drawing/2014/main" val="4170629974"/>
                    </a:ext>
                  </a:extLst>
                </a:gridCol>
                <a:gridCol w="1655046">
                  <a:extLst>
                    <a:ext uri="{9D8B030D-6E8A-4147-A177-3AD203B41FA5}">
                      <a16:colId xmlns:a16="http://schemas.microsoft.com/office/drawing/2014/main" val="2143331844"/>
                    </a:ext>
                  </a:extLst>
                </a:gridCol>
              </a:tblGrid>
              <a:tr h="972256">
                <a:tc>
                  <a:txBody>
                    <a:bodyPr/>
                    <a:lstStyle/>
                    <a:p>
                      <a:pPr algn="ctr"/>
                      <a:r>
                        <a:rPr lang="en-IE" dirty="0"/>
                        <a:t>Priority</a:t>
                      </a:r>
                    </a:p>
                  </a:txBody>
                  <a:tcPr anchor="ctr"/>
                </a:tc>
                <a:tc>
                  <a:txBody>
                    <a:bodyPr/>
                    <a:lstStyle/>
                    <a:p>
                      <a:pPr algn="ctr"/>
                      <a:r>
                        <a:rPr lang="en-IE" dirty="0"/>
                        <a:t>Consequence</a:t>
                      </a:r>
                    </a:p>
                  </a:txBody>
                  <a:tcPr anchor="ctr"/>
                </a:tc>
                <a:tc>
                  <a:txBody>
                    <a:bodyPr/>
                    <a:lstStyle/>
                    <a:p>
                      <a:pPr algn="ctr"/>
                      <a:r>
                        <a:rPr lang="en-IE" dirty="0"/>
                        <a:t>Very Unlikely to Happen</a:t>
                      </a:r>
                    </a:p>
                  </a:txBody>
                  <a:tcPr anchor="ctr"/>
                </a:tc>
                <a:tc>
                  <a:txBody>
                    <a:bodyPr/>
                    <a:lstStyle/>
                    <a:p>
                      <a:pPr algn="ctr"/>
                      <a:r>
                        <a:rPr lang="en-IE" dirty="0"/>
                        <a:t>Unlikely to Happen</a:t>
                      </a:r>
                    </a:p>
                  </a:txBody>
                  <a:tcPr anchor="ctr"/>
                </a:tc>
                <a:tc>
                  <a:txBody>
                    <a:bodyPr/>
                    <a:lstStyle/>
                    <a:p>
                      <a:pPr algn="ctr"/>
                      <a:r>
                        <a:rPr lang="en-IE" dirty="0"/>
                        <a:t>Possibly Could Happen</a:t>
                      </a:r>
                    </a:p>
                  </a:txBody>
                  <a:tcPr anchor="ctr"/>
                </a:tc>
                <a:tc>
                  <a:txBody>
                    <a:bodyPr/>
                    <a:lstStyle/>
                    <a:p>
                      <a:pPr algn="ctr"/>
                      <a:r>
                        <a:rPr lang="en-IE" dirty="0"/>
                        <a:t>Likely to Happen</a:t>
                      </a:r>
                    </a:p>
                  </a:txBody>
                  <a:tcPr anchor="ctr"/>
                </a:tc>
                <a:tc>
                  <a:txBody>
                    <a:bodyPr/>
                    <a:lstStyle/>
                    <a:p>
                      <a:pPr algn="ctr"/>
                      <a:r>
                        <a:rPr lang="en-IE" dirty="0"/>
                        <a:t>Very Likely to Happen</a:t>
                      </a:r>
                    </a:p>
                  </a:txBody>
                  <a:tcPr anchor="ctr"/>
                </a:tc>
                <a:extLst>
                  <a:ext uri="{0D108BD9-81ED-4DB2-BD59-A6C34878D82A}">
                    <a16:rowId xmlns:a16="http://schemas.microsoft.com/office/drawing/2014/main" val="275975444"/>
                  </a:ext>
                </a:extLst>
              </a:tr>
              <a:tr h="826277">
                <a:tc>
                  <a:txBody>
                    <a:bodyPr/>
                    <a:lstStyle/>
                    <a:p>
                      <a:pPr algn="ctr"/>
                      <a:r>
                        <a:rPr lang="en-IE" sz="1800" b="1" kern="1200" dirty="0">
                          <a:solidFill>
                            <a:schemeClr val="bg1"/>
                          </a:solidFill>
                          <a:latin typeface="+mn-lt"/>
                          <a:ea typeface="+mn-ea"/>
                          <a:cs typeface="+mn-cs"/>
                        </a:rPr>
                        <a:t>Extreme Priority</a:t>
                      </a:r>
                    </a:p>
                  </a:txBody>
                  <a:tcPr anchor="ctr">
                    <a:solidFill>
                      <a:srgbClr val="C00000"/>
                    </a:solidFill>
                  </a:tcPr>
                </a:tc>
                <a:tc>
                  <a:txBody>
                    <a:bodyPr/>
                    <a:lstStyle/>
                    <a:p>
                      <a:r>
                        <a:rPr lang="en-IE" b="1" dirty="0"/>
                        <a:t>Catastrophic/Unexpected</a:t>
                      </a:r>
                    </a:p>
                  </a:txBody>
                  <a:tcPr/>
                </a:tc>
                <a:tc>
                  <a:txBody>
                    <a:bodyPr/>
                    <a:lstStyle/>
                    <a:p>
                      <a:pPr algn="ctr"/>
                      <a:r>
                        <a:rPr lang="en-IE" b="1" dirty="0">
                          <a:solidFill>
                            <a:schemeClr val="bg1"/>
                          </a:solidFill>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tc>
                  <a:txBody>
                    <a:bodyPr/>
                    <a:lstStyle/>
                    <a:p>
                      <a:pPr algn="ctr"/>
                      <a:r>
                        <a:rPr lang="en-IE" b="1" dirty="0">
                          <a:solidFill>
                            <a:schemeClr val="bg1"/>
                          </a:solidFill>
                        </a:rPr>
                        <a:t>High</a:t>
                      </a:r>
                    </a:p>
                  </a:txBody>
                  <a:tcPr anchor="ctr">
                    <a:solidFill>
                      <a:srgbClr val="FF5353"/>
                    </a:solidFill>
                  </a:tcPr>
                </a:tc>
                <a:tc>
                  <a:txBody>
                    <a:bodyPr/>
                    <a:lstStyle/>
                    <a:p>
                      <a:pPr algn="ctr"/>
                      <a:r>
                        <a:rPr lang="en-IE" sz="1800" b="1" kern="1200" dirty="0">
                          <a:solidFill>
                            <a:schemeClr val="bg1"/>
                          </a:solidFill>
                          <a:latin typeface="+mn-lt"/>
                          <a:ea typeface="+mn-ea"/>
                          <a:cs typeface="+mn-cs"/>
                        </a:rPr>
                        <a:t>Critical</a:t>
                      </a:r>
                    </a:p>
                  </a:txBody>
                  <a:tcPr anchor="ctr">
                    <a:solidFill>
                      <a:srgbClr val="C00000"/>
                    </a:solidFill>
                  </a:tcPr>
                </a:tc>
                <a:tc>
                  <a:txBody>
                    <a:bodyPr/>
                    <a:lstStyle/>
                    <a:p>
                      <a:pPr algn="ctr"/>
                      <a:r>
                        <a:rPr lang="en-IE" b="1" dirty="0">
                          <a:solidFill>
                            <a:schemeClr val="bg1"/>
                          </a:solidFill>
                        </a:rPr>
                        <a:t>Critical</a:t>
                      </a:r>
                    </a:p>
                  </a:txBody>
                  <a:tcPr anchor="ctr">
                    <a:solidFill>
                      <a:srgbClr val="C00000"/>
                    </a:solidFill>
                  </a:tcPr>
                </a:tc>
                <a:extLst>
                  <a:ext uri="{0D108BD9-81ED-4DB2-BD59-A6C34878D82A}">
                    <a16:rowId xmlns:a16="http://schemas.microsoft.com/office/drawing/2014/main" val="119283033"/>
                  </a:ext>
                </a:extLst>
              </a:tr>
              <a:tr h="704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kern="1200" dirty="0">
                          <a:solidFill>
                            <a:schemeClr val="bg1"/>
                          </a:solidFill>
                          <a:latin typeface="+mn-lt"/>
                          <a:ea typeface="+mn-ea"/>
                          <a:cs typeface="+mn-cs"/>
                        </a:rPr>
                        <a:t>High Priority</a:t>
                      </a:r>
                    </a:p>
                    <a:p>
                      <a:endParaRPr lang="en-IE" sz="1600" i="1" kern="1200" dirty="0">
                        <a:solidFill>
                          <a:schemeClr val="dk1"/>
                        </a:solidFill>
                        <a:latin typeface="+mn-lt"/>
                        <a:ea typeface="+mn-ea"/>
                        <a:cs typeface="+mn-cs"/>
                      </a:endParaRPr>
                    </a:p>
                  </a:txBody>
                  <a:tcPr anchor="ctr">
                    <a:solidFill>
                      <a:srgbClr val="FF5353"/>
                    </a:solidFill>
                  </a:tcPr>
                </a:tc>
                <a:tc>
                  <a:txBody>
                    <a:bodyPr/>
                    <a:lstStyle/>
                    <a:p>
                      <a:r>
                        <a:rPr lang="en-IE" b="1" dirty="0"/>
                        <a:t>Conventional/Major</a:t>
                      </a:r>
                    </a:p>
                  </a:txBody>
                  <a:tcPr/>
                </a:tc>
                <a:tc>
                  <a:txBody>
                    <a:bodyPr/>
                    <a:lstStyle/>
                    <a:p>
                      <a:pPr algn="ctr"/>
                      <a:r>
                        <a:rPr lang="en-IE" b="1" dirty="0">
                          <a:solidFill>
                            <a:schemeClr val="bg1"/>
                          </a:solidFill>
                        </a:rPr>
                        <a:t>Low</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kern="1200" dirty="0">
                          <a:solidFill>
                            <a:schemeClr val="bg1"/>
                          </a:solidFill>
                          <a:latin typeface="+mn-lt"/>
                          <a:ea typeface="+mn-ea"/>
                          <a:cs typeface="+mn-cs"/>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kern="1200" dirty="0">
                          <a:solidFill>
                            <a:schemeClr val="bg1"/>
                          </a:solidFill>
                          <a:latin typeface="+mn-lt"/>
                          <a:ea typeface="+mn-ea"/>
                          <a:cs typeface="+mn-cs"/>
                        </a:rPr>
                        <a:t>Moderate</a:t>
                      </a:r>
                    </a:p>
                  </a:txBody>
                  <a:tcPr anchor="ctr">
                    <a:solidFill>
                      <a:srgbClr val="FFC000"/>
                    </a:solidFill>
                  </a:tcPr>
                </a:tc>
                <a:tc>
                  <a:txBody>
                    <a:bodyPr/>
                    <a:lstStyle/>
                    <a:p>
                      <a:pPr algn="ctr"/>
                      <a:r>
                        <a:rPr lang="en-IE" b="1" dirty="0">
                          <a:solidFill>
                            <a:schemeClr val="bg1"/>
                          </a:solidFill>
                        </a:rPr>
                        <a:t>High </a:t>
                      </a:r>
                    </a:p>
                  </a:txBody>
                  <a:tcPr anchor="ctr">
                    <a:solidFill>
                      <a:srgbClr val="FF5353"/>
                    </a:solidFill>
                  </a:tcPr>
                </a:tc>
                <a:tc>
                  <a:txBody>
                    <a:bodyPr/>
                    <a:lstStyle/>
                    <a:p>
                      <a:pPr algn="ctr"/>
                      <a:r>
                        <a:rPr lang="en-IE" b="1" dirty="0">
                          <a:solidFill>
                            <a:schemeClr val="bg1"/>
                          </a:solidFill>
                        </a:rPr>
                        <a:t>Critical</a:t>
                      </a:r>
                    </a:p>
                  </a:txBody>
                  <a:tcPr anchor="ctr">
                    <a:solidFill>
                      <a:srgbClr val="C00000"/>
                    </a:solidFill>
                  </a:tcPr>
                </a:tc>
                <a:extLst>
                  <a:ext uri="{0D108BD9-81ED-4DB2-BD59-A6C34878D82A}">
                    <a16:rowId xmlns:a16="http://schemas.microsoft.com/office/drawing/2014/main" val="4292047464"/>
                  </a:ext>
                </a:extLst>
              </a:tr>
              <a:tr h="742950">
                <a:tc>
                  <a:txBody>
                    <a:bodyPr/>
                    <a:lstStyle/>
                    <a:p>
                      <a:pPr algn="ctr"/>
                      <a:r>
                        <a:rPr lang="en-IE" sz="1800" b="1" kern="1200" dirty="0">
                          <a:solidFill>
                            <a:schemeClr val="bg1"/>
                          </a:solidFill>
                          <a:latin typeface="+mn-lt"/>
                          <a:ea typeface="+mn-ea"/>
                          <a:cs typeface="+mn-cs"/>
                        </a:rPr>
                        <a:t>Medium Priority</a:t>
                      </a:r>
                    </a:p>
                  </a:txBody>
                  <a:tcPr anchor="ctr">
                    <a:solidFill>
                      <a:srgbClr val="FFC000"/>
                    </a:solidFill>
                  </a:tcPr>
                </a:tc>
                <a:tc>
                  <a:txBody>
                    <a:bodyPr/>
                    <a:lstStyle/>
                    <a:p>
                      <a:r>
                        <a:rPr lang="en-IE" b="1" dirty="0"/>
                        <a:t>Tractable/Moderate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Low</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kern="1200" dirty="0">
                          <a:solidFill>
                            <a:schemeClr val="bg1"/>
                          </a:solidFill>
                          <a:latin typeface="+mn-lt"/>
                          <a:ea typeface="+mn-ea"/>
                          <a:cs typeface="+mn-cs"/>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kern="1200" dirty="0">
                          <a:solidFill>
                            <a:schemeClr val="bg1"/>
                          </a:solidFill>
                          <a:latin typeface="+mn-lt"/>
                          <a:ea typeface="+mn-ea"/>
                          <a:cs typeface="+mn-cs"/>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tc>
                  <a:txBody>
                    <a:bodyPr/>
                    <a:lstStyle/>
                    <a:p>
                      <a:pPr algn="ctr"/>
                      <a:r>
                        <a:rPr lang="en-IE" b="1" dirty="0">
                          <a:solidFill>
                            <a:schemeClr val="bg1"/>
                          </a:solidFill>
                        </a:rPr>
                        <a:t>High</a:t>
                      </a:r>
                    </a:p>
                  </a:txBody>
                  <a:tcPr anchor="ctr">
                    <a:solidFill>
                      <a:srgbClr val="FF5353"/>
                    </a:solidFill>
                  </a:tcPr>
                </a:tc>
                <a:extLst>
                  <a:ext uri="{0D108BD9-81ED-4DB2-BD59-A6C34878D82A}">
                    <a16:rowId xmlns:a16="http://schemas.microsoft.com/office/drawing/2014/main" val="2614621531"/>
                  </a:ext>
                </a:extLst>
              </a:tr>
              <a:tr h="628650">
                <a:tc>
                  <a:txBody>
                    <a:bodyPr/>
                    <a:lstStyle/>
                    <a:p>
                      <a:r>
                        <a:rPr lang="en-IE" sz="1800" b="1" kern="1200" dirty="0">
                          <a:solidFill>
                            <a:schemeClr val="bg1"/>
                          </a:solidFill>
                          <a:latin typeface="+mn-lt"/>
                          <a:ea typeface="+mn-ea"/>
                          <a:cs typeface="+mn-cs"/>
                        </a:rPr>
                        <a:t>Low Priority</a:t>
                      </a:r>
                    </a:p>
                  </a:txBody>
                  <a:tcPr anchor="ctr">
                    <a:solidFill>
                      <a:srgbClr val="92D050"/>
                    </a:solidFill>
                  </a:tcPr>
                </a:tc>
                <a:tc>
                  <a:txBody>
                    <a:bodyPr/>
                    <a:lstStyle/>
                    <a:p>
                      <a:r>
                        <a:rPr lang="en-IE" b="1" dirty="0"/>
                        <a:t>Minor/Extraneous</a:t>
                      </a:r>
                    </a:p>
                  </a:txBody>
                  <a:tcPr/>
                </a:tc>
                <a:tc>
                  <a:txBody>
                    <a:bodyPr/>
                    <a:lstStyle/>
                    <a:p>
                      <a:pPr algn="ctr"/>
                      <a:r>
                        <a:rPr lang="en-IE" b="1" dirty="0">
                          <a:solidFill>
                            <a:schemeClr val="bg1"/>
                          </a:solidFill>
                        </a:rPr>
                        <a:t>Very Low</a:t>
                      </a: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Low</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extLst>
                  <a:ext uri="{0D108BD9-81ED-4DB2-BD59-A6C34878D82A}">
                    <a16:rowId xmlns:a16="http://schemas.microsoft.com/office/drawing/2014/main" val="62549916"/>
                  </a:ext>
                </a:extLst>
              </a:tr>
              <a:tr h="972256">
                <a:tc>
                  <a:txBody>
                    <a:bodyPr/>
                    <a:lstStyle/>
                    <a:p>
                      <a:pPr algn="ctr"/>
                      <a:r>
                        <a:rPr lang="en-IE" sz="1800" b="1" kern="1200" dirty="0">
                          <a:solidFill>
                            <a:schemeClr val="bg1"/>
                          </a:solidFill>
                          <a:latin typeface="+mn-lt"/>
                          <a:ea typeface="+mn-ea"/>
                          <a:cs typeface="+mn-cs"/>
                        </a:rPr>
                        <a:t>Very Low Priority</a:t>
                      </a:r>
                    </a:p>
                  </a:txBody>
                  <a:tcPr anchor="ctr">
                    <a:solidFill>
                      <a:srgbClr val="00B050"/>
                    </a:solidFill>
                  </a:tcPr>
                </a:tc>
                <a:tc>
                  <a:txBody>
                    <a:bodyPr/>
                    <a:lstStyle/>
                    <a:p>
                      <a:r>
                        <a:rPr lang="en-IE" b="1" dirty="0"/>
                        <a:t>Superficial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Very Low</a:t>
                      </a: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Very Low</a:t>
                      </a: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Low</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Low</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b="1" dirty="0">
                          <a:solidFill>
                            <a:schemeClr val="bg1"/>
                          </a:solidFill>
                        </a:rPr>
                        <a:t>Moderate</a:t>
                      </a:r>
                    </a:p>
                  </a:txBody>
                  <a:tcPr anchor="ctr">
                    <a:solidFill>
                      <a:srgbClr val="FFC000"/>
                    </a:solidFill>
                  </a:tcPr>
                </a:tc>
                <a:extLst>
                  <a:ext uri="{0D108BD9-81ED-4DB2-BD59-A6C34878D82A}">
                    <a16:rowId xmlns:a16="http://schemas.microsoft.com/office/drawing/2014/main" val="2650536359"/>
                  </a:ext>
                </a:extLst>
              </a:tr>
            </a:tbl>
          </a:graphicData>
        </a:graphic>
      </p:graphicFrame>
      <p:sp>
        <p:nvSpPr>
          <p:cNvPr id="3" name="TextBox 2">
            <a:extLst>
              <a:ext uri="{FF2B5EF4-FFF2-40B4-BE49-F238E27FC236}">
                <a16:creationId xmlns:a16="http://schemas.microsoft.com/office/drawing/2014/main" id="{93342D3A-22FF-A60D-42AD-BD573DE87813}"/>
              </a:ext>
            </a:extLst>
          </p:cNvPr>
          <p:cNvSpPr txBox="1"/>
          <p:nvPr/>
        </p:nvSpPr>
        <p:spPr>
          <a:xfrm>
            <a:off x="1666875" y="76200"/>
            <a:ext cx="8839200" cy="523220"/>
          </a:xfrm>
          <a:prstGeom prst="rect">
            <a:avLst/>
          </a:prstGeom>
          <a:noFill/>
        </p:spPr>
        <p:txBody>
          <a:bodyPr wrap="square" rtlCol="0">
            <a:spAutoFit/>
          </a:bodyPr>
          <a:lstStyle/>
          <a:p>
            <a:pPr algn="ctr"/>
            <a:r>
              <a:rPr lang="en-GB" sz="2800" b="1" i="0" dirty="0">
                <a:solidFill>
                  <a:srgbClr val="4D4D4D"/>
                </a:solidFill>
                <a:effectLst/>
              </a:rPr>
              <a:t>Template Regional Crisis Vulnerability Matrix</a:t>
            </a:r>
            <a:endParaRPr lang="en-IE" sz="2800" b="1" dirty="0">
              <a:solidFill>
                <a:srgbClr val="4D4D4D"/>
              </a:solidFill>
            </a:endParaRPr>
          </a:p>
        </p:txBody>
      </p:sp>
      <p:sp>
        <p:nvSpPr>
          <p:cNvPr id="2" name="TextBox 1">
            <a:extLst>
              <a:ext uri="{FF2B5EF4-FFF2-40B4-BE49-F238E27FC236}">
                <a16:creationId xmlns:a16="http://schemas.microsoft.com/office/drawing/2014/main" id="{61B5C6D8-84B2-E51E-02E7-BCE9B61163BE}"/>
              </a:ext>
            </a:extLst>
          </p:cNvPr>
          <p:cNvSpPr txBox="1"/>
          <p:nvPr/>
        </p:nvSpPr>
        <p:spPr>
          <a:xfrm>
            <a:off x="113178" y="3994600"/>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sp>
        <p:nvSpPr>
          <p:cNvPr id="4" name="TextBox 3">
            <a:extLst>
              <a:ext uri="{FF2B5EF4-FFF2-40B4-BE49-F238E27FC236}">
                <a16:creationId xmlns:a16="http://schemas.microsoft.com/office/drawing/2014/main" id="{9D2E8C45-0098-BDA2-DBAC-7D5BB46102A5}"/>
              </a:ext>
            </a:extLst>
          </p:cNvPr>
          <p:cNvSpPr txBox="1"/>
          <p:nvPr/>
        </p:nvSpPr>
        <p:spPr>
          <a:xfrm>
            <a:off x="151839" y="2426680"/>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sp>
        <p:nvSpPr>
          <p:cNvPr id="5" name="TextBox 4">
            <a:extLst>
              <a:ext uri="{FF2B5EF4-FFF2-40B4-BE49-F238E27FC236}">
                <a16:creationId xmlns:a16="http://schemas.microsoft.com/office/drawing/2014/main" id="{CC0FB819-987E-F3E8-DD59-801FFE81358C}"/>
              </a:ext>
            </a:extLst>
          </p:cNvPr>
          <p:cNvSpPr txBox="1"/>
          <p:nvPr/>
        </p:nvSpPr>
        <p:spPr>
          <a:xfrm>
            <a:off x="151839" y="3249755"/>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sp>
        <p:nvSpPr>
          <p:cNvPr id="6" name="TextBox 5">
            <a:extLst>
              <a:ext uri="{FF2B5EF4-FFF2-40B4-BE49-F238E27FC236}">
                <a16:creationId xmlns:a16="http://schemas.microsoft.com/office/drawing/2014/main" id="{F9A4F98F-8B3E-554A-41CF-2E1A99CEAA7E}"/>
              </a:ext>
            </a:extLst>
          </p:cNvPr>
          <p:cNvSpPr txBox="1"/>
          <p:nvPr/>
        </p:nvSpPr>
        <p:spPr>
          <a:xfrm>
            <a:off x="85164" y="1525369"/>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sp>
        <p:nvSpPr>
          <p:cNvPr id="8" name="TextBox 7">
            <a:extLst>
              <a:ext uri="{FF2B5EF4-FFF2-40B4-BE49-F238E27FC236}">
                <a16:creationId xmlns:a16="http://schemas.microsoft.com/office/drawing/2014/main" id="{8D2EC072-DA17-EDE5-A141-58445D94BFA5}"/>
              </a:ext>
            </a:extLst>
          </p:cNvPr>
          <p:cNvSpPr txBox="1"/>
          <p:nvPr/>
        </p:nvSpPr>
        <p:spPr>
          <a:xfrm>
            <a:off x="151839" y="6002119"/>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sp>
        <p:nvSpPr>
          <p:cNvPr id="9" name="Flowchart: Alternate Process 8">
            <a:extLst>
              <a:ext uri="{FF2B5EF4-FFF2-40B4-BE49-F238E27FC236}">
                <a16:creationId xmlns:a16="http://schemas.microsoft.com/office/drawing/2014/main" id="{B88A5E67-582C-32F9-8E6D-16810448B931}"/>
              </a:ext>
            </a:extLst>
          </p:cNvPr>
          <p:cNvSpPr/>
          <p:nvPr/>
        </p:nvSpPr>
        <p:spPr>
          <a:xfrm>
            <a:off x="118386" y="5623280"/>
            <a:ext cx="7806414" cy="1197221"/>
          </a:xfrm>
          <a:prstGeom prst="flowChartAlternateProcess">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bg1"/>
                </a:solidFill>
              </a:rPr>
              <a:t>Complete Template Crisis Assessment</a:t>
            </a:r>
          </a:p>
          <a:p>
            <a:pPr algn="ctr"/>
            <a:r>
              <a:rPr lang="en-IE" dirty="0">
                <a:solidFill>
                  <a:schemeClr val="bg1"/>
                </a:solidFill>
              </a:rPr>
              <a:t>Assess the type and likelihood of a crisis related to Crime, Violence, Accidents, Murder by filling in the blanks above -demonstrated in previous slides. Continue this activity for the remainder of next 6 scenarios.</a:t>
            </a:r>
          </a:p>
        </p:txBody>
      </p:sp>
      <p:sp>
        <p:nvSpPr>
          <p:cNvPr id="10" name="Flowchart: Alternate Process 9">
            <a:extLst>
              <a:ext uri="{FF2B5EF4-FFF2-40B4-BE49-F238E27FC236}">
                <a16:creationId xmlns:a16="http://schemas.microsoft.com/office/drawing/2014/main" id="{E9F9AB22-1275-EDA8-1812-32869E8ACE43}"/>
              </a:ext>
            </a:extLst>
          </p:cNvPr>
          <p:cNvSpPr/>
          <p:nvPr/>
        </p:nvSpPr>
        <p:spPr>
          <a:xfrm>
            <a:off x="8247529" y="5862663"/>
            <a:ext cx="3478307" cy="815788"/>
          </a:xfrm>
          <a:prstGeom prst="flowChartAlternateProcess">
            <a:avLst/>
          </a:prstGeom>
          <a:noFill/>
          <a:ln w="76200">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rgbClr val="79527B"/>
                </a:solidFill>
              </a:rPr>
              <a:t>Move the Purple Triangle To the expected position</a:t>
            </a:r>
          </a:p>
        </p:txBody>
      </p:sp>
      <p:sp>
        <p:nvSpPr>
          <p:cNvPr id="12" name="TextBox 11">
            <a:extLst>
              <a:ext uri="{FF2B5EF4-FFF2-40B4-BE49-F238E27FC236}">
                <a16:creationId xmlns:a16="http://schemas.microsoft.com/office/drawing/2014/main" id="{2C145325-3755-187C-0DE2-7562BF358938}"/>
              </a:ext>
            </a:extLst>
          </p:cNvPr>
          <p:cNvSpPr txBox="1"/>
          <p:nvPr/>
        </p:nvSpPr>
        <p:spPr>
          <a:xfrm>
            <a:off x="132228" y="4710151"/>
            <a:ext cx="1219200" cy="646331"/>
          </a:xfrm>
          <a:prstGeom prst="rect">
            <a:avLst/>
          </a:prstGeom>
          <a:noFill/>
          <a:ln w="76200">
            <a:solidFill>
              <a:srgbClr val="79527B"/>
            </a:solidFill>
          </a:ln>
        </p:spPr>
        <p:txBody>
          <a:bodyPr wrap="square" rtlCol="0">
            <a:spAutoFit/>
          </a:bodyPr>
          <a:lstStyle/>
          <a:p>
            <a:endParaRPr lang="en-IE" b="1" dirty="0"/>
          </a:p>
          <a:p>
            <a:endParaRPr lang="en-IE" b="1" dirty="0"/>
          </a:p>
        </p:txBody>
      </p:sp>
      <p:pic>
        <p:nvPicPr>
          <p:cNvPr id="13" name="Graphic 12" descr="Signature with solid fill">
            <a:extLst>
              <a:ext uri="{FF2B5EF4-FFF2-40B4-BE49-F238E27FC236}">
                <a16:creationId xmlns:a16="http://schemas.microsoft.com/office/drawing/2014/main" id="{21928C97-B07E-54DC-4075-AA527C7AE7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86682" y="4446414"/>
            <a:ext cx="1497106" cy="1497106"/>
          </a:xfrm>
          <a:prstGeom prst="rect">
            <a:avLst/>
          </a:prstGeom>
        </p:spPr>
      </p:pic>
    </p:spTree>
    <p:extLst>
      <p:ext uri="{BB962C8B-B14F-4D97-AF65-F5344CB8AC3E}">
        <p14:creationId xmlns:p14="http://schemas.microsoft.com/office/powerpoint/2010/main" val="210470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9962E18-2FAC-9C7F-050C-BE747057A19D}"/>
              </a:ext>
            </a:extLst>
          </p:cNvPr>
          <p:cNvSpPr>
            <a:spLocks noGrp="1"/>
          </p:cNvSpPr>
          <p:nvPr>
            <p:ph type="body" sz="quarter" idx="13"/>
          </p:nvPr>
        </p:nvSpPr>
        <p:spPr/>
        <p:txBody>
          <a:bodyPr/>
          <a:lstStyle/>
          <a:p>
            <a:r>
              <a:rPr lang="en-GB" dirty="0"/>
              <a:t>‘No volcano goes on forever, it will stop’ </a:t>
            </a:r>
          </a:p>
          <a:p>
            <a:endParaRPr lang="en-GB" sz="1400" dirty="0"/>
          </a:p>
          <a:p>
            <a:r>
              <a:rPr lang="en-GB" sz="1400" dirty="0"/>
              <a:t>Inga </a:t>
            </a:r>
            <a:r>
              <a:rPr lang="en-GB" sz="1400" dirty="0" err="1"/>
              <a:t>Hlin</a:t>
            </a:r>
            <a:r>
              <a:rPr lang="en-GB" sz="1400" dirty="0"/>
              <a:t> </a:t>
            </a:r>
            <a:r>
              <a:rPr lang="en-GB" sz="1400" dirty="0" err="1"/>
              <a:t>Palsdottir</a:t>
            </a:r>
            <a:r>
              <a:rPr lang="en-GB" sz="1400" dirty="0"/>
              <a:t>, former Director of Visit Iceland and guest speaker in the webinars </a:t>
            </a:r>
            <a:endParaRPr lang="en-IE" sz="1400" dirty="0"/>
          </a:p>
        </p:txBody>
      </p:sp>
      <p:pic>
        <p:nvPicPr>
          <p:cNvPr id="16" name="Picture Placeholder 15" descr="A picture containing snow, nature, smoke, clouds&#10;&#10;Description automatically generated">
            <a:extLst>
              <a:ext uri="{FF2B5EF4-FFF2-40B4-BE49-F238E27FC236}">
                <a16:creationId xmlns:a16="http://schemas.microsoft.com/office/drawing/2014/main" id="{6529FFF7-0B80-24CA-FC44-334A2FF856C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18228" r="18228"/>
          <a:stretch>
            <a:fillRect/>
          </a:stretch>
        </p:blipFill>
        <p:spPr/>
      </p:pic>
    </p:spTree>
    <p:extLst>
      <p:ext uri="{BB962C8B-B14F-4D97-AF65-F5344CB8AC3E}">
        <p14:creationId xmlns:p14="http://schemas.microsoft.com/office/powerpoint/2010/main" val="3668507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08E540-4BD8-A3AC-CBF0-7BE31581A456}"/>
              </a:ext>
            </a:extLst>
          </p:cNvPr>
          <p:cNvSpPr>
            <a:spLocks noGrp="1"/>
          </p:cNvSpPr>
          <p:nvPr>
            <p:ph type="body" sz="quarter" idx="16"/>
          </p:nvPr>
        </p:nvSpPr>
        <p:spPr>
          <a:xfrm>
            <a:off x="666707" y="752637"/>
            <a:ext cx="8495222" cy="4138340"/>
          </a:xfrm>
        </p:spPr>
        <p:txBody>
          <a:bodyPr>
            <a:normAutofit/>
          </a:bodyPr>
          <a:lstStyle/>
          <a:p>
            <a:pPr>
              <a:lnSpc>
                <a:spcPct val="120000"/>
              </a:lnSpc>
              <a:spcBef>
                <a:spcPts val="0"/>
              </a:spcBef>
            </a:pPr>
            <a:r>
              <a:rPr lang="en-IE" sz="6900" b="1" dirty="0"/>
              <a:t>Module 3</a:t>
            </a:r>
            <a:endParaRPr lang="en-IE" dirty="0"/>
          </a:p>
          <a:p>
            <a:r>
              <a:rPr lang="en-IE" sz="3200" kern="1200" dirty="0">
                <a:latin typeface="+mn-lt"/>
                <a:ea typeface="+mn-ea"/>
                <a:cs typeface="+mn-cs"/>
              </a:rPr>
              <a:t>Conduct a Regional Crisis SWOT Analysis</a:t>
            </a:r>
          </a:p>
          <a:p>
            <a:endParaRPr lang="en-IE" sz="3200" b="1" dirty="0"/>
          </a:p>
          <a:p>
            <a:r>
              <a:rPr lang="en-IE" sz="6900" b="1" dirty="0"/>
              <a:t>Student Exercise 4</a:t>
            </a:r>
            <a:r>
              <a:rPr lang="en-IE" sz="6900" dirty="0"/>
              <a:t> </a:t>
            </a:r>
          </a:p>
        </p:txBody>
      </p:sp>
      <p:pic>
        <p:nvPicPr>
          <p:cNvPr id="3" name="Graphic 2" descr="Signature with solid fill">
            <a:extLst>
              <a:ext uri="{FF2B5EF4-FFF2-40B4-BE49-F238E27FC236}">
                <a16:creationId xmlns:a16="http://schemas.microsoft.com/office/drawing/2014/main" id="{F06D44EF-5563-85FA-0E7D-2582BABFA86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97972" y="919936"/>
            <a:ext cx="4579809" cy="4579809"/>
          </a:xfrm>
          <a:prstGeom prst="rect">
            <a:avLst/>
          </a:prstGeom>
        </p:spPr>
      </p:pic>
    </p:spTree>
    <p:extLst>
      <p:ext uri="{BB962C8B-B14F-4D97-AF65-F5344CB8AC3E}">
        <p14:creationId xmlns:p14="http://schemas.microsoft.com/office/powerpoint/2010/main" val="819203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95BB147-7DEC-0EF3-D3CC-50DBD08BB24D}"/>
              </a:ext>
            </a:extLst>
          </p:cNvPr>
          <p:cNvSpPr>
            <a:spLocks noGrp="1"/>
          </p:cNvSpPr>
          <p:nvPr>
            <p:ph type="body" sz="quarter" idx="18"/>
          </p:nvPr>
        </p:nvSpPr>
        <p:spPr>
          <a:xfrm>
            <a:off x="7277100" y="1963272"/>
            <a:ext cx="4914900" cy="2286454"/>
          </a:xfrm>
          <a:solidFill>
            <a:srgbClr val="79527B"/>
          </a:solidFill>
        </p:spPr>
        <p:txBody>
          <a:bodyPr>
            <a:normAutofit/>
          </a:bodyPr>
          <a:lstStyle/>
          <a:p>
            <a:r>
              <a:rPr lang="en-IE" sz="4400" b="1" dirty="0"/>
              <a:t>Crisis Response Tabletop Exercise Activity</a:t>
            </a:r>
          </a:p>
        </p:txBody>
      </p:sp>
      <p:sp>
        <p:nvSpPr>
          <p:cNvPr id="7" name="Text Placeholder 6">
            <a:extLst>
              <a:ext uri="{FF2B5EF4-FFF2-40B4-BE49-F238E27FC236}">
                <a16:creationId xmlns:a16="http://schemas.microsoft.com/office/drawing/2014/main" id="{E929D25F-2DA3-FF1F-E285-DDB2734FF4D4}"/>
              </a:ext>
            </a:extLst>
          </p:cNvPr>
          <p:cNvSpPr>
            <a:spLocks noGrp="1"/>
          </p:cNvSpPr>
          <p:nvPr>
            <p:ph type="body" sz="quarter" idx="16"/>
          </p:nvPr>
        </p:nvSpPr>
        <p:spPr>
          <a:xfrm>
            <a:off x="1" y="134472"/>
            <a:ext cx="12191999" cy="694380"/>
          </a:xfrm>
          <a:solidFill>
            <a:schemeClr val="accent2"/>
          </a:solidFill>
        </p:spPr>
        <p:txBody>
          <a:bodyPr anchor="ctr">
            <a:normAutofit/>
          </a:bodyPr>
          <a:lstStyle/>
          <a:p>
            <a:pPr algn="ctr"/>
            <a:r>
              <a:rPr lang="en-IE" b="1" dirty="0">
                <a:solidFill>
                  <a:schemeClr val="bg1"/>
                </a:solidFill>
              </a:rPr>
              <a:t>Disaster Preparedness Discussion Exercise</a:t>
            </a:r>
          </a:p>
        </p:txBody>
      </p:sp>
      <p:pic>
        <p:nvPicPr>
          <p:cNvPr id="1028" name="Picture 4" descr="Learning - Free healthcare and medical icons">
            <a:extLst>
              <a:ext uri="{FF2B5EF4-FFF2-40B4-BE49-F238E27FC236}">
                <a16:creationId xmlns:a16="http://schemas.microsoft.com/office/drawing/2014/main" id="{4218A117-D752-349C-A08A-E05C06142F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2036" y="1283634"/>
            <a:ext cx="4667249" cy="466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54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B7ABCFC-817D-9D6F-BE81-2C3A379F68FF}"/>
              </a:ext>
            </a:extLst>
          </p:cNvPr>
          <p:cNvSpPr>
            <a:spLocks noGrp="1"/>
          </p:cNvSpPr>
          <p:nvPr>
            <p:ph type="body" sz="quarter" idx="16"/>
          </p:nvPr>
        </p:nvSpPr>
        <p:spPr>
          <a:xfrm>
            <a:off x="0" y="371393"/>
            <a:ext cx="5852271" cy="582221"/>
          </a:xfrm>
        </p:spPr>
        <p:txBody>
          <a:bodyPr>
            <a:normAutofit lnSpcReduction="10000"/>
          </a:bodyPr>
          <a:lstStyle/>
          <a:p>
            <a:pPr algn="ctr"/>
            <a:r>
              <a:rPr lang="en-IE" b="1" dirty="0">
                <a:solidFill>
                  <a:srgbClr val="F37C57"/>
                </a:solidFill>
              </a:rPr>
              <a:t>CMP Risk Analysis</a:t>
            </a:r>
          </a:p>
        </p:txBody>
      </p:sp>
      <p:sp>
        <p:nvSpPr>
          <p:cNvPr id="12" name="Text Placeholder 11">
            <a:extLst>
              <a:ext uri="{FF2B5EF4-FFF2-40B4-BE49-F238E27FC236}">
                <a16:creationId xmlns:a16="http://schemas.microsoft.com/office/drawing/2014/main" id="{30C6B73B-566C-11BE-E1D5-2D2F5C53F7C7}"/>
              </a:ext>
            </a:extLst>
          </p:cNvPr>
          <p:cNvSpPr>
            <a:spLocks noGrp="1"/>
          </p:cNvSpPr>
          <p:nvPr>
            <p:ph type="body" sz="quarter" idx="18"/>
          </p:nvPr>
        </p:nvSpPr>
        <p:spPr>
          <a:xfrm>
            <a:off x="342901" y="1111624"/>
            <a:ext cx="5412440" cy="5150865"/>
          </a:xfrm>
        </p:spPr>
        <p:txBody>
          <a:bodyPr>
            <a:normAutofit fontScale="85000" lnSpcReduction="20000"/>
          </a:bodyPr>
          <a:lstStyle/>
          <a:p>
            <a:pPr indent="0">
              <a:lnSpc>
                <a:spcPct val="110000"/>
              </a:lnSpc>
              <a:spcBef>
                <a:spcPts val="0"/>
              </a:spcBef>
            </a:pPr>
            <a:r>
              <a:rPr lang="en-GB" b="0" i="0" dirty="0">
                <a:solidFill>
                  <a:srgbClr val="4D4D4D"/>
                </a:solidFill>
                <a:effectLst/>
              </a:rPr>
              <a:t>The Crisis Management Team outlines the scenarios it thinks the region could face. Having a more specific sense of these potential occurrences will guide regional planning. </a:t>
            </a:r>
            <a:r>
              <a:rPr lang="en-GB" dirty="0">
                <a:solidFill>
                  <a:srgbClr val="4D4D4D"/>
                </a:solidFill>
              </a:rPr>
              <a:t>Those involved in developing the CMP</a:t>
            </a:r>
            <a:r>
              <a:rPr lang="en-GB" b="0" i="0" dirty="0">
                <a:solidFill>
                  <a:srgbClr val="4D4D4D"/>
                </a:solidFill>
                <a:effectLst/>
              </a:rPr>
              <a:t> do not need to include every conceivable risk but cover a crisis or number of crises that </a:t>
            </a:r>
            <a:r>
              <a:rPr lang="en-GB" dirty="0">
                <a:solidFill>
                  <a:srgbClr val="4D4D4D"/>
                </a:solidFill>
              </a:rPr>
              <a:t>can potentially and are most likely to happen, refer to Module 3 for Regional Risk Assessment. </a:t>
            </a:r>
          </a:p>
          <a:p>
            <a:pPr indent="0">
              <a:lnSpc>
                <a:spcPct val="110000"/>
              </a:lnSpc>
              <a:spcBef>
                <a:spcPts val="0"/>
              </a:spcBef>
            </a:pPr>
            <a:endParaRPr lang="en-GB" dirty="0">
              <a:solidFill>
                <a:srgbClr val="4D4D4D"/>
              </a:solidFill>
            </a:endParaRPr>
          </a:p>
          <a:p>
            <a:pPr indent="0">
              <a:lnSpc>
                <a:spcPct val="110000"/>
              </a:lnSpc>
              <a:spcBef>
                <a:spcPts val="0"/>
              </a:spcBef>
            </a:pPr>
            <a:r>
              <a:rPr lang="en-GB" dirty="0">
                <a:solidFill>
                  <a:srgbClr val="4D4D4D"/>
                </a:solidFill>
              </a:rPr>
              <a:t>It is important to start with the most likely e.g., a</a:t>
            </a:r>
            <a:r>
              <a:rPr lang="en-GB" b="0" i="0" dirty="0">
                <a:solidFill>
                  <a:srgbClr val="4D4D4D"/>
                </a:solidFill>
                <a:effectLst/>
              </a:rPr>
              <a:t> natural disaster </a:t>
            </a:r>
            <a:r>
              <a:rPr lang="en-GB" b="0" i="1" dirty="0">
                <a:solidFill>
                  <a:srgbClr val="4D4D4D"/>
                </a:solidFill>
                <a:effectLst/>
              </a:rPr>
              <a:t>(e.g., a flood which will be used as an example in this module), </a:t>
            </a:r>
            <a:r>
              <a:rPr lang="en-GB" b="0" i="0" dirty="0">
                <a:solidFill>
                  <a:srgbClr val="4D4D4D"/>
                </a:solidFill>
                <a:effectLst/>
              </a:rPr>
              <a:t>a cyberattack, a loss of utilities, a technology failure, a shooter at a tourist attraction, a financial crisis, an operational accident, and a product or experience failure. </a:t>
            </a:r>
            <a:endParaRPr lang="en-IE" dirty="0">
              <a:solidFill>
                <a:srgbClr val="4D4D4D"/>
              </a:solidFill>
            </a:endParaRPr>
          </a:p>
        </p:txBody>
      </p:sp>
      <p:pic>
        <p:nvPicPr>
          <p:cNvPr id="15" name="Picture 14">
            <a:extLst>
              <a:ext uri="{FF2B5EF4-FFF2-40B4-BE49-F238E27FC236}">
                <a16:creationId xmlns:a16="http://schemas.microsoft.com/office/drawing/2014/main" id="{21DE2619-EC54-C170-8A05-FB14C411C991}"/>
              </a:ext>
            </a:extLst>
          </p:cNvPr>
          <p:cNvPicPr>
            <a:picLocks noChangeAspect="1"/>
          </p:cNvPicPr>
          <p:nvPr/>
        </p:nvPicPr>
        <p:blipFill>
          <a:blip r:embed="rId2"/>
          <a:stretch>
            <a:fillRect/>
          </a:stretch>
        </p:blipFill>
        <p:spPr>
          <a:xfrm>
            <a:off x="5852271" y="0"/>
            <a:ext cx="6234953" cy="6389689"/>
          </a:xfrm>
          <a:prstGeom prst="rect">
            <a:avLst/>
          </a:prstGeom>
        </p:spPr>
      </p:pic>
      <p:sp>
        <p:nvSpPr>
          <p:cNvPr id="16" name="TextBox 15">
            <a:extLst>
              <a:ext uri="{FF2B5EF4-FFF2-40B4-BE49-F238E27FC236}">
                <a16:creationId xmlns:a16="http://schemas.microsoft.com/office/drawing/2014/main" id="{9009C1DF-6BFE-94B2-21F3-25EFFE26A932}"/>
              </a:ext>
            </a:extLst>
          </p:cNvPr>
          <p:cNvSpPr txBox="1"/>
          <p:nvPr/>
        </p:nvSpPr>
        <p:spPr>
          <a:xfrm>
            <a:off x="7229475" y="6380164"/>
            <a:ext cx="3733800" cy="369332"/>
          </a:xfrm>
          <a:prstGeom prst="rect">
            <a:avLst/>
          </a:prstGeom>
          <a:noFill/>
        </p:spPr>
        <p:txBody>
          <a:bodyPr wrap="square" rtlCol="0">
            <a:spAutoFit/>
          </a:bodyPr>
          <a:lstStyle/>
          <a:p>
            <a:pPr algn="ctr"/>
            <a:r>
              <a:rPr lang="en-IE" dirty="0">
                <a:solidFill>
                  <a:srgbClr val="002060"/>
                </a:solidFill>
                <a:hlinkClick r:id="rId3">
                  <a:extLst>
                    <a:ext uri="{A12FA001-AC4F-418D-AE19-62706E023703}">
                      <ahyp:hlinkClr xmlns:ahyp="http://schemas.microsoft.com/office/drawing/2018/hyperlinkcolor" val="tx"/>
                    </a:ext>
                  </a:extLst>
                </a:hlinkClick>
              </a:rPr>
              <a:t>Source</a:t>
            </a:r>
            <a:r>
              <a:rPr lang="en-IE" dirty="0">
                <a:solidFill>
                  <a:srgbClr val="002060"/>
                </a:solidFill>
              </a:rPr>
              <a:t> </a:t>
            </a:r>
          </a:p>
        </p:txBody>
      </p:sp>
    </p:spTree>
    <p:extLst>
      <p:ext uri="{BB962C8B-B14F-4D97-AF65-F5344CB8AC3E}">
        <p14:creationId xmlns:p14="http://schemas.microsoft.com/office/powerpoint/2010/main" val="738882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95BB147-7DEC-0EF3-D3CC-50DBD08BB24D}"/>
              </a:ext>
            </a:extLst>
          </p:cNvPr>
          <p:cNvSpPr>
            <a:spLocks noGrp="1"/>
          </p:cNvSpPr>
          <p:nvPr>
            <p:ph type="body" sz="quarter" idx="18"/>
          </p:nvPr>
        </p:nvSpPr>
        <p:spPr>
          <a:xfrm>
            <a:off x="5600701" y="1963272"/>
            <a:ext cx="6591300" cy="2286454"/>
          </a:xfrm>
          <a:solidFill>
            <a:srgbClr val="79527B"/>
          </a:solidFill>
        </p:spPr>
        <p:txBody>
          <a:bodyPr>
            <a:normAutofit/>
          </a:bodyPr>
          <a:lstStyle/>
          <a:p>
            <a:r>
              <a:rPr lang="en-IE" sz="4800" b="1" dirty="0">
                <a:solidFill>
                  <a:schemeClr val="bg1"/>
                </a:solidFill>
              </a:rPr>
              <a:t>Discussion/Research Exercise</a:t>
            </a:r>
            <a:endParaRPr lang="en-IE" sz="4800" b="1" dirty="0"/>
          </a:p>
        </p:txBody>
      </p:sp>
      <p:sp>
        <p:nvSpPr>
          <p:cNvPr id="7" name="Text Placeholder 6">
            <a:extLst>
              <a:ext uri="{FF2B5EF4-FFF2-40B4-BE49-F238E27FC236}">
                <a16:creationId xmlns:a16="http://schemas.microsoft.com/office/drawing/2014/main" id="{E929D25F-2DA3-FF1F-E285-DDB2734FF4D4}"/>
              </a:ext>
            </a:extLst>
          </p:cNvPr>
          <p:cNvSpPr>
            <a:spLocks noGrp="1"/>
          </p:cNvSpPr>
          <p:nvPr>
            <p:ph type="body" sz="quarter" idx="16"/>
          </p:nvPr>
        </p:nvSpPr>
        <p:spPr>
          <a:xfrm>
            <a:off x="1" y="134472"/>
            <a:ext cx="12191999" cy="694380"/>
          </a:xfrm>
          <a:solidFill>
            <a:schemeClr val="accent2"/>
          </a:solidFill>
        </p:spPr>
        <p:txBody>
          <a:bodyPr anchor="ctr">
            <a:noAutofit/>
          </a:bodyPr>
          <a:lstStyle/>
          <a:p>
            <a:pPr algn="ctr"/>
            <a:r>
              <a:rPr lang="en-IE" sz="4400" b="1" dirty="0">
                <a:solidFill>
                  <a:schemeClr val="bg1"/>
                </a:solidFill>
              </a:rPr>
              <a:t>Regional Tourism Complexities</a:t>
            </a:r>
          </a:p>
        </p:txBody>
      </p:sp>
      <p:pic>
        <p:nvPicPr>
          <p:cNvPr id="1028" name="Picture 4" descr="Learning - Free healthcare and medical icons">
            <a:extLst>
              <a:ext uri="{FF2B5EF4-FFF2-40B4-BE49-F238E27FC236}">
                <a16:creationId xmlns:a16="http://schemas.microsoft.com/office/drawing/2014/main" id="{4218A117-D752-349C-A08A-E05C06142F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011" y="1197909"/>
            <a:ext cx="4667249" cy="466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409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94633B-F724-5605-9239-A06A91981756}"/>
              </a:ext>
            </a:extLst>
          </p:cNvPr>
          <p:cNvSpPr>
            <a:spLocks noGrp="1"/>
          </p:cNvSpPr>
          <p:nvPr>
            <p:ph type="body" sz="quarter" idx="13"/>
          </p:nvPr>
        </p:nvSpPr>
        <p:spPr>
          <a:xfrm>
            <a:off x="430305" y="493058"/>
            <a:ext cx="7313520" cy="5414682"/>
          </a:xfrm>
        </p:spPr>
        <p:txBody>
          <a:bodyPr>
            <a:noAutofit/>
          </a:bodyPr>
          <a:lstStyle/>
          <a:p>
            <a:pPr algn="l">
              <a:lnSpc>
                <a:spcPct val="100000"/>
              </a:lnSpc>
              <a:spcBef>
                <a:spcPts val="0"/>
              </a:spcBef>
            </a:pPr>
            <a:endParaRPr lang="en-GB" sz="1800" b="0" i="0" dirty="0">
              <a:effectLst/>
            </a:endParaRPr>
          </a:p>
          <a:p>
            <a:pPr algn="l">
              <a:lnSpc>
                <a:spcPct val="100000"/>
              </a:lnSpc>
              <a:spcBef>
                <a:spcPts val="0"/>
              </a:spcBef>
            </a:pPr>
            <a:r>
              <a:rPr lang="en-GB" sz="2800" b="1" i="0" dirty="0"/>
              <a:t>What is the Crisis Response Table Top Exercise?</a:t>
            </a:r>
          </a:p>
          <a:p>
            <a:pPr algn="l">
              <a:lnSpc>
                <a:spcPct val="100000"/>
              </a:lnSpc>
              <a:spcBef>
                <a:spcPts val="0"/>
              </a:spcBef>
            </a:pPr>
            <a:endParaRPr lang="en-GB" sz="2200" b="1" i="0" dirty="0"/>
          </a:p>
          <a:p>
            <a:pPr algn="l">
              <a:lnSpc>
                <a:spcPct val="100000"/>
              </a:lnSpc>
              <a:spcBef>
                <a:spcPts val="0"/>
              </a:spcBef>
            </a:pPr>
            <a:r>
              <a:rPr lang="en-GB" sz="2000" b="0" i="0" dirty="0">
                <a:effectLst/>
              </a:rPr>
              <a:t>The </a:t>
            </a:r>
            <a:r>
              <a:rPr lang="en-GB" sz="2000" b="1" i="0" dirty="0">
                <a:effectLst/>
              </a:rPr>
              <a:t>Crisis Response Tabletop Exercise </a:t>
            </a:r>
            <a:r>
              <a:rPr lang="en-GB" sz="2000" b="0" i="0" dirty="0">
                <a:effectLst/>
              </a:rPr>
              <a:t>is a disaster preparedness activity that takes participants through the process of dealing with a simulated disaster scenario. </a:t>
            </a:r>
            <a:r>
              <a:rPr lang="en-GB" sz="2000" i="0" dirty="0"/>
              <a:t>It </a:t>
            </a:r>
            <a:r>
              <a:rPr lang="en-GB" sz="2000" b="0" i="0" dirty="0">
                <a:effectLst/>
              </a:rPr>
              <a:t>is a discussion-based and not only helps participants familiarize themselves with the response process, but enables administrators to gauge the effectiveness of </a:t>
            </a:r>
            <a:r>
              <a:rPr lang="en-GB" sz="2000" i="0" dirty="0"/>
              <a:t>a Crisis Management Unit &amp; its member’s </a:t>
            </a:r>
            <a:r>
              <a:rPr lang="en-GB" sz="2000" b="0" i="0" dirty="0">
                <a:effectLst/>
              </a:rPr>
              <a:t>emergency response practices. </a:t>
            </a:r>
          </a:p>
          <a:p>
            <a:pPr algn="l">
              <a:lnSpc>
                <a:spcPct val="100000"/>
              </a:lnSpc>
              <a:spcBef>
                <a:spcPts val="0"/>
              </a:spcBef>
            </a:pPr>
            <a:endParaRPr lang="en-GB" sz="2000" i="0" dirty="0"/>
          </a:p>
          <a:p>
            <a:pPr algn="l">
              <a:lnSpc>
                <a:spcPct val="100000"/>
              </a:lnSpc>
              <a:spcBef>
                <a:spcPts val="0"/>
              </a:spcBef>
            </a:pPr>
            <a:r>
              <a:rPr lang="en-GB" sz="2000" b="0" i="0" dirty="0">
                <a:effectLst/>
              </a:rPr>
              <a:t>Typically, a facilitator or educator guides participants through the exercise, taking them through a particular narrative and discussing what steps should be taken. Potential scenarios for tabletop exercises include </a:t>
            </a:r>
            <a:r>
              <a:rPr lang="en-GB" sz="2000" b="0" i="0" u="sng" dirty="0">
                <a:effectLst/>
                <a:hlinkClick r:id="rId2">
                  <a:extLst>
                    <a:ext uri="{A12FA001-AC4F-418D-AE19-62706E023703}">
                      <ahyp:hlinkClr xmlns:ahyp="http://schemas.microsoft.com/office/drawing/2018/hyperlinkcolor" val="tx"/>
                    </a:ext>
                  </a:extLst>
                </a:hlinkClick>
              </a:rPr>
              <a:t>natural disaster</a:t>
            </a:r>
            <a:r>
              <a:rPr lang="en-GB" sz="2000" b="0" i="0" dirty="0">
                <a:effectLst/>
              </a:rPr>
              <a:t> and </a:t>
            </a:r>
            <a:r>
              <a:rPr lang="en-GB" sz="2000" b="0" i="0" u="sng" dirty="0">
                <a:effectLst/>
                <a:hlinkClick r:id="rId3">
                  <a:extLst>
                    <a:ext uri="{A12FA001-AC4F-418D-AE19-62706E023703}">
                      <ahyp:hlinkClr xmlns:ahyp="http://schemas.microsoft.com/office/drawing/2018/hyperlinkcolor" val="tx"/>
                    </a:ext>
                  </a:extLst>
                </a:hlinkClick>
              </a:rPr>
              <a:t>pandemic</a:t>
            </a:r>
            <a:r>
              <a:rPr lang="en-GB" sz="2000" b="0" i="0" dirty="0">
                <a:effectLst/>
              </a:rPr>
              <a:t> responses, but these may differ depending on the location of the tourism region. Tabletop exercises can typically be completed over the course of a few hours. They often need to be done a few times to allow for tweaks, adjustments so that the final outcome is optimised.</a:t>
            </a:r>
          </a:p>
          <a:p>
            <a:pPr>
              <a:lnSpc>
                <a:spcPct val="100000"/>
              </a:lnSpc>
              <a:spcBef>
                <a:spcPts val="0"/>
              </a:spcBef>
            </a:pPr>
            <a:endParaRPr lang="en-IE" sz="1800" dirty="0"/>
          </a:p>
        </p:txBody>
      </p:sp>
      <p:pic>
        <p:nvPicPr>
          <p:cNvPr id="18" name="Graphic 17" descr="Group brainstorm with solid fill">
            <a:extLst>
              <a:ext uri="{FF2B5EF4-FFF2-40B4-BE49-F238E27FC236}">
                <a16:creationId xmlns:a16="http://schemas.microsoft.com/office/drawing/2014/main" id="{E5156E38-96BC-36DB-1CC6-F2A8DDADA6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71814" y="1407458"/>
            <a:ext cx="3908612" cy="3908612"/>
          </a:xfrm>
          <a:prstGeom prst="rect">
            <a:avLst/>
          </a:prstGeom>
        </p:spPr>
      </p:pic>
    </p:spTree>
    <p:extLst>
      <p:ext uri="{BB962C8B-B14F-4D97-AF65-F5344CB8AC3E}">
        <p14:creationId xmlns:p14="http://schemas.microsoft.com/office/powerpoint/2010/main" val="2157633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94633B-F724-5605-9239-A06A91981756}"/>
              </a:ext>
            </a:extLst>
          </p:cNvPr>
          <p:cNvSpPr>
            <a:spLocks noGrp="1"/>
          </p:cNvSpPr>
          <p:nvPr>
            <p:ph type="body" sz="quarter" idx="13"/>
          </p:nvPr>
        </p:nvSpPr>
        <p:spPr>
          <a:xfrm>
            <a:off x="663387" y="519951"/>
            <a:ext cx="10757647" cy="5414682"/>
          </a:xfrm>
        </p:spPr>
        <p:txBody>
          <a:bodyPr>
            <a:noAutofit/>
          </a:bodyPr>
          <a:lstStyle/>
          <a:p>
            <a:pPr algn="l">
              <a:lnSpc>
                <a:spcPct val="100000"/>
              </a:lnSpc>
              <a:spcBef>
                <a:spcPts val="0"/>
              </a:spcBef>
            </a:pPr>
            <a:endParaRPr lang="en-GB" sz="1800" b="0" i="0" dirty="0">
              <a:effectLst/>
            </a:endParaRPr>
          </a:p>
          <a:p>
            <a:pPr algn="l">
              <a:lnSpc>
                <a:spcPct val="100000"/>
              </a:lnSpc>
              <a:spcBef>
                <a:spcPts val="0"/>
              </a:spcBef>
            </a:pPr>
            <a:r>
              <a:rPr lang="en-GB" sz="2800" b="1" i="0" dirty="0"/>
              <a:t>Instructions to the Crisis Table Top SWOT Exercise </a:t>
            </a:r>
          </a:p>
          <a:p>
            <a:pPr algn="l">
              <a:lnSpc>
                <a:spcPct val="100000"/>
              </a:lnSpc>
              <a:spcBef>
                <a:spcPts val="0"/>
              </a:spcBef>
            </a:pPr>
            <a:endParaRPr lang="en-GB" sz="1400" b="1" i="0" dirty="0"/>
          </a:p>
          <a:p>
            <a:pPr algn="l">
              <a:lnSpc>
                <a:spcPct val="100000"/>
              </a:lnSpc>
              <a:spcBef>
                <a:spcPts val="0"/>
              </a:spcBef>
            </a:pPr>
            <a:r>
              <a:rPr lang="en-GB" sz="1800" i="0" dirty="0"/>
              <a:t>Get your class or group together to evaluate a region’s preparedness for a particular disaster via a SWOT Analysis </a:t>
            </a:r>
          </a:p>
          <a:p>
            <a:pPr algn="l">
              <a:lnSpc>
                <a:spcPct val="100000"/>
              </a:lnSpc>
              <a:spcBef>
                <a:spcPts val="0"/>
              </a:spcBef>
            </a:pPr>
            <a:endParaRPr lang="en-GB" sz="1800" i="0" dirty="0"/>
          </a:p>
          <a:p>
            <a:pPr marL="342900" indent="-342900" algn="l">
              <a:lnSpc>
                <a:spcPct val="100000"/>
              </a:lnSpc>
              <a:spcBef>
                <a:spcPts val="0"/>
              </a:spcBef>
              <a:buFont typeface="+mj-lt"/>
              <a:buAutoNum type="arabicPeriod"/>
            </a:pPr>
            <a:r>
              <a:rPr lang="en-GB" sz="2400" i="0" dirty="0"/>
              <a:t>Pick your </a:t>
            </a:r>
            <a:r>
              <a:rPr lang="en-GB" sz="2400" b="1" i="0" dirty="0"/>
              <a:t>regional geographic tourism area </a:t>
            </a:r>
            <a:r>
              <a:rPr lang="en-GB" sz="2400" i="0" dirty="0"/>
              <a:t>e.g., North West of Ireland (Sligo, Leitrim, Roscommon)</a:t>
            </a:r>
          </a:p>
          <a:p>
            <a:pPr marL="342900" indent="-342900" algn="l">
              <a:lnSpc>
                <a:spcPct val="100000"/>
              </a:lnSpc>
              <a:spcBef>
                <a:spcPts val="0"/>
              </a:spcBef>
              <a:buFont typeface="+mj-lt"/>
              <a:buAutoNum type="arabicPeriod"/>
            </a:pPr>
            <a:r>
              <a:rPr lang="en-GB" sz="2400" i="0" dirty="0"/>
              <a:t>Each person is </a:t>
            </a:r>
            <a:r>
              <a:rPr lang="en-GB" sz="2400" b="1" i="0" dirty="0"/>
              <a:t>assigned a role </a:t>
            </a:r>
            <a:r>
              <a:rPr lang="en-GB" sz="2400" i="0" dirty="0"/>
              <a:t>in the response. Depending on the size of the group try to assign a role to all key tourism region crisis response stakeholders e.g., a Crisis Management Unit lead, an emergency services role, communications and media correspondent, a representative of for each tourism business sector (e.g., adventure, hotels, restaurants) and a community member. Get to understand your role researching the role responsibilities and description you are assigned. </a:t>
            </a:r>
          </a:p>
          <a:p>
            <a:pPr>
              <a:lnSpc>
                <a:spcPct val="100000"/>
              </a:lnSpc>
              <a:spcBef>
                <a:spcPts val="0"/>
              </a:spcBef>
            </a:pPr>
            <a:endParaRPr lang="en-IE" sz="1800" dirty="0"/>
          </a:p>
        </p:txBody>
      </p:sp>
    </p:spTree>
    <p:extLst>
      <p:ext uri="{BB962C8B-B14F-4D97-AF65-F5344CB8AC3E}">
        <p14:creationId xmlns:p14="http://schemas.microsoft.com/office/powerpoint/2010/main" val="3186049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94633B-F724-5605-9239-A06A91981756}"/>
              </a:ext>
            </a:extLst>
          </p:cNvPr>
          <p:cNvSpPr>
            <a:spLocks noGrp="1"/>
          </p:cNvSpPr>
          <p:nvPr>
            <p:ph type="body" sz="quarter" idx="13"/>
          </p:nvPr>
        </p:nvSpPr>
        <p:spPr>
          <a:xfrm>
            <a:off x="663387" y="519951"/>
            <a:ext cx="10757647" cy="5414682"/>
          </a:xfrm>
        </p:spPr>
        <p:txBody>
          <a:bodyPr>
            <a:noAutofit/>
          </a:bodyPr>
          <a:lstStyle/>
          <a:p>
            <a:pPr algn="l">
              <a:lnSpc>
                <a:spcPct val="100000"/>
              </a:lnSpc>
              <a:spcBef>
                <a:spcPts val="0"/>
              </a:spcBef>
            </a:pPr>
            <a:endParaRPr lang="en-GB" sz="1800" b="0" i="0" dirty="0">
              <a:effectLst/>
            </a:endParaRPr>
          </a:p>
          <a:p>
            <a:pPr algn="l">
              <a:lnSpc>
                <a:spcPct val="100000"/>
              </a:lnSpc>
              <a:spcBef>
                <a:spcPts val="0"/>
              </a:spcBef>
            </a:pPr>
            <a:r>
              <a:rPr lang="en-GB" sz="2800" b="1" i="0" dirty="0"/>
              <a:t>Instructions to the Crisis Table Top Exercise </a:t>
            </a:r>
          </a:p>
          <a:p>
            <a:pPr algn="l">
              <a:lnSpc>
                <a:spcPct val="100000"/>
              </a:lnSpc>
              <a:spcBef>
                <a:spcPts val="0"/>
              </a:spcBef>
            </a:pPr>
            <a:endParaRPr lang="en-GB" sz="1400" b="1" i="0" dirty="0"/>
          </a:p>
          <a:p>
            <a:pPr algn="l">
              <a:lnSpc>
                <a:spcPct val="100000"/>
              </a:lnSpc>
              <a:spcBef>
                <a:spcPts val="0"/>
              </a:spcBef>
            </a:pPr>
            <a:r>
              <a:rPr lang="en-GB" sz="1800" i="0" dirty="0"/>
              <a:t>Get your class or group together to evaluate a region’s preparedness for a particular disaster via a SWOT Analysis </a:t>
            </a:r>
          </a:p>
          <a:p>
            <a:pPr algn="l">
              <a:lnSpc>
                <a:spcPct val="100000"/>
              </a:lnSpc>
              <a:spcBef>
                <a:spcPts val="0"/>
              </a:spcBef>
            </a:pPr>
            <a:endParaRPr lang="en-GB" sz="1800" i="0" dirty="0"/>
          </a:p>
          <a:p>
            <a:pPr marL="457200" indent="-457200" algn="l">
              <a:lnSpc>
                <a:spcPct val="100000"/>
              </a:lnSpc>
              <a:spcBef>
                <a:spcPts val="0"/>
              </a:spcBef>
              <a:buFont typeface="+mj-lt"/>
              <a:buAutoNum type="arabicPeriod" startAt="4"/>
            </a:pPr>
            <a:r>
              <a:rPr lang="en-GB" sz="2400" b="1" i="0" dirty="0"/>
              <a:t>Pick 1 </a:t>
            </a:r>
            <a:r>
              <a:rPr lang="en-GB" sz="2400" i="0" dirty="0"/>
              <a:t>in terms of </a:t>
            </a:r>
            <a:r>
              <a:rPr lang="en-GB" sz="2400" b="1" i="0" dirty="0"/>
              <a:t>most likely to occur </a:t>
            </a:r>
            <a:r>
              <a:rPr lang="en-GB" sz="2400" dirty="0"/>
              <a:t>(e.g., floods, large scale fire, power cut, currency fluctuations reducing visitor numbers and spend) </a:t>
            </a:r>
            <a:endParaRPr lang="en-GB" sz="2400" i="0" dirty="0"/>
          </a:p>
          <a:p>
            <a:pPr marL="457200" indent="-457200" algn="l">
              <a:lnSpc>
                <a:spcPct val="100000"/>
              </a:lnSpc>
              <a:spcBef>
                <a:spcPts val="0"/>
              </a:spcBef>
              <a:buFont typeface="+mj-lt"/>
              <a:buAutoNum type="arabicPeriod" startAt="4"/>
            </a:pPr>
            <a:r>
              <a:rPr lang="en-GB" sz="2400" b="1" i="0" dirty="0"/>
              <a:t>Pick 1 </a:t>
            </a:r>
            <a:r>
              <a:rPr lang="en-GB" sz="2400" i="0" dirty="0"/>
              <a:t>that could happen and have a </a:t>
            </a:r>
            <a:r>
              <a:rPr lang="en-GB" sz="2400" b="1" i="0" dirty="0"/>
              <a:t>huge impact </a:t>
            </a:r>
            <a:r>
              <a:rPr lang="en-GB" sz="2400" i="0" dirty="0"/>
              <a:t>(e.g., Terrorism Attack or Recession) </a:t>
            </a:r>
          </a:p>
          <a:p>
            <a:pPr marL="457200" indent="-457200" algn="l">
              <a:lnSpc>
                <a:spcPct val="100000"/>
              </a:lnSpc>
              <a:spcBef>
                <a:spcPts val="0"/>
              </a:spcBef>
              <a:buFont typeface="+mj-lt"/>
              <a:buAutoNum type="arabicPeriod" startAt="4"/>
            </a:pPr>
            <a:r>
              <a:rPr lang="en-GB" sz="2400" i="0" dirty="0"/>
              <a:t>Now conduct a SWOT by going through that 1 crisis. You are now going to identify the Strengths Weaknesses, Opportunities and Threats unique to that region factoring in High, Medium and Low Risks or Crisis that could happen, their impact, and consider the strengths (e.g., what is already in place to assist in managing such crisis) the weaknesses (gaps, challenges) opportunities and solutions and the threats. Go through </a:t>
            </a:r>
            <a:r>
              <a:rPr lang="en-GB" sz="2400" b="1" i="0" dirty="0"/>
              <a:t>each aspect </a:t>
            </a:r>
            <a:r>
              <a:rPr lang="en-GB" sz="2400" i="0" dirty="0"/>
              <a:t>following up on what the region needs to do to prevent, mitigate and respond appropriately. </a:t>
            </a:r>
          </a:p>
          <a:p>
            <a:pPr>
              <a:lnSpc>
                <a:spcPct val="100000"/>
              </a:lnSpc>
              <a:spcBef>
                <a:spcPts val="0"/>
              </a:spcBef>
            </a:pPr>
            <a:endParaRPr lang="en-IE" sz="1800" dirty="0"/>
          </a:p>
        </p:txBody>
      </p:sp>
    </p:spTree>
    <p:extLst>
      <p:ext uri="{BB962C8B-B14F-4D97-AF65-F5344CB8AC3E}">
        <p14:creationId xmlns:p14="http://schemas.microsoft.com/office/powerpoint/2010/main" val="2592706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59530B-3C0E-A014-F58E-96E192AD1315}"/>
              </a:ext>
            </a:extLst>
          </p:cNvPr>
          <p:cNvSpPr>
            <a:spLocks noGrp="1"/>
          </p:cNvSpPr>
          <p:nvPr>
            <p:ph type="body" sz="quarter" idx="18"/>
          </p:nvPr>
        </p:nvSpPr>
        <p:spPr>
          <a:xfrm>
            <a:off x="1146035" y="2224884"/>
            <a:ext cx="5140465" cy="4903784"/>
          </a:xfrm>
        </p:spPr>
        <p:txBody>
          <a:bodyPr>
            <a:normAutofit fontScale="92500" lnSpcReduction="20000"/>
          </a:bodyPr>
          <a:lstStyle/>
          <a:p>
            <a:pPr marL="0" indent="0">
              <a:lnSpc>
                <a:spcPct val="120000"/>
              </a:lnSpc>
              <a:spcBef>
                <a:spcPts val="0"/>
              </a:spcBef>
            </a:pPr>
            <a:r>
              <a:rPr lang="en-US" sz="1800" dirty="0">
                <a:effectLst/>
                <a:latin typeface="Calibri" panose="020F0502020204030204" pitchFamily="34" charset="0"/>
                <a:ea typeface="Times New Roman" panose="02020603050405020304" pitchFamily="18" charset="0"/>
                <a:cs typeface="Calibri" panose="020F0502020204030204" pitchFamily="34" charset="0"/>
              </a:rPr>
              <a:t>Carry out a Situational or SWOT Analysis is a simple tool this will allow a region to understand its ability to cope with a crisis. </a:t>
            </a:r>
          </a:p>
          <a:p>
            <a:pPr marL="0" indent="0">
              <a:lnSpc>
                <a:spcPct val="120000"/>
              </a:lnSpc>
              <a:spcBef>
                <a:spcPts val="0"/>
              </a:spcBef>
            </a:pP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marL="0" indent="0">
              <a:lnSpc>
                <a:spcPct val="120000"/>
              </a:lnSpc>
              <a:spcBef>
                <a:spcPts val="0"/>
              </a:spcBef>
            </a:pPr>
            <a:r>
              <a:rPr lang="en-US" sz="1800" dirty="0">
                <a:effectLst/>
                <a:latin typeface="Calibri" panose="020F0502020204030204" pitchFamily="34" charset="0"/>
                <a:ea typeface="Times New Roman" panose="02020603050405020304" pitchFamily="18" charset="0"/>
                <a:cs typeface="Calibri" panose="020F0502020204030204" pitchFamily="34" charset="0"/>
              </a:rPr>
              <a:t>It analyses both internal and external issues by identifying and analyzing strengths, weaknesses, opportunities and threats relative to potential crisis. </a:t>
            </a:r>
          </a:p>
          <a:p>
            <a:pPr marL="0" indent="0">
              <a:lnSpc>
                <a:spcPct val="120000"/>
              </a:lnSpc>
              <a:spcBef>
                <a:spcPts val="0"/>
              </a:spcBef>
            </a:pP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20000"/>
              </a:lnSpc>
              <a:spcBef>
                <a:spcPts val="0"/>
              </a:spcBef>
              <a:buFont typeface="Arial" panose="020B0604020202020204" pitchFamily="34" charset="0"/>
              <a:buChar cha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Strengths and weaknesses </a:t>
            </a:r>
            <a:r>
              <a:rPr lang="en-US" sz="1800" dirty="0">
                <a:effectLst/>
                <a:latin typeface="Calibri" panose="020F0502020204030204" pitchFamily="34" charset="0"/>
                <a:ea typeface="Times New Roman" panose="02020603050405020304" pitchFamily="18" charset="0"/>
                <a:cs typeface="Calibri" panose="020F0502020204030204" pitchFamily="34" charset="0"/>
              </a:rPr>
              <a:t>usually apply to the internal management or region itself</a:t>
            </a:r>
          </a:p>
          <a:p>
            <a:pPr marL="285750" indent="-285750">
              <a:lnSpc>
                <a:spcPct val="120000"/>
              </a:lnSpc>
              <a:spcBef>
                <a:spcPts val="0"/>
              </a:spcBef>
              <a:buFont typeface="Arial" panose="020B0604020202020204" pitchFamily="34" charset="0"/>
              <a:buChar char="•"/>
            </a:pP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20000"/>
              </a:lnSpc>
              <a:spcBef>
                <a:spcPts val="0"/>
              </a:spcBef>
              <a:buFont typeface="Arial" panose="020B0604020202020204" pitchFamily="34" charset="0"/>
              <a:buChar cha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Opportunities and threats </a:t>
            </a:r>
            <a:r>
              <a:rPr lang="en-US" sz="1800" dirty="0">
                <a:effectLst/>
                <a:latin typeface="Calibri" panose="020F0502020204030204" pitchFamily="34" charset="0"/>
                <a:ea typeface="Times New Roman" panose="02020603050405020304" pitchFamily="18" charset="0"/>
                <a:cs typeface="Calibri" panose="020F0502020204030204" pitchFamily="34" charset="0"/>
              </a:rPr>
              <a:t>refer to external issues not normally within a region’s direct control</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pP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marL="0" indent="0">
              <a:lnSpc>
                <a:spcPct val="120000"/>
              </a:lnSpc>
              <a:spcBef>
                <a:spcPts val="0"/>
              </a:spcBef>
            </a:pPr>
            <a:r>
              <a:rPr lang="en-US" sz="1800" dirty="0">
                <a:effectLst/>
                <a:latin typeface="Calibri" panose="020F0502020204030204" pitchFamily="34" charset="0"/>
                <a:ea typeface="Times New Roman" panose="02020603050405020304" pitchFamily="18" charset="0"/>
                <a:cs typeface="Calibri" panose="020F0502020204030204" pitchFamily="34" charset="0"/>
              </a:rPr>
              <a:t>Under each of the four headings, there can often be several points. This analysis is worthless unless it is carried out in a very open and honest manner. </a:t>
            </a:r>
          </a:p>
          <a:p>
            <a:pPr marL="0" indent="0">
              <a:lnSpc>
                <a:spcPct val="120000"/>
              </a:lnSpc>
              <a:spcBef>
                <a:spcPts val="0"/>
              </a:spcBef>
            </a:pP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marL="0" indent="0">
              <a:lnSpc>
                <a:spcPct val="120000"/>
              </a:lnSpc>
              <a:spcBef>
                <a:spcPts val="0"/>
              </a:spcBef>
            </a:pPr>
            <a:endParaRPr lang="en-IE" dirty="0"/>
          </a:p>
        </p:txBody>
      </p:sp>
      <p:sp>
        <p:nvSpPr>
          <p:cNvPr id="4" name="Text Placeholder 3">
            <a:extLst>
              <a:ext uri="{FF2B5EF4-FFF2-40B4-BE49-F238E27FC236}">
                <a16:creationId xmlns:a16="http://schemas.microsoft.com/office/drawing/2014/main" id="{FA88F65F-4858-E3DB-742E-48BB77C15291}"/>
              </a:ext>
            </a:extLst>
          </p:cNvPr>
          <p:cNvSpPr>
            <a:spLocks noGrp="1"/>
          </p:cNvSpPr>
          <p:nvPr>
            <p:ph type="body" sz="quarter" idx="16"/>
          </p:nvPr>
        </p:nvSpPr>
        <p:spPr>
          <a:xfrm>
            <a:off x="1057275" y="85725"/>
            <a:ext cx="4848226" cy="2095500"/>
          </a:xfrm>
        </p:spPr>
        <p:txBody>
          <a:bodyPr>
            <a:normAutofit fontScale="70000" lnSpcReduction="20000"/>
          </a:bodyPr>
          <a:lstStyle/>
          <a:p>
            <a:pPr algn="ctr">
              <a:lnSpc>
                <a:spcPct val="120000"/>
              </a:lnSpc>
              <a:spcBef>
                <a:spcPts val="0"/>
              </a:spcBef>
            </a:pPr>
            <a:r>
              <a:rPr lang="en-IE" sz="4600" b="1" dirty="0"/>
              <a:t>SWOT Analysis</a:t>
            </a:r>
          </a:p>
          <a:p>
            <a:pPr algn="ctr">
              <a:lnSpc>
                <a:spcPct val="120000"/>
              </a:lnSpc>
              <a:spcBef>
                <a:spcPts val="0"/>
              </a:spcBef>
            </a:pPr>
            <a:endParaRPr lang="en-IE" sz="1800" b="1" dirty="0"/>
          </a:p>
          <a:p>
            <a:pPr algn="ctr">
              <a:lnSpc>
                <a:spcPct val="120000"/>
              </a:lnSpc>
              <a:spcBef>
                <a:spcPts val="0"/>
              </a:spcBef>
            </a:pPr>
            <a:r>
              <a:rPr lang="en-IE" b="1" dirty="0"/>
              <a:t>First a Region Needs to Understand the Bigger Regional Picture by Conducting a SWOT Analysis</a:t>
            </a:r>
          </a:p>
        </p:txBody>
      </p:sp>
      <p:sp>
        <p:nvSpPr>
          <p:cNvPr id="6" name="Rectangle: Rounded Corners 5">
            <a:extLst>
              <a:ext uri="{FF2B5EF4-FFF2-40B4-BE49-F238E27FC236}">
                <a16:creationId xmlns:a16="http://schemas.microsoft.com/office/drawing/2014/main" id="{51E36381-ECCE-81B9-741A-26F26B3A2E6B}"/>
              </a:ext>
            </a:extLst>
          </p:cNvPr>
          <p:cNvSpPr/>
          <p:nvPr/>
        </p:nvSpPr>
        <p:spPr>
          <a:xfrm>
            <a:off x="47625" y="69455"/>
            <a:ext cx="2019300" cy="6953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solidFill>
                  <a:schemeClr val="tx1"/>
                </a:solidFill>
              </a:rPr>
              <a:t>Sample </a:t>
            </a:r>
          </a:p>
        </p:txBody>
      </p:sp>
      <p:graphicFrame>
        <p:nvGraphicFramePr>
          <p:cNvPr id="7" name="Table 6">
            <a:extLst>
              <a:ext uri="{FF2B5EF4-FFF2-40B4-BE49-F238E27FC236}">
                <a16:creationId xmlns:a16="http://schemas.microsoft.com/office/drawing/2014/main" id="{CB676E7A-3754-437C-5BF1-27FCD1E34827}"/>
              </a:ext>
            </a:extLst>
          </p:cNvPr>
          <p:cNvGraphicFramePr>
            <a:graphicFrameLocks noGrp="1"/>
          </p:cNvGraphicFramePr>
          <p:nvPr/>
        </p:nvGraphicFramePr>
        <p:xfrm>
          <a:off x="6286500" y="1"/>
          <a:ext cx="5905499" cy="6905818"/>
        </p:xfrm>
        <a:graphic>
          <a:graphicData uri="http://schemas.openxmlformats.org/drawingml/2006/table">
            <a:tbl>
              <a:tblPr firstRow="1" firstCol="1" bandRow="1">
                <a:tableStyleId>{5C22544A-7EE6-4342-B048-85BDC9FD1C3A}</a:tableStyleId>
              </a:tblPr>
              <a:tblGrid>
                <a:gridCol w="1279760">
                  <a:extLst>
                    <a:ext uri="{9D8B030D-6E8A-4147-A177-3AD203B41FA5}">
                      <a16:colId xmlns:a16="http://schemas.microsoft.com/office/drawing/2014/main" val="3364313418"/>
                    </a:ext>
                  </a:extLst>
                </a:gridCol>
                <a:gridCol w="2284887">
                  <a:extLst>
                    <a:ext uri="{9D8B030D-6E8A-4147-A177-3AD203B41FA5}">
                      <a16:colId xmlns:a16="http://schemas.microsoft.com/office/drawing/2014/main" val="74982386"/>
                    </a:ext>
                  </a:extLst>
                </a:gridCol>
                <a:gridCol w="2340852">
                  <a:extLst>
                    <a:ext uri="{9D8B030D-6E8A-4147-A177-3AD203B41FA5}">
                      <a16:colId xmlns:a16="http://schemas.microsoft.com/office/drawing/2014/main" val="1612416491"/>
                    </a:ext>
                  </a:extLst>
                </a:gridCol>
              </a:tblGrid>
              <a:tr h="2638843">
                <a:tc>
                  <a:txBody>
                    <a:bodyPr/>
                    <a:lstStyle/>
                    <a:p>
                      <a:r>
                        <a:rPr lang="en-US" sz="2000" dirty="0">
                          <a:effectLst/>
                        </a:rPr>
                        <a:t>Internal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dirty="0">
                          <a:effectLst/>
                        </a:rPr>
                        <a:t>(Examples)</a:t>
                      </a:r>
                    </a:p>
                    <a:p>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8802" marR="58802" marT="0" marB="0" anchor="ctr"/>
                </a:tc>
                <a:tc>
                  <a:txBody>
                    <a:bodyPr/>
                    <a:lstStyle/>
                    <a:p>
                      <a:pPr algn="ctr"/>
                      <a:r>
                        <a:rPr lang="en-US" sz="2000" dirty="0">
                          <a:effectLst/>
                        </a:rPr>
                        <a:t>Strengths</a:t>
                      </a:r>
                    </a:p>
                    <a:p>
                      <a:pPr algn="ct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400" b="1" dirty="0">
                          <a:effectLst/>
                          <a:latin typeface="Calibri" panose="020F0502020204030204" pitchFamily="34" charset="0"/>
                          <a:ea typeface="Calibri" panose="020F0502020204030204" pitchFamily="34" charset="0"/>
                          <a:cs typeface="Times New Roman" panose="02020603050405020304" pitchFamily="18" charset="0"/>
                        </a:rPr>
                        <a:t>Technological Progress </a:t>
                      </a:r>
                      <a:r>
                        <a:rPr lang="en-US" sz="1400" b="0" dirty="0">
                          <a:effectLst/>
                          <a:latin typeface="Calibri" panose="020F0502020204030204" pitchFamily="34" charset="0"/>
                          <a:ea typeface="Calibri" panose="020F0502020204030204" pitchFamily="34" charset="0"/>
                          <a:cs typeface="Times New Roman" panose="02020603050405020304" pitchFamily="18" charset="0"/>
                        </a:rPr>
                        <a:t>(e.g., market reach, accessibility,  and e-commerce)</a:t>
                      </a:r>
                    </a:p>
                    <a:p>
                      <a:pPr algn="ctr"/>
                      <a:r>
                        <a:rPr lang="en-US" sz="1400" b="1" dirty="0">
                          <a:effectLst/>
                          <a:latin typeface="Calibri" panose="020F0502020204030204" pitchFamily="34" charset="0"/>
                          <a:ea typeface="Calibri" panose="020F0502020204030204" pitchFamily="34" charset="0"/>
                          <a:cs typeface="Times New Roman" panose="02020603050405020304" pitchFamily="18" charset="0"/>
                        </a:rPr>
                        <a:t>A strong relationship </a:t>
                      </a:r>
                      <a:r>
                        <a:rPr lang="en-US" sz="1400" b="0" dirty="0">
                          <a:effectLst/>
                          <a:latin typeface="Calibri" panose="020F0502020204030204" pitchFamily="34" charset="0"/>
                          <a:ea typeface="Calibri" panose="020F0502020204030204" pitchFamily="34" charset="0"/>
                          <a:cs typeface="Times New Roman" panose="02020603050405020304" pitchFamily="18" charset="0"/>
                        </a:rPr>
                        <a:t>between tourism businesses and local government</a:t>
                      </a:r>
                      <a:endParaRPr lang="en-IE"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802" marR="58802" marT="0" marB="0" anchor="ctr"/>
                </a:tc>
                <a:tc>
                  <a:txBody>
                    <a:bodyPr/>
                    <a:lstStyle/>
                    <a:p>
                      <a:pPr algn="ctr"/>
                      <a:r>
                        <a:rPr lang="en-US" sz="2000" dirty="0">
                          <a:effectLst/>
                        </a:rPr>
                        <a:t>Weaknesses</a:t>
                      </a:r>
                      <a:endParaRPr lang="en-IE" sz="2000" dirty="0">
                        <a:effectLst/>
                      </a:endParaRPr>
                    </a:p>
                    <a:p>
                      <a:pPr algn="ctr">
                        <a:spcBef>
                          <a:spcPts val="0"/>
                        </a:spcBef>
                        <a:spcAft>
                          <a:spcPts val="0"/>
                        </a:spcAft>
                      </a:pPr>
                      <a:endParaRPr lang="en-US" sz="1400" b="0" dirty="0">
                        <a:effectLst/>
                      </a:endParaRPr>
                    </a:p>
                    <a:p>
                      <a:pPr algn="ctr">
                        <a:spcBef>
                          <a:spcPts val="0"/>
                        </a:spcBef>
                        <a:spcAft>
                          <a:spcPts val="0"/>
                        </a:spcAft>
                      </a:pPr>
                      <a:r>
                        <a:rPr lang="en-US" sz="1400" b="0" dirty="0">
                          <a:effectLst/>
                        </a:rPr>
                        <a:t>Poor </a:t>
                      </a:r>
                      <a:r>
                        <a:rPr lang="en-US" sz="1400" b="1" dirty="0">
                          <a:effectLst/>
                        </a:rPr>
                        <a:t>Security Measures </a:t>
                      </a:r>
                      <a:r>
                        <a:rPr lang="en-US" sz="1400" b="0" dirty="0">
                          <a:effectLst/>
                        </a:rPr>
                        <a:t>in Place. </a:t>
                      </a:r>
                    </a:p>
                    <a:p>
                      <a:pPr algn="ctr">
                        <a:spcBef>
                          <a:spcPts val="0"/>
                        </a:spcBef>
                        <a:spcAft>
                          <a:spcPts val="0"/>
                        </a:spcAft>
                      </a:pPr>
                      <a:r>
                        <a:rPr lang="en-US" sz="1400" b="0" dirty="0">
                          <a:effectLst/>
                        </a:rPr>
                        <a:t>Limited </a:t>
                      </a:r>
                      <a:r>
                        <a:rPr lang="en-US" sz="1400" b="1" dirty="0">
                          <a:effectLst/>
                        </a:rPr>
                        <a:t>crisis expertise</a:t>
                      </a:r>
                    </a:p>
                    <a:p>
                      <a:pPr algn="ctr">
                        <a:spcBef>
                          <a:spcPts val="0"/>
                        </a:spcBef>
                        <a:spcAft>
                          <a:spcPts val="0"/>
                        </a:spcAft>
                      </a:pPr>
                      <a:r>
                        <a:rPr lang="en-US" sz="1400" b="0" dirty="0">
                          <a:effectLst/>
                        </a:rPr>
                        <a:t>No </a:t>
                      </a:r>
                      <a:r>
                        <a:rPr lang="en-US" sz="1400" b="1" dirty="0">
                          <a:effectLst/>
                        </a:rPr>
                        <a:t>Crisis Management Center </a:t>
                      </a:r>
                    </a:p>
                    <a:p>
                      <a:pPr algn="ctr">
                        <a:spcBef>
                          <a:spcPts val="0"/>
                        </a:spcBef>
                        <a:spcAft>
                          <a:spcPts val="0"/>
                        </a:spcAft>
                      </a:pPr>
                      <a:r>
                        <a:rPr lang="en-US" sz="1400" b="0" dirty="0">
                          <a:effectLst/>
                        </a:rPr>
                        <a:t>Prone to significant flooding in certain areas</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802" marR="58802" marT="0" marB="0" anchor="ctr"/>
                </a:tc>
                <a:extLst>
                  <a:ext uri="{0D108BD9-81ED-4DB2-BD59-A6C34878D82A}">
                    <a16:rowId xmlns:a16="http://schemas.microsoft.com/office/drawing/2014/main" val="2677713055"/>
                  </a:ext>
                </a:extLst>
              </a:tr>
              <a:tr h="3834083">
                <a:tc>
                  <a:txBody>
                    <a:bodyPr/>
                    <a:lstStyle/>
                    <a:p>
                      <a:r>
                        <a:rPr lang="en-US" sz="2000" b="1" kern="1200" dirty="0">
                          <a:solidFill>
                            <a:schemeClr val="dk1"/>
                          </a:solidFill>
                          <a:effectLst/>
                          <a:latin typeface="Calibri" panose="020F0502020204030204" pitchFamily="34" charset="0"/>
                          <a:cs typeface="Times New Roman" panose="02020603050405020304" pitchFamily="18" charset="0"/>
                        </a:rPr>
                        <a:t>External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dirty="0">
                          <a:solidFill>
                            <a:srgbClr val="086D6E"/>
                          </a:solidFill>
                          <a:effectLst/>
                        </a:rPr>
                        <a:t>(Examples)</a:t>
                      </a:r>
                    </a:p>
                    <a:p>
                      <a:endParaRPr lang="en-IE" sz="2000" b="1"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802" marR="58802" marT="0" marB="0" anchor="ctr">
                    <a:solidFill>
                      <a:srgbClr val="CCD4D5"/>
                    </a:solidFill>
                  </a:tcPr>
                </a:tc>
                <a:tc>
                  <a:txBody>
                    <a:bodyPr/>
                    <a:lstStyle/>
                    <a:p>
                      <a:r>
                        <a:rPr lang="en-US" sz="2000" b="1" dirty="0">
                          <a:effectLst/>
                        </a:rPr>
                        <a:t>Opportunities</a:t>
                      </a:r>
                    </a:p>
                    <a:p>
                      <a:r>
                        <a:rPr lang="en-US" sz="1400" b="0" dirty="0">
                          <a:effectLst/>
                        </a:rPr>
                        <a:t>Develop a tourism </a:t>
                      </a:r>
                      <a:r>
                        <a:rPr lang="en-US" sz="1400" b="1" dirty="0">
                          <a:effectLst/>
                        </a:rPr>
                        <a:t>floodplain mapping </a:t>
                      </a:r>
                      <a:r>
                        <a:rPr lang="en-US" sz="1400" b="0" dirty="0">
                          <a:effectLst/>
                        </a:rPr>
                        <a:t>and see how it can be managed or mitigated</a:t>
                      </a:r>
                    </a:p>
                    <a:p>
                      <a:endParaRPr lang="en-US" sz="1400" b="0" dirty="0">
                        <a:effectLst/>
                      </a:endParaRPr>
                    </a:p>
                    <a:p>
                      <a:r>
                        <a:rPr lang="en-US" sz="1400" b="0" dirty="0">
                          <a:effectLst/>
                        </a:rPr>
                        <a:t>Set up a </a:t>
                      </a:r>
                      <a:r>
                        <a:rPr lang="en-US" sz="1400" b="1" dirty="0">
                          <a:effectLst/>
                        </a:rPr>
                        <a:t>Crisis Management Team &amp; Center </a:t>
                      </a:r>
                      <a:r>
                        <a:rPr lang="en-US" sz="1400" b="0" dirty="0">
                          <a:effectLst/>
                        </a:rPr>
                        <a:t>to develop skills, get knowledgeable and reach a common goal to respond to a crisis </a:t>
                      </a:r>
                    </a:p>
                    <a:p>
                      <a:endParaRPr lang="en-US" sz="1400" b="0" dirty="0">
                        <a:effectLst/>
                      </a:endParaRPr>
                    </a:p>
                    <a:p>
                      <a:r>
                        <a:rPr lang="en-US" sz="1400" b="0" dirty="0">
                          <a:effectLst/>
                        </a:rPr>
                        <a:t>Strengthen regional capacity by analyzing existing crisis resources by </a:t>
                      </a:r>
                      <a:r>
                        <a:rPr lang="en-US" sz="1400" b="1" dirty="0">
                          <a:effectLst/>
                        </a:rPr>
                        <a:t>Auditing </a:t>
                      </a:r>
                      <a:r>
                        <a:rPr lang="en-US" sz="1400" b="0" dirty="0">
                          <a:effectLst/>
                        </a:rPr>
                        <a:t>the region</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802" marR="58802" marT="0" marB="0" anchor="ctr"/>
                </a:tc>
                <a:tc>
                  <a:txBody>
                    <a:bodyPr/>
                    <a:lstStyle/>
                    <a:p>
                      <a:r>
                        <a:rPr lang="en-US" sz="2000" b="1" dirty="0">
                          <a:effectLst/>
                        </a:rPr>
                        <a:t>Threats </a:t>
                      </a:r>
                    </a:p>
                    <a:p>
                      <a:pPr>
                        <a:spcBef>
                          <a:spcPts val="600"/>
                        </a:spcBef>
                        <a:spcAft>
                          <a:spcPts val="600"/>
                        </a:spcAft>
                      </a:pPr>
                      <a:r>
                        <a:rPr lang="en-US" sz="1400" b="0" dirty="0">
                          <a:effectLst/>
                        </a:rPr>
                        <a:t>No </a:t>
                      </a:r>
                      <a:r>
                        <a:rPr lang="en-US" sz="1400" b="1" dirty="0">
                          <a:effectLst/>
                        </a:rPr>
                        <a:t>Crisis Management Plans </a:t>
                      </a:r>
                      <a:r>
                        <a:rPr lang="en-US" sz="1400" b="0" dirty="0">
                          <a:effectLst/>
                        </a:rPr>
                        <a:t>in place to address e.g., infrastructure failure, environmental damage</a:t>
                      </a:r>
                    </a:p>
                    <a:p>
                      <a:pPr>
                        <a:spcBef>
                          <a:spcPts val="600"/>
                        </a:spcBef>
                        <a:spcAft>
                          <a:spcPts val="600"/>
                        </a:spcAft>
                      </a:pPr>
                      <a:r>
                        <a:rPr lang="en-US" sz="1400" b="1" dirty="0">
                          <a:effectLst/>
                        </a:rPr>
                        <a:t>Denial attitudes and behaviors</a:t>
                      </a:r>
                      <a:r>
                        <a:rPr lang="en-US" sz="1400" b="0" dirty="0">
                          <a:effectLst/>
                        </a:rPr>
                        <a:t> to potential crisis – no understanding of potential threats</a:t>
                      </a:r>
                    </a:p>
                    <a:p>
                      <a:pPr>
                        <a:spcBef>
                          <a:spcPts val="0"/>
                        </a:spcBef>
                        <a:spcAft>
                          <a:spcPts val="0"/>
                        </a:spcAft>
                      </a:pPr>
                      <a:r>
                        <a:rPr lang="en-US" sz="1400" b="1" dirty="0">
                          <a:effectLst/>
                        </a:rPr>
                        <a:t>No back up plan or policy for </a:t>
                      </a:r>
                      <a:r>
                        <a:rPr lang="en-US" sz="1400" b="0" dirty="0">
                          <a:effectLst/>
                        </a:rPr>
                        <a:t>e.g., over-crowding, long term closures, increased crime or possible </a:t>
                      </a:r>
                      <a:r>
                        <a:rPr lang="en-US" sz="1400" b="0" kern="1200" dirty="0">
                          <a:solidFill>
                            <a:schemeClr val="dk1"/>
                          </a:solidFill>
                          <a:effectLst/>
                          <a:latin typeface="+mn-lt"/>
                          <a:ea typeface="+mn-ea"/>
                          <a:cs typeface="+mn-cs"/>
                        </a:rPr>
                        <a:t>security issues e.g., terrorism </a:t>
                      </a:r>
                      <a:endParaRPr lang="en-IE" sz="1400" b="0" kern="1200" dirty="0">
                        <a:solidFill>
                          <a:schemeClr val="dk1"/>
                        </a:solidFill>
                        <a:effectLst/>
                        <a:latin typeface="+mn-lt"/>
                        <a:ea typeface="+mn-ea"/>
                        <a:cs typeface="+mn-cs"/>
                      </a:endParaRPr>
                    </a:p>
                  </a:txBody>
                  <a:tcPr marL="58802" marR="58802" marT="0" marB="0" anchor="ctr"/>
                </a:tc>
                <a:extLst>
                  <a:ext uri="{0D108BD9-81ED-4DB2-BD59-A6C34878D82A}">
                    <a16:rowId xmlns:a16="http://schemas.microsoft.com/office/drawing/2014/main" val="654729725"/>
                  </a:ext>
                </a:extLst>
              </a:tr>
              <a:tr h="432892">
                <a:tc>
                  <a:txBody>
                    <a:bodyPr/>
                    <a:lstStyle/>
                    <a:p>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8802" marR="58802" marT="0" marB="0" anchor="ctr">
                    <a:solidFill>
                      <a:schemeClr val="bg1"/>
                    </a:solidFill>
                  </a:tcPr>
                </a:tc>
                <a:tc>
                  <a:txBody>
                    <a:bodyPr/>
                    <a:lstStyle/>
                    <a:p>
                      <a:r>
                        <a:rPr lang="en-IE" sz="2000" b="1" dirty="0">
                          <a:solidFill>
                            <a:srgbClr val="F27954"/>
                          </a:solidFill>
                          <a:effectLst/>
                          <a:latin typeface="Calibri" panose="020F0502020204030204" pitchFamily="34" charset="0"/>
                          <a:ea typeface="Calibri" panose="020F0502020204030204" pitchFamily="34" charset="0"/>
                          <a:cs typeface="Times New Roman" panose="02020603050405020304" pitchFamily="18" charset="0"/>
                        </a:rPr>
                        <a:t>Positive</a:t>
                      </a:r>
                    </a:p>
                  </a:txBody>
                  <a:tcPr marL="58802" marR="58802" marT="0" marB="0">
                    <a:solidFill>
                      <a:schemeClr val="bg1"/>
                    </a:solidFill>
                  </a:tcPr>
                </a:tc>
                <a:tc>
                  <a:txBody>
                    <a:bodyPr/>
                    <a:lstStyle/>
                    <a:p>
                      <a:pPr>
                        <a:spcBef>
                          <a:spcPts val="600"/>
                        </a:spcBef>
                        <a:spcAft>
                          <a:spcPts val="600"/>
                        </a:spcAft>
                      </a:pPr>
                      <a:r>
                        <a:rPr lang="en-IE" sz="2000" b="1" dirty="0">
                          <a:solidFill>
                            <a:srgbClr val="F27954"/>
                          </a:solidFill>
                          <a:effectLst/>
                          <a:latin typeface="Calibri" panose="020F0502020204030204" pitchFamily="34" charset="0"/>
                          <a:ea typeface="Calibri" panose="020F0502020204030204" pitchFamily="34" charset="0"/>
                          <a:cs typeface="Times New Roman" panose="02020603050405020304" pitchFamily="18" charset="0"/>
                        </a:rPr>
                        <a:t>Negative </a:t>
                      </a:r>
                    </a:p>
                  </a:txBody>
                  <a:tcPr marL="58802" marR="58802" marT="0" marB="0">
                    <a:solidFill>
                      <a:schemeClr val="bg1"/>
                    </a:solidFill>
                  </a:tcPr>
                </a:tc>
                <a:extLst>
                  <a:ext uri="{0D108BD9-81ED-4DB2-BD59-A6C34878D82A}">
                    <a16:rowId xmlns:a16="http://schemas.microsoft.com/office/drawing/2014/main" val="2665959969"/>
                  </a:ext>
                </a:extLst>
              </a:tr>
            </a:tbl>
          </a:graphicData>
        </a:graphic>
      </p:graphicFrame>
    </p:spTree>
    <p:extLst>
      <p:ext uri="{BB962C8B-B14F-4D97-AF65-F5344CB8AC3E}">
        <p14:creationId xmlns:p14="http://schemas.microsoft.com/office/powerpoint/2010/main" val="40265542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94633B-F724-5605-9239-A06A91981756}"/>
              </a:ext>
            </a:extLst>
          </p:cNvPr>
          <p:cNvSpPr>
            <a:spLocks noGrp="1"/>
          </p:cNvSpPr>
          <p:nvPr>
            <p:ph type="body" sz="quarter" idx="13"/>
          </p:nvPr>
        </p:nvSpPr>
        <p:spPr>
          <a:xfrm>
            <a:off x="663387" y="519951"/>
            <a:ext cx="10757647" cy="5414682"/>
          </a:xfrm>
        </p:spPr>
        <p:txBody>
          <a:bodyPr>
            <a:noAutofit/>
          </a:bodyPr>
          <a:lstStyle/>
          <a:p>
            <a:pPr algn="l">
              <a:lnSpc>
                <a:spcPct val="100000"/>
              </a:lnSpc>
              <a:spcBef>
                <a:spcPts val="0"/>
              </a:spcBef>
            </a:pPr>
            <a:endParaRPr lang="en-GB" sz="1800" b="0" i="0" dirty="0">
              <a:effectLst/>
            </a:endParaRPr>
          </a:p>
          <a:p>
            <a:pPr algn="l">
              <a:lnSpc>
                <a:spcPct val="100000"/>
              </a:lnSpc>
              <a:spcBef>
                <a:spcPts val="0"/>
              </a:spcBef>
            </a:pPr>
            <a:r>
              <a:rPr lang="en-GB" sz="2800" b="1" i="0" dirty="0"/>
              <a:t>Tips to Consider</a:t>
            </a:r>
          </a:p>
          <a:p>
            <a:pPr algn="l">
              <a:lnSpc>
                <a:spcPct val="100000"/>
              </a:lnSpc>
              <a:spcBef>
                <a:spcPts val="0"/>
              </a:spcBef>
            </a:pPr>
            <a:endParaRPr lang="en-GB" sz="1400" b="1" i="0" dirty="0"/>
          </a:p>
          <a:p>
            <a:pPr algn="l">
              <a:lnSpc>
                <a:spcPct val="100000"/>
              </a:lnSpc>
              <a:spcBef>
                <a:spcPts val="0"/>
              </a:spcBef>
            </a:pPr>
            <a:r>
              <a:rPr lang="en-GB" sz="2400" i="0" dirty="0"/>
              <a:t>TIP: It’s a good idea to </a:t>
            </a:r>
            <a:r>
              <a:rPr lang="en-GB" sz="2400" b="1" i="0" dirty="0"/>
              <a:t>cover every aspect of the hypothetical crisis scenario </a:t>
            </a:r>
            <a:r>
              <a:rPr lang="en-GB" sz="2400" i="0" dirty="0"/>
              <a:t>for that particular region, from beginning to post-disaster efforts. Determine their impact, and different solutions that are and could be put in place to alleviate impact before during and after they occur. You may simultaneously research to determine what the region needs and what the region already has in place.</a:t>
            </a:r>
          </a:p>
          <a:p>
            <a:pPr marL="457200" indent="-457200" algn="l">
              <a:lnSpc>
                <a:spcPct val="100000"/>
              </a:lnSpc>
              <a:spcBef>
                <a:spcPts val="0"/>
              </a:spcBef>
              <a:buFont typeface="+mj-lt"/>
              <a:buAutoNum type="arabicPeriod" startAt="5"/>
            </a:pPr>
            <a:endParaRPr lang="en-GB" sz="2400" i="0" dirty="0"/>
          </a:p>
          <a:p>
            <a:pPr>
              <a:lnSpc>
                <a:spcPct val="100000"/>
              </a:lnSpc>
              <a:spcBef>
                <a:spcPts val="0"/>
              </a:spcBef>
            </a:pPr>
            <a:endParaRPr lang="en-IE" sz="1800" dirty="0"/>
          </a:p>
        </p:txBody>
      </p:sp>
    </p:spTree>
    <p:extLst>
      <p:ext uri="{BB962C8B-B14F-4D97-AF65-F5344CB8AC3E}">
        <p14:creationId xmlns:p14="http://schemas.microsoft.com/office/powerpoint/2010/main" val="32328421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94633B-F724-5605-9239-A06A91981756}"/>
              </a:ext>
            </a:extLst>
          </p:cNvPr>
          <p:cNvSpPr>
            <a:spLocks noGrp="1"/>
          </p:cNvSpPr>
          <p:nvPr>
            <p:ph type="body" sz="quarter" idx="13"/>
          </p:nvPr>
        </p:nvSpPr>
        <p:spPr>
          <a:xfrm>
            <a:off x="453978" y="519951"/>
            <a:ext cx="11284044" cy="5414682"/>
          </a:xfrm>
        </p:spPr>
        <p:txBody>
          <a:bodyPr>
            <a:noAutofit/>
          </a:bodyPr>
          <a:lstStyle/>
          <a:p>
            <a:pPr algn="l">
              <a:lnSpc>
                <a:spcPct val="100000"/>
              </a:lnSpc>
              <a:spcBef>
                <a:spcPts val="0"/>
              </a:spcBef>
            </a:pPr>
            <a:endParaRPr lang="en-GB" sz="1800" b="0" i="0" dirty="0">
              <a:effectLst/>
            </a:endParaRPr>
          </a:p>
          <a:p>
            <a:pPr algn="l">
              <a:lnSpc>
                <a:spcPct val="100000"/>
              </a:lnSpc>
              <a:spcBef>
                <a:spcPts val="0"/>
              </a:spcBef>
            </a:pPr>
            <a:r>
              <a:rPr lang="en-GB" sz="2800" b="1" i="0" dirty="0"/>
              <a:t>Tips to Consider</a:t>
            </a:r>
          </a:p>
          <a:p>
            <a:pPr marL="285750" indent="-285750" algn="l">
              <a:lnSpc>
                <a:spcPct val="100000"/>
              </a:lnSpc>
              <a:spcBef>
                <a:spcPts val="0"/>
              </a:spcBef>
              <a:buFont typeface="Arial" panose="020B0604020202020204" pitchFamily="34" charset="0"/>
              <a:buChar char="•"/>
            </a:pPr>
            <a:r>
              <a:rPr lang="en-GB" sz="2400" i="0" dirty="0"/>
              <a:t>This discussion exercise can be conducted along with </a:t>
            </a:r>
            <a:r>
              <a:rPr lang="en-GB" sz="2400" b="1" i="0" dirty="0"/>
              <a:t>seminars, workshops and games</a:t>
            </a:r>
          </a:p>
          <a:p>
            <a:pPr marL="285750" indent="-285750" algn="l">
              <a:lnSpc>
                <a:spcPct val="100000"/>
              </a:lnSpc>
              <a:spcBef>
                <a:spcPts val="0"/>
              </a:spcBef>
              <a:buFont typeface="Arial" panose="020B0604020202020204" pitchFamily="34" charset="0"/>
              <a:buChar char="•"/>
            </a:pPr>
            <a:r>
              <a:rPr lang="en-GB" sz="2400" i="0" dirty="0"/>
              <a:t>Research and evaluate </a:t>
            </a:r>
            <a:r>
              <a:rPr lang="en-GB" sz="2400" b="1" i="0" dirty="0"/>
              <a:t>available resources and supports online (e.g., </a:t>
            </a:r>
            <a:r>
              <a:rPr lang="en-GB" sz="2400" i="0" dirty="0"/>
              <a:t>assess plans, campaigns, procedures and policies)</a:t>
            </a:r>
            <a:r>
              <a:rPr lang="en-GB" sz="2400" b="1" i="0" dirty="0"/>
              <a:t> </a:t>
            </a:r>
            <a:r>
              <a:rPr lang="en-GB" sz="2400" i="0" dirty="0"/>
              <a:t>in your region and include other similar regions so you can see what worked, what didn’t and what your region needs to address the crisis. Example for a </a:t>
            </a:r>
            <a:r>
              <a:rPr lang="en-GB" sz="2400" b="1" i="0" dirty="0"/>
              <a:t>drop in currency value </a:t>
            </a:r>
            <a:r>
              <a:rPr lang="en-GB" sz="2400" i="0" dirty="0"/>
              <a:t>and risk of reduced visitor numbers, stay and spend consider what you could do and need to attract and get visitors to stay or visit again. For example research what promotional packages and campaigns or social media other regions used and worked. How could the same be transferred to your region? What is existing to support your campaign in the region and what is needed?</a:t>
            </a:r>
          </a:p>
          <a:p>
            <a:pPr marL="285750" indent="-285750" algn="l">
              <a:lnSpc>
                <a:spcPct val="100000"/>
              </a:lnSpc>
              <a:spcBef>
                <a:spcPts val="0"/>
              </a:spcBef>
              <a:buFont typeface="Arial" panose="020B0604020202020204" pitchFamily="34" charset="0"/>
              <a:buChar char="•"/>
            </a:pPr>
            <a:r>
              <a:rPr lang="en-GB" sz="2400" b="1" i="0" dirty="0"/>
              <a:t>Invite any external agencies or tourism representatives </a:t>
            </a:r>
            <a:r>
              <a:rPr lang="en-GB" sz="2400" i="0" dirty="0"/>
              <a:t>of the region that may assist and get them to help you e.g., Tourism Officer, Local Fire Department, Local Government representatives. </a:t>
            </a:r>
          </a:p>
          <a:p>
            <a:pPr algn="l">
              <a:lnSpc>
                <a:spcPct val="100000"/>
              </a:lnSpc>
              <a:spcBef>
                <a:spcPts val="0"/>
              </a:spcBef>
            </a:pPr>
            <a:endParaRPr lang="en-GB" sz="1800" i="0" dirty="0"/>
          </a:p>
          <a:p>
            <a:pPr>
              <a:lnSpc>
                <a:spcPct val="100000"/>
              </a:lnSpc>
              <a:spcBef>
                <a:spcPts val="0"/>
              </a:spcBef>
            </a:pPr>
            <a:endParaRPr lang="en-IE" sz="1800" dirty="0"/>
          </a:p>
        </p:txBody>
      </p:sp>
    </p:spTree>
    <p:extLst>
      <p:ext uri="{BB962C8B-B14F-4D97-AF65-F5344CB8AC3E}">
        <p14:creationId xmlns:p14="http://schemas.microsoft.com/office/powerpoint/2010/main" val="23309698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94633B-F724-5605-9239-A06A91981756}"/>
              </a:ext>
            </a:extLst>
          </p:cNvPr>
          <p:cNvSpPr>
            <a:spLocks noGrp="1"/>
          </p:cNvSpPr>
          <p:nvPr>
            <p:ph type="body" sz="quarter" idx="13"/>
          </p:nvPr>
        </p:nvSpPr>
        <p:spPr>
          <a:xfrm>
            <a:off x="453978" y="424258"/>
            <a:ext cx="11284044" cy="5414682"/>
          </a:xfrm>
        </p:spPr>
        <p:txBody>
          <a:bodyPr>
            <a:noAutofit/>
          </a:bodyPr>
          <a:lstStyle/>
          <a:p>
            <a:pPr algn="l">
              <a:lnSpc>
                <a:spcPct val="100000"/>
              </a:lnSpc>
              <a:spcBef>
                <a:spcPts val="0"/>
              </a:spcBef>
            </a:pPr>
            <a:endParaRPr lang="en-GB" sz="1800" b="0" i="0" dirty="0">
              <a:effectLst/>
            </a:endParaRPr>
          </a:p>
          <a:p>
            <a:pPr algn="l">
              <a:lnSpc>
                <a:spcPct val="100000"/>
              </a:lnSpc>
              <a:spcBef>
                <a:spcPts val="0"/>
              </a:spcBef>
            </a:pPr>
            <a:endParaRPr lang="en-GB" sz="1800" i="0" dirty="0"/>
          </a:p>
          <a:p>
            <a:pPr algn="l">
              <a:lnSpc>
                <a:spcPct val="100000"/>
              </a:lnSpc>
              <a:spcBef>
                <a:spcPts val="0"/>
              </a:spcBef>
            </a:pPr>
            <a:r>
              <a:rPr lang="en-GB" sz="2800" b="1" i="0" dirty="0"/>
              <a:t>Result Create a Crisis Action Report</a:t>
            </a:r>
          </a:p>
          <a:p>
            <a:pPr algn="l">
              <a:lnSpc>
                <a:spcPct val="100000"/>
              </a:lnSpc>
              <a:spcBef>
                <a:spcPts val="0"/>
              </a:spcBef>
            </a:pPr>
            <a:r>
              <a:rPr lang="en-GB" sz="2400" i="0" dirty="0"/>
              <a:t>The outcome of a tabletop SWOT exercise should inform future disaster or crisis recovery (DR) planning and determine new guidelines the region may need to implement. </a:t>
            </a:r>
          </a:p>
          <a:p>
            <a:pPr algn="l">
              <a:lnSpc>
                <a:spcPct val="100000"/>
              </a:lnSpc>
              <a:spcBef>
                <a:spcPts val="0"/>
              </a:spcBef>
            </a:pPr>
            <a:endParaRPr lang="en-GB" sz="2400" i="0" dirty="0"/>
          </a:p>
          <a:p>
            <a:pPr algn="l">
              <a:lnSpc>
                <a:spcPct val="100000"/>
              </a:lnSpc>
              <a:spcBef>
                <a:spcPts val="0"/>
              </a:spcBef>
            </a:pPr>
            <a:r>
              <a:rPr lang="en-GB" sz="2400" i="0" dirty="0"/>
              <a:t>This exercise could help you and your region to identify gaps in industry knowledge, lack of cohesiveness and understanding of how different organisations can work together, a gap in training and support needed or security flaws that must be amended. </a:t>
            </a:r>
          </a:p>
          <a:p>
            <a:pPr algn="l">
              <a:lnSpc>
                <a:spcPct val="100000"/>
              </a:lnSpc>
              <a:spcBef>
                <a:spcPts val="0"/>
              </a:spcBef>
            </a:pPr>
            <a:endParaRPr lang="en-GB" sz="2400" i="0" dirty="0"/>
          </a:p>
          <a:p>
            <a:pPr algn="l">
              <a:lnSpc>
                <a:spcPct val="100000"/>
              </a:lnSpc>
              <a:spcBef>
                <a:spcPts val="0"/>
              </a:spcBef>
            </a:pPr>
            <a:r>
              <a:rPr lang="en-GB" sz="2400" i="0" dirty="0"/>
              <a:t>Key roles (student and external) present during the exercise have the opportunity to not only become more comfortable with their own roles in disaster scenarios but to see how the entire response will play out across the region. </a:t>
            </a:r>
          </a:p>
          <a:p>
            <a:pPr algn="l">
              <a:lnSpc>
                <a:spcPct val="100000"/>
              </a:lnSpc>
              <a:spcBef>
                <a:spcPts val="0"/>
              </a:spcBef>
            </a:pPr>
            <a:endParaRPr lang="en-GB" sz="2400" i="0" dirty="0"/>
          </a:p>
          <a:p>
            <a:pPr algn="l">
              <a:lnSpc>
                <a:spcPct val="100000"/>
              </a:lnSpc>
              <a:spcBef>
                <a:spcPts val="0"/>
              </a:spcBef>
            </a:pPr>
            <a:r>
              <a:rPr lang="en-GB" sz="2400" i="0" dirty="0"/>
              <a:t>Following the exercise, participants and facilitators may compile a SWOT Analysis Table (Regional Audit and Crisis Management Plan) detailing any key findings or questions highlighted during the exercise.</a:t>
            </a:r>
          </a:p>
          <a:p>
            <a:pPr>
              <a:lnSpc>
                <a:spcPct val="100000"/>
              </a:lnSpc>
              <a:spcBef>
                <a:spcPts val="0"/>
              </a:spcBef>
            </a:pPr>
            <a:endParaRPr lang="en-IE" sz="1800" dirty="0"/>
          </a:p>
        </p:txBody>
      </p:sp>
    </p:spTree>
    <p:extLst>
      <p:ext uri="{BB962C8B-B14F-4D97-AF65-F5344CB8AC3E}">
        <p14:creationId xmlns:p14="http://schemas.microsoft.com/office/powerpoint/2010/main" val="13715644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59530B-3C0E-A014-F58E-96E192AD1315}"/>
              </a:ext>
            </a:extLst>
          </p:cNvPr>
          <p:cNvSpPr>
            <a:spLocks noGrp="1"/>
          </p:cNvSpPr>
          <p:nvPr>
            <p:ph type="body" sz="quarter" idx="18"/>
          </p:nvPr>
        </p:nvSpPr>
        <p:spPr>
          <a:xfrm>
            <a:off x="1146035" y="2224884"/>
            <a:ext cx="5140465" cy="4903784"/>
          </a:xfrm>
        </p:spPr>
        <p:txBody>
          <a:bodyPr>
            <a:normAutofit fontScale="92500" lnSpcReduction="20000"/>
          </a:bodyPr>
          <a:lstStyle/>
          <a:p>
            <a:pPr marL="0" indent="0">
              <a:lnSpc>
                <a:spcPct val="120000"/>
              </a:lnSpc>
              <a:spcBef>
                <a:spcPts val="0"/>
              </a:spcBef>
            </a:pPr>
            <a:r>
              <a:rPr lang="en-US" sz="1800" dirty="0">
                <a:effectLst/>
                <a:latin typeface="Calibri" panose="020F0502020204030204" pitchFamily="34" charset="0"/>
                <a:ea typeface="Times New Roman" panose="02020603050405020304" pitchFamily="18" charset="0"/>
                <a:cs typeface="Calibri" panose="020F0502020204030204" pitchFamily="34" charset="0"/>
              </a:rPr>
              <a:t>Carry out a Situational or SWOT Analysis is a simple tool this will allow a region to understand its ability to cope with a crisis. </a:t>
            </a:r>
          </a:p>
          <a:p>
            <a:pPr marL="0" indent="0">
              <a:lnSpc>
                <a:spcPct val="120000"/>
              </a:lnSpc>
              <a:spcBef>
                <a:spcPts val="0"/>
              </a:spcBef>
            </a:pP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marL="0" indent="0">
              <a:lnSpc>
                <a:spcPct val="120000"/>
              </a:lnSpc>
              <a:spcBef>
                <a:spcPts val="0"/>
              </a:spcBef>
            </a:pPr>
            <a:r>
              <a:rPr lang="en-US" sz="1800" dirty="0">
                <a:effectLst/>
                <a:latin typeface="Calibri" panose="020F0502020204030204" pitchFamily="34" charset="0"/>
                <a:ea typeface="Times New Roman" panose="02020603050405020304" pitchFamily="18" charset="0"/>
                <a:cs typeface="Calibri" panose="020F0502020204030204" pitchFamily="34" charset="0"/>
              </a:rPr>
              <a:t>It analyses both internal and external issues by identifying and analyzing strengths, weaknesses, opportunities and threats relative to potential crisis. </a:t>
            </a:r>
          </a:p>
          <a:p>
            <a:pPr marL="0" indent="0">
              <a:lnSpc>
                <a:spcPct val="120000"/>
              </a:lnSpc>
              <a:spcBef>
                <a:spcPts val="0"/>
              </a:spcBef>
            </a:pP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20000"/>
              </a:lnSpc>
              <a:spcBef>
                <a:spcPts val="0"/>
              </a:spcBef>
              <a:buFont typeface="Arial" panose="020B0604020202020204" pitchFamily="34" charset="0"/>
              <a:buChar cha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Strengths and weaknesses </a:t>
            </a:r>
            <a:r>
              <a:rPr lang="en-US" sz="1800" dirty="0">
                <a:effectLst/>
                <a:latin typeface="Calibri" panose="020F0502020204030204" pitchFamily="34" charset="0"/>
                <a:ea typeface="Times New Roman" panose="02020603050405020304" pitchFamily="18" charset="0"/>
                <a:cs typeface="Calibri" panose="020F0502020204030204" pitchFamily="34" charset="0"/>
              </a:rPr>
              <a:t>usually apply to the internal management or region itself</a:t>
            </a:r>
          </a:p>
          <a:p>
            <a:pPr marL="285750" indent="-285750">
              <a:lnSpc>
                <a:spcPct val="120000"/>
              </a:lnSpc>
              <a:spcBef>
                <a:spcPts val="0"/>
              </a:spcBef>
              <a:buFont typeface="Arial" panose="020B0604020202020204" pitchFamily="34" charset="0"/>
              <a:buChar char="•"/>
            </a:pP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20000"/>
              </a:lnSpc>
              <a:spcBef>
                <a:spcPts val="0"/>
              </a:spcBef>
              <a:buFont typeface="Arial" panose="020B0604020202020204" pitchFamily="34" charset="0"/>
              <a:buChar cha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Opportunities and threats </a:t>
            </a:r>
            <a:r>
              <a:rPr lang="en-US" sz="1800" dirty="0">
                <a:effectLst/>
                <a:latin typeface="Calibri" panose="020F0502020204030204" pitchFamily="34" charset="0"/>
                <a:ea typeface="Times New Roman" panose="02020603050405020304" pitchFamily="18" charset="0"/>
                <a:cs typeface="Calibri" panose="020F0502020204030204" pitchFamily="34" charset="0"/>
              </a:rPr>
              <a:t>refer to external issues not normally within a region’s direct control</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pP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marL="0" indent="0">
              <a:lnSpc>
                <a:spcPct val="120000"/>
              </a:lnSpc>
              <a:spcBef>
                <a:spcPts val="0"/>
              </a:spcBef>
            </a:pPr>
            <a:r>
              <a:rPr lang="en-US" sz="1800" dirty="0">
                <a:effectLst/>
                <a:latin typeface="Calibri" panose="020F0502020204030204" pitchFamily="34" charset="0"/>
                <a:ea typeface="Times New Roman" panose="02020603050405020304" pitchFamily="18" charset="0"/>
                <a:cs typeface="Calibri" panose="020F0502020204030204" pitchFamily="34" charset="0"/>
              </a:rPr>
              <a:t>Under each of the four headings, there can often be several points. This analysis is worthless unless it is carried out in a very open and honest manner. </a:t>
            </a:r>
          </a:p>
          <a:p>
            <a:pPr marL="0" indent="0">
              <a:lnSpc>
                <a:spcPct val="120000"/>
              </a:lnSpc>
              <a:spcBef>
                <a:spcPts val="0"/>
              </a:spcBef>
            </a:pP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marL="0" indent="0">
              <a:lnSpc>
                <a:spcPct val="120000"/>
              </a:lnSpc>
              <a:spcBef>
                <a:spcPts val="0"/>
              </a:spcBef>
            </a:pPr>
            <a:endParaRPr lang="en-IE" dirty="0"/>
          </a:p>
        </p:txBody>
      </p:sp>
      <p:sp>
        <p:nvSpPr>
          <p:cNvPr id="4" name="Text Placeholder 3">
            <a:extLst>
              <a:ext uri="{FF2B5EF4-FFF2-40B4-BE49-F238E27FC236}">
                <a16:creationId xmlns:a16="http://schemas.microsoft.com/office/drawing/2014/main" id="{FA88F65F-4858-E3DB-742E-48BB77C15291}"/>
              </a:ext>
            </a:extLst>
          </p:cNvPr>
          <p:cNvSpPr>
            <a:spLocks noGrp="1"/>
          </p:cNvSpPr>
          <p:nvPr>
            <p:ph type="body" sz="quarter" idx="16"/>
          </p:nvPr>
        </p:nvSpPr>
        <p:spPr>
          <a:xfrm>
            <a:off x="1057275" y="85725"/>
            <a:ext cx="4848226" cy="2095500"/>
          </a:xfrm>
        </p:spPr>
        <p:txBody>
          <a:bodyPr>
            <a:normAutofit fontScale="70000" lnSpcReduction="20000"/>
          </a:bodyPr>
          <a:lstStyle/>
          <a:p>
            <a:pPr algn="ctr">
              <a:lnSpc>
                <a:spcPct val="120000"/>
              </a:lnSpc>
              <a:spcBef>
                <a:spcPts val="0"/>
              </a:spcBef>
            </a:pPr>
            <a:r>
              <a:rPr lang="en-IE" sz="4600" b="1" dirty="0"/>
              <a:t>SWOT Analysis</a:t>
            </a:r>
          </a:p>
          <a:p>
            <a:pPr algn="ctr">
              <a:lnSpc>
                <a:spcPct val="120000"/>
              </a:lnSpc>
              <a:spcBef>
                <a:spcPts val="0"/>
              </a:spcBef>
            </a:pPr>
            <a:endParaRPr lang="en-IE" sz="1800" b="1" dirty="0"/>
          </a:p>
          <a:p>
            <a:pPr algn="ctr">
              <a:lnSpc>
                <a:spcPct val="120000"/>
              </a:lnSpc>
              <a:spcBef>
                <a:spcPts val="0"/>
              </a:spcBef>
            </a:pPr>
            <a:r>
              <a:rPr lang="en-IE" b="1" dirty="0"/>
              <a:t>First a Region Needs to Understand the Bigger Regional Picture by Conducting a SWOT Analysis</a:t>
            </a:r>
          </a:p>
        </p:txBody>
      </p:sp>
      <p:sp>
        <p:nvSpPr>
          <p:cNvPr id="6" name="Rectangle: Rounded Corners 5">
            <a:extLst>
              <a:ext uri="{FF2B5EF4-FFF2-40B4-BE49-F238E27FC236}">
                <a16:creationId xmlns:a16="http://schemas.microsoft.com/office/drawing/2014/main" id="{51E36381-ECCE-81B9-741A-26F26B3A2E6B}"/>
              </a:ext>
            </a:extLst>
          </p:cNvPr>
          <p:cNvSpPr/>
          <p:nvPr/>
        </p:nvSpPr>
        <p:spPr>
          <a:xfrm>
            <a:off x="47625" y="69455"/>
            <a:ext cx="2019300" cy="695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Template </a:t>
            </a:r>
          </a:p>
        </p:txBody>
      </p:sp>
      <p:graphicFrame>
        <p:nvGraphicFramePr>
          <p:cNvPr id="7" name="Table 6">
            <a:extLst>
              <a:ext uri="{FF2B5EF4-FFF2-40B4-BE49-F238E27FC236}">
                <a16:creationId xmlns:a16="http://schemas.microsoft.com/office/drawing/2014/main" id="{CB676E7A-3754-437C-5BF1-27FCD1E34827}"/>
              </a:ext>
            </a:extLst>
          </p:cNvPr>
          <p:cNvGraphicFramePr>
            <a:graphicFrameLocks noGrp="1"/>
          </p:cNvGraphicFramePr>
          <p:nvPr>
            <p:extLst>
              <p:ext uri="{D42A27DB-BD31-4B8C-83A1-F6EECF244321}">
                <p14:modId xmlns:p14="http://schemas.microsoft.com/office/powerpoint/2010/main" val="2103781978"/>
              </p:ext>
            </p:extLst>
          </p:nvPr>
        </p:nvGraphicFramePr>
        <p:xfrm>
          <a:off x="6286500" y="1"/>
          <a:ext cx="5905499" cy="6905818"/>
        </p:xfrm>
        <a:graphic>
          <a:graphicData uri="http://schemas.openxmlformats.org/drawingml/2006/table">
            <a:tbl>
              <a:tblPr firstRow="1" firstCol="1" bandRow="1">
                <a:tableStyleId>{5C22544A-7EE6-4342-B048-85BDC9FD1C3A}</a:tableStyleId>
              </a:tblPr>
              <a:tblGrid>
                <a:gridCol w="1279760">
                  <a:extLst>
                    <a:ext uri="{9D8B030D-6E8A-4147-A177-3AD203B41FA5}">
                      <a16:colId xmlns:a16="http://schemas.microsoft.com/office/drawing/2014/main" val="3364313418"/>
                    </a:ext>
                  </a:extLst>
                </a:gridCol>
                <a:gridCol w="2284887">
                  <a:extLst>
                    <a:ext uri="{9D8B030D-6E8A-4147-A177-3AD203B41FA5}">
                      <a16:colId xmlns:a16="http://schemas.microsoft.com/office/drawing/2014/main" val="74982386"/>
                    </a:ext>
                  </a:extLst>
                </a:gridCol>
                <a:gridCol w="2340852">
                  <a:extLst>
                    <a:ext uri="{9D8B030D-6E8A-4147-A177-3AD203B41FA5}">
                      <a16:colId xmlns:a16="http://schemas.microsoft.com/office/drawing/2014/main" val="1612416491"/>
                    </a:ext>
                  </a:extLst>
                </a:gridCol>
              </a:tblGrid>
              <a:tr h="2638843">
                <a:tc>
                  <a:txBody>
                    <a:bodyPr/>
                    <a:lstStyle/>
                    <a:p>
                      <a:r>
                        <a:rPr lang="en-US" sz="2000" dirty="0">
                          <a:effectLst/>
                        </a:rPr>
                        <a:t>Internal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dirty="0">
                          <a:effectLst/>
                        </a:rPr>
                        <a:t>(Examples)</a:t>
                      </a:r>
                    </a:p>
                    <a:p>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8802" marR="58802" marT="0" marB="0" anchor="ctr"/>
                </a:tc>
                <a:tc>
                  <a:txBody>
                    <a:bodyPr/>
                    <a:lstStyle/>
                    <a:p>
                      <a:pPr algn="ctr"/>
                      <a:r>
                        <a:rPr lang="en-US" sz="2000" dirty="0">
                          <a:effectLst/>
                        </a:rPr>
                        <a:t>Strengths</a:t>
                      </a:r>
                    </a:p>
                    <a:p>
                      <a:pPr algn="ct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400" b="1" dirty="0">
                          <a:effectLst/>
                          <a:latin typeface="Calibri" panose="020F0502020204030204" pitchFamily="34" charset="0"/>
                          <a:ea typeface="Calibri" panose="020F0502020204030204" pitchFamily="34" charset="0"/>
                          <a:cs typeface="Times New Roman" panose="02020603050405020304" pitchFamily="18" charset="0"/>
                        </a:rPr>
                        <a:t>Technological Progress </a:t>
                      </a:r>
                      <a:r>
                        <a:rPr lang="en-US" sz="1400" b="0" dirty="0">
                          <a:effectLst/>
                          <a:latin typeface="Calibri" panose="020F0502020204030204" pitchFamily="34" charset="0"/>
                          <a:ea typeface="Calibri" panose="020F0502020204030204" pitchFamily="34" charset="0"/>
                          <a:cs typeface="Times New Roman" panose="02020603050405020304" pitchFamily="18" charset="0"/>
                        </a:rPr>
                        <a:t>(e.g., market reach, accessibility,  and e-commerce)</a:t>
                      </a:r>
                    </a:p>
                    <a:p>
                      <a:pPr algn="ctr"/>
                      <a:r>
                        <a:rPr lang="en-US" sz="1400" b="1" dirty="0">
                          <a:effectLst/>
                          <a:latin typeface="Calibri" panose="020F0502020204030204" pitchFamily="34" charset="0"/>
                          <a:ea typeface="Calibri" panose="020F0502020204030204" pitchFamily="34" charset="0"/>
                          <a:cs typeface="Times New Roman" panose="02020603050405020304" pitchFamily="18" charset="0"/>
                        </a:rPr>
                        <a:t>A strong relationship </a:t>
                      </a:r>
                      <a:r>
                        <a:rPr lang="en-US" sz="1400" b="0" dirty="0">
                          <a:effectLst/>
                          <a:latin typeface="Calibri" panose="020F0502020204030204" pitchFamily="34" charset="0"/>
                          <a:ea typeface="Calibri" panose="020F0502020204030204" pitchFamily="34" charset="0"/>
                          <a:cs typeface="Times New Roman" panose="02020603050405020304" pitchFamily="18" charset="0"/>
                        </a:rPr>
                        <a:t>between tourism businesses and local government</a:t>
                      </a:r>
                      <a:endParaRPr lang="en-IE"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802" marR="58802" marT="0" marB="0" anchor="ctr"/>
                </a:tc>
                <a:tc>
                  <a:txBody>
                    <a:bodyPr/>
                    <a:lstStyle/>
                    <a:p>
                      <a:pPr algn="ctr"/>
                      <a:r>
                        <a:rPr lang="en-US" sz="2000" dirty="0">
                          <a:effectLst/>
                        </a:rPr>
                        <a:t>Weaknesses</a:t>
                      </a:r>
                      <a:endParaRPr lang="en-IE" sz="2000" dirty="0">
                        <a:effectLst/>
                      </a:endParaRPr>
                    </a:p>
                    <a:p>
                      <a:pPr algn="ctr">
                        <a:spcBef>
                          <a:spcPts val="0"/>
                        </a:spcBef>
                        <a:spcAft>
                          <a:spcPts val="0"/>
                        </a:spcAft>
                      </a:pPr>
                      <a:endParaRPr lang="en-US" sz="1400" b="0" dirty="0">
                        <a:effectLst/>
                      </a:endParaRPr>
                    </a:p>
                    <a:p>
                      <a:pPr algn="ctr">
                        <a:spcBef>
                          <a:spcPts val="0"/>
                        </a:spcBef>
                        <a:spcAft>
                          <a:spcPts val="0"/>
                        </a:spcAft>
                      </a:pPr>
                      <a:r>
                        <a:rPr lang="en-US" sz="1400" b="0" dirty="0">
                          <a:effectLst/>
                        </a:rPr>
                        <a:t>Poor </a:t>
                      </a:r>
                      <a:r>
                        <a:rPr lang="en-US" sz="1400" b="1" dirty="0">
                          <a:effectLst/>
                        </a:rPr>
                        <a:t>Security Measures </a:t>
                      </a:r>
                      <a:r>
                        <a:rPr lang="en-US" sz="1400" b="0" dirty="0">
                          <a:effectLst/>
                        </a:rPr>
                        <a:t>in Place. </a:t>
                      </a:r>
                    </a:p>
                    <a:p>
                      <a:pPr algn="ctr">
                        <a:spcBef>
                          <a:spcPts val="0"/>
                        </a:spcBef>
                        <a:spcAft>
                          <a:spcPts val="0"/>
                        </a:spcAft>
                      </a:pPr>
                      <a:r>
                        <a:rPr lang="en-US" sz="1400" b="0" dirty="0">
                          <a:effectLst/>
                        </a:rPr>
                        <a:t>Limited </a:t>
                      </a:r>
                      <a:r>
                        <a:rPr lang="en-US" sz="1400" b="1" dirty="0">
                          <a:effectLst/>
                        </a:rPr>
                        <a:t>crisis expertise</a:t>
                      </a:r>
                    </a:p>
                    <a:p>
                      <a:pPr algn="ctr">
                        <a:spcBef>
                          <a:spcPts val="0"/>
                        </a:spcBef>
                        <a:spcAft>
                          <a:spcPts val="0"/>
                        </a:spcAft>
                      </a:pPr>
                      <a:r>
                        <a:rPr lang="en-US" sz="1400" b="0" dirty="0">
                          <a:effectLst/>
                        </a:rPr>
                        <a:t>No </a:t>
                      </a:r>
                      <a:r>
                        <a:rPr lang="en-US" sz="1400" b="1" dirty="0">
                          <a:effectLst/>
                        </a:rPr>
                        <a:t>Crisis Management Center </a:t>
                      </a:r>
                    </a:p>
                    <a:p>
                      <a:pPr algn="ctr">
                        <a:spcBef>
                          <a:spcPts val="0"/>
                        </a:spcBef>
                        <a:spcAft>
                          <a:spcPts val="0"/>
                        </a:spcAft>
                      </a:pPr>
                      <a:r>
                        <a:rPr lang="en-US" sz="1400" b="0" dirty="0">
                          <a:effectLst/>
                        </a:rPr>
                        <a:t>Prone to significant flooding in certain areas</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802" marR="58802" marT="0" marB="0" anchor="ctr"/>
                </a:tc>
                <a:extLst>
                  <a:ext uri="{0D108BD9-81ED-4DB2-BD59-A6C34878D82A}">
                    <a16:rowId xmlns:a16="http://schemas.microsoft.com/office/drawing/2014/main" val="2677713055"/>
                  </a:ext>
                </a:extLst>
              </a:tr>
              <a:tr h="3834083">
                <a:tc>
                  <a:txBody>
                    <a:bodyPr/>
                    <a:lstStyle/>
                    <a:p>
                      <a:r>
                        <a:rPr lang="en-US" sz="2000" b="1" kern="1200" dirty="0">
                          <a:solidFill>
                            <a:schemeClr val="dk1"/>
                          </a:solidFill>
                          <a:effectLst/>
                          <a:latin typeface="Calibri" panose="020F0502020204030204" pitchFamily="34" charset="0"/>
                          <a:cs typeface="Times New Roman" panose="02020603050405020304" pitchFamily="18" charset="0"/>
                        </a:rPr>
                        <a:t>External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dirty="0">
                          <a:solidFill>
                            <a:srgbClr val="086D6E"/>
                          </a:solidFill>
                          <a:effectLst/>
                        </a:rPr>
                        <a:t>(Examples)</a:t>
                      </a:r>
                    </a:p>
                    <a:p>
                      <a:endParaRPr lang="en-IE" sz="2000" b="1"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802" marR="58802" marT="0" marB="0" anchor="ctr">
                    <a:solidFill>
                      <a:srgbClr val="CCD4D5"/>
                    </a:solidFill>
                  </a:tcPr>
                </a:tc>
                <a:tc>
                  <a:txBody>
                    <a:bodyPr/>
                    <a:lstStyle/>
                    <a:p>
                      <a:r>
                        <a:rPr lang="en-US" sz="2000" b="1" dirty="0">
                          <a:effectLst/>
                        </a:rPr>
                        <a:t>Opportunities</a:t>
                      </a:r>
                    </a:p>
                  </a:txBody>
                  <a:tcPr marL="58802" marR="58802" marT="0" marB="0" anchor="ctr"/>
                </a:tc>
                <a:tc>
                  <a:txBody>
                    <a:bodyPr/>
                    <a:lstStyle/>
                    <a:p>
                      <a:r>
                        <a:rPr lang="en-US" sz="2000" b="1" dirty="0">
                          <a:effectLst/>
                        </a:rPr>
                        <a:t>Threats </a:t>
                      </a:r>
                    </a:p>
                  </a:txBody>
                  <a:tcPr marL="58802" marR="58802" marT="0" marB="0" anchor="ctr"/>
                </a:tc>
                <a:extLst>
                  <a:ext uri="{0D108BD9-81ED-4DB2-BD59-A6C34878D82A}">
                    <a16:rowId xmlns:a16="http://schemas.microsoft.com/office/drawing/2014/main" val="654729725"/>
                  </a:ext>
                </a:extLst>
              </a:tr>
              <a:tr h="432892">
                <a:tc>
                  <a:txBody>
                    <a:bodyPr/>
                    <a:lstStyle/>
                    <a:p>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8802" marR="58802" marT="0" marB="0" anchor="ctr">
                    <a:solidFill>
                      <a:schemeClr val="bg1"/>
                    </a:solidFill>
                  </a:tcPr>
                </a:tc>
                <a:tc>
                  <a:txBody>
                    <a:bodyPr/>
                    <a:lstStyle/>
                    <a:p>
                      <a:r>
                        <a:rPr lang="en-IE" sz="2000" b="1" dirty="0">
                          <a:solidFill>
                            <a:srgbClr val="F27954"/>
                          </a:solidFill>
                          <a:effectLst/>
                          <a:latin typeface="Calibri" panose="020F0502020204030204" pitchFamily="34" charset="0"/>
                          <a:ea typeface="Calibri" panose="020F0502020204030204" pitchFamily="34" charset="0"/>
                          <a:cs typeface="Times New Roman" panose="02020603050405020304" pitchFamily="18" charset="0"/>
                        </a:rPr>
                        <a:t>Positive</a:t>
                      </a:r>
                    </a:p>
                  </a:txBody>
                  <a:tcPr marL="58802" marR="58802" marT="0" marB="0">
                    <a:solidFill>
                      <a:schemeClr val="bg1"/>
                    </a:solidFill>
                  </a:tcPr>
                </a:tc>
                <a:tc>
                  <a:txBody>
                    <a:bodyPr/>
                    <a:lstStyle/>
                    <a:p>
                      <a:pPr>
                        <a:spcBef>
                          <a:spcPts val="600"/>
                        </a:spcBef>
                        <a:spcAft>
                          <a:spcPts val="600"/>
                        </a:spcAft>
                      </a:pPr>
                      <a:r>
                        <a:rPr lang="en-IE" sz="2000" b="1" dirty="0">
                          <a:solidFill>
                            <a:srgbClr val="F27954"/>
                          </a:solidFill>
                          <a:effectLst/>
                          <a:latin typeface="Calibri" panose="020F0502020204030204" pitchFamily="34" charset="0"/>
                          <a:ea typeface="Calibri" panose="020F0502020204030204" pitchFamily="34" charset="0"/>
                          <a:cs typeface="Times New Roman" panose="02020603050405020304" pitchFamily="18" charset="0"/>
                        </a:rPr>
                        <a:t>Negative </a:t>
                      </a:r>
                    </a:p>
                  </a:txBody>
                  <a:tcPr marL="58802" marR="58802" marT="0" marB="0">
                    <a:solidFill>
                      <a:schemeClr val="bg1"/>
                    </a:solidFill>
                  </a:tcPr>
                </a:tc>
                <a:extLst>
                  <a:ext uri="{0D108BD9-81ED-4DB2-BD59-A6C34878D82A}">
                    <a16:rowId xmlns:a16="http://schemas.microsoft.com/office/drawing/2014/main" val="2665959969"/>
                  </a:ext>
                </a:extLst>
              </a:tr>
            </a:tbl>
          </a:graphicData>
        </a:graphic>
      </p:graphicFrame>
    </p:spTree>
    <p:extLst>
      <p:ext uri="{BB962C8B-B14F-4D97-AF65-F5344CB8AC3E}">
        <p14:creationId xmlns:p14="http://schemas.microsoft.com/office/powerpoint/2010/main" val="529914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08E540-4BD8-A3AC-CBF0-7BE31581A456}"/>
              </a:ext>
            </a:extLst>
          </p:cNvPr>
          <p:cNvSpPr>
            <a:spLocks noGrp="1"/>
          </p:cNvSpPr>
          <p:nvPr>
            <p:ph type="body" sz="quarter" idx="16"/>
          </p:nvPr>
        </p:nvSpPr>
        <p:spPr>
          <a:xfrm>
            <a:off x="666707" y="752637"/>
            <a:ext cx="8495222" cy="4138340"/>
          </a:xfrm>
        </p:spPr>
        <p:txBody>
          <a:bodyPr>
            <a:normAutofit/>
          </a:bodyPr>
          <a:lstStyle/>
          <a:p>
            <a:pPr>
              <a:lnSpc>
                <a:spcPct val="120000"/>
              </a:lnSpc>
              <a:spcBef>
                <a:spcPts val="0"/>
              </a:spcBef>
            </a:pPr>
            <a:r>
              <a:rPr lang="en-IE" sz="6900" b="1" dirty="0"/>
              <a:t>Module 4</a:t>
            </a:r>
            <a:endParaRPr lang="en-IE" dirty="0"/>
          </a:p>
          <a:p>
            <a:r>
              <a:rPr lang="en-IE" sz="3200" kern="1200" dirty="0">
                <a:latin typeface="+mn-lt"/>
                <a:ea typeface="+mn-ea"/>
                <a:cs typeface="+mn-cs"/>
              </a:rPr>
              <a:t>Regional Tourism Crisis Management Strategy </a:t>
            </a:r>
          </a:p>
          <a:p>
            <a:endParaRPr lang="en-IE" sz="3200" b="1" dirty="0"/>
          </a:p>
          <a:p>
            <a:r>
              <a:rPr lang="en-IE" sz="6900" b="1" dirty="0"/>
              <a:t>Student Exercise 5</a:t>
            </a:r>
            <a:r>
              <a:rPr lang="en-IE" sz="6900" dirty="0"/>
              <a:t> </a:t>
            </a:r>
          </a:p>
        </p:txBody>
      </p:sp>
      <p:pic>
        <p:nvPicPr>
          <p:cNvPr id="3" name="Graphic 2" descr="Signature with solid fill">
            <a:extLst>
              <a:ext uri="{FF2B5EF4-FFF2-40B4-BE49-F238E27FC236}">
                <a16:creationId xmlns:a16="http://schemas.microsoft.com/office/drawing/2014/main" id="{F06D44EF-5563-85FA-0E7D-2582BABFA86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97972" y="919936"/>
            <a:ext cx="4579809" cy="4579809"/>
          </a:xfrm>
          <a:prstGeom prst="rect">
            <a:avLst/>
          </a:prstGeom>
        </p:spPr>
      </p:pic>
    </p:spTree>
    <p:extLst>
      <p:ext uri="{BB962C8B-B14F-4D97-AF65-F5344CB8AC3E}">
        <p14:creationId xmlns:p14="http://schemas.microsoft.com/office/powerpoint/2010/main" val="35146639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95BB147-7DEC-0EF3-D3CC-50DBD08BB24D}"/>
              </a:ext>
            </a:extLst>
          </p:cNvPr>
          <p:cNvSpPr>
            <a:spLocks noGrp="1"/>
          </p:cNvSpPr>
          <p:nvPr>
            <p:ph type="body" sz="quarter" idx="18"/>
          </p:nvPr>
        </p:nvSpPr>
        <p:spPr>
          <a:xfrm>
            <a:off x="4867275" y="828852"/>
            <a:ext cx="7324725" cy="6029147"/>
          </a:xfrm>
          <a:solidFill>
            <a:srgbClr val="79527B"/>
          </a:solidFill>
        </p:spPr>
        <p:txBody>
          <a:bodyPr>
            <a:normAutofit/>
          </a:bodyPr>
          <a:lstStyle/>
          <a:p>
            <a:pPr marL="0" indent="0" algn="l">
              <a:lnSpc>
                <a:spcPct val="110000"/>
              </a:lnSpc>
              <a:spcBef>
                <a:spcPts val="0"/>
              </a:spcBef>
            </a:pPr>
            <a:r>
              <a:rPr lang="en-IE" sz="2600" dirty="0"/>
              <a:t>Based on what you learned in Module 4 now try to complete your own Crisis Management Strategy</a:t>
            </a:r>
          </a:p>
          <a:p>
            <a:pPr marL="0" indent="0" algn="l">
              <a:lnSpc>
                <a:spcPct val="110000"/>
              </a:lnSpc>
              <a:spcBef>
                <a:spcPts val="0"/>
              </a:spcBef>
            </a:pPr>
            <a:endParaRPr lang="en-IE" sz="2600" dirty="0"/>
          </a:p>
          <a:p>
            <a:pPr marL="0" indent="0" algn="l">
              <a:lnSpc>
                <a:spcPct val="110000"/>
              </a:lnSpc>
              <a:spcBef>
                <a:spcPts val="0"/>
              </a:spcBef>
            </a:pPr>
            <a:r>
              <a:rPr lang="en-IE" sz="2600" dirty="0"/>
              <a:t>Remember the purpose of this is to prevent, mitigate and prepare for a crisis not respond to a crisis. It is a long-term strategy that has long-term goals and activities that need long-term attention and management. </a:t>
            </a:r>
          </a:p>
        </p:txBody>
      </p:sp>
      <p:sp>
        <p:nvSpPr>
          <p:cNvPr id="7" name="Text Placeholder 6">
            <a:extLst>
              <a:ext uri="{FF2B5EF4-FFF2-40B4-BE49-F238E27FC236}">
                <a16:creationId xmlns:a16="http://schemas.microsoft.com/office/drawing/2014/main" id="{E929D25F-2DA3-FF1F-E285-DDB2734FF4D4}"/>
              </a:ext>
            </a:extLst>
          </p:cNvPr>
          <p:cNvSpPr>
            <a:spLocks noGrp="1"/>
          </p:cNvSpPr>
          <p:nvPr>
            <p:ph type="body" sz="quarter" idx="16"/>
          </p:nvPr>
        </p:nvSpPr>
        <p:spPr>
          <a:xfrm>
            <a:off x="1" y="134472"/>
            <a:ext cx="12191999" cy="694380"/>
          </a:xfrm>
          <a:solidFill>
            <a:schemeClr val="accent2"/>
          </a:solidFill>
        </p:spPr>
        <p:txBody>
          <a:bodyPr anchor="ctr">
            <a:normAutofit/>
          </a:bodyPr>
          <a:lstStyle/>
          <a:p>
            <a:pPr algn="ctr"/>
            <a:r>
              <a:rPr lang="en-IE" b="1" dirty="0">
                <a:solidFill>
                  <a:schemeClr val="bg1"/>
                </a:solidFill>
              </a:rPr>
              <a:t>Crisis Management Strategy</a:t>
            </a:r>
          </a:p>
        </p:txBody>
      </p:sp>
      <p:pic>
        <p:nvPicPr>
          <p:cNvPr id="1028" name="Picture 4" descr="Learning - Free healthcare and medical icons">
            <a:extLst>
              <a:ext uri="{FF2B5EF4-FFF2-40B4-BE49-F238E27FC236}">
                <a16:creationId xmlns:a16="http://schemas.microsoft.com/office/drawing/2014/main" id="{4218A117-D752-349C-A08A-E05C06142F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8112" y="1733550"/>
            <a:ext cx="4029074" cy="402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39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9527B"/>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9F463DD-46C6-BF84-8A34-D9D61FD09BE0}"/>
              </a:ext>
            </a:extLst>
          </p:cNvPr>
          <p:cNvSpPr>
            <a:spLocks noGrp="1"/>
          </p:cNvSpPr>
          <p:nvPr>
            <p:ph type="body" sz="quarter" idx="18"/>
          </p:nvPr>
        </p:nvSpPr>
        <p:spPr>
          <a:xfrm>
            <a:off x="446565" y="616687"/>
            <a:ext cx="11313043" cy="6039293"/>
          </a:xfrm>
          <a:solidFill>
            <a:srgbClr val="79527B"/>
          </a:solidFill>
        </p:spPr>
        <p:txBody>
          <a:bodyPr>
            <a:noAutofit/>
          </a:bodyPr>
          <a:lstStyle/>
          <a:p>
            <a:pPr marL="0" indent="0">
              <a:lnSpc>
                <a:spcPct val="100000"/>
              </a:lnSpc>
              <a:spcBef>
                <a:spcPts val="0"/>
              </a:spcBef>
            </a:pPr>
            <a:r>
              <a:rPr lang="en-GB" b="1" i="0" dirty="0">
                <a:effectLst/>
              </a:rPr>
              <a:t>Tourism is a complex industry that involves a broad range of businesses, organizations, and government agencies. </a:t>
            </a:r>
            <a:r>
              <a:rPr lang="en-GB" b="0" i="0" dirty="0">
                <a:effectLst/>
              </a:rPr>
              <a:t>Each party in the chain contributes to the overall holiday experience of the customer. </a:t>
            </a:r>
            <a:r>
              <a:rPr lang="en-GB" dirty="0"/>
              <a:t>Every region is different and affected differently by different crises e.g., Ireland is different in size, location, language, economic, and geographical makeup compared to Germany which means they have different crisis vulnerabilities. </a:t>
            </a:r>
          </a:p>
          <a:p>
            <a:pPr marL="0" indent="0">
              <a:lnSpc>
                <a:spcPct val="100000"/>
              </a:lnSpc>
              <a:spcBef>
                <a:spcPts val="0"/>
              </a:spcBef>
            </a:pPr>
            <a:r>
              <a:rPr lang="en-GB" dirty="0"/>
              <a:t>This exercise is designed to help you explore how different regions are affected and impacted by different crisis factors.</a:t>
            </a:r>
          </a:p>
          <a:p>
            <a:pPr marL="0" indent="0">
              <a:lnSpc>
                <a:spcPct val="100000"/>
              </a:lnSpc>
              <a:spcBef>
                <a:spcPts val="0"/>
              </a:spcBef>
            </a:pPr>
            <a:endParaRPr lang="en-GB" dirty="0"/>
          </a:p>
          <a:p>
            <a:pPr marL="342900" indent="-342900">
              <a:lnSpc>
                <a:spcPct val="100000"/>
              </a:lnSpc>
              <a:spcBef>
                <a:spcPts val="0"/>
              </a:spcBef>
              <a:buFont typeface="Wingdings" panose="05000000000000000000" pitchFamily="2" charset="2"/>
              <a:buChar char="q"/>
            </a:pPr>
            <a:r>
              <a:rPr lang="en-GB" dirty="0"/>
              <a:t>As a student or a group pick a tourism region (preferably one you are already familiar with – maybe where you live is a tourism region)</a:t>
            </a:r>
          </a:p>
          <a:p>
            <a:pPr marL="342900" indent="-342900">
              <a:lnSpc>
                <a:spcPct val="100000"/>
              </a:lnSpc>
              <a:spcBef>
                <a:spcPts val="0"/>
              </a:spcBef>
              <a:buFont typeface="Wingdings" panose="05000000000000000000" pitchFamily="2" charset="2"/>
              <a:buChar char="q"/>
            </a:pPr>
            <a:r>
              <a:rPr lang="en-GB" dirty="0"/>
              <a:t>Now go through the potential crisis factors provided with example impacts - provided in the next slide. Discuss how they apply to your selected region, and add other factors if you need to. Now discuss the complexities and challenges of those factors and impacts and how  they make your selected region vulnerable to a crisis</a:t>
            </a:r>
          </a:p>
          <a:p>
            <a:pPr marL="342900" indent="-342900">
              <a:lnSpc>
                <a:spcPct val="100000"/>
              </a:lnSpc>
              <a:spcBef>
                <a:spcPts val="0"/>
              </a:spcBef>
              <a:buFont typeface="Wingdings" panose="05000000000000000000" pitchFamily="2" charset="2"/>
              <a:buChar char="q"/>
            </a:pPr>
            <a:r>
              <a:rPr lang="en-GB" dirty="0"/>
              <a:t>Now pick a potential crisis and how each factor and impacts escalate depending on the crisis e.g., for climate change it would be mainly environmental crisis impacts</a:t>
            </a:r>
          </a:p>
          <a:p>
            <a:endParaRPr lang="en-IE" dirty="0"/>
          </a:p>
        </p:txBody>
      </p:sp>
      <p:sp>
        <p:nvSpPr>
          <p:cNvPr id="5" name="Text Placeholder 4">
            <a:extLst>
              <a:ext uri="{FF2B5EF4-FFF2-40B4-BE49-F238E27FC236}">
                <a16:creationId xmlns:a16="http://schemas.microsoft.com/office/drawing/2014/main" id="{C7E24C3B-DDA0-80A7-2143-32FA9200D1EA}"/>
              </a:ext>
            </a:extLst>
          </p:cNvPr>
          <p:cNvSpPr>
            <a:spLocks noGrp="1"/>
          </p:cNvSpPr>
          <p:nvPr>
            <p:ph type="body" sz="quarter" idx="16"/>
          </p:nvPr>
        </p:nvSpPr>
        <p:spPr>
          <a:xfrm>
            <a:off x="2945218" y="101009"/>
            <a:ext cx="6124353" cy="707065"/>
          </a:xfrm>
        </p:spPr>
        <p:txBody>
          <a:bodyPr>
            <a:normAutofit/>
          </a:bodyPr>
          <a:lstStyle/>
          <a:p>
            <a:pPr algn="ctr"/>
            <a:r>
              <a:rPr lang="en-IE" b="1" dirty="0"/>
              <a:t>Instructions </a:t>
            </a:r>
            <a:endParaRPr lang="en-IE" dirty="0"/>
          </a:p>
        </p:txBody>
      </p:sp>
    </p:spTree>
    <p:extLst>
      <p:ext uri="{BB962C8B-B14F-4D97-AF65-F5344CB8AC3E}">
        <p14:creationId xmlns:p14="http://schemas.microsoft.com/office/powerpoint/2010/main" val="32299692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BED38F0-17A7-A49E-4C7A-E3AE433E4967}"/>
              </a:ext>
            </a:extLst>
          </p:cNvPr>
          <p:cNvSpPr>
            <a:spLocks noGrp="1"/>
          </p:cNvSpPr>
          <p:nvPr>
            <p:ph type="body" sz="quarter" idx="18"/>
          </p:nvPr>
        </p:nvSpPr>
        <p:spPr>
          <a:xfrm>
            <a:off x="115676" y="3419475"/>
            <a:ext cx="5907741" cy="3429000"/>
          </a:xfrm>
          <a:solidFill>
            <a:schemeClr val="bg1"/>
          </a:solidFill>
        </p:spPr>
        <p:txBody>
          <a:bodyPr>
            <a:noAutofit/>
          </a:bodyPr>
          <a:lstStyle/>
          <a:p>
            <a:pPr>
              <a:lnSpc>
                <a:spcPct val="120000"/>
              </a:lnSpc>
            </a:pPr>
            <a:r>
              <a:rPr lang="en-GB" sz="1800" dirty="0">
                <a:solidFill>
                  <a:srgbClr val="4D4D4D"/>
                </a:solidFill>
              </a:rPr>
              <a:t>Strategies are high-level and represent the long-term broad vision of the regional approach. A </a:t>
            </a:r>
            <a:r>
              <a:rPr lang="en-GB" sz="1800" i="1" dirty="0">
                <a:solidFill>
                  <a:srgbClr val="7A547C"/>
                </a:solidFill>
              </a:rPr>
              <a:t>Crisis Management Strategy</a:t>
            </a:r>
            <a:r>
              <a:rPr lang="en-GB" sz="1800" dirty="0">
                <a:solidFill>
                  <a:srgbClr val="7A547C"/>
                </a:solidFill>
              </a:rPr>
              <a:t> </a:t>
            </a:r>
            <a:r>
              <a:rPr lang="en-GB" sz="1800" dirty="0">
                <a:solidFill>
                  <a:srgbClr val="4D4D4D"/>
                </a:solidFill>
              </a:rPr>
              <a:t>is the collective framework of decisions and choices that a tourism region or tourism business makes to prepare and mitigate so that it is in a better position to respond to a crisis (or the perception of one). The goal of the Crisis Management Strategy is to position the tourism region so that it can maximize how it can withstand a crisis. The regional strategy includes the values, vision, and mission which the crisis approach.</a:t>
            </a:r>
          </a:p>
          <a:p>
            <a:pPr>
              <a:lnSpc>
                <a:spcPct val="120000"/>
              </a:lnSpc>
            </a:pPr>
            <a:endParaRPr lang="en-GB" sz="1800" dirty="0">
              <a:solidFill>
                <a:srgbClr val="4D4D4D"/>
              </a:solidFill>
            </a:endParaRPr>
          </a:p>
          <a:p>
            <a:pPr>
              <a:lnSpc>
                <a:spcPct val="120000"/>
              </a:lnSpc>
            </a:pPr>
            <a:endParaRPr lang="en-IE" sz="1800" dirty="0">
              <a:solidFill>
                <a:srgbClr val="4D4D4D"/>
              </a:solidFill>
            </a:endParaRPr>
          </a:p>
        </p:txBody>
      </p:sp>
      <p:sp>
        <p:nvSpPr>
          <p:cNvPr id="5" name="Text Placeholder 4">
            <a:extLst>
              <a:ext uri="{FF2B5EF4-FFF2-40B4-BE49-F238E27FC236}">
                <a16:creationId xmlns:a16="http://schemas.microsoft.com/office/drawing/2014/main" id="{F02254EE-F5D4-86D2-79DE-7A094BD211E1}"/>
              </a:ext>
            </a:extLst>
          </p:cNvPr>
          <p:cNvSpPr>
            <a:spLocks noGrp="1"/>
          </p:cNvSpPr>
          <p:nvPr>
            <p:ph type="body" sz="quarter" idx="16"/>
          </p:nvPr>
        </p:nvSpPr>
        <p:spPr>
          <a:xfrm>
            <a:off x="367865" y="2140973"/>
            <a:ext cx="5403365" cy="582221"/>
          </a:xfrm>
        </p:spPr>
        <p:txBody>
          <a:bodyPr>
            <a:noAutofit/>
          </a:bodyPr>
          <a:lstStyle/>
          <a:p>
            <a:pPr>
              <a:lnSpc>
                <a:spcPct val="100000"/>
              </a:lnSpc>
              <a:spcBef>
                <a:spcPts val="0"/>
              </a:spcBef>
            </a:pPr>
            <a:r>
              <a:rPr lang="en-IE" sz="2800" b="1" dirty="0"/>
              <a:t>Crisis Management Strategy</a:t>
            </a:r>
          </a:p>
          <a:p>
            <a:pPr>
              <a:lnSpc>
                <a:spcPct val="100000"/>
              </a:lnSpc>
              <a:spcBef>
                <a:spcPts val="0"/>
              </a:spcBef>
            </a:pPr>
            <a:r>
              <a:rPr lang="en-IE" sz="2000" i="1" dirty="0"/>
              <a:t>Focuses on Long-Term Crisis Mitigation and Preparation</a:t>
            </a:r>
          </a:p>
        </p:txBody>
      </p:sp>
      <p:sp>
        <p:nvSpPr>
          <p:cNvPr id="7" name="Text Placeholder 6">
            <a:extLst>
              <a:ext uri="{FF2B5EF4-FFF2-40B4-BE49-F238E27FC236}">
                <a16:creationId xmlns:a16="http://schemas.microsoft.com/office/drawing/2014/main" id="{B2AC3D13-8EF3-33EE-9330-D43D1CE94A23}"/>
              </a:ext>
            </a:extLst>
          </p:cNvPr>
          <p:cNvSpPr>
            <a:spLocks noGrp="1"/>
          </p:cNvSpPr>
          <p:nvPr>
            <p:ph type="body" sz="quarter" idx="20"/>
          </p:nvPr>
        </p:nvSpPr>
        <p:spPr>
          <a:xfrm>
            <a:off x="6502661" y="2135658"/>
            <a:ext cx="4957908" cy="1126102"/>
          </a:xfrm>
        </p:spPr>
        <p:txBody>
          <a:bodyPr anchor="ctr">
            <a:normAutofit fontScale="25000" lnSpcReduction="20000"/>
          </a:bodyPr>
          <a:lstStyle/>
          <a:p>
            <a:pPr>
              <a:lnSpc>
                <a:spcPct val="120000"/>
              </a:lnSpc>
              <a:spcBef>
                <a:spcPts val="0"/>
              </a:spcBef>
            </a:pPr>
            <a:r>
              <a:rPr lang="en-IE" sz="11200" b="1" dirty="0"/>
              <a:t>Crisis Management Plan</a:t>
            </a:r>
          </a:p>
          <a:p>
            <a:pPr>
              <a:lnSpc>
                <a:spcPct val="120000"/>
              </a:lnSpc>
              <a:spcBef>
                <a:spcPts val="0"/>
              </a:spcBef>
            </a:pPr>
            <a:r>
              <a:rPr lang="en-IE" sz="8000" i="1" dirty="0"/>
              <a:t>Focuses on Short-Term Crisis Response &amp; Recovery</a:t>
            </a:r>
            <a:endParaRPr lang="en-IE" sz="3200" dirty="0"/>
          </a:p>
        </p:txBody>
      </p:sp>
      <p:sp>
        <p:nvSpPr>
          <p:cNvPr id="8" name="Text Placeholder 7">
            <a:extLst>
              <a:ext uri="{FF2B5EF4-FFF2-40B4-BE49-F238E27FC236}">
                <a16:creationId xmlns:a16="http://schemas.microsoft.com/office/drawing/2014/main" id="{F52A7B71-AB8B-5DD1-4FE3-BFFE249848E2}"/>
              </a:ext>
            </a:extLst>
          </p:cNvPr>
          <p:cNvSpPr>
            <a:spLocks noGrp="1"/>
          </p:cNvSpPr>
          <p:nvPr>
            <p:ph type="body" sz="quarter" idx="21"/>
          </p:nvPr>
        </p:nvSpPr>
        <p:spPr>
          <a:xfrm>
            <a:off x="6232513" y="3370503"/>
            <a:ext cx="5771229" cy="1680348"/>
          </a:xfrm>
        </p:spPr>
        <p:txBody>
          <a:bodyPr>
            <a:normAutofit fontScale="25000" lnSpcReduction="20000"/>
          </a:bodyPr>
          <a:lstStyle/>
          <a:p>
            <a:pPr>
              <a:lnSpc>
                <a:spcPct val="120000"/>
              </a:lnSpc>
            </a:pPr>
            <a:r>
              <a:rPr lang="en-GB" sz="7200" dirty="0">
                <a:solidFill>
                  <a:srgbClr val="F27954"/>
                </a:solidFill>
                <a:hlinkClick r:id="rId2">
                  <a:extLst>
                    <a:ext uri="{A12FA001-AC4F-418D-AE19-62706E023703}">
                      <ahyp:hlinkClr xmlns:ahyp="http://schemas.microsoft.com/office/drawing/2018/hyperlinkcolor" val="tx"/>
                    </a:ext>
                  </a:extLst>
                </a:hlinkClick>
              </a:rPr>
              <a:t>A</a:t>
            </a:r>
            <a:r>
              <a:rPr lang="en-GB" sz="7200" dirty="0">
                <a:solidFill>
                  <a:srgbClr val="87A66E"/>
                </a:solidFill>
                <a:hlinkClick r:id="rId2">
                  <a:extLst>
                    <a:ext uri="{A12FA001-AC4F-418D-AE19-62706E023703}">
                      <ahyp:hlinkClr xmlns:ahyp="http://schemas.microsoft.com/office/drawing/2018/hyperlinkcolor" val="tx"/>
                    </a:ext>
                  </a:extLst>
                </a:hlinkClick>
              </a:rPr>
              <a:t> </a:t>
            </a:r>
            <a:r>
              <a:rPr lang="en-GB" sz="7200" dirty="0">
                <a:solidFill>
                  <a:srgbClr val="F27954"/>
                </a:solidFill>
                <a:hlinkClick r:id="rId2">
                  <a:extLst>
                    <a:ext uri="{A12FA001-AC4F-418D-AE19-62706E023703}">
                      <ahyp:hlinkClr xmlns:ahyp="http://schemas.microsoft.com/office/drawing/2018/hyperlinkcolor" val="tx"/>
                    </a:ext>
                  </a:extLst>
                </a:hlinkClick>
              </a:rPr>
              <a:t>Crisis Management Plan (CMP) </a:t>
            </a:r>
            <a:r>
              <a:rPr lang="en-GB" sz="7200" dirty="0">
                <a:solidFill>
                  <a:srgbClr val="4D4D4D"/>
                </a:solidFill>
              </a:rPr>
              <a:t>outlines how to respond to a crisis or critical situation that would negatively affect a region’s profitability, reputation, or ability to operate. It is operational and action-oriented and used by </a:t>
            </a:r>
            <a:r>
              <a:rPr lang="en-GB" sz="7200" dirty="0">
                <a:solidFill>
                  <a:srgbClr val="4D4D4D"/>
                </a:solidFill>
                <a:hlinkClick r:id="rId3">
                  <a:extLst>
                    <a:ext uri="{A12FA001-AC4F-418D-AE19-62706E023703}">
                      <ahyp:hlinkClr xmlns:ahyp="http://schemas.microsoft.com/office/drawing/2018/hyperlinkcolor" val="tx"/>
                    </a:ext>
                  </a:extLst>
                </a:hlinkClick>
              </a:rPr>
              <a:t>business or regional continuity</a:t>
            </a:r>
            <a:r>
              <a:rPr lang="en-GB" sz="7200" dirty="0">
                <a:solidFill>
                  <a:srgbClr val="4D4D4D"/>
                </a:solidFill>
              </a:rPr>
              <a:t> teams, emergency management teams, crisis management teams, and damage assessment teams to avoid or minimize damage and to provide direction on staffing, resources, and communications during a crisis. It includes all the things, people, and actions needed to carry out the overarching Crisis Management Strategy e.g., it clearly identifies the steps to take in a crisis, the team roles, and responsibilities, communication, skills, resources, etc. </a:t>
            </a:r>
          </a:p>
          <a:p>
            <a:pPr>
              <a:lnSpc>
                <a:spcPct val="120000"/>
              </a:lnSpc>
            </a:pPr>
            <a:endParaRPr lang="en-IE" dirty="0"/>
          </a:p>
        </p:txBody>
      </p:sp>
      <p:sp>
        <p:nvSpPr>
          <p:cNvPr id="9" name="Text Placeholder 6">
            <a:extLst>
              <a:ext uri="{FF2B5EF4-FFF2-40B4-BE49-F238E27FC236}">
                <a16:creationId xmlns:a16="http://schemas.microsoft.com/office/drawing/2014/main" id="{7ADD5AC2-01DE-7DF7-C697-EE352198AA6F}"/>
              </a:ext>
            </a:extLst>
          </p:cNvPr>
          <p:cNvSpPr txBox="1">
            <a:spLocks/>
          </p:cNvSpPr>
          <p:nvPr/>
        </p:nvSpPr>
        <p:spPr>
          <a:xfrm>
            <a:off x="0" y="1"/>
            <a:ext cx="12192000" cy="2026914"/>
          </a:xfrm>
          <a:prstGeom prst="rect">
            <a:avLst/>
          </a:prstGeom>
          <a:solidFill>
            <a:srgbClr val="3AA091"/>
          </a:solidFill>
        </p:spPr>
        <p:txBody>
          <a:bodyPr vert="horz" lIns="91440" tIns="45720" rIns="91440" bIns="45720" rtlCol="0" anchor="ctr">
            <a:noAutofit/>
          </a:bodyPr>
          <a:lstStyle>
            <a:lvl1pPr marL="0" indent="0" algn="ctr"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3000" b="1" dirty="0">
                <a:solidFill>
                  <a:schemeClr val="bg1"/>
                </a:solidFill>
              </a:rPr>
              <a:t>The Crisis Management Strategy is </a:t>
            </a:r>
          </a:p>
          <a:p>
            <a:pPr fontAlgn="base"/>
            <a:r>
              <a:rPr lang="en-GB" sz="3000" b="1" dirty="0">
                <a:solidFill>
                  <a:schemeClr val="bg1"/>
                </a:solidFill>
              </a:rPr>
              <a:t>Different from the Crisis Management Plan</a:t>
            </a:r>
          </a:p>
          <a:p>
            <a:pPr fontAlgn="base"/>
            <a:r>
              <a:rPr lang="en-GB" i="1" dirty="0">
                <a:solidFill>
                  <a:schemeClr val="bg1"/>
                </a:solidFill>
              </a:rPr>
              <a:t>The Crisis Management Strategies Underpins the Crisis Management Plans</a:t>
            </a:r>
            <a:endParaRPr lang="en-IE" i="1" dirty="0">
              <a:solidFill>
                <a:schemeClr val="bg1"/>
              </a:solidFill>
            </a:endParaRPr>
          </a:p>
        </p:txBody>
      </p:sp>
      <p:pic>
        <p:nvPicPr>
          <p:cNvPr id="2" name="Graphic 1" descr="Touchscreen with solid fill">
            <a:extLst>
              <a:ext uri="{FF2B5EF4-FFF2-40B4-BE49-F238E27FC236}">
                <a16:creationId xmlns:a16="http://schemas.microsoft.com/office/drawing/2014/main" id="{2AE38998-91AB-FC1F-DCA4-B7E47BACAD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37840" y="2257362"/>
            <a:ext cx="914400" cy="914400"/>
          </a:xfrm>
          <a:prstGeom prst="rect">
            <a:avLst/>
          </a:prstGeom>
        </p:spPr>
      </p:pic>
    </p:spTree>
    <p:extLst>
      <p:ext uri="{BB962C8B-B14F-4D97-AF65-F5344CB8AC3E}">
        <p14:creationId xmlns:p14="http://schemas.microsoft.com/office/powerpoint/2010/main" val="15794343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nvGraphicFramePr>
        <p:xfrm>
          <a:off x="0" y="0"/>
          <a:ext cx="12192003" cy="6762751"/>
        </p:xfrm>
        <a:graphic>
          <a:graphicData uri="http://schemas.openxmlformats.org/drawingml/2006/table">
            <a:tbl>
              <a:tblPr firstRow="1" bandRow="1">
                <a:tableStyleId>{5C22544A-7EE6-4342-B048-85BDC9FD1C3A}</a:tableStyleId>
              </a:tblPr>
              <a:tblGrid>
                <a:gridCol w="1276350">
                  <a:extLst>
                    <a:ext uri="{9D8B030D-6E8A-4147-A177-3AD203B41FA5}">
                      <a16:colId xmlns:a16="http://schemas.microsoft.com/office/drawing/2014/main" val="3584008144"/>
                    </a:ext>
                  </a:extLst>
                </a:gridCol>
                <a:gridCol w="1943100">
                  <a:extLst>
                    <a:ext uri="{9D8B030D-6E8A-4147-A177-3AD203B41FA5}">
                      <a16:colId xmlns:a16="http://schemas.microsoft.com/office/drawing/2014/main" val="2583777858"/>
                    </a:ext>
                  </a:extLst>
                </a:gridCol>
                <a:gridCol w="3924300">
                  <a:extLst>
                    <a:ext uri="{9D8B030D-6E8A-4147-A177-3AD203B41FA5}">
                      <a16:colId xmlns:a16="http://schemas.microsoft.com/office/drawing/2014/main" val="3037420399"/>
                    </a:ext>
                  </a:extLst>
                </a:gridCol>
                <a:gridCol w="1333500">
                  <a:extLst>
                    <a:ext uri="{9D8B030D-6E8A-4147-A177-3AD203B41FA5}">
                      <a16:colId xmlns:a16="http://schemas.microsoft.com/office/drawing/2014/main" val="1486261832"/>
                    </a:ext>
                  </a:extLst>
                </a:gridCol>
                <a:gridCol w="1276350">
                  <a:extLst>
                    <a:ext uri="{9D8B030D-6E8A-4147-A177-3AD203B41FA5}">
                      <a16:colId xmlns:a16="http://schemas.microsoft.com/office/drawing/2014/main" val="1785016071"/>
                    </a:ext>
                  </a:extLst>
                </a:gridCol>
                <a:gridCol w="2438403">
                  <a:extLst>
                    <a:ext uri="{9D8B030D-6E8A-4147-A177-3AD203B41FA5}">
                      <a16:colId xmlns:a16="http://schemas.microsoft.com/office/drawing/2014/main" val="3498335510"/>
                    </a:ext>
                  </a:extLst>
                </a:gridCol>
              </a:tblGrid>
              <a:tr h="783259">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400" b="0" dirty="0">
                          <a:solidFill>
                            <a:schemeClr val="bg1"/>
                          </a:solidFill>
                        </a:rPr>
                        <a:t>Regional Tourism Crisis Management Strategy (Sample)</a:t>
                      </a:r>
                      <a:endParaRPr lang="en-IE" sz="24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b="0" i="0"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i="0" kern="1200" dirty="0">
                          <a:solidFill>
                            <a:schemeClr val="bg1"/>
                          </a:solidFill>
                          <a:latin typeface="+mn-lt"/>
                          <a:ea typeface="+mn-ea"/>
                          <a:cs typeface="+mn-cs"/>
                        </a:rPr>
                        <a:t>Approved by </a:t>
                      </a:r>
                      <a:r>
                        <a:rPr lang="en-IE" sz="1400" b="0" i="0" kern="1200" dirty="0">
                          <a:solidFill>
                            <a:schemeClr val="bg1"/>
                          </a:solidFill>
                          <a:latin typeface="+mn-lt"/>
                          <a:ea typeface="+mn-ea"/>
                          <a:cs typeface="+mn-cs"/>
                        </a:rPr>
                        <a:t>Dermot Johnston Leitrim Tourism Regional Crisis Manager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3545946"/>
                  </a:ext>
                </a:extLst>
              </a:tr>
              <a:tr h="391629">
                <a:tc rowSpan="3">
                  <a:txBody>
                    <a:bodyPr/>
                    <a:lstStyle/>
                    <a:p>
                      <a:r>
                        <a:rPr lang="en-IE" sz="1600" b="1" kern="1200" dirty="0">
                          <a:solidFill>
                            <a:schemeClr val="bg1"/>
                          </a:solidFill>
                          <a:latin typeface="+mn-lt"/>
                          <a:ea typeface="+mn-ea"/>
                          <a:cs typeface="+mn-cs"/>
                        </a:rPr>
                        <a:t>Priority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rowSpan="3" gridSpan="4">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kern="1200" dirty="0">
                          <a:solidFill>
                            <a:srgbClr val="086D6E"/>
                          </a:solidFill>
                          <a:latin typeface="+mn-lt"/>
                          <a:ea typeface="+mn-ea"/>
                          <a:cs typeface="+mn-cs"/>
                        </a:rPr>
                        <a:t>Crisis Description </a:t>
                      </a:r>
                      <a:r>
                        <a:rPr lang="en-GB" sz="1400" dirty="0">
                          <a:solidFill>
                            <a:srgbClr val="4D4D4D"/>
                          </a:solidFill>
                          <a:hlinkClick r:id="rId2">
                            <a:extLst>
                              <a:ext uri="{A12FA001-AC4F-418D-AE19-62706E023703}">
                                <ahyp:hlinkClr xmlns:ahyp="http://schemas.microsoft.com/office/drawing/2018/hyperlinkcolor" val="tx"/>
                              </a:ext>
                            </a:extLst>
                          </a:hlinkClick>
                        </a:rPr>
                        <a:t>Carrick on Shannon </a:t>
                      </a:r>
                      <a:r>
                        <a:rPr lang="en-GB" sz="1400" dirty="0">
                          <a:solidFill>
                            <a:srgbClr val="4D4D4D"/>
                          </a:solidFill>
                        </a:rPr>
                        <a:t>is known as the ‘</a:t>
                      </a:r>
                      <a:r>
                        <a:rPr lang="en-GB" sz="1400" dirty="0">
                          <a:solidFill>
                            <a:srgbClr val="4D4D4D"/>
                          </a:solidFill>
                          <a:hlinkClick r:id="rId3">
                            <a:extLst>
                              <a:ext uri="{A12FA001-AC4F-418D-AE19-62706E023703}">
                                <ahyp:hlinkClr xmlns:ahyp="http://schemas.microsoft.com/office/drawing/2018/hyperlinkcolor" val="tx"/>
                              </a:ext>
                            </a:extLst>
                          </a:hlinkClick>
                        </a:rPr>
                        <a:t>marine capital </a:t>
                      </a:r>
                      <a:r>
                        <a:rPr lang="en-GB" sz="1400" dirty="0">
                          <a:solidFill>
                            <a:srgbClr val="4D4D4D"/>
                          </a:solidFill>
                        </a:rPr>
                        <a:t>of Ireland’. A popular marine, cruising town, and angler’s paradise with boardwalks, an annual Regatta, and a yearly Carnival. Huge flooding is occurring on a yearly basis often taking tourism businesses more than 6 months to recover. People are stressing that a solution is needed sooner rather than later. It has been moved into a severe risk category. </a:t>
                      </a:r>
                      <a:r>
                        <a:rPr lang="en-GB" sz="1400" dirty="0">
                          <a:solidFill>
                            <a:srgbClr val="4D4D4D"/>
                          </a:solidFill>
                          <a:hlinkClick r:id="rId4">
                            <a:extLst>
                              <a:ext uri="{A12FA001-AC4F-418D-AE19-62706E023703}">
                                <ahyp:hlinkClr xmlns:ahyp="http://schemas.microsoft.com/office/drawing/2018/hyperlinkcolor" val="tx"/>
                              </a:ext>
                            </a:extLst>
                          </a:hlinkClick>
                        </a:rPr>
                        <a:t>Read</a:t>
                      </a:r>
                      <a:endParaRPr lang="en-GB" sz="1400" b="0" i="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chemeClr val="bg1"/>
                    </a:solidFill>
                  </a:tcPr>
                </a:tc>
                <a:tc rowSpan="3" hMerge="1">
                  <a:txBody>
                    <a:bodyPr/>
                    <a:lstStyle/>
                    <a:p>
                      <a:endParaRPr lang="en-IE"/>
                    </a:p>
                  </a:txBody>
                  <a:tcPr/>
                </a:tc>
                <a:tc rowSpan="3"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400" b="0" i="0"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6D6E"/>
                    </a:solidFill>
                  </a:tcPr>
                </a:tc>
                <a:tc rowSpan="3" h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Date Assessed </a:t>
                      </a:r>
                      <a:r>
                        <a:rPr lang="en-IE" sz="1400" b="0" i="0" kern="1200" dirty="0">
                          <a:solidFill>
                            <a:schemeClr val="bg1"/>
                          </a:solidFill>
                          <a:latin typeface="+mn-lt"/>
                          <a:ea typeface="+mn-ea"/>
                          <a:cs typeface="+mn-cs"/>
                        </a:rPr>
                        <a:t>3 July 2020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6D6E"/>
                    </a:solidFill>
                  </a:tcPr>
                </a:tc>
                <a:extLst>
                  <a:ext uri="{0D108BD9-81ED-4DB2-BD59-A6C34878D82A}">
                    <a16:rowId xmlns:a16="http://schemas.microsoft.com/office/drawing/2014/main" val="4236500118"/>
                  </a:ext>
                </a:extLst>
              </a:tr>
              <a:tr h="326358">
                <a:tc vMerge="1">
                  <a:txBody>
                    <a:bodyPr/>
                    <a:lstStyle/>
                    <a:p>
                      <a:endParaRPr lang="en-IE"/>
                    </a:p>
                  </a:txBody>
                  <a:tcPr/>
                </a:tc>
                <a:tc gridSpan="4" vMerge="1">
                  <a:txBody>
                    <a:bodyPr/>
                    <a:lstStyle/>
                    <a:p>
                      <a:endParaRPr lang="en-IE"/>
                    </a:p>
                  </a:txBody>
                  <a:tcPr/>
                </a:tc>
                <a:tc hMerge="1" vMerge="1">
                  <a:txBody>
                    <a:bodyPr/>
                    <a:lstStyle/>
                    <a:p>
                      <a:endParaRPr lang="en-IE"/>
                    </a:p>
                  </a:txBody>
                  <a:tcPr/>
                </a:tc>
                <a:tc hMerge="1"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400" b="0" i="0"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6D6E"/>
                    </a:solidFill>
                  </a:tcPr>
                </a:tc>
                <a:tc hMerge="1" v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Date Updated 3 </a:t>
                      </a:r>
                      <a:r>
                        <a:rPr lang="en-IE" sz="1400" b="0" i="0" kern="1200" dirty="0">
                          <a:solidFill>
                            <a:schemeClr val="bg1"/>
                          </a:solidFill>
                          <a:latin typeface="+mn-lt"/>
                          <a:ea typeface="+mn-ea"/>
                          <a:cs typeface="+mn-cs"/>
                        </a:rPr>
                        <a:t>July 2022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6D6E"/>
                    </a:solidFill>
                  </a:tcPr>
                </a:tc>
                <a:extLst>
                  <a:ext uri="{0D108BD9-81ED-4DB2-BD59-A6C34878D82A}">
                    <a16:rowId xmlns:a16="http://schemas.microsoft.com/office/drawing/2014/main" val="3121088836"/>
                  </a:ext>
                </a:extLst>
              </a:tr>
              <a:tr h="783259">
                <a:tc vMerge="1">
                  <a:txBody>
                    <a:bodyPr/>
                    <a:lstStyle/>
                    <a:p>
                      <a:endParaRPr lang="en-IE"/>
                    </a:p>
                  </a:txBody>
                  <a:tcPr/>
                </a:tc>
                <a:tc gridSpan="4" vMerge="1">
                  <a:txBody>
                    <a:bodyPr/>
                    <a:lstStyle/>
                    <a:p>
                      <a:endParaRPr lang="en-IE"/>
                    </a:p>
                  </a:txBody>
                  <a:tcPr/>
                </a:tc>
                <a:tc hMerge="1" vMerge="1">
                  <a:txBody>
                    <a:bodyPr/>
                    <a:lstStyle/>
                    <a:p>
                      <a:endParaRPr lang="en-IE"/>
                    </a:p>
                  </a:txBody>
                  <a:tcPr/>
                </a:tc>
                <a:tc hMerge="1" vMerge="1">
                  <a:txBody>
                    <a:bodyPr/>
                    <a:lstStyle/>
                    <a:p>
                      <a:pPr marL="0" indent="0">
                        <a:buFont typeface="Arial" panose="020B0604020202020204" pitchFamily="34" charset="0"/>
                        <a:buNone/>
                      </a:pPr>
                      <a:endParaRPr lang="en-IE" sz="1400" b="0" i="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6D6E"/>
                    </a:solidFill>
                  </a:tcPr>
                </a:tc>
                <a:tc hMerge="1" v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1" kern="1200" dirty="0">
                          <a:solidFill>
                            <a:schemeClr val="bg1"/>
                          </a:solidFill>
                          <a:latin typeface="+mn-lt"/>
                          <a:ea typeface="+mn-ea"/>
                          <a:cs typeface="+mn-cs"/>
                        </a:rPr>
                        <a:t>Person Responsible </a:t>
                      </a:r>
                      <a:r>
                        <a:rPr lang="en-IE" sz="1400" b="0" i="1" kern="1200" dirty="0">
                          <a:solidFill>
                            <a:schemeClr val="bg1"/>
                          </a:solidFill>
                          <a:latin typeface="+mn-lt"/>
                          <a:ea typeface="+mn-ea"/>
                          <a:cs typeface="+mn-cs"/>
                        </a:rPr>
                        <a:t>Leitrim Infrastructure Planner (Tony Hughes)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extLst>
                  <a:ext uri="{0D108BD9-81ED-4DB2-BD59-A6C34878D82A}">
                    <a16:rowId xmlns:a16="http://schemas.microsoft.com/office/drawing/2014/main" val="1117180241"/>
                  </a:ext>
                </a:extLst>
              </a:tr>
              <a:tr h="1697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b="1" i="0" kern="1200" dirty="0">
                          <a:solidFill>
                            <a:schemeClr val="bg1"/>
                          </a:solidFill>
                          <a:latin typeface="+mn-lt"/>
                          <a:ea typeface="+mn-ea"/>
                          <a:cs typeface="+mn-cs"/>
                        </a:rPr>
                        <a:t>Priority Status </a:t>
                      </a:r>
                      <a:r>
                        <a:rPr lang="en-IE" sz="1200" b="0" i="0" kern="1200" dirty="0">
                          <a:solidFill>
                            <a:schemeClr val="bg1"/>
                          </a:solidFill>
                          <a:latin typeface="+mn-lt"/>
                          <a:ea typeface="+mn-ea"/>
                          <a:cs typeface="+mn-cs"/>
                        </a:rPr>
                        <a:t>(Extreme, High, Medium, Low, Very Low)</a:t>
                      </a:r>
                    </a:p>
                    <a:p>
                      <a:r>
                        <a:rPr lang="en-IE" sz="1400" b="0" kern="1200" dirty="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gridSpan="2">
                  <a:txBody>
                    <a:bodyPr/>
                    <a:lstStyle/>
                    <a:p>
                      <a:pPr marL="0" indent="0">
                        <a:buFont typeface="Arial" panose="020B0604020202020204" pitchFamily="34" charset="0"/>
                        <a:buNone/>
                      </a:pPr>
                      <a:r>
                        <a:rPr lang="en-IE" sz="1800" b="1" i="0" kern="1200" dirty="0">
                          <a:solidFill>
                            <a:schemeClr val="bg1"/>
                          </a:solidFill>
                          <a:latin typeface="+mn-lt"/>
                          <a:ea typeface="+mn-ea"/>
                          <a:cs typeface="+mn-cs"/>
                        </a:rPr>
                        <a:t>High Priority Status</a:t>
                      </a:r>
                    </a:p>
                    <a:p>
                      <a:pPr marL="0" indent="0">
                        <a:buFont typeface="Arial" panose="020B0604020202020204" pitchFamily="34" charset="0"/>
                        <a:buNone/>
                      </a:pPr>
                      <a:r>
                        <a:rPr lang="en-IE" sz="1400" b="0" i="0" kern="1200" dirty="0">
                          <a:solidFill>
                            <a:schemeClr val="bg1"/>
                          </a:solidFill>
                          <a:latin typeface="+mn-lt"/>
                          <a:ea typeface="+mn-ea"/>
                          <a:cs typeface="+mn-cs"/>
                        </a:rPr>
                        <a:t>Flooding of Carrick on Shannon Town and Surround Region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353"/>
                    </a:solidFill>
                  </a:tcPr>
                </a:tc>
                <a:tc hMerge="1">
                  <a:txBody>
                    <a:bodyPr/>
                    <a:lstStyle/>
                    <a:p>
                      <a:endParaRPr lang="en-IE"/>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rgbClr val="086D6E"/>
                          </a:solidFill>
                          <a:latin typeface="+mn-lt"/>
                          <a:ea typeface="+mn-ea"/>
                          <a:cs typeface="+mn-cs"/>
                        </a:rPr>
                        <a:t>Responsible Group 1 (Primary/Internal)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E" sz="1200" kern="1200" dirty="0">
                          <a:solidFill>
                            <a:srgbClr val="4D4D4D"/>
                          </a:solidFill>
                          <a:latin typeface="+mn-lt"/>
                          <a:ea typeface="+mn-ea"/>
                          <a:cs typeface="+mn-cs"/>
                        </a:rPr>
                        <a:t>Regional Tourism Crisis Steering Group &amp; Management Unit</a:t>
                      </a: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pPr marL="0" indent="0">
                        <a:buFont typeface="+mj-lt"/>
                        <a:buNone/>
                      </a:pPr>
                      <a:r>
                        <a:rPr lang="en-IE" sz="1400" b="1" i="0" kern="1200" dirty="0">
                          <a:solidFill>
                            <a:srgbClr val="086D6E"/>
                          </a:solidFill>
                          <a:latin typeface="+mn-lt"/>
                          <a:ea typeface="+mn-ea"/>
                          <a:cs typeface="+mn-cs"/>
                        </a:rPr>
                        <a:t>Responsible Group 2 (External) </a:t>
                      </a:r>
                    </a:p>
                    <a:p>
                      <a:pPr marL="228600" indent="-228600">
                        <a:buFont typeface="+mj-lt"/>
                        <a:buAutoNum type="arabicPeriod"/>
                      </a:pPr>
                      <a:r>
                        <a:rPr lang="en-IE" sz="1200" b="0" i="1" kern="1200" dirty="0">
                          <a:solidFill>
                            <a:srgbClr val="4D4D4D"/>
                          </a:solidFill>
                          <a:latin typeface="+mn-lt"/>
                          <a:ea typeface="+mn-ea"/>
                          <a:cs typeface="+mn-cs"/>
                          <a:hlinkClick r:id="rId5">
                            <a:extLst>
                              <a:ext uri="{A12FA001-AC4F-418D-AE19-62706E023703}">
                                <ahyp:hlinkClr xmlns:ahyp="http://schemas.microsoft.com/office/drawing/2018/hyperlinkcolor" val="tx"/>
                              </a:ext>
                            </a:extLst>
                          </a:hlinkClick>
                        </a:rPr>
                        <a:t>Carrick on Shannon Fire Brigade</a:t>
                      </a:r>
                      <a:endParaRPr lang="en-IE" sz="1200" b="0" i="1" kern="1200" dirty="0">
                        <a:solidFill>
                          <a:srgbClr val="4D4D4D"/>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1" kern="1200" dirty="0">
                          <a:solidFill>
                            <a:srgbClr val="4D4D4D"/>
                          </a:solidFill>
                          <a:latin typeface="+mn-lt"/>
                          <a:ea typeface="+mn-ea"/>
                          <a:cs typeface="+mn-cs"/>
                          <a:hlinkClick r:id="rId6">
                            <a:extLst>
                              <a:ext uri="{A12FA001-AC4F-418D-AE19-62706E023703}">
                                <ahyp:hlinkClr xmlns:ahyp="http://schemas.microsoft.com/office/drawing/2018/hyperlinkcolor" val="tx"/>
                              </a:ext>
                            </a:extLst>
                          </a:hlinkClick>
                        </a:rPr>
                        <a:t>Shannon Flood Risk State Agency Co-ordination Working Group</a:t>
                      </a: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9934911"/>
                  </a:ext>
                </a:extLst>
              </a:tr>
              <a:tr h="627225">
                <a:tc>
                  <a:txBody>
                    <a:bodyPr/>
                    <a:lstStyle/>
                    <a:p>
                      <a:r>
                        <a:rPr lang="en-IE" sz="1600" b="1" kern="1200" dirty="0">
                          <a:solidFill>
                            <a:schemeClr val="bg1"/>
                          </a:solidFill>
                          <a:latin typeface="+mn-lt"/>
                          <a:ea typeface="+mn-ea"/>
                          <a:cs typeface="+mn-cs"/>
                        </a:rPr>
                        <a:t>Strategy </a:t>
                      </a:r>
                    </a:p>
                    <a:p>
                      <a:r>
                        <a:rPr lang="en-IE" sz="1400" b="0" i="1" kern="1200" dirty="0">
                          <a:solidFill>
                            <a:schemeClr val="bg1"/>
                          </a:solidFill>
                          <a:latin typeface="+mn-lt"/>
                          <a:ea typeface="+mn-ea"/>
                          <a:cs typeface="+mn-cs"/>
                        </a:rPr>
                        <a:t>Opportunities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indent="0">
                        <a:buFont typeface="Arial" panose="020B0604020202020204" pitchFamily="34" charset="0"/>
                        <a:buNone/>
                      </a:pPr>
                      <a:r>
                        <a:rPr lang="en-IE" sz="1400" b="1" i="0" kern="1200" dirty="0">
                          <a:solidFill>
                            <a:schemeClr val="bg1"/>
                          </a:solidFill>
                          <a:latin typeface="+mn-lt"/>
                          <a:ea typeface="+mn-ea"/>
                          <a:cs typeface="+mn-cs"/>
                        </a:rPr>
                        <a:t>Issues, Risk, Crisis or </a:t>
                      </a:r>
                      <a:r>
                        <a:rPr lang="en-IE" sz="1400" b="0" i="1" kern="1200" dirty="0">
                          <a:solidFill>
                            <a:schemeClr val="bg1"/>
                          </a:solidFill>
                          <a:latin typeface="+mn-lt"/>
                          <a:ea typeface="+mn-ea"/>
                          <a:cs typeface="+mn-cs"/>
                        </a:rPr>
                        <a:t>Threats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Recommended Solutions</a:t>
                      </a:r>
                    </a:p>
                    <a:p>
                      <a:pPr marL="0" indent="0">
                        <a:buFont typeface="Arial" panose="020B0604020202020204" pitchFamily="34" charset="0"/>
                        <a:buNone/>
                      </a:pPr>
                      <a:r>
                        <a:rPr lang="en-IE" sz="1400" b="0" i="1" kern="1200" dirty="0">
                          <a:solidFill>
                            <a:schemeClr val="bg1"/>
                          </a:solidFill>
                          <a:latin typeface="+mn-lt"/>
                          <a:ea typeface="+mn-ea"/>
                          <a:cs typeface="+mn-cs"/>
                        </a:rPr>
                        <a:t>Priorities/Objectives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Updates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0" i="1" kern="1200" dirty="0">
                          <a:solidFill>
                            <a:schemeClr val="bg1"/>
                          </a:solidFill>
                          <a:latin typeface="+mn-lt"/>
                          <a:ea typeface="+mn-ea"/>
                          <a:cs typeface="+mn-cs"/>
                        </a:rPr>
                        <a:t>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KPIs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0" i="1" kern="1200" dirty="0">
                          <a:solidFill>
                            <a:schemeClr val="bg1"/>
                          </a:solidFill>
                          <a:latin typeface="+mn-lt"/>
                          <a:ea typeface="+mn-ea"/>
                          <a:cs typeface="+mn-cs"/>
                        </a:rPr>
                        <a:t>Measurement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r>
                        <a:rPr lang="en-IE" sz="1400" b="1" i="0" kern="1200" dirty="0">
                          <a:solidFill>
                            <a:schemeClr val="bg1"/>
                          </a:solidFill>
                          <a:latin typeface="+mn-lt"/>
                          <a:ea typeface="+mn-ea"/>
                          <a:cs typeface="+mn-cs"/>
                        </a:rPr>
                        <a:t>Monitoring &amp; Considerations</a:t>
                      </a:r>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extLst>
                  <a:ext uri="{0D108BD9-81ED-4DB2-BD59-A6C34878D82A}">
                    <a16:rowId xmlns:a16="http://schemas.microsoft.com/office/drawing/2014/main" val="3112664559"/>
                  </a:ext>
                </a:extLst>
              </a:tr>
              <a:tr h="783259">
                <a:tc>
                  <a:txBody>
                    <a:bodyPr/>
                    <a:lstStyle/>
                    <a:p>
                      <a:r>
                        <a:rPr lang="en-IE" sz="1400" b="1" kern="1200" dirty="0">
                          <a:solidFill>
                            <a:srgbClr val="086D6E"/>
                          </a:solidFill>
                          <a:latin typeface="+mn-lt"/>
                          <a:ea typeface="+mn-ea"/>
                          <a:cs typeface="+mn-cs"/>
                        </a:rPr>
                        <a:t>Strategy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mj-lt"/>
                        <a:buNone/>
                      </a:pPr>
                      <a:r>
                        <a:rPr lang="en-IE" sz="1400" b="0" i="1" kern="1200" dirty="0">
                          <a:solidFill>
                            <a:srgbClr val="4D4D4D"/>
                          </a:solidFill>
                          <a:latin typeface="+mn-lt"/>
                          <a:ea typeface="+mn-ea"/>
                          <a:cs typeface="+mn-cs"/>
                        </a:rPr>
                        <a:t>Roads impassable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E" sz="1400" b="0" i="1" kern="1200" dirty="0">
                          <a:solidFill>
                            <a:srgbClr val="4D4D4D"/>
                          </a:solidFill>
                          <a:latin typeface="+mn-lt"/>
                          <a:ea typeface="+mn-ea"/>
                          <a:cs typeface="+mn-cs"/>
                        </a:rPr>
                        <a:t>Road diversions when roads are impassable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E" sz="1400" b="0" i="1" kern="1200" dirty="0">
                          <a:solidFill>
                            <a:srgbClr val="4D4D4D"/>
                          </a:solidFill>
                          <a:latin typeface="+mn-lt"/>
                          <a:ea typeface="+mn-ea"/>
                          <a:cs typeface="+mn-cs"/>
                        </a:rPr>
                        <a:t>Ready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E" sz="1400" b="0" i="1" kern="1200" dirty="0">
                          <a:solidFill>
                            <a:srgbClr val="4D4D4D"/>
                          </a:solidFill>
                          <a:latin typeface="+mn-lt"/>
                          <a:ea typeface="+mn-ea"/>
                          <a:cs typeface="+mn-cs"/>
                        </a:rPr>
                        <a:t>Number of Traffic disruptions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E" sz="1400" b="0" i="1" kern="1200" dirty="0">
                          <a:solidFill>
                            <a:srgbClr val="4D4D4D"/>
                          </a:solidFill>
                          <a:latin typeface="+mn-lt"/>
                          <a:ea typeface="+mn-ea"/>
                          <a:cs typeface="+mn-cs"/>
                        </a:rPr>
                        <a:t>Formal report of year-on-year progression of the problem (statistics, frequency, and rainfall)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E" sz="1400" b="0" i="1" kern="1200" dirty="0">
                          <a:solidFill>
                            <a:srgbClr val="4D4D4D"/>
                          </a:solidFill>
                          <a:latin typeface="+mn-lt"/>
                          <a:ea typeface="+mn-ea"/>
                          <a:cs typeface="+mn-cs"/>
                        </a:rPr>
                        <a:t>Latest Flood Maps sourced to detect the areas affected (has it grown?)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E" sz="1400" b="0" i="1" kern="1200" dirty="0">
                          <a:solidFill>
                            <a:srgbClr val="4D4D4D"/>
                          </a:solidFill>
                          <a:latin typeface="+mn-lt"/>
                          <a:ea typeface="+mn-ea"/>
                          <a:cs typeface="+mn-cs"/>
                        </a:rPr>
                        <a:t>List of businesses affected</a:t>
                      </a:r>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3921467"/>
                  </a:ext>
                </a:extLst>
              </a:tr>
              <a:tr h="1370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kern="1200" dirty="0">
                          <a:solidFill>
                            <a:srgbClr val="086D6E"/>
                          </a:solidFill>
                          <a:latin typeface="+mn-lt"/>
                          <a:ea typeface="+mn-ea"/>
                          <a:cs typeface="+mn-cs"/>
                        </a:rPr>
                        <a:t>Strategy 2</a:t>
                      </a:r>
                    </a:p>
                    <a:p>
                      <a:endParaRPr lang="en-IE" sz="14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0" i="1" kern="1200" dirty="0">
                          <a:solidFill>
                            <a:srgbClr val="4D4D4D"/>
                          </a:solidFill>
                          <a:latin typeface="+mn-lt"/>
                          <a:ea typeface="+mn-ea"/>
                          <a:cs typeface="+mn-cs"/>
                        </a:rPr>
                        <a:t>Inaccessible toilets and polluted water</a:t>
                      </a:r>
                    </a:p>
                    <a:p>
                      <a:pPr marL="0" indent="0">
                        <a:buFont typeface="Arial" panose="020B0604020202020204" pitchFamily="34" charset="0"/>
                        <a:buNone/>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E" sz="1400" b="0" i="1" kern="1200" dirty="0">
                          <a:solidFill>
                            <a:srgbClr val="4D4D4D"/>
                          </a:solidFill>
                          <a:latin typeface="+mn-lt"/>
                          <a:ea typeface="+mn-ea"/>
                          <a:cs typeface="+mn-cs"/>
                        </a:rPr>
                        <a:t>Portaloos available and installed where septic tanks are compromised. Free fresh water will be available in drums sourced from a designated well tank.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0" i="1" kern="1200" dirty="0">
                          <a:solidFill>
                            <a:srgbClr val="4D4D4D"/>
                          </a:solidFill>
                          <a:latin typeface="+mn-lt"/>
                          <a:ea typeface="+mn-ea"/>
                          <a:cs typeface="+mn-cs"/>
                        </a:rPr>
                        <a:t>Ready and on standby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0" i="1" kern="1200" dirty="0">
                          <a:solidFill>
                            <a:srgbClr val="4D4D4D"/>
                          </a:solidFill>
                          <a:latin typeface="+mn-lt"/>
                          <a:ea typeface="+mn-ea"/>
                          <a:cs typeface="+mn-cs"/>
                        </a:rPr>
                        <a:t>Toilet complaints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0" i="1" kern="1200" dirty="0">
                          <a:solidFill>
                            <a:srgbClr val="4D4D4D"/>
                          </a:solidFill>
                          <a:latin typeface="+mn-lt"/>
                          <a:ea typeface="+mn-ea"/>
                          <a:cs typeface="+mn-cs"/>
                        </a:rPr>
                        <a:t>Water sanitation levels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7087808"/>
                  </a:ext>
                </a:extLst>
              </a:tr>
            </a:tbl>
          </a:graphicData>
        </a:graphic>
      </p:graphicFrame>
      <p:sp>
        <p:nvSpPr>
          <p:cNvPr id="2" name="Rectangle: Folded Corner 1">
            <a:extLst>
              <a:ext uri="{FF2B5EF4-FFF2-40B4-BE49-F238E27FC236}">
                <a16:creationId xmlns:a16="http://schemas.microsoft.com/office/drawing/2014/main" id="{FBC9B93A-26D7-FA19-14F3-F9850BEE8ADE}"/>
              </a:ext>
            </a:extLst>
          </p:cNvPr>
          <p:cNvSpPr/>
          <p:nvPr/>
        </p:nvSpPr>
        <p:spPr>
          <a:xfrm>
            <a:off x="10164621" y="1220892"/>
            <a:ext cx="1637414" cy="163741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tx1"/>
                </a:solidFill>
              </a:rPr>
              <a:t>Sample Response</a:t>
            </a:r>
          </a:p>
        </p:txBody>
      </p:sp>
    </p:spTree>
    <p:extLst>
      <p:ext uri="{BB962C8B-B14F-4D97-AF65-F5344CB8AC3E}">
        <p14:creationId xmlns:p14="http://schemas.microsoft.com/office/powerpoint/2010/main" val="30546882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nvGraphicFramePr>
        <p:xfrm>
          <a:off x="0" y="781050"/>
          <a:ext cx="12192003" cy="3725233"/>
        </p:xfrm>
        <a:graphic>
          <a:graphicData uri="http://schemas.openxmlformats.org/drawingml/2006/table">
            <a:tbl>
              <a:tblPr firstRow="1" bandRow="1">
                <a:tableStyleId>{5C22544A-7EE6-4342-B048-85BDC9FD1C3A}</a:tableStyleId>
              </a:tblPr>
              <a:tblGrid>
                <a:gridCol w="1104900">
                  <a:extLst>
                    <a:ext uri="{9D8B030D-6E8A-4147-A177-3AD203B41FA5}">
                      <a16:colId xmlns:a16="http://schemas.microsoft.com/office/drawing/2014/main" val="3584008144"/>
                    </a:ext>
                  </a:extLst>
                </a:gridCol>
                <a:gridCol w="2114550">
                  <a:extLst>
                    <a:ext uri="{9D8B030D-6E8A-4147-A177-3AD203B41FA5}">
                      <a16:colId xmlns:a16="http://schemas.microsoft.com/office/drawing/2014/main" val="2583777858"/>
                    </a:ext>
                  </a:extLst>
                </a:gridCol>
                <a:gridCol w="3924300">
                  <a:extLst>
                    <a:ext uri="{9D8B030D-6E8A-4147-A177-3AD203B41FA5}">
                      <a16:colId xmlns:a16="http://schemas.microsoft.com/office/drawing/2014/main" val="3037420399"/>
                    </a:ext>
                  </a:extLst>
                </a:gridCol>
                <a:gridCol w="1333500">
                  <a:extLst>
                    <a:ext uri="{9D8B030D-6E8A-4147-A177-3AD203B41FA5}">
                      <a16:colId xmlns:a16="http://schemas.microsoft.com/office/drawing/2014/main" val="1486261832"/>
                    </a:ext>
                  </a:extLst>
                </a:gridCol>
                <a:gridCol w="1276350">
                  <a:extLst>
                    <a:ext uri="{9D8B030D-6E8A-4147-A177-3AD203B41FA5}">
                      <a16:colId xmlns:a16="http://schemas.microsoft.com/office/drawing/2014/main" val="1785016071"/>
                    </a:ext>
                  </a:extLst>
                </a:gridCol>
                <a:gridCol w="2438403">
                  <a:extLst>
                    <a:ext uri="{9D8B030D-6E8A-4147-A177-3AD203B41FA5}">
                      <a16:colId xmlns:a16="http://schemas.microsoft.com/office/drawing/2014/main" val="3498335510"/>
                    </a:ext>
                  </a:extLst>
                </a:gridCol>
              </a:tblGrid>
              <a:tr h="119542">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400" b="0" dirty="0">
                          <a:solidFill>
                            <a:schemeClr val="bg1"/>
                          </a:solidFill>
                        </a:rPr>
                        <a:t>Regional Tourism Crisis Management Strategy (Sample)</a:t>
                      </a:r>
                      <a:endParaRPr lang="en-IE" sz="24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b="0" i="0"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i="0" kern="1200" dirty="0">
                          <a:solidFill>
                            <a:schemeClr val="bg1"/>
                          </a:solidFill>
                          <a:latin typeface="+mn-lt"/>
                          <a:ea typeface="+mn-ea"/>
                          <a:cs typeface="+mn-cs"/>
                        </a:rPr>
                        <a:t>Approved by </a:t>
                      </a:r>
                      <a:r>
                        <a:rPr lang="en-IE" sz="1400" b="0" i="0" kern="1200" dirty="0">
                          <a:solidFill>
                            <a:schemeClr val="bg1"/>
                          </a:solidFill>
                          <a:latin typeface="+mn-lt"/>
                          <a:ea typeface="+mn-ea"/>
                          <a:cs typeface="+mn-cs"/>
                        </a:rPr>
                        <a:t>Dermot Johnston Leitrim Tourism Regional Crisis Manager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3545946"/>
                  </a:ext>
                </a:extLst>
              </a:tr>
              <a:tr h="290507">
                <a:tc>
                  <a:txBody>
                    <a:bodyPr/>
                    <a:lstStyle/>
                    <a:p>
                      <a:r>
                        <a:rPr lang="en-IE" sz="1600" b="1" kern="1200" dirty="0">
                          <a:solidFill>
                            <a:schemeClr val="bg1"/>
                          </a:solidFill>
                          <a:latin typeface="+mn-lt"/>
                          <a:ea typeface="+mn-ea"/>
                          <a:cs typeface="+mn-cs"/>
                        </a:rPr>
                        <a:t>Strategy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buFont typeface="Arial" panose="020B0604020202020204" pitchFamily="34" charset="0"/>
                        <a:buNone/>
                      </a:pPr>
                      <a:r>
                        <a:rPr lang="en-IE" sz="1400" b="1" i="0" kern="1200" dirty="0">
                          <a:solidFill>
                            <a:schemeClr val="bg1"/>
                          </a:solidFill>
                          <a:latin typeface="+mn-lt"/>
                          <a:ea typeface="+mn-ea"/>
                          <a:cs typeface="+mn-cs"/>
                        </a:rPr>
                        <a:t>Issues, Threats, Crisis or Vulnerabilities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Recommended Solutions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Updates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KPIs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IE" sz="1400" b="1" i="0" kern="1200" dirty="0">
                          <a:solidFill>
                            <a:schemeClr val="bg1"/>
                          </a:solidFill>
                          <a:latin typeface="+mn-lt"/>
                          <a:ea typeface="+mn-ea"/>
                          <a:cs typeface="+mn-cs"/>
                        </a:rPr>
                        <a:t>Monitoring &amp; Considerations</a:t>
                      </a:r>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646855588"/>
                  </a:ext>
                </a:extLst>
              </a:tr>
              <a:tr h="58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kern="1200" dirty="0">
                          <a:solidFill>
                            <a:srgbClr val="086D6E"/>
                          </a:solidFill>
                          <a:latin typeface="+mn-lt"/>
                          <a:ea typeface="+mn-ea"/>
                          <a:cs typeface="+mn-cs"/>
                        </a:rPr>
                        <a:t>Strategy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0" i="1" kern="1200" dirty="0">
                          <a:solidFill>
                            <a:srgbClr val="4D4D4D"/>
                          </a:solidFill>
                          <a:latin typeface="+mn-lt"/>
                          <a:ea typeface="+mn-ea"/>
                          <a:cs typeface="+mn-cs"/>
                        </a:rPr>
                        <a:t>Dangerous rivers and floods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E" sz="1400" b="0" i="1" kern="1200" dirty="0">
                          <a:solidFill>
                            <a:srgbClr val="4D4D4D"/>
                          </a:solidFill>
                          <a:latin typeface="+mn-lt"/>
                          <a:ea typeface="+mn-ea"/>
                          <a:cs typeface="+mn-cs"/>
                        </a:rPr>
                        <a:t>Lifebuoys to be secured to posts along roads when conditions are dangerous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0" i="1" kern="1200" dirty="0">
                          <a:solidFill>
                            <a:srgbClr val="4D4D4D"/>
                          </a:solidFill>
                          <a:latin typeface="+mn-lt"/>
                          <a:ea typeface="+mn-ea"/>
                          <a:cs typeface="+mn-cs"/>
                        </a:rPr>
                        <a:t>Lifebuoys sourced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0" i="1" kern="1200" dirty="0">
                          <a:solidFill>
                            <a:srgbClr val="4D4D4D"/>
                          </a:solidFill>
                          <a:latin typeface="+mn-lt"/>
                          <a:ea typeface="+mn-ea"/>
                          <a:cs typeface="+mn-cs"/>
                        </a:rPr>
                        <a:t>Number of water rescues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3564211"/>
                  </a:ext>
                </a:extLst>
              </a:tr>
              <a:tr h="58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kern="1200" dirty="0">
                          <a:solidFill>
                            <a:srgbClr val="086D6E"/>
                          </a:solidFill>
                          <a:latin typeface="+mn-lt"/>
                          <a:ea typeface="+mn-ea"/>
                          <a:cs typeface="+mn-cs"/>
                        </a:rPr>
                        <a:t>Strategy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0" i="1" kern="1200" dirty="0">
                          <a:solidFill>
                            <a:srgbClr val="4D4D4D"/>
                          </a:solidFill>
                          <a:latin typeface="+mn-lt"/>
                          <a:ea typeface="+mn-ea"/>
                          <a:cs typeface="+mn-cs"/>
                        </a:rPr>
                        <a:t>Support tourism business continuity through strategic marketing campaign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mj-lt"/>
                        <a:buAutoNum type="arabicPeriod"/>
                      </a:pPr>
                      <a:r>
                        <a:rPr lang="en-IE" sz="1400" b="0" i="1" kern="1200" dirty="0">
                          <a:solidFill>
                            <a:srgbClr val="4D4D4D"/>
                          </a:solidFill>
                          <a:latin typeface="+mn-lt"/>
                          <a:ea typeface="+mn-ea"/>
                          <a:cs typeface="+mn-cs"/>
                        </a:rPr>
                        <a:t>Have a promotional campaign post event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0" i="1" kern="1200" dirty="0">
                          <a:solidFill>
                            <a:srgbClr val="4D4D4D"/>
                          </a:solidFill>
                          <a:latin typeface="+mn-lt"/>
                          <a:ea typeface="+mn-ea"/>
                          <a:cs typeface="+mn-cs"/>
                        </a:rPr>
                        <a:t>In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0" i="1" kern="1200" dirty="0">
                          <a:solidFill>
                            <a:srgbClr val="4D4D4D"/>
                          </a:solidFill>
                          <a:latin typeface="+mn-lt"/>
                          <a:ea typeface="+mn-ea"/>
                          <a:cs typeface="+mn-cs"/>
                        </a:rPr>
                        <a:t>No of or % of reservations or bookings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3325174"/>
                  </a:ext>
                </a:extLst>
              </a:tr>
              <a:tr h="58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kern="1200" dirty="0">
                          <a:solidFill>
                            <a:srgbClr val="086D6E"/>
                          </a:solidFill>
                          <a:latin typeface="+mn-lt"/>
                          <a:ea typeface="+mn-ea"/>
                          <a:cs typeface="+mn-cs"/>
                        </a:rPr>
                        <a:t>Strategy 5</a:t>
                      </a:r>
                    </a:p>
                    <a:p>
                      <a:endParaRPr lang="en-IE" sz="14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0" i="1" kern="1200" dirty="0">
                          <a:solidFill>
                            <a:srgbClr val="4D4D4D"/>
                          </a:solidFill>
                          <a:latin typeface="+mn-lt"/>
                          <a:ea typeface="+mn-ea"/>
                          <a:cs typeface="+mn-cs"/>
                        </a:rPr>
                        <a:t>Support tourism business continuity by safeguarding their premises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E" sz="1400" b="0" i="1" kern="1200" dirty="0">
                          <a:solidFill>
                            <a:srgbClr val="4D4D4D"/>
                          </a:solidFill>
                          <a:latin typeface="+mn-lt"/>
                          <a:ea typeface="+mn-ea"/>
                          <a:cs typeface="+mn-cs"/>
                        </a:rPr>
                        <a:t>Have businesses prepared with pumps and sandbags</a:t>
                      </a: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0" i="1" kern="1200" dirty="0">
                          <a:solidFill>
                            <a:srgbClr val="4D4D4D"/>
                          </a:solidFill>
                          <a:latin typeface="+mn-lt"/>
                          <a:ea typeface="+mn-ea"/>
                          <a:cs typeface="+mn-cs"/>
                        </a:rPr>
                        <a:t>Pumps and sandbags sourced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0" i="1" kern="1200" dirty="0">
                          <a:solidFill>
                            <a:srgbClr val="4D4D4D"/>
                          </a:solidFill>
                          <a:latin typeface="+mn-lt"/>
                          <a:ea typeface="+mn-ea"/>
                          <a:cs typeface="+mn-cs"/>
                        </a:rPr>
                        <a:t>No of or % of Cancellations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36016"/>
                  </a:ext>
                </a:extLst>
              </a:tr>
            </a:tbl>
          </a:graphicData>
        </a:graphic>
      </p:graphicFrame>
      <p:sp>
        <p:nvSpPr>
          <p:cNvPr id="2" name="Rectangle: Folded Corner 1">
            <a:extLst>
              <a:ext uri="{FF2B5EF4-FFF2-40B4-BE49-F238E27FC236}">
                <a16:creationId xmlns:a16="http://schemas.microsoft.com/office/drawing/2014/main" id="{2FA544D7-17FC-C988-BB61-20DB1A180A3D}"/>
              </a:ext>
            </a:extLst>
          </p:cNvPr>
          <p:cNvSpPr/>
          <p:nvPr/>
        </p:nvSpPr>
        <p:spPr>
          <a:xfrm>
            <a:off x="10164621" y="1220892"/>
            <a:ext cx="1637414" cy="163741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tx1"/>
                </a:solidFill>
              </a:rPr>
              <a:t>Sample Response</a:t>
            </a:r>
          </a:p>
        </p:txBody>
      </p:sp>
    </p:spTree>
    <p:extLst>
      <p:ext uri="{BB962C8B-B14F-4D97-AF65-F5344CB8AC3E}">
        <p14:creationId xmlns:p14="http://schemas.microsoft.com/office/powerpoint/2010/main" val="1887937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nvGraphicFramePr>
        <p:xfrm>
          <a:off x="1" y="9525"/>
          <a:ext cx="12191999" cy="5576209"/>
        </p:xfrm>
        <a:graphic>
          <a:graphicData uri="http://schemas.openxmlformats.org/drawingml/2006/table">
            <a:tbl>
              <a:tblPr firstRow="1" bandRow="1">
                <a:tableStyleId>{5C22544A-7EE6-4342-B048-85BDC9FD1C3A}</a:tableStyleId>
              </a:tblPr>
              <a:tblGrid>
                <a:gridCol w="1585079">
                  <a:extLst>
                    <a:ext uri="{9D8B030D-6E8A-4147-A177-3AD203B41FA5}">
                      <a16:colId xmlns:a16="http://schemas.microsoft.com/office/drawing/2014/main" val="3584008144"/>
                    </a:ext>
                  </a:extLst>
                </a:gridCol>
                <a:gridCol w="1758196">
                  <a:extLst>
                    <a:ext uri="{9D8B030D-6E8A-4147-A177-3AD203B41FA5}">
                      <a16:colId xmlns:a16="http://schemas.microsoft.com/office/drawing/2014/main" val="2583777858"/>
                    </a:ext>
                  </a:extLst>
                </a:gridCol>
                <a:gridCol w="5286375">
                  <a:extLst>
                    <a:ext uri="{9D8B030D-6E8A-4147-A177-3AD203B41FA5}">
                      <a16:colId xmlns:a16="http://schemas.microsoft.com/office/drawing/2014/main" val="3037420399"/>
                    </a:ext>
                  </a:extLst>
                </a:gridCol>
                <a:gridCol w="3562349">
                  <a:extLst>
                    <a:ext uri="{9D8B030D-6E8A-4147-A177-3AD203B41FA5}">
                      <a16:colId xmlns:a16="http://schemas.microsoft.com/office/drawing/2014/main" val="1486261832"/>
                    </a:ext>
                  </a:extLst>
                </a:gridCol>
              </a:tblGrid>
              <a:tr h="61484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400" b="0" dirty="0">
                          <a:solidFill>
                            <a:schemeClr val="bg1"/>
                          </a:solidFill>
                        </a:rPr>
                        <a:t>Regional Tourism Crisis Management Strategy (Sample)</a:t>
                      </a:r>
                      <a:endParaRPr lang="en-IE" sz="24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i="0" kern="1200" dirty="0">
                          <a:solidFill>
                            <a:schemeClr val="bg1"/>
                          </a:solidFill>
                          <a:latin typeface="+mn-lt"/>
                          <a:ea typeface="+mn-ea"/>
                          <a:cs typeface="+mn-cs"/>
                        </a:rPr>
                        <a:t>Approved by </a:t>
                      </a:r>
                      <a:r>
                        <a:rPr lang="en-IE" sz="1400" b="0" i="0" kern="1200" dirty="0">
                          <a:solidFill>
                            <a:schemeClr val="bg1"/>
                          </a:solidFill>
                          <a:latin typeface="+mn-lt"/>
                          <a:ea typeface="+mn-ea"/>
                          <a:cs typeface="+mn-cs"/>
                        </a:rPr>
                        <a:t>Dermot Johnston Leitrim Tourism Regional Crisis Manager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3545946"/>
                  </a:ext>
                </a:extLst>
              </a:tr>
              <a:tr h="551616">
                <a:tc>
                  <a:txBody>
                    <a:bodyPr/>
                    <a:lstStyle/>
                    <a:p>
                      <a:r>
                        <a:rPr lang="en-IE" sz="1800" b="0" kern="1200" dirty="0">
                          <a:solidFill>
                            <a:schemeClr val="bg1"/>
                          </a:solidFill>
                          <a:latin typeface="+mn-lt"/>
                          <a:ea typeface="+mn-ea"/>
                          <a:cs typeface="+mn-cs"/>
                        </a:rPr>
                        <a:t>Name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indent="0">
                        <a:buFont typeface="Arial" panose="020B0604020202020204" pitchFamily="34" charset="0"/>
                        <a:buNone/>
                      </a:pPr>
                      <a:r>
                        <a:rPr lang="en-IE" sz="1800" b="0" i="0" kern="1200" dirty="0">
                          <a:solidFill>
                            <a:schemeClr val="bg1"/>
                          </a:solidFill>
                          <a:latin typeface="+mn-lt"/>
                          <a:ea typeface="+mn-ea"/>
                          <a:cs typeface="+mn-cs"/>
                        </a:rPr>
                        <a:t>Role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indent="0">
                        <a:buFont typeface="Arial" panose="020B0604020202020204" pitchFamily="34" charset="0"/>
                        <a:buNone/>
                      </a:pPr>
                      <a:r>
                        <a:rPr lang="en-GB" sz="1800" b="0" i="0" kern="1200" dirty="0">
                          <a:solidFill>
                            <a:schemeClr val="bg1"/>
                          </a:solidFill>
                          <a:effectLst/>
                          <a:latin typeface="+mn-lt"/>
                          <a:ea typeface="+mn-ea"/>
                          <a:cs typeface="+mn-cs"/>
                        </a:rPr>
                        <a:t>Responsibilities (Examples)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800" b="0" i="0" kern="1200" dirty="0">
                          <a:solidFill>
                            <a:schemeClr val="bg1"/>
                          </a:solidFill>
                          <a:latin typeface="+mn-lt"/>
                          <a:ea typeface="+mn-ea"/>
                          <a:cs typeface="+mn-cs"/>
                        </a:rPr>
                        <a:t>Contact Details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extLst>
                  <a:ext uri="{0D108BD9-81ED-4DB2-BD59-A6C34878D82A}">
                    <a16:rowId xmlns:a16="http://schemas.microsoft.com/office/drawing/2014/main" val="782013778"/>
                  </a:ext>
                </a:extLst>
              </a:tr>
              <a:tr h="1328288">
                <a:tc>
                  <a:txBody>
                    <a:bodyPr/>
                    <a:lstStyle/>
                    <a:p>
                      <a:r>
                        <a:rPr lang="en-IE" sz="1800" b="1" kern="1200" dirty="0">
                          <a:solidFill>
                            <a:srgbClr val="086D6E"/>
                          </a:solidFill>
                          <a:latin typeface="+mn-lt"/>
                          <a:ea typeface="+mn-ea"/>
                          <a:cs typeface="+mn-cs"/>
                        </a:rPr>
                        <a:t>Tony Hughes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IE" sz="1400" b="0" i="0" kern="1200" dirty="0">
                          <a:solidFill>
                            <a:srgbClr val="4D4D4D"/>
                          </a:solidFill>
                          <a:effectLst/>
                          <a:latin typeface="+mn-lt"/>
                          <a:ea typeface="+mn-ea"/>
                          <a:cs typeface="+mn-cs"/>
                        </a:rPr>
                        <a:t>Leitrim Infrastructure Planner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mj-lt"/>
                        <a:buAutoNum type="arabicPeriod"/>
                      </a:pPr>
                      <a:r>
                        <a:rPr lang="en-GB" sz="1400" b="0" i="0" kern="1200" dirty="0">
                          <a:solidFill>
                            <a:srgbClr val="4D4D4D"/>
                          </a:solidFill>
                          <a:effectLst/>
                          <a:latin typeface="+mn-lt"/>
                          <a:ea typeface="+mn-ea"/>
                          <a:cs typeface="+mn-cs"/>
                        </a:rPr>
                        <a:t>Attend any community meetings relating to the flooding crisis to represent the Regional Tourism Crisis Management Group</a:t>
                      </a:r>
                    </a:p>
                    <a:p>
                      <a:pPr marL="342900" indent="-342900">
                        <a:buFont typeface="+mj-lt"/>
                        <a:buAutoNum type="arabicPeriod"/>
                      </a:pPr>
                      <a:r>
                        <a:rPr lang="en-GB" sz="1400" b="0" i="0" kern="1200" dirty="0">
                          <a:solidFill>
                            <a:srgbClr val="4D4D4D"/>
                          </a:solidFill>
                          <a:effectLst/>
                          <a:latin typeface="+mn-lt"/>
                          <a:ea typeface="+mn-ea"/>
                          <a:cs typeface="+mn-cs"/>
                        </a:rPr>
                        <a:t>Keep up to date with articles, media, news, statistics, solutions, funding, announcements</a:t>
                      </a:r>
                    </a:p>
                    <a:p>
                      <a:pPr marL="342900" indent="-342900">
                        <a:buFont typeface="+mj-lt"/>
                        <a:buAutoNum type="arabicPeriod"/>
                      </a:pPr>
                      <a:r>
                        <a:rPr lang="en-GB" sz="1400" b="0" i="0" kern="1200" dirty="0">
                          <a:solidFill>
                            <a:srgbClr val="4D4D4D"/>
                          </a:solidFill>
                          <a:effectLst/>
                          <a:latin typeface="+mn-lt"/>
                          <a:ea typeface="+mn-ea"/>
                          <a:cs typeface="+mn-cs"/>
                        </a:rPr>
                        <a:t>Report to the Crisis Management Team and Unit</a:t>
                      </a:r>
                    </a:p>
                    <a:p>
                      <a:pPr marL="342900" indent="-342900">
                        <a:buFont typeface="+mj-lt"/>
                        <a:buAutoNum type="arabicPeriod"/>
                      </a:pPr>
                      <a:r>
                        <a:rPr lang="en-GB" sz="1400" b="0" i="0" kern="1200" dirty="0">
                          <a:solidFill>
                            <a:srgbClr val="4D4D4D"/>
                          </a:solidFill>
                          <a:effectLst/>
                          <a:latin typeface="+mn-lt"/>
                          <a:ea typeface="+mn-ea"/>
                          <a:cs typeface="+mn-cs"/>
                        </a:rPr>
                        <a:t>Work with road and traffic management and 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E" sz="1400" b="0" i="0" kern="1200" dirty="0">
                          <a:solidFill>
                            <a:srgbClr val="4D4D4D"/>
                          </a:solidFill>
                          <a:effectLst/>
                          <a:latin typeface="+mn-lt"/>
                          <a:ea typeface="+mn-ea"/>
                          <a:cs typeface="+mn-cs"/>
                        </a:rPr>
                        <a:t>Leitrim Tourism</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400" b="0" i="0" kern="1200" dirty="0">
                          <a:solidFill>
                            <a:srgbClr val="086D6E"/>
                          </a:solidFill>
                          <a:effectLst/>
                          <a:latin typeface="+mn-lt"/>
                          <a:ea typeface="+mn-ea"/>
                          <a:cs typeface="+mn-cs"/>
                          <a:hlinkClick r:id="rId2">
                            <a:extLst>
                              <a:ext uri="{A12FA001-AC4F-418D-AE19-62706E023703}">
                                <ahyp:hlinkClr xmlns:ahyp="http://schemas.microsoft.com/office/drawing/2018/hyperlinkcolor" val="tx"/>
                              </a:ext>
                            </a:extLst>
                          </a:hlinkClick>
                        </a:rPr>
                        <a:t>Address</a:t>
                      </a:r>
                      <a:r>
                        <a:rPr lang="en-GB" sz="1400" b="0" i="0" kern="1200" dirty="0">
                          <a:solidFill>
                            <a:srgbClr val="086D6E"/>
                          </a:solidFill>
                          <a:effectLst/>
                          <a:latin typeface="+mn-lt"/>
                          <a:ea typeface="+mn-ea"/>
                          <a:cs typeface="+mn-cs"/>
                        </a:rPr>
                        <a:t>: </a:t>
                      </a:r>
                      <a:r>
                        <a:rPr lang="en-GB" sz="1400" b="0" i="0" kern="1200" dirty="0">
                          <a:solidFill>
                            <a:srgbClr val="4D4D4D"/>
                          </a:solidFill>
                          <a:effectLst/>
                          <a:latin typeface="+mn-lt"/>
                          <a:ea typeface="+mn-ea"/>
                          <a:cs typeface="+mn-cs"/>
                        </a:rPr>
                        <a:t>The Old Barrel Store, The Quays, </a:t>
                      </a:r>
                      <a:r>
                        <a:rPr lang="en-GB" sz="1400" b="0" i="0" kern="1200" dirty="0" err="1">
                          <a:solidFill>
                            <a:srgbClr val="4D4D4D"/>
                          </a:solidFill>
                          <a:effectLst/>
                          <a:latin typeface="+mn-lt"/>
                          <a:ea typeface="+mn-ea"/>
                          <a:cs typeface="+mn-cs"/>
                        </a:rPr>
                        <a:t>Townparks</a:t>
                      </a:r>
                      <a:r>
                        <a:rPr lang="en-GB" sz="1400" b="0" i="0" kern="1200" dirty="0">
                          <a:solidFill>
                            <a:srgbClr val="4D4D4D"/>
                          </a:solidFill>
                          <a:effectLst/>
                          <a:latin typeface="+mn-lt"/>
                          <a:ea typeface="+mn-ea"/>
                          <a:cs typeface="+mn-cs"/>
                        </a:rPr>
                        <a:t>, Carrick-On-Shannon, Co. Leitrim</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E" sz="1400" b="0" i="0" kern="1200" dirty="0">
                          <a:solidFill>
                            <a:srgbClr val="086D6E"/>
                          </a:solidFill>
                          <a:effectLst/>
                          <a:latin typeface="+mn-lt"/>
                          <a:ea typeface="+mn-ea"/>
                          <a:cs typeface="+mn-cs"/>
                          <a:hlinkClick r:id="rId3">
                            <a:extLst>
                              <a:ext uri="{A12FA001-AC4F-418D-AE19-62706E023703}">
                                <ahyp:hlinkClr xmlns:ahyp="http://schemas.microsoft.com/office/drawing/2018/hyperlinkcolor" val="tx"/>
                              </a:ext>
                            </a:extLst>
                          </a:hlinkClick>
                        </a:rPr>
                        <a:t>Phone</a:t>
                      </a:r>
                      <a:r>
                        <a:rPr lang="en-IE" sz="1400" b="0" i="0" kern="1200" dirty="0">
                          <a:solidFill>
                            <a:srgbClr val="086D6E"/>
                          </a:solidFill>
                          <a:effectLst/>
                          <a:latin typeface="+mn-lt"/>
                          <a:ea typeface="+mn-ea"/>
                          <a:cs typeface="+mn-cs"/>
                        </a:rPr>
                        <a:t>: </a:t>
                      </a:r>
                      <a:r>
                        <a:rPr lang="en-IE" sz="1400" b="0" i="0" kern="1200" dirty="0">
                          <a:solidFill>
                            <a:srgbClr val="4D4D4D"/>
                          </a:solidFill>
                          <a:effectLst/>
                          <a:latin typeface="+mn-lt"/>
                          <a:ea typeface="+mn-ea"/>
                          <a:cs typeface="+mn-cs"/>
                          <a:hlinkClick r:id="rId4">
                            <a:extLst>
                              <a:ext uri="{A12FA001-AC4F-418D-AE19-62706E023703}">
                                <ahyp:hlinkClr xmlns:ahyp="http://schemas.microsoft.com/office/drawing/2018/hyperlinkcolor" val="tx"/>
                              </a:ext>
                            </a:extLst>
                          </a:hlinkClick>
                        </a:rPr>
                        <a:t>(071) 962 0170</a:t>
                      </a:r>
                      <a:endParaRPr lang="en-IE" sz="1400" b="0" i="0" kern="1200" dirty="0">
                        <a:solidFill>
                          <a:srgbClr val="4D4D4D"/>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E" sz="1400" b="0" i="0" kern="1200" dirty="0">
                          <a:solidFill>
                            <a:srgbClr val="086D6E"/>
                          </a:solidFill>
                          <a:effectLst/>
                          <a:latin typeface="+mn-lt"/>
                          <a:ea typeface="+mn-ea"/>
                          <a:cs typeface="+mn-cs"/>
                        </a:rPr>
                        <a:t>Email </a:t>
                      </a:r>
                      <a:r>
                        <a:rPr lang="en-IE" sz="1400" b="0" i="0" kern="1200" dirty="0">
                          <a:solidFill>
                            <a:srgbClr val="4D4D4D"/>
                          </a:solidFill>
                          <a:effectLst/>
                          <a:latin typeface="+mn-lt"/>
                          <a:ea typeface="+mn-ea"/>
                          <a:cs typeface="+mn-cs"/>
                        </a:rPr>
                        <a:t>tony.hughes@leitrimtourism.ie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2260245"/>
                  </a:ext>
                </a:extLst>
              </a:tr>
              <a:tr h="1121666">
                <a:tc>
                  <a:txBody>
                    <a:bodyPr/>
                    <a:lstStyle/>
                    <a:p>
                      <a:r>
                        <a:rPr lang="en-IE" sz="1800" b="1" kern="1200" dirty="0">
                          <a:solidFill>
                            <a:srgbClr val="086D6E"/>
                          </a:solidFill>
                          <a:latin typeface="+mn-lt"/>
                          <a:ea typeface="+mn-ea"/>
                          <a:cs typeface="+mn-cs"/>
                        </a:rPr>
                        <a:t>Brendan Higgins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IE" sz="1400" b="0" i="0" kern="1200" dirty="0">
                          <a:solidFill>
                            <a:srgbClr val="4D4D4D"/>
                          </a:solidFill>
                          <a:effectLst/>
                          <a:latin typeface="+mn-lt"/>
                          <a:ea typeface="+mn-ea"/>
                          <a:cs typeface="+mn-cs"/>
                        </a:rPr>
                        <a:t>Leitrim Crisis Management Centre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mj-lt"/>
                        <a:buAutoNum type="arabicPeriod"/>
                      </a:pPr>
                      <a:r>
                        <a:rPr lang="en-GB" sz="1400" b="0" i="0" kern="1200" dirty="0">
                          <a:solidFill>
                            <a:srgbClr val="4D4D4D"/>
                          </a:solidFill>
                          <a:effectLst/>
                          <a:latin typeface="+mn-lt"/>
                          <a:ea typeface="+mn-ea"/>
                          <a:cs typeface="+mn-cs"/>
                        </a:rPr>
                        <a:t>Prepare emergency response contact list for crisis floods</a:t>
                      </a:r>
                    </a:p>
                    <a:p>
                      <a:pPr marL="342900" indent="-342900">
                        <a:buFont typeface="+mj-lt"/>
                        <a:buAutoNum type="arabicPeriod"/>
                      </a:pPr>
                      <a:r>
                        <a:rPr lang="en-GB" sz="1400" b="0" i="0" kern="1200" dirty="0">
                          <a:solidFill>
                            <a:srgbClr val="4D4D4D"/>
                          </a:solidFill>
                          <a:effectLst/>
                          <a:latin typeface="+mn-lt"/>
                          <a:ea typeface="+mn-ea"/>
                          <a:cs typeface="+mn-cs"/>
                        </a:rPr>
                        <a:t>Prepare flood response operations, procedure and task list</a:t>
                      </a:r>
                    </a:p>
                    <a:p>
                      <a:pPr marL="342900" indent="-342900">
                        <a:buFont typeface="+mj-lt"/>
                        <a:buAutoNum type="arabicPeriod"/>
                      </a:pPr>
                      <a:r>
                        <a:rPr lang="en-GB" sz="1400" b="0" i="0" kern="1200" dirty="0">
                          <a:solidFill>
                            <a:srgbClr val="4D4D4D"/>
                          </a:solidFill>
                          <a:effectLst/>
                          <a:latin typeface="+mn-lt"/>
                          <a:ea typeface="+mn-ea"/>
                          <a:cs typeface="+mn-cs"/>
                        </a:rPr>
                        <a:t>Arrange to get training delivered to people in flood areas, put information up on website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400" b="0" i="0" kern="1200" dirty="0">
                          <a:solidFill>
                            <a:srgbClr val="4D4D4D"/>
                          </a:solidFill>
                          <a:effectLst/>
                          <a:latin typeface="+mn-lt"/>
                          <a:ea typeface="+mn-ea"/>
                          <a:cs typeface="+mn-cs"/>
                        </a:rPr>
                        <a:t>Work with road and traffic management and 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0557098"/>
                  </a:ext>
                </a:extLst>
              </a:tr>
              <a:tr h="551616">
                <a:tc>
                  <a:txBody>
                    <a:bodyPr/>
                    <a:lstStyle/>
                    <a:p>
                      <a:r>
                        <a:rPr lang="en-IE" sz="1800" b="1" kern="1200" dirty="0">
                          <a:solidFill>
                            <a:srgbClr val="086D6E"/>
                          </a:solidFill>
                          <a:latin typeface="+mn-lt"/>
                          <a:ea typeface="+mn-ea"/>
                          <a:cs typeface="+mn-cs"/>
                        </a:rPr>
                        <a:t>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IE" sz="1400" b="0" i="0" kern="1200" dirty="0">
                          <a:solidFill>
                            <a:srgbClr val="4D4D4D"/>
                          </a:solidFill>
                          <a:effectLst/>
                          <a:latin typeface="+mn-lt"/>
                          <a:ea typeface="+mn-ea"/>
                          <a:cs typeface="+mn-cs"/>
                        </a:rPr>
                        <a:t>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GB" sz="1400" b="0" i="0" kern="1200" dirty="0">
                          <a:solidFill>
                            <a:srgbClr val="4D4D4D"/>
                          </a:solidFill>
                          <a:effectLst/>
                          <a:latin typeface="+mn-lt"/>
                          <a:ea typeface="+mn-ea"/>
                          <a:cs typeface="+mn-cs"/>
                        </a:rPr>
                        <a:t>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0" i="0" kern="1200" dirty="0">
                          <a:solidFill>
                            <a:srgbClr val="4D4D4D"/>
                          </a:solidFill>
                          <a:effectLst/>
                          <a:latin typeface="+mn-lt"/>
                          <a:ea typeface="+mn-ea"/>
                          <a:cs typeface="+mn-cs"/>
                        </a:rPr>
                        <a:t>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0750511"/>
                  </a:ext>
                </a:extLst>
              </a:tr>
              <a:tr h="1328288">
                <a:tc>
                  <a:txBody>
                    <a:bodyPr/>
                    <a:lstStyle/>
                    <a:p>
                      <a:r>
                        <a:rPr lang="en-IE" sz="1800" b="1" kern="1200" dirty="0">
                          <a:solidFill>
                            <a:srgbClr val="086D6E"/>
                          </a:solidFill>
                          <a:latin typeface="+mn-lt"/>
                          <a:ea typeface="+mn-ea"/>
                          <a:cs typeface="+mn-cs"/>
                        </a:rPr>
                        <a:t>Resources, Policies, References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IE" sz="1400" b="1" i="0" kern="1200" dirty="0">
                          <a:solidFill>
                            <a:srgbClr val="086D6E"/>
                          </a:solidFill>
                          <a:latin typeface="+mn-lt"/>
                          <a:ea typeface="+mn-ea"/>
                          <a:cs typeface="+mn-cs"/>
                        </a:rPr>
                        <a:t>Media, PR &amp; Articles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1" kern="1200" dirty="0">
                          <a:solidFill>
                            <a:srgbClr val="086D6E"/>
                          </a:solidFill>
                          <a:effectLst/>
                          <a:latin typeface="+mn-lt"/>
                          <a:ea typeface="+mn-ea"/>
                          <a:cs typeface="+mn-cs"/>
                        </a:rPr>
                        <a:t>e.g., </a:t>
                      </a:r>
                      <a:r>
                        <a:rPr lang="en-GB" sz="1400" b="0" i="1" kern="1200" dirty="0">
                          <a:solidFill>
                            <a:srgbClr val="4D4D4D"/>
                          </a:solidFill>
                          <a:effectLst/>
                          <a:latin typeface="+mn-lt"/>
                          <a:ea typeface="+mn-ea"/>
                          <a:cs typeface="+mn-cs"/>
                          <a:hlinkClick r:id="rId5">
                            <a:extLst>
                              <a:ext uri="{A12FA001-AC4F-418D-AE19-62706E023703}">
                                <ahyp:hlinkClr xmlns:ahyp="http://schemas.microsoft.com/office/drawing/2018/hyperlinkcolor" val="tx"/>
                              </a:ext>
                            </a:extLst>
                          </a:hlinkClick>
                        </a:rPr>
                        <a:t>Shannon floods: Locals Divided On How To Tackle Crisis</a:t>
                      </a: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IE" sz="1400" b="1" i="0" kern="1200" dirty="0">
                          <a:solidFill>
                            <a:srgbClr val="086D6E"/>
                          </a:solidFill>
                          <a:latin typeface="+mn-lt"/>
                          <a:ea typeface="+mn-ea"/>
                          <a:cs typeface="+mn-cs"/>
                        </a:rPr>
                        <a:t>Government Response Strategies and Reports</a:t>
                      </a:r>
                    </a:p>
                    <a:p>
                      <a:pPr marL="0" indent="0">
                        <a:buFont typeface="Arial" panose="020B0604020202020204" pitchFamily="34" charset="0"/>
                        <a:buNone/>
                      </a:pPr>
                      <a:r>
                        <a:rPr lang="en-GB" sz="1400" b="0" i="1" kern="1200" dirty="0">
                          <a:solidFill>
                            <a:srgbClr val="086D6E"/>
                          </a:solidFill>
                          <a:effectLst/>
                          <a:latin typeface="+mn-lt"/>
                          <a:ea typeface="+mn-ea"/>
                          <a:cs typeface="+mn-cs"/>
                        </a:rPr>
                        <a:t>e.g., </a:t>
                      </a:r>
                      <a:r>
                        <a:rPr lang="en-GB" sz="1400" b="0" i="1" kern="1200" dirty="0">
                          <a:solidFill>
                            <a:srgbClr val="4D4D4D"/>
                          </a:solidFill>
                          <a:effectLst/>
                          <a:latin typeface="+mn-lt"/>
                          <a:ea typeface="+mn-ea"/>
                          <a:cs typeface="+mn-cs"/>
                          <a:hlinkClick r:id="rId5">
                            <a:extLst>
                              <a:ext uri="{A12FA001-AC4F-418D-AE19-62706E023703}">
                                <ahyp:hlinkClr xmlns:ahyp="http://schemas.microsoft.com/office/drawing/2018/hyperlinkcolor" val="tx"/>
                              </a:ext>
                            </a:extLst>
                          </a:hlinkClick>
                        </a:rPr>
                        <a:t>Leitrim County Council to implement a €9m plan proposing a 1.5 km wall barrier to beat the floods. </a:t>
                      </a:r>
                      <a:endParaRPr lang="en-GB" sz="1400" b="0" i="1" kern="1200" dirty="0">
                        <a:solidFill>
                          <a:srgbClr val="4D4D4D"/>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rgbClr val="086D6E"/>
                          </a:solidFill>
                          <a:latin typeface="+mn-lt"/>
                          <a:ea typeface="+mn-ea"/>
                          <a:cs typeface="+mn-cs"/>
                        </a:rPr>
                        <a:t>Other Individuals, Stakeholders, Groups and Networks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1" kern="1200" dirty="0">
                          <a:solidFill>
                            <a:srgbClr val="086D6E"/>
                          </a:solidFill>
                          <a:effectLst/>
                          <a:latin typeface="+mn-lt"/>
                          <a:ea typeface="+mn-ea"/>
                          <a:cs typeface="+mn-cs"/>
                        </a:rPr>
                        <a:t>e.g., </a:t>
                      </a:r>
                      <a:r>
                        <a:rPr lang="en-GB" sz="1400" b="0" i="1" kern="1200" dirty="0">
                          <a:solidFill>
                            <a:srgbClr val="4D4D4D"/>
                          </a:solidFill>
                          <a:effectLst/>
                          <a:latin typeface="+mn-lt"/>
                          <a:ea typeface="+mn-ea"/>
                          <a:cs typeface="+mn-cs"/>
                          <a:hlinkClick r:id="rId6">
                            <a:extLst>
                              <a:ext uri="{A12FA001-AC4F-418D-AE19-62706E023703}">
                                <ahyp:hlinkClr xmlns:ahyp="http://schemas.microsoft.com/office/drawing/2018/hyperlinkcolor" val="tx"/>
                              </a:ext>
                            </a:extLst>
                          </a:hlinkClick>
                        </a:rPr>
                        <a:t>Shannon Flood Risk Stage Agency Co-ordination Group</a:t>
                      </a:r>
                      <a:endParaRPr lang="en-GB" sz="1400" b="1" i="0"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0211176"/>
                  </a:ext>
                </a:extLst>
              </a:tr>
            </a:tbl>
          </a:graphicData>
        </a:graphic>
      </p:graphicFrame>
      <p:sp>
        <p:nvSpPr>
          <p:cNvPr id="2" name="Rectangle: Folded Corner 1">
            <a:extLst>
              <a:ext uri="{FF2B5EF4-FFF2-40B4-BE49-F238E27FC236}">
                <a16:creationId xmlns:a16="http://schemas.microsoft.com/office/drawing/2014/main" id="{129648BF-1777-7862-40ED-89AD224F08D5}"/>
              </a:ext>
            </a:extLst>
          </p:cNvPr>
          <p:cNvSpPr/>
          <p:nvPr/>
        </p:nvSpPr>
        <p:spPr>
          <a:xfrm>
            <a:off x="10164621" y="1220892"/>
            <a:ext cx="1637414" cy="163741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tx1"/>
                </a:solidFill>
              </a:rPr>
              <a:t>Sample Response</a:t>
            </a:r>
          </a:p>
        </p:txBody>
      </p:sp>
    </p:spTree>
    <p:extLst>
      <p:ext uri="{BB962C8B-B14F-4D97-AF65-F5344CB8AC3E}">
        <p14:creationId xmlns:p14="http://schemas.microsoft.com/office/powerpoint/2010/main" val="10634963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extLst>
              <p:ext uri="{D42A27DB-BD31-4B8C-83A1-F6EECF244321}">
                <p14:modId xmlns:p14="http://schemas.microsoft.com/office/powerpoint/2010/main" val="657787678"/>
              </p:ext>
            </p:extLst>
          </p:nvPr>
        </p:nvGraphicFramePr>
        <p:xfrm>
          <a:off x="0" y="0"/>
          <a:ext cx="12192003" cy="6762751"/>
        </p:xfrm>
        <a:graphic>
          <a:graphicData uri="http://schemas.openxmlformats.org/drawingml/2006/table">
            <a:tbl>
              <a:tblPr firstRow="1" bandRow="1">
                <a:tableStyleId>{5C22544A-7EE6-4342-B048-85BDC9FD1C3A}</a:tableStyleId>
              </a:tblPr>
              <a:tblGrid>
                <a:gridCol w="1276350">
                  <a:extLst>
                    <a:ext uri="{9D8B030D-6E8A-4147-A177-3AD203B41FA5}">
                      <a16:colId xmlns:a16="http://schemas.microsoft.com/office/drawing/2014/main" val="3584008144"/>
                    </a:ext>
                  </a:extLst>
                </a:gridCol>
                <a:gridCol w="1943100">
                  <a:extLst>
                    <a:ext uri="{9D8B030D-6E8A-4147-A177-3AD203B41FA5}">
                      <a16:colId xmlns:a16="http://schemas.microsoft.com/office/drawing/2014/main" val="2583777858"/>
                    </a:ext>
                  </a:extLst>
                </a:gridCol>
                <a:gridCol w="3924300">
                  <a:extLst>
                    <a:ext uri="{9D8B030D-6E8A-4147-A177-3AD203B41FA5}">
                      <a16:colId xmlns:a16="http://schemas.microsoft.com/office/drawing/2014/main" val="3037420399"/>
                    </a:ext>
                  </a:extLst>
                </a:gridCol>
                <a:gridCol w="1333500">
                  <a:extLst>
                    <a:ext uri="{9D8B030D-6E8A-4147-A177-3AD203B41FA5}">
                      <a16:colId xmlns:a16="http://schemas.microsoft.com/office/drawing/2014/main" val="1486261832"/>
                    </a:ext>
                  </a:extLst>
                </a:gridCol>
                <a:gridCol w="1276350">
                  <a:extLst>
                    <a:ext uri="{9D8B030D-6E8A-4147-A177-3AD203B41FA5}">
                      <a16:colId xmlns:a16="http://schemas.microsoft.com/office/drawing/2014/main" val="1785016071"/>
                    </a:ext>
                  </a:extLst>
                </a:gridCol>
                <a:gridCol w="2438403">
                  <a:extLst>
                    <a:ext uri="{9D8B030D-6E8A-4147-A177-3AD203B41FA5}">
                      <a16:colId xmlns:a16="http://schemas.microsoft.com/office/drawing/2014/main" val="3498335510"/>
                    </a:ext>
                  </a:extLst>
                </a:gridCol>
              </a:tblGrid>
              <a:tr h="783259">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400" b="0" dirty="0">
                          <a:solidFill>
                            <a:schemeClr val="bg1"/>
                          </a:solidFill>
                        </a:rPr>
                        <a:t>Regional Tourism Crisis Management Strategy (Sample)</a:t>
                      </a:r>
                      <a:endParaRPr lang="en-IE" sz="24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b="0" i="0"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i="0" kern="1200" dirty="0">
                          <a:solidFill>
                            <a:schemeClr val="bg1"/>
                          </a:solidFill>
                          <a:latin typeface="+mn-lt"/>
                          <a:ea typeface="+mn-ea"/>
                          <a:cs typeface="+mn-cs"/>
                        </a:rPr>
                        <a:t>Approved by</a:t>
                      </a:r>
                      <a:endParaRPr lang="en-IE" sz="1400" b="0" i="0"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3545946"/>
                  </a:ext>
                </a:extLst>
              </a:tr>
              <a:tr h="391629">
                <a:tc rowSpan="3">
                  <a:txBody>
                    <a:bodyPr/>
                    <a:lstStyle/>
                    <a:p>
                      <a:r>
                        <a:rPr lang="en-IE" sz="1600" b="1" kern="1200" dirty="0">
                          <a:solidFill>
                            <a:schemeClr val="bg1"/>
                          </a:solidFill>
                          <a:latin typeface="+mn-lt"/>
                          <a:ea typeface="+mn-ea"/>
                          <a:cs typeface="+mn-cs"/>
                        </a:rPr>
                        <a:t>Priority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rowSpan="3" gridSpan="4">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kern="1200" dirty="0">
                          <a:solidFill>
                            <a:srgbClr val="086D6E"/>
                          </a:solidFill>
                          <a:latin typeface="+mn-lt"/>
                          <a:ea typeface="+mn-ea"/>
                          <a:cs typeface="+mn-cs"/>
                        </a:rPr>
                        <a:t>Crisis Description</a:t>
                      </a:r>
                      <a:endParaRPr lang="en-GB" sz="1400" b="0" i="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chemeClr val="bg1"/>
                    </a:solidFill>
                  </a:tcPr>
                </a:tc>
                <a:tc rowSpan="3" hMerge="1">
                  <a:txBody>
                    <a:bodyPr/>
                    <a:lstStyle/>
                    <a:p>
                      <a:endParaRPr lang="en-IE"/>
                    </a:p>
                  </a:txBody>
                  <a:tcPr/>
                </a:tc>
                <a:tc rowSpan="3"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400" b="0" i="0"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6D6E"/>
                    </a:solidFill>
                  </a:tcPr>
                </a:tc>
                <a:tc rowSpan="3" h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Date Assessed</a:t>
                      </a:r>
                      <a:endParaRPr lang="en-IE" sz="1400" b="0" i="0"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6D6E"/>
                    </a:solidFill>
                  </a:tcPr>
                </a:tc>
                <a:extLst>
                  <a:ext uri="{0D108BD9-81ED-4DB2-BD59-A6C34878D82A}">
                    <a16:rowId xmlns:a16="http://schemas.microsoft.com/office/drawing/2014/main" val="4236500118"/>
                  </a:ext>
                </a:extLst>
              </a:tr>
              <a:tr h="326358">
                <a:tc vMerge="1">
                  <a:txBody>
                    <a:bodyPr/>
                    <a:lstStyle/>
                    <a:p>
                      <a:endParaRPr lang="en-IE"/>
                    </a:p>
                  </a:txBody>
                  <a:tcPr/>
                </a:tc>
                <a:tc gridSpan="4" vMerge="1">
                  <a:txBody>
                    <a:bodyPr/>
                    <a:lstStyle/>
                    <a:p>
                      <a:endParaRPr lang="en-IE"/>
                    </a:p>
                  </a:txBody>
                  <a:tcPr/>
                </a:tc>
                <a:tc hMerge="1" vMerge="1">
                  <a:txBody>
                    <a:bodyPr/>
                    <a:lstStyle/>
                    <a:p>
                      <a:endParaRPr lang="en-IE"/>
                    </a:p>
                  </a:txBody>
                  <a:tcPr/>
                </a:tc>
                <a:tc hMerge="1"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400" b="0" i="0"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6D6E"/>
                    </a:solidFill>
                  </a:tcPr>
                </a:tc>
                <a:tc hMerge="1" v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Date Updated</a:t>
                      </a:r>
                      <a:endParaRPr lang="en-IE" sz="1400" b="0" i="0"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6D6E"/>
                    </a:solidFill>
                  </a:tcPr>
                </a:tc>
                <a:extLst>
                  <a:ext uri="{0D108BD9-81ED-4DB2-BD59-A6C34878D82A}">
                    <a16:rowId xmlns:a16="http://schemas.microsoft.com/office/drawing/2014/main" val="3121088836"/>
                  </a:ext>
                </a:extLst>
              </a:tr>
              <a:tr h="783259">
                <a:tc vMerge="1">
                  <a:txBody>
                    <a:bodyPr/>
                    <a:lstStyle/>
                    <a:p>
                      <a:endParaRPr lang="en-IE"/>
                    </a:p>
                  </a:txBody>
                  <a:tcPr/>
                </a:tc>
                <a:tc gridSpan="4" vMerge="1">
                  <a:txBody>
                    <a:bodyPr/>
                    <a:lstStyle/>
                    <a:p>
                      <a:endParaRPr lang="en-IE"/>
                    </a:p>
                  </a:txBody>
                  <a:tcPr/>
                </a:tc>
                <a:tc hMerge="1" vMerge="1">
                  <a:txBody>
                    <a:bodyPr/>
                    <a:lstStyle/>
                    <a:p>
                      <a:endParaRPr lang="en-IE"/>
                    </a:p>
                  </a:txBody>
                  <a:tcPr/>
                </a:tc>
                <a:tc hMerge="1" vMerge="1">
                  <a:txBody>
                    <a:bodyPr/>
                    <a:lstStyle/>
                    <a:p>
                      <a:pPr marL="0" indent="0">
                        <a:buFont typeface="Arial" panose="020B0604020202020204" pitchFamily="34" charset="0"/>
                        <a:buNone/>
                      </a:pPr>
                      <a:endParaRPr lang="en-IE" sz="1400" b="0" i="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6D6E"/>
                    </a:solidFill>
                  </a:tcPr>
                </a:tc>
                <a:tc hMerge="1" v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1" kern="1200" dirty="0">
                          <a:solidFill>
                            <a:schemeClr val="bg1"/>
                          </a:solidFill>
                          <a:latin typeface="+mn-lt"/>
                          <a:ea typeface="+mn-ea"/>
                          <a:cs typeface="+mn-cs"/>
                        </a:rPr>
                        <a:t>Person Responsible</a:t>
                      </a:r>
                      <a:endParaRPr lang="en-IE" sz="1400" b="0" i="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extLst>
                  <a:ext uri="{0D108BD9-81ED-4DB2-BD59-A6C34878D82A}">
                    <a16:rowId xmlns:a16="http://schemas.microsoft.com/office/drawing/2014/main" val="1117180241"/>
                  </a:ext>
                </a:extLst>
              </a:tr>
              <a:tr h="1697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b="1" i="0" kern="1200" dirty="0">
                          <a:solidFill>
                            <a:schemeClr val="bg1"/>
                          </a:solidFill>
                          <a:latin typeface="+mn-lt"/>
                          <a:ea typeface="+mn-ea"/>
                          <a:cs typeface="+mn-cs"/>
                        </a:rPr>
                        <a:t>Priority Status </a:t>
                      </a:r>
                      <a:r>
                        <a:rPr lang="en-IE" sz="1200" b="0" i="0" kern="1200" dirty="0">
                          <a:solidFill>
                            <a:schemeClr val="bg1"/>
                          </a:solidFill>
                          <a:latin typeface="+mn-lt"/>
                          <a:ea typeface="+mn-ea"/>
                          <a:cs typeface="+mn-cs"/>
                        </a:rPr>
                        <a:t>(Extreme, High, Medium, Low, Very Low)</a:t>
                      </a:r>
                    </a:p>
                    <a:p>
                      <a:r>
                        <a:rPr lang="en-IE" sz="1400" b="0" kern="1200" dirty="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gridSpan="2">
                  <a:txBody>
                    <a:bodyPr/>
                    <a:lstStyle/>
                    <a:p>
                      <a:pPr marL="0" indent="0">
                        <a:buFont typeface="Arial" panose="020B0604020202020204" pitchFamily="34" charset="0"/>
                        <a:buNone/>
                      </a:pPr>
                      <a:r>
                        <a:rPr lang="en-IE" sz="1800" b="1" i="0" kern="1200" dirty="0">
                          <a:solidFill>
                            <a:schemeClr val="bg1"/>
                          </a:solidFill>
                          <a:latin typeface="+mn-lt"/>
                          <a:ea typeface="+mn-ea"/>
                          <a:cs typeface="+mn-cs"/>
                        </a:rPr>
                        <a:t>High Priority Status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353"/>
                    </a:solidFill>
                  </a:tcPr>
                </a:tc>
                <a:tc hMerge="1">
                  <a:txBody>
                    <a:bodyPr/>
                    <a:lstStyle/>
                    <a:p>
                      <a:endParaRPr lang="en-IE"/>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rgbClr val="086D6E"/>
                          </a:solidFill>
                          <a:latin typeface="+mn-lt"/>
                          <a:ea typeface="+mn-ea"/>
                          <a:cs typeface="+mn-cs"/>
                        </a:rPr>
                        <a:t>Responsible Group 1 (Primary/Internal)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pPr marL="0" indent="0">
                        <a:buFont typeface="+mj-lt"/>
                        <a:buNone/>
                      </a:pPr>
                      <a:r>
                        <a:rPr lang="en-IE" sz="1400" b="1" i="0" kern="1200" dirty="0">
                          <a:solidFill>
                            <a:srgbClr val="086D6E"/>
                          </a:solidFill>
                          <a:latin typeface="+mn-lt"/>
                          <a:ea typeface="+mn-ea"/>
                          <a:cs typeface="+mn-cs"/>
                        </a:rPr>
                        <a:t>Responsible Group 2 (External)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9934911"/>
                  </a:ext>
                </a:extLst>
              </a:tr>
              <a:tr h="627225">
                <a:tc>
                  <a:txBody>
                    <a:bodyPr/>
                    <a:lstStyle/>
                    <a:p>
                      <a:r>
                        <a:rPr lang="en-IE" sz="1600" b="1" kern="1200" dirty="0">
                          <a:solidFill>
                            <a:schemeClr val="bg1"/>
                          </a:solidFill>
                          <a:latin typeface="+mn-lt"/>
                          <a:ea typeface="+mn-ea"/>
                          <a:cs typeface="+mn-cs"/>
                        </a:rPr>
                        <a:t>Strategy </a:t>
                      </a:r>
                    </a:p>
                    <a:p>
                      <a:r>
                        <a:rPr lang="en-IE" sz="1400" b="0" i="1" kern="1200" dirty="0">
                          <a:solidFill>
                            <a:schemeClr val="bg1"/>
                          </a:solidFill>
                          <a:latin typeface="+mn-lt"/>
                          <a:ea typeface="+mn-ea"/>
                          <a:cs typeface="+mn-cs"/>
                        </a:rPr>
                        <a:t>Opportunities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indent="0">
                        <a:buFont typeface="Arial" panose="020B0604020202020204" pitchFamily="34" charset="0"/>
                        <a:buNone/>
                      </a:pPr>
                      <a:r>
                        <a:rPr lang="en-IE" sz="1400" b="1" i="0" kern="1200" dirty="0">
                          <a:solidFill>
                            <a:schemeClr val="bg1"/>
                          </a:solidFill>
                          <a:latin typeface="+mn-lt"/>
                          <a:ea typeface="+mn-ea"/>
                          <a:cs typeface="+mn-cs"/>
                        </a:rPr>
                        <a:t>Issues, Risk, Crisis or </a:t>
                      </a:r>
                      <a:r>
                        <a:rPr lang="en-IE" sz="1400" b="0" i="1" kern="1200" dirty="0">
                          <a:solidFill>
                            <a:schemeClr val="bg1"/>
                          </a:solidFill>
                          <a:latin typeface="+mn-lt"/>
                          <a:ea typeface="+mn-ea"/>
                          <a:cs typeface="+mn-cs"/>
                        </a:rPr>
                        <a:t>Threats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Recommended Solutions</a:t>
                      </a:r>
                    </a:p>
                    <a:p>
                      <a:pPr marL="0" indent="0">
                        <a:buFont typeface="Arial" panose="020B0604020202020204" pitchFamily="34" charset="0"/>
                        <a:buNone/>
                      </a:pPr>
                      <a:r>
                        <a:rPr lang="en-IE" sz="1400" b="0" i="1" kern="1200" dirty="0">
                          <a:solidFill>
                            <a:schemeClr val="bg1"/>
                          </a:solidFill>
                          <a:latin typeface="+mn-lt"/>
                          <a:ea typeface="+mn-ea"/>
                          <a:cs typeface="+mn-cs"/>
                        </a:rPr>
                        <a:t>Priorities/Objectives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Updates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0" i="1" kern="1200" dirty="0">
                          <a:solidFill>
                            <a:schemeClr val="bg1"/>
                          </a:solidFill>
                          <a:latin typeface="+mn-lt"/>
                          <a:ea typeface="+mn-ea"/>
                          <a:cs typeface="+mn-cs"/>
                        </a:rPr>
                        <a:t>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KPIs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0" i="1" kern="1200" dirty="0">
                          <a:solidFill>
                            <a:schemeClr val="bg1"/>
                          </a:solidFill>
                          <a:latin typeface="+mn-lt"/>
                          <a:ea typeface="+mn-ea"/>
                          <a:cs typeface="+mn-cs"/>
                        </a:rPr>
                        <a:t>Measurement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r>
                        <a:rPr lang="en-IE" sz="1400" b="1" i="0" kern="1200" dirty="0">
                          <a:solidFill>
                            <a:schemeClr val="bg1"/>
                          </a:solidFill>
                          <a:latin typeface="+mn-lt"/>
                          <a:ea typeface="+mn-ea"/>
                          <a:cs typeface="+mn-cs"/>
                        </a:rPr>
                        <a:t>Monitoring &amp; Considerations</a:t>
                      </a:r>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extLst>
                  <a:ext uri="{0D108BD9-81ED-4DB2-BD59-A6C34878D82A}">
                    <a16:rowId xmlns:a16="http://schemas.microsoft.com/office/drawing/2014/main" val="3112664559"/>
                  </a:ext>
                </a:extLst>
              </a:tr>
              <a:tr h="783259">
                <a:tc>
                  <a:txBody>
                    <a:bodyPr/>
                    <a:lstStyle/>
                    <a:p>
                      <a:r>
                        <a:rPr lang="en-IE" sz="1400" b="1" kern="1200" dirty="0">
                          <a:solidFill>
                            <a:srgbClr val="086D6E"/>
                          </a:solidFill>
                          <a:latin typeface="+mn-lt"/>
                          <a:ea typeface="+mn-ea"/>
                          <a:cs typeface="+mn-cs"/>
                        </a:rPr>
                        <a:t>Strategy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mj-lt"/>
                        <a:buNone/>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3921467"/>
                  </a:ext>
                </a:extLst>
              </a:tr>
              <a:tr h="1370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kern="1200" dirty="0">
                          <a:solidFill>
                            <a:srgbClr val="086D6E"/>
                          </a:solidFill>
                          <a:latin typeface="+mn-lt"/>
                          <a:ea typeface="+mn-ea"/>
                          <a:cs typeface="+mn-cs"/>
                        </a:rPr>
                        <a:t>Strategy 2</a:t>
                      </a:r>
                    </a:p>
                    <a:p>
                      <a:endParaRPr lang="en-IE" sz="14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7087808"/>
                  </a:ext>
                </a:extLst>
              </a:tr>
            </a:tbl>
          </a:graphicData>
        </a:graphic>
      </p:graphicFrame>
      <p:sp>
        <p:nvSpPr>
          <p:cNvPr id="2" name="Rectangle: Folded Corner 1">
            <a:extLst>
              <a:ext uri="{FF2B5EF4-FFF2-40B4-BE49-F238E27FC236}">
                <a16:creationId xmlns:a16="http://schemas.microsoft.com/office/drawing/2014/main" id="{FBC9B93A-26D7-FA19-14F3-F9850BEE8ADE}"/>
              </a:ext>
            </a:extLst>
          </p:cNvPr>
          <p:cNvSpPr/>
          <p:nvPr/>
        </p:nvSpPr>
        <p:spPr>
          <a:xfrm>
            <a:off x="6911058" y="721162"/>
            <a:ext cx="1637414" cy="163741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tx1"/>
                </a:solidFill>
              </a:rPr>
              <a:t>Sample Response</a:t>
            </a:r>
          </a:p>
        </p:txBody>
      </p:sp>
    </p:spTree>
    <p:extLst>
      <p:ext uri="{BB962C8B-B14F-4D97-AF65-F5344CB8AC3E}">
        <p14:creationId xmlns:p14="http://schemas.microsoft.com/office/powerpoint/2010/main" val="29779340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extLst>
              <p:ext uri="{D42A27DB-BD31-4B8C-83A1-F6EECF244321}">
                <p14:modId xmlns:p14="http://schemas.microsoft.com/office/powerpoint/2010/main" val="3332647336"/>
              </p:ext>
            </p:extLst>
          </p:nvPr>
        </p:nvGraphicFramePr>
        <p:xfrm>
          <a:off x="0" y="781050"/>
          <a:ext cx="12192003" cy="2732739"/>
        </p:xfrm>
        <a:graphic>
          <a:graphicData uri="http://schemas.openxmlformats.org/drawingml/2006/table">
            <a:tbl>
              <a:tblPr firstRow="1" bandRow="1">
                <a:tableStyleId>{5C22544A-7EE6-4342-B048-85BDC9FD1C3A}</a:tableStyleId>
              </a:tblPr>
              <a:tblGrid>
                <a:gridCol w="1104900">
                  <a:extLst>
                    <a:ext uri="{9D8B030D-6E8A-4147-A177-3AD203B41FA5}">
                      <a16:colId xmlns:a16="http://schemas.microsoft.com/office/drawing/2014/main" val="3584008144"/>
                    </a:ext>
                  </a:extLst>
                </a:gridCol>
                <a:gridCol w="2114550">
                  <a:extLst>
                    <a:ext uri="{9D8B030D-6E8A-4147-A177-3AD203B41FA5}">
                      <a16:colId xmlns:a16="http://schemas.microsoft.com/office/drawing/2014/main" val="2583777858"/>
                    </a:ext>
                  </a:extLst>
                </a:gridCol>
                <a:gridCol w="3924300">
                  <a:extLst>
                    <a:ext uri="{9D8B030D-6E8A-4147-A177-3AD203B41FA5}">
                      <a16:colId xmlns:a16="http://schemas.microsoft.com/office/drawing/2014/main" val="3037420399"/>
                    </a:ext>
                  </a:extLst>
                </a:gridCol>
                <a:gridCol w="1333500">
                  <a:extLst>
                    <a:ext uri="{9D8B030D-6E8A-4147-A177-3AD203B41FA5}">
                      <a16:colId xmlns:a16="http://schemas.microsoft.com/office/drawing/2014/main" val="1486261832"/>
                    </a:ext>
                  </a:extLst>
                </a:gridCol>
                <a:gridCol w="1276350">
                  <a:extLst>
                    <a:ext uri="{9D8B030D-6E8A-4147-A177-3AD203B41FA5}">
                      <a16:colId xmlns:a16="http://schemas.microsoft.com/office/drawing/2014/main" val="1785016071"/>
                    </a:ext>
                  </a:extLst>
                </a:gridCol>
                <a:gridCol w="2438403">
                  <a:extLst>
                    <a:ext uri="{9D8B030D-6E8A-4147-A177-3AD203B41FA5}">
                      <a16:colId xmlns:a16="http://schemas.microsoft.com/office/drawing/2014/main" val="3498335510"/>
                    </a:ext>
                  </a:extLst>
                </a:gridCol>
              </a:tblGrid>
              <a:tr h="119542">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400" b="0" dirty="0">
                          <a:solidFill>
                            <a:schemeClr val="bg1"/>
                          </a:solidFill>
                        </a:rPr>
                        <a:t>Regional Tourism Crisis Management Strategy (Sample)</a:t>
                      </a:r>
                      <a:endParaRPr lang="en-IE" sz="24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b="0" i="0"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i="0" kern="1200" dirty="0">
                          <a:solidFill>
                            <a:schemeClr val="bg1"/>
                          </a:solidFill>
                          <a:latin typeface="+mn-lt"/>
                          <a:ea typeface="+mn-ea"/>
                          <a:cs typeface="+mn-cs"/>
                        </a:rPr>
                        <a:t>Approved by</a:t>
                      </a:r>
                      <a:endParaRPr lang="en-IE" sz="1400" b="0" i="0"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3545946"/>
                  </a:ext>
                </a:extLst>
              </a:tr>
              <a:tr h="290507">
                <a:tc>
                  <a:txBody>
                    <a:bodyPr/>
                    <a:lstStyle/>
                    <a:p>
                      <a:r>
                        <a:rPr lang="en-IE" sz="1600" b="1" kern="1200" dirty="0">
                          <a:solidFill>
                            <a:schemeClr val="bg1"/>
                          </a:solidFill>
                          <a:latin typeface="+mn-lt"/>
                          <a:ea typeface="+mn-ea"/>
                          <a:cs typeface="+mn-cs"/>
                        </a:rPr>
                        <a:t>Strategy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buFont typeface="Arial" panose="020B0604020202020204" pitchFamily="34" charset="0"/>
                        <a:buNone/>
                      </a:pPr>
                      <a:r>
                        <a:rPr lang="en-IE" sz="1400" b="1" i="0" kern="1200" dirty="0">
                          <a:solidFill>
                            <a:schemeClr val="bg1"/>
                          </a:solidFill>
                          <a:latin typeface="+mn-lt"/>
                          <a:ea typeface="+mn-ea"/>
                          <a:cs typeface="+mn-cs"/>
                        </a:rPr>
                        <a:t>Issues, Threats, Crisis or Vulnerabilities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Recommended Solutions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Updates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KPIs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IE" sz="1400" b="1" i="0" kern="1200" dirty="0">
                          <a:solidFill>
                            <a:schemeClr val="bg1"/>
                          </a:solidFill>
                          <a:latin typeface="+mn-lt"/>
                          <a:ea typeface="+mn-ea"/>
                          <a:cs typeface="+mn-cs"/>
                        </a:rPr>
                        <a:t>Monitoring &amp; Considerations</a:t>
                      </a:r>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646855588"/>
                  </a:ext>
                </a:extLst>
              </a:tr>
              <a:tr h="58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kern="1200" dirty="0">
                          <a:solidFill>
                            <a:srgbClr val="086D6E"/>
                          </a:solidFill>
                          <a:latin typeface="+mn-lt"/>
                          <a:ea typeface="+mn-ea"/>
                          <a:cs typeface="+mn-cs"/>
                        </a:rPr>
                        <a:t>Strategy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3564211"/>
                  </a:ext>
                </a:extLst>
              </a:tr>
              <a:tr h="58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kern="1200" dirty="0">
                          <a:solidFill>
                            <a:srgbClr val="086D6E"/>
                          </a:solidFill>
                          <a:latin typeface="+mn-lt"/>
                          <a:ea typeface="+mn-ea"/>
                          <a:cs typeface="+mn-cs"/>
                        </a:rPr>
                        <a:t>Strategy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mj-lt"/>
                        <a:buAutoNum type="arabicPeriod"/>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3325174"/>
                  </a:ext>
                </a:extLst>
              </a:tr>
              <a:tr h="58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kern="1200" dirty="0">
                          <a:solidFill>
                            <a:srgbClr val="086D6E"/>
                          </a:solidFill>
                          <a:latin typeface="+mn-lt"/>
                          <a:ea typeface="+mn-ea"/>
                          <a:cs typeface="+mn-cs"/>
                        </a:rPr>
                        <a:t>Strategy 5</a:t>
                      </a:r>
                    </a:p>
                    <a:p>
                      <a:endParaRPr lang="en-IE" sz="14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36016"/>
                  </a:ext>
                </a:extLst>
              </a:tr>
            </a:tbl>
          </a:graphicData>
        </a:graphic>
      </p:graphicFrame>
      <p:sp>
        <p:nvSpPr>
          <p:cNvPr id="2" name="Rectangle: Folded Corner 1">
            <a:extLst>
              <a:ext uri="{FF2B5EF4-FFF2-40B4-BE49-F238E27FC236}">
                <a16:creationId xmlns:a16="http://schemas.microsoft.com/office/drawing/2014/main" id="{2FA544D7-17FC-C988-BB61-20DB1A180A3D}"/>
              </a:ext>
            </a:extLst>
          </p:cNvPr>
          <p:cNvSpPr/>
          <p:nvPr/>
        </p:nvSpPr>
        <p:spPr>
          <a:xfrm>
            <a:off x="10164621" y="1220892"/>
            <a:ext cx="1637414" cy="163741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tx1"/>
                </a:solidFill>
              </a:rPr>
              <a:t>Sample Response</a:t>
            </a:r>
          </a:p>
        </p:txBody>
      </p:sp>
    </p:spTree>
    <p:extLst>
      <p:ext uri="{BB962C8B-B14F-4D97-AF65-F5344CB8AC3E}">
        <p14:creationId xmlns:p14="http://schemas.microsoft.com/office/powerpoint/2010/main" val="3647157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extLst>
              <p:ext uri="{D42A27DB-BD31-4B8C-83A1-F6EECF244321}">
                <p14:modId xmlns:p14="http://schemas.microsoft.com/office/powerpoint/2010/main" val="2905769317"/>
              </p:ext>
            </p:extLst>
          </p:nvPr>
        </p:nvGraphicFramePr>
        <p:xfrm>
          <a:off x="1" y="9525"/>
          <a:ext cx="12191999" cy="5496323"/>
        </p:xfrm>
        <a:graphic>
          <a:graphicData uri="http://schemas.openxmlformats.org/drawingml/2006/table">
            <a:tbl>
              <a:tblPr firstRow="1" bandRow="1">
                <a:tableStyleId>{5C22544A-7EE6-4342-B048-85BDC9FD1C3A}</a:tableStyleId>
              </a:tblPr>
              <a:tblGrid>
                <a:gridCol w="1585079">
                  <a:extLst>
                    <a:ext uri="{9D8B030D-6E8A-4147-A177-3AD203B41FA5}">
                      <a16:colId xmlns:a16="http://schemas.microsoft.com/office/drawing/2014/main" val="3584008144"/>
                    </a:ext>
                  </a:extLst>
                </a:gridCol>
                <a:gridCol w="1758196">
                  <a:extLst>
                    <a:ext uri="{9D8B030D-6E8A-4147-A177-3AD203B41FA5}">
                      <a16:colId xmlns:a16="http://schemas.microsoft.com/office/drawing/2014/main" val="2583777858"/>
                    </a:ext>
                  </a:extLst>
                </a:gridCol>
                <a:gridCol w="5286375">
                  <a:extLst>
                    <a:ext uri="{9D8B030D-6E8A-4147-A177-3AD203B41FA5}">
                      <a16:colId xmlns:a16="http://schemas.microsoft.com/office/drawing/2014/main" val="3037420399"/>
                    </a:ext>
                  </a:extLst>
                </a:gridCol>
                <a:gridCol w="3562349">
                  <a:extLst>
                    <a:ext uri="{9D8B030D-6E8A-4147-A177-3AD203B41FA5}">
                      <a16:colId xmlns:a16="http://schemas.microsoft.com/office/drawing/2014/main" val="1486261832"/>
                    </a:ext>
                  </a:extLst>
                </a:gridCol>
              </a:tblGrid>
              <a:tr h="61484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400" b="0" dirty="0">
                          <a:solidFill>
                            <a:schemeClr val="bg1"/>
                          </a:solidFill>
                        </a:rPr>
                        <a:t>Regional Tourism Crisis Management Strategy (Sample)</a:t>
                      </a:r>
                      <a:endParaRPr lang="en-IE" sz="24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i="0" kern="1200" dirty="0">
                          <a:solidFill>
                            <a:schemeClr val="bg1"/>
                          </a:solidFill>
                          <a:latin typeface="+mn-lt"/>
                          <a:ea typeface="+mn-ea"/>
                          <a:cs typeface="+mn-cs"/>
                        </a:rPr>
                        <a:t>Approved by </a:t>
                      </a:r>
                      <a:r>
                        <a:rPr lang="en-IE" sz="1400" b="0" i="0" kern="1200" dirty="0">
                          <a:solidFill>
                            <a:schemeClr val="bg1"/>
                          </a:solidFill>
                          <a:latin typeface="+mn-lt"/>
                          <a:ea typeface="+mn-ea"/>
                          <a:cs typeface="+mn-cs"/>
                        </a:rPr>
                        <a:t>Dermot Johnston Leitrim Tourism Regional Crisis Manager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3545946"/>
                  </a:ext>
                </a:extLst>
              </a:tr>
              <a:tr h="551616">
                <a:tc>
                  <a:txBody>
                    <a:bodyPr/>
                    <a:lstStyle/>
                    <a:p>
                      <a:r>
                        <a:rPr lang="en-IE" sz="1800" b="0" kern="1200" dirty="0">
                          <a:solidFill>
                            <a:schemeClr val="bg1"/>
                          </a:solidFill>
                          <a:latin typeface="+mn-lt"/>
                          <a:ea typeface="+mn-ea"/>
                          <a:cs typeface="+mn-cs"/>
                        </a:rPr>
                        <a:t>Name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indent="0">
                        <a:buFont typeface="Arial" panose="020B0604020202020204" pitchFamily="34" charset="0"/>
                        <a:buNone/>
                      </a:pPr>
                      <a:r>
                        <a:rPr lang="en-IE" sz="1800" b="0" i="0" kern="1200" dirty="0">
                          <a:solidFill>
                            <a:schemeClr val="bg1"/>
                          </a:solidFill>
                          <a:latin typeface="+mn-lt"/>
                          <a:ea typeface="+mn-ea"/>
                          <a:cs typeface="+mn-cs"/>
                        </a:rPr>
                        <a:t>Role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indent="0">
                        <a:buFont typeface="Arial" panose="020B0604020202020204" pitchFamily="34" charset="0"/>
                        <a:buNone/>
                      </a:pPr>
                      <a:r>
                        <a:rPr lang="en-GB" sz="1800" b="0" i="0" kern="1200" dirty="0">
                          <a:solidFill>
                            <a:schemeClr val="bg1"/>
                          </a:solidFill>
                          <a:effectLst/>
                          <a:latin typeface="+mn-lt"/>
                          <a:ea typeface="+mn-ea"/>
                          <a:cs typeface="+mn-cs"/>
                        </a:rPr>
                        <a:t>Responsibilities (Examples)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800" b="0" i="0" kern="1200" dirty="0">
                          <a:solidFill>
                            <a:schemeClr val="bg1"/>
                          </a:solidFill>
                          <a:latin typeface="+mn-lt"/>
                          <a:ea typeface="+mn-ea"/>
                          <a:cs typeface="+mn-cs"/>
                        </a:rPr>
                        <a:t>Contact Details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extLst>
                  <a:ext uri="{0D108BD9-81ED-4DB2-BD59-A6C34878D82A}">
                    <a16:rowId xmlns:a16="http://schemas.microsoft.com/office/drawing/2014/main" val="782013778"/>
                  </a:ext>
                </a:extLst>
              </a:tr>
              <a:tr h="1328288">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IE" sz="1400" b="0" i="0" kern="1200" dirty="0">
                        <a:solidFill>
                          <a:srgbClr val="4D4D4D"/>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mj-lt"/>
                        <a:buAutoNum type="arabicPeriod"/>
                      </a:pPr>
                      <a:endParaRPr lang="en-GB" sz="1400" b="0" i="0" kern="1200" dirty="0">
                        <a:solidFill>
                          <a:srgbClr val="4D4D4D"/>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IE" sz="1400" b="0" i="0" kern="1200" dirty="0">
                        <a:solidFill>
                          <a:srgbClr val="4D4D4D"/>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2260245"/>
                  </a:ext>
                </a:extLst>
              </a:tr>
              <a:tr h="1121666">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IE" sz="1400" b="0" i="0" kern="1200" dirty="0">
                        <a:solidFill>
                          <a:srgbClr val="4D4D4D"/>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mj-lt"/>
                        <a:buAutoNum type="arabicPeriod"/>
                      </a:pPr>
                      <a:endParaRPr lang="en-GB" sz="1400" b="0" i="0" kern="1200" dirty="0">
                        <a:solidFill>
                          <a:srgbClr val="4D4D4D"/>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0557098"/>
                  </a:ext>
                </a:extLst>
              </a:tr>
              <a:tr h="551616">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IE" sz="1400" b="0" i="0" kern="1200" dirty="0">
                        <a:solidFill>
                          <a:srgbClr val="4D4D4D"/>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GB" sz="1400" b="0" i="0" kern="1200" dirty="0">
                        <a:solidFill>
                          <a:srgbClr val="4D4D4D"/>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400" b="0" i="0" kern="1200" dirty="0">
                        <a:solidFill>
                          <a:srgbClr val="4D4D4D"/>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0750511"/>
                  </a:ext>
                </a:extLst>
              </a:tr>
              <a:tr h="1328288">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GB" sz="1400" b="0" i="1" kern="1200" dirty="0">
                        <a:solidFill>
                          <a:srgbClr val="4D4D4D"/>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i="0"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0211176"/>
                  </a:ext>
                </a:extLst>
              </a:tr>
            </a:tbl>
          </a:graphicData>
        </a:graphic>
      </p:graphicFrame>
      <p:sp>
        <p:nvSpPr>
          <p:cNvPr id="2" name="Rectangle: Folded Corner 1">
            <a:extLst>
              <a:ext uri="{FF2B5EF4-FFF2-40B4-BE49-F238E27FC236}">
                <a16:creationId xmlns:a16="http://schemas.microsoft.com/office/drawing/2014/main" id="{129648BF-1777-7862-40ED-89AD224F08D5}"/>
              </a:ext>
            </a:extLst>
          </p:cNvPr>
          <p:cNvSpPr/>
          <p:nvPr/>
        </p:nvSpPr>
        <p:spPr>
          <a:xfrm>
            <a:off x="10164621" y="1220892"/>
            <a:ext cx="1637414" cy="163741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tx1"/>
                </a:solidFill>
              </a:rPr>
              <a:t>Sample Response</a:t>
            </a:r>
          </a:p>
        </p:txBody>
      </p:sp>
    </p:spTree>
    <p:extLst>
      <p:ext uri="{BB962C8B-B14F-4D97-AF65-F5344CB8AC3E}">
        <p14:creationId xmlns:p14="http://schemas.microsoft.com/office/powerpoint/2010/main" val="26432057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08E540-4BD8-A3AC-CBF0-7BE31581A456}"/>
              </a:ext>
            </a:extLst>
          </p:cNvPr>
          <p:cNvSpPr>
            <a:spLocks noGrp="1"/>
          </p:cNvSpPr>
          <p:nvPr>
            <p:ph type="body" sz="quarter" idx="16"/>
          </p:nvPr>
        </p:nvSpPr>
        <p:spPr>
          <a:xfrm>
            <a:off x="666707" y="752637"/>
            <a:ext cx="8495222" cy="4138340"/>
          </a:xfrm>
        </p:spPr>
        <p:txBody>
          <a:bodyPr>
            <a:normAutofit/>
          </a:bodyPr>
          <a:lstStyle/>
          <a:p>
            <a:pPr>
              <a:lnSpc>
                <a:spcPct val="120000"/>
              </a:lnSpc>
              <a:spcBef>
                <a:spcPts val="0"/>
              </a:spcBef>
            </a:pPr>
            <a:r>
              <a:rPr lang="en-IE" sz="6900" b="1" dirty="0"/>
              <a:t>Module 5</a:t>
            </a:r>
            <a:endParaRPr lang="en-IE" dirty="0"/>
          </a:p>
          <a:p>
            <a:r>
              <a:rPr lang="en-IE" sz="3200" kern="1200" dirty="0">
                <a:latin typeface="+mn-lt"/>
                <a:ea typeface="+mn-ea"/>
                <a:cs typeface="+mn-cs"/>
              </a:rPr>
              <a:t>Regional Tourism Crisis Response Plan</a:t>
            </a:r>
          </a:p>
          <a:p>
            <a:endParaRPr lang="en-IE" sz="3200" b="1" dirty="0"/>
          </a:p>
          <a:p>
            <a:r>
              <a:rPr lang="en-IE" sz="6900" b="1" dirty="0"/>
              <a:t>Student Exercise 6</a:t>
            </a:r>
            <a:r>
              <a:rPr lang="en-IE" sz="6900" dirty="0"/>
              <a:t> </a:t>
            </a:r>
          </a:p>
        </p:txBody>
      </p:sp>
      <p:pic>
        <p:nvPicPr>
          <p:cNvPr id="3" name="Graphic 2" descr="Signature with solid fill">
            <a:extLst>
              <a:ext uri="{FF2B5EF4-FFF2-40B4-BE49-F238E27FC236}">
                <a16:creationId xmlns:a16="http://schemas.microsoft.com/office/drawing/2014/main" id="{F06D44EF-5563-85FA-0E7D-2582BABFA86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97972" y="919936"/>
            <a:ext cx="4579809" cy="4579809"/>
          </a:xfrm>
          <a:prstGeom prst="rect">
            <a:avLst/>
          </a:prstGeom>
        </p:spPr>
      </p:pic>
    </p:spTree>
    <p:extLst>
      <p:ext uri="{BB962C8B-B14F-4D97-AF65-F5344CB8AC3E}">
        <p14:creationId xmlns:p14="http://schemas.microsoft.com/office/powerpoint/2010/main" val="27138564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95BB147-7DEC-0EF3-D3CC-50DBD08BB24D}"/>
              </a:ext>
            </a:extLst>
          </p:cNvPr>
          <p:cNvSpPr>
            <a:spLocks noGrp="1"/>
          </p:cNvSpPr>
          <p:nvPr>
            <p:ph type="body" sz="quarter" idx="18"/>
          </p:nvPr>
        </p:nvSpPr>
        <p:spPr>
          <a:xfrm>
            <a:off x="4867275" y="828852"/>
            <a:ext cx="7324725" cy="6029147"/>
          </a:xfrm>
          <a:solidFill>
            <a:srgbClr val="79527B"/>
          </a:solidFill>
        </p:spPr>
        <p:txBody>
          <a:bodyPr>
            <a:normAutofit/>
          </a:bodyPr>
          <a:lstStyle/>
          <a:p>
            <a:pPr marL="0" indent="0" algn="l">
              <a:lnSpc>
                <a:spcPct val="110000"/>
              </a:lnSpc>
              <a:spcBef>
                <a:spcPts val="0"/>
              </a:spcBef>
            </a:pPr>
            <a:r>
              <a:rPr lang="en-IE" sz="2600" dirty="0"/>
              <a:t>Based on what you learned in Module 5 now try to complete your own Crisis Management Response Plan</a:t>
            </a:r>
          </a:p>
          <a:p>
            <a:pPr marL="0" indent="0" algn="l">
              <a:lnSpc>
                <a:spcPct val="110000"/>
              </a:lnSpc>
              <a:spcBef>
                <a:spcPts val="0"/>
              </a:spcBef>
            </a:pPr>
            <a:endParaRPr lang="en-IE" sz="2600" dirty="0"/>
          </a:p>
          <a:p>
            <a:pPr marL="0" indent="0" algn="l">
              <a:lnSpc>
                <a:spcPct val="110000"/>
              </a:lnSpc>
              <a:spcBef>
                <a:spcPts val="0"/>
              </a:spcBef>
            </a:pPr>
            <a:r>
              <a:rPr lang="en-IE" sz="2600" dirty="0"/>
              <a:t>Remember the purpose of this is to respond and manage a crisis when it occurs including how you recover and develop resilience. It is a short-term strategy that has short-term activities and procedures that need fast effective reactions and management protocols.</a:t>
            </a:r>
          </a:p>
        </p:txBody>
      </p:sp>
      <p:sp>
        <p:nvSpPr>
          <p:cNvPr id="7" name="Text Placeholder 6">
            <a:extLst>
              <a:ext uri="{FF2B5EF4-FFF2-40B4-BE49-F238E27FC236}">
                <a16:creationId xmlns:a16="http://schemas.microsoft.com/office/drawing/2014/main" id="{E929D25F-2DA3-FF1F-E285-DDB2734FF4D4}"/>
              </a:ext>
            </a:extLst>
          </p:cNvPr>
          <p:cNvSpPr>
            <a:spLocks noGrp="1"/>
          </p:cNvSpPr>
          <p:nvPr>
            <p:ph type="body" sz="quarter" idx="16"/>
          </p:nvPr>
        </p:nvSpPr>
        <p:spPr>
          <a:xfrm>
            <a:off x="1" y="134472"/>
            <a:ext cx="12191999" cy="694380"/>
          </a:xfrm>
          <a:solidFill>
            <a:schemeClr val="accent2"/>
          </a:solidFill>
        </p:spPr>
        <p:txBody>
          <a:bodyPr anchor="ctr">
            <a:normAutofit/>
          </a:bodyPr>
          <a:lstStyle/>
          <a:p>
            <a:pPr algn="ctr"/>
            <a:r>
              <a:rPr lang="en-IE" b="1" dirty="0">
                <a:solidFill>
                  <a:schemeClr val="bg1"/>
                </a:solidFill>
              </a:rPr>
              <a:t>Crisis Management Strategy Response Plan</a:t>
            </a:r>
          </a:p>
        </p:txBody>
      </p:sp>
      <p:pic>
        <p:nvPicPr>
          <p:cNvPr id="1028" name="Picture 4" descr="Learning - Free healthcare and medical icons">
            <a:extLst>
              <a:ext uri="{FF2B5EF4-FFF2-40B4-BE49-F238E27FC236}">
                <a16:creationId xmlns:a16="http://schemas.microsoft.com/office/drawing/2014/main" id="{4218A117-D752-349C-A08A-E05C06142F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8112" y="1733550"/>
            <a:ext cx="4029074" cy="402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4690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BED38F0-17A7-A49E-4C7A-E3AE433E4967}"/>
              </a:ext>
            </a:extLst>
          </p:cNvPr>
          <p:cNvSpPr>
            <a:spLocks noGrp="1"/>
          </p:cNvSpPr>
          <p:nvPr>
            <p:ph type="body" sz="quarter" idx="18"/>
          </p:nvPr>
        </p:nvSpPr>
        <p:spPr>
          <a:xfrm>
            <a:off x="115676" y="3419475"/>
            <a:ext cx="5907741" cy="3429000"/>
          </a:xfrm>
          <a:solidFill>
            <a:schemeClr val="bg1"/>
          </a:solidFill>
        </p:spPr>
        <p:txBody>
          <a:bodyPr>
            <a:noAutofit/>
          </a:bodyPr>
          <a:lstStyle/>
          <a:p>
            <a:pPr>
              <a:lnSpc>
                <a:spcPct val="120000"/>
              </a:lnSpc>
            </a:pPr>
            <a:r>
              <a:rPr lang="en-GB" sz="1800" dirty="0">
                <a:solidFill>
                  <a:srgbClr val="4D4D4D"/>
                </a:solidFill>
              </a:rPr>
              <a:t>Strategies are high-level and represent the long-term broad vision of the regional approach. A </a:t>
            </a:r>
            <a:r>
              <a:rPr lang="en-GB" sz="1800" i="1" dirty="0">
                <a:solidFill>
                  <a:srgbClr val="7A547C"/>
                </a:solidFill>
              </a:rPr>
              <a:t>Crisis Management Strategy</a:t>
            </a:r>
            <a:r>
              <a:rPr lang="en-GB" sz="1800" dirty="0">
                <a:solidFill>
                  <a:srgbClr val="7A547C"/>
                </a:solidFill>
              </a:rPr>
              <a:t> </a:t>
            </a:r>
            <a:r>
              <a:rPr lang="en-GB" sz="1800" dirty="0">
                <a:solidFill>
                  <a:srgbClr val="4D4D4D"/>
                </a:solidFill>
              </a:rPr>
              <a:t>is the collective framework of decisions and choices that a tourism region or tourism business makes to prepare and mitigate so that it is in a better position to respond to a crisis (or the perception of one). The goal of the Crisis Management Strategy is to position the tourism region so that it can maximize how it can withstand a crisis. The regional strategy includes the values, vision, and mission which the crisis approach.</a:t>
            </a:r>
          </a:p>
          <a:p>
            <a:pPr>
              <a:lnSpc>
                <a:spcPct val="120000"/>
              </a:lnSpc>
            </a:pPr>
            <a:endParaRPr lang="en-GB" sz="1800" dirty="0">
              <a:solidFill>
                <a:srgbClr val="4D4D4D"/>
              </a:solidFill>
            </a:endParaRPr>
          </a:p>
          <a:p>
            <a:pPr>
              <a:lnSpc>
                <a:spcPct val="120000"/>
              </a:lnSpc>
            </a:pPr>
            <a:endParaRPr lang="en-IE" sz="1800" dirty="0">
              <a:solidFill>
                <a:srgbClr val="4D4D4D"/>
              </a:solidFill>
            </a:endParaRPr>
          </a:p>
        </p:txBody>
      </p:sp>
      <p:sp>
        <p:nvSpPr>
          <p:cNvPr id="5" name="Text Placeholder 4">
            <a:extLst>
              <a:ext uri="{FF2B5EF4-FFF2-40B4-BE49-F238E27FC236}">
                <a16:creationId xmlns:a16="http://schemas.microsoft.com/office/drawing/2014/main" id="{F02254EE-F5D4-86D2-79DE-7A094BD211E1}"/>
              </a:ext>
            </a:extLst>
          </p:cNvPr>
          <p:cNvSpPr>
            <a:spLocks noGrp="1"/>
          </p:cNvSpPr>
          <p:nvPr>
            <p:ph type="body" sz="quarter" idx="16"/>
          </p:nvPr>
        </p:nvSpPr>
        <p:spPr>
          <a:xfrm>
            <a:off x="367865" y="2140973"/>
            <a:ext cx="5403365" cy="582221"/>
          </a:xfrm>
        </p:spPr>
        <p:txBody>
          <a:bodyPr>
            <a:noAutofit/>
          </a:bodyPr>
          <a:lstStyle/>
          <a:p>
            <a:pPr>
              <a:lnSpc>
                <a:spcPct val="100000"/>
              </a:lnSpc>
              <a:spcBef>
                <a:spcPts val="0"/>
              </a:spcBef>
            </a:pPr>
            <a:r>
              <a:rPr lang="en-IE" sz="2800" b="1" dirty="0"/>
              <a:t>Crisis Management Strategy</a:t>
            </a:r>
          </a:p>
          <a:p>
            <a:pPr>
              <a:lnSpc>
                <a:spcPct val="100000"/>
              </a:lnSpc>
              <a:spcBef>
                <a:spcPts val="0"/>
              </a:spcBef>
            </a:pPr>
            <a:r>
              <a:rPr lang="en-IE" sz="2000" i="1" dirty="0"/>
              <a:t>Focuses on Long-Term Crisis Mitigation and Preparation</a:t>
            </a:r>
          </a:p>
        </p:txBody>
      </p:sp>
      <p:sp>
        <p:nvSpPr>
          <p:cNvPr id="7" name="Text Placeholder 6">
            <a:extLst>
              <a:ext uri="{FF2B5EF4-FFF2-40B4-BE49-F238E27FC236}">
                <a16:creationId xmlns:a16="http://schemas.microsoft.com/office/drawing/2014/main" id="{B2AC3D13-8EF3-33EE-9330-D43D1CE94A23}"/>
              </a:ext>
            </a:extLst>
          </p:cNvPr>
          <p:cNvSpPr>
            <a:spLocks noGrp="1"/>
          </p:cNvSpPr>
          <p:nvPr>
            <p:ph type="body" sz="quarter" idx="20"/>
          </p:nvPr>
        </p:nvSpPr>
        <p:spPr>
          <a:xfrm>
            <a:off x="6502661" y="2135658"/>
            <a:ext cx="4957908" cy="1126102"/>
          </a:xfrm>
        </p:spPr>
        <p:txBody>
          <a:bodyPr anchor="ctr">
            <a:normAutofit fontScale="25000" lnSpcReduction="20000"/>
          </a:bodyPr>
          <a:lstStyle/>
          <a:p>
            <a:pPr>
              <a:lnSpc>
                <a:spcPct val="120000"/>
              </a:lnSpc>
              <a:spcBef>
                <a:spcPts val="0"/>
              </a:spcBef>
            </a:pPr>
            <a:r>
              <a:rPr lang="en-IE" sz="11200" b="1" dirty="0"/>
              <a:t>Crisis Management Plan</a:t>
            </a:r>
          </a:p>
          <a:p>
            <a:pPr>
              <a:lnSpc>
                <a:spcPct val="120000"/>
              </a:lnSpc>
              <a:spcBef>
                <a:spcPts val="0"/>
              </a:spcBef>
            </a:pPr>
            <a:r>
              <a:rPr lang="en-IE" sz="8000" i="1" dirty="0"/>
              <a:t>Focuses on Short-Term Crisis Response &amp; Recovery</a:t>
            </a:r>
            <a:endParaRPr lang="en-IE" sz="3200" dirty="0"/>
          </a:p>
        </p:txBody>
      </p:sp>
      <p:sp>
        <p:nvSpPr>
          <p:cNvPr id="8" name="Text Placeholder 7">
            <a:extLst>
              <a:ext uri="{FF2B5EF4-FFF2-40B4-BE49-F238E27FC236}">
                <a16:creationId xmlns:a16="http://schemas.microsoft.com/office/drawing/2014/main" id="{F52A7B71-AB8B-5DD1-4FE3-BFFE249848E2}"/>
              </a:ext>
            </a:extLst>
          </p:cNvPr>
          <p:cNvSpPr>
            <a:spLocks noGrp="1"/>
          </p:cNvSpPr>
          <p:nvPr>
            <p:ph type="body" sz="quarter" idx="21"/>
          </p:nvPr>
        </p:nvSpPr>
        <p:spPr>
          <a:xfrm>
            <a:off x="6232513" y="3370503"/>
            <a:ext cx="5771229" cy="1680348"/>
          </a:xfrm>
        </p:spPr>
        <p:txBody>
          <a:bodyPr>
            <a:normAutofit fontScale="25000" lnSpcReduction="20000"/>
          </a:bodyPr>
          <a:lstStyle/>
          <a:p>
            <a:pPr>
              <a:lnSpc>
                <a:spcPct val="120000"/>
              </a:lnSpc>
            </a:pPr>
            <a:r>
              <a:rPr lang="en-GB" sz="7200" dirty="0">
                <a:solidFill>
                  <a:srgbClr val="F27954"/>
                </a:solidFill>
                <a:hlinkClick r:id="rId2">
                  <a:extLst>
                    <a:ext uri="{A12FA001-AC4F-418D-AE19-62706E023703}">
                      <ahyp:hlinkClr xmlns:ahyp="http://schemas.microsoft.com/office/drawing/2018/hyperlinkcolor" val="tx"/>
                    </a:ext>
                  </a:extLst>
                </a:hlinkClick>
              </a:rPr>
              <a:t>A</a:t>
            </a:r>
            <a:r>
              <a:rPr lang="en-GB" sz="7200" dirty="0">
                <a:solidFill>
                  <a:srgbClr val="87A66E"/>
                </a:solidFill>
                <a:hlinkClick r:id="rId2">
                  <a:extLst>
                    <a:ext uri="{A12FA001-AC4F-418D-AE19-62706E023703}">
                      <ahyp:hlinkClr xmlns:ahyp="http://schemas.microsoft.com/office/drawing/2018/hyperlinkcolor" val="tx"/>
                    </a:ext>
                  </a:extLst>
                </a:hlinkClick>
              </a:rPr>
              <a:t> </a:t>
            </a:r>
            <a:r>
              <a:rPr lang="en-GB" sz="7200" dirty="0">
                <a:solidFill>
                  <a:srgbClr val="F27954"/>
                </a:solidFill>
                <a:hlinkClick r:id="rId2">
                  <a:extLst>
                    <a:ext uri="{A12FA001-AC4F-418D-AE19-62706E023703}">
                      <ahyp:hlinkClr xmlns:ahyp="http://schemas.microsoft.com/office/drawing/2018/hyperlinkcolor" val="tx"/>
                    </a:ext>
                  </a:extLst>
                </a:hlinkClick>
              </a:rPr>
              <a:t>Crisis Management Plan (CMP) </a:t>
            </a:r>
            <a:r>
              <a:rPr lang="en-GB" sz="7200" dirty="0">
                <a:solidFill>
                  <a:srgbClr val="4D4D4D"/>
                </a:solidFill>
              </a:rPr>
              <a:t>outlines how to respond to a crisis or critical situation that would negatively affect a region’s profitability, reputation, or ability to operate. It is operational and action-oriented and used by </a:t>
            </a:r>
            <a:r>
              <a:rPr lang="en-GB" sz="7200" dirty="0">
                <a:solidFill>
                  <a:srgbClr val="4D4D4D"/>
                </a:solidFill>
                <a:hlinkClick r:id="rId3">
                  <a:extLst>
                    <a:ext uri="{A12FA001-AC4F-418D-AE19-62706E023703}">
                      <ahyp:hlinkClr xmlns:ahyp="http://schemas.microsoft.com/office/drawing/2018/hyperlinkcolor" val="tx"/>
                    </a:ext>
                  </a:extLst>
                </a:hlinkClick>
              </a:rPr>
              <a:t>business or regional continuity</a:t>
            </a:r>
            <a:r>
              <a:rPr lang="en-GB" sz="7200" dirty="0">
                <a:solidFill>
                  <a:srgbClr val="4D4D4D"/>
                </a:solidFill>
              </a:rPr>
              <a:t> teams, emergency management teams, crisis management teams, and damage assessment teams to avoid or minimize damage and to provide direction on staffing, resources, and communications during a crisis. It includes all the things, people, and actions needed to carry out the overarching Crisis Management Strategy e.g., it clearly identifies the steps to take in a crisis, the team roles, and responsibilities, communication, skills, resources, etc. </a:t>
            </a:r>
          </a:p>
          <a:p>
            <a:pPr>
              <a:lnSpc>
                <a:spcPct val="120000"/>
              </a:lnSpc>
            </a:pPr>
            <a:endParaRPr lang="en-IE" dirty="0"/>
          </a:p>
        </p:txBody>
      </p:sp>
      <p:sp>
        <p:nvSpPr>
          <p:cNvPr id="9" name="Text Placeholder 6">
            <a:extLst>
              <a:ext uri="{FF2B5EF4-FFF2-40B4-BE49-F238E27FC236}">
                <a16:creationId xmlns:a16="http://schemas.microsoft.com/office/drawing/2014/main" id="{7ADD5AC2-01DE-7DF7-C697-EE352198AA6F}"/>
              </a:ext>
            </a:extLst>
          </p:cNvPr>
          <p:cNvSpPr txBox="1">
            <a:spLocks/>
          </p:cNvSpPr>
          <p:nvPr/>
        </p:nvSpPr>
        <p:spPr>
          <a:xfrm>
            <a:off x="0" y="1"/>
            <a:ext cx="12192000" cy="2026914"/>
          </a:xfrm>
          <a:prstGeom prst="rect">
            <a:avLst/>
          </a:prstGeom>
          <a:solidFill>
            <a:srgbClr val="3AA091"/>
          </a:solidFill>
        </p:spPr>
        <p:txBody>
          <a:bodyPr vert="horz" lIns="91440" tIns="45720" rIns="91440" bIns="45720" rtlCol="0" anchor="ctr">
            <a:noAutofit/>
          </a:bodyPr>
          <a:lstStyle>
            <a:lvl1pPr marL="0" indent="0" algn="ctr"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3000" b="1" dirty="0">
                <a:solidFill>
                  <a:schemeClr val="bg1"/>
                </a:solidFill>
              </a:rPr>
              <a:t>The Crisis Management Strategy is </a:t>
            </a:r>
          </a:p>
          <a:p>
            <a:pPr fontAlgn="base"/>
            <a:r>
              <a:rPr lang="en-GB" sz="3000" b="1" dirty="0">
                <a:solidFill>
                  <a:schemeClr val="bg1"/>
                </a:solidFill>
              </a:rPr>
              <a:t>Different from the Crisis Management Plan</a:t>
            </a:r>
          </a:p>
          <a:p>
            <a:pPr fontAlgn="base"/>
            <a:r>
              <a:rPr lang="en-GB" i="1" dirty="0">
                <a:solidFill>
                  <a:schemeClr val="bg1"/>
                </a:solidFill>
              </a:rPr>
              <a:t>The Crisis Management Strategies Underpins the Crisis Management Plans</a:t>
            </a:r>
            <a:endParaRPr lang="en-IE" i="1" dirty="0">
              <a:solidFill>
                <a:schemeClr val="bg1"/>
              </a:solidFill>
            </a:endParaRPr>
          </a:p>
        </p:txBody>
      </p:sp>
      <p:pic>
        <p:nvPicPr>
          <p:cNvPr id="2" name="Graphic 1" descr="Touchscreen with solid fill">
            <a:extLst>
              <a:ext uri="{FF2B5EF4-FFF2-40B4-BE49-F238E27FC236}">
                <a16:creationId xmlns:a16="http://schemas.microsoft.com/office/drawing/2014/main" id="{2AE38998-91AB-FC1F-DCA4-B7E47BACAD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37840" y="2257362"/>
            <a:ext cx="914400" cy="914400"/>
          </a:xfrm>
          <a:prstGeom prst="rect">
            <a:avLst/>
          </a:prstGeom>
        </p:spPr>
      </p:pic>
    </p:spTree>
    <p:extLst>
      <p:ext uri="{BB962C8B-B14F-4D97-AF65-F5344CB8AC3E}">
        <p14:creationId xmlns:p14="http://schemas.microsoft.com/office/powerpoint/2010/main" val="2452292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CE895CD-0839-8370-303D-69E6ACF219EA}"/>
              </a:ext>
            </a:extLst>
          </p:cNvPr>
          <p:cNvSpPr>
            <a:spLocks noGrp="1"/>
          </p:cNvSpPr>
          <p:nvPr>
            <p:ph type="body" sz="quarter" idx="16"/>
          </p:nvPr>
        </p:nvSpPr>
        <p:spPr>
          <a:xfrm>
            <a:off x="381000" y="152400"/>
            <a:ext cx="5618502" cy="1342112"/>
          </a:xfrm>
        </p:spPr>
        <p:txBody>
          <a:bodyPr>
            <a:normAutofit fontScale="70000" lnSpcReduction="20000"/>
          </a:bodyPr>
          <a:lstStyle/>
          <a:p>
            <a:pPr algn="ctr">
              <a:lnSpc>
                <a:spcPct val="120000"/>
              </a:lnSpc>
              <a:spcBef>
                <a:spcPts val="0"/>
              </a:spcBef>
            </a:pPr>
            <a:r>
              <a:rPr lang="en-IE" b="1" dirty="0">
                <a:solidFill>
                  <a:srgbClr val="3AA091"/>
                </a:solidFill>
              </a:rPr>
              <a:t>Discuss or Research Other Factors as Why Regional Crisis Tourism Is Complex</a:t>
            </a:r>
          </a:p>
        </p:txBody>
      </p:sp>
      <p:sp>
        <p:nvSpPr>
          <p:cNvPr id="7" name="Text Placeholder 6">
            <a:extLst>
              <a:ext uri="{FF2B5EF4-FFF2-40B4-BE49-F238E27FC236}">
                <a16:creationId xmlns:a16="http://schemas.microsoft.com/office/drawing/2014/main" id="{61C5E2C6-F5A9-B1FB-3C0B-1B60F1FBF957}"/>
              </a:ext>
            </a:extLst>
          </p:cNvPr>
          <p:cNvSpPr>
            <a:spLocks noGrp="1"/>
          </p:cNvSpPr>
          <p:nvPr>
            <p:ph type="body" sz="quarter" idx="18"/>
          </p:nvPr>
        </p:nvSpPr>
        <p:spPr>
          <a:xfrm>
            <a:off x="190498" y="1084936"/>
            <a:ext cx="6954719" cy="5773063"/>
          </a:xfrm>
          <a:solidFill>
            <a:schemeClr val="bg1"/>
          </a:solidFill>
        </p:spPr>
        <p:txBody>
          <a:bodyPr>
            <a:normAutofit fontScale="85000" lnSpcReduction="10000"/>
          </a:bodyPr>
          <a:lstStyle/>
          <a:p>
            <a:pPr marL="0" indent="0">
              <a:lnSpc>
                <a:spcPct val="120000"/>
              </a:lnSpc>
              <a:spcBef>
                <a:spcPts val="0"/>
              </a:spcBef>
            </a:pPr>
            <a:r>
              <a:rPr lang="en-GB" sz="2800" dirty="0">
                <a:solidFill>
                  <a:srgbClr val="4D4D4D"/>
                </a:solidFill>
              </a:rPr>
              <a:t>Below are a few types of tourism crisis factors (e.g., environmental, products, technology) that can affect a region and then identifies potential impacts. Refer to your region of choice, delve a little deeper to discuss, research or explore how each factor can impact your selected region</a:t>
            </a:r>
          </a:p>
          <a:p>
            <a:pPr marL="342900" indent="-342900">
              <a:lnSpc>
                <a:spcPct val="120000"/>
              </a:lnSpc>
              <a:spcBef>
                <a:spcPts val="0"/>
              </a:spcBef>
              <a:buFont typeface="Wingdings" panose="05000000000000000000" pitchFamily="2" charset="2"/>
              <a:buChar char="v"/>
            </a:pPr>
            <a:endParaRPr lang="en-GB" sz="2500" b="1" dirty="0">
              <a:solidFill>
                <a:srgbClr val="3AA091"/>
              </a:solidFill>
            </a:endParaRPr>
          </a:p>
          <a:p>
            <a:pPr marL="342900" indent="-342900">
              <a:lnSpc>
                <a:spcPct val="120000"/>
              </a:lnSpc>
              <a:spcBef>
                <a:spcPts val="0"/>
              </a:spcBef>
              <a:buFont typeface="Wingdings" panose="05000000000000000000" pitchFamily="2" charset="2"/>
              <a:buChar char="v"/>
            </a:pPr>
            <a:r>
              <a:rPr lang="en-GB" sz="2500" b="1" dirty="0">
                <a:solidFill>
                  <a:srgbClr val="3AA091"/>
                </a:solidFill>
              </a:rPr>
              <a:t>Environmental </a:t>
            </a:r>
            <a:r>
              <a:rPr lang="en-GB" sz="2500" b="1" dirty="0">
                <a:solidFill>
                  <a:srgbClr val="F37C57"/>
                </a:solidFill>
              </a:rPr>
              <a:t>e.g. impacts</a:t>
            </a:r>
            <a:r>
              <a:rPr lang="en-GB" sz="2500" b="1" i="0" dirty="0">
                <a:solidFill>
                  <a:srgbClr val="F37C57"/>
                </a:solidFill>
                <a:effectLst/>
              </a:rPr>
              <a:t>; </a:t>
            </a:r>
            <a:r>
              <a:rPr lang="en-GB" sz="2500" dirty="0">
                <a:solidFill>
                  <a:srgbClr val="4D4D4D"/>
                </a:solidFill>
              </a:rPr>
              <a:t>different climates, weather, ground and water movements, some tourism puts pressure on natural environments through over consumption…</a:t>
            </a:r>
          </a:p>
          <a:p>
            <a:pPr marL="0" indent="0">
              <a:lnSpc>
                <a:spcPct val="120000"/>
              </a:lnSpc>
              <a:spcBef>
                <a:spcPts val="0"/>
              </a:spcBef>
            </a:pPr>
            <a:endParaRPr lang="en-GB" sz="2500" dirty="0">
              <a:solidFill>
                <a:srgbClr val="4D4D4D"/>
              </a:solidFill>
            </a:endParaRPr>
          </a:p>
          <a:p>
            <a:pPr marL="342900" indent="-342900">
              <a:lnSpc>
                <a:spcPct val="120000"/>
              </a:lnSpc>
              <a:spcBef>
                <a:spcPts val="0"/>
              </a:spcBef>
              <a:buFont typeface="Wingdings" panose="05000000000000000000" pitchFamily="2" charset="2"/>
              <a:buChar char="v"/>
            </a:pPr>
            <a:r>
              <a:rPr lang="en-GB" sz="2500" b="1" dirty="0">
                <a:solidFill>
                  <a:srgbClr val="3AA091"/>
                </a:solidFill>
              </a:rPr>
              <a:t>Attractions, experiences, and products. </a:t>
            </a:r>
            <a:r>
              <a:rPr lang="en-GB" sz="2500" dirty="0">
                <a:solidFill>
                  <a:srgbClr val="4D4D4D"/>
                </a:solidFill>
              </a:rPr>
              <a:t>Some are more dangerous than others </a:t>
            </a:r>
            <a:r>
              <a:rPr lang="en-GB" sz="2500" b="1" dirty="0">
                <a:solidFill>
                  <a:srgbClr val="F37C57"/>
                </a:solidFill>
              </a:rPr>
              <a:t>e.g. impacts</a:t>
            </a:r>
            <a:r>
              <a:rPr lang="en-GB" sz="2500" b="1" i="0" dirty="0">
                <a:solidFill>
                  <a:srgbClr val="F37C57"/>
                </a:solidFill>
                <a:effectLst/>
              </a:rPr>
              <a:t>; </a:t>
            </a:r>
            <a:r>
              <a:rPr lang="en-GB" sz="2500" dirty="0">
                <a:solidFill>
                  <a:srgbClr val="4D4D4D"/>
                </a:solidFill>
              </a:rPr>
              <a:t>rollercoasters, shark cage diving, mountain climbing, and white water rafting</a:t>
            </a:r>
            <a:r>
              <a:rPr lang="en-GB" dirty="0">
                <a:solidFill>
                  <a:srgbClr val="4D4D4D"/>
                </a:solidFill>
              </a:rPr>
              <a:t>.</a:t>
            </a:r>
          </a:p>
        </p:txBody>
      </p:sp>
      <p:pic>
        <p:nvPicPr>
          <p:cNvPr id="14" name="Picture Placeholder 13" descr="A group of people in a classroom&#10;&#10;Description automatically generated with medium confidence">
            <a:extLst>
              <a:ext uri="{FF2B5EF4-FFF2-40B4-BE49-F238E27FC236}">
                <a16:creationId xmlns:a16="http://schemas.microsoft.com/office/drawing/2014/main" id="{3FE0F803-47F7-35AC-7614-28904C18B3D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7635" b="7635"/>
          <a:stretch>
            <a:fillRect/>
          </a:stretch>
        </p:blipFill>
        <p:spPr>
          <a:xfrm>
            <a:off x="7145218" y="0"/>
            <a:ext cx="4856283" cy="6172202"/>
          </a:xfrm>
        </p:spPr>
      </p:pic>
    </p:spTree>
    <p:extLst>
      <p:ext uri="{BB962C8B-B14F-4D97-AF65-F5344CB8AC3E}">
        <p14:creationId xmlns:p14="http://schemas.microsoft.com/office/powerpoint/2010/main" val="12514408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95BB147-7DEC-0EF3-D3CC-50DBD08BB24D}"/>
              </a:ext>
            </a:extLst>
          </p:cNvPr>
          <p:cNvSpPr>
            <a:spLocks noGrp="1"/>
          </p:cNvSpPr>
          <p:nvPr>
            <p:ph type="body" sz="quarter" idx="18"/>
          </p:nvPr>
        </p:nvSpPr>
        <p:spPr>
          <a:xfrm>
            <a:off x="5600701" y="1963272"/>
            <a:ext cx="6591300" cy="2286454"/>
          </a:xfrm>
          <a:solidFill>
            <a:srgbClr val="79527B"/>
          </a:solidFill>
        </p:spPr>
        <p:txBody>
          <a:bodyPr>
            <a:normAutofit/>
          </a:bodyPr>
          <a:lstStyle/>
          <a:p>
            <a:r>
              <a:rPr lang="en-IE" sz="4800" b="1" dirty="0">
                <a:solidFill>
                  <a:schemeClr val="bg1"/>
                </a:solidFill>
              </a:rPr>
              <a:t>Discussion/Research Exercise</a:t>
            </a:r>
            <a:endParaRPr lang="en-IE" sz="4800" b="1" dirty="0"/>
          </a:p>
        </p:txBody>
      </p:sp>
      <p:sp>
        <p:nvSpPr>
          <p:cNvPr id="7" name="Text Placeholder 6">
            <a:extLst>
              <a:ext uri="{FF2B5EF4-FFF2-40B4-BE49-F238E27FC236}">
                <a16:creationId xmlns:a16="http://schemas.microsoft.com/office/drawing/2014/main" id="{E929D25F-2DA3-FF1F-E285-DDB2734FF4D4}"/>
              </a:ext>
            </a:extLst>
          </p:cNvPr>
          <p:cNvSpPr>
            <a:spLocks noGrp="1"/>
          </p:cNvSpPr>
          <p:nvPr>
            <p:ph type="body" sz="quarter" idx="16"/>
          </p:nvPr>
        </p:nvSpPr>
        <p:spPr>
          <a:xfrm>
            <a:off x="1" y="134472"/>
            <a:ext cx="12191999" cy="694380"/>
          </a:xfrm>
          <a:solidFill>
            <a:schemeClr val="accent2"/>
          </a:solidFill>
        </p:spPr>
        <p:txBody>
          <a:bodyPr anchor="ctr">
            <a:noAutofit/>
          </a:bodyPr>
          <a:lstStyle/>
          <a:p>
            <a:pPr algn="ctr"/>
            <a:endParaRPr lang="en-IE" sz="4400" b="1" dirty="0">
              <a:solidFill>
                <a:schemeClr val="bg1"/>
              </a:solidFill>
            </a:endParaRPr>
          </a:p>
        </p:txBody>
      </p:sp>
      <p:pic>
        <p:nvPicPr>
          <p:cNvPr id="1028" name="Picture 4" descr="Learning - Free healthcare and medical icons">
            <a:extLst>
              <a:ext uri="{FF2B5EF4-FFF2-40B4-BE49-F238E27FC236}">
                <a16:creationId xmlns:a16="http://schemas.microsoft.com/office/drawing/2014/main" id="{4218A117-D752-349C-A08A-E05C06142F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011" y="1197909"/>
            <a:ext cx="4667249" cy="466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8418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nvGraphicFramePr>
        <p:xfrm>
          <a:off x="0" y="24208"/>
          <a:ext cx="12406630" cy="6724921"/>
        </p:xfrm>
        <a:graphic>
          <a:graphicData uri="http://schemas.openxmlformats.org/drawingml/2006/table">
            <a:tbl>
              <a:tblPr firstRow="1" bandRow="1">
                <a:tableStyleId>{5C22544A-7EE6-4342-B048-85BDC9FD1C3A}</a:tableStyleId>
              </a:tblPr>
              <a:tblGrid>
                <a:gridCol w="1585079">
                  <a:extLst>
                    <a:ext uri="{9D8B030D-6E8A-4147-A177-3AD203B41FA5}">
                      <a16:colId xmlns:a16="http://schemas.microsoft.com/office/drawing/2014/main" val="3584008144"/>
                    </a:ext>
                  </a:extLst>
                </a:gridCol>
                <a:gridCol w="853321">
                  <a:extLst>
                    <a:ext uri="{9D8B030D-6E8A-4147-A177-3AD203B41FA5}">
                      <a16:colId xmlns:a16="http://schemas.microsoft.com/office/drawing/2014/main" val="2583777858"/>
                    </a:ext>
                  </a:extLst>
                </a:gridCol>
                <a:gridCol w="1590675">
                  <a:extLst>
                    <a:ext uri="{9D8B030D-6E8A-4147-A177-3AD203B41FA5}">
                      <a16:colId xmlns:a16="http://schemas.microsoft.com/office/drawing/2014/main" val="3590610450"/>
                    </a:ext>
                  </a:extLst>
                </a:gridCol>
                <a:gridCol w="2066925">
                  <a:extLst>
                    <a:ext uri="{9D8B030D-6E8A-4147-A177-3AD203B41FA5}">
                      <a16:colId xmlns:a16="http://schemas.microsoft.com/office/drawing/2014/main" val="2014905633"/>
                    </a:ext>
                  </a:extLst>
                </a:gridCol>
                <a:gridCol w="233680">
                  <a:extLst>
                    <a:ext uri="{9D8B030D-6E8A-4147-A177-3AD203B41FA5}">
                      <a16:colId xmlns:a16="http://schemas.microsoft.com/office/drawing/2014/main" val="3814410166"/>
                    </a:ext>
                  </a:extLst>
                </a:gridCol>
                <a:gridCol w="1914525">
                  <a:extLst>
                    <a:ext uri="{9D8B030D-6E8A-4147-A177-3AD203B41FA5}">
                      <a16:colId xmlns:a16="http://schemas.microsoft.com/office/drawing/2014/main" val="3845354171"/>
                    </a:ext>
                  </a:extLst>
                </a:gridCol>
                <a:gridCol w="600075">
                  <a:extLst>
                    <a:ext uri="{9D8B030D-6E8A-4147-A177-3AD203B41FA5}">
                      <a16:colId xmlns:a16="http://schemas.microsoft.com/office/drawing/2014/main" val="3770123276"/>
                    </a:ext>
                  </a:extLst>
                </a:gridCol>
                <a:gridCol w="407035">
                  <a:extLst>
                    <a:ext uri="{9D8B030D-6E8A-4147-A177-3AD203B41FA5}">
                      <a16:colId xmlns:a16="http://schemas.microsoft.com/office/drawing/2014/main" val="1486261832"/>
                    </a:ext>
                  </a:extLst>
                </a:gridCol>
                <a:gridCol w="955041">
                  <a:extLst>
                    <a:ext uri="{9D8B030D-6E8A-4147-A177-3AD203B41FA5}">
                      <a16:colId xmlns:a16="http://schemas.microsoft.com/office/drawing/2014/main" val="2296347604"/>
                    </a:ext>
                  </a:extLst>
                </a:gridCol>
                <a:gridCol w="2200274">
                  <a:extLst>
                    <a:ext uri="{9D8B030D-6E8A-4147-A177-3AD203B41FA5}">
                      <a16:colId xmlns:a16="http://schemas.microsoft.com/office/drawing/2014/main" val="3410307252"/>
                    </a:ext>
                  </a:extLst>
                </a:gridCol>
              </a:tblGrid>
              <a:tr h="416856">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000" b="1" dirty="0">
                          <a:solidFill>
                            <a:schemeClr val="bg1"/>
                          </a:solidFill>
                        </a:rPr>
                        <a:t>Regional Tourism Crisis Management Plan (Flooding)</a:t>
                      </a:r>
                      <a:endParaRPr lang="en-IE" sz="20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lnL w="12700" cmpd="sng">
                      <a:noFill/>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i="0" kern="1200" dirty="0">
                          <a:solidFill>
                            <a:schemeClr val="bg1"/>
                          </a:solidFill>
                          <a:latin typeface="+mn-lt"/>
                          <a:ea typeface="+mn-ea"/>
                          <a:cs typeface="+mn-cs"/>
                        </a:rPr>
                        <a:t>Approved by </a:t>
                      </a:r>
                      <a:r>
                        <a:rPr lang="en-IE" sz="1400" b="0" i="0" kern="1200" dirty="0">
                          <a:solidFill>
                            <a:schemeClr val="bg1"/>
                          </a:solidFill>
                          <a:latin typeface="+mn-lt"/>
                          <a:ea typeface="+mn-ea"/>
                          <a:cs typeface="+mn-cs"/>
                        </a:rPr>
                        <a:t>Dermot Johnston Leitrim Tourism Regional Crisis Manager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endParaRPr lang="en-IE"/>
                    </a:p>
                  </a:txBody>
                  <a:tcPr/>
                </a:tc>
                <a:tc hMerge="1">
                  <a:txBody>
                    <a:bodyPr/>
                    <a:lstStyle/>
                    <a:p>
                      <a:endParaRPr lang="en-IE"/>
                    </a:p>
                  </a:txBody>
                  <a:tcPr>
                    <a:lnL w="12700" cmpd="sng">
                      <a:noFill/>
                    </a:lnL>
                  </a:tcPr>
                </a:tc>
                <a:extLst>
                  <a:ext uri="{0D108BD9-81ED-4DB2-BD59-A6C34878D82A}">
                    <a16:rowId xmlns:a16="http://schemas.microsoft.com/office/drawing/2014/main" val="923545946"/>
                  </a:ext>
                </a:extLst>
              </a:tr>
              <a:tr h="365760">
                <a:tc rowSpan="4">
                  <a:txBody>
                    <a:bodyPr/>
                    <a:lstStyle/>
                    <a:p>
                      <a:r>
                        <a:rPr lang="en-IE" sz="1600" b="1" kern="1200" dirty="0">
                          <a:solidFill>
                            <a:schemeClr val="bg1"/>
                          </a:solidFill>
                          <a:latin typeface="+mn-lt"/>
                          <a:ea typeface="+mn-ea"/>
                          <a:cs typeface="+mn-cs"/>
                        </a:rPr>
                        <a:t>Priority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rowSpan="3" gridSpan="6">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kern="1200" dirty="0">
                          <a:solidFill>
                            <a:srgbClr val="F27954"/>
                          </a:solidFill>
                          <a:latin typeface="+mn-lt"/>
                          <a:ea typeface="+mn-ea"/>
                          <a:cs typeface="+mn-cs"/>
                        </a:rPr>
                        <a:t>Purpose/Crisis Description </a:t>
                      </a:r>
                      <a:r>
                        <a:rPr lang="en-GB" sz="1400" dirty="0">
                          <a:solidFill>
                            <a:srgbClr val="4D4D4D"/>
                          </a:solidFill>
                          <a:hlinkClick r:id="rId2">
                            <a:extLst>
                              <a:ext uri="{A12FA001-AC4F-418D-AE19-62706E023703}">
                                <ahyp:hlinkClr xmlns:ahyp="http://schemas.microsoft.com/office/drawing/2018/hyperlinkcolor" val="tx"/>
                              </a:ext>
                            </a:extLst>
                          </a:hlinkClick>
                        </a:rPr>
                        <a:t>Carrick on Shannon </a:t>
                      </a:r>
                      <a:r>
                        <a:rPr lang="en-GB" sz="1400" dirty="0">
                          <a:solidFill>
                            <a:srgbClr val="4D4D4D"/>
                          </a:solidFill>
                        </a:rPr>
                        <a:t>is known as the ‘</a:t>
                      </a:r>
                      <a:r>
                        <a:rPr lang="en-GB" sz="1400" dirty="0">
                          <a:solidFill>
                            <a:srgbClr val="4D4D4D"/>
                          </a:solidFill>
                          <a:hlinkClick r:id="rId3">
                            <a:extLst>
                              <a:ext uri="{A12FA001-AC4F-418D-AE19-62706E023703}">
                                <ahyp:hlinkClr xmlns:ahyp="http://schemas.microsoft.com/office/drawing/2018/hyperlinkcolor" val="tx"/>
                              </a:ext>
                            </a:extLst>
                          </a:hlinkClick>
                        </a:rPr>
                        <a:t>marine capital </a:t>
                      </a:r>
                      <a:r>
                        <a:rPr lang="en-GB" sz="1400" dirty="0">
                          <a:solidFill>
                            <a:srgbClr val="4D4D4D"/>
                          </a:solidFill>
                        </a:rPr>
                        <a:t>of Ireland’. Huge flooding is occurring on a yearly basis often taking tourism businesses more than 6 months to recover. It has been moved into a severe risk category. </a:t>
                      </a:r>
                      <a:r>
                        <a:rPr lang="en-GB" sz="1400" dirty="0">
                          <a:solidFill>
                            <a:srgbClr val="4D4D4D"/>
                          </a:solidFill>
                          <a:hlinkClick r:id="rId4">
                            <a:extLst>
                              <a:ext uri="{A12FA001-AC4F-418D-AE19-62706E023703}">
                                <ahyp:hlinkClr xmlns:ahyp="http://schemas.microsoft.com/office/drawing/2018/hyperlinkcolor" val="tx"/>
                              </a:ext>
                            </a:extLst>
                          </a:hlinkClick>
                        </a:rPr>
                        <a:t>Read</a:t>
                      </a:r>
                      <a:endParaRPr lang="en-GB"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IE"/>
                    </a:p>
                  </a:txBody>
                  <a:tcPr/>
                </a:tc>
                <a:tc rowSpan="3" hMerge="1">
                  <a:txBody>
                    <a:bodyPr/>
                    <a:lstStyle/>
                    <a:p>
                      <a:endParaRPr lang="en-IE"/>
                    </a:p>
                  </a:txBody>
                  <a:tcPr/>
                </a:tc>
                <a:tc rowSpan="3" hMerge="1">
                  <a:txBody>
                    <a:bodyPr/>
                    <a:lstStyle/>
                    <a:p>
                      <a:endParaRPr lang="en-IE"/>
                    </a:p>
                  </a:txBody>
                  <a:tcPr/>
                </a:tc>
                <a:tc rowSpan="3" hMerge="1">
                  <a:txBody>
                    <a:bodyPr/>
                    <a:lstStyle/>
                    <a:p>
                      <a:endParaRPr lang="en-IE"/>
                    </a:p>
                  </a:txBody>
                  <a:tcPr>
                    <a:lnL w="12700" cmpd="sng">
                      <a:noFill/>
                    </a:lnL>
                  </a:tcPr>
                </a:tc>
                <a:tc rowSpan="3"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i="0" kern="1200" dirty="0">
                        <a:solidFill>
                          <a:srgbClr val="4D4D4D"/>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Date Assessed </a:t>
                      </a:r>
                      <a:r>
                        <a:rPr lang="en-IE" sz="1400" b="0" i="0" kern="1200" dirty="0">
                          <a:solidFill>
                            <a:schemeClr val="bg1"/>
                          </a:solidFill>
                          <a:latin typeface="+mn-lt"/>
                          <a:ea typeface="+mn-ea"/>
                          <a:cs typeface="+mn-cs"/>
                        </a:rPr>
                        <a:t>3 July 2020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endParaRPr lang="en-IE"/>
                    </a:p>
                  </a:txBody>
                  <a:tcPr/>
                </a:tc>
                <a:tc hMerge="1">
                  <a:txBody>
                    <a:bodyPr/>
                    <a:lstStyle/>
                    <a:p>
                      <a:endParaRPr lang="en-IE"/>
                    </a:p>
                  </a:txBody>
                  <a:tcPr>
                    <a:lnL w="12700" cmpd="sng">
                      <a:noFill/>
                    </a:lnL>
                  </a:tcPr>
                </a:tc>
                <a:extLst>
                  <a:ext uri="{0D108BD9-81ED-4DB2-BD59-A6C34878D82A}">
                    <a16:rowId xmlns:a16="http://schemas.microsoft.com/office/drawing/2014/main" val="4236500118"/>
                  </a:ext>
                </a:extLst>
              </a:tr>
              <a:tr h="0">
                <a:tc vMerge="1">
                  <a:txBody>
                    <a:bodyPr/>
                    <a:lstStyle/>
                    <a:p>
                      <a:endParaRPr lang="en-IE"/>
                    </a:p>
                  </a:txBody>
                  <a:tcPr/>
                </a:tc>
                <a:tc gridSpan="6"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Date Updated 3 </a:t>
                      </a:r>
                      <a:r>
                        <a:rPr lang="en-IE" sz="1400" b="0" i="0" kern="1200" dirty="0">
                          <a:solidFill>
                            <a:schemeClr val="bg1"/>
                          </a:solidFill>
                          <a:latin typeface="+mn-lt"/>
                          <a:ea typeface="+mn-ea"/>
                          <a:cs typeface="+mn-cs"/>
                        </a:rPr>
                        <a:t>July 2022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endParaRPr lang="en-IE"/>
                    </a:p>
                  </a:txBody>
                  <a:tcPr/>
                </a:tc>
                <a:tc hMerge="1">
                  <a:txBody>
                    <a:bodyPr/>
                    <a:lstStyle/>
                    <a:p>
                      <a:endParaRPr lang="en-IE"/>
                    </a:p>
                  </a:txBody>
                  <a:tcPr>
                    <a:lnL w="12700" cmpd="sng">
                      <a:noFill/>
                    </a:lnL>
                  </a:tcPr>
                </a:tc>
                <a:extLst>
                  <a:ext uri="{0D108BD9-81ED-4DB2-BD59-A6C34878D82A}">
                    <a16:rowId xmlns:a16="http://schemas.microsoft.com/office/drawing/2014/main" val="3121088836"/>
                  </a:ext>
                </a:extLst>
              </a:tr>
              <a:tr h="0">
                <a:tc vMerge="1">
                  <a:txBody>
                    <a:bodyPr/>
                    <a:lstStyle/>
                    <a:p>
                      <a:endParaRPr lang="en-IE"/>
                    </a:p>
                  </a:txBody>
                  <a:tcPr/>
                </a:tc>
                <a:tc gridSpan="6"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rowSpan="2" gridSpan="3">
                  <a:txBody>
                    <a:bodyPr/>
                    <a:lstStyle/>
                    <a:p>
                      <a:pPr marL="0" indent="0">
                        <a:buFont typeface="Arial" panose="020B0604020202020204" pitchFamily="34" charset="0"/>
                        <a:buNone/>
                      </a:pPr>
                      <a:r>
                        <a:rPr lang="en-IE" sz="1400" b="1" i="1" kern="1200" dirty="0">
                          <a:solidFill>
                            <a:schemeClr val="bg1"/>
                          </a:solidFill>
                          <a:latin typeface="+mn-lt"/>
                          <a:ea typeface="+mn-ea"/>
                          <a:cs typeface="+mn-cs"/>
                        </a:rPr>
                        <a:t>Person Responsible </a:t>
                      </a:r>
                      <a:r>
                        <a:rPr lang="en-IE" sz="1400" b="0" i="1" kern="1200" dirty="0">
                          <a:solidFill>
                            <a:schemeClr val="bg1"/>
                          </a:solidFill>
                          <a:latin typeface="+mn-lt"/>
                          <a:ea typeface="+mn-ea"/>
                          <a:cs typeface="+mn-cs"/>
                        </a:rPr>
                        <a:t>Tony Hughes, Manager of Tourism Crisis Unit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rowSpan="2" hMerge="1">
                  <a:txBody>
                    <a:bodyPr/>
                    <a:lstStyle/>
                    <a:p>
                      <a:endParaRPr lang="en-IE"/>
                    </a:p>
                  </a:txBody>
                  <a:tcPr/>
                </a:tc>
                <a:tc rowSpan="2" hMerge="1">
                  <a:txBody>
                    <a:bodyPr/>
                    <a:lstStyle/>
                    <a:p>
                      <a:endParaRPr lang="en-IE"/>
                    </a:p>
                  </a:txBody>
                  <a:tcPr>
                    <a:lnL w="12700" cmpd="sng">
                      <a:noFill/>
                    </a:lnL>
                  </a:tcPr>
                </a:tc>
                <a:extLst>
                  <a:ext uri="{0D108BD9-81ED-4DB2-BD59-A6C34878D82A}">
                    <a16:rowId xmlns:a16="http://schemas.microsoft.com/office/drawing/2014/main" val="1117180241"/>
                  </a:ext>
                </a:extLst>
              </a:tr>
              <a:tr h="460786">
                <a:tc vMerge="1">
                  <a:txBody>
                    <a:bodyPr/>
                    <a:lstStyle/>
                    <a:p>
                      <a:endParaRPr lang="en-IE"/>
                    </a:p>
                  </a:txBody>
                  <a:tcPr/>
                </a:tc>
                <a:tc gridSpan="6">
                  <a:txBody>
                    <a:bodyPr/>
                    <a:lstStyle/>
                    <a:p>
                      <a:pPr marL="0" indent="0">
                        <a:buFont typeface="Arial" panose="020B0604020202020204" pitchFamily="34" charset="0"/>
                        <a:buNone/>
                      </a:pPr>
                      <a:r>
                        <a:rPr lang="en-IE" sz="1800" b="1" i="0" kern="1200" dirty="0">
                          <a:solidFill>
                            <a:schemeClr val="bg1"/>
                          </a:solidFill>
                          <a:latin typeface="+mn-lt"/>
                          <a:ea typeface="+mn-ea"/>
                          <a:cs typeface="+mn-cs"/>
                        </a:rPr>
                        <a:t>High Priority Status </a:t>
                      </a:r>
                      <a:r>
                        <a:rPr lang="en-IE" sz="1400" b="0" i="0" kern="1200" dirty="0">
                          <a:solidFill>
                            <a:schemeClr val="bg1"/>
                          </a:solidFill>
                          <a:latin typeface="+mn-lt"/>
                          <a:ea typeface="+mn-ea"/>
                          <a:cs typeface="+mn-cs"/>
                        </a:rPr>
                        <a:t>Flooding of Carrick on Shannon Town and Surround Region</a:t>
                      </a:r>
                      <a:endParaRPr lang="en-GB"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3" vMerge="1">
                  <a:txBody>
                    <a:bodyPr/>
                    <a:lstStyle/>
                    <a:p>
                      <a:endParaRPr lang="en-IE"/>
                    </a:p>
                  </a:txBody>
                  <a:tcPr/>
                </a:tc>
                <a:tc hMerge="1" vMerge="1">
                  <a:txBody>
                    <a:bodyPr/>
                    <a:lstStyle/>
                    <a:p>
                      <a:endParaRPr lang="en-IE"/>
                    </a:p>
                  </a:txBody>
                  <a:tcPr/>
                </a:tc>
                <a:tc hMerge="1" vMerge="1">
                  <a:txBody>
                    <a:bodyPr/>
                    <a:lstStyle/>
                    <a:p>
                      <a:endParaRPr lang="en-IE"/>
                    </a:p>
                  </a:txBody>
                  <a:tcPr/>
                </a:tc>
                <a:extLst>
                  <a:ext uri="{0D108BD9-81ED-4DB2-BD59-A6C34878D82A}">
                    <a16:rowId xmlns:a16="http://schemas.microsoft.com/office/drawing/2014/main" val="900764901"/>
                  </a:ext>
                </a:extLst>
              </a:tr>
              <a:tr h="585793">
                <a:tc gridSpan="10">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E" sz="1600" b="1" kern="1200" dirty="0">
                          <a:solidFill>
                            <a:srgbClr val="F27954"/>
                          </a:solidFill>
                          <a:latin typeface="+mn-lt"/>
                          <a:ea typeface="+mn-ea"/>
                          <a:cs typeface="+mn-cs"/>
                        </a:rPr>
                        <a:t>High-Level Outline of the Crisis Recovery Plan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0" i="1" kern="1200" dirty="0">
                          <a:solidFill>
                            <a:srgbClr val="4D4D4D"/>
                          </a:solidFill>
                          <a:latin typeface="+mn-lt"/>
                          <a:ea typeface="+mn-ea"/>
                          <a:cs typeface="+mn-cs"/>
                        </a:rPr>
                        <a:t>These are the major goals of the crisis recovery plan</a:t>
                      </a: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buFont typeface="Arial" panose="020B0604020202020204" pitchFamily="34" charset="0"/>
                        <a:buNone/>
                      </a:pPr>
                      <a:r>
                        <a:rPr lang="en-IE" sz="1800" b="0" i="0" kern="1200" dirty="0">
                          <a:solidFill>
                            <a:schemeClr val="bg1"/>
                          </a:solidFill>
                          <a:latin typeface="+mn-lt"/>
                          <a:ea typeface="+mn-ea"/>
                          <a:cs typeface="+mn-cs"/>
                        </a:rPr>
                        <a:t>Role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tc hMerge="1">
                  <a:txBody>
                    <a:bodyPr/>
                    <a:lstStyle/>
                    <a:p>
                      <a:endParaRPr lang="en-I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800" b="0" i="0" kern="1200" dirty="0">
                          <a:solidFill>
                            <a:schemeClr val="bg1"/>
                          </a:solidFill>
                          <a:latin typeface="+mn-lt"/>
                          <a:ea typeface="+mn-ea"/>
                          <a:cs typeface="+mn-cs"/>
                        </a:rPr>
                        <a:t>Contact Details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82013778"/>
                  </a:ext>
                </a:extLst>
              </a:tr>
              <a:tr h="385283">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0" i="1" kern="1200" dirty="0">
                          <a:solidFill>
                            <a:srgbClr val="4D4D4D"/>
                          </a:solidFill>
                          <a:latin typeface="+mn-lt"/>
                          <a:ea typeface="+mn-ea"/>
                          <a:cs typeface="+mn-cs"/>
                        </a:rPr>
                        <a:t>Text here</a:t>
                      </a:r>
                      <a:endParaRPr lang="en-IE" sz="1400" b="0" i="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buFont typeface="Arial" panose="020B0604020202020204" pitchFamily="34" charset="0"/>
                        <a:buNone/>
                      </a:pPr>
                      <a:endParaRPr lang="en-IE" sz="1400" b="0" i="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tc hMerge="1">
                  <a:txBody>
                    <a:bodyPr/>
                    <a:lstStyle/>
                    <a:p>
                      <a:endParaRPr lang="en-I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IE" sz="1400" b="0" i="0" kern="1200" dirty="0">
                        <a:solidFill>
                          <a:srgbClr val="4D4D4D"/>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42260245"/>
                  </a:ext>
                </a:extLst>
              </a:tr>
              <a:tr h="585793">
                <a:tc gridSpan="10">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IE" sz="1600" b="1" kern="1200" dirty="0">
                          <a:solidFill>
                            <a:srgbClr val="F27954"/>
                          </a:solidFill>
                          <a:latin typeface="+mn-lt"/>
                          <a:ea typeface="+mn-ea"/>
                          <a:cs typeface="+mn-cs"/>
                        </a:rPr>
                        <a:t>Key Personnel, Partnerships and Contact Information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0" i="1" kern="1200" dirty="0">
                          <a:solidFill>
                            <a:srgbClr val="4D4D4D"/>
                          </a:solidFill>
                          <a:latin typeface="+mn-lt"/>
                          <a:ea typeface="+mn-ea"/>
                          <a:cs typeface="+mn-cs"/>
                        </a:rPr>
                        <a:t>These are the key personnel involved in the crisis management plan, including all key stakeholders and third-party resources. </a:t>
                      </a:r>
                      <a:r>
                        <a:rPr lang="en-GB" sz="1400" b="0" i="1" kern="1200" dirty="0">
                          <a:solidFill>
                            <a:srgbClr val="4D4D4D"/>
                          </a:solidFill>
                          <a:latin typeface="+mn-lt"/>
                          <a:ea typeface="+mn-ea"/>
                          <a:cs typeface="+mn-cs"/>
                        </a:rPr>
                        <a:t>Identify the TCMG’s roles and list members and key positions. Identify other internal crisis management roles and contacts that will support the TCMG.</a:t>
                      </a:r>
                      <a:endParaRPr lang="en-IE" sz="1800" b="1" kern="1200" dirty="0">
                        <a:solidFill>
                          <a:srgbClr val="F2795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buFont typeface="Arial" panose="020B0604020202020204" pitchFamily="34" charset="0"/>
                        <a:buNone/>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tc hMerge="1">
                  <a:txBody>
                    <a:bodyPr/>
                    <a:lstStyle/>
                    <a:p>
                      <a:endParaRPr lang="en-I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60557098"/>
                  </a:ext>
                </a:extLst>
              </a:tr>
              <a:tr h="585793">
                <a:tc gridSpan="2">
                  <a:txBody>
                    <a:bodyPr/>
                    <a:lstStyle/>
                    <a:p>
                      <a:r>
                        <a:rPr lang="en-IE" sz="1600" b="1" kern="1200" dirty="0">
                          <a:solidFill>
                            <a:schemeClr val="bg1"/>
                          </a:solidFill>
                          <a:latin typeface="+mn-lt"/>
                          <a:ea typeface="+mn-ea"/>
                          <a:cs typeface="+mn-cs"/>
                        </a:rPr>
                        <a:t>Name and Title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pPr marL="0" indent="0">
                        <a:buFont typeface="Arial" panose="020B0604020202020204" pitchFamily="34" charset="0"/>
                        <a:buNone/>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E" sz="1600" b="1" kern="1200" dirty="0">
                          <a:solidFill>
                            <a:schemeClr val="bg1"/>
                          </a:solidFill>
                          <a:latin typeface="+mn-lt"/>
                          <a:ea typeface="+mn-ea"/>
                          <a:cs typeface="+mn-cs"/>
                        </a:rPr>
                        <a:t>Role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2">
                  <a:txBody>
                    <a:bodyPr/>
                    <a:lstStyle/>
                    <a:p>
                      <a:r>
                        <a:rPr lang="en-IE" sz="1600" b="1" kern="1200" dirty="0">
                          <a:solidFill>
                            <a:schemeClr val="bg1"/>
                          </a:solidFill>
                          <a:latin typeface="+mn-lt"/>
                          <a:ea typeface="+mn-ea"/>
                          <a:cs typeface="+mn-cs"/>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endParaRPr lang="en-IE"/>
                    </a:p>
                  </a:txBody>
                  <a:tcPr/>
                </a:tc>
                <a:tc>
                  <a:txBody>
                    <a:bodyPr/>
                    <a:lstStyle/>
                    <a:p>
                      <a:r>
                        <a:rPr lang="en-IE" sz="1600" b="1" kern="1200" dirty="0">
                          <a:solidFill>
                            <a:schemeClr val="bg1"/>
                          </a:solidFill>
                          <a:latin typeface="+mn-lt"/>
                          <a:ea typeface="+mn-ea"/>
                          <a:cs typeface="+mn-cs"/>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3">
                  <a:txBody>
                    <a:bodyPr/>
                    <a:lstStyle/>
                    <a:p>
                      <a:r>
                        <a:rPr lang="en-IE" sz="1600" b="1" kern="1200">
                          <a:solidFill>
                            <a:schemeClr val="bg1"/>
                          </a:solidFill>
                          <a:latin typeface="+mn-lt"/>
                          <a:ea typeface="+mn-ea"/>
                          <a:cs typeface="+mn-cs"/>
                        </a:rPr>
                        <a:t>Address</a:t>
                      </a:r>
                      <a:endParaRPr lang="en-I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r>
                        <a:rPr lang="en-IE" sz="1600" b="1" kern="1200" dirty="0">
                          <a:solidFill>
                            <a:schemeClr val="bg1"/>
                          </a:solidFill>
                          <a:latin typeface="+mn-lt"/>
                          <a:ea typeface="+mn-ea"/>
                          <a:cs typeface="+mn-cs"/>
                        </a:rPr>
                        <a:t>Expertise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extLst>
                  <a:ext uri="{0D108BD9-81ED-4DB2-BD59-A6C34878D82A}">
                    <a16:rowId xmlns:a16="http://schemas.microsoft.com/office/drawing/2014/main" val="2890750511"/>
                  </a:ext>
                </a:extLst>
              </a:tr>
              <a:tr h="5857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rPr>
                        <a:t>General Emergency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buFont typeface="Arial" panose="020B0604020202020204" pitchFamily="34" charset="0"/>
                        <a:buNone/>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err="1">
                          <a:ln>
                            <a:noFill/>
                          </a:ln>
                          <a:solidFill>
                            <a:srgbClr val="4D4D4D"/>
                          </a:solidFill>
                          <a:effectLst/>
                          <a:uLnTx/>
                          <a:uFillTx/>
                          <a:latin typeface="Calibri" panose="020F0502020204030204"/>
                          <a:ea typeface="+mn-ea"/>
                          <a:cs typeface="+mn-cs"/>
                        </a:rPr>
                        <a:t>xxxx</a:t>
                      </a:r>
                      <a:endPar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err="1">
                          <a:ln>
                            <a:noFill/>
                          </a:ln>
                          <a:solidFill>
                            <a:srgbClr val="4D4D4D"/>
                          </a:solidFill>
                          <a:effectLst/>
                          <a:uLnTx/>
                          <a:uFillTx/>
                          <a:latin typeface="Calibri" panose="020F0502020204030204"/>
                          <a:ea typeface="+mn-ea"/>
                          <a:cs typeface="+mn-cs"/>
                        </a:rPr>
                        <a:t>xxxx</a:t>
                      </a:r>
                      <a:endPar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err="1">
                          <a:ln>
                            <a:noFill/>
                          </a:ln>
                          <a:solidFill>
                            <a:srgbClr val="4D4D4D"/>
                          </a:solidFill>
                          <a:effectLst/>
                          <a:uLnTx/>
                          <a:uFillTx/>
                          <a:latin typeface="Calibri" panose="020F0502020204030204"/>
                          <a:ea typeface="+mn-ea"/>
                          <a:cs typeface="+mn-cs"/>
                        </a:rPr>
                        <a:t>xxxx</a:t>
                      </a:r>
                      <a:endPar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err="1">
                          <a:ln>
                            <a:noFill/>
                          </a:ln>
                          <a:solidFill>
                            <a:srgbClr val="4D4D4D"/>
                          </a:solidFill>
                          <a:effectLst/>
                          <a:uLnTx/>
                          <a:uFillTx/>
                          <a:latin typeface="Calibri" panose="020F0502020204030204"/>
                          <a:ea typeface="+mn-ea"/>
                          <a:cs typeface="+mn-cs"/>
                        </a:rPr>
                        <a:t>xxxx</a:t>
                      </a:r>
                      <a:endPar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1" i="0"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err="1">
                          <a:ln>
                            <a:noFill/>
                          </a:ln>
                          <a:solidFill>
                            <a:srgbClr val="4D4D4D"/>
                          </a:solidFill>
                          <a:effectLst/>
                          <a:uLnTx/>
                          <a:uFillTx/>
                          <a:latin typeface="Calibri" panose="020F0502020204030204"/>
                          <a:ea typeface="+mn-ea"/>
                          <a:cs typeface="+mn-cs"/>
                        </a:rPr>
                        <a:t>xxxx</a:t>
                      </a:r>
                      <a:endPar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0211176"/>
                  </a:ext>
                </a:extLst>
              </a:tr>
              <a:tr h="5857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0" i="1" kern="1200" dirty="0">
                          <a:solidFill>
                            <a:srgbClr val="4D4D4D"/>
                          </a:solidFill>
                          <a:latin typeface="+mn-lt"/>
                          <a:ea typeface="+mn-ea"/>
                          <a:cs typeface="+mn-cs"/>
                        </a:rPr>
                        <a:t>Text here</a:t>
                      </a:r>
                      <a:endParaRPr lang="en-IE" sz="1400" b="0" i="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7817404"/>
                  </a:ext>
                </a:extLst>
              </a:tr>
              <a:tr h="585793">
                <a:tc gridSpan="4">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IE" sz="1600" b="1" kern="1200" dirty="0">
                          <a:solidFill>
                            <a:srgbClr val="F27954"/>
                          </a:solidFill>
                          <a:latin typeface="+mn-lt"/>
                          <a:ea typeface="+mn-ea"/>
                          <a:cs typeface="+mn-cs"/>
                        </a:rPr>
                        <a:t>Action to be Taken to Prepare or Reduce the Risk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E" sz="1400" b="0" i="1" kern="1200" dirty="0">
                          <a:solidFill>
                            <a:srgbClr val="4D4D4D"/>
                          </a:solidFill>
                          <a:latin typeface="+mn-lt"/>
                          <a:ea typeface="+mn-ea"/>
                          <a:cs typeface="+mn-cs"/>
                        </a:rPr>
                        <a:t>These actions come from the Risk Assessment, </a:t>
                      </a:r>
                      <a:r>
                        <a:rPr lang="en-GB" sz="1400" b="0" i="1" kern="1200" dirty="0">
                          <a:solidFill>
                            <a:srgbClr val="4D4D4D"/>
                          </a:solidFill>
                          <a:latin typeface="+mn-lt"/>
                          <a:ea typeface="+mn-ea"/>
                          <a:cs typeface="+mn-cs"/>
                        </a:rPr>
                        <a:t>Crisis SWOT Analysis, Regional Crisis Audit, and CMS</a:t>
                      </a:r>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r>
                        <a:rPr lang="en-IE" sz="1600" b="1" kern="1200" dirty="0">
                          <a:solidFill>
                            <a:srgbClr val="086D6E"/>
                          </a:solidFill>
                          <a:latin typeface="+mn-lt"/>
                          <a:ea typeface="+mn-ea"/>
                          <a:cs typeface="+mn-cs"/>
                        </a:rPr>
                        <a:t>When</a:t>
                      </a:r>
                      <a:endParaRPr lang="en-I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gridSpan="2">
                  <a:txBody>
                    <a:bodyPr/>
                    <a:lstStyle/>
                    <a:p>
                      <a:r>
                        <a:rPr lang="en-IE" sz="1600" b="1" dirty="0"/>
                        <a:t>Report/Plan/Procedure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973459"/>
                  </a:ext>
                </a:extLst>
              </a:tr>
              <a:tr h="585793">
                <a:tc gridSpan="4">
                  <a:txBody>
                    <a:bodyPr/>
                    <a:lstStyle/>
                    <a:p>
                      <a:pPr marL="342900" indent="-342900">
                        <a:buFont typeface="+mj-lt"/>
                        <a:buAutoNum type="arabicPeriod"/>
                      </a:pPr>
                      <a:r>
                        <a:rPr lang="en-GB" sz="1400" dirty="0">
                          <a:solidFill>
                            <a:srgbClr val="4D4D4D"/>
                          </a:solidFill>
                        </a:rPr>
                        <a:t>Participate in regional emergency flood planning and response meetings</a:t>
                      </a:r>
                    </a:p>
                    <a:p>
                      <a:pPr marL="342900" indent="-342900">
                        <a:buFont typeface="+mj-lt"/>
                        <a:buAutoNum type="arabicPeriod"/>
                      </a:pPr>
                      <a:r>
                        <a:rPr lang="en-GB" sz="1400" dirty="0">
                          <a:solidFill>
                            <a:srgbClr val="4D4D4D"/>
                          </a:solidFill>
                        </a:rPr>
                        <a:t>Communicate regional emergency plans with industry stakeholders </a:t>
                      </a:r>
                    </a:p>
                    <a:p>
                      <a:pPr marL="342900" indent="-342900">
                        <a:buFont typeface="+mj-lt"/>
                        <a:buAutoNum type="arabicPeriod"/>
                      </a:pPr>
                      <a:r>
                        <a:rPr lang="en-GB" sz="1400" dirty="0">
                          <a:solidFill>
                            <a:srgbClr val="4D4D4D"/>
                          </a:solidFill>
                        </a:rPr>
                        <a:t>Train the tourism industry in preparing for a flood disaster</a:t>
                      </a: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r>
                        <a:rPr lang="en-IE" sz="1400" kern="1200" dirty="0">
                          <a:solidFill>
                            <a:srgbClr val="4D4D4D"/>
                          </a:solidFill>
                          <a:latin typeface="+mn-lt"/>
                          <a:ea typeface="+mn-ea"/>
                          <a:cs typeface="+mn-cs"/>
                        </a:rPr>
                        <a:t>Ongoing</a:t>
                      </a:r>
                    </a:p>
                    <a:p>
                      <a:r>
                        <a:rPr lang="en-IE" sz="1400" kern="1200" dirty="0">
                          <a:solidFill>
                            <a:srgbClr val="4D4D4D"/>
                          </a:solidFill>
                          <a:latin typeface="+mn-lt"/>
                          <a:ea typeface="+mn-ea"/>
                          <a:cs typeface="+mn-cs"/>
                        </a:rPr>
                        <a:t>Ongoing</a:t>
                      </a:r>
                    </a:p>
                    <a:p>
                      <a:r>
                        <a:rPr lang="en-IE" sz="1400" kern="1200" dirty="0">
                          <a:solidFill>
                            <a:srgbClr val="4D4D4D"/>
                          </a:solidFill>
                          <a:latin typeface="+mn-lt"/>
                          <a:ea typeface="+mn-ea"/>
                          <a:cs typeface="+mn-cs"/>
                        </a:rPr>
                        <a:t>By March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gridSpan="2">
                  <a:txBody>
                    <a:bodyPr/>
                    <a:lstStyle/>
                    <a:p>
                      <a:r>
                        <a:rPr lang="en-IE" sz="1400" kern="1200" dirty="0">
                          <a:solidFill>
                            <a:srgbClr val="4D4D4D"/>
                          </a:solidFill>
                          <a:latin typeface="+mn-lt"/>
                          <a:ea typeface="+mn-ea"/>
                          <a:cs typeface="+mn-cs"/>
                        </a:rPr>
                        <a:t>See Risk Management 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12676874"/>
                  </a:ext>
                </a:extLst>
              </a:tr>
            </a:tbl>
          </a:graphicData>
        </a:graphic>
      </p:graphicFrame>
      <p:sp>
        <p:nvSpPr>
          <p:cNvPr id="3" name="Rectangle: Folded Corner 2">
            <a:extLst>
              <a:ext uri="{FF2B5EF4-FFF2-40B4-BE49-F238E27FC236}">
                <a16:creationId xmlns:a16="http://schemas.microsoft.com/office/drawing/2014/main" id="{17591F61-1C9E-34B0-1F36-4AF2AC930F1B}"/>
              </a:ext>
            </a:extLst>
          </p:cNvPr>
          <p:cNvSpPr/>
          <p:nvPr/>
        </p:nvSpPr>
        <p:spPr>
          <a:xfrm>
            <a:off x="10164621" y="1220892"/>
            <a:ext cx="1637414" cy="163741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tx1"/>
                </a:solidFill>
              </a:rPr>
              <a:t>Sample Response</a:t>
            </a:r>
          </a:p>
        </p:txBody>
      </p:sp>
    </p:spTree>
    <p:extLst>
      <p:ext uri="{BB962C8B-B14F-4D97-AF65-F5344CB8AC3E}">
        <p14:creationId xmlns:p14="http://schemas.microsoft.com/office/powerpoint/2010/main" val="17227476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extLst>
              <p:ext uri="{D42A27DB-BD31-4B8C-83A1-F6EECF244321}">
                <p14:modId xmlns:p14="http://schemas.microsoft.com/office/powerpoint/2010/main" val="2033602431"/>
              </p:ext>
            </p:extLst>
          </p:nvPr>
        </p:nvGraphicFramePr>
        <p:xfrm>
          <a:off x="0" y="24208"/>
          <a:ext cx="12406630" cy="6457570"/>
        </p:xfrm>
        <a:graphic>
          <a:graphicData uri="http://schemas.openxmlformats.org/drawingml/2006/table">
            <a:tbl>
              <a:tblPr firstRow="1" bandRow="1">
                <a:tableStyleId>{5C22544A-7EE6-4342-B048-85BDC9FD1C3A}</a:tableStyleId>
              </a:tblPr>
              <a:tblGrid>
                <a:gridCol w="1585079">
                  <a:extLst>
                    <a:ext uri="{9D8B030D-6E8A-4147-A177-3AD203B41FA5}">
                      <a16:colId xmlns:a16="http://schemas.microsoft.com/office/drawing/2014/main" val="3584008144"/>
                    </a:ext>
                  </a:extLst>
                </a:gridCol>
                <a:gridCol w="853321">
                  <a:extLst>
                    <a:ext uri="{9D8B030D-6E8A-4147-A177-3AD203B41FA5}">
                      <a16:colId xmlns:a16="http://schemas.microsoft.com/office/drawing/2014/main" val="2583777858"/>
                    </a:ext>
                  </a:extLst>
                </a:gridCol>
                <a:gridCol w="1590675">
                  <a:extLst>
                    <a:ext uri="{9D8B030D-6E8A-4147-A177-3AD203B41FA5}">
                      <a16:colId xmlns:a16="http://schemas.microsoft.com/office/drawing/2014/main" val="3590610450"/>
                    </a:ext>
                  </a:extLst>
                </a:gridCol>
                <a:gridCol w="2066925">
                  <a:extLst>
                    <a:ext uri="{9D8B030D-6E8A-4147-A177-3AD203B41FA5}">
                      <a16:colId xmlns:a16="http://schemas.microsoft.com/office/drawing/2014/main" val="2014905633"/>
                    </a:ext>
                  </a:extLst>
                </a:gridCol>
                <a:gridCol w="233680">
                  <a:extLst>
                    <a:ext uri="{9D8B030D-6E8A-4147-A177-3AD203B41FA5}">
                      <a16:colId xmlns:a16="http://schemas.microsoft.com/office/drawing/2014/main" val="3814410166"/>
                    </a:ext>
                  </a:extLst>
                </a:gridCol>
                <a:gridCol w="1914525">
                  <a:extLst>
                    <a:ext uri="{9D8B030D-6E8A-4147-A177-3AD203B41FA5}">
                      <a16:colId xmlns:a16="http://schemas.microsoft.com/office/drawing/2014/main" val="3845354171"/>
                    </a:ext>
                  </a:extLst>
                </a:gridCol>
                <a:gridCol w="600075">
                  <a:extLst>
                    <a:ext uri="{9D8B030D-6E8A-4147-A177-3AD203B41FA5}">
                      <a16:colId xmlns:a16="http://schemas.microsoft.com/office/drawing/2014/main" val="3770123276"/>
                    </a:ext>
                  </a:extLst>
                </a:gridCol>
                <a:gridCol w="407035">
                  <a:extLst>
                    <a:ext uri="{9D8B030D-6E8A-4147-A177-3AD203B41FA5}">
                      <a16:colId xmlns:a16="http://schemas.microsoft.com/office/drawing/2014/main" val="1486261832"/>
                    </a:ext>
                  </a:extLst>
                </a:gridCol>
                <a:gridCol w="955041">
                  <a:extLst>
                    <a:ext uri="{9D8B030D-6E8A-4147-A177-3AD203B41FA5}">
                      <a16:colId xmlns:a16="http://schemas.microsoft.com/office/drawing/2014/main" val="2296347604"/>
                    </a:ext>
                  </a:extLst>
                </a:gridCol>
                <a:gridCol w="2200274">
                  <a:extLst>
                    <a:ext uri="{9D8B030D-6E8A-4147-A177-3AD203B41FA5}">
                      <a16:colId xmlns:a16="http://schemas.microsoft.com/office/drawing/2014/main" val="3410307252"/>
                    </a:ext>
                  </a:extLst>
                </a:gridCol>
              </a:tblGrid>
              <a:tr h="416856">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000" b="1" dirty="0">
                          <a:solidFill>
                            <a:schemeClr val="bg1"/>
                          </a:solidFill>
                        </a:rPr>
                        <a:t>Regional Tourism Crisis Management Plan (Flooding)</a:t>
                      </a:r>
                      <a:endParaRPr lang="en-IE" sz="20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lnL w="12700" cmpd="sng">
                      <a:noFill/>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i="0" kern="1200" dirty="0">
                          <a:solidFill>
                            <a:schemeClr val="bg1"/>
                          </a:solidFill>
                          <a:latin typeface="+mn-lt"/>
                          <a:ea typeface="+mn-ea"/>
                          <a:cs typeface="+mn-cs"/>
                        </a:rPr>
                        <a:t>Approved by</a:t>
                      </a:r>
                      <a:endParaRPr lang="en-IE" sz="1400" b="0" i="0"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endParaRPr lang="en-IE"/>
                    </a:p>
                  </a:txBody>
                  <a:tcPr/>
                </a:tc>
                <a:tc hMerge="1">
                  <a:txBody>
                    <a:bodyPr/>
                    <a:lstStyle/>
                    <a:p>
                      <a:endParaRPr lang="en-IE"/>
                    </a:p>
                  </a:txBody>
                  <a:tcPr>
                    <a:lnL w="12700" cmpd="sng">
                      <a:noFill/>
                    </a:lnL>
                  </a:tcPr>
                </a:tc>
                <a:extLst>
                  <a:ext uri="{0D108BD9-81ED-4DB2-BD59-A6C34878D82A}">
                    <a16:rowId xmlns:a16="http://schemas.microsoft.com/office/drawing/2014/main" val="923545946"/>
                  </a:ext>
                </a:extLst>
              </a:tr>
              <a:tr h="365760">
                <a:tc rowSpan="4">
                  <a:txBody>
                    <a:bodyPr/>
                    <a:lstStyle/>
                    <a:p>
                      <a:r>
                        <a:rPr lang="en-IE" sz="1600" b="1" kern="1200" dirty="0">
                          <a:solidFill>
                            <a:schemeClr val="bg1"/>
                          </a:solidFill>
                          <a:latin typeface="+mn-lt"/>
                          <a:ea typeface="+mn-ea"/>
                          <a:cs typeface="+mn-cs"/>
                        </a:rPr>
                        <a:t>Priority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rowSpan="3" gridSpan="6">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kern="1200" dirty="0">
                          <a:solidFill>
                            <a:srgbClr val="F27954"/>
                          </a:solidFill>
                          <a:latin typeface="+mn-lt"/>
                          <a:ea typeface="+mn-ea"/>
                          <a:cs typeface="+mn-cs"/>
                        </a:rPr>
                        <a:t>Purpose/Crisis Description</a:t>
                      </a:r>
                      <a:endParaRPr lang="en-GB"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IE"/>
                    </a:p>
                  </a:txBody>
                  <a:tcPr/>
                </a:tc>
                <a:tc rowSpan="3" hMerge="1">
                  <a:txBody>
                    <a:bodyPr/>
                    <a:lstStyle/>
                    <a:p>
                      <a:endParaRPr lang="en-IE"/>
                    </a:p>
                  </a:txBody>
                  <a:tcPr/>
                </a:tc>
                <a:tc rowSpan="3" hMerge="1">
                  <a:txBody>
                    <a:bodyPr/>
                    <a:lstStyle/>
                    <a:p>
                      <a:endParaRPr lang="en-IE"/>
                    </a:p>
                  </a:txBody>
                  <a:tcPr/>
                </a:tc>
                <a:tc rowSpan="3" hMerge="1">
                  <a:txBody>
                    <a:bodyPr/>
                    <a:lstStyle/>
                    <a:p>
                      <a:endParaRPr lang="en-IE"/>
                    </a:p>
                  </a:txBody>
                  <a:tcPr>
                    <a:lnL w="12700" cmpd="sng">
                      <a:noFill/>
                    </a:lnL>
                  </a:tcPr>
                </a:tc>
                <a:tc rowSpan="3"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i="0" kern="1200" dirty="0">
                        <a:solidFill>
                          <a:srgbClr val="4D4D4D"/>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Date Assessed</a:t>
                      </a:r>
                      <a:endParaRPr lang="en-IE" sz="1400" b="0" i="0"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endParaRPr lang="en-IE"/>
                    </a:p>
                  </a:txBody>
                  <a:tcPr/>
                </a:tc>
                <a:tc hMerge="1">
                  <a:txBody>
                    <a:bodyPr/>
                    <a:lstStyle/>
                    <a:p>
                      <a:endParaRPr lang="en-IE"/>
                    </a:p>
                  </a:txBody>
                  <a:tcPr>
                    <a:lnL w="12700" cmpd="sng">
                      <a:noFill/>
                    </a:lnL>
                  </a:tcPr>
                </a:tc>
                <a:extLst>
                  <a:ext uri="{0D108BD9-81ED-4DB2-BD59-A6C34878D82A}">
                    <a16:rowId xmlns:a16="http://schemas.microsoft.com/office/drawing/2014/main" val="4236500118"/>
                  </a:ext>
                </a:extLst>
              </a:tr>
              <a:tr h="0">
                <a:tc vMerge="1">
                  <a:txBody>
                    <a:bodyPr/>
                    <a:lstStyle/>
                    <a:p>
                      <a:endParaRPr lang="en-IE"/>
                    </a:p>
                  </a:txBody>
                  <a:tcPr/>
                </a:tc>
                <a:tc gridSpan="6"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Date Updated</a:t>
                      </a:r>
                      <a:endParaRPr lang="en-IE" sz="1400" b="0" i="0"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endParaRPr lang="en-IE"/>
                    </a:p>
                  </a:txBody>
                  <a:tcPr/>
                </a:tc>
                <a:tc hMerge="1">
                  <a:txBody>
                    <a:bodyPr/>
                    <a:lstStyle/>
                    <a:p>
                      <a:endParaRPr lang="en-IE"/>
                    </a:p>
                  </a:txBody>
                  <a:tcPr>
                    <a:lnL w="12700" cmpd="sng">
                      <a:noFill/>
                    </a:lnL>
                  </a:tcPr>
                </a:tc>
                <a:extLst>
                  <a:ext uri="{0D108BD9-81ED-4DB2-BD59-A6C34878D82A}">
                    <a16:rowId xmlns:a16="http://schemas.microsoft.com/office/drawing/2014/main" val="3121088836"/>
                  </a:ext>
                </a:extLst>
              </a:tr>
              <a:tr h="0">
                <a:tc vMerge="1">
                  <a:txBody>
                    <a:bodyPr/>
                    <a:lstStyle/>
                    <a:p>
                      <a:endParaRPr lang="en-IE"/>
                    </a:p>
                  </a:txBody>
                  <a:tcPr/>
                </a:tc>
                <a:tc gridSpan="6"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rowSpan="2" gridSpan="3">
                  <a:txBody>
                    <a:bodyPr/>
                    <a:lstStyle/>
                    <a:p>
                      <a:pPr marL="0" indent="0">
                        <a:buFont typeface="Arial" panose="020B0604020202020204" pitchFamily="34" charset="0"/>
                        <a:buNone/>
                      </a:pPr>
                      <a:r>
                        <a:rPr lang="en-IE" sz="1400" b="1" i="1" kern="1200" dirty="0">
                          <a:solidFill>
                            <a:schemeClr val="bg1"/>
                          </a:solidFill>
                          <a:latin typeface="+mn-lt"/>
                          <a:ea typeface="+mn-ea"/>
                          <a:cs typeface="+mn-cs"/>
                        </a:rPr>
                        <a:t>Person Responsible</a:t>
                      </a:r>
                      <a:endParaRPr lang="en-IE" sz="1400" b="0" i="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rowSpan="2" hMerge="1">
                  <a:txBody>
                    <a:bodyPr/>
                    <a:lstStyle/>
                    <a:p>
                      <a:endParaRPr lang="en-IE"/>
                    </a:p>
                  </a:txBody>
                  <a:tcPr/>
                </a:tc>
                <a:tc rowSpan="2" hMerge="1">
                  <a:txBody>
                    <a:bodyPr/>
                    <a:lstStyle/>
                    <a:p>
                      <a:endParaRPr lang="en-IE"/>
                    </a:p>
                  </a:txBody>
                  <a:tcPr>
                    <a:lnL w="12700" cmpd="sng">
                      <a:noFill/>
                    </a:lnL>
                  </a:tcPr>
                </a:tc>
                <a:extLst>
                  <a:ext uri="{0D108BD9-81ED-4DB2-BD59-A6C34878D82A}">
                    <a16:rowId xmlns:a16="http://schemas.microsoft.com/office/drawing/2014/main" val="1117180241"/>
                  </a:ext>
                </a:extLst>
              </a:tr>
              <a:tr h="460786">
                <a:tc vMerge="1">
                  <a:txBody>
                    <a:bodyPr/>
                    <a:lstStyle/>
                    <a:p>
                      <a:endParaRPr lang="en-IE"/>
                    </a:p>
                  </a:txBody>
                  <a:tcPr/>
                </a:tc>
                <a:tc gridSpan="6">
                  <a:txBody>
                    <a:bodyPr/>
                    <a:lstStyle/>
                    <a:p>
                      <a:pPr marL="0" indent="0">
                        <a:buFont typeface="Arial" panose="020B0604020202020204" pitchFamily="34" charset="0"/>
                        <a:buNone/>
                      </a:pPr>
                      <a:r>
                        <a:rPr lang="en-IE" sz="1800" b="1" i="0" kern="1200" dirty="0">
                          <a:solidFill>
                            <a:schemeClr val="bg1"/>
                          </a:solidFill>
                          <a:latin typeface="+mn-lt"/>
                          <a:ea typeface="+mn-ea"/>
                          <a:cs typeface="+mn-cs"/>
                        </a:rPr>
                        <a:t>High Priority Status</a:t>
                      </a:r>
                      <a:endParaRPr lang="en-GB"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3" vMerge="1">
                  <a:txBody>
                    <a:bodyPr/>
                    <a:lstStyle/>
                    <a:p>
                      <a:endParaRPr lang="en-IE"/>
                    </a:p>
                  </a:txBody>
                  <a:tcPr/>
                </a:tc>
                <a:tc hMerge="1" vMerge="1">
                  <a:txBody>
                    <a:bodyPr/>
                    <a:lstStyle/>
                    <a:p>
                      <a:endParaRPr lang="en-IE"/>
                    </a:p>
                  </a:txBody>
                  <a:tcPr/>
                </a:tc>
                <a:tc hMerge="1" vMerge="1">
                  <a:txBody>
                    <a:bodyPr/>
                    <a:lstStyle/>
                    <a:p>
                      <a:endParaRPr lang="en-IE"/>
                    </a:p>
                  </a:txBody>
                  <a:tcPr/>
                </a:tc>
                <a:extLst>
                  <a:ext uri="{0D108BD9-81ED-4DB2-BD59-A6C34878D82A}">
                    <a16:rowId xmlns:a16="http://schemas.microsoft.com/office/drawing/2014/main" val="900764901"/>
                  </a:ext>
                </a:extLst>
              </a:tr>
              <a:tr h="585793">
                <a:tc gridSpan="10">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E" sz="1600" b="1" kern="1200" dirty="0">
                          <a:solidFill>
                            <a:srgbClr val="F27954"/>
                          </a:solidFill>
                          <a:latin typeface="+mn-lt"/>
                          <a:ea typeface="+mn-ea"/>
                          <a:cs typeface="+mn-cs"/>
                        </a:rPr>
                        <a:t>High-Level Outline of the Crisis Recovery Plan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0" i="1" kern="1200" dirty="0">
                          <a:solidFill>
                            <a:srgbClr val="4D4D4D"/>
                          </a:solidFill>
                          <a:latin typeface="+mn-lt"/>
                          <a:ea typeface="+mn-ea"/>
                          <a:cs typeface="+mn-cs"/>
                        </a:rPr>
                        <a:t>These are the major goals of the crisis recovery plan</a:t>
                      </a: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buFont typeface="Arial" panose="020B0604020202020204" pitchFamily="34" charset="0"/>
                        <a:buNone/>
                      </a:pPr>
                      <a:r>
                        <a:rPr lang="en-IE" sz="1800" b="0" i="0" kern="1200" dirty="0">
                          <a:solidFill>
                            <a:schemeClr val="bg1"/>
                          </a:solidFill>
                          <a:latin typeface="+mn-lt"/>
                          <a:ea typeface="+mn-ea"/>
                          <a:cs typeface="+mn-cs"/>
                        </a:rPr>
                        <a:t>Role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tc hMerge="1">
                  <a:txBody>
                    <a:bodyPr/>
                    <a:lstStyle/>
                    <a:p>
                      <a:endParaRPr lang="en-I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800" b="0" i="0" kern="1200" dirty="0">
                          <a:solidFill>
                            <a:schemeClr val="bg1"/>
                          </a:solidFill>
                          <a:latin typeface="+mn-lt"/>
                          <a:ea typeface="+mn-ea"/>
                          <a:cs typeface="+mn-cs"/>
                        </a:rPr>
                        <a:t>Contact Details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82013778"/>
                  </a:ext>
                </a:extLst>
              </a:tr>
              <a:tr h="385283">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0" i="1" kern="1200" dirty="0">
                          <a:solidFill>
                            <a:srgbClr val="4D4D4D"/>
                          </a:solidFill>
                          <a:latin typeface="+mn-lt"/>
                          <a:ea typeface="+mn-ea"/>
                          <a:cs typeface="+mn-cs"/>
                        </a:rPr>
                        <a:t>Text here</a:t>
                      </a:r>
                      <a:endParaRPr lang="en-IE" sz="1400" b="0" i="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buFont typeface="Arial" panose="020B0604020202020204" pitchFamily="34" charset="0"/>
                        <a:buNone/>
                      </a:pPr>
                      <a:endParaRPr lang="en-IE" sz="1400" b="0" i="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tc hMerge="1">
                  <a:txBody>
                    <a:bodyPr/>
                    <a:lstStyle/>
                    <a:p>
                      <a:endParaRPr lang="en-I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IE" sz="1400" b="0" i="0" kern="1200" dirty="0">
                        <a:solidFill>
                          <a:srgbClr val="4D4D4D"/>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42260245"/>
                  </a:ext>
                </a:extLst>
              </a:tr>
              <a:tr h="585793">
                <a:tc gridSpan="10">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IE" sz="1600" b="1" kern="1200" dirty="0">
                          <a:solidFill>
                            <a:srgbClr val="F27954"/>
                          </a:solidFill>
                          <a:latin typeface="+mn-lt"/>
                          <a:ea typeface="+mn-ea"/>
                          <a:cs typeface="+mn-cs"/>
                        </a:rPr>
                        <a:t>Key Personnel, Partnerships and Contact Information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0" i="1" kern="1200" dirty="0">
                          <a:solidFill>
                            <a:srgbClr val="4D4D4D"/>
                          </a:solidFill>
                          <a:latin typeface="+mn-lt"/>
                          <a:ea typeface="+mn-ea"/>
                          <a:cs typeface="+mn-cs"/>
                        </a:rPr>
                        <a:t>These are the key personnel involved in the crisis management plan, including all key stakeholders and third-party resources. </a:t>
                      </a:r>
                      <a:r>
                        <a:rPr lang="en-GB" sz="1400" b="0" i="1" kern="1200" dirty="0">
                          <a:solidFill>
                            <a:srgbClr val="4D4D4D"/>
                          </a:solidFill>
                          <a:latin typeface="+mn-lt"/>
                          <a:ea typeface="+mn-ea"/>
                          <a:cs typeface="+mn-cs"/>
                        </a:rPr>
                        <a:t>Identify the TCMG’s roles and list members and key positions. Identify other internal crisis management roles and contacts that will support the TCMG.</a:t>
                      </a:r>
                      <a:endParaRPr lang="en-IE" sz="1800" b="1" kern="1200" dirty="0">
                        <a:solidFill>
                          <a:srgbClr val="F2795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buFont typeface="Arial" panose="020B0604020202020204" pitchFamily="34" charset="0"/>
                        <a:buNone/>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tc hMerge="1">
                  <a:txBody>
                    <a:bodyPr/>
                    <a:lstStyle/>
                    <a:p>
                      <a:endParaRPr lang="en-I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60557098"/>
                  </a:ext>
                </a:extLst>
              </a:tr>
              <a:tr h="585793">
                <a:tc gridSpan="2">
                  <a:txBody>
                    <a:bodyPr/>
                    <a:lstStyle/>
                    <a:p>
                      <a:r>
                        <a:rPr lang="en-IE" sz="1600" b="1" kern="1200" dirty="0">
                          <a:solidFill>
                            <a:schemeClr val="bg1"/>
                          </a:solidFill>
                          <a:latin typeface="+mn-lt"/>
                          <a:ea typeface="+mn-ea"/>
                          <a:cs typeface="+mn-cs"/>
                        </a:rPr>
                        <a:t>Name and Title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pPr marL="0" indent="0">
                        <a:buFont typeface="Arial" panose="020B0604020202020204" pitchFamily="34" charset="0"/>
                        <a:buNone/>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E" sz="1600" b="1" kern="1200" dirty="0">
                          <a:solidFill>
                            <a:schemeClr val="bg1"/>
                          </a:solidFill>
                          <a:latin typeface="+mn-lt"/>
                          <a:ea typeface="+mn-ea"/>
                          <a:cs typeface="+mn-cs"/>
                        </a:rPr>
                        <a:t>Role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2">
                  <a:txBody>
                    <a:bodyPr/>
                    <a:lstStyle/>
                    <a:p>
                      <a:r>
                        <a:rPr lang="en-IE" sz="1600" b="1" kern="1200" dirty="0">
                          <a:solidFill>
                            <a:schemeClr val="bg1"/>
                          </a:solidFill>
                          <a:latin typeface="+mn-lt"/>
                          <a:ea typeface="+mn-ea"/>
                          <a:cs typeface="+mn-cs"/>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endParaRPr lang="en-IE"/>
                    </a:p>
                  </a:txBody>
                  <a:tcPr/>
                </a:tc>
                <a:tc>
                  <a:txBody>
                    <a:bodyPr/>
                    <a:lstStyle/>
                    <a:p>
                      <a:r>
                        <a:rPr lang="en-IE" sz="1600" b="1" kern="1200" dirty="0">
                          <a:solidFill>
                            <a:schemeClr val="bg1"/>
                          </a:solidFill>
                          <a:latin typeface="+mn-lt"/>
                          <a:ea typeface="+mn-ea"/>
                          <a:cs typeface="+mn-cs"/>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3">
                  <a:txBody>
                    <a:bodyPr/>
                    <a:lstStyle/>
                    <a:p>
                      <a:r>
                        <a:rPr lang="en-IE" sz="1600" b="1" kern="1200">
                          <a:solidFill>
                            <a:schemeClr val="bg1"/>
                          </a:solidFill>
                          <a:latin typeface="+mn-lt"/>
                          <a:ea typeface="+mn-ea"/>
                          <a:cs typeface="+mn-cs"/>
                        </a:rPr>
                        <a:t>Address</a:t>
                      </a:r>
                      <a:endParaRPr lang="en-I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r>
                        <a:rPr lang="en-IE" sz="1600" b="1" kern="1200" dirty="0">
                          <a:solidFill>
                            <a:schemeClr val="bg1"/>
                          </a:solidFill>
                          <a:latin typeface="+mn-lt"/>
                          <a:ea typeface="+mn-ea"/>
                          <a:cs typeface="+mn-cs"/>
                        </a:rPr>
                        <a:t>Expertise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extLst>
                  <a:ext uri="{0D108BD9-81ED-4DB2-BD59-A6C34878D82A}">
                    <a16:rowId xmlns:a16="http://schemas.microsoft.com/office/drawing/2014/main" val="2890750511"/>
                  </a:ext>
                </a:extLst>
              </a:tr>
              <a:tr h="5857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rPr>
                        <a:t>General Emergency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buFont typeface="Arial" panose="020B0604020202020204" pitchFamily="34" charset="0"/>
                        <a:buNone/>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err="1">
                          <a:ln>
                            <a:noFill/>
                          </a:ln>
                          <a:solidFill>
                            <a:srgbClr val="4D4D4D"/>
                          </a:solidFill>
                          <a:effectLst/>
                          <a:uLnTx/>
                          <a:uFillTx/>
                          <a:latin typeface="Calibri" panose="020F0502020204030204"/>
                          <a:ea typeface="+mn-ea"/>
                          <a:cs typeface="+mn-cs"/>
                        </a:rPr>
                        <a:t>xxxx</a:t>
                      </a:r>
                      <a:endPar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err="1">
                          <a:ln>
                            <a:noFill/>
                          </a:ln>
                          <a:solidFill>
                            <a:srgbClr val="4D4D4D"/>
                          </a:solidFill>
                          <a:effectLst/>
                          <a:uLnTx/>
                          <a:uFillTx/>
                          <a:latin typeface="Calibri" panose="020F0502020204030204"/>
                          <a:ea typeface="+mn-ea"/>
                          <a:cs typeface="+mn-cs"/>
                        </a:rPr>
                        <a:t>xxxx</a:t>
                      </a:r>
                      <a:endPar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err="1">
                          <a:ln>
                            <a:noFill/>
                          </a:ln>
                          <a:solidFill>
                            <a:srgbClr val="4D4D4D"/>
                          </a:solidFill>
                          <a:effectLst/>
                          <a:uLnTx/>
                          <a:uFillTx/>
                          <a:latin typeface="Calibri" panose="020F0502020204030204"/>
                          <a:ea typeface="+mn-ea"/>
                          <a:cs typeface="+mn-cs"/>
                        </a:rPr>
                        <a:t>xxxx</a:t>
                      </a:r>
                      <a:endPar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err="1">
                          <a:ln>
                            <a:noFill/>
                          </a:ln>
                          <a:solidFill>
                            <a:srgbClr val="4D4D4D"/>
                          </a:solidFill>
                          <a:effectLst/>
                          <a:uLnTx/>
                          <a:uFillTx/>
                          <a:latin typeface="Calibri" panose="020F0502020204030204"/>
                          <a:ea typeface="+mn-ea"/>
                          <a:cs typeface="+mn-cs"/>
                        </a:rPr>
                        <a:t>xxxx</a:t>
                      </a:r>
                      <a:endPar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1" i="0"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err="1">
                          <a:ln>
                            <a:noFill/>
                          </a:ln>
                          <a:solidFill>
                            <a:srgbClr val="4D4D4D"/>
                          </a:solidFill>
                          <a:effectLst/>
                          <a:uLnTx/>
                          <a:uFillTx/>
                          <a:latin typeface="Calibri" panose="020F0502020204030204"/>
                          <a:ea typeface="+mn-ea"/>
                          <a:cs typeface="+mn-cs"/>
                        </a:rPr>
                        <a:t>xxxx</a:t>
                      </a:r>
                      <a:endPar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0211176"/>
                  </a:ext>
                </a:extLst>
              </a:tr>
              <a:tr h="5857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0" i="1" kern="1200" dirty="0">
                          <a:solidFill>
                            <a:srgbClr val="4D4D4D"/>
                          </a:solidFill>
                          <a:latin typeface="+mn-lt"/>
                          <a:ea typeface="+mn-ea"/>
                          <a:cs typeface="+mn-cs"/>
                        </a:rPr>
                        <a:t>Text here</a:t>
                      </a:r>
                      <a:endParaRPr lang="en-IE" sz="1400" b="0" i="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7817404"/>
                  </a:ext>
                </a:extLst>
              </a:tr>
              <a:tr h="585793">
                <a:tc gridSpan="4">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IE" sz="1600" b="1" kern="1200" dirty="0">
                          <a:solidFill>
                            <a:srgbClr val="F27954"/>
                          </a:solidFill>
                          <a:latin typeface="+mn-lt"/>
                          <a:ea typeface="+mn-ea"/>
                          <a:cs typeface="+mn-cs"/>
                        </a:rPr>
                        <a:t>Action to be Taken to Prepare or Reduce the Risk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E" sz="1400" b="0" i="1" kern="1200" dirty="0">
                          <a:solidFill>
                            <a:srgbClr val="4D4D4D"/>
                          </a:solidFill>
                          <a:latin typeface="+mn-lt"/>
                          <a:ea typeface="+mn-ea"/>
                          <a:cs typeface="+mn-cs"/>
                        </a:rPr>
                        <a:t>These actions come from the Risk Assessment, </a:t>
                      </a:r>
                      <a:r>
                        <a:rPr lang="en-GB" sz="1400" b="0" i="1" kern="1200" dirty="0">
                          <a:solidFill>
                            <a:srgbClr val="4D4D4D"/>
                          </a:solidFill>
                          <a:latin typeface="+mn-lt"/>
                          <a:ea typeface="+mn-ea"/>
                          <a:cs typeface="+mn-cs"/>
                        </a:rPr>
                        <a:t>Crisis SWOT Analysis, Regional Crisis Audit, and CMS</a:t>
                      </a:r>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r>
                        <a:rPr lang="en-IE" sz="1600" b="1" kern="1200" dirty="0">
                          <a:solidFill>
                            <a:srgbClr val="086D6E"/>
                          </a:solidFill>
                          <a:latin typeface="+mn-lt"/>
                          <a:ea typeface="+mn-ea"/>
                          <a:cs typeface="+mn-cs"/>
                        </a:rPr>
                        <a:t>When</a:t>
                      </a:r>
                      <a:endParaRPr lang="en-I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gridSpan="2">
                  <a:txBody>
                    <a:bodyPr/>
                    <a:lstStyle/>
                    <a:p>
                      <a:r>
                        <a:rPr lang="en-IE" sz="1600" b="1" dirty="0"/>
                        <a:t>Report/Plan/Procedure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973459"/>
                  </a:ext>
                </a:extLst>
              </a:tr>
              <a:tr h="585793">
                <a:tc gridSpan="4">
                  <a:txBody>
                    <a:bodyPr/>
                    <a:lstStyle/>
                    <a:p>
                      <a:pPr marL="342900" indent="-342900">
                        <a:buFont typeface="+mj-lt"/>
                        <a:buAutoNum type="arabicPeriod"/>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gridSpan="2">
                  <a:txBody>
                    <a:bodyPr/>
                    <a:lstStyle/>
                    <a:p>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12676874"/>
                  </a:ext>
                </a:extLst>
              </a:tr>
            </a:tbl>
          </a:graphicData>
        </a:graphic>
      </p:graphicFrame>
    </p:spTree>
    <p:extLst>
      <p:ext uri="{BB962C8B-B14F-4D97-AF65-F5344CB8AC3E}">
        <p14:creationId xmlns:p14="http://schemas.microsoft.com/office/powerpoint/2010/main" val="32354554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nvGraphicFramePr>
        <p:xfrm>
          <a:off x="0" y="85719"/>
          <a:ext cx="12211049" cy="6686561"/>
        </p:xfrm>
        <a:graphic>
          <a:graphicData uri="http://schemas.openxmlformats.org/drawingml/2006/table">
            <a:tbl>
              <a:tblPr firstRow="1" bandRow="1">
                <a:tableStyleId>{5C22544A-7EE6-4342-B048-85BDC9FD1C3A}</a:tableStyleId>
              </a:tblPr>
              <a:tblGrid>
                <a:gridCol w="12211049">
                  <a:extLst>
                    <a:ext uri="{9D8B030D-6E8A-4147-A177-3AD203B41FA5}">
                      <a16:colId xmlns:a16="http://schemas.microsoft.com/office/drawing/2014/main" val="3584008144"/>
                    </a:ext>
                  </a:extLst>
                </a:gridCol>
              </a:tblGrid>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800" b="1" kern="1200" dirty="0">
                          <a:solidFill>
                            <a:srgbClr val="F27954"/>
                          </a:solidFill>
                          <a:latin typeface="+mn-lt"/>
                          <a:ea typeface="+mn-ea"/>
                          <a:cs typeface="+mn-cs"/>
                        </a:rPr>
                        <a:t>Information Crisis Response – Emergency Services Procedures and Plans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rgbClr val="4D4D4D"/>
                          </a:solidFill>
                          <a:latin typeface="+mn-lt"/>
                          <a:ea typeface="+mn-ea"/>
                          <a:cs typeface="+mn-cs"/>
                        </a:rPr>
                        <a:t>These are the procedures that should be carried out in case of crisis or major disruption in processes. </a:t>
                      </a:r>
                      <a:r>
                        <a:rPr lang="en-GB" sz="1400" b="0" i="1" kern="1200" dirty="0">
                          <a:solidFill>
                            <a:srgbClr val="4D4D4D"/>
                          </a:solidFill>
                          <a:latin typeface="+mn-lt"/>
                          <a:ea typeface="+mn-ea"/>
                          <a:cs typeface="+mn-cs"/>
                        </a:rPr>
                        <a:t>Identify and implement other emergency/crisis management plans and procedures that have been developed for the region or local area that this procedure will need to link with. </a:t>
                      </a:r>
                      <a:endParaRPr lang="en-IE" sz="14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2013778"/>
                  </a:ext>
                </a:extLst>
              </a:tr>
              <a:tr h="585793">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2260245"/>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lang="en-IE" sz="1800" b="1" kern="1200" dirty="0">
                          <a:solidFill>
                            <a:srgbClr val="F27954"/>
                          </a:solidFill>
                          <a:latin typeface="+mn-lt"/>
                          <a:ea typeface="+mn-ea"/>
                          <a:cs typeface="+mn-cs"/>
                        </a:rPr>
                        <a:t>Resources Needed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E" sz="1400" b="0" i="1" kern="1200" dirty="0">
                          <a:solidFill>
                            <a:srgbClr val="4D4D4D"/>
                          </a:solidFill>
                          <a:latin typeface="+mn-lt"/>
                          <a:ea typeface="+mn-ea"/>
                          <a:cs typeface="+mn-cs"/>
                        </a:rPr>
                        <a:t>(Checklists, Equipment, Tools, Technology, Vehicles, Contacts etc)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0557098"/>
                  </a:ext>
                </a:extLst>
              </a:tr>
              <a:tr h="655309">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0750511"/>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IE" sz="1800" b="1" kern="1200" dirty="0">
                          <a:solidFill>
                            <a:srgbClr val="F27954"/>
                          </a:solidFill>
                          <a:latin typeface="+mn-lt"/>
                          <a:ea typeface="+mn-ea"/>
                          <a:cs typeface="+mn-cs"/>
                        </a:rPr>
                        <a:t>Risk Assessment and Responses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E" sz="1400" b="0" i="1" kern="1200" dirty="0">
                          <a:solidFill>
                            <a:srgbClr val="4D4D4D"/>
                          </a:solidFill>
                          <a:latin typeface="+mn-lt"/>
                          <a:ea typeface="+mn-ea"/>
                          <a:cs typeface="+mn-cs"/>
                        </a:rPr>
                        <a:t>(potential risks that could occur and recommended responses)</a:t>
                      </a:r>
                      <a:endParaRPr lang="en-IE" sz="1800" b="1" kern="1200" dirty="0">
                        <a:solidFill>
                          <a:srgbClr val="F2795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73459"/>
                  </a:ext>
                </a:extLst>
              </a:tr>
              <a:tr h="585793">
                <a:tc>
                  <a:txBody>
                    <a:bodyPr/>
                    <a:lstStyle/>
                    <a:p>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2676874"/>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r>
                        <a:rPr lang="en-IE" sz="1800" b="1" kern="1200" dirty="0">
                          <a:solidFill>
                            <a:srgbClr val="F27954"/>
                          </a:solidFill>
                          <a:latin typeface="+mn-lt"/>
                          <a:ea typeface="+mn-ea"/>
                          <a:cs typeface="+mn-cs"/>
                        </a:rPr>
                        <a:t>Crisis Communication &amp; Plans (Industry &amp; PR and Media)</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400" b="0" i="1" kern="1200" dirty="0">
                          <a:solidFill>
                            <a:srgbClr val="4D4D4D"/>
                          </a:solidFill>
                          <a:latin typeface="+mn-lt"/>
                          <a:ea typeface="+mn-ea"/>
                          <a:cs typeface="+mn-cs"/>
                        </a:rPr>
                        <a:t>(Identify tourism industry stakeholders and audiences you may need to work with. Identify communication tools available. Identify sources of funding for a communications program. Develop Communication Plan for Industry and a separate plan for PR &amp; Media. Identify what is needed and how to communicate with visitors during a crisis, and in the recovery phase)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400" b="0" i="1" kern="1200" dirty="0">
                          <a:solidFill>
                            <a:srgbClr val="4D4D4D"/>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492633"/>
                  </a:ext>
                </a:extLst>
              </a:tr>
              <a:tr h="58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dirty="0">
                          <a:solidFill>
                            <a:srgbClr val="F27954"/>
                          </a:solidFill>
                          <a:latin typeface="+mn-lt"/>
                          <a:ea typeface="+mn-ea"/>
                          <a:cs typeface="+mn-cs"/>
                        </a:rPr>
                        <a:t>Communication Plan for Industry. </a:t>
                      </a:r>
                      <a:r>
                        <a:rPr lang="en-GB" sz="1400" b="0" i="1" kern="1200" dirty="0">
                          <a:solidFill>
                            <a:srgbClr val="4D4D4D"/>
                          </a:solidFill>
                          <a:latin typeface="+mn-lt"/>
                          <a:ea typeface="+mn-ea"/>
                          <a:cs typeface="+mn-cs"/>
                        </a:rPr>
                        <a:t>Identify how a region will support the work of emergency service agencies and contact the tourism industry. Identify and plan the communications with emergency services that are needed to undertake during a crisis, and in the recovery phase.</a:t>
                      </a:r>
                      <a:endParaRPr lang="en-IE" sz="1400" b="0" i="1" kern="1200" dirty="0">
                        <a:solidFill>
                          <a:srgbClr val="4D4D4D"/>
                        </a:solidFill>
                        <a:latin typeface="+mn-lt"/>
                        <a:ea typeface="+mn-ea"/>
                        <a:cs typeface="+mn-cs"/>
                      </a:endParaRPr>
                    </a:p>
                    <a:p>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0687839"/>
                  </a:ext>
                </a:extLst>
              </a:tr>
              <a:tr h="58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dirty="0">
                          <a:solidFill>
                            <a:srgbClr val="F27954"/>
                          </a:solidFill>
                          <a:latin typeface="+mn-lt"/>
                          <a:ea typeface="+mn-ea"/>
                          <a:cs typeface="+mn-cs"/>
                        </a:rPr>
                        <a:t>Communication Plan for PR &amp; Media. </a:t>
                      </a:r>
                      <a:r>
                        <a:rPr lang="en-GB" sz="1400" b="0" i="1" kern="1200" dirty="0">
                          <a:solidFill>
                            <a:srgbClr val="4D4D4D"/>
                          </a:solidFill>
                          <a:latin typeface="+mn-lt"/>
                          <a:ea typeface="+mn-ea"/>
                          <a:cs typeface="+mn-cs"/>
                        </a:rPr>
                        <a:t>Identify what communications with the media a region needs to undertake during a crisis, and in the recovery phase. Identify protocols for working with the media. Work up proformas for communications pieces such as a media release, and holding statement. Have a relationship-building plan in place.</a:t>
                      </a:r>
                      <a:endParaRPr lang="en-IE" sz="1400" b="0" i="1" kern="1200" dirty="0">
                        <a:solidFill>
                          <a:srgbClr val="4D4D4D"/>
                        </a:solidFill>
                        <a:latin typeface="+mn-lt"/>
                        <a:ea typeface="+mn-ea"/>
                        <a:cs typeface="+mn-cs"/>
                      </a:endParaRPr>
                    </a:p>
                    <a:p>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1685928"/>
                  </a:ext>
                </a:extLst>
              </a:tr>
            </a:tbl>
          </a:graphicData>
        </a:graphic>
      </p:graphicFrame>
    </p:spTree>
    <p:extLst>
      <p:ext uri="{BB962C8B-B14F-4D97-AF65-F5344CB8AC3E}">
        <p14:creationId xmlns:p14="http://schemas.microsoft.com/office/powerpoint/2010/main" val="8018181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nvGraphicFramePr>
        <p:xfrm>
          <a:off x="0" y="98254"/>
          <a:ext cx="12211049" cy="6760867"/>
        </p:xfrm>
        <a:graphic>
          <a:graphicData uri="http://schemas.openxmlformats.org/drawingml/2006/table">
            <a:tbl>
              <a:tblPr firstRow="1" bandRow="1">
                <a:tableStyleId>{5C22544A-7EE6-4342-B048-85BDC9FD1C3A}</a:tableStyleId>
              </a:tblPr>
              <a:tblGrid>
                <a:gridCol w="12211049">
                  <a:extLst>
                    <a:ext uri="{9D8B030D-6E8A-4147-A177-3AD203B41FA5}">
                      <a16:colId xmlns:a16="http://schemas.microsoft.com/office/drawing/2014/main" val="3584008144"/>
                    </a:ext>
                  </a:extLst>
                </a:gridCol>
              </a:tblGrid>
              <a:tr h="585793">
                <a:tc>
                  <a:txBody>
                    <a:bodyPr/>
                    <a:lstStyle/>
                    <a:p>
                      <a:pPr marL="342900" lvl="0" indent="-342900">
                        <a:buFont typeface="+mj-lt"/>
                        <a:buAutoNum type="arabicPeriod" startAt="8"/>
                      </a:pPr>
                      <a:r>
                        <a:rPr lang="en-US" sz="1800" b="1" kern="1200" dirty="0">
                          <a:solidFill>
                            <a:srgbClr val="F27954"/>
                          </a:solidFill>
                          <a:latin typeface="+mn-lt"/>
                          <a:ea typeface="+mn-ea"/>
                          <a:cs typeface="+mn-cs"/>
                        </a:rPr>
                        <a:t>Crisis Recovery Stakeholders Procedures and Plans </a:t>
                      </a:r>
                    </a:p>
                    <a:p>
                      <a:pPr lvl="0"/>
                      <a:r>
                        <a:rPr lang="en-US" sz="1400" b="0" i="1" kern="1200" dirty="0">
                          <a:solidFill>
                            <a:srgbClr val="4D4D4D"/>
                          </a:solidFill>
                          <a:latin typeface="+mn-lt"/>
                          <a:ea typeface="+mn-ea"/>
                          <a:cs typeface="+mn-cs"/>
                        </a:rPr>
                        <a:t>These are the key components in the crisis management plan that should be immediately addressed and acted upon in the event of an emergency.</a:t>
                      </a: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2013778"/>
                  </a:ext>
                </a:extLst>
              </a:tr>
              <a:tr h="585793">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2260245"/>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9"/>
                        <a:tabLst/>
                        <a:defRPr/>
                      </a:pPr>
                      <a:r>
                        <a:rPr lang="en-US" sz="1800" b="1" kern="1200" dirty="0">
                          <a:solidFill>
                            <a:srgbClr val="F27954"/>
                          </a:solidFill>
                          <a:latin typeface="+mn-lt"/>
                          <a:ea typeface="+mn-ea"/>
                          <a:cs typeface="+mn-cs"/>
                        </a:rPr>
                        <a:t>Recovery Plan for Mobile Site</a:t>
                      </a:r>
                      <a:endParaRPr lang="en-IE" sz="1800" b="1" i="0" kern="1200" dirty="0">
                        <a:solidFill>
                          <a:srgbClr val="F27954"/>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0" i="1" kern="1200" dirty="0">
                          <a:solidFill>
                            <a:srgbClr val="4D4D4D"/>
                          </a:solidFill>
                          <a:latin typeface="+mn-lt"/>
                          <a:ea typeface="+mn-ea"/>
                          <a:cs typeface="+mn-cs"/>
                        </a:rPr>
                        <a:t>This is the relevant information needed to continue recovery plans at a mobile site should it be needed, or the Crisis Management Unit become inaccessible. This is the relevant information needed to continue recovery plans and normal business operations at an alternative or backup site. This “hot site” is meant for temporary use while the main site is dealt with. </a:t>
                      </a: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0557098"/>
                  </a:ext>
                </a:extLst>
              </a:tr>
              <a:tr h="655309">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0750511"/>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0"/>
                        <a:tabLst/>
                        <a:defRPr/>
                      </a:pPr>
                      <a:r>
                        <a:rPr lang="en-US" sz="1800" b="1" kern="1200" dirty="0">
                          <a:solidFill>
                            <a:srgbClr val="F27954"/>
                          </a:solidFill>
                          <a:latin typeface="+mn-lt"/>
                          <a:ea typeface="+mn-ea"/>
                          <a:cs typeface="+mn-cs"/>
                        </a:rPr>
                        <a:t>Recovery Marketing Plans and Strategies</a:t>
                      </a:r>
                      <a:endParaRPr lang="en-IE" sz="1800" b="1" kern="1200" dirty="0">
                        <a:solidFill>
                          <a:srgbClr val="F27954"/>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dirty="0">
                          <a:solidFill>
                            <a:srgbClr val="4D4D4D"/>
                          </a:solidFill>
                          <a:latin typeface="+mn-lt"/>
                          <a:ea typeface="+mn-ea"/>
                          <a:cs typeface="+mn-cs"/>
                        </a:rPr>
                        <a:t>Have the generic recovery marketing strategies and actions ready to edit, update and roll-out</a:t>
                      </a: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73459"/>
                  </a:ext>
                </a:extLst>
              </a:tr>
              <a:tr h="585793">
                <a:tc>
                  <a:txBody>
                    <a:bodyPr/>
                    <a:lstStyle/>
                    <a:p>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2676874"/>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1"/>
                        <a:tabLst/>
                        <a:defRPr/>
                      </a:pPr>
                      <a:r>
                        <a:rPr lang="en-US" sz="1800" b="1" kern="1200" dirty="0">
                          <a:solidFill>
                            <a:srgbClr val="F27954"/>
                          </a:solidFill>
                          <a:latin typeface="+mn-lt"/>
                          <a:ea typeface="+mn-ea"/>
                          <a:cs typeface="+mn-cs"/>
                        </a:rPr>
                        <a:t>Restoration Process</a:t>
                      </a:r>
                      <a:endParaRPr lang="en-IE" sz="1800" b="1" kern="1200" dirty="0">
                        <a:solidFill>
                          <a:srgbClr val="F27954"/>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rgbClr val="4D4D4D"/>
                          </a:solidFill>
                          <a:latin typeface="+mn-lt"/>
                          <a:ea typeface="+mn-ea"/>
                          <a:cs typeface="+mn-cs"/>
                        </a:rPr>
                        <a:t>These are the steps and resources needed in order to restore the disrupted systems or business. </a:t>
                      </a:r>
                      <a:r>
                        <a:rPr lang="en-GB" sz="1400" b="0" i="1" kern="1200" dirty="0">
                          <a:solidFill>
                            <a:srgbClr val="4D4D4D"/>
                          </a:solidFill>
                          <a:latin typeface="+mn-lt"/>
                          <a:ea typeface="+mn-ea"/>
                          <a:cs typeface="+mn-cs"/>
                        </a:rPr>
                        <a:t>Identify how you will assist the tourism industry to be better informed about crisis management for their businesses and business continuity at different crisis stages.</a:t>
                      </a: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492633"/>
                  </a:ext>
                </a:extLst>
              </a:tr>
              <a:tr h="585793">
                <a:tc>
                  <a:txBody>
                    <a:bodyPr/>
                    <a:lstStyle/>
                    <a:p>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0687839"/>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2"/>
                        <a:tabLst/>
                        <a:defRPr/>
                      </a:pPr>
                      <a:r>
                        <a:rPr lang="en-US" sz="1800" b="1" kern="1200" dirty="0">
                          <a:solidFill>
                            <a:srgbClr val="F27954"/>
                          </a:solidFill>
                          <a:latin typeface="+mn-lt"/>
                          <a:ea typeface="+mn-ea"/>
                          <a:cs typeface="+mn-cs"/>
                        </a:rPr>
                        <a:t>Recovery Plan Practice and Exercising</a:t>
                      </a:r>
                      <a:endParaRPr lang="en-IE" sz="1800" b="1" kern="1200" dirty="0">
                        <a:solidFill>
                          <a:srgbClr val="F27954"/>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rgbClr val="4D4D4D"/>
                          </a:solidFill>
                          <a:latin typeface="+mn-lt"/>
                          <a:ea typeface="+mn-ea"/>
                          <a:cs typeface="+mn-cs"/>
                        </a:rPr>
                        <a:t>This is the plan to be carried out in order to practice and prepare for an emergency. </a:t>
                      </a:r>
                      <a:r>
                        <a:rPr lang="en-GB" sz="1400" b="0" i="1" kern="1200" dirty="0">
                          <a:solidFill>
                            <a:srgbClr val="4D4D4D"/>
                          </a:solidFill>
                          <a:latin typeface="+mn-lt"/>
                          <a:ea typeface="+mn-ea"/>
                          <a:cs typeface="+mn-cs"/>
                        </a:rPr>
                        <a:t>Identify how and when a region should review, test and update its Plan</a:t>
                      </a:r>
                      <a:endParaRPr lang="en-IE" sz="1400" b="0" i="1" kern="1200" dirty="0">
                        <a:solidFill>
                          <a:srgbClr val="4D4D4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dirty="0">
                          <a:solidFill>
                            <a:srgbClr val="4D4D4D"/>
                          </a:solidFill>
                          <a:latin typeface="+mn-lt"/>
                          <a:ea typeface="+mn-ea"/>
                          <a:cs typeface="+mn-cs"/>
                        </a:rPr>
                        <a:t>Refer to all checklists for Pre-response, Response, and Recovery phases.</a:t>
                      </a: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1685928"/>
                  </a:ext>
                </a:extLst>
              </a:tr>
              <a:tr h="585793">
                <a:tc>
                  <a:txBody>
                    <a:bodyPr/>
                    <a:lstStyle/>
                    <a:p>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3187859"/>
                  </a:ext>
                </a:extLst>
              </a:tr>
            </a:tbl>
          </a:graphicData>
        </a:graphic>
      </p:graphicFrame>
    </p:spTree>
    <p:extLst>
      <p:ext uri="{BB962C8B-B14F-4D97-AF65-F5344CB8AC3E}">
        <p14:creationId xmlns:p14="http://schemas.microsoft.com/office/powerpoint/2010/main" val="14331577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nvGraphicFramePr>
        <p:xfrm>
          <a:off x="0" y="19050"/>
          <a:ext cx="12201526" cy="6810375"/>
        </p:xfrm>
        <a:graphic>
          <a:graphicData uri="http://schemas.openxmlformats.org/drawingml/2006/table">
            <a:tbl>
              <a:tblPr firstRow="1" bandRow="1">
                <a:tableStyleId>{5C22544A-7EE6-4342-B048-85BDC9FD1C3A}</a:tableStyleId>
              </a:tblPr>
              <a:tblGrid>
                <a:gridCol w="2657475">
                  <a:extLst>
                    <a:ext uri="{9D8B030D-6E8A-4147-A177-3AD203B41FA5}">
                      <a16:colId xmlns:a16="http://schemas.microsoft.com/office/drawing/2014/main" val="3584008144"/>
                    </a:ext>
                  </a:extLst>
                </a:gridCol>
                <a:gridCol w="1409700">
                  <a:extLst>
                    <a:ext uri="{9D8B030D-6E8A-4147-A177-3AD203B41FA5}">
                      <a16:colId xmlns:a16="http://schemas.microsoft.com/office/drawing/2014/main" val="2423803434"/>
                    </a:ext>
                  </a:extLst>
                </a:gridCol>
                <a:gridCol w="723900">
                  <a:extLst>
                    <a:ext uri="{9D8B030D-6E8A-4147-A177-3AD203B41FA5}">
                      <a16:colId xmlns:a16="http://schemas.microsoft.com/office/drawing/2014/main" val="301620017"/>
                    </a:ext>
                  </a:extLst>
                </a:gridCol>
                <a:gridCol w="2790825">
                  <a:extLst>
                    <a:ext uri="{9D8B030D-6E8A-4147-A177-3AD203B41FA5}">
                      <a16:colId xmlns:a16="http://schemas.microsoft.com/office/drawing/2014/main" val="3081674930"/>
                    </a:ext>
                  </a:extLst>
                </a:gridCol>
                <a:gridCol w="552449">
                  <a:extLst>
                    <a:ext uri="{9D8B030D-6E8A-4147-A177-3AD203B41FA5}">
                      <a16:colId xmlns:a16="http://schemas.microsoft.com/office/drawing/2014/main" val="3701576652"/>
                    </a:ext>
                  </a:extLst>
                </a:gridCol>
                <a:gridCol w="1757364">
                  <a:extLst>
                    <a:ext uri="{9D8B030D-6E8A-4147-A177-3AD203B41FA5}">
                      <a16:colId xmlns:a16="http://schemas.microsoft.com/office/drawing/2014/main" val="2091219972"/>
                    </a:ext>
                  </a:extLst>
                </a:gridCol>
                <a:gridCol w="2309813">
                  <a:extLst>
                    <a:ext uri="{9D8B030D-6E8A-4147-A177-3AD203B41FA5}">
                      <a16:colId xmlns:a16="http://schemas.microsoft.com/office/drawing/2014/main" val="679200308"/>
                    </a:ext>
                  </a:extLst>
                </a:gridCol>
              </a:tblGrid>
              <a:tr h="585793">
                <a:tc gridSpan="7">
                  <a:txBody>
                    <a:bodyPr/>
                    <a:lstStyle/>
                    <a:p>
                      <a:pPr marL="342900" lvl="0" indent="-342900">
                        <a:buFont typeface="+mj-lt"/>
                        <a:buAutoNum type="arabicPeriod" startAt="9"/>
                      </a:pPr>
                      <a:r>
                        <a:rPr lang="en-US" sz="1800" b="1" kern="1200" dirty="0">
                          <a:solidFill>
                            <a:srgbClr val="F27954"/>
                          </a:solidFill>
                          <a:latin typeface="+mn-lt"/>
                          <a:ea typeface="+mn-ea"/>
                          <a:cs typeface="+mn-cs"/>
                        </a:rPr>
                        <a:t>Crisis Site Rebuilding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rgbClr val="4D4D4D"/>
                          </a:solidFill>
                          <a:latin typeface="+mn-lt"/>
                          <a:ea typeface="+mn-ea"/>
                          <a:cs typeface="+mn-cs"/>
                        </a:rPr>
                        <a:t>These are the steps and resources needed in order to rebuild the crisis site.</a:t>
                      </a: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782013778"/>
                  </a:ext>
                </a:extLst>
              </a:tr>
              <a:tr h="500057">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242260245"/>
                  </a:ext>
                </a:extLst>
              </a:tr>
              <a:tr h="585793">
                <a:tc gridSpan="7">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0"/>
                        <a:tabLst/>
                        <a:defRPr/>
                      </a:pPr>
                      <a:r>
                        <a:rPr lang="en-IE" sz="1800" b="1" kern="1200" dirty="0">
                          <a:solidFill>
                            <a:srgbClr val="F27954"/>
                          </a:solidFill>
                          <a:latin typeface="+mn-lt"/>
                          <a:ea typeface="+mn-ea"/>
                          <a:cs typeface="+mn-cs"/>
                        </a:rPr>
                        <a:t>Plan Changes or Updates</a:t>
                      </a:r>
                      <a:endParaRPr lang="en-IE" sz="1800" b="1" i="0" kern="1200" dirty="0">
                        <a:solidFill>
                          <a:srgbClr val="F27954"/>
                        </a:solidFill>
                        <a:latin typeface="+mn-lt"/>
                        <a:ea typeface="+mn-ea"/>
                        <a:cs typeface="+mn-cs"/>
                      </a:endParaRPr>
                    </a:p>
                    <a:p>
                      <a:r>
                        <a:rPr lang="en-US" sz="1400" b="0" i="1" kern="1200" dirty="0">
                          <a:solidFill>
                            <a:srgbClr val="4D4D4D"/>
                          </a:solidFill>
                          <a:latin typeface="+mn-lt"/>
                          <a:ea typeface="+mn-ea"/>
                          <a:cs typeface="+mn-cs"/>
                        </a:rPr>
                        <a:t>These are the details regarding any changes or updates made to the crisis management plan, version number, and history.</a:t>
                      </a:r>
                      <a:endParaRPr lang="en-IE" sz="18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960557098"/>
                  </a:ext>
                </a:extLst>
              </a:tr>
              <a:tr h="576257">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890750511"/>
                  </a:ext>
                </a:extLst>
              </a:tr>
              <a:tr h="409575">
                <a:tc gridSpan="7">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1"/>
                        <a:tabLst/>
                        <a:defRPr/>
                      </a:pPr>
                      <a:r>
                        <a:rPr lang="en-IE" sz="1800" b="1" kern="1200" dirty="0">
                          <a:solidFill>
                            <a:srgbClr val="F27954"/>
                          </a:solidFill>
                          <a:latin typeface="+mn-lt"/>
                          <a:ea typeface="+mn-ea"/>
                          <a:cs typeface="+mn-cs"/>
                        </a:rPr>
                        <a:t>Media Communication Plan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95973459"/>
                  </a:ext>
                </a:extLst>
              </a:tr>
              <a:tr h="585793">
                <a:tc gridSpan="2">
                  <a:txBody>
                    <a:bodyPr/>
                    <a:lstStyle/>
                    <a:p>
                      <a:r>
                        <a:rPr lang="en-IE" sz="1400" b="1" kern="1200" dirty="0">
                          <a:solidFill>
                            <a:schemeClr val="bg1"/>
                          </a:solidFill>
                          <a:latin typeface="+mn-lt"/>
                          <a:ea typeface="+mn-ea"/>
                          <a:cs typeface="+mn-cs"/>
                        </a:rPr>
                        <a:t>Method/How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endParaRPr lang="en-IE" sz="14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3">
                  <a:txBody>
                    <a:bodyPr/>
                    <a:lstStyle/>
                    <a:p>
                      <a:r>
                        <a:rPr lang="en-IE" sz="1400" b="1" kern="1200" dirty="0">
                          <a:solidFill>
                            <a:schemeClr val="bg1"/>
                          </a:solidFill>
                          <a:latin typeface="+mn-lt"/>
                          <a:ea typeface="+mn-ea"/>
                          <a:cs typeface="+mn-cs"/>
                        </a:rPr>
                        <a:t>Stage of Crisis/When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endParaRPr lang="en-IE" sz="14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endParaRPr lang="en-IE" sz="14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2">
                  <a:txBody>
                    <a:bodyPr/>
                    <a:lstStyle/>
                    <a:p>
                      <a:r>
                        <a:rPr lang="en-IE" sz="1400" b="1" kern="1200" dirty="0">
                          <a:solidFill>
                            <a:schemeClr val="bg1"/>
                          </a:solidFill>
                          <a:latin typeface="+mn-lt"/>
                          <a:ea typeface="+mn-ea"/>
                          <a:cs typeface="+mn-cs"/>
                        </a:rPr>
                        <a:t>Message or Statement/What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endParaRPr lang="en-IE"/>
                    </a:p>
                  </a:txBody>
                  <a:tcPr/>
                </a:tc>
                <a:extLst>
                  <a:ext uri="{0D108BD9-81ED-4DB2-BD59-A6C34878D82A}">
                    <a16:rowId xmlns:a16="http://schemas.microsoft.com/office/drawing/2014/main" val="3212676874"/>
                  </a:ext>
                </a:extLst>
              </a:tr>
              <a:tr h="414332">
                <a:tc gridSpan="2">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extLst>
                  <a:ext uri="{0D108BD9-81ED-4DB2-BD59-A6C34878D82A}">
                    <a16:rowId xmlns:a16="http://schemas.microsoft.com/office/drawing/2014/main" val="53492633"/>
                  </a:ext>
                </a:extLst>
              </a:tr>
              <a:tr h="404796">
                <a:tc gridSpan="7">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IE" sz="1800" b="1" kern="1200" dirty="0">
                          <a:solidFill>
                            <a:srgbClr val="F27954"/>
                          </a:solidFill>
                          <a:latin typeface="+mn-lt"/>
                          <a:ea typeface="+mn-ea"/>
                          <a:cs typeface="+mn-cs"/>
                        </a:rPr>
                        <a:t>Incident Diagnostics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860687839"/>
                  </a:ext>
                </a:extLst>
              </a:tr>
              <a:tr h="585793">
                <a:tc>
                  <a:txBody>
                    <a:bodyPr/>
                    <a:lstStyle/>
                    <a:p>
                      <a:r>
                        <a:rPr lang="en-IE" sz="1400" b="1" kern="1200" dirty="0">
                          <a:solidFill>
                            <a:schemeClr val="bg1"/>
                          </a:solidFill>
                          <a:latin typeface="+mn-lt"/>
                          <a:ea typeface="+mn-ea"/>
                          <a:cs typeface="+mn-cs"/>
                        </a:rPr>
                        <a:t>Incident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2">
                  <a:txBody>
                    <a:bodyPr/>
                    <a:lstStyle/>
                    <a:p>
                      <a:r>
                        <a:rPr lang="en-IE" sz="1400" b="1" kern="1200" dirty="0">
                          <a:solidFill>
                            <a:schemeClr val="bg1"/>
                          </a:solidFill>
                          <a:latin typeface="+mn-lt"/>
                          <a:ea typeface="+mn-ea"/>
                          <a:cs typeface="+mn-cs"/>
                        </a:rPr>
                        <a:t>Scenarios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r>
                        <a:rPr lang="en-IE" sz="1400" b="1" kern="1200" dirty="0">
                          <a:solidFill>
                            <a:schemeClr val="bg1"/>
                          </a:solidFill>
                          <a:latin typeface="+mn-lt"/>
                          <a:ea typeface="+mn-ea"/>
                          <a:cs typeface="+mn-cs"/>
                        </a:rPr>
                        <a:t>Scenarios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7C57"/>
                    </a:solidFill>
                  </a:tcPr>
                </a:tc>
                <a:tc>
                  <a:txBody>
                    <a:bodyPr/>
                    <a:lstStyle/>
                    <a:p>
                      <a:r>
                        <a:rPr lang="en-IE" sz="1400" b="1" kern="1200" dirty="0">
                          <a:solidFill>
                            <a:schemeClr val="bg1"/>
                          </a:solidFill>
                          <a:latin typeface="+mn-lt"/>
                          <a:ea typeface="+mn-ea"/>
                          <a:cs typeface="+mn-cs"/>
                        </a:rPr>
                        <a:t>Solutions/Actions to Implement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2">
                  <a:txBody>
                    <a:bodyPr/>
                    <a:lstStyle/>
                    <a:p>
                      <a:r>
                        <a:rPr lang="en-IE" sz="1400" b="1" kern="1200" dirty="0">
                          <a:solidFill>
                            <a:schemeClr val="bg1"/>
                          </a:solidFill>
                          <a:latin typeface="+mn-lt"/>
                          <a:ea typeface="+mn-ea"/>
                          <a:cs typeface="+mn-cs"/>
                        </a:rPr>
                        <a:t>Possible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7C57"/>
                    </a:solidFill>
                  </a:tcPr>
                </a:tc>
                <a:tc hMerge="1">
                  <a:txBody>
                    <a:bodyPr/>
                    <a:lstStyle/>
                    <a:p>
                      <a:r>
                        <a:rPr lang="en-IE" sz="1400" b="1" kern="1200" dirty="0">
                          <a:solidFill>
                            <a:schemeClr val="bg1"/>
                          </a:solidFill>
                          <a:latin typeface="+mn-lt"/>
                          <a:ea typeface="+mn-ea"/>
                          <a:cs typeface="+mn-cs"/>
                        </a:rPr>
                        <a:t>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7C57"/>
                    </a:solidFill>
                  </a:tcPr>
                </a:tc>
                <a:tc>
                  <a:txBody>
                    <a:bodyPr/>
                    <a:lstStyle/>
                    <a:p>
                      <a:r>
                        <a:rPr lang="en-IE" sz="1400" b="1" kern="1200" dirty="0">
                          <a:solidFill>
                            <a:schemeClr val="bg1"/>
                          </a:solidFill>
                          <a:latin typeface="+mn-lt"/>
                          <a:ea typeface="+mn-ea"/>
                          <a:cs typeface="+mn-cs"/>
                        </a:rPr>
                        <a:t>Department Responsible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7C57"/>
                    </a:solidFill>
                  </a:tcPr>
                </a:tc>
                <a:extLst>
                  <a:ext uri="{0D108BD9-81ED-4DB2-BD59-A6C34878D82A}">
                    <a16:rowId xmlns:a16="http://schemas.microsoft.com/office/drawing/2014/main" val="3051685928"/>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3187859"/>
                  </a:ext>
                </a:extLst>
              </a:tr>
              <a:tr h="404807">
                <a:tc gridSpan="7">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r>
                        <a:rPr lang="en-IE" sz="1800" b="1" kern="1200" dirty="0">
                          <a:solidFill>
                            <a:srgbClr val="F27954"/>
                          </a:solidFill>
                          <a:latin typeface="+mn-lt"/>
                          <a:ea typeface="+mn-ea"/>
                          <a:cs typeface="+mn-cs"/>
                        </a:rPr>
                        <a:t>Recovery Plan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E"/>
                    </a:p>
                  </a:txBody>
                  <a:tcPr/>
                </a:tc>
                <a:tc hMerge="1">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2630639"/>
                  </a:ext>
                </a:extLst>
              </a:tr>
              <a:tr h="58579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E" sz="1400" b="1" kern="1200" dirty="0">
                          <a:solidFill>
                            <a:schemeClr val="bg1"/>
                          </a:solidFill>
                          <a:latin typeface="+mn-lt"/>
                          <a:ea typeface="+mn-ea"/>
                          <a:cs typeface="+mn-cs"/>
                        </a:rPr>
                        <a:t>Recovery Strategy Implemented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E" sz="1400" b="1" kern="1200" dirty="0">
                          <a:solidFill>
                            <a:schemeClr val="bg1"/>
                          </a:solidFill>
                          <a:latin typeface="+mn-lt"/>
                          <a:ea typeface="+mn-ea"/>
                          <a:cs typeface="+mn-cs"/>
                        </a:rPr>
                        <a:t>Recovery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E" sz="1400" b="1" kern="1200" dirty="0">
                          <a:solidFill>
                            <a:schemeClr val="bg1"/>
                          </a:solidFill>
                          <a:latin typeface="+mn-lt"/>
                          <a:ea typeface="+mn-ea"/>
                          <a:cs typeface="+mn-cs"/>
                        </a:rPr>
                        <a:t>Impact on Business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2">
                  <a:txBody>
                    <a:bodyPr/>
                    <a:lstStyle/>
                    <a:p>
                      <a:pPr algn="l"/>
                      <a:r>
                        <a:rPr lang="en-IE" sz="1400" b="1" dirty="0">
                          <a:solidFill>
                            <a:schemeClr val="bg1"/>
                          </a:solidFill>
                        </a:rPr>
                        <a:t>Actions/Tasks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7C57"/>
                    </a:solidFill>
                  </a:tcPr>
                </a:tc>
                <a:tc hMerge="1">
                  <a:txBody>
                    <a:bodyPr/>
                    <a:lstStyle/>
                    <a:p>
                      <a:endParaRPr lang="en-IE"/>
                    </a:p>
                  </a:txBody>
                  <a:tcPr/>
                </a:tc>
                <a:tc>
                  <a:txBody>
                    <a:bodyPr/>
                    <a:lstStyle/>
                    <a:p>
                      <a:pPr algn="l"/>
                      <a:r>
                        <a:rPr lang="en-IE" sz="1400" b="1" dirty="0">
                          <a:solidFill>
                            <a:schemeClr val="bg1"/>
                          </a:solidFill>
                        </a:rPr>
                        <a:t>Person Responsible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7C57"/>
                    </a:solidFill>
                  </a:tcPr>
                </a:tc>
                <a:extLst>
                  <a:ext uri="{0D108BD9-81ED-4DB2-BD59-A6C34878D82A}">
                    <a16:rowId xmlns:a16="http://schemas.microsoft.com/office/drawing/2014/main" val="2343160182"/>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E"/>
                    </a:p>
                  </a:txBody>
                  <a:tcPr/>
                </a:tc>
                <a:tc>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5849631"/>
                  </a:ext>
                </a:extLst>
              </a:tr>
            </a:tbl>
          </a:graphicData>
        </a:graphic>
      </p:graphicFrame>
    </p:spTree>
    <p:extLst>
      <p:ext uri="{BB962C8B-B14F-4D97-AF65-F5344CB8AC3E}">
        <p14:creationId xmlns:p14="http://schemas.microsoft.com/office/powerpoint/2010/main" val="24982550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08E540-4BD8-A3AC-CBF0-7BE31581A456}"/>
              </a:ext>
            </a:extLst>
          </p:cNvPr>
          <p:cNvSpPr>
            <a:spLocks noGrp="1"/>
          </p:cNvSpPr>
          <p:nvPr>
            <p:ph type="body" sz="quarter" idx="16"/>
          </p:nvPr>
        </p:nvSpPr>
        <p:spPr>
          <a:xfrm>
            <a:off x="666707" y="752637"/>
            <a:ext cx="8495222" cy="4138340"/>
          </a:xfrm>
        </p:spPr>
        <p:txBody>
          <a:bodyPr>
            <a:normAutofit/>
          </a:bodyPr>
          <a:lstStyle/>
          <a:p>
            <a:pPr>
              <a:lnSpc>
                <a:spcPct val="120000"/>
              </a:lnSpc>
              <a:spcBef>
                <a:spcPts val="0"/>
              </a:spcBef>
            </a:pPr>
            <a:r>
              <a:rPr lang="en-IE" sz="6900" b="1" dirty="0"/>
              <a:t>Module 7</a:t>
            </a:r>
            <a:endParaRPr lang="en-IE" dirty="0"/>
          </a:p>
          <a:p>
            <a:r>
              <a:rPr lang="en-IE" sz="3200" kern="1200" dirty="0">
                <a:latin typeface="+mn-lt"/>
                <a:ea typeface="+mn-ea"/>
                <a:cs typeface="+mn-cs"/>
              </a:rPr>
              <a:t>Communication Strategy and Dealing with PR and Media</a:t>
            </a:r>
          </a:p>
          <a:p>
            <a:endParaRPr lang="en-IE" sz="3200" b="1" dirty="0"/>
          </a:p>
          <a:p>
            <a:r>
              <a:rPr lang="en-IE" sz="6900" b="1" dirty="0"/>
              <a:t>Student Exercise 7</a:t>
            </a:r>
            <a:r>
              <a:rPr lang="en-IE" sz="6900" dirty="0"/>
              <a:t> </a:t>
            </a:r>
          </a:p>
        </p:txBody>
      </p:sp>
      <p:pic>
        <p:nvPicPr>
          <p:cNvPr id="3" name="Graphic 2" descr="Signature with solid fill">
            <a:extLst>
              <a:ext uri="{FF2B5EF4-FFF2-40B4-BE49-F238E27FC236}">
                <a16:creationId xmlns:a16="http://schemas.microsoft.com/office/drawing/2014/main" id="{F06D44EF-5563-85FA-0E7D-2582BABFA86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97972" y="919936"/>
            <a:ext cx="4579809" cy="4579809"/>
          </a:xfrm>
          <a:prstGeom prst="rect">
            <a:avLst/>
          </a:prstGeom>
        </p:spPr>
      </p:pic>
    </p:spTree>
    <p:extLst>
      <p:ext uri="{BB962C8B-B14F-4D97-AF65-F5344CB8AC3E}">
        <p14:creationId xmlns:p14="http://schemas.microsoft.com/office/powerpoint/2010/main" val="34661503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earning - Free healthcare and medical icons">
            <a:extLst>
              <a:ext uri="{FF2B5EF4-FFF2-40B4-BE49-F238E27FC236}">
                <a16:creationId xmlns:a16="http://schemas.microsoft.com/office/drawing/2014/main" id="{5E512C16-B917-42D9-FCDB-841E338BDEC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2036" y="1283634"/>
            <a:ext cx="4667249" cy="4667249"/>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6">
            <a:extLst>
              <a:ext uri="{FF2B5EF4-FFF2-40B4-BE49-F238E27FC236}">
                <a16:creationId xmlns:a16="http://schemas.microsoft.com/office/drawing/2014/main" id="{70EA7A84-D066-7923-B202-39A279D144F8}"/>
              </a:ext>
            </a:extLst>
          </p:cNvPr>
          <p:cNvSpPr txBox="1">
            <a:spLocks/>
          </p:cNvSpPr>
          <p:nvPr/>
        </p:nvSpPr>
        <p:spPr>
          <a:xfrm>
            <a:off x="1" y="134472"/>
            <a:ext cx="12191999" cy="694380"/>
          </a:xfrm>
          <a:prstGeom prst="rect">
            <a:avLst/>
          </a:prstGeom>
          <a:solidFill>
            <a:schemeClr val="accent2"/>
          </a:solidFill>
        </p:spPr>
        <p:txBody>
          <a:bodyPr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D4D4D"/>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4D4D4D"/>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4D4D4D"/>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2800" b="1" dirty="0">
                <a:solidFill>
                  <a:schemeClr val="bg1"/>
                </a:solidFill>
              </a:rPr>
              <a:t>Prepare a Communication Template for a Spokesperson for Different Crisis Scenarios</a:t>
            </a:r>
          </a:p>
        </p:txBody>
      </p:sp>
      <p:sp>
        <p:nvSpPr>
          <p:cNvPr id="3" name="Text Placeholder 7">
            <a:extLst>
              <a:ext uri="{FF2B5EF4-FFF2-40B4-BE49-F238E27FC236}">
                <a16:creationId xmlns:a16="http://schemas.microsoft.com/office/drawing/2014/main" id="{687D7943-8E5A-0A09-BD0B-58C0CD1254B6}"/>
              </a:ext>
            </a:extLst>
          </p:cNvPr>
          <p:cNvSpPr txBox="1">
            <a:spLocks/>
          </p:cNvSpPr>
          <p:nvPr/>
        </p:nvSpPr>
        <p:spPr>
          <a:xfrm>
            <a:off x="6524625" y="2285773"/>
            <a:ext cx="4914900" cy="1962377"/>
          </a:xfrm>
          <a:prstGeom prst="rect">
            <a:avLst/>
          </a:prstGeom>
          <a:solidFill>
            <a:srgbClr val="79527B"/>
          </a:solidFill>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D4D4D"/>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4D4D4D"/>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4D4D4D"/>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4400" b="1" dirty="0">
                <a:solidFill>
                  <a:schemeClr val="bg1"/>
                </a:solidFill>
              </a:rPr>
              <a:t>Crisis Communication Exercise</a:t>
            </a:r>
          </a:p>
        </p:txBody>
      </p:sp>
    </p:spTree>
    <p:extLst>
      <p:ext uri="{BB962C8B-B14F-4D97-AF65-F5344CB8AC3E}">
        <p14:creationId xmlns:p14="http://schemas.microsoft.com/office/powerpoint/2010/main" val="20545957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95BB147-7DEC-0EF3-D3CC-50DBD08BB24D}"/>
              </a:ext>
            </a:extLst>
          </p:cNvPr>
          <p:cNvSpPr>
            <a:spLocks noGrp="1"/>
          </p:cNvSpPr>
          <p:nvPr>
            <p:ph type="body" sz="quarter" idx="18"/>
          </p:nvPr>
        </p:nvSpPr>
        <p:spPr>
          <a:xfrm>
            <a:off x="4867275" y="828852"/>
            <a:ext cx="7324725" cy="6029147"/>
          </a:xfrm>
          <a:solidFill>
            <a:srgbClr val="79527B"/>
          </a:solidFill>
        </p:spPr>
        <p:txBody>
          <a:bodyPr>
            <a:normAutofit/>
          </a:bodyPr>
          <a:lstStyle/>
          <a:p>
            <a:pPr marL="0" indent="0" algn="l">
              <a:lnSpc>
                <a:spcPct val="110000"/>
              </a:lnSpc>
              <a:spcBef>
                <a:spcPts val="0"/>
              </a:spcBef>
            </a:pPr>
            <a:r>
              <a:rPr lang="en-IE" sz="2600" dirty="0"/>
              <a:t>Get ready to prepare for your first Crisis Management Response media and communications meeting. Preparation is everything. Make sure to be up to date, do your research and practice your responses. This section encourages you to dig deeper into the possible questions you may be asked and responses you may give. It is always good to form a team that can help you develop your answers from experts, advisors, communication officers, researchers etc. or at least run it past them.</a:t>
            </a:r>
          </a:p>
        </p:txBody>
      </p:sp>
      <p:sp>
        <p:nvSpPr>
          <p:cNvPr id="7" name="Text Placeholder 6">
            <a:extLst>
              <a:ext uri="{FF2B5EF4-FFF2-40B4-BE49-F238E27FC236}">
                <a16:creationId xmlns:a16="http://schemas.microsoft.com/office/drawing/2014/main" id="{E929D25F-2DA3-FF1F-E285-DDB2734FF4D4}"/>
              </a:ext>
            </a:extLst>
          </p:cNvPr>
          <p:cNvSpPr>
            <a:spLocks noGrp="1"/>
          </p:cNvSpPr>
          <p:nvPr>
            <p:ph type="body" sz="quarter" idx="16"/>
          </p:nvPr>
        </p:nvSpPr>
        <p:spPr>
          <a:xfrm>
            <a:off x="1" y="134472"/>
            <a:ext cx="12191999" cy="694380"/>
          </a:xfrm>
          <a:solidFill>
            <a:schemeClr val="accent2"/>
          </a:solidFill>
        </p:spPr>
        <p:txBody>
          <a:bodyPr anchor="ctr">
            <a:normAutofit/>
          </a:bodyPr>
          <a:lstStyle/>
          <a:p>
            <a:pPr algn="ctr"/>
            <a:r>
              <a:rPr lang="en-IE" b="1" dirty="0">
                <a:solidFill>
                  <a:schemeClr val="bg1"/>
                </a:solidFill>
              </a:rPr>
              <a:t>Crisis Communication Exercise </a:t>
            </a:r>
          </a:p>
        </p:txBody>
      </p:sp>
      <p:pic>
        <p:nvPicPr>
          <p:cNvPr id="1028" name="Picture 4" descr="Learning - Free healthcare and medical icons">
            <a:extLst>
              <a:ext uri="{FF2B5EF4-FFF2-40B4-BE49-F238E27FC236}">
                <a16:creationId xmlns:a16="http://schemas.microsoft.com/office/drawing/2014/main" id="{4218A117-D752-349C-A08A-E05C06142F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8112" y="1733550"/>
            <a:ext cx="4029074" cy="402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2998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95BB147-7DEC-0EF3-D3CC-50DBD08BB24D}"/>
              </a:ext>
            </a:extLst>
          </p:cNvPr>
          <p:cNvSpPr>
            <a:spLocks noGrp="1"/>
          </p:cNvSpPr>
          <p:nvPr>
            <p:ph type="body" sz="quarter" idx="18"/>
          </p:nvPr>
        </p:nvSpPr>
        <p:spPr>
          <a:xfrm>
            <a:off x="4867275" y="828852"/>
            <a:ext cx="7324725" cy="6029147"/>
          </a:xfrm>
          <a:solidFill>
            <a:srgbClr val="79527B"/>
          </a:solidFill>
        </p:spPr>
        <p:txBody>
          <a:bodyPr>
            <a:normAutofit/>
          </a:bodyPr>
          <a:lstStyle/>
          <a:p>
            <a:pPr marL="0" indent="0" algn="l"/>
            <a:r>
              <a:rPr lang="en-GB" dirty="0"/>
              <a:t>When answering this section and in times of instant communication, responding quickly is essential. </a:t>
            </a:r>
          </a:p>
          <a:p>
            <a:pPr marL="0" indent="0" algn="l"/>
            <a:r>
              <a:rPr lang="en-GB" dirty="0"/>
              <a:t>Develop a series of scripts in advance for possible crisis events most likely to affect a region and include prompts like: </a:t>
            </a:r>
          </a:p>
          <a:p>
            <a:pPr marL="0" indent="0" algn="l"/>
            <a:r>
              <a:rPr lang="en-GB" dirty="0"/>
              <a:t>What happened?</a:t>
            </a:r>
          </a:p>
          <a:p>
            <a:pPr marL="0" indent="0" algn="l"/>
            <a:r>
              <a:rPr lang="en-GB" dirty="0"/>
              <a:t>When did it happen? </a:t>
            </a:r>
          </a:p>
          <a:p>
            <a:pPr marL="0" indent="0" algn="l"/>
            <a:r>
              <a:rPr lang="en-GB" dirty="0"/>
              <a:t>Whom did it happen to or where did it happen?</a:t>
            </a:r>
          </a:p>
          <a:p>
            <a:pPr marL="0" indent="0" algn="l"/>
            <a:r>
              <a:rPr lang="en-GB" dirty="0"/>
              <a:t>How did it happen? </a:t>
            </a:r>
          </a:p>
          <a:p>
            <a:pPr marL="0" indent="0" algn="l"/>
            <a:r>
              <a:rPr lang="en-GB" dirty="0"/>
              <a:t>What you are going to do about it?</a:t>
            </a:r>
          </a:p>
          <a:p>
            <a:pPr marL="0" indent="0" algn="l"/>
            <a:r>
              <a:rPr lang="en-GB" dirty="0"/>
              <a:t>How did you respond? What did you do and not do that you should have? How are you going to rectify this?</a:t>
            </a:r>
          </a:p>
          <a:p>
            <a:pPr marL="0" indent="0" algn="l"/>
            <a:r>
              <a:rPr lang="en-GB" dirty="0"/>
              <a:t>Who is going to be your point of contact so media can contact someone post-event for follow-ups and updates?</a:t>
            </a:r>
            <a:endParaRPr lang="en-IE" dirty="0"/>
          </a:p>
        </p:txBody>
      </p:sp>
      <p:sp>
        <p:nvSpPr>
          <p:cNvPr id="7" name="Text Placeholder 6">
            <a:extLst>
              <a:ext uri="{FF2B5EF4-FFF2-40B4-BE49-F238E27FC236}">
                <a16:creationId xmlns:a16="http://schemas.microsoft.com/office/drawing/2014/main" id="{E929D25F-2DA3-FF1F-E285-DDB2734FF4D4}"/>
              </a:ext>
            </a:extLst>
          </p:cNvPr>
          <p:cNvSpPr>
            <a:spLocks noGrp="1"/>
          </p:cNvSpPr>
          <p:nvPr>
            <p:ph type="body" sz="quarter" idx="16"/>
          </p:nvPr>
        </p:nvSpPr>
        <p:spPr>
          <a:xfrm>
            <a:off x="1" y="134472"/>
            <a:ext cx="12191999" cy="694380"/>
          </a:xfrm>
          <a:solidFill>
            <a:schemeClr val="accent2"/>
          </a:solidFill>
        </p:spPr>
        <p:txBody>
          <a:bodyPr anchor="ctr">
            <a:normAutofit/>
          </a:bodyPr>
          <a:lstStyle/>
          <a:p>
            <a:pPr algn="ctr"/>
            <a:r>
              <a:rPr lang="en-IE" b="1" dirty="0">
                <a:solidFill>
                  <a:schemeClr val="bg1"/>
                </a:solidFill>
              </a:rPr>
              <a:t>Crisis Communication Exercise </a:t>
            </a:r>
          </a:p>
        </p:txBody>
      </p:sp>
      <p:pic>
        <p:nvPicPr>
          <p:cNvPr id="1028" name="Picture 4" descr="Learning - Free healthcare and medical icons">
            <a:extLst>
              <a:ext uri="{FF2B5EF4-FFF2-40B4-BE49-F238E27FC236}">
                <a16:creationId xmlns:a16="http://schemas.microsoft.com/office/drawing/2014/main" id="{4218A117-D752-349C-A08A-E05C06142F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8112" y="1733550"/>
            <a:ext cx="4029074" cy="402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94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1C5E2C6-F5A9-B1FB-3C0B-1B60F1FBF957}"/>
              </a:ext>
            </a:extLst>
          </p:cNvPr>
          <p:cNvSpPr>
            <a:spLocks noGrp="1"/>
          </p:cNvSpPr>
          <p:nvPr>
            <p:ph type="body" sz="quarter" idx="18"/>
          </p:nvPr>
        </p:nvSpPr>
        <p:spPr>
          <a:xfrm>
            <a:off x="104774" y="104775"/>
            <a:ext cx="6638925" cy="6648450"/>
          </a:xfrm>
          <a:solidFill>
            <a:schemeClr val="bg1"/>
          </a:solidFill>
        </p:spPr>
        <p:txBody>
          <a:bodyPr>
            <a:normAutofit fontScale="92500" lnSpcReduction="10000"/>
          </a:bodyPr>
          <a:lstStyle/>
          <a:p>
            <a:pPr marL="342900" indent="-342900">
              <a:lnSpc>
                <a:spcPct val="120000"/>
              </a:lnSpc>
              <a:spcBef>
                <a:spcPts val="0"/>
              </a:spcBef>
              <a:buFont typeface="Wingdings" panose="05000000000000000000" pitchFamily="2" charset="2"/>
              <a:buChar char="v"/>
            </a:pPr>
            <a:r>
              <a:rPr lang="en-GB" b="1" dirty="0">
                <a:solidFill>
                  <a:srgbClr val="3AA091"/>
                </a:solidFill>
              </a:rPr>
              <a:t>Tourism culture. </a:t>
            </a:r>
            <a:r>
              <a:rPr lang="en-GB" dirty="0">
                <a:solidFill>
                  <a:srgbClr val="4D4D4D"/>
                </a:solidFill>
              </a:rPr>
              <a:t>Is there collaboration, trust, and security </a:t>
            </a:r>
            <a:r>
              <a:rPr lang="en-GB" sz="2400" b="1" dirty="0">
                <a:solidFill>
                  <a:srgbClr val="F37C57"/>
                </a:solidFill>
              </a:rPr>
              <a:t>e.g. impacts</a:t>
            </a:r>
            <a:r>
              <a:rPr lang="en-GB" b="1" i="0" dirty="0">
                <a:solidFill>
                  <a:srgbClr val="F37C57"/>
                </a:solidFill>
                <a:effectLst/>
              </a:rPr>
              <a:t>; </a:t>
            </a:r>
            <a:r>
              <a:rPr lang="en-GB" dirty="0">
                <a:solidFill>
                  <a:srgbClr val="4D4D4D"/>
                </a:solidFill>
              </a:rPr>
              <a:t>do tourists feel welcome, or are they resented for using local resources at the local’s expense</a:t>
            </a:r>
          </a:p>
          <a:p>
            <a:pPr marL="342900" indent="-342900">
              <a:lnSpc>
                <a:spcPct val="120000"/>
              </a:lnSpc>
              <a:spcBef>
                <a:spcPts val="0"/>
              </a:spcBef>
              <a:buFont typeface="Wingdings" panose="05000000000000000000" pitchFamily="2" charset="2"/>
              <a:buChar char="v"/>
            </a:pPr>
            <a:endParaRPr lang="en-IE" dirty="0">
              <a:solidFill>
                <a:srgbClr val="4D4D4D"/>
              </a:solidFill>
            </a:endParaRPr>
          </a:p>
          <a:p>
            <a:pPr marL="342900" indent="-342900">
              <a:lnSpc>
                <a:spcPct val="120000"/>
              </a:lnSpc>
              <a:spcBef>
                <a:spcPts val="0"/>
              </a:spcBef>
              <a:buFont typeface="Wingdings" panose="05000000000000000000" pitchFamily="2" charset="2"/>
              <a:buChar char="v"/>
            </a:pPr>
            <a:r>
              <a:rPr lang="en-GB" b="1" i="0" dirty="0">
                <a:solidFill>
                  <a:srgbClr val="3AA091"/>
                </a:solidFill>
                <a:effectLst/>
              </a:rPr>
              <a:t>Economy</a:t>
            </a:r>
            <a:r>
              <a:rPr lang="en-GB" b="0" i="0" dirty="0">
                <a:solidFill>
                  <a:srgbClr val="3AA091"/>
                </a:solidFill>
                <a:effectLst/>
              </a:rPr>
              <a:t> </a:t>
            </a:r>
            <a:r>
              <a:rPr lang="en-GB" b="1" i="0" dirty="0">
                <a:solidFill>
                  <a:srgbClr val="F37C57"/>
                </a:solidFill>
                <a:effectLst/>
              </a:rPr>
              <a:t>e.g. impacts;</a:t>
            </a:r>
            <a:r>
              <a:rPr lang="en-GB" b="0" i="0" dirty="0">
                <a:solidFill>
                  <a:srgbClr val="4D4D4D"/>
                </a:solidFill>
                <a:effectLst/>
              </a:rPr>
              <a:t> crime rates, employment, maybe there is political or social turbulence, different levels of wealth versus poverty. Is the tourism industry supported well by local government and industry?</a:t>
            </a:r>
          </a:p>
          <a:p>
            <a:pPr marL="0" indent="0">
              <a:lnSpc>
                <a:spcPct val="120000"/>
              </a:lnSpc>
              <a:spcBef>
                <a:spcPts val="0"/>
              </a:spcBef>
            </a:pPr>
            <a:endParaRPr lang="en-GB" dirty="0">
              <a:solidFill>
                <a:srgbClr val="4D4D4D"/>
              </a:solidFill>
            </a:endParaRPr>
          </a:p>
          <a:p>
            <a:pPr marL="342900" indent="-342900">
              <a:lnSpc>
                <a:spcPct val="120000"/>
              </a:lnSpc>
              <a:spcBef>
                <a:spcPts val="0"/>
              </a:spcBef>
              <a:buFont typeface="Wingdings" panose="05000000000000000000" pitchFamily="2" charset="2"/>
              <a:buChar char="v"/>
            </a:pPr>
            <a:r>
              <a:rPr lang="en-GB" b="1" i="0" dirty="0">
                <a:solidFill>
                  <a:srgbClr val="3AA091"/>
                </a:solidFill>
                <a:effectLst/>
              </a:rPr>
              <a:t>Tourism management. </a:t>
            </a:r>
            <a:r>
              <a:rPr lang="en-GB" sz="2500" dirty="0">
                <a:solidFill>
                  <a:srgbClr val="4D4D4D"/>
                </a:solidFill>
              </a:rPr>
              <a:t>How does the region manage tourists? </a:t>
            </a:r>
            <a:r>
              <a:rPr lang="en-GB" b="1" i="0" dirty="0">
                <a:solidFill>
                  <a:srgbClr val="F37C57"/>
                </a:solidFill>
                <a:effectLst/>
              </a:rPr>
              <a:t>e.g. impacts; </a:t>
            </a:r>
            <a:r>
              <a:rPr lang="en-GB" b="0" i="0" dirty="0">
                <a:solidFill>
                  <a:srgbClr val="4D4D4D"/>
                </a:solidFill>
                <a:effectLst/>
              </a:rPr>
              <a:t>pollution, and over-crowding How does the region manage tourism? </a:t>
            </a:r>
            <a:r>
              <a:rPr lang="en-GB" b="1" i="0" dirty="0">
                <a:solidFill>
                  <a:srgbClr val="F37C57"/>
                </a:solidFill>
                <a:effectLst/>
              </a:rPr>
              <a:t>e.g. impacts; </a:t>
            </a:r>
            <a:r>
              <a:rPr lang="en-GB" b="0" i="0" dirty="0">
                <a:solidFill>
                  <a:srgbClr val="4D4D4D"/>
                </a:solidFill>
                <a:effectLst/>
              </a:rPr>
              <a:t>tourism development, planning, infrastructure, and land use </a:t>
            </a:r>
            <a:r>
              <a:rPr lang="en-GB" b="1" i="0" dirty="0">
                <a:solidFill>
                  <a:srgbClr val="F37C57"/>
                </a:solidFill>
                <a:effectLst/>
              </a:rPr>
              <a:t>e.g. impacts; </a:t>
            </a:r>
            <a:r>
              <a:rPr lang="en-GB" b="0" i="0" dirty="0">
                <a:solidFill>
                  <a:srgbClr val="4D4D4D"/>
                </a:solidFill>
                <a:effectLst/>
              </a:rPr>
              <a:t>soil erosion, natural habitat loss</a:t>
            </a:r>
          </a:p>
        </p:txBody>
      </p:sp>
      <p:pic>
        <p:nvPicPr>
          <p:cNvPr id="10" name="Picture Placeholder 9" descr="A couple palm trees on a beach&#10;&#10;Description automatically generated with medium confidence">
            <a:extLst>
              <a:ext uri="{FF2B5EF4-FFF2-40B4-BE49-F238E27FC236}">
                <a16:creationId xmlns:a16="http://schemas.microsoft.com/office/drawing/2014/main" id="{0A4FC8CC-580C-ACAC-7BE1-3BF223F8B530}"/>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4089" b="4089"/>
          <a:stretch>
            <a:fillRect/>
          </a:stretch>
        </p:blipFill>
        <p:spPr>
          <a:xfrm>
            <a:off x="6743700" y="0"/>
            <a:ext cx="4608513" cy="6372225"/>
          </a:xfrm>
        </p:spPr>
      </p:pic>
    </p:spTree>
    <p:extLst>
      <p:ext uri="{BB962C8B-B14F-4D97-AF65-F5344CB8AC3E}">
        <p14:creationId xmlns:p14="http://schemas.microsoft.com/office/powerpoint/2010/main" val="17573978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954E922-2EAD-2851-EAF0-D5D5FEA3B25B}"/>
              </a:ext>
            </a:extLst>
          </p:cNvPr>
          <p:cNvSpPr>
            <a:spLocks noGrp="1"/>
          </p:cNvSpPr>
          <p:nvPr>
            <p:ph type="body" sz="quarter" idx="18"/>
          </p:nvPr>
        </p:nvSpPr>
        <p:spPr>
          <a:xfrm>
            <a:off x="915690" y="2382363"/>
            <a:ext cx="3742036" cy="2070098"/>
          </a:xfrm>
        </p:spPr>
        <p:txBody>
          <a:bodyPr>
            <a:normAutofit lnSpcReduction="10000"/>
          </a:bodyPr>
          <a:lstStyle/>
          <a:p>
            <a:r>
              <a:rPr lang="en-GB" b="1" dirty="0">
                <a:solidFill>
                  <a:srgbClr val="F27954"/>
                </a:solidFill>
              </a:rPr>
              <a:t>Possible Question 1</a:t>
            </a:r>
          </a:p>
          <a:p>
            <a:r>
              <a:rPr lang="en-GB" dirty="0"/>
              <a:t>Key Message 1: </a:t>
            </a:r>
          </a:p>
          <a:p>
            <a:r>
              <a:rPr lang="en-GB" dirty="0"/>
              <a:t>Supporting Point 1.1: </a:t>
            </a:r>
          </a:p>
          <a:p>
            <a:r>
              <a:rPr lang="en-GB" dirty="0"/>
              <a:t>Supporting Point 1.2: </a:t>
            </a:r>
          </a:p>
          <a:p>
            <a:r>
              <a:rPr lang="en-GB" dirty="0"/>
              <a:t>Supporting Point 1.3: </a:t>
            </a:r>
          </a:p>
          <a:p>
            <a:endParaRPr lang="en-IE" dirty="0"/>
          </a:p>
        </p:txBody>
      </p:sp>
      <p:sp>
        <p:nvSpPr>
          <p:cNvPr id="4" name="Text Placeholder 3">
            <a:extLst>
              <a:ext uri="{FF2B5EF4-FFF2-40B4-BE49-F238E27FC236}">
                <a16:creationId xmlns:a16="http://schemas.microsoft.com/office/drawing/2014/main" id="{E45BCF22-24DB-56DA-88BE-9E3EC833E601}"/>
              </a:ext>
            </a:extLst>
          </p:cNvPr>
          <p:cNvSpPr>
            <a:spLocks noGrp="1"/>
          </p:cNvSpPr>
          <p:nvPr>
            <p:ph type="body" sz="quarter" idx="16"/>
          </p:nvPr>
        </p:nvSpPr>
        <p:spPr>
          <a:xfrm>
            <a:off x="1534815" y="308401"/>
            <a:ext cx="9862529" cy="582221"/>
          </a:xfrm>
        </p:spPr>
        <p:txBody>
          <a:bodyPr>
            <a:normAutofit fontScale="92500"/>
          </a:bodyPr>
          <a:lstStyle/>
          <a:p>
            <a:pPr algn="ctr"/>
            <a:r>
              <a:rPr lang="en-IE" b="0" dirty="0">
                <a:solidFill>
                  <a:srgbClr val="F27954"/>
                </a:solidFill>
              </a:rPr>
              <a:t>Spokesperson Preparation Communication Template</a:t>
            </a:r>
          </a:p>
        </p:txBody>
      </p:sp>
      <p:sp>
        <p:nvSpPr>
          <p:cNvPr id="6" name="TextBox 5">
            <a:extLst>
              <a:ext uri="{FF2B5EF4-FFF2-40B4-BE49-F238E27FC236}">
                <a16:creationId xmlns:a16="http://schemas.microsoft.com/office/drawing/2014/main" id="{F356BDBD-DAC4-04DD-5891-1CD1FC4A0A9B}"/>
              </a:ext>
            </a:extLst>
          </p:cNvPr>
          <p:cNvSpPr txBox="1"/>
          <p:nvPr/>
        </p:nvSpPr>
        <p:spPr>
          <a:xfrm>
            <a:off x="915690" y="1040329"/>
            <a:ext cx="6494760" cy="1477328"/>
          </a:xfrm>
          <a:prstGeom prst="rect">
            <a:avLst/>
          </a:prstGeom>
          <a:noFill/>
        </p:spPr>
        <p:txBody>
          <a:bodyPr wrap="square" rtlCol="0">
            <a:spAutoFit/>
          </a:bodyPr>
          <a:lstStyle/>
          <a:p>
            <a:r>
              <a:rPr lang="en-GB" sz="2400" b="1" dirty="0">
                <a:solidFill>
                  <a:srgbClr val="4D4D4D"/>
                </a:solidFill>
              </a:rPr>
              <a:t>Name of Spokesperson: </a:t>
            </a:r>
          </a:p>
          <a:p>
            <a:r>
              <a:rPr lang="en-GB" sz="2400" b="1" dirty="0">
                <a:solidFill>
                  <a:srgbClr val="4D4D4D"/>
                </a:solidFill>
              </a:rPr>
              <a:t>Spokesperson’s title: </a:t>
            </a:r>
          </a:p>
          <a:p>
            <a:r>
              <a:rPr lang="en-GB" sz="2400" b="1" dirty="0">
                <a:solidFill>
                  <a:srgbClr val="4D4D4D"/>
                </a:solidFill>
              </a:rPr>
              <a:t>Quote: </a:t>
            </a:r>
          </a:p>
          <a:p>
            <a:endParaRPr lang="en-IE" dirty="0"/>
          </a:p>
        </p:txBody>
      </p:sp>
      <p:sp>
        <p:nvSpPr>
          <p:cNvPr id="7" name="TextBox 6">
            <a:extLst>
              <a:ext uri="{FF2B5EF4-FFF2-40B4-BE49-F238E27FC236}">
                <a16:creationId xmlns:a16="http://schemas.microsoft.com/office/drawing/2014/main" id="{786868E0-3156-AEDD-A9CD-3BC4AFBC8D63}"/>
              </a:ext>
            </a:extLst>
          </p:cNvPr>
          <p:cNvSpPr txBox="1"/>
          <p:nvPr/>
        </p:nvSpPr>
        <p:spPr>
          <a:xfrm>
            <a:off x="915690" y="4452461"/>
            <a:ext cx="6256635" cy="1631216"/>
          </a:xfrm>
          <a:prstGeom prst="rect">
            <a:avLst/>
          </a:prstGeom>
          <a:solidFill>
            <a:schemeClr val="bg1"/>
          </a:solidFill>
        </p:spPr>
        <p:txBody>
          <a:bodyPr wrap="square" rtlCol="0">
            <a:spAutoFit/>
          </a:bodyPr>
          <a:lstStyle/>
          <a:p>
            <a:r>
              <a:rPr lang="en-GB" sz="2000" dirty="0">
                <a:solidFill>
                  <a:srgbClr val="4D4D4D"/>
                </a:solidFill>
              </a:rPr>
              <a:t>More Information For more information, contact:</a:t>
            </a:r>
          </a:p>
          <a:p>
            <a:endParaRPr lang="en-GB" sz="2000" dirty="0">
              <a:solidFill>
                <a:srgbClr val="4D4D4D"/>
              </a:solidFill>
            </a:endParaRPr>
          </a:p>
          <a:p>
            <a:r>
              <a:rPr lang="en-GB" sz="2000" dirty="0">
                <a:solidFill>
                  <a:srgbClr val="4D4D4D"/>
                </a:solidFill>
              </a:rPr>
              <a:t>[insert name and contact number]</a:t>
            </a:r>
          </a:p>
          <a:p>
            <a:r>
              <a:rPr lang="en-GB" sz="2000" dirty="0">
                <a:solidFill>
                  <a:srgbClr val="4D4D4D"/>
                </a:solidFill>
              </a:rPr>
              <a:t>[Insert Business Name] </a:t>
            </a:r>
          </a:p>
          <a:p>
            <a:r>
              <a:rPr lang="en-GB" sz="2000" dirty="0">
                <a:solidFill>
                  <a:srgbClr val="4D4D4D"/>
                </a:solidFill>
              </a:rPr>
              <a:t>[Insert Phone Number] [Insert Website]</a:t>
            </a:r>
            <a:endParaRPr lang="en-IE" sz="2000" dirty="0">
              <a:solidFill>
                <a:srgbClr val="4D4D4D"/>
              </a:solidFill>
            </a:endParaRPr>
          </a:p>
        </p:txBody>
      </p:sp>
      <p:sp>
        <p:nvSpPr>
          <p:cNvPr id="8" name="Text Placeholder 4">
            <a:extLst>
              <a:ext uri="{FF2B5EF4-FFF2-40B4-BE49-F238E27FC236}">
                <a16:creationId xmlns:a16="http://schemas.microsoft.com/office/drawing/2014/main" id="{185E9A81-E66B-E111-9D3E-D7FE4484E146}"/>
              </a:ext>
            </a:extLst>
          </p:cNvPr>
          <p:cNvSpPr txBox="1">
            <a:spLocks/>
          </p:cNvSpPr>
          <p:nvPr/>
        </p:nvSpPr>
        <p:spPr>
          <a:xfrm>
            <a:off x="4733926" y="2329252"/>
            <a:ext cx="3742036" cy="294405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b="0" i="0" kern="1200" spc="0">
                <a:solidFill>
                  <a:srgbClr val="4D4D4D"/>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086D6E"/>
                </a:solidFill>
              </a:rPr>
              <a:t>Possible Question 2</a:t>
            </a:r>
          </a:p>
          <a:p>
            <a:r>
              <a:rPr lang="en-GB" dirty="0"/>
              <a:t>Key Message 1: </a:t>
            </a:r>
          </a:p>
          <a:p>
            <a:r>
              <a:rPr lang="en-GB" dirty="0"/>
              <a:t>Supporting Point 1.1: </a:t>
            </a:r>
          </a:p>
          <a:p>
            <a:r>
              <a:rPr lang="en-GB" dirty="0"/>
              <a:t>Supporting Point 1.2: </a:t>
            </a:r>
          </a:p>
          <a:p>
            <a:r>
              <a:rPr lang="en-GB" dirty="0"/>
              <a:t>Supporting Point 1.3: </a:t>
            </a:r>
          </a:p>
          <a:p>
            <a:endParaRPr lang="en-IE" dirty="0"/>
          </a:p>
        </p:txBody>
      </p:sp>
      <p:sp>
        <p:nvSpPr>
          <p:cNvPr id="9" name="Text Placeholder 4">
            <a:extLst>
              <a:ext uri="{FF2B5EF4-FFF2-40B4-BE49-F238E27FC236}">
                <a16:creationId xmlns:a16="http://schemas.microsoft.com/office/drawing/2014/main" id="{931E64C1-856C-9813-D8FE-B254348790FC}"/>
              </a:ext>
            </a:extLst>
          </p:cNvPr>
          <p:cNvSpPr txBox="1">
            <a:spLocks/>
          </p:cNvSpPr>
          <p:nvPr/>
        </p:nvSpPr>
        <p:spPr>
          <a:xfrm>
            <a:off x="8696326" y="2329252"/>
            <a:ext cx="3742036" cy="294405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b="0" i="0" kern="1200" spc="0">
                <a:solidFill>
                  <a:srgbClr val="4D4D4D"/>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7A547C"/>
                </a:solidFill>
              </a:rPr>
              <a:t>Possible Question 3</a:t>
            </a:r>
          </a:p>
          <a:p>
            <a:r>
              <a:rPr lang="en-GB" dirty="0"/>
              <a:t>Key Message 1: </a:t>
            </a:r>
          </a:p>
          <a:p>
            <a:r>
              <a:rPr lang="en-GB" dirty="0"/>
              <a:t>Supporting Point 1.1: </a:t>
            </a:r>
          </a:p>
          <a:p>
            <a:r>
              <a:rPr lang="en-GB" dirty="0"/>
              <a:t>Supporting Point 1.2: </a:t>
            </a:r>
          </a:p>
          <a:p>
            <a:r>
              <a:rPr lang="en-GB" dirty="0"/>
              <a:t>Supporting Point 1.3: </a:t>
            </a:r>
          </a:p>
          <a:p>
            <a:endParaRPr lang="en-IE" dirty="0"/>
          </a:p>
        </p:txBody>
      </p:sp>
    </p:spTree>
    <p:extLst>
      <p:ext uri="{BB962C8B-B14F-4D97-AF65-F5344CB8AC3E}">
        <p14:creationId xmlns:p14="http://schemas.microsoft.com/office/powerpoint/2010/main" val="25342058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CE4A1B6-F443-DED6-D74A-018D4AC63695}"/>
              </a:ext>
            </a:extLst>
          </p:cNvPr>
          <p:cNvSpPr>
            <a:spLocks noGrp="1"/>
          </p:cNvSpPr>
          <p:nvPr>
            <p:ph type="body" sz="quarter" idx="25"/>
          </p:nvPr>
        </p:nvSpPr>
        <p:spPr/>
        <p:txBody>
          <a:bodyPr>
            <a:normAutofit/>
          </a:bodyPr>
          <a:lstStyle/>
          <a:p>
            <a:r>
              <a:rPr lang="en-IE" sz="1800" dirty="0">
                <a:hlinkClick r:id="rId2">
                  <a:extLst>
                    <a:ext uri="{A12FA001-AC4F-418D-AE19-62706E023703}">
                      <ahyp:hlinkClr xmlns:ahyp="http://schemas.microsoft.com/office/drawing/2018/hyperlinkcolor" val="tx"/>
                    </a:ext>
                  </a:extLst>
                </a:hlinkClick>
              </a:rPr>
              <a:t>https://www.tourismrecovery.eu/</a:t>
            </a:r>
            <a:r>
              <a:rPr lang="en-IE" sz="1800" dirty="0"/>
              <a:t> </a:t>
            </a:r>
          </a:p>
        </p:txBody>
      </p:sp>
      <p:sp>
        <p:nvSpPr>
          <p:cNvPr id="8" name="Text Placeholder 7">
            <a:extLst>
              <a:ext uri="{FF2B5EF4-FFF2-40B4-BE49-F238E27FC236}">
                <a16:creationId xmlns:a16="http://schemas.microsoft.com/office/drawing/2014/main" id="{0C613482-A161-2C8E-DD6C-02BEFDC73BD9}"/>
              </a:ext>
            </a:extLst>
          </p:cNvPr>
          <p:cNvSpPr>
            <a:spLocks noGrp="1"/>
          </p:cNvSpPr>
          <p:nvPr>
            <p:ph type="body" sz="quarter" idx="26"/>
          </p:nvPr>
        </p:nvSpPr>
        <p:spPr>
          <a:xfrm>
            <a:off x="7794217" y="4515939"/>
            <a:ext cx="4075054" cy="361924"/>
          </a:xfrm>
        </p:spPr>
        <p:txBody>
          <a:bodyPr>
            <a:normAutofit fontScale="92500"/>
          </a:bodyPr>
          <a:lstStyle/>
          <a:p>
            <a:r>
              <a:rPr lang="en-IE" sz="1800" dirty="0">
                <a:hlinkClick r:id="rId3">
                  <a:extLst>
                    <a:ext uri="{A12FA001-AC4F-418D-AE19-62706E023703}">
                      <ahyp:hlinkClr xmlns:ahyp="http://schemas.microsoft.com/office/drawing/2018/hyperlinkcolor" val="tx"/>
                    </a:ext>
                  </a:extLst>
                </a:hlinkClick>
              </a:rPr>
              <a:t>Momentum, Ireland Developer of Modules</a:t>
            </a:r>
            <a:endParaRPr lang="en-IE" sz="1800" dirty="0"/>
          </a:p>
        </p:txBody>
      </p:sp>
      <p:sp>
        <p:nvSpPr>
          <p:cNvPr id="9" name="Text Placeholder 8">
            <a:extLst>
              <a:ext uri="{FF2B5EF4-FFF2-40B4-BE49-F238E27FC236}">
                <a16:creationId xmlns:a16="http://schemas.microsoft.com/office/drawing/2014/main" id="{4D062689-03B7-BB17-4495-47C4BEC254C8}"/>
              </a:ext>
            </a:extLst>
          </p:cNvPr>
          <p:cNvSpPr>
            <a:spLocks noGrp="1"/>
          </p:cNvSpPr>
          <p:nvPr>
            <p:ph type="body" sz="quarter" idx="27"/>
          </p:nvPr>
        </p:nvSpPr>
        <p:spPr>
          <a:xfrm>
            <a:off x="7794217" y="3887349"/>
            <a:ext cx="3770253" cy="361924"/>
          </a:xfrm>
        </p:spPr>
        <p:txBody>
          <a:bodyPr>
            <a:noAutofit/>
          </a:bodyPr>
          <a:lstStyle/>
          <a:p>
            <a:r>
              <a:rPr lang="en-IE" sz="1800" dirty="0">
                <a:hlinkClick r:id="rId4">
                  <a:extLst>
                    <a:ext uri="{A12FA001-AC4F-418D-AE19-62706E023703}">
                      <ahyp:hlinkClr xmlns:ahyp="http://schemas.microsoft.com/office/drawing/2018/hyperlinkcolor" val="tx"/>
                    </a:ext>
                  </a:extLst>
                </a:hlinkClick>
              </a:rPr>
              <a:t>Facebook</a:t>
            </a:r>
            <a:endParaRPr lang="en-IE" sz="1800" dirty="0"/>
          </a:p>
        </p:txBody>
      </p:sp>
      <p:sp>
        <p:nvSpPr>
          <p:cNvPr id="6" name="Text Placeholder 5">
            <a:extLst>
              <a:ext uri="{FF2B5EF4-FFF2-40B4-BE49-F238E27FC236}">
                <a16:creationId xmlns:a16="http://schemas.microsoft.com/office/drawing/2014/main" id="{9159A0B4-A859-9A15-781A-D7EA204C648F}"/>
              </a:ext>
            </a:extLst>
          </p:cNvPr>
          <p:cNvSpPr>
            <a:spLocks noGrp="1"/>
          </p:cNvSpPr>
          <p:nvPr>
            <p:ph type="body" sz="quarter" idx="20"/>
          </p:nvPr>
        </p:nvSpPr>
        <p:spPr>
          <a:xfrm>
            <a:off x="322729" y="2735673"/>
            <a:ext cx="6096000" cy="2867268"/>
          </a:xfrm>
        </p:spPr>
        <p:txBody>
          <a:bodyPr>
            <a:normAutofit fontScale="40000" lnSpcReduction="20000"/>
          </a:bodyPr>
          <a:lstStyle/>
          <a:p>
            <a:pPr>
              <a:lnSpc>
                <a:spcPct val="120000"/>
              </a:lnSpc>
              <a:spcBef>
                <a:spcPts val="0"/>
              </a:spcBef>
            </a:pPr>
            <a:r>
              <a:rPr lang="en-IE" sz="11000" b="1" dirty="0"/>
              <a:t>Well Done!</a:t>
            </a:r>
          </a:p>
          <a:p>
            <a:pPr>
              <a:lnSpc>
                <a:spcPct val="120000"/>
              </a:lnSpc>
              <a:spcBef>
                <a:spcPts val="0"/>
              </a:spcBef>
            </a:pPr>
            <a:r>
              <a:rPr lang="en-IE" sz="7400" dirty="0"/>
              <a:t>You have completed all the Exercises!</a:t>
            </a:r>
          </a:p>
          <a:p>
            <a:pPr>
              <a:lnSpc>
                <a:spcPct val="120000"/>
              </a:lnSpc>
              <a:spcBef>
                <a:spcPts val="0"/>
              </a:spcBef>
            </a:pPr>
            <a:endParaRPr lang="en-IE" sz="7400" dirty="0"/>
          </a:p>
          <a:p>
            <a:pPr>
              <a:lnSpc>
                <a:spcPct val="120000"/>
              </a:lnSpc>
              <a:spcBef>
                <a:spcPts val="0"/>
              </a:spcBef>
            </a:pPr>
            <a:r>
              <a:rPr lang="en-IE" sz="7400" dirty="0"/>
              <a:t> </a:t>
            </a:r>
          </a:p>
        </p:txBody>
      </p:sp>
      <p:pic>
        <p:nvPicPr>
          <p:cNvPr id="1028" name="Picture 4" descr="Well Done Images – Browse 33,622 Stock Photos, Vectors, and Video | Adobe  Stock">
            <a:extLst>
              <a:ext uri="{FF2B5EF4-FFF2-40B4-BE49-F238E27FC236}">
                <a16:creationId xmlns:a16="http://schemas.microsoft.com/office/drawing/2014/main" id="{4A6B94AD-A64C-D4C6-0DFD-2B159C251DF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56730" y="212973"/>
            <a:ext cx="3594847" cy="2522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A923C34-F7D7-60C2-F31E-2B64BAD784E8}"/>
              </a:ext>
            </a:extLst>
          </p:cNvPr>
          <p:cNvSpPr/>
          <p:nvPr/>
        </p:nvSpPr>
        <p:spPr>
          <a:xfrm>
            <a:off x="701913" y="5958576"/>
            <a:ext cx="6589536" cy="600164"/>
          </a:xfrm>
          <a:prstGeom prst="rect">
            <a:avLst/>
          </a:prstGeom>
        </p:spPr>
        <p:txBody>
          <a:bodyPr wrap="square">
            <a:spAutoFit/>
          </a:bodyPr>
          <a:lstStyle/>
          <a:p>
            <a:pPr algn="just">
              <a:tabLst>
                <a:tab pos="2865755" algn="ctr"/>
                <a:tab pos="5731510" algn="r"/>
              </a:tabLst>
            </a:pP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dirty="0" err="1">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338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1C5E2C6-F5A9-B1FB-3C0B-1B60F1FBF957}"/>
              </a:ext>
            </a:extLst>
          </p:cNvPr>
          <p:cNvSpPr>
            <a:spLocks noGrp="1"/>
          </p:cNvSpPr>
          <p:nvPr>
            <p:ph type="body" sz="quarter" idx="18"/>
          </p:nvPr>
        </p:nvSpPr>
        <p:spPr>
          <a:xfrm>
            <a:off x="104774" y="104775"/>
            <a:ext cx="6638925" cy="6648450"/>
          </a:xfrm>
          <a:solidFill>
            <a:schemeClr val="bg1"/>
          </a:solidFill>
        </p:spPr>
        <p:txBody>
          <a:bodyPr>
            <a:normAutofit lnSpcReduction="10000"/>
          </a:bodyPr>
          <a:lstStyle/>
          <a:p>
            <a:pPr marL="342900" indent="-342900">
              <a:lnSpc>
                <a:spcPct val="120000"/>
              </a:lnSpc>
              <a:spcBef>
                <a:spcPts val="0"/>
              </a:spcBef>
              <a:buFont typeface="Wingdings" panose="05000000000000000000" pitchFamily="2" charset="2"/>
              <a:buChar char="v"/>
            </a:pPr>
            <a:r>
              <a:rPr lang="en-GB" b="1" dirty="0">
                <a:solidFill>
                  <a:srgbClr val="3AA091"/>
                </a:solidFill>
              </a:rPr>
              <a:t>Historical and cultural. </a:t>
            </a:r>
            <a:r>
              <a:rPr lang="en-GB" sz="2500" dirty="0">
                <a:solidFill>
                  <a:srgbClr val="4D4D4D"/>
                </a:solidFill>
              </a:rPr>
              <a:t>Dep</a:t>
            </a:r>
            <a:r>
              <a:rPr lang="en-GB" dirty="0">
                <a:solidFill>
                  <a:srgbClr val="4D4D4D"/>
                </a:solidFill>
              </a:rPr>
              <a:t>ending on the type and demand for attractions people need to be managed </a:t>
            </a:r>
            <a:r>
              <a:rPr lang="en-GB" b="1" i="0" dirty="0">
                <a:solidFill>
                  <a:srgbClr val="F37C57"/>
                </a:solidFill>
                <a:effectLst/>
              </a:rPr>
              <a:t>e.g. impacts; </a:t>
            </a:r>
            <a:r>
              <a:rPr lang="en-GB" dirty="0">
                <a:solidFill>
                  <a:srgbClr val="4D4D4D"/>
                </a:solidFill>
              </a:rPr>
              <a:t>crowd management and protection at popular vulnerable sites (e.g., Acropolis, Athens, or Vatican, Rome). Religion and culture may be more restrictive in some regions regarding tourism behaviours.</a:t>
            </a:r>
          </a:p>
          <a:p>
            <a:pPr marL="342900" indent="-342900">
              <a:lnSpc>
                <a:spcPct val="120000"/>
              </a:lnSpc>
              <a:spcBef>
                <a:spcPts val="0"/>
              </a:spcBef>
              <a:buFont typeface="Wingdings" panose="05000000000000000000" pitchFamily="2" charset="2"/>
              <a:buChar char="v"/>
            </a:pPr>
            <a:endParaRPr lang="en-GB" dirty="0">
              <a:solidFill>
                <a:srgbClr val="4D4D4D"/>
              </a:solidFill>
            </a:endParaRPr>
          </a:p>
          <a:p>
            <a:pPr marL="342900" indent="-342900">
              <a:lnSpc>
                <a:spcPct val="120000"/>
              </a:lnSpc>
              <a:spcBef>
                <a:spcPts val="0"/>
              </a:spcBef>
              <a:buFont typeface="Wingdings" panose="05000000000000000000" pitchFamily="2" charset="2"/>
              <a:buChar char="v"/>
            </a:pPr>
            <a:r>
              <a:rPr lang="en-GB" b="1" dirty="0">
                <a:solidFill>
                  <a:srgbClr val="3AA091"/>
                </a:solidFill>
              </a:rPr>
              <a:t>Technology</a:t>
            </a:r>
            <a:r>
              <a:rPr lang="en-GB" dirty="0">
                <a:solidFill>
                  <a:srgbClr val="4D4D4D"/>
                </a:solidFill>
              </a:rPr>
              <a:t> </a:t>
            </a:r>
            <a:r>
              <a:rPr lang="en-GB" sz="2400" b="1" dirty="0">
                <a:solidFill>
                  <a:srgbClr val="F37C57"/>
                </a:solidFill>
              </a:rPr>
              <a:t>e.g. impacts</a:t>
            </a:r>
            <a:r>
              <a:rPr lang="en-GB" b="1" i="0" dirty="0">
                <a:solidFill>
                  <a:srgbClr val="F37C57"/>
                </a:solidFill>
                <a:effectLst/>
              </a:rPr>
              <a:t>; </a:t>
            </a:r>
            <a:r>
              <a:rPr lang="en-GB" dirty="0">
                <a:solidFill>
                  <a:srgbClr val="4D4D4D"/>
                </a:solidFill>
              </a:rPr>
              <a:t>does the tourist or region have access to the necessary technology, especially in a time of crisis for communication, monitoring, etc</a:t>
            </a:r>
          </a:p>
          <a:p>
            <a:pPr marL="342900" indent="-342900">
              <a:lnSpc>
                <a:spcPct val="120000"/>
              </a:lnSpc>
              <a:spcBef>
                <a:spcPts val="0"/>
              </a:spcBef>
              <a:buFont typeface="Wingdings" panose="05000000000000000000" pitchFamily="2" charset="2"/>
              <a:buChar char="v"/>
            </a:pPr>
            <a:endParaRPr lang="en-GB" dirty="0">
              <a:solidFill>
                <a:srgbClr val="4D4D4D"/>
              </a:solidFill>
            </a:endParaRPr>
          </a:p>
          <a:p>
            <a:pPr marL="342900" indent="-342900">
              <a:lnSpc>
                <a:spcPct val="120000"/>
              </a:lnSpc>
              <a:spcBef>
                <a:spcPts val="0"/>
              </a:spcBef>
              <a:buFont typeface="Wingdings" panose="05000000000000000000" pitchFamily="2" charset="2"/>
              <a:buChar char="v"/>
            </a:pPr>
            <a:r>
              <a:rPr lang="en-GB" b="1" dirty="0">
                <a:solidFill>
                  <a:srgbClr val="3AA091"/>
                </a:solidFill>
              </a:rPr>
              <a:t>Facilities</a:t>
            </a:r>
            <a:r>
              <a:rPr lang="en-GB" dirty="0">
                <a:solidFill>
                  <a:srgbClr val="4D4D4D"/>
                </a:solidFill>
              </a:rPr>
              <a:t> are there enough, and how is it managed and maintained </a:t>
            </a:r>
            <a:r>
              <a:rPr lang="en-GB" sz="2500" b="1" dirty="0">
                <a:solidFill>
                  <a:srgbClr val="F37C57"/>
                </a:solidFill>
              </a:rPr>
              <a:t>e.g. impacts</a:t>
            </a:r>
            <a:r>
              <a:rPr lang="en-GB" b="1" i="0" dirty="0">
                <a:solidFill>
                  <a:srgbClr val="F37C57"/>
                </a:solidFill>
                <a:effectLst/>
              </a:rPr>
              <a:t>; </a:t>
            </a:r>
            <a:r>
              <a:rPr lang="en-GB" sz="2500" dirty="0">
                <a:solidFill>
                  <a:srgbClr val="4D4D4D"/>
                </a:solidFill>
              </a:rPr>
              <a:t>lack of transport</a:t>
            </a:r>
            <a:r>
              <a:rPr lang="en-GB" dirty="0">
                <a:solidFill>
                  <a:srgbClr val="4D4D4D"/>
                </a:solidFill>
              </a:rPr>
              <a:t>, hotels, restaurants, car parking</a:t>
            </a:r>
            <a:endParaRPr lang="en-IE" dirty="0">
              <a:solidFill>
                <a:srgbClr val="4D4D4D"/>
              </a:solidFill>
            </a:endParaRPr>
          </a:p>
        </p:txBody>
      </p:sp>
      <p:pic>
        <p:nvPicPr>
          <p:cNvPr id="10" name="Picture Placeholder 9" descr="A couple palm trees on a beach&#10;&#10;Description automatically generated with medium confidence">
            <a:extLst>
              <a:ext uri="{FF2B5EF4-FFF2-40B4-BE49-F238E27FC236}">
                <a16:creationId xmlns:a16="http://schemas.microsoft.com/office/drawing/2014/main" id="{0A4FC8CC-580C-ACAC-7BE1-3BF223F8B530}"/>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4089" b="4089"/>
          <a:stretch>
            <a:fillRect/>
          </a:stretch>
        </p:blipFill>
        <p:spPr>
          <a:xfrm>
            <a:off x="6743700" y="0"/>
            <a:ext cx="4608513" cy="6372225"/>
          </a:xfrm>
        </p:spPr>
      </p:pic>
    </p:spTree>
    <p:extLst>
      <p:ext uri="{BB962C8B-B14F-4D97-AF65-F5344CB8AC3E}">
        <p14:creationId xmlns:p14="http://schemas.microsoft.com/office/powerpoint/2010/main" val="4017449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8891</Words>
  <Application>Microsoft Office PowerPoint</Application>
  <PresentationFormat>Widescreen</PresentationFormat>
  <Paragraphs>981</Paragraphs>
  <Slides>81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81</vt:i4>
      </vt:variant>
    </vt:vector>
  </HeadingPairs>
  <TitlesOfParts>
    <vt:vector size="91" baseType="lpstr">
      <vt:lpstr>Arial</vt:lpstr>
      <vt:lpstr>Calibri</vt:lpstr>
      <vt:lpstr>Calibri Light</vt:lpstr>
      <vt:lpstr>Gill Sans</vt:lpstr>
      <vt:lpstr>Lato Regular</vt:lpstr>
      <vt:lpstr>Montserrat</vt:lpstr>
      <vt:lpstr>Montserrat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Magan</dc:creator>
  <cp:lastModifiedBy>aine hamill</cp:lastModifiedBy>
  <cp:revision>13</cp:revision>
  <dcterms:created xsi:type="dcterms:W3CDTF">2023-01-29T11:17:51Z</dcterms:created>
  <dcterms:modified xsi:type="dcterms:W3CDTF">2023-10-26T07:31:26Z</dcterms:modified>
</cp:coreProperties>
</file>