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55"/>
  </p:notesMasterIdLst>
  <p:handoutMasterIdLst>
    <p:handoutMasterId r:id="rId56"/>
  </p:handoutMasterIdLst>
  <p:sldIdLst>
    <p:sldId id="5494" r:id="rId2"/>
    <p:sldId id="5478" r:id="rId3"/>
    <p:sldId id="5506" r:id="rId4"/>
    <p:sldId id="5504" r:id="rId5"/>
    <p:sldId id="6001" r:id="rId6"/>
    <p:sldId id="5892" r:id="rId7"/>
    <p:sldId id="4878" r:id="rId8"/>
    <p:sldId id="6002" r:id="rId9"/>
    <p:sldId id="5931" r:id="rId10"/>
    <p:sldId id="5945" r:id="rId11"/>
    <p:sldId id="5985" r:id="rId12"/>
    <p:sldId id="5934" r:id="rId13"/>
    <p:sldId id="5940" r:id="rId14"/>
    <p:sldId id="5938" r:id="rId15"/>
    <p:sldId id="5939" r:id="rId16"/>
    <p:sldId id="5937" r:id="rId17"/>
    <p:sldId id="5748" r:id="rId18"/>
    <p:sldId id="5941" r:id="rId19"/>
    <p:sldId id="6003" r:id="rId20"/>
    <p:sldId id="5943" r:id="rId21"/>
    <p:sldId id="5986" r:id="rId22"/>
    <p:sldId id="5987" r:id="rId23"/>
    <p:sldId id="6005" r:id="rId24"/>
    <p:sldId id="6006" r:id="rId25"/>
    <p:sldId id="5946" r:id="rId26"/>
    <p:sldId id="5936" r:id="rId27"/>
    <p:sldId id="6004" r:id="rId28"/>
    <p:sldId id="5947" r:id="rId29"/>
    <p:sldId id="5948" r:id="rId30"/>
    <p:sldId id="5949" r:id="rId31"/>
    <p:sldId id="5952" r:id="rId32"/>
    <p:sldId id="5951" r:id="rId33"/>
    <p:sldId id="4880" r:id="rId34"/>
    <p:sldId id="5961" r:id="rId35"/>
    <p:sldId id="5956" r:id="rId36"/>
    <p:sldId id="6008" r:id="rId37"/>
    <p:sldId id="4879" r:id="rId38"/>
    <p:sldId id="5953" r:id="rId39"/>
    <p:sldId id="5957" r:id="rId40"/>
    <p:sldId id="5719" r:id="rId41"/>
    <p:sldId id="5958" r:id="rId42"/>
    <p:sldId id="5959" r:id="rId43"/>
    <p:sldId id="5962" r:id="rId44"/>
    <p:sldId id="5971" r:id="rId45"/>
    <p:sldId id="5966" r:id="rId46"/>
    <p:sldId id="5965" r:id="rId47"/>
    <p:sldId id="5964" r:id="rId48"/>
    <p:sldId id="5983" r:id="rId49"/>
    <p:sldId id="5967" r:id="rId50"/>
    <p:sldId id="5972" r:id="rId51"/>
    <p:sldId id="5969" r:id="rId52"/>
    <p:sldId id="6007" r:id="rId53"/>
    <p:sldId id="5505"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7954"/>
    <a:srgbClr val="4D4D4D"/>
    <a:srgbClr val="086D6E"/>
    <a:srgbClr val="3AA091"/>
    <a:srgbClr val="7A547C"/>
    <a:srgbClr val="624464"/>
    <a:srgbClr val="F37C57"/>
    <a:srgbClr val="916395"/>
    <a:srgbClr val="E7EBEB"/>
    <a:srgbClr val="F6A1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34" autoAdjust="0"/>
    <p:restoredTop sz="96247" autoAdjust="0"/>
  </p:normalViewPr>
  <p:slideViewPr>
    <p:cSldViewPr snapToGrid="0" snapToObjects="1">
      <p:cViewPr varScale="1">
        <p:scale>
          <a:sx n="86" d="100"/>
          <a:sy n="86" d="100"/>
        </p:scale>
        <p:origin x="413" y="7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CB8698-B1B9-43B0-BB33-BDBA39EFB60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AFC7F04F-2D48-4758-81BD-902905810FF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3C1735-4C2A-4388-9625-39B3B2E119F3}" type="datetimeFigureOut">
              <a:rPr lang="en-IE" smtClean="0"/>
              <a:t>26/10/2023</a:t>
            </a:fld>
            <a:endParaRPr lang="en-IE"/>
          </a:p>
        </p:txBody>
      </p:sp>
      <p:sp>
        <p:nvSpPr>
          <p:cNvPr id="4" name="Footer Placeholder 3">
            <a:extLst>
              <a:ext uri="{FF2B5EF4-FFF2-40B4-BE49-F238E27FC236}">
                <a16:creationId xmlns:a16="http://schemas.microsoft.com/office/drawing/2014/main" id="{6FB15A29-5C88-4027-B22A-9D40E07A10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4846B7B5-7F1E-4889-AE58-9FD4216462F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BCCA3A-D2CB-47FF-BC0E-B2676212AF4B}" type="slidenum">
              <a:rPr lang="en-IE" smtClean="0"/>
              <a:t>‹#›</a:t>
            </a:fld>
            <a:endParaRPr lang="en-IE"/>
          </a:p>
        </p:txBody>
      </p:sp>
    </p:spTree>
    <p:extLst>
      <p:ext uri="{BB962C8B-B14F-4D97-AF65-F5344CB8AC3E}">
        <p14:creationId xmlns:p14="http://schemas.microsoft.com/office/powerpoint/2010/main" val="15505758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16E11C-96CD-420A-BBB8-216160B7D62B}" type="datetimeFigureOut">
              <a:rPr lang="en-IE" smtClean="0"/>
              <a:t>26/10/2023</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1B2EDA-311B-44C4-9505-AE01BBB17CFE}" type="slidenum">
              <a:rPr lang="en-IE" smtClean="0"/>
              <a:t>‹#›</a:t>
            </a:fld>
            <a:endParaRPr lang="en-IE"/>
          </a:p>
        </p:txBody>
      </p:sp>
    </p:spTree>
    <p:extLst>
      <p:ext uri="{BB962C8B-B14F-4D97-AF65-F5344CB8AC3E}">
        <p14:creationId xmlns:p14="http://schemas.microsoft.com/office/powerpoint/2010/main" val="2115924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EC7CC7C-D46F-634C-9849-AEFDDCB9FB66}" type="slidenum">
              <a:rPr lang="en-LB"/>
              <a:t>36</a:t>
            </a:fld>
            <a:endParaRPr lang="en-LB"/>
          </a:p>
        </p:txBody>
      </p:sp>
    </p:spTree>
    <p:extLst>
      <p:ext uri="{BB962C8B-B14F-4D97-AF65-F5344CB8AC3E}">
        <p14:creationId xmlns:p14="http://schemas.microsoft.com/office/powerpoint/2010/main" val="3315070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1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NAVIGATING TOURISM</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5845501"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NAVIGATING TOURISM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2D0DC2C-A428-934B-B2CD-33EA01036C84}"/>
              </a:ext>
            </a:extLst>
          </p:cNvPr>
          <p:cNvSpPr/>
          <p:nvPr userDrawn="1"/>
        </p:nvSpPr>
        <p:spPr>
          <a:xfrm>
            <a:off x="241300" y="367062"/>
            <a:ext cx="11696700" cy="5680730"/>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4586635" y="451277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827512" y="810208"/>
            <a:ext cx="4369392" cy="4493975"/>
          </a:xfr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739096" y="612890"/>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18" name="Picture 17" descr="A black background with white dots&#10;&#10;Description automatically generated with low confidence">
            <a:extLst>
              <a:ext uri="{FF2B5EF4-FFF2-40B4-BE49-F238E27FC236}">
                <a16:creationId xmlns:a16="http://schemas.microsoft.com/office/drawing/2014/main" id="{EE2566D1-75F4-854F-B455-4E00E261FDF7}"/>
              </a:ext>
            </a:extLst>
          </p:cNvPr>
          <p:cNvPicPr/>
          <p:nvPr userDrawn="1"/>
        </p:nvPicPr>
        <p:blipFill rotWithShape="1">
          <a:blip r:embed="rId2" cstate="screen">
            <a:alphaModFix amt="10000"/>
            <a:extLst>
              <a:ext uri="{28A0092B-C50C-407E-A947-70E740481C1C}">
                <a14:useLocalDpi xmlns:a14="http://schemas.microsoft.com/office/drawing/2010/main"/>
              </a:ext>
            </a:extLst>
          </a:blip>
          <a:srcRect t="894" r="3674" b="11294"/>
          <a:stretch/>
        </p:blipFill>
        <p:spPr>
          <a:xfrm rot="16200000">
            <a:off x="2769567" y="-1426306"/>
            <a:ext cx="2640661" cy="4473027"/>
          </a:xfrm>
          <a:prstGeom prst="rect">
            <a:avLst/>
          </a:prstGeom>
        </p:spPr>
      </p:pic>
      <p:grpSp>
        <p:nvGrpSpPr>
          <p:cNvPr id="10" name="Group 9">
            <a:extLst>
              <a:ext uri="{FF2B5EF4-FFF2-40B4-BE49-F238E27FC236}">
                <a16:creationId xmlns:a16="http://schemas.microsoft.com/office/drawing/2014/main" id="{98A89666-E704-7640-A996-92B2F1974248}"/>
              </a:ext>
            </a:extLst>
          </p:cNvPr>
          <p:cNvGrpSpPr/>
          <p:nvPr userDrawn="1"/>
        </p:nvGrpSpPr>
        <p:grpSpPr>
          <a:xfrm>
            <a:off x="301128" y="6151084"/>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152A25C1-BB81-4B45-B8E6-7B8C19A024E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BD2B9874-7F2B-1548-A278-B99A14E6310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63D61BB9-8E34-8F4F-9A2B-2F3CAEC38D3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49209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2D0DC2C-A428-934B-B2CD-33EA01036C84}"/>
              </a:ext>
            </a:extLst>
          </p:cNvPr>
          <p:cNvSpPr/>
          <p:nvPr userDrawn="1"/>
        </p:nvSpPr>
        <p:spPr>
          <a:xfrm>
            <a:off x="241300" y="367061"/>
            <a:ext cx="11696700" cy="5778935"/>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4586635" y="451277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827512" y="810208"/>
            <a:ext cx="4369392" cy="4493975"/>
          </a:xfr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739096" y="612890"/>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18" name="Picture 17" descr="A black background with white dots&#10;&#10;Description automatically generated with low confidence">
            <a:extLst>
              <a:ext uri="{FF2B5EF4-FFF2-40B4-BE49-F238E27FC236}">
                <a16:creationId xmlns:a16="http://schemas.microsoft.com/office/drawing/2014/main" id="{EE2566D1-75F4-854F-B455-4E00E261FDF7}"/>
              </a:ext>
            </a:extLst>
          </p:cNvPr>
          <p:cNvPicPr/>
          <p:nvPr userDrawn="1"/>
        </p:nvPicPr>
        <p:blipFill rotWithShape="1">
          <a:blip r:embed="rId2" cstate="screen">
            <a:alphaModFix amt="10000"/>
            <a:extLst>
              <a:ext uri="{28A0092B-C50C-407E-A947-70E740481C1C}">
                <a14:useLocalDpi xmlns:a14="http://schemas.microsoft.com/office/drawing/2010/main"/>
              </a:ext>
            </a:extLst>
          </a:blip>
          <a:srcRect t="894" r="3674" b="11294"/>
          <a:stretch/>
        </p:blipFill>
        <p:spPr>
          <a:xfrm rot="16200000">
            <a:off x="2769567" y="-1426306"/>
            <a:ext cx="2640661" cy="4473027"/>
          </a:xfrm>
          <a:prstGeom prst="rect">
            <a:avLst/>
          </a:prstGeom>
        </p:spPr>
      </p:pic>
      <p:grpSp>
        <p:nvGrpSpPr>
          <p:cNvPr id="10" name="Group 9">
            <a:extLst>
              <a:ext uri="{FF2B5EF4-FFF2-40B4-BE49-F238E27FC236}">
                <a16:creationId xmlns:a16="http://schemas.microsoft.com/office/drawing/2014/main" id="{51AD5ACE-C426-6C43-9319-4A893B92BE9D}"/>
              </a:ext>
            </a:extLst>
          </p:cNvPr>
          <p:cNvGrpSpPr/>
          <p:nvPr userDrawn="1"/>
        </p:nvGrpSpPr>
        <p:grpSpPr>
          <a:xfrm>
            <a:off x="301128" y="6151084"/>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1174A39B-2588-454E-8B92-21A97B8C00C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251B80BD-BB09-3340-9FB7-F34FD7E296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3F22F465-AD0B-6C4B-A985-F29D199EEB1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633752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Quote slide - Orange">
    <p:spTree>
      <p:nvGrpSpPr>
        <p:cNvPr id="1" name=""/>
        <p:cNvGrpSpPr/>
        <p:nvPr/>
      </p:nvGrpSpPr>
      <p:grpSpPr>
        <a:xfrm>
          <a:off x="0" y="0"/>
          <a:ext cx="0" cy="0"/>
          <a:chOff x="0" y="0"/>
          <a:chExt cx="0" cy="0"/>
        </a:xfrm>
      </p:grpSpPr>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18" name="Picture 17" descr="A black background with white dots&#10;&#10;Description automatically generated with low confidence">
            <a:extLst>
              <a:ext uri="{FF2B5EF4-FFF2-40B4-BE49-F238E27FC236}">
                <a16:creationId xmlns:a16="http://schemas.microsoft.com/office/drawing/2014/main" id="{EE2566D1-75F4-854F-B455-4E00E261FDF7}"/>
              </a:ext>
            </a:extLst>
          </p:cNvPr>
          <p:cNvPicPr/>
          <p:nvPr userDrawn="1"/>
        </p:nvPicPr>
        <p:blipFill rotWithShape="1">
          <a:blip r:embed="rId2" cstate="screen">
            <a:alphaModFix amt="10000"/>
            <a:extLst>
              <a:ext uri="{28A0092B-C50C-407E-A947-70E740481C1C}">
                <a14:useLocalDpi xmlns:a14="http://schemas.microsoft.com/office/drawing/2010/main"/>
              </a:ext>
            </a:extLst>
          </a:blip>
          <a:srcRect t="894" r="3674" b="11294"/>
          <a:stretch/>
        </p:blipFill>
        <p:spPr>
          <a:xfrm rot="16200000">
            <a:off x="2769567" y="-1426306"/>
            <a:ext cx="2640661" cy="4473027"/>
          </a:xfrm>
          <a:prstGeom prst="rect">
            <a:avLst/>
          </a:prstGeom>
        </p:spPr>
      </p:pic>
      <p:grpSp>
        <p:nvGrpSpPr>
          <p:cNvPr id="10" name="Group 9">
            <a:extLst>
              <a:ext uri="{FF2B5EF4-FFF2-40B4-BE49-F238E27FC236}">
                <a16:creationId xmlns:a16="http://schemas.microsoft.com/office/drawing/2014/main" id="{51AD5ACE-C426-6C43-9319-4A893B92BE9D}"/>
              </a:ext>
            </a:extLst>
          </p:cNvPr>
          <p:cNvGrpSpPr/>
          <p:nvPr userDrawn="1"/>
        </p:nvGrpSpPr>
        <p:grpSpPr>
          <a:xfrm>
            <a:off x="839084" y="6190727"/>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1174A39B-2588-454E-8B92-21A97B8C00C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251B80BD-BB09-3340-9FB7-F34FD7E296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3F22F465-AD0B-6C4B-A985-F29D199EEB1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2" name="Text Placeholder 23">
            <a:extLst>
              <a:ext uri="{FF2B5EF4-FFF2-40B4-BE49-F238E27FC236}">
                <a16:creationId xmlns:a16="http://schemas.microsoft.com/office/drawing/2014/main" id="{B2AF589B-E89B-6432-A165-EDA5F0BC2318}"/>
              </a:ext>
            </a:extLst>
          </p:cNvPr>
          <p:cNvSpPr>
            <a:spLocks noGrp="1"/>
          </p:cNvSpPr>
          <p:nvPr>
            <p:ph type="body" sz="quarter" idx="16" hasCustomPrompt="1"/>
          </p:nvPr>
        </p:nvSpPr>
        <p:spPr>
          <a:xfrm>
            <a:off x="733139" y="595510"/>
            <a:ext cx="4716425" cy="582221"/>
          </a:xfrm>
        </p:spPr>
        <p:txBody>
          <a:bodyPr>
            <a:normAutofit/>
          </a:bodyPr>
          <a:lstStyle>
            <a:lvl1pPr marL="0" indent="0" algn="l">
              <a:buNone/>
              <a:defRPr sz="3600" b="0" i="0">
                <a:solidFill>
                  <a:srgbClr val="4D4D4D"/>
                </a:solidFill>
                <a:latin typeface="+mn-lt"/>
              </a:defRPr>
            </a:lvl1pPr>
          </a:lstStyle>
          <a:p>
            <a:pPr lvl="0"/>
            <a:r>
              <a:rPr lang="en-US" dirty="0"/>
              <a:t>Heading</a:t>
            </a:r>
          </a:p>
        </p:txBody>
      </p:sp>
      <p:sp>
        <p:nvSpPr>
          <p:cNvPr id="3" name="Text Placeholder 17">
            <a:extLst>
              <a:ext uri="{FF2B5EF4-FFF2-40B4-BE49-F238E27FC236}">
                <a16:creationId xmlns:a16="http://schemas.microsoft.com/office/drawing/2014/main" id="{EDD8681A-A247-A7C9-2298-A2613386ED1E}"/>
              </a:ext>
            </a:extLst>
          </p:cNvPr>
          <p:cNvSpPr>
            <a:spLocks noGrp="1"/>
          </p:cNvSpPr>
          <p:nvPr>
            <p:ph type="body" sz="quarter" idx="18" hasCustomPrompt="1"/>
          </p:nvPr>
        </p:nvSpPr>
        <p:spPr>
          <a:xfrm>
            <a:off x="775083" y="1427837"/>
            <a:ext cx="4621841" cy="4525954"/>
          </a:xfrm>
        </p:spPr>
        <p:txBody>
          <a:bodyPr/>
          <a:lstStyle>
            <a:lvl1pPr marL="0" indent="0">
              <a:lnSpc>
                <a:spcPct val="100000"/>
              </a:lnSpc>
              <a:spcBef>
                <a:spcPts val="0"/>
              </a:spcBef>
              <a:buFont typeface="Arial" panose="020B0604020202020204" pitchFamily="34" charset="0"/>
              <a:buNone/>
              <a:defRPr sz="2400" b="0" i="0" spc="0">
                <a:solidFill>
                  <a:srgbClr val="4D4D4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heading</a:t>
            </a:r>
            <a:endParaRPr lang="en-US" dirty="0"/>
          </a:p>
        </p:txBody>
      </p:sp>
    </p:spTree>
    <p:extLst>
      <p:ext uri="{BB962C8B-B14F-4D97-AF65-F5344CB8AC3E}">
        <p14:creationId xmlns:p14="http://schemas.microsoft.com/office/powerpoint/2010/main" val="4491744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F2DAECA-6A8B-594E-B1E4-23E33E8E629F}"/>
              </a:ext>
            </a:extLst>
          </p:cNvPr>
          <p:cNvSpPr/>
          <p:nvPr userDrawn="1"/>
        </p:nvSpPr>
        <p:spPr>
          <a:xfrm>
            <a:off x="0" y="0"/>
            <a:ext cx="12192000" cy="5502729"/>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17" name="Text Placeholder 23">
            <a:extLst>
              <a:ext uri="{FF2B5EF4-FFF2-40B4-BE49-F238E27FC236}">
                <a16:creationId xmlns:a16="http://schemas.microsoft.com/office/drawing/2014/main" id="{E58D2A95-2D21-B044-98BE-78D2FE830943}"/>
              </a:ext>
            </a:extLst>
          </p:cNvPr>
          <p:cNvSpPr>
            <a:spLocks noGrp="1"/>
          </p:cNvSpPr>
          <p:nvPr>
            <p:ph type="body" sz="quarter" idx="16" hasCustomPrompt="1"/>
          </p:nvPr>
        </p:nvSpPr>
        <p:spPr>
          <a:xfrm>
            <a:off x="666708" y="752638"/>
            <a:ext cx="4329835" cy="1647662"/>
          </a:xfrm>
        </p:spPr>
        <p:txBody>
          <a:bodyPr>
            <a:normAutofit/>
          </a:bodyPr>
          <a:lstStyle>
            <a:lvl1pPr marL="0" indent="0" algn="l">
              <a:spcBef>
                <a:spcPts val="300"/>
              </a:spcBef>
              <a:buNone/>
              <a:defRPr sz="4800" b="0" i="0">
                <a:solidFill>
                  <a:schemeClr val="bg1"/>
                </a:solidFill>
                <a:latin typeface="+mn-lt"/>
              </a:defRPr>
            </a:lvl1pPr>
          </a:lstStyle>
          <a:p>
            <a:pPr lvl="0"/>
            <a:r>
              <a:rPr lang="en-US" dirty="0"/>
              <a:t>Divider Slide</a:t>
            </a:r>
          </a:p>
        </p:txBody>
      </p:sp>
      <p:grpSp>
        <p:nvGrpSpPr>
          <p:cNvPr id="19" name="Group 18">
            <a:extLst>
              <a:ext uri="{FF2B5EF4-FFF2-40B4-BE49-F238E27FC236}">
                <a16:creationId xmlns:a16="http://schemas.microsoft.com/office/drawing/2014/main" id="{0B3AA866-09BE-3E45-AC4B-5DCA1538509A}"/>
              </a:ext>
            </a:extLst>
          </p:cNvPr>
          <p:cNvGrpSpPr/>
          <p:nvPr userDrawn="1"/>
        </p:nvGrpSpPr>
        <p:grpSpPr>
          <a:xfrm>
            <a:off x="8448790" y="6057987"/>
            <a:ext cx="3144242" cy="374574"/>
            <a:chOff x="301128" y="6151084"/>
            <a:chExt cx="3144242" cy="374574"/>
          </a:xfrm>
        </p:grpSpPr>
        <p:pic>
          <p:nvPicPr>
            <p:cNvPr id="20" name="Picture 19" descr="Shape&#10;&#10;Description automatically generated with medium confidence">
              <a:extLst>
                <a:ext uri="{FF2B5EF4-FFF2-40B4-BE49-F238E27FC236}">
                  <a16:creationId xmlns:a16="http://schemas.microsoft.com/office/drawing/2014/main" id="{FAE41CC1-EDB3-2548-A91C-4CBFE25D6E9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33839A09-B16C-214F-B447-EF3CBEBB9B0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345CABEE-DC0A-C74D-BFF6-3BC5266AD05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pic>
        <p:nvPicPr>
          <p:cNvPr id="3" name="Picture 2" descr="A black and white striped pattern&#10;&#10;Description automatically generated with medium confidence">
            <a:extLst>
              <a:ext uri="{FF2B5EF4-FFF2-40B4-BE49-F238E27FC236}">
                <a16:creationId xmlns:a16="http://schemas.microsoft.com/office/drawing/2014/main" id="{80B169DF-B0DD-EE45-9740-3EACBD7C048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5172" t="20705" r="18173" b="15673"/>
          <a:stretch/>
        </p:blipFill>
        <p:spPr>
          <a:xfrm>
            <a:off x="5333853" y="1227"/>
            <a:ext cx="6825554" cy="5501502"/>
          </a:xfrm>
          <a:prstGeom prst="rect">
            <a:avLst/>
          </a:prstGeom>
        </p:spPr>
      </p:pic>
    </p:spTree>
    <p:extLst>
      <p:ext uri="{BB962C8B-B14F-4D97-AF65-F5344CB8AC3E}">
        <p14:creationId xmlns:p14="http://schemas.microsoft.com/office/powerpoint/2010/main" val="3533940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Divider Slide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F2DAECA-6A8B-594E-B1E4-23E33E8E629F}"/>
              </a:ext>
            </a:extLst>
          </p:cNvPr>
          <p:cNvSpPr/>
          <p:nvPr userDrawn="1"/>
        </p:nvSpPr>
        <p:spPr>
          <a:xfrm>
            <a:off x="0" y="0"/>
            <a:ext cx="12192000" cy="6057987"/>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17" name="Text Placeholder 23">
            <a:extLst>
              <a:ext uri="{FF2B5EF4-FFF2-40B4-BE49-F238E27FC236}">
                <a16:creationId xmlns:a16="http://schemas.microsoft.com/office/drawing/2014/main" id="{E58D2A95-2D21-B044-98BE-78D2FE830943}"/>
              </a:ext>
            </a:extLst>
          </p:cNvPr>
          <p:cNvSpPr>
            <a:spLocks noGrp="1"/>
          </p:cNvSpPr>
          <p:nvPr>
            <p:ph type="body" sz="quarter" idx="16" hasCustomPrompt="1"/>
          </p:nvPr>
        </p:nvSpPr>
        <p:spPr>
          <a:xfrm>
            <a:off x="666708" y="752638"/>
            <a:ext cx="4329835" cy="1647662"/>
          </a:xfrm>
        </p:spPr>
        <p:txBody>
          <a:bodyPr>
            <a:normAutofit/>
          </a:bodyPr>
          <a:lstStyle>
            <a:lvl1pPr marL="0" indent="0" algn="l">
              <a:spcBef>
                <a:spcPts val="300"/>
              </a:spcBef>
              <a:buNone/>
              <a:defRPr sz="4800" b="0" i="0">
                <a:solidFill>
                  <a:schemeClr val="bg1"/>
                </a:solidFill>
                <a:latin typeface="+mn-lt"/>
              </a:defRPr>
            </a:lvl1pPr>
          </a:lstStyle>
          <a:p>
            <a:pPr lvl="0"/>
            <a:r>
              <a:rPr lang="en-US" dirty="0"/>
              <a:t>Divider Slide</a:t>
            </a:r>
          </a:p>
        </p:txBody>
      </p:sp>
      <p:grpSp>
        <p:nvGrpSpPr>
          <p:cNvPr id="19" name="Group 18">
            <a:extLst>
              <a:ext uri="{FF2B5EF4-FFF2-40B4-BE49-F238E27FC236}">
                <a16:creationId xmlns:a16="http://schemas.microsoft.com/office/drawing/2014/main" id="{0B3AA866-09BE-3E45-AC4B-5DCA1538509A}"/>
              </a:ext>
            </a:extLst>
          </p:cNvPr>
          <p:cNvGrpSpPr/>
          <p:nvPr userDrawn="1"/>
        </p:nvGrpSpPr>
        <p:grpSpPr>
          <a:xfrm>
            <a:off x="8448790" y="6057987"/>
            <a:ext cx="3144242" cy="374574"/>
            <a:chOff x="301128" y="6151084"/>
            <a:chExt cx="3144242" cy="374574"/>
          </a:xfrm>
        </p:grpSpPr>
        <p:pic>
          <p:nvPicPr>
            <p:cNvPr id="20" name="Picture 19" descr="Shape&#10;&#10;Description automatically generated with medium confidence">
              <a:extLst>
                <a:ext uri="{FF2B5EF4-FFF2-40B4-BE49-F238E27FC236}">
                  <a16:creationId xmlns:a16="http://schemas.microsoft.com/office/drawing/2014/main" id="{FAE41CC1-EDB3-2548-A91C-4CBFE25D6E9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33839A09-B16C-214F-B447-EF3CBEBB9B0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345CABEE-DC0A-C74D-BFF6-3BC5266AD05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pic>
        <p:nvPicPr>
          <p:cNvPr id="3" name="Picture 2" descr="A black and white striped pattern&#10;&#10;Description automatically generated with medium confidence">
            <a:extLst>
              <a:ext uri="{FF2B5EF4-FFF2-40B4-BE49-F238E27FC236}">
                <a16:creationId xmlns:a16="http://schemas.microsoft.com/office/drawing/2014/main" id="{80B169DF-B0DD-EE45-9740-3EACBD7C048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5172" t="20705" r="18173" b="15673"/>
          <a:stretch/>
        </p:blipFill>
        <p:spPr>
          <a:xfrm>
            <a:off x="5266178" y="1226"/>
            <a:ext cx="6893229" cy="5556049"/>
          </a:xfrm>
          <a:prstGeom prst="rect">
            <a:avLst/>
          </a:prstGeom>
        </p:spPr>
      </p:pic>
    </p:spTree>
    <p:extLst>
      <p:ext uri="{BB962C8B-B14F-4D97-AF65-F5344CB8AC3E}">
        <p14:creationId xmlns:p14="http://schemas.microsoft.com/office/powerpoint/2010/main" val="356138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B820F7-DCD5-2A4A-A25F-AEB27D39CB1E}"/>
              </a:ext>
            </a:extLst>
          </p:cNvPr>
          <p:cNvSpPr/>
          <p:nvPr userDrawn="1"/>
        </p:nvSpPr>
        <p:spPr>
          <a:xfrm>
            <a:off x="0" y="0"/>
            <a:ext cx="12192000" cy="5502729"/>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9" name="Text Placeholder 23">
            <a:extLst>
              <a:ext uri="{FF2B5EF4-FFF2-40B4-BE49-F238E27FC236}">
                <a16:creationId xmlns:a16="http://schemas.microsoft.com/office/drawing/2014/main" id="{96D3B320-D8C5-8E45-BC87-4EBD8C6B79A2}"/>
              </a:ext>
            </a:extLst>
          </p:cNvPr>
          <p:cNvSpPr>
            <a:spLocks noGrp="1"/>
          </p:cNvSpPr>
          <p:nvPr>
            <p:ph type="body" sz="quarter" idx="16" hasCustomPrompt="1"/>
          </p:nvPr>
        </p:nvSpPr>
        <p:spPr>
          <a:xfrm>
            <a:off x="666708" y="752638"/>
            <a:ext cx="4329835" cy="1647662"/>
          </a:xfrm>
        </p:spPr>
        <p:txBody>
          <a:bodyPr>
            <a:normAutofit/>
          </a:bodyPr>
          <a:lstStyle>
            <a:lvl1pPr marL="0" indent="0" algn="l">
              <a:spcBef>
                <a:spcPts val="300"/>
              </a:spcBef>
              <a:buNone/>
              <a:defRPr sz="4800" b="0" i="0">
                <a:solidFill>
                  <a:schemeClr val="bg1"/>
                </a:solidFill>
                <a:latin typeface="+mn-lt"/>
              </a:defRPr>
            </a:lvl1pPr>
          </a:lstStyle>
          <a:p>
            <a:pPr lvl="0"/>
            <a:r>
              <a:rPr lang="en-US" dirty="0"/>
              <a:t>Divider Slide</a:t>
            </a:r>
          </a:p>
        </p:txBody>
      </p:sp>
      <p:grpSp>
        <p:nvGrpSpPr>
          <p:cNvPr id="10" name="Group 9">
            <a:extLst>
              <a:ext uri="{FF2B5EF4-FFF2-40B4-BE49-F238E27FC236}">
                <a16:creationId xmlns:a16="http://schemas.microsoft.com/office/drawing/2014/main" id="{4538F6F7-7F7F-E74D-B2D1-02527DAF96C3}"/>
              </a:ext>
            </a:extLst>
          </p:cNvPr>
          <p:cNvGrpSpPr/>
          <p:nvPr userDrawn="1"/>
        </p:nvGrpSpPr>
        <p:grpSpPr>
          <a:xfrm>
            <a:off x="8448790" y="6057987"/>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546C095F-E4BD-434A-B186-363DA67AE0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8E23B117-BE17-9E40-8CDA-87F9E2CEB35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BF79D006-B858-4044-B42E-325A6BFE1D3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pic>
        <p:nvPicPr>
          <p:cNvPr id="17" name="Picture 16" descr="A black and white striped pattern&#10;&#10;Description automatically generated with medium confidence">
            <a:extLst>
              <a:ext uri="{FF2B5EF4-FFF2-40B4-BE49-F238E27FC236}">
                <a16:creationId xmlns:a16="http://schemas.microsoft.com/office/drawing/2014/main" id="{9C8DACC2-6144-4442-96EA-10648D63DF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5172" t="20705" r="18173" b="15673"/>
          <a:stretch/>
        </p:blipFill>
        <p:spPr>
          <a:xfrm>
            <a:off x="5333853" y="1227"/>
            <a:ext cx="6825554" cy="5501502"/>
          </a:xfrm>
          <a:prstGeom prst="rect">
            <a:avLst/>
          </a:prstGeom>
        </p:spPr>
      </p:pic>
    </p:spTree>
    <p:extLst>
      <p:ext uri="{BB962C8B-B14F-4D97-AF65-F5344CB8AC3E}">
        <p14:creationId xmlns:p14="http://schemas.microsoft.com/office/powerpoint/2010/main" val="220412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B820F7-DCD5-2A4A-A25F-AEB27D39CB1E}"/>
              </a:ext>
            </a:extLst>
          </p:cNvPr>
          <p:cNvSpPr/>
          <p:nvPr userDrawn="1"/>
        </p:nvSpPr>
        <p:spPr>
          <a:xfrm>
            <a:off x="0" y="0"/>
            <a:ext cx="12192000" cy="5502729"/>
          </a:xfrm>
          <a:prstGeom prst="rect">
            <a:avLst/>
          </a:pr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9" name="Text Placeholder 23">
            <a:extLst>
              <a:ext uri="{FF2B5EF4-FFF2-40B4-BE49-F238E27FC236}">
                <a16:creationId xmlns:a16="http://schemas.microsoft.com/office/drawing/2014/main" id="{96D3B320-D8C5-8E45-BC87-4EBD8C6B79A2}"/>
              </a:ext>
            </a:extLst>
          </p:cNvPr>
          <p:cNvSpPr>
            <a:spLocks noGrp="1"/>
          </p:cNvSpPr>
          <p:nvPr>
            <p:ph type="body" sz="quarter" idx="16" hasCustomPrompt="1"/>
          </p:nvPr>
        </p:nvSpPr>
        <p:spPr>
          <a:xfrm>
            <a:off x="666708" y="752638"/>
            <a:ext cx="4329835" cy="1647662"/>
          </a:xfrm>
        </p:spPr>
        <p:txBody>
          <a:bodyPr>
            <a:normAutofit/>
          </a:bodyPr>
          <a:lstStyle>
            <a:lvl1pPr marL="0" indent="0" algn="l">
              <a:spcBef>
                <a:spcPts val="300"/>
              </a:spcBef>
              <a:buNone/>
              <a:defRPr sz="4800" b="0" i="0">
                <a:solidFill>
                  <a:schemeClr val="bg1"/>
                </a:solidFill>
                <a:latin typeface="+mn-lt"/>
              </a:defRPr>
            </a:lvl1pPr>
          </a:lstStyle>
          <a:p>
            <a:pPr lvl="0"/>
            <a:r>
              <a:rPr lang="en-US" dirty="0"/>
              <a:t>Divider Slide</a:t>
            </a:r>
          </a:p>
        </p:txBody>
      </p:sp>
      <p:grpSp>
        <p:nvGrpSpPr>
          <p:cNvPr id="10" name="Group 9">
            <a:extLst>
              <a:ext uri="{FF2B5EF4-FFF2-40B4-BE49-F238E27FC236}">
                <a16:creationId xmlns:a16="http://schemas.microsoft.com/office/drawing/2014/main" id="{4538F6F7-7F7F-E74D-B2D1-02527DAF96C3}"/>
              </a:ext>
            </a:extLst>
          </p:cNvPr>
          <p:cNvGrpSpPr/>
          <p:nvPr userDrawn="1"/>
        </p:nvGrpSpPr>
        <p:grpSpPr>
          <a:xfrm>
            <a:off x="8448790" y="6057987"/>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546C095F-E4BD-434A-B186-363DA67AE0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8E23B117-BE17-9E40-8CDA-87F9E2CEB35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BF79D006-B858-4044-B42E-325A6BFE1D3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pic>
        <p:nvPicPr>
          <p:cNvPr id="17" name="Picture 16" descr="A black and white striped pattern&#10;&#10;Description automatically generated with medium confidence">
            <a:extLst>
              <a:ext uri="{FF2B5EF4-FFF2-40B4-BE49-F238E27FC236}">
                <a16:creationId xmlns:a16="http://schemas.microsoft.com/office/drawing/2014/main" id="{9C8DACC2-6144-4442-96EA-10648D63DF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5172" t="20705" r="18173" b="15673"/>
          <a:stretch/>
        </p:blipFill>
        <p:spPr>
          <a:xfrm>
            <a:off x="5333853" y="1227"/>
            <a:ext cx="6825554" cy="5501502"/>
          </a:xfrm>
          <a:prstGeom prst="rect">
            <a:avLst/>
          </a:prstGeom>
        </p:spPr>
      </p:pic>
    </p:spTree>
    <p:extLst>
      <p:ext uri="{BB962C8B-B14F-4D97-AF65-F5344CB8AC3E}">
        <p14:creationId xmlns:p14="http://schemas.microsoft.com/office/powerpoint/2010/main" val="2510673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 - Oran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1420941-B2F5-9544-AA96-C6DFC38157DA}"/>
              </a:ext>
            </a:extLst>
          </p:cNvPr>
          <p:cNvSpPr/>
          <p:nvPr userDrawn="1"/>
        </p:nvSpPr>
        <p:spPr>
          <a:xfrm>
            <a:off x="0" y="0"/>
            <a:ext cx="12192000" cy="5502729"/>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13" name="Text Placeholder 23">
            <a:extLst>
              <a:ext uri="{FF2B5EF4-FFF2-40B4-BE49-F238E27FC236}">
                <a16:creationId xmlns:a16="http://schemas.microsoft.com/office/drawing/2014/main" id="{F08D5A6B-F286-B342-9026-F2DFEB4C0021}"/>
              </a:ext>
            </a:extLst>
          </p:cNvPr>
          <p:cNvSpPr>
            <a:spLocks noGrp="1"/>
          </p:cNvSpPr>
          <p:nvPr>
            <p:ph type="body" sz="quarter" idx="16" hasCustomPrompt="1"/>
          </p:nvPr>
        </p:nvSpPr>
        <p:spPr>
          <a:xfrm>
            <a:off x="666708" y="752638"/>
            <a:ext cx="4329835" cy="1647662"/>
          </a:xfrm>
        </p:spPr>
        <p:txBody>
          <a:bodyPr>
            <a:normAutofit/>
          </a:bodyPr>
          <a:lstStyle>
            <a:lvl1pPr marL="0" indent="0" algn="l">
              <a:spcBef>
                <a:spcPts val="300"/>
              </a:spcBef>
              <a:buNone/>
              <a:defRPr sz="4800" b="0" i="0">
                <a:solidFill>
                  <a:schemeClr val="bg1"/>
                </a:solidFill>
                <a:latin typeface="+mn-lt"/>
              </a:defRPr>
            </a:lvl1pPr>
          </a:lstStyle>
          <a:p>
            <a:pPr lvl="0"/>
            <a:r>
              <a:rPr lang="en-US" dirty="0"/>
              <a:t>Divider Slide</a:t>
            </a:r>
          </a:p>
        </p:txBody>
      </p:sp>
      <p:grpSp>
        <p:nvGrpSpPr>
          <p:cNvPr id="14" name="Group 13">
            <a:extLst>
              <a:ext uri="{FF2B5EF4-FFF2-40B4-BE49-F238E27FC236}">
                <a16:creationId xmlns:a16="http://schemas.microsoft.com/office/drawing/2014/main" id="{32F74629-2C51-1540-BFE3-30E1D7031BA4}"/>
              </a:ext>
            </a:extLst>
          </p:cNvPr>
          <p:cNvGrpSpPr/>
          <p:nvPr userDrawn="1"/>
        </p:nvGrpSpPr>
        <p:grpSpPr>
          <a:xfrm>
            <a:off x="8448790" y="6057987"/>
            <a:ext cx="3144242" cy="374574"/>
            <a:chOff x="301128" y="6151084"/>
            <a:chExt cx="3144242" cy="374574"/>
          </a:xfrm>
        </p:grpSpPr>
        <p:pic>
          <p:nvPicPr>
            <p:cNvPr id="15" name="Picture 14" descr="Shape&#10;&#10;Description automatically generated with medium confidence">
              <a:extLst>
                <a:ext uri="{FF2B5EF4-FFF2-40B4-BE49-F238E27FC236}">
                  <a16:creationId xmlns:a16="http://schemas.microsoft.com/office/drawing/2014/main" id="{DC68759E-8C56-664F-AB4C-52EBB28755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61E06020-14D0-6D4D-A177-7F029E8A627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9EE0F82E-5A40-934F-ABF9-B7F30AF9456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pic>
        <p:nvPicPr>
          <p:cNvPr id="19" name="Picture 18" descr="A black and white striped pattern&#10;&#10;Description automatically generated with medium confidence">
            <a:extLst>
              <a:ext uri="{FF2B5EF4-FFF2-40B4-BE49-F238E27FC236}">
                <a16:creationId xmlns:a16="http://schemas.microsoft.com/office/drawing/2014/main" id="{7C0DDBDB-9357-8843-AA3D-D37055F1613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5172" t="20705" r="18173" b="15673"/>
          <a:stretch/>
        </p:blipFill>
        <p:spPr>
          <a:xfrm>
            <a:off x="5333853" y="1227"/>
            <a:ext cx="6825554" cy="5501502"/>
          </a:xfrm>
          <a:prstGeom prst="rect">
            <a:avLst/>
          </a:prstGeom>
        </p:spPr>
      </p:pic>
    </p:spTree>
    <p:extLst>
      <p:ext uri="{BB962C8B-B14F-4D97-AF65-F5344CB8AC3E}">
        <p14:creationId xmlns:p14="http://schemas.microsoft.com/office/powerpoint/2010/main" val="735832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Slide with Photo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944570" y="0"/>
            <a:ext cx="6338119" cy="6892757"/>
          </a:xfrm>
          <a:prstGeom prst="rect">
            <a:avLst/>
          </a:prstGeom>
          <a:solidFill>
            <a:srgbClr val="7952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7343950" y="228600"/>
            <a:ext cx="4613233"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1584877" y="1268415"/>
            <a:ext cx="4621841" cy="5446709"/>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1537586" y="304399"/>
            <a:ext cx="4716425" cy="582221"/>
          </a:xfrm>
        </p:spPr>
        <p:txBody>
          <a:bodyPr>
            <a:normAutofit/>
          </a:bodyPr>
          <a:lstStyle>
            <a:lvl1pPr marL="0" indent="0" algn="l">
              <a:lnSpc>
                <a:spcPct val="100000"/>
              </a:lnSpc>
              <a:spcBef>
                <a:spcPts val="0"/>
              </a:spcBef>
              <a:buNone/>
              <a:defRPr sz="3600" b="0" i="0">
                <a:solidFill>
                  <a:schemeClr val="bg1"/>
                </a:solidFill>
                <a:latin typeface="+mn-lt"/>
              </a:defRPr>
            </a:lvl1pPr>
          </a:lstStyle>
          <a:p>
            <a:pPr lvl="0"/>
            <a:r>
              <a:rPr lang="en-US" dirty="0"/>
              <a:t>Heading</a:t>
            </a:r>
          </a:p>
        </p:txBody>
      </p:sp>
      <p:grpSp>
        <p:nvGrpSpPr>
          <p:cNvPr id="10" name="Group 9">
            <a:extLst>
              <a:ext uri="{FF2B5EF4-FFF2-40B4-BE49-F238E27FC236}">
                <a16:creationId xmlns:a16="http://schemas.microsoft.com/office/drawing/2014/main" id="{3C6F3587-1C99-C84D-8C21-5DDE52E9190C}"/>
              </a:ext>
            </a:extLst>
          </p:cNvPr>
          <p:cNvGrpSpPr/>
          <p:nvPr userDrawn="1"/>
        </p:nvGrpSpPr>
        <p:grpSpPr>
          <a:xfrm rot="16200000">
            <a:off x="-418181" y="5125361"/>
            <a:ext cx="2334324" cy="307260"/>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D73E22CE-D2CF-FA41-A12B-F46CD3ED8C4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62B052AF-016A-E843-9FB7-A6C774CF804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F3ADCBDB-E4A4-7D43-935E-E6500AC95DA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447053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Slide with Photo - Blue">
    <p:spTree>
      <p:nvGrpSpPr>
        <p:cNvPr id="1" name=""/>
        <p:cNvGrpSpPr/>
        <p:nvPr/>
      </p:nvGrpSpPr>
      <p:grpSpPr>
        <a:xfrm>
          <a:off x="0" y="0"/>
          <a:ext cx="0" cy="0"/>
          <a:chOff x="0" y="0"/>
          <a:chExt cx="0" cy="0"/>
        </a:xfrm>
      </p:grpSpPr>
      <p:sp>
        <p:nvSpPr>
          <p:cNvPr id="12" name="Picture Placeholder 17">
            <a:extLst>
              <a:ext uri="{FF2B5EF4-FFF2-40B4-BE49-F238E27FC236}">
                <a16:creationId xmlns:a16="http://schemas.microsoft.com/office/drawing/2014/main" id="{18AFA145-402A-1D43-B4EF-7E0A29EDF6FC}"/>
              </a:ext>
            </a:extLst>
          </p:cNvPr>
          <p:cNvSpPr>
            <a:spLocks noGrp="1"/>
          </p:cNvSpPr>
          <p:nvPr>
            <p:ph type="pic" sz="quarter" idx="10"/>
          </p:nvPr>
        </p:nvSpPr>
        <p:spPr>
          <a:xfrm>
            <a:off x="7298140" y="228600"/>
            <a:ext cx="4659043"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grpSp>
        <p:nvGrpSpPr>
          <p:cNvPr id="2" name="Group 1">
            <a:extLst>
              <a:ext uri="{FF2B5EF4-FFF2-40B4-BE49-F238E27FC236}">
                <a16:creationId xmlns:a16="http://schemas.microsoft.com/office/drawing/2014/main" id="{2BBCFF70-40E8-713E-E8DC-748671379FB8}"/>
              </a:ext>
            </a:extLst>
          </p:cNvPr>
          <p:cNvGrpSpPr/>
          <p:nvPr userDrawn="1"/>
        </p:nvGrpSpPr>
        <p:grpSpPr>
          <a:xfrm rot="16200000">
            <a:off x="-418181" y="5125361"/>
            <a:ext cx="2334324" cy="307260"/>
            <a:chOff x="301128" y="6151084"/>
            <a:chExt cx="3144242" cy="374574"/>
          </a:xfrm>
        </p:grpSpPr>
        <p:pic>
          <p:nvPicPr>
            <p:cNvPr id="3" name="Picture 2" descr="Shape&#10;&#10;Description automatically generated with medium confidence">
              <a:extLst>
                <a:ext uri="{FF2B5EF4-FFF2-40B4-BE49-F238E27FC236}">
                  <a16:creationId xmlns:a16="http://schemas.microsoft.com/office/drawing/2014/main" id="{5C54085F-870F-12DB-92C3-F395A5C9ED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778A697B-ADCC-EF4E-1AAA-3C5D9CD01FE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A507FA8B-605D-93F5-A7C8-D6A1D411E13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6" name="Rectangle 5">
            <a:extLst>
              <a:ext uri="{FF2B5EF4-FFF2-40B4-BE49-F238E27FC236}">
                <a16:creationId xmlns:a16="http://schemas.microsoft.com/office/drawing/2014/main" id="{022CD07A-1F8F-86C6-4FD5-CADDB999EC3F}"/>
              </a:ext>
            </a:extLst>
          </p:cNvPr>
          <p:cNvSpPr/>
          <p:nvPr userDrawn="1"/>
        </p:nvSpPr>
        <p:spPr>
          <a:xfrm flipV="1">
            <a:off x="1099755" y="-36509"/>
            <a:ext cx="6338119" cy="689275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7" name="Text Placeholder 17">
            <a:extLst>
              <a:ext uri="{FF2B5EF4-FFF2-40B4-BE49-F238E27FC236}">
                <a16:creationId xmlns:a16="http://schemas.microsoft.com/office/drawing/2014/main" id="{582C68F6-443C-7AA6-98E5-F22D4A1269DF}"/>
              </a:ext>
            </a:extLst>
          </p:cNvPr>
          <p:cNvSpPr>
            <a:spLocks noGrp="1"/>
          </p:cNvSpPr>
          <p:nvPr>
            <p:ph type="body" sz="quarter" idx="18" hasCustomPrompt="1"/>
          </p:nvPr>
        </p:nvSpPr>
        <p:spPr>
          <a:xfrm>
            <a:off x="1632836" y="1039558"/>
            <a:ext cx="5435642" cy="5666041"/>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 name="Text Placeholder 23">
            <a:extLst>
              <a:ext uri="{FF2B5EF4-FFF2-40B4-BE49-F238E27FC236}">
                <a16:creationId xmlns:a16="http://schemas.microsoft.com/office/drawing/2014/main" id="{4D92D9C6-6B69-684D-8179-2A5B17A8817C}"/>
              </a:ext>
            </a:extLst>
          </p:cNvPr>
          <p:cNvSpPr>
            <a:spLocks noGrp="1"/>
          </p:cNvSpPr>
          <p:nvPr>
            <p:ph type="body" sz="quarter" idx="16" hasCustomPrompt="1"/>
          </p:nvPr>
        </p:nvSpPr>
        <p:spPr>
          <a:xfrm>
            <a:off x="1632836" y="233560"/>
            <a:ext cx="5453764" cy="582221"/>
          </a:xfrm>
        </p:spPr>
        <p:txBody>
          <a:bodyPr>
            <a:normAutofit/>
          </a:bodyPr>
          <a:lstStyle>
            <a:lvl1pPr marL="0" indent="0" algn="l">
              <a:lnSpc>
                <a:spcPct val="100000"/>
              </a:lnSpc>
              <a:spcBef>
                <a:spcPts val="0"/>
              </a:spcBef>
              <a:buNone/>
              <a:defRPr sz="3600" b="0" i="0">
                <a:solidFill>
                  <a:schemeClr val="bg1"/>
                </a:solidFill>
                <a:latin typeface="+mn-lt"/>
              </a:defRPr>
            </a:lvl1pPr>
          </a:lstStyle>
          <a:p>
            <a:pPr lvl="0"/>
            <a:r>
              <a:rPr lang="en-US" dirty="0"/>
              <a:t>Heading</a:t>
            </a:r>
          </a:p>
        </p:txBody>
      </p:sp>
      <p:grpSp>
        <p:nvGrpSpPr>
          <p:cNvPr id="10" name="Group 9">
            <a:extLst>
              <a:ext uri="{FF2B5EF4-FFF2-40B4-BE49-F238E27FC236}">
                <a16:creationId xmlns:a16="http://schemas.microsoft.com/office/drawing/2014/main" id="{B1C5D3EF-D61A-0EE8-AD84-7C04EEDB1703}"/>
              </a:ext>
            </a:extLst>
          </p:cNvPr>
          <p:cNvGrpSpPr/>
          <p:nvPr userDrawn="1"/>
        </p:nvGrpSpPr>
        <p:grpSpPr>
          <a:xfrm rot="16200000">
            <a:off x="-265781" y="5277761"/>
            <a:ext cx="2334324" cy="307260"/>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1227E750-2FB7-978F-967B-D39F8A9FB78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C3D2A6F5-47B0-9B24-200E-BC8A122E1FA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73F8704D-334F-9F5F-239C-2524733FC8D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135426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5262979"/>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NAVIGATING TOURISM</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Slide with Photo - Orange">
    <p:spTree>
      <p:nvGrpSpPr>
        <p:cNvPr id="1" name=""/>
        <p:cNvGrpSpPr/>
        <p:nvPr/>
      </p:nvGrpSpPr>
      <p:grpSpPr>
        <a:xfrm>
          <a:off x="0" y="0"/>
          <a:ext cx="0" cy="0"/>
          <a:chOff x="0" y="0"/>
          <a:chExt cx="0" cy="0"/>
        </a:xfrm>
      </p:grpSpPr>
      <p:pic>
        <p:nvPicPr>
          <p:cNvPr id="12" name="Picture 11" descr="A black and white striped pattern&#10;&#10;Description automatically generated with medium confidence">
            <a:extLst>
              <a:ext uri="{FF2B5EF4-FFF2-40B4-BE49-F238E27FC236}">
                <a16:creationId xmlns:a16="http://schemas.microsoft.com/office/drawing/2014/main" id="{00998524-1A84-7048-985A-6A16BEBC62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172" t="20705" r="18173" b="15673"/>
          <a:stretch/>
        </p:blipFill>
        <p:spPr>
          <a:xfrm>
            <a:off x="5333853" y="1227"/>
            <a:ext cx="6825554" cy="5501502"/>
          </a:xfrm>
          <a:prstGeom prst="rect">
            <a:avLst/>
          </a:prstGeom>
        </p:spPr>
      </p:pic>
      <p:sp>
        <p:nvSpPr>
          <p:cNvPr id="15" name="Rectangle 14">
            <a:extLst>
              <a:ext uri="{FF2B5EF4-FFF2-40B4-BE49-F238E27FC236}">
                <a16:creationId xmlns:a16="http://schemas.microsoft.com/office/drawing/2014/main" id="{C4B89089-1C36-7244-9F09-526D03ABED84}"/>
              </a:ext>
            </a:extLst>
          </p:cNvPr>
          <p:cNvSpPr/>
          <p:nvPr userDrawn="1"/>
        </p:nvSpPr>
        <p:spPr>
          <a:xfrm flipV="1">
            <a:off x="1038225" y="-4"/>
            <a:ext cx="6216471" cy="6892757"/>
          </a:xfrm>
          <a:prstGeom prst="rect">
            <a:avLst/>
          </a:prstGeom>
          <a:solidFill>
            <a:srgbClr val="F279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8" name="Picture Placeholder 17">
            <a:extLst>
              <a:ext uri="{FF2B5EF4-FFF2-40B4-BE49-F238E27FC236}">
                <a16:creationId xmlns:a16="http://schemas.microsoft.com/office/drawing/2014/main" id="{92E6FEF1-361F-DA48-B081-56FB58B9D5C0}"/>
              </a:ext>
            </a:extLst>
          </p:cNvPr>
          <p:cNvSpPr>
            <a:spLocks noGrp="1"/>
          </p:cNvSpPr>
          <p:nvPr>
            <p:ph type="pic" sz="quarter" idx="10"/>
          </p:nvPr>
        </p:nvSpPr>
        <p:spPr>
          <a:xfrm>
            <a:off x="7298140" y="228600"/>
            <a:ext cx="4659043"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grpSp>
        <p:nvGrpSpPr>
          <p:cNvPr id="2" name="Group 1">
            <a:extLst>
              <a:ext uri="{FF2B5EF4-FFF2-40B4-BE49-F238E27FC236}">
                <a16:creationId xmlns:a16="http://schemas.microsoft.com/office/drawing/2014/main" id="{0C44AB79-AB5C-FC77-7315-F5999D594395}"/>
              </a:ext>
            </a:extLst>
          </p:cNvPr>
          <p:cNvGrpSpPr/>
          <p:nvPr userDrawn="1"/>
        </p:nvGrpSpPr>
        <p:grpSpPr>
          <a:xfrm rot="16200000">
            <a:off x="-418181" y="5125361"/>
            <a:ext cx="2334324" cy="307260"/>
            <a:chOff x="301128" y="6151084"/>
            <a:chExt cx="3144242" cy="374574"/>
          </a:xfrm>
        </p:grpSpPr>
        <p:pic>
          <p:nvPicPr>
            <p:cNvPr id="3" name="Picture 2" descr="Shape&#10;&#10;Description automatically generated with medium confidence">
              <a:extLst>
                <a:ext uri="{FF2B5EF4-FFF2-40B4-BE49-F238E27FC236}">
                  <a16:creationId xmlns:a16="http://schemas.microsoft.com/office/drawing/2014/main" id="{E30E8B38-1179-778D-30F2-3B1C17DC22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5FB3520B-6B1C-FDBE-464E-45E624554BE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C3EDCDD4-4D12-D8C2-59E6-10D96DC9E57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14" name="Text Placeholder 17">
            <a:extLst>
              <a:ext uri="{FF2B5EF4-FFF2-40B4-BE49-F238E27FC236}">
                <a16:creationId xmlns:a16="http://schemas.microsoft.com/office/drawing/2014/main" id="{5B271E0A-EACD-B1EB-FF79-3045C2DBB1BF}"/>
              </a:ext>
            </a:extLst>
          </p:cNvPr>
          <p:cNvSpPr>
            <a:spLocks noGrp="1"/>
          </p:cNvSpPr>
          <p:nvPr>
            <p:ph type="body" sz="quarter" idx="18" hasCustomPrompt="1"/>
          </p:nvPr>
        </p:nvSpPr>
        <p:spPr>
          <a:xfrm>
            <a:off x="1955110" y="1925641"/>
            <a:ext cx="4621841" cy="4525954"/>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6" name="Text Placeholder 23">
            <a:extLst>
              <a:ext uri="{FF2B5EF4-FFF2-40B4-BE49-F238E27FC236}">
                <a16:creationId xmlns:a16="http://schemas.microsoft.com/office/drawing/2014/main" id="{23A83FCF-D9DD-3226-6480-FF9558285B73}"/>
              </a:ext>
            </a:extLst>
          </p:cNvPr>
          <p:cNvSpPr>
            <a:spLocks noGrp="1"/>
          </p:cNvSpPr>
          <p:nvPr>
            <p:ph type="body" sz="quarter" idx="16" hasCustomPrompt="1"/>
          </p:nvPr>
        </p:nvSpPr>
        <p:spPr>
          <a:xfrm>
            <a:off x="1870961" y="747910"/>
            <a:ext cx="4716425" cy="582221"/>
          </a:xfrm>
        </p:spPr>
        <p:txBody>
          <a:bodyPr>
            <a:normAutofit/>
          </a:bodyPr>
          <a:lstStyle>
            <a:lvl1pPr marL="0" indent="0" algn="l">
              <a:lnSpc>
                <a:spcPct val="100000"/>
              </a:lnSpc>
              <a:spcBef>
                <a:spcPts val="0"/>
              </a:spcBef>
              <a:buNone/>
              <a:defRPr sz="3600" b="0"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15568589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ext Slide with Photo - Orange">
    <p:spTree>
      <p:nvGrpSpPr>
        <p:cNvPr id="1" name=""/>
        <p:cNvGrpSpPr/>
        <p:nvPr/>
      </p:nvGrpSpPr>
      <p:grpSpPr>
        <a:xfrm>
          <a:off x="0" y="0"/>
          <a:ext cx="0" cy="0"/>
          <a:chOff x="0" y="0"/>
          <a:chExt cx="0" cy="0"/>
        </a:xfrm>
      </p:grpSpPr>
      <p:pic>
        <p:nvPicPr>
          <p:cNvPr id="12" name="Picture 11" descr="A black and white striped pattern&#10;&#10;Description automatically generated with medium confidence">
            <a:extLst>
              <a:ext uri="{FF2B5EF4-FFF2-40B4-BE49-F238E27FC236}">
                <a16:creationId xmlns:a16="http://schemas.microsoft.com/office/drawing/2014/main" id="{00998524-1A84-7048-985A-6A16BEBC62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172" t="20705" r="18173" b="15673"/>
          <a:stretch/>
        </p:blipFill>
        <p:spPr>
          <a:xfrm>
            <a:off x="5333853" y="1227"/>
            <a:ext cx="6825554" cy="5501502"/>
          </a:xfrm>
          <a:prstGeom prst="rect">
            <a:avLst/>
          </a:prstGeom>
        </p:spPr>
      </p:pic>
      <p:sp>
        <p:nvSpPr>
          <p:cNvPr id="15" name="Rectangle 14">
            <a:extLst>
              <a:ext uri="{FF2B5EF4-FFF2-40B4-BE49-F238E27FC236}">
                <a16:creationId xmlns:a16="http://schemas.microsoft.com/office/drawing/2014/main" id="{C4B89089-1C36-7244-9F09-526D03ABED84}"/>
              </a:ext>
            </a:extLst>
          </p:cNvPr>
          <p:cNvSpPr/>
          <p:nvPr userDrawn="1"/>
        </p:nvSpPr>
        <p:spPr>
          <a:xfrm flipV="1">
            <a:off x="1038225" y="-4"/>
            <a:ext cx="6216471" cy="6892757"/>
          </a:xfrm>
          <a:prstGeom prst="rect">
            <a:avLst/>
          </a:prstGeom>
          <a:solidFill>
            <a:srgbClr val="086D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8" name="Picture Placeholder 17">
            <a:extLst>
              <a:ext uri="{FF2B5EF4-FFF2-40B4-BE49-F238E27FC236}">
                <a16:creationId xmlns:a16="http://schemas.microsoft.com/office/drawing/2014/main" id="{92E6FEF1-361F-DA48-B081-56FB58B9D5C0}"/>
              </a:ext>
            </a:extLst>
          </p:cNvPr>
          <p:cNvSpPr>
            <a:spLocks noGrp="1"/>
          </p:cNvSpPr>
          <p:nvPr>
            <p:ph type="pic" sz="quarter" idx="10"/>
          </p:nvPr>
        </p:nvSpPr>
        <p:spPr>
          <a:xfrm>
            <a:off x="7298140" y="228600"/>
            <a:ext cx="4659043"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grpSp>
        <p:nvGrpSpPr>
          <p:cNvPr id="2" name="Group 1">
            <a:extLst>
              <a:ext uri="{FF2B5EF4-FFF2-40B4-BE49-F238E27FC236}">
                <a16:creationId xmlns:a16="http://schemas.microsoft.com/office/drawing/2014/main" id="{E9BFE4BA-4DC1-23C7-EC0C-E0D80ECCC1BB}"/>
              </a:ext>
            </a:extLst>
          </p:cNvPr>
          <p:cNvGrpSpPr/>
          <p:nvPr userDrawn="1"/>
        </p:nvGrpSpPr>
        <p:grpSpPr>
          <a:xfrm rot="16200000">
            <a:off x="-418181" y="5125361"/>
            <a:ext cx="2334324" cy="307260"/>
            <a:chOff x="301128" y="6151084"/>
            <a:chExt cx="3144242" cy="374574"/>
          </a:xfrm>
        </p:grpSpPr>
        <p:pic>
          <p:nvPicPr>
            <p:cNvPr id="3" name="Picture 2" descr="Shape&#10;&#10;Description automatically generated with medium confidence">
              <a:extLst>
                <a:ext uri="{FF2B5EF4-FFF2-40B4-BE49-F238E27FC236}">
                  <a16:creationId xmlns:a16="http://schemas.microsoft.com/office/drawing/2014/main" id="{639343F3-CF9F-A899-430F-11DDFEB8AB6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A20B29C8-FDD9-B8FE-7F16-8DEFB12F026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2DC20644-C2F8-3CAA-9F5B-F51A3D4E2CF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6" name="Text Placeholder 17">
            <a:extLst>
              <a:ext uri="{FF2B5EF4-FFF2-40B4-BE49-F238E27FC236}">
                <a16:creationId xmlns:a16="http://schemas.microsoft.com/office/drawing/2014/main" id="{92285ABA-747B-6BBA-ADEB-F96D5C805CE1}"/>
              </a:ext>
            </a:extLst>
          </p:cNvPr>
          <p:cNvSpPr>
            <a:spLocks noGrp="1"/>
          </p:cNvSpPr>
          <p:nvPr>
            <p:ph type="body" sz="quarter" idx="18" hasCustomPrompt="1"/>
          </p:nvPr>
        </p:nvSpPr>
        <p:spPr>
          <a:xfrm>
            <a:off x="1659835" y="1563691"/>
            <a:ext cx="4621841" cy="4525954"/>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7" name="Text Placeholder 23">
            <a:extLst>
              <a:ext uri="{FF2B5EF4-FFF2-40B4-BE49-F238E27FC236}">
                <a16:creationId xmlns:a16="http://schemas.microsoft.com/office/drawing/2014/main" id="{846C3958-84F9-D51E-CCEE-E33485589E67}"/>
              </a:ext>
            </a:extLst>
          </p:cNvPr>
          <p:cNvSpPr>
            <a:spLocks noGrp="1"/>
          </p:cNvSpPr>
          <p:nvPr>
            <p:ph type="body" sz="quarter" idx="16" hasCustomPrompt="1"/>
          </p:nvPr>
        </p:nvSpPr>
        <p:spPr>
          <a:xfrm>
            <a:off x="1575686" y="385960"/>
            <a:ext cx="4716425" cy="582221"/>
          </a:xfrm>
        </p:spPr>
        <p:txBody>
          <a:bodyPr>
            <a:normAutofit/>
          </a:bodyPr>
          <a:lstStyle>
            <a:lvl1pPr marL="0" indent="0" algn="l">
              <a:lnSpc>
                <a:spcPct val="100000"/>
              </a:lnSpc>
              <a:spcBef>
                <a:spcPts val="0"/>
              </a:spcBef>
              <a:buNone/>
              <a:defRPr sz="3600" b="0"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7425868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47651" y="1278196"/>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schemeClr val="bg1"/>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277101" y="2776797"/>
            <a:ext cx="4914900" cy="1472928"/>
          </a:xfrm>
          <a:prstGeom prst="rect">
            <a:avLst/>
          </a:prstGeom>
          <a:solidFill>
            <a:srgbClr val="7952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277100" y="2783282"/>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437301" y="336277"/>
            <a:ext cx="5113283" cy="582221"/>
          </a:xfrm>
        </p:spPr>
        <p:txBody>
          <a:bodyPr>
            <a:normAutofit/>
          </a:bodyPr>
          <a:lstStyle>
            <a:lvl1pPr marL="0" indent="0" algn="l">
              <a:buNone/>
              <a:defRPr sz="3600" b="0" i="0">
                <a:solidFill>
                  <a:srgbClr val="595A59"/>
                </a:solidFill>
                <a:latin typeface="+mn-lt"/>
              </a:defRPr>
            </a:lvl1pPr>
          </a:lstStyle>
          <a:p>
            <a:pPr lvl="0"/>
            <a:r>
              <a:rPr lang="en-US" dirty="0"/>
              <a:t>Heading</a:t>
            </a:r>
          </a:p>
        </p:txBody>
      </p:sp>
      <p:grpSp>
        <p:nvGrpSpPr>
          <p:cNvPr id="12" name="Group 11">
            <a:extLst>
              <a:ext uri="{FF2B5EF4-FFF2-40B4-BE49-F238E27FC236}">
                <a16:creationId xmlns:a16="http://schemas.microsoft.com/office/drawing/2014/main" id="{98A2C570-7EFF-9645-9AC9-A2D45AC1D5B5}"/>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78A861C1-1D07-1B46-A9AF-79FE9016429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BD4D8DCE-A57E-0E47-9CCB-87C68752684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B099184E-20E7-7B43-B73E-2F51073FD5D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660567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21714963-FB4D-9B4D-BE98-080E196FF629}"/>
              </a:ext>
            </a:extLst>
          </p:cNvPr>
          <p:cNvSpPr>
            <a:spLocks noGrp="1"/>
          </p:cNvSpPr>
          <p:nvPr>
            <p:ph type="pic" sz="quarter" idx="10" hasCustomPrompt="1"/>
          </p:nvPr>
        </p:nvSpPr>
        <p:spPr>
          <a:xfrm>
            <a:off x="241300" y="228600"/>
            <a:ext cx="11696700" cy="5763986"/>
          </a:xfrm>
          <a:custGeom>
            <a:avLst/>
            <a:gdLst>
              <a:gd name="connsiteX0" fmla="*/ 0 w 11696700"/>
              <a:gd name="connsiteY0" fmla="*/ 0 h 5763986"/>
              <a:gd name="connsiteX1" fmla="*/ 11696700 w 11696700"/>
              <a:gd name="connsiteY1" fmla="*/ 0 h 5763986"/>
              <a:gd name="connsiteX2" fmla="*/ 11696700 w 11696700"/>
              <a:gd name="connsiteY2" fmla="*/ 757264 h 5763986"/>
              <a:gd name="connsiteX3" fmla="*/ 5956300 w 11696700"/>
              <a:gd name="connsiteY3" fmla="*/ 757264 h 5763986"/>
              <a:gd name="connsiteX4" fmla="*/ 5956300 w 11696700"/>
              <a:gd name="connsiteY4" fmla="*/ 3182964 h 5763986"/>
              <a:gd name="connsiteX5" fmla="*/ 11696700 w 11696700"/>
              <a:gd name="connsiteY5" fmla="*/ 3182964 h 5763986"/>
              <a:gd name="connsiteX6" fmla="*/ 11696700 w 11696700"/>
              <a:gd name="connsiteY6" fmla="*/ 5763986 h 5763986"/>
              <a:gd name="connsiteX7" fmla="*/ 0 w 11696700"/>
              <a:gd name="connsiteY7" fmla="*/ 5763986 h 5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763986">
                <a:moveTo>
                  <a:pt x="0" y="0"/>
                </a:moveTo>
                <a:lnTo>
                  <a:pt x="11696700" y="0"/>
                </a:lnTo>
                <a:lnTo>
                  <a:pt x="11696700" y="757264"/>
                </a:lnTo>
                <a:lnTo>
                  <a:pt x="5956300" y="757264"/>
                </a:lnTo>
                <a:lnTo>
                  <a:pt x="5956300" y="3182964"/>
                </a:lnTo>
                <a:lnTo>
                  <a:pt x="11696700" y="3182964"/>
                </a:lnTo>
                <a:lnTo>
                  <a:pt x="11696700" y="5763986"/>
                </a:lnTo>
                <a:lnTo>
                  <a:pt x="0" y="5763986"/>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1"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1" name="Group 10">
            <a:extLst>
              <a:ext uri="{FF2B5EF4-FFF2-40B4-BE49-F238E27FC236}">
                <a16:creationId xmlns:a16="http://schemas.microsoft.com/office/drawing/2014/main" id="{9C6226AC-BA94-5A4B-96F3-2B04AFA7B8F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640DD448-DB0A-B74B-960D-98C5CD3899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2885E182-277F-2744-9537-51648653FC7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67E996A-AC35-7C43-9A90-E21C9C44B62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2563063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Photo Slide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21714963-FB4D-9B4D-BE98-080E196FF629}"/>
              </a:ext>
            </a:extLst>
          </p:cNvPr>
          <p:cNvSpPr>
            <a:spLocks noGrp="1"/>
          </p:cNvSpPr>
          <p:nvPr>
            <p:ph type="pic" sz="quarter" idx="10" hasCustomPrompt="1"/>
          </p:nvPr>
        </p:nvSpPr>
        <p:spPr>
          <a:xfrm>
            <a:off x="241300" y="228600"/>
            <a:ext cx="11696700" cy="5763986"/>
          </a:xfrm>
          <a:custGeom>
            <a:avLst/>
            <a:gdLst>
              <a:gd name="connsiteX0" fmla="*/ 0 w 11696700"/>
              <a:gd name="connsiteY0" fmla="*/ 0 h 5763986"/>
              <a:gd name="connsiteX1" fmla="*/ 11696700 w 11696700"/>
              <a:gd name="connsiteY1" fmla="*/ 0 h 5763986"/>
              <a:gd name="connsiteX2" fmla="*/ 11696700 w 11696700"/>
              <a:gd name="connsiteY2" fmla="*/ 757264 h 5763986"/>
              <a:gd name="connsiteX3" fmla="*/ 5956300 w 11696700"/>
              <a:gd name="connsiteY3" fmla="*/ 757264 h 5763986"/>
              <a:gd name="connsiteX4" fmla="*/ 5956300 w 11696700"/>
              <a:gd name="connsiteY4" fmla="*/ 3182964 h 5763986"/>
              <a:gd name="connsiteX5" fmla="*/ 11696700 w 11696700"/>
              <a:gd name="connsiteY5" fmla="*/ 3182964 h 5763986"/>
              <a:gd name="connsiteX6" fmla="*/ 11696700 w 11696700"/>
              <a:gd name="connsiteY6" fmla="*/ 5763986 h 5763986"/>
              <a:gd name="connsiteX7" fmla="*/ 0 w 11696700"/>
              <a:gd name="connsiteY7" fmla="*/ 5763986 h 5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763986">
                <a:moveTo>
                  <a:pt x="0" y="0"/>
                </a:moveTo>
                <a:lnTo>
                  <a:pt x="11696700" y="0"/>
                </a:lnTo>
                <a:lnTo>
                  <a:pt x="11696700" y="757264"/>
                </a:lnTo>
                <a:lnTo>
                  <a:pt x="5956300" y="757264"/>
                </a:lnTo>
                <a:lnTo>
                  <a:pt x="5956300" y="3182964"/>
                </a:lnTo>
                <a:lnTo>
                  <a:pt x="11696700" y="3182964"/>
                </a:lnTo>
                <a:lnTo>
                  <a:pt x="11696700" y="5763986"/>
                </a:lnTo>
                <a:lnTo>
                  <a:pt x="0" y="5763986"/>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Autofit/>
          </a:bodyPr>
          <a:lstStyle>
            <a:lvl1pPr marL="0" indent="0" algn="l">
              <a:lnSpc>
                <a:spcPct val="100000"/>
              </a:lnSpc>
              <a:spcBef>
                <a:spcPts val="0"/>
              </a:spcBef>
              <a:buNone/>
              <a:defRPr sz="4000" b="1"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1" name="Group 10">
            <a:extLst>
              <a:ext uri="{FF2B5EF4-FFF2-40B4-BE49-F238E27FC236}">
                <a16:creationId xmlns:a16="http://schemas.microsoft.com/office/drawing/2014/main" id="{9C6226AC-BA94-5A4B-96F3-2B04AFA7B8F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640DD448-DB0A-B74B-960D-98C5CD3899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2885E182-277F-2744-9537-51648653FC7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67E996A-AC35-7C43-9A90-E21C9C44B62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7361317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Photo Slide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21714963-FB4D-9B4D-BE98-080E196FF629}"/>
              </a:ext>
            </a:extLst>
          </p:cNvPr>
          <p:cNvSpPr>
            <a:spLocks noGrp="1"/>
          </p:cNvSpPr>
          <p:nvPr>
            <p:ph type="pic" sz="quarter" idx="10" hasCustomPrompt="1"/>
          </p:nvPr>
        </p:nvSpPr>
        <p:spPr>
          <a:xfrm>
            <a:off x="241300" y="228600"/>
            <a:ext cx="11696700" cy="5763986"/>
          </a:xfrm>
          <a:custGeom>
            <a:avLst/>
            <a:gdLst>
              <a:gd name="connsiteX0" fmla="*/ 0 w 11696700"/>
              <a:gd name="connsiteY0" fmla="*/ 0 h 5763986"/>
              <a:gd name="connsiteX1" fmla="*/ 11696700 w 11696700"/>
              <a:gd name="connsiteY1" fmla="*/ 0 h 5763986"/>
              <a:gd name="connsiteX2" fmla="*/ 11696700 w 11696700"/>
              <a:gd name="connsiteY2" fmla="*/ 757264 h 5763986"/>
              <a:gd name="connsiteX3" fmla="*/ 5956300 w 11696700"/>
              <a:gd name="connsiteY3" fmla="*/ 757264 h 5763986"/>
              <a:gd name="connsiteX4" fmla="*/ 5956300 w 11696700"/>
              <a:gd name="connsiteY4" fmla="*/ 3182964 h 5763986"/>
              <a:gd name="connsiteX5" fmla="*/ 11696700 w 11696700"/>
              <a:gd name="connsiteY5" fmla="*/ 3182964 h 5763986"/>
              <a:gd name="connsiteX6" fmla="*/ 11696700 w 11696700"/>
              <a:gd name="connsiteY6" fmla="*/ 5763986 h 5763986"/>
              <a:gd name="connsiteX7" fmla="*/ 0 w 11696700"/>
              <a:gd name="connsiteY7" fmla="*/ 5763986 h 5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763986">
                <a:moveTo>
                  <a:pt x="0" y="0"/>
                </a:moveTo>
                <a:lnTo>
                  <a:pt x="11696700" y="0"/>
                </a:lnTo>
                <a:lnTo>
                  <a:pt x="11696700" y="757264"/>
                </a:lnTo>
                <a:lnTo>
                  <a:pt x="5956300" y="757264"/>
                </a:lnTo>
                <a:lnTo>
                  <a:pt x="5956300" y="3182964"/>
                </a:lnTo>
                <a:lnTo>
                  <a:pt x="11696700" y="3182964"/>
                </a:lnTo>
                <a:lnTo>
                  <a:pt x="11696700" y="5763986"/>
                </a:lnTo>
                <a:lnTo>
                  <a:pt x="0" y="5763986"/>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Autofit/>
          </a:bodyPr>
          <a:lstStyle>
            <a:lvl1pPr marL="0" indent="0" algn="l">
              <a:lnSpc>
                <a:spcPct val="100000"/>
              </a:lnSpc>
              <a:spcBef>
                <a:spcPts val="0"/>
              </a:spcBef>
              <a:buNone/>
              <a:defRPr sz="4000" b="1"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1" name="Group 10">
            <a:extLst>
              <a:ext uri="{FF2B5EF4-FFF2-40B4-BE49-F238E27FC236}">
                <a16:creationId xmlns:a16="http://schemas.microsoft.com/office/drawing/2014/main" id="{9C6226AC-BA94-5A4B-96F3-2B04AFA7B8F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640DD448-DB0A-B74B-960D-98C5CD3899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2885E182-277F-2744-9537-51648653FC7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67E996A-AC35-7C43-9A90-E21C9C44B62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1667546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Photo Slide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21714963-FB4D-9B4D-BE98-080E196FF629}"/>
              </a:ext>
            </a:extLst>
          </p:cNvPr>
          <p:cNvSpPr>
            <a:spLocks noGrp="1"/>
          </p:cNvSpPr>
          <p:nvPr>
            <p:ph type="pic" sz="quarter" idx="10" hasCustomPrompt="1"/>
          </p:nvPr>
        </p:nvSpPr>
        <p:spPr>
          <a:xfrm>
            <a:off x="241300" y="228600"/>
            <a:ext cx="11696700" cy="5763986"/>
          </a:xfrm>
          <a:custGeom>
            <a:avLst/>
            <a:gdLst>
              <a:gd name="connsiteX0" fmla="*/ 0 w 11696700"/>
              <a:gd name="connsiteY0" fmla="*/ 0 h 5763986"/>
              <a:gd name="connsiteX1" fmla="*/ 11696700 w 11696700"/>
              <a:gd name="connsiteY1" fmla="*/ 0 h 5763986"/>
              <a:gd name="connsiteX2" fmla="*/ 11696700 w 11696700"/>
              <a:gd name="connsiteY2" fmla="*/ 757264 h 5763986"/>
              <a:gd name="connsiteX3" fmla="*/ 5956300 w 11696700"/>
              <a:gd name="connsiteY3" fmla="*/ 757264 h 5763986"/>
              <a:gd name="connsiteX4" fmla="*/ 5956300 w 11696700"/>
              <a:gd name="connsiteY4" fmla="*/ 3182964 h 5763986"/>
              <a:gd name="connsiteX5" fmla="*/ 11696700 w 11696700"/>
              <a:gd name="connsiteY5" fmla="*/ 3182964 h 5763986"/>
              <a:gd name="connsiteX6" fmla="*/ 11696700 w 11696700"/>
              <a:gd name="connsiteY6" fmla="*/ 5763986 h 5763986"/>
              <a:gd name="connsiteX7" fmla="*/ 0 w 11696700"/>
              <a:gd name="connsiteY7" fmla="*/ 5763986 h 5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763986">
                <a:moveTo>
                  <a:pt x="0" y="0"/>
                </a:moveTo>
                <a:lnTo>
                  <a:pt x="11696700" y="0"/>
                </a:lnTo>
                <a:lnTo>
                  <a:pt x="11696700" y="757264"/>
                </a:lnTo>
                <a:lnTo>
                  <a:pt x="5956300" y="757264"/>
                </a:lnTo>
                <a:lnTo>
                  <a:pt x="5956300" y="3182964"/>
                </a:lnTo>
                <a:lnTo>
                  <a:pt x="11696700" y="3182964"/>
                </a:lnTo>
                <a:lnTo>
                  <a:pt x="11696700" y="5763986"/>
                </a:lnTo>
                <a:lnTo>
                  <a:pt x="0" y="5763986"/>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Autofit/>
          </a:bodyPr>
          <a:lstStyle>
            <a:lvl1pPr marL="0" indent="0" algn="l">
              <a:lnSpc>
                <a:spcPct val="100000"/>
              </a:lnSpc>
              <a:spcBef>
                <a:spcPts val="0"/>
              </a:spcBef>
              <a:buNone/>
              <a:defRPr sz="4000" b="1"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1" name="Group 10">
            <a:extLst>
              <a:ext uri="{FF2B5EF4-FFF2-40B4-BE49-F238E27FC236}">
                <a16:creationId xmlns:a16="http://schemas.microsoft.com/office/drawing/2014/main" id="{9C6226AC-BA94-5A4B-96F3-2B04AFA7B8F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640DD448-DB0A-B74B-960D-98C5CD3899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2885E182-277F-2744-9537-51648653FC7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67E996A-AC35-7C43-9A90-E21C9C44B62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1787763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Photo Slide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21714963-FB4D-9B4D-BE98-080E196FF629}"/>
              </a:ext>
            </a:extLst>
          </p:cNvPr>
          <p:cNvSpPr>
            <a:spLocks noGrp="1"/>
          </p:cNvSpPr>
          <p:nvPr>
            <p:ph type="pic" sz="quarter" idx="10" hasCustomPrompt="1"/>
          </p:nvPr>
        </p:nvSpPr>
        <p:spPr>
          <a:xfrm>
            <a:off x="241300" y="228600"/>
            <a:ext cx="11696700" cy="5763986"/>
          </a:xfrm>
          <a:custGeom>
            <a:avLst/>
            <a:gdLst>
              <a:gd name="connsiteX0" fmla="*/ 0 w 11696700"/>
              <a:gd name="connsiteY0" fmla="*/ 0 h 5763986"/>
              <a:gd name="connsiteX1" fmla="*/ 11696700 w 11696700"/>
              <a:gd name="connsiteY1" fmla="*/ 0 h 5763986"/>
              <a:gd name="connsiteX2" fmla="*/ 11696700 w 11696700"/>
              <a:gd name="connsiteY2" fmla="*/ 757264 h 5763986"/>
              <a:gd name="connsiteX3" fmla="*/ 5956300 w 11696700"/>
              <a:gd name="connsiteY3" fmla="*/ 757264 h 5763986"/>
              <a:gd name="connsiteX4" fmla="*/ 5956300 w 11696700"/>
              <a:gd name="connsiteY4" fmla="*/ 3182964 h 5763986"/>
              <a:gd name="connsiteX5" fmla="*/ 11696700 w 11696700"/>
              <a:gd name="connsiteY5" fmla="*/ 3182964 h 5763986"/>
              <a:gd name="connsiteX6" fmla="*/ 11696700 w 11696700"/>
              <a:gd name="connsiteY6" fmla="*/ 5763986 h 5763986"/>
              <a:gd name="connsiteX7" fmla="*/ 0 w 11696700"/>
              <a:gd name="connsiteY7" fmla="*/ 5763986 h 5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763986">
                <a:moveTo>
                  <a:pt x="0" y="0"/>
                </a:moveTo>
                <a:lnTo>
                  <a:pt x="11696700" y="0"/>
                </a:lnTo>
                <a:lnTo>
                  <a:pt x="11696700" y="757264"/>
                </a:lnTo>
                <a:lnTo>
                  <a:pt x="5956300" y="757264"/>
                </a:lnTo>
                <a:lnTo>
                  <a:pt x="5956300" y="3182964"/>
                </a:lnTo>
                <a:lnTo>
                  <a:pt x="11696700" y="3182964"/>
                </a:lnTo>
                <a:lnTo>
                  <a:pt x="11696700" y="5763986"/>
                </a:lnTo>
                <a:lnTo>
                  <a:pt x="0" y="5763986"/>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Autofit/>
          </a:bodyPr>
          <a:lstStyle>
            <a:lvl1pPr marL="0" indent="0" algn="l">
              <a:lnSpc>
                <a:spcPct val="100000"/>
              </a:lnSpc>
              <a:spcBef>
                <a:spcPts val="0"/>
              </a:spcBef>
              <a:buNone/>
              <a:defRPr sz="4000" b="1"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1" name="Group 10">
            <a:extLst>
              <a:ext uri="{FF2B5EF4-FFF2-40B4-BE49-F238E27FC236}">
                <a16:creationId xmlns:a16="http://schemas.microsoft.com/office/drawing/2014/main" id="{9C6226AC-BA94-5A4B-96F3-2B04AFA7B8F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640DD448-DB0A-B74B-960D-98C5CD3899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2885E182-277F-2744-9537-51648653FC7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67E996A-AC35-7C43-9A90-E21C9C44B62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839981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Photo Slide -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88084" y="13936"/>
            <a:ext cx="6151000" cy="6858000"/>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018532"/>
            <a:ext cx="4983180" cy="5706117"/>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14542" y="296284"/>
            <a:ext cx="5085159" cy="582221"/>
          </a:xfrm>
        </p:spPr>
        <p:txBody>
          <a:bodyPr>
            <a:normAutofit/>
          </a:bodyPr>
          <a:lstStyle>
            <a:lvl1pPr marL="0" indent="0" algn="l">
              <a:lnSpc>
                <a:spcPct val="100000"/>
              </a:lnSpc>
              <a:spcBef>
                <a:spcPts val="600"/>
              </a:spcBef>
              <a:buNone/>
              <a:defRPr sz="3600" b="1"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9" name="Picture 18" descr="Background pattern&#10;&#10;Description automatically generated">
            <a:extLst>
              <a:ext uri="{FF2B5EF4-FFF2-40B4-BE49-F238E27FC236}">
                <a16:creationId xmlns:a16="http://schemas.microsoft.com/office/drawing/2014/main" id="{E592266E-2214-AE47-9027-D13BF609C360}"/>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6572759" y="5676171"/>
            <a:ext cx="5564883" cy="1181829"/>
          </a:xfrm>
          <a:prstGeom prst="rect">
            <a:avLst/>
          </a:prstGeom>
        </p:spPr>
      </p:pic>
      <p:grpSp>
        <p:nvGrpSpPr>
          <p:cNvPr id="20" name="Group 19">
            <a:extLst>
              <a:ext uri="{FF2B5EF4-FFF2-40B4-BE49-F238E27FC236}">
                <a16:creationId xmlns:a16="http://schemas.microsoft.com/office/drawing/2014/main" id="{DBC0963D-5E99-C64E-999D-331B6AD4A89C}"/>
              </a:ext>
            </a:extLst>
          </p:cNvPr>
          <p:cNvGrpSpPr/>
          <p:nvPr userDrawn="1"/>
        </p:nvGrpSpPr>
        <p:grpSpPr>
          <a:xfrm>
            <a:off x="8448790" y="6057987"/>
            <a:ext cx="3144242" cy="374574"/>
            <a:chOff x="301128" y="6151084"/>
            <a:chExt cx="3144242" cy="374574"/>
          </a:xfrm>
        </p:grpSpPr>
        <p:pic>
          <p:nvPicPr>
            <p:cNvPr id="21" name="Picture 20" descr="Shape&#10;&#10;Description automatically generated with medium confidence">
              <a:extLst>
                <a:ext uri="{FF2B5EF4-FFF2-40B4-BE49-F238E27FC236}">
                  <a16:creationId xmlns:a16="http://schemas.microsoft.com/office/drawing/2014/main" id="{230C7B28-68C5-CD47-B21F-CACD1589E5D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4CD0ACD0-B63F-8540-B01F-161477E1D23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17004605-AB16-6847-A149-1F28A119092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9004665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ext / Photo Slide -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6858000"/>
          </a:xfrm>
          <a:prstGeom prst="rect">
            <a:avLst/>
          </a:pr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9" name="Picture 18" descr="Background pattern&#10;&#10;Description automatically generated">
            <a:extLst>
              <a:ext uri="{FF2B5EF4-FFF2-40B4-BE49-F238E27FC236}">
                <a16:creationId xmlns:a16="http://schemas.microsoft.com/office/drawing/2014/main" id="{E592266E-2214-AE47-9027-D13BF609C360}"/>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6572759" y="5676171"/>
            <a:ext cx="5564883" cy="1181829"/>
          </a:xfrm>
          <a:prstGeom prst="rect">
            <a:avLst/>
          </a:prstGeom>
        </p:spPr>
      </p:pic>
      <p:grpSp>
        <p:nvGrpSpPr>
          <p:cNvPr id="20" name="Group 19">
            <a:extLst>
              <a:ext uri="{FF2B5EF4-FFF2-40B4-BE49-F238E27FC236}">
                <a16:creationId xmlns:a16="http://schemas.microsoft.com/office/drawing/2014/main" id="{DBC0963D-5E99-C64E-999D-331B6AD4A89C}"/>
              </a:ext>
            </a:extLst>
          </p:cNvPr>
          <p:cNvGrpSpPr/>
          <p:nvPr userDrawn="1"/>
        </p:nvGrpSpPr>
        <p:grpSpPr>
          <a:xfrm>
            <a:off x="8448790" y="6057987"/>
            <a:ext cx="3144242" cy="374574"/>
            <a:chOff x="301128" y="6151084"/>
            <a:chExt cx="3144242" cy="374574"/>
          </a:xfrm>
        </p:grpSpPr>
        <p:pic>
          <p:nvPicPr>
            <p:cNvPr id="21" name="Picture 20" descr="Shape&#10;&#10;Description automatically generated with medium confidence">
              <a:extLst>
                <a:ext uri="{FF2B5EF4-FFF2-40B4-BE49-F238E27FC236}">
                  <a16:creationId xmlns:a16="http://schemas.microsoft.com/office/drawing/2014/main" id="{230C7B28-68C5-CD47-B21F-CACD1589E5D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4CD0ACD0-B63F-8540-B01F-161477E1D23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17004605-AB16-6847-A149-1F28A119092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8" name="Text Placeholder 17">
            <a:extLst>
              <a:ext uri="{FF2B5EF4-FFF2-40B4-BE49-F238E27FC236}">
                <a16:creationId xmlns:a16="http://schemas.microsoft.com/office/drawing/2014/main" id="{C083F70B-8066-C68E-4482-C3B8E94C9A16}"/>
              </a:ext>
            </a:extLst>
          </p:cNvPr>
          <p:cNvSpPr>
            <a:spLocks noGrp="1"/>
          </p:cNvSpPr>
          <p:nvPr>
            <p:ph type="body" sz="quarter" idx="18" hasCustomPrompt="1"/>
          </p:nvPr>
        </p:nvSpPr>
        <p:spPr>
          <a:xfrm>
            <a:off x="734715" y="1018532"/>
            <a:ext cx="4983180" cy="5706117"/>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Text Placeholder 23">
            <a:extLst>
              <a:ext uri="{FF2B5EF4-FFF2-40B4-BE49-F238E27FC236}">
                <a16:creationId xmlns:a16="http://schemas.microsoft.com/office/drawing/2014/main" id="{4F8BFB5D-421B-2E72-7A4A-E063A6F3A7B7}"/>
              </a:ext>
            </a:extLst>
          </p:cNvPr>
          <p:cNvSpPr>
            <a:spLocks noGrp="1"/>
          </p:cNvSpPr>
          <p:nvPr>
            <p:ph type="body" sz="quarter" idx="16" hasCustomPrompt="1"/>
          </p:nvPr>
        </p:nvSpPr>
        <p:spPr>
          <a:xfrm>
            <a:off x="714542" y="296284"/>
            <a:ext cx="5085159" cy="582221"/>
          </a:xfrm>
        </p:spPr>
        <p:txBody>
          <a:bodyPr>
            <a:normAutofit/>
          </a:bodyPr>
          <a:lstStyle>
            <a:lvl1pPr marL="0" indent="0" algn="l">
              <a:lnSpc>
                <a:spcPct val="100000"/>
              </a:lnSpc>
              <a:spcBef>
                <a:spcPts val="600"/>
              </a:spcBef>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3249589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A">
    <p:spTree>
      <p:nvGrpSpPr>
        <p:cNvPr id="1" name=""/>
        <p:cNvGrpSpPr/>
        <p:nvPr/>
      </p:nvGrpSpPr>
      <p:grpSpPr>
        <a:xfrm>
          <a:off x="0" y="0"/>
          <a:ext cx="0" cy="0"/>
          <a:chOff x="0" y="0"/>
          <a:chExt cx="0" cy="0"/>
        </a:xfrm>
      </p:grpSpPr>
      <p:pic>
        <p:nvPicPr>
          <p:cNvPr id="28" name="Picture 27" descr="Background pattern&#10;&#10;Description automatically generated">
            <a:extLst>
              <a:ext uri="{FF2B5EF4-FFF2-40B4-BE49-F238E27FC236}">
                <a16:creationId xmlns:a16="http://schemas.microsoft.com/office/drawing/2014/main" id="{AF00788B-479B-2B4C-91B5-DFDC629759F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379" t="21334" r="4379" b="23494"/>
          <a:stretch/>
        </p:blipFill>
        <p:spPr>
          <a:xfrm>
            <a:off x="6913349" y="0"/>
            <a:ext cx="5278651" cy="3949990"/>
          </a:xfrm>
          <a:prstGeom prst="rect">
            <a:avLst/>
          </a:prstGeom>
        </p:spPr>
      </p:pic>
      <p:sp>
        <p:nvSpPr>
          <p:cNvPr id="22" name="Rectangle 21">
            <a:extLst>
              <a:ext uri="{FF2B5EF4-FFF2-40B4-BE49-F238E27FC236}">
                <a16:creationId xmlns:a16="http://schemas.microsoft.com/office/drawing/2014/main" id="{3CB96BD4-CA10-ED43-95A7-29E7DE996C4F}"/>
              </a:ext>
            </a:extLst>
          </p:cNvPr>
          <p:cNvSpPr/>
          <p:nvPr userDrawn="1"/>
        </p:nvSpPr>
        <p:spPr>
          <a:xfrm>
            <a:off x="0" y="3321423"/>
            <a:ext cx="12192000" cy="3543835"/>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817349" y="4600585"/>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817349" y="3982062"/>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5" name="Picture 4" descr="A picture containing text&#10;&#10;Description automatically generated">
            <a:extLst>
              <a:ext uri="{FF2B5EF4-FFF2-40B4-BE49-F238E27FC236}">
                <a16:creationId xmlns:a16="http://schemas.microsoft.com/office/drawing/2014/main" id="{3E82DD13-1C3A-CA42-93AE-19D729C8010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2438" y="0"/>
            <a:ext cx="5768471" cy="2536919"/>
          </a:xfrm>
          <a:prstGeom prst="rect">
            <a:avLst/>
          </a:prstGeom>
        </p:spPr>
      </p:pic>
      <p:sp>
        <p:nvSpPr>
          <p:cNvPr id="23" name="Rectangle 22">
            <a:extLst>
              <a:ext uri="{FF2B5EF4-FFF2-40B4-BE49-F238E27FC236}">
                <a16:creationId xmlns:a16="http://schemas.microsoft.com/office/drawing/2014/main" id="{23FAF6BC-92F1-BF4F-87ED-EB5FDA663DAD}"/>
              </a:ext>
            </a:extLst>
          </p:cNvPr>
          <p:cNvSpPr/>
          <p:nvPr userDrawn="1"/>
        </p:nvSpPr>
        <p:spPr>
          <a:xfrm>
            <a:off x="701913" y="5958576"/>
            <a:ext cx="6589536"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supports the production of this publication and </a:t>
            </a:r>
            <a:r>
              <a:rPr lang="en-I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does not constitute an endorsement of the contents which reflects the views only of the authors, and the Commission cannot be held responsible for any use which may be of the information contained </a:t>
            </a:r>
            <a:r>
              <a:rPr lang="en-US"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therein </a:t>
            </a:r>
            <a:r>
              <a:rPr lang="en-I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4" name="Group 23">
            <a:extLst>
              <a:ext uri="{FF2B5EF4-FFF2-40B4-BE49-F238E27FC236}">
                <a16:creationId xmlns:a16="http://schemas.microsoft.com/office/drawing/2014/main" id="{42477C97-4AB2-0B46-A1B1-C5A8EC75C110}"/>
              </a:ext>
            </a:extLst>
          </p:cNvPr>
          <p:cNvGrpSpPr/>
          <p:nvPr userDrawn="1"/>
        </p:nvGrpSpPr>
        <p:grpSpPr>
          <a:xfrm>
            <a:off x="9456007" y="5764605"/>
            <a:ext cx="2735993" cy="679345"/>
            <a:chOff x="0" y="0"/>
            <a:chExt cx="2301694" cy="571500"/>
          </a:xfrm>
        </p:grpSpPr>
        <p:sp>
          <p:nvSpPr>
            <p:cNvPr id="25" name="Rectangle 24">
              <a:extLst>
                <a:ext uri="{FF2B5EF4-FFF2-40B4-BE49-F238E27FC236}">
                  <a16:creationId xmlns:a16="http://schemas.microsoft.com/office/drawing/2014/main" id="{7B452FE1-41E3-9240-B0A7-14147065C551}"/>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6" name="Picture 25">
              <a:extLst>
                <a:ext uri="{FF2B5EF4-FFF2-40B4-BE49-F238E27FC236}">
                  <a16:creationId xmlns:a16="http://schemas.microsoft.com/office/drawing/2014/main" id="{24802A6F-162A-174A-B07A-A9228B9DB5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4220865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Photo Slide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228E03E-E573-114A-9C13-2157A15A837F}"/>
              </a:ext>
            </a:extLst>
          </p:cNvPr>
          <p:cNvSpPr/>
          <p:nvPr userDrawn="1"/>
        </p:nvSpPr>
        <p:spPr>
          <a:xfrm>
            <a:off x="241300" y="0"/>
            <a:ext cx="6151000" cy="6858000"/>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7">
            <a:extLst>
              <a:ext uri="{FF2B5EF4-FFF2-40B4-BE49-F238E27FC236}">
                <a16:creationId xmlns:a16="http://schemas.microsoft.com/office/drawing/2014/main" id="{E1B46F6A-759B-0D43-AE93-1DDD28B1D162}"/>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4" name="Picture 13" descr="Background pattern&#10;&#10;Description automatically generated">
            <a:extLst>
              <a:ext uri="{FF2B5EF4-FFF2-40B4-BE49-F238E27FC236}">
                <a16:creationId xmlns:a16="http://schemas.microsoft.com/office/drawing/2014/main" id="{3742256F-828A-2D4E-85A5-D47D63151BEC}"/>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6572759" y="5676171"/>
            <a:ext cx="5564883" cy="1181829"/>
          </a:xfrm>
          <a:prstGeom prst="rect">
            <a:avLst/>
          </a:prstGeom>
        </p:spPr>
      </p:pic>
      <p:grpSp>
        <p:nvGrpSpPr>
          <p:cNvPr id="15" name="Group 14">
            <a:extLst>
              <a:ext uri="{FF2B5EF4-FFF2-40B4-BE49-F238E27FC236}">
                <a16:creationId xmlns:a16="http://schemas.microsoft.com/office/drawing/2014/main" id="{9510E3A8-BD3A-5547-B4D4-6BB14A3E6F06}"/>
              </a:ext>
            </a:extLst>
          </p:cNvPr>
          <p:cNvGrpSpPr/>
          <p:nvPr userDrawn="1"/>
        </p:nvGrpSpPr>
        <p:grpSpPr>
          <a:xfrm>
            <a:off x="8448790" y="6057987"/>
            <a:ext cx="3144242" cy="374574"/>
            <a:chOff x="301128" y="6151084"/>
            <a:chExt cx="3144242" cy="374574"/>
          </a:xfrm>
        </p:grpSpPr>
        <p:pic>
          <p:nvPicPr>
            <p:cNvPr id="22" name="Picture 21" descr="Shape&#10;&#10;Description automatically generated with medium confidence">
              <a:extLst>
                <a:ext uri="{FF2B5EF4-FFF2-40B4-BE49-F238E27FC236}">
                  <a16:creationId xmlns:a16="http://schemas.microsoft.com/office/drawing/2014/main" id="{4B63785F-8E82-9240-85D8-8687E24D54F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BFD2F9BD-A5FA-414A-90FC-7649B9CB546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3A35C0D0-CA49-734C-BA93-46282C8350B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2" name="Text Placeholder 17">
            <a:extLst>
              <a:ext uri="{FF2B5EF4-FFF2-40B4-BE49-F238E27FC236}">
                <a16:creationId xmlns:a16="http://schemas.microsoft.com/office/drawing/2014/main" id="{2C5081B8-C15D-8E8A-18B3-2C374C4F5990}"/>
              </a:ext>
            </a:extLst>
          </p:cNvPr>
          <p:cNvSpPr>
            <a:spLocks noGrp="1"/>
          </p:cNvSpPr>
          <p:nvPr>
            <p:ph type="body" sz="quarter" idx="18" hasCustomPrompt="1"/>
          </p:nvPr>
        </p:nvSpPr>
        <p:spPr>
          <a:xfrm>
            <a:off x="734715" y="1018532"/>
            <a:ext cx="4983180" cy="5706117"/>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426BF807-9F22-AC64-7706-CAD5C1485C9B}"/>
              </a:ext>
            </a:extLst>
          </p:cNvPr>
          <p:cNvSpPr>
            <a:spLocks noGrp="1"/>
          </p:cNvSpPr>
          <p:nvPr>
            <p:ph type="body" sz="quarter" idx="16" hasCustomPrompt="1"/>
          </p:nvPr>
        </p:nvSpPr>
        <p:spPr>
          <a:xfrm>
            <a:off x="714542" y="296284"/>
            <a:ext cx="5085159" cy="582221"/>
          </a:xfrm>
        </p:spPr>
        <p:txBody>
          <a:bodyPr>
            <a:normAutofit/>
          </a:bodyPr>
          <a:lstStyle>
            <a:lvl1pPr marL="0" indent="0" algn="l">
              <a:lnSpc>
                <a:spcPct val="100000"/>
              </a:lnSpc>
              <a:spcBef>
                <a:spcPts val="600"/>
              </a:spcBef>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3666791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 Photo Slide -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33733E-D795-464D-A1A5-B9D1FC7EE3E9}"/>
              </a:ext>
            </a:extLst>
          </p:cNvPr>
          <p:cNvSpPr/>
          <p:nvPr userDrawn="1"/>
        </p:nvSpPr>
        <p:spPr>
          <a:xfrm>
            <a:off x="241300" y="0"/>
            <a:ext cx="6151000" cy="6858000"/>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7">
            <a:extLst>
              <a:ext uri="{FF2B5EF4-FFF2-40B4-BE49-F238E27FC236}">
                <a16:creationId xmlns:a16="http://schemas.microsoft.com/office/drawing/2014/main" id="{5537A2C5-2D00-2749-8FCE-6266AF17DCE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4" name="Picture 13" descr="Background pattern&#10;&#10;Description automatically generated">
            <a:extLst>
              <a:ext uri="{FF2B5EF4-FFF2-40B4-BE49-F238E27FC236}">
                <a16:creationId xmlns:a16="http://schemas.microsoft.com/office/drawing/2014/main" id="{90C17C07-AA25-3E4D-A81D-1475740FE4C0}"/>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6572759" y="5676171"/>
            <a:ext cx="5564883" cy="1181829"/>
          </a:xfrm>
          <a:prstGeom prst="rect">
            <a:avLst/>
          </a:prstGeom>
        </p:spPr>
      </p:pic>
      <p:grpSp>
        <p:nvGrpSpPr>
          <p:cNvPr id="15" name="Group 14">
            <a:extLst>
              <a:ext uri="{FF2B5EF4-FFF2-40B4-BE49-F238E27FC236}">
                <a16:creationId xmlns:a16="http://schemas.microsoft.com/office/drawing/2014/main" id="{2FCA451E-1731-F74E-8482-094C8A652304}"/>
              </a:ext>
            </a:extLst>
          </p:cNvPr>
          <p:cNvGrpSpPr/>
          <p:nvPr userDrawn="1"/>
        </p:nvGrpSpPr>
        <p:grpSpPr>
          <a:xfrm>
            <a:off x="8448790" y="6057987"/>
            <a:ext cx="3144242" cy="374574"/>
            <a:chOff x="301128" y="6151084"/>
            <a:chExt cx="3144242" cy="374574"/>
          </a:xfrm>
        </p:grpSpPr>
        <p:pic>
          <p:nvPicPr>
            <p:cNvPr id="22" name="Picture 21" descr="Shape&#10;&#10;Description automatically generated with medium confidence">
              <a:extLst>
                <a:ext uri="{FF2B5EF4-FFF2-40B4-BE49-F238E27FC236}">
                  <a16:creationId xmlns:a16="http://schemas.microsoft.com/office/drawing/2014/main" id="{C3CCC86B-708B-A949-AC9E-DE4F32E8C37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739DBF16-C94E-704D-85CA-56E7A626791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BFC0A548-B304-F549-883D-832E0848BDC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2" name="Text Placeholder 17">
            <a:extLst>
              <a:ext uri="{FF2B5EF4-FFF2-40B4-BE49-F238E27FC236}">
                <a16:creationId xmlns:a16="http://schemas.microsoft.com/office/drawing/2014/main" id="{C71CAA30-7CAC-8E42-0626-BD60DDAD6D27}"/>
              </a:ext>
            </a:extLst>
          </p:cNvPr>
          <p:cNvSpPr>
            <a:spLocks noGrp="1"/>
          </p:cNvSpPr>
          <p:nvPr>
            <p:ph type="body" sz="quarter" idx="18" hasCustomPrompt="1"/>
          </p:nvPr>
        </p:nvSpPr>
        <p:spPr>
          <a:xfrm>
            <a:off x="734715" y="1018532"/>
            <a:ext cx="4983180" cy="5706117"/>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941944D7-8B84-B70D-15DE-A6CA36136694}"/>
              </a:ext>
            </a:extLst>
          </p:cNvPr>
          <p:cNvSpPr>
            <a:spLocks noGrp="1"/>
          </p:cNvSpPr>
          <p:nvPr>
            <p:ph type="body" sz="quarter" idx="16" hasCustomPrompt="1"/>
          </p:nvPr>
        </p:nvSpPr>
        <p:spPr>
          <a:xfrm>
            <a:off x="714542" y="296284"/>
            <a:ext cx="5085159" cy="582221"/>
          </a:xfrm>
        </p:spPr>
        <p:txBody>
          <a:bodyPr>
            <a:normAutofit/>
          </a:bodyPr>
          <a:lstStyle>
            <a:lvl1pPr marL="0" indent="0" algn="l">
              <a:lnSpc>
                <a:spcPct val="100000"/>
              </a:lnSpc>
              <a:spcBef>
                <a:spcPts val="600"/>
              </a:spcBef>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39207915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eet Our Team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BE0517-C9C1-5E4E-BC03-C7E36B3D33D3}"/>
              </a:ext>
            </a:extLst>
          </p:cNvPr>
          <p:cNvSpPr/>
          <p:nvPr userDrawn="1"/>
        </p:nvSpPr>
        <p:spPr>
          <a:xfrm>
            <a:off x="241300" y="228600"/>
            <a:ext cx="11696700" cy="2717800"/>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23">
            <a:extLst>
              <a:ext uri="{FF2B5EF4-FFF2-40B4-BE49-F238E27FC236}">
                <a16:creationId xmlns:a16="http://schemas.microsoft.com/office/drawing/2014/main" id="{F70575B2-ECB2-3B4B-8C90-3CB13894D8CB}"/>
              </a:ext>
            </a:extLst>
          </p:cNvPr>
          <p:cNvSpPr>
            <a:spLocks noGrp="1"/>
          </p:cNvSpPr>
          <p:nvPr>
            <p:ph type="pic" sz="quarter" idx="10"/>
          </p:nvPr>
        </p:nvSpPr>
        <p:spPr>
          <a:xfrm>
            <a:off x="1147385" y="2043172"/>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1" name="Picture Placeholder 23">
            <a:extLst>
              <a:ext uri="{FF2B5EF4-FFF2-40B4-BE49-F238E27FC236}">
                <a16:creationId xmlns:a16="http://schemas.microsoft.com/office/drawing/2014/main" id="{597B8BAB-AD5C-574C-8BBB-7F077692D340}"/>
              </a:ext>
            </a:extLst>
          </p:cNvPr>
          <p:cNvSpPr>
            <a:spLocks noGrp="1"/>
          </p:cNvSpPr>
          <p:nvPr>
            <p:ph type="pic" sz="quarter" idx="11"/>
          </p:nvPr>
        </p:nvSpPr>
        <p:spPr>
          <a:xfrm>
            <a:off x="3886593" y="2052565"/>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2" name="Picture Placeholder 23">
            <a:extLst>
              <a:ext uri="{FF2B5EF4-FFF2-40B4-BE49-F238E27FC236}">
                <a16:creationId xmlns:a16="http://schemas.microsoft.com/office/drawing/2014/main" id="{8CBF548A-8484-5248-B085-F53D405FB036}"/>
              </a:ext>
            </a:extLst>
          </p:cNvPr>
          <p:cNvSpPr>
            <a:spLocks noGrp="1"/>
          </p:cNvSpPr>
          <p:nvPr>
            <p:ph type="pic" sz="quarter" idx="12"/>
          </p:nvPr>
        </p:nvSpPr>
        <p:spPr>
          <a:xfrm>
            <a:off x="6581530" y="2048263"/>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3" name="Picture Placeholder 23">
            <a:extLst>
              <a:ext uri="{FF2B5EF4-FFF2-40B4-BE49-F238E27FC236}">
                <a16:creationId xmlns:a16="http://schemas.microsoft.com/office/drawing/2014/main" id="{39A13ABC-6CD4-9246-A71F-B0D3E19169DA}"/>
              </a:ext>
            </a:extLst>
          </p:cNvPr>
          <p:cNvSpPr>
            <a:spLocks noGrp="1"/>
          </p:cNvSpPr>
          <p:nvPr>
            <p:ph type="pic" sz="quarter" idx="13"/>
          </p:nvPr>
        </p:nvSpPr>
        <p:spPr>
          <a:xfrm>
            <a:off x="9320738" y="2057654"/>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42" name="Text Placeholder 17">
            <a:extLst>
              <a:ext uri="{FF2B5EF4-FFF2-40B4-BE49-F238E27FC236}">
                <a16:creationId xmlns:a16="http://schemas.microsoft.com/office/drawing/2014/main" id="{87A5D6E2-FCB8-A749-81EA-BC7F9A176ABB}"/>
              </a:ext>
            </a:extLst>
          </p:cNvPr>
          <p:cNvSpPr>
            <a:spLocks noGrp="1"/>
          </p:cNvSpPr>
          <p:nvPr>
            <p:ph type="body" sz="quarter" idx="18" hasCustomPrompt="1"/>
          </p:nvPr>
        </p:nvSpPr>
        <p:spPr>
          <a:xfrm>
            <a:off x="864405" y="4462702"/>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3" name="Text Placeholder 23">
            <a:extLst>
              <a:ext uri="{FF2B5EF4-FFF2-40B4-BE49-F238E27FC236}">
                <a16:creationId xmlns:a16="http://schemas.microsoft.com/office/drawing/2014/main" id="{AB58A5CB-AB27-844F-B28D-2E3D2232E353}"/>
              </a:ext>
            </a:extLst>
          </p:cNvPr>
          <p:cNvSpPr>
            <a:spLocks noGrp="1"/>
          </p:cNvSpPr>
          <p:nvPr>
            <p:ph type="body" sz="quarter" idx="16" hasCustomPrompt="1"/>
          </p:nvPr>
        </p:nvSpPr>
        <p:spPr>
          <a:xfrm>
            <a:off x="864404" y="3931189"/>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4" name="Text Placeholder 17">
            <a:extLst>
              <a:ext uri="{FF2B5EF4-FFF2-40B4-BE49-F238E27FC236}">
                <a16:creationId xmlns:a16="http://schemas.microsoft.com/office/drawing/2014/main" id="{4B2C2646-153F-D446-A6C4-E96058A5C0FE}"/>
              </a:ext>
            </a:extLst>
          </p:cNvPr>
          <p:cNvSpPr>
            <a:spLocks noGrp="1"/>
          </p:cNvSpPr>
          <p:nvPr>
            <p:ph type="body" sz="quarter" idx="19" hasCustomPrompt="1"/>
          </p:nvPr>
        </p:nvSpPr>
        <p:spPr>
          <a:xfrm>
            <a:off x="3603613" y="4480397"/>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5" name="Text Placeholder 23">
            <a:extLst>
              <a:ext uri="{FF2B5EF4-FFF2-40B4-BE49-F238E27FC236}">
                <a16:creationId xmlns:a16="http://schemas.microsoft.com/office/drawing/2014/main" id="{35687AA8-029A-4A4F-B7FF-65AD20471261}"/>
              </a:ext>
            </a:extLst>
          </p:cNvPr>
          <p:cNvSpPr>
            <a:spLocks noGrp="1"/>
          </p:cNvSpPr>
          <p:nvPr>
            <p:ph type="body" sz="quarter" idx="20" hasCustomPrompt="1"/>
          </p:nvPr>
        </p:nvSpPr>
        <p:spPr>
          <a:xfrm>
            <a:off x="3603612" y="3948884"/>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6" name="Text Placeholder 17">
            <a:extLst>
              <a:ext uri="{FF2B5EF4-FFF2-40B4-BE49-F238E27FC236}">
                <a16:creationId xmlns:a16="http://schemas.microsoft.com/office/drawing/2014/main" id="{60085004-ECA1-184B-A4C3-081718D98C21}"/>
              </a:ext>
            </a:extLst>
          </p:cNvPr>
          <p:cNvSpPr>
            <a:spLocks noGrp="1"/>
          </p:cNvSpPr>
          <p:nvPr>
            <p:ph type="body" sz="quarter" idx="21" hasCustomPrompt="1"/>
          </p:nvPr>
        </p:nvSpPr>
        <p:spPr>
          <a:xfrm>
            <a:off x="6298550" y="4450949"/>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7" name="Text Placeholder 23">
            <a:extLst>
              <a:ext uri="{FF2B5EF4-FFF2-40B4-BE49-F238E27FC236}">
                <a16:creationId xmlns:a16="http://schemas.microsoft.com/office/drawing/2014/main" id="{8A39FB91-3EAB-8D46-823F-121EE6218956}"/>
              </a:ext>
            </a:extLst>
          </p:cNvPr>
          <p:cNvSpPr>
            <a:spLocks noGrp="1"/>
          </p:cNvSpPr>
          <p:nvPr>
            <p:ph type="body" sz="quarter" idx="22" hasCustomPrompt="1"/>
          </p:nvPr>
        </p:nvSpPr>
        <p:spPr>
          <a:xfrm>
            <a:off x="6298549" y="3919436"/>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8" name="Text Placeholder 17">
            <a:extLst>
              <a:ext uri="{FF2B5EF4-FFF2-40B4-BE49-F238E27FC236}">
                <a16:creationId xmlns:a16="http://schemas.microsoft.com/office/drawing/2014/main" id="{732096D6-82F4-EF4D-B0DE-F90EE786C97A}"/>
              </a:ext>
            </a:extLst>
          </p:cNvPr>
          <p:cNvSpPr>
            <a:spLocks noGrp="1"/>
          </p:cNvSpPr>
          <p:nvPr>
            <p:ph type="body" sz="quarter" idx="23" hasCustomPrompt="1"/>
          </p:nvPr>
        </p:nvSpPr>
        <p:spPr>
          <a:xfrm>
            <a:off x="9037758" y="4468644"/>
            <a:ext cx="2289837" cy="1237497"/>
          </a:xfrm>
        </p:spPr>
        <p:txBody>
          <a:bodyPr>
            <a:normAutofit/>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Title</a:t>
            </a:r>
            <a:endParaRPr lang="en-US" dirty="0"/>
          </a:p>
          <a:p>
            <a:pPr lvl="0"/>
            <a:endParaRPr lang="en-US" dirty="0"/>
          </a:p>
        </p:txBody>
      </p:sp>
      <p:sp>
        <p:nvSpPr>
          <p:cNvPr id="49" name="Text Placeholder 23">
            <a:extLst>
              <a:ext uri="{FF2B5EF4-FFF2-40B4-BE49-F238E27FC236}">
                <a16:creationId xmlns:a16="http://schemas.microsoft.com/office/drawing/2014/main" id="{1159E417-4740-EB49-8F54-BE28E9673052}"/>
              </a:ext>
            </a:extLst>
          </p:cNvPr>
          <p:cNvSpPr>
            <a:spLocks noGrp="1"/>
          </p:cNvSpPr>
          <p:nvPr>
            <p:ph type="body" sz="quarter" idx="24" hasCustomPrompt="1"/>
          </p:nvPr>
        </p:nvSpPr>
        <p:spPr>
          <a:xfrm>
            <a:off x="9037757" y="3937131"/>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pic>
        <p:nvPicPr>
          <p:cNvPr id="19" name="Picture 18" descr="Background pattern&#10;&#10;Description automatically generated">
            <a:extLst>
              <a:ext uri="{FF2B5EF4-FFF2-40B4-BE49-F238E27FC236}">
                <a16:creationId xmlns:a16="http://schemas.microsoft.com/office/drawing/2014/main" id="{A830E649-EC4E-D743-8060-0EA1EC1AA71B}"/>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sp>
        <p:nvSpPr>
          <p:cNvPr id="26" name="Text Placeholder 23">
            <a:extLst>
              <a:ext uri="{FF2B5EF4-FFF2-40B4-BE49-F238E27FC236}">
                <a16:creationId xmlns:a16="http://schemas.microsoft.com/office/drawing/2014/main" id="{6B62F49B-C8B1-C141-830A-6FFB7CF4FFC2}"/>
              </a:ext>
            </a:extLst>
          </p:cNvPr>
          <p:cNvSpPr>
            <a:spLocks noGrp="1"/>
          </p:cNvSpPr>
          <p:nvPr>
            <p:ph type="body" sz="quarter" idx="25" hasCustomPrompt="1"/>
          </p:nvPr>
        </p:nvSpPr>
        <p:spPr>
          <a:xfrm>
            <a:off x="254000" y="590455"/>
            <a:ext cx="11696700" cy="582221"/>
          </a:xfrm>
        </p:spPr>
        <p:txBody>
          <a:bodyPr>
            <a:normAutofit/>
          </a:bodyPr>
          <a:lstStyle>
            <a:lvl1pPr marL="0" indent="0" algn="ctr">
              <a:buNone/>
              <a:defRPr sz="3600" b="0" i="0">
                <a:solidFill>
                  <a:schemeClr val="bg1"/>
                </a:solidFill>
                <a:latin typeface="Calibri" panose="020F0502020204030204" pitchFamily="34" charset="0"/>
                <a:cs typeface="Calibri" panose="020F0502020204030204" pitchFamily="34" charset="0"/>
              </a:defRPr>
            </a:lvl1pPr>
          </a:lstStyle>
          <a:p>
            <a:pPr lvl="0"/>
            <a:r>
              <a:rPr lang="en-US" dirty="0"/>
              <a:t>Meet Our Team</a:t>
            </a:r>
          </a:p>
        </p:txBody>
      </p:sp>
    </p:spTree>
    <p:extLst>
      <p:ext uri="{BB962C8B-B14F-4D97-AF65-F5344CB8AC3E}">
        <p14:creationId xmlns:p14="http://schemas.microsoft.com/office/powerpoint/2010/main" val="9964810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eet Our Team - Orang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B458CEA-6775-C542-8654-D33395A969B7}"/>
              </a:ext>
            </a:extLst>
          </p:cNvPr>
          <p:cNvSpPr/>
          <p:nvPr userDrawn="1"/>
        </p:nvSpPr>
        <p:spPr>
          <a:xfrm>
            <a:off x="241300" y="228600"/>
            <a:ext cx="11696700" cy="2717800"/>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23">
            <a:extLst>
              <a:ext uri="{FF2B5EF4-FFF2-40B4-BE49-F238E27FC236}">
                <a16:creationId xmlns:a16="http://schemas.microsoft.com/office/drawing/2014/main" id="{02DEA743-B449-984C-8670-21635A318646}"/>
              </a:ext>
            </a:extLst>
          </p:cNvPr>
          <p:cNvSpPr>
            <a:spLocks noGrp="1"/>
          </p:cNvSpPr>
          <p:nvPr>
            <p:ph type="pic" sz="quarter" idx="10"/>
          </p:nvPr>
        </p:nvSpPr>
        <p:spPr>
          <a:xfrm>
            <a:off x="1147385" y="2043172"/>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1" name="Picture Placeholder 23">
            <a:extLst>
              <a:ext uri="{FF2B5EF4-FFF2-40B4-BE49-F238E27FC236}">
                <a16:creationId xmlns:a16="http://schemas.microsoft.com/office/drawing/2014/main" id="{924CF65B-C881-A34A-B802-0E1001C95D07}"/>
              </a:ext>
            </a:extLst>
          </p:cNvPr>
          <p:cNvSpPr>
            <a:spLocks noGrp="1"/>
          </p:cNvSpPr>
          <p:nvPr>
            <p:ph type="pic" sz="quarter" idx="11"/>
          </p:nvPr>
        </p:nvSpPr>
        <p:spPr>
          <a:xfrm>
            <a:off x="3886593" y="2052565"/>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2" name="Picture Placeholder 23">
            <a:extLst>
              <a:ext uri="{FF2B5EF4-FFF2-40B4-BE49-F238E27FC236}">
                <a16:creationId xmlns:a16="http://schemas.microsoft.com/office/drawing/2014/main" id="{F3CF7FCA-B9F3-654D-A571-44779EA9FDBE}"/>
              </a:ext>
            </a:extLst>
          </p:cNvPr>
          <p:cNvSpPr>
            <a:spLocks noGrp="1"/>
          </p:cNvSpPr>
          <p:nvPr>
            <p:ph type="pic" sz="quarter" idx="12"/>
          </p:nvPr>
        </p:nvSpPr>
        <p:spPr>
          <a:xfrm>
            <a:off x="6581530" y="2048263"/>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3" name="Picture Placeholder 23">
            <a:extLst>
              <a:ext uri="{FF2B5EF4-FFF2-40B4-BE49-F238E27FC236}">
                <a16:creationId xmlns:a16="http://schemas.microsoft.com/office/drawing/2014/main" id="{BB2F7C97-96D1-AA4B-A86D-542F3A009D19}"/>
              </a:ext>
            </a:extLst>
          </p:cNvPr>
          <p:cNvSpPr>
            <a:spLocks noGrp="1"/>
          </p:cNvSpPr>
          <p:nvPr>
            <p:ph type="pic" sz="quarter" idx="13"/>
          </p:nvPr>
        </p:nvSpPr>
        <p:spPr>
          <a:xfrm>
            <a:off x="9320738" y="2057654"/>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41" name="Text Placeholder 17">
            <a:extLst>
              <a:ext uri="{FF2B5EF4-FFF2-40B4-BE49-F238E27FC236}">
                <a16:creationId xmlns:a16="http://schemas.microsoft.com/office/drawing/2014/main" id="{4B3E60E7-1D29-4E4A-BA40-46AB6F537EA3}"/>
              </a:ext>
            </a:extLst>
          </p:cNvPr>
          <p:cNvSpPr>
            <a:spLocks noGrp="1"/>
          </p:cNvSpPr>
          <p:nvPr>
            <p:ph type="body" sz="quarter" idx="18" hasCustomPrompt="1"/>
          </p:nvPr>
        </p:nvSpPr>
        <p:spPr>
          <a:xfrm>
            <a:off x="864405" y="4462702"/>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2" name="Text Placeholder 23">
            <a:extLst>
              <a:ext uri="{FF2B5EF4-FFF2-40B4-BE49-F238E27FC236}">
                <a16:creationId xmlns:a16="http://schemas.microsoft.com/office/drawing/2014/main" id="{81EEDB30-B325-0A44-80B0-3C30EF0E8D2A}"/>
              </a:ext>
            </a:extLst>
          </p:cNvPr>
          <p:cNvSpPr>
            <a:spLocks noGrp="1"/>
          </p:cNvSpPr>
          <p:nvPr>
            <p:ph type="body" sz="quarter" idx="16" hasCustomPrompt="1"/>
          </p:nvPr>
        </p:nvSpPr>
        <p:spPr>
          <a:xfrm>
            <a:off x="864404" y="3931189"/>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3" name="Text Placeholder 17">
            <a:extLst>
              <a:ext uri="{FF2B5EF4-FFF2-40B4-BE49-F238E27FC236}">
                <a16:creationId xmlns:a16="http://schemas.microsoft.com/office/drawing/2014/main" id="{562B8363-AB85-D346-93C9-B23F08788288}"/>
              </a:ext>
            </a:extLst>
          </p:cNvPr>
          <p:cNvSpPr>
            <a:spLocks noGrp="1"/>
          </p:cNvSpPr>
          <p:nvPr>
            <p:ph type="body" sz="quarter" idx="19" hasCustomPrompt="1"/>
          </p:nvPr>
        </p:nvSpPr>
        <p:spPr>
          <a:xfrm>
            <a:off x="3603613" y="4480397"/>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4" name="Text Placeholder 23">
            <a:extLst>
              <a:ext uri="{FF2B5EF4-FFF2-40B4-BE49-F238E27FC236}">
                <a16:creationId xmlns:a16="http://schemas.microsoft.com/office/drawing/2014/main" id="{2E2F25D1-855B-F64A-B2B5-1E10C4071248}"/>
              </a:ext>
            </a:extLst>
          </p:cNvPr>
          <p:cNvSpPr>
            <a:spLocks noGrp="1"/>
          </p:cNvSpPr>
          <p:nvPr>
            <p:ph type="body" sz="quarter" idx="20" hasCustomPrompt="1"/>
          </p:nvPr>
        </p:nvSpPr>
        <p:spPr>
          <a:xfrm>
            <a:off x="3603612" y="3948884"/>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5" name="Text Placeholder 17">
            <a:extLst>
              <a:ext uri="{FF2B5EF4-FFF2-40B4-BE49-F238E27FC236}">
                <a16:creationId xmlns:a16="http://schemas.microsoft.com/office/drawing/2014/main" id="{09765F5B-E4B2-C145-8ED5-B969C8D88984}"/>
              </a:ext>
            </a:extLst>
          </p:cNvPr>
          <p:cNvSpPr>
            <a:spLocks noGrp="1"/>
          </p:cNvSpPr>
          <p:nvPr>
            <p:ph type="body" sz="quarter" idx="21" hasCustomPrompt="1"/>
          </p:nvPr>
        </p:nvSpPr>
        <p:spPr>
          <a:xfrm>
            <a:off x="6298550" y="4450949"/>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6" name="Text Placeholder 23">
            <a:extLst>
              <a:ext uri="{FF2B5EF4-FFF2-40B4-BE49-F238E27FC236}">
                <a16:creationId xmlns:a16="http://schemas.microsoft.com/office/drawing/2014/main" id="{7ADF89E8-2F1B-DD48-AD42-A09EEB5E0396}"/>
              </a:ext>
            </a:extLst>
          </p:cNvPr>
          <p:cNvSpPr>
            <a:spLocks noGrp="1"/>
          </p:cNvSpPr>
          <p:nvPr>
            <p:ph type="body" sz="quarter" idx="22" hasCustomPrompt="1"/>
          </p:nvPr>
        </p:nvSpPr>
        <p:spPr>
          <a:xfrm>
            <a:off x="6298549" y="3919436"/>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7" name="Text Placeholder 17">
            <a:extLst>
              <a:ext uri="{FF2B5EF4-FFF2-40B4-BE49-F238E27FC236}">
                <a16:creationId xmlns:a16="http://schemas.microsoft.com/office/drawing/2014/main" id="{4CAD0C6E-2BBB-1B49-9495-741078E0DC6B}"/>
              </a:ext>
            </a:extLst>
          </p:cNvPr>
          <p:cNvSpPr>
            <a:spLocks noGrp="1"/>
          </p:cNvSpPr>
          <p:nvPr>
            <p:ph type="body" sz="quarter" idx="23" hasCustomPrompt="1"/>
          </p:nvPr>
        </p:nvSpPr>
        <p:spPr>
          <a:xfrm>
            <a:off x="9037758" y="4468644"/>
            <a:ext cx="2289837" cy="1237497"/>
          </a:xfrm>
        </p:spPr>
        <p:txBody>
          <a:bodyPr>
            <a:normAutofit/>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Title</a:t>
            </a:r>
            <a:endParaRPr lang="en-US" dirty="0"/>
          </a:p>
          <a:p>
            <a:pPr lvl="0"/>
            <a:endParaRPr lang="en-US" dirty="0"/>
          </a:p>
        </p:txBody>
      </p:sp>
      <p:sp>
        <p:nvSpPr>
          <p:cNvPr id="48" name="Text Placeholder 23">
            <a:extLst>
              <a:ext uri="{FF2B5EF4-FFF2-40B4-BE49-F238E27FC236}">
                <a16:creationId xmlns:a16="http://schemas.microsoft.com/office/drawing/2014/main" id="{C7402AD3-4450-874E-83F4-B0829057D3A1}"/>
              </a:ext>
            </a:extLst>
          </p:cNvPr>
          <p:cNvSpPr>
            <a:spLocks noGrp="1"/>
          </p:cNvSpPr>
          <p:nvPr>
            <p:ph type="body" sz="quarter" idx="24" hasCustomPrompt="1"/>
          </p:nvPr>
        </p:nvSpPr>
        <p:spPr>
          <a:xfrm>
            <a:off x="9037757" y="3937131"/>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pic>
        <p:nvPicPr>
          <p:cNvPr id="49" name="Picture 48" descr="Background pattern&#10;&#10;Description automatically generated">
            <a:extLst>
              <a:ext uri="{FF2B5EF4-FFF2-40B4-BE49-F238E27FC236}">
                <a16:creationId xmlns:a16="http://schemas.microsoft.com/office/drawing/2014/main" id="{F3772813-AB89-4942-B971-E934F8EF307F}"/>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50" name="Group 49">
            <a:extLst>
              <a:ext uri="{FF2B5EF4-FFF2-40B4-BE49-F238E27FC236}">
                <a16:creationId xmlns:a16="http://schemas.microsoft.com/office/drawing/2014/main" id="{028D30CE-0272-2047-A7BF-4AEF2016068B}"/>
              </a:ext>
            </a:extLst>
          </p:cNvPr>
          <p:cNvGrpSpPr/>
          <p:nvPr userDrawn="1"/>
        </p:nvGrpSpPr>
        <p:grpSpPr>
          <a:xfrm>
            <a:off x="4480947" y="6257070"/>
            <a:ext cx="3144242" cy="374574"/>
            <a:chOff x="301128" y="6151084"/>
            <a:chExt cx="3144242" cy="374574"/>
          </a:xfrm>
        </p:grpSpPr>
        <p:pic>
          <p:nvPicPr>
            <p:cNvPr id="51" name="Picture 50" descr="Shape&#10;&#10;Description automatically generated with medium confidence">
              <a:extLst>
                <a:ext uri="{FF2B5EF4-FFF2-40B4-BE49-F238E27FC236}">
                  <a16:creationId xmlns:a16="http://schemas.microsoft.com/office/drawing/2014/main" id="{015E6366-E932-EA41-8840-7F52A53797D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52" name="Picture 51" descr="Shape&#10;&#10;Description automatically generated with medium confidence">
              <a:extLst>
                <a:ext uri="{FF2B5EF4-FFF2-40B4-BE49-F238E27FC236}">
                  <a16:creationId xmlns:a16="http://schemas.microsoft.com/office/drawing/2014/main" id="{76B6F401-E1B9-F74E-BF92-379D6B68A07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53" name="Picture 52" descr="Shape&#10;&#10;Description automatically generated with medium confidence">
              <a:extLst>
                <a:ext uri="{FF2B5EF4-FFF2-40B4-BE49-F238E27FC236}">
                  <a16:creationId xmlns:a16="http://schemas.microsoft.com/office/drawing/2014/main" id="{1BEF065F-C5BE-6044-846E-0BF9E617AD2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54" name="Text Placeholder 23">
            <a:extLst>
              <a:ext uri="{FF2B5EF4-FFF2-40B4-BE49-F238E27FC236}">
                <a16:creationId xmlns:a16="http://schemas.microsoft.com/office/drawing/2014/main" id="{D75FF3E3-41B3-A447-83A6-20889D950702}"/>
              </a:ext>
            </a:extLst>
          </p:cNvPr>
          <p:cNvSpPr>
            <a:spLocks noGrp="1"/>
          </p:cNvSpPr>
          <p:nvPr>
            <p:ph type="body" sz="quarter" idx="25" hasCustomPrompt="1"/>
          </p:nvPr>
        </p:nvSpPr>
        <p:spPr>
          <a:xfrm>
            <a:off x="254000" y="590455"/>
            <a:ext cx="11696700" cy="582221"/>
          </a:xfrm>
        </p:spPr>
        <p:txBody>
          <a:bodyPr>
            <a:normAutofit/>
          </a:bodyPr>
          <a:lstStyle>
            <a:lvl1pPr marL="0" indent="0" algn="ctr">
              <a:buNone/>
              <a:defRPr sz="3600" b="0" i="0">
                <a:solidFill>
                  <a:schemeClr val="bg1"/>
                </a:solidFill>
                <a:latin typeface="Calibri" panose="020F0502020204030204" pitchFamily="34" charset="0"/>
                <a:cs typeface="Calibri" panose="020F0502020204030204" pitchFamily="34" charset="0"/>
              </a:defRPr>
            </a:lvl1pPr>
          </a:lstStyle>
          <a:p>
            <a:pPr lvl="0"/>
            <a:r>
              <a:rPr lang="en-US" dirty="0"/>
              <a:t>Meet Our Team</a:t>
            </a:r>
          </a:p>
        </p:txBody>
      </p:sp>
    </p:spTree>
    <p:extLst>
      <p:ext uri="{BB962C8B-B14F-4D97-AF65-F5344CB8AC3E}">
        <p14:creationId xmlns:p14="http://schemas.microsoft.com/office/powerpoint/2010/main" val="27369363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box - Solid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6054801"/>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CE3D6133-0B55-1D4A-8E12-2270EDD373E5}"/>
              </a:ext>
            </a:extLst>
          </p:cNvPr>
          <p:cNvGrpSpPr/>
          <p:nvPr userDrawn="1"/>
        </p:nvGrpSpPr>
        <p:grpSpPr>
          <a:xfrm>
            <a:off x="301128" y="6283401"/>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FE67E865-0A0C-BB41-8F87-01441642B9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BF79FF16-9515-6D46-B997-E9A43FFC97D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DC147D96-3499-FF4F-878E-CC8781F66AD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17" name="Text Placeholder 17">
            <a:extLst>
              <a:ext uri="{FF2B5EF4-FFF2-40B4-BE49-F238E27FC236}">
                <a16:creationId xmlns:a16="http://schemas.microsoft.com/office/drawing/2014/main" id="{04B8ED95-1584-9648-A19C-8343129C39F4}"/>
              </a:ext>
            </a:extLst>
          </p:cNvPr>
          <p:cNvSpPr>
            <a:spLocks noGrp="1"/>
          </p:cNvSpPr>
          <p:nvPr>
            <p:ph type="body" sz="quarter" idx="18" hasCustomPrompt="1"/>
          </p:nvPr>
        </p:nvSpPr>
        <p:spPr>
          <a:xfrm>
            <a:off x="734714" y="1757011"/>
            <a:ext cx="9862529" cy="3867704"/>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8" name="Text Placeholder 23">
            <a:extLst>
              <a:ext uri="{FF2B5EF4-FFF2-40B4-BE49-F238E27FC236}">
                <a16:creationId xmlns:a16="http://schemas.microsoft.com/office/drawing/2014/main" id="{7A1321D9-FC1B-6246-B897-C5BCE53AED79}"/>
              </a:ext>
            </a:extLst>
          </p:cNvPr>
          <p:cNvSpPr>
            <a:spLocks noGrp="1"/>
          </p:cNvSpPr>
          <p:nvPr>
            <p:ph type="body" sz="quarter" idx="16" hasCustomPrompt="1"/>
          </p:nvPr>
        </p:nvSpPr>
        <p:spPr>
          <a:xfrm>
            <a:off x="734714" y="642972"/>
            <a:ext cx="9862529" cy="582221"/>
          </a:xfrm>
        </p:spPr>
        <p:txBody>
          <a:bodyPr>
            <a:normAutofit/>
          </a:bodyPr>
          <a:lstStyle>
            <a:lvl1pPr marL="0" indent="0" algn="l">
              <a:lnSpc>
                <a:spcPct val="100000"/>
              </a:lnSpc>
              <a:spcBef>
                <a:spcPts val="0"/>
              </a:spcBef>
              <a:buNone/>
              <a:defRPr sz="3600" b="1" i="0">
                <a:solidFill>
                  <a:schemeClr val="bg1"/>
                </a:solidFill>
                <a:latin typeface="+mn-lt"/>
              </a:defRPr>
            </a:lvl1pPr>
          </a:lstStyle>
          <a:p>
            <a:pPr lvl="0"/>
            <a:r>
              <a:rPr lang="en-US" dirty="0"/>
              <a:t>Heading</a:t>
            </a:r>
          </a:p>
        </p:txBody>
      </p:sp>
      <p:pic>
        <p:nvPicPr>
          <p:cNvPr id="19" name="Picture 18" descr="A black and white striped pattern&#10;&#10;Description automatically generated with medium confidence">
            <a:extLst>
              <a:ext uri="{FF2B5EF4-FFF2-40B4-BE49-F238E27FC236}">
                <a16:creationId xmlns:a16="http://schemas.microsoft.com/office/drawing/2014/main" id="{40188F5B-666F-0C49-8AB6-1A5A03978F0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2519" t="12958" r="82519" b="27582"/>
          <a:stretch/>
        </p:blipFill>
        <p:spPr>
          <a:xfrm>
            <a:off x="4811297" y="1227"/>
            <a:ext cx="7348110" cy="5922690"/>
          </a:xfrm>
          <a:prstGeom prst="rect">
            <a:avLst/>
          </a:prstGeom>
        </p:spPr>
      </p:pic>
    </p:spTree>
    <p:extLst>
      <p:ext uri="{BB962C8B-B14F-4D97-AF65-F5344CB8AC3E}">
        <p14:creationId xmlns:p14="http://schemas.microsoft.com/office/powerpoint/2010/main" val="32847015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box - Solid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723D5B-7F54-F54E-BDEB-1A99CDA87D38}"/>
              </a:ext>
            </a:extLst>
          </p:cNvPr>
          <p:cNvSpPr/>
          <p:nvPr userDrawn="1"/>
        </p:nvSpPr>
        <p:spPr>
          <a:xfrm>
            <a:off x="241300" y="228600"/>
            <a:ext cx="11696700" cy="6104602"/>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15C9B65C-D8AA-7145-9FC2-EE719D59B15B}"/>
              </a:ext>
            </a:extLst>
          </p:cNvPr>
          <p:cNvGrpSpPr/>
          <p:nvPr userDrawn="1"/>
        </p:nvGrpSpPr>
        <p:grpSpPr>
          <a:xfrm>
            <a:off x="301128" y="6338289"/>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47855A75-6D63-B347-B1A1-DF5666F531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960FCF66-4BA3-BF4B-A64C-078D046C69E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A3B3F12B-37F4-F640-966C-AC4204A5377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pic>
        <p:nvPicPr>
          <p:cNvPr id="21" name="Picture 20" descr="A black and white striped pattern&#10;&#10;Description automatically generated with medium confidence">
            <a:extLst>
              <a:ext uri="{FF2B5EF4-FFF2-40B4-BE49-F238E27FC236}">
                <a16:creationId xmlns:a16="http://schemas.microsoft.com/office/drawing/2014/main" id="{CA5A2B82-F340-B84F-A3B0-44E61111442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2519" t="12958" r="82519" b="27582"/>
          <a:stretch/>
        </p:blipFill>
        <p:spPr>
          <a:xfrm>
            <a:off x="4811297" y="1227"/>
            <a:ext cx="7348110" cy="5922690"/>
          </a:xfrm>
          <a:prstGeom prst="rect">
            <a:avLst/>
          </a:prstGeom>
        </p:spPr>
      </p:pic>
      <p:sp>
        <p:nvSpPr>
          <p:cNvPr id="2" name="Text Placeholder 17">
            <a:extLst>
              <a:ext uri="{FF2B5EF4-FFF2-40B4-BE49-F238E27FC236}">
                <a16:creationId xmlns:a16="http://schemas.microsoft.com/office/drawing/2014/main" id="{0C29C825-1586-53EC-A1BB-89A81158076E}"/>
              </a:ext>
            </a:extLst>
          </p:cNvPr>
          <p:cNvSpPr>
            <a:spLocks noGrp="1"/>
          </p:cNvSpPr>
          <p:nvPr>
            <p:ph type="body" sz="quarter" idx="18" hasCustomPrompt="1"/>
          </p:nvPr>
        </p:nvSpPr>
        <p:spPr>
          <a:xfrm>
            <a:off x="734714" y="1757011"/>
            <a:ext cx="9862529" cy="3867704"/>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5481BC1B-F74E-C064-2E6D-D3811C0360C8}"/>
              </a:ext>
            </a:extLst>
          </p:cNvPr>
          <p:cNvSpPr>
            <a:spLocks noGrp="1"/>
          </p:cNvSpPr>
          <p:nvPr>
            <p:ph type="body" sz="quarter" idx="16" hasCustomPrompt="1"/>
          </p:nvPr>
        </p:nvSpPr>
        <p:spPr>
          <a:xfrm>
            <a:off x="734714" y="642972"/>
            <a:ext cx="9862529" cy="582221"/>
          </a:xfrm>
        </p:spPr>
        <p:txBody>
          <a:bodyPr>
            <a:normAutofit/>
          </a:bodyPr>
          <a:lstStyle>
            <a:lvl1pPr marL="0" indent="0" algn="l">
              <a:lnSpc>
                <a:spcPct val="100000"/>
              </a:lnSpc>
              <a:spcBef>
                <a:spcPts val="0"/>
              </a:spcBef>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10929352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box - Solid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FF1EB1-1309-4A46-87BF-82D78EEFD803}"/>
              </a:ext>
            </a:extLst>
          </p:cNvPr>
          <p:cNvSpPr/>
          <p:nvPr userDrawn="1"/>
        </p:nvSpPr>
        <p:spPr>
          <a:xfrm>
            <a:off x="241300" y="228600"/>
            <a:ext cx="11696700" cy="5695317"/>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7">
            <a:extLst>
              <a:ext uri="{FF2B5EF4-FFF2-40B4-BE49-F238E27FC236}">
                <a16:creationId xmlns:a16="http://schemas.microsoft.com/office/drawing/2014/main" id="{1664EFE1-B497-2C44-836D-13DAD3DD3A2C}"/>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1B6CEB3A-E751-6847-BA04-8CC6A153902E}"/>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21" name="Rectangle 20">
            <a:extLst>
              <a:ext uri="{FF2B5EF4-FFF2-40B4-BE49-F238E27FC236}">
                <a16:creationId xmlns:a16="http://schemas.microsoft.com/office/drawing/2014/main" id="{8F57DE52-1CA5-8148-BFB2-EC9FAD62EE46}"/>
              </a:ext>
            </a:extLst>
          </p:cNvPr>
          <p:cNvSpPr/>
          <p:nvPr userDrawn="1"/>
        </p:nvSpPr>
        <p:spPr>
          <a:xfrm>
            <a:off x="241300" y="228600"/>
            <a:ext cx="11696700" cy="5986428"/>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480BD3C2-A929-824B-88AE-1A7AE40BA37F}"/>
              </a:ext>
            </a:extLst>
          </p:cNvPr>
          <p:cNvGrpSpPr/>
          <p:nvPr userDrawn="1"/>
        </p:nvGrpSpPr>
        <p:grpSpPr>
          <a:xfrm>
            <a:off x="301128" y="6378251"/>
            <a:ext cx="3144242" cy="374574"/>
            <a:chOff x="301128" y="6151084"/>
            <a:chExt cx="3144242" cy="374574"/>
          </a:xfrm>
        </p:grpSpPr>
        <p:pic>
          <p:nvPicPr>
            <p:cNvPr id="25" name="Picture 24" descr="Shape&#10;&#10;Description automatically generated with medium confidence">
              <a:extLst>
                <a:ext uri="{FF2B5EF4-FFF2-40B4-BE49-F238E27FC236}">
                  <a16:creationId xmlns:a16="http://schemas.microsoft.com/office/drawing/2014/main" id="{B74A34EE-2374-C540-A28B-7EA174EF6CD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DD8FAC54-9232-E045-A6B7-23DF76A8477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7" name="Picture 26" descr="Shape&#10;&#10;Description automatically generated with medium confidence">
              <a:extLst>
                <a:ext uri="{FF2B5EF4-FFF2-40B4-BE49-F238E27FC236}">
                  <a16:creationId xmlns:a16="http://schemas.microsoft.com/office/drawing/2014/main" id="{A13715AD-0039-314E-8903-50DEE005C46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pic>
        <p:nvPicPr>
          <p:cNvPr id="28" name="Picture 27" descr="A black and white striped pattern&#10;&#10;Description automatically generated with medium confidence">
            <a:extLst>
              <a:ext uri="{FF2B5EF4-FFF2-40B4-BE49-F238E27FC236}">
                <a16:creationId xmlns:a16="http://schemas.microsoft.com/office/drawing/2014/main" id="{5685DB8C-F3D0-1B4B-A9D3-82E6EAF33DD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2519" t="12958" r="82519" b="27582"/>
          <a:stretch/>
        </p:blipFill>
        <p:spPr>
          <a:xfrm>
            <a:off x="4811297" y="1227"/>
            <a:ext cx="7348110" cy="5922690"/>
          </a:xfrm>
          <a:prstGeom prst="rect">
            <a:avLst/>
          </a:prstGeom>
        </p:spPr>
      </p:pic>
      <p:sp>
        <p:nvSpPr>
          <p:cNvPr id="2" name="Text Placeholder 17">
            <a:extLst>
              <a:ext uri="{FF2B5EF4-FFF2-40B4-BE49-F238E27FC236}">
                <a16:creationId xmlns:a16="http://schemas.microsoft.com/office/drawing/2014/main" id="{3C228E8A-28B9-DF4B-6E32-AB2B7FBEB0D4}"/>
              </a:ext>
            </a:extLst>
          </p:cNvPr>
          <p:cNvSpPr>
            <a:spLocks noGrp="1"/>
          </p:cNvSpPr>
          <p:nvPr>
            <p:ph type="body" sz="quarter" idx="19" hasCustomPrompt="1"/>
          </p:nvPr>
        </p:nvSpPr>
        <p:spPr>
          <a:xfrm>
            <a:off x="734714" y="1757011"/>
            <a:ext cx="9862529" cy="3867704"/>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F59C1F37-EA0A-D5AC-BF4A-1841F5097593}"/>
              </a:ext>
            </a:extLst>
          </p:cNvPr>
          <p:cNvSpPr>
            <a:spLocks noGrp="1"/>
          </p:cNvSpPr>
          <p:nvPr>
            <p:ph type="body" sz="quarter" idx="20" hasCustomPrompt="1"/>
          </p:nvPr>
        </p:nvSpPr>
        <p:spPr>
          <a:xfrm>
            <a:off x="734714" y="642972"/>
            <a:ext cx="9862529" cy="582221"/>
          </a:xfrm>
        </p:spPr>
        <p:txBody>
          <a:bodyPr>
            <a:normAutofit/>
          </a:bodyPr>
          <a:lstStyle>
            <a:lvl1pPr marL="0" indent="0" algn="l">
              <a:lnSpc>
                <a:spcPct val="100000"/>
              </a:lnSpc>
              <a:spcBef>
                <a:spcPts val="0"/>
              </a:spcBef>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11691836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only MASTER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3778C83-887B-D746-87EF-5E3D4C57C77E}"/>
              </a:ext>
            </a:extLst>
          </p:cNvPr>
          <p:cNvGrpSpPr/>
          <p:nvPr userDrawn="1"/>
        </p:nvGrpSpPr>
        <p:grpSpPr>
          <a:xfrm>
            <a:off x="389965" y="6092742"/>
            <a:ext cx="3144242" cy="374574"/>
            <a:chOff x="301128" y="6151084"/>
            <a:chExt cx="3144242" cy="374574"/>
          </a:xfrm>
        </p:grpSpPr>
        <p:pic>
          <p:nvPicPr>
            <p:cNvPr id="8" name="Picture 7" descr="Shape&#10;&#10;Description automatically generated with medium confidence">
              <a:extLst>
                <a:ext uri="{FF2B5EF4-FFF2-40B4-BE49-F238E27FC236}">
                  <a16:creationId xmlns:a16="http://schemas.microsoft.com/office/drawing/2014/main" id="{064E41FE-B50E-9045-9E7A-65DEA07D4CA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70AC1103-DBE0-054C-9BEF-1D43DD3F0BF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4358BB85-DDCA-5343-9A6C-3BB129ECB5B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pic>
        <p:nvPicPr>
          <p:cNvPr id="11" name="Picture 10" descr="Background pattern&#10;&#10;Description automatically generated">
            <a:extLst>
              <a:ext uri="{FF2B5EF4-FFF2-40B4-BE49-F238E27FC236}">
                <a16:creationId xmlns:a16="http://schemas.microsoft.com/office/drawing/2014/main" id="{5363E74B-91D8-3046-A194-B8F08DD451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9441" t="-3095" r="10580" b="84089"/>
          <a:stretch/>
        </p:blipFill>
        <p:spPr>
          <a:xfrm>
            <a:off x="7462157" y="5624715"/>
            <a:ext cx="4729844" cy="1233285"/>
          </a:xfrm>
          <a:prstGeom prst="rect">
            <a:avLst/>
          </a:prstGeom>
        </p:spPr>
      </p:pic>
      <p:sp>
        <p:nvSpPr>
          <p:cNvPr id="2" name="Text Placeholder 17">
            <a:extLst>
              <a:ext uri="{FF2B5EF4-FFF2-40B4-BE49-F238E27FC236}">
                <a16:creationId xmlns:a16="http://schemas.microsoft.com/office/drawing/2014/main" id="{10435026-373A-DE15-5C1B-DB89E308999C}"/>
              </a:ext>
            </a:extLst>
          </p:cNvPr>
          <p:cNvSpPr>
            <a:spLocks noGrp="1"/>
          </p:cNvSpPr>
          <p:nvPr>
            <p:ph type="body" sz="quarter" idx="18" hasCustomPrompt="1"/>
          </p:nvPr>
        </p:nvSpPr>
        <p:spPr>
          <a:xfrm>
            <a:off x="734714" y="1757011"/>
            <a:ext cx="9862529" cy="3867704"/>
          </a:xfrm>
        </p:spPr>
        <p:txBody>
          <a:bodyPr/>
          <a:lstStyle>
            <a:lvl1pPr marL="0" indent="0">
              <a:lnSpc>
                <a:spcPct val="100000"/>
              </a:lnSpc>
              <a:spcBef>
                <a:spcPts val="0"/>
              </a:spcBef>
              <a:buNone/>
              <a:defRPr sz="2400" b="0" i="0" spc="0">
                <a:solidFill>
                  <a:srgbClr val="4D4D4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E2AF14BD-1092-EF82-14E5-524E83072A46}"/>
              </a:ext>
            </a:extLst>
          </p:cNvPr>
          <p:cNvSpPr>
            <a:spLocks noGrp="1"/>
          </p:cNvSpPr>
          <p:nvPr>
            <p:ph type="body" sz="quarter" idx="16" hasCustomPrompt="1"/>
          </p:nvPr>
        </p:nvSpPr>
        <p:spPr>
          <a:xfrm>
            <a:off x="734714" y="642972"/>
            <a:ext cx="9862529" cy="582221"/>
          </a:xfrm>
        </p:spPr>
        <p:txBody>
          <a:bodyPr>
            <a:normAutofit/>
          </a:bodyPr>
          <a:lstStyle>
            <a:lvl1pPr marL="0" indent="0" algn="l">
              <a:lnSpc>
                <a:spcPct val="100000"/>
              </a:lnSpc>
              <a:spcBef>
                <a:spcPts val="0"/>
              </a:spcBef>
              <a:buNone/>
              <a:defRPr sz="3600" b="1" i="0">
                <a:solidFill>
                  <a:srgbClr val="4D4D4D"/>
                </a:solidFill>
                <a:latin typeface="+mn-lt"/>
              </a:defRPr>
            </a:lvl1pPr>
          </a:lstStyle>
          <a:p>
            <a:pPr lvl="0"/>
            <a:r>
              <a:rPr lang="en-US" dirty="0"/>
              <a:t>Heading</a:t>
            </a:r>
          </a:p>
        </p:txBody>
      </p:sp>
    </p:spTree>
    <p:extLst>
      <p:ext uri="{BB962C8B-B14F-4D97-AF65-F5344CB8AC3E}">
        <p14:creationId xmlns:p14="http://schemas.microsoft.com/office/powerpoint/2010/main" val="29837206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64B0C09-2D68-704B-B42A-8A5F9C7D4599}"/>
              </a:ext>
            </a:extLst>
          </p:cNvPr>
          <p:cNvSpPr/>
          <p:nvPr userDrawn="1"/>
        </p:nvSpPr>
        <p:spPr>
          <a:xfrm>
            <a:off x="0" y="0"/>
            <a:ext cx="12192000" cy="2508049"/>
          </a:xfrm>
          <a:prstGeom prst="rect">
            <a:avLst/>
          </a:pr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a:extLst>
              <a:ext uri="{FF2B5EF4-FFF2-40B4-BE49-F238E27FC236}">
                <a16:creationId xmlns:a16="http://schemas.microsoft.com/office/drawing/2014/main" id="{54666ADF-7D22-9249-92EC-F2DA81845400}"/>
              </a:ext>
            </a:extLst>
          </p:cNvPr>
          <p:cNvSpPr>
            <a:spLocks noGrp="1"/>
          </p:cNvSpPr>
          <p:nvPr>
            <p:ph type="body" sz="quarter" idx="16" hasCustomPrompt="1"/>
          </p:nvPr>
        </p:nvSpPr>
        <p:spPr>
          <a:xfrm>
            <a:off x="918136" y="824996"/>
            <a:ext cx="5085159" cy="582221"/>
          </a:xfrm>
          <a:noFill/>
        </p:spPr>
        <p:txBody>
          <a:bodyPr>
            <a:normAutofit/>
          </a:bodyPr>
          <a:lstStyle>
            <a:lvl1pPr marL="0" indent="0" algn="l">
              <a:buNone/>
              <a:defRPr sz="3600" b="0" i="0">
                <a:solidFill>
                  <a:schemeClr val="bg1"/>
                </a:solidFill>
                <a:latin typeface="+mn-lt"/>
              </a:defRPr>
            </a:lvl1pPr>
          </a:lstStyle>
          <a:p>
            <a:pPr lvl="0"/>
            <a:r>
              <a:rPr lang="en-US" dirty="0"/>
              <a:t>Laptop Preview</a:t>
            </a: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2962707"/>
            <a:ext cx="5029134" cy="2864908"/>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23" name="Group 22">
            <a:extLst>
              <a:ext uri="{FF2B5EF4-FFF2-40B4-BE49-F238E27FC236}">
                <a16:creationId xmlns:a16="http://schemas.microsoft.com/office/drawing/2014/main" id="{448DEEF3-AE30-1946-96B3-95D6675895ED}"/>
              </a:ext>
            </a:extLst>
          </p:cNvPr>
          <p:cNvGrpSpPr/>
          <p:nvPr userDrawn="1"/>
        </p:nvGrpSpPr>
        <p:grpSpPr>
          <a:xfrm>
            <a:off x="389965" y="6092742"/>
            <a:ext cx="3144242" cy="374574"/>
            <a:chOff x="301128" y="6151084"/>
            <a:chExt cx="3144242" cy="374574"/>
          </a:xfrm>
        </p:grpSpPr>
        <p:pic>
          <p:nvPicPr>
            <p:cNvPr id="24" name="Picture 23" descr="Shape&#10;&#10;Description automatically generated with medium confidence">
              <a:extLst>
                <a:ext uri="{FF2B5EF4-FFF2-40B4-BE49-F238E27FC236}">
                  <a16:creationId xmlns:a16="http://schemas.microsoft.com/office/drawing/2014/main" id="{8C45DEB9-E374-174F-BB8A-4F94805E277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13A5C8BF-7E48-494B-A3CA-2353162A788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1FA6D054-C74C-F340-9E16-3510C90A309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9566428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Laptop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64B0C09-2D68-704B-B42A-8A5F9C7D4599}"/>
              </a:ext>
            </a:extLst>
          </p:cNvPr>
          <p:cNvSpPr/>
          <p:nvPr userDrawn="1"/>
        </p:nvSpPr>
        <p:spPr>
          <a:xfrm>
            <a:off x="0" y="0"/>
            <a:ext cx="12192000" cy="2508049"/>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a:extLst>
              <a:ext uri="{FF2B5EF4-FFF2-40B4-BE49-F238E27FC236}">
                <a16:creationId xmlns:a16="http://schemas.microsoft.com/office/drawing/2014/main" id="{54666ADF-7D22-9249-92EC-F2DA81845400}"/>
              </a:ext>
            </a:extLst>
          </p:cNvPr>
          <p:cNvSpPr>
            <a:spLocks noGrp="1"/>
          </p:cNvSpPr>
          <p:nvPr>
            <p:ph type="body" sz="quarter" idx="16" hasCustomPrompt="1"/>
          </p:nvPr>
        </p:nvSpPr>
        <p:spPr>
          <a:xfrm>
            <a:off x="918136" y="824996"/>
            <a:ext cx="5085159" cy="582221"/>
          </a:xfrm>
          <a:noFill/>
        </p:spPr>
        <p:txBody>
          <a:bodyPr>
            <a:normAutofit/>
          </a:bodyPr>
          <a:lstStyle>
            <a:lvl1pPr marL="0" indent="0" algn="l">
              <a:buNone/>
              <a:defRPr sz="3600" b="0" i="0">
                <a:solidFill>
                  <a:schemeClr val="bg1"/>
                </a:solidFill>
                <a:latin typeface="+mn-lt"/>
              </a:defRPr>
            </a:lvl1pPr>
          </a:lstStyle>
          <a:p>
            <a:pPr lvl="0"/>
            <a:r>
              <a:rPr lang="en-US" dirty="0"/>
              <a:t>Laptop Preview</a:t>
            </a: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2962707"/>
            <a:ext cx="5029134" cy="2864908"/>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23" name="Group 22">
            <a:extLst>
              <a:ext uri="{FF2B5EF4-FFF2-40B4-BE49-F238E27FC236}">
                <a16:creationId xmlns:a16="http://schemas.microsoft.com/office/drawing/2014/main" id="{448DEEF3-AE30-1946-96B3-95D6675895ED}"/>
              </a:ext>
            </a:extLst>
          </p:cNvPr>
          <p:cNvGrpSpPr/>
          <p:nvPr userDrawn="1"/>
        </p:nvGrpSpPr>
        <p:grpSpPr>
          <a:xfrm>
            <a:off x="389965" y="6092742"/>
            <a:ext cx="3144242" cy="374574"/>
            <a:chOff x="301128" y="6151084"/>
            <a:chExt cx="3144242" cy="374574"/>
          </a:xfrm>
        </p:grpSpPr>
        <p:pic>
          <p:nvPicPr>
            <p:cNvPr id="24" name="Picture 23" descr="Shape&#10;&#10;Description automatically generated with medium confidence">
              <a:extLst>
                <a:ext uri="{FF2B5EF4-FFF2-40B4-BE49-F238E27FC236}">
                  <a16:creationId xmlns:a16="http://schemas.microsoft.com/office/drawing/2014/main" id="{8C45DEB9-E374-174F-BB8A-4F94805E277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13A5C8BF-7E48-494B-A3CA-2353162A788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1FA6D054-C74C-F340-9E16-3510C90A309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762727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B">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0" y="0"/>
            <a:ext cx="12192000" cy="2908010"/>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451061" y="1523534"/>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451061" y="905011"/>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Background pattern&#10;&#10;Description automatically generated">
            <a:extLst>
              <a:ext uri="{FF2B5EF4-FFF2-40B4-BE49-F238E27FC236}">
                <a16:creationId xmlns:a16="http://schemas.microsoft.com/office/drawing/2014/main" id="{A085DA13-BE92-7349-94F7-D626C05ADE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379" t="21334" r="4379" b="23494"/>
          <a:stretch/>
        </p:blipFill>
        <p:spPr>
          <a:xfrm>
            <a:off x="6913349" y="2908010"/>
            <a:ext cx="5278651" cy="394999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B13373BD-2B60-B84B-BD44-7AF1536C41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7530" y="3210197"/>
            <a:ext cx="5491380" cy="2415057"/>
          </a:xfrm>
          <a:prstGeom prst="rect">
            <a:avLst/>
          </a:prstGeom>
        </p:spPr>
      </p:pic>
      <p:grpSp>
        <p:nvGrpSpPr>
          <p:cNvPr id="14" name="Group 13">
            <a:extLst>
              <a:ext uri="{FF2B5EF4-FFF2-40B4-BE49-F238E27FC236}">
                <a16:creationId xmlns:a16="http://schemas.microsoft.com/office/drawing/2014/main" id="{F14CCDB4-0B96-234A-B40D-C7014C966BC5}"/>
              </a:ext>
            </a:extLst>
          </p:cNvPr>
          <p:cNvGrpSpPr/>
          <p:nvPr userDrawn="1"/>
        </p:nvGrpSpPr>
        <p:grpSpPr>
          <a:xfrm>
            <a:off x="9456007" y="5836660"/>
            <a:ext cx="2735993" cy="679345"/>
            <a:chOff x="0" y="0"/>
            <a:chExt cx="2301694" cy="571500"/>
          </a:xfrm>
        </p:grpSpPr>
        <p:sp>
          <p:nvSpPr>
            <p:cNvPr id="15" name="Rectangle 14">
              <a:extLst>
                <a:ext uri="{FF2B5EF4-FFF2-40B4-BE49-F238E27FC236}">
                  <a16:creationId xmlns:a16="http://schemas.microsoft.com/office/drawing/2014/main" id="{DA290F49-107F-0F44-B4DF-1F631F4AB4CF}"/>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0" name="Picture 19">
              <a:extLst>
                <a:ext uri="{FF2B5EF4-FFF2-40B4-BE49-F238E27FC236}">
                  <a16:creationId xmlns:a16="http://schemas.microsoft.com/office/drawing/2014/main" id="{D835D90F-1131-D449-B02E-EB8DFA97EC2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1" name="Rectangle 20">
            <a:extLst>
              <a:ext uri="{FF2B5EF4-FFF2-40B4-BE49-F238E27FC236}">
                <a16:creationId xmlns:a16="http://schemas.microsoft.com/office/drawing/2014/main" id="{83F4E081-09FC-8C48-A9F7-94B5E2802484}"/>
              </a:ext>
            </a:extLst>
          </p:cNvPr>
          <p:cNvSpPr/>
          <p:nvPr userDrawn="1"/>
        </p:nvSpPr>
        <p:spPr>
          <a:xfrm>
            <a:off x="438668" y="5956440"/>
            <a:ext cx="6589536"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supports the production of this publication and </a:t>
            </a:r>
            <a:r>
              <a:rPr lang="en-IE"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does not constitute an endorsement of the contents which reflects the views only of the authors, and the Commission cannot be held responsible for any use which may be of the information contained </a:t>
            </a:r>
            <a:r>
              <a:rPr lang="en-US"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therein </a:t>
            </a:r>
            <a:r>
              <a:rPr lang="en-IE"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rgbClr val="4D4D4D"/>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350675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C24EB1E-5404-E04B-891E-E9F528A37F0F}"/>
              </a:ext>
            </a:extLst>
          </p:cNvPr>
          <p:cNvSpPr/>
          <p:nvPr userDrawn="1"/>
        </p:nvSpPr>
        <p:spPr>
          <a:xfrm>
            <a:off x="0" y="0"/>
            <a:ext cx="12192000" cy="2508049"/>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17">
            <a:extLst>
              <a:ext uri="{FF2B5EF4-FFF2-40B4-BE49-F238E27FC236}">
                <a16:creationId xmlns:a16="http://schemas.microsoft.com/office/drawing/2014/main" id="{505FC8DF-8336-F34B-8999-AAC255FAD8BD}"/>
              </a:ext>
            </a:extLst>
          </p:cNvPr>
          <p:cNvSpPr>
            <a:spLocks noGrp="1"/>
          </p:cNvSpPr>
          <p:nvPr>
            <p:ph type="body" sz="quarter" idx="18" hasCustomPrompt="1"/>
          </p:nvPr>
        </p:nvSpPr>
        <p:spPr>
          <a:xfrm>
            <a:off x="831350" y="2962707"/>
            <a:ext cx="5029134" cy="2864908"/>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3" name="Group 2">
            <a:extLst>
              <a:ext uri="{FF2B5EF4-FFF2-40B4-BE49-F238E27FC236}">
                <a16:creationId xmlns:a16="http://schemas.microsoft.com/office/drawing/2014/main" id="{78B2A2B2-F2DF-8F49-B350-611FE13388E1}"/>
              </a:ext>
            </a:extLst>
          </p:cNvPr>
          <p:cNvGrpSpPr/>
          <p:nvPr userDrawn="1"/>
        </p:nvGrpSpPr>
        <p:grpSpPr>
          <a:xfrm>
            <a:off x="2530564" y="336687"/>
            <a:ext cx="9078210" cy="5854425"/>
            <a:chOff x="3152299" y="635855"/>
            <a:chExt cx="19296834" cy="12444290"/>
          </a:xfrm>
        </p:grpSpPr>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93359" y="635855"/>
              <a:ext cx="7955774" cy="12444290"/>
            </a:xfrm>
            <a:prstGeom prst="rect">
              <a:avLst/>
            </a:prstGeom>
          </p:spPr>
        </p:pic>
        <p:sp>
          <p:nvSpPr>
            <p:cNvPr id="5" name="TextBox 4">
              <a:extLst>
                <a:ext uri="{FF2B5EF4-FFF2-40B4-BE49-F238E27FC236}">
                  <a16:creationId xmlns:a16="http://schemas.microsoft.com/office/drawing/2014/main" id="{D21E791A-E387-3F4F-AFE7-F887E52C4AFD}"/>
                </a:ext>
              </a:extLst>
            </p:cNvPr>
            <p:cNvSpPr txBox="1"/>
            <p:nvPr/>
          </p:nvSpPr>
          <p:spPr>
            <a:xfrm>
              <a:off x="3152299" y="9384825"/>
              <a:ext cx="2262158"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One</a:t>
              </a:r>
            </a:p>
          </p:txBody>
        </p:sp>
        <p:sp>
          <p:nvSpPr>
            <p:cNvPr id="6" name="TextBox 5">
              <a:extLst>
                <a:ext uri="{FF2B5EF4-FFF2-40B4-BE49-F238E27FC236}">
                  <a16:creationId xmlns:a16="http://schemas.microsoft.com/office/drawing/2014/main" id="{E7E49ED8-2282-8C44-B0B1-7EA16E4F64F7}"/>
                </a:ext>
              </a:extLst>
            </p:cNvPr>
            <p:cNvSpPr txBox="1"/>
            <p:nvPr/>
          </p:nvSpPr>
          <p:spPr>
            <a:xfrm>
              <a:off x="9842014" y="9384825"/>
              <a:ext cx="2242922"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Two</a:t>
              </a:r>
            </a:p>
          </p:txBody>
        </p:sp>
      </p:grpSp>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602116" y="1265033"/>
            <a:ext cx="2266512" cy="397829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3" name="Text Placeholder 23">
            <a:extLst>
              <a:ext uri="{FF2B5EF4-FFF2-40B4-BE49-F238E27FC236}">
                <a16:creationId xmlns:a16="http://schemas.microsoft.com/office/drawing/2014/main" id="{0177817F-57DC-7240-80F1-CC59CCE45842}"/>
              </a:ext>
            </a:extLst>
          </p:cNvPr>
          <p:cNvSpPr>
            <a:spLocks noGrp="1"/>
          </p:cNvSpPr>
          <p:nvPr>
            <p:ph type="body" sz="quarter" idx="16" hasCustomPrompt="1"/>
          </p:nvPr>
        </p:nvSpPr>
        <p:spPr>
          <a:xfrm>
            <a:off x="918136" y="824996"/>
            <a:ext cx="5085159" cy="582221"/>
          </a:xfrm>
          <a:noFill/>
        </p:spPr>
        <p:txBody>
          <a:bodyPr>
            <a:normAutofit/>
          </a:bodyPr>
          <a:lstStyle>
            <a:lvl1pPr marL="0" indent="0" algn="l">
              <a:buNone/>
              <a:defRPr sz="3600" b="0" i="0">
                <a:solidFill>
                  <a:schemeClr val="bg1"/>
                </a:solidFill>
                <a:latin typeface="+mn-lt"/>
              </a:defRPr>
            </a:lvl1pPr>
          </a:lstStyle>
          <a:p>
            <a:pPr lvl="0"/>
            <a:r>
              <a:rPr lang="en-US" dirty="0"/>
              <a:t>Phone Preview</a:t>
            </a:r>
          </a:p>
        </p:txBody>
      </p:sp>
      <p:grpSp>
        <p:nvGrpSpPr>
          <p:cNvPr id="15" name="Group 14">
            <a:extLst>
              <a:ext uri="{FF2B5EF4-FFF2-40B4-BE49-F238E27FC236}">
                <a16:creationId xmlns:a16="http://schemas.microsoft.com/office/drawing/2014/main" id="{F0465BD3-1025-9F49-8522-FB70AAC86531}"/>
              </a:ext>
            </a:extLst>
          </p:cNvPr>
          <p:cNvGrpSpPr/>
          <p:nvPr userDrawn="1"/>
        </p:nvGrpSpPr>
        <p:grpSpPr>
          <a:xfrm>
            <a:off x="389965" y="6092742"/>
            <a:ext cx="3144242" cy="374574"/>
            <a:chOff x="301128" y="6151084"/>
            <a:chExt cx="3144242" cy="374574"/>
          </a:xfrm>
        </p:grpSpPr>
        <p:pic>
          <p:nvPicPr>
            <p:cNvPr id="18" name="Picture 17" descr="Shape&#10;&#10;Description automatically generated with medium confidence">
              <a:extLst>
                <a:ext uri="{FF2B5EF4-FFF2-40B4-BE49-F238E27FC236}">
                  <a16:creationId xmlns:a16="http://schemas.microsoft.com/office/drawing/2014/main" id="{ED57993A-3E5D-404A-AB39-79496B88CD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AE759116-7CCE-0D40-9068-BA1C2A542E9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D9CCB61D-5D95-A24C-A8B1-442D5B509AD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41087756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ullet Slide - Green">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5848352" y="1352169"/>
            <a:ext cx="6095998" cy="5290802"/>
          </a:xfrm>
        </p:spPr>
        <p:txBody>
          <a:bodyPr>
            <a:noAutofit/>
          </a:bodyPr>
          <a:lstStyle>
            <a:lvl1pPr marL="0" indent="0" algn="l">
              <a:buClr>
                <a:srgbClr val="EA1D76"/>
              </a:buClr>
              <a:buFont typeface="Arial" charset="0"/>
              <a:buNone/>
              <a:defRPr sz="240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5848352" y="215029"/>
            <a:ext cx="6095998" cy="857158"/>
          </a:xfrm>
          <a:noFill/>
        </p:spPr>
        <p:txBody>
          <a:bodyPr anchor="t">
            <a:normAutofit/>
          </a:bodyPr>
          <a:lstStyle>
            <a:lvl1pPr marL="0" indent="0" algn="l">
              <a:lnSpc>
                <a:spcPct val="100000"/>
              </a:lnSpc>
              <a:spcBef>
                <a:spcPts val="0"/>
              </a:spcBef>
              <a:buNone/>
              <a:defRPr sz="3600" b="1" i="0">
                <a:solidFill>
                  <a:srgbClr val="79527B"/>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79527B"/>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5511731"/>
          </a:xfrm>
          <a:noFill/>
        </p:spPr>
        <p:txBody>
          <a:bodyPr anchor="t">
            <a:normAutofit/>
          </a:bodyPr>
          <a:lstStyle>
            <a:lvl1pPr marL="0" indent="0" algn="l">
              <a:lnSpc>
                <a:spcPct val="100000"/>
              </a:lnSpc>
              <a:spcBef>
                <a:spcPts val="0"/>
              </a:spcBef>
              <a:buNone/>
              <a:defRPr sz="3600" b="1" i="0">
                <a:solidFill>
                  <a:srgbClr val="79527B"/>
                </a:solidFill>
                <a:latin typeface="+mn-lt"/>
              </a:defRPr>
            </a:lvl1pPr>
          </a:lstStyle>
          <a:p>
            <a:pPr lvl="0"/>
            <a:r>
              <a:rPr lang="en-US" dirty="0"/>
              <a:t>Bullet Point Slide</a:t>
            </a:r>
          </a:p>
        </p:txBody>
      </p:sp>
    </p:spTree>
    <p:extLst>
      <p:ext uri="{BB962C8B-B14F-4D97-AF65-F5344CB8AC3E}">
        <p14:creationId xmlns:p14="http://schemas.microsoft.com/office/powerpoint/2010/main" val="39473358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ullet Slide - Blue">
    <p:spTree>
      <p:nvGrpSpPr>
        <p:cNvPr id="1" name=""/>
        <p:cNvGrpSpPr/>
        <p:nvPr/>
      </p:nvGrpSpPr>
      <p:grpSpPr>
        <a:xfrm>
          <a:off x="0" y="0"/>
          <a:ext cx="0" cy="0"/>
          <a:chOff x="0" y="0"/>
          <a:chExt cx="0" cy="0"/>
        </a:xfrm>
      </p:grpSpPr>
      <p:sp>
        <p:nvSpPr>
          <p:cNvPr id="2" name="Text Placeholder 25">
            <a:extLst>
              <a:ext uri="{FF2B5EF4-FFF2-40B4-BE49-F238E27FC236}">
                <a16:creationId xmlns:a16="http://schemas.microsoft.com/office/drawing/2014/main" id="{2F03EE49-5502-2AE5-4B3C-FC45F68173F5}"/>
              </a:ext>
            </a:extLst>
          </p:cNvPr>
          <p:cNvSpPr>
            <a:spLocks noGrp="1"/>
          </p:cNvSpPr>
          <p:nvPr>
            <p:ph type="body" sz="quarter" idx="20" hasCustomPrompt="1"/>
          </p:nvPr>
        </p:nvSpPr>
        <p:spPr>
          <a:xfrm>
            <a:off x="5848352" y="1352169"/>
            <a:ext cx="6095998" cy="5290802"/>
          </a:xfrm>
        </p:spPr>
        <p:txBody>
          <a:bodyPr>
            <a:noAutofit/>
          </a:bodyPr>
          <a:lstStyle>
            <a:lvl1pPr marL="0" indent="0" algn="l">
              <a:buClr>
                <a:srgbClr val="EA1D76"/>
              </a:buClr>
              <a:buFont typeface="Arial" charset="0"/>
              <a:buNone/>
              <a:defRPr sz="240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 name="Text Placeholder 23">
            <a:extLst>
              <a:ext uri="{FF2B5EF4-FFF2-40B4-BE49-F238E27FC236}">
                <a16:creationId xmlns:a16="http://schemas.microsoft.com/office/drawing/2014/main" id="{CC5EA173-CE5F-65DA-7A9A-AE7C8B483097}"/>
              </a:ext>
            </a:extLst>
          </p:cNvPr>
          <p:cNvSpPr>
            <a:spLocks noGrp="1"/>
          </p:cNvSpPr>
          <p:nvPr>
            <p:ph type="body" sz="quarter" idx="22" hasCustomPrompt="1"/>
          </p:nvPr>
        </p:nvSpPr>
        <p:spPr>
          <a:xfrm>
            <a:off x="5848352" y="215029"/>
            <a:ext cx="6095998" cy="857158"/>
          </a:xfrm>
          <a:noFill/>
        </p:spPr>
        <p:txBody>
          <a:bodyPr anchor="t">
            <a:normAutofit/>
          </a:bodyPr>
          <a:lstStyle>
            <a:lvl1pPr marL="0" indent="0" algn="l">
              <a:lnSpc>
                <a:spcPct val="100000"/>
              </a:lnSpc>
              <a:spcBef>
                <a:spcPts val="0"/>
              </a:spcBef>
              <a:buNone/>
              <a:defRPr sz="3600" b="1" i="0">
                <a:solidFill>
                  <a:srgbClr val="3AA091"/>
                </a:solidFill>
                <a:latin typeface="+mn-lt"/>
              </a:defRPr>
            </a:lvl1pPr>
          </a:lstStyle>
          <a:p>
            <a:pPr lvl="0"/>
            <a:r>
              <a:rPr lang="en-US" dirty="0"/>
              <a:t>TITLE</a:t>
            </a:r>
          </a:p>
        </p:txBody>
      </p:sp>
      <p:cxnSp>
        <p:nvCxnSpPr>
          <p:cNvPr id="4" name="Straight Connector 3">
            <a:extLst>
              <a:ext uri="{FF2B5EF4-FFF2-40B4-BE49-F238E27FC236}">
                <a16:creationId xmlns:a16="http://schemas.microsoft.com/office/drawing/2014/main" id="{560E5E59-33BC-C5F0-8818-BDACDF08CA35}"/>
              </a:ext>
            </a:extLst>
          </p:cNvPr>
          <p:cNvCxnSpPr>
            <a:cxnSpLocks/>
          </p:cNvCxnSpPr>
          <p:nvPr userDrawn="1"/>
        </p:nvCxnSpPr>
        <p:spPr>
          <a:xfrm>
            <a:off x="5346936" y="-25722"/>
            <a:ext cx="0" cy="6853558"/>
          </a:xfrm>
          <a:prstGeom prst="line">
            <a:avLst/>
          </a:prstGeom>
          <a:ln w="12700">
            <a:solidFill>
              <a:srgbClr val="3AA091"/>
            </a:solidFill>
          </a:ln>
        </p:spPr>
        <p:style>
          <a:lnRef idx="1">
            <a:schemeClr val="accent1"/>
          </a:lnRef>
          <a:fillRef idx="0">
            <a:schemeClr val="accent1"/>
          </a:fillRef>
          <a:effectRef idx="0">
            <a:schemeClr val="accent1"/>
          </a:effectRef>
          <a:fontRef idx="minor">
            <a:schemeClr val="tx1"/>
          </a:fontRef>
        </p:style>
      </p:cxnSp>
      <p:sp>
        <p:nvSpPr>
          <p:cNvPr id="5" name="Text Placeholder 23">
            <a:extLst>
              <a:ext uri="{FF2B5EF4-FFF2-40B4-BE49-F238E27FC236}">
                <a16:creationId xmlns:a16="http://schemas.microsoft.com/office/drawing/2014/main" id="{B6FEDC63-CAD8-B31E-7CEB-49D671DFF4AA}"/>
              </a:ext>
            </a:extLst>
          </p:cNvPr>
          <p:cNvSpPr>
            <a:spLocks noGrp="1"/>
          </p:cNvSpPr>
          <p:nvPr>
            <p:ph type="body" sz="quarter" idx="23" hasCustomPrompt="1"/>
          </p:nvPr>
        </p:nvSpPr>
        <p:spPr>
          <a:xfrm>
            <a:off x="1103474" y="708094"/>
            <a:ext cx="3452394" cy="5511731"/>
          </a:xfrm>
          <a:noFill/>
        </p:spPr>
        <p:txBody>
          <a:bodyPr anchor="t">
            <a:normAutofit/>
          </a:bodyPr>
          <a:lstStyle>
            <a:lvl1pPr marL="0" indent="0" algn="l">
              <a:lnSpc>
                <a:spcPct val="100000"/>
              </a:lnSpc>
              <a:spcBef>
                <a:spcPts val="0"/>
              </a:spcBef>
              <a:buNone/>
              <a:defRPr sz="3600" b="1" i="0">
                <a:solidFill>
                  <a:srgbClr val="3AA091"/>
                </a:solidFill>
                <a:latin typeface="+mn-lt"/>
              </a:defRPr>
            </a:lvl1pPr>
          </a:lstStyle>
          <a:p>
            <a:pPr lvl="0"/>
            <a:r>
              <a:rPr lang="en-US" dirty="0"/>
              <a:t>Bullet Point Slide</a:t>
            </a:r>
          </a:p>
        </p:txBody>
      </p:sp>
    </p:spTree>
    <p:extLst>
      <p:ext uri="{BB962C8B-B14F-4D97-AF65-F5344CB8AC3E}">
        <p14:creationId xmlns:p14="http://schemas.microsoft.com/office/powerpoint/2010/main" val="10897873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ullet Slide - Light Green">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2FF493DD-D764-1543-AEBF-90D4711E1DEB}"/>
              </a:ext>
            </a:extLst>
          </p:cNvPr>
          <p:cNvCxnSpPr>
            <a:cxnSpLocks/>
          </p:cNvCxnSpPr>
          <p:nvPr userDrawn="1"/>
        </p:nvCxnSpPr>
        <p:spPr>
          <a:xfrm>
            <a:off x="5346936" y="-25722"/>
            <a:ext cx="0" cy="6853558"/>
          </a:xfrm>
          <a:prstGeom prst="line">
            <a:avLst/>
          </a:prstGeom>
          <a:ln w="12700">
            <a:solidFill>
              <a:srgbClr val="F27954"/>
            </a:solidFill>
          </a:ln>
        </p:spPr>
        <p:style>
          <a:lnRef idx="1">
            <a:schemeClr val="accent1"/>
          </a:lnRef>
          <a:fillRef idx="0">
            <a:schemeClr val="accent1"/>
          </a:fillRef>
          <a:effectRef idx="0">
            <a:schemeClr val="accent1"/>
          </a:effectRef>
          <a:fontRef idx="minor">
            <a:schemeClr val="tx1"/>
          </a:fontRef>
        </p:style>
      </p:cxnSp>
      <p:sp>
        <p:nvSpPr>
          <p:cNvPr id="2" name="Text Placeholder 25">
            <a:extLst>
              <a:ext uri="{FF2B5EF4-FFF2-40B4-BE49-F238E27FC236}">
                <a16:creationId xmlns:a16="http://schemas.microsoft.com/office/drawing/2014/main" id="{36B30141-70B6-138B-67EA-D79F82DD118A}"/>
              </a:ext>
            </a:extLst>
          </p:cNvPr>
          <p:cNvSpPr>
            <a:spLocks noGrp="1"/>
          </p:cNvSpPr>
          <p:nvPr>
            <p:ph type="body" sz="quarter" idx="20" hasCustomPrompt="1"/>
          </p:nvPr>
        </p:nvSpPr>
        <p:spPr>
          <a:xfrm>
            <a:off x="5848352" y="1352169"/>
            <a:ext cx="6095998" cy="5290802"/>
          </a:xfrm>
        </p:spPr>
        <p:txBody>
          <a:bodyPr>
            <a:noAutofit/>
          </a:bodyPr>
          <a:lstStyle>
            <a:lvl1pPr marL="0" indent="0" algn="l">
              <a:buClr>
                <a:srgbClr val="EA1D76"/>
              </a:buClr>
              <a:buFont typeface="Arial" charset="0"/>
              <a:buNone/>
              <a:defRPr sz="240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 name="Text Placeholder 23">
            <a:extLst>
              <a:ext uri="{FF2B5EF4-FFF2-40B4-BE49-F238E27FC236}">
                <a16:creationId xmlns:a16="http://schemas.microsoft.com/office/drawing/2014/main" id="{8399E4D8-68BE-CAA0-A0E5-FC6AD9F5E950}"/>
              </a:ext>
            </a:extLst>
          </p:cNvPr>
          <p:cNvSpPr>
            <a:spLocks noGrp="1"/>
          </p:cNvSpPr>
          <p:nvPr>
            <p:ph type="body" sz="quarter" idx="22" hasCustomPrompt="1"/>
          </p:nvPr>
        </p:nvSpPr>
        <p:spPr>
          <a:xfrm>
            <a:off x="5848352" y="215029"/>
            <a:ext cx="6095998" cy="857158"/>
          </a:xfrm>
          <a:noFill/>
        </p:spPr>
        <p:txBody>
          <a:bodyPr anchor="t">
            <a:normAutofit/>
          </a:bodyPr>
          <a:lstStyle>
            <a:lvl1pPr marL="0" indent="0" algn="l">
              <a:lnSpc>
                <a:spcPct val="100000"/>
              </a:lnSpc>
              <a:spcBef>
                <a:spcPts val="0"/>
              </a:spcBef>
              <a:buNone/>
              <a:defRPr sz="3600" b="1" i="0">
                <a:solidFill>
                  <a:srgbClr val="F27954"/>
                </a:solidFill>
                <a:latin typeface="+mn-lt"/>
              </a:defRPr>
            </a:lvl1pPr>
          </a:lstStyle>
          <a:p>
            <a:pPr lvl="0"/>
            <a:r>
              <a:rPr lang="en-US" dirty="0"/>
              <a:t>TITLE</a:t>
            </a:r>
          </a:p>
        </p:txBody>
      </p:sp>
      <p:cxnSp>
        <p:nvCxnSpPr>
          <p:cNvPr id="4" name="Straight Connector 3">
            <a:extLst>
              <a:ext uri="{FF2B5EF4-FFF2-40B4-BE49-F238E27FC236}">
                <a16:creationId xmlns:a16="http://schemas.microsoft.com/office/drawing/2014/main" id="{C4DBED27-BC7E-82A9-7795-9BEC7BB6B3B7}"/>
              </a:ext>
            </a:extLst>
          </p:cNvPr>
          <p:cNvCxnSpPr>
            <a:cxnSpLocks/>
          </p:cNvCxnSpPr>
          <p:nvPr userDrawn="1"/>
        </p:nvCxnSpPr>
        <p:spPr>
          <a:xfrm>
            <a:off x="5346936" y="-25722"/>
            <a:ext cx="0" cy="6853558"/>
          </a:xfrm>
          <a:prstGeom prst="line">
            <a:avLst/>
          </a:prstGeom>
          <a:ln w="12700">
            <a:solidFill>
              <a:srgbClr val="79527B"/>
            </a:solidFill>
          </a:ln>
        </p:spPr>
        <p:style>
          <a:lnRef idx="1">
            <a:schemeClr val="accent1"/>
          </a:lnRef>
          <a:fillRef idx="0">
            <a:schemeClr val="accent1"/>
          </a:fillRef>
          <a:effectRef idx="0">
            <a:schemeClr val="accent1"/>
          </a:effectRef>
          <a:fontRef idx="minor">
            <a:schemeClr val="tx1"/>
          </a:fontRef>
        </p:style>
      </p:cxnSp>
      <p:sp>
        <p:nvSpPr>
          <p:cNvPr id="5" name="Text Placeholder 23">
            <a:extLst>
              <a:ext uri="{FF2B5EF4-FFF2-40B4-BE49-F238E27FC236}">
                <a16:creationId xmlns:a16="http://schemas.microsoft.com/office/drawing/2014/main" id="{C7A582E9-D942-2667-3C8D-F68A86162E61}"/>
              </a:ext>
            </a:extLst>
          </p:cNvPr>
          <p:cNvSpPr>
            <a:spLocks noGrp="1"/>
          </p:cNvSpPr>
          <p:nvPr>
            <p:ph type="body" sz="quarter" idx="23" hasCustomPrompt="1"/>
          </p:nvPr>
        </p:nvSpPr>
        <p:spPr>
          <a:xfrm>
            <a:off x="1103474" y="708094"/>
            <a:ext cx="3452394" cy="5511731"/>
          </a:xfrm>
          <a:noFill/>
        </p:spPr>
        <p:txBody>
          <a:bodyPr anchor="t">
            <a:normAutofit/>
          </a:bodyPr>
          <a:lstStyle>
            <a:lvl1pPr marL="0" indent="0" algn="l">
              <a:lnSpc>
                <a:spcPct val="100000"/>
              </a:lnSpc>
              <a:spcBef>
                <a:spcPts val="0"/>
              </a:spcBef>
              <a:buNone/>
              <a:defRPr sz="3600" b="1" i="0">
                <a:solidFill>
                  <a:srgbClr val="F27954"/>
                </a:solidFill>
                <a:latin typeface="+mn-lt"/>
              </a:defRPr>
            </a:lvl1pPr>
          </a:lstStyle>
          <a:p>
            <a:pPr lvl="0"/>
            <a:r>
              <a:rPr lang="en-US" dirty="0"/>
              <a:t>Bullet Point Slide</a:t>
            </a:r>
          </a:p>
        </p:txBody>
      </p:sp>
    </p:spTree>
    <p:extLst>
      <p:ext uri="{BB962C8B-B14F-4D97-AF65-F5344CB8AC3E}">
        <p14:creationId xmlns:p14="http://schemas.microsoft.com/office/powerpoint/2010/main" val="9064452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ur Journey 1">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DFEFB84-F567-D648-B64F-EE8CC90AA5FD}"/>
              </a:ext>
            </a:extLst>
          </p:cNvPr>
          <p:cNvSpPr txBox="1"/>
          <p:nvPr userDrawn="1"/>
        </p:nvSpPr>
        <p:spPr>
          <a:xfrm>
            <a:off x="4396800" y="809464"/>
            <a:ext cx="3398400" cy="507831"/>
          </a:xfrm>
          <a:prstGeom prst="rect">
            <a:avLst/>
          </a:prstGeom>
          <a:noFill/>
          <a:ln>
            <a:noFill/>
          </a:ln>
        </p:spPr>
        <p:txBody>
          <a:bodyPr wrap="square" rtlCol="0">
            <a:spAutoFit/>
          </a:bodyPr>
          <a:lstStyle/>
          <a:p>
            <a:pPr algn="ctr"/>
            <a:r>
              <a:rPr lang="en-US" sz="2700" spc="150" dirty="0">
                <a:solidFill>
                  <a:schemeClr val="tx2"/>
                </a:solidFill>
                <a:latin typeface="Montserrat Medium" pitchFamily="2" charset="77"/>
                <a:ea typeface="Roboto" panose="02000000000000000000" pitchFamily="2" charset="0"/>
                <a:cs typeface="Poppins Medium" pitchFamily="2" charset="77"/>
              </a:rPr>
              <a:t>OUR TIMELINE</a:t>
            </a:r>
          </a:p>
        </p:txBody>
      </p:sp>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76C0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BE62D4D3-21EB-0349-B504-782647ECA544}"/>
              </a:ext>
            </a:extLst>
          </p:cNvPr>
          <p:cNvSpPr/>
          <p:nvPr/>
        </p:nvSpPr>
        <p:spPr>
          <a:xfrm>
            <a:off x="4956904" y="3803693"/>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19" name="Rectangle 18">
            <a:extLst>
              <a:ext uri="{FF2B5EF4-FFF2-40B4-BE49-F238E27FC236}">
                <a16:creationId xmlns:a16="http://schemas.microsoft.com/office/drawing/2014/main" id="{2E52E7C6-64EF-FA4A-987B-05E44539FB1E}"/>
              </a:ext>
            </a:extLst>
          </p:cNvPr>
          <p:cNvSpPr/>
          <p:nvPr/>
        </p:nvSpPr>
        <p:spPr>
          <a:xfrm>
            <a:off x="8370812"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595A59"/>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9163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76C0B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pic>
        <p:nvPicPr>
          <p:cNvPr id="18" name="Picture 17" descr="Background pattern&#10;&#10;Description automatically generated">
            <a:extLst>
              <a:ext uri="{FF2B5EF4-FFF2-40B4-BE49-F238E27FC236}">
                <a16:creationId xmlns:a16="http://schemas.microsoft.com/office/drawing/2014/main" id="{D19155DD-F074-824A-8AAA-AA2BEBACE36E}"/>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815415" y="5718931"/>
            <a:ext cx="5564883" cy="1181829"/>
          </a:xfrm>
          <a:prstGeom prst="rect">
            <a:avLst/>
          </a:prstGeom>
        </p:spPr>
      </p:pic>
      <p:grpSp>
        <p:nvGrpSpPr>
          <p:cNvPr id="20" name="Group 19">
            <a:extLst>
              <a:ext uri="{FF2B5EF4-FFF2-40B4-BE49-F238E27FC236}">
                <a16:creationId xmlns:a16="http://schemas.microsoft.com/office/drawing/2014/main" id="{4B044EEE-AACA-1842-A0B7-3E39553C52B6}"/>
              </a:ext>
            </a:extLst>
          </p:cNvPr>
          <p:cNvGrpSpPr/>
          <p:nvPr userDrawn="1"/>
        </p:nvGrpSpPr>
        <p:grpSpPr>
          <a:xfrm>
            <a:off x="389965" y="6092742"/>
            <a:ext cx="3144242" cy="374574"/>
            <a:chOff x="301128" y="6151084"/>
            <a:chExt cx="3144242" cy="374574"/>
          </a:xfrm>
        </p:grpSpPr>
        <p:pic>
          <p:nvPicPr>
            <p:cNvPr id="24" name="Picture 23" descr="Shape&#10;&#10;Description automatically generated with medium confidence">
              <a:extLst>
                <a:ext uri="{FF2B5EF4-FFF2-40B4-BE49-F238E27FC236}">
                  <a16:creationId xmlns:a16="http://schemas.microsoft.com/office/drawing/2014/main" id="{2BF8E041-4BE7-2249-A6E5-21021A7F930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53955A93-9F91-2046-9098-123F37BF105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11F8554B-826B-1945-910B-5F81177D903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5871000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Rectangle 18">
            <a:extLst>
              <a:ext uri="{FF2B5EF4-FFF2-40B4-BE49-F238E27FC236}">
                <a16:creationId xmlns:a16="http://schemas.microsoft.com/office/drawing/2014/main" id="{1B55B83A-4FE7-254B-BB23-DA5834F3C561}"/>
              </a:ext>
            </a:extLst>
          </p:cNvPr>
          <p:cNvSpPr/>
          <p:nvPr userDrawn="1"/>
        </p:nvSpPr>
        <p:spPr>
          <a:xfrm>
            <a:off x="5027413"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79527B">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81D1C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F2795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79527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pic>
        <p:nvPicPr>
          <p:cNvPr id="16" name="Picture 15" descr="Background pattern&#10;&#10;Description automatically generated">
            <a:extLst>
              <a:ext uri="{FF2B5EF4-FFF2-40B4-BE49-F238E27FC236}">
                <a16:creationId xmlns:a16="http://schemas.microsoft.com/office/drawing/2014/main" id="{FEA500ED-E573-F44F-8E2D-FBFBCF11C4F3}"/>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17" name="Group 16">
            <a:extLst>
              <a:ext uri="{FF2B5EF4-FFF2-40B4-BE49-F238E27FC236}">
                <a16:creationId xmlns:a16="http://schemas.microsoft.com/office/drawing/2014/main" id="{647821C4-FFCA-4B41-BFBC-999C33F87F30}"/>
              </a:ext>
            </a:extLst>
          </p:cNvPr>
          <p:cNvGrpSpPr/>
          <p:nvPr userDrawn="1"/>
        </p:nvGrpSpPr>
        <p:grpSpPr>
          <a:xfrm>
            <a:off x="4480947" y="6257070"/>
            <a:ext cx="3144242" cy="374574"/>
            <a:chOff x="301128" y="6151084"/>
            <a:chExt cx="3144242" cy="374574"/>
          </a:xfrm>
        </p:grpSpPr>
        <p:pic>
          <p:nvPicPr>
            <p:cNvPr id="22" name="Picture 21" descr="Shape&#10;&#10;Description automatically generated with medium confidence">
              <a:extLst>
                <a:ext uri="{FF2B5EF4-FFF2-40B4-BE49-F238E27FC236}">
                  <a16:creationId xmlns:a16="http://schemas.microsoft.com/office/drawing/2014/main" id="{F2A86F7A-B2DF-2A4C-B0D6-4DE7A55565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6465CF4D-D685-424E-8760-4AE4FE94745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DC4B8C4F-6086-A24D-AD16-5BFBA49C35F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9415678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832249"/>
            <a:ext cx="10088030" cy="1233055"/>
            <a:chOff x="4201590" y="5664497"/>
            <a:chExt cx="20176060" cy="246610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201590" y="5664497"/>
              <a:ext cx="2466109" cy="2466109"/>
            </a:xfrm>
            <a:prstGeom prst="ellips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81D1C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F2795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pic>
        <p:nvPicPr>
          <p:cNvPr id="14" name="Picture 13" descr="Background pattern&#10;&#10;Description automatically generated">
            <a:extLst>
              <a:ext uri="{FF2B5EF4-FFF2-40B4-BE49-F238E27FC236}">
                <a16:creationId xmlns:a16="http://schemas.microsoft.com/office/drawing/2014/main" id="{082CB709-4D8E-E341-8325-2586DA07EB1A}"/>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6572759" y="5676171"/>
            <a:ext cx="5564883" cy="1181829"/>
          </a:xfrm>
          <a:prstGeom prst="rect">
            <a:avLst/>
          </a:prstGeom>
        </p:spPr>
      </p:pic>
      <p:grpSp>
        <p:nvGrpSpPr>
          <p:cNvPr id="15" name="Group 14">
            <a:extLst>
              <a:ext uri="{FF2B5EF4-FFF2-40B4-BE49-F238E27FC236}">
                <a16:creationId xmlns:a16="http://schemas.microsoft.com/office/drawing/2014/main" id="{E4F88100-9775-6043-AF0D-E5FACD6E8351}"/>
              </a:ext>
            </a:extLst>
          </p:cNvPr>
          <p:cNvGrpSpPr/>
          <p:nvPr userDrawn="1"/>
        </p:nvGrpSpPr>
        <p:grpSpPr>
          <a:xfrm>
            <a:off x="8448790" y="6057987"/>
            <a:ext cx="3144242" cy="374574"/>
            <a:chOff x="301128" y="6151084"/>
            <a:chExt cx="3144242" cy="374574"/>
          </a:xfrm>
        </p:grpSpPr>
        <p:pic>
          <p:nvPicPr>
            <p:cNvPr id="18" name="Picture 17" descr="Shape&#10;&#10;Description automatically generated with medium confidence">
              <a:extLst>
                <a:ext uri="{FF2B5EF4-FFF2-40B4-BE49-F238E27FC236}">
                  <a16:creationId xmlns:a16="http://schemas.microsoft.com/office/drawing/2014/main" id="{EF5B2C9D-C88B-DB4B-853A-8166BAEADFE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F5A7C803-F231-074F-A79D-59AE40AB6CD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0B238B88-EA73-6D4C-8DA8-E45C24E84C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41334337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21" name="Text Placeholder 17">
            <a:extLst>
              <a:ext uri="{FF2B5EF4-FFF2-40B4-BE49-F238E27FC236}">
                <a16:creationId xmlns:a16="http://schemas.microsoft.com/office/drawing/2014/main" id="{C93EC21C-9DEB-442A-9AEB-E1C0F2A5F04F}"/>
              </a:ext>
            </a:extLst>
          </p:cNvPr>
          <p:cNvSpPr>
            <a:spLocks noGrp="1"/>
          </p:cNvSpPr>
          <p:nvPr>
            <p:ph type="body" sz="quarter" idx="21" hasCustomPrompt="1"/>
          </p:nvPr>
        </p:nvSpPr>
        <p:spPr>
          <a:xfrm>
            <a:off x="6691452" y="3843119"/>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a:t>
            </a:r>
            <a:r>
              <a:rPr lang="en-GB" dirty="0" err="1"/>
              <a:t>headcccing</a:t>
            </a:r>
            <a:endParaRPr lang="en-US" dirty="0"/>
          </a:p>
        </p:txBody>
      </p:sp>
    </p:spTree>
    <p:extLst>
      <p:ext uri="{BB962C8B-B14F-4D97-AF65-F5344CB8AC3E}">
        <p14:creationId xmlns:p14="http://schemas.microsoft.com/office/powerpoint/2010/main" val="1387720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3747522"/>
            <a:ext cx="6113604" cy="3110478"/>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096000" y="3745749"/>
            <a:ext cx="6113604" cy="3110478"/>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560244" y="3997235"/>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565092" y="399732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4" name="Text Placeholder 17">
            <a:extLst>
              <a:ext uri="{FF2B5EF4-FFF2-40B4-BE49-F238E27FC236}">
                <a16:creationId xmlns:a16="http://schemas.microsoft.com/office/drawing/2014/main" id="{D724955A-415A-9DD6-6EA1-747F29A816E5}"/>
              </a:ext>
            </a:extLst>
          </p:cNvPr>
          <p:cNvSpPr>
            <a:spLocks noGrp="1"/>
          </p:cNvSpPr>
          <p:nvPr>
            <p:ph type="body" sz="quarter" idx="18" hasCustomPrompt="1"/>
          </p:nvPr>
        </p:nvSpPr>
        <p:spPr>
          <a:xfrm>
            <a:off x="560244" y="4741633"/>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5" name="Text Placeholder 17">
            <a:extLst>
              <a:ext uri="{FF2B5EF4-FFF2-40B4-BE49-F238E27FC236}">
                <a16:creationId xmlns:a16="http://schemas.microsoft.com/office/drawing/2014/main" id="{B892B47E-F8E6-9A41-C337-59BD1F424B8A}"/>
              </a:ext>
            </a:extLst>
          </p:cNvPr>
          <p:cNvSpPr>
            <a:spLocks noGrp="1"/>
          </p:cNvSpPr>
          <p:nvPr>
            <p:ph type="body" sz="quarter" idx="21" hasCustomPrompt="1"/>
          </p:nvPr>
        </p:nvSpPr>
        <p:spPr>
          <a:xfrm>
            <a:off x="6565092" y="4741633"/>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CFD65636-F3BF-DE6E-6678-F4DA0C325D6B}"/>
              </a:ext>
            </a:extLst>
          </p:cNvPr>
          <p:cNvSpPr/>
          <p:nvPr userDrawn="1"/>
        </p:nvSpPr>
        <p:spPr>
          <a:xfrm>
            <a:off x="2803491" y="890151"/>
            <a:ext cx="6571622" cy="2855598"/>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76D8E2EA-E347-ED5A-9929-60F83AA2D7B9}"/>
              </a:ext>
            </a:extLst>
          </p:cNvPr>
          <p:cNvSpPr>
            <a:spLocks noGrp="1"/>
          </p:cNvSpPr>
          <p:nvPr>
            <p:ph type="body" sz="quarter" idx="22" hasCustomPrompt="1"/>
          </p:nvPr>
        </p:nvSpPr>
        <p:spPr>
          <a:xfrm>
            <a:off x="3508290" y="1141725"/>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8" name="Text Placeholder 17">
            <a:extLst>
              <a:ext uri="{FF2B5EF4-FFF2-40B4-BE49-F238E27FC236}">
                <a16:creationId xmlns:a16="http://schemas.microsoft.com/office/drawing/2014/main" id="{67AE5EE8-3F03-203C-44FB-16EF87DC9E70}"/>
              </a:ext>
            </a:extLst>
          </p:cNvPr>
          <p:cNvSpPr>
            <a:spLocks noGrp="1"/>
          </p:cNvSpPr>
          <p:nvPr>
            <p:ph type="body" sz="quarter" idx="23" hasCustomPrompt="1"/>
          </p:nvPr>
        </p:nvSpPr>
        <p:spPr>
          <a:xfrm>
            <a:off x="3508290" y="1886035"/>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18536839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17604" y="3188167"/>
            <a:ext cx="6113604" cy="3110478"/>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078396" y="3186394"/>
            <a:ext cx="6113604" cy="3110478"/>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542640" y="3437880"/>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547488" y="3437968"/>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4" name="Text Placeholder 17">
            <a:extLst>
              <a:ext uri="{FF2B5EF4-FFF2-40B4-BE49-F238E27FC236}">
                <a16:creationId xmlns:a16="http://schemas.microsoft.com/office/drawing/2014/main" id="{D724955A-415A-9DD6-6EA1-747F29A816E5}"/>
              </a:ext>
            </a:extLst>
          </p:cNvPr>
          <p:cNvSpPr>
            <a:spLocks noGrp="1"/>
          </p:cNvSpPr>
          <p:nvPr>
            <p:ph type="body" sz="quarter" idx="18" hasCustomPrompt="1"/>
          </p:nvPr>
        </p:nvSpPr>
        <p:spPr>
          <a:xfrm>
            <a:off x="542640" y="4182278"/>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5" name="Text Placeholder 17">
            <a:extLst>
              <a:ext uri="{FF2B5EF4-FFF2-40B4-BE49-F238E27FC236}">
                <a16:creationId xmlns:a16="http://schemas.microsoft.com/office/drawing/2014/main" id="{B892B47E-F8E6-9A41-C337-59BD1F424B8A}"/>
              </a:ext>
            </a:extLst>
          </p:cNvPr>
          <p:cNvSpPr>
            <a:spLocks noGrp="1"/>
          </p:cNvSpPr>
          <p:nvPr>
            <p:ph type="body" sz="quarter" idx="21" hasCustomPrompt="1"/>
          </p:nvPr>
        </p:nvSpPr>
        <p:spPr>
          <a:xfrm>
            <a:off x="6547488" y="4182278"/>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CFD65636-F3BF-DE6E-6678-F4DA0C325D6B}"/>
              </a:ext>
            </a:extLst>
          </p:cNvPr>
          <p:cNvSpPr/>
          <p:nvPr userDrawn="1"/>
        </p:nvSpPr>
        <p:spPr>
          <a:xfrm>
            <a:off x="2785887" y="330796"/>
            <a:ext cx="6571622" cy="2855598"/>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76D8E2EA-E347-ED5A-9929-60F83AA2D7B9}"/>
              </a:ext>
            </a:extLst>
          </p:cNvPr>
          <p:cNvSpPr>
            <a:spLocks noGrp="1"/>
          </p:cNvSpPr>
          <p:nvPr>
            <p:ph type="body" sz="quarter" idx="22" hasCustomPrompt="1"/>
          </p:nvPr>
        </p:nvSpPr>
        <p:spPr>
          <a:xfrm>
            <a:off x="3490686" y="582370"/>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8" name="Text Placeholder 17">
            <a:extLst>
              <a:ext uri="{FF2B5EF4-FFF2-40B4-BE49-F238E27FC236}">
                <a16:creationId xmlns:a16="http://schemas.microsoft.com/office/drawing/2014/main" id="{67AE5EE8-3F03-203C-44FB-16EF87DC9E70}"/>
              </a:ext>
            </a:extLst>
          </p:cNvPr>
          <p:cNvSpPr>
            <a:spLocks noGrp="1"/>
          </p:cNvSpPr>
          <p:nvPr>
            <p:ph type="body" sz="quarter" idx="23" hasCustomPrompt="1"/>
          </p:nvPr>
        </p:nvSpPr>
        <p:spPr>
          <a:xfrm>
            <a:off x="3490686" y="1326680"/>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348479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C">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11884BB-997E-344B-8413-D683F57FB3A0}"/>
              </a:ext>
            </a:extLst>
          </p:cNvPr>
          <p:cNvSpPr/>
          <p:nvPr userDrawn="1"/>
        </p:nvSpPr>
        <p:spPr>
          <a:xfrm>
            <a:off x="1" y="3216492"/>
            <a:ext cx="7588332" cy="2448983"/>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pic>
        <p:nvPicPr>
          <p:cNvPr id="11" name="Picture 10" descr="A picture containing text&#10;&#10;Description automatically generated">
            <a:extLst>
              <a:ext uri="{FF2B5EF4-FFF2-40B4-BE49-F238E27FC236}">
                <a16:creationId xmlns:a16="http://schemas.microsoft.com/office/drawing/2014/main" id="{7FC8D39A-AD8A-D84D-B4D3-5FC3D11092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207" y="618245"/>
            <a:ext cx="5768471" cy="2536919"/>
          </a:xfrm>
          <a:prstGeom prst="rect">
            <a:avLst/>
          </a:prstGeom>
        </p:spPr>
      </p:pic>
      <p:sp>
        <p:nvSpPr>
          <p:cNvPr id="12" name="Text Placeholder 23">
            <a:extLst>
              <a:ext uri="{FF2B5EF4-FFF2-40B4-BE49-F238E27FC236}">
                <a16:creationId xmlns:a16="http://schemas.microsoft.com/office/drawing/2014/main" id="{325E3A2F-3B31-374C-8F7E-1CEDCD0B0F45}"/>
              </a:ext>
            </a:extLst>
          </p:cNvPr>
          <p:cNvSpPr>
            <a:spLocks noGrp="1"/>
          </p:cNvSpPr>
          <p:nvPr>
            <p:ph type="body" sz="quarter" idx="15" hasCustomPrompt="1"/>
          </p:nvPr>
        </p:nvSpPr>
        <p:spPr>
          <a:xfrm>
            <a:off x="817349" y="4334105"/>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14" name="Text Placeholder 23">
            <a:extLst>
              <a:ext uri="{FF2B5EF4-FFF2-40B4-BE49-F238E27FC236}">
                <a16:creationId xmlns:a16="http://schemas.microsoft.com/office/drawing/2014/main" id="{DAE6BF58-63A1-9E49-ABC8-7ED221E4AFE0}"/>
              </a:ext>
            </a:extLst>
          </p:cNvPr>
          <p:cNvSpPr>
            <a:spLocks noGrp="1"/>
          </p:cNvSpPr>
          <p:nvPr>
            <p:ph type="body" sz="quarter" idx="16" hasCustomPrompt="1"/>
          </p:nvPr>
        </p:nvSpPr>
        <p:spPr>
          <a:xfrm>
            <a:off x="817349" y="3715582"/>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15" name="Picture 14" descr="Background pattern&#10;&#10;Description automatically generated">
            <a:extLst>
              <a:ext uri="{FF2B5EF4-FFF2-40B4-BE49-F238E27FC236}">
                <a16:creationId xmlns:a16="http://schemas.microsoft.com/office/drawing/2014/main" id="{B36D93A7-1507-064F-8819-990C75B4650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9814" t="19121" r="22819" b="-6116"/>
          <a:stretch/>
        </p:blipFill>
        <p:spPr>
          <a:xfrm>
            <a:off x="7883236" y="0"/>
            <a:ext cx="4308763" cy="5844179"/>
          </a:xfrm>
          <a:prstGeom prst="rect">
            <a:avLst/>
          </a:prstGeom>
        </p:spPr>
      </p:pic>
      <p:grpSp>
        <p:nvGrpSpPr>
          <p:cNvPr id="23" name="Group 22">
            <a:extLst>
              <a:ext uri="{FF2B5EF4-FFF2-40B4-BE49-F238E27FC236}">
                <a16:creationId xmlns:a16="http://schemas.microsoft.com/office/drawing/2014/main" id="{015CF2B6-71B6-C144-97B3-85B654F2E8E5}"/>
              </a:ext>
            </a:extLst>
          </p:cNvPr>
          <p:cNvGrpSpPr/>
          <p:nvPr userDrawn="1"/>
        </p:nvGrpSpPr>
        <p:grpSpPr>
          <a:xfrm>
            <a:off x="9274983" y="5918985"/>
            <a:ext cx="2735993" cy="679345"/>
            <a:chOff x="0" y="0"/>
            <a:chExt cx="2301694" cy="571500"/>
          </a:xfrm>
        </p:grpSpPr>
        <p:sp>
          <p:nvSpPr>
            <p:cNvPr id="24" name="Rectangle 23">
              <a:extLst>
                <a:ext uri="{FF2B5EF4-FFF2-40B4-BE49-F238E27FC236}">
                  <a16:creationId xmlns:a16="http://schemas.microsoft.com/office/drawing/2014/main" id="{79643032-E2A4-D844-9FD2-5E25AFF84D9C}"/>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5" name="Picture 24">
              <a:extLst>
                <a:ext uri="{FF2B5EF4-FFF2-40B4-BE49-F238E27FC236}">
                  <a16:creationId xmlns:a16="http://schemas.microsoft.com/office/drawing/2014/main" id="{4F47FE63-EE52-1F4E-9D94-414C091128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6" name="Rectangle 25">
            <a:extLst>
              <a:ext uri="{FF2B5EF4-FFF2-40B4-BE49-F238E27FC236}">
                <a16:creationId xmlns:a16="http://schemas.microsoft.com/office/drawing/2014/main" id="{2EF4846B-42E7-5548-94E9-53B497BB9DE9}"/>
              </a:ext>
            </a:extLst>
          </p:cNvPr>
          <p:cNvSpPr/>
          <p:nvPr userDrawn="1"/>
        </p:nvSpPr>
        <p:spPr>
          <a:xfrm>
            <a:off x="701913" y="5958576"/>
            <a:ext cx="6589536"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supports the production of this publication and </a:t>
            </a:r>
            <a:r>
              <a:rPr lang="en-IE"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does not constitute an endorsement of the contents which reflects the views only of the authors, and the Commission cannot be held responsible for any use which may be of the information contained </a:t>
            </a:r>
            <a:r>
              <a:rPr lang="en-US"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therein </a:t>
            </a:r>
            <a:r>
              <a:rPr lang="en-IE"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rgbClr val="4D4D4D"/>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79323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26407" y="1314782"/>
            <a:ext cx="12209605" cy="1223933"/>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35208" y="2538715"/>
            <a:ext cx="12209604" cy="1223933"/>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542640" y="3437880"/>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547488" y="3437968"/>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4" name="Text Placeholder 17">
            <a:extLst>
              <a:ext uri="{FF2B5EF4-FFF2-40B4-BE49-F238E27FC236}">
                <a16:creationId xmlns:a16="http://schemas.microsoft.com/office/drawing/2014/main" id="{D724955A-415A-9DD6-6EA1-747F29A816E5}"/>
              </a:ext>
            </a:extLst>
          </p:cNvPr>
          <p:cNvSpPr>
            <a:spLocks noGrp="1"/>
          </p:cNvSpPr>
          <p:nvPr>
            <p:ph type="body" sz="quarter" idx="18" hasCustomPrompt="1"/>
          </p:nvPr>
        </p:nvSpPr>
        <p:spPr>
          <a:xfrm>
            <a:off x="542640" y="4182278"/>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5" name="Text Placeholder 17">
            <a:extLst>
              <a:ext uri="{FF2B5EF4-FFF2-40B4-BE49-F238E27FC236}">
                <a16:creationId xmlns:a16="http://schemas.microsoft.com/office/drawing/2014/main" id="{B892B47E-F8E6-9A41-C337-59BD1F424B8A}"/>
              </a:ext>
            </a:extLst>
          </p:cNvPr>
          <p:cNvSpPr>
            <a:spLocks noGrp="1"/>
          </p:cNvSpPr>
          <p:nvPr>
            <p:ph type="body" sz="quarter" idx="21" hasCustomPrompt="1"/>
          </p:nvPr>
        </p:nvSpPr>
        <p:spPr>
          <a:xfrm>
            <a:off x="6547488" y="4182278"/>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CFD65636-F3BF-DE6E-6678-F4DA0C325D6B}"/>
              </a:ext>
            </a:extLst>
          </p:cNvPr>
          <p:cNvSpPr/>
          <p:nvPr userDrawn="1"/>
        </p:nvSpPr>
        <p:spPr>
          <a:xfrm>
            <a:off x="-17604" y="1"/>
            <a:ext cx="12192000" cy="1326680"/>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76D8E2EA-E347-ED5A-9929-60F83AA2D7B9}"/>
              </a:ext>
            </a:extLst>
          </p:cNvPr>
          <p:cNvSpPr>
            <a:spLocks noGrp="1"/>
          </p:cNvSpPr>
          <p:nvPr>
            <p:ph type="body" sz="quarter" idx="22" hasCustomPrompt="1"/>
          </p:nvPr>
        </p:nvSpPr>
        <p:spPr>
          <a:xfrm>
            <a:off x="3490686" y="582370"/>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8" name="Text Placeholder 17">
            <a:extLst>
              <a:ext uri="{FF2B5EF4-FFF2-40B4-BE49-F238E27FC236}">
                <a16:creationId xmlns:a16="http://schemas.microsoft.com/office/drawing/2014/main" id="{67AE5EE8-3F03-203C-44FB-16EF87DC9E70}"/>
              </a:ext>
            </a:extLst>
          </p:cNvPr>
          <p:cNvSpPr>
            <a:spLocks noGrp="1"/>
          </p:cNvSpPr>
          <p:nvPr>
            <p:ph type="body" sz="quarter" idx="23" hasCustomPrompt="1"/>
          </p:nvPr>
        </p:nvSpPr>
        <p:spPr>
          <a:xfrm>
            <a:off x="3490686" y="1326680"/>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0" name="Rectangle 19">
            <a:extLst>
              <a:ext uri="{FF2B5EF4-FFF2-40B4-BE49-F238E27FC236}">
                <a16:creationId xmlns:a16="http://schemas.microsoft.com/office/drawing/2014/main" id="{902CF8DE-4164-37E2-D6C3-4013E41258CE}"/>
              </a:ext>
            </a:extLst>
          </p:cNvPr>
          <p:cNvSpPr/>
          <p:nvPr userDrawn="1"/>
        </p:nvSpPr>
        <p:spPr>
          <a:xfrm>
            <a:off x="-35210" y="5077429"/>
            <a:ext cx="12209605" cy="1223933"/>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 Placeholder 17">
            <a:extLst>
              <a:ext uri="{FF2B5EF4-FFF2-40B4-BE49-F238E27FC236}">
                <a16:creationId xmlns:a16="http://schemas.microsoft.com/office/drawing/2014/main" id="{C74CBAD6-C060-CE5F-B5BF-74D27FCFC322}"/>
              </a:ext>
            </a:extLst>
          </p:cNvPr>
          <p:cNvSpPr>
            <a:spLocks noGrp="1"/>
          </p:cNvSpPr>
          <p:nvPr>
            <p:ph type="body" sz="quarter" idx="26" hasCustomPrompt="1"/>
          </p:nvPr>
        </p:nvSpPr>
        <p:spPr>
          <a:xfrm>
            <a:off x="533837" y="7944925"/>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5" name="Text Placeholder 17">
            <a:extLst>
              <a:ext uri="{FF2B5EF4-FFF2-40B4-BE49-F238E27FC236}">
                <a16:creationId xmlns:a16="http://schemas.microsoft.com/office/drawing/2014/main" id="{05CA5A8F-B467-BBB8-9D16-3DD79DC4A79F}"/>
              </a:ext>
            </a:extLst>
          </p:cNvPr>
          <p:cNvSpPr>
            <a:spLocks noGrp="1"/>
          </p:cNvSpPr>
          <p:nvPr>
            <p:ph type="body" sz="quarter" idx="27" hasCustomPrompt="1"/>
          </p:nvPr>
        </p:nvSpPr>
        <p:spPr>
          <a:xfrm>
            <a:off x="6538685" y="7944925"/>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6" name="Rectangle 25">
            <a:extLst>
              <a:ext uri="{FF2B5EF4-FFF2-40B4-BE49-F238E27FC236}">
                <a16:creationId xmlns:a16="http://schemas.microsoft.com/office/drawing/2014/main" id="{D93B65A7-E2BE-1BD3-2893-672CD22AE917}"/>
              </a:ext>
            </a:extLst>
          </p:cNvPr>
          <p:cNvSpPr/>
          <p:nvPr userDrawn="1"/>
        </p:nvSpPr>
        <p:spPr>
          <a:xfrm>
            <a:off x="-26407" y="3762648"/>
            <a:ext cx="12192000" cy="1326680"/>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23">
            <a:extLst>
              <a:ext uri="{FF2B5EF4-FFF2-40B4-BE49-F238E27FC236}">
                <a16:creationId xmlns:a16="http://schemas.microsoft.com/office/drawing/2014/main" id="{09CEEB8E-1F27-0E72-D0BF-B2DF80CF9566}"/>
              </a:ext>
            </a:extLst>
          </p:cNvPr>
          <p:cNvSpPr>
            <a:spLocks noGrp="1"/>
          </p:cNvSpPr>
          <p:nvPr>
            <p:ph type="body" sz="quarter" idx="28" hasCustomPrompt="1"/>
          </p:nvPr>
        </p:nvSpPr>
        <p:spPr>
          <a:xfrm>
            <a:off x="3481883" y="434501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29" name="Rectangle 28">
            <a:extLst>
              <a:ext uri="{FF2B5EF4-FFF2-40B4-BE49-F238E27FC236}">
                <a16:creationId xmlns:a16="http://schemas.microsoft.com/office/drawing/2014/main" id="{25446412-15F1-C29A-E437-7D6A8A9F982A}"/>
              </a:ext>
            </a:extLst>
          </p:cNvPr>
          <p:cNvSpPr/>
          <p:nvPr userDrawn="1"/>
        </p:nvSpPr>
        <p:spPr>
          <a:xfrm>
            <a:off x="-35208" y="5630052"/>
            <a:ext cx="12209604" cy="1223933"/>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496582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4068" y="1619337"/>
            <a:ext cx="12165015" cy="5228647"/>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5319" y="2707991"/>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602" y="2076638"/>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83823" y="3566496"/>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403" y="2711087"/>
            <a:ext cx="3024340" cy="442916"/>
          </a:xfrm>
        </p:spPr>
        <p:txBody>
          <a:bodyPr>
            <a:normAutofit/>
          </a:bodyPr>
          <a:lstStyle>
            <a:lvl1pPr marL="0" indent="0" algn="ctr">
              <a:lnSpc>
                <a:spcPct val="100000"/>
              </a:lnSpc>
              <a:spcBef>
                <a:spcPts val="0"/>
              </a:spcBef>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880" y="2079734"/>
            <a:ext cx="3049353" cy="582221"/>
          </a:xfrm>
        </p:spPr>
        <p:txBody>
          <a:bodyPr>
            <a:normAutofit/>
          </a:bodyPr>
          <a:lstStyle>
            <a:lvl1pPr marL="0" indent="0" algn="ctr">
              <a:lnSpc>
                <a:spcPct val="100000"/>
              </a:lnSpc>
              <a:spcBef>
                <a:spcPts val="0"/>
              </a:spcBef>
              <a:buNone/>
              <a:defRPr sz="28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28101" y="3569592"/>
            <a:ext cx="3024340" cy="1778940"/>
          </a:xfrm>
        </p:spPr>
        <p:txBody>
          <a:bodyPr>
            <a:normAutofit/>
          </a:bodyPr>
          <a:lstStyle>
            <a:lvl1pPr marL="0" indent="0" algn="ctr">
              <a:lnSpc>
                <a:spcPct val="100000"/>
              </a:lnSpc>
              <a:spcBef>
                <a:spcPts val="0"/>
              </a:spcBef>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5088" y="2694676"/>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9371" y="2063323"/>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53592" y="3553181"/>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9366" y="2697772"/>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649" y="2066419"/>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97870" y="3556277"/>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2" name="Picture 21" descr="Background pattern&#10;&#10;Description automatically generated">
            <a:extLst>
              <a:ext uri="{FF2B5EF4-FFF2-40B4-BE49-F238E27FC236}">
                <a16:creationId xmlns:a16="http://schemas.microsoft.com/office/drawing/2014/main" id="{9B7AA32D-C8AE-F34E-8CB1-A71A96409C07}"/>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spTree>
    <p:extLst>
      <p:ext uri="{BB962C8B-B14F-4D97-AF65-F5344CB8AC3E}">
        <p14:creationId xmlns:p14="http://schemas.microsoft.com/office/powerpoint/2010/main" val="5040658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0764" y="1467720"/>
            <a:ext cx="12181235" cy="4632645"/>
            <a:chOff x="0" y="4738255"/>
            <a:chExt cx="15877308"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4804220" y="2556374"/>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4808503" y="1925021"/>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4832724" y="3414879"/>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1748498" y="2559470"/>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1752781" y="1928117"/>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777002" y="3417975"/>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7818267" y="2546155"/>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7822550" y="1914802"/>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7846771" y="3404660"/>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2" name="Picture 21" descr="Background pattern&#10;&#10;Description automatically generated">
            <a:extLst>
              <a:ext uri="{FF2B5EF4-FFF2-40B4-BE49-F238E27FC236}">
                <a16:creationId xmlns:a16="http://schemas.microsoft.com/office/drawing/2014/main" id="{9B7AA32D-C8AE-F34E-8CB1-A71A96409C07}"/>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23" name="Group 22">
            <a:extLst>
              <a:ext uri="{FF2B5EF4-FFF2-40B4-BE49-F238E27FC236}">
                <a16:creationId xmlns:a16="http://schemas.microsoft.com/office/drawing/2014/main" id="{326AF3E1-C679-4748-BAEE-9510BFC2A8F9}"/>
              </a:ext>
            </a:extLst>
          </p:cNvPr>
          <p:cNvGrpSpPr/>
          <p:nvPr userDrawn="1"/>
        </p:nvGrpSpPr>
        <p:grpSpPr>
          <a:xfrm>
            <a:off x="4480947" y="6257070"/>
            <a:ext cx="3144242" cy="374574"/>
            <a:chOff x="301128" y="6151084"/>
            <a:chExt cx="3144242" cy="374574"/>
          </a:xfrm>
        </p:grpSpPr>
        <p:pic>
          <p:nvPicPr>
            <p:cNvPr id="24" name="Picture 23" descr="Shape&#10;&#10;Description automatically generated with medium confidence">
              <a:extLst>
                <a:ext uri="{FF2B5EF4-FFF2-40B4-BE49-F238E27FC236}">
                  <a16:creationId xmlns:a16="http://schemas.microsoft.com/office/drawing/2014/main" id="{81C2B182-D34F-594D-859C-C6EA7B9EA4F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8" name="Picture 27" descr="Shape&#10;&#10;Description automatically generated with medium confidence">
              <a:extLst>
                <a:ext uri="{FF2B5EF4-FFF2-40B4-BE49-F238E27FC236}">
                  <a16:creationId xmlns:a16="http://schemas.microsoft.com/office/drawing/2014/main" id="{3BCDAA61-CF49-CE42-9A26-387BE72366D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7A77DDA1-DA86-5A41-8C12-2A17E1B4078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6929124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8201" y="1175336"/>
            <a:ext cx="12165015" cy="2721827"/>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37073" y="1945768"/>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41356" y="1314415"/>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03622" y="2413967"/>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18649" y="1948864"/>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14366" y="1317511"/>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35309" y="2388684"/>
            <a:ext cx="3024340" cy="1502625"/>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06842" y="1932453"/>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11125" y="1301100"/>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6138" y="2375291"/>
            <a:ext cx="3024340" cy="1521872"/>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51120" y="1935549"/>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55403" y="1304196"/>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71525" y="2413967"/>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grpSp>
        <p:nvGrpSpPr>
          <p:cNvPr id="59" name="Group 58">
            <a:extLst>
              <a:ext uri="{FF2B5EF4-FFF2-40B4-BE49-F238E27FC236}">
                <a16:creationId xmlns:a16="http://schemas.microsoft.com/office/drawing/2014/main" id="{F7A9F7E2-4B9C-A793-EECD-E47519AB217E}"/>
              </a:ext>
            </a:extLst>
          </p:cNvPr>
          <p:cNvGrpSpPr/>
          <p:nvPr userDrawn="1"/>
        </p:nvGrpSpPr>
        <p:grpSpPr>
          <a:xfrm>
            <a:off x="10764" y="3907382"/>
            <a:ext cx="9799061" cy="2950618"/>
            <a:chOff x="0" y="4738255"/>
            <a:chExt cx="15877308" cy="5292436"/>
          </a:xfrm>
        </p:grpSpPr>
        <p:sp>
          <p:nvSpPr>
            <p:cNvPr id="60" name="Rectangle 59">
              <a:extLst>
                <a:ext uri="{FF2B5EF4-FFF2-40B4-BE49-F238E27FC236}">
                  <a16:creationId xmlns:a16="http://schemas.microsoft.com/office/drawing/2014/main" id="{857B92B9-9F02-B81E-59B6-745DB5A68C60}"/>
                </a:ext>
              </a:extLst>
            </p:cNvPr>
            <p:cNvSpPr/>
            <p:nvPr/>
          </p:nvSpPr>
          <p:spPr>
            <a:xfrm>
              <a:off x="0" y="4738255"/>
              <a:ext cx="5292436" cy="5292436"/>
            </a:xfrm>
            <a:prstGeom prst="rect">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BA5E161B-73F8-4BBE-E0C9-2B94838FB257}"/>
                </a:ext>
              </a:extLst>
            </p:cNvPr>
            <p:cNvSpPr/>
            <p:nvPr/>
          </p:nvSpPr>
          <p:spPr>
            <a:xfrm>
              <a:off x="5292436" y="4738255"/>
              <a:ext cx="5292436" cy="5292436"/>
            </a:xfrm>
            <a:prstGeom prst="rect">
              <a:avLst/>
            </a:prstGeom>
            <a:solidFill>
              <a:srgbClr val="BAC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967460AE-CC97-DDA0-3AFD-650767B292E0}"/>
                </a:ext>
              </a:extLst>
            </p:cNvPr>
            <p:cNvSpPr/>
            <p:nvPr/>
          </p:nvSpPr>
          <p:spPr>
            <a:xfrm>
              <a:off x="10584872" y="4738255"/>
              <a:ext cx="5292436" cy="5292436"/>
            </a:xfrm>
            <a:prstGeom prst="rect">
              <a:avLst/>
            </a:prstGeom>
            <a:solidFill>
              <a:srgbClr val="D3B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Text Placeholder 17">
            <a:extLst>
              <a:ext uri="{FF2B5EF4-FFF2-40B4-BE49-F238E27FC236}">
                <a16:creationId xmlns:a16="http://schemas.microsoft.com/office/drawing/2014/main" id="{7E05B733-B5B2-FDFA-4D36-D205A6762646}"/>
              </a:ext>
            </a:extLst>
          </p:cNvPr>
          <p:cNvSpPr>
            <a:spLocks noGrp="1"/>
          </p:cNvSpPr>
          <p:nvPr>
            <p:ph type="body" sz="quarter" idx="30" hasCustomPrompt="1"/>
          </p:nvPr>
        </p:nvSpPr>
        <p:spPr>
          <a:xfrm>
            <a:off x="3039636" y="4677814"/>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65" name="Text Placeholder 23">
            <a:extLst>
              <a:ext uri="{FF2B5EF4-FFF2-40B4-BE49-F238E27FC236}">
                <a16:creationId xmlns:a16="http://schemas.microsoft.com/office/drawing/2014/main" id="{AB94F7A9-2DE1-B089-1DDC-FEF813C9FE0D}"/>
              </a:ext>
            </a:extLst>
          </p:cNvPr>
          <p:cNvSpPr>
            <a:spLocks noGrp="1"/>
          </p:cNvSpPr>
          <p:nvPr>
            <p:ph type="body" sz="quarter" idx="31" hasCustomPrompt="1"/>
          </p:nvPr>
        </p:nvSpPr>
        <p:spPr>
          <a:xfrm>
            <a:off x="3043919" y="4046461"/>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66" name="Text Placeholder 17">
            <a:extLst>
              <a:ext uri="{FF2B5EF4-FFF2-40B4-BE49-F238E27FC236}">
                <a16:creationId xmlns:a16="http://schemas.microsoft.com/office/drawing/2014/main" id="{202BE11B-427F-F9C0-754B-BABD7AD5DE9A}"/>
              </a:ext>
            </a:extLst>
          </p:cNvPr>
          <p:cNvSpPr>
            <a:spLocks noGrp="1"/>
          </p:cNvSpPr>
          <p:nvPr>
            <p:ph type="body" sz="quarter" idx="32" hasCustomPrompt="1"/>
          </p:nvPr>
        </p:nvSpPr>
        <p:spPr>
          <a:xfrm>
            <a:off x="3006185" y="5146013"/>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47FA7802-EA20-EFE6-6A98-DC0ED6A4F4BD}"/>
              </a:ext>
            </a:extLst>
          </p:cNvPr>
          <p:cNvSpPr>
            <a:spLocks noGrp="1"/>
          </p:cNvSpPr>
          <p:nvPr>
            <p:ph type="body" sz="quarter" idx="33" hasCustomPrompt="1"/>
          </p:nvPr>
        </p:nvSpPr>
        <p:spPr>
          <a:xfrm>
            <a:off x="-16086" y="4680910"/>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68" name="Text Placeholder 23">
            <a:extLst>
              <a:ext uri="{FF2B5EF4-FFF2-40B4-BE49-F238E27FC236}">
                <a16:creationId xmlns:a16="http://schemas.microsoft.com/office/drawing/2014/main" id="{C45BE3A3-DE0B-6636-A429-D58031A0D404}"/>
              </a:ext>
            </a:extLst>
          </p:cNvPr>
          <p:cNvSpPr>
            <a:spLocks noGrp="1"/>
          </p:cNvSpPr>
          <p:nvPr>
            <p:ph type="body" sz="quarter" idx="34" hasCustomPrompt="1"/>
          </p:nvPr>
        </p:nvSpPr>
        <p:spPr>
          <a:xfrm>
            <a:off x="-11803" y="4049557"/>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69" name="Text Placeholder 17">
            <a:extLst>
              <a:ext uri="{FF2B5EF4-FFF2-40B4-BE49-F238E27FC236}">
                <a16:creationId xmlns:a16="http://schemas.microsoft.com/office/drawing/2014/main" id="{F98D3E07-F1E2-285C-F707-37D3DA344CA0}"/>
              </a:ext>
            </a:extLst>
          </p:cNvPr>
          <p:cNvSpPr>
            <a:spLocks noGrp="1"/>
          </p:cNvSpPr>
          <p:nvPr>
            <p:ph type="body" sz="quarter" idx="35" hasCustomPrompt="1"/>
          </p:nvPr>
        </p:nvSpPr>
        <p:spPr>
          <a:xfrm>
            <a:off x="-32746" y="5120730"/>
            <a:ext cx="3024340" cy="1502625"/>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E9B32541-E561-421A-F1CD-25E0E908E84D}"/>
              </a:ext>
            </a:extLst>
          </p:cNvPr>
          <p:cNvSpPr>
            <a:spLocks noGrp="1"/>
          </p:cNvSpPr>
          <p:nvPr>
            <p:ph type="body" sz="quarter" idx="39" hasCustomPrompt="1"/>
          </p:nvPr>
        </p:nvSpPr>
        <p:spPr>
          <a:xfrm>
            <a:off x="6053683" y="4667595"/>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74" name="Text Placeholder 23">
            <a:extLst>
              <a:ext uri="{FF2B5EF4-FFF2-40B4-BE49-F238E27FC236}">
                <a16:creationId xmlns:a16="http://schemas.microsoft.com/office/drawing/2014/main" id="{AB9B056C-54B4-8C1B-0189-ABF6B6CADDB7}"/>
              </a:ext>
            </a:extLst>
          </p:cNvPr>
          <p:cNvSpPr>
            <a:spLocks noGrp="1"/>
          </p:cNvSpPr>
          <p:nvPr>
            <p:ph type="body" sz="quarter" idx="40" hasCustomPrompt="1"/>
          </p:nvPr>
        </p:nvSpPr>
        <p:spPr>
          <a:xfrm>
            <a:off x="6057966" y="4036242"/>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75" name="Text Placeholder 17">
            <a:extLst>
              <a:ext uri="{FF2B5EF4-FFF2-40B4-BE49-F238E27FC236}">
                <a16:creationId xmlns:a16="http://schemas.microsoft.com/office/drawing/2014/main" id="{BD3AF571-BFFC-27A4-7B87-088330B07D88}"/>
              </a:ext>
            </a:extLst>
          </p:cNvPr>
          <p:cNvSpPr>
            <a:spLocks noGrp="1"/>
          </p:cNvSpPr>
          <p:nvPr>
            <p:ph type="body" sz="quarter" idx="41" hasCustomPrompt="1"/>
          </p:nvPr>
        </p:nvSpPr>
        <p:spPr>
          <a:xfrm>
            <a:off x="6074088" y="5146013"/>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13556236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8201" y="1175336"/>
            <a:ext cx="12165015" cy="2721827"/>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37073" y="1945768"/>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41356" y="1314415"/>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03622" y="2413967"/>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18649" y="1948864"/>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14366" y="1317511"/>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35309" y="2388684"/>
            <a:ext cx="3024340" cy="1502625"/>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06842" y="1932453"/>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11125" y="1301100"/>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6138" y="2375291"/>
            <a:ext cx="3024340" cy="1521872"/>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51120" y="1935549"/>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55403" y="1304196"/>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71525" y="2413967"/>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grpSp>
        <p:nvGrpSpPr>
          <p:cNvPr id="59" name="Group 58">
            <a:extLst>
              <a:ext uri="{FF2B5EF4-FFF2-40B4-BE49-F238E27FC236}">
                <a16:creationId xmlns:a16="http://schemas.microsoft.com/office/drawing/2014/main" id="{F7A9F7E2-4B9C-A793-EECD-E47519AB217E}"/>
              </a:ext>
            </a:extLst>
          </p:cNvPr>
          <p:cNvGrpSpPr/>
          <p:nvPr userDrawn="1"/>
        </p:nvGrpSpPr>
        <p:grpSpPr>
          <a:xfrm>
            <a:off x="10764" y="3907382"/>
            <a:ext cx="12165015" cy="2950618"/>
            <a:chOff x="0" y="4738255"/>
            <a:chExt cx="21169744" cy="5292436"/>
          </a:xfrm>
        </p:grpSpPr>
        <p:sp>
          <p:nvSpPr>
            <p:cNvPr id="60" name="Rectangle 59">
              <a:extLst>
                <a:ext uri="{FF2B5EF4-FFF2-40B4-BE49-F238E27FC236}">
                  <a16:creationId xmlns:a16="http://schemas.microsoft.com/office/drawing/2014/main" id="{857B92B9-9F02-B81E-59B6-745DB5A68C60}"/>
                </a:ext>
              </a:extLst>
            </p:cNvPr>
            <p:cNvSpPr/>
            <p:nvPr/>
          </p:nvSpPr>
          <p:spPr>
            <a:xfrm>
              <a:off x="0" y="4738255"/>
              <a:ext cx="5292436" cy="5292436"/>
            </a:xfrm>
            <a:prstGeom prst="rect">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BA5E161B-73F8-4BBE-E0C9-2B94838FB257}"/>
                </a:ext>
              </a:extLst>
            </p:cNvPr>
            <p:cNvSpPr/>
            <p:nvPr/>
          </p:nvSpPr>
          <p:spPr>
            <a:xfrm>
              <a:off x="5292436" y="4738255"/>
              <a:ext cx="5292436" cy="5292436"/>
            </a:xfrm>
            <a:prstGeom prst="rect">
              <a:avLst/>
            </a:prstGeom>
            <a:solidFill>
              <a:srgbClr val="BAC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967460AE-CC97-DDA0-3AFD-650767B292E0}"/>
                </a:ext>
              </a:extLst>
            </p:cNvPr>
            <p:cNvSpPr/>
            <p:nvPr/>
          </p:nvSpPr>
          <p:spPr>
            <a:xfrm>
              <a:off x="10584872" y="4738255"/>
              <a:ext cx="5292436" cy="5292436"/>
            </a:xfrm>
            <a:prstGeom prst="rect">
              <a:avLst/>
            </a:prstGeom>
            <a:solidFill>
              <a:srgbClr val="D3B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9D352329-08FF-628B-DF7A-31DD6972EEC1}"/>
                </a:ext>
              </a:extLst>
            </p:cNvPr>
            <p:cNvSpPr/>
            <p:nvPr/>
          </p:nvSpPr>
          <p:spPr>
            <a:xfrm>
              <a:off x="15877308" y="4738255"/>
              <a:ext cx="5292436" cy="5292436"/>
            </a:xfrm>
            <a:prstGeom prst="rect">
              <a:avLst/>
            </a:prstGeom>
            <a:solidFill>
              <a:srgbClr val="F9C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4" name="Text Placeholder 17">
            <a:extLst>
              <a:ext uri="{FF2B5EF4-FFF2-40B4-BE49-F238E27FC236}">
                <a16:creationId xmlns:a16="http://schemas.microsoft.com/office/drawing/2014/main" id="{7E05B733-B5B2-FDFA-4D36-D205A6762646}"/>
              </a:ext>
            </a:extLst>
          </p:cNvPr>
          <p:cNvSpPr>
            <a:spLocks noGrp="1"/>
          </p:cNvSpPr>
          <p:nvPr>
            <p:ph type="body" sz="quarter" idx="30" hasCustomPrompt="1"/>
          </p:nvPr>
        </p:nvSpPr>
        <p:spPr>
          <a:xfrm>
            <a:off x="3039636" y="4677814"/>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65" name="Text Placeholder 23">
            <a:extLst>
              <a:ext uri="{FF2B5EF4-FFF2-40B4-BE49-F238E27FC236}">
                <a16:creationId xmlns:a16="http://schemas.microsoft.com/office/drawing/2014/main" id="{AB94F7A9-2DE1-B089-1DDC-FEF813C9FE0D}"/>
              </a:ext>
            </a:extLst>
          </p:cNvPr>
          <p:cNvSpPr>
            <a:spLocks noGrp="1"/>
          </p:cNvSpPr>
          <p:nvPr>
            <p:ph type="body" sz="quarter" idx="31" hasCustomPrompt="1"/>
          </p:nvPr>
        </p:nvSpPr>
        <p:spPr>
          <a:xfrm>
            <a:off x="3043919" y="4046461"/>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66" name="Text Placeholder 17">
            <a:extLst>
              <a:ext uri="{FF2B5EF4-FFF2-40B4-BE49-F238E27FC236}">
                <a16:creationId xmlns:a16="http://schemas.microsoft.com/office/drawing/2014/main" id="{202BE11B-427F-F9C0-754B-BABD7AD5DE9A}"/>
              </a:ext>
            </a:extLst>
          </p:cNvPr>
          <p:cNvSpPr>
            <a:spLocks noGrp="1"/>
          </p:cNvSpPr>
          <p:nvPr>
            <p:ph type="body" sz="quarter" idx="32" hasCustomPrompt="1"/>
          </p:nvPr>
        </p:nvSpPr>
        <p:spPr>
          <a:xfrm>
            <a:off x="3006185" y="5146013"/>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47FA7802-EA20-EFE6-6A98-DC0ED6A4F4BD}"/>
              </a:ext>
            </a:extLst>
          </p:cNvPr>
          <p:cNvSpPr>
            <a:spLocks noGrp="1"/>
          </p:cNvSpPr>
          <p:nvPr>
            <p:ph type="body" sz="quarter" idx="33" hasCustomPrompt="1"/>
          </p:nvPr>
        </p:nvSpPr>
        <p:spPr>
          <a:xfrm>
            <a:off x="-16086" y="4680910"/>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68" name="Text Placeholder 23">
            <a:extLst>
              <a:ext uri="{FF2B5EF4-FFF2-40B4-BE49-F238E27FC236}">
                <a16:creationId xmlns:a16="http://schemas.microsoft.com/office/drawing/2014/main" id="{C45BE3A3-DE0B-6636-A429-D58031A0D404}"/>
              </a:ext>
            </a:extLst>
          </p:cNvPr>
          <p:cNvSpPr>
            <a:spLocks noGrp="1"/>
          </p:cNvSpPr>
          <p:nvPr>
            <p:ph type="body" sz="quarter" idx="34" hasCustomPrompt="1"/>
          </p:nvPr>
        </p:nvSpPr>
        <p:spPr>
          <a:xfrm>
            <a:off x="-11803" y="4049557"/>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69" name="Text Placeholder 17">
            <a:extLst>
              <a:ext uri="{FF2B5EF4-FFF2-40B4-BE49-F238E27FC236}">
                <a16:creationId xmlns:a16="http://schemas.microsoft.com/office/drawing/2014/main" id="{F98D3E07-F1E2-285C-F707-37D3DA344CA0}"/>
              </a:ext>
            </a:extLst>
          </p:cNvPr>
          <p:cNvSpPr>
            <a:spLocks noGrp="1"/>
          </p:cNvSpPr>
          <p:nvPr>
            <p:ph type="body" sz="quarter" idx="35" hasCustomPrompt="1"/>
          </p:nvPr>
        </p:nvSpPr>
        <p:spPr>
          <a:xfrm>
            <a:off x="-32746" y="5120730"/>
            <a:ext cx="3024340" cy="1502625"/>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0" name="Text Placeholder 17">
            <a:extLst>
              <a:ext uri="{FF2B5EF4-FFF2-40B4-BE49-F238E27FC236}">
                <a16:creationId xmlns:a16="http://schemas.microsoft.com/office/drawing/2014/main" id="{892D8D79-6384-66F7-AF62-274CB5BB00AE}"/>
              </a:ext>
            </a:extLst>
          </p:cNvPr>
          <p:cNvSpPr>
            <a:spLocks noGrp="1"/>
          </p:cNvSpPr>
          <p:nvPr>
            <p:ph type="body" sz="quarter" idx="36" hasCustomPrompt="1"/>
          </p:nvPr>
        </p:nvSpPr>
        <p:spPr>
          <a:xfrm>
            <a:off x="9109405" y="4664499"/>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71" name="Text Placeholder 23">
            <a:extLst>
              <a:ext uri="{FF2B5EF4-FFF2-40B4-BE49-F238E27FC236}">
                <a16:creationId xmlns:a16="http://schemas.microsoft.com/office/drawing/2014/main" id="{0FF6F375-44D6-2504-B2AD-28ECE7430E51}"/>
              </a:ext>
            </a:extLst>
          </p:cNvPr>
          <p:cNvSpPr>
            <a:spLocks noGrp="1"/>
          </p:cNvSpPr>
          <p:nvPr>
            <p:ph type="body" sz="quarter" idx="37" hasCustomPrompt="1"/>
          </p:nvPr>
        </p:nvSpPr>
        <p:spPr>
          <a:xfrm>
            <a:off x="9113688" y="4033146"/>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72" name="Text Placeholder 17">
            <a:extLst>
              <a:ext uri="{FF2B5EF4-FFF2-40B4-BE49-F238E27FC236}">
                <a16:creationId xmlns:a16="http://schemas.microsoft.com/office/drawing/2014/main" id="{FEB78C00-B55F-604D-8439-DEE8A6DF4DF4}"/>
              </a:ext>
            </a:extLst>
          </p:cNvPr>
          <p:cNvSpPr>
            <a:spLocks noGrp="1"/>
          </p:cNvSpPr>
          <p:nvPr>
            <p:ph type="body" sz="quarter" idx="38" hasCustomPrompt="1"/>
          </p:nvPr>
        </p:nvSpPr>
        <p:spPr>
          <a:xfrm>
            <a:off x="9138701" y="5107337"/>
            <a:ext cx="3024340" cy="1521872"/>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E9B32541-E561-421A-F1CD-25E0E908E84D}"/>
              </a:ext>
            </a:extLst>
          </p:cNvPr>
          <p:cNvSpPr>
            <a:spLocks noGrp="1"/>
          </p:cNvSpPr>
          <p:nvPr>
            <p:ph type="body" sz="quarter" idx="39" hasCustomPrompt="1"/>
          </p:nvPr>
        </p:nvSpPr>
        <p:spPr>
          <a:xfrm>
            <a:off x="6053683" y="4667595"/>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74" name="Text Placeholder 23">
            <a:extLst>
              <a:ext uri="{FF2B5EF4-FFF2-40B4-BE49-F238E27FC236}">
                <a16:creationId xmlns:a16="http://schemas.microsoft.com/office/drawing/2014/main" id="{AB9B056C-54B4-8C1B-0189-ABF6B6CADDB7}"/>
              </a:ext>
            </a:extLst>
          </p:cNvPr>
          <p:cNvSpPr>
            <a:spLocks noGrp="1"/>
          </p:cNvSpPr>
          <p:nvPr>
            <p:ph type="body" sz="quarter" idx="40" hasCustomPrompt="1"/>
          </p:nvPr>
        </p:nvSpPr>
        <p:spPr>
          <a:xfrm>
            <a:off x="6057966" y="4036242"/>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75" name="Text Placeholder 17">
            <a:extLst>
              <a:ext uri="{FF2B5EF4-FFF2-40B4-BE49-F238E27FC236}">
                <a16:creationId xmlns:a16="http://schemas.microsoft.com/office/drawing/2014/main" id="{BD3AF571-BFFC-27A4-7B87-088330B07D88}"/>
              </a:ext>
            </a:extLst>
          </p:cNvPr>
          <p:cNvSpPr>
            <a:spLocks noGrp="1"/>
          </p:cNvSpPr>
          <p:nvPr>
            <p:ph type="body" sz="quarter" idx="41" hasCustomPrompt="1"/>
          </p:nvPr>
        </p:nvSpPr>
        <p:spPr>
          <a:xfrm>
            <a:off x="6074088" y="5146013"/>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22868297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14760" y="1397635"/>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57859" y="1439070"/>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37787" y="1443935"/>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79220" y="1485370"/>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59C3B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34778" y="1450185"/>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81896" y="1491620"/>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45657" y="4003505"/>
            <a:ext cx="2061046" cy="1706886"/>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68119" y="4003505"/>
            <a:ext cx="2061046" cy="1706886"/>
          </a:xfrm>
        </p:spPr>
        <p:txBody>
          <a:bodyPr/>
          <a:lstStyle>
            <a:lvl1pPr algn="ctr">
              <a:buNone/>
              <a:defRPr sz="2000" b="0" i="0" spc="0">
                <a:solidFill>
                  <a:srgbClr val="595A59"/>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68477" y="4003505"/>
            <a:ext cx="2061046" cy="1706886"/>
          </a:xfrm>
        </p:spPr>
        <p:txBody>
          <a:bodyPr/>
          <a:lstStyle>
            <a:lvl1pPr algn="ctr">
              <a:buNone/>
              <a:defRPr sz="2000" b="0" i="0" spc="0">
                <a:solidFill>
                  <a:srgbClr val="595A59"/>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669955"/>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14" name="Picture 13" descr="Background pattern&#10;&#10;Description automatically generated">
            <a:extLst>
              <a:ext uri="{FF2B5EF4-FFF2-40B4-BE49-F238E27FC236}">
                <a16:creationId xmlns:a16="http://schemas.microsoft.com/office/drawing/2014/main" id="{DFDF2DE7-B422-D04E-901E-F7FA328C54C0}"/>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15" name="Group 14">
            <a:extLst>
              <a:ext uri="{FF2B5EF4-FFF2-40B4-BE49-F238E27FC236}">
                <a16:creationId xmlns:a16="http://schemas.microsoft.com/office/drawing/2014/main" id="{C040BCDB-D8E7-8F45-B236-337ECF1F441B}"/>
              </a:ext>
            </a:extLst>
          </p:cNvPr>
          <p:cNvGrpSpPr/>
          <p:nvPr userDrawn="1"/>
        </p:nvGrpSpPr>
        <p:grpSpPr>
          <a:xfrm>
            <a:off x="4480947" y="6257070"/>
            <a:ext cx="3144242" cy="374574"/>
            <a:chOff x="301128" y="6151084"/>
            <a:chExt cx="3144242" cy="374574"/>
          </a:xfrm>
        </p:grpSpPr>
        <p:pic>
          <p:nvPicPr>
            <p:cNvPr id="16" name="Picture 15" descr="Shape&#10;&#10;Description automatically generated with medium confidence">
              <a:extLst>
                <a:ext uri="{FF2B5EF4-FFF2-40B4-BE49-F238E27FC236}">
                  <a16:creationId xmlns:a16="http://schemas.microsoft.com/office/drawing/2014/main" id="{97FEBD70-5E7B-C14A-91D6-7F03CB04110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A734B6A7-3279-F54C-AFF7-6E9E028CB47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F05A5859-E4C3-D548-A7FA-37174A7916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40682548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91639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773769"/>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91639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76C0B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773769"/>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76C0B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773769"/>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773769"/>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773769"/>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0" name="Picture 19" descr="Background pattern&#10;&#10;Description automatically generated">
            <a:extLst>
              <a:ext uri="{FF2B5EF4-FFF2-40B4-BE49-F238E27FC236}">
                <a16:creationId xmlns:a16="http://schemas.microsoft.com/office/drawing/2014/main" id="{A9B9AD4A-61C0-2543-9955-1FD63CACEFAE}"/>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spTree>
    <p:extLst>
      <p:ext uri="{BB962C8B-B14F-4D97-AF65-F5344CB8AC3E}">
        <p14:creationId xmlns:p14="http://schemas.microsoft.com/office/powerpoint/2010/main" val="37916804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240391" y="2902370"/>
            <a:ext cx="2340880" cy="3197995"/>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719382" y="2902370"/>
            <a:ext cx="2174902" cy="3188489"/>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916395"/>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2902370"/>
            <a:ext cx="2131270" cy="3188489"/>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76C0B5"/>
          </a:solidFill>
          <a:ln w="9525" cap="flat">
            <a:noFill/>
            <a:bevel/>
            <a:headEnd/>
            <a:tailEnd/>
          </a:ln>
          <a:effectLst/>
        </p:spPr>
        <p:txBody>
          <a:bodyPr wrap="none" anchor="ctr"/>
          <a:lstStyle/>
          <a:p>
            <a:endParaRPr lang="en-US"/>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366367" y="2902370"/>
            <a:ext cx="2244362" cy="3206449"/>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1D1C5"/>
          </a:solidFill>
          <a:ln w="9525" cap="flat">
            <a:noFill/>
            <a:bevel/>
            <a:headEnd/>
            <a:tailEnd/>
          </a:ln>
          <a:effectLst/>
        </p:spPr>
        <p:txBody>
          <a:bodyPr wrap="none" anchor="ctr"/>
          <a:lstStyle/>
          <a:p>
            <a:endParaRPr lang="en-US"/>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793758" y="2884410"/>
            <a:ext cx="2244362" cy="3206449"/>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w="9525" cap="flat">
            <a:no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414826" y="475724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846121" y="475099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225351" y="4742537"/>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543460" y="4736287"/>
            <a:ext cx="1890175"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955308" y="4733031"/>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pic>
        <p:nvPicPr>
          <p:cNvPr id="20" name="Picture 19" descr="Background pattern&#10;&#10;Description automatically generated">
            <a:extLst>
              <a:ext uri="{FF2B5EF4-FFF2-40B4-BE49-F238E27FC236}">
                <a16:creationId xmlns:a16="http://schemas.microsoft.com/office/drawing/2014/main" id="{9F42FD05-A835-0F49-B763-180CD8F99CD0}"/>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21" name="Group 20">
            <a:extLst>
              <a:ext uri="{FF2B5EF4-FFF2-40B4-BE49-F238E27FC236}">
                <a16:creationId xmlns:a16="http://schemas.microsoft.com/office/drawing/2014/main" id="{26A4E538-0F3B-8E49-8D92-77B70D92F030}"/>
              </a:ext>
            </a:extLst>
          </p:cNvPr>
          <p:cNvGrpSpPr/>
          <p:nvPr userDrawn="1"/>
        </p:nvGrpSpPr>
        <p:grpSpPr>
          <a:xfrm>
            <a:off x="4480947" y="6257070"/>
            <a:ext cx="3144242" cy="374574"/>
            <a:chOff x="301128" y="6151084"/>
            <a:chExt cx="3144242" cy="374574"/>
          </a:xfrm>
        </p:grpSpPr>
        <p:pic>
          <p:nvPicPr>
            <p:cNvPr id="22" name="Picture 21" descr="Shape&#10;&#10;Description automatically generated with medium confidence">
              <a:extLst>
                <a:ext uri="{FF2B5EF4-FFF2-40B4-BE49-F238E27FC236}">
                  <a16:creationId xmlns:a16="http://schemas.microsoft.com/office/drawing/2014/main" id="{B01746DB-6733-EF4A-97E8-B81FDCBF8AC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2F775010-5534-1C41-A2CB-FA305565AC5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31" name="Picture 30" descr="Shape&#10;&#10;Description automatically generated with medium confidence">
              <a:extLst>
                <a:ext uri="{FF2B5EF4-FFF2-40B4-BE49-F238E27FC236}">
                  <a16:creationId xmlns:a16="http://schemas.microsoft.com/office/drawing/2014/main" id="{84CF8697-FDF1-5B4D-BA62-705F8E7C001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40505952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240390" y="2361364"/>
            <a:ext cx="2989824" cy="413709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3420767" y="2361364"/>
            <a:ext cx="2880767" cy="413709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4D4D4D"/>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6463085" y="2361363"/>
            <a:ext cx="2692241" cy="413709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3AA091"/>
          </a:solidFill>
          <a:ln w="9525" cap="flat">
            <a:noFill/>
            <a:bevel/>
            <a:headEnd/>
            <a:tailEnd/>
          </a:ln>
          <a:effectLst/>
        </p:spPr>
        <p:txBody>
          <a:bodyPr wrap="none" anchor="ctr"/>
          <a:lstStyle/>
          <a:p>
            <a:endParaRPr lang="en-US" dirty="0"/>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45879" y="2361363"/>
            <a:ext cx="2692241" cy="4137091"/>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w="9525" cap="flat">
            <a:solidFill>
              <a:srgbClr val="F27954"/>
            </a:solid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414826" y="475724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846121" y="475099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6909393" y="4733031"/>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955308" y="4733031"/>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Tree>
    <p:extLst>
      <p:ext uri="{BB962C8B-B14F-4D97-AF65-F5344CB8AC3E}">
        <p14:creationId xmlns:p14="http://schemas.microsoft.com/office/powerpoint/2010/main" val="2652922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240390" y="1349406"/>
            <a:ext cx="2796283" cy="5149048"/>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3420768" y="1349407"/>
            <a:ext cx="2796282" cy="5149048"/>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4D4D4D"/>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6571967" y="1349406"/>
            <a:ext cx="2583359" cy="5149048"/>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3AA091"/>
          </a:solidFill>
          <a:ln w="9525" cap="flat">
            <a:noFill/>
            <a:bevel/>
            <a:headEnd/>
            <a:tailEnd/>
          </a:ln>
          <a:effectLst/>
        </p:spPr>
        <p:txBody>
          <a:bodyPr wrap="none" anchor="ctr"/>
          <a:lstStyle/>
          <a:p>
            <a:endParaRPr lang="en-US" dirty="0"/>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45879" y="1349406"/>
            <a:ext cx="2692241" cy="5149048"/>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w="9525" cap="flat">
            <a:solidFill>
              <a:srgbClr val="F27954"/>
            </a:solid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414826" y="475724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846121" y="475099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6909393" y="4733031"/>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955308" y="4733031"/>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Tree>
    <p:extLst>
      <p:ext uri="{BB962C8B-B14F-4D97-AF65-F5344CB8AC3E}">
        <p14:creationId xmlns:p14="http://schemas.microsoft.com/office/powerpoint/2010/main" val="2519910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SLIDE D">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69930879-4923-9A44-B11F-FDD1BFB76C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047" y="417257"/>
            <a:ext cx="5462697" cy="2402442"/>
          </a:xfrm>
          <a:prstGeom prst="rect">
            <a:avLst/>
          </a:prstGeom>
        </p:spPr>
      </p:pic>
      <p:pic>
        <p:nvPicPr>
          <p:cNvPr id="22" name="Picture 21" descr="Background pattern&#10;&#10;Description automatically generated">
            <a:extLst>
              <a:ext uri="{FF2B5EF4-FFF2-40B4-BE49-F238E27FC236}">
                <a16:creationId xmlns:a16="http://schemas.microsoft.com/office/drawing/2014/main" id="{E7396273-9AA2-0A45-A0F3-4DFF01CCF7D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9462" t="8076" r="-22520" b="14181"/>
          <a:stretch/>
        </p:blipFill>
        <p:spPr>
          <a:xfrm rot="16200000">
            <a:off x="983099" y="1439326"/>
            <a:ext cx="4435575" cy="6401772"/>
          </a:xfrm>
          <a:prstGeom prst="rect">
            <a:avLst/>
          </a:prstGeom>
        </p:spPr>
      </p:pic>
      <p:sp>
        <p:nvSpPr>
          <p:cNvPr id="23" name="Rectangle 22">
            <a:extLst>
              <a:ext uri="{FF2B5EF4-FFF2-40B4-BE49-F238E27FC236}">
                <a16:creationId xmlns:a16="http://schemas.microsoft.com/office/drawing/2014/main" id="{0A614E9F-67CD-0343-BFBC-55E5265494AB}"/>
              </a:ext>
            </a:extLst>
          </p:cNvPr>
          <p:cNvSpPr/>
          <p:nvPr userDrawn="1"/>
        </p:nvSpPr>
        <p:spPr>
          <a:xfrm>
            <a:off x="6117759" y="0"/>
            <a:ext cx="6074241" cy="6865259"/>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grpSp>
        <p:nvGrpSpPr>
          <p:cNvPr id="24" name="Group 23">
            <a:extLst>
              <a:ext uri="{FF2B5EF4-FFF2-40B4-BE49-F238E27FC236}">
                <a16:creationId xmlns:a16="http://schemas.microsoft.com/office/drawing/2014/main" id="{3904BFA0-55A2-8143-A034-7EA9F0F0F069}"/>
              </a:ext>
            </a:extLst>
          </p:cNvPr>
          <p:cNvGrpSpPr/>
          <p:nvPr userDrawn="1"/>
        </p:nvGrpSpPr>
        <p:grpSpPr>
          <a:xfrm>
            <a:off x="0" y="5916805"/>
            <a:ext cx="2735993" cy="679345"/>
            <a:chOff x="0" y="0"/>
            <a:chExt cx="2301694" cy="571500"/>
          </a:xfrm>
        </p:grpSpPr>
        <p:sp>
          <p:nvSpPr>
            <p:cNvPr id="25" name="Rectangle 24">
              <a:extLst>
                <a:ext uri="{FF2B5EF4-FFF2-40B4-BE49-F238E27FC236}">
                  <a16:creationId xmlns:a16="http://schemas.microsoft.com/office/drawing/2014/main" id="{E262865F-A967-C64A-8536-E3A00C672F7A}"/>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6" name="Picture 25">
              <a:extLst>
                <a:ext uri="{FF2B5EF4-FFF2-40B4-BE49-F238E27FC236}">
                  <a16:creationId xmlns:a16="http://schemas.microsoft.com/office/drawing/2014/main" id="{2E39E78D-2847-9749-B72C-25A151CFA9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7" name="Text Placeholder 23">
            <a:extLst>
              <a:ext uri="{FF2B5EF4-FFF2-40B4-BE49-F238E27FC236}">
                <a16:creationId xmlns:a16="http://schemas.microsoft.com/office/drawing/2014/main" id="{DBA97739-CDA3-3B40-9963-F38336E838F9}"/>
              </a:ext>
            </a:extLst>
          </p:cNvPr>
          <p:cNvSpPr>
            <a:spLocks noGrp="1"/>
          </p:cNvSpPr>
          <p:nvPr>
            <p:ph type="body" sz="quarter" idx="15" hasCustomPrompt="1"/>
          </p:nvPr>
        </p:nvSpPr>
        <p:spPr>
          <a:xfrm>
            <a:off x="6586302" y="1494787"/>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28" name="Text Placeholder 23">
            <a:extLst>
              <a:ext uri="{FF2B5EF4-FFF2-40B4-BE49-F238E27FC236}">
                <a16:creationId xmlns:a16="http://schemas.microsoft.com/office/drawing/2014/main" id="{27FF6675-E62F-CD45-8278-53D0205C09F2}"/>
              </a:ext>
            </a:extLst>
          </p:cNvPr>
          <p:cNvSpPr>
            <a:spLocks noGrp="1"/>
          </p:cNvSpPr>
          <p:nvPr>
            <p:ph type="body" sz="quarter" idx="16" hasCustomPrompt="1"/>
          </p:nvPr>
        </p:nvSpPr>
        <p:spPr>
          <a:xfrm>
            <a:off x="6586302" y="876264"/>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1</a:t>
            </a:r>
          </a:p>
        </p:txBody>
      </p:sp>
      <p:sp>
        <p:nvSpPr>
          <p:cNvPr id="29" name="Rectangle 28">
            <a:extLst>
              <a:ext uri="{FF2B5EF4-FFF2-40B4-BE49-F238E27FC236}">
                <a16:creationId xmlns:a16="http://schemas.microsoft.com/office/drawing/2014/main" id="{8C5618B2-B035-0F48-A014-0081DCCA7413}"/>
              </a:ext>
            </a:extLst>
          </p:cNvPr>
          <p:cNvSpPr/>
          <p:nvPr userDrawn="1"/>
        </p:nvSpPr>
        <p:spPr>
          <a:xfrm>
            <a:off x="6519554" y="5700156"/>
            <a:ext cx="5300429" cy="78847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supports the production of this publication and </a:t>
            </a:r>
            <a:r>
              <a:rPr lang="en-I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does not constitute an endorsement of the contents which reflects the views only of the authors, and the Commission cannot be held responsible for any use which may be of the information contained </a:t>
            </a:r>
            <a:r>
              <a:rPr lang="en-US"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therein </a:t>
            </a:r>
            <a:r>
              <a:rPr lang="en-I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54490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240390" y="1846556"/>
            <a:ext cx="2796283" cy="4651898"/>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3420768" y="1856063"/>
            <a:ext cx="2796282" cy="4642391"/>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4D4D4D"/>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6571967" y="1846556"/>
            <a:ext cx="2583359" cy="4651898"/>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3AA091"/>
          </a:solidFill>
          <a:ln w="9525" cap="flat">
            <a:noFill/>
            <a:bevel/>
            <a:headEnd/>
            <a:tailEnd/>
          </a:ln>
          <a:effectLst/>
        </p:spPr>
        <p:txBody>
          <a:bodyPr wrap="none" anchor="ctr"/>
          <a:lstStyle/>
          <a:p>
            <a:endParaRPr lang="en-US" dirty="0"/>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45879" y="1846556"/>
            <a:ext cx="2692241" cy="4651898"/>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w="9525" cap="flat">
            <a:solidFill>
              <a:srgbClr val="F27954"/>
            </a:solid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414826" y="475724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846121" y="475099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6909393" y="4733031"/>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955308" y="4733031"/>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Tree>
    <p:extLst>
      <p:ext uri="{BB962C8B-B14F-4D97-AF65-F5344CB8AC3E}">
        <p14:creationId xmlns:p14="http://schemas.microsoft.com/office/powerpoint/2010/main" val="12861462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798187"/>
            <a:chOff x="1875859" y="4907106"/>
            <a:chExt cx="20625932"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7952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9163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81D1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76C0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F279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6" name="Picture 25" descr="Background pattern&#10;&#10;Description automatically generated">
            <a:extLst>
              <a:ext uri="{FF2B5EF4-FFF2-40B4-BE49-F238E27FC236}">
                <a16:creationId xmlns:a16="http://schemas.microsoft.com/office/drawing/2014/main" id="{3A2E17B6-0C83-4A41-9329-18B37C169E46}"/>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27" name="Group 26">
            <a:extLst>
              <a:ext uri="{FF2B5EF4-FFF2-40B4-BE49-F238E27FC236}">
                <a16:creationId xmlns:a16="http://schemas.microsoft.com/office/drawing/2014/main" id="{AFD3A573-F4E4-B140-9727-FAA9C7F1CA0A}"/>
              </a:ext>
            </a:extLst>
          </p:cNvPr>
          <p:cNvGrpSpPr/>
          <p:nvPr userDrawn="1"/>
        </p:nvGrpSpPr>
        <p:grpSpPr>
          <a:xfrm>
            <a:off x="4480947" y="6257070"/>
            <a:ext cx="3144242" cy="374574"/>
            <a:chOff x="301128" y="6151084"/>
            <a:chExt cx="3144242" cy="374574"/>
          </a:xfrm>
        </p:grpSpPr>
        <p:pic>
          <p:nvPicPr>
            <p:cNvPr id="30" name="Picture 29" descr="Shape&#10;&#10;Description automatically generated with medium confidence">
              <a:extLst>
                <a:ext uri="{FF2B5EF4-FFF2-40B4-BE49-F238E27FC236}">
                  <a16:creationId xmlns:a16="http://schemas.microsoft.com/office/drawing/2014/main" id="{7563AD3E-DCCF-704D-B793-981781A099C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32" name="Picture 31" descr="Shape&#10;&#10;Description automatically generated with medium confidence">
              <a:extLst>
                <a:ext uri="{FF2B5EF4-FFF2-40B4-BE49-F238E27FC236}">
                  <a16:creationId xmlns:a16="http://schemas.microsoft.com/office/drawing/2014/main" id="{20941594-4EF5-0845-9D61-F0F7DEEA638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33" name="Picture 32" descr="Shape&#10;&#10;Description automatically generated with medium confidence">
              <a:extLst>
                <a:ext uri="{FF2B5EF4-FFF2-40B4-BE49-F238E27FC236}">
                  <a16:creationId xmlns:a16="http://schemas.microsoft.com/office/drawing/2014/main" id="{EDF60922-A0C7-BC4E-9066-062DFCB17E0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5927624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947279" y="1887157"/>
            <a:ext cx="9327612" cy="2798187"/>
            <a:chOff x="1875859" y="4907106"/>
            <a:chExt cx="19467076"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F279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F9C5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7952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9163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81D1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76C0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6" name="Picture 25" descr="Background pattern&#10;&#10;Description automatically generated">
            <a:extLst>
              <a:ext uri="{FF2B5EF4-FFF2-40B4-BE49-F238E27FC236}">
                <a16:creationId xmlns:a16="http://schemas.microsoft.com/office/drawing/2014/main" id="{3A2E17B6-0C83-4A41-9329-18B37C169E46}"/>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27" name="Group 26">
            <a:extLst>
              <a:ext uri="{FF2B5EF4-FFF2-40B4-BE49-F238E27FC236}">
                <a16:creationId xmlns:a16="http://schemas.microsoft.com/office/drawing/2014/main" id="{AFD3A573-F4E4-B140-9727-FAA9C7F1CA0A}"/>
              </a:ext>
            </a:extLst>
          </p:cNvPr>
          <p:cNvGrpSpPr/>
          <p:nvPr userDrawn="1"/>
        </p:nvGrpSpPr>
        <p:grpSpPr>
          <a:xfrm>
            <a:off x="4480947" y="6257070"/>
            <a:ext cx="3144242" cy="374574"/>
            <a:chOff x="301128" y="6151084"/>
            <a:chExt cx="3144242" cy="374574"/>
          </a:xfrm>
        </p:grpSpPr>
        <p:pic>
          <p:nvPicPr>
            <p:cNvPr id="30" name="Picture 29" descr="Shape&#10;&#10;Description automatically generated with medium confidence">
              <a:extLst>
                <a:ext uri="{FF2B5EF4-FFF2-40B4-BE49-F238E27FC236}">
                  <a16:creationId xmlns:a16="http://schemas.microsoft.com/office/drawing/2014/main" id="{7563AD3E-DCCF-704D-B793-981781A099C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32" name="Picture 31" descr="Shape&#10;&#10;Description automatically generated with medium confidence">
              <a:extLst>
                <a:ext uri="{FF2B5EF4-FFF2-40B4-BE49-F238E27FC236}">
                  <a16:creationId xmlns:a16="http://schemas.microsoft.com/office/drawing/2014/main" id="{20941594-4EF5-0845-9D61-F0F7DEEA638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33" name="Picture 32" descr="Shape&#10;&#10;Description automatically generated with medium confidence">
              <a:extLst>
                <a:ext uri="{FF2B5EF4-FFF2-40B4-BE49-F238E27FC236}">
                  <a16:creationId xmlns:a16="http://schemas.microsoft.com/office/drawing/2014/main" id="{EDF60922-A0C7-BC4E-9066-062DFCB17E0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2455901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225117" y="1948195"/>
            <a:ext cx="11256886" cy="2798187"/>
            <a:chOff x="1875856" y="4907106"/>
            <a:chExt cx="19467079"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F279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F9C5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6" y="4984003"/>
              <a:ext cx="4390332" cy="4554600"/>
            </a:xfrm>
            <a:prstGeom prst="blockArc">
              <a:avLst>
                <a:gd name="adj1" fmla="val 10800000"/>
                <a:gd name="adj2" fmla="val 0"/>
                <a:gd name="adj3" fmla="val 9694"/>
              </a:avLst>
            </a:prstGeom>
            <a:solidFill>
              <a:srgbClr val="7952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9163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81D1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10030722" y="4984003"/>
              <a:ext cx="4316207" cy="4477703"/>
            </a:xfrm>
            <a:prstGeom prst="blockArc">
              <a:avLst>
                <a:gd name="adj1" fmla="val 10800000"/>
                <a:gd name="adj2" fmla="val 0"/>
                <a:gd name="adj3" fmla="val 9694"/>
              </a:avLst>
            </a:prstGeom>
            <a:solidFill>
              <a:srgbClr val="76C0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6" name="Picture 25" descr="Background pattern&#10;&#10;Description automatically generated">
            <a:extLst>
              <a:ext uri="{FF2B5EF4-FFF2-40B4-BE49-F238E27FC236}">
                <a16:creationId xmlns:a16="http://schemas.microsoft.com/office/drawing/2014/main" id="{3A2E17B6-0C83-4A41-9329-18B37C169E46}"/>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spTree>
    <p:extLst>
      <p:ext uri="{BB962C8B-B14F-4D97-AF65-F5344CB8AC3E}">
        <p14:creationId xmlns:p14="http://schemas.microsoft.com/office/powerpoint/2010/main" val="28626150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798187"/>
            <a:chOff x="1875859" y="4907106"/>
            <a:chExt cx="20625932"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7952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9163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81D1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76C0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F279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6" name="Picture 25" descr="Background pattern&#10;&#10;Description automatically generated">
            <a:extLst>
              <a:ext uri="{FF2B5EF4-FFF2-40B4-BE49-F238E27FC236}">
                <a16:creationId xmlns:a16="http://schemas.microsoft.com/office/drawing/2014/main" id="{3A2E17B6-0C83-4A41-9329-18B37C169E46}"/>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27" name="Group 26">
            <a:extLst>
              <a:ext uri="{FF2B5EF4-FFF2-40B4-BE49-F238E27FC236}">
                <a16:creationId xmlns:a16="http://schemas.microsoft.com/office/drawing/2014/main" id="{AFD3A573-F4E4-B140-9727-FAA9C7F1CA0A}"/>
              </a:ext>
            </a:extLst>
          </p:cNvPr>
          <p:cNvGrpSpPr/>
          <p:nvPr userDrawn="1"/>
        </p:nvGrpSpPr>
        <p:grpSpPr>
          <a:xfrm>
            <a:off x="4480947" y="6257070"/>
            <a:ext cx="3144242" cy="374574"/>
            <a:chOff x="301128" y="6151084"/>
            <a:chExt cx="3144242" cy="374574"/>
          </a:xfrm>
        </p:grpSpPr>
        <p:pic>
          <p:nvPicPr>
            <p:cNvPr id="30" name="Picture 29" descr="Shape&#10;&#10;Description automatically generated with medium confidence">
              <a:extLst>
                <a:ext uri="{FF2B5EF4-FFF2-40B4-BE49-F238E27FC236}">
                  <a16:creationId xmlns:a16="http://schemas.microsoft.com/office/drawing/2014/main" id="{7563AD3E-DCCF-704D-B793-981781A099C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32" name="Picture 31" descr="Shape&#10;&#10;Description automatically generated with medium confidence">
              <a:extLst>
                <a:ext uri="{FF2B5EF4-FFF2-40B4-BE49-F238E27FC236}">
                  <a16:creationId xmlns:a16="http://schemas.microsoft.com/office/drawing/2014/main" id="{20941594-4EF5-0845-9D61-F0F7DEEA638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33" name="Picture 32" descr="Shape&#10;&#10;Description automatically generated with medium confidence">
              <a:extLst>
                <a:ext uri="{FF2B5EF4-FFF2-40B4-BE49-F238E27FC236}">
                  <a16:creationId xmlns:a16="http://schemas.microsoft.com/office/drawing/2014/main" id="{EDF60922-A0C7-BC4E-9066-062DFCB17E0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25921591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958611" y="1840131"/>
            <a:ext cx="10383759" cy="2382415"/>
            <a:chOff x="2122935" y="4949396"/>
            <a:chExt cx="20123405" cy="5001613"/>
          </a:xfrm>
        </p:grpSpPr>
        <p:sp>
          <p:nvSpPr>
            <p:cNvPr id="30" name="Shape 493">
              <a:extLst>
                <a:ext uri="{FF2B5EF4-FFF2-40B4-BE49-F238E27FC236}">
                  <a16:creationId xmlns:a16="http://schemas.microsoft.com/office/drawing/2014/main" id="{FA93A623-AC46-CA41-AB39-3D0015516C37}"/>
                </a:ext>
              </a:extLst>
            </p:cNvPr>
            <p:cNvSpPr/>
            <p:nvPr/>
          </p:nvSpPr>
          <p:spPr>
            <a:xfrm>
              <a:off x="2122935" y="4949396"/>
              <a:ext cx="3790687"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52" name="TextBox 51">
              <a:extLst>
                <a:ext uri="{FF2B5EF4-FFF2-40B4-BE49-F238E27FC236}">
                  <a16:creationId xmlns:a16="http://schemas.microsoft.com/office/drawing/2014/main" id="{28835238-EF0F-C945-85D9-9B4D8000EB04}"/>
                </a:ext>
              </a:extLst>
            </p:cNvPr>
            <p:cNvSpPr txBox="1"/>
            <p:nvPr/>
          </p:nvSpPr>
          <p:spPr>
            <a:xfrm>
              <a:off x="12638765"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Three</a:t>
              </a:r>
            </a:p>
          </p:txBody>
        </p:sp>
        <p:sp>
          <p:nvSpPr>
            <p:cNvPr id="50" name="TextBox 49">
              <a:extLst>
                <a:ext uri="{FF2B5EF4-FFF2-40B4-BE49-F238E27FC236}">
                  <a16:creationId xmlns:a16="http://schemas.microsoft.com/office/drawing/2014/main" id="{739C8343-8EBC-0249-A505-2B9597148B52}"/>
                </a:ext>
              </a:extLst>
            </p:cNvPr>
            <p:cNvSpPr txBox="1"/>
            <p:nvPr/>
          </p:nvSpPr>
          <p:spPr>
            <a:xfrm>
              <a:off x="18030317"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Four</a:t>
              </a: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893815" y="4265990"/>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3660245" y="4251141"/>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6427562" y="4217367"/>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9193992" y="4202518"/>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904742" y="2534899"/>
            <a:ext cx="2106525" cy="1237497"/>
          </a:xfrm>
        </p:spPr>
        <p:txBody>
          <a:bodyPr/>
          <a:lstStyle>
            <a:lvl1pPr algn="ctr">
              <a:buNone/>
              <a:defRPr sz="3600" b="1" i="0" spc="0">
                <a:solidFill>
                  <a:srgbClr val="79527B"/>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15%</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3697637" y="2534899"/>
            <a:ext cx="2106525" cy="1237497"/>
          </a:xfrm>
        </p:spPr>
        <p:txBody>
          <a:bodyPr/>
          <a:lstStyle>
            <a:lvl1pPr algn="ctr">
              <a:buNone/>
              <a:defRPr sz="3600" b="1" i="0" spc="0">
                <a:solidFill>
                  <a:srgbClr val="81D1C5"/>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6477675" y="2534899"/>
            <a:ext cx="2106525" cy="1237497"/>
          </a:xfrm>
        </p:spPr>
        <p:txBody>
          <a:bodyPr/>
          <a:lstStyle>
            <a:lvl1pPr algn="ctr">
              <a:buNone/>
              <a:defRPr sz="3600" b="1" i="0" spc="0">
                <a:solidFill>
                  <a:srgbClr val="F27954"/>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9270570" y="2534899"/>
            <a:ext cx="2106525" cy="1237497"/>
          </a:xfrm>
        </p:spPr>
        <p:txBody>
          <a:bodyPr/>
          <a:lstStyle>
            <a:lvl1pPr algn="ctr">
              <a:buNone/>
              <a:defRPr sz="3600" b="1" i="0" spc="0">
                <a:solidFill>
                  <a:srgbClr val="916395"/>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0" name="Picture 19" descr="Background pattern&#10;&#10;Description automatically generated">
            <a:extLst>
              <a:ext uri="{FF2B5EF4-FFF2-40B4-BE49-F238E27FC236}">
                <a16:creationId xmlns:a16="http://schemas.microsoft.com/office/drawing/2014/main" id="{479E9B88-6DE8-454D-AFD7-A7F97B75CF2E}"/>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21" name="Group 20">
            <a:extLst>
              <a:ext uri="{FF2B5EF4-FFF2-40B4-BE49-F238E27FC236}">
                <a16:creationId xmlns:a16="http://schemas.microsoft.com/office/drawing/2014/main" id="{AE93F104-83BC-9E4A-864E-7C3470F77C8A}"/>
              </a:ext>
            </a:extLst>
          </p:cNvPr>
          <p:cNvGrpSpPr/>
          <p:nvPr userDrawn="1"/>
        </p:nvGrpSpPr>
        <p:grpSpPr>
          <a:xfrm>
            <a:off x="4480947" y="6257070"/>
            <a:ext cx="3144242" cy="374574"/>
            <a:chOff x="301128" y="6151084"/>
            <a:chExt cx="3144242" cy="374574"/>
          </a:xfrm>
        </p:grpSpPr>
        <p:pic>
          <p:nvPicPr>
            <p:cNvPr id="23" name="Picture 22" descr="Shape&#10;&#10;Description automatically generated with medium confidence">
              <a:extLst>
                <a:ext uri="{FF2B5EF4-FFF2-40B4-BE49-F238E27FC236}">
                  <a16:creationId xmlns:a16="http://schemas.microsoft.com/office/drawing/2014/main" id="{36E8FA08-D740-6B4E-B591-70648AF5ECF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76875CC8-01D3-1140-AF8B-7FAF12D2678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BE5579A2-1E31-2045-AF2C-37E51B44544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9037044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ercentage graph x 3">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2282521" y="1805252"/>
            <a:ext cx="7491958" cy="1805615"/>
            <a:chOff x="7490990" y="4949396"/>
            <a:chExt cx="14519185" cy="3790686"/>
          </a:xfrm>
        </p:grpSpPr>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gr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2214217" y="4167639"/>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4981534" y="4167639"/>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7747964" y="4167639"/>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2251609" y="2500020"/>
            <a:ext cx="2106525" cy="1237497"/>
          </a:xfrm>
        </p:spPr>
        <p:txBody>
          <a:bodyPr/>
          <a:lstStyle>
            <a:lvl1pPr algn="ctr">
              <a:buNone/>
              <a:defRPr sz="3600" b="1" i="0" spc="0">
                <a:solidFill>
                  <a:srgbClr val="79527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5031647" y="2500020"/>
            <a:ext cx="2106525" cy="1237497"/>
          </a:xfrm>
        </p:spPr>
        <p:txBody>
          <a:bodyPr/>
          <a:lstStyle>
            <a:lvl1pPr algn="ctr">
              <a:buNone/>
              <a:defRPr sz="3600" b="1" i="0" spc="0">
                <a:solidFill>
                  <a:srgbClr val="81D1C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7824542" y="2500020"/>
            <a:ext cx="2106525" cy="1237497"/>
          </a:xfrm>
        </p:spPr>
        <p:txBody>
          <a:bodyPr/>
          <a:lstStyle>
            <a:lvl1pPr algn="ctr">
              <a:buNone/>
              <a:defRPr sz="3600" b="1" i="0" spc="0">
                <a:solidFill>
                  <a:srgbClr val="F2795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0" name="Text Placeholder 23">
            <a:extLst>
              <a:ext uri="{FF2B5EF4-FFF2-40B4-BE49-F238E27FC236}">
                <a16:creationId xmlns:a16="http://schemas.microsoft.com/office/drawing/2014/main" id="{BEB2F77E-FE48-FF4C-81F1-260AA71B0618}"/>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15" name="Picture 14" descr="Background pattern&#10;&#10;Description automatically generated">
            <a:extLst>
              <a:ext uri="{FF2B5EF4-FFF2-40B4-BE49-F238E27FC236}">
                <a16:creationId xmlns:a16="http://schemas.microsoft.com/office/drawing/2014/main" id="{46125441-B979-6944-9D51-62A1979A3823}"/>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16" name="Group 15">
            <a:extLst>
              <a:ext uri="{FF2B5EF4-FFF2-40B4-BE49-F238E27FC236}">
                <a16:creationId xmlns:a16="http://schemas.microsoft.com/office/drawing/2014/main" id="{0127E12F-CA73-E545-B95D-E91AA44745A4}"/>
              </a:ext>
            </a:extLst>
          </p:cNvPr>
          <p:cNvGrpSpPr/>
          <p:nvPr userDrawn="1"/>
        </p:nvGrpSpPr>
        <p:grpSpPr>
          <a:xfrm>
            <a:off x="4480947" y="6257070"/>
            <a:ext cx="3144242" cy="374574"/>
            <a:chOff x="301128" y="6151084"/>
            <a:chExt cx="3144242" cy="374574"/>
          </a:xfrm>
        </p:grpSpPr>
        <p:pic>
          <p:nvPicPr>
            <p:cNvPr id="17" name="Picture 16" descr="Shape&#10;&#10;Description automatically generated with medium confidence">
              <a:extLst>
                <a:ext uri="{FF2B5EF4-FFF2-40B4-BE49-F238E27FC236}">
                  <a16:creationId xmlns:a16="http://schemas.microsoft.com/office/drawing/2014/main" id="{747B0FDE-4EF6-204A-9241-A375276053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8555014E-6684-DC44-B068-A4A005BC9B3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7ADD1C03-6D79-0F46-8093-825F3D360B5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9021076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ircle icon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BCDD55-1DF7-884A-BB9D-948AA2579F83}"/>
              </a:ext>
            </a:extLst>
          </p:cNvPr>
          <p:cNvGrpSpPr/>
          <p:nvPr userDrawn="1"/>
        </p:nvGrpSpPr>
        <p:grpSpPr>
          <a:xfrm flipH="1">
            <a:off x="8729578" y="863758"/>
            <a:ext cx="3462422" cy="4621568"/>
            <a:chOff x="1333421" y="1575267"/>
            <a:chExt cx="7926559" cy="10580207"/>
          </a:xfrm>
        </p:grpSpPr>
        <p:sp>
          <p:nvSpPr>
            <p:cNvPr id="3" name="Freeform 360">
              <a:extLst>
                <a:ext uri="{FF2B5EF4-FFF2-40B4-BE49-F238E27FC236}">
                  <a16:creationId xmlns:a16="http://schemas.microsoft.com/office/drawing/2014/main" id="{444920D1-2F08-AC4B-8699-90F0CFC61A19}"/>
                </a:ext>
              </a:extLst>
            </p:cNvPr>
            <p:cNvSpPr>
              <a:spLocks noChangeArrowheads="1"/>
            </p:cNvSpPr>
            <p:nvPr/>
          </p:nvSpPr>
          <p:spPr bwMode="auto">
            <a:xfrm>
              <a:off x="5564524" y="5167524"/>
              <a:ext cx="1120431" cy="3380949"/>
            </a:xfrm>
            <a:custGeom>
              <a:avLst/>
              <a:gdLst>
                <a:gd name="T0" fmla="*/ 0 w 1005"/>
                <a:gd name="T1" fmla="*/ 2794 h 3034"/>
                <a:gd name="T2" fmla="*/ 0 w 1005"/>
                <a:gd name="T3" fmla="*/ 2794 h 3034"/>
                <a:gd name="T4" fmla="*/ 16 w 1005"/>
                <a:gd name="T5" fmla="*/ 2738 h 3034"/>
                <a:gd name="T6" fmla="*/ 207 w 1005"/>
                <a:gd name="T7" fmla="*/ 1520 h 3034"/>
                <a:gd name="T8" fmla="*/ 16 w 1005"/>
                <a:gd name="T9" fmla="*/ 294 h 3034"/>
                <a:gd name="T10" fmla="*/ 0 w 1005"/>
                <a:gd name="T11" fmla="*/ 247 h 3034"/>
                <a:gd name="T12" fmla="*/ 757 w 1005"/>
                <a:gd name="T13" fmla="*/ 0 h 3034"/>
                <a:gd name="T14" fmla="*/ 773 w 1005"/>
                <a:gd name="T15" fmla="*/ 48 h 3034"/>
                <a:gd name="T16" fmla="*/ 1004 w 1005"/>
                <a:gd name="T17" fmla="*/ 1520 h 3034"/>
                <a:gd name="T18" fmla="*/ 773 w 1005"/>
                <a:gd name="T19" fmla="*/ 2985 h 3034"/>
                <a:gd name="T20" fmla="*/ 757 w 1005"/>
                <a:gd name="T21" fmla="*/ 3033 h 3034"/>
                <a:gd name="T22" fmla="*/ 0 w 1005"/>
                <a:gd name="T23" fmla="*/ 2794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5" h="3034">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76C0B5"/>
            </a:solidFill>
            <a:ln>
              <a:noFill/>
            </a:ln>
            <a:effectLst/>
          </p:spPr>
          <p:txBody>
            <a:bodyPr wrap="none" anchor="ctr"/>
            <a:lstStyle/>
            <a:p>
              <a:endParaRPr lang="en-US"/>
            </a:p>
          </p:txBody>
        </p:sp>
        <p:sp>
          <p:nvSpPr>
            <p:cNvPr id="4" name="Freeform 362">
              <a:extLst>
                <a:ext uri="{FF2B5EF4-FFF2-40B4-BE49-F238E27FC236}">
                  <a16:creationId xmlns:a16="http://schemas.microsoft.com/office/drawing/2014/main" id="{7CCCF227-4B75-8E43-B1E3-6224CB19C115}"/>
                </a:ext>
              </a:extLst>
            </p:cNvPr>
            <p:cNvSpPr>
              <a:spLocks noChangeArrowheads="1"/>
            </p:cNvSpPr>
            <p:nvPr/>
          </p:nvSpPr>
          <p:spPr bwMode="auto">
            <a:xfrm>
              <a:off x="1333421" y="1575267"/>
              <a:ext cx="3223696" cy="1759273"/>
            </a:xfrm>
            <a:custGeom>
              <a:avLst/>
              <a:gdLst>
                <a:gd name="T0" fmla="*/ 2381 w 2891"/>
                <a:gd name="T1" fmla="*/ 1545 h 1577"/>
                <a:gd name="T2" fmla="*/ 2381 w 2891"/>
                <a:gd name="T3" fmla="*/ 1545 h 1577"/>
                <a:gd name="T4" fmla="*/ 55 w 2891"/>
                <a:gd name="T5" fmla="*/ 796 h 1577"/>
                <a:gd name="T6" fmla="*/ 0 w 2891"/>
                <a:gd name="T7" fmla="*/ 796 h 1577"/>
                <a:gd name="T8" fmla="*/ 0 w 2891"/>
                <a:gd name="T9" fmla="*/ 0 h 1577"/>
                <a:gd name="T10" fmla="*/ 55 w 2891"/>
                <a:gd name="T11" fmla="*/ 0 h 1577"/>
                <a:gd name="T12" fmla="*/ 2851 w 2891"/>
                <a:gd name="T13" fmla="*/ 900 h 1577"/>
                <a:gd name="T14" fmla="*/ 2890 w 2891"/>
                <a:gd name="T15" fmla="*/ 931 h 1577"/>
                <a:gd name="T16" fmla="*/ 2420 w 2891"/>
                <a:gd name="T17" fmla="*/ 1576 h 1577"/>
                <a:gd name="T18" fmla="*/ 2381 w 2891"/>
                <a:gd name="T19" fmla="*/ 1545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77">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79527B"/>
            </a:solidFill>
            <a:ln>
              <a:noFill/>
            </a:ln>
            <a:effectLst/>
          </p:spPr>
          <p:txBody>
            <a:bodyPr wrap="none" anchor="ctr"/>
            <a:lstStyle/>
            <a:p>
              <a:endParaRPr lang="en-US"/>
            </a:p>
          </p:txBody>
        </p:sp>
        <p:sp>
          <p:nvSpPr>
            <p:cNvPr id="5" name="Freeform 364">
              <a:extLst>
                <a:ext uri="{FF2B5EF4-FFF2-40B4-BE49-F238E27FC236}">
                  <a16:creationId xmlns:a16="http://schemas.microsoft.com/office/drawing/2014/main" id="{202302F4-CC55-1B49-AF69-5DF0D0B8B1FF}"/>
                </a:ext>
              </a:extLst>
            </p:cNvPr>
            <p:cNvSpPr>
              <a:spLocks noChangeArrowheads="1"/>
            </p:cNvSpPr>
            <p:nvPr/>
          </p:nvSpPr>
          <p:spPr bwMode="auto">
            <a:xfrm>
              <a:off x="3933019" y="2543357"/>
              <a:ext cx="2511140" cy="3017301"/>
            </a:xfrm>
            <a:custGeom>
              <a:avLst/>
              <a:gdLst>
                <a:gd name="T0" fmla="*/ 1481 w 2255"/>
                <a:gd name="T1" fmla="*/ 2651 h 2708"/>
                <a:gd name="T2" fmla="*/ 1481 w 2255"/>
                <a:gd name="T3" fmla="*/ 2651 h 2708"/>
                <a:gd name="T4" fmla="*/ 916 w 2255"/>
                <a:gd name="T5" fmla="*/ 1553 h 2708"/>
                <a:gd name="T6" fmla="*/ 48 w 2255"/>
                <a:gd name="T7" fmla="*/ 677 h 2708"/>
                <a:gd name="T8" fmla="*/ 0 w 2255"/>
                <a:gd name="T9" fmla="*/ 645 h 2708"/>
                <a:gd name="T10" fmla="*/ 470 w 2255"/>
                <a:gd name="T11" fmla="*/ 0 h 2708"/>
                <a:gd name="T12" fmla="*/ 518 w 2255"/>
                <a:gd name="T13" fmla="*/ 32 h 2708"/>
                <a:gd name="T14" fmla="*/ 1561 w 2255"/>
                <a:gd name="T15" fmla="*/ 1083 h 2708"/>
                <a:gd name="T16" fmla="*/ 2238 w 2255"/>
                <a:gd name="T17" fmla="*/ 2405 h 2708"/>
                <a:gd name="T18" fmla="*/ 2254 w 2255"/>
                <a:gd name="T19" fmla="*/ 2460 h 2708"/>
                <a:gd name="T20" fmla="*/ 1497 w 2255"/>
                <a:gd name="T21" fmla="*/ 2707 h 2708"/>
                <a:gd name="T22" fmla="*/ 1481 w 2255"/>
                <a:gd name="T23" fmla="*/ 2651 h 2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8">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916395"/>
            </a:solidFill>
            <a:ln>
              <a:noFill/>
            </a:ln>
            <a:effectLst/>
          </p:spPr>
          <p:txBody>
            <a:bodyPr wrap="none" anchor="ctr"/>
            <a:lstStyle/>
            <a:p>
              <a:endParaRPr lang="en-US"/>
            </a:p>
          </p:txBody>
        </p:sp>
        <p:sp>
          <p:nvSpPr>
            <p:cNvPr id="6" name="Freeform 366">
              <a:extLst>
                <a:ext uri="{FF2B5EF4-FFF2-40B4-BE49-F238E27FC236}">
                  <a16:creationId xmlns:a16="http://schemas.microsoft.com/office/drawing/2014/main" id="{CB9C6474-133B-844D-9BD8-3E0B449C8704}"/>
                </a:ext>
              </a:extLst>
            </p:cNvPr>
            <p:cNvSpPr>
              <a:spLocks noChangeArrowheads="1"/>
            </p:cNvSpPr>
            <p:nvPr/>
          </p:nvSpPr>
          <p:spPr bwMode="auto">
            <a:xfrm>
              <a:off x="1333421" y="10386373"/>
              <a:ext cx="3223696" cy="1769101"/>
            </a:xfrm>
            <a:custGeom>
              <a:avLst/>
              <a:gdLst>
                <a:gd name="T0" fmla="*/ 0 w 2891"/>
                <a:gd name="T1" fmla="*/ 1585 h 1586"/>
                <a:gd name="T2" fmla="*/ 0 w 2891"/>
                <a:gd name="T3" fmla="*/ 1585 h 1586"/>
                <a:gd name="T4" fmla="*/ 0 w 2891"/>
                <a:gd name="T5" fmla="*/ 788 h 1586"/>
                <a:gd name="T6" fmla="*/ 55 w 2891"/>
                <a:gd name="T7" fmla="*/ 788 h 1586"/>
                <a:gd name="T8" fmla="*/ 2381 w 2891"/>
                <a:gd name="T9" fmla="*/ 32 h 1586"/>
                <a:gd name="T10" fmla="*/ 2420 w 2891"/>
                <a:gd name="T11" fmla="*/ 0 h 1586"/>
                <a:gd name="T12" fmla="*/ 2890 w 2891"/>
                <a:gd name="T13" fmla="*/ 645 h 1586"/>
                <a:gd name="T14" fmla="*/ 2851 w 2891"/>
                <a:gd name="T15" fmla="*/ 677 h 1586"/>
                <a:gd name="T16" fmla="*/ 55 w 2891"/>
                <a:gd name="T17" fmla="*/ 1585 h 1586"/>
                <a:gd name="T18" fmla="*/ 0 w 2891"/>
                <a:gd name="T19" fmla="*/ 1585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86">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F27954">
                <a:alpha val="76863"/>
              </a:srgbClr>
            </a:solidFill>
            <a:ln>
              <a:noFill/>
            </a:ln>
            <a:effectLst/>
          </p:spPr>
          <p:txBody>
            <a:bodyPr wrap="none" anchor="ctr"/>
            <a:lstStyle/>
            <a:p>
              <a:endParaRPr lang="en-US"/>
            </a:p>
          </p:txBody>
        </p:sp>
        <p:sp>
          <p:nvSpPr>
            <p:cNvPr id="7" name="Freeform 368">
              <a:extLst>
                <a:ext uri="{FF2B5EF4-FFF2-40B4-BE49-F238E27FC236}">
                  <a16:creationId xmlns:a16="http://schemas.microsoft.com/office/drawing/2014/main" id="{0A55155F-2169-8148-86C8-080AF2EBA8D3}"/>
                </a:ext>
              </a:extLst>
            </p:cNvPr>
            <p:cNvSpPr>
              <a:spLocks noChangeArrowheads="1"/>
            </p:cNvSpPr>
            <p:nvPr/>
          </p:nvSpPr>
          <p:spPr bwMode="auto">
            <a:xfrm>
              <a:off x="3933019" y="8165168"/>
              <a:ext cx="2511140" cy="3012388"/>
            </a:xfrm>
            <a:custGeom>
              <a:avLst/>
              <a:gdLst>
                <a:gd name="T0" fmla="*/ 0 w 2255"/>
                <a:gd name="T1" fmla="*/ 2055 h 2701"/>
                <a:gd name="T2" fmla="*/ 0 w 2255"/>
                <a:gd name="T3" fmla="*/ 2055 h 2701"/>
                <a:gd name="T4" fmla="*/ 48 w 2255"/>
                <a:gd name="T5" fmla="*/ 2023 h 2701"/>
                <a:gd name="T6" fmla="*/ 916 w 2255"/>
                <a:gd name="T7" fmla="*/ 1155 h 2701"/>
                <a:gd name="T8" fmla="*/ 1481 w 2255"/>
                <a:gd name="T9" fmla="*/ 48 h 2701"/>
                <a:gd name="T10" fmla="*/ 1497 w 2255"/>
                <a:gd name="T11" fmla="*/ 0 h 2701"/>
                <a:gd name="T12" fmla="*/ 2254 w 2255"/>
                <a:gd name="T13" fmla="*/ 247 h 2701"/>
                <a:gd name="T14" fmla="*/ 2238 w 2255"/>
                <a:gd name="T15" fmla="*/ 295 h 2701"/>
                <a:gd name="T16" fmla="*/ 1561 w 2255"/>
                <a:gd name="T17" fmla="*/ 1625 h 2701"/>
                <a:gd name="T18" fmla="*/ 518 w 2255"/>
                <a:gd name="T19" fmla="*/ 2668 h 2701"/>
                <a:gd name="T20" fmla="*/ 470 w 2255"/>
                <a:gd name="T21" fmla="*/ 2700 h 2701"/>
                <a:gd name="T22" fmla="*/ 0 w 2255"/>
                <a:gd name="T23" fmla="*/ 2055 h 2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1">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81D1C5"/>
            </a:solidFill>
            <a:ln>
              <a:noFill/>
            </a:ln>
            <a:effectLst/>
          </p:spPr>
          <p:txBody>
            <a:bodyPr wrap="none" anchor="ctr"/>
            <a:lstStyle/>
            <a:p>
              <a:endParaRPr lang="en-US"/>
            </a:p>
          </p:txBody>
        </p:sp>
        <p:sp>
          <p:nvSpPr>
            <p:cNvPr id="8" name="Line 370">
              <a:extLst>
                <a:ext uri="{FF2B5EF4-FFF2-40B4-BE49-F238E27FC236}">
                  <a16:creationId xmlns:a16="http://schemas.microsoft.com/office/drawing/2014/main" id="{32F6DF3F-2938-BD4D-BF51-EE02DE58C7BC}"/>
                </a:ext>
              </a:extLst>
            </p:cNvPr>
            <p:cNvSpPr>
              <a:spLocks noChangeShapeType="1"/>
            </p:cNvSpPr>
            <p:nvPr/>
          </p:nvSpPr>
          <p:spPr bwMode="auto">
            <a:xfrm flipH="1">
              <a:off x="6134567"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 name="Line 371">
              <a:extLst>
                <a:ext uri="{FF2B5EF4-FFF2-40B4-BE49-F238E27FC236}">
                  <a16:creationId xmlns:a16="http://schemas.microsoft.com/office/drawing/2014/main" id="{FD695B73-B2F8-604F-9235-05D969A31DC9}"/>
                </a:ext>
              </a:extLst>
            </p:cNvPr>
            <p:cNvSpPr>
              <a:spLocks noChangeShapeType="1"/>
            </p:cNvSpPr>
            <p:nvPr/>
          </p:nvSpPr>
          <p:spPr bwMode="auto">
            <a:xfrm flipH="1">
              <a:off x="5854458"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 name="Line 372">
              <a:extLst>
                <a:ext uri="{FF2B5EF4-FFF2-40B4-BE49-F238E27FC236}">
                  <a16:creationId xmlns:a16="http://schemas.microsoft.com/office/drawing/2014/main" id="{CE8F5863-1C31-E94A-872C-236AA0936078}"/>
                </a:ext>
              </a:extLst>
            </p:cNvPr>
            <p:cNvSpPr>
              <a:spLocks noChangeShapeType="1"/>
            </p:cNvSpPr>
            <p:nvPr/>
          </p:nvSpPr>
          <p:spPr bwMode="auto">
            <a:xfrm flipH="1">
              <a:off x="5569436"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 name="Line 373">
              <a:extLst>
                <a:ext uri="{FF2B5EF4-FFF2-40B4-BE49-F238E27FC236}">
                  <a16:creationId xmlns:a16="http://schemas.microsoft.com/office/drawing/2014/main" id="{3F78E116-88BE-424F-8426-F5289049A1C7}"/>
                </a:ext>
              </a:extLst>
            </p:cNvPr>
            <p:cNvSpPr>
              <a:spLocks noChangeShapeType="1"/>
            </p:cNvSpPr>
            <p:nvPr/>
          </p:nvSpPr>
          <p:spPr bwMode="auto">
            <a:xfrm flipH="1">
              <a:off x="5284414"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Line 374">
              <a:extLst>
                <a:ext uri="{FF2B5EF4-FFF2-40B4-BE49-F238E27FC236}">
                  <a16:creationId xmlns:a16="http://schemas.microsoft.com/office/drawing/2014/main" id="{6ECB9C51-5512-D341-8DEE-25BC594A98E2}"/>
                </a:ext>
              </a:extLst>
            </p:cNvPr>
            <p:cNvSpPr>
              <a:spLocks noChangeShapeType="1"/>
            </p:cNvSpPr>
            <p:nvPr/>
          </p:nvSpPr>
          <p:spPr bwMode="auto">
            <a:xfrm flipH="1">
              <a:off x="4999393"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 name="Line 375">
              <a:extLst>
                <a:ext uri="{FF2B5EF4-FFF2-40B4-BE49-F238E27FC236}">
                  <a16:creationId xmlns:a16="http://schemas.microsoft.com/office/drawing/2014/main" id="{60BBF185-F8E8-A64F-9824-29CD57013338}"/>
                </a:ext>
              </a:extLst>
            </p:cNvPr>
            <p:cNvSpPr>
              <a:spLocks noChangeShapeType="1"/>
            </p:cNvSpPr>
            <p:nvPr/>
          </p:nvSpPr>
          <p:spPr bwMode="auto">
            <a:xfrm flipH="1">
              <a:off x="4719286"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Line 376">
              <a:extLst>
                <a:ext uri="{FF2B5EF4-FFF2-40B4-BE49-F238E27FC236}">
                  <a16:creationId xmlns:a16="http://schemas.microsoft.com/office/drawing/2014/main" id="{0B44548D-0436-1B4D-82BA-3F36597C0B2A}"/>
                </a:ext>
              </a:extLst>
            </p:cNvPr>
            <p:cNvSpPr>
              <a:spLocks noChangeShapeType="1"/>
            </p:cNvSpPr>
            <p:nvPr/>
          </p:nvSpPr>
          <p:spPr bwMode="auto">
            <a:xfrm flipH="1">
              <a:off x="4434264"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377">
              <a:extLst>
                <a:ext uri="{FF2B5EF4-FFF2-40B4-BE49-F238E27FC236}">
                  <a16:creationId xmlns:a16="http://schemas.microsoft.com/office/drawing/2014/main" id="{1B930512-8211-0549-8411-C7237814C285}"/>
                </a:ext>
              </a:extLst>
            </p:cNvPr>
            <p:cNvSpPr>
              <a:spLocks noChangeShapeType="1"/>
            </p:cNvSpPr>
            <p:nvPr/>
          </p:nvSpPr>
          <p:spPr bwMode="auto">
            <a:xfrm flipH="1">
              <a:off x="4149243"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378">
              <a:extLst>
                <a:ext uri="{FF2B5EF4-FFF2-40B4-BE49-F238E27FC236}">
                  <a16:creationId xmlns:a16="http://schemas.microsoft.com/office/drawing/2014/main" id="{97AF0131-21D4-1D48-8255-173B0EE6F7FC}"/>
                </a:ext>
              </a:extLst>
            </p:cNvPr>
            <p:cNvSpPr>
              <a:spLocks noChangeShapeType="1"/>
            </p:cNvSpPr>
            <p:nvPr/>
          </p:nvSpPr>
          <p:spPr bwMode="auto">
            <a:xfrm flipH="1">
              <a:off x="3864221"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Freeform 379">
              <a:extLst>
                <a:ext uri="{FF2B5EF4-FFF2-40B4-BE49-F238E27FC236}">
                  <a16:creationId xmlns:a16="http://schemas.microsoft.com/office/drawing/2014/main" id="{E06F29DA-7B97-804D-A43F-12391EF183B4}"/>
                </a:ext>
              </a:extLst>
            </p:cNvPr>
            <p:cNvSpPr>
              <a:spLocks noChangeArrowheads="1"/>
            </p:cNvSpPr>
            <p:nvPr/>
          </p:nvSpPr>
          <p:spPr bwMode="auto">
            <a:xfrm>
              <a:off x="3603768" y="1678463"/>
              <a:ext cx="127768" cy="44229"/>
            </a:xfrm>
            <a:custGeom>
              <a:avLst/>
              <a:gdLst>
                <a:gd name="T0" fmla="*/ 112 w 113"/>
                <a:gd name="T1" fmla="*/ 0 h 41"/>
                <a:gd name="T2" fmla="*/ 40 w 113"/>
                <a:gd name="T3" fmla="*/ 0 h 41"/>
                <a:gd name="T4" fmla="*/ 0 w 113"/>
                <a:gd name="T5" fmla="*/ 40 h 41"/>
              </a:gdLst>
              <a:ahLst/>
              <a:cxnLst>
                <a:cxn ang="0">
                  <a:pos x="T0" y="T1"/>
                </a:cxn>
                <a:cxn ang="0">
                  <a:pos x="T2" y="T3"/>
                </a:cxn>
                <a:cxn ang="0">
                  <a:pos x="T4" y="T5"/>
                </a:cxn>
              </a:cxnLst>
              <a:rect l="0" t="0" r="r" b="b"/>
              <a:pathLst>
                <a:path w="113" h="41">
                  <a:moveTo>
                    <a:pt x="112" y="0"/>
                  </a:moveTo>
                  <a:lnTo>
                    <a:pt x="40" y="0"/>
                  </a:lnTo>
                  <a:lnTo>
                    <a:pt x="0" y="4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380">
              <a:extLst>
                <a:ext uri="{FF2B5EF4-FFF2-40B4-BE49-F238E27FC236}">
                  <a16:creationId xmlns:a16="http://schemas.microsoft.com/office/drawing/2014/main" id="{39489DCB-CD4C-5840-B2C1-7D81D07BE59D}"/>
                </a:ext>
              </a:extLst>
            </p:cNvPr>
            <p:cNvSpPr>
              <a:spLocks noChangeShapeType="1"/>
            </p:cNvSpPr>
            <p:nvPr/>
          </p:nvSpPr>
          <p:spPr bwMode="auto">
            <a:xfrm flipH="1">
              <a:off x="3412117" y="1830804"/>
              <a:ext cx="98283" cy="10811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 name="Line 381">
              <a:extLst>
                <a:ext uri="{FF2B5EF4-FFF2-40B4-BE49-F238E27FC236}">
                  <a16:creationId xmlns:a16="http://schemas.microsoft.com/office/drawing/2014/main" id="{95643E82-7587-DC49-BC30-C0E6E404B9C4}"/>
                </a:ext>
              </a:extLst>
            </p:cNvPr>
            <p:cNvSpPr>
              <a:spLocks noChangeShapeType="1"/>
            </p:cNvSpPr>
            <p:nvPr/>
          </p:nvSpPr>
          <p:spPr bwMode="auto">
            <a:xfrm>
              <a:off x="5716861"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 name="Line 382">
              <a:extLst>
                <a:ext uri="{FF2B5EF4-FFF2-40B4-BE49-F238E27FC236}">
                  <a16:creationId xmlns:a16="http://schemas.microsoft.com/office/drawing/2014/main" id="{D358734F-B9C8-BE43-A8DC-AC5B032EB038}"/>
                </a:ext>
              </a:extLst>
            </p:cNvPr>
            <p:cNvSpPr>
              <a:spLocks noChangeShapeType="1"/>
            </p:cNvSpPr>
            <p:nvPr/>
          </p:nvSpPr>
          <p:spPr bwMode="auto">
            <a:xfrm>
              <a:off x="6001883"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 name="Line 383">
              <a:extLst>
                <a:ext uri="{FF2B5EF4-FFF2-40B4-BE49-F238E27FC236}">
                  <a16:creationId xmlns:a16="http://schemas.microsoft.com/office/drawing/2014/main" id="{AA567CB0-C7D0-4546-8B67-2094E0252F16}"/>
                </a:ext>
              </a:extLst>
            </p:cNvPr>
            <p:cNvSpPr>
              <a:spLocks noChangeShapeType="1"/>
            </p:cNvSpPr>
            <p:nvPr/>
          </p:nvSpPr>
          <p:spPr bwMode="auto">
            <a:xfrm>
              <a:off x="6281993"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 name="Line 384">
              <a:extLst>
                <a:ext uri="{FF2B5EF4-FFF2-40B4-BE49-F238E27FC236}">
                  <a16:creationId xmlns:a16="http://schemas.microsoft.com/office/drawing/2014/main" id="{EA681CC9-5ABA-3248-A4A7-CB9CD72FD3B6}"/>
                </a:ext>
              </a:extLst>
            </p:cNvPr>
            <p:cNvSpPr>
              <a:spLocks noChangeShapeType="1"/>
            </p:cNvSpPr>
            <p:nvPr/>
          </p:nvSpPr>
          <p:spPr bwMode="auto">
            <a:xfrm>
              <a:off x="6567014"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 name="Line 385">
              <a:extLst>
                <a:ext uri="{FF2B5EF4-FFF2-40B4-BE49-F238E27FC236}">
                  <a16:creationId xmlns:a16="http://schemas.microsoft.com/office/drawing/2014/main" id="{91F26741-DBCE-384F-B4F7-C04E11D09316}"/>
                </a:ext>
              </a:extLst>
            </p:cNvPr>
            <p:cNvSpPr>
              <a:spLocks noChangeShapeType="1"/>
            </p:cNvSpPr>
            <p:nvPr/>
          </p:nvSpPr>
          <p:spPr bwMode="auto">
            <a:xfrm>
              <a:off x="6852036"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 name="Line 386">
              <a:extLst>
                <a:ext uri="{FF2B5EF4-FFF2-40B4-BE49-F238E27FC236}">
                  <a16:creationId xmlns:a16="http://schemas.microsoft.com/office/drawing/2014/main" id="{6F66E14C-E7D6-D147-95EB-7B8BEE4DDFBE}"/>
                </a:ext>
              </a:extLst>
            </p:cNvPr>
            <p:cNvSpPr>
              <a:spLocks noChangeShapeType="1"/>
            </p:cNvSpPr>
            <p:nvPr/>
          </p:nvSpPr>
          <p:spPr bwMode="auto">
            <a:xfrm>
              <a:off x="7137058"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 name="Line 387">
              <a:extLst>
                <a:ext uri="{FF2B5EF4-FFF2-40B4-BE49-F238E27FC236}">
                  <a16:creationId xmlns:a16="http://schemas.microsoft.com/office/drawing/2014/main" id="{7AE857E7-44C1-BA4F-8375-C42C5C52CF05}"/>
                </a:ext>
              </a:extLst>
            </p:cNvPr>
            <p:cNvSpPr>
              <a:spLocks noChangeShapeType="1"/>
            </p:cNvSpPr>
            <p:nvPr/>
          </p:nvSpPr>
          <p:spPr bwMode="auto">
            <a:xfrm>
              <a:off x="7422080"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 name="Line 388">
              <a:extLst>
                <a:ext uri="{FF2B5EF4-FFF2-40B4-BE49-F238E27FC236}">
                  <a16:creationId xmlns:a16="http://schemas.microsoft.com/office/drawing/2014/main" id="{A214FDBA-4EC5-5241-8B30-1FE689861B72}"/>
                </a:ext>
              </a:extLst>
            </p:cNvPr>
            <p:cNvSpPr>
              <a:spLocks noChangeShapeType="1"/>
            </p:cNvSpPr>
            <p:nvPr/>
          </p:nvSpPr>
          <p:spPr bwMode="auto">
            <a:xfrm>
              <a:off x="7702186"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7" name="Line 389">
              <a:extLst>
                <a:ext uri="{FF2B5EF4-FFF2-40B4-BE49-F238E27FC236}">
                  <a16:creationId xmlns:a16="http://schemas.microsoft.com/office/drawing/2014/main" id="{7C5E9A8F-8FDD-1A44-BF04-D0F310267E08}"/>
                </a:ext>
              </a:extLst>
            </p:cNvPr>
            <p:cNvSpPr>
              <a:spLocks noChangeShapeType="1"/>
            </p:cNvSpPr>
            <p:nvPr/>
          </p:nvSpPr>
          <p:spPr bwMode="auto">
            <a:xfrm>
              <a:off x="7987208"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8" name="Line 390">
              <a:extLst>
                <a:ext uri="{FF2B5EF4-FFF2-40B4-BE49-F238E27FC236}">
                  <a16:creationId xmlns:a16="http://schemas.microsoft.com/office/drawing/2014/main" id="{0EA9B8C0-EDFD-1046-AD55-42F87E61706A}"/>
                </a:ext>
              </a:extLst>
            </p:cNvPr>
            <p:cNvSpPr>
              <a:spLocks noChangeShapeType="1"/>
            </p:cNvSpPr>
            <p:nvPr/>
          </p:nvSpPr>
          <p:spPr bwMode="auto">
            <a:xfrm>
              <a:off x="8272230" y="3924240"/>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391">
              <a:extLst>
                <a:ext uri="{FF2B5EF4-FFF2-40B4-BE49-F238E27FC236}">
                  <a16:creationId xmlns:a16="http://schemas.microsoft.com/office/drawing/2014/main" id="{6A9289EF-1274-C94D-8B8B-4554E3135E0E}"/>
                </a:ext>
              </a:extLst>
            </p:cNvPr>
            <p:cNvSpPr>
              <a:spLocks noChangeShapeType="1"/>
            </p:cNvSpPr>
            <p:nvPr/>
          </p:nvSpPr>
          <p:spPr bwMode="auto">
            <a:xfrm>
              <a:off x="6630897"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392">
              <a:extLst>
                <a:ext uri="{FF2B5EF4-FFF2-40B4-BE49-F238E27FC236}">
                  <a16:creationId xmlns:a16="http://schemas.microsoft.com/office/drawing/2014/main" id="{ED83F3A6-9F88-3742-A5D4-543111D2D583}"/>
                </a:ext>
              </a:extLst>
            </p:cNvPr>
            <p:cNvSpPr>
              <a:spLocks noChangeShapeType="1"/>
            </p:cNvSpPr>
            <p:nvPr/>
          </p:nvSpPr>
          <p:spPr bwMode="auto">
            <a:xfrm>
              <a:off x="6915919"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393">
              <a:extLst>
                <a:ext uri="{FF2B5EF4-FFF2-40B4-BE49-F238E27FC236}">
                  <a16:creationId xmlns:a16="http://schemas.microsoft.com/office/drawing/2014/main" id="{16BB54F5-8C56-B548-B2EF-F47C4745ECC1}"/>
                </a:ext>
              </a:extLst>
            </p:cNvPr>
            <p:cNvSpPr>
              <a:spLocks noChangeShapeType="1"/>
            </p:cNvSpPr>
            <p:nvPr/>
          </p:nvSpPr>
          <p:spPr bwMode="auto">
            <a:xfrm>
              <a:off x="7200941"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 name="Line 394">
              <a:extLst>
                <a:ext uri="{FF2B5EF4-FFF2-40B4-BE49-F238E27FC236}">
                  <a16:creationId xmlns:a16="http://schemas.microsoft.com/office/drawing/2014/main" id="{9C62878D-2275-144A-8646-33C664400DCB}"/>
                </a:ext>
              </a:extLst>
            </p:cNvPr>
            <p:cNvSpPr>
              <a:spLocks noChangeShapeType="1"/>
            </p:cNvSpPr>
            <p:nvPr/>
          </p:nvSpPr>
          <p:spPr bwMode="auto">
            <a:xfrm>
              <a:off x="7481050"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Line 395">
              <a:extLst>
                <a:ext uri="{FF2B5EF4-FFF2-40B4-BE49-F238E27FC236}">
                  <a16:creationId xmlns:a16="http://schemas.microsoft.com/office/drawing/2014/main" id="{6A2E1EEE-E9D7-8046-88D4-F7BD7218B303}"/>
                </a:ext>
              </a:extLst>
            </p:cNvPr>
            <p:cNvSpPr>
              <a:spLocks noChangeShapeType="1"/>
            </p:cNvSpPr>
            <p:nvPr/>
          </p:nvSpPr>
          <p:spPr bwMode="auto">
            <a:xfrm>
              <a:off x="7766072"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96">
              <a:extLst>
                <a:ext uri="{FF2B5EF4-FFF2-40B4-BE49-F238E27FC236}">
                  <a16:creationId xmlns:a16="http://schemas.microsoft.com/office/drawing/2014/main" id="{0BAC68DC-5BAC-B440-B154-FC2AB78A8D22}"/>
                </a:ext>
              </a:extLst>
            </p:cNvPr>
            <p:cNvSpPr>
              <a:spLocks noChangeShapeType="1"/>
            </p:cNvSpPr>
            <p:nvPr/>
          </p:nvSpPr>
          <p:spPr bwMode="auto">
            <a:xfrm>
              <a:off x="8051094"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97">
              <a:extLst>
                <a:ext uri="{FF2B5EF4-FFF2-40B4-BE49-F238E27FC236}">
                  <a16:creationId xmlns:a16="http://schemas.microsoft.com/office/drawing/2014/main" id="{C84BCC2E-BE5E-1245-AA45-C11AA6F0B561}"/>
                </a:ext>
              </a:extLst>
            </p:cNvPr>
            <p:cNvSpPr>
              <a:spLocks noChangeShapeType="1"/>
            </p:cNvSpPr>
            <p:nvPr/>
          </p:nvSpPr>
          <p:spPr bwMode="auto">
            <a:xfrm>
              <a:off x="8336116"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98">
              <a:extLst>
                <a:ext uri="{FF2B5EF4-FFF2-40B4-BE49-F238E27FC236}">
                  <a16:creationId xmlns:a16="http://schemas.microsoft.com/office/drawing/2014/main" id="{8024D14E-8A2F-384A-96B7-48EC820B6406}"/>
                </a:ext>
              </a:extLst>
            </p:cNvPr>
            <p:cNvSpPr>
              <a:spLocks noChangeShapeType="1"/>
            </p:cNvSpPr>
            <p:nvPr/>
          </p:nvSpPr>
          <p:spPr bwMode="auto">
            <a:xfrm>
              <a:off x="8621138"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99">
              <a:extLst>
                <a:ext uri="{FF2B5EF4-FFF2-40B4-BE49-F238E27FC236}">
                  <a16:creationId xmlns:a16="http://schemas.microsoft.com/office/drawing/2014/main" id="{FC644DFB-6F5B-9846-8E31-E325594B7683}"/>
                </a:ext>
              </a:extLst>
            </p:cNvPr>
            <p:cNvSpPr>
              <a:spLocks noChangeShapeType="1"/>
            </p:cNvSpPr>
            <p:nvPr/>
          </p:nvSpPr>
          <p:spPr bwMode="auto">
            <a:xfrm>
              <a:off x="8901244"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Line 400">
              <a:extLst>
                <a:ext uri="{FF2B5EF4-FFF2-40B4-BE49-F238E27FC236}">
                  <a16:creationId xmlns:a16="http://schemas.microsoft.com/office/drawing/2014/main" id="{8CFFFD75-3458-AA4C-837A-8E3E1FEA5A97}"/>
                </a:ext>
              </a:extLst>
            </p:cNvPr>
            <p:cNvSpPr>
              <a:spLocks noChangeShapeType="1"/>
            </p:cNvSpPr>
            <p:nvPr/>
          </p:nvSpPr>
          <p:spPr bwMode="auto">
            <a:xfrm>
              <a:off x="9186266" y="6862914"/>
              <a:ext cx="73714"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9" name="Line 401">
              <a:extLst>
                <a:ext uri="{FF2B5EF4-FFF2-40B4-BE49-F238E27FC236}">
                  <a16:creationId xmlns:a16="http://schemas.microsoft.com/office/drawing/2014/main" id="{64DA56AE-9533-3946-8D43-552F0D72211D}"/>
                </a:ext>
              </a:extLst>
            </p:cNvPr>
            <p:cNvSpPr>
              <a:spLocks noChangeShapeType="1"/>
            </p:cNvSpPr>
            <p:nvPr/>
          </p:nvSpPr>
          <p:spPr bwMode="auto">
            <a:xfrm>
              <a:off x="5716861"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0" name="Line 402">
              <a:extLst>
                <a:ext uri="{FF2B5EF4-FFF2-40B4-BE49-F238E27FC236}">
                  <a16:creationId xmlns:a16="http://schemas.microsoft.com/office/drawing/2014/main" id="{23E0164A-EDFA-D947-9627-70AE9E22BC9B}"/>
                </a:ext>
              </a:extLst>
            </p:cNvPr>
            <p:cNvSpPr>
              <a:spLocks noChangeShapeType="1"/>
            </p:cNvSpPr>
            <p:nvPr/>
          </p:nvSpPr>
          <p:spPr bwMode="auto">
            <a:xfrm>
              <a:off x="6001883"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 name="Line 403">
              <a:extLst>
                <a:ext uri="{FF2B5EF4-FFF2-40B4-BE49-F238E27FC236}">
                  <a16:creationId xmlns:a16="http://schemas.microsoft.com/office/drawing/2014/main" id="{55D7BF5B-A0F1-5B45-8A0C-513859E3CD3F}"/>
                </a:ext>
              </a:extLst>
            </p:cNvPr>
            <p:cNvSpPr>
              <a:spLocks noChangeShapeType="1"/>
            </p:cNvSpPr>
            <p:nvPr/>
          </p:nvSpPr>
          <p:spPr bwMode="auto">
            <a:xfrm>
              <a:off x="6281993"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 name="Line 404">
              <a:extLst>
                <a:ext uri="{FF2B5EF4-FFF2-40B4-BE49-F238E27FC236}">
                  <a16:creationId xmlns:a16="http://schemas.microsoft.com/office/drawing/2014/main" id="{9226F207-3C9C-4A4E-AC2F-68AF8098ACFA}"/>
                </a:ext>
              </a:extLst>
            </p:cNvPr>
            <p:cNvSpPr>
              <a:spLocks noChangeShapeType="1"/>
            </p:cNvSpPr>
            <p:nvPr/>
          </p:nvSpPr>
          <p:spPr bwMode="auto">
            <a:xfrm>
              <a:off x="6567014"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3" name="Line 405">
              <a:extLst>
                <a:ext uri="{FF2B5EF4-FFF2-40B4-BE49-F238E27FC236}">
                  <a16:creationId xmlns:a16="http://schemas.microsoft.com/office/drawing/2014/main" id="{8AE3256E-6B01-E94F-83AD-0640469CBA57}"/>
                </a:ext>
              </a:extLst>
            </p:cNvPr>
            <p:cNvSpPr>
              <a:spLocks noChangeShapeType="1"/>
            </p:cNvSpPr>
            <p:nvPr/>
          </p:nvSpPr>
          <p:spPr bwMode="auto">
            <a:xfrm>
              <a:off x="6852036"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4" name="Line 406">
              <a:extLst>
                <a:ext uri="{FF2B5EF4-FFF2-40B4-BE49-F238E27FC236}">
                  <a16:creationId xmlns:a16="http://schemas.microsoft.com/office/drawing/2014/main" id="{CFE84471-1439-E24B-8F5F-88A991330A6F}"/>
                </a:ext>
              </a:extLst>
            </p:cNvPr>
            <p:cNvSpPr>
              <a:spLocks noChangeShapeType="1"/>
            </p:cNvSpPr>
            <p:nvPr/>
          </p:nvSpPr>
          <p:spPr bwMode="auto">
            <a:xfrm>
              <a:off x="7137058"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5" name="Line 407">
              <a:extLst>
                <a:ext uri="{FF2B5EF4-FFF2-40B4-BE49-F238E27FC236}">
                  <a16:creationId xmlns:a16="http://schemas.microsoft.com/office/drawing/2014/main" id="{7CDC9049-3589-0A4F-8C41-0B15E6E51DC3}"/>
                </a:ext>
              </a:extLst>
            </p:cNvPr>
            <p:cNvSpPr>
              <a:spLocks noChangeShapeType="1"/>
            </p:cNvSpPr>
            <p:nvPr/>
          </p:nvSpPr>
          <p:spPr bwMode="auto">
            <a:xfrm>
              <a:off x="7422080"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6" name="Line 408">
              <a:extLst>
                <a:ext uri="{FF2B5EF4-FFF2-40B4-BE49-F238E27FC236}">
                  <a16:creationId xmlns:a16="http://schemas.microsoft.com/office/drawing/2014/main" id="{9FCE5874-AB01-B548-8426-B63F8BD5E496}"/>
                </a:ext>
              </a:extLst>
            </p:cNvPr>
            <p:cNvSpPr>
              <a:spLocks noChangeShapeType="1"/>
            </p:cNvSpPr>
            <p:nvPr/>
          </p:nvSpPr>
          <p:spPr bwMode="auto">
            <a:xfrm>
              <a:off x="7702186"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 name="Line 409">
              <a:extLst>
                <a:ext uri="{FF2B5EF4-FFF2-40B4-BE49-F238E27FC236}">
                  <a16:creationId xmlns:a16="http://schemas.microsoft.com/office/drawing/2014/main" id="{5B0A45E2-43F1-4245-BE74-B8DDB9149A15}"/>
                </a:ext>
              </a:extLst>
            </p:cNvPr>
            <p:cNvSpPr>
              <a:spLocks noChangeShapeType="1"/>
            </p:cNvSpPr>
            <p:nvPr/>
          </p:nvSpPr>
          <p:spPr bwMode="auto">
            <a:xfrm>
              <a:off x="7987208"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8" name="Line 410">
              <a:extLst>
                <a:ext uri="{FF2B5EF4-FFF2-40B4-BE49-F238E27FC236}">
                  <a16:creationId xmlns:a16="http://schemas.microsoft.com/office/drawing/2014/main" id="{A4325D27-2F2A-4549-9938-093400ED854A}"/>
                </a:ext>
              </a:extLst>
            </p:cNvPr>
            <p:cNvSpPr>
              <a:spLocks noChangeShapeType="1"/>
            </p:cNvSpPr>
            <p:nvPr/>
          </p:nvSpPr>
          <p:spPr bwMode="auto">
            <a:xfrm>
              <a:off x="8272230" y="9663991"/>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11">
              <a:extLst>
                <a:ext uri="{FF2B5EF4-FFF2-40B4-BE49-F238E27FC236}">
                  <a16:creationId xmlns:a16="http://schemas.microsoft.com/office/drawing/2014/main" id="{D2CE3B69-9FD0-8644-BCD2-6DA75B4E10FC}"/>
                </a:ext>
              </a:extLst>
            </p:cNvPr>
            <p:cNvSpPr>
              <a:spLocks noChangeShapeType="1"/>
            </p:cNvSpPr>
            <p:nvPr/>
          </p:nvSpPr>
          <p:spPr bwMode="auto">
            <a:xfrm flipH="1">
              <a:off x="6109995"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0" name="Line 412">
              <a:extLst>
                <a:ext uri="{FF2B5EF4-FFF2-40B4-BE49-F238E27FC236}">
                  <a16:creationId xmlns:a16="http://schemas.microsoft.com/office/drawing/2014/main" id="{A694A40C-F6C2-E148-9EC3-A2A831B33309}"/>
                </a:ext>
              </a:extLst>
            </p:cNvPr>
            <p:cNvSpPr>
              <a:spLocks noChangeShapeType="1"/>
            </p:cNvSpPr>
            <p:nvPr/>
          </p:nvSpPr>
          <p:spPr bwMode="auto">
            <a:xfrm flipH="1">
              <a:off x="5824973"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1" name="Line 413">
              <a:extLst>
                <a:ext uri="{FF2B5EF4-FFF2-40B4-BE49-F238E27FC236}">
                  <a16:creationId xmlns:a16="http://schemas.microsoft.com/office/drawing/2014/main" id="{41F59115-16B6-2E43-AC26-21E4ACD6C0FB}"/>
                </a:ext>
              </a:extLst>
            </p:cNvPr>
            <p:cNvSpPr>
              <a:spLocks noChangeShapeType="1"/>
            </p:cNvSpPr>
            <p:nvPr/>
          </p:nvSpPr>
          <p:spPr bwMode="auto">
            <a:xfrm flipH="1">
              <a:off x="5544867"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2" name="Line 414">
              <a:extLst>
                <a:ext uri="{FF2B5EF4-FFF2-40B4-BE49-F238E27FC236}">
                  <a16:creationId xmlns:a16="http://schemas.microsoft.com/office/drawing/2014/main" id="{0537ECC0-D32A-764E-A96A-3552CAE6DC1D}"/>
                </a:ext>
              </a:extLst>
            </p:cNvPr>
            <p:cNvSpPr>
              <a:spLocks noChangeShapeType="1"/>
            </p:cNvSpPr>
            <p:nvPr/>
          </p:nvSpPr>
          <p:spPr bwMode="auto">
            <a:xfrm flipH="1">
              <a:off x="5259845"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3" name="Line 415">
              <a:extLst>
                <a:ext uri="{FF2B5EF4-FFF2-40B4-BE49-F238E27FC236}">
                  <a16:creationId xmlns:a16="http://schemas.microsoft.com/office/drawing/2014/main" id="{15FAE838-7622-654D-AED9-C2EB0B6AA901}"/>
                </a:ext>
              </a:extLst>
            </p:cNvPr>
            <p:cNvSpPr>
              <a:spLocks noChangeShapeType="1"/>
            </p:cNvSpPr>
            <p:nvPr/>
          </p:nvSpPr>
          <p:spPr bwMode="auto">
            <a:xfrm flipH="1">
              <a:off x="4974823"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4" name="Line 416">
              <a:extLst>
                <a:ext uri="{FF2B5EF4-FFF2-40B4-BE49-F238E27FC236}">
                  <a16:creationId xmlns:a16="http://schemas.microsoft.com/office/drawing/2014/main" id="{6972A018-20F0-EF44-AE4C-DF35274893C5}"/>
                </a:ext>
              </a:extLst>
            </p:cNvPr>
            <p:cNvSpPr>
              <a:spLocks noChangeShapeType="1"/>
            </p:cNvSpPr>
            <p:nvPr/>
          </p:nvSpPr>
          <p:spPr bwMode="auto">
            <a:xfrm flipH="1">
              <a:off x="4689801"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5" name="Line 417">
              <a:extLst>
                <a:ext uri="{FF2B5EF4-FFF2-40B4-BE49-F238E27FC236}">
                  <a16:creationId xmlns:a16="http://schemas.microsoft.com/office/drawing/2014/main" id="{420F8A13-E165-CE4F-9717-74AA01E94E33}"/>
                </a:ext>
              </a:extLst>
            </p:cNvPr>
            <p:cNvSpPr>
              <a:spLocks noChangeShapeType="1"/>
            </p:cNvSpPr>
            <p:nvPr/>
          </p:nvSpPr>
          <p:spPr bwMode="auto">
            <a:xfrm flipH="1">
              <a:off x="4404779"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6" name="Line 418">
              <a:extLst>
                <a:ext uri="{FF2B5EF4-FFF2-40B4-BE49-F238E27FC236}">
                  <a16:creationId xmlns:a16="http://schemas.microsoft.com/office/drawing/2014/main" id="{290207CA-790D-4F42-A915-852BFBF8AB0E}"/>
                </a:ext>
              </a:extLst>
            </p:cNvPr>
            <p:cNvSpPr>
              <a:spLocks noChangeShapeType="1"/>
            </p:cNvSpPr>
            <p:nvPr/>
          </p:nvSpPr>
          <p:spPr bwMode="auto">
            <a:xfrm flipH="1">
              <a:off x="4124670"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7" name="Line 419">
              <a:extLst>
                <a:ext uri="{FF2B5EF4-FFF2-40B4-BE49-F238E27FC236}">
                  <a16:creationId xmlns:a16="http://schemas.microsoft.com/office/drawing/2014/main" id="{AEDEFB3B-2FE6-0849-AB96-115C6B0DD259}"/>
                </a:ext>
              </a:extLst>
            </p:cNvPr>
            <p:cNvSpPr>
              <a:spLocks noChangeShapeType="1"/>
            </p:cNvSpPr>
            <p:nvPr/>
          </p:nvSpPr>
          <p:spPr bwMode="auto">
            <a:xfrm flipH="1">
              <a:off x="3839648"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8" name="Freeform 420">
              <a:extLst>
                <a:ext uri="{FF2B5EF4-FFF2-40B4-BE49-F238E27FC236}">
                  <a16:creationId xmlns:a16="http://schemas.microsoft.com/office/drawing/2014/main" id="{826C0850-C623-2B48-916E-BC3BE18BEAE7}"/>
                </a:ext>
              </a:extLst>
            </p:cNvPr>
            <p:cNvSpPr>
              <a:spLocks noChangeArrowheads="1"/>
            </p:cNvSpPr>
            <p:nvPr/>
          </p:nvSpPr>
          <p:spPr bwMode="auto">
            <a:xfrm>
              <a:off x="3593940" y="11988392"/>
              <a:ext cx="108112" cy="54057"/>
            </a:xfrm>
            <a:custGeom>
              <a:avLst/>
              <a:gdLst>
                <a:gd name="T0" fmla="*/ 96 w 97"/>
                <a:gd name="T1" fmla="*/ 48 h 49"/>
                <a:gd name="T2" fmla="*/ 32 w 97"/>
                <a:gd name="T3" fmla="*/ 48 h 49"/>
                <a:gd name="T4" fmla="*/ 0 w 97"/>
                <a:gd name="T5" fmla="*/ 0 h 49"/>
              </a:gdLst>
              <a:ahLst/>
              <a:cxnLst>
                <a:cxn ang="0">
                  <a:pos x="T0" y="T1"/>
                </a:cxn>
                <a:cxn ang="0">
                  <a:pos x="T2" y="T3"/>
                </a:cxn>
                <a:cxn ang="0">
                  <a:pos x="T4" y="T5"/>
                </a:cxn>
              </a:cxnLst>
              <a:rect l="0" t="0" r="r" b="b"/>
              <a:pathLst>
                <a:path w="97" h="49">
                  <a:moveTo>
                    <a:pt x="96" y="48"/>
                  </a:moveTo>
                  <a:lnTo>
                    <a:pt x="32" y="48"/>
                  </a:lnTo>
                  <a:lnTo>
                    <a:pt x="0" y="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9" name="Line 421">
              <a:extLst>
                <a:ext uri="{FF2B5EF4-FFF2-40B4-BE49-F238E27FC236}">
                  <a16:creationId xmlns:a16="http://schemas.microsoft.com/office/drawing/2014/main" id="{E52B94A8-404A-0D4F-812A-80BA84B1376D}"/>
                </a:ext>
              </a:extLst>
            </p:cNvPr>
            <p:cNvSpPr>
              <a:spLocks noChangeShapeType="1"/>
            </p:cNvSpPr>
            <p:nvPr/>
          </p:nvSpPr>
          <p:spPr bwMode="auto">
            <a:xfrm flipH="1" flipV="1">
              <a:off x="3441602" y="11737771"/>
              <a:ext cx="88455" cy="132681"/>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734715" y="1476869"/>
            <a:ext cx="4312551" cy="4147846"/>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818862" y="1340326"/>
            <a:ext cx="792000" cy="21410"/>
          </a:xfrm>
          <a:prstGeom prst="rect">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734715" y="642972"/>
            <a:ext cx="4308887" cy="582221"/>
          </a:xfrm>
        </p:spPr>
        <p:txBody>
          <a:bodyPr>
            <a:normAutofit/>
          </a:bodyPr>
          <a:lstStyle>
            <a:lvl1pPr marL="0" indent="0" algn="l">
              <a:buNone/>
              <a:defRPr sz="3600" b="0" i="0">
                <a:solidFill>
                  <a:srgbClr val="595A59"/>
                </a:solidFill>
                <a:latin typeface="+mn-lt"/>
              </a:defRPr>
            </a:lvl1pPr>
          </a:lstStyle>
          <a:p>
            <a:pPr lvl="0"/>
            <a:r>
              <a:rPr lang="en-US" dirty="0"/>
              <a:t>Heading</a:t>
            </a:r>
          </a:p>
        </p:txBody>
      </p:sp>
      <p:sp>
        <p:nvSpPr>
          <p:cNvPr id="102" name="Text Placeholder 23">
            <a:extLst>
              <a:ext uri="{FF2B5EF4-FFF2-40B4-BE49-F238E27FC236}">
                <a16:creationId xmlns:a16="http://schemas.microsoft.com/office/drawing/2014/main" id="{4F90DD39-208A-0846-AC92-FAC36CE191A5}"/>
              </a:ext>
            </a:extLst>
          </p:cNvPr>
          <p:cNvSpPr>
            <a:spLocks noGrp="1"/>
          </p:cNvSpPr>
          <p:nvPr>
            <p:ph type="body" sz="quarter" idx="20" hasCustomPrompt="1"/>
          </p:nvPr>
        </p:nvSpPr>
        <p:spPr>
          <a:xfrm>
            <a:off x="5383587" y="2953714"/>
            <a:ext cx="2219219" cy="442320"/>
          </a:xfrm>
        </p:spPr>
        <p:txBody>
          <a:bodyPr>
            <a:normAutofit/>
          </a:bodyPr>
          <a:lstStyle>
            <a:lvl1pPr marL="0" indent="0" algn="r">
              <a:buNone/>
              <a:defRPr sz="2200" b="1" i="0">
                <a:solidFill>
                  <a:srgbClr val="595A59"/>
                </a:solidFill>
                <a:latin typeface="+mn-lt"/>
              </a:defRPr>
            </a:lvl1pPr>
          </a:lstStyle>
          <a:p>
            <a:pPr lvl="0"/>
            <a:r>
              <a:rPr lang="en-US" dirty="0"/>
              <a:t>Title</a:t>
            </a:r>
          </a:p>
        </p:txBody>
      </p:sp>
      <p:sp>
        <p:nvSpPr>
          <p:cNvPr id="104" name="Text Placeholder 23">
            <a:extLst>
              <a:ext uri="{FF2B5EF4-FFF2-40B4-BE49-F238E27FC236}">
                <a16:creationId xmlns:a16="http://schemas.microsoft.com/office/drawing/2014/main" id="{DFCB3FD5-E40F-CE48-A411-1E3CAE3E9AC8}"/>
              </a:ext>
            </a:extLst>
          </p:cNvPr>
          <p:cNvSpPr>
            <a:spLocks noGrp="1"/>
          </p:cNvSpPr>
          <p:nvPr>
            <p:ph type="body" sz="quarter" idx="22" hasCustomPrompt="1"/>
          </p:nvPr>
        </p:nvSpPr>
        <p:spPr>
          <a:xfrm>
            <a:off x="6505378" y="706995"/>
            <a:ext cx="2219219" cy="442320"/>
          </a:xfrm>
        </p:spPr>
        <p:txBody>
          <a:bodyPr>
            <a:normAutofit/>
          </a:bodyPr>
          <a:lstStyle>
            <a:lvl1pPr marL="0" indent="0" algn="r">
              <a:buNone/>
              <a:defRPr sz="2200" b="1" i="0">
                <a:solidFill>
                  <a:srgbClr val="595A59"/>
                </a:solidFill>
                <a:latin typeface="+mn-lt"/>
              </a:defRPr>
            </a:lvl1pPr>
          </a:lstStyle>
          <a:p>
            <a:pPr lvl="0"/>
            <a:r>
              <a:rPr lang="en-US" dirty="0"/>
              <a:t>Title</a:t>
            </a:r>
          </a:p>
        </p:txBody>
      </p:sp>
      <p:sp>
        <p:nvSpPr>
          <p:cNvPr id="106" name="Text Placeholder 23">
            <a:extLst>
              <a:ext uri="{FF2B5EF4-FFF2-40B4-BE49-F238E27FC236}">
                <a16:creationId xmlns:a16="http://schemas.microsoft.com/office/drawing/2014/main" id="{3C479639-2B37-234D-B21C-737A15B07610}"/>
              </a:ext>
            </a:extLst>
          </p:cNvPr>
          <p:cNvSpPr>
            <a:spLocks noGrp="1"/>
          </p:cNvSpPr>
          <p:nvPr>
            <p:ph type="body" sz="quarter" idx="24" hasCustomPrompt="1"/>
          </p:nvPr>
        </p:nvSpPr>
        <p:spPr>
          <a:xfrm>
            <a:off x="6667059" y="5252705"/>
            <a:ext cx="2219219" cy="442320"/>
          </a:xfrm>
        </p:spPr>
        <p:txBody>
          <a:bodyPr>
            <a:normAutofit/>
          </a:bodyPr>
          <a:lstStyle>
            <a:lvl1pPr marL="0" indent="0" algn="r">
              <a:buNone/>
              <a:defRPr sz="2200" b="1" i="0">
                <a:solidFill>
                  <a:srgbClr val="595A59"/>
                </a:solidFill>
                <a:latin typeface="+mn-lt"/>
              </a:defRPr>
            </a:lvl1pPr>
          </a:lstStyle>
          <a:p>
            <a:pPr lvl="0"/>
            <a:r>
              <a:rPr lang="en-US" dirty="0"/>
              <a:t>Title</a:t>
            </a:r>
          </a:p>
        </p:txBody>
      </p:sp>
      <p:sp>
        <p:nvSpPr>
          <p:cNvPr id="108" name="Text Placeholder 23">
            <a:extLst>
              <a:ext uri="{FF2B5EF4-FFF2-40B4-BE49-F238E27FC236}">
                <a16:creationId xmlns:a16="http://schemas.microsoft.com/office/drawing/2014/main" id="{AF91F0CE-C7DF-B74F-B4D7-25C7ADC90465}"/>
              </a:ext>
            </a:extLst>
          </p:cNvPr>
          <p:cNvSpPr>
            <a:spLocks noGrp="1"/>
          </p:cNvSpPr>
          <p:nvPr>
            <p:ph type="body" sz="quarter" idx="26" hasCustomPrompt="1"/>
          </p:nvPr>
        </p:nvSpPr>
        <p:spPr>
          <a:xfrm>
            <a:off x="5731325" y="4198813"/>
            <a:ext cx="2219219" cy="442320"/>
          </a:xfrm>
        </p:spPr>
        <p:txBody>
          <a:bodyPr>
            <a:normAutofit/>
          </a:bodyPr>
          <a:lstStyle>
            <a:lvl1pPr marL="0" indent="0" algn="r">
              <a:buNone/>
              <a:defRPr sz="2200" b="1" i="0">
                <a:solidFill>
                  <a:srgbClr val="595A59"/>
                </a:solidFill>
                <a:latin typeface="+mn-lt"/>
              </a:defRPr>
            </a:lvl1pPr>
          </a:lstStyle>
          <a:p>
            <a:pPr lvl="0"/>
            <a:r>
              <a:rPr lang="en-US" dirty="0"/>
              <a:t>Title</a:t>
            </a:r>
          </a:p>
        </p:txBody>
      </p:sp>
      <p:sp>
        <p:nvSpPr>
          <p:cNvPr id="110" name="Text Placeholder 23">
            <a:extLst>
              <a:ext uri="{FF2B5EF4-FFF2-40B4-BE49-F238E27FC236}">
                <a16:creationId xmlns:a16="http://schemas.microsoft.com/office/drawing/2014/main" id="{9D34396D-AAEA-8941-B9FA-2158B9F5BCD8}"/>
              </a:ext>
            </a:extLst>
          </p:cNvPr>
          <p:cNvSpPr>
            <a:spLocks noGrp="1"/>
          </p:cNvSpPr>
          <p:nvPr>
            <p:ph type="body" sz="quarter" idx="28" hasCustomPrompt="1"/>
          </p:nvPr>
        </p:nvSpPr>
        <p:spPr>
          <a:xfrm>
            <a:off x="5779230" y="1711325"/>
            <a:ext cx="2219219" cy="442320"/>
          </a:xfrm>
        </p:spPr>
        <p:txBody>
          <a:bodyPr>
            <a:normAutofit/>
          </a:bodyPr>
          <a:lstStyle>
            <a:lvl1pPr marL="0" indent="0" algn="r">
              <a:buNone/>
              <a:defRPr sz="2200" b="1" i="0">
                <a:solidFill>
                  <a:srgbClr val="595A59"/>
                </a:solidFill>
                <a:latin typeface="+mn-lt"/>
              </a:defRPr>
            </a:lvl1pPr>
          </a:lstStyle>
          <a:p>
            <a:pPr lvl="0"/>
            <a:r>
              <a:rPr lang="en-US" dirty="0"/>
              <a:t>Title</a:t>
            </a:r>
          </a:p>
        </p:txBody>
      </p:sp>
      <p:pic>
        <p:nvPicPr>
          <p:cNvPr id="75" name="Picture 74" descr="Background pattern&#10;&#10;Description automatically generated">
            <a:extLst>
              <a:ext uri="{FF2B5EF4-FFF2-40B4-BE49-F238E27FC236}">
                <a16:creationId xmlns:a16="http://schemas.microsoft.com/office/drawing/2014/main" id="{2C9ACBC7-24B1-C444-9224-434275C1A3F8}"/>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815415" y="5718931"/>
            <a:ext cx="5564883" cy="1181829"/>
          </a:xfrm>
          <a:prstGeom prst="rect">
            <a:avLst/>
          </a:prstGeom>
        </p:spPr>
      </p:pic>
      <p:grpSp>
        <p:nvGrpSpPr>
          <p:cNvPr id="76" name="Group 75">
            <a:extLst>
              <a:ext uri="{FF2B5EF4-FFF2-40B4-BE49-F238E27FC236}">
                <a16:creationId xmlns:a16="http://schemas.microsoft.com/office/drawing/2014/main" id="{D64F2DB8-459C-704C-A786-40E72B4290B2}"/>
              </a:ext>
            </a:extLst>
          </p:cNvPr>
          <p:cNvGrpSpPr/>
          <p:nvPr userDrawn="1"/>
        </p:nvGrpSpPr>
        <p:grpSpPr>
          <a:xfrm>
            <a:off x="389965" y="6092742"/>
            <a:ext cx="3144242" cy="374574"/>
            <a:chOff x="301128" y="6151084"/>
            <a:chExt cx="3144242" cy="374574"/>
          </a:xfrm>
        </p:grpSpPr>
        <p:pic>
          <p:nvPicPr>
            <p:cNvPr id="79" name="Picture 78" descr="Shape&#10;&#10;Description automatically generated with medium confidence">
              <a:extLst>
                <a:ext uri="{FF2B5EF4-FFF2-40B4-BE49-F238E27FC236}">
                  <a16:creationId xmlns:a16="http://schemas.microsoft.com/office/drawing/2014/main" id="{03FC1F4D-6043-3E48-8C8E-4CE00785D8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80" name="Picture 79" descr="Shape&#10;&#10;Description automatically generated with medium confidence">
              <a:extLst>
                <a:ext uri="{FF2B5EF4-FFF2-40B4-BE49-F238E27FC236}">
                  <a16:creationId xmlns:a16="http://schemas.microsoft.com/office/drawing/2014/main" id="{41BD9014-E1B3-7649-8D5C-9DEAA17B4F7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81" name="Picture 80" descr="Shape&#10;&#10;Description automatically generated with medium confidence">
              <a:extLst>
                <a:ext uri="{FF2B5EF4-FFF2-40B4-BE49-F238E27FC236}">
                  <a16:creationId xmlns:a16="http://schemas.microsoft.com/office/drawing/2014/main" id="{0F97C3EE-A966-BD42-B950-50D2A0785CB8}"/>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25825312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 point number graph with icons A">
    <p:spTree>
      <p:nvGrpSpPr>
        <p:cNvPr id="1" name=""/>
        <p:cNvGrpSpPr/>
        <p:nvPr/>
      </p:nvGrpSpPr>
      <p:grpSpPr>
        <a:xfrm>
          <a:off x="0" y="0"/>
          <a:ext cx="0" cy="0"/>
          <a:chOff x="0" y="0"/>
          <a:chExt cx="0" cy="0"/>
        </a:xfrm>
      </p:grpSpPr>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79527B"/>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79527B"/>
          </a:solidFill>
          <a:ln w="9525" cap="flat">
            <a:noFill/>
            <a:bevel/>
            <a:headEnd/>
            <a:tailEnd/>
          </a:ln>
          <a:effectLst/>
        </p:spPr>
        <p:txBody>
          <a:bodyPr wrap="none" anchor="ctr"/>
          <a:lstStyle/>
          <a:p>
            <a:endParaRPr lang="en-US"/>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916395"/>
          </a:solidFill>
          <a:ln w="9525" cap="flat">
            <a:noFill/>
            <a:bevel/>
            <a:headEnd/>
            <a:tailEnd/>
          </a:ln>
          <a:effectLst/>
        </p:spPr>
        <p:txBody>
          <a:bodyPr wrap="none" anchor="ctr"/>
          <a:lstStyle/>
          <a:p>
            <a:endParaRPr lang="en-US"/>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81D1C5"/>
          </a:solidFill>
          <a:ln w="9525" cap="flat">
            <a:noFill/>
            <a:bevel/>
            <a:headEnd/>
            <a:tailEnd/>
          </a:ln>
          <a:effectLst/>
        </p:spPr>
        <p:txBody>
          <a:bodyPr wrap="none" anchor="ctr"/>
          <a:lstStyle/>
          <a:p>
            <a:endParaRPr lang="en-US"/>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76C0B5"/>
          </a:solidFill>
          <a:ln w="9525" cap="flat">
            <a:noFill/>
            <a:bevel/>
            <a:headEnd/>
            <a:tailEnd/>
          </a:ln>
          <a:effectLst/>
        </p:spPr>
        <p:txBody>
          <a:bodyPr wrap="none" anchor="ctr"/>
          <a:lstStyle/>
          <a:p>
            <a:endParaRPr lang="en-US"/>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F27954"/>
          </a:solidFill>
          <a:ln w="9525" cap="flat">
            <a:noFill/>
            <a:bevel/>
            <a:headEnd/>
            <a:tailEnd/>
          </a:ln>
          <a:effectLst/>
        </p:spPr>
        <p:txBody>
          <a:bodyPr wrap="none" anchor="ctr"/>
          <a:lstStyle/>
          <a:p>
            <a:endParaRPr lang="en-US"/>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79527B"/>
          </a:solidFill>
          <a:ln w="9525" cap="flat">
            <a:noFill/>
            <a:bevel/>
            <a:headEnd/>
            <a:tailEnd/>
          </a:ln>
          <a:effectLst/>
        </p:spPr>
        <p:txBody>
          <a:bodyPr wrap="none" anchor="ctr"/>
          <a:lstStyle/>
          <a:p>
            <a:endParaRPr lang="en-US"/>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81D1C5"/>
          </a:solidFill>
          <a:ln w="9525" cap="flat">
            <a:noFill/>
            <a:bevel/>
            <a:headEnd/>
            <a:tailEnd/>
          </a:ln>
          <a:effectLst/>
        </p:spPr>
        <p:txBody>
          <a:bodyPr wrap="none" anchor="ctr"/>
          <a:lstStyle/>
          <a:p>
            <a:endParaRPr lang="en-US"/>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F27954"/>
          </a:solidFill>
          <a:ln w="9525" cap="flat">
            <a:noFill/>
            <a:bevel/>
            <a:headEnd/>
            <a:tailEnd/>
          </a:ln>
          <a:effectLst/>
        </p:spPr>
        <p:txBody>
          <a:bodyPr wrap="none" anchor="ctr"/>
          <a:lstStyle/>
          <a:p>
            <a:endParaRPr lang="en-US"/>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916395"/>
          </a:solidFill>
          <a:ln w="9525" cap="flat">
            <a:noFill/>
            <a:bevel/>
            <a:headEnd/>
            <a:tailEnd/>
          </a:ln>
          <a:effectLst/>
        </p:spPr>
        <p:txBody>
          <a:bodyPr wrap="none" anchor="ctr"/>
          <a:lstStyle/>
          <a:p>
            <a:endParaRPr lang="en-US"/>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76C0B5"/>
          </a:solidFill>
          <a:ln w="9525" cap="flat">
            <a:noFill/>
            <a:bevel/>
            <a:headEnd/>
            <a:tailEnd/>
          </a:ln>
          <a:effectLst/>
        </p:spPr>
        <p:txBody>
          <a:bodyPr wrap="none" anchor="ctr"/>
          <a:lstStyle/>
          <a:p>
            <a:endParaRPr lang="en-US"/>
          </a:p>
        </p:txBody>
      </p:sp>
      <p:sp>
        <p:nvSpPr>
          <p:cNvPr id="144" name="Text Placeholder 17">
            <a:extLst>
              <a:ext uri="{FF2B5EF4-FFF2-40B4-BE49-F238E27FC236}">
                <a16:creationId xmlns:a16="http://schemas.microsoft.com/office/drawing/2014/main" id="{43A9646D-E0E8-9B4E-9F77-3E844CAD8BDC}"/>
              </a:ext>
            </a:extLst>
          </p:cNvPr>
          <p:cNvSpPr>
            <a:spLocks noGrp="1"/>
          </p:cNvSpPr>
          <p:nvPr userDrawn="1">
            <p:ph type="body" sz="quarter" idx="21" hasCustomPrompt="1"/>
          </p:nvPr>
        </p:nvSpPr>
        <p:spPr>
          <a:xfrm>
            <a:off x="2505115" y="2803265"/>
            <a:ext cx="1740791" cy="697634"/>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6" name="Text Placeholder 17">
            <a:extLst>
              <a:ext uri="{FF2B5EF4-FFF2-40B4-BE49-F238E27FC236}">
                <a16:creationId xmlns:a16="http://schemas.microsoft.com/office/drawing/2014/main" id="{4967DA91-F81D-4447-97B2-6C673397EF5C}"/>
              </a:ext>
            </a:extLst>
          </p:cNvPr>
          <p:cNvSpPr>
            <a:spLocks noGrp="1"/>
          </p:cNvSpPr>
          <p:nvPr userDrawn="1">
            <p:ph type="body" sz="quarter" idx="26" hasCustomPrompt="1"/>
          </p:nvPr>
        </p:nvSpPr>
        <p:spPr>
          <a:xfrm>
            <a:off x="4451914" y="3788978"/>
            <a:ext cx="1853076" cy="839438"/>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8" name="Text Placeholder 17">
            <a:extLst>
              <a:ext uri="{FF2B5EF4-FFF2-40B4-BE49-F238E27FC236}">
                <a16:creationId xmlns:a16="http://schemas.microsoft.com/office/drawing/2014/main" id="{B53006D1-ED98-8C47-8186-B2BFCF6FB790}"/>
              </a:ext>
            </a:extLst>
          </p:cNvPr>
          <p:cNvSpPr>
            <a:spLocks noGrp="1"/>
          </p:cNvSpPr>
          <p:nvPr userDrawn="1">
            <p:ph type="body" sz="quarter" idx="28" hasCustomPrompt="1"/>
          </p:nvPr>
        </p:nvSpPr>
        <p:spPr>
          <a:xfrm>
            <a:off x="6950565" y="3500899"/>
            <a:ext cx="213096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0" name="Text Placeholder 17">
            <a:extLst>
              <a:ext uri="{FF2B5EF4-FFF2-40B4-BE49-F238E27FC236}">
                <a16:creationId xmlns:a16="http://schemas.microsoft.com/office/drawing/2014/main" id="{FD8DCD0D-631E-D748-A38B-01AB4591DC09}"/>
              </a:ext>
            </a:extLst>
          </p:cNvPr>
          <p:cNvSpPr>
            <a:spLocks noGrp="1"/>
          </p:cNvSpPr>
          <p:nvPr userDrawn="1">
            <p:ph type="body" sz="quarter" idx="30" hasCustomPrompt="1"/>
          </p:nvPr>
        </p:nvSpPr>
        <p:spPr>
          <a:xfrm>
            <a:off x="9067268" y="2446428"/>
            <a:ext cx="2333958"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2" name="Text Placeholder 17">
            <a:extLst>
              <a:ext uri="{FF2B5EF4-FFF2-40B4-BE49-F238E27FC236}">
                <a16:creationId xmlns:a16="http://schemas.microsoft.com/office/drawing/2014/main" id="{504933AA-9772-824C-B12A-884D2266FA72}"/>
              </a:ext>
            </a:extLst>
          </p:cNvPr>
          <p:cNvSpPr>
            <a:spLocks noGrp="1"/>
          </p:cNvSpPr>
          <p:nvPr userDrawn="1">
            <p:ph type="body" sz="quarter" idx="32" hasCustomPrompt="1"/>
          </p:nvPr>
        </p:nvSpPr>
        <p:spPr>
          <a:xfrm>
            <a:off x="5645112" y="2214208"/>
            <a:ext cx="174079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pic>
        <p:nvPicPr>
          <p:cNvPr id="32" name="Picture 31" descr="Background pattern&#10;&#10;Description automatically generated">
            <a:extLst>
              <a:ext uri="{FF2B5EF4-FFF2-40B4-BE49-F238E27FC236}">
                <a16:creationId xmlns:a16="http://schemas.microsoft.com/office/drawing/2014/main" id="{86082134-F67D-1B43-B573-E83A85ABF2E7}"/>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815415" y="5718931"/>
            <a:ext cx="5564883" cy="1181829"/>
          </a:xfrm>
          <a:prstGeom prst="rect">
            <a:avLst/>
          </a:prstGeom>
        </p:spPr>
      </p:pic>
      <p:grpSp>
        <p:nvGrpSpPr>
          <p:cNvPr id="34" name="Group 33">
            <a:extLst>
              <a:ext uri="{FF2B5EF4-FFF2-40B4-BE49-F238E27FC236}">
                <a16:creationId xmlns:a16="http://schemas.microsoft.com/office/drawing/2014/main" id="{CC0FF58B-0A14-4541-9BFA-8940EC5B8047}"/>
              </a:ext>
            </a:extLst>
          </p:cNvPr>
          <p:cNvGrpSpPr/>
          <p:nvPr userDrawn="1"/>
        </p:nvGrpSpPr>
        <p:grpSpPr>
          <a:xfrm>
            <a:off x="389965" y="6092742"/>
            <a:ext cx="3144242" cy="374574"/>
            <a:chOff x="301128" y="6151084"/>
            <a:chExt cx="3144242" cy="374574"/>
          </a:xfrm>
        </p:grpSpPr>
        <p:pic>
          <p:nvPicPr>
            <p:cNvPr id="37" name="Picture 36" descr="Shape&#10;&#10;Description automatically generated with medium confidence">
              <a:extLst>
                <a:ext uri="{FF2B5EF4-FFF2-40B4-BE49-F238E27FC236}">
                  <a16:creationId xmlns:a16="http://schemas.microsoft.com/office/drawing/2014/main" id="{7C5FF409-16BF-DA45-B703-C9A7A027EF1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38" name="Picture 37" descr="Shape&#10;&#10;Description automatically generated with medium confidence">
              <a:extLst>
                <a:ext uri="{FF2B5EF4-FFF2-40B4-BE49-F238E27FC236}">
                  <a16:creationId xmlns:a16="http://schemas.microsoft.com/office/drawing/2014/main" id="{BF661B42-ABAD-AD4E-98C2-D6BF9AB3A95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39" name="Picture 38" descr="Shape&#10;&#10;Description automatically generated with medium confidence">
              <a:extLst>
                <a:ext uri="{FF2B5EF4-FFF2-40B4-BE49-F238E27FC236}">
                  <a16:creationId xmlns:a16="http://schemas.microsoft.com/office/drawing/2014/main" id="{842A0DF2-226F-1945-8C73-70D512F2B90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40" name="Text Placeholder 17">
            <a:extLst>
              <a:ext uri="{FF2B5EF4-FFF2-40B4-BE49-F238E27FC236}">
                <a16:creationId xmlns:a16="http://schemas.microsoft.com/office/drawing/2014/main" id="{4C27E1F7-AB4B-8248-A351-91D3BC133705}"/>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41" name="Text Placeholder 17">
            <a:extLst>
              <a:ext uri="{FF2B5EF4-FFF2-40B4-BE49-F238E27FC236}">
                <a16:creationId xmlns:a16="http://schemas.microsoft.com/office/drawing/2014/main" id="{21D5E517-A4FB-344E-9AFB-933FD5A1B05C}"/>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42" name="Text Placeholder 17">
            <a:extLst>
              <a:ext uri="{FF2B5EF4-FFF2-40B4-BE49-F238E27FC236}">
                <a16:creationId xmlns:a16="http://schemas.microsoft.com/office/drawing/2014/main" id="{700D390C-DEFF-7B4C-9752-5D3269B62BC5}"/>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43" name="Text Placeholder 17">
            <a:extLst>
              <a:ext uri="{FF2B5EF4-FFF2-40B4-BE49-F238E27FC236}">
                <a16:creationId xmlns:a16="http://schemas.microsoft.com/office/drawing/2014/main" id="{7BCFCD34-BCDB-0E4B-ACDE-FDA7D0D42A49}"/>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Tree>
    <p:extLst>
      <p:ext uri="{BB962C8B-B14F-4D97-AF65-F5344CB8AC3E}">
        <p14:creationId xmlns:p14="http://schemas.microsoft.com/office/powerpoint/2010/main" val="35077142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 point number graph with icons ">
    <p:spTree>
      <p:nvGrpSpPr>
        <p:cNvPr id="1" name=""/>
        <p:cNvGrpSpPr/>
        <p:nvPr/>
      </p:nvGrpSpPr>
      <p:grpSpPr>
        <a:xfrm>
          <a:off x="0" y="0"/>
          <a:ext cx="0" cy="0"/>
          <a:chOff x="0" y="0"/>
          <a:chExt cx="0" cy="0"/>
        </a:xfrm>
      </p:grpSpPr>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595A59"/>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2089889" y="2141094"/>
            <a:ext cx="2664102" cy="2664102"/>
          </a:xfrm>
          <a:prstGeom prst="ellips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4385115" y="2141094"/>
            <a:ext cx="2664102" cy="2664102"/>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6680341" y="2141094"/>
            <a:ext cx="2664102" cy="2664102"/>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9A6A2A1-61AE-EA42-82A0-137FB4195E3E}"/>
              </a:ext>
            </a:extLst>
          </p:cNvPr>
          <p:cNvSpPr/>
          <p:nvPr/>
        </p:nvSpPr>
        <p:spPr>
          <a:xfrm>
            <a:off x="8975567" y="2141094"/>
            <a:ext cx="2664102" cy="2664102"/>
          </a:xfrm>
          <a:prstGeom prst="ellipse">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9116FB9-51EC-4D4B-AECA-B8C5CE39EA90}"/>
              </a:ext>
            </a:extLst>
          </p:cNvPr>
          <p:cNvSpPr/>
          <p:nvPr/>
        </p:nvSpPr>
        <p:spPr>
          <a:xfrm>
            <a:off x="2458765" y="1698686"/>
            <a:ext cx="1268168" cy="1268168"/>
          </a:xfrm>
          <a:prstGeom prst="ellips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4753991" y="1698686"/>
            <a:ext cx="1268168" cy="1268168"/>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7049217" y="1698686"/>
            <a:ext cx="1268168" cy="1268168"/>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602613E-7EEE-C347-90CD-3FD01C4F925E}"/>
              </a:ext>
            </a:extLst>
          </p:cNvPr>
          <p:cNvSpPr/>
          <p:nvPr/>
        </p:nvSpPr>
        <p:spPr>
          <a:xfrm>
            <a:off x="9344443" y="1698686"/>
            <a:ext cx="1268168" cy="1268168"/>
          </a:xfrm>
          <a:prstGeom prst="ellipse">
            <a:avLst/>
          </a:prstGeom>
          <a:solidFill>
            <a:srgbClr val="916395">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2562014" y="178697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1DD726-B492-8E44-9918-192EF5BA2D3D}"/>
              </a:ext>
            </a:extLst>
          </p:cNvPr>
          <p:cNvSpPr/>
          <p:nvPr/>
        </p:nvSpPr>
        <p:spPr>
          <a:xfrm>
            <a:off x="4860745" y="1805440"/>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7155971" y="1805439"/>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CC52548-81E9-E848-ACC2-147DFAA24991}"/>
              </a:ext>
            </a:extLst>
          </p:cNvPr>
          <p:cNvSpPr/>
          <p:nvPr/>
        </p:nvSpPr>
        <p:spPr>
          <a:xfrm>
            <a:off x="9451197" y="1805439"/>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3435379" y="4279578"/>
            <a:ext cx="879736" cy="879735"/>
          </a:xfrm>
          <a:prstGeom prst="ellips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5798873" y="4279578"/>
            <a:ext cx="879736" cy="879735"/>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8095831" y="4279578"/>
            <a:ext cx="879736" cy="879735"/>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F264980-2C35-3447-8873-1AA9114E2FDB}"/>
              </a:ext>
            </a:extLst>
          </p:cNvPr>
          <p:cNvSpPr/>
          <p:nvPr/>
        </p:nvSpPr>
        <p:spPr>
          <a:xfrm>
            <a:off x="10526240" y="4279578"/>
            <a:ext cx="879736" cy="879735"/>
          </a:xfrm>
          <a:prstGeom prst="ellipse">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2747941" y="1946907"/>
            <a:ext cx="695250" cy="734798"/>
          </a:xfrm>
        </p:spPr>
        <p:txBody>
          <a:bodyPr/>
          <a:lstStyle>
            <a:lvl1pPr algn="ctr">
              <a:buNone/>
              <a:defRPr sz="4800" b="1" i="0" spc="0">
                <a:solidFill>
                  <a:srgbClr val="79527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5064548" y="1949503"/>
            <a:ext cx="695250" cy="734798"/>
          </a:xfrm>
        </p:spPr>
        <p:txBody>
          <a:bodyPr/>
          <a:lstStyle>
            <a:lvl1pPr algn="ctr">
              <a:buNone/>
              <a:defRPr sz="4800" b="1" i="0" spc="0">
                <a:solidFill>
                  <a:srgbClr val="81D1C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7338393" y="1962861"/>
            <a:ext cx="695250" cy="734798"/>
          </a:xfrm>
        </p:spPr>
        <p:txBody>
          <a:bodyPr/>
          <a:lstStyle>
            <a:lvl1pPr algn="ctr">
              <a:buNone/>
              <a:defRPr sz="4800" b="1" i="0" spc="0">
                <a:solidFill>
                  <a:srgbClr val="F2795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655000" y="1965457"/>
            <a:ext cx="695250" cy="734798"/>
          </a:xfrm>
        </p:spPr>
        <p:txBody>
          <a:bodyPr/>
          <a:lstStyle>
            <a:lvl1pPr algn="ctr">
              <a:buNone/>
              <a:defRPr sz="4800" b="1" i="0" spc="0">
                <a:solidFill>
                  <a:srgbClr val="9163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2291885" y="313586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4623112" y="311706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6878370" y="312153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9209597" y="310273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pic>
        <p:nvPicPr>
          <p:cNvPr id="30" name="Picture 29" descr="Background pattern&#10;&#10;Description automatically generated">
            <a:extLst>
              <a:ext uri="{FF2B5EF4-FFF2-40B4-BE49-F238E27FC236}">
                <a16:creationId xmlns:a16="http://schemas.microsoft.com/office/drawing/2014/main" id="{06186F3B-2AFF-4346-942C-585AF26F9B9E}"/>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815415" y="5718931"/>
            <a:ext cx="5564883" cy="1181829"/>
          </a:xfrm>
          <a:prstGeom prst="rect">
            <a:avLst/>
          </a:prstGeom>
        </p:spPr>
      </p:pic>
      <p:grpSp>
        <p:nvGrpSpPr>
          <p:cNvPr id="49" name="Group 48">
            <a:extLst>
              <a:ext uri="{FF2B5EF4-FFF2-40B4-BE49-F238E27FC236}">
                <a16:creationId xmlns:a16="http://schemas.microsoft.com/office/drawing/2014/main" id="{D5EDB684-CD36-0140-A48B-73E83AE2C52D}"/>
              </a:ext>
            </a:extLst>
          </p:cNvPr>
          <p:cNvGrpSpPr/>
          <p:nvPr userDrawn="1"/>
        </p:nvGrpSpPr>
        <p:grpSpPr>
          <a:xfrm>
            <a:off x="389965" y="6092742"/>
            <a:ext cx="3144242" cy="374574"/>
            <a:chOff x="301128" y="6151084"/>
            <a:chExt cx="3144242" cy="374574"/>
          </a:xfrm>
        </p:grpSpPr>
        <p:pic>
          <p:nvPicPr>
            <p:cNvPr id="50" name="Picture 49" descr="Shape&#10;&#10;Description automatically generated with medium confidence">
              <a:extLst>
                <a:ext uri="{FF2B5EF4-FFF2-40B4-BE49-F238E27FC236}">
                  <a16:creationId xmlns:a16="http://schemas.microsoft.com/office/drawing/2014/main" id="{ACD3B0C5-CFB3-B04F-AC62-7FFA3AF6274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51" name="Picture 50" descr="Shape&#10;&#10;Description automatically generated with medium confidence">
              <a:extLst>
                <a:ext uri="{FF2B5EF4-FFF2-40B4-BE49-F238E27FC236}">
                  <a16:creationId xmlns:a16="http://schemas.microsoft.com/office/drawing/2014/main" id="{9479B3AD-6B7A-584E-8F28-61AC5C01D21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52" name="Picture 51" descr="Shape&#10;&#10;Description automatically generated with medium confidence">
              <a:extLst>
                <a:ext uri="{FF2B5EF4-FFF2-40B4-BE49-F238E27FC236}">
                  <a16:creationId xmlns:a16="http://schemas.microsoft.com/office/drawing/2014/main" id="{CF27B34D-F7DE-9F4C-92D3-6BF627175DE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939996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31185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 point icon graph">
    <p:spTree>
      <p:nvGrpSpPr>
        <p:cNvPr id="1" name=""/>
        <p:cNvGrpSpPr/>
        <p:nvPr/>
      </p:nvGrpSpPr>
      <p:grpSpPr>
        <a:xfrm>
          <a:off x="0" y="0"/>
          <a:ext cx="0" cy="0"/>
          <a:chOff x="0" y="0"/>
          <a:chExt cx="0" cy="0"/>
        </a:xfrm>
      </p:grpSpPr>
      <p:pic>
        <p:nvPicPr>
          <p:cNvPr id="33" name="Picture 32" descr="Background pattern&#10;&#10;Description automatically generated">
            <a:extLst>
              <a:ext uri="{FF2B5EF4-FFF2-40B4-BE49-F238E27FC236}">
                <a16:creationId xmlns:a16="http://schemas.microsoft.com/office/drawing/2014/main" id="{D9300ACB-C92D-664B-A68C-9FC1C82B0B44}"/>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815415" y="5718931"/>
            <a:ext cx="5564883" cy="1181829"/>
          </a:xfrm>
          <a:prstGeom prst="rect">
            <a:avLst/>
          </a:prstGeom>
        </p:spPr>
      </p:pic>
      <p:sp>
        <p:nvSpPr>
          <p:cNvPr id="49" name="Freeform 48">
            <a:extLst>
              <a:ext uri="{FF2B5EF4-FFF2-40B4-BE49-F238E27FC236}">
                <a16:creationId xmlns:a16="http://schemas.microsoft.com/office/drawing/2014/main" id="{C2DB8636-C798-AD47-8DC9-47814E3387DD}"/>
              </a:ext>
            </a:extLst>
          </p:cNvPr>
          <p:cNvSpPr/>
          <p:nvPr/>
        </p:nvSpPr>
        <p:spPr>
          <a:xfrm>
            <a:off x="4292836"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3846806" y="2428576"/>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3912488"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3324401" y="800258"/>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6055570"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6119725" y="2494259"/>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5531638" y="2921959"/>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6489380"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8249060" y="2428576"/>
            <a:ext cx="326885" cy="326885"/>
          </a:xfrm>
          <a:custGeom>
            <a:avLst/>
            <a:gdLst/>
            <a:ahLst/>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8316270"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7728183" y="800258"/>
            <a:ext cx="1367112" cy="1510697"/>
          </a:xfrm>
          <a:custGeom>
            <a:avLst/>
            <a:gdLst/>
            <a:ahLst/>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id="{33B7BA85-0535-9D4E-9ABA-CAF119D02F9C}"/>
              </a:ext>
            </a:extLst>
          </p:cNvPr>
          <p:cNvSpPr/>
          <p:nvPr/>
        </p:nvSpPr>
        <p:spPr>
          <a:xfrm>
            <a:off x="8684398" y="2475929"/>
            <a:ext cx="1661920" cy="233707"/>
          </a:xfrm>
          <a:custGeom>
            <a:avLst/>
            <a:gdLst/>
            <a:ahLst/>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79527B">
              <a:alpha val="90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id="{02BE76FA-A18A-5C43-8289-F22F35416D17}"/>
              </a:ext>
            </a:extLst>
          </p:cNvPr>
          <p:cNvSpPr/>
          <p:nvPr/>
        </p:nvSpPr>
        <p:spPr>
          <a:xfrm>
            <a:off x="10445605"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79527B">
              <a:alpha val="90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10512815" y="2494259"/>
            <a:ext cx="190937" cy="193992"/>
          </a:xfrm>
          <a:custGeom>
            <a:avLst/>
            <a:gdLst/>
            <a:ahLst/>
            <a:cxnLst>
              <a:cxn ang="3cd4">
                <a:pos x="hc" y="t"/>
              </a:cxn>
              <a:cxn ang="cd2">
                <a:pos x="l" y="vc"/>
              </a:cxn>
              <a:cxn ang="cd4">
                <a:pos x="hc" y="b"/>
              </a:cxn>
              <a:cxn ang="0">
                <a:pos x="r" y="vc"/>
              </a:cxn>
            </a:cxnLst>
            <a:rect l="l" t="t" r="r" b="b"/>
            <a:pathLst>
              <a:path w="126"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id="{F46B9467-BABF-064B-910D-2C704D814251}"/>
              </a:ext>
            </a:extLst>
          </p:cNvPr>
          <p:cNvSpPr/>
          <p:nvPr/>
        </p:nvSpPr>
        <p:spPr>
          <a:xfrm>
            <a:off x="9924727" y="2921959"/>
            <a:ext cx="1367112" cy="1512224"/>
          </a:xfrm>
          <a:custGeom>
            <a:avLst/>
            <a:gdLst/>
            <a:ahLst/>
            <a:cxnLst>
              <a:cxn ang="3cd4">
                <a:pos x="hc" y="t"/>
              </a:cxn>
              <a:cxn ang="cd2">
                <a:pos x="l" y="vc"/>
              </a:cxn>
              <a:cxn ang="cd4">
                <a:pos x="hc" y="b"/>
              </a:cxn>
              <a:cxn ang="0">
                <a:pos x="r" y="vc"/>
              </a:cxn>
            </a:cxnLst>
            <a:rect l="l" t="t" r="r" b="b"/>
            <a:pathLst>
              <a:path w="896" h="991">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79527B">
              <a:alpha val="90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8" name="TextBox 77">
            <a:extLst>
              <a:ext uri="{FF2B5EF4-FFF2-40B4-BE49-F238E27FC236}">
                <a16:creationId xmlns:a16="http://schemas.microsoft.com/office/drawing/2014/main" id="{04634976-744C-254F-BE6F-6EB202B92360}"/>
              </a:ext>
            </a:extLst>
          </p:cNvPr>
          <p:cNvSpPr txBox="1"/>
          <p:nvPr/>
        </p:nvSpPr>
        <p:spPr>
          <a:xfrm>
            <a:off x="5691808" y="1322650"/>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0" name="TextBox 79">
            <a:extLst>
              <a:ext uri="{FF2B5EF4-FFF2-40B4-BE49-F238E27FC236}">
                <a16:creationId xmlns:a16="http://schemas.microsoft.com/office/drawing/2014/main" id="{B0E5118A-8174-6649-9B3B-D77A8707F876}"/>
              </a:ext>
            </a:extLst>
          </p:cNvPr>
          <p:cNvSpPr txBox="1"/>
          <p:nvPr/>
        </p:nvSpPr>
        <p:spPr>
          <a:xfrm>
            <a:off x="10092535" y="1322650"/>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4" name="TextBox 83">
            <a:extLst>
              <a:ext uri="{FF2B5EF4-FFF2-40B4-BE49-F238E27FC236}">
                <a16:creationId xmlns:a16="http://schemas.microsoft.com/office/drawing/2014/main" id="{93C43E96-4B36-3748-B67A-4817918F0204}"/>
              </a:ext>
            </a:extLst>
          </p:cNvPr>
          <p:cNvSpPr txBox="1"/>
          <p:nvPr/>
        </p:nvSpPr>
        <p:spPr>
          <a:xfrm>
            <a:off x="7895149" y="3013347"/>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2833955" y="2984923"/>
            <a:ext cx="2253709"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7261647" y="2951026"/>
            <a:ext cx="2253709"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5051398" y="1028522"/>
            <a:ext cx="2253709"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1" name="Text Placeholder 17">
            <a:extLst>
              <a:ext uri="{FF2B5EF4-FFF2-40B4-BE49-F238E27FC236}">
                <a16:creationId xmlns:a16="http://schemas.microsoft.com/office/drawing/2014/main" id="{17E014FD-573A-CD4A-8E06-A12C82D41C31}"/>
              </a:ext>
            </a:extLst>
          </p:cNvPr>
          <p:cNvSpPr>
            <a:spLocks noGrp="1"/>
          </p:cNvSpPr>
          <p:nvPr>
            <p:ph type="body" sz="quarter" idx="34" hasCustomPrompt="1"/>
          </p:nvPr>
        </p:nvSpPr>
        <p:spPr>
          <a:xfrm>
            <a:off x="9377489" y="994625"/>
            <a:ext cx="2253709"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5" name="Freeform 104">
            <a:extLst>
              <a:ext uri="{FF2B5EF4-FFF2-40B4-BE49-F238E27FC236}">
                <a16:creationId xmlns:a16="http://schemas.microsoft.com/office/drawing/2014/main" id="{337311E9-3EFE-D343-B68E-E469AF748125}"/>
              </a:ext>
            </a:extLst>
          </p:cNvPr>
          <p:cNvSpPr/>
          <p:nvPr userDrawn="1"/>
        </p:nvSpPr>
        <p:spPr>
          <a:xfrm>
            <a:off x="0" y="2489789"/>
            <a:ext cx="3733642" cy="233707"/>
          </a:xfrm>
          <a:custGeom>
            <a:avLst/>
            <a:gdLst>
              <a:gd name="connsiteX0" fmla="*/ 0 w 3733642"/>
              <a:gd name="connsiteY0" fmla="*/ 0 h 233707"/>
              <a:gd name="connsiteX1" fmla="*/ 2074776 w 3733642"/>
              <a:gd name="connsiteY1" fmla="*/ 0 h 233707"/>
              <a:gd name="connsiteX2" fmla="*/ 2492280 w 3733642"/>
              <a:gd name="connsiteY2" fmla="*/ 0 h 233707"/>
              <a:gd name="connsiteX3" fmla="*/ 3732116 w 3733642"/>
              <a:gd name="connsiteY3" fmla="*/ 0 h 233707"/>
              <a:gd name="connsiteX4" fmla="*/ 3700068 w 3733642"/>
              <a:gd name="connsiteY4" fmla="*/ 115336 h 233707"/>
              <a:gd name="connsiteX5" fmla="*/ 3733642 w 3733642"/>
              <a:gd name="connsiteY5" fmla="*/ 233707 h 233707"/>
              <a:gd name="connsiteX6" fmla="*/ 2494674 w 3733642"/>
              <a:gd name="connsiteY6" fmla="*/ 233707 h 233707"/>
              <a:gd name="connsiteX7" fmla="*/ 2073250 w 3733642"/>
              <a:gd name="connsiteY7" fmla="*/ 233707 h 233707"/>
              <a:gd name="connsiteX8" fmla="*/ 0 w 3733642"/>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642" h="233707">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79527B"/>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nvGrpSpPr>
          <p:cNvPr id="27" name="Group 26">
            <a:extLst>
              <a:ext uri="{FF2B5EF4-FFF2-40B4-BE49-F238E27FC236}">
                <a16:creationId xmlns:a16="http://schemas.microsoft.com/office/drawing/2014/main" id="{95B40CD0-7A91-CF4A-AD77-9398E53ED4C2}"/>
              </a:ext>
            </a:extLst>
          </p:cNvPr>
          <p:cNvGrpSpPr/>
          <p:nvPr userDrawn="1"/>
        </p:nvGrpSpPr>
        <p:grpSpPr>
          <a:xfrm>
            <a:off x="389965" y="6092742"/>
            <a:ext cx="3144242" cy="374574"/>
            <a:chOff x="301128" y="6151084"/>
            <a:chExt cx="3144242" cy="374574"/>
          </a:xfrm>
        </p:grpSpPr>
        <p:pic>
          <p:nvPicPr>
            <p:cNvPr id="30" name="Picture 29" descr="Shape&#10;&#10;Description automatically generated with medium confidence">
              <a:extLst>
                <a:ext uri="{FF2B5EF4-FFF2-40B4-BE49-F238E27FC236}">
                  <a16:creationId xmlns:a16="http://schemas.microsoft.com/office/drawing/2014/main" id="{99567171-8F5D-2246-9C70-6C5AF6CA3A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31" name="Picture 30" descr="Shape&#10;&#10;Description automatically generated with medium confidence">
              <a:extLst>
                <a:ext uri="{FF2B5EF4-FFF2-40B4-BE49-F238E27FC236}">
                  <a16:creationId xmlns:a16="http://schemas.microsoft.com/office/drawing/2014/main" id="{13B666C6-CC20-A44F-A5A6-1297BB75A76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32" name="Picture 31" descr="Shape&#10;&#10;Description automatically generated with medium confidence">
              <a:extLst>
                <a:ext uri="{FF2B5EF4-FFF2-40B4-BE49-F238E27FC236}">
                  <a16:creationId xmlns:a16="http://schemas.microsoft.com/office/drawing/2014/main" id="{351A8E25-A44E-9E48-BC47-C499B6C3C26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22026889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26" name="Picture 25" descr="Background pattern&#10;&#10;Description automatically generated">
            <a:extLst>
              <a:ext uri="{FF2B5EF4-FFF2-40B4-BE49-F238E27FC236}">
                <a16:creationId xmlns:a16="http://schemas.microsoft.com/office/drawing/2014/main" id="{118F66A6-DC24-5F49-A669-B4008D361D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972" t="10416" r="16408" b="3452"/>
          <a:stretch/>
        </p:blipFill>
        <p:spPr>
          <a:xfrm>
            <a:off x="6816681" y="0"/>
            <a:ext cx="5375319" cy="6857999"/>
          </a:xfrm>
          <a:prstGeom prst="rect">
            <a:avLst/>
          </a:prstGeom>
        </p:spPr>
      </p:pic>
      <p:sp>
        <p:nvSpPr>
          <p:cNvPr id="2" name="Rectangle 1">
            <a:extLst>
              <a:ext uri="{FF2B5EF4-FFF2-40B4-BE49-F238E27FC236}">
                <a16:creationId xmlns:a16="http://schemas.microsoft.com/office/drawing/2014/main" id="{918D471C-0C8F-0146-83F3-CAF71642C847}"/>
              </a:ext>
            </a:extLst>
          </p:cNvPr>
          <p:cNvSpPr/>
          <p:nvPr userDrawn="1"/>
        </p:nvSpPr>
        <p:spPr>
          <a:xfrm flipV="1">
            <a:off x="3843" y="2769245"/>
            <a:ext cx="12188157" cy="2832760"/>
          </a:xfrm>
          <a:prstGeom prst="rect">
            <a:avLst/>
          </a:prstGeom>
          <a:solidFill>
            <a:srgbClr val="79527B"/>
          </a:solidFill>
          <a:ln>
            <a:solidFill>
              <a:srgbClr val="BFCA9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5" name="Google Shape;482;p39">
            <a:extLst>
              <a:ext uri="{FF2B5EF4-FFF2-40B4-BE49-F238E27FC236}">
                <a16:creationId xmlns:a16="http://schemas.microsoft.com/office/drawing/2014/main" id="{EEC38ED6-50FB-8743-88C0-96E8A16C20B3}"/>
              </a:ext>
            </a:extLst>
          </p:cNvPr>
          <p:cNvSpPr/>
          <p:nvPr userDrawn="1"/>
        </p:nvSpPr>
        <p:spPr>
          <a:xfrm>
            <a:off x="7312226" y="3314699"/>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664;p39">
            <a:extLst>
              <a:ext uri="{FF2B5EF4-FFF2-40B4-BE49-F238E27FC236}">
                <a16:creationId xmlns:a16="http://schemas.microsoft.com/office/drawing/2014/main" id="{CC85109A-A3EC-3D46-89F2-96E07506BA98}"/>
              </a:ext>
            </a:extLst>
          </p:cNvPr>
          <p:cNvGrpSpPr/>
          <p:nvPr userDrawn="1"/>
        </p:nvGrpSpPr>
        <p:grpSpPr>
          <a:xfrm>
            <a:off x="7296026" y="4560883"/>
            <a:ext cx="233548" cy="233548"/>
            <a:chOff x="5941025" y="3634400"/>
            <a:chExt cx="467650" cy="467650"/>
          </a:xfrm>
          <a:noFill/>
        </p:grpSpPr>
        <p:sp>
          <p:nvSpPr>
            <p:cNvPr id="7" name="Google Shape;665;p39">
              <a:extLst>
                <a:ext uri="{FF2B5EF4-FFF2-40B4-BE49-F238E27FC236}">
                  <a16:creationId xmlns:a16="http://schemas.microsoft.com/office/drawing/2014/main" id="{8AE5DE59-CD7E-C247-8CC4-585D7EEC5EE4}"/>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6;p39">
              <a:extLst>
                <a:ext uri="{FF2B5EF4-FFF2-40B4-BE49-F238E27FC236}">
                  <a16:creationId xmlns:a16="http://schemas.microsoft.com/office/drawing/2014/main" id="{141E336F-B4CC-8243-BF7F-1553C0EA509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7;p39">
              <a:extLst>
                <a:ext uri="{FF2B5EF4-FFF2-40B4-BE49-F238E27FC236}">
                  <a16:creationId xmlns:a16="http://schemas.microsoft.com/office/drawing/2014/main" id="{B7F1A6A5-0657-E242-BDC1-9059DBA33F9C}"/>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8;p39">
              <a:extLst>
                <a:ext uri="{FF2B5EF4-FFF2-40B4-BE49-F238E27FC236}">
                  <a16:creationId xmlns:a16="http://schemas.microsoft.com/office/drawing/2014/main" id="{C110D7FA-7DD5-4C43-80F0-95CFFA5A8617}"/>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69;p39">
              <a:extLst>
                <a:ext uri="{FF2B5EF4-FFF2-40B4-BE49-F238E27FC236}">
                  <a16:creationId xmlns:a16="http://schemas.microsoft.com/office/drawing/2014/main" id="{695A813B-B96B-044E-9680-414DFC05A65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70;p39">
              <a:extLst>
                <a:ext uri="{FF2B5EF4-FFF2-40B4-BE49-F238E27FC236}">
                  <a16:creationId xmlns:a16="http://schemas.microsoft.com/office/drawing/2014/main" id="{FF65CAE6-8287-454E-9FEF-03CB5CBA73C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06;p39">
            <a:extLst>
              <a:ext uri="{FF2B5EF4-FFF2-40B4-BE49-F238E27FC236}">
                <a16:creationId xmlns:a16="http://schemas.microsoft.com/office/drawing/2014/main" id="{BE36E1A7-274E-E141-9C59-C21A3978818E}"/>
              </a:ext>
            </a:extLst>
          </p:cNvPr>
          <p:cNvGrpSpPr/>
          <p:nvPr userDrawn="1"/>
        </p:nvGrpSpPr>
        <p:grpSpPr>
          <a:xfrm>
            <a:off x="7301260" y="3950821"/>
            <a:ext cx="232323" cy="156913"/>
            <a:chOff x="564675" y="1700625"/>
            <a:chExt cx="465200" cy="314200"/>
          </a:xfrm>
          <a:noFill/>
        </p:grpSpPr>
        <p:sp>
          <p:nvSpPr>
            <p:cNvPr id="14" name="Google Shape;507;p39">
              <a:extLst>
                <a:ext uri="{FF2B5EF4-FFF2-40B4-BE49-F238E27FC236}">
                  <a16:creationId xmlns:a16="http://schemas.microsoft.com/office/drawing/2014/main" id="{78B620C8-3961-A24A-95ED-BD7768E16E1D}"/>
                </a:ext>
              </a:extLst>
            </p:cNvPr>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8;p39">
              <a:extLst>
                <a:ext uri="{FF2B5EF4-FFF2-40B4-BE49-F238E27FC236}">
                  <a16:creationId xmlns:a16="http://schemas.microsoft.com/office/drawing/2014/main" id="{D0414B44-6B53-BF4D-B0DF-78956131704E}"/>
                </a:ext>
              </a:extLst>
            </p:cNvPr>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9;p39">
              <a:extLst>
                <a:ext uri="{FF2B5EF4-FFF2-40B4-BE49-F238E27FC236}">
                  <a16:creationId xmlns:a16="http://schemas.microsoft.com/office/drawing/2014/main" id="{81197B7C-6E1B-B64F-995D-EA99DBC8C50F}"/>
                </a:ext>
              </a:extLst>
            </p:cNvPr>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 Placeholder 17">
            <a:extLst>
              <a:ext uri="{FF2B5EF4-FFF2-40B4-BE49-F238E27FC236}">
                <a16:creationId xmlns:a16="http://schemas.microsoft.com/office/drawing/2014/main" id="{C149A2ED-4CA8-C043-B50B-8D1817BB1A26}"/>
              </a:ext>
            </a:extLst>
          </p:cNvPr>
          <p:cNvSpPr>
            <a:spLocks noGrp="1"/>
          </p:cNvSpPr>
          <p:nvPr>
            <p:ph type="body" sz="quarter" idx="25" hasCustomPrompt="1"/>
          </p:nvPr>
        </p:nvSpPr>
        <p:spPr>
          <a:xfrm>
            <a:off x="7723301" y="3283370"/>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0" name="Text Placeholder 17">
            <a:extLst>
              <a:ext uri="{FF2B5EF4-FFF2-40B4-BE49-F238E27FC236}">
                <a16:creationId xmlns:a16="http://schemas.microsoft.com/office/drawing/2014/main" id="{B3B235D2-8B53-D94D-AB40-46FCD68B0F68}"/>
              </a:ext>
            </a:extLst>
          </p:cNvPr>
          <p:cNvSpPr>
            <a:spLocks noGrp="1"/>
          </p:cNvSpPr>
          <p:nvPr>
            <p:ph type="body" sz="quarter" idx="26" hasCustomPrompt="1"/>
          </p:nvPr>
        </p:nvSpPr>
        <p:spPr>
          <a:xfrm>
            <a:off x="7723301" y="3906329"/>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7731465" y="4549892"/>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8" name="Text Placeholder 23">
            <a:extLst>
              <a:ext uri="{FF2B5EF4-FFF2-40B4-BE49-F238E27FC236}">
                <a16:creationId xmlns:a16="http://schemas.microsoft.com/office/drawing/2014/main" id="{28AA1DCD-E2D1-AB4F-9525-3C7A8492D0A8}"/>
              </a:ext>
            </a:extLst>
          </p:cNvPr>
          <p:cNvSpPr>
            <a:spLocks noGrp="1"/>
          </p:cNvSpPr>
          <p:nvPr>
            <p:ph type="body" sz="quarter" idx="19" hasCustomPrompt="1"/>
          </p:nvPr>
        </p:nvSpPr>
        <p:spPr>
          <a:xfrm>
            <a:off x="967062" y="4154268"/>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9" name="Text Placeholder 23">
            <a:extLst>
              <a:ext uri="{FF2B5EF4-FFF2-40B4-BE49-F238E27FC236}">
                <a16:creationId xmlns:a16="http://schemas.microsoft.com/office/drawing/2014/main" id="{15F19531-BE71-324A-B2F4-BCED970EE5C0}"/>
              </a:ext>
            </a:extLst>
          </p:cNvPr>
          <p:cNvSpPr>
            <a:spLocks noGrp="1"/>
          </p:cNvSpPr>
          <p:nvPr>
            <p:ph type="body" sz="quarter" idx="20" hasCustomPrompt="1"/>
          </p:nvPr>
        </p:nvSpPr>
        <p:spPr>
          <a:xfrm>
            <a:off x="967062" y="3344692"/>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pic>
        <p:nvPicPr>
          <p:cNvPr id="27" name="Picture 26" descr="A picture containing text&#10;&#10;Description automatically generated">
            <a:extLst>
              <a:ext uri="{FF2B5EF4-FFF2-40B4-BE49-F238E27FC236}">
                <a16:creationId xmlns:a16="http://schemas.microsoft.com/office/drawing/2014/main" id="{779220D5-E881-5F4F-B934-02FD4F4206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5586" y="473530"/>
            <a:ext cx="4899073" cy="2154566"/>
          </a:xfrm>
          <a:prstGeom prst="rect">
            <a:avLst/>
          </a:prstGeom>
        </p:spPr>
      </p:pic>
      <p:grpSp>
        <p:nvGrpSpPr>
          <p:cNvPr id="28" name="Group 27">
            <a:extLst>
              <a:ext uri="{FF2B5EF4-FFF2-40B4-BE49-F238E27FC236}">
                <a16:creationId xmlns:a16="http://schemas.microsoft.com/office/drawing/2014/main" id="{275E8263-0477-5645-B634-01AF59D540E4}"/>
              </a:ext>
            </a:extLst>
          </p:cNvPr>
          <p:cNvGrpSpPr/>
          <p:nvPr userDrawn="1"/>
        </p:nvGrpSpPr>
        <p:grpSpPr>
          <a:xfrm>
            <a:off x="9456007" y="5836660"/>
            <a:ext cx="2735993" cy="679345"/>
            <a:chOff x="0" y="0"/>
            <a:chExt cx="2301694" cy="571500"/>
          </a:xfrm>
        </p:grpSpPr>
        <p:sp>
          <p:nvSpPr>
            <p:cNvPr id="29" name="Rectangle 28">
              <a:extLst>
                <a:ext uri="{FF2B5EF4-FFF2-40B4-BE49-F238E27FC236}">
                  <a16:creationId xmlns:a16="http://schemas.microsoft.com/office/drawing/2014/main" id="{2D522520-FDCE-8442-9D71-202E6368C4F3}"/>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2" name="Picture 31">
              <a:extLst>
                <a:ext uri="{FF2B5EF4-FFF2-40B4-BE49-F238E27FC236}">
                  <a16:creationId xmlns:a16="http://schemas.microsoft.com/office/drawing/2014/main" id="{79C25753-B4D7-6849-9A91-5984DB1A8A7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097068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642832" y="992114"/>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781160" y="1049309"/>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6051115" y="1382085"/>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511069" y="992114"/>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642832" y="2066740"/>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781160" y="2123935"/>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6051115" y="2456711"/>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511069" y="2066740"/>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642832" y="3126504"/>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781160" y="3183699"/>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6051115" y="3516475"/>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511069" y="3126504"/>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642832" y="4627138"/>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781160" y="4684333"/>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6037260" y="5045178"/>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511069" y="4627138"/>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6" name="Group 25">
            <a:extLst>
              <a:ext uri="{FF2B5EF4-FFF2-40B4-BE49-F238E27FC236}">
                <a16:creationId xmlns:a16="http://schemas.microsoft.com/office/drawing/2014/main" id="{A1F962A0-A2EA-DC4C-8389-AD163244EE8B}"/>
              </a:ext>
            </a:extLst>
          </p:cNvPr>
          <p:cNvGrpSpPr/>
          <p:nvPr userDrawn="1"/>
        </p:nvGrpSpPr>
        <p:grpSpPr>
          <a:xfrm rot="16200000">
            <a:off x="-1025447" y="4518095"/>
            <a:ext cx="3445636" cy="410479"/>
            <a:chOff x="301128" y="6151084"/>
            <a:chExt cx="3144242" cy="374574"/>
          </a:xfrm>
        </p:grpSpPr>
        <p:pic>
          <p:nvPicPr>
            <p:cNvPr id="27" name="Picture 26" descr="Shape&#10;&#10;Description automatically generated with medium confidence">
              <a:extLst>
                <a:ext uri="{FF2B5EF4-FFF2-40B4-BE49-F238E27FC236}">
                  <a16:creationId xmlns:a16="http://schemas.microsoft.com/office/drawing/2014/main" id="{F9F9E868-EEEC-CF4D-97B5-1E7AA7219A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8" name="Picture 27" descr="Shape&#10;&#10;Description automatically generated with medium confidence">
              <a:extLst>
                <a:ext uri="{FF2B5EF4-FFF2-40B4-BE49-F238E27FC236}">
                  <a16:creationId xmlns:a16="http://schemas.microsoft.com/office/drawing/2014/main" id="{E0D2222E-FECD-C940-8C21-8E56311CC78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BAA49679-8673-7C43-9836-AE06179A6C2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11" name="Rectangle 10">
            <a:extLst>
              <a:ext uri="{FF2B5EF4-FFF2-40B4-BE49-F238E27FC236}">
                <a16:creationId xmlns:a16="http://schemas.microsoft.com/office/drawing/2014/main" id="{F8DF3840-EDCD-4B47-B492-D9F24116159A}"/>
              </a:ext>
            </a:extLst>
          </p:cNvPr>
          <p:cNvSpPr/>
          <p:nvPr userDrawn="1"/>
        </p:nvSpPr>
        <p:spPr>
          <a:xfrm flipV="1">
            <a:off x="918943" y="-6"/>
            <a:ext cx="5464101" cy="6892757"/>
          </a:xfrm>
          <a:prstGeom prst="rect">
            <a:avLst/>
          </a:prstGeom>
          <a:solidFill>
            <a:srgbClr val="3AA0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1575582" y="1899687"/>
            <a:ext cx="4180325" cy="4546458"/>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1548092" y="628636"/>
            <a:ext cx="4250272"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Tree>
    <p:extLst>
      <p:ext uri="{BB962C8B-B14F-4D97-AF65-F5344CB8AC3E}">
        <p14:creationId xmlns:p14="http://schemas.microsoft.com/office/powerpoint/2010/main" val="2476502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 Purp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3A36C06-0CE7-D844-A324-5468406F7C91}"/>
              </a:ext>
            </a:extLst>
          </p:cNvPr>
          <p:cNvSpPr/>
          <p:nvPr userDrawn="1"/>
        </p:nvSpPr>
        <p:spPr>
          <a:xfrm>
            <a:off x="241300" y="367062"/>
            <a:ext cx="11696700" cy="5784022"/>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23">
            <a:extLst>
              <a:ext uri="{FF2B5EF4-FFF2-40B4-BE49-F238E27FC236}">
                <a16:creationId xmlns:a16="http://schemas.microsoft.com/office/drawing/2014/main" id="{B286B499-2CED-0E4E-8332-7D7387BECA25}"/>
              </a:ext>
            </a:extLst>
          </p:cNvPr>
          <p:cNvSpPr>
            <a:spLocks noGrp="1"/>
          </p:cNvSpPr>
          <p:nvPr>
            <p:ph type="body" sz="quarter" idx="14" hasCustomPrompt="1"/>
          </p:nvPr>
        </p:nvSpPr>
        <p:spPr>
          <a:xfrm>
            <a:off x="4586635" y="451277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4" name="Text Placeholder 23">
            <a:extLst>
              <a:ext uri="{FF2B5EF4-FFF2-40B4-BE49-F238E27FC236}">
                <a16:creationId xmlns:a16="http://schemas.microsoft.com/office/drawing/2014/main" id="{99F1A9DE-C995-2749-9FD6-8A286B1B1501}"/>
              </a:ext>
            </a:extLst>
          </p:cNvPr>
          <p:cNvSpPr>
            <a:spLocks noGrp="1"/>
          </p:cNvSpPr>
          <p:nvPr>
            <p:ph type="body" sz="quarter" idx="13" hasCustomPrompt="1"/>
          </p:nvPr>
        </p:nvSpPr>
        <p:spPr>
          <a:xfrm>
            <a:off x="827512" y="810208"/>
            <a:ext cx="4369392" cy="4493975"/>
          </a:xfr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5" name="Text Placeholder 23">
            <a:extLst>
              <a:ext uri="{FF2B5EF4-FFF2-40B4-BE49-F238E27FC236}">
                <a16:creationId xmlns:a16="http://schemas.microsoft.com/office/drawing/2014/main" id="{3994C396-75A1-AE41-B1B8-01F99CBA2162}"/>
              </a:ext>
            </a:extLst>
          </p:cNvPr>
          <p:cNvSpPr>
            <a:spLocks noGrp="1"/>
          </p:cNvSpPr>
          <p:nvPr>
            <p:ph type="body" sz="quarter" idx="15" hasCustomPrompt="1"/>
          </p:nvPr>
        </p:nvSpPr>
        <p:spPr>
          <a:xfrm>
            <a:off x="739096" y="612890"/>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6" name="Picture Placeholder 2">
            <a:extLst>
              <a:ext uri="{FF2B5EF4-FFF2-40B4-BE49-F238E27FC236}">
                <a16:creationId xmlns:a16="http://schemas.microsoft.com/office/drawing/2014/main" id="{ECD15D22-E2D6-9B4A-88C5-89653C94D3B5}"/>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4" name="Group 3">
            <a:extLst>
              <a:ext uri="{FF2B5EF4-FFF2-40B4-BE49-F238E27FC236}">
                <a16:creationId xmlns:a16="http://schemas.microsoft.com/office/drawing/2014/main" id="{452473B6-8361-6B4D-A009-F41DC8359C92}"/>
              </a:ext>
            </a:extLst>
          </p:cNvPr>
          <p:cNvGrpSpPr/>
          <p:nvPr userDrawn="1"/>
        </p:nvGrpSpPr>
        <p:grpSpPr>
          <a:xfrm>
            <a:off x="291189" y="6151084"/>
            <a:ext cx="3144242" cy="374574"/>
            <a:chOff x="301128" y="6151084"/>
            <a:chExt cx="3144242" cy="374574"/>
          </a:xfrm>
        </p:grpSpPr>
        <p:pic>
          <p:nvPicPr>
            <p:cNvPr id="3" name="Picture 2" descr="Shape&#10;&#10;Description automatically generated with medium confidence">
              <a:extLst>
                <a:ext uri="{FF2B5EF4-FFF2-40B4-BE49-F238E27FC236}">
                  <a16:creationId xmlns:a16="http://schemas.microsoft.com/office/drawing/2014/main" id="{45EAF58F-DFF8-4E4B-94AA-E82F3B495EE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8B504119-BF72-B741-B526-206F56B6BAB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1CE0EC26-1684-8F4A-B7C5-35DA0735C4F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64932371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10/26/2023</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a:t>
            </a:fld>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80" r:id="rId4"/>
    <p:sldLayoutId id="2147483882" r:id="rId5"/>
    <p:sldLayoutId id="2147483881" r:id="rId6"/>
    <p:sldLayoutId id="2147483830" r:id="rId7"/>
    <p:sldLayoutId id="2147483842" r:id="rId8"/>
    <p:sldLayoutId id="2147483840" r:id="rId9"/>
    <p:sldLayoutId id="2147483841" r:id="rId10"/>
    <p:sldLayoutId id="2147483883" r:id="rId11"/>
    <p:sldLayoutId id="2147483891" r:id="rId12"/>
    <p:sldLayoutId id="2147483862" r:id="rId13"/>
    <p:sldLayoutId id="2147483907" r:id="rId14"/>
    <p:sldLayoutId id="2147483861" r:id="rId15"/>
    <p:sldLayoutId id="2147483906" r:id="rId16"/>
    <p:sldLayoutId id="2147483874" r:id="rId17"/>
    <p:sldLayoutId id="2147483863" r:id="rId18"/>
    <p:sldLayoutId id="2147483835" r:id="rId19"/>
    <p:sldLayoutId id="2147483875" r:id="rId20"/>
    <p:sldLayoutId id="2147483901" r:id="rId21"/>
    <p:sldLayoutId id="2147483836" r:id="rId22"/>
    <p:sldLayoutId id="2147483831" r:id="rId23"/>
    <p:sldLayoutId id="2147483888" r:id="rId24"/>
    <p:sldLayoutId id="2147483902" r:id="rId25"/>
    <p:sldLayoutId id="2147483889" r:id="rId26"/>
    <p:sldLayoutId id="2147483890" r:id="rId27"/>
    <p:sldLayoutId id="2147483846" r:id="rId28"/>
    <p:sldLayoutId id="2147483904" r:id="rId29"/>
    <p:sldLayoutId id="2147483876" r:id="rId30"/>
    <p:sldLayoutId id="2147483873" r:id="rId31"/>
    <p:sldLayoutId id="2147483834" r:id="rId32"/>
    <p:sldLayoutId id="2147483877" r:id="rId33"/>
    <p:sldLayoutId id="2147483845" r:id="rId34"/>
    <p:sldLayoutId id="2147483869" r:id="rId35"/>
    <p:sldLayoutId id="2147483878" r:id="rId36"/>
    <p:sldLayoutId id="2147483866" r:id="rId37"/>
    <p:sldLayoutId id="2147483833" r:id="rId38"/>
    <p:sldLayoutId id="2147483900" r:id="rId39"/>
    <p:sldLayoutId id="2147483847" r:id="rId40"/>
    <p:sldLayoutId id="2147483871" r:id="rId41"/>
    <p:sldLayoutId id="2147483870" r:id="rId42"/>
    <p:sldLayoutId id="2147483872" r:id="rId43"/>
    <p:sldLayoutId id="2147483837" r:id="rId44"/>
    <p:sldLayoutId id="2147483838" r:id="rId45"/>
    <p:sldLayoutId id="2147483844" r:id="rId46"/>
    <p:sldLayoutId id="2147483848" r:id="rId47"/>
    <p:sldLayoutId id="2147483898" r:id="rId48"/>
    <p:sldLayoutId id="2147483903" r:id="rId49"/>
    <p:sldLayoutId id="2147483905" r:id="rId50"/>
    <p:sldLayoutId id="2147483849" r:id="rId51"/>
    <p:sldLayoutId id="2147483895" r:id="rId52"/>
    <p:sldLayoutId id="2147483887" r:id="rId53"/>
    <p:sldLayoutId id="2147483896" r:id="rId54"/>
    <p:sldLayoutId id="2147483851" r:id="rId55"/>
    <p:sldLayoutId id="2147483854" r:id="rId56"/>
    <p:sldLayoutId id="2147483855" r:id="rId57"/>
    <p:sldLayoutId id="2147483885" r:id="rId58"/>
    <p:sldLayoutId id="2147483899" r:id="rId59"/>
    <p:sldLayoutId id="2147483886" r:id="rId60"/>
    <p:sldLayoutId id="2147483856" r:id="rId61"/>
    <p:sldLayoutId id="2147483893" r:id="rId62"/>
    <p:sldLayoutId id="2147483894" r:id="rId63"/>
    <p:sldLayoutId id="2147483892" r:id="rId64"/>
    <p:sldLayoutId id="2147483857" r:id="rId65"/>
    <p:sldLayoutId id="2147483864" r:id="rId66"/>
    <p:sldLayoutId id="2147483852" r:id="rId67"/>
    <p:sldLayoutId id="2147483858" r:id="rId68"/>
    <p:sldLayoutId id="2147483859" r:id="rId69"/>
    <p:sldLayoutId id="2147483860" r:id="rId70"/>
    <p:sldLayoutId id="2147483853" r:id="rId71"/>
  </p:sldLayoutIdLst>
  <p:txStyles>
    <p:titleStyle>
      <a:lvl1pPr algn="l" defTabSz="914400" rtl="0" eaLnBrk="1" latinLnBrk="0" hangingPunct="1">
        <a:lnSpc>
          <a:spcPct val="90000"/>
        </a:lnSpc>
        <a:spcBef>
          <a:spcPct val="0"/>
        </a:spcBef>
        <a:buNone/>
        <a:defRPr sz="4400" kern="1200">
          <a:solidFill>
            <a:srgbClr val="4D4D4D"/>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4D4D4D"/>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4D4D4D"/>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4D4D4D"/>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www.techtarget.com/searchdisasterrecovery/definition/Business-Continuity-and-Disaster-Recovery-BCDR" TargetMode="External"/><Relationship Id="rId2"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hyperlink" Target="https://www.techtarget.com/searchdisasterrecovery/feature/Preparing-an-annual-schedule-of-business-continuity-activities" TargetMode="External"/><Relationship Id="rId5" Type="http://schemas.openxmlformats.org/officeDocument/2006/relationships/hyperlink" Target="https://www.techtarget.com/searchdisasterrecovery/feature/Using-a-business-continuity-plan-template-A-free-business-continuity-template-and-guide" TargetMode="External"/><Relationship Id="rId4" Type="http://schemas.openxmlformats.org/officeDocument/2006/relationships/hyperlink" Target="https://www.techtarget.com/searchdisasterrecovery/answer/How-does-corporate-resilience-differ-from-business-continuity"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tandfonline.com/doi/abs/10.1080/13683500.2012.741115" TargetMode="External"/><Relationship Id="rId1" Type="http://schemas.openxmlformats.org/officeDocument/2006/relationships/slideLayout" Target="../slideLayouts/slideLayout34.xml"/><Relationship Id="rId4" Type="http://schemas.openxmlformats.org/officeDocument/2006/relationships/image" Target="../media/image41.svg"/></Relationships>
</file>

<file path=ppt/slides/_rels/slide12.xml.rels><?xml version="1.0" encoding="UTF-8" standalone="yes"?>
<Relationships xmlns="http://schemas.openxmlformats.org/package/2006/relationships"><Relationship Id="rId3" Type="http://schemas.openxmlformats.org/officeDocument/2006/relationships/hyperlink" Target="https://www.techtarget.com/searchdisasterrecovery/definition/business-continuity-action-plan" TargetMode="External"/><Relationship Id="rId2" Type="http://schemas.openxmlformats.org/officeDocument/2006/relationships/hyperlink" Target="https://www.techtarget.com/searchcio/definition/workflow" TargetMode="External"/><Relationship Id="rId1" Type="http://schemas.openxmlformats.org/officeDocument/2006/relationships/slideLayout" Target="../slideLayouts/slideLayout39.xml"/><Relationship Id="rId5" Type="http://schemas.openxmlformats.org/officeDocument/2006/relationships/image" Target="../media/image42.png"/><Relationship Id="rId4" Type="http://schemas.openxmlformats.org/officeDocument/2006/relationships/hyperlink" Target="https://www.youtube.com/watch?v=cHAu-OLLR9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media-publications.bcg.com/BCG-Executive-Perspectives-CEOs-Dilemma.pdf" TargetMode="External"/><Relationship Id="rId1" Type="http://schemas.openxmlformats.org/officeDocument/2006/relationships/slideLayout" Target="../slideLayouts/slideLayout12.xml"/><Relationship Id="rId5" Type="http://schemas.openxmlformats.org/officeDocument/2006/relationships/image" Target="../media/image45.sv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hyperlink" Target="https://media-publications.bcg.com/BCG-Executive-Perspectives-CEOs-Dilemma.pdf" TargetMode="External"/><Relationship Id="rId2" Type="http://schemas.openxmlformats.org/officeDocument/2006/relationships/image" Target="../media/image46.jpeg"/><Relationship Id="rId1" Type="http://schemas.openxmlformats.org/officeDocument/2006/relationships/slideLayout" Target="../slideLayouts/slideLayout12.xml"/><Relationship Id="rId4" Type="http://schemas.openxmlformats.org/officeDocument/2006/relationships/hyperlink" Target="https://www.bcg.com/capabilities/business-resilience?utm_source=search&amp;utm_medium=cpc&amp;utm_campaign=resilience&amp;utm_description=none&amp;utm_topic=resilience&amp;utm_geo=global&amp;utm_content=business_resilience&amp;gclid=CjwKCAiArNOeBhAHEiwAze_nKNpKnpJnlzpyfG5rv6L86qFvi-zRM4VDucWTFAnoVRKo7-OpJotnZhoCCfsQAvD_BwE"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media-publications.bcg.com/BCG-Executive-Perspectives-CEOs-Dilemma.pdf" TargetMode="External"/><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https://www.techtarget.com/searchdisasterrecovery/definition/emergency-communications-plan-EC-plan" TargetMode="External"/><Relationship Id="rId2" Type="http://schemas.openxmlformats.org/officeDocument/2006/relationships/hyperlink" Target="https://searchcompliance.techtarget.com/definition/risk-assessment" TargetMode="External"/><Relationship Id="rId1" Type="http://schemas.openxmlformats.org/officeDocument/2006/relationships/slideLayout" Target="../slideLayouts/slideLayout12.xml"/><Relationship Id="rId4" Type="http://schemas.openxmlformats.org/officeDocument/2006/relationships/hyperlink" Target="https://www.techtarget.com/searchdisasterrecovery/definition/disaster-recovery-plan"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researchgate.net/publication/254378996_Crisis_Communication_and_Recovery_for_the_Tourism_Industry" TargetMode="External"/><Relationship Id="rId1" Type="http://schemas.openxmlformats.org/officeDocument/2006/relationships/slideLayout" Target="../slideLayouts/slideLayout34.xml"/><Relationship Id="rId4" Type="http://schemas.openxmlformats.org/officeDocument/2006/relationships/image" Target="../media/image41.svg"/></Relationships>
</file>

<file path=ppt/slides/_rels/slide1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37.xml"/><Relationship Id="rId6" Type="http://schemas.openxmlformats.org/officeDocument/2006/relationships/image" Target="../media/image29.png"/><Relationship Id="rId11" Type="http://schemas.openxmlformats.org/officeDocument/2006/relationships/image" Target="../media/image20.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0.png"/><Relationship Id="rId7" Type="http://schemas.openxmlformats.org/officeDocument/2006/relationships/hyperlink" Target="https://www.techtarget.com/searchdisasterrecovery/feature/Using-a-business-continuity-plan-template-A-free-business-continuity-template-and-guide" TargetMode="External"/><Relationship Id="rId2" Type="http://schemas.openxmlformats.org/officeDocument/2006/relationships/hyperlink" Target="https://youtu.be/ZetTrqWFE_w" TargetMode="External"/><Relationship Id="rId1" Type="http://schemas.openxmlformats.org/officeDocument/2006/relationships/slideLayout" Target="../slideLayouts/slideLayout39.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hyperlink" Target="https://www.smartsheet.com/content/crisis-management-team-roles" TargetMode="External"/><Relationship Id="rId9" Type="http://schemas.openxmlformats.org/officeDocument/2006/relationships/image" Target="../media/image45.svg"/></Relationships>
</file>

<file path=ppt/slides/_rels/slide21.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hyperlink" Target="https://www.ncbi.nlm.nih.gov/pmc/articles/PMC8961192/#bib24" TargetMode="External"/><Relationship Id="rId7" Type="http://schemas.openxmlformats.org/officeDocument/2006/relationships/image" Target="../media/image40.png"/><Relationship Id="rId2" Type="http://schemas.openxmlformats.org/officeDocument/2006/relationships/hyperlink" Target="https://www.ncbi.nlm.nih.gov/pmc/articles/PMC8961192/#bib35" TargetMode="External"/><Relationship Id="rId1" Type="http://schemas.openxmlformats.org/officeDocument/2006/relationships/slideLayout" Target="../slideLayouts/slideLayout34.xml"/><Relationship Id="rId6" Type="http://schemas.openxmlformats.org/officeDocument/2006/relationships/hyperlink" Target="https://www.ncbi.nlm.nih.gov/pmc/articles/PMC8961192/#bib3" TargetMode="External"/><Relationship Id="rId5" Type="http://schemas.openxmlformats.org/officeDocument/2006/relationships/hyperlink" Target="https://www.ncbi.nlm.nih.gov/pmc/articles/PMC8961192/#bib12" TargetMode="External"/><Relationship Id="rId4" Type="http://schemas.openxmlformats.org/officeDocument/2006/relationships/hyperlink" Target="https://www.ncbi.nlm.nih.gov/pmc/articles/PMC8961192/#bib6"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ncbi.nlm.nih.gov/pmc/articles/PMC8961192/#bib36" TargetMode="External"/><Relationship Id="rId7" Type="http://schemas.openxmlformats.org/officeDocument/2006/relationships/image" Target="../media/image41.svg"/><Relationship Id="rId2" Type="http://schemas.openxmlformats.org/officeDocument/2006/relationships/hyperlink" Target="https://www.ncbi.nlm.nih.gov/pmc/articles/PMC8961192/#bib2" TargetMode="External"/><Relationship Id="rId1" Type="http://schemas.openxmlformats.org/officeDocument/2006/relationships/slideLayout" Target="../slideLayouts/slideLayout34.xml"/><Relationship Id="rId6" Type="http://schemas.openxmlformats.org/officeDocument/2006/relationships/image" Target="../media/image40.png"/><Relationship Id="rId5" Type="http://schemas.openxmlformats.org/officeDocument/2006/relationships/hyperlink" Target="https://www.ncbi.nlm.nih.gov/pmc/articles/PMC8961192/#bib3" TargetMode="External"/><Relationship Id="rId4" Type="http://schemas.openxmlformats.org/officeDocument/2006/relationships/hyperlink" Target="https://www.ncbi.nlm.nih.gov/pmc/articles/PMC8961192/#bib7"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caribbeanhotelandtourism.com/wp-content/uploads/2022/10/UWI-OAS-BCP-WORKSHOP-FINAL-REPORT-for-submission.pdf" TargetMode="External"/><Relationship Id="rId1" Type="http://schemas.openxmlformats.org/officeDocument/2006/relationships/slideLayout" Target="../slideLayouts/slideLayout39.xml"/><Relationship Id="rId5" Type="http://schemas.openxmlformats.org/officeDocument/2006/relationships/image" Target="../media/image45.sv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hyperlink" Target="https://www.qtic.com.au/industry-development/business-resources/" TargetMode="External"/><Relationship Id="rId2" Type="http://schemas.openxmlformats.org/officeDocument/2006/relationships/hyperlink" Target="https://www.techtarget.com/searchcio/post/How-IT-can-enable-long-term-hybrid-remote-work" TargetMode="Externa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s://www.tourismwhitsundays.com.au/wp-content/uploads/2021/07/Tourism-Crisis-Communications-Toolkit.pdf" TargetMode="Externa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3" Type="http://schemas.openxmlformats.org/officeDocument/2006/relationships/hyperlink" Target="https://www.cbi.eu/market-information/tourism/how-manage-risks-tourism" TargetMode="External"/><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hyperlink" Target="https://grampianstourism.com.au/wp-content/uploads/sites/4/2020/04/Tourism_CrisisManagement_WEB.pdf" TargetMode="External"/><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hyperlink" Target="https://www.irishtimes.com/business/transport-and-tourism/tourism-jobs-slump-25-as-covid-19-wreaks-havoc-on-sector-1.4364419" TargetMode="External"/><Relationship Id="rId2" Type="http://schemas.openxmlformats.org/officeDocument/2006/relationships/image" Target="../media/image62.jpeg"/><Relationship Id="rId1" Type="http://schemas.openxmlformats.org/officeDocument/2006/relationships/slideLayout" Target="../slideLayouts/slideLayout18.xml"/><Relationship Id="rId5" Type="http://schemas.openxmlformats.org/officeDocument/2006/relationships/hyperlink" Target="https://www.unwto.org/impact-assessment-of-the-covid-19-outbreak-on-international-tourism#:~:text=The%20coronavirus%20pandemic%20caused%20a,arrivals%20in%20both%20years%20combined." TargetMode="External"/><Relationship Id="rId4" Type="http://schemas.openxmlformats.org/officeDocument/2006/relationships/hyperlink" Target="https://www.unwto.org/tourism-and-covid-19-unprecedented-economic-impacts#:~:text=As%20many%20as%20100%20million,global%20tourism)%20are%20particularly%20vulnerabl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oecd.org/coronavirus/policy-responses/rebuilding-tourism-for-the-future-covid-19-policy-responses-and-recovery-bced9859/?fbclid=IwAR11G0tMAtrbelfW1Q3de_XW-eUk4n5_u-ckH_yC-TVFzKALkuJRY7L39Kg" TargetMode="External"/><Relationship Id="rId1" Type="http://schemas.openxmlformats.org/officeDocument/2006/relationships/slideLayout" Target="../slideLayouts/slideLayout34.xml"/><Relationship Id="rId4" Type="http://schemas.openxmlformats.org/officeDocument/2006/relationships/image" Target="../media/image41.svg"/></Relationships>
</file>

<file path=ppt/slides/_rels/slide3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hyperlink" Target="https://www.phocuswire.com/7-stages-new-normal-timothy-oneil-dunne-wit" TargetMode="External"/><Relationship Id="rId2" Type="http://schemas.openxmlformats.org/officeDocument/2006/relationships/notesSlide" Target="../notesSlides/notesSlide1.xml"/><Relationship Id="rId1" Type="http://schemas.openxmlformats.org/officeDocument/2006/relationships/slideLayout" Target="../slideLayouts/slideLayout37.xml"/><Relationship Id="rId6" Type="http://schemas.openxmlformats.org/officeDocument/2006/relationships/hyperlink" Target="https://www.smartsheet.com/content/crisis-management-model-theories" TargetMode="External"/><Relationship Id="rId5" Type="http://schemas.openxmlformats.org/officeDocument/2006/relationships/image" Target="../media/image66.sv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s://www.unwto.org/news/international-tourism-back-to-60-of-pre-pandemic-levels-in-january-july-2022#:~:text=International%20tourism%20continued%20to%20show,the%20same%20period%20of%202021." TargetMode="Externa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hyperlink" Target="https://grampianstourism.com.au/wp-content/uploads/sites/4/2020/04/Tourism_CrisisManagement_WEB.pdf" TargetMode="External"/><Relationship Id="rId2" Type="http://schemas.openxmlformats.org/officeDocument/2006/relationships/image" Target="../media/image68.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s://www.oecd.org/coronavirus/policy-responses/rebuilding-tourism-for-the-future-covid-19-policy-responses-and-recovery-bced9859/"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adriatic-ionian.eu/2021/03/02/remote-europe-is-the-future-of-post-covid-tourism/" TargetMode="External"/><Relationship Id="rId1" Type="http://schemas.openxmlformats.org/officeDocument/2006/relationships/slideLayout" Target="../slideLayouts/slideLayout34.xml"/><Relationship Id="rId4" Type="http://schemas.openxmlformats.org/officeDocument/2006/relationships/image" Target="../media/image41.svg"/></Relationships>
</file>

<file path=ppt/slides/_rels/slide4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oecd.org/coronavirus/policy-responses/rebuilding-tourism-for-the-future-covid-19-policy-responses-and-recovery-bced9859/?fbclid=IwAR11G0tMAtrbelfW1Q3de_XW-eUk4n5_u-ckH_yC-TVFzKALkuJRY7L39Kg" TargetMode="External"/><Relationship Id="rId1" Type="http://schemas.openxmlformats.org/officeDocument/2006/relationships/slideLayout" Target="../slideLayouts/slideLayout34.xml"/><Relationship Id="rId4" Type="http://schemas.openxmlformats.org/officeDocument/2006/relationships/image" Target="../media/image41.svg"/></Relationships>
</file>

<file path=ppt/slides/_rels/slide4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www.citynationplace.com/collaboration-is-king-in-place-branding" TargetMode="External"/><Relationship Id="rId7" Type="http://schemas.openxmlformats.org/officeDocument/2006/relationships/image" Target="../media/image71.jpeg"/><Relationship Id="rId2" Type="http://schemas.openxmlformats.org/officeDocument/2006/relationships/hyperlink" Target="https://www.citynationplace.com/library/term/place-making" TargetMode="External"/><Relationship Id="rId1" Type="http://schemas.openxmlformats.org/officeDocument/2006/relationships/slideLayout" Target="../slideLayouts/slideLayout12.xml"/><Relationship Id="rId6" Type="http://schemas.openxmlformats.org/officeDocument/2006/relationships/hyperlink" Target="https://www.google.com/url?sa=i&amp;url=https%3A%2F%2Fwww.cbc.ca%2Fnews%2Fworld%2Flithuania-covid-coronavirus-vilnius-restaurants-outdoors-1.5558666&amp;psig=AOvVaw2xxQWaMI1CtVgea_TeX_jN&amp;ust=1675021077269000&amp;source=images&amp;cd=vfe&amp;ved=0CBAQjRxqFwoTCJCz5vaB6_wCFQAAAAAdAAAAABAE" TargetMode="External"/><Relationship Id="rId5" Type="http://schemas.openxmlformats.org/officeDocument/2006/relationships/hyperlink" Target="https://www.decanter.com/wine-news/bordeaux-launches-ad-campaign-to-stem-fall-in-exports-5598/" TargetMode="External"/><Relationship Id="rId4" Type="http://schemas.openxmlformats.org/officeDocument/2006/relationships/hyperlink" Target="https://www.theguardian.com/world/2020/apr/28/lithuanian-capital-to-be-turned-into-vast-open-air-cafe-vilnius" TargetMode="External"/><Relationship Id="rId9" Type="http://schemas.openxmlformats.org/officeDocument/2006/relationships/image" Target="../media/image45.sv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oecd.org/coronavirus/policy-responses/tourism-policy-responses-to-the-coronavirus-covid-19-6466aa20/" TargetMode="External"/><Relationship Id="rId1" Type="http://schemas.openxmlformats.org/officeDocument/2006/relationships/slideLayout" Target="../slideLayouts/slideLayout34.xml"/><Relationship Id="rId4" Type="http://schemas.openxmlformats.org/officeDocument/2006/relationships/image" Target="../media/image41.svg"/></Relationships>
</file>

<file path=ppt/slides/_rels/slide45.xml.rels><?xml version="1.0" encoding="UTF-8" standalone="yes"?>
<Relationships xmlns="http://schemas.openxmlformats.org/package/2006/relationships"><Relationship Id="rId3" Type="http://schemas.openxmlformats.org/officeDocument/2006/relationships/hyperlink" Target="https://youtu.be/ZORzsubQA_M" TargetMode="External"/><Relationship Id="rId2" Type="http://schemas.openxmlformats.org/officeDocument/2006/relationships/hyperlink" Target="https://www.citynationplace.com/the-politics-of-space-culture-and-placemaking-for-post-covid-place-branding" TargetMode="External"/><Relationship Id="rId1" Type="http://schemas.openxmlformats.org/officeDocument/2006/relationships/slideLayout" Target="../slideLayouts/slideLayout38.xml"/><Relationship Id="rId5" Type="http://schemas.openxmlformats.org/officeDocument/2006/relationships/hyperlink" Target="https://www.decanter.com/wine-news/bordeaux-launches-ad-campaign-to-stem-fall-in-exports-5598/" TargetMode="External"/><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3" Type="http://schemas.openxmlformats.org/officeDocument/2006/relationships/hyperlink" Target="https://www.instagram.com/p/B92uHSOntea/?utm_source=ig_embed&amp;utm_campaign=embed_video_watch_again" TargetMode="External"/><Relationship Id="rId7" Type="http://schemas.openxmlformats.org/officeDocument/2006/relationships/image" Target="../media/image45.svg"/><Relationship Id="rId2" Type="http://schemas.openxmlformats.org/officeDocument/2006/relationships/hyperlink" Target="https://www.decanter.com/wine-news/bordeaux-launches-ad-campaign-to-stem-fall-in-exports-5598/" TargetMode="Externa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hyperlink" Target="https://www.instagram.com/whatsapp/" TargetMode="External"/><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hyperlink" Target="https://www.bbc.co.uk/news/entertainment-arts-52881862" TargetMode="External"/><Relationship Id="rId7" Type="http://schemas.openxmlformats.org/officeDocument/2006/relationships/image" Target="../media/image75.jpeg"/><Relationship Id="rId2" Type="http://schemas.openxmlformats.org/officeDocument/2006/relationships/hyperlink" Target="https://www.nytimes.com/2020/06/01/theater/phantom-of-the-opera-seoul-virus.html" TargetMode="External"/><Relationship Id="rId1" Type="http://schemas.openxmlformats.org/officeDocument/2006/relationships/slideLayout" Target="../slideLayouts/slideLayout12.xml"/><Relationship Id="rId6" Type="http://schemas.openxmlformats.org/officeDocument/2006/relationships/image" Target="../media/image74.png"/><Relationship Id="rId5" Type="http://schemas.openxmlformats.org/officeDocument/2006/relationships/hyperlink" Target="https://www.tripadvisor.ie/ShowTopic-g188590-i60-k9186195-Time_slot_tickets_for_the_Rijksmuseum-Amsterdam_North_Holland_Province.html" TargetMode="External"/><Relationship Id="rId4" Type="http://schemas.openxmlformats.org/officeDocument/2006/relationships/hyperlink" Target="https://www.decanter.com/wine-news/bordeaux-launches-ad-campaign-to-stem-fall-in-exports-5598/"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hyperlink" Target="https://www.decanter.com/wine-news/bordeaux-launches-ad-campaign-to-stem-fall-in-exports-5598/" TargetMode="External"/><Relationship Id="rId2" Type="http://schemas.openxmlformats.org/officeDocument/2006/relationships/hyperlink" Target="https://www.itic.ie/RECOVERY/tourism-survival-revival-report/" TargetMode="External"/><Relationship Id="rId1" Type="http://schemas.openxmlformats.org/officeDocument/2006/relationships/slideLayout" Target="../slideLayouts/slideLayout12.xml"/><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oecd.org/coronavirus/policy-responses/tourism-policy-responses-to-the-coronavirus-covid-19-6466aa20/" TargetMode="External"/><Relationship Id="rId1" Type="http://schemas.openxmlformats.org/officeDocument/2006/relationships/slideLayout" Target="../slideLayouts/slideLayout34.xml"/><Relationship Id="rId4" Type="http://schemas.openxmlformats.org/officeDocument/2006/relationships/image" Target="../media/image41.svg"/></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oecd-ilibrary.org/industry-and-services/oecd-tourism-papers_23071672" TargetMode="External"/><Relationship Id="rId1" Type="http://schemas.openxmlformats.org/officeDocument/2006/relationships/slideLayout" Target="../slideLayouts/slideLayout34.xml"/><Relationship Id="rId4" Type="http://schemas.openxmlformats.org/officeDocument/2006/relationships/image" Target="../media/image41.svg"/></Relationships>
</file>

<file path=ppt/slides/_rels/slide5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37.xml"/><Relationship Id="rId6" Type="http://schemas.openxmlformats.org/officeDocument/2006/relationships/image" Target="../media/image29.png"/><Relationship Id="rId11" Type="http://schemas.openxmlformats.org/officeDocument/2006/relationships/image" Target="../media/image20.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53.xml.rels><?xml version="1.0" encoding="UTF-8" standalone="yes"?>
<Relationships xmlns="http://schemas.openxmlformats.org/package/2006/relationships"><Relationship Id="rId3" Type="http://schemas.openxmlformats.org/officeDocument/2006/relationships/hyperlink" Target="https://momentumconsulting.ie/team/laura-magan/" TargetMode="External"/><Relationship Id="rId2" Type="http://schemas.openxmlformats.org/officeDocument/2006/relationships/hyperlink" Target="https://www.tourismrecovery.eu/" TargetMode="External"/><Relationship Id="rId1" Type="http://schemas.openxmlformats.org/officeDocument/2006/relationships/slideLayout" Target="../slideLayouts/slideLayout71.xml"/><Relationship Id="rId5" Type="http://schemas.openxmlformats.org/officeDocument/2006/relationships/image" Target="../media/image78.jpeg"/><Relationship Id="rId4" Type="http://schemas.openxmlformats.org/officeDocument/2006/relationships/hyperlink" Target="https://www.facebook.com/tourismcrisisrecovery"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hyperlink" Target="https://www.techtarget.com/searchcio/definition/brand-equity" TargetMode="External"/><Relationship Id="rId2" Type="http://schemas.openxmlformats.org/officeDocument/2006/relationships/image" Target="../media/image38.png"/><Relationship Id="rId1" Type="http://schemas.openxmlformats.org/officeDocument/2006/relationships/slideLayout" Target="../slideLayouts/slideLayout12.xml"/><Relationship Id="rId5" Type="http://schemas.openxmlformats.org/officeDocument/2006/relationships/hyperlink" Target="https://www.kuppingercole.com/insights/business-resilience" TargetMode="External"/><Relationship Id="rId4" Type="http://schemas.openxmlformats.org/officeDocument/2006/relationships/hyperlink" Target="https://www.techtarget.com/searchdisasterrecovery/definition/disaster-recover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E3EA55-9759-7ED0-D15C-2C5A250022BE}"/>
              </a:ext>
            </a:extLst>
          </p:cNvPr>
          <p:cNvSpPr>
            <a:spLocks noGrp="1"/>
          </p:cNvSpPr>
          <p:nvPr>
            <p:ph type="body" sz="quarter" idx="15"/>
          </p:nvPr>
        </p:nvSpPr>
        <p:spPr>
          <a:xfrm>
            <a:off x="817349" y="4476760"/>
            <a:ext cx="11279401" cy="697353"/>
          </a:xfrm>
        </p:spPr>
        <p:txBody>
          <a:bodyPr/>
          <a:lstStyle/>
          <a:p>
            <a:r>
              <a:rPr lang="en-IE" sz="3200" b="0" dirty="0"/>
              <a:t>Regional Recovery, Rebuilding &amp; Resilience </a:t>
            </a:r>
          </a:p>
          <a:p>
            <a:r>
              <a:rPr lang="en-IE" sz="2800" b="0" i="1" dirty="0"/>
              <a:t>Towards a ‘New Norm’ Post Crisis</a:t>
            </a:r>
          </a:p>
          <a:p>
            <a:endParaRPr lang="en-IE" sz="3200" b="0" dirty="0"/>
          </a:p>
        </p:txBody>
      </p:sp>
      <p:sp>
        <p:nvSpPr>
          <p:cNvPr id="4" name="Text Placeholder 3">
            <a:extLst>
              <a:ext uri="{FF2B5EF4-FFF2-40B4-BE49-F238E27FC236}">
                <a16:creationId xmlns:a16="http://schemas.microsoft.com/office/drawing/2014/main" id="{4FC3F148-6E68-05B5-0D92-B41B8A44F575}"/>
              </a:ext>
            </a:extLst>
          </p:cNvPr>
          <p:cNvSpPr>
            <a:spLocks noGrp="1"/>
          </p:cNvSpPr>
          <p:nvPr>
            <p:ph type="body" sz="quarter" idx="16"/>
          </p:nvPr>
        </p:nvSpPr>
        <p:spPr>
          <a:xfrm>
            <a:off x="817349" y="3633385"/>
            <a:ext cx="8002801" cy="697353"/>
          </a:xfrm>
        </p:spPr>
        <p:txBody>
          <a:bodyPr>
            <a:noAutofit/>
          </a:bodyPr>
          <a:lstStyle/>
          <a:p>
            <a:r>
              <a:rPr lang="en-IE" sz="6000" b="1" dirty="0"/>
              <a:t>Module 9</a:t>
            </a:r>
            <a:endParaRPr lang="en-IE" sz="4000" dirty="0"/>
          </a:p>
        </p:txBody>
      </p:sp>
      <p:sp>
        <p:nvSpPr>
          <p:cNvPr id="2" name="TextBox 1">
            <a:extLst>
              <a:ext uri="{FF2B5EF4-FFF2-40B4-BE49-F238E27FC236}">
                <a16:creationId xmlns:a16="http://schemas.microsoft.com/office/drawing/2014/main" id="{2DAEBBC9-A403-0A2F-0784-028E1E6F7FEC}"/>
              </a:ext>
            </a:extLst>
          </p:cNvPr>
          <p:cNvSpPr txBox="1"/>
          <p:nvPr/>
        </p:nvSpPr>
        <p:spPr>
          <a:xfrm>
            <a:off x="817349" y="2201904"/>
            <a:ext cx="6257925" cy="1107996"/>
          </a:xfrm>
          <a:prstGeom prst="rect">
            <a:avLst/>
          </a:prstGeom>
          <a:noFill/>
        </p:spPr>
        <p:txBody>
          <a:bodyPr wrap="square" rtlCol="0">
            <a:spAutoFit/>
          </a:bodyPr>
          <a:lstStyle/>
          <a:p>
            <a:r>
              <a:rPr lang="en-IE" sz="2400" dirty="0">
                <a:solidFill>
                  <a:srgbClr val="7A547C"/>
                </a:solidFill>
              </a:rPr>
              <a:t>Regional Tourism Crisis Management (RTCM)</a:t>
            </a:r>
          </a:p>
          <a:p>
            <a:r>
              <a:rPr lang="en-IE" sz="2400" dirty="0">
                <a:solidFill>
                  <a:srgbClr val="7A547C"/>
                </a:solidFill>
              </a:rPr>
              <a:t>HEI Course, 2023</a:t>
            </a:r>
          </a:p>
          <a:p>
            <a:r>
              <a:rPr lang="en-IE" i="1" dirty="0">
                <a:solidFill>
                  <a:srgbClr val="7A547C"/>
                </a:solidFill>
              </a:rPr>
              <a:t>Developed by Laura Magan (Momentum) </a:t>
            </a:r>
          </a:p>
        </p:txBody>
      </p:sp>
    </p:spTree>
    <p:extLst>
      <p:ext uri="{BB962C8B-B14F-4D97-AF65-F5344CB8AC3E}">
        <p14:creationId xmlns:p14="http://schemas.microsoft.com/office/powerpoint/2010/main" val="3321486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878961B-92CC-EB9E-51ED-CCE7A2D1D746}"/>
              </a:ext>
            </a:extLst>
          </p:cNvPr>
          <p:cNvPicPr>
            <a:picLocks noGrp="1" noChangeAspect="1"/>
          </p:cNvPicPr>
          <p:nvPr>
            <p:ph type="pic" sz="quarter" idx="19"/>
          </p:nvPr>
        </p:nvPicPr>
        <p:blipFill>
          <a:blip r:embed="rId2"/>
          <a:srcRect l="10660" r="10660"/>
          <a:stretch>
            <a:fillRect/>
          </a:stretch>
        </p:blipFill>
        <p:spPr>
          <a:xfrm>
            <a:off x="6954994" y="48217"/>
            <a:ext cx="4155141" cy="5281070"/>
          </a:xfrm>
        </p:spPr>
      </p:pic>
      <p:sp>
        <p:nvSpPr>
          <p:cNvPr id="3" name="Text Placeholder 2">
            <a:extLst>
              <a:ext uri="{FF2B5EF4-FFF2-40B4-BE49-F238E27FC236}">
                <a16:creationId xmlns:a16="http://schemas.microsoft.com/office/drawing/2014/main" id="{AF9C5F4E-EFB7-F7CD-83E8-9A90BE0F9B67}"/>
              </a:ext>
            </a:extLst>
          </p:cNvPr>
          <p:cNvSpPr>
            <a:spLocks noGrp="1"/>
          </p:cNvSpPr>
          <p:nvPr>
            <p:ph type="body" sz="quarter" idx="16"/>
          </p:nvPr>
        </p:nvSpPr>
        <p:spPr>
          <a:xfrm>
            <a:off x="170329" y="268942"/>
            <a:ext cx="5602942" cy="908790"/>
          </a:xfrm>
        </p:spPr>
        <p:txBody>
          <a:bodyPr>
            <a:normAutofit fontScale="92500" lnSpcReduction="10000"/>
          </a:bodyPr>
          <a:lstStyle/>
          <a:p>
            <a:pPr algn="ctr"/>
            <a:r>
              <a:rPr lang="en-IE" dirty="0">
                <a:solidFill>
                  <a:srgbClr val="F27954"/>
                </a:solidFill>
              </a:rPr>
              <a:t>Business Resilience Versus Business Continuity</a:t>
            </a:r>
          </a:p>
        </p:txBody>
      </p:sp>
      <p:sp>
        <p:nvSpPr>
          <p:cNvPr id="4" name="Text Placeholder 3">
            <a:extLst>
              <a:ext uri="{FF2B5EF4-FFF2-40B4-BE49-F238E27FC236}">
                <a16:creationId xmlns:a16="http://schemas.microsoft.com/office/drawing/2014/main" id="{9EB1110F-F021-CCD6-1C61-68CCEC305877}"/>
              </a:ext>
            </a:extLst>
          </p:cNvPr>
          <p:cNvSpPr>
            <a:spLocks noGrp="1"/>
          </p:cNvSpPr>
          <p:nvPr>
            <p:ph type="body" sz="quarter" idx="18"/>
          </p:nvPr>
        </p:nvSpPr>
        <p:spPr>
          <a:xfrm>
            <a:off x="775083" y="1347154"/>
            <a:ext cx="4836823" cy="4829527"/>
          </a:xfrm>
        </p:spPr>
        <p:txBody>
          <a:bodyPr>
            <a:normAutofit/>
          </a:bodyPr>
          <a:lstStyle/>
          <a:p>
            <a:r>
              <a:rPr lang="en-GB" b="0" i="0" dirty="0">
                <a:effectLst/>
              </a:rPr>
              <a:t>The easiest way to understand the difference is business </a:t>
            </a:r>
            <a:r>
              <a:rPr lang="en-GB" b="1" i="0" dirty="0">
                <a:solidFill>
                  <a:srgbClr val="F27954"/>
                </a:solidFill>
                <a:effectLst/>
              </a:rPr>
              <a:t>continuity</a:t>
            </a:r>
            <a:r>
              <a:rPr lang="en-GB" b="0" i="0" dirty="0">
                <a:effectLst/>
              </a:rPr>
              <a:t> is the set of procedures that allow a region or company to continue operating during a crisis. </a:t>
            </a:r>
          </a:p>
          <a:p>
            <a:endParaRPr lang="en-GB" dirty="0"/>
          </a:p>
          <a:p>
            <a:r>
              <a:rPr lang="en-GB" b="0" i="0" dirty="0">
                <a:effectLst/>
              </a:rPr>
              <a:t>In </a:t>
            </a:r>
            <a:r>
              <a:rPr lang="en-GB" dirty="0"/>
              <a:t>contrast, </a:t>
            </a:r>
            <a:r>
              <a:rPr lang="en-GB" b="1" dirty="0">
                <a:solidFill>
                  <a:srgbClr val="F27954"/>
                </a:solidFill>
              </a:rPr>
              <a:t>resilience</a:t>
            </a:r>
            <a:r>
              <a:rPr lang="en-GB" dirty="0"/>
              <a:t> is the capability to withstand the shock of an unexpected disruption and rebound to an acceptable state of an ongoing operation. </a:t>
            </a:r>
            <a:endParaRPr lang="en-IE" dirty="0"/>
          </a:p>
        </p:txBody>
      </p:sp>
      <p:sp>
        <p:nvSpPr>
          <p:cNvPr id="5" name="TextBox 4">
            <a:extLst>
              <a:ext uri="{FF2B5EF4-FFF2-40B4-BE49-F238E27FC236}">
                <a16:creationId xmlns:a16="http://schemas.microsoft.com/office/drawing/2014/main" id="{F54F3B0B-36CF-1277-FF02-737BDAF70414}"/>
              </a:ext>
            </a:extLst>
          </p:cNvPr>
          <p:cNvSpPr txBox="1"/>
          <p:nvPr/>
        </p:nvSpPr>
        <p:spPr>
          <a:xfrm>
            <a:off x="6029389" y="4778458"/>
            <a:ext cx="6006353" cy="2031325"/>
          </a:xfrm>
          <a:prstGeom prst="rect">
            <a:avLst/>
          </a:prstGeom>
          <a:noFill/>
        </p:spPr>
        <p:txBody>
          <a:bodyPr wrap="square" rtlCol="0">
            <a:spAutoFit/>
          </a:bodyPr>
          <a:lstStyle/>
          <a:p>
            <a:pPr algn="l"/>
            <a:r>
              <a:rPr lang="en-GB" b="1" i="0" dirty="0">
                <a:solidFill>
                  <a:srgbClr val="F27954"/>
                </a:solidFill>
                <a:effectLst/>
              </a:rPr>
              <a:t>Extra Reading</a:t>
            </a:r>
            <a:endParaRPr lang="en-GB" b="1" i="0" dirty="0">
              <a:solidFill>
                <a:srgbClr val="F27954"/>
              </a:solidFill>
              <a:effectLst/>
              <a:hlinkClick r:id="rId3">
                <a:extLst>
                  <a:ext uri="{A12FA001-AC4F-418D-AE19-62706E023703}">
                    <ahyp:hlinkClr xmlns:ahyp="http://schemas.microsoft.com/office/drawing/2018/hyperlinkcolor" val="tx"/>
                  </a:ext>
                </a:extLst>
              </a:hlinkClick>
            </a:endParaRPr>
          </a:p>
          <a:p>
            <a:pPr marL="342900" indent="-342900" algn="l">
              <a:buFont typeface="Wingdings" panose="05000000000000000000" pitchFamily="2" charset="2"/>
              <a:buChar char="v"/>
            </a:pPr>
            <a:r>
              <a:rPr lang="en-GB" i="0" u="sng" dirty="0">
                <a:solidFill>
                  <a:srgbClr val="87A66E"/>
                </a:solidFill>
                <a:effectLst/>
                <a:hlinkClick r:id="rId3">
                  <a:extLst>
                    <a:ext uri="{A12FA001-AC4F-418D-AE19-62706E023703}">
                      <ahyp:hlinkClr xmlns:ahyp="http://schemas.microsoft.com/office/drawing/2018/hyperlinkcolor" val="tx"/>
                    </a:ext>
                  </a:extLst>
                </a:hlinkClick>
              </a:rPr>
              <a:t>What is BCDR? Business continuity and disaster recovery guide</a:t>
            </a:r>
            <a:endParaRPr lang="en-GB" i="0" dirty="0">
              <a:solidFill>
                <a:srgbClr val="323232"/>
              </a:solidFill>
              <a:effectLst/>
            </a:endParaRPr>
          </a:p>
          <a:p>
            <a:pPr marL="342900" indent="-342900" algn="l">
              <a:buFont typeface="Wingdings" panose="05000000000000000000" pitchFamily="2" charset="2"/>
              <a:buChar char="v"/>
            </a:pPr>
            <a:r>
              <a:rPr lang="en-GB" i="0" u="sng" dirty="0">
                <a:solidFill>
                  <a:srgbClr val="008080"/>
                </a:solidFill>
                <a:effectLst/>
                <a:hlinkClick r:id="rId4"/>
              </a:rPr>
              <a:t>Business resilience vs. business continuity: Key differences</a:t>
            </a:r>
            <a:endParaRPr lang="en-GB" i="0" dirty="0">
              <a:solidFill>
                <a:srgbClr val="323232"/>
              </a:solidFill>
              <a:effectLst/>
            </a:endParaRPr>
          </a:p>
          <a:p>
            <a:pPr marL="342900" indent="-342900" algn="l">
              <a:buFont typeface="Wingdings" panose="05000000000000000000" pitchFamily="2" charset="2"/>
              <a:buChar char="v"/>
            </a:pPr>
            <a:r>
              <a:rPr lang="en-GB" i="0" u="sng" dirty="0">
                <a:solidFill>
                  <a:srgbClr val="008080"/>
                </a:solidFill>
                <a:effectLst/>
                <a:hlinkClick r:id="rId5"/>
              </a:rPr>
              <a:t>A free business continuity plan template and guide</a:t>
            </a:r>
            <a:endParaRPr lang="en-GB" i="0" dirty="0">
              <a:solidFill>
                <a:srgbClr val="323232"/>
              </a:solidFill>
              <a:effectLst/>
            </a:endParaRPr>
          </a:p>
          <a:p>
            <a:pPr marL="342900" indent="-342900" algn="l">
              <a:buFont typeface="Wingdings" panose="05000000000000000000" pitchFamily="2" charset="2"/>
              <a:buChar char="v"/>
            </a:pPr>
            <a:r>
              <a:rPr lang="en-GB" i="0" u="sng" dirty="0">
                <a:solidFill>
                  <a:srgbClr val="008080"/>
                </a:solidFill>
                <a:effectLst/>
                <a:hlinkClick r:id="rId6"/>
              </a:rPr>
              <a:t>Preparing an annual schedule of business continuity activities</a:t>
            </a:r>
            <a:endParaRPr lang="en-IE" dirty="0"/>
          </a:p>
        </p:txBody>
      </p:sp>
    </p:spTree>
    <p:extLst>
      <p:ext uri="{BB962C8B-B14F-4D97-AF65-F5344CB8AC3E}">
        <p14:creationId xmlns:p14="http://schemas.microsoft.com/office/powerpoint/2010/main" val="3912753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34715" y="1757011"/>
            <a:ext cx="8901204" cy="3867704"/>
          </a:xfrm>
        </p:spPr>
        <p:txBody>
          <a:bodyPr>
            <a:normAutofit fontScale="85000" lnSpcReduction="20000"/>
          </a:bodyPr>
          <a:lstStyle/>
          <a:p>
            <a:r>
              <a:rPr lang="en-GB" b="0" i="0" dirty="0">
                <a:effectLst/>
              </a:rPr>
              <a:t>Southern Alps, is considered overdue for a </a:t>
            </a:r>
            <a:r>
              <a:rPr lang="en-GB" b="0" i="1" dirty="0">
                <a:effectLst/>
              </a:rPr>
              <a:t>M</a:t>
            </a:r>
            <a:r>
              <a:rPr lang="en-GB" b="0" i="0" dirty="0">
                <a:effectLst/>
              </a:rPr>
              <a:t>7.8–8.0 earthquake. A survey of tourism business operators revealed generally poor levels of perceived preparedness and actual planning for a future earthquake disaster, particularly amongst micro-sized businesses.</a:t>
            </a:r>
          </a:p>
          <a:p>
            <a:endParaRPr lang="en-GB" dirty="0"/>
          </a:p>
          <a:p>
            <a:r>
              <a:rPr lang="en-GB" b="0" i="0" dirty="0">
                <a:effectLst/>
              </a:rPr>
              <a:t>The presence or absence of business resilience ‘tools’ was investigated, all of which are more common in businesses with higher incomes. </a:t>
            </a:r>
          </a:p>
          <a:p>
            <a:endParaRPr lang="en-GB" dirty="0"/>
          </a:p>
          <a:p>
            <a:r>
              <a:rPr lang="en-GB" b="0" i="0" dirty="0">
                <a:effectLst/>
              </a:rPr>
              <a:t>The article draws on tourism disaster planning and business resilience literature to outline an alternative approach to disaster planning for small tourism-reliant communities. </a:t>
            </a:r>
          </a:p>
          <a:p>
            <a:endParaRPr lang="en-GB" dirty="0"/>
          </a:p>
          <a:p>
            <a:r>
              <a:rPr lang="en-GB" b="0" i="0" dirty="0">
                <a:effectLst/>
              </a:rPr>
              <a:t>It describes community-based efforts to prepare in two remote Southern Alps townships, lending support to the concept of collective, community-led disaster planning.</a:t>
            </a:r>
            <a:endParaRPr lang="en-IE" i="1"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52664" y="499543"/>
            <a:ext cx="10596674" cy="916887"/>
          </a:xfrm>
        </p:spPr>
        <p:txBody>
          <a:bodyPr>
            <a:normAutofit lnSpcReduction="10000"/>
          </a:bodyPr>
          <a:lstStyle/>
          <a:p>
            <a:r>
              <a:rPr lang="en-GB" b="0" i="0" dirty="0">
                <a:effectLst/>
              </a:rPr>
              <a:t>Article: </a:t>
            </a:r>
            <a:r>
              <a:rPr lang="en-GB" sz="2400" b="0" i="0" dirty="0">
                <a:effectLst/>
              </a:rPr>
              <a:t>Tourism Business Preparedness, Resilience And Disaster Planning In A Region Of High Seismic Risk: The Case Of The Southern Alps in New Zealand </a:t>
            </a:r>
          </a:p>
          <a:p>
            <a:endParaRPr lang="en-IE" sz="2400" b="0"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Tree>
    <p:extLst>
      <p:ext uri="{BB962C8B-B14F-4D97-AF65-F5344CB8AC3E}">
        <p14:creationId xmlns:p14="http://schemas.microsoft.com/office/powerpoint/2010/main" val="757162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6ED4D8B-9F58-49FF-9625-ACD235067476}"/>
              </a:ext>
            </a:extLst>
          </p:cNvPr>
          <p:cNvSpPr>
            <a:spLocks noGrp="1"/>
          </p:cNvSpPr>
          <p:nvPr>
            <p:ph type="body" sz="quarter" idx="16"/>
          </p:nvPr>
        </p:nvSpPr>
        <p:spPr>
          <a:xfrm>
            <a:off x="519953" y="552057"/>
            <a:ext cx="5354919" cy="582221"/>
          </a:xfrm>
        </p:spPr>
        <p:txBody>
          <a:bodyPr>
            <a:noAutofit/>
          </a:bodyPr>
          <a:lstStyle/>
          <a:p>
            <a:pPr algn="ctr"/>
            <a:r>
              <a:rPr lang="en-IE" sz="3200" dirty="0"/>
              <a:t>Regions and Businesses Should be Resilient Before a Crisis</a:t>
            </a:r>
          </a:p>
          <a:p>
            <a:pPr algn="ctr"/>
            <a:r>
              <a:rPr lang="en-IE" sz="3200" i="1" dirty="0"/>
              <a:t>The Business Resilience Plan</a:t>
            </a:r>
          </a:p>
        </p:txBody>
      </p:sp>
      <p:sp>
        <p:nvSpPr>
          <p:cNvPr id="7" name="Text Placeholder 6">
            <a:extLst>
              <a:ext uri="{FF2B5EF4-FFF2-40B4-BE49-F238E27FC236}">
                <a16:creationId xmlns:a16="http://schemas.microsoft.com/office/drawing/2014/main" id="{C604DA8F-6936-0A08-CA12-244EBFDC5C9C}"/>
              </a:ext>
            </a:extLst>
          </p:cNvPr>
          <p:cNvSpPr>
            <a:spLocks noGrp="1"/>
          </p:cNvSpPr>
          <p:nvPr>
            <p:ph type="body" sz="quarter" idx="18"/>
          </p:nvPr>
        </p:nvSpPr>
        <p:spPr>
          <a:xfrm>
            <a:off x="172445" y="2498170"/>
            <a:ext cx="6416613" cy="4182165"/>
          </a:xfrm>
          <a:solidFill>
            <a:schemeClr val="bg1"/>
          </a:solidFill>
        </p:spPr>
        <p:txBody>
          <a:bodyPr>
            <a:noAutofit/>
          </a:bodyPr>
          <a:lstStyle/>
          <a:p>
            <a:pPr algn="l"/>
            <a:r>
              <a:rPr lang="en-GB" sz="2000" b="0" i="0" dirty="0">
                <a:solidFill>
                  <a:srgbClr val="4D4D4D"/>
                </a:solidFill>
                <a:effectLst/>
              </a:rPr>
              <a:t>Business resilience is </a:t>
            </a:r>
            <a:r>
              <a:rPr lang="en-GB" sz="2000" dirty="0">
                <a:solidFill>
                  <a:srgbClr val="4D4D4D"/>
                </a:solidFill>
              </a:rPr>
              <a:t>about </a:t>
            </a:r>
            <a:r>
              <a:rPr lang="en-GB" sz="2000" b="0" i="0" dirty="0">
                <a:solidFill>
                  <a:srgbClr val="4D4D4D"/>
                </a:solidFill>
                <a:effectLst/>
              </a:rPr>
              <a:t>business processes and </a:t>
            </a:r>
            <a:r>
              <a:rPr lang="en-GB" sz="2000" b="0" i="0" u="sng" dirty="0">
                <a:solidFill>
                  <a:srgbClr val="4D4D4D"/>
                </a:solidFill>
                <a:effectLst/>
                <a:hlinkClick r:id="rId2">
                  <a:extLst>
                    <a:ext uri="{A12FA001-AC4F-418D-AE19-62706E023703}">
                      <ahyp:hlinkClr xmlns:ahyp="http://schemas.microsoft.com/office/drawing/2018/hyperlinkcolor" val="tx"/>
                    </a:ext>
                  </a:extLst>
                </a:hlinkClick>
              </a:rPr>
              <a:t>workflows</a:t>
            </a:r>
            <a:r>
              <a:rPr lang="en-GB" sz="2000" b="0" i="0" dirty="0">
                <a:solidFill>
                  <a:srgbClr val="4D4D4D"/>
                </a:solidFill>
                <a:effectLst/>
              </a:rPr>
              <a:t> must be preserved to survive unexpected events. Among the important challenges of business resilience planning is the human element. People must be prepared and educated on how to respond to a chaotic situation.</a:t>
            </a:r>
          </a:p>
          <a:p>
            <a:pPr algn="l"/>
            <a:r>
              <a:rPr lang="en-GB" sz="2000" b="0" i="0" dirty="0">
                <a:solidFill>
                  <a:srgbClr val="4D4D4D"/>
                </a:solidFill>
                <a:effectLst/>
              </a:rPr>
              <a:t>A business resilience plan is sometimes referred to as a business continuity plan (</a:t>
            </a:r>
            <a:r>
              <a:rPr lang="en-GB" sz="2000" b="0" i="0" u="sng" dirty="0">
                <a:solidFill>
                  <a:srgbClr val="4D4D4D"/>
                </a:solidFill>
                <a:effectLst/>
                <a:hlinkClick r:id="rId3">
                  <a:extLst>
                    <a:ext uri="{A12FA001-AC4F-418D-AE19-62706E023703}">
                      <ahyp:hlinkClr xmlns:ahyp="http://schemas.microsoft.com/office/drawing/2018/hyperlinkcolor" val="tx"/>
                    </a:ext>
                  </a:extLst>
                </a:hlinkClick>
              </a:rPr>
              <a:t>BCP</a:t>
            </a:r>
            <a:r>
              <a:rPr lang="en-GB" sz="2000" b="0" i="0" dirty="0">
                <a:solidFill>
                  <a:srgbClr val="4D4D4D"/>
                </a:solidFill>
                <a:effectLst/>
              </a:rPr>
              <a:t>). Resilience is an outcome of various approaches to readiness, including business continuity, technology DR, crisis management, risk management, and incident management.</a:t>
            </a:r>
          </a:p>
          <a:p>
            <a:pPr algn="l"/>
            <a:r>
              <a:rPr lang="en-GB" sz="2000" b="0" i="0" dirty="0">
                <a:solidFill>
                  <a:srgbClr val="4D4D4D"/>
                </a:solidFill>
                <a:effectLst/>
              </a:rPr>
              <a:t>Regional resilience includes various elements of overall resilience, such as regional tourism resilience, operational resilience, cyber resilience, and supply chain resilience.</a:t>
            </a:r>
          </a:p>
          <a:p>
            <a:endParaRPr lang="en-IE" sz="2000" dirty="0">
              <a:solidFill>
                <a:srgbClr val="4D4D4D"/>
              </a:solidFill>
            </a:endParaRPr>
          </a:p>
        </p:txBody>
      </p:sp>
      <p:pic>
        <p:nvPicPr>
          <p:cNvPr id="9" name="Picture 8">
            <a:hlinkClick r:id="rId4"/>
            <a:extLst>
              <a:ext uri="{FF2B5EF4-FFF2-40B4-BE49-F238E27FC236}">
                <a16:creationId xmlns:a16="http://schemas.microsoft.com/office/drawing/2014/main" id="{94434F4C-6CFB-B5AC-DE56-F1D12E3EF7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81681" y="1670598"/>
            <a:ext cx="5067611" cy="2918655"/>
          </a:xfrm>
          <a:prstGeom prst="rect">
            <a:avLst/>
          </a:prstGeom>
        </p:spPr>
      </p:pic>
      <p:sp>
        <p:nvSpPr>
          <p:cNvPr id="10" name="TextBox 9">
            <a:extLst>
              <a:ext uri="{FF2B5EF4-FFF2-40B4-BE49-F238E27FC236}">
                <a16:creationId xmlns:a16="http://schemas.microsoft.com/office/drawing/2014/main" id="{A9BEE723-2E22-2BB6-20BA-4D7FDE9C1FBC}"/>
              </a:ext>
            </a:extLst>
          </p:cNvPr>
          <p:cNvSpPr txBox="1"/>
          <p:nvPr/>
        </p:nvSpPr>
        <p:spPr>
          <a:xfrm>
            <a:off x="6911788" y="5758934"/>
            <a:ext cx="5237504" cy="369332"/>
          </a:xfrm>
          <a:prstGeom prst="rect">
            <a:avLst/>
          </a:prstGeom>
          <a:noFill/>
        </p:spPr>
        <p:txBody>
          <a:bodyPr wrap="square" rtlCol="0">
            <a:spAutoFit/>
          </a:bodyPr>
          <a:lstStyle/>
          <a:p>
            <a:r>
              <a:rPr lang="en-IE" dirty="0">
                <a:solidFill>
                  <a:srgbClr val="F27954"/>
                </a:solidFill>
                <a:hlinkClick r:id="rId4">
                  <a:extLst>
                    <a:ext uri="{A12FA001-AC4F-418D-AE19-62706E023703}">
                      <ahyp:hlinkClr xmlns:ahyp="http://schemas.microsoft.com/office/drawing/2018/hyperlinkcolor" val="tx"/>
                    </a:ext>
                  </a:extLst>
                </a:hlinkClick>
              </a:rPr>
              <a:t>https://www.youtube.com/watch?v=cHAu-OLLR9M</a:t>
            </a:r>
            <a:r>
              <a:rPr lang="en-IE" dirty="0">
                <a:solidFill>
                  <a:srgbClr val="F27954"/>
                </a:solidFill>
              </a:rPr>
              <a:t> </a:t>
            </a:r>
          </a:p>
        </p:txBody>
      </p:sp>
      <p:sp>
        <p:nvSpPr>
          <p:cNvPr id="2" name="TextBox 1">
            <a:extLst>
              <a:ext uri="{FF2B5EF4-FFF2-40B4-BE49-F238E27FC236}">
                <a16:creationId xmlns:a16="http://schemas.microsoft.com/office/drawing/2014/main" id="{4A92F203-0CCE-E1DB-8F0A-F366525ACE91}"/>
              </a:ext>
            </a:extLst>
          </p:cNvPr>
          <p:cNvSpPr txBox="1"/>
          <p:nvPr/>
        </p:nvSpPr>
        <p:spPr>
          <a:xfrm>
            <a:off x="6696635" y="6128266"/>
            <a:ext cx="5322920" cy="646331"/>
          </a:xfrm>
          <a:prstGeom prst="rect">
            <a:avLst/>
          </a:prstGeom>
          <a:solidFill>
            <a:srgbClr val="086D6E"/>
          </a:solidFill>
        </p:spPr>
        <p:txBody>
          <a:bodyPr wrap="square" rtlCol="0">
            <a:spAutoFit/>
          </a:bodyPr>
          <a:lstStyle/>
          <a:p>
            <a:pPr algn="ctr"/>
            <a:r>
              <a:rPr lang="en-GB" i="0" dirty="0">
                <a:solidFill>
                  <a:schemeClr val="bg2"/>
                </a:solidFill>
                <a:effectLst/>
              </a:rPr>
              <a:t>What is a Business Resilience Plan? The Importance of Business Resiliency</a:t>
            </a:r>
            <a:endParaRPr lang="en-IE" dirty="0">
              <a:solidFill>
                <a:schemeClr val="bg2"/>
              </a:solidFill>
            </a:endParaRPr>
          </a:p>
        </p:txBody>
      </p:sp>
    </p:spTree>
    <p:extLst>
      <p:ext uri="{BB962C8B-B14F-4D97-AF65-F5344CB8AC3E}">
        <p14:creationId xmlns:p14="http://schemas.microsoft.com/office/powerpoint/2010/main" val="4144893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1CACB9-306A-0232-6982-3D38C2DA1902}"/>
              </a:ext>
            </a:extLst>
          </p:cNvPr>
          <p:cNvSpPr>
            <a:spLocks noGrp="1"/>
          </p:cNvSpPr>
          <p:nvPr>
            <p:ph type="body" sz="quarter" idx="16"/>
          </p:nvPr>
        </p:nvSpPr>
        <p:spPr>
          <a:xfrm>
            <a:off x="542000" y="188259"/>
            <a:ext cx="4716425" cy="1002277"/>
          </a:xfrm>
        </p:spPr>
        <p:txBody>
          <a:bodyPr>
            <a:normAutofit fontScale="92500" lnSpcReduction="20000"/>
          </a:bodyPr>
          <a:lstStyle/>
          <a:p>
            <a:pPr algn="ctr"/>
            <a:r>
              <a:rPr lang="en-IE" b="1" dirty="0">
                <a:solidFill>
                  <a:srgbClr val="F27954"/>
                </a:solidFill>
              </a:rPr>
              <a:t>Building Resilience</a:t>
            </a:r>
          </a:p>
          <a:p>
            <a:pPr algn="ctr"/>
            <a:r>
              <a:rPr lang="en-IE" dirty="0">
                <a:solidFill>
                  <a:srgbClr val="F27954"/>
                </a:solidFill>
              </a:rPr>
              <a:t>Winners Are Proactive!</a:t>
            </a:r>
          </a:p>
        </p:txBody>
      </p:sp>
      <p:sp>
        <p:nvSpPr>
          <p:cNvPr id="4" name="Text Placeholder 3">
            <a:extLst>
              <a:ext uri="{FF2B5EF4-FFF2-40B4-BE49-F238E27FC236}">
                <a16:creationId xmlns:a16="http://schemas.microsoft.com/office/drawing/2014/main" id="{E96FC160-08EA-F01C-0D0D-2C9B3050FBF1}"/>
              </a:ext>
            </a:extLst>
          </p:cNvPr>
          <p:cNvSpPr>
            <a:spLocks noGrp="1"/>
          </p:cNvSpPr>
          <p:nvPr>
            <p:ph type="body" sz="quarter" idx="18"/>
          </p:nvPr>
        </p:nvSpPr>
        <p:spPr>
          <a:xfrm>
            <a:off x="542000" y="1273487"/>
            <a:ext cx="5186447" cy="4834653"/>
          </a:xfrm>
        </p:spPr>
        <p:txBody>
          <a:bodyPr>
            <a:normAutofit fontScale="85000" lnSpcReduction="10000"/>
          </a:bodyPr>
          <a:lstStyle/>
          <a:p>
            <a:r>
              <a:rPr lang="en-GB" dirty="0"/>
              <a:t>Winners in economic uncertainty do not just sit back and wait for recovery—instead, they are proactive and turn ambiguity into opportunity.</a:t>
            </a:r>
            <a:endParaRPr lang="en-IE" dirty="0"/>
          </a:p>
          <a:p>
            <a:endParaRPr lang="en-GB" dirty="0"/>
          </a:p>
          <a:p>
            <a:r>
              <a:rPr lang="en-GB" dirty="0"/>
              <a:t>Today's global tourism disruptions (e.g., geopolitical tensions, market demand and trend changes, soaring inflation, rising interest rates, and currency fluctuations) have created a complex ‘poly-crisis', with significant variations across geographic areas and sectors </a:t>
            </a:r>
          </a:p>
          <a:p>
            <a:endParaRPr lang="en-GB" dirty="0"/>
          </a:p>
          <a:p>
            <a:r>
              <a:rPr lang="en-GB" dirty="0"/>
              <a:t>Navigating this unprecedented complexity requires business leaders to develop a dynamic perspective on how their operating and economic environments will evolve, but also on the distinct opportunities and risks these scenarios present for their companies. </a:t>
            </a:r>
          </a:p>
          <a:p>
            <a:endParaRPr lang="en-GB" dirty="0"/>
          </a:p>
        </p:txBody>
      </p:sp>
      <p:pic>
        <p:nvPicPr>
          <p:cNvPr id="6" name="Picture 5">
            <a:hlinkClick r:id="rId2"/>
            <a:extLst>
              <a:ext uri="{FF2B5EF4-FFF2-40B4-BE49-F238E27FC236}">
                <a16:creationId xmlns:a16="http://schemas.microsoft.com/office/drawing/2014/main" id="{E17B93D7-DDAB-C544-E625-4492FE07DE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57047" y="552382"/>
            <a:ext cx="5805242" cy="3138432"/>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D37C94C1-B389-4865-20CD-6617E611FB23}"/>
              </a:ext>
            </a:extLst>
          </p:cNvPr>
          <p:cNvSpPr txBox="1"/>
          <p:nvPr/>
        </p:nvSpPr>
        <p:spPr>
          <a:xfrm>
            <a:off x="6096000" y="4141694"/>
            <a:ext cx="5666289" cy="646331"/>
          </a:xfrm>
          <a:prstGeom prst="rect">
            <a:avLst/>
          </a:prstGeom>
          <a:noFill/>
        </p:spPr>
        <p:txBody>
          <a:bodyPr wrap="square" rtlCol="0">
            <a:spAutoFit/>
          </a:bodyPr>
          <a:lstStyle/>
          <a:p>
            <a:pPr algn="ctr"/>
            <a:r>
              <a:rPr lang="en-IE" dirty="0"/>
              <a:t>https://media-publications.bcg.com/BCG-Executive-Perspectives-CEOs-Dilemma.pdf</a:t>
            </a:r>
          </a:p>
        </p:txBody>
      </p:sp>
      <p:pic>
        <p:nvPicPr>
          <p:cNvPr id="8" name="Graphic 7" descr="Touchscreen with solid fill">
            <a:extLst>
              <a:ext uri="{FF2B5EF4-FFF2-40B4-BE49-F238E27FC236}">
                <a16:creationId xmlns:a16="http://schemas.microsoft.com/office/drawing/2014/main" id="{1FF0FB94-7EE8-EB2B-B297-6900363D96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07514" y="899425"/>
            <a:ext cx="1533333" cy="1533333"/>
          </a:xfrm>
          <a:prstGeom prst="rect">
            <a:avLst/>
          </a:prstGeom>
        </p:spPr>
      </p:pic>
      <p:sp>
        <p:nvSpPr>
          <p:cNvPr id="2" name="TextBox 1">
            <a:extLst>
              <a:ext uri="{FF2B5EF4-FFF2-40B4-BE49-F238E27FC236}">
                <a16:creationId xmlns:a16="http://schemas.microsoft.com/office/drawing/2014/main" id="{32CAD950-6B63-F153-FC97-0F2F44001AB1}"/>
              </a:ext>
            </a:extLst>
          </p:cNvPr>
          <p:cNvSpPr txBox="1"/>
          <p:nvPr/>
        </p:nvSpPr>
        <p:spPr>
          <a:xfrm>
            <a:off x="6267684" y="4872748"/>
            <a:ext cx="5322920" cy="369332"/>
          </a:xfrm>
          <a:prstGeom prst="rect">
            <a:avLst/>
          </a:prstGeom>
          <a:solidFill>
            <a:srgbClr val="086D6E"/>
          </a:solidFill>
        </p:spPr>
        <p:txBody>
          <a:bodyPr wrap="square" rtlCol="0">
            <a:spAutoFit/>
          </a:bodyPr>
          <a:lstStyle/>
          <a:p>
            <a:pPr algn="ctr"/>
            <a:r>
              <a:rPr lang="en-GB" i="0" dirty="0">
                <a:solidFill>
                  <a:schemeClr val="bg2"/>
                </a:solidFill>
                <a:effectLst/>
              </a:rPr>
              <a:t>Building Resilience in Times of Uncertainty</a:t>
            </a:r>
            <a:endParaRPr lang="en-IE" dirty="0">
              <a:solidFill>
                <a:schemeClr val="bg2"/>
              </a:solidFill>
            </a:endParaRPr>
          </a:p>
        </p:txBody>
      </p:sp>
    </p:spTree>
    <p:extLst>
      <p:ext uri="{BB962C8B-B14F-4D97-AF65-F5344CB8AC3E}">
        <p14:creationId xmlns:p14="http://schemas.microsoft.com/office/powerpoint/2010/main" val="1418920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logo&#10;&#10;Description automatically generated">
            <a:extLst>
              <a:ext uri="{FF2B5EF4-FFF2-40B4-BE49-F238E27FC236}">
                <a16:creationId xmlns:a16="http://schemas.microsoft.com/office/drawing/2014/main" id="{F441884D-D88D-9727-E451-1A47143C50C3}"/>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l="8592" t="-46833" r="4992" b="1"/>
          <a:stretch/>
        </p:blipFill>
        <p:spPr>
          <a:xfrm>
            <a:off x="6218436" y="-1"/>
            <a:ext cx="5395869" cy="6858001"/>
          </a:xfrm>
        </p:spPr>
      </p:pic>
      <p:sp>
        <p:nvSpPr>
          <p:cNvPr id="3" name="Text Placeholder 2">
            <a:extLst>
              <a:ext uri="{FF2B5EF4-FFF2-40B4-BE49-F238E27FC236}">
                <a16:creationId xmlns:a16="http://schemas.microsoft.com/office/drawing/2014/main" id="{C777FDE9-C61C-8AE3-002A-1541C9B0DC73}"/>
              </a:ext>
            </a:extLst>
          </p:cNvPr>
          <p:cNvSpPr>
            <a:spLocks noGrp="1"/>
          </p:cNvSpPr>
          <p:nvPr>
            <p:ph type="body" sz="quarter" idx="16"/>
          </p:nvPr>
        </p:nvSpPr>
        <p:spPr>
          <a:xfrm>
            <a:off x="340659" y="595510"/>
            <a:ext cx="5395869" cy="582221"/>
          </a:xfrm>
        </p:spPr>
        <p:txBody>
          <a:bodyPr>
            <a:normAutofit fontScale="85000" lnSpcReduction="10000"/>
          </a:bodyPr>
          <a:lstStyle/>
          <a:p>
            <a:pPr algn="ctr"/>
            <a:r>
              <a:rPr lang="en-IE" dirty="0">
                <a:solidFill>
                  <a:srgbClr val="F27954"/>
                </a:solidFill>
              </a:rPr>
              <a:t>Business Resilience Framework</a:t>
            </a:r>
          </a:p>
        </p:txBody>
      </p:sp>
      <p:sp>
        <p:nvSpPr>
          <p:cNvPr id="4" name="Text Placeholder 3">
            <a:extLst>
              <a:ext uri="{FF2B5EF4-FFF2-40B4-BE49-F238E27FC236}">
                <a16:creationId xmlns:a16="http://schemas.microsoft.com/office/drawing/2014/main" id="{2328E6C9-48DD-42CB-B049-AE03887025A7}"/>
              </a:ext>
            </a:extLst>
          </p:cNvPr>
          <p:cNvSpPr>
            <a:spLocks noGrp="1"/>
          </p:cNvSpPr>
          <p:nvPr>
            <p:ph type="body" sz="quarter" idx="18"/>
          </p:nvPr>
        </p:nvSpPr>
        <p:spPr>
          <a:xfrm>
            <a:off x="577695" y="1177731"/>
            <a:ext cx="4921795" cy="4525954"/>
          </a:xfrm>
        </p:spPr>
        <p:txBody>
          <a:bodyPr>
            <a:normAutofit fontScale="92500" lnSpcReduction="20000"/>
          </a:bodyPr>
          <a:lstStyle/>
          <a:p>
            <a:r>
              <a:rPr lang="en-GB" b="0" i="0" dirty="0">
                <a:effectLst/>
              </a:rPr>
              <a:t>It’s never been more important for leaders navigating uncertainty to sharpen their approach to managing volatility and cost reduction. While an economic downturn is never guaranteed, </a:t>
            </a:r>
            <a:r>
              <a:rPr lang="en-GB" dirty="0"/>
              <a:t>regions </a:t>
            </a:r>
            <a:r>
              <a:rPr lang="en-GB" b="0" i="0" dirty="0">
                <a:effectLst/>
              </a:rPr>
              <a:t>need a strong resilience strategy in order to evaluate trade-offs and successfully lead. No two resilience journeys are the same, with each path forward individually based on region and industry, </a:t>
            </a:r>
          </a:p>
          <a:p>
            <a:endParaRPr lang="en-GB" b="0" i="0" dirty="0">
              <a:effectLst/>
            </a:endParaRPr>
          </a:p>
          <a:p>
            <a:r>
              <a:rPr lang="en-GB" b="0" i="0" dirty="0">
                <a:effectLst/>
              </a:rPr>
              <a:t>Our business resilience framework—</a:t>
            </a:r>
            <a:r>
              <a:rPr lang="en-GB" b="0" i="0" u="none" strike="noStrike" dirty="0">
                <a:effectLst/>
                <a:hlinkClick r:id="rId3">
                  <a:extLst>
                    <a:ext uri="{A12FA001-AC4F-418D-AE19-62706E023703}">
                      <ahyp:hlinkClr xmlns:ahyp="http://schemas.microsoft.com/office/drawing/2018/hyperlinkcolor" val="tx"/>
                    </a:ext>
                  </a:extLst>
                </a:hlinkClick>
              </a:rPr>
              <a:t>sense, adapt, and thrive</a:t>
            </a:r>
            <a:r>
              <a:rPr lang="en-GB" b="0" i="0" dirty="0">
                <a:effectLst/>
              </a:rPr>
              <a:t>—equips leaders managing uncertainty with a head-on approach or a more long-term business resilience strategy. (</a:t>
            </a:r>
            <a:r>
              <a:rPr lang="en-GB" b="0" i="0" dirty="0">
                <a:effectLst/>
                <a:hlinkClick r:id="rId4">
                  <a:extLst>
                    <a:ext uri="{A12FA001-AC4F-418D-AE19-62706E023703}">
                      <ahyp:hlinkClr xmlns:ahyp="http://schemas.microsoft.com/office/drawing/2018/hyperlinkcolor" val="tx"/>
                    </a:ext>
                  </a:extLst>
                </a:hlinkClick>
              </a:rPr>
              <a:t>Source</a:t>
            </a:r>
            <a:r>
              <a:rPr lang="en-GB" b="0" i="0" dirty="0">
                <a:effectLst/>
              </a:rPr>
              <a:t>)</a:t>
            </a:r>
            <a:endParaRPr lang="en-IE" dirty="0"/>
          </a:p>
        </p:txBody>
      </p:sp>
    </p:spTree>
    <p:extLst>
      <p:ext uri="{BB962C8B-B14F-4D97-AF65-F5344CB8AC3E}">
        <p14:creationId xmlns:p14="http://schemas.microsoft.com/office/powerpoint/2010/main" val="772792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person&#10;&#10;Description automatically generated">
            <a:extLst>
              <a:ext uri="{FF2B5EF4-FFF2-40B4-BE49-F238E27FC236}">
                <a16:creationId xmlns:a16="http://schemas.microsoft.com/office/drawing/2014/main" id="{6FA038CC-ACA4-E214-004C-806C723D7E19}"/>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t="7641" b="7641"/>
          <a:stretch>
            <a:fillRect/>
          </a:stretch>
        </p:blipFill>
        <p:spPr/>
      </p:pic>
      <p:sp>
        <p:nvSpPr>
          <p:cNvPr id="3" name="Text Placeholder 2">
            <a:extLst>
              <a:ext uri="{FF2B5EF4-FFF2-40B4-BE49-F238E27FC236}">
                <a16:creationId xmlns:a16="http://schemas.microsoft.com/office/drawing/2014/main" id="{CF78DE90-28BE-2C2B-5C08-FF4EAA71A100}"/>
              </a:ext>
            </a:extLst>
          </p:cNvPr>
          <p:cNvSpPr>
            <a:spLocks noGrp="1"/>
          </p:cNvSpPr>
          <p:nvPr>
            <p:ph type="body" sz="quarter" idx="16"/>
          </p:nvPr>
        </p:nvSpPr>
        <p:spPr>
          <a:xfrm>
            <a:off x="733139" y="304400"/>
            <a:ext cx="4716425" cy="582221"/>
          </a:xfrm>
        </p:spPr>
        <p:txBody>
          <a:bodyPr>
            <a:normAutofit lnSpcReduction="10000"/>
          </a:bodyPr>
          <a:lstStyle/>
          <a:p>
            <a:pPr algn="ctr"/>
            <a:r>
              <a:rPr lang="en-IE" dirty="0">
                <a:solidFill>
                  <a:srgbClr val="F27954"/>
                </a:solidFill>
              </a:rPr>
              <a:t>No One Size Fits All!</a:t>
            </a:r>
          </a:p>
        </p:txBody>
      </p:sp>
      <p:sp>
        <p:nvSpPr>
          <p:cNvPr id="4" name="Text Placeholder 3">
            <a:extLst>
              <a:ext uri="{FF2B5EF4-FFF2-40B4-BE49-F238E27FC236}">
                <a16:creationId xmlns:a16="http://schemas.microsoft.com/office/drawing/2014/main" id="{5B181FDC-06D9-21C2-1FEA-377589E2CC81}"/>
              </a:ext>
            </a:extLst>
          </p:cNvPr>
          <p:cNvSpPr>
            <a:spLocks noGrp="1"/>
          </p:cNvSpPr>
          <p:nvPr>
            <p:ph type="body" sz="quarter" idx="18"/>
          </p:nvPr>
        </p:nvSpPr>
        <p:spPr>
          <a:xfrm>
            <a:off x="448235" y="1177730"/>
            <a:ext cx="5316071" cy="5084759"/>
          </a:xfrm>
        </p:spPr>
        <p:txBody>
          <a:bodyPr>
            <a:normAutofit fontScale="77500" lnSpcReduction="20000"/>
          </a:bodyPr>
          <a:lstStyle/>
          <a:p>
            <a:pPr>
              <a:lnSpc>
                <a:spcPct val="120000"/>
              </a:lnSpc>
            </a:pPr>
            <a:r>
              <a:rPr lang="en-GB" dirty="0"/>
              <a:t>There is no “one size fits all” solution to today's complex strategic challenges. Regional leaders embed a </a:t>
            </a:r>
            <a:r>
              <a:rPr lang="en-GB" dirty="0">
                <a:solidFill>
                  <a:srgbClr val="F27954"/>
                </a:solidFill>
              </a:rPr>
              <a:t>“dynamic strategy” mindset </a:t>
            </a:r>
            <a:r>
              <a:rPr lang="en-GB" dirty="0"/>
              <a:t>into their planning, comprising three elements: </a:t>
            </a:r>
          </a:p>
          <a:p>
            <a:pPr>
              <a:lnSpc>
                <a:spcPct val="120000"/>
              </a:lnSpc>
            </a:pPr>
            <a:endParaRPr lang="en-GB" dirty="0"/>
          </a:p>
          <a:p>
            <a:pPr>
              <a:lnSpc>
                <a:spcPct val="120000"/>
              </a:lnSpc>
            </a:pPr>
            <a:r>
              <a:rPr lang="en-GB" b="1" dirty="0">
                <a:solidFill>
                  <a:srgbClr val="F27954"/>
                </a:solidFill>
              </a:rPr>
              <a:t>Sensing </a:t>
            </a:r>
            <a:r>
              <a:rPr lang="en-GB" dirty="0"/>
              <a:t>Observing trends, defining and monitoring critical uncertainties, and outlining a set of scenarios against which to assess business decisions </a:t>
            </a:r>
          </a:p>
          <a:p>
            <a:pPr>
              <a:lnSpc>
                <a:spcPct val="120000"/>
              </a:lnSpc>
            </a:pPr>
            <a:endParaRPr lang="en-GB" dirty="0"/>
          </a:p>
          <a:p>
            <a:pPr>
              <a:lnSpc>
                <a:spcPct val="120000"/>
              </a:lnSpc>
            </a:pPr>
            <a:r>
              <a:rPr lang="en-GB" b="1" dirty="0">
                <a:solidFill>
                  <a:srgbClr val="F27954"/>
                </a:solidFill>
              </a:rPr>
              <a:t>Adapting </a:t>
            </a:r>
            <a:r>
              <a:rPr lang="en-GB" dirty="0"/>
              <a:t>Building operational and financial stability by shaping and reshaping strategies based on market trends and data-driven forecasts </a:t>
            </a:r>
          </a:p>
          <a:p>
            <a:pPr>
              <a:lnSpc>
                <a:spcPct val="120000"/>
              </a:lnSpc>
            </a:pPr>
            <a:endParaRPr lang="en-GB" dirty="0"/>
          </a:p>
          <a:p>
            <a:pPr>
              <a:lnSpc>
                <a:spcPct val="120000"/>
              </a:lnSpc>
            </a:pPr>
            <a:r>
              <a:rPr lang="en-GB" b="1" dirty="0">
                <a:solidFill>
                  <a:srgbClr val="F27954"/>
                </a:solidFill>
              </a:rPr>
              <a:t>Thriving </a:t>
            </a:r>
            <a:r>
              <a:rPr lang="en-GB" dirty="0"/>
              <a:t>Moving rapidly from assessment to action to seize growth opportunities and strengthen competitive advantage (</a:t>
            </a:r>
            <a:r>
              <a:rPr lang="en-GB" dirty="0">
                <a:solidFill>
                  <a:srgbClr val="F27954"/>
                </a:solidFill>
                <a:hlinkClick r:id="rId3">
                  <a:extLst>
                    <a:ext uri="{A12FA001-AC4F-418D-AE19-62706E023703}">
                      <ahyp:hlinkClr xmlns:ahyp="http://schemas.microsoft.com/office/drawing/2018/hyperlinkcolor" val="tx"/>
                    </a:ext>
                  </a:extLst>
                </a:hlinkClick>
              </a:rPr>
              <a:t>Source</a:t>
            </a:r>
            <a:r>
              <a:rPr lang="en-GB" dirty="0"/>
              <a:t>)</a:t>
            </a:r>
            <a:endParaRPr lang="en-IE" dirty="0"/>
          </a:p>
        </p:txBody>
      </p:sp>
    </p:spTree>
    <p:extLst>
      <p:ext uri="{BB962C8B-B14F-4D97-AF65-F5344CB8AC3E}">
        <p14:creationId xmlns:p14="http://schemas.microsoft.com/office/powerpoint/2010/main" val="3569513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970CBF-E655-DE81-00EE-5F9C4C3EC68A}"/>
              </a:ext>
            </a:extLst>
          </p:cNvPr>
          <p:cNvSpPr>
            <a:spLocks noGrp="1"/>
          </p:cNvSpPr>
          <p:nvPr>
            <p:ph type="body" sz="quarter" idx="16"/>
          </p:nvPr>
        </p:nvSpPr>
        <p:spPr>
          <a:xfrm>
            <a:off x="392481" y="421825"/>
            <a:ext cx="4716425" cy="582221"/>
          </a:xfrm>
        </p:spPr>
        <p:txBody>
          <a:bodyPr>
            <a:normAutofit lnSpcReduction="10000"/>
          </a:bodyPr>
          <a:lstStyle/>
          <a:p>
            <a:pPr algn="ctr"/>
            <a:r>
              <a:rPr lang="en-IE" dirty="0">
                <a:solidFill>
                  <a:srgbClr val="F27954"/>
                </a:solidFill>
              </a:rPr>
              <a:t>Business Resilience Plan</a:t>
            </a:r>
          </a:p>
        </p:txBody>
      </p:sp>
      <p:sp>
        <p:nvSpPr>
          <p:cNvPr id="6" name="Text Placeholder 5">
            <a:extLst>
              <a:ext uri="{FF2B5EF4-FFF2-40B4-BE49-F238E27FC236}">
                <a16:creationId xmlns:a16="http://schemas.microsoft.com/office/drawing/2014/main" id="{003B1DD8-0638-9F20-0482-6AD718E12E5A}"/>
              </a:ext>
            </a:extLst>
          </p:cNvPr>
          <p:cNvSpPr>
            <a:spLocks noGrp="1"/>
          </p:cNvSpPr>
          <p:nvPr>
            <p:ph type="body" sz="quarter" idx="18"/>
          </p:nvPr>
        </p:nvSpPr>
        <p:spPr>
          <a:xfrm>
            <a:off x="278790" y="1004046"/>
            <a:ext cx="5395869" cy="5258443"/>
          </a:xfrm>
        </p:spPr>
        <p:txBody>
          <a:bodyPr>
            <a:normAutofit/>
          </a:bodyPr>
          <a:lstStyle/>
          <a:p>
            <a:pPr algn="l"/>
            <a:r>
              <a:rPr lang="en-GB" b="0" i="0" dirty="0">
                <a:effectLst/>
              </a:rPr>
              <a:t>A business resilience plan includes various elements. Among them are the following:</a:t>
            </a:r>
          </a:p>
          <a:p>
            <a:pPr algn="l"/>
            <a:endParaRPr lang="en-GB" b="0" i="0" dirty="0">
              <a:effectLst/>
            </a:endParaRPr>
          </a:p>
          <a:p>
            <a:pPr marL="342900" indent="-342900" algn="l">
              <a:buFont typeface="Wingdings" panose="05000000000000000000" pitchFamily="2" charset="2"/>
              <a:buChar char="v"/>
            </a:pPr>
            <a:r>
              <a:rPr lang="en-GB" b="0" i="0" dirty="0">
                <a:effectLst/>
              </a:rPr>
              <a:t>Business Impact Analysis</a:t>
            </a:r>
          </a:p>
          <a:p>
            <a:pPr marL="342900" indent="-342900" algn="l">
              <a:buFont typeface="Wingdings" panose="05000000000000000000" pitchFamily="2" charset="2"/>
              <a:buChar char="v"/>
            </a:pPr>
            <a:r>
              <a:rPr lang="en-GB" b="0" i="0" u="sng" dirty="0">
                <a:effectLst/>
                <a:hlinkClick r:id="rId2">
                  <a:extLst>
                    <a:ext uri="{A12FA001-AC4F-418D-AE19-62706E023703}">
                      <ahyp:hlinkClr xmlns:ahyp="http://schemas.microsoft.com/office/drawing/2018/hyperlinkcolor" val="tx"/>
                    </a:ext>
                  </a:extLst>
                </a:hlinkClick>
              </a:rPr>
              <a:t>Risk Assessment</a:t>
            </a:r>
            <a:endParaRPr lang="en-GB" b="0" i="0" dirty="0">
              <a:effectLst/>
            </a:endParaRPr>
          </a:p>
          <a:p>
            <a:pPr marL="342900" indent="-342900" algn="l">
              <a:buFont typeface="Wingdings" panose="05000000000000000000" pitchFamily="2" charset="2"/>
              <a:buChar char="v"/>
            </a:pPr>
            <a:r>
              <a:rPr lang="en-GB" b="0" i="0" dirty="0">
                <a:effectLst/>
              </a:rPr>
              <a:t>Risk Management</a:t>
            </a:r>
          </a:p>
          <a:p>
            <a:pPr marL="342900" indent="-342900" algn="l">
              <a:buFont typeface="Wingdings" panose="05000000000000000000" pitchFamily="2" charset="2"/>
              <a:buChar char="v"/>
            </a:pPr>
            <a:r>
              <a:rPr lang="en-GB" b="0" i="0" dirty="0">
                <a:effectLst/>
              </a:rPr>
              <a:t>Testing And Running Exercises</a:t>
            </a:r>
          </a:p>
          <a:p>
            <a:pPr marL="342900" indent="-342900" algn="l">
              <a:buFont typeface="Wingdings" panose="05000000000000000000" pitchFamily="2" charset="2"/>
              <a:buChar char="v"/>
            </a:pPr>
            <a:r>
              <a:rPr lang="en-GB" b="0" i="0" u="sng" dirty="0">
                <a:effectLst/>
                <a:hlinkClick r:id="rId3">
                  <a:extLst>
                    <a:ext uri="{A12FA001-AC4F-418D-AE19-62706E023703}">
                      <ahyp:hlinkClr xmlns:ahyp="http://schemas.microsoft.com/office/drawing/2018/hyperlinkcolor" val="tx"/>
                    </a:ext>
                  </a:extLst>
                </a:hlinkClick>
              </a:rPr>
              <a:t>Emergency Communications Plan</a:t>
            </a:r>
            <a:endParaRPr lang="en-GB" b="0" i="0" dirty="0">
              <a:effectLst/>
            </a:endParaRPr>
          </a:p>
          <a:p>
            <a:pPr marL="342900" indent="-342900" algn="l">
              <a:buFont typeface="Wingdings" panose="05000000000000000000" pitchFamily="2" charset="2"/>
              <a:buChar char="v"/>
            </a:pPr>
            <a:r>
              <a:rPr lang="en-GB" b="0" i="0" dirty="0">
                <a:effectLst/>
              </a:rPr>
              <a:t>Business Continuity Plan</a:t>
            </a:r>
          </a:p>
          <a:p>
            <a:pPr marL="342900" indent="-342900" algn="l">
              <a:buFont typeface="Wingdings" panose="05000000000000000000" pitchFamily="2" charset="2"/>
              <a:buChar char="v"/>
            </a:pPr>
            <a:r>
              <a:rPr lang="en-GB" b="0" i="0" u="sng" dirty="0">
                <a:effectLst/>
                <a:hlinkClick r:id="rId4">
                  <a:extLst>
                    <a:ext uri="{A12FA001-AC4F-418D-AE19-62706E023703}">
                      <ahyp:hlinkClr xmlns:ahyp="http://schemas.microsoft.com/office/drawing/2018/hyperlinkcolor" val="tx"/>
                    </a:ext>
                  </a:extLst>
                </a:hlinkClick>
              </a:rPr>
              <a:t>DR Plan</a:t>
            </a:r>
            <a:endParaRPr lang="en-GB" b="0" i="0" dirty="0">
              <a:effectLst/>
            </a:endParaRPr>
          </a:p>
          <a:p>
            <a:pPr marL="342900" indent="-342900" algn="l">
              <a:buFont typeface="Wingdings" panose="05000000000000000000" pitchFamily="2" charset="2"/>
              <a:buChar char="v"/>
            </a:pPr>
            <a:r>
              <a:rPr lang="en-GB" b="0" i="0" dirty="0">
                <a:effectLst/>
              </a:rPr>
              <a:t>Incident Response Plan</a:t>
            </a:r>
          </a:p>
          <a:p>
            <a:pPr marL="342900" indent="-342900" algn="l">
              <a:buFont typeface="Wingdings" panose="05000000000000000000" pitchFamily="2" charset="2"/>
              <a:buChar char="v"/>
            </a:pPr>
            <a:r>
              <a:rPr lang="en-GB" b="0" i="0" dirty="0">
                <a:effectLst/>
              </a:rPr>
              <a:t>Emergency Management Plan</a:t>
            </a:r>
          </a:p>
          <a:p>
            <a:pPr marL="342900" indent="-342900" algn="l">
              <a:buFont typeface="Wingdings" panose="05000000000000000000" pitchFamily="2" charset="2"/>
              <a:buChar char="v"/>
            </a:pPr>
            <a:endParaRPr lang="en-GB" dirty="0"/>
          </a:p>
          <a:p>
            <a:pPr algn="l"/>
            <a:r>
              <a:rPr lang="en-GB" b="0" i="0" dirty="0">
                <a:effectLst/>
              </a:rPr>
              <a:t>(Source; </a:t>
            </a:r>
            <a:r>
              <a:rPr lang="en-GB" b="0" i="0" dirty="0" err="1">
                <a:effectLst/>
              </a:rPr>
              <a:t>Techtarget</a:t>
            </a:r>
            <a:r>
              <a:rPr lang="en-GB" b="0" i="0" dirty="0">
                <a:effectLst/>
              </a:rPr>
              <a:t>)</a:t>
            </a:r>
          </a:p>
          <a:p>
            <a:pPr>
              <a:lnSpc>
                <a:spcPct val="110000"/>
              </a:lnSpc>
            </a:pPr>
            <a:endParaRPr lang="en-IE" dirty="0"/>
          </a:p>
        </p:txBody>
      </p:sp>
      <p:cxnSp>
        <p:nvCxnSpPr>
          <p:cNvPr id="3" name="Straight Connector 2">
            <a:extLst>
              <a:ext uri="{FF2B5EF4-FFF2-40B4-BE49-F238E27FC236}">
                <a16:creationId xmlns:a16="http://schemas.microsoft.com/office/drawing/2014/main" id="{B97FC150-0423-EB6D-4115-8575E8CE95C3}"/>
              </a:ext>
            </a:extLst>
          </p:cNvPr>
          <p:cNvCxnSpPr>
            <a:cxnSpLocks/>
          </p:cNvCxnSpPr>
          <p:nvPr/>
        </p:nvCxnSpPr>
        <p:spPr>
          <a:xfrm>
            <a:off x="9780200" y="2500813"/>
            <a:ext cx="4482" cy="2223248"/>
          </a:xfrm>
          <a:prstGeom prst="line">
            <a:avLst/>
          </a:prstGeom>
          <a:ln w="19050">
            <a:solidFill>
              <a:srgbClr val="79527B"/>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74F44934-E061-6ABF-8127-A6B89045AC7D}"/>
              </a:ext>
            </a:extLst>
          </p:cNvPr>
          <p:cNvCxnSpPr>
            <a:cxnSpLocks/>
          </p:cNvCxnSpPr>
          <p:nvPr/>
        </p:nvCxnSpPr>
        <p:spPr>
          <a:xfrm flipH="1">
            <a:off x="9506185" y="2500813"/>
            <a:ext cx="282979" cy="0"/>
          </a:xfrm>
          <a:prstGeom prst="line">
            <a:avLst/>
          </a:prstGeom>
          <a:ln w="19050">
            <a:solidFill>
              <a:srgbClr val="79527B"/>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3BD6655-FE01-7B95-CCA0-F5CCC92EE431}"/>
              </a:ext>
            </a:extLst>
          </p:cNvPr>
          <p:cNvCxnSpPr>
            <a:cxnSpLocks/>
          </p:cNvCxnSpPr>
          <p:nvPr/>
        </p:nvCxnSpPr>
        <p:spPr>
          <a:xfrm flipH="1">
            <a:off x="9501703" y="3240402"/>
            <a:ext cx="282979" cy="0"/>
          </a:xfrm>
          <a:prstGeom prst="line">
            <a:avLst/>
          </a:prstGeom>
          <a:ln w="19050">
            <a:solidFill>
              <a:srgbClr val="79527B"/>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5371BF4-828E-B8D3-A0B1-2DF1EA979BC9}"/>
              </a:ext>
            </a:extLst>
          </p:cNvPr>
          <p:cNvCxnSpPr>
            <a:cxnSpLocks/>
          </p:cNvCxnSpPr>
          <p:nvPr/>
        </p:nvCxnSpPr>
        <p:spPr>
          <a:xfrm flipH="1">
            <a:off x="9497310" y="3971026"/>
            <a:ext cx="282979" cy="0"/>
          </a:xfrm>
          <a:prstGeom prst="line">
            <a:avLst/>
          </a:prstGeom>
          <a:ln w="19050">
            <a:solidFill>
              <a:srgbClr val="79527B"/>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65E172E-BE7C-E301-DDCA-A16C60997363}"/>
              </a:ext>
            </a:extLst>
          </p:cNvPr>
          <p:cNvCxnSpPr>
            <a:cxnSpLocks/>
          </p:cNvCxnSpPr>
          <p:nvPr/>
        </p:nvCxnSpPr>
        <p:spPr>
          <a:xfrm flipH="1">
            <a:off x="9506185" y="4724061"/>
            <a:ext cx="282979" cy="0"/>
          </a:xfrm>
          <a:prstGeom prst="line">
            <a:avLst/>
          </a:prstGeom>
          <a:ln w="19050">
            <a:solidFill>
              <a:srgbClr val="79527B"/>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FC88091-5805-0234-BBE3-E1AA1F7B4FDA}"/>
              </a:ext>
            </a:extLst>
          </p:cNvPr>
          <p:cNvSpPr/>
          <p:nvPr/>
        </p:nvSpPr>
        <p:spPr>
          <a:xfrm>
            <a:off x="6642548" y="2024173"/>
            <a:ext cx="1508342" cy="755825"/>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1" name="Rectangle 10">
            <a:extLst>
              <a:ext uri="{FF2B5EF4-FFF2-40B4-BE49-F238E27FC236}">
                <a16:creationId xmlns:a16="http://schemas.microsoft.com/office/drawing/2014/main" id="{0F60843A-EAA5-0F44-03F6-D4B1C4B4C280}"/>
              </a:ext>
            </a:extLst>
          </p:cNvPr>
          <p:cNvSpPr/>
          <p:nvPr/>
        </p:nvSpPr>
        <p:spPr>
          <a:xfrm>
            <a:off x="6642548" y="2853440"/>
            <a:ext cx="1508342" cy="784800"/>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2" name="Rectangle 11">
            <a:extLst>
              <a:ext uri="{FF2B5EF4-FFF2-40B4-BE49-F238E27FC236}">
                <a16:creationId xmlns:a16="http://schemas.microsoft.com/office/drawing/2014/main" id="{0394FF48-2213-52A4-FF12-DC89759D883A}"/>
              </a:ext>
            </a:extLst>
          </p:cNvPr>
          <p:cNvSpPr/>
          <p:nvPr/>
        </p:nvSpPr>
        <p:spPr>
          <a:xfrm>
            <a:off x="6622453" y="3734593"/>
            <a:ext cx="1528438" cy="512466"/>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3" name="Rectangle 12">
            <a:extLst>
              <a:ext uri="{FF2B5EF4-FFF2-40B4-BE49-F238E27FC236}">
                <a16:creationId xmlns:a16="http://schemas.microsoft.com/office/drawing/2014/main" id="{9A2425E6-A241-B2F7-3778-9AF50B85AC3C}"/>
              </a:ext>
            </a:extLst>
          </p:cNvPr>
          <p:cNvSpPr/>
          <p:nvPr/>
        </p:nvSpPr>
        <p:spPr>
          <a:xfrm>
            <a:off x="6612893" y="4350039"/>
            <a:ext cx="1537997" cy="758309"/>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4" name="Rectangle 13">
            <a:extLst>
              <a:ext uri="{FF2B5EF4-FFF2-40B4-BE49-F238E27FC236}">
                <a16:creationId xmlns:a16="http://schemas.microsoft.com/office/drawing/2014/main" id="{5AC0CDA5-E13A-A0D1-9DE8-A7DEA8882330}"/>
              </a:ext>
            </a:extLst>
          </p:cNvPr>
          <p:cNvSpPr/>
          <p:nvPr/>
        </p:nvSpPr>
        <p:spPr>
          <a:xfrm>
            <a:off x="8482486" y="2119590"/>
            <a:ext cx="1155560" cy="660409"/>
          </a:xfrm>
          <a:prstGeom prst="rect">
            <a:avLst/>
          </a:prstGeom>
          <a:solidFill>
            <a:srgbClr val="F37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5" name="Rectangle 14">
            <a:extLst>
              <a:ext uri="{FF2B5EF4-FFF2-40B4-BE49-F238E27FC236}">
                <a16:creationId xmlns:a16="http://schemas.microsoft.com/office/drawing/2014/main" id="{1CB855F9-A0EF-5422-F2B5-8FBD796C21AB}"/>
              </a:ext>
            </a:extLst>
          </p:cNvPr>
          <p:cNvSpPr/>
          <p:nvPr/>
        </p:nvSpPr>
        <p:spPr>
          <a:xfrm>
            <a:off x="8482486" y="2843071"/>
            <a:ext cx="1155560" cy="670458"/>
          </a:xfrm>
          <a:prstGeom prst="rect">
            <a:avLst/>
          </a:prstGeom>
          <a:solidFill>
            <a:srgbClr val="F37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6" name="Rectangle 15">
            <a:extLst>
              <a:ext uri="{FF2B5EF4-FFF2-40B4-BE49-F238E27FC236}">
                <a16:creationId xmlns:a16="http://schemas.microsoft.com/office/drawing/2014/main" id="{272F4FD2-AD11-B5FD-0E86-1D1AF8EB52D5}"/>
              </a:ext>
            </a:extLst>
          </p:cNvPr>
          <p:cNvSpPr/>
          <p:nvPr/>
        </p:nvSpPr>
        <p:spPr>
          <a:xfrm>
            <a:off x="8482486" y="3734592"/>
            <a:ext cx="1155560" cy="640225"/>
          </a:xfrm>
          <a:prstGeom prst="rect">
            <a:avLst/>
          </a:prstGeom>
          <a:solidFill>
            <a:srgbClr val="F37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7" name="Rectangle 16">
            <a:extLst>
              <a:ext uri="{FF2B5EF4-FFF2-40B4-BE49-F238E27FC236}">
                <a16:creationId xmlns:a16="http://schemas.microsoft.com/office/drawing/2014/main" id="{CD87E84E-3DB0-94E4-18FE-547DE6D5B983}"/>
              </a:ext>
            </a:extLst>
          </p:cNvPr>
          <p:cNvSpPr/>
          <p:nvPr/>
        </p:nvSpPr>
        <p:spPr>
          <a:xfrm>
            <a:off x="8482486" y="4468122"/>
            <a:ext cx="1155560" cy="735642"/>
          </a:xfrm>
          <a:prstGeom prst="rect">
            <a:avLst/>
          </a:prstGeom>
          <a:solidFill>
            <a:srgbClr val="F37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8" name="Rectangle 17">
            <a:extLst>
              <a:ext uri="{FF2B5EF4-FFF2-40B4-BE49-F238E27FC236}">
                <a16:creationId xmlns:a16="http://schemas.microsoft.com/office/drawing/2014/main" id="{73B16183-4952-5CDA-6866-D228E2356817}"/>
              </a:ext>
            </a:extLst>
          </p:cNvPr>
          <p:cNvSpPr/>
          <p:nvPr/>
        </p:nvSpPr>
        <p:spPr>
          <a:xfrm>
            <a:off x="9883395" y="3173009"/>
            <a:ext cx="1487400" cy="863836"/>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9" name="Text Placeholder 5">
            <a:extLst>
              <a:ext uri="{FF2B5EF4-FFF2-40B4-BE49-F238E27FC236}">
                <a16:creationId xmlns:a16="http://schemas.microsoft.com/office/drawing/2014/main" id="{6722FBDB-780A-0EF9-5A41-9496AAD2AC4A}"/>
              </a:ext>
            </a:extLst>
          </p:cNvPr>
          <p:cNvSpPr txBox="1">
            <a:spLocks/>
          </p:cNvSpPr>
          <p:nvPr/>
        </p:nvSpPr>
        <p:spPr>
          <a:xfrm>
            <a:off x="6349487" y="1145515"/>
            <a:ext cx="5062436" cy="86861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2400" b="1" dirty="0">
                <a:solidFill>
                  <a:srgbClr val="79527B"/>
                </a:solidFill>
              </a:rPr>
              <a:t>What encompasses a business resilience plan?</a:t>
            </a:r>
          </a:p>
        </p:txBody>
      </p:sp>
      <p:sp>
        <p:nvSpPr>
          <p:cNvPr id="20" name="Text Placeholder 5">
            <a:extLst>
              <a:ext uri="{FF2B5EF4-FFF2-40B4-BE49-F238E27FC236}">
                <a16:creationId xmlns:a16="http://schemas.microsoft.com/office/drawing/2014/main" id="{C76AC208-5EA9-1E37-EFF9-980806FCB591}"/>
              </a:ext>
            </a:extLst>
          </p:cNvPr>
          <p:cNvSpPr txBox="1">
            <a:spLocks/>
          </p:cNvSpPr>
          <p:nvPr/>
        </p:nvSpPr>
        <p:spPr>
          <a:xfrm>
            <a:off x="6789772" y="2014125"/>
            <a:ext cx="1361118" cy="75550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600" b="1" dirty="0"/>
              <a:t>Business impact analysis</a:t>
            </a:r>
          </a:p>
        </p:txBody>
      </p:sp>
      <p:sp>
        <p:nvSpPr>
          <p:cNvPr id="21" name="Text Placeholder 5">
            <a:extLst>
              <a:ext uri="{FF2B5EF4-FFF2-40B4-BE49-F238E27FC236}">
                <a16:creationId xmlns:a16="http://schemas.microsoft.com/office/drawing/2014/main" id="{04390615-7E9B-F3D5-3440-54ECCEC5B036}"/>
              </a:ext>
            </a:extLst>
          </p:cNvPr>
          <p:cNvSpPr txBox="1">
            <a:spLocks/>
          </p:cNvSpPr>
          <p:nvPr/>
        </p:nvSpPr>
        <p:spPr>
          <a:xfrm>
            <a:off x="6808398" y="2843072"/>
            <a:ext cx="1381011" cy="79516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600" b="1" dirty="0"/>
              <a:t>Risk analysis and management</a:t>
            </a:r>
          </a:p>
        </p:txBody>
      </p:sp>
      <p:sp>
        <p:nvSpPr>
          <p:cNvPr id="22" name="Text Placeholder 5">
            <a:extLst>
              <a:ext uri="{FF2B5EF4-FFF2-40B4-BE49-F238E27FC236}">
                <a16:creationId xmlns:a16="http://schemas.microsoft.com/office/drawing/2014/main" id="{8F1FB76E-FB6D-45B1-1AD7-7A1FE51AC8EE}"/>
              </a:ext>
            </a:extLst>
          </p:cNvPr>
          <p:cNvSpPr txBox="1">
            <a:spLocks/>
          </p:cNvSpPr>
          <p:nvPr/>
        </p:nvSpPr>
        <p:spPr>
          <a:xfrm>
            <a:off x="6808398" y="3734592"/>
            <a:ext cx="1370963" cy="502097"/>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600" b="1" dirty="0"/>
              <a:t>Testing and exercising</a:t>
            </a:r>
          </a:p>
        </p:txBody>
      </p:sp>
      <p:sp>
        <p:nvSpPr>
          <p:cNvPr id="23" name="Text Placeholder 5">
            <a:extLst>
              <a:ext uri="{FF2B5EF4-FFF2-40B4-BE49-F238E27FC236}">
                <a16:creationId xmlns:a16="http://schemas.microsoft.com/office/drawing/2014/main" id="{E5EB4AD6-6878-A67C-FB70-4DA4B5EFCF9A}"/>
              </a:ext>
            </a:extLst>
          </p:cNvPr>
          <p:cNvSpPr txBox="1">
            <a:spLocks/>
          </p:cNvSpPr>
          <p:nvPr/>
        </p:nvSpPr>
        <p:spPr>
          <a:xfrm>
            <a:off x="6698358" y="4339671"/>
            <a:ext cx="1491052" cy="86409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600" b="1" dirty="0"/>
              <a:t>Emergency communications</a:t>
            </a:r>
          </a:p>
        </p:txBody>
      </p:sp>
      <p:sp>
        <p:nvSpPr>
          <p:cNvPr id="24" name="Text Placeholder 5">
            <a:extLst>
              <a:ext uri="{FF2B5EF4-FFF2-40B4-BE49-F238E27FC236}">
                <a16:creationId xmlns:a16="http://schemas.microsoft.com/office/drawing/2014/main" id="{C3B61123-9EDC-C48C-64A7-D48050B6C4B0}"/>
              </a:ext>
            </a:extLst>
          </p:cNvPr>
          <p:cNvSpPr txBox="1">
            <a:spLocks/>
          </p:cNvSpPr>
          <p:nvPr/>
        </p:nvSpPr>
        <p:spPr>
          <a:xfrm>
            <a:off x="8462390" y="2119590"/>
            <a:ext cx="1155560" cy="62994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600" b="1" dirty="0"/>
              <a:t>Business continuity</a:t>
            </a:r>
          </a:p>
        </p:txBody>
      </p:sp>
      <p:sp>
        <p:nvSpPr>
          <p:cNvPr id="25" name="Text Placeholder 5">
            <a:extLst>
              <a:ext uri="{FF2B5EF4-FFF2-40B4-BE49-F238E27FC236}">
                <a16:creationId xmlns:a16="http://schemas.microsoft.com/office/drawing/2014/main" id="{0138DBBE-2567-3761-0E05-0358E1F5ADC7}"/>
              </a:ext>
            </a:extLst>
          </p:cNvPr>
          <p:cNvSpPr txBox="1">
            <a:spLocks/>
          </p:cNvSpPr>
          <p:nvPr/>
        </p:nvSpPr>
        <p:spPr>
          <a:xfrm>
            <a:off x="8422197" y="2843071"/>
            <a:ext cx="1234272" cy="62994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600" b="1" dirty="0"/>
              <a:t>Disaster recovery plan</a:t>
            </a:r>
          </a:p>
        </p:txBody>
      </p:sp>
      <p:sp>
        <p:nvSpPr>
          <p:cNvPr id="26" name="Text Placeholder 5">
            <a:extLst>
              <a:ext uri="{FF2B5EF4-FFF2-40B4-BE49-F238E27FC236}">
                <a16:creationId xmlns:a16="http://schemas.microsoft.com/office/drawing/2014/main" id="{D390891A-0CE8-E41F-7AD8-C6A26897CE7B}"/>
              </a:ext>
            </a:extLst>
          </p:cNvPr>
          <p:cNvSpPr txBox="1">
            <a:spLocks/>
          </p:cNvSpPr>
          <p:nvPr/>
        </p:nvSpPr>
        <p:spPr>
          <a:xfrm>
            <a:off x="8412149" y="3673980"/>
            <a:ext cx="1234272" cy="74357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600" b="1" dirty="0"/>
              <a:t>Incident response plan</a:t>
            </a:r>
          </a:p>
        </p:txBody>
      </p:sp>
      <p:sp>
        <p:nvSpPr>
          <p:cNvPr id="27" name="Text Placeholder 5">
            <a:extLst>
              <a:ext uri="{FF2B5EF4-FFF2-40B4-BE49-F238E27FC236}">
                <a16:creationId xmlns:a16="http://schemas.microsoft.com/office/drawing/2014/main" id="{9DD20286-D864-9CEC-8FEC-A05F98B48E4C}"/>
              </a:ext>
            </a:extLst>
          </p:cNvPr>
          <p:cNvSpPr txBox="1">
            <a:spLocks/>
          </p:cNvSpPr>
          <p:nvPr/>
        </p:nvSpPr>
        <p:spPr>
          <a:xfrm>
            <a:off x="8382005" y="4448024"/>
            <a:ext cx="1339977" cy="66032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600" b="1" dirty="0"/>
              <a:t>Emergency management plan</a:t>
            </a:r>
          </a:p>
        </p:txBody>
      </p:sp>
      <p:sp>
        <p:nvSpPr>
          <p:cNvPr id="28" name="Text Placeholder 5">
            <a:extLst>
              <a:ext uri="{FF2B5EF4-FFF2-40B4-BE49-F238E27FC236}">
                <a16:creationId xmlns:a16="http://schemas.microsoft.com/office/drawing/2014/main" id="{83D33A51-65B5-2BB1-7251-745B8BEAC79C}"/>
              </a:ext>
            </a:extLst>
          </p:cNvPr>
          <p:cNvSpPr txBox="1">
            <a:spLocks/>
          </p:cNvSpPr>
          <p:nvPr/>
        </p:nvSpPr>
        <p:spPr>
          <a:xfrm>
            <a:off x="9885636" y="3180519"/>
            <a:ext cx="1482918" cy="863836"/>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600" b="1" dirty="0"/>
              <a:t>Business resilience plan</a:t>
            </a:r>
          </a:p>
        </p:txBody>
      </p:sp>
      <p:cxnSp>
        <p:nvCxnSpPr>
          <p:cNvPr id="29" name="Straight Connector 28">
            <a:extLst>
              <a:ext uri="{FF2B5EF4-FFF2-40B4-BE49-F238E27FC236}">
                <a16:creationId xmlns:a16="http://schemas.microsoft.com/office/drawing/2014/main" id="{82BAD39A-70BF-85AA-BD5B-2EF7BFD7EA85}"/>
              </a:ext>
            </a:extLst>
          </p:cNvPr>
          <p:cNvCxnSpPr>
            <a:cxnSpLocks/>
          </p:cNvCxnSpPr>
          <p:nvPr/>
        </p:nvCxnSpPr>
        <p:spPr>
          <a:xfrm>
            <a:off x="8292058" y="2518742"/>
            <a:ext cx="4482" cy="2223248"/>
          </a:xfrm>
          <a:prstGeom prst="line">
            <a:avLst/>
          </a:prstGeom>
          <a:ln w="19050">
            <a:solidFill>
              <a:srgbClr val="79527B"/>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820BDC4-FDBA-443D-BD75-240563303F14}"/>
              </a:ext>
            </a:extLst>
          </p:cNvPr>
          <p:cNvCxnSpPr>
            <a:cxnSpLocks/>
          </p:cNvCxnSpPr>
          <p:nvPr/>
        </p:nvCxnSpPr>
        <p:spPr>
          <a:xfrm flipH="1">
            <a:off x="8018043" y="2518742"/>
            <a:ext cx="282979" cy="0"/>
          </a:xfrm>
          <a:prstGeom prst="line">
            <a:avLst/>
          </a:prstGeom>
          <a:ln w="19050">
            <a:solidFill>
              <a:srgbClr val="79527B"/>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F0C2EFA-AA16-9F46-E986-249F5E4457E3}"/>
              </a:ext>
            </a:extLst>
          </p:cNvPr>
          <p:cNvCxnSpPr>
            <a:cxnSpLocks/>
          </p:cNvCxnSpPr>
          <p:nvPr/>
        </p:nvCxnSpPr>
        <p:spPr>
          <a:xfrm flipH="1">
            <a:off x="8013561" y="3258331"/>
            <a:ext cx="282979" cy="0"/>
          </a:xfrm>
          <a:prstGeom prst="line">
            <a:avLst/>
          </a:prstGeom>
          <a:ln w="19050">
            <a:solidFill>
              <a:srgbClr val="79527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325E60C-B878-0813-BDE5-FF6C4C53C835}"/>
              </a:ext>
            </a:extLst>
          </p:cNvPr>
          <p:cNvCxnSpPr>
            <a:cxnSpLocks/>
          </p:cNvCxnSpPr>
          <p:nvPr/>
        </p:nvCxnSpPr>
        <p:spPr>
          <a:xfrm flipH="1">
            <a:off x="8010936" y="3988955"/>
            <a:ext cx="282979" cy="0"/>
          </a:xfrm>
          <a:prstGeom prst="line">
            <a:avLst/>
          </a:prstGeom>
          <a:ln w="19050">
            <a:solidFill>
              <a:srgbClr val="79527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B9C5D7D-2E17-5FDC-B44B-26E999375812}"/>
              </a:ext>
            </a:extLst>
          </p:cNvPr>
          <p:cNvCxnSpPr>
            <a:cxnSpLocks/>
          </p:cNvCxnSpPr>
          <p:nvPr/>
        </p:nvCxnSpPr>
        <p:spPr>
          <a:xfrm flipH="1">
            <a:off x="8018043" y="4741990"/>
            <a:ext cx="282979" cy="0"/>
          </a:xfrm>
          <a:prstGeom prst="line">
            <a:avLst/>
          </a:prstGeom>
          <a:ln w="19050">
            <a:solidFill>
              <a:srgbClr val="79527B"/>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E5AB31C-0C60-FA7E-6066-35FB434FFE59}"/>
              </a:ext>
            </a:extLst>
          </p:cNvPr>
          <p:cNvCxnSpPr>
            <a:cxnSpLocks/>
          </p:cNvCxnSpPr>
          <p:nvPr/>
        </p:nvCxnSpPr>
        <p:spPr>
          <a:xfrm>
            <a:off x="8301022" y="3608944"/>
            <a:ext cx="1609803" cy="0"/>
          </a:xfrm>
          <a:prstGeom prst="straightConnector1">
            <a:avLst/>
          </a:prstGeom>
          <a:ln w="19050">
            <a:solidFill>
              <a:srgbClr val="79527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9421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38982" y="2031717"/>
            <a:ext cx="8901204" cy="4303130"/>
          </a:xfrm>
        </p:spPr>
        <p:txBody>
          <a:bodyPr>
            <a:normAutofit fontScale="77500" lnSpcReduction="20000"/>
          </a:bodyPr>
          <a:lstStyle/>
          <a:p>
            <a:pPr algn="l"/>
            <a:r>
              <a:rPr lang="en-GB" b="0" i="0" dirty="0">
                <a:effectLst/>
              </a:rPr>
              <a:t>…there was only a rumour that there was one (a disaster plan) lying around.” </a:t>
            </a:r>
          </a:p>
          <a:p>
            <a:pPr algn="l"/>
            <a:r>
              <a:rPr lang="en-GB" b="0" i="0" dirty="0">
                <a:effectLst/>
              </a:rPr>
              <a:t>Although they did have one regarding foot and mouth it was last examined briefly after </a:t>
            </a:r>
          </a:p>
          <a:p>
            <a:pPr algn="l"/>
            <a:r>
              <a:rPr lang="en-GB" b="0" i="0" dirty="0">
                <a:effectLst/>
              </a:rPr>
              <a:t>the 1967 outbreak. Furthermore, of the industry representatives interviewed none had a </a:t>
            </a:r>
          </a:p>
          <a:p>
            <a:pPr algn="l"/>
            <a:r>
              <a:rPr lang="en-GB" b="0" i="0" dirty="0">
                <a:effectLst/>
              </a:rPr>
              <a:t>crisis plan in place for their own business before the outbreak. Perhaps more surprisingly </a:t>
            </a:r>
          </a:p>
          <a:p>
            <a:pPr algn="l"/>
            <a:r>
              <a:rPr lang="en-GB" b="0" i="0" dirty="0">
                <a:effectLst/>
              </a:rPr>
              <a:t>the tourism industry seemed to have learned little from their experience at the local level. </a:t>
            </a:r>
          </a:p>
          <a:p>
            <a:pPr algn="l"/>
            <a:endParaRPr lang="en-GB" b="0" i="0" dirty="0">
              <a:effectLst/>
            </a:endParaRPr>
          </a:p>
          <a:p>
            <a:pPr algn="l"/>
            <a:r>
              <a:rPr lang="en-GB" b="0" i="0" dirty="0">
                <a:effectLst/>
              </a:rPr>
              <a:t>According to one representative, “I don’t know whether people would have (a plan) in the future because I think that people felt that it has happened once and couldn’t happen again.” </a:t>
            </a:r>
          </a:p>
          <a:p>
            <a:pPr algn="l"/>
            <a:endParaRPr lang="en-GB" dirty="0"/>
          </a:p>
          <a:p>
            <a:pPr algn="l"/>
            <a:r>
              <a:rPr lang="en-GB" b="0" i="0" dirty="0">
                <a:effectLst/>
              </a:rPr>
              <a:t>Only two people expressed an interest in developing a crisis management plan in the future because crises are seen as infrequent and that little can be done to alter their </a:t>
            </a:r>
          </a:p>
          <a:p>
            <a:pPr algn="l"/>
            <a:r>
              <a:rPr lang="en-GB" b="0" i="0" dirty="0">
                <a:effectLst/>
              </a:rPr>
              <a:t>impacts. The only contingency considered was setting aside money and resources to deal </a:t>
            </a:r>
          </a:p>
          <a:p>
            <a:pPr algn="l"/>
            <a:r>
              <a:rPr lang="en-GB" b="0" i="0" dirty="0">
                <a:effectLst/>
              </a:rPr>
              <a:t>with unforeseen events. However, crisis management theory suggests that established </a:t>
            </a:r>
          </a:p>
          <a:p>
            <a:pPr algn="l"/>
            <a:r>
              <a:rPr lang="en-GB" b="0" i="0" dirty="0">
                <a:effectLst/>
              </a:rPr>
              <a:t>plans can limit the severity of crises and disasters through proactive contingency planning (</a:t>
            </a:r>
            <a:r>
              <a:rPr lang="en-GB" b="0" i="0" dirty="0" err="1">
                <a:effectLst/>
              </a:rPr>
              <a:t>Kash</a:t>
            </a:r>
            <a:r>
              <a:rPr lang="en-GB" b="0" i="0" dirty="0">
                <a:effectLst/>
              </a:rPr>
              <a:t> and Darling, 1998; Heath, 1998). </a:t>
            </a:r>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34714" y="642972"/>
            <a:ext cx="10596674" cy="1139795"/>
          </a:xfrm>
        </p:spPr>
        <p:txBody>
          <a:bodyPr>
            <a:normAutofit fontScale="77500" lnSpcReduction="20000"/>
          </a:bodyPr>
          <a:lstStyle/>
          <a:p>
            <a:pPr>
              <a:lnSpc>
                <a:spcPct val="120000"/>
              </a:lnSpc>
              <a:spcBef>
                <a:spcPts val="0"/>
              </a:spcBef>
            </a:pPr>
            <a:r>
              <a:rPr lang="en-GB" sz="4700" b="1" i="0" dirty="0">
                <a:effectLst/>
              </a:rPr>
              <a:t>Research: </a:t>
            </a:r>
            <a:r>
              <a:rPr lang="en-GB" sz="2800" b="0" i="0" dirty="0">
                <a:effectLst/>
              </a:rPr>
              <a:t>The UK Foot and Mouth Disaster Plan (Resilience Plan) Was Not Updated Since 1967. An Updated Version Could Have Limited the Severity of the Crisis.</a:t>
            </a:r>
          </a:p>
          <a:p>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Tree>
    <p:extLst>
      <p:ext uri="{BB962C8B-B14F-4D97-AF65-F5344CB8AC3E}">
        <p14:creationId xmlns:p14="http://schemas.microsoft.com/office/powerpoint/2010/main" val="2366214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group of people working on computers&#10;&#10;Description automatically generated with low confidence">
            <a:extLst>
              <a:ext uri="{FF2B5EF4-FFF2-40B4-BE49-F238E27FC236}">
                <a16:creationId xmlns:a16="http://schemas.microsoft.com/office/drawing/2014/main" id="{D74EFFC3-88C3-4498-BD41-CDAC792B06F2}"/>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t="7635" b="7635"/>
          <a:stretch>
            <a:fillRect/>
          </a:stretch>
        </p:blipFill>
        <p:spPr/>
      </p:pic>
      <p:sp>
        <p:nvSpPr>
          <p:cNvPr id="5" name="Text Placeholder 4">
            <a:extLst>
              <a:ext uri="{FF2B5EF4-FFF2-40B4-BE49-F238E27FC236}">
                <a16:creationId xmlns:a16="http://schemas.microsoft.com/office/drawing/2014/main" id="{59970CBF-E655-DE81-00EE-5F9C4C3EC68A}"/>
              </a:ext>
            </a:extLst>
          </p:cNvPr>
          <p:cNvSpPr>
            <a:spLocks noGrp="1"/>
          </p:cNvSpPr>
          <p:nvPr>
            <p:ph type="body" sz="quarter" idx="16"/>
          </p:nvPr>
        </p:nvSpPr>
        <p:spPr>
          <a:xfrm>
            <a:off x="392481" y="421825"/>
            <a:ext cx="4716425" cy="582221"/>
          </a:xfrm>
        </p:spPr>
        <p:txBody>
          <a:bodyPr>
            <a:normAutofit lnSpcReduction="10000"/>
          </a:bodyPr>
          <a:lstStyle/>
          <a:p>
            <a:pPr algn="ctr"/>
            <a:r>
              <a:rPr lang="en-IE" dirty="0">
                <a:solidFill>
                  <a:srgbClr val="F27954"/>
                </a:solidFill>
              </a:rPr>
              <a:t>Business Resilience Plan</a:t>
            </a:r>
          </a:p>
        </p:txBody>
      </p:sp>
      <p:sp>
        <p:nvSpPr>
          <p:cNvPr id="6" name="Text Placeholder 5">
            <a:extLst>
              <a:ext uri="{FF2B5EF4-FFF2-40B4-BE49-F238E27FC236}">
                <a16:creationId xmlns:a16="http://schemas.microsoft.com/office/drawing/2014/main" id="{003B1DD8-0638-9F20-0482-6AD718E12E5A}"/>
              </a:ext>
            </a:extLst>
          </p:cNvPr>
          <p:cNvSpPr>
            <a:spLocks noGrp="1"/>
          </p:cNvSpPr>
          <p:nvPr>
            <p:ph type="body" sz="quarter" idx="18"/>
          </p:nvPr>
        </p:nvSpPr>
        <p:spPr>
          <a:xfrm>
            <a:off x="278790" y="1004046"/>
            <a:ext cx="5395869" cy="5258443"/>
          </a:xfrm>
        </p:spPr>
        <p:txBody>
          <a:bodyPr>
            <a:normAutofit fontScale="92500" lnSpcReduction="10000"/>
          </a:bodyPr>
          <a:lstStyle/>
          <a:p>
            <a:pPr algn="l"/>
            <a:r>
              <a:rPr lang="en-GB" b="0" i="0" dirty="0">
                <a:effectLst/>
              </a:rPr>
              <a:t>Each of the components can stand alone. However, combined they create a framework from which an overall resilience plan is developed.</a:t>
            </a:r>
          </a:p>
          <a:p>
            <a:pPr algn="l"/>
            <a:endParaRPr lang="en-GB" dirty="0"/>
          </a:p>
          <a:p>
            <a:pPr algn="l"/>
            <a:r>
              <a:rPr lang="en-GB" b="0" i="0" dirty="0">
                <a:effectLst/>
              </a:rPr>
              <a:t>The most important aspect of a business resilience plan is to define the end state of the region following the completion of all recovery plans and resumption processes. It's easy to say a business has recovered from an incident once it has resumed operations. But does that mean it's resilient? Ultimately, a region must determine what its end state should be following an incident. To achieve that, it must determine what constitutes a state of resilience.</a:t>
            </a:r>
          </a:p>
          <a:p>
            <a:pPr>
              <a:lnSpc>
                <a:spcPct val="110000"/>
              </a:lnSpc>
            </a:pPr>
            <a:endParaRPr lang="en-IE" dirty="0"/>
          </a:p>
        </p:txBody>
      </p:sp>
    </p:spTree>
    <p:extLst>
      <p:ext uri="{BB962C8B-B14F-4D97-AF65-F5344CB8AC3E}">
        <p14:creationId xmlns:p14="http://schemas.microsoft.com/office/powerpoint/2010/main" val="923999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91D3ED4-43F5-A145-06EF-5C633F9F15F1}"/>
              </a:ext>
            </a:extLst>
          </p:cNvPr>
          <p:cNvSpPr>
            <a:spLocks noGrp="1"/>
          </p:cNvSpPr>
          <p:nvPr>
            <p:ph type="body" sz="quarter" idx="16"/>
          </p:nvPr>
        </p:nvSpPr>
        <p:spPr>
          <a:xfrm>
            <a:off x="6493228" y="1212719"/>
            <a:ext cx="5444772" cy="582221"/>
          </a:xfrm>
        </p:spPr>
        <p:txBody>
          <a:bodyPr/>
          <a:lstStyle/>
          <a:p>
            <a:r>
              <a:rPr lang="en-IE" sz="3200" b="0" dirty="0"/>
              <a:t>2.  Building a Business Continuity Plan</a:t>
            </a:r>
          </a:p>
        </p:txBody>
      </p:sp>
      <p:sp>
        <p:nvSpPr>
          <p:cNvPr id="14" name="TextBox 13">
            <a:extLst>
              <a:ext uri="{FF2B5EF4-FFF2-40B4-BE49-F238E27FC236}">
                <a16:creationId xmlns:a16="http://schemas.microsoft.com/office/drawing/2014/main" id="{FF3F6A33-459D-7266-52EB-8F51B00A7932}"/>
              </a:ext>
            </a:extLst>
          </p:cNvPr>
          <p:cNvSpPr txBox="1"/>
          <p:nvPr/>
        </p:nvSpPr>
        <p:spPr>
          <a:xfrm>
            <a:off x="4754075" y="7269425"/>
            <a:ext cx="5915026" cy="461665"/>
          </a:xfrm>
          <a:prstGeom prst="rect">
            <a:avLst/>
          </a:prstGeom>
          <a:solidFill>
            <a:srgbClr val="086D6E"/>
          </a:solidFill>
        </p:spPr>
        <p:txBody>
          <a:bodyPr wrap="square" rtlCol="0">
            <a:spAutoFit/>
          </a:bodyPr>
          <a:lstStyle/>
          <a:p>
            <a:pPr algn="ctr"/>
            <a:endParaRPr lang="en-IE" sz="2400" i="1" dirty="0">
              <a:solidFill>
                <a:schemeClr val="bg1"/>
              </a:solidFill>
            </a:endParaRPr>
          </a:p>
        </p:txBody>
      </p:sp>
      <p:sp>
        <p:nvSpPr>
          <p:cNvPr id="17" name="TextBox 16">
            <a:extLst>
              <a:ext uri="{FF2B5EF4-FFF2-40B4-BE49-F238E27FC236}">
                <a16:creationId xmlns:a16="http://schemas.microsoft.com/office/drawing/2014/main" id="{C3A1BDC2-7859-9296-0850-AFD5E7833625}"/>
              </a:ext>
            </a:extLst>
          </p:cNvPr>
          <p:cNvSpPr txBox="1"/>
          <p:nvPr/>
        </p:nvSpPr>
        <p:spPr>
          <a:xfrm>
            <a:off x="3181310" y="7415390"/>
            <a:ext cx="5915026" cy="461665"/>
          </a:xfrm>
          <a:prstGeom prst="rect">
            <a:avLst/>
          </a:prstGeom>
          <a:solidFill>
            <a:srgbClr val="086D6E"/>
          </a:solidFill>
        </p:spPr>
        <p:txBody>
          <a:bodyPr wrap="square" rtlCol="0">
            <a:spAutoFit/>
          </a:bodyPr>
          <a:lstStyle/>
          <a:p>
            <a:pPr algn="ctr"/>
            <a:endParaRPr lang="en-IE" sz="2400" i="1" dirty="0">
              <a:solidFill>
                <a:schemeClr val="bg1"/>
              </a:solidFill>
            </a:endParaRPr>
          </a:p>
        </p:txBody>
      </p:sp>
      <p:sp>
        <p:nvSpPr>
          <p:cNvPr id="20" name="TextBox 19">
            <a:extLst>
              <a:ext uri="{FF2B5EF4-FFF2-40B4-BE49-F238E27FC236}">
                <a16:creationId xmlns:a16="http://schemas.microsoft.com/office/drawing/2014/main" id="{6C1E98BA-6BCE-E89A-6438-E959DCF9DFF1}"/>
              </a:ext>
            </a:extLst>
          </p:cNvPr>
          <p:cNvSpPr txBox="1"/>
          <p:nvPr/>
        </p:nvSpPr>
        <p:spPr>
          <a:xfrm>
            <a:off x="3185025" y="7613460"/>
            <a:ext cx="5915026" cy="461665"/>
          </a:xfrm>
          <a:prstGeom prst="rect">
            <a:avLst/>
          </a:prstGeom>
          <a:solidFill>
            <a:srgbClr val="086D6E"/>
          </a:solidFill>
        </p:spPr>
        <p:txBody>
          <a:bodyPr wrap="square" rtlCol="0">
            <a:spAutoFit/>
          </a:bodyPr>
          <a:lstStyle/>
          <a:p>
            <a:pPr algn="ctr"/>
            <a:endParaRPr lang="en-IE" sz="2400" i="1" dirty="0">
              <a:solidFill>
                <a:schemeClr val="bg1"/>
              </a:solidFill>
            </a:endParaRPr>
          </a:p>
        </p:txBody>
      </p:sp>
      <p:pic>
        <p:nvPicPr>
          <p:cNvPr id="6" name="Picture Placeholder 5" descr="A group of women sitting at a table&#10;&#10;Description automatically generated with medium confidence">
            <a:extLst>
              <a:ext uri="{FF2B5EF4-FFF2-40B4-BE49-F238E27FC236}">
                <a16:creationId xmlns:a16="http://schemas.microsoft.com/office/drawing/2014/main" id="{20E8A2C2-75A6-C943-C6F7-3351943B9850}"/>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13043" b="13043"/>
          <a:stretch>
            <a:fillRect/>
          </a:stretch>
        </p:blipFill>
        <p:spPr/>
      </p:pic>
    </p:spTree>
    <p:extLst>
      <p:ext uri="{BB962C8B-B14F-4D97-AF65-F5344CB8AC3E}">
        <p14:creationId xmlns:p14="http://schemas.microsoft.com/office/powerpoint/2010/main" val="539521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3AB92F72-4885-E4C2-2334-A300B05AEE4B}"/>
              </a:ext>
            </a:extLst>
          </p:cNvPr>
          <p:cNvGrpSpPr/>
          <p:nvPr/>
        </p:nvGrpSpPr>
        <p:grpSpPr>
          <a:xfrm>
            <a:off x="2352167" y="159190"/>
            <a:ext cx="8606548" cy="6707528"/>
            <a:chOff x="1822329" y="95015"/>
            <a:chExt cx="6297495" cy="5129301"/>
          </a:xfrm>
        </p:grpSpPr>
        <p:grpSp>
          <p:nvGrpSpPr>
            <p:cNvPr id="3" name="Graphic 2">
              <a:extLst>
                <a:ext uri="{FF2B5EF4-FFF2-40B4-BE49-F238E27FC236}">
                  <a16:creationId xmlns:a16="http://schemas.microsoft.com/office/drawing/2014/main" id="{1B2CB44E-8C68-C5E4-25A2-891441C8C9B9}"/>
                </a:ext>
              </a:extLst>
            </p:cNvPr>
            <p:cNvGrpSpPr/>
            <p:nvPr/>
          </p:nvGrpSpPr>
          <p:grpSpPr>
            <a:xfrm>
              <a:off x="1822329" y="95015"/>
              <a:ext cx="6297495" cy="1706278"/>
              <a:chOff x="1822329" y="95015"/>
              <a:chExt cx="6297495" cy="1706278"/>
            </a:xfrm>
          </p:grpSpPr>
          <p:grpSp>
            <p:nvGrpSpPr>
              <p:cNvPr id="100" name="Graphic 2">
                <a:extLst>
                  <a:ext uri="{FF2B5EF4-FFF2-40B4-BE49-F238E27FC236}">
                    <a16:creationId xmlns:a16="http://schemas.microsoft.com/office/drawing/2014/main" id="{716513F6-5306-0728-014C-4CED462C9AED}"/>
                  </a:ext>
                </a:extLst>
              </p:cNvPr>
              <p:cNvGrpSpPr/>
              <p:nvPr/>
            </p:nvGrpSpPr>
            <p:grpSpPr>
              <a:xfrm>
                <a:off x="1822329" y="95015"/>
                <a:ext cx="2075870" cy="1706278"/>
                <a:chOff x="1822329" y="95015"/>
                <a:chExt cx="2075870" cy="1706278"/>
              </a:xfrm>
            </p:grpSpPr>
            <p:pic>
              <p:nvPicPr>
                <p:cNvPr id="121" name="Picture 120">
                  <a:extLst>
                    <a:ext uri="{FF2B5EF4-FFF2-40B4-BE49-F238E27FC236}">
                      <a16:creationId xmlns:a16="http://schemas.microsoft.com/office/drawing/2014/main" id="{6B7A49A9-F3D6-05AC-249F-4297BA175F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22329" y="406850"/>
                  <a:ext cx="1999244" cy="1394443"/>
                </a:xfrm>
                <a:custGeom>
                  <a:avLst/>
                  <a:gdLst>
                    <a:gd name="connsiteX0" fmla="*/ -1062 w 1999244"/>
                    <a:gd name="connsiteY0" fmla="*/ -788 h 1394443"/>
                    <a:gd name="connsiteX1" fmla="*/ 1998182 w 1999244"/>
                    <a:gd name="connsiteY1" fmla="*/ -788 h 1394443"/>
                    <a:gd name="connsiteX2" fmla="*/ 1998182 w 1999244"/>
                    <a:gd name="connsiteY2" fmla="*/ 1393655 h 1394443"/>
                    <a:gd name="connsiteX3" fmla="*/ -1062 w 1999244"/>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88"/>
                      </a:moveTo>
                      <a:lnTo>
                        <a:pt x="1998182" y="-788"/>
                      </a:lnTo>
                      <a:lnTo>
                        <a:pt x="1998182" y="1393655"/>
                      </a:lnTo>
                      <a:lnTo>
                        <a:pt x="-1062" y="1393655"/>
                      </a:lnTo>
                      <a:close/>
                    </a:path>
                  </a:pathLst>
                </a:custGeom>
              </p:spPr>
            </p:pic>
            <p:sp>
              <p:nvSpPr>
                <p:cNvPr id="122" name="Freeform 8">
                  <a:extLst>
                    <a:ext uri="{FF2B5EF4-FFF2-40B4-BE49-F238E27FC236}">
                      <a16:creationId xmlns:a16="http://schemas.microsoft.com/office/drawing/2014/main" id="{CF114C0F-F432-AD1D-3922-99D00F88DAED}"/>
                    </a:ext>
                  </a:extLst>
                </p:cNvPr>
                <p:cNvSpPr/>
                <p:nvPr/>
              </p:nvSpPr>
              <p:spPr>
                <a:xfrm>
                  <a:off x="2002808" y="29670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23" name="Freeform 9">
                  <a:extLst>
                    <a:ext uri="{FF2B5EF4-FFF2-40B4-BE49-F238E27FC236}">
                      <a16:creationId xmlns:a16="http://schemas.microsoft.com/office/drawing/2014/main" id="{6CCA2BF6-5B90-2452-53E2-883FD648E397}"/>
                    </a:ext>
                  </a:extLst>
                </p:cNvPr>
                <p:cNvSpPr/>
                <p:nvPr/>
              </p:nvSpPr>
              <p:spPr>
                <a:xfrm>
                  <a:off x="2065285"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24" name="Graphic 2">
                  <a:extLst>
                    <a:ext uri="{FF2B5EF4-FFF2-40B4-BE49-F238E27FC236}">
                      <a16:creationId xmlns:a16="http://schemas.microsoft.com/office/drawing/2014/main" id="{5E37FE55-EC91-A83B-6E03-ABA22AFE838A}"/>
                    </a:ext>
                  </a:extLst>
                </p:cNvPr>
                <p:cNvGrpSpPr/>
                <p:nvPr/>
              </p:nvGrpSpPr>
              <p:grpSpPr>
                <a:xfrm>
                  <a:off x="2175539" y="209916"/>
                  <a:ext cx="379155" cy="225161"/>
                  <a:chOff x="2175539" y="209916"/>
                  <a:chExt cx="379155" cy="225161"/>
                </a:xfrm>
                <a:solidFill>
                  <a:srgbClr val="79527B"/>
                </a:solidFill>
              </p:grpSpPr>
              <p:sp>
                <p:nvSpPr>
                  <p:cNvPr id="128" name="Freeform 11">
                    <a:extLst>
                      <a:ext uri="{FF2B5EF4-FFF2-40B4-BE49-F238E27FC236}">
                        <a16:creationId xmlns:a16="http://schemas.microsoft.com/office/drawing/2014/main" id="{362DC609-9C82-EC1B-4F97-FA7503686AAC}"/>
                      </a:ext>
                    </a:extLst>
                  </p:cNvPr>
                  <p:cNvSpPr/>
                  <p:nvPr/>
                </p:nvSpPr>
                <p:spPr>
                  <a:xfrm>
                    <a:off x="2175539"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9" name="Freeform 12">
                    <a:extLst>
                      <a:ext uri="{FF2B5EF4-FFF2-40B4-BE49-F238E27FC236}">
                        <a16:creationId xmlns:a16="http://schemas.microsoft.com/office/drawing/2014/main" id="{3D5538CF-F879-8575-CCC4-031BAA2FB4E9}"/>
                      </a:ext>
                    </a:extLst>
                  </p:cNvPr>
                  <p:cNvSpPr/>
                  <p:nvPr/>
                </p:nvSpPr>
                <p:spPr>
                  <a:xfrm>
                    <a:off x="2359676"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25" name="Graphic 2">
                  <a:extLst>
                    <a:ext uri="{FF2B5EF4-FFF2-40B4-BE49-F238E27FC236}">
                      <a16:creationId xmlns:a16="http://schemas.microsoft.com/office/drawing/2014/main" id="{F036BEA9-AE4F-8946-26CF-9EEB74930491}"/>
                    </a:ext>
                  </a:extLst>
                </p:cNvPr>
                <p:cNvGrpSpPr/>
                <p:nvPr/>
              </p:nvGrpSpPr>
              <p:grpSpPr>
                <a:xfrm>
                  <a:off x="2650135" y="95015"/>
                  <a:ext cx="1129009" cy="455900"/>
                  <a:chOff x="2650135" y="95015"/>
                  <a:chExt cx="1129009" cy="455900"/>
                </a:xfrm>
              </p:grpSpPr>
              <p:sp>
                <p:nvSpPr>
                  <p:cNvPr id="126" name="Freeform 14">
                    <a:extLst>
                      <a:ext uri="{FF2B5EF4-FFF2-40B4-BE49-F238E27FC236}">
                        <a16:creationId xmlns:a16="http://schemas.microsoft.com/office/drawing/2014/main" id="{53427BA3-C112-228A-F145-9F47695C8BDF}"/>
                      </a:ext>
                    </a:extLst>
                  </p:cNvPr>
                  <p:cNvSpPr/>
                  <p:nvPr/>
                </p:nvSpPr>
                <p:spPr>
                  <a:xfrm>
                    <a:off x="2679739" y="124637"/>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127" name="Freeform 15">
                    <a:extLst>
                      <a:ext uri="{FF2B5EF4-FFF2-40B4-BE49-F238E27FC236}">
                        <a16:creationId xmlns:a16="http://schemas.microsoft.com/office/drawing/2014/main" id="{75476238-8B54-153E-792A-82AC4CD4D7AB}"/>
                      </a:ext>
                    </a:extLst>
                  </p:cNvPr>
                  <p:cNvSpPr/>
                  <p:nvPr/>
                </p:nvSpPr>
                <p:spPr>
                  <a:xfrm>
                    <a:off x="2650135" y="9501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1" name="Graphic 2">
                <a:extLst>
                  <a:ext uri="{FF2B5EF4-FFF2-40B4-BE49-F238E27FC236}">
                    <a16:creationId xmlns:a16="http://schemas.microsoft.com/office/drawing/2014/main" id="{99950F29-A0EC-D802-33D2-3D8AE50744B5}"/>
                  </a:ext>
                </a:extLst>
              </p:cNvPr>
              <p:cNvGrpSpPr/>
              <p:nvPr/>
            </p:nvGrpSpPr>
            <p:grpSpPr>
              <a:xfrm>
                <a:off x="3933496" y="95015"/>
                <a:ext cx="2075527" cy="1706278"/>
                <a:chOff x="3933496" y="95015"/>
                <a:chExt cx="2075527" cy="1706278"/>
              </a:xfrm>
            </p:grpSpPr>
            <p:pic>
              <p:nvPicPr>
                <p:cNvPr id="112" name="Picture 111">
                  <a:extLst>
                    <a:ext uri="{FF2B5EF4-FFF2-40B4-BE49-F238E27FC236}">
                      <a16:creationId xmlns:a16="http://schemas.microsoft.com/office/drawing/2014/main" id="{0BC3CE30-256D-E42F-A17A-82DF2CF46D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3496" y="406850"/>
                  <a:ext cx="1998695" cy="1394443"/>
                </a:xfrm>
                <a:custGeom>
                  <a:avLst/>
                  <a:gdLst>
                    <a:gd name="connsiteX0" fmla="*/ -138 w 1998695"/>
                    <a:gd name="connsiteY0" fmla="*/ -788 h 1394443"/>
                    <a:gd name="connsiteX1" fmla="*/ 1998557 w 1998695"/>
                    <a:gd name="connsiteY1" fmla="*/ -788 h 1394443"/>
                    <a:gd name="connsiteX2" fmla="*/ 1998557 w 1998695"/>
                    <a:gd name="connsiteY2" fmla="*/ 1393655 h 1394443"/>
                    <a:gd name="connsiteX3" fmla="*/ -138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88"/>
                      </a:moveTo>
                      <a:lnTo>
                        <a:pt x="1998557" y="-788"/>
                      </a:lnTo>
                      <a:lnTo>
                        <a:pt x="1998557" y="1393655"/>
                      </a:lnTo>
                      <a:lnTo>
                        <a:pt x="-138" y="1393655"/>
                      </a:lnTo>
                      <a:close/>
                    </a:path>
                  </a:pathLst>
                </a:custGeom>
              </p:spPr>
            </p:pic>
            <p:sp>
              <p:nvSpPr>
                <p:cNvPr id="113" name="Freeform 18">
                  <a:extLst>
                    <a:ext uri="{FF2B5EF4-FFF2-40B4-BE49-F238E27FC236}">
                      <a16:creationId xmlns:a16="http://schemas.microsoft.com/office/drawing/2014/main" id="{20147098-0D42-7324-DC51-45E1E3BD81EB}"/>
                    </a:ext>
                  </a:extLst>
                </p:cNvPr>
                <p:cNvSpPr/>
                <p:nvPr/>
              </p:nvSpPr>
              <p:spPr>
                <a:xfrm>
                  <a:off x="4113632" y="29670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14" name="Freeform 19">
                  <a:extLst>
                    <a:ext uri="{FF2B5EF4-FFF2-40B4-BE49-F238E27FC236}">
                      <a16:creationId xmlns:a16="http://schemas.microsoft.com/office/drawing/2014/main" id="{C0E3B153-CFAC-F2EF-9638-7EA573F06CBA}"/>
                    </a:ext>
                  </a:extLst>
                </p:cNvPr>
                <p:cNvSpPr/>
                <p:nvPr/>
              </p:nvSpPr>
              <p:spPr>
                <a:xfrm>
                  <a:off x="4176086"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15" name="Graphic 2">
                  <a:extLst>
                    <a:ext uri="{FF2B5EF4-FFF2-40B4-BE49-F238E27FC236}">
                      <a16:creationId xmlns:a16="http://schemas.microsoft.com/office/drawing/2014/main" id="{49DF9706-7402-ACE1-59F9-4957EDDB6F89}"/>
                    </a:ext>
                  </a:extLst>
                </p:cNvPr>
                <p:cNvGrpSpPr/>
                <p:nvPr/>
              </p:nvGrpSpPr>
              <p:grpSpPr>
                <a:xfrm>
                  <a:off x="4286340" y="209916"/>
                  <a:ext cx="379178" cy="225161"/>
                  <a:chOff x="4286340" y="209916"/>
                  <a:chExt cx="379178" cy="225161"/>
                </a:xfrm>
                <a:solidFill>
                  <a:srgbClr val="79527B"/>
                </a:solidFill>
              </p:grpSpPr>
              <p:sp>
                <p:nvSpPr>
                  <p:cNvPr id="119" name="Freeform 21">
                    <a:extLst>
                      <a:ext uri="{FF2B5EF4-FFF2-40B4-BE49-F238E27FC236}">
                        <a16:creationId xmlns:a16="http://schemas.microsoft.com/office/drawing/2014/main" id="{DE2631DF-3E9F-CDE2-161B-71F109C83504}"/>
                      </a:ext>
                    </a:extLst>
                  </p:cNvPr>
                  <p:cNvSpPr/>
                  <p:nvPr/>
                </p:nvSpPr>
                <p:spPr>
                  <a:xfrm>
                    <a:off x="428634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0" name="Freeform 22">
                    <a:extLst>
                      <a:ext uri="{FF2B5EF4-FFF2-40B4-BE49-F238E27FC236}">
                        <a16:creationId xmlns:a16="http://schemas.microsoft.com/office/drawing/2014/main" id="{6E478040-8333-EE7B-11FE-867E2BD3C8DE}"/>
                      </a:ext>
                    </a:extLst>
                  </p:cNvPr>
                  <p:cNvSpPr/>
                  <p:nvPr/>
                </p:nvSpPr>
                <p:spPr>
                  <a:xfrm>
                    <a:off x="447050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16" name="Graphic 2">
                  <a:extLst>
                    <a:ext uri="{FF2B5EF4-FFF2-40B4-BE49-F238E27FC236}">
                      <a16:creationId xmlns:a16="http://schemas.microsoft.com/office/drawing/2014/main" id="{849EA8E3-A939-C96B-925B-3A2749927804}"/>
                    </a:ext>
                  </a:extLst>
                </p:cNvPr>
                <p:cNvGrpSpPr/>
                <p:nvPr/>
              </p:nvGrpSpPr>
              <p:grpSpPr>
                <a:xfrm>
                  <a:off x="4760959" y="95015"/>
                  <a:ext cx="1129009" cy="455900"/>
                  <a:chOff x="4760959" y="95015"/>
                  <a:chExt cx="1129009" cy="455900"/>
                </a:xfrm>
              </p:grpSpPr>
              <p:sp>
                <p:nvSpPr>
                  <p:cNvPr id="117" name="Freeform 24">
                    <a:extLst>
                      <a:ext uri="{FF2B5EF4-FFF2-40B4-BE49-F238E27FC236}">
                        <a16:creationId xmlns:a16="http://schemas.microsoft.com/office/drawing/2014/main" id="{8ACF0064-D133-2AC8-D7B8-C48CCA0B102C}"/>
                      </a:ext>
                    </a:extLst>
                  </p:cNvPr>
                  <p:cNvSpPr/>
                  <p:nvPr/>
                </p:nvSpPr>
                <p:spPr>
                  <a:xfrm>
                    <a:off x="4790563" y="124637"/>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118" name="Freeform 25">
                    <a:extLst>
                      <a:ext uri="{FF2B5EF4-FFF2-40B4-BE49-F238E27FC236}">
                        <a16:creationId xmlns:a16="http://schemas.microsoft.com/office/drawing/2014/main" id="{AF28288E-CC76-F553-6FE2-FBF2176DEA54}"/>
                      </a:ext>
                    </a:extLst>
                  </p:cNvPr>
                  <p:cNvSpPr/>
                  <p:nvPr/>
                </p:nvSpPr>
                <p:spPr>
                  <a:xfrm>
                    <a:off x="4760959"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2" name="Graphic 2">
                <a:extLst>
                  <a:ext uri="{FF2B5EF4-FFF2-40B4-BE49-F238E27FC236}">
                    <a16:creationId xmlns:a16="http://schemas.microsoft.com/office/drawing/2014/main" id="{8C77D689-D8E1-9F3F-28A9-390513224B6D}"/>
                  </a:ext>
                </a:extLst>
              </p:cNvPr>
              <p:cNvGrpSpPr/>
              <p:nvPr/>
            </p:nvGrpSpPr>
            <p:grpSpPr>
              <a:xfrm>
                <a:off x="6044114" y="95015"/>
                <a:ext cx="2075710" cy="1706278"/>
                <a:chOff x="6044114" y="95015"/>
                <a:chExt cx="2075710" cy="1706278"/>
              </a:xfrm>
            </p:grpSpPr>
            <p:pic>
              <p:nvPicPr>
                <p:cNvPr id="103" name="Picture 102">
                  <a:extLst>
                    <a:ext uri="{FF2B5EF4-FFF2-40B4-BE49-F238E27FC236}">
                      <a16:creationId xmlns:a16="http://schemas.microsoft.com/office/drawing/2014/main" id="{B9F21965-4154-5D38-F621-C4A7E074CA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44114" y="406850"/>
                  <a:ext cx="1998695" cy="1394443"/>
                </a:xfrm>
                <a:custGeom>
                  <a:avLst/>
                  <a:gdLst>
                    <a:gd name="connsiteX0" fmla="*/ 785 w 1998695"/>
                    <a:gd name="connsiteY0" fmla="*/ -788 h 1394443"/>
                    <a:gd name="connsiteX1" fmla="*/ 1999481 w 1998695"/>
                    <a:gd name="connsiteY1" fmla="*/ -788 h 1394443"/>
                    <a:gd name="connsiteX2" fmla="*/ 1999481 w 1998695"/>
                    <a:gd name="connsiteY2" fmla="*/ 1393655 h 1394443"/>
                    <a:gd name="connsiteX3" fmla="*/ 785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88"/>
                      </a:moveTo>
                      <a:lnTo>
                        <a:pt x="1999481" y="-788"/>
                      </a:lnTo>
                      <a:lnTo>
                        <a:pt x="1999481" y="1393655"/>
                      </a:lnTo>
                      <a:lnTo>
                        <a:pt x="785" y="1393655"/>
                      </a:lnTo>
                      <a:close/>
                    </a:path>
                  </a:pathLst>
                </a:custGeom>
              </p:spPr>
            </p:pic>
            <p:sp>
              <p:nvSpPr>
                <p:cNvPr id="104" name="Freeform 28">
                  <a:extLst>
                    <a:ext uri="{FF2B5EF4-FFF2-40B4-BE49-F238E27FC236}">
                      <a16:creationId xmlns:a16="http://schemas.microsoft.com/office/drawing/2014/main" id="{24AD21CA-9299-B700-2E90-D97079BA7024}"/>
                    </a:ext>
                  </a:extLst>
                </p:cNvPr>
                <p:cNvSpPr/>
                <p:nvPr/>
              </p:nvSpPr>
              <p:spPr>
                <a:xfrm>
                  <a:off x="6224433" y="29670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7"/>
                        <a:pt x="1860850" y="0"/>
                        <a:pt x="1818262" y="0"/>
                      </a:cubicBezTo>
                      <a:close/>
                    </a:path>
                  </a:pathLst>
                </a:custGeom>
                <a:solidFill>
                  <a:srgbClr val="79527B"/>
                </a:solidFill>
                <a:ln w="2286" cap="flat">
                  <a:noFill/>
                  <a:prstDash val="solid"/>
                  <a:miter/>
                </a:ln>
              </p:spPr>
              <p:txBody>
                <a:bodyPr rtlCol="0" anchor="ctr"/>
                <a:lstStyle/>
                <a:p>
                  <a:endParaRPr lang="en-GB"/>
                </a:p>
              </p:txBody>
            </p:sp>
            <p:sp>
              <p:nvSpPr>
                <p:cNvPr id="105" name="Freeform 29">
                  <a:extLst>
                    <a:ext uri="{FF2B5EF4-FFF2-40B4-BE49-F238E27FC236}">
                      <a16:creationId xmlns:a16="http://schemas.microsoft.com/office/drawing/2014/main" id="{5D2E3B94-B755-335E-6FCF-1BC7473EE48E}"/>
                    </a:ext>
                  </a:extLst>
                </p:cNvPr>
                <p:cNvSpPr/>
                <p:nvPr/>
              </p:nvSpPr>
              <p:spPr>
                <a:xfrm>
                  <a:off x="6286910" y="35917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06" name="Graphic 2">
                  <a:extLst>
                    <a:ext uri="{FF2B5EF4-FFF2-40B4-BE49-F238E27FC236}">
                      <a16:creationId xmlns:a16="http://schemas.microsoft.com/office/drawing/2014/main" id="{A67A162C-9DA2-8DE3-A22D-A69CA98AC072}"/>
                    </a:ext>
                  </a:extLst>
                </p:cNvPr>
                <p:cNvGrpSpPr/>
                <p:nvPr/>
              </p:nvGrpSpPr>
              <p:grpSpPr>
                <a:xfrm>
                  <a:off x="6397140" y="209916"/>
                  <a:ext cx="379179" cy="225161"/>
                  <a:chOff x="6397140" y="209916"/>
                  <a:chExt cx="379179" cy="225161"/>
                </a:xfrm>
                <a:solidFill>
                  <a:srgbClr val="79527B"/>
                </a:solidFill>
              </p:grpSpPr>
              <p:sp>
                <p:nvSpPr>
                  <p:cNvPr id="110" name="Freeform 31">
                    <a:extLst>
                      <a:ext uri="{FF2B5EF4-FFF2-40B4-BE49-F238E27FC236}">
                        <a16:creationId xmlns:a16="http://schemas.microsoft.com/office/drawing/2014/main" id="{645D6ADE-8D44-0ACF-467E-3ED477C21C87}"/>
                      </a:ext>
                    </a:extLst>
                  </p:cNvPr>
                  <p:cNvSpPr/>
                  <p:nvPr/>
                </p:nvSpPr>
                <p:spPr>
                  <a:xfrm>
                    <a:off x="6397140" y="209916"/>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11" name="Freeform 32">
                    <a:extLst>
                      <a:ext uri="{FF2B5EF4-FFF2-40B4-BE49-F238E27FC236}">
                        <a16:creationId xmlns:a16="http://schemas.microsoft.com/office/drawing/2014/main" id="{FBD27A14-608A-5C91-F905-F0843AE34726}"/>
                      </a:ext>
                    </a:extLst>
                  </p:cNvPr>
                  <p:cNvSpPr/>
                  <p:nvPr/>
                </p:nvSpPr>
                <p:spPr>
                  <a:xfrm>
                    <a:off x="6581301"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07" name="Graphic 2">
                  <a:extLst>
                    <a:ext uri="{FF2B5EF4-FFF2-40B4-BE49-F238E27FC236}">
                      <a16:creationId xmlns:a16="http://schemas.microsoft.com/office/drawing/2014/main" id="{92A66D6D-DD9F-BDE5-5F62-B22D3A427C5E}"/>
                    </a:ext>
                  </a:extLst>
                </p:cNvPr>
                <p:cNvGrpSpPr/>
                <p:nvPr/>
              </p:nvGrpSpPr>
              <p:grpSpPr>
                <a:xfrm>
                  <a:off x="6871783" y="95015"/>
                  <a:ext cx="1129009" cy="455900"/>
                  <a:chOff x="6871783" y="95015"/>
                  <a:chExt cx="1129009" cy="455900"/>
                </a:xfrm>
              </p:grpSpPr>
              <p:sp>
                <p:nvSpPr>
                  <p:cNvPr id="108" name="Freeform 34">
                    <a:extLst>
                      <a:ext uri="{FF2B5EF4-FFF2-40B4-BE49-F238E27FC236}">
                        <a16:creationId xmlns:a16="http://schemas.microsoft.com/office/drawing/2014/main" id="{32DEE0E6-170B-5360-52BC-244B4BF0E39E}"/>
                      </a:ext>
                    </a:extLst>
                  </p:cNvPr>
                  <p:cNvSpPr/>
                  <p:nvPr/>
                </p:nvSpPr>
                <p:spPr>
                  <a:xfrm>
                    <a:off x="6901387" y="124637"/>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109" name="Freeform 35">
                    <a:extLst>
                      <a:ext uri="{FF2B5EF4-FFF2-40B4-BE49-F238E27FC236}">
                        <a16:creationId xmlns:a16="http://schemas.microsoft.com/office/drawing/2014/main" id="{0CDCDCD0-A700-5CB9-D97D-9355626B267F}"/>
                      </a:ext>
                    </a:extLst>
                  </p:cNvPr>
                  <p:cNvSpPr/>
                  <p:nvPr/>
                </p:nvSpPr>
                <p:spPr>
                  <a:xfrm>
                    <a:off x="6871783"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79527B"/>
                  </a:solidFill>
                  <a:ln w="2286" cap="flat">
                    <a:noFill/>
                    <a:prstDash val="solid"/>
                    <a:miter/>
                  </a:ln>
                </p:spPr>
                <p:txBody>
                  <a:bodyPr rtlCol="0" anchor="ctr"/>
                  <a:lstStyle/>
                  <a:p>
                    <a:endParaRPr lang="en-GB"/>
                  </a:p>
                </p:txBody>
              </p:sp>
            </p:grpSp>
          </p:grpSp>
        </p:grpSp>
        <p:grpSp>
          <p:nvGrpSpPr>
            <p:cNvPr id="4" name="Graphic 2">
              <a:extLst>
                <a:ext uri="{FF2B5EF4-FFF2-40B4-BE49-F238E27FC236}">
                  <a16:creationId xmlns:a16="http://schemas.microsoft.com/office/drawing/2014/main" id="{47B1B000-9F9A-33C7-736F-FDAB546A5F25}"/>
                </a:ext>
              </a:extLst>
            </p:cNvPr>
            <p:cNvGrpSpPr/>
            <p:nvPr/>
          </p:nvGrpSpPr>
          <p:grpSpPr>
            <a:xfrm>
              <a:off x="1822329" y="1806595"/>
              <a:ext cx="6297495" cy="1706209"/>
              <a:chOff x="1822329" y="1806595"/>
              <a:chExt cx="6297495" cy="1706209"/>
            </a:xfrm>
          </p:grpSpPr>
          <p:grpSp>
            <p:nvGrpSpPr>
              <p:cNvPr id="64" name="Graphic 2">
                <a:extLst>
                  <a:ext uri="{FF2B5EF4-FFF2-40B4-BE49-F238E27FC236}">
                    <a16:creationId xmlns:a16="http://schemas.microsoft.com/office/drawing/2014/main" id="{0BECA2A8-128F-F7B8-C668-552FDE7B75E2}"/>
                  </a:ext>
                </a:extLst>
              </p:cNvPr>
              <p:cNvGrpSpPr/>
              <p:nvPr/>
            </p:nvGrpSpPr>
            <p:grpSpPr>
              <a:xfrm>
                <a:off x="1822329" y="1806595"/>
                <a:ext cx="2075870" cy="1706209"/>
                <a:chOff x="1822329" y="1806595"/>
                <a:chExt cx="2075870" cy="1706209"/>
              </a:xfrm>
            </p:grpSpPr>
            <p:pic>
              <p:nvPicPr>
                <p:cNvPr id="89" name="Picture 88">
                  <a:extLst>
                    <a:ext uri="{FF2B5EF4-FFF2-40B4-BE49-F238E27FC236}">
                      <a16:creationId xmlns:a16="http://schemas.microsoft.com/office/drawing/2014/main" id="{05D5DE33-8066-0905-D5D2-D8B1EA594A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22329" y="2118361"/>
                  <a:ext cx="1999244" cy="1394443"/>
                </a:xfrm>
                <a:custGeom>
                  <a:avLst/>
                  <a:gdLst>
                    <a:gd name="connsiteX0" fmla="*/ -1062 w 1999244"/>
                    <a:gd name="connsiteY0" fmla="*/ -39 h 1394443"/>
                    <a:gd name="connsiteX1" fmla="*/ 1998182 w 1999244"/>
                    <a:gd name="connsiteY1" fmla="*/ -39 h 1394443"/>
                    <a:gd name="connsiteX2" fmla="*/ 1998182 w 1999244"/>
                    <a:gd name="connsiteY2" fmla="*/ 1394404 h 1394443"/>
                    <a:gd name="connsiteX3" fmla="*/ -1062 w 1999244"/>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39"/>
                      </a:moveTo>
                      <a:lnTo>
                        <a:pt x="1998182" y="-39"/>
                      </a:lnTo>
                      <a:lnTo>
                        <a:pt x="1998182" y="1394404"/>
                      </a:lnTo>
                      <a:lnTo>
                        <a:pt x="-1062" y="1394404"/>
                      </a:lnTo>
                      <a:close/>
                    </a:path>
                  </a:pathLst>
                </a:custGeom>
              </p:spPr>
            </p:pic>
            <p:grpSp>
              <p:nvGrpSpPr>
                <p:cNvPr id="90" name="Graphic 2">
                  <a:extLst>
                    <a:ext uri="{FF2B5EF4-FFF2-40B4-BE49-F238E27FC236}">
                      <a16:creationId xmlns:a16="http://schemas.microsoft.com/office/drawing/2014/main" id="{4CBFA8ED-FDF2-F24B-70FB-042260589F26}"/>
                    </a:ext>
                  </a:extLst>
                </p:cNvPr>
                <p:cNvGrpSpPr/>
                <p:nvPr/>
              </p:nvGrpSpPr>
              <p:grpSpPr>
                <a:xfrm>
                  <a:off x="2002808" y="1806595"/>
                  <a:ext cx="1895391" cy="1508018"/>
                  <a:chOff x="2002808" y="1806595"/>
                  <a:chExt cx="1895391" cy="1508018"/>
                </a:xfrm>
              </p:grpSpPr>
              <p:grpSp>
                <p:nvGrpSpPr>
                  <p:cNvPr id="91" name="Graphic 2">
                    <a:extLst>
                      <a:ext uri="{FF2B5EF4-FFF2-40B4-BE49-F238E27FC236}">
                        <a16:creationId xmlns:a16="http://schemas.microsoft.com/office/drawing/2014/main" id="{BCD1C4CB-2D96-EF85-FEA2-71E0DB5E718A}"/>
                      </a:ext>
                    </a:extLst>
                  </p:cNvPr>
                  <p:cNvGrpSpPr/>
                  <p:nvPr/>
                </p:nvGrpSpPr>
                <p:grpSpPr>
                  <a:xfrm>
                    <a:off x="2002808" y="2008283"/>
                    <a:ext cx="1895391" cy="1306330"/>
                    <a:chOff x="2002808" y="2008283"/>
                    <a:chExt cx="1895391" cy="1306330"/>
                  </a:xfrm>
                </p:grpSpPr>
                <p:sp>
                  <p:nvSpPr>
                    <p:cNvPr id="98" name="Freeform 41">
                      <a:extLst>
                        <a:ext uri="{FF2B5EF4-FFF2-40B4-BE49-F238E27FC236}">
                          <a16:creationId xmlns:a16="http://schemas.microsoft.com/office/drawing/2014/main" id="{A8B2135D-7563-E1B3-B5B1-962CF46853FC}"/>
                        </a:ext>
                      </a:extLst>
                    </p:cNvPr>
                    <p:cNvSpPr/>
                    <p:nvPr/>
                  </p:nvSpPr>
                  <p:spPr>
                    <a:xfrm>
                      <a:off x="2002808" y="200828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99" name="Freeform 42">
                      <a:extLst>
                        <a:ext uri="{FF2B5EF4-FFF2-40B4-BE49-F238E27FC236}">
                          <a16:creationId xmlns:a16="http://schemas.microsoft.com/office/drawing/2014/main" id="{A6D538A3-756A-3FDE-38ED-F9221CAF19BD}"/>
                        </a:ext>
                      </a:extLst>
                    </p:cNvPr>
                    <p:cNvSpPr/>
                    <p:nvPr/>
                  </p:nvSpPr>
                  <p:spPr>
                    <a:xfrm>
                      <a:off x="2065285"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92" name="Graphic 2">
                    <a:extLst>
                      <a:ext uri="{FF2B5EF4-FFF2-40B4-BE49-F238E27FC236}">
                        <a16:creationId xmlns:a16="http://schemas.microsoft.com/office/drawing/2014/main" id="{47D29534-FF3E-9961-1821-D9933668156F}"/>
                      </a:ext>
                    </a:extLst>
                  </p:cNvPr>
                  <p:cNvGrpSpPr/>
                  <p:nvPr/>
                </p:nvGrpSpPr>
                <p:grpSpPr>
                  <a:xfrm>
                    <a:off x="2175539" y="1921496"/>
                    <a:ext cx="379155" cy="225161"/>
                    <a:chOff x="2175539" y="1921496"/>
                    <a:chExt cx="379155" cy="225161"/>
                  </a:xfrm>
                  <a:solidFill>
                    <a:srgbClr val="F27954"/>
                  </a:solidFill>
                </p:grpSpPr>
                <p:sp>
                  <p:nvSpPr>
                    <p:cNvPr id="96" name="Freeform 44">
                      <a:extLst>
                        <a:ext uri="{FF2B5EF4-FFF2-40B4-BE49-F238E27FC236}">
                          <a16:creationId xmlns:a16="http://schemas.microsoft.com/office/drawing/2014/main" id="{2DCD316F-3FE9-880E-CFEB-E88B7C8AFEB8}"/>
                        </a:ext>
                      </a:extLst>
                    </p:cNvPr>
                    <p:cNvSpPr/>
                    <p:nvPr/>
                  </p:nvSpPr>
                  <p:spPr>
                    <a:xfrm>
                      <a:off x="2175539"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97" name="Freeform 45">
                      <a:extLst>
                        <a:ext uri="{FF2B5EF4-FFF2-40B4-BE49-F238E27FC236}">
                          <a16:creationId xmlns:a16="http://schemas.microsoft.com/office/drawing/2014/main" id="{91278010-141F-AEF9-9F11-7A97354C00A1}"/>
                        </a:ext>
                      </a:extLst>
                    </p:cNvPr>
                    <p:cNvSpPr/>
                    <p:nvPr/>
                  </p:nvSpPr>
                  <p:spPr>
                    <a:xfrm>
                      <a:off x="2359676"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93" name="Graphic 2">
                    <a:extLst>
                      <a:ext uri="{FF2B5EF4-FFF2-40B4-BE49-F238E27FC236}">
                        <a16:creationId xmlns:a16="http://schemas.microsoft.com/office/drawing/2014/main" id="{11602840-A1B4-8B7C-2B55-7910CDD9F701}"/>
                      </a:ext>
                    </a:extLst>
                  </p:cNvPr>
                  <p:cNvGrpSpPr/>
                  <p:nvPr/>
                </p:nvGrpSpPr>
                <p:grpSpPr>
                  <a:xfrm>
                    <a:off x="2650135" y="1806595"/>
                    <a:ext cx="1129009" cy="455900"/>
                    <a:chOff x="2650135" y="1806595"/>
                    <a:chExt cx="1129009" cy="455900"/>
                  </a:xfrm>
                </p:grpSpPr>
                <p:sp>
                  <p:nvSpPr>
                    <p:cNvPr id="94" name="Freeform 47">
                      <a:extLst>
                        <a:ext uri="{FF2B5EF4-FFF2-40B4-BE49-F238E27FC236}">
                          <a16:creationId xmlns:a16="http://schemas.microsoft.com/office/drawing/2014/main" id="{88D2FF53-127D-6FA4-2768-43C9EA18DA16}"/>
                        </a:ext>
                      </a:extLst>
                    </p:cNvPr>
                    <p:cNvSpPr/>
                    <p:nvPr/>
                  </p:nvSpPr>
                  <p:spPr>
                    <a:xfrm>
                      <a:off x="2679739" y="1836194"/>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821"/>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95" name="Freeform 48">
                      <a:extLst>
                        <a:ext uri="{FF2B5EF4-FFF2-40B4-BE49-F238E27FC236}">
                          <a16:creationId xmlns:a16="http://schemas.microsoft.com/office/drawing/2014/main" id="{F6256D4A-13DA-F770-48DB-CAACC71965F9}"/>
                        </a:ext>
                      </a:extLst>
                    </p:cNvPr>
                    <p:cNvSpPr/>
                    <p:nvPr/>
                  </p:nvSpPr>
                  <p:spPr>
                    <a:xfrm>
                      <a:off x="2650135" y="180659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5" name="Graphic 2">
                <a:extLst>
                  <a:ext uri="{FF2B5EF4-FFF2-40B4-BE49-F238E27FC236}">
                    <a16:creationId xmlns:a16="http://schemas.microsoft.com/office/drawing/2014/main" id="{DFBFCCB8-C820-AF73-6A09-F658E0962398}"/>
                  </a:ext>
                </a:extLst>
              </p:cNvPr>
              <p:cNvGrpSpPr/>
              <p:nvPr/>
            </p:nvGrpSpPr>
            <p:grpSpPr>
              <a:xfrm>
                <a:off x="3933496" y="1806595"/>
                <a:ext cx="2075527" cy="1706209"/>
                <a:chOff x="3933496" y="1806595"/>
                <a:chExt cx="2075527" cy="1706209"/>
              </a:xfrm>
            </p:grpSpPr>
            <p:pic>
              <p:nvPicPr>
                <p:cNvPr id="78" name="Picture 77">
                  <a:extLst>
                    <a:ext uri="{FF2B5EF4-FFF2-40B4-BE49-F238E27FC236}">
                      <a16:creationId xmlns:a16="http://schemas.microsoft.com/office/drawing/2014/main" id="{BF6EAA99-C21D-ACDD-E178-136CF9FED2F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33496" y="2118361"/>
                  <a:ext cx="1998695" cy="1394443"/>
                </a:xfrm>
                <a:custGeom>
                  <a:avLst/>
                  <a:gdLst>
                    <a:gd name="connsiteX0" fmla="*/ -138 w 1998695"/>
                    <a:gd name="connsiteY0" fmla="*/ -39 h 1394443"/>
                    <a:gd name="connsiteX1" fmla="*/ 1998557 w 1998695"/>
                    <a:gd name="connsiteY1" fmla="*/ -39 h 1394443"/>
                    <a:gd name="connsiteX2" fmla="*/ 1998557 w 1998695"/>
                    <a:gd name="connsiteY2" fmla="*/ 1394404 h 1394443"/>
                    <a:gd name="connsiteX3" fmla="*/ -138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39"/>
                      </a:moveTo>
                      <a:lnTo>
                        <a:pt x="1998557" y="-39"/>
                      </a:lnTo>
                      <a:lnTo>
                        <a:pt x="1998557" y="1394404"/>
                      </a:lnTo>
                      <a:lnTo>
                        <a:pt x="-138" y="1394404"/>
                      </a:lnTo>
                      <a:close/>
                    </a:path>
                  </a:pathLst>
                </a:custGeom>
              </p:spPr>
            </p:pic>
            <p:grpSp>
              <p:nvGrpSpPr>
                <p:cNvPr id="79" name="Graphic 2">
                  <a:extLst>
                    <a:ext uri="{FF2B5EF4-FFF2-40B4-BE49-F238E27FC236}">
                      <a16:creationId xmlns:a16="http://schemas.microsoft.com/office/drawing/2014/main" id="{7E0A07E6-DC8E-660E-157C-BAA138A3FDAE}"/>
                    </a:ext>
                  </a:extLst>
                </p:cNvPr>
                <p:cNvGrpSpPr/>
                <p:nvPr/>
              </p:nvGrpSpPr>
              <p:grpSpPr>
                <a:xfrm>
                  <a:off x="4113632" y="1806595"/>
                  <a:ext cx="1895390" cy="1508018"/>
                  <a:chOff x="4113632" y="1806595"/>
                  <a:chExt cx="1895390" cy="1508018"/>
                </a:xfrm>
              </p:grpSpPr>
              <p:grpSp>
                <p:nvGrpSpPr>
                  <p:cNvPr id="80" name="Graphic 2">
                    <a:extLst>
                      <a:ext uri="{FF2B5EF4-FFF2-40B4-BE49-F238E27FC236}">
                        <a16:creationId xmlns:a16="http://schemas.microsoft.com/office/drawing/2014/main" id="{EF840429-4D68-16BB-96B0-027EDABFEBA6}"/>
                      </a:ext>
                    </a:extLst>
                  </p:cNvPr>
                  <p:cNvGrpSpPr/>
                  <p:nvPr/>
                </p:nvGrpSpPr>
                <p:grpSpPr>
                  <a:xfrm>
                    <a:off x="4113632" y="2008283"/>
                    <a:ext cx="1895390" cy="1306330"/>
                    <a:chOff x="4113632" y="2008283"/>
                    <a:chExt cx="1895390" cy="1306330"/>
                  </a:xfrm>
                </p:grpSpPr>
                <p:sp>
                  <p:nvSpPr>
                    <p:cNvPr id="87" name="Freeform 53">
                      <a:extLst>
                        <a:ext uri="{FF2B5EF4-FFF2-40B4-BE49-F238E27FC236}">
                          <a16:creationId xmlns:a16="http://schemas.microsoft.com/office/drawing/2014/main" id="{A22D2C5C-F711-4216-2D37-0770D53E8F8C}"/>
                        </a:ext>
                      </a:extLst>
                    </p:cNvPr>
                    <p:cNvSpPr/>
                    <p:nvPr/>
                  </p:nvSpPr>
                  <p:spPr>
                    <a:xfrm>
                      <a:off x="4113632" y="200828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88" name="Freeform 54">
                      <a:extLst>
                        <a:ext uri="{FF2B5EF4-FFF2-40B4-BE49-F238E27FC236}">
                          <a16:creationId xmlns:a16="http://schemas.microsoft.com/office/drawing/2014/main" id="{099594CC-18F2-C666-E01E-FEEE0C17BD04}"/>
                        </a:ext>
                      </a:extLst>
                    </p:cNvPr>
                    <p:cNvSpPr/>
                    <p:nvPr/>
                  </p:nvSpPr>
                  <p:spPr>
                    <a:xfrm>
                      <a:off x="4176086"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81" name="Graphic 2">
                    <a:extLst>
                      <a:ext uri="{FF2B5EF4-FFF2-40B4-BE49-F238E27FC236}">
                        <a16:creationId xmlns:a16="http://schemas.microsoft.com/office/drawing/2014/main" id="{19B755DE-E0CE-0C1C-9CC3-45CB113C6F7B}"/>
                      </a:ext>
                    </a:extLst>
                  </p:cNvPr>
                  <p:cNvGrpSpPr/>
                  <p:nvPr/>
                </p:nvGrpSpPr>
                <p:grpSpPr>
                  <a:xfrm>
                    <a:off x="4286340" y="1921496"/>
                    <a:ext cx="379178" cy="225161"/>
                    <a:chOff x="4286340" y="1921496"/>
                    <a:chExt cx="379178" cy="225161"/>
                  </a:xfrm>
                  <a:solidFill>
                    <a:srgbClr val="F27954"/>
                  </a:solidFill>
                </p:grpSpPr>
                <p:sp>
                  <p:nvSpPr>
                    <p:cNvPr id="85" name="Freeform 56">
                      <a:extLst>
                        <a:ext uri="{FF2B5EF4-FFF2-40B4-BE49-F238E27FC236}">
                          <a16:creationId xmlns:a16="http://schemas.microsoft.com/office/drawing/2014/main" id="{42F91158-A5DC-1A09-C793-C879F116FB62}"/>
                        </a:ext>
                      </a:extLst>
                    </p:cNvPr>
                    <p:cNvSpPr/>
                    <p:nvPr/>
                  </p:nvSpPr>
                  <p:spPr>
                    <a:xfrm>
                      <a:off x="428634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86" name="Freeform 57">
                      <a:extLst>
                        <a:ext uri="{FF2B5EF4-FFF2-40B4-BE49-F238E27FC236}">
                          <a16:creationId xmlns:a16="http://schemas.microsoft.com/office/drawing/2014/main" id="{F4A9DCB8-6DDB-6F8D-22F1-3C2D40AD45E9}"/>
                        </a:ext>
                      </a:extLst>
                    </p:cNvPr>
                    <p:cNvSpPr/>
                    <p:nvPr/>
                  </p:nvSpPr>
                  <p:spPr>
                    <a:xfrm>
                      <a:off x="447050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82" name="Graphic 2">
                    <a:extLst>
                      <a:ext uri="{FF2B5EF4-FFF2-40B4-BE49-F238E27FC236}">
                        <a16:creationId xmlns:a16="http://schemas.microsoft.com/office/drawing/2014/main" id="{66971DF8-AC3D-A3FD-AFBD-4083E39E21B6}"/>
                      </a:ext>
                    </a:extLst>
                  </p:cNvPr>
                  <p:cNvGrpSpPr/>
                  <p:nvPr/>
                </p:nvGrpSpPr>
                <p:grpSpPr>
                  <a:xfrm>
                    <a:off x="4760959" y="1806595"/>
                    <a:ext cx="1129009" cy="455900"/>
                    <a:chOff x="4760959" y="1806595"/>
                    <a:chExt cx="1129009" cy="455900"/>
                  </a:xfrm>
                </p:grpSpPr>
                <p:sp>
                  <p:nvSpPr>
                    <p:cNvPr id="83" name="Freeform 59">
                      <a:extLst>
                        <a:ext uri="{FF2B5EF4-FFF2-40B4-BE49-F238E27FC236}">
                          <a16:creationId xmlns:a16="http://schemas.microsoft.com/office/drawing/2014/main" id="{E15A974F-998F-61E6-86DD-061F97EE61EC}"/>
                        </a:ext>
                      </a:extLst>
                    </p:cNvPr>
                    <p:cNvSpPr/>
                    <p:nvPr/>
                  </p:nvSpPr>
                  <p:spPr>
                    <a:xfrm>
                      <a:off x="4790563" y="1836194"/>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821"/>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84" name="Freeform 60">
                      <a:extLst>
                        <a:ext uri="{FF2B5EF4-FFF2-40B4-BE49-F238E27FC236}">
                          <a16:creationId xmlns:a16="http://schemas.microsoft.com/office/drawing/2014/main" id="{7EEE4676-43C2-8647-0623-0AF1B79D3E82}"/>
                        </a:ext>
                      </a:extLst>
                    </p:cNvPr>
                    <p:cNvSpPr/>
                    <p:nvPr/>
                  </p:nvSpPr>
                  <p:spPr>
                    <a:xfrm>
                      <a:off x="4760959"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6" name="Graphic 2">
                <a:extLst>
                  <a:ext uri="{FF2B5EF4-FFF2-40B4-BE49-F238E27FC236}">
                    <a16:creationId xmlns:a16="http://schemas.microsoft.com/office/drawing/2014/main" id="{251DFB66-ACFB-58BA-6338-58442F9B0083}"/>
                  </a:ext>
                </a:extLst>
              </p:cNvPr>
              <p:cNvGrpSpPr/>
              <p:nvPr/>
            </p:nvGrpSpPr>
            <p:grpSpPr>
              <a:xfrm>
                <a:off x="6044114" y="1806595"/>
                <a:ext cx="2075710" cy="1706209"/>
                <a:chOff x="6044114" y="1806595"/>
                <a:chExt cx="2075710" cy="1706209"/>
              </a:xfrm>
            </p:grpSpPr>
            <p:pic>
              <p:nvPicPr>
                <p:cNvPr id="67" name="Picture 66">
                  <a:extLst>
                    <a:ext uri="{FF2B5EF4-FFF2-40B4-BE49-F238E27FC236}">
                      <a16:creationId xmlns:a16="http://schemas.microsoft.com/office/drawing/2014/main" id="{B9C59FFA-E123-407B-56CC-FA204D7CF87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44114" y="2118361"/>
                  <a:ext cx="1998695" cy="1394443"/>
                </a:xfrm>
                <a:custGeom>
                  <a:avLst/>
                  <a:gdLst>
                    <a:gd name="connsiteX0" fmla="*/ 785 w 1998695"/>
                    <a:gd name="connsiteY0" fmla="*/ -39 h 1394443"/>
                    <a:gd name="connsiteX1" fmla="*/ 1999481 w 1998695"/>
                    <a:gd name="connsiteY1" fmla="*/ -39 h 1394443"/>
                    <a:gd name="connsiteX2" fmla="*/ 1999481 w 1998695"/>
                    <a:gd name="connsiteY2" fmla="*/ 1394404 h 1394443"/>
                    <a:gd name="connsiteX3" fmla="*/ 785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39"/>
                      </a:moveTo>
                      <a:lnTo>
                        <a:pt x="1999481" y="-39"/>
                      </a:lnTo>
                      <a:lnTo>
                        <a:pt x="1999481" y="1394404"/>
                      </a:lnTo>
                      <a:lnTo>
                        <a:pt x="785" y="1394404"/>
                      </a:lnTo>
                      <a:close/>
                    </a:path>
                  </a:pathLst>
                </a:custGeom>
              </p:spPr>
            </p:pic>
            <p:grpSp>
              <p:nvGrpSpPr>
                <p:cNvPr id="68" name="Graphic 2">
                  <a:extLst>
                    <a:ext uri="{FF2B5EF4-FFF2-40B4-BE49-F238E27FC236}">
                      <a16:creationId xmlns:a16="http://schemas.microsoft.com/office/drawing/2014/main" id="{693B8A12-426B-E42B-A78C-20B38E122788}"/>
                    </a:ext>
                  </a:extLst>
                </p:cNvPr>
                <p:cNvGrpSpPr/>
                <p:nvPr/>
              </p:nvGrpSpPr>
              <p:grpSpPr>
                <a:xfrm>
                  <a:off x="6224433" y="1806595"/>
                  <a:ext cx="1895391" cy="1508018"/>
                  <a:chOff x="6224433" y="1806595"/>
                  <a:chExt cx="1895391" cy="1508018"/>
                </a:xfrm>
              </p:grpSpPr>
              <p:grpSp>
                <p:nvGrpSpPr>
                  <p:cNvPr id="69" name="Graphic 2">
                    <a:extLst>
                      <a:ext uri="{FF2B5EF4-FFF2-40B4-BE49-F238E27FC236}">
                        <a16:creationId xmlns:a16="http://schemas.microsoft.com/office/drawing/2014/main" id="{5BDABD1C-27E1-8758-0EE5-2F1D1749281D}"/>
                      </a:ext>
                    </a:extLst>
                  </p:cNvPr>
                  <p:cNvGrpSpPr/>
                  <p:nvPr/>
                </p:nvGrpSpPr>
                <p:grpSpPr>
                  <a:xfrm>
                    <a:off x="6224433" y="2008283"/>
                    <a:ext cx="1895391" cy="1306330"/>
                    <a:chOff x="6224433" y="2008283"/>
                    <a:chExt cx="1895391" cy="1306330"/>
                  </a:xfrm>
                </p:grpSpPr>
                <p:sp>
                  <p:nvSpPr>
                    <p:cNvPr id="76" name="Freeform 257">
                      <a:extLst>
                        <a:ext uri="{FF2B5EF4-FFF2-40B4-BE49-F238E27FC236}">
                          <a16:creationId xmlns:a16="http://schemas.microsoft.com/office/drawing/2014/main" id="{F742E5AD-36DE-2431-FE42-B1BD5E7D940C}"/>
                        </a:ext>
                      </a:extLst>
                    </p:cNvPr>
                    <p:cNvSpPr/>
                    <p:nvPr/>
                  </p:nvSpPr>
                  <p:spPr>
                    <a:xfrm>
                      <a:off x="6224433" y="200828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14"/>
                            <a:pt x="1860850" y="0"/>
                            <a:pt x="1818262" y="0"/>
                          </a:cubicBezTo>
                          <a:close/>
                        </a:path>
                      </a:pathLst>
                    </a:custGeom>
                    <a:solidFill>
                      <a:srgbClr val="F27954"/>
                    </a:solidFill>
                    <a:ln w="2286" cap="flat">
                      <a:noFill/>
                      <a:prstDash val="solid"/>
                      <a:miter/>
                    </a:ln>
                  </p:spPr>
                  <p:txBody>
                    <a:bodyPr rtlCol="0" anchor="ctr"/>
                    <a:lstStyle/>
                    <a:p>
                      <a:endParaRPr lang="en-GB"/>
                    </a:p>
                  </p:txBody>
                </p:sp>
                <p:sp>
                  <p:nvSpPr>
                    <p:cNvPr id="77" name="Freeform 258">
                      <a:extLst>
                        <a:ext uri="{FF2B5EF4-FFF2-40B4-BE49-F238E27FC236}">
                          <a16:creationId xmlns:a16="http://schemas.microsoft.com/office/drawing/2014/main" id="{5317A661-AF6A-E98D-B767-15A5C2E46BB4}"/>
                        </a:ext>
                      </a:extLst>
                    </p:cNvPr>
                    <p:cNvSpPr/>
                    <p:nvPr/>
                  </p:nvSpPr>
                  <p:spPr>
                    <a:xfrm>
                      <a:off x="6286910" y="207075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70" name="Graphic 2">
                    <a:extLst>
                      <a:ext uri="{FF2B5EF4-FFF2-40B4-BE49-F238E27FC236}">
                        <a16:creationId xmlns:a16="http://schemas.microsoft.com/office/drawing/2014/main" id="{9E56906A-2374-7B88-3657-1B71D500B88A}"/>
                      </a:ext>
                    </a:extLst>
                  </p:cNvPr>
                  <p:cNvGrpSpPr/>
                  <p:nvPr/>
                </p:nvGrpSpPr>
                <p:grpSpPr>
                  <a:xfrm>
                    <a:off x="6397140" y="1921496"/>
                    <a:ext cx="379179" cy="225161"/>
                    <a:chOff x="6397140" y="1921496"/>
                    <a:chExt cx="379179" cy="225161"/>
                  </a:xfrm>
                  <a:solidFill>
                    <a:srgbClr val="F27954"/>
                  </a:solidFill>
                </p:grpSpPr>
                <p:sp>
                  <p:nvSpPr>
                    <p:cNvPr id="74" name="Freeform 260">
                      <a:extLst>
                        <a:ext uri="{FF2B5EF4-FFF2-40B4-BE49-F238E27FC236}">
                          <a16:creationId xmlns:a16="http://schemas.microsoft.com/office/drawing/2014/main" id="{5D1A2FF7-F3A6-C72C-1835-65DD30E9308C}"/>
                        </a:ext>
                      </a:extLst>
                    </p:cNvPr>
                    <p:cNvSpPr/>
                    <p:nvPr/>
                  </p:nvSpPr>
                  <p:spPr>
                    <a:xfrm>
                      <a:off x="6397140" y="1921496"/>
                      <a:ext cx="195041" cy="225161"/>
                    </a:xfrm>
                    <a:custGeom>
                      <a:avLst/>
                      <a:gdLst>
                        <a:gd name="connsiteX0" fmla="*/ 195042 w 195041"/>
                        <a:gd name="connsiteY0" fmla="*/ 112569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75" name="Freeform 261">
                      <a:extLst>
                        <a:ext uri="{FF2B5EF4-FFF2-40B4-BE49-F238E27FC236}">
                          <a16:creationId xmlns:a16="http://schemas.microsoft.com/office/drawing/2014/main" id="{274EB7EB-68FC-2989-04BD-E1F68FA59977}"/>
                        </a:ext>
                      </a:extLst>
                    </p:cNvPr>
                    <p:cNvSpPr/>
                    <p:nvPr/>
                  </p:nvSpPr>
                  <p:spPr>
                    <a:xfrm>
                      <a:off x="6581301"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71" name="Graphic 2">
                    <a:extLst>
                      <a:ext uri="{FF2B5EF4-FFF2-40B4-BE49-F238E27FC236}">
                        <a16:creationId xmlns:a16="http://schemas.microsoft.com/office/drawing/2014/main" id="{22CC5ED8-C6B5-03B4-6E41-8C2C5B78B1E6}"/>
                      </a:ext>
                    </a:extLst>
                  </p:cNvPr>
                  <p:cNvGrpSpPr/>
                  <p:nvPr/>
                </p:nvGrpSpPr>
                <p:grpSpPr>
                  <a:xfrm>
                    <a:off x="6871783" y="1806595"/>
                    <a:ext cx="1129009" cy="455900"/>
                    <a:chOff x="6871783" y="1806595"/>
                    <a:chExt cx="1129009" cy="455900"/>
                  </a:xfrm>
                </p:grpSpPr>
                <p:sp>
                  <p:nvSpPr>
                    <p:cNvPr id="72" name="Freeform 263">
                      <a:extLst>
                        <a:ext uri="{FF2B5EF4-FFF2-40B4-BE49-F238E27FC236}">
                          <a16:creationId xmlns:a16="http://schemas.microsoft.com/office/drawing/2014/main" id="{D892F922-CD73-0B8F-3151-FBBD1BA2A9A6}"/>
                        </a:ext>
                      </a:extLst>
                    </p:cNvPr>
                    <p:cNvSpPr/>
                    <p:nvPr/>
                  </p:nvSpPr>
                  <p:spPr>
                    <a:xfrm>
                      <a:off x="6901387" y="1836194"/>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821"/>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73" name="Freeform 264">
                      <a:extLst>
                        <a:ext uri="{FF2B5EF4-FFF2-40B4-BE49-F238E27FC236}">
                          <a16:creationId xmlns:a16="http://schemas.microsoft.com/office/drawing/2014/main" id="{0E2EB65C-4A90-6A7F-CDE3-48B8C0559412}"/>
                        </a:ext>
                      </a:extLst>
                    </p:cNvPr>
                    <p:cNvSpPr/>
                    <p:nvPr/>
                  </p:nvSpPr>
                  <p:spPr>
                    <a:xfrm>
                      <a:off x="6871783"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199 h 455900"/>
                        <a:gd name="connsiteX8" fmla="*/ 59184 w 1129009"/>
                        <a:gd name="connsiteY8" fmla="*/ 227950 h 455900"/>
                        <a:gd name="connsiteX9" fmla="*/ 227960 w 1129009"/>
                        <a:gd name="connsiteY9" fmla="*/ 396701 h 455900"/>
                        <a:gd name="connsiteX10" fmla="*/ 901004 w 1129009"/>
                        <a:gd name="connsiteY10" fmla="*/ 396701 h 455900"/>
                        <a:gd name="connsiteX11" fmla="*/ 1069779 w 1129009"/>
                        <a:gd name="connsiteY11" fmla="*/ 227950 h 455900"/>
                        <a:gd name="connsiteX12" fmla="*/ 901004 w 1129009"/>
                        <a:gd name="connsiteY12" fmla="*/ 59199 h 455900"/>
                        <a:gd name="connsiteX13" fmla="*/ 227960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199"/>
                          </a:moveTo>
                          <a:cubicBezTo>
                            <a:pt x="134897" y="59199"/>
                            <a:pt x="59184" y="134900"/>
                            <a:pt x="59184" y="227950"/>
                          </a:cubicBezTo>
                          <a:cubicBezTo>
                            <a:pt x="59184" y="321000"/>
                            <a:pt x="134897" y="396701"/>
                            <a:pt x="227960" y="396701"/>
                          </a:cubicBezTo>
                          <a:lnTo>
                            <a:pt x="901004" y="396701"/>
                          </a:lnTo>
                          <a:cubicBezTo>
                            <a:pt x="994067" y="396701"/>
                            <a:pt x="1069779" y="321000"/>
                            <a:pt x="1069779" y="227950"/>
                          </a:cubicBezTo>
                          <a:cubicBezTo>
                            <a:pt x="1069779" y="134900"/>
                            <a:pt x="994067" y="59199"/>
                            <a:pt x="901004" y="59199"/>
                          </a:cubicBezTo>
                          <a:lnTo>
                            <a:pt x="227960" y="59199"/>
                          </a:lnTo>
                          <a:close/>
                        </a:path>
                      </a:pathLst>
                    </a:custGeom>
                    <a:solidFill>
                      <a:srgbClr val="F27954"/>
                    </a:solidFill>
                    <a:ln w="2286" cap="flat">
                      <a:noFill/>
                      <a:prstDash val="solid"/>
                      <a:miter/>
                    </a:ln>
                  </p:spPr>
                  <p:txBody>
                    <a:bodyPr rtlCol="0" anchor="ctr"/>
                    <a:lstStyle/>
                    <a:p>
                      <a:endParaRPr lang="en-GB"/>
                    </a:p>
                  </p:txBody>
                </p:sp>
              </p:grpSp>
            </p:grpSp>
          </p:grpSp>
        </p:grpSp>
        <p:grpSp>
          <p:nvGrpSpPr>
            <p:cNvPr id="5" name="Graphic 2">
              <a:extLst>
                <a:ext uri="{FF2B5EF4-FFF2-40B4-BE49-F238E27FC236}">
                  <a16:creationId xmlns:a16="http://schemas.microsoft.com/office/drawing/2014/main" id="{2AA50967-E3E0-B143-57B2-D4CD15B0ED63}"/>
                </a:ext>
              </a:extLst>
            </p:cNvPr>
            <p:cNvGrpSpPr/>
            <p:nvPr/>
          </p:nvGrpSpPr>
          <p:grpSpPr>
            <a:xfrm>
              <a:off x="1822329" y="3518152"/>
              <a:ext cx="6297495" cy="1706163"/>
              <a:chOff x="1822329" y="3518152"/>
              <a:chExt cx="6297495" cy="1706163"/>
            </a:xfrm>
          </p:grpSpPr>
          <p:grpSp>
            <p:nvGrpSpPr>
              <p:cNvPr id="8" name="Graphic 2">
                <a:extLst>
                  <a:ext uri="{FF2B5EF4-FFF2-40B4-BE49-F238E27FC236}">
                    <a16:creationId xmlns:a16="http://schemas.microsoft.com/office/drawing/2014/main" id="{1073C008-797A-F656-01D4-ECF6FF5C689F}"/>
                  </a:ext>
                </a:extLst>
              </p:cNvPr>
              <p:cNvGrpSpPr/>
              <p:nvPr/>
            </p:nvGrpSpPr>
            <p:grpSpPr>
              <a:xfrm>
                <a:off x="1822329" y="3518152"/>
                <a:ext cx="2075870" cy="1706163"/>
                <a:chOff x="1822329" y="3518152"/>
                <a:chExt cx="2075870" cy="1706163"/>
              </a:xfrm>
            </p:grpSpPr>
            <p:pic>
              <p:nvPicPr>
                <p:cNvPr id="53" name="Picture 52">
                  <a:extLst>
                    <a:ext uri="{FF2B5EF4-FFF2-40B4-BE49-F238E27FC236}">
                      <a16:creationId xmlns:a16="http://schemas.microsoft.com/office/drawing/2014/main" id="{B83BFF21-299E-10EB-3CB7-F3D4F81E5E2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22329" y="3829873"/>
                  <a:ext cx="1999244" cy="1394443"/>
                </a:xfrm>
                <a:custGeom>
                  <a:avLst/>
                  <a:gdLst>
                    <a:gd name="connsiteX0" fmla="*/ -1062 w 1999244"/>
                    <a:gd name="connsiteY0" fmla="*/ 710 h 1394443"/>
                    <a:gd name="connsiteX1" fmla="*/ 1998182 w 1999244"/>
                    <a:gd name="connsiteY1" fmla="*/ 710 h 1394443"/>
                    <a:gd name="connsiteX2" fmla="*/ 1998182 w 1999244"/>
                    <a:gd name="connsiteY2" fmla="*/ 1395153 h 1394443"/>
                    <a:gd name="connsiteX3" fmla="*/ -1062 w 1999244"/>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10"/>
                      </a:moveTo>
                      <a:lnTo>
                        <a:pt x="1998182" y="710"/>
                      </a:lnTo>
                      <a:lnTo>
                        <a:pt x="1998182" y="1395153"/>
                      </a:lnTo>
                      <a:lnTo>
                        <a:pt x="-1062" y="1395153"/>
                      </a:lnTo>
                      <a:close/>
                    </a:path>
                  </a:pathLst>
                </a:custGeom>
              </p:spPr>
            </p:pic>
            <p:grpSp>
              <p:nvGrpSpPr>
                <p:cNvPr id="54" name="Graphic 2">
                  <a:extLst>
                    <a:ext uri="{FF2B5EF4-FFF2-40B4-BE49-F238E27FC236}">
                      <a16:creationId xmlns:a16="http://schemas.microsoft.com/office/drawing/2014/main" id="{F6A1DB99-0DE4-BE9F-1E83-FEC3B4B3B8AC}"/>
                    </a:ext>
                  </a:extLst>
                </p:cNvPr>
                <p:cNvGrpSpPr/>
                <p:nvPr/>
              </p:nvGrpSpPr>
              <p:grpSpPr>
                <a:xfrm>
                  <a:off x="2002808" y="3518152"/>
                  <a:ext cx="1895391" cy="1508018"/>
                  <a:chOff x="2002808" y="3518152"/>
                  <a:chExt cx="1895391" cy="1508018"/>
                </a:xfrm>
              </p:grpSpPr>
              <p:grpSp>
                <p:nvGrpSpPr>
                  <p:cNvPr id="55" name="Graphic 2">
                    <a:extLst>
                      <a:ext uri="{FF2B5EF4-FFF2-40B4-BE49-F238E27FC236}">
                        <a16:creationId xmlns:a16="http://schemas.microsoft.com/office/drawing/2014/main" id="{E9A7A9E7-0B8F-4EA9-0667-2E7D88E990B2}"/>
                      </a:ext>
                    </a:extLst>
                  </p:cNvPr>
                  <p:cNvGrpSpPr/>
                  <p:nvPr/>
                </p:nvGrpSpPr>
                <p:grpSpPr>
                  <a:xfrm>
                    <a:off x="2002808" y="3719840"/>
                    <a:ext cx="1895391" cy="1306330"/>
                    <a:chOff x="2002808" y="3719840"/>
                    <a:chExt cx="1895391" cy="1306330"/>
                  </a:xfrm>
                </p:grpSpPr>
                <p:sp>
                  <p:nvSpPr>
                    <p:cNvPr id="62" name="Freeform 270">
                      <a:extLst>
                        <a:ext uri="{FF2B5EF4-FFF2-40B4-BE49-F238E27FC236}">
                          <a16:creationId xmlns:a16="http://schemas.microsoft.com/office/drawing/2014/main" id="{D11557EE-5D0E-07EA-1F5D-26B7E0AF73DD}"/>
                        </a:ext>
                      </a:extLst>
                    </p:cNvPr>
                    <p:cNvSpPr/>
                    <p:nvPr/>
                  </p:nvSpPr>
                  <p:spPr>
                    <a:xfrm>
                      <a:off x="2002808" y="3719840"/>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63" name="Freeform 271">
                      <a:extLst>
                        <a:ext uri="{FF2B5EF4-FFF2-40B4-BE49-F238E27FC236}">
                          <a16:creationId xmlns:a16="http://schemas.microsoft.com/office/drawing/2014/main" id="{501919BD-71CC-0AF5-AE62-95F9643826D0}"/>
                        </a:ext>
                      </a:extLst>
                    </p:cNvPr>
                    <p:cNvSpPr/>
                    <p:nvPr/>
                  </p:nvSpPr>
                  <p:spPr>
                    <a:xfrm>
                      <a:off x="2065285"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56" name="Graphic 2">
                    <a:extLst>
                      <a:ext uri="{FF2B5EF4-FFF2-40B4-BE49-F238E27FC236}">
                        <a16:creationId xmlns:a16="http://schemas.microsoft.com/office/drawing/2014/main" id="{E497E1D6-D75D-19D4-25DA-C38A00CDEABF}"/>
                      </a:ext>
                    </a:extLst>
                  </p:cNvPr>
                  <p:cNvGrpSpPr/>
                  <p:nvPr/>
                </p:nvGrpSpPr>
                <p:grpSpPr>
                  <a:xfrm>
                    <a:off x="2175539" y="3633053"/>
                    <a:ext cx="379155" cy="225161"/>
                    <a:chOff x="2175539" y="3633053"/>
                    <a:chExt cx="379155" cy="225161"/>
                  </a:xfrm>
                  <a:solidFill>
                    <a:srgbClr val="81D1C5"/>
                  </a:solidFill>
                </p:grpSpPr>
                <p:sp>
                  <p:nvSpPr>
                    <p:cNvPr id="60" name="Freeform 273">
                      <a:extLst>
                        <a:ext uri="{FF2B5EF4-FFF2-40B4-BE49-F238E27FC236}">
                          <a16:creationId xmlns:a16="http://schemas.microsoft.com/office/drawing/2014/main" id="{9828AA19-E475-D0A2-C916-282046E6C791}"/>
                        </a:ext>
                      </a:extLst>
                    </p:cNvPr>
                    <p:cNvSpPr/>
                    <p:nvPr/>
                  </p:nvSpPr>
                  <p:spPr>
                    <a:xfrm>
                      <a:off x="2175539"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61" name="Freeform 274">
                      <a:extLst>
                        <a:ext uri="{FF2B5EF4-FFF2-40B4-BE49-F238E27FC236}">
                          <a16:creationId xmlns:a16="http://schemas.microsoft.com/office/drawing/2014/main" id="{9744EE5A-E4A5-31A8-7569-9A6018104772}"/>
                        </a:ext>
                      </a:extLst>
                    </p:cNvPr>
                    <p:cNvSpPr/>
                    <p:nvPr/>
                  </p:nvSpPr>
                  <p:spPr>
                    <a:xfrm>
                      <a:off x="2359676"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57" name="Graphic 2">
                    <a:extLst>
                      <a:ext uri="{FF2B5EF4-FFF2-40B4-BE49-F238E27FC236}">
                        <a16:creationId xmlns:a16="http://schemas.microsoft.com/office/drawing/2014/main" id="{896C1DB7-CE4F-34BC-FBDC-5607FC4FF0A2}"/>
                      </a:ext>
                    </a:extLst>
                  </p:cNvPr>
                  <p:cNvGrpSpPr/>
                  <p:nvPr/>
                </p:nvGrpSpPr>
                <p:grpSpPr>
                  <a:xfrm>
                    <a:off x="2650135" y="3518152"/>
                    <a:ext cx="1129009" cy="455900"/>
                    <a:chOff x="2650135" y="3518152"/>
                    <a:chExt cx="1129009" cy="455900"/>
                  </a:xfrm>
                </p:grpSpPr>
                <p:sp>
                  <p:nvSpPr>
                    <p:cNvPr id="58" name="Freeform 276">
                      <a:extLst>
                        <a:ext uri="{FF2B5EF4-FFF2-40B4-BE49-F238E27FC236}">
                          <a16:creationId xmlns:a16="http://schemas.microsoft.com/office/drawing/2014/main" id="{73A33010-B8E0-637C-7A33-CE9EC24EB9F3}"/>
                        </a:ext>
                      </a:extLst>
                    </p:cNvPr>
                    <p:cNvSpPr/>
                    <p:nvPr/>
                  </p:nvSpPr>
                  <p:spPr>
                    <a:xfrm>
                      <a:off x="2679739" y="3547775"/>
                      <a:ext cx="1069802" cy="396701"/>
                    </a:xfrm>
                    <a:custGeom>
                      <a:avLst/>
                      <a:gdLst>
                        <a:gd name="connsiteX0" fmla="*/ 871446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59" name="Freeform 277">
                      <a:extLst>
                        <a:ext uri="{FF2B5EF4-FFF2-40B4-BE49-F238E27FC236}">
                          <a16:creationId xmlns:a16="http://schemas.microsoft.com/office/drawing/2014/main" id="{53F46787-C3D0-4A47-6AFD-AEB31BBB379E}"/>
                        </a:ext>
                      </a:extLst>
                    </p:cNvPr>
                    <p:cNvSpPr/>
                    <p:nvPr/>
                  </p:nvSpPr>
                  <p:spPr>
                    <a:xfrm>
                      <a:off x="2650135" y="3518152"/>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10" name="Graphic 2">
                <a:extLst>
                  <a:ext uri="{FF2B5EF4-FFF2-40B4-BE49-F238E27FC236}">
                    <a16:creationId xmlns:a16="http://schemas.microsoft.com/office/drawing/2014/main" id="{BA2A2268-E16C-C055-A53D-FCAA45CB4570}"/>
                  </a:ext>
                </a:extLst>
              </p:cNvPr>
              <p:cNvGrpSpPr/>
              <p:nvPr/>
            </p:nvGrpSpPr>
            <p:grpSpPr>
              <a:xfrm>
                <a:off x="3933496" y="3518152"/>
                <a:ext cx="2075527" cy="1706163"/>
                <a:chOff x="3933496" y="3518152"/>
                <a:chExt cx="2075527" cy="1706163"/>
              </a:xfrm>
            </p:grpSpPr>
            <p:pic>
              <p:nvPicPr>
                <p:cNvPr id="42" name="Picture 41">
                  <a:extLst>
                    <a:ext uri="{FF2B5EF4-FFF2-40B4-BE49-F238E27FC236}">
                      <a16:creationId xmlns:a16="http://schemas.microsoft.com/office/drawing/2014/main" id="{05D7D211-7ED5-FAD5-66C6-7FF980BBC6F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933496" y="3829873"/>
                  <a:ext cx="1998695" cy="1394443"/>
                </a:xfrm>
                <a:custGeom>
                  <a:avLst/>
                  <a:gdLst>
                    <a:gd name="connsiteX0" fmla="*/ -138 w 1998695"/>
                    <a:gd name="connsiteY0" fmla="*/ 710 h 1394443"/>
                    <a:gd name="connsiteX1" fmla="*/ 1998557 w 1998695"/>
                    <a:gd name="connsiteY1" fmla="*/ 710 h 1394443"/>
                    <a:gd name="connsiteX2" fmla="*/ 1998557 w 1998695"/>
                    <a:gd name="connsiteY2" fmla="*/ 1395153 h 1394443"/>
                    <a:gd name="connsiteX3" fmla="*/ -138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10"/>
                      </a:moveTo>
                      <a:lnTo>
                        <a:pt x="1998557" y="710"/>
                      </a:lnTo>
                      <a:lnTo>
                        <a:pt x="1998557" y="1395153"/>
                      </a:lnTo>
                      <a:lnTo>
                        <a:pt x="-138" y="1395153"/>
                      </a:lnTo>
                      <a:close/>
                    </a:path>
                  </a:pathLst>
                </a:custGeom>
              </p:spPr>
            </p:pic>
            <p:grpSp>
              <p:nvGrpSpPr>
                <p:cNvPr id="43" name="Graphic 2">
                  <a:extLst>
                    <a:ext uri="{FF2B5EF4-FFF2-40B4-BE49-F238E27FC236}">
                      <a16:creationId xmlns:a16="http://schemas.microsoft.com/office/drawing/2014/main" id="{5661750B-450C-3321-D96B-78090A64C7BD}"/>
                    </a:ext>
                  </a:extLst>
                </p:cNvPr>
                <p:cNvGrpSpPr/>
                <p:nvPr/>
              </p:nvGrpSpPr>
              <p:grpSpPr>
                <a:xfrm>
                  <a:off x="4113632" y="3518152"/>
                  <a:ext cx="1895390" cy="1508018"/>
                  <a:chOff x="4113632" y="3518152"/>
                  <a:chExt cx="1895390" cy="1508018"/>
                </a:xfrm>
              </p:grpSpPr>
              <p:grpSp>
                <p:nvGrpSpPr>
                  <p:cNvPr id="44" name="Graphic 2">
                    <a:extLst>
                      <a:ext uri="{FF2B5EF4-FFF2-40B4-BE49-F238E27FC236}">
                        <a16:creationId xmlns:a16="http://schemas.microsoft.com/office/drawing/2014/main" id="{2882B577-2C9F-316C-E3A0-158598D5D0E7}"/>
                      </a:ext>
                    </a:extLst>
                  </p:cNvPr>
                  <p:cNvGrpSpPr/>
                  <p:nvPr/>
                </p:nvGrpSpPr>
                <p:grpSpPr>
                  <a:xfrm>
                    <a:off x="4113632" y="3719840"/>
                    <a:ext cx="1895390" cy="1306330"/>
                    <a:chOff x="4113632" y="3719840"/>
                    <a:chExt cx="1895390" cy="1306330"/>
                  </a:xfrm>
                </p:grpSpPr>
                <p:sp>
                  <p:nvSpPr>
                    <p:cNvPr id="51" name="Freeform 282">
                      <a:extLst>
                        <a:ext uri="{FF2B5EF4-FFF2-40B4-BE49-F238E27FC236}">
                          <a16:creationId xmlns:a16="http://schemas.microsoft.com/office/drawing/2014/main" id="{F7B97E4A-9FB3-8FB6-061F-B538596FC986}"/>
                        </a:ext>
                      </a:extLst>
                    </p:cNvPr>
                    <p:cNvSpPr/>
                    <p:nvPr/>
                  </p:nvSpPr>
                  <p:spPr>
                    <a:xfrm>
                      <a:off x="4113632" y="3719840"/>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52" name="Freeform 283">
                      <a:extLst>
                        <a:ext uri="{FF2B5EF4-FFF2-40B4-BE49-F238E27FC236}">
                          <a16:creationId xmlns:a16="http://schemas.microsoft.com/office/drawing/2014/main" id="{C7B925B3-4A2B-E446-E68C-749C5D03DEA6}"/>
                        </a:ext>
                      </a:extLst>
                    </p:cNvPr>
                    <p:cNvSpPr/>
                    <p:nvPr/>
                  </p:nvSpPr>
                  <p:spPr>
                    <a:xfrm>
                      <a:off x="4176086"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45" name="Graphic 2">
                    <a:extLst>
                      <a:ext uri="{FF2B5EF4-FFF2-40B4-BE49-F238E27FC236}">
                        <a16:creationId xmlns:a16="http://schemas.microsoft.com/office/drawing/2014/main" id="{EACB8894-1611-FB3E-F544-99FB5D733CE9}"/>
                      </a:ext>
                    </a:extLst>
                  </p:cNvPr>
                  <p:cNvGrpSpPr/>
                  <p:nvPr/>
                </p:nvGrpSpPr>
                <p:grpSpPr>
                  <a:xfrm>
                    <a:off x="4286340" y="3633053"/>
                    <a:ext cx="379178" cy="225161"/>
                    <a:chOff x="4286340" y="3633053"/>
                    <a:chExt cx="379178" cy="225161"/>
                  </a:xfrm>
                  <a:solidFill>
                    <a:srgbClr val="81D1C5"/>
                  </a:solidFill>
                </p:grpSpPr>
                <p:sp>
                  <p:nvSpPr>
                    <p:cNvPr id="49" name="Freeform 285">
                      <a:extLst>
                        <a:ext uri="{FF2B5EF4-FFF2-40B4-BE49-F238E27FC236}">
                          <a16:creationId xmlns:a16="http://schemas.microsoft.com/office/drawing/2014/main" id="{D7126818-51D7-C102-A95D-0FB4FD235F53}"/>
                        </a:ext>
                      </a:extLst>
                    </p:cNvPr>
                    <p:cNvSpPr/>
                    <p:nvPr/>
                  </p:nvSpPr>
                  <p:spPr>
                    <a:xfrm>
                      <a:off x="428634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50" name="Freeform 286">
                      <a:extLst>
                        <a:ext uri="{FF2B5EF4-FFF2-40B4-BE49-F238E27FC236}">
                          <a16:creationId xmlns:a16="http://schemas.microsoft.com/office/drawing/2014/main" id="{32EAEC39-52B5-08B8-4D7F-AFA191206EF6}"/>
                        </a:ext>
                      </a:extLst>
                    </p:cNvPr>
                    <p:cNvSpPr/>
                    <p:nvPr/>
                  </p:nvSpPr>
                  <p:spPr>
                    <a:xfrm>
                      <a:off x="447050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46" name="Graphic 2">
                    <a:extLst>
                      <a:ext uri="{FF2B5EF4-FFF2-40B4-BE49-F238E27FC236}">
                        <a16:creationId xmlns:a16="http://schemas.microsoft.com/office/drawing/2014/main" id="{8320992A-603C-70F9-E3CB-63024A14D896}"/>
                      </a:ext>
                    </a:extLst>
                  </p:cNvPr>
                  <p:cNvGrpSpPr/>
                  <p:nvPr/>
                </p:nvGrpSpPr>
                <p:grpSpPr>
                  <a:xfrm>
                    <a:off x="4760959" y="3518152"/>
                    <a:ext cx="1129009" cy="455900"/>
                    <a:chOff x="4760959" y="3518152"/>
                    <a:chExt cx="1129009" cy="455900"/>
                  </a:xfrm>
                </p:grpSpPr>
                <p:sp>
                  <p:nvSpPr>
                    <p:cNvPr id="47" name="Freeform 288">
                      <a:extLst>
                        <a:ext uri="{FF2B5EF4-FFF2-40B4-BE49-F238E27FC236}">
                          <a16:creationId xmlns:a16="http://schemas.microsoft.com/office/drawing/2014/main" id="{CCD99E0B-8B57-2140-2644-D5976E9F5EC8}"/>
                        </a:ext>
                      </a:extLst>
                    </p:cNvPr>
                    <p:cNvSpPr/>
                    <p:nvPr/>
                  </p:nvSpPr>
                  <p:spPr>
                    <a:xfrm>
                      <a:off x="4790563" y="3547775"/>
                      <a:ext cx="1069801" cy="396701"/>
                    </a:xfrm>
                    <a:custGeom>
                      <a:avLst/>
                      <a:gdLst>
                        <a:gd name="connsiteX0" fmla="*/ 871423 w 1069801"/>
                        <a:gd name="connsiteY0" fmla="*/ 0 h 396701"/>
                        <a:gd name="connsiteX1" fmla="*/ 198379 w 1069801"/>
                        <a:gd name="connsiteY1" fmla="*/ 0 h 396701"/>
                        <a:gd name="connsiteX2" fmla="*/ 0 w 1069801"/>
                        <a:gd name="connsiteY2" fmla="*/ 198350 h 396701"/>
                        <a:gd name="connsiteX3" fmla="*/ 0 w 1069801"/>
                        <a:gd name="connsiteY3" fmla="*/ 198350 h 396701"/>
                        <a:gd name="connsiteX4" fmla="*/ 198379 w 1069801"/>
                        <a:gd name="connsiteY4" fmla="*/ 396701 h 396701"/>
                        <a:gd name="connsiteX5" fmla="*/ 871423 w 1069801"/>
                        <a:gd name="connsiteY5" fmla="*/ 396701 h 396701"/>
                        <a:gd name="connsiteX6" fmla="*/ 1069802 w 1069801"/>
                        <a:gd name="connsiteY6" fmla="*/ 198350 h 396701"/>
                        <a:gd name="connsiteX7" fmla="*/ 1069802 w 1069801"/>
                        <a:gd name="connsiteY7" fmla="*/ 198350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48" name="Freeform 289">
                      <a:extLst>
                        <a:ext uri="{FF2B5EF4-FFF2-40B4-BE49-F238E27FC236}">
                          <a16:creationId xmlns:a16="http://schemas.microsoft.com/office/drawing/2014/main" id="{D176C8E8-28CA-B6F0-446E-3439B4139352}"/>
                        </a:ext>
                      </a:extLst>
                    </p:cNvPr>
                    <p:cNvSpPr/>
                    <p:nvPr/>
                  </p:nvSpPr>
                  <p:spPr>
                    <a:xfrm>
                      <a:off x="4760959"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24" name="Graphic 2">
                <a:extLst>
                  <a:ext uri="{FF2B5EF4-FFF2-40B4-BE49-F238E27FC236}">
                    <a16:creationId xmlns:a16="http://schemas.microsoft.com/office/drawing/2014/main" id="{27A16336-D435-BA07-BDE4-F3E80A41B94B}"/>
                  </a:ext>
                </a:extLst>
              </p:cNvPr>
              <p:cNvGrpSpPr/>
              <p:nvPr/>
            </p:nvGrpSpPr>
            <p:grpSpPr>
              <a:xfrm>
                <a:off x="6044114" y="3518152"/>
                <a:ext cx="2075710" cy="1706163"/>
                <a:chOff x="6044114" y="3518152"/>
                <a:chExt cx="2075710" cy="1706163"/>
              </a:xfrm>
            </p:grpSpPr>
            <p:pic>
              <p:nvPicPr>
                <p:cNvPr id="26" name="Picture 25">
                  <a:extLst>
                    <a:ext uri="{FF2B5EF4-FFF2-40B4-BE49-F238E27FC236}">
                      <a16:creationId xmlns:a16="http://schemas.microsoft.com/office/drawing/2014/main" id="{1F095392-078D-3235-9256-EF14186B553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44114" y="3829873"/>
                  <a:ext cx="1998695" cy="1394443"/>
                </a:xfrm>
                <a:custGeom>
                  <a:avLst/>
                  <a:gdLst>
                    <a:gd name="connsiteX0" fmla="*/ 785 w 1998695"/>
                    <a:gd name="connsiteY0" fmla="*/ 710 h 1394443"/>
                    <a:gd name="connsiteX1" fmla="*/ 1999481 w 1998695"/>
                    <a:gd name="connsiteY1" fmla="*/ 710 h 1394443"/>
                    <a:gd name="connsiteX2" fmla="*/ 1999481 w 1998695"/>
                    <a:gd name="connsiteY2" fmla="*/ 1395153 h 1394443"/>
                    <a:gd name="connsiteX3" fmla="*/ 785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10"/>
                      </a:moveTo>
                      <a:lnTo>
                        <a:pt x="1999481" y="710"/>
                      </a:lnTo>
                      <a:lnTo>
                        <a:pt x="1999481" y="1395153"/>
                      </a:lnTo>
                      <a:lnTo>
                        <a:pt x="785" y="1395153"/>
                      </a:lnTo>
                      <a:close/>
                    </a:path>
                  </a:pathLst>
                </a:custGeom>
              </p:spPr>
            </p:pic>
            <p:grpSp>
              <p:nvGrpSpPr>
                <p:cNvPr id="28" name="Graphic 2">
                  <a:extLst>
                    <a:ext uri="{FF2B5EF4-FFF2-40B4-BE49-F238E27FC236}">
                      <a16:creationId xmlns:a16="http://schemas.microsoft.com/office/drawing/2014/main" id="{765D9747-722C-8A06-5801-6FE6BA2F00F6}"/>
                    </a:ext>
                  </a:extLst>
                </p:cNvPr>
                <p:cNvGrpSpPr/>
                <p:nvPr/>
              </p:nvGrpSpPr>
              <p:grpSpPr>
                <a:xfrm>
                  <a:off x="6224433" y="3518152"/>
                  <a:ext cx="1895391" cy="1508018"/>
                  <a:chOff x="6224433" y="3518152"/>
                  <a:chExt cx="1895391" cy="1508018"/>
                </a:xfrm>
              </p:grpSpPr>
              <p:grpSp>
                <p:nvGrpSpPr>
                  <p:cNvPr id="29" name="Graphic 2">
                    <a:extLst>
                      <a:ext uri="{FF2B5EF4-FFF2-40B4-BE49-F238E27FC236}">
                        <a16:creationId xmlns:a16="http://schemas.microsoft.com/office/drawing/2014/main" id="{448135AF-05CF-47C5-13A4-080AE033A7CE}"/>
                      </a:ext>
                    </a:extLst>
                  </p:cNvPr>
                  <p:cNvGrpSpPr/>
                  <p:nvPr/>
                </p:nvGrpSpPr>
                <p:grpSpPr>
                  <a:xfrm>
                    <a:off x="6224433" y="3719840"/>
                    <a:ext cx="1895391" cy="1306330"/>
                    <a:chOff x="6224433" y="3719840"/>
                    <a:chExt cx="1895391" cy="1306330"/>
                  </a:xfrm>
                </p:grpSpPr>
                <p:sp>
                  <p:nvSpPr>
                    <p:cNvPr id="38" name="Freeform 323">
                      <a:extLst>
                        <a:ext uri="{FF2B5EF4-FFF2-40B4-BE49-F238E27FC236}">
                          <a16:creationId xmlns:a16="http://schemas.microsoft.com/office/drawing/2014/main" id="{9637A442-79B9-0CD3-3012-8944D50195D8}"/>
                        </a:ext>
                      </a:extLst>
                    </p:cNvPr>
                    <p:cNvSpPr/>
                    <p:nvPr/>
                  </p:nvSpPr>
                  <p:spPr>
                    <a:xfrm>
                      <a:off x="6224433" y="3719840"/>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6"/>
                            <a:pt x="1860850" y="0"/>
                            <a:pt x="1818262" y="0"/>
                          </a:cubicBezTo>
                          <a:close/>
                        </a:path>
                      </a:pathLst>
                    </a:custGeom>
                    <a:solidFill>
                      <a:srgbClr val="81D1C5"/>
                    </a:solidFill>
                    <a:ln w="2286" cap="flat">
                      <a:noFill/>
                      <a:prstDash val="solid"/>
                      <a:miter/>
                    </a:ln>
                  </p:spPr>
                  <p:txBody>
                    <a:bodyPr rtlCol="0" anchor="ctr"/>
                    <a:lstStyle/>
                    <a:p>
                      <a:endParaRPr lang="en-GB"/>
                    </a:p>
                  </p:txBody>
                </p:sp>
                <p:sp>
                  <p:nvSpPr>
                    <p:cNvPr id="41" name="Freeform 324">
                      <a:extLst>
                        <a:ext uri="{FF2B5EF4-FFF2-40B4-BE49-F238E27FC236}">
                          <a16:creationId xmlns:a16="http://schemas.microsoft.com/office/drawing/2014/main" id="{C386507C-39D8-E1E3-FF2D-443FFFEF2549}"/>
                        </a:ext>
                      </a:extLst>
                    </p:cNvPr>
                    <p:cNvSpPr/>
                    <p:nvPr/>
                  </p:nvSpPr>
                  <p:spPr>
                    <a:xfrm>
                      <a:off x="6286910" y="3782308"/>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5"/>
                            <a:pt x="68328"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30" name="Graphic 2">
                    <a:extLst>
                      <a:ext uri="{FF2B5EF4-FFF2-40B4-BE49-F238E27FC236}">
                        <a16:creationId xmlns:a16="http://schemas.microsoft.com/office/drawing/2014/main" id="{0E2BFB3A-16ED-BC94-7159-F4522A731B28}"/>
                      </a:ext>
                    </a:extLst>
                  </p:cNvPr>
                  <p:cNvGrpSpPr/>
                  <p:nvPr/>
                </p:nvGrpSpPr>
                <p:grpSpPr>
                  <a:xfrm>
                    <a:off x="6397140" y="3633053"/>
                    <a:ext cx="379179" cy="225161"/>
                    <a:chOff x="6397140" y="3633053"/>
                    <a:chExt cx="379179" cy="225161"/>
                  </a:xfrm>
                  <a:solidFill>
                    <a:srgbClr val="81D1C5"/>
                  </a:solidFill>
                </p:grpSpPr>
                <p:sp>
                  <p:nvSpPr>
                    <p:cNvPr id="35" name="Freeform 326">
                      <a:extLst>
                        <a:ext uri="{FF2B5EF4-FFF2-40B4-BE49-F238E27FC236}">
                          <a16:creationId xmlns:a16="http://schemas.microsoft.com/office/drawing/2014/main" id="{15715C1D-4DB9-22C3-E689-979053E67396}"/>
                        </a:ext>
                      </a:extLst>
                    </p:cNvPr>
                    <p:cNvSpPr/>
                    <p:nvPr/>
                  </p:nvSpPr>
                  <p:spPr>
                    <a:xfrm>
                      <a:off x="6397140" y="3633053"/>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36" name="Freeform 327">
                      <a:extLst>
                        <a:ext uri="{FF2B5EF4-FFF2-40B4-BE49-F238E27FC236}">
                          <a16:creationId xmlns:a16="http://schemas.microsoft.com/office/drawing/2014/main" id="{FC0BB149-039D-645C-9C85-A97683B19326}"/>
                        </a:ext>
                      </a:extLst>
                    </p:cNvPr>
                    <p:cNvSpPr/>
                    <p:nvPr/>
                  </p:nvSpPr>
                  <p:spPr>
                    <a:xfrm>
                      <a:off x="6581301"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31" name="Graphic 2">
                    <a:extLst>
                      <a:ext uri="{FF2B5EF4-FFF2-40B4-BE49-F238E27FC236}">
                        <a16:creationId xmlns:a16="http://schemas.microsoft.com/office/drawing/2014/main" id="{CB7B54EB-5B63-9C03-DEB4-E9708F908D39}"/>
                      </a:ext>
                    </a:extLst>
                  </p:cNvPr>
                  <p:cNvGrpSpPr/>
                  <p:nvPr/>
                </p:nvGrpSpPr>
                <p:grpSpPr>
                  <a:xfrm>
                    <a:off x="6871783" y="3518152"/>
                    <a:ext cx="1129009" cy="455900"/>
                    <a:chOff x="6871783" y="3518152"/>
                    <a:chExt cx="1129009" cy="455900"/>
                  </a:xfrm>
                </p:grpSpPr>
                <p:sp>
                  <p:nvSpPr>
                    <p:cNvPr id="32" name="Freeform 330">
                      <a:extLst>
                        <a:ext uri="{FF2B5EF4-FFF2-40B4-BE49-F238E27FC236}">
                          <a16:creationId xmlns:a16="http://schemas.microsoft.com/office/drawing/2014/main" id="{00EF2423-3AC9-DEEE-27A2-2DCD29835FB0}"/>
                        </a:ext>
                      </a:extLst>
                    </p:cNvPr>
                    <p:cNvSpPr/>
                    <p:nvPr/>
                  </p:nvSpPr>
                  <p:spPr>
                    <a:xfrm>
                      <a:off x="6901387" y="3547775"/>
                      <a:ext cx="1069802" cy="396701"/>
                    </a:xfrm>
                    <a:custGeom>
                      <a:avLst/>
                      <a:gdLst>
                        <a:gd name="connsiteX0" fmla="*/ 871423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33" name="Freeform 331">
                      <a:extLst>
                        <a:ext uri="{FF2B5EF4-FFF2-40B4-BE49-F238E27FC236}">
                          <a16:creationId xmlns:a16="http://schemas.microsoft.com/office/drawing/2014/main" id="{D67E1842-2808-D3D2-7C6B-E4AD076F46D1}"/>
                        </a:ext>
                      </a:extLst>
                    </p:cNvPr>
                    <p:cNvSpPr/>
                    <p:nvPr/>
                  </p:nvSpPr>
                  <p:spPr>
                    <a:xfrm>
                      <a:off x="6871783"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81D1C5"/>
                    </a:solidFill>
                    <a:ln w="2286" cap="flat">
                      <a:noFill/>
                      <a:prstDash val="solid"/>
                      <a:miter/>
                    </a:ln>
                  </p:spPr>
                  <p:txBody>
                    <a:bodyPr rtlCol="0" anchor="ctr"/>
                    <a:lstStyle/>
                    <a:p>
                      <a:endParaRPr lang="en-GB"/>
                    </a:p>
                  </p:txBody>
                </p:sp>
              </p:grpSp>
            </p:grpSp>
          </p:grpSp>
        </p:grpSp>
      </p:grpSp>
      <p:pic>
        <p:nvPicPr>
          <p:cNvPr id="6" name="Picture 5" descr="Background pattern&#10;&#10;Description automatically generated">
            <a:extLst>
              <a:ext uri="{FF2B5EF4-FFF2-40B4-BE49-F238E27FC236}">
                <a16:creationId xmlns:a16="http://schemas.microsoft.com/office/drawing/2014/main" id="{4DA7B735-E906-2B9F-FE7C-FA32B433354B}"/>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9441" t="-3095" r="10580" b="84089"/>
          <a:stretch/>
        </p:blipFill>
        <p:spPr>
          <a:xfrm rot="16200000">
            <a:off x="9205950" y="1780761"/>
            <a:ext cx="4729844" cy="1233285"/>
          </a:xfrm>
          <a:prstGeom prst="rect">
            <a:avLst/>
          </a:prstGeom>
        </p:spPr>
      </p:pic>
      <p:sp>
        <p:nvSpPr>
          <p:cNvPr id="9" name="TextBox 8">
            <a:extLst>
              <a:ext uri="{FF2B5EF4-FFF2-40B4-BE49-F238E27FC236}">
                <a16:creationId xmlns:a16="http://schemas.microsoft.com/office/drawing/2014/main" id="{05DE2E2F-2343-E810-4A20-5B3203D3461F}"/>
              </a:ext>
            </a:extLst>
          </p:cNvPr>
          <p:cNvSpPr txBox="1"/>
          <p:nvPr/>
        </p:nvSpPr>
        <p:spPr>
          <a:xfrm>
            <a:off x="8499821" y="837810"/>
            <a:ext cx="2368530" cy="1200329"/>
          </a:xfrm>
          <a:prstGeom prst="rect">
            <a:avLst/>
          </a:prstGeom>
          <a:noFill/>
        </p:spPr>
        <p:txBody>
          <a:bodyPr wrap="square" rtlCol="0">
            <a:spAutoFit/>
          </a:bodyPr>
          <a:lstStyle/>
          <a:p>
            <a:pPr algn="ctr"/>
            <a:r>
              <a:rPr lang="en-IE" kern="1200" dirty="0">
                <a:solidFill>
                  <a:srgbClr val="79527B"/>
                </a:solidFill>
                <a:latin typeface="+mn-lt"/>
                <a:ea typeface="+mn-ea"/>
                <a:cs typeface="+mn-cs"/>
              </a:rPr>
              <a:t>Conduct a Regional Crisis Vulnerability  SWOT Analysis and Destination Audit </a:t>
            </a:r>
            <a:endParaRPr lang="en-IE" dirty="0">
              <a:solidFill>
                <a:srgbClr val="79527B"/>
              </a:solidFill>
            </a:endParaRPr>
          </a:p>
        </p:txBody>
      </p:sp>
      <p:sp>
        <p:nvSpPr>
          <p:cNvPr id="11" name="TextBox 10">
            <a:extLst>
              <a:ext uri="{FF2B5EF4-FFF2-40B4-BE49-F238E27FC236}">
                <a16:creationId xmlns:a16="http://schemas.microsoft.com/office/drawing/2014/main" id="{52068B39-3C00-60C3-4D12-259DFFF70B65}"/>
              </a:ext>
            </a:extLst>
          </p:cNvPr>
          <p:cNvSpPr txBox="1"/>
          <p:nvPr/>
        </p:nvSpPr>
        <p:spPr>
          <a:xfrm>
            <a:off x="563284" y="755365"/>
            <a:ext cx="1891673" cy="1200329"/>
          </a:xfrm>
          <a:prstGeom prst="rect">
            <a:avLst/>
          </a:prstGeom>
          <a:noFill/>
        </p:spPr>
        <p:txBody>
          <a:bodyPr wrap="square" rtlCol="0">
            <a:spAutoFit/>
          </a:bodyPr>
          <a:lstStyle/>
          <a:p>
            <a:r>
              <a:rPr lang="en-IE" sz="3200" b="1" kern="1200" dirty="0">
                <a:solidFill>
                  <a:srgbClr val="79527B"/>
                </a:solidFill>
                <a:latin typeface="+mn-lt"/>
                <a:ea typeface="+mn-ea"/>
                <a:cs typeface="+mn-cs"/>
              </a:rPr>
              <a:t>Phase 1</a:t>
            </a:r>
            <a:r>
              <a:rPr lang="en-IE" sz="2400" b="1" kern="1200" dirty="0">
                <a:solidFill>
                  <a:srgbClr val="79527B"/>
                </a:solidFill>
                <a:latin typeface="+mn-lt"/>
                <a:ea typeface="+mn-ea"/>
                <a:cs typeface="+mn-cs"/>
              </a:rPr>
              <a:t> </a:t>
            </a:r>
            <a:r>
              <a:rPr lang="en-IE" sz="2000" kern="1200" dirty="0">
                <a:solidFill>
                  <a:srgbClr val="79527B"/>
                </a:solidFill>
                <a:latin typeface="+mn-lt"/>
                <a:ea typeface="+mn-ea"/>
                <a:cs typeface="+mn-cs"/>
              </a:rPr>
              <a:t>Preparation &amp; Mitigation</a:t>
            </a:r>
            <a:endParaRPr lang="en-IE" sz="2000" dirty="0">
              <a:solidFill>
                <a:srgbClr val="79527B"/>
              </a:solidFill>
            </a:endParaRPr>
          </a:p>
        </p:txBody>
      </p:sp>
      <p:sp>
        <p:nvSpPr>
          <p:cNvPr id="12" name="TextBox 11">
            <a:extLst>
              <a:ext uri="{FF2B5EF4-FFF2-40B4-BE49-F238E27FC236}">
                <a16:creationId xmlns:a16="http://schemas.microsoft.com/office/drawing/2014/main" id="{85A07547-D245-653F-0EBE-DA7A7688C69E}"/>
              </a:ext>
            </a:extLst>
          </p:cNvPr>
          <p:cNvSpPr txBox="1"/>
          <p:nvPr/>
        </p:nvSpPr>
        <p:spPr>
          <a:xfrm>
            <a:off x="567299" y="2687187"/>
            <a:ext cx="1764337" cy="1138773"/>
          </a:xfrm>
          <a:prstGeom prst="rect">
            <a:avLst/>
          </a:prstGeom>
          <a:noFill/>
        </p:spPr>
        <p:txBody>
          <a:bodyPr wrap="square" rtlCol="0">
            <a:spAutoFit/>
          </a:bodyPr>
          <a:lstStyle/>
          <a:p>
            <a:r>
              <a:rPr lang="en-IE" sz="2800" b="1" kern="1200" dirty="0">
                <a:solidFill>
                  <a:srgbClr val="F27954"/>
                </a:solidFill>
                <a:latin typeface="+mn-lt"/>
                <a:ea typeface="+mn-ea"/>
                <a:cs typeface="+mn-cs"/>
              </a:rPr>
              <a:t>Phase 2</a:t>
            </a:r>
            <a:r>
              <a:rPr lang="en-IE" sz="2400" b="1" kern="1200" dirty="0">
                <a:solidFill>
                  <a:srgbClr val="F27954"/>
                </a:solidFill>
                <a:latin typeface="+mn-lt"/>
                <a:ea typeface="+mn-ea"/>
                <a:cs typeface="+mn-cs"/>
              </a:rPr>
              <a:t> </a:t>
            </a:r>
            <a:r>
              <a:rPr lang="en-IE" sz="2000" kern="1200" dirty="0">
                <a:solidFill>
                  <a:srgbClr val="F27954"/>
                </a:solidFill>
                <a:latin typeface="+mn-lt"/>
                <a:ea typeface="+mn-ea"/>
                <a:cs typeface="+mn-cs"/>
              </a:rPr>
              <a:t>Planning, </a:t>
            </a:r>
          </a:p>
          <a:p>
            <a:r>
              <a:rPr lang="en-IE" sz="2000" kern="1200" dirty="0">
                <a:solidFill>
                  <a:srgbClr val="F27954"/>
                </a:solidFill>
                <a:latin typeface="+mn-lt"/>
                <a:ea typeface="+mn-ea"/>
                <a:cs typeface="+mn-cs"/>
              </a:rPr>
              <a:t>&amp; Response</a:t>
            </a:r>
            <a:endParaRPr lang="en-IE" sz="2000" dirty="0">
              <a:solidFill>
                <a:srgbClr val="F27954"/>
              </a:solidFill>
            </a:endParaRPr>
          </a:p>
        </p:txBody>
      </p:sp>
      <p:sp>
        <p:nvSpPr>
          <p:cNvPr id="13" name="TextBox 12">
            <a:extLst>
              <a:ext uri="{FF2B5EF4-FFF2-40B4-BE49-F238E27FC236}">
                <a16:creationId xmlns:a16="http://schemas.microsoft.com/office/drawing/2014/main" id="{A562338C-C9C8-541D-7A6B-A7F475DD2D26}"/>
              </a:ext>
            </a:extLst>
          </p:cNvPr>
          <p:cNvSpPr txBox="1"/>
          <p:nvPr/>
        </p:nvSpPr>
        <p:spPr>
          <a:xfrm>
            <a:off x="606189" y="4839123"/>
            <a:ext cx="1618749" cy="1508105"/>
          </a:xfrm>
          <a:prstGeom prst="rect">
            <a:avLst/>
          </a:prstGeom>
          <a:solidFill>
            <a:schemeClr val="bg1"/>
          </a:solidFill>
        </p:spPr>
        <p:txBody>
          <a:bodyPr wrap="square" rtlCol="0">
            <a:spAutoFit/>
          </a:bodyPr>
          <a:lstStyle/>
          <a:p>
            <a:r>
              <a:rPr lang="en-IE" sz="3200" b="1" kern="1200" dirty="0">
                <a:solidFill>
                  <a:srgbClr val="44BAA9"/>
                </a:solidFill>
                <a:latin typeface="+mn-lt"/>
                <a:ea typeface="+mn-ea"/>
                <a:cs typeface="+mn-cs"/>
              </a:rPr>
              <a:t>Phase 3</a:t>
            </a:r>
          </a:p>
          <a:p>
            <a:r>
              <a:rPr lang="en-IE" sz="2000" kern="1200" dirty="0">
                <a:solidFill>
                  <a:srgbClr val="44BAA9"/>
                </a:solidFill>
                <a:latin typeface="+mn-lt"/>
                <a:ea typeface="+mn-ea"/>
                <a:cs typeface="+mn-cs"/>
              </a:rPr>
              <a:t>Recovery, Rebuild, Resilience</a:t>
            </a:r>
            <a:endParaRPr lang="en-IE" sz="2000" dirty="0">
              <a:solidFill>
                <a:srgbClr val="44BAA9"/>
              </a:solidFill>
            </a:endParaRPr>
          </a:p>
        </p:txBody>
      </p:sp>
      <p:sp>
        <p:nvSpPr>
          <p:cNvPr id="23" name="TextBox 22">
            <a:extLst>
              <a:ext uri="{FF2B5EF4-FFF2-40B4-BE49-F238E27FC236}">
                <a16:creationId xmlns:a16="http://schemas.microsoft.com/office/drawing/2014/main" id="{6AA5E8F5-E176-96D4-B34D-E2141E84EBA6}"/>
              </a:ext>
            </a:extLst>
          </p:cNvPr>
          <p:cNvSpPr txBox="1"/>
          <p:nvPr/>
        </p:nvSpPr>
        <p:spPr>
          <a:xfrm>
            <a:off x="5606580" y="821497"/>
            <a:ext cx="2238831" cy="1200329"/>
          </a:xfrm>
          <a:prstGeom prst="rect">
            <a:avLst/>
          </a:prstGeom>
          <a:noFill/>
        </p:spPr>
        <p:txBody>
          <a:bodyPr wrap="square" rtlCol="0">
            <a:spAutoFit/>
          </a:bodyPr>
          <a:lstStyle/>
          <a:p>
            <a:pPr algn="ctr"/>
            <a:r>
              <a:rPr lang="en-IE" dirty="0">
                <a:solidFill>
                  <a:srgbClr val="79527B"/>
                </a:solidFill>
              </a:rPr>
              <a:t>Set Up a Regional Public Private Partnership &amp; Crisis Management Team</a:t>
            </a:r>
          </a:p>
        </p:txBody>
      </p:sp>
      <p:sp>
        <p:nvSpPr>
          <p:cNvPr id="25" name="TextBox 24">
            <a:extLst>
              <a:ext uri="{FF2B5EF4-FFF2-40B4-BE49-F238E27FC236}">
                <a16:creationId xmlns:a16="http://schemas.microsoft.com/office/drawing/2014/main" id="{CE502EDD-988E-1B8E-D6B0-D0F35BBA060C}"/>
              </a:ext>
            </a:extLst>
          </p:cNvPr>
          <p:cNvSpPr txBox="1"/>
          <p:nvPr/>
        </p:nvSpPr>
        <p:spPr>
          <a:xfrm>
            <a:off x="2757709" y="3008200"/>
            <a:ext cx="2238124" cy="1200329"/>
          </a:xfrm>
          <a:prstGeom prst="rect">
            <a:avLst/>
          </a:prstGeom>
          <a:noFill/>
        </p:spPr>
        <p:txBody>
          <a:bodyPr wrap="square" rtlCol="0">
            <a:spAutoFit/>
          </a:bodyPr>
          <a:lstStyle/>
          <a:p>
            <a:pPr algn="ctr"/>
            <a:r>
              <a:rPr lang="en-IE" dirty="0">
                <a:solidFill>
                  <a:srgbClr val="F37C57"/>
                </a:solidFill>
              </a:rPr>
              <a:t>Develop a Regional Crisis Management Strategy </a:t>
            </a:r>
            <a:r>
              <a:rPr lang="en-IE" i="1" dirty="0">
                <a:solidFill>
                  <a:srgbClr val="F37C57"/>
                </a:solidFill>
              </a:rPr>
              <a:t>(Long Term Mitigation Planning)</a:t>
            </a:r>
          </a:p>
        </p:txBody>
      </p:sp>
      <p:sp>
        <p:nvSpPr>
          <p:cNvPr id="27" name="TextBox 26">
            <a:extLst>
              <a:ext uri="{FF2B5EF4-FFF2-40B4-BE49-F238E27FC236}">
                <a16:creationId xmlns:a16="http://schemas.microsoft.com/office/drawing/2014/main" id="{81623343-A1BD-B957-16FF-32FA43BBD2C9}"/>
              </a:ext>
            </a:extLst>
          </p:cNvPr>
          <p:cNvSpPr txBox="1"/>
          <p:nvPr/>
        </p:nvSpPr>
        <p:spPr>
          <a:xfrm>
            <a:off x="8509929" y="2985988"/>
            <a:ext cx="2307211" cy="1200329"/>
          </a:xfrm>
          <a:prstGeom prst="rect">
            <a:avLst/>
          </a:prstGeom>
          <a:noFill/>
        </p:spPr>
        <p:txBody>
          <a:bodyPr wrap="square" rtlCol="0">
            <a:spAutoFit/>
          </a:bodyPr>
          <a:lstStyle/>
          <a:p>
            <a:pPr algn="ctr"/>
            <a:r>
              <a:rPr lang="en-IE" dirty="0">
                <a:solidFill>
                  <a:srgbClr val="F37C57"/>
                </a:solidFill>
              </a:rPr>
              <a:t>Response Activation and Communication with Industry for Regional Collaboration</a:t>
            </a:r>
          </a:p>
        </p:txBody>
      </p:sp>
      <p:sp>
        <p:nvSpPr>
          <p:cNvPr id="34" name="TextBox 33">
            <a:extLst>
              <a:ext uri="{FF2B5EF4-FFF2-40B4-BE49-F238E27FC236}">
                <a16:creationId xmlns:a16="http://schemas.microsoft.com/office/drawing/2014/main" id="{E93438AD-EA15-CD96-A656-CE420AA275E8}"/>
              </a:ext>
            </a:extLst>
          </p:cNvPr>
          <p:cNvSpPr txBox="1"/>
          <p:nvPr/>
        </p:nvSpPr>
        <p:spPr>
          <a:xfrm>
            <a:off x="8456229" y="5231762"/>
            <a:ext cx="2414610" cy="1261884"/>
          </a:xfrm>
          <a:prstGeom prst="rect">
            <a:avLst/>
          </a:prstGeom>
          <a:noFill/>
        </p:spPr>
        <p:txBody>
          <a:bodyPr wrap="square" rtlCol="0">
            <a:spAutoFit/>
          </a:bodyPr>
          <a:lstStyle/>
          <a:p>
            <a:pPr algn="ctr"/>
            <a:r>
              <a:rPr lang="en-IE" sz="1900" dirty="0">
                <a:solidFill>
                  <a:srgbClr val="3AA091"/>
                </a:solidFill>
              </a:rPr>
              <a:t>Regional Recovery, Rebuilding &amp;  Resilience Towards a ‘New Norm’ Post Crisis</a:t>
            </a:r>
          </a:p>
        </p:txBody>
      </p:sp>
      <p:sp>
        <p:nvSpPr>
          <p:cNvPr id="37" name="TextBox 36">
            <a:extLst>
              <a:ext uri="{FF2B5EF4-FFF2-40B4-BE49-F238E27FC236}">
                <a16:creationId xmlns:a16="http://schemas.microsoft.com/office/drawing/2014/main" id="{53EC9D4B-4D3A-99C6-A294-D819C91601AE}"/>
              </a:ext>
            </a:extLst>
          </p:cNvPr>
          <p:cNvSpPr txBox="1"/>
          <p:nvPr/>
        </p:nvSpPr>
        <p:spPr>
          <a:xfrm>
            <a:off x="2696985" y="777931"/>
            <a:ext cx="2243609" cy="1200329"/>
          </a:xfrm>
          <a:prstGeom prst="rect">
            <a:avLst/>
          </a:prstGeom>
          <a:noFill/>
        </p:spPr>
        <p:txBody>
          <a:bodyPr wrap="square" rtlCol="0">
            <a:spAutoFit/>
          </a:bodyPr>
          <a:lstStyle/>
          <a:p>
            <a:pPr algn="ctr"/>
            <a:r>
              <a:rPr lang="en-IE" dirty="0">
                <a:solidFill>
                  <a:srgbClr val="79527B"/>
                </a:solidFill>
              </a:rPr>
              <a:t>Introduction to Regional Crisis Tourism Management &amp; Its Complexities</a:t>
            </a:r>
          </a:p>
        </p:txBody>
      </p:sp>
      <p:sp>
        <p:nvSpPr>
          <p:cNvPr id="39" name="TextBox 38">
            <a:extLst>
              <a:ext uri="{FF2B5EF4-FFF2-40B4-BE49-F238E27FC236}">
                <a16:creationId xmlns:a16="http://schemas.microsoft.com/office/drawing/2014/main" id="{91E70F61-2CF0-4673-9DDE-6DC54F2CEF2D}"/>
              </a:ext>
            </a:extLst>
          </p:cNvPr>
          <p:cNvSpPr txBox="1"/>
          <p:nvPr/>
        </p:nvSpPr>
        <p:spPr>
          <a:xfrm>
            <a:off x="5719842" y="3000513"/>
            <a:ext cx="2233365" cy="1200329"/>
          </a:xfrm>
          <a:prstGeom prst="rect">
            <a:avLst/>
          </a:prstGeom>
          <a:noFill/>
        </p:spPr>
        <p:txBody>
          <a:bodyPr wrap="square" rtlCol="0">
            <a:spAutoFit/>
          </a:bodyPr>
          <a:lstStyle/>
          <a:p>
            <a:pPr algn="ctr"/>
            <a:r>
              <a:rPr lang="en-IE" dirty="0">
                <a:solidFill>
                  <a:srgbClr val="F37C57"/>
                </a:solidFill>
              </a:rPr>
              <a:t>Develop a Regional Crisis Management Response Plan </a:t>
            </a:r>
            <a:r>
              <a:rPr lang="en-IE" i="1" dirty="0">
                <a:solidFill>
                  <a:srgbClr val="F37C57"/>
                </a:solidFill>
              </a:rPr>
              <a:t>(Short Term Response Plan)</a:t>
            </a:r>
          </a:p>
        </p:txBody>
      </p:sp>
      <p:sp>
        <p:nvSpPr>
          <p:cNvPr id="40" name="TextBox 39">
            <a:extLst>
              <a:ext uri="{FF2B5EF4-FFF2-40B4-BE49-F238E27FC236}">
                <a16:creationId xmlns:a16="http://schemas.microsoft.com/office/drawing/2014/main" id="{3F66F445-3B3D-4075-70A3-D553312FA5CF}"/>
              </a:ext>
            </a:extLst>
          </p:cNvPr>
          <p:cNvSpPr txBox="1"/>
          <p:nvPr/>
        </p:nvSpPr>
        <p:spPr>
          <a:xfrm>
            <a:off x="2696985" y="5331565"/>
            <a:ext cx="2329487" cy="1015663"/>
          </a:xfrm>
          <a:prstGeom prst="rect">
            <a:avLst/>
          </a:prstGeom>
          <a:noFill/>
        </p:spPr>
        <p:txBody>
          <a:bodyPr wrap="square" rtlCol="0">
            <a:spAutoFit/>
          </a:bodyPr>
          <a:lstStyle/>
          <a:p>
            <a:pPr algn="ctr"/>
            <a:r>
              <a:rPr lang="en-IE" sz="2000" dirty="0">
                <a:solidFill>
                  <a:srgbClr val="3AA091"/>
                </a:solidFill>
              </a:rPr>
              <a:t>Communication Strategy and Dealing with PR &amp; Media</a:t>
            </a:r>
          </a:p>
        </p:txBody>
      </p:sp>
      <p:sp>
        <p:nvSpPr>
          <p:cNvPr id="130" name="TextBox 129">
            <a:extLst>
              <a:ext uri="{FF2B5EF4-FFF2-40B4-BE49-F238E27FC236}">
                <a16:creationId xmlns:a16="http://schemas.microsoft.com/office/drawing/2014/main" id="{BC0C15CA-D8DF-5D50-B91F-31D6D4E2D48D}"/>
              </a:ext>
            </a:extLst>
          </p:cNvPr>
          <p:cNvSpPr txBox="1"/>
          <p:nvPr/>
        </p:nvSpPr>
        <p:spPr>
          <a:xfrm>
            <a:off x="3669414" y="351112"/>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Module 1</a:t>
            </a:r>
            <a:endParaRPr lang="en-IE" b="1" dirty="0">
              <a:solidFill>
                <a:srgbClr val="79527B"/>
              </a:solidFill>
            </a:endParaRPr>
          </a:p>
        </p:txBody>
      </p:sp>
      <p:sp>
        <p:nvSpPr>
          <p:cNvPr id="131" name="TextBox 130">
            <a:extLst>
              <a:ext uri="{FF2B5EF4-FFF2-40B4-BE49-F238E27FC236}">
                <a16:creationId xmlns:a16="http://schemas.microsoft.com/office/drawing/2014/main" id="{B80D0131-7456-50AC-FC69-079E3D909A5F}"/>
              </a:ext>
            </a:extLst>
          </p:cNvPr>
          <p:cNvSpPr txBox="1"/>
          <p:nvPr/>
        </p:nvSpPr>
        <p:spPr>
          <a:xfrm>
            <a:off x="6453344" y="377865"/>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Module 2</a:t>
            </a:r>
            <a:endParaRPr lang="en-IE" b="1" dirty="0">
              <a:solidFill>
                <a:srgbClr val="79527B"/>
              </a:solidFill>
            </a:endParaRPr>
          </a:p>
        </p:txBody>
      </p:sp>
      <p:sp>
        <p:nvSpPr>
          <p:cNvPr id="132" name="TextBox 131">
            <a:extLst>
              <a:ext uri="{FF2B5EF4-FFF2-40B4-BE49-F238E27FC236}">
                <a16:creationId xmlns:a16="http://schemas.microsoft.com/office/drawing/2014/main" id="{78C1540A-AE5C-E178-55A5-57DB0D29C5BF}"/>
              </a:ext>
            </a:extLst>
          </p:cNvPr>
          <p:cNvSpPr txBox="1"/>
          <p:nvPr/>
        </p:nvSpPr>
        <p:spPr>
          <a:xfrm>
            <a:off x="9391403" y="352064"/>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Module 3</a:t>
            </a:r>
            <a:endParaRPr lang="en-IE" b="1" dirty="0">
              <a:solidFill>
                <a:srgbClr val="79527B"/>
              </a:solidFill>
            </a:endParaRPr>
          </a:p>
        </p:txBody>
      </p:sp>
      <p:sp>
        <p:nvSpPr>
          <p:cNvPr id="133" name="TextBox 132">
            <a:extLst>
              <a:ext uri="{FF2B5EF4-FFF2-40B4-BE49-F238E27FC236}">
                <a16:creationId xmlns:a16="http://schemas.microsoft.com/office/drawing/2014/main" id="{7A837965-7EC6-3618-5E68-8355523C4EBA}"/>
              </a:ext>
            </a:extLst>
          </p:cNvPr>
          <p:cNvSpPr txBox="1"/>
          <p:nvPr/>
        </p:nvSpPr>
        <p:spPr>
          <a:xfrm>
            <a:off x="3652173" y="2625371"/>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Module 4</a:t>
            </a:r>
            <a:endParaRPr lang="en-IE" b="1" dirty="0">
              <a:solidFill>
                <a:srgbClr val="F27954"/>
              </a:solidFill>
            </a:endParaRPr>
          </a:p>
        </p:txBody>
      </p:sp>
      <p:sp>
        <p:nvSpPr>
          <p:cNvPr id="134" name="TextBox 133">
            <a:extLst>
              <a:ext uri="{FF2B5EF4-FFF2-40B4-BE49-F238E27FC236}">
                <a16:creationId xmlns:a16="http://schemas.microsoft.com/office/drawing/2014/main" id="{BB5F536D-24E2-C838-495B-0CB27BA0351C}"/>
              </a:ext>
            </a:extLst>
          </p:cNvPr>
          <p:cNvSpPr txBox="1"/>
          <p:nvPr/>
        </p:nvSpPr>
        <p:spPr>
          <a:xfrm>
            <a:off x="6491070" y="2609242"/>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Module 5</a:t>
            </a:r>
            <a:endParaRPr lang="en-IE" b="1" dirty="0">
              <a:solidFill>
                <a:srgbClr val="F27954"/>
              </a:solidFill>
            </a:endParaRPr>
          </a:p>
        </p:txBody>
      </p:sp>
      <p:sp>
        <p:nvSpPr>
          <p:cNvPr id="135" name="TextBox 134">
            <a:extLst>
              <a:ext uri="{FF2B5EF4-FFF2-40B4-BE49-F238E27FC236}">
                <a16:creationId xmlns:a16="http://schemas.microsoft.com/office/drawing/2014/main" id="{5A43CFD7-4DD3-5ECB-4984-BABBB48AAE2F}"/>
              </a:ext>
            </a:extLst>
          </p:cNvPr>
          <p:cNvSpPr txBox="1"/>
          <p:nvPr/>
        </p:nvSpPr>
        <p:spPr>
          <a:xfrm>
            <a:off x="9318312" y="2615458"/>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Module 6</a:t>
            </a:r>
            <a:endParaRPr lang="en-IE" b="1" dirty="0">
              <a:solidFill>
                <a:srgbClr val="F27954"/>
              </a:solidFill>
            </a:endParaRPr>
          </a:p>
        </p:txBody>
      </p:sp>
      <p:sp>
        <p:nvSpPr>
          <p:cNvPr id="136" name="TextBox 135">
            <a:extLst>
              <a:ext uri="{FF2B5EF4-FFF2-40B4-BE49-F238E27FC236}">
                <a16:creationId xmlns:a16="http://schemas.microsoft.com/office/drawing/2014/main" id="{60AB4A7A-E634-0066-C66C-785D4810091F}"/>
              </a:ext>
            </a:extLst>
          </p:cNvPr>
          <p:cNvSpPr txBox="1"/>
          <p:nvPr/>
        </p:nvSpPr>
        <p:spPr>
          <a:xfrm>
            <a:off x="3570360" y="4830332"/>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Module 7</a:t>
            </a:r>
            <a:endParaRPr lang="en-IE" b="1" dirty="0">
              <a:solidFill>
                <a:srgbClr val="44BAA9"/>
              </a:solidFill>
            </a:endParaRPr>
          </a:p>
        </p:txBody>
      </p:sp>
      <p:sp>
        <p:nvSpPr>
          <p:cNvPr id="137" name="TextBox 136">
            <a:extLst>
              <a:ext uri="{FF2B5EF4-FFF2-40B4-BE49-F238E27FC236}">
                <a16:creationId xmlns:a16="http://schemas.microsoft.com/office/drawing/2014/main" id="{0AD0D61D-3E41-8C46-B66A-5F2474B6D43C}"/>
              </a:ext>
            </a:extLst>
          </p:cNvPr>
          <p:cNvSpPr txBox="1"/>
          <p:nvPr/>
        </p:nvSpPr>
        <p:spPr>
          <a:xfrm>
            <a:off x="5568959" y="5366361"/>
            <a:ext cx="2400001" cy="1015663"/>
          </a:xfrm>
          <a:prstGeom prst="rect">
            <a:avLst/>
          </a:prstGeom>
          <a:noFill/>
        </p:spPr>
        <p:txBody>
          <a:bodyPr wrap="square" rtlCol="0">
            <a:spAutoFit/>
          </a:bodyPr>
          <a:lstStyle/>
          <a:p>
            <a:pPr algn="ctr"/>
            <a:r>
              <a:rPr lang="en-IE" sz="2000" dirty="0">
                <a:solidFill>
                  <a:srgbClr val="3AA091"/>
                </a:solidFill>
              </a:rPr>
              <a:t>Strategic Regional Crisis Response and Recovery Marketing</a:t>
            </a:r>
          </a:p>
        </p:txBody>
      </p:sp>
      <p:sp>
        <p:nvSpPr>
          <p:cNvPr id="138" name="TextBox 137">
            <a:extLst>
              <a:ext uri="{FF2B5EF4-FFF2-40B4-BE49-F238E27FC236}">
                <a16:creationId xmlns:a16="http://schemas.microsoft.com/office/drawing/2014/main" id="{E3FC64FD-D8AB-DB46-B5C3-BD64E4235762}"/>
              </a:ext>
            </a:extLst>
          </p:cNvPr>
          <p:cNvSpPr txBox="1"/>
          <p:nvPr/>
        </p:nvSpPr>
        <p:spPr>
          <a:xfrm>
            <a:off x="6453344" y="4857275"/>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Module 8</a:t>
            </a:r>
            <a:endParaRPr lang="en-IE" b="1" dirty="0">
              <a:solidFill>
                <a:srgbClr val="44BAA9"/>
              </a:solidFill>
            </a:endParaRPr>
          </a:p>
        </p:txBody>
      </p:sp>
      <p:sp>
        <p:nvSpPr>
          <p:cNvPr id="139" name="TextBox 138">
            <a:extLst>
              <a:ext uri="{FF2B5EF4-FFF2-40B4-BE49-F238E27FC236}">
                <a16:creationId xmlns:a16="http://schemas.microsoft.com/office/drawing/2014/main" id="{FE568FEB-17D4-1F0E-936F-5A38CB7EF77F}"/>
              </a:ext>
            </a:extLst>
          </p:cNvPr>
          <p:cNvSpPr txBox="1"/>
          <p:nvPr/>
        </p:nvSpPr>
        <p:spPr>
          <a:xfrm>
            <a:off x="9360735" y="4839123"/>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Module 9</a:t>
            </a:r>
            <a:endParaRPr lang="en-IE" b="1" dirty="0">
              <a:solidFill>
                <a:srgbClr val="44BAA9"/>
              </a:solidFill>
            </a:endParaRPr>
          </a:p>
        </p:txBody>
      </p:sp>
    </p:spTree>
    <p:extLst>
      <p:ext uri="{BB962C8B-B14F-4D97-AF65-F5344CB8AC3E}">
        <p14:creationId xmlns:p14="http://schemas.microsoft.com/office/powerpoint/2010/main" val="3438406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8257C9E-8D80-94E2-DA6D-B870B2EAF443}"/>
              </a:ext>
            </a:extLst>
          </p:cNvPr>
          <p:cNvSpPr>
            <a:spLocks noGrp="1"/>
          </p:cNvSpPr>
          <p:nvPr>
            <p:ph type="body" sz="quarter" idx="18"/>
          </p:nvPr>
        </p:nvSpPr>
        <p:spPr>
          <a:xfrm>
            <a:off x="349623" y="2599765"/>
            <a:ext cx="6149789" cy="3558988"/>
          </a:xfrm>
        </p:spPr>
        <p:txBody>
          <a:bodyPr>
            <a:normAutofit fontScale="92500" lnSpcReduction="10000"/>
          </a:bodyPr>
          <a:lstStyle/>
          <a:p>
            <a:r>
              <a:rPr lang="en-IE" dirty="0"/>
              <a:t>How a region can maintain essential operations and recover with as little downtime as possible. How to keep operations going during a crisis and react quickly during a crisis event. </a:t>
            </a:r>
          </a:p>
          <a:p>
            <a:r>
              <a:rPr lang="en-IE" dirty="0"/>
              <a:t>First, a region decides which functions are essential e.g., transportation, accommodation, food, and travel.</a:t>
            </a:r>
          </a:p>
          <a:p>
            <a:r>
              <a:rPr lang="en-IE" dirty="0"/>
              <a:t>Development elements include data, revision management, guidelines, emergency response management, step-by-step procedures, checklists and flowcharts</a:t>
            </a:r>
          </a:p>
        </p:txBody>
      </p:sp>
      <p:pic>
        <p:nvPicPr>
          <p:cNvPr id="6" name="Picture 5">
            <a:hlinkClick r:id="rId2"/>
            <a:extLst>
              <a:ext uri="{FF2B5EF4-FFF2-40B4-BE49-F238E27FC236}">
                <a16:creationId xmlns:a16="http://schemas.microsoft.com/office/drawing/2014/main" id="{40E28FE5-DA42-CA41-8A6D-D5C679BFCC83}"/>
              </a:ext>
            </a:extLst>
          </p:cNvPr>
          <p:cNvPicPr>
            <a:picLocks noChangeAspect="1"/>
          </p:cNvPicPr>
          <p:nvPr/>
        </p:nvPicPr>
        <p:blipFill>
          <a:blip r:embed="rId3"/>
          <a:stretch>
            <a:fillRect/>
          </a:stretch>
        </p:blipFill>
        <p:spPr>
          <a:xfrm>
            <a:off x="7061200" y="1690831"/>
            <a:ext cx="5130800" cy="2842944"/>
          </a:xfrm>
          <a:prstGeom prst="rect">
            <a:avLst/>
          </a:prstGeom>
        </p:spPr>
      </p:pic>
      <p:sp>
        <p:nvSpPr>
          <p:cNvPr id="7" name="TextBox 6">
            <a:extLst>
              <a:ext uri="{FF2B5EF4-FFF2-40B4-BE49-F238E27FC236}">
                <a16:creationId xmlns:a16="http://schemas.microsoft.com/office/drawing/2014/main" id="{49FEBAEA-5B37-5244-CBA3-33B620820065}"/>
              </a:ext>
            </a:extLst>
          </p:cNvPr>
          <p:cNvSpPr txBox="1"/>
          <p:nvPr/>
        </p:nvSpPr>
        <p:spPr>
          <a:xfrm>
            <a:off x="8068236" y="5766240"/>
            <a:ext cx="3630705" cy="369332"/>
          </a:xfrm>
          <a:prstGeom prst="rect">
            <a:avLst/>
          </a:prstGeom>
          <a:noFill/>
        </p:spPr>
        <p:txBody>
          <a:bodyPr wrap="square" rtlCol="0">
            <a:spAutoFit/>
          </a:bodyPr>
          <a:lstStyle/>
          <a:p>
            <a:r>
              <a:rPr lang="en-IE" dirty="0">
                <a:solidFill>
                  <a:srgbClr val="F27954"/>
                </a:solidFill>
                <a:hlinkClick r:id="rId2">
                  <a:extLst>
                    <a:ext uri="{A12FA001-AC4F-418D-AE19-62706E023703}">
                      <ahyp:hlinkClr xmlns:ahyp="http://schemas.microsoft.com/office/drawing/2018/hyperlinkcolor" val="tx"/>
                    </a:ext>
                  </a:extLst>
                </a:hlinkClick>
              </a:rPr>
              <a:t>https://youtu.be/ZetTrqWFE_w</a:t>
            </a:r>
            <a:r>
              <a:rPr lang="en-IE" dirty="0">
                <a:solidFill>
                  <a:srgbClr val="F27954"/>
                </a:solidFill>
              </a:rPr>
              <a:t> </a:t>
            </a:r>
          </a:p>
        </p:txBody>
      </p:sp>
      <p:sp>
        <p:nvSpPr>
          <p:cNvPr id="8" name="Text Placeholder 5">
            <a:extLst>
              <a:ext uri="{FF2B5EF4-FFF2-40B4-BE49-F238E27FC236}">
                <a16:creationId xmlns:a16="http://schemas.microsoft.com/office/drawing/2014/main" id="{42B1502E-B47C-869F-C2C6-DABBA274D8A4}"/>
              </a:ext>
            </a:extLst>
          </p:cNvPr>
          <p:cNvSpPr>
            <a:spLocks noGrp="1"/>
          </p:cNvSpPr>
          <p:nvPr>
            <p:ph type="body" sz="quarter" idx="16"/>
          </p:nvPr>
        </p:nvSpPr>
        <p:spPr>
          <a:xfrm>
            <a:off x="506505" y="258677"/>
            <a:ext cx="5836023" cy="582221"/>
          </a:xfrm>
        </p:spPr>
        <p:txBody>
          <a:bodyPr>
            <a:noAutofit/>
          </a:bodyPr>
          <a:lstStyle/>
          <a:p>
            <a:pPr algn="ctr"/>
            <a:r>
              <a:rPr lang="en-IE" sz="3200" dirty="0"/>
              <a:t>Regions and Businesses Should Have a Business Continuity Plan</a:t>
            </a:r>
          </a:p>
          <a:p>
            <a:pPr algn="ctr"/>
            <a:r>
              <a:rPr lang="en-GB" sz="2200" b="0" i="0" dirty="0">
                <a:solidFill>
                  <a:schemeClr val="bg1"/>
                </a:solidFill>
                <a:effectLst/>
              </a:rPr>
              <a:t>If a region or business does not have a continuity plan when an interruption occurs, it risks financial, reputational, and personal loss. </a:t>
            </a:r>
            <a:endParaRPr lang="en-IE" sz="2200" dirty="0">
              <a:solidFill>
                <a:schemeClr val="bg1"/>
              </a:solidFill>
            </a:endParaRPr>
          </a:p>
        </p:txBody>
      </p:sp>
      <p:pic>
        <p:nvPicPr>
          <p:cNvPr id="9" name="Graphic 8" descr="Document with solid fill">
            <a:hlinkClick r:id="rId4"/>
            <a:extLst>
              <a:ext uri="{FF2B5EF4-FFF2-40B4-BE49-F238E27FC236}">
                <a16:creationId xmlns:a16="http://schemas.microsoft.com/office/drawing/2014/main" id="{C3CCDB88-C2F2-0CF4-1D4C-75747F9E56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65340" y="5810787"/>
            <a:ext cx="1009650" cy="1009650"/>
          </a:xfrm>
          <a:prstGeom prst="rect">
            <a:avLst/>
          </a:prstGeom>
        </p:spPr>
      </p:pic>
      <p:sp>
        <p:nvSpPr>
          <p:cNvPr id="10" name="TextBox 9">
            <a:extLst>
              <a:ext uri="{FF2B5EF4-FFF2-40B4-BE49-F238E27FC236}">
                <a16:creationId xmlns:a16="http://schemas.microsoft.com/office/drawing/2014/main" id="{67936CE8-1659-0468-39D4-1CE529A599C3}"/>
              </a:ext>
            </a:extLst>
          </p:cNvPr>
          <p:cNvSpPr txBox="1"/>
          <p:nvPr/>
        </p:nvSpPr>
        <p:spPr>
          <a:xfrm>
            <a:off x="7398123" y="6342230"/>
            <a:ext cx="4659405" cy="369332"/>
          </a:xfrm>
          <a:prstGeom prst="rect">
            <a:avLst/>
          </a:prstGeom>
          <a:solidFill>
            <a:schemeClr val="accent2"/>
          </a:solidFill>
        </p:spPr>
        <p:txBody>
          <a:bodyPr wrap="square" rtlCol="0">
            <a:spAutoFit/>
          </a:bodyPr>
          <a:lstStyle/>
          <a:p>
            <a:r>
              <a:rPr lang="en-IE" dirty="0">
                <a:solidFill>
                  <a:schemeClr val="bg1"/>
                </a:solidFill>
                <a:hlinkClick r:id="rId7">
                  <a:extLst>
                    <a:ext uri="{A12FA001-AC4F-418D-AE19-62706E023703}">
                      <ahyp:hlinkClr xmlns:ahyp="http://schemas.microsoft.com/office/drawing/2018/hyperlinkcolor" val="tx"/>
                    </a:ext>
                  </a:extLst>
                </a:hlinkClick>
              </a:rPr>
              <a:t>Business Continuity Plan</a:t>
            </a:r>
            <a:r>
              <a:rPr lang="en-IE" dirty="0">
                <a:solidFill>
                  <a:schemeClr val="bg1"/>
                </a:solidFill>
              </a:rPr>
              <a:t>ning with Templates</a:t>
            </a:r>
          </a:p>
        </p:txBody>
      </p:sp>
      <p:pic>
        <p:nvPicPr>
          <p:cNvPr id="12" name="Graphic 11" descr="Touchscreen with solid fill">
            <a:extLst>
              <a:ext uri="{FF2B5EF4-FFF2-40B4-BE49-F238E27FC236}">
                <a16:creationId xmlns:a16="http://schemas.microsoft.com/office/drawing/2014/main" id="{ED985BD9-8100-DD65-5AC4-08E8F85CEB7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926437" y="4533775"/>
            <a:ext cx="772504" cy="772504"/>
          </a:xfrm>
          <a:prstGeom prst="rect">
            <a:avLst/>
          </a:prstGeom>
        </p:spPr>
      </p:pic>
    </p:spTree>
    <p:extLst>
      <p:ext uri="{BB962C8B-B14F-4D97-AF65-F5344CB8AC3E}">
        <p14:creationId xmlns:p14="http://schemas.microsoft.com/office/powerpoint/2010/main" val="25288658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92303" y="1633739"/>
            <a:ext cx="8622891" cy="4299520"/>
          </a:xfrm>
        </p:spPr>
        <p:txBody>
          <a:bodyPr>
            <a:noAutofit/>
          </a:bodyPr>
          <a:lstStyle/>
          <a:p>
            <a:r>
              <a:rPr lang="en-GB" sz="2200" b="0" i="0" dirty="0">
                <a:effectLst/>
              </a:rPr>
              <a:t>Firstly, governments play a crucial role in cultivating PPPs as they are “the principal actors in political processes, and they often remain responsible for providing incentives and imposing requirements on actors in promoting objectives around common goals” (</a:t>
            </a:r>
            <a:r>
              <a:rPr lang="en-GB" sz="2200" b="0" i="0" u="sng" dirty="0">
                <a:effectLst/>
                <a:hlinkClick r:id="rId2">
                  <a:extLst>
                    <a:ext uri="{A12FA001-AC4F-418D-AE19-62706E023703}">
                      <ahyp:hlinkClr xmlns:ahyp="http://schemas.microsoft.com/office/drawing/2018/hyperlinkcolor" val="tx"/>
                    </a:ext>
                  </a:extLst>
                </a:hlinkClick>
              </a:rPr>
              <a:t>Wan &amp; Bramwell, 2015</a:t>
            </a:r>
            <a:r>
              <a:rPr lang="en-GB" sz="2200" b="0" i="0" dirty="0">
                <a:effectLst/>
              </a:rPr>
              <a:t>, p. 318). </a:t>
            </a:r>
            <a:r>
              <a:rPr lang="en-GB" sz="2200" b="0" i="0" u="sng" dirty="0">
                <a:effectLst/>
                <a:hlinkClick r:id="rId3">
                  <a:extLst>
                    <a:ext uri="{A12FA001-AC4F-418D-AE19-62706E023703}">
                      <ahyp:hlinkClr xmlns:ahyp="http://schemas.microsoft.com/office/drawing/2018/hyperlinkcolor" val="tx"/>
                    </a:ext>
                  </a:extLst>
                </a:hlinkClick>
              </a:rPr>
              <a:t>Salem et al. (2021)</a:t>
            </a:r>
            <a:r>
              <a:rPr lang="en-GB" sz="2200" b="0" i="0" dirty="0">
                <a:effectLst/>
              </a:rPr>
              <a:t> note that resilience and recovery strategies require partnership and coordination among stakeholders and timely government intervention in managing the collaborations. In addition, prior studies reveal that some governments offer subsidies and interest-free loans to businesses and employees to ensure continuity of employment (</a:t>
            </a:r>
            <a:r>
              <a:rPr lang="en-GB" sz="2200" b="0" i="0" u="sng" dirty="0" err="1">
                <a:effectLst/>
                <a:hlinkClick r:id="rId4">
                  <a:extLst>
                    <a:ext uri="{A12FA001-AC4F-418D-AE19-62706E023703}">
                      <ahyp:hlinkClr xmlns:ahyp="http://schemas.microsoft.com/office/drawing/2018/hyperlinkcolor" val="tx"/>
                    </a:ext>
                  </a:extLst>
                </a:hlinkClick>
              </a:rPr>
              <a:t>Khanal</a:t>
            </a:r>
            <a:r>
              <a:rPr lang="en-GB" sz="2200" b="0" i="0" u="sng" dirty="0">
                <a:effectLst/>
                <a:hlinkClick r:id="rId4">
                  <a:extLst>
                    <a:ext uri="{A12FA001-AC4F-418D-AE19-62706E023703}">
                      <ahyp:hlinkClr xmlns:ahyp="http://schemas.microsoft.com/office/drawing/2018/hyperlinkcolor" val="tx"/>
                    </a:ext>
                  </a:extLst>
                </a:hlinkClick>
              </a:rPr>
              <a:t>, 2020</a:t>
            </a:r>
            <a:r>
              <a:rPr lang="en-GB" sz="2200" b="0" i="0" dirty="0">
                <a:effectLst/>
              </a:rPr>
              <a:t>; </a:t>
            </a:r>
            <a:r>
              <a:rPr lang="en-GB" sz="2200" b="0" i="0" u="sng" dirty="0" err="1">
                <a:effectLst/>
                <a:hlinkClick r:id="rId5">
                  <a:extLst>
                    <a:ext uri="{A12FA001-AC4F-418D-AE19-62706E023703}">
                      <ahyp:hlinkClr xmlns:ahyp="http://schemas.microsoft.com/office/drawing/2018/hyperlinkcolor" val="tx"/>
                    </a:ext>
                  </a:extLst>
                </a:hlinkClick>
              </a:rPr>
              <a:t>Loi</a:t>
            </a:r>
            <a:r>
              <a:rPr lang="en-GB" sz="2200" b="0" i="0" u="sng" dirty="0">
                <a:effectLst/>
                <a:hlinkClick r:id="rId5">
                  <a:extLst>
                    <a:ext uri="{A12FA001-AC4F-418D-AE19-62706E023703}">
                      <ahyp:hlinkClr xmlns:ahyp="http://schemas.microsoft.com/office/drawing/2018/hyperlinkcolor" val="tx"/>
                    </a:ext>
                  </a:extLst>
                </a:hlinkClick>
              </a:rPr>
              <a:t> et al., 2021</a:t>
            </a:r>
            <a:r>
              <a:rPr lang="en-GB" sz="2200" b="0" i="0" dirty="0">
                <a:effectLst/>
              </a:rPr>
              <a:t>) </a:t>
            </a:r>
            <a:r>
              <a:rPr lang="en-GB" sz="2200" b="0" i="1" dirty="0">
                <a:effectLst/>
              </a:rPr>
              <a:t>(PPP Public Private Partnerships)</a:t>
            </a:r>
          </a:p>
          <a:p>
            <a:endParaRPr lang="en-GB" sz="2200" dirty="0"/>
          </a:p>
          <a:p>
            <a:endParaRPr lang="en-IE" sz="2200" dirty="0"/>
          </a:p>
          <a:p>
            <a:endParaRPr lang="en-GB" sz="2200" b="0" i="0" dirty="0">
              <a:effectLst/>
            </a:endParaRPr>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6"/>
            <a:extLst>
              <a:ext uri="{FF2B5EF4-FFF2-40B4-BE49-F238E27FC236}">
                <a16:creationId xmlns:a16="http://schemas.microsoft.com/office/drawing/2014/main" id="{677A4E1D-CB32-EDFA-3941-E9EC988EBA8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6">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
        <p:nvSpPr>
          <p:cNvPr id="2" name="Text Placeholder 5">
            <a:extLst>
              <a:ext uri="{FF2B5EF4-FFF2-40B4-BE49-F238E27FC236}">
                <a16:creationId xmlns:a16="http://schemas.microsoft.com/office/drawing/2014/main" id="{9CDD15A4-EBA4-8E7E-3C5B-6E81419214C6}"/>
              </a:ext>
            </a:extLst>
          </p:cNvPr>
          <p:cNvSpPr txBox="1">
            <a:spLocks/>
          </p:cNvSpPr>
          <p:nvPr/>
        </p:nvSpPr>
        <p:spPr>
          <a:xfrm>
            <a:off x="711040" y="588444"/>
            <a:ext cx="10596674" cy="916887"/>
          </a:xfrm>
          <a:prstGeom prst="rect">
            <a:avLst/>
          </a:prstGeom>
        </p:spPr>
        <p:txBody>
          <a:bodyPr vert="horz" lIns="91440" tIns="45720" rIns="91440" bIns="45720" rtlCol="0">
            <a:normAutofit fontScale="92500"/>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4D4D4D"/>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4D4D4D"/>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Article: </a:t>
            </a:r>
            <a:r>
              <a:rPr lang="en-GB" b="0" dirty="0"/>
              <a:t>Resilience and Recovery Requires Cultivating the PPP</a:t>
            </a:r>
            <a:endParaRPr lang="en-IE" dirty="0"/>
          </a:p>
        </p:txBody>
      </p:sp>
    </p:spTree>
    <p:extLst>
      <p:ext uri="{BB962C8B-B14F-4D97-AF65-F5344CB8AC3E}">
        <p14:creationId xmlns:p14="http://schemas.microsoft.com/office/powerpoint/2010/main" val="2397902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12447" y="1306216"/>
            <a:ext cx="9464619" cy="4299520"/>
          </a:xfrm>
        </p:spPr>
        <p:txBody>
          <a:bodyPr>
            <a:noAutofit/>
          </a:bodyPr>
          <a:lstStyle/>
          <a:p>
            <a:endParaRPr lang="en-GB" sz="2000" dirty="0"/>
          </a:p>
          <a:p>
            <a:r>
              <a:rPr lang="en-GB" sz="2000" b="0" i="0" dirty="0">
                <a:effectLst/>
              </a:rPr>
              <a:t>Secondly, the speed of crisis recovery depends very much on leadership (</a:t>
            </a:r>
            <a:r>
              <a:rPr lang="en-GB" sz="2000" b="0" i="0" u="sng" dirty="0">
                <a:effectLst/>
                <a:hlinkClick r:id="rId2">
                  <a:extLst>
                    <a:ext uri="{A12FA001-AC4F-418D-AE19-62706E023703}">
                      <ahyp:hlinkClr xmlns:ahyp="http://schemas.microsoft.com/office/drawing/2018/hyperlinkcolor" val="tx"/>
                    </a:ext>
                  </a:extLst>
                </a:hlinkClick>
              </a:rPr>
              <a:t>Foster et al., 2020</a:t>
            </a:r>
            <a:r>
              <a:rPr lang="en-GB" sz="2000" b="0" i="0" dirty="0">
                <a:effectLst/>
              </a:rPr>
              <a:t>). A good crisis leader possesses certain attributes. </a:t>
            </a:r>
            <a:r>
              <a:rPr lang="en-GB" sz="2000" b="0" i="0" u="sng" dirty="0">
                <a:effectLst/>
                <a:hlinkClick r:id="rId3">
                  <a:extLst>
                    <a:ext uri="{A12FA001-AC4F-418D-AE19-62706E023703}">
                      <ahyp:hlinkClr xmlns:ahyp="http://schemas.microsoft.com/office/drawing/2018/hyperlinkcolor" val="tx"/>
                    </a:ext>
                  </a:extLst>
                </a:hlinkClick>
              </a:rPr>
              <a:t>Wardman (2020)</a:t>
            </a:r>
            <a:r>
              <a:rPr lang="en-GB" sz="2000" b="0" i="0" dirty="0">
                <a:effectLst/>
              </a:rPr>
              <a:t> summarizes 13 key attributes of crisis leaders during the COVID-19 pandemic: planning and preparing, narrating a clear-sighted strategy, making meaning (i.e., understanding the extent of risks involved), giving direction, differentiating people's needs, credibility and trustworthiness, transparency, openness, partnership and co-ordination, empathy, and solidarity, as well as being responsive and adaptive to media engagement across traditional and digital platforms. Finally, a good crisis leader should also constantly review crisis management progress by listening to feedback, monitoring outcomes, and then adjusting strategies in a timely and responsive manner (</a:t>
            </a:r>
            <a:r>
              <a:rPr lang="en-GB" sz="2000" b="0" i="0" u="sng" dirty="0" err="1">
                <a:effectLst/>
                <a:hlinkClick r:id="rId4">
                  <a:extLst>
                    <a:ext uri="{A12FA001-AC4F-418D-AE19-62706E023703}">
                      <ahyp:hlinkClr xmlns:ahyp="http://schemas.microsoft.com/office/drawing/2018/hyperlinkcolor" val="tx"/>
                    </a:ext>
                  </a:extLst>
                </a:hlinkClick>
              </a:rPr>
              <a:t>Kuščer</a:t>
            </a:r>
            <a:r>
              <a:rPr lang="en-GB" sz="2000" b="0" i="0" u="sng" dirty="0">
                <a:effectLst/>
                <a:hlinkClick r:id="rId4">
                  <a:extLst>
                    <a:ext uri="{A12FA001-AC4F-418D-AE19-62706E023703}">
                      <ahyp:hlinkClr xmlns:ahyp="http://schemas.microsoft.com/office/drawing/2018/hyperlinkcolor" val="tx"/>
                    </a:ext>
                  </a:extLst>
                </a:hlinkClick>
              </a:rPr>
              <a:t> et al., 2021</a:t>
            </a:r>
            <a:r>
              <a:rPr lang="en-GB" sz="2000" b="0" i="0" dirty="0">
                <a:effectLst/>
              </a:rPr>
              <a:t>). If PPPs appear to be effective even under difficult conditions brought by the unprecedented pandemic situation, this is possibly attributable to active government interventions as well as demonstrable leadership actions during the crisis.</a:t>
            </a:r>
            <a:endParaRPr lang="en-IE" sz="2000" dirty="0"/>
          </a:p>
          <a:p>
            <a:endParaRPr lang="en-IE" sz="2000" dirty="0"/>
          </a:p>
          <a:p>
            <a:endParaRPr lang="en-IE" sz="2000" dirty="0"/>
          </a:p>
          <a:p>
            <a:endParaRPr lang="en-GB" sz="2000" b="0" i="0" dirty="0">
              <a:effectLst/>
            </a:endParaRPr>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5"/>
            <a:extLst>
              <a:ext uri="{FF2B5EF4-FFF2-40B4-BE49-F238E27FC236}">
                <a16:creationId xmlns:a16="http://schemas.microsoft.com/office/drawing/2014/main" id="{677A4E1D-CB32-EDFA-3941-E9EC988EBA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5">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
        <p:nvSpPr>
          <p:cNvPr id="2" name="Text Placeholder 5">
            <a:extLst>
              <a:ext uri="{FF2B5EF4-FFF2-40B4-BE49-F238E27FC236}">
                <a16:creationId xmlns:a16="http://schemas.microsoft.com/office/drawing/2014/main" id="{9CDD15A4-EBA4-8E7E-3C5B-6E81419214C6}"/>
              </a:ext>
            </a:extLst>
          </p:cNvPr>
          <p:cNvSpPr txBox="1">
            <a:spLocks/>
          </p:cNvSpPr>
          <p:nvPr/>
        </p:nvSpPr>
        <p:spPr>
          <a:xfrm>
            <a:off x="711040" y="588444"/>
            <a:ext cx="10596674" cy="91688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4D4D4D"/>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4D4D4D"/>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Article: </a:t>
            </a:r>
            <a:r>
              <a:rPr lang="en-GB" sz="2600" b="0" dirty="0"/>
              <a:t>Resilience and Speed of Recovery Depends on The Leadership</a:t>
            </a:r>
            <a:endParaRPr lang="en-IE" sz="2600" dirty="0"/>
          </a:p>
        </p:txBody>
      </p:sp>
    </p:spTree>
    <p:extLst>
      <p:ext uri="{BB962C8B-B14F-4D97-AF65-F5344CB8AC3E}">
        <p14:creationId xmlns:p14="http://schemas.microsoft.com/office/powerpoint/2010/main" val="3608306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2957B75-65C1-920A-DDC2-6A89D4BC8048}"/>
              </a:ext>
            </a:extLst>
          </p:cNvPr>
          <p:cNvSpPr>
            <a:spLocks noGrp="1"/>
          </p:cNvSpPr>
          <p:nvPr>
            <p:ph type="body" sz="quarter" idx="16"/>
          </p:nvPr>
        </p:nvSpPr>
        <p:spPr>
          <a:xfrm>
            <a:off x="446268" y="304399"/>
            <a:ext cx="5120814" cy="582221"/>
          </a:xfrm>
        </p:spPr>
        <p:txBody>
          <a:bodyPr>
            <a:normAutofit fontScale="92500"/>
          </a:bodyPr>
          <a:lstStyle/>
          <a:p>
            <a:r>
              <a:rPr lang="en-IE" dirty="0"/>
              <a:t>Regional Tourism Continuity</a:t>
            </a:r>
          </a:p>
        </p:txBody>
      </p:sp>
      <p:sp>
        <p:nvSpPr>
          <p:cNvPr id="6" name="Text Placeholder 5">
            <a:extLst>
              <a:ext uri="{FF2B5EF4-FFF2-40B4-BE49-F238E27FC236}">
                <a16:creationId xmlns:a16="http://schemas.microsoft.com/office/drawing/2014/main" id="{05B58AFA-A432-3D13-6220-0A1899B4E5C1}"/>
              </a:ext>
            </a:extLst>
          </p:cNvPr>
          <p:cNvSpPr>
            <a:spLocks noGrp="1"/>
          </p:cNvSpPr>
          <p:nvPr>
            <p:ph type="body" sz="quarter" idx="18"/>
          </p:nvPr>
        </p:nvSpPr>
        <p:spPr>
          <a:xfrm>
            <a:off x="353742" y="886620"/>
            <a:ext cx="5213340" cy="5361780"/>
          </a:xfrm>
        </p:spPr>
        <p:txBody>
          <a:bodyPr>
            <a:normAutofit fontScale="85000" lnSpcReduction="20000"/>
          </a:bodyPr>
          <a:lstStyle/>
          <a:p>
            <a:pPr>
              <a:lnSpc>
                <a:spcPct val="120000"/>
              </a:lnSpc>
            </a:pPr>
            <a:r>
              <a:rPr lang="en-IE" dirty="0"/>
              <a:t>Assess how the region can get to business as normal as soon as possible. This may mean not everyone operating e.g., those that can’t because they are located in the affected crisis areas. There are a number of business continuity measures that an be put in place</a:t>
            </a:r>
          </a:p>
          <a:p>
            <a:pPr>
              <a:lnSpc>
                <a:spcPct val="120000"/>
              </a:lnSpc>
            </a:pPr>
            <a:endParaRPr lang="en-IE" dirty="0"/>
          </a:p>
          <a:p>
            <a:pPr marL="342900" indent="-342900">
              <a:lnSpc>
                <a:spcPct val="120000"/>
              </a:lnSpc>
              <a:buFont typeface="Wingdings" panose="05000000000000000000" pitchFamily="2" charset="2"/>
              <a:buChar char="v"/>
            </a:pPr>
            <a:r>
              <a:rPr lang="en-IE" b="1" dirty="0">
                <a:solidFill>
                  <a:srgbClr val="F27954"/>
                </a:solidFill>
              </a:rPr>
              <a:t>Conduct a Vulnerability and Impact Assessment to determine who can and can’t open post-crisis</a:t>
            </a:r>
            <a:r>
              <a:rPr lang="en-IE" dirty="0"/>
              <a:t>. Survey tourism businesses to assess the impact and to see if they can open for business if they can’t why and how can they be supported to re-open? Problems may be a lack of resources, employees, or evident hazards as a result of the crisis e.g., after a storm a tree may have damaged their property. </a:t>
            </a:r>
          </a:p>
          <a:p>
            <a:pPr>
              <a:lnSpc>
                <a:spcPct val="120000"/>
              </a:lnSpc>
            </a:pPr>
            <a:endParaRPr lang="en-IE" dirty="0"/>
          </a:p>
          <a:p>
            <a:pPr>
              <a:lnSpc>
                <a:spcPct val="120000"/>
              </a:lnSpc>
            </a:pPr>
            <a:endParaRPr lang="en-IE" dirty="0"/>
          </a:p>
        </p:txBody>
      </p:sp>
      <p:pic>
        <p:nvPicPr>
          <p:cNvPr id="13" name="Picture Placeholder 12" descr="A person sitting at a bar&#10;&#10;Description automatically generated with low confidence">
            <a:extLst>
              <a:ext uri="{FF2B5EF4-FFF2-40B4-BE49-F238E27FC236}">
                <a16:creationId xmlns:a16="http://schemas.microsoft.com/office/drawing/2014/main" id="{05657FB7-AAC1-F083-7B8D-4A41544B682B}"/>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l="23773" r="23773"/>
          <a:stretch>
            <a:fillRect/>
          </a:stretch>
        </p:blipFill>
        <p:spPr/>
      </p:pic>
    </p:spTree>
    <p:extLst>
      <p:ext uri="{BB962C8B-B14F-4D97-AF65-F5344CB8AC3E}">
        <p14:creationId xmlns:p14="http://schemas.microsoft.com/office/powerpoint/2010/main" val="3503602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2957B75-65C1-920A-DDC2-6A89D4BC8048}"/>
              </a:ext>
            </a:extLst>
          </p:cNvPr>
          <p:cNvSpPr>
            <a:spLocks noGrp="1"/>
          </p:cNvSpPr>
          <p:nvPr>
            <p:ph type="body" sz="quarter" idx="16"/>
          </p:nvPr>
        </p:nvSpPr>
        <p:spPr>
          <a:xfrm>
            <a:off x="446267" y="304399"/>
            <a:ext cx="8841167" cy="582221"/>
          </a:xfrm>
        </p:spPr>
        <p:txBody>
          <a:bodyPr>
            <a:normAutofit lnSpcReduction="10000"/>
          </a:bodyPr>
          <a:lstStyle/>
          <a:p>
            <a:r>
              <a:rPr lang="en-IE" dirty="0">
                <a:solidFill>
                  <a:srgbClr val="F27954"/>
                </a:solidFill>
              </a:rPr>
              <a:t>Regional Tourism Continuity Measures</a:t>
            </a:r>
          </a:p>
        </p:txBody>
      </p:sp>
      <p:sp>
        <p:nvSpPr>
          <p:cNvPr id="6" name="Text Placeholder 5">
            <a:extLst>
              <a:ext uri="{FF2B5EF4-FFF2-40B4-BE49-F238E27FC236}">
                <a16:creationId xmlns:a16="http://schemas.microsoft.com/office/drawing/2014/main" id="{05B58AFA-A432-3D13-6220-0A1899B4E5C1}"/>
              </a:ext>
            </a:extLst>
          </p:cNvPr>
          <p:cNvSpPr>
            <a:spLocks noGrp="1"/>
          </p:cNvSpPr>
          <p:nvPr>
            <p:ph type="body" sz="quarter" idx="18"/>
          </p:nvPr>
        </p:nvSpPr>
        <p:spPr>
          <a:xfrm>
            <a:off x="353741" y="1191419"/>
            <a:ext cx="10941788" cy="5854839"/>
          </a:xfrm>
          <a:noFill/>
        </p:spPr>
        <p:txBody>
          <a:bodyPr>
            <a:noAutofit/>
          </a:bodyPr>
          <a:lstStyle/>
          <a:p>
            <a:pPr marL="342900" indent="-342900">
              <a:spcBef>
                <a:spcPts val="1200"/>
              </a:spcBef>
              <a:buFont typeface="Wingdings" panose="05000000000000000000" pitchFamily="2" charset="2"/>
              <a:buChar char="v"/>
            </a:pPr>
            <a:r>
              <a:rPr lang="en-GB" sz="2000" b="1" dirty="0">
                <a:solidFill>
                  <a:srgbClr val="F27954"/>
                </a:solidFill>
              </a:rPr>
              <a:t>Seek recovery funding </a:t>
            </a:r>
            <a:r>
              <a:rPr lang="en-GB" sz="2000" dirty="0"/>
              <a:t>– industry, government, and stakeholders </a:t>
            </a:r>
          </a:p>
          <a:p>
            <a:pPr marL="342900" indent="-342900">
              <a:spcBef>
                <a:spcPts val="1200"/>
              </a:spcBef>
              <a:buFont typeface="Wingdings" panose="05000000000000000000" pitchFamily="2" charset="2"/>
              <a:buChar char="v"/>
            </a:pPr>
            <a:r>
              <a:rPr lang="en-GB" sz="2000" b="1" dirty="0">
                <a:solidFill>
                  <a:srgbClr val="F27954"/>
                </a:solidFill>
              </a:rPr>
              <a:t>Determine and implement recovery marketing strategy </a:t>
            </a:r>
            <a:r>
              <a:rPr lang="en-GB" sz="2000" dirty="0"/>
              <a:t>with TCMT and implement cooperative recovery marketing activities ‘We are Open’ or ‘Back in Business’ or ‘X Welcomes You Back’. Implement a consistent marketing campaign that is in line with national marketing (if necessary)</a:t>
            </a:r>
          </a:p>
          <a:p>
            <a:pPr marL="342900" indent="-342900">
              <a:spcBef>
                <a:spcPts val="1200"/>
              </a:spcBef>
              <a:buFont typeface="Wingdings" panose="05000000000000000000" pitchFamily="2" charset="2"/>
              <a:buChar char="v"/>
            </a:pPr>
            <a:r>
              <a:rPr lang="en-GB" sz="2000" b="1" dirty="0">
                <a:solidFill>
                  <a:srgbClr val="F27954"/>
                </a:solidFill>
              </a:rPr>
              <a:t>Consider longer-term media </a:t>
            </a:r>
            <a:r>
              <a:rPr lang="en-GB" sz="2000" dirty="0"/>
              <a:t>– tell good news stories and milestones, anniversaries, and blogs. Post regularly until normality is regained. Then normal marketing activities and messages can resume.</a:t>
            </a:r>
          </a:p>
          <a:p>
            <a:pPr marL="342900" indent="-342900">
              <a:spcBef>
                <a:spcPts val="1200"/>
              </a:spcBef>
              <a:buFont typeface="Wingdings" panose="05000000000000000000" pitchFamily="2" charset="2"/>
              <a:buChar char="v"/>
            </a:pPr>
            <a:r>
              <a:rPr lang="en-GB" sz="2000" b="1" dirty="0">
                <a:solidFill>
                  <a:srgbClr val="F27954"/>
                </a:solidFill>
              </a:rPr>
              <a:t>Meet with local disaster recovery group </a:t>
            </a:r>
            <a:r>
              <a:rPr lang="en-GB" sz="2000" dirty="0"/>
              <a:t>so that crisis communication can be updated from crisis response to recovery to tourists and stakeholders</a:t>
            </a:r>
          </a:p>
          <a:p>
            <a:pPr marL="342900" indent="-342900">
              <a:spcBef>
                <a:spcPts val="1200"/>
              </a:spcBef>
              <a:buFont typeface="Wingdings" panose="05000000000000000000" pitchFamily="2" charset="2"/>
              <a:buChar char="v"/>
            </a:pPr>
            <a:r>
              <a:rPr lang="en-GB" sz="2000" dirty="0"/>
              <a:t>Get to work regarding </a:t>
            </a:r>
            <a:r>
              <a:rPr lang="en-GB" sz="2000" b="1" dirty="0">
                <a:solidFill>
                  <a:srgbClr val="F27954"/>
                </a:solidFill>
              </a:rPr>
              <a:t>conversations and lobbying </a:t>
            </a:r>
            <a:r>
              <a:rPr lang="en-GB" sz="2000" dirty="0"/>
              <a:t>to fix or replace visitor infrastructure, services, and attractions </a:t>
            </a:r>
          </a:p>
          <a:p>
            <a:pPr marL="342900" indent="-342900">
              <a:spcBef>
                <a:spcPts val="1200"/>
              </a:spcBef>
              <a:buFont typeface="Wingdings" panose="05000000000000000000" pitchFamily="2" charset="2"/>
              <a:buChar char="v"/>
            </a:pPr>
            <a:r>
              <a:rPr lang="en-IE" sz="2000" b="1" dirty="0">
                <a:solidFill>
                  <a:srgbClr val="F27954"/>
                </a:solidFill>
              </a:rPr>
              <a:t>Update all visitor channels </a:t>
            </a:r>
            <a:r>
              <a:rPr lang="en-IE" sz="2000" dirty="0"/>
              <a:t>to reflect post-crisis status e.g., pricing, opening hours, what is available or not available, safety protocols and guidelines</a:t>
            </a:r>
          </a:p>
          <a:p>
            <a:endParaRPr lang="en-IE" sz="2000" dirty="0"/>
          </a:p>
        </p:txBody>
      </p:sp>
    </p:spTree>
    <p:extLst>
      <p:ext uri="{BB962C8B-B14F-4D97-AF65-F5344CB8AC3E}">
        <p14:creationId xmlns:p14="http://schemas.microsoft.com/office/powerpoint/2010/main" val="987488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E4A57B-29AE-B292-7694-D46441C0C1F2}"/>
              </a:ext>
            </a:extLst>
          </p:cNvPr>
          <p:cNvSpPr>
            <a:spLocks noGrp="1"/>
          </p:cNvSpPr>
          <p:nvPr>
            <p:ph type="body" sz="quarter" idx="16"/>
          </p:nvPr>
        </p:nvSpPr>
        <p:spPr>
          <a:xfrm>
            <a:off x="537882" y="533885"/>
            <a:ext cx="5465413" cy="582221"/>
          </a:xfrm>
        </p:spPr>
        <p:txBody>
          <a:bodyPr>
            <a:noAutofit/>
          </a:bodyPr>
          <a:lstStyle/>
          <a:p>
            <a:pPr algn="ctr"/>
            <a:r>
              <a:rPr lang="en-IE" sz="3200" dirty="0"/>
              <a:t>Sample Regional Tourism Workshop on Contingency and Business Continuity Planning</a:t>
            </a:r>
          </a:p>
        </p:txBody>
      </p:sp>
      <p:sp>
        <p:nvSpPr>
          <p:cNvPr id="3" name="Picture Placeholder 2">
            <a:extLst>
              <a:ext uri="{FF2B5EF4-FFF2-40B4-BE49-F238E27FC236}">
                <a16:creationId xmlns:a16="http://schemas.microsoft.com/office/drawing/2014/main" id="{020B80C1-5278-5B2E-3639-2AA5F489C135}"/>
              </a:ext>
            </a:extLst>
          </p:cNvPr>
          <p:cNvSpPr>
            <a:spLocks noGrp="1"/>
          </p:cNvSpPr>
          <p:nvPr>
            <p:ph type="pic" sz="quarter" idx="10"/>
          </p:nvPr>
        </p:nvSpPr>
        <p:spPr/>
        <p:txBody>
          <a:bodyPr/>
          <a:lstStyle/>
          <a:p>
            <a:endParaRPr lang="en-GB"/>
          </a:p>
        </p:txBody>
      </p:sp>
      <p:sp>
        <p:nvSpPr>
          <p:cNvPr id="4" name="Text Placeholder 3">
            <a:extLst>
              <a:ext uri="{FF2B5EF4-FFF2-40B4-BE49-F238E27FC236}">
                <a16:creationId xmlns:a16="http://schemas.microsoft.com/office/drawing/2014/main" id="{1F9EA9CF-1FB2-E28C-577C-E9E8E558203D}"/>
              </a:ext>
            </a:extLst>
          </p:cNvPr>
          <p:cNvSpPr>
            <a:spLocks noGrp="1"/>
          </p:cNvSpPr>
          <p:nvPr>
            <p:ph type="body" sz="quarter" idx="18"/>
          </p:nvPr>
        </p:nvSpPr>
        <p:spPr>
          <a:xfrm>
            <a:off x="427937" y="2568260"/>
            <a:ext cx="6214910" cy="4191128"/>
          </a:xfrm>
          <a:solidFill>
            <a:schemeClr val="bg1"/>
          </a:solidFill>
        </p:spPr>
        <p:txBody>
          <a:bodyPr>
            <a:noAutofit/>
          </a:bodyPr>
          <a:lstStyle/>
          <a:p>
            <a:pPr>
              <a:lnSpc>
                <a:spcPct val="100000"/>
              </a:lnSpc>
              <a:spcBef>
                <a:spcPts val="0"/>
              </a:spcBef>
            </a:pPr>
            <a:r>
              <a:rPr lang="en-GB" sz="2000" dirty="0"/>
              <a:t>The main objectives of the Workshop series sought to enhance understanding of continuity planning by: </a:t>
            </a:r>
          </a:p>
          <a:p>
            <a:pPr marL="342900" indent="-342900">
              <a:lnSpc>
                <a:spcPct val="100000"/>
              </a:lnSpc>
              <a:spcBef>
                <a:spcPts val="0"/>
              </a:spcBef>
              <a:buFont typeface="Wingdings" panose="05000000000000000000" pitchFamily="2" charset="2"/>
              <a:buChar char="v"/>
            </a:pPr>
            <a:r>
              <a:rPr lang="en-GB" sz="2000" dirty="0"/>
              <a:t>Introducing participants to continuity of operations and contingency planning and its critical components</a:t>
            </a:r>
          </a:p>
          <a:p>
            <a:pPr marL="342900" indent="-342900">
              <a:lnSpc>
                <a:spcPct val="100000"/>
              </a:lnSpc>
              <a:spcBef>
                <a:spcPts val="0"/>
              </a:spcBef>
              <a:buFont typeface="Wingdings" panose="05000000000000000000" pitchFamily="2" charset="2"/>
              <a:buChar char="v"/>
            </a:pPr>
            <a:r>
              <a:rPr lang="en-GB" sz="2000" dirty="0"/>
              <a:t>Importance of continuity planning for businesses and the local hazard environment</a:t>
            </a:r>
          </a:p>
          <a:p>
            <a:pPr marL="342900" indent="-342900">
              <a:lnSpc>
                <a:spcPct val="100000"/>
              </a:lnSpc>
              <a:spcBef>
                <a:spcPts val="0"/>
              </a:spcBef>
              <a:buFont typeface="Wingdings" panose="05000000000000000000" pitchFamily="2" charset="2"/>
              <a:buChar char="v"/>
            </a:pPr>
            <a:r>
              <a:rPr lang="en-GB" sz="2000" dirty="0"/>
              <a:t>Overview of the Business Continuity Management life cycle, the benefits, and requirements</a:t>
            </a:r>
          </a:p>
          <a:p>
            <a:pPr marL="342900" indent="-342900">
              <a:lnSpc>
                <a:spcPct val="100000"/>
              </a:lnSpc>
              <a:spcBef>
                <a:spcPts val="0"/>
              </a:spcBef>
              <a:buFont typeface="Wingdings" panose="05000000000000000000" pitchFamily="2" charset="2"/>
              <a:buChar char="v"/>
            </a:pPr>
            <a:r>
              <a:rPr lang="en-GB" sz="2000" dirty="0"/>
              <a:t>Utilizing continuity planning tools to develop tailored Business Continuity Plans </a:t>
            </a:r>
          </a:p>
          <a:p>
            <a:pPr marL="342900" indent="-342900">
              <a:lnSpc>
                <a:spcPct val="100000"/>
              </a:lnSpc>
              <a:spcBef>
                <a:spcPts val="0"/>
              </a:spcBef>
              <a:buFont typeface="Wingdings" panose="05000000000000000000" pitchFamily="2" charset="2"/>
              <a:buChar char="v"/>
            </a:pPr>
            <a:r>
              <a:rPr lang="en-GB" sz="2000" dirty="0"/>
              <a:t>Providing detailed, step-by-step training needed to develop comprehensive, practical, and reliable business continuity and contingency plans</a:t>
            </a:r>
            <a:endParaRPr lang="en-IE" sz="2000" dirty="0"/>
          </a:p>
        </p:txBody>
      </p:sp>
      <p:pic>
        <p:nvPicPr>
          <p:cNvPr id="6" name="Picture 5">
            <a:hlinkClick r:id="rId2"/>
            <a:extLst>
              <a:ext uri="{FF2B5EF4-FFF2-40B4-BE49-F238E27FC236}">
                <a16:creationId xmlns:a16="http://schemas.microsoft.com/office/drawing/2014/main" id="{579999F2-18B8-5548-7539-EA29E9DC5C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61200" y="1278608"/>
            <a:ext cx="4814939" cy="3627544"/>
          </a:xfrm>
          <a:prstGeom prst="rect">
            <a:avLst/>
          </a:prstGeom>
        </p:spPr>
      </p:pic>
      <p:sp>
        <p:nvSpPr>
          <p:cNvPr id="7" name="TextBox 6">
            <a:extLst>
              <a:ext uri="{FF2B5EF4-FFF2-40B4-BE49-F238E27FC236}">
                <a16:creationId xmlns:a16="http://schemas.microsoft.com/office/drawing/2014/main" id="{62262E3F-9332-9858-0873-9343851D611B}"/>
              </a:ext>
            </a:extLst>
          </p:cNvPr>
          <p:cNvSpPr txBox="1"/>
          <p:nvPr/>
        </p:nvSpPr>
        <p:spPr>
          <a:xfrm>
            <a:off x="6624918" y="51706"/>
            <a:ext cx="5567082" cy="923330"/>
          </a:xfrm>
          <a:prstGeom prst="rect">
            <a:avLst/>
          </a:prstGeom>
          <a:noFill/>
        </p:spPr>
        <p:txBody>
          <a:bodyPr wrap="square" rtlCol="0">
            <a:spAutoFit/>
          </a:bodyPr>
          <a:lstStyle/>
          <a:p>
            <a:pPr algn="ctr"/>
            <a:r>
              <a:rPr lang="en-IE" dirty="0">
                <a:solidFill>
                  <a:schemeClr val="bg2"/>
                </a:solidFill>
                <a:hlinkClick r:id="rId2">
                  <a:extLst>
                    <a:ext uri="{A12FA001-AC4F-418D-AE19-62706E023703}">
                      <ahyp:hlinkClr xmlns:ahyp="http://schemas.microsoft.com/office/drawing/2018/hyperlinkcolor" val="tx"/>
                    </a:ext>
                  </a:extLst>
                </a:hlinkClick>
              </a:rPr>
              <a:t>https://caribbeanhotelandtourism.com/wp-content/uploads/2022/10/UWI-OAS-BCP-WORKSHOP-FINAL-REPORT-for-submission.pdf</a:t>
            </a:r>
            <a:r>
              <a:rPr lang="en-IE" dirty="0">
                <a:solidFill>
                  <a:schemeClr val="bg2"/>
                </a:solidFill>
              </a:rPr>
              <a:t> </a:t>
            </a:r>
          </a:p>
        </p:txBody>
      </p:sp>
      <p:pic>
        <p:nvPicPr>
          <p:cNvPr id="8" name="Graphic 7" descr="Touchscreen with solid fill">
            <a:extLst>
              <a:ext uri="{FF2B5EF4-FFF2-40B4-BE49-F238E27FC236}">
                <a16:creationId xmlns:a16="http://schemas.microsoft.com/office/drawing/2014/main" id="{46348230-52E1-9CAD-7154-204A239329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42494" y="3730118"/>
            <a:ext cx="1105324" cy="1105324"/>
          </a:xfrm>
          <a:prstGeom prst="rect">
            <a:avLst/>
          </a:prstGeom>
        </p:spPr>
      </p:pic>
      <p:sp>
        <p:nvSpPr>
          <p:cNvPr id="5" name="TextBox 4">
            <a:extLst>
              <a:ext uri="{FF2B5EF4-FFF2-40B4-BE49-F238E27FC236}">
                <a16:creationId xmlns:a16="http://schemas.microsoft.com/office/drawing/2014/main" id="{654837C9-E8EC-2A76-5509-F175F2F70126}"/>
              </a:ext>
            </a:extLst>
          </p:cNvPr>
          <p:cNvSpPr txBox="1"/>
          <p:nvPr/>
        </p:nvSpPr>
        <p:spPr>
          <a:xfrm>
            <a:off x="6746999" y="5805100"/>
            <a:ext cx="5322920" cy="646331"/>
          </a:xfrm>
          <a:prstGeom prst="rect">
            <a:avLst/>
          </a:prstGeom>
          <a:solidFill>
            <a:srgbClr val="086D6E"/>
          </a:solidFill>
        </p:spPr>
        <p:txBody>
          <a:bodyPr wrap="square" rtlCol="0">
            <a:spAutoFit/>
          </a:bodyPr>
          <a:lstStyle/>
          <a:p>
            <a:pPr algn="ctr"/>
            <a:r>
              <a:rPr lang="en-GB" i="0" dirty="0">
                <a:solidFill>
                  <a:schemeClr val="bg2"/>
                </a:solidFill>
                <a:effectLst/>
              </a:rPr>
              <a:t>Business Contingency and Continuity for Small Tourism Enterprises</a:t>
            </a:r>
            <a:endParaRPr lang="en-IE" dirty="0">
              <a:solidFill>
                <a:schemeClr val="bg2"/>
              </a:solidFill>
            </a:endParaRPr>
          </a:p>
        </p:txBody>
      </p:sp>
    </p:spTree>
    <p:extLst>
      <p:ext uri="{BB962C8B-B14F-4D97-AF65-F5344CB8AC3E}">
        <p14:creationId xmlns:p14="http://schemas.microsoft.com/office/powerpoint/2010/main" val="19453361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970CBF-E655-DE81-00EE-5F9C4C3EC68A}"/>
              </a:ext>
            </a:extLst>
          </p:cNvPr>
          <p:cNvSpPr>
            <a:spLocks noGrp="1"/>
          </p:cNvSpPr>
          <p:nvPr>
            <p:ph type="body" sz="quarter" idx="16"/>
          </p:nvPr>
        </p:nvSpPr>
        <p:spPr>
          <a:xfrm>
            <a:off x="392481" y="421825"/>
            <a:ext cx="4716425" cy="582221"/>
          </a:xfrm>
        </p:spPr>
        <p:txBody>
          <a:bodyPr>
            <a:normAutofit fontScale="77500" lnSpcReduction="20000"/>
          </a:bodyPr>
          <a:lstStyle/>
          <a:p>
            <a:pPr algn="ctr"/>
            <a:r>
              <a:rPr lang="en-IE" dirty="0">
                <a:solidFill>
                  <a:srgbClr val="F27954"/>
                </a:solidFill>
              </a:rPr>
              <a:t>Resilience is About Adaptation</a:t>
            </a:r>
          </a:p>
        </p:txBody>
      </p:sp>
      <p:sp>
        <p:nvSpPr>
          <p:cNvPr id="6" name="Text Placeholder 5">
            <a:extLst>
              <a:ext uri="{FF2B5EF4-FFF2-40B4-BE49-F238E27FC236}">
                <a16:creationId xmlns:a16="http://schemas.microsoft.com/office/drawing/2014/main" id="{003B1DD8-0638-9F20-0482-6AD718E12E5A}"/>
              </a:ext>
            </a:extLst>
          </p:cNvPr>
          <p:cNvSpPr>
            <a:spLocks noGrp="1"/>
          </p:cNvSpPr>
          <p:nvPr>
            <p:ph type="body" sz="quarter" idx="18"/>
          </p:nvPr>
        </p:nvSpPr>
        <p:spPr>
          <a:xfrm>
            <a:off x="484979" y="1004046"/>
            <a:ext cx="5395869" cy="5258443"/>
          </a:xfrm>
        </p:spPr>
        <p:txBody>
          <a:bodyPr>
            <a:normAutofit fontScale="92500" lnSpcReduction="20000"/>
          </a:bodyPr>
          <a:lstStyle/>
          <a:p>
            <a:pPr>
              <a:lnSpc>
                <a:spcPct val="110000"/>
              </a:lnSpc>
            </a:pPr>
            <a:r>
              <a:rPr lang="en-GB" b="0" i="0" dirty="0">
                <a:effectLst/>
              </a:rPr>
              <a:t>Resilience is about adapting how a region operates during and after a crisis. </a:t>
            </a:r>
          </a:p>
          <a:p>
            <a:pPr>
              <a:lnSpc>
                <a:spcPct val="110000"/>
              </a:lnSpc>
            </a:pPr>
            <a:endParaRPr lang="en-GB" b="0" i="0" dirty="0">
              <a:effectLst/>
            </a:endParaRPr>
          </a:p>
          <a:p>
            <a:pPr>
              <a:lnSpc>
                <a:spcPct val="110000"/>
              </a:lnSpc>
            </a:pPr>
            <a:r>
              <a:rPr lang="en-GB" b="0" i="0" dirty="0">
                <a:effectLst/>
              </a:rPr>
              <a:t>As the COVID-19 crisis demonstrated, businesses had to quickly adjust to changing work environments that included </a:t>
            </a:r>
            <a:r>
              <a:rPr lang="en-GB" b="0" i="0" u="sng" dirty="0">
                <a:effectLst/>
                <a:hlinkClick r:id="rId2">
                  <a:extLst>
                    <a:ext uri="{A12FA001-AC4F-418D-AE19-62706E023703}">
                      <ahyp:hlinkClr xmlns:ahyp="http://schemas.microsoft.com/office/drawing/2018/hyperlinkcolor" val="tx"/>
                    </a:ext>
                  </a:extLst>
                </a:hlinkClick>
              </a:rPr>
              <a:t>support of remote work and hybrid setups</a:t>
            </a:r>
            <a:r>
              <a:rPr lang="en-GB" b="0" i="0" dirty="0">
                <a:effectLst/>
              </a:rPr>
              <a:t>.</a:t>
            </a:r>
          </a:p>
          <a:p>
            <a:pPr>
              <a:lnSpc>
                <a:spcPct val="110000"/>
              </a:lnSpc>
            </a:pPr>
            <a:endParaRPr lang="en-GB" b="0" i="0" dirty="0">
              <a:effectLst/>
            </a:endParaRPr>
          </a:p>
          <a:p>
            <a:pPr>
              <a:lnSpc>
                <a:spcPct val="110000"/>
              </a:lnSpc>
            </a:pPr>
            <a:r>
              <a:rPr lang="en-GB" b="0" i="0" dirty="0">
                <a:effectLst/>
              </a:rPr>
              <a:t>In many cases, it may not be enough to return to the previous norms; the old ways might not accommodate the way the business or region now operates. Resilience goes beyond strict business continuity and DR, providing the agility, adaptability, and sustainability businesses and regions need to adjust to long-term changes in how they operate.</a:t>
            </a:r>
          </a:p>
          <a:p>
            <a:pPr>
              <a:lnSpc>
                <a:spcPct val="110000"/>
              </a:lnSpc>
            </a:pPr>
            <a:endParaRPr lang="en-IE" dirty="0"/>
          </a:p>
        </p:txBody>
      </p:sp>
      <p:pic>
        <p:nvPicPr>
          <p:cNvPr id="10" name="Picture 9">
            <a:hlinkClick r:id="rId3"/>
            <a:extLst>
              <a:ext uri="{FF2B5EF4-FFF2-40B4-BE49-F238E27FC236}">
                <a16:creationId xmlns:a16="http://schemas.microsoft.com/office/drawing/2014/main" id="{62019FCE-20B8-69C3-99CA-867ECCD213EB}"/>
              </a:ext>
            </a:extLst>
          </p:cNvPr>
          <p:cNvPicPr>
            <a:picLocks noChangeAspect="1"/>
          </p:cNvPicPr>
          <p:nvPr/>
        </p:nvPicPr>
        <p:blipFill>
          <a:blip r:embed="rId4"/>
          <a:stretch>
            <a:fillRect/>
          </a:stretch>
        </p:blipFill>
        <p:spPr>
          <a:xfrm>
            <a:off x="7161838" y="81508"/>
            <a:ext cx="4178515" cy="4184865"/>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DD8E495E-78DC-DD0A-0819-3817D6138453}"/>
              </a:ext>
            </a:extLst>
          </p:cNvPr>
          <p:cNvSpPr txBox="1"/>
          <p:nvPr/>
        </p:nvSpPr>
        <p:spPr>
          <a:xfrm>
            <a:off x="7083096" y="4391833"/>
            <a:ext cx="4257257" cy="646331"/>
          </a:xfrm>
          <a:prstGeom prst="rect">
            <a:avLst/>
          </a:prstGeom>
          <a:noFill/>
        </p:spPr>
        <p:txBody>
          <a:bodyPr wrap="square" rtlCol="0">
            <a:spAutoFit/>
          </a:bodyPr>
          <a:lstStyle/>
          <a:p>
            <a:pPr algn="ctr"/>
            <a:r>
              <a:rPr lang="en-IE" dirty="0">
                <a:solidFill>
                  <a:srgbClr val="F27954"/>
                </a:solidFill>
                <a:hlinkClick r:id="rId3">
                  <a:extLst>
                    <a:ext uri="{A12FA001-AC4F-418D-AE19-62706E023703}">
                      <ahyp:hlinkClr xmlns:ahyp="http://schemas.microsoft.com/office/drawing/2018/hyperlinkcolor" val="tx"/>
                    </a:ext>
                  </a:extLst>
                </a:hlinkClick>
              </a:rPr>
              <a:t>https://www.qtic.com.au/industry-development/business-resources/</a:t>
            </a:r>
            <a:r>
              <a:rPr lang="en-IE" dirty="0">
                <a:solidFill>
                  <a:srgbClr val="F27954"/>
                </a:solidFill>
              </a:rPr>
              <a:t> </a:t>
            </a:r>
          </a:p>
        </p:txBody>
      </p:sp>
      <p:sp>
        <p:nvSpPr>
          <p:cNvPr id="2" name="TextBox 1">
            <a:extLst>
              <a:ext uri="{FF2B5EF4-FFF2-40B4-BE49-F238E27FC236}">
                <a16:creationId xmlns:a16="http://schemas.microsoft.com/office/drawing/2014/main" id="{F3408253-E34D-EA14-1A83-5271419C275D}"/>
              </a:ext>
            </a:extLst>
          </p:cNvPr>
          <p:cNvSpPr txBox="1"/>
          <p:nvPr/>
        </p:nvSpPr>
        <p:spPr>
          <a:xfrm>
            <a:off x="6696635" y="5258690"/>
            <a:ext cx="5322920" cy="369332"/>
          </a:xfrm>
          <a:prstGeom prst="rect">
            <a:avLst/>
          </a:prstGeom>
          <a:solidFill>
            <a:srgbClr val="086D6E"/>
          </a:solidFill>
        </p:spPr>
        <p:txBody>
          <a:bodyPr wrap="square" rtlCol="0">
            <a:spAutoFit/>
          </a:bodyPr>
          <a:lstStyle/>
          <a:p>
            <a:pPr algn="ctr"/>
            <a:r>
              <a:rPr lang="en-GB" i="0" dirty="0">
                <a:solidFill>
                  <a:schemeClr val="bg2"/>
                </a:solidFill>
                <a:effectLst/>
              </a:rPr>
              <a:t>Build a Business Continuity Plan (Template)</a:t>
            </a:r>
            <a:endParaRPr lang="en-IE" dirty="0">
              <a:solidFill>
                <a:schemeClr val="bg2"/>
              </a:solidFill>
            </a:endParaRPr>
          </a:p>
        </p:txBody>
      </p:sp>
    </p:spTree>
    <p:extLst>
      <p:ext uri="{BB962C8B-B14F-4D97-AF65-F5344CB8AC3E}">
        <p14:creationId xmlns:p14="http://schemas.microsoft.com/office/powerpoint/2010/main" val="32494826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AC617A1-FB33-5A6D-9EEA-A30F9FF26A48}"/>
              </a:ext>
            </a:extLst>
          </p:cNvPr>
          <p:cNvSpPr>
            <a:spLocks noGrp="1"/>
          </p:cNvSpPr>
          <p:nvPr>
            <p:ph type="body" sz="quarter" idx="13"/>
          </p:nvPr>
        </p:nvSpPr>
        <p:spPr/>
        <p:txBody>
          <a:bodyPr/>
          <a:lstStyle/>
          <a:p>
            <a:r>
              <a:rPr lang="en-GB" dirty="0"/>
              <a:t>Too much information post disaster is better than too little. To help counter misinformation, rumour and media exposure it is better to overshare and provide too much information during recovery. (</a:t>
            </a:r>
            <a:r>
              <a:rPr lang="en-GB" dirty="0">
                <a:hlinkClick r:id="rId2">
                  <a:extLst>
                    <a:ext uri="{A12FA001-AC4F-418D-AE19-62706E023703}">
                      <ahyp:hlinkClr xmlns:ahyp="http://schemas.microsoft.com/office/drawing/2018/hyperlinkcolor" val="tx"/>
                    </a:ext>
                  </a:extLst>
                </a:hlinkClick>
              </a:rPr>
              <a:t>Source</a:t>
            </a:r>
            <a:r>
              <a:rPr lang="en-GB" dirty="0"/>
              <a:t>)</a:t>
            </a:r>
            <a:endParaRPr lang="en-IE" dirty="0"/>
          </a:p>
        </p:txBody>
      </p:sp>
      <p:pic>
        <p:nvPicPr>
          <p:cNvPr id="10" name="Picture Placeholder 9" descr="A person wearing glasses and holding a phone to his ear&#10;&#10;Description automatically generated with low confidence">
            <a:extLst>
              <a:ext uri="{FF2B5EF4-FFF2-40B4-BE49-F238E27FC236}">
                <a16:creationId xmlns:a16="http://schemas.microsoft.com/office/drawing/2014/main" id="{DD15B1DE-A29B-8291-D98F-244AA9CBE797}"/>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t="7635" b="7635"/>
          <a:stretch>
            <a:fillRect/>
          </a:stretch>
        </p:blipFill>
        <p:spPr/>
      </p:pic>
    </p:spTree>
    <p:extLst>
      <p:ext uri="{BB962C8B-B14F-4D97-AF65-F5344CB8AC3E}">
        <p14:creationId xmlns:p14="http://schemas.microsoft.com/office/powerpoint/2010/main" val="28396576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from a tree&#10;&#10;Description automatically generated with low confidence">
            <a:extLst>
              <a:ext uri="{FF2B5EF4-FFF2-40B4-BE49-F238E27FC236}">
                <a16:creationId xmlns:a16="http://schemas.microsoft.com/office/drawing/2014/main" id="{9ED4ADA9-3591-0A2D-E50C-4257197AB2D9}"/>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13039" b="13039"/>
          <a:stretch>
            <a:fillRect/>
          </a:stretch>
        </p:blipFill>
        <p:spPr/>
      </p:pic>
      <p:sp>
        <p:nvSpPr>
          <p:cNvPr id="4" name="Text Placeholder 3">
            <a:extLst>
              <a:ext uri="{FF2B5EF4-FFF2-40B4-BE49-F238E27FC236}">
                <a16:creationId xmlns:a16="http://schemas.microsoft.com/office/drawing/2014/main" id="{3596EF6E-5316-D3E9-55CA-65B56AA9FAA0}"/>
              </a:ext>
            </a:extLst>
          </p:cNvPr>
          <p:cNvSpPr>
            <a:spLocks noGrp="1"/>
          </p:cNvSpPr>
          <p:nvPr>
            <p:ph type="body" sz="quarter" idx="16"/>
          </p:nvPr>
        </p:nvSpPr>
        <p:spPr>
          <a:xfrm>
            <a:off x="6420495" y="1095652"/>
            <a:ext cx="5430846" cy="582221"/>
          </a:xfrm>
        </p:spPr>
        <p:txBody>
          <a:bodyPr/>
          <a:lstStyle/>
          <a:p>
            <a:r>
              <a:rPr lang="en-IE" sz="3600" b="0" dirty="0"/>
              <a:t>3.  Identify Industry and Regional Changes</a:t>
            </a:r>
          </a:p>
        </p:txBody>
      </p:sp>
      <p:sp>
        <p:nvSpPr>
          <p:cNvPr id="5" name="Text Placeholder 4">
            <a:extLst>
              <a:ext uri="{FF2B5EF4-FFF2-40B4-BE49-F238E27FC236}">
                <a16:creationId xmlns:a16="http://schemas.microsoft.com/office/drawing/2014/main" id="{F97AC7D4-F96D-B5CC-D207-4084E329250D}"/>
              </a:ext>
            </a:extLst>
          </p:cNvPr>
          <p:cNvSpPr>
            <a:spLocks noGrp="1"/>
          </p:cNvSpPr>
          <p:nvPr>
            <p:ph type="body" sz="quarter" idx="18"/>
          </p:nvPr>
        </p:nvSpPr>
        <p:spPr>
          <a:xfrm>
            <a:off x="6504644" y="2202401"/>
            <a:ext cx="5029134" cy="1086959"/>
          </a:xfrm>
        </p:spPr>
        <p:txBody>
          <a:bodyPr>
            <a:normAutofit/>
          </a:bodyPr>
          <a:lstStyle/>
          <a:p>
            <a:r>
              <a:rPr lang="en-IE" i="1" dirty="0"/>
              <a:t>Recovery and Rebuilding Tourism Regions is Not Plain Sailing. It requires Adaptation and Updating</a:t>
            </a:r>
          </a:p>
        </p:txBody>
      </p:sp>
    </p:spTree>
    <p:extLst>
      <p:ext uri="{BB962C8B-B14F-4D97-AF65-F5344CB8AC3E}">
        <p14:creationId xmlns:p14="http://schemas.microsoft.com/office/powerpoint/2010/main" val="17474432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3A98403-4CB5-17E4-4D3E-23FD68267197}"/>
              </a:ext>
            </a:extLst>
          </p:cNvPr>
          <p:cNvSpPr>
            <a:spLocks noGrp="1"/>
          </p:cNvSpPr>
          <p:nvPr>
            <p:ph type="body" sz="quarter" idx="16"/>
          </p:nvPr>
        </p:nvSpPr>
        <p:spPr>
          <a:xfrm>
            <a:off x="132046" y="134471"/>
            <a:ext cx="5728447" cy="752149"/>
          </a:xfrm>
        </p:spPr>
        <p:txBody>
          <a:bodyPr>
            <a:normAutofit fontScale="62500" lnSpcReduction="20000"/>
          </a:bodyPr>
          <a:lstStyle/>
          <a:p>
            <a:pPr algn="ctr"/>
            <a:r>
              <a:rPr lang="en-IE" dirty="0">
                <a:solidFill>
                  <a:srgbClr val="F27954"/>
                </a:solidFill>
              </a:rPr>
              <a:t>Moving from Response to Recovery</a:t>
            </a:r>
          </a:p>
          <a:p>
            <a:pPr algn="ctr"/>
            <a:r>
              <a:rPr lang="en-IE" dirty="0">
                <a:solidFill>
                  <a:srgbClr val="F27954"/>
                </a:solidFill>
              </a:rPr>
              <a:t>and Business Continuity</a:t>
            </a:r>
          </a:p>
        </p:txBody>
      </p:sp>
      <p:sp>
        <p:nvSpPr>
          <p:cNvPr id="6" name="Text Placeholder 5">
            <a:extLst>
              <a:ext uri="{FF2B5EF4-FFF2-40B4-BE49-F238E27FC236}">
                <a16:creationId xmlns:a16="http://schemas.microsoft.com/office/drawing/2014/main" id="{DDE6D0F7-8300-AAAB-B13E-B1C7B51B1D33}"/>
              </a:ext>
            </a:extLst>
          </p:cNvPr>
          <p:cNvSpPr>
            <a:spLocks noGrp="1"/>
          </p:cNvSpPr>
          <p:nvPr>
            <p:ph type="body" sz="quarter" idx="18"/>
          </p:nvPr>
        </p:nvSpPr>
        <p:spPr>
          <a:xfrm>
            <a:off x="268942" y="773081"/>
            <a:ext cx="5561352" cy="5951506"/>
          </a:xfrm>
          <a:solidFill>
            <a:schemeClr val="bg1"/>
          </a:solidFill>
        </p:spPr>
        <p:txBody>
          <a:bodyPr>
            <a:normAutofit fontScale="85000" lnSpcReduction="20000"/>
          </a:bodyPr>
          <a:lstStyle/>
          <a:p>
            <a:pPr algn="l">
              <a:lnSpc>
                <a:spcPct val="120000"/>
              </a:lnSpc>
            </a:pPr>
            <a:r>
              <a:rPr lang="en-GB" b="0" i="0" dirty="0">
                <a:solidFill>
                  <a:srgbClr val="535353"/>
                </a:solidFill>
                <a:effectLst/>
              </a:rPr>
              <a:t>It is difficult to know when the Response phase becomes the Recovery phase. However, it is clear that, while a region is on the road to Recovery, it should continue to follow the Crisis Management Response Plan. </a:t>
            </a:r>
            <a:r>
              <a:rPr lang="en-GB" dirty="0">
                <a:solidFill>
                  <a:srgbClr val="535353"/>
                </a:solidFill>
              </a:rPr>
              <a:t>It will come to a time when the region needs to see if there are any </a:t>
            </a:r>
            <a:r>
              <a:rPr lang="en-GB" b="0" i="0" dirty="0">
                <a:solidFill>
                  <a:srgbClr val="535353"/>
                </a:solidFill>
                <a:effectLst/>
              </a:rPr>
              <a:t>changes as a result of the crisis and if its markets have changed.</a:t>
            </a:r>
          </a:p>
          <a:p>
            <a:pPr algn="l">
              <a:lnSpc>
                <a:spcPct val="120000"/>
              </a:lnSpc>
            </a:pPr>
            <a:endParaRPr lang="en-GB" b="0" i="0" dirty="0">
              <a:solidFill>
                <a:srgbClr val="535353"/>
              </a:solidFill>
              <a:effectLst/>
            </a:endParaRPr>
          </a:p>
          <a:p>
            <a:pPr marL="342900" indent="-342900" algn="l">
              <a:lnSpc>
                <a:spcPct val="120000"/>
              </a:lnSpc>
              <a:buFont typeface="Wingdings" panose="05000000000000000000" pitchFamily="2" charset="2"/>
              <a:buChar char="v"/>
            </a:pPr>
            <a:r>
              <a:rPr lang="en-GB" b="0" i="0" dirty="0">
                <a:solidFill>
                  <a:srgbClr val="535353"/>
                </a:solidFill>
                <a:effectLst/>
              </a:rPr>
              <a:t>The markets may have changed and there may be other changes in how </a:t>
            </a:r>
            <a:r>
              <a:rPr lang="en-GB" b="1" i="0" dirty="0">
                <a:solidFill>
                  <a:srgbClr val="F27954"/>
                </a:solidFill>
                <a:effectLst/>
              </a:rPr>
              <a:t>tourism processes and procedures </a:t>
            </a:r>
            <a:r>
              <a:rPr lang="en-GB" b="0" i="0" dirty="0">
                <a:solidFill>
                  <a:srgbClr val="535353"/>
                </a:solidFill>
                <a:effectLst/>
              </a:rPr>
              <a:t>function. For example: during the COVID-19 crisis, many countries imposed additional health checks on incoming visitors. </a:t>
            </a:r>
            <a:r>
              <a:rPr lang="en-GB" dirty="0">
                <a:solidFill>
                  <a:srgbClr val="535353"/>
                </a:solidFill>
              </a:rPr>
              <a:t>A region</a:t>
            </a:r>
            <a:r>
              <a:rPr lang="en-GB" b="0" i="0" dirty="0">
                <a:solidFill>
                  <a:srgbClr val="535353"/>
                </a:solidFill>
                <a:effectLst/>
              </a:rPr>
              <a:t> might have to adapt its operations and processes to a ‘new normal’.</a:t>
            </a:r>
          </a:p>
          <a:p>
            <a:pPr marL="342900" indent="-342900" algn="l">
              <a:lnSpc>
                <a:spcPct val="120000"/>
              </a:lnSpc>
              <a:buFont typeface="Wingdings" panose="05000000000000000000" pitchFamily="2" charset="2"/>
              <a:buChar char="v"/>
            </a:pPr>
            <a:r>
              <a:rPr lang="en-GB" b="0" i="0" dirty="0">
                <a:solidFill>
                  <a:srgbClr val="535353"/>
                </a:solidFill>
                <a:effectLst/>
              </a:rPr>
              <a:t>The </a:t>
            </a:r>
            <a:r>
              <a:rPr lang="en-GB" b="1" i="0" dirty="0">
                <a:solidFill>
                  <a:srgbClr val="F27954"/>
                </a:solidFill>
                <a:effectLst/>
              </a:rPr>
              <a:t>regional tourism team </a:t>
            </a:r>
            <a:r>
              <a:rPr lang="en-GB" b="0" i="0" dirty="0">
                <a:solidFill>
                  <a:srgbClr val="535353"/>
                </a:solidFill>
                <a:effectLst/>
              </a:rPr>
              <a:t>might have changed: it may have decreased or increased in size, or it may need more team building to make things work.</a:t>
            </a:r>
          </a:p>
          <a:p>
            <a:pPr>
              <a:lnSpc>
                <a:spcPct val="120000"/>
              </a:lnSpc>
            </a:pPr>
            <a:endParaRPr lang="en-IE" dirty="0"/>
          </a:p>
        </p:txBody>
      </p:sp>
      <p:pic>
        <p:nvPicPr>
          <p:cNvPr id="14" name="Picture Placeholder 13" descr="A person walking on a wooden path in the woods&#10;&#10;Description automatically generated with low confidence">
            <a:extLst>
              <a:ext uri="{FF2B5EF4-FFF2-40B4-BE49-F238E27FC236}">
                <a16:creationId xmlns:a16="http://schemas.microsoft.com/office/drawing/2014/main" id="{6AA458F7-B1CB-4787-AAAF-49E2E5619402}"/>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t="7635" b="7635"/>
          <a:stretch>
            <a:fillRect/>
          </a:stretch>
        </p:blipFill>
        <p:spPr/>
      </p:pic>
    </p:spTree>
    <p:extLst>
      <p:ext uri="{BB962C8B-B14F-4D97-AF65-F5344CB8AC3E}">
        <p14:creationId xmlns:p14="http://schemas.microsoft.com/office/powerpoint/2010/main" val="3434691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724D7CB0-A666-6E27-6CED-81D9925D5E21}"/>
              </a:ext>
            </a:extLst>
          </p:cNvPr>
          <p:cNvGraphicFramePr>
            <a:graphicFrameLocks noGrp="1"/>
          </p:cNvGraphicFramePr>
          <p:nvPr/>
        </p:nvGraphicFramePr>
        <p:xfrm>
          <a:off x="30956" y="1163949"/>
          <a:ext cx="12192001" cy="5638122"/>
        </p:xfrm>
        <a:graphic>
          <a:graphicData uri="http://schemas.openxmlformats.org/drawingml/2006/table">
            <a:tbl>
              <a:tblPr firstRow="1" bandRow="1">
                <a:tableStyleId>{5C22544A-7EE6-4342-B048-85BDC9FD1C3A}</a:tableStyleId>
              </a:tblPr>
              <a:tblGrid>
                <a:gridCol w="3857625">
                  <a:extLst>
                    <a:ext uri="{9D8B030D-6E8A-4147-A177-3AD203B41FA5}">
                      <a16:colId xmlns:a16="http://schemas.microsoft.com/office/drawing/2014/main" val="3397093220"/>
                    </a:ext>
                  </a:extLst>
                </a:gridCol>
                <a:gridCol w="4314826">
                  <a:extLst>
                    <a:ext uri="{9D8B030D-6E8A-4147-A177-3AD203B41FA5}">
                      <a16:colId xmlns:a16="http://schemas.microsoft.com/office/drawing/2014/main" val="3284956068"/>
                    </a:ext>
                  </a:extLst>
                </a:gridCol>
                <a:gridCol w="4019550">
                  <a:extLst>
                    <a:ext uri="{9D8B030D-6E8A-4147-A177-3AD203B41FA5}">
                      <a16:colId xmlns:a16="http://schemas.microsoft.com/office/drawing/2014/main" val="2549890576"/>
                    </a:ext>
                  </a:extLst>
                </a:gridCol>
              </a:tblGrid>
              <a:tr h="13697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3200" b="1" kern="1200" dirty="0">
                        <a:solidFill>
                          <a:srgbClr val="FF5353"/>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6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extLst>
                  <a:ext uri="{0D108BD9-81ED-4DB2-BD59-A6C34878D82A}">
                    <a16:rowId xmlns:a16="http://schemas.microsoft.com/office/drawing/2014/main" val="3670043815"/>
                  </a:ext>
                </a:extLst>
              </a:tr>
              <a:tr h="1624544">
                <a:tc>
                  <a:txBody>
                    <a:bodyPr/>
                    <a:lstStyle/>
                    <a:p>
                      <a:endParaRPr lang="en-IE" sz="1600" i="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endParaRPr lang="en-IE" sz="16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7B5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3200" b="1" kern="1200" dirty="0">
                          <a:solidFill>
                            <a:srgbClr val="FF5353"/>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3200" b="1" kern="1200" dirty="0">
                        <a:solidFill>
                          <a:srgbClr val="FF5353"/>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b="1" kern="1200" dirty="0">
                        <a:solidFill>
                          <a:srgbClr val="FF5353"/>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7B55"/>
                    </a:solidFill>
                  </a:tcPr>
                </a:tc>
                <a:extLst>
                  <a:ext uri="{0D108BD9-81ED-4DB2-BD59-A6C34878D82A}">
                    <a16:rowId xmlns:a16="http://schemas.microsoft.com/office/drawing/2014/main" val="3085167703"/>
                  </a:ext>
                </a:extLst>
              </a:tr>
              <a:tr h="2643865">
                <a:tc>
                  <a:txBody>
                    <a:bodyPr/>
                    <a:lstStyle/>
                    <a:p>
                      <a:endParaRPr lang="en-IE" dirty="0"/>
                    </a:p>
                    <a:p>
                      <a:endParaRPr lang="en-IE" dirty="0"/>
                    </a:p>
                    <a:p>
                      <a:endParaRPr lang="en-IE" dirty="0"/>
                    </a:p>
                    <a:p>
                      <a:endParaRPr lang="en-IE" dirty="0"/>
                    </a:p>
                    <a:p>
                      <a:endParaRPr lang="en-IE" dirty="0"/>
                    </a:p>
                    <a:p>
                      <a:endParaRPr lang="en-IE" dirty="0"/>
                    </a:p>
                    <a:p>
                      <a:endParaRPr lang="en-IE" dirty="0"/>
                    </a:p>
                    <a:p>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A091"/>
                    </a:solidFill>
                  </a:tcPr>
                </a:tc>
                <a:tc>
                  <a:txBody>
                    <a:bodyPr/>
                    <a:lstStyle/>
                    <a:p>
                      <a:pPr marL="0" algn="l" defTabSz="914400" rtl="0" eaLnBrk="1" latinLnBrk="0" hangingPunct="1"/>
                      <a:endParaRPr lang="en-IE" sz="160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A091"/>
                    </a:solidFill>
                  </a:tcPr>
                </a:tc>
                <a:tc>
                  <a:txBody>
                    <a:bodyPr/>
                    <a:lstStyle/>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A091"/>
                    </a:solidFill>
                  </a:tcPr>
                </a:tc>
                <a:extLst>
                  <a:ext uri="{0D108BD9-81ED-4DB2-BD59-A6C34878D82A}">
                    <a16:rowId xmlns:a16="http://schemas.microsoft.com/office/drawing/2014/main" val="3959722406"/>
                  </a:ext>
                </a:extLst>
              </a:tr>
            </a:tbl>
          </a:graphicData>
        </a:graphic>
      </p:graphicFrame>
      <p:sp>
        <p:nvSpPr>
          <p:cNvPr id="3" name="TextBox 2">
            <a:extLst>
              <a:ext uri="{FF2B5EF4-FFF2-40B4-BE49-F238E27FC236}">
                <a16:creationId xmlns:a16="http://schemas.microsoft.com/office/drawing/2014/main" id="{55262975-0358-9E6B-C8F2-A6FDAA4B82BE}"/>
              </a:ext>
            </a:extLst>
          </p:cNvPr>
          <p:cNvSpPr txBox="1"/>
          <p:nvPr/>
        </p:nvSpPr>
        <p:spPr>
          <a:xfrm>
            <a:off x="4803893" y="1202638"/>
            <a:ext cx="3390900" cy="1231106"/>
          </a:xfrm>
          <a:prstGeom prst="rect">
            <a:avLst/>
          </a:prstGeom>
          <a:noFill/>
        </p:spPr>
        <p:txBody>
          <a:bodyPr wrap="square" rtlCol="0">
            <a:spAutoFit/>
          </a:bodyPr>
          <a:lstStyle/>
          <a:p>
            <a:r>
              <a:rPr lang="en-IE" sz="2000" b="1" kern="1200" dirty="0">
                <a:solidFill>
                  <a:schemeClr val="bg1"/>
                </a:solidFill>
                <a:latin typeface="+mn-lt"/>
                <a:ea typeface="+mn-ea"/>
                <a:cs typeface="+mn-cs"/>
              </a:rPr>
              <a:t>Regional Risk Analysis </a:t>
            </a:r>
          </a:p>
          <a:p>
            <a:r>
              <a:rPr lang="en-IE" b="0" kern="1200" dirty="0">
                <a:solidFill>
                  <a:schemeClr val="bg1"/>
                </a:solidFill>
                <a:latin typeface="+mn-lt"/>
                <a:ea typeface="+mn-ea"/>
                <a:cs typeface="+mn-cs"/>
              </a:rPr>
              <a:t>Assess the most likely crisis a region will face and the priority actions </a:t>
            </a:r>
            <a:r>
              <a:rPr lang="en-IE" dirty="0">
                <a:solidFill>
                  <a:schemeClr val="bg1"/>
                </a:solidFill>
              </a:rPr>
              <a:t>to </a:t>
            </a:r>
            <a:r>
              <a:rPr lang="en-IE" b="0" kern="1200" dirty="0">
                <a:solidFill>
                  <a:schemeClr val="bg1"/>
                </a:solidFill>
                <a:latin typeface="+mn-lt"/>
                <a:ea typeface="+mn-ea"/>
                <a:cs typeface="+mn-cs"/>
              </a:rPr>
              <a:t>mitigate the risk.</a:t>
            </a:r>
            <a:endParaRPr lang="en-IE" dirty="0"/>
          </a:p>
        </p:txBody>
      </p:sp>
      <p:sp>
        <p:nvSpPr>
          <p:cNvPr id="5" name="Flowchart: Connector 4">
            <a:extLst>
              <a:ext uri="{FF2B5EF4-FFF2-40B4-BE49-F238E27FC236}">
                <a16:creationId xmlns:a16="http://schemas.microsoft.com/office/drawing/2014/main" id="{596B3A26-00CF-4784-952F-37EF71972A2A}"/>
              </a:ext>
            </a:extLst>
          </p:cNvPr>
          <p:cNvSpPr/>
          <p:nvPr/>
        </p:nvSpPr>
        <p:spPr>
          <a:xfrm>
            <a:off x="81950" y="1258166"/>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1</a:t>
            </a:r>
          </a:p>
        </p:txBody>
      </p:sp>
      <p:sp>
        <p:nvSpPr>
          <p:cNvPr id="6" name="TextBox 5">
            <a:extLst>
              <a:ext uri="{FF2B5EF4-FFF2-40B4-BE49-F238E27FC236}">
                <a16:creationId xmlns:a16="http://schemas.microsoft.com/office/drawing/2014/main" id="{98E7691F-C000-2B23-70EB-EF7C644DCDFA}"/>
              </a:ext>
            </a:extLst>
          </p:cNvPr>
          <p:cNvSpPr txBox="1"/>
          <p:nvPr/>
        </p:nvSpPr>
        <p:spPr>
          <a:xfrm>
            <a:off x="8951820" y="1188669"/>
            <a:ext cx="3505200"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b="1" kern="1200" dirty="0">
                <a:solidFill>
                  <a:schemeClr val="bg1"/>
                </a:solidFill>
                <a:latin typeface="+mn-lt"/>
                <a:ea typeface="+mn-ea"/>
                <a:cs typeface="+mn-cs"/>
              </a:rPr>
              <a:t>SWOT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800" kern="1200" dirty="0">
                <a:solidFill>
                  <a:schemeClr val="bg1"/>
                </a:solidFill>
                <a:latin typeface="+mn-lt"/>
                <a:ea typeface="+mn-ea"/>
                <a:cs typeface="+mn-cs"/>
              </a:rPr>
              <a:t>Analyse</a:t>
            </a:r>
            <a:r>
              <a:rPr lang="en-IE" sz="1800" b="1" kern="1200" dirty="0">
                <a:solidFill>
                  <a:schemeClr val="bg1"/>
                </a:solidFill>
                <a:latin typeface="+mn-lt"/>
                <a:ea typeface="+mn-ea"/>
                <a:cs typeface="+mn-cs"/>
              </a:rPr>
              <a:t> </a:t>
            </a:r>
            <a:r>
              <a:rPr lang="en-IE" sz="1800" b="0" kern="1200" dirty="0">
                <a:solidFill>
                  <a:schemeClr val="bg1"/>
                </a:solidFill>
                <a:latin typeface="+mn-lt"/>
                <a:ea typeface="+mn-ea"/>
                <a:cs typeface="+mn-cs"/>
              </a:rPr>
              <a:t>strengths, opportunities, and threats to review and strengthen a tourism region. </a:t>
            </a:r>
          </a:p>
          <a:p>
            <a:endParaRPr lang="en-IE" dirty="0"/>
          </a:p>
        </p:txBody>
      </p:sp>
      <p:sp>
        <p:nvSpPr>
          <p:cNvPr id="8" name="TextBox 7">
            <a:extLst>
              <a:ext uri="{FF2B5EF4-FFF2-40B4-BE49-F238E27FC236}">
                <a16:creationId xmlns:a16="http://schemas.microsoft.com/office/drawing/2014/main" id="{F2487019-265E-7BA8-A4FC-5F3DA7F357C6}"/>
              </a:ext>
            </a:extLst>
          </p:cNvPr>
          <p:cNvSpPr txBox="1"/>
          <p:nvPr/>
        </p:nvSpPr>
        <p:spPr>
          <a:xfrm>
            <a:off x="811165" y="2667636"/>
            <a:ext cx="3045620" cy="1231106"/>
          </a:xfrm>
          <a:prstGeom prst="rect">
            <a:avLst/>
          </a:prstGeom>
          <a:noFill/>
        </p:spPr>
        <p:txBody>
          <a:bodyPr wrap="square" rtlCol="0">
            <a:spAutoFit/>
          </a:bodyPr>
          <a:lstStyle/>
          <a:p>
            <a:r>
              <a:rPr lang="en-IE" sz="2000" b="1" kern="1200" dirty="0">
                <a:solidFill>
                  <a:schemeClr val="bg1"/>
                </a:solidFill>
                <a:latin typeface="+mn-lt"/>
                <a:ea typeface="+mn-ea"/>
                <a:cs typeface="+mn-cs"/>
              </a:rPr>
              <a:t>Regional Crisis Audit</a:t>
            </a:r>
          </a:p>
          <a:p>
            <a:r>
              <a:rPr lang="en-IE" dirty="0">
                <a:solidFill>
                  <a:schemeClr val="bg1"/>
                </a:solidFill>
              </a:rPr>
              <a:t>Audit regional gaps and needs to implement Risk and SWOT Priorities and Actions</a:t>
            </a:r>
          </a:p>
        </p:txBody>
      </p:sp>
      <p:sp>
        <p:nvSpPr>
          <p:cNvPr id="10" name="TextBox 9">
            <a:extLst>
              <a:ext uri="{FF2B5EF4-FFF2-40B4-BE49-F238E27FC236}">
                <a16:creationId xmlns:a16="http://schemas.microsoft.com/office/drawing/2014/main" id="{7FB03BD2-75BA-BAA3-6880-EE584807A1FC}"/>
              </a:ext>
            </a:extLst>
          </p:cNvPr>
          <p:cNvSpPr txBox="1"/>
          <p:nvPr/>
        </p:nvSpPr>
        <p:spPr>
          <a:xfrm>
            <a:off x="800244" y="1157891"/>
            <a:ext cx="3174905" cy="1292662"/>
          </a:xfrm>
          <a:prstGeom prst="rect">
            <a:avLst/>
          </a:prstGeom>
          <a:noFill/>
        </p:spPr>
        <p:txBody>
          <a:bodyPr wrap="square" rtlCol="0">
            <a:spAutoFit/>
          </a:bodyPr>
          <a:lstStyle/>
          <a:p>
            <a:r>
              <a:rPr lang="en-IE" sz="2000" b="1" kern="1200" dirty="0">
                <a:solidFill>
                  <a:schemeClr val="bg1"/>
                </a:solidFill>
                <a:latin typeface="+mn-lt"/>
                <a:ea typeface="+mn-ea"/>
                <a:cs typeface="+mn-cs"/>
              </a:rPr>
              <a:t>Regional </a:t>
            </a:r>
            <a:r>
              <a:rPr lang="en-IE" sz="2000" b="1" dirty="0">
                <a:solidFill>
                  <a:schemeClr val="bg1"/>
                </a:solidFill>
              </a:rPr>
              <a:t>Tourism </a:t>
            </a:r>
            <a:r>
              <a:rPr lang="en-IE" sz="2000" b="1" kern="1200" dirty="0">
                <a:solidFill>
                  <a:schemeClr val="bg1"/>
                </a:solidFill>
                <a:latin typeface="+mn-lt"/>
                <a:ea typeface="+mn-ea"/>
                <a:cs typeface="+mn-cs"/>
              </a:rPr>
              <a:t>Crisis Management Team </a:t>
            </a:r>
            <a:r>
              <a:rPr lang="en-IE" sz="2000" kern="1200" dirty="0">
                <a:solidFill>
                  <a:schemeClr val="bg1"/>
                </a:solidFill>
                <a:latin typeface="+mn-lt"/>
                <a:ea typeface="+mn-ea"/>
                <a:cs typeface="+mn-cs"/>
              </a:rPr>
              <a:t>(TCMT) </a:t>
            </a:r>
            <a:r>
              <a:rPr lang="en-IE" dirty="0">
                <a:solidFill>
                  <a:schemeClr val="bg1"/>
                </a:solidFill>
              </a:rPr>
              <a:t>Create for a</a:t>
            </a:r>
            <a:r>
              <a:rPr lang="en-IE" sz="2000" b="1" kern="1200" dirty="0">
                <a:solidFill>
                  <a:schemeClr val="bg1"/>
                </a:solidFill>
                <a:latin typeface="+mn-lt"/>
                <a:ea typeface="+mn-ea"/>
                <a:cs typeface="+mn-cs"/>
              </a:rPr>
              <a:t> </a:t>
            </a:r>
            <a:r>
              <a:rPr lang="en-IE" dirty="0">
                <a:solidFill>
                  <a:schemeClr val="bg1"/>
                </a:solidFill>
              </a:rPr>
              <a:t>collaborated, coordinated </a:t>
            </a:r>
            <a:r>
              <a:rPr lang="en-IE" kern="1200" dirty="0">
                <a:solidFill>
                  <a:schemeClr val="bg1"/>
                </a:solidFill>
                <a:latin typeface="+mn-lt"/>
                <a:ea typeface="+mn-ea"/>
                <a:cs typeface="+mn-cs"/>
              </a:rPr>
              <a:t>response to a crisis</a:t>
            </a:r>
            <a:endParaRPr lang="en-IE" dirty="0"/>
          </a:p>
        </p:txBody>
      </p:sp>
      <p:sp>
        <p:nvSpPr>
          <p:cNvPr id="12" name="TextBox 11">
            <a:extLst>
              <a:ext uri="{FF2B5EF4-FFF2-40B4-BE49-F238E27FC236}">
                <a16:creationId xmlns:a16="http://schemas.microsoft.com/office/drawing/2014/main" id="{BC9B00F2-7362-0E07-8042-5085FD9D362E}"/>
              </a:ext>
            </a:extLst>
          </p:cNvPr>
          <p:cNvSpPr txBox="1"/>
          <p:nvPr/>
        </p:nvSpPr>
        <p:spPr>
          <a:xfrm>
            <a:off x="4693443" y="2601215"/>
            <a:ext cx="3571875" cy="1508105"/>
          </a:xfrm>
          <a:prstGeom prst="rect">
            <a:avLst/>
          </a:prstGeom>
          <a:noFill/>
        </p:spPr>
        <p:txBody>
          <a:bodyPr wrap="square" rtlCol="0">
            <a:spAutoFit/>
          </a:bodyPr>
          <a:lstStyle/>
          <a:p>
            <a:r>
              <a:rPr lang="en-IE" sz="2000" b="1" dirty="0">
                <a:solidFill>
                  <a:schemeClr val="bg1"/>
                </a:solidFill>
              </a:rPr>
              <a:t>Crisis Management Strategy</a:t>
            </a:r>
          </a:p>
          <a:p>
            <a:r>
              <a:rPr lang="en-IE" dirty="0">
                <a:solidFill>
                  <a:schemeClr val="bg1"/>
                </a:solidFill>
              </a:rPr>
              <a:t>Develop a CMS so a tourism region can follow a long-term plan to mitigate and prevent the impact of a crisis</a:t>
            </a:r>
          </a:p>
        </p:txBody>
      </p:sp>
      <p:sp>
        <p:nvSpPr>
          <p:cNvPr id="15" name="TextBox 14">
            <a:extLst>
              <a:ext uri="{FF2B5EF4-FFF2-40B4-BE49-F238E27FC236}">
                <a16:creationId xmlns:a16="http://schemas.microsoft.com/office/drawing/2014/main" id="{A62EEDC9-742F-7BAC-F6E6-FF916011BDFB}"/>
              </a:ext>
            </a:extLst>
          </p:cNvPr>
          <p:cNvSpPr txBox="1"/>
          <p:nvPr/>
        </p:nvSpPr>
        <p:spPr>
          <a:xfrm>
            <a:off x="8951820" y="2619746"/>
            <a:ext cx="3302094" cy="1785104"/>
          </a:xfrm>
          <a:prstGeom prst="rect">
            <a:avLst/>
          </a:prstGeom>
          <a:noFill/>
        </p:spPr>
        <p:txBody>
          <a:bodyPr wrap="square" rtlCol="0">
            <a:spAutoFit/>
          </a:bodyPr>
          <a:lstStyle/>
          <a:p>
            <a:r>
              <a:rPr lang="en-IE" sz="2000" b="1" kern="1200" dirty="0">
                <a:solidFill>
                  <a:schemeClr val="bg1"/>
                </a:solidFill>
                <a:latin typeface="+mn-lt"/>
                <a:ea typeface="+mn-ea"/>
                <a:cs typeface="+mn-cs"/>
              </a:rPr>
              <a:t>Crisis Management Plan</a:t>
            </a:r>
          </a:p>
          <a:p>
            <a:r>
              <a:rPr lang="en-IE" dirty="0">
                <a:solidFill>
                  <a:schemeClr val="bg1"/>
                </a:solidFill>
              </a:rPr>
              <a:t>Develop a CMP so a tourism region can follow a short term  plan to respond and recover from a crisis</a:t>
            </a:r>
          </a:p>
          <a:p>
            <a:endParaRPr lang="en-IE" dirty="0"/>
          </a:p>
        </p:txBody>
      </p:sp>
      <p:sp>
        <p:nvSpPr>
          <p:cNvPr id="19" name="TextBox 18">
            <a:extLst>
              <a:ext uri="{FF2B5EF4-FFF2-40B4-BE49-F238E27FC236}">
                <a16:creationId xmlns:a16="http://schemas.microsoft.com/office/drawing/2014/main" id="{7B0DE5EB-47F7-E6D9-3190-BFBE473832AA}"/>
              </a:ext>
            </a:extLst>
          </p:cNvPr>
          <p:cNvSpPr txBox="1"/>
          <p:nvPr/>
        </p:nvSpPr>
        <p:spPr>
          <a:xfrm>
            <a:off x="842825" y="4311926"/>
            <a:ext cx="3045620" cy="2369880"/>
          </a:xfrm>
          <a:prstGeom prst="rect">
            <a:avLst/>
          </a:prstGeom>
          <a:solidFill>
            <a:srgbClr val="3AA091"/>
          </a:solidFill>
        </p:spPr>
        <p:txBody>
          <a:bodyPr wrap="square" rtlCol="0">
            <a:spAutoFit/>
          </a:bodyPr>
          <a:lstStyle/>
          <a:p>
            <a:r>
              <a:rPr lang="en-IE" sz="2000" b="1" dirty="0">
                <a:solidFill>
                  <a:schemeClr val="bg1"/>
                </a:solidFill>
              </a:rPr>
              <a:t>Activating a Response to a Regional Crisis</a:t>
            </a:r>
          </a:p>
          <a:p>
            <a:r>
              <a:rPr lang="en-IE" dirty="0">
                <a:solidFill>
                  <a:schemeClr val="bg1"/>
                </a:solidFill>
              </a:rPr>
              <a:t>Crisis response activation measures, protocols, systems of communication, and information sharing with internal industry stakeholders to ensure an aligned response.</a:t>
            </a:r>
          </a:p>
        </p:txBody>
      </p:sp>
      <p:sp>
        <p:nvSpPr>
          <p:cNvPr id="21" name="TextBox 20">
            <a:extLst>
              <a:ext uri="{FF2B5EF4-FFF2-40B4-BE49-F238E27FC236}">
                <a16:creationId xmlns:a16="http://schemas.microsoft.com/office/drawing/2014/main" id="{8739F42F-0B72-9ECC-18EE-FFC114E59680}"/>
              </a:ext>
            </a:extLst>
          </p:cNvPr>
          <p:cNvSpPr txBox="1"/>
          <p:nvPr/>
        </p:nvSpPr>
        <p:spPr>
          <a:xfrm>
            <a:off x="4815588" y="4296538"/>
            <a:ext cx="3302094" cy="2400657"/>
          </a:xfrm>
          <a:prstGeom prst="rect">
            <a:avLst/>
          </a:prstGeom>
          <a:noFill/>
        </p:spPr>
        <p:txBody>
          <a:bodyPr wrap="square" rtlCol="0">
            <a:spAutoFit/>
          </a:bodyPr>
          <a:lstStyle/>
          <a:p>
            <a:r>
              <a:rPr lang="en-IE" sz="2000" b="1" dirty="0">
                <a:solidFill>
                  <a:schemeClr val="bg1"/>
                </a:solidFill>
              </a:rPr>
              <a:t>External Communication with PR, Media, and Tourist Marketing </a:t>
            </a:r>
            <a:r>
              <a:rPr lang="en-IE" dirty="0">
                <a:solidFill>
                  <a:schemeClr val="bg1"/>
                </a:solidFill>
              </a:rPr>
              <a:t>Regional response and communication approaches with different external stakeholders. How each is dealt with differently in terms of messaging, approach and timing.</a:t>
            </a:r>
          </a:p>
        </p:txBody>
      </p:sp>
      <p:sp>
        <p:nvSpPr>
          <p:cNvPr id="22" name="TextBox 21">
            <a:extLst>
              <a:ext uri="{FF2B5EF4-FFF2-40B4-BE49-F238E27FC236}">
                <a16:creationId xmlns:a16="http://schemas.microsoft.com/office/drawing/2014/main" id="{87472D22-2C8A-156F-5F38-0F439A200F9E}"/>
              </a:ext>
            </a:extLst>
          </p:cNvPr>
          <p:cNvSpPr txBox="1"/>
          <p:nvPr/>
        </p:nvSpPr>
        <p:spPr>
          <a:xfrm>
            <a:off x="9044825" y="4298668"/>
            <a:ext cx="3080566" cy="2369880"/>
          </a:xfrm>
          <a:prstGeom prst="rect">
            <a:avLst/>
          </a:prstGeom>
          <a:noFill/>
        </p:spPr>
        <p:txBody>
          <a:bodyPr wrap="square" rtlCol="0">
            <a:spAutoFit/>
          </a:bodyPr>
          <a:lstStyle/>
          <a:p>
            <a:r>
              <a:rPr lang="en-IE" sz="2000" b="1" dirty="0">
                <a:solidFill>
                  <a:schemeClr val="bg1"/>
                </a:solidFill>
              </a:rPr>
              <a:t>Rebuild, Recovery, and Resilience </a:t>
            </a:r>
            <a:r>
              <a:rPr lang="en-IE" dirty="0">
                <a:solidFill>
                  <a:schemeClr val="bg1"/>
                </a:solidFill>
              </a:rPr>
              <a:t>Rebuilding tourism regions to a ‘new normal’ using business continuity and resilience approaches, discovering a need to prioritize change, and adapting to the ‘new norm’.</a:t>
            </a:r>
          </a:p>
        </p:txBody>
      </p:sp>
      <p:sp>
        <p:nvSpPr>
          <p:cNvPr id="24" name="TextBox 23">
            <a:extLst>
              <a:ext uri="{FF2B5EF4-FFF2-40B4-BE49-F238E27FC236}">
                <a16:creationId xmlns:a16="http://schemas.microsoft.com/office/drawing/2014/main" id="{9DDA7FBF-AC1F-D31A-5F15-A0F562955505}"/>
              </a:ext>
            </a:extLst>
          </p:cNvPr>
          <p:cNvSpPr txBox="1"/>
          <p:nvPr/>
        </p:nvSpPr>
        <p:spPr>
          <a:xfrm>
            <a:off x="0" y="171587"/>
            <a:ext cx="12192000" cy="769441"/>
          </a:xfrm>
          <a:prstGeom prst="rect">
            <a:avLst/>
          </a:prstGeom>
          <a:solidFill>
            <a:schemeClr val="bg1"/>
          </a:solidFill>
        </p:spPr>
        <p:txBody>
          <a:bodyPr wrap="square" rtlCol="0">
            <a:spAutoFit/>
          </a:bodyPr>
          <a:lstStyle/>
          <a:p>
            <a:pPr algn="ctr"/>
            <a:r>
              <a:rPr lang="en-IE" sz="2400" b="1" dirty="0">
                <a:solidFill>
                  <a:srgbClr val="086D6E"/>
                </a:solidFill>
              </a:rPr>
              <a:t>Regional Tourism Roadmap to Managing a Crisis</a:t>
            </a:r>
          </a:p>
          <a:p>
            <a:pPr algn="ctr"/>
            <a:r>
              <a:rPr lang="en-IE" sz="2000" i="1" dirty="0">
                <a:solidFill>
                  <a:srgbClr val="086D6E"/>
                </a:solidFill>
              </a:rPr>
              <a:t>(Prepare, Prevent, Mitigate, Plan, Respond, Recover, and Rebuild)</a:t>
            </a:r>
          </a:p>
        </p:txBody>
      </p:sp>
      <p:sp>
        <p:nvSpPr>
          <p:cNvPr id="2" name="Flowchart: Connector 1">
            <a:extLst>
              <a:ext uri="{FF2B5EF4-FFF2-40B4-BE49-F238E27FC236}">
                <a16:creationId xmlns:a16="http://schemas.microsoft.com/office/drawing/2014/main" id="{5073AB51-7472-7828-E94D-EE4F10923967}"/>
              </a:ext>
            </a:extLst>
          </p:cNvPr>
          <p:cNvSpPr/>
          <p:nvPr/>
        </p:nvSpPr>
        <p:spPr>
          <a:xfrm>
            <a:off x="4014372" y="1238868"/>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2</a:t>
            </a:r>
          </a:p>
        </p:txBody>
      </p:sp>
      <p:sp>
        <p:nvSpPr>
          <p:cNvPr id="14" name="Flowchart: Connector 13">
            <a:extLst>
              <a:ext uri="{FF2B5EF4-FFF2-40B4-BE49-F238E27FC236}">
                <a16:creationId xmlns:a16="http://schemas.microsoft.com/office/drawing/2014/main" id="{8D7A3F2D-6E2B-CB42-4668-D26C947EEDB7}"/>
              </a:ext>
            </a:extLst>
          </p:cNvPr>
          <p:cNvSpPr/>
          <p:nvPr/>
        </p:nvSpPr>
        <p:spPr>
          <a:xfrm>
            <a:off x="8233526" y="1254657"/>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3</a:t>
            </a:r>
          </a:p>
        </p:txBody>
      </p:sp>
      <p:sp>
        <p:nvSpPr>
          <p:cNvPr id="17" name="Flowchart: Connector 16">
            <a:extLst>
              <a:ext uri="{FF2B5EF4-FFF2-40B4-BE49-F238E27FC236}">
                <a16:creationId xmlns:a16="http://schemas.microsoft.com/office/drawing/2014/main" id="{24F5DF37-983E-6A94-E40F-D66B5F4DB793}"/>
              </a:ext>
            </a:extLst>
          </p:cNvPr>
          <p:cNvSpPr/>
          <p:nvPr/>
        </p:nvSpPr>
        <p:spPr>
          <a:xfrm>
            <a:off x="109683" y="2667636"/>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4</a:t>
            </a:r>
          </a:p>
        </p:txBody>
      </p:sp>
      <p:sp>
        <p:nvSpPr>
          <p:cNvPr id="25" name="Flowchart: Connector 24">
            <a:extLst>
              <a:ext uri="{FF2B5EF4-FFF2-40B4-BE49-F238E27FC236}">
                <a16:creationId xmlns:a16="http://schemas.microsoft.com/office/drawing/2014/main" id="{BCED203A-65CC-C011-66D0-5825F70727CF}"/>
              </a:ext>
            </a:extLst>
          </p:cNvPr>
          <p:cNvSpPr/>
          <p:nvPr/>
        </p:nvSpPr>
        <p:spPr>
          <a:xfrm>
            <a:off x="3975149" y="2695263"/>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F77B55"/>
                </a:solidFill>
              </a:rPr>
              <a:t>5</a:t>
            </a:r>
          </a:p>
        </p:txBody>
      </p:sp>
      <p:sp>
        <p:nvSpPr>
          <p:cNvPr id="26" name="Flowchart: Connector 25">
            <a:extLst>
              <a:ext uri="{FF2B5EF4-FFF2-40B4-BE49-F238E27FC236}">
                <a16:creationId xmlns:a16="http://schemas.microsoft.com/office/drawing/2014/main" id="{7D30FE9E-A7B6-2948-D1D6-277EB3F5CB27}"/>
              </a:ext>
            </a:extLst>
          </p:cNvPr>
          <p:cNvSpPr/>
          <p:nvPr/>
        </p:nvSpPr>
        <p:spPr>
          <a:xfrm>
            <a:off x="8249422" y="2695263"/>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F77B55"/>
                </a:solidFill>
              </a:rPr>
              <a:t>6</a:t>
            </a:r>
          </a:p>
        </p:txBody>
      </p:sp>
      <p:sp>
        <p:nvSpPr>
          <p:cNvPr id="27" name="Flowchart: Connector 26">
            <a:extLst>
              <a:ext uri="{FF2B5EF4-FFF2-40B4-BE49-F238E27FC236}">
                <a16:creationId xmlns:a16="http://schemas.microsoft.com/office/drawing/2014/main" id="{9352668B-B994-53CA-17C9-05ACE4922396}"/>
              </a:ext>
            </a:extLst>
          </p:cNvPr>
          <p:cNvSpPr/>
          <p:nvPr/>
        </p:nvSpPr>
        <p:spPr>
          <a:xfrm>
            <a:off x="118370" y="4404850"/>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3AA091"/>
                </a:solidFill>
              </a:rPr>
              <a:t>7</a:t>
            </a:r>
          </a:p>
        </p:txBody>
      </p:sp>
      <p:sp>
        <p:nvSpPr>
          <p:cNvPr id="28" name="Flowchart: Connector 27">
            <a:extLst>
              <a:ext uri="{FF2B5EF4-FFF2-40B4-BE49-F238E27FC236}">
                <a16:creationId xmlns:a16="http://schemas.microsoft.com/office/drawing/2014/main" id="{0EF0FABC-98E2-4BE6-3CD8-5CF37499B1A6}"/>
              </a:ext>
            </a:extLst>
          </p:cNvPr>
          <p:cNvSpPr/>
          <p:nvPr/>
        </p:nvSpPr>
        <p:spPr>
          <a:xfrm>
            <a:off x="4046515" y="4341957"/>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3AA091"/>
                </a:solidFill>
              </a:rPr>
              <a:t>8</a:t>
            </a:r>
          </a:p>
        </p:txBody>
      </p:sp>
      <p:sp>
        <p:nvSpPr>
          <p:cNvPr id="29" name="Flowchart: Connector 28">
            <a:extLst>
              <a:ext uri="{FF2B5EF4-FFF2-40B4-BE49-F238E27FC236}">
                <a16:creationId xmlns:a16="http://schemas.microsoft.com/office/drawing/2014/main" id="{330C94BA-0135-4ACB-C48F-689035375231}"/>
              </a:ext>
            </a:extLst>
          </p:cNvPr>
          <p:cNvSpPr/>
          <p:nvPr/>
        </p:nvSpPr>
        <p:spPr>
          <a:xfrm>
            <a:off x="8301103" y="4388105"/>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3AA091"/>
                </a:solidFill>
              </a:rPr>
              <a:t>9</a:t>
            </a:r>
          </a:p>
        </p:txBody>
      </p:sp>
    </p:spTree>
    <p:extLst>
      <p:ext uri="{BB962C8B-B14F-4D97-AF65-F5344CB8AC3E}">
        <p14:creationId xmlns:p14="http://schemas.microsoft.com/office/powerpoint/2010/main" val="41687924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tree, outdoor, water, swimming&#10;&#10;Description automatically generated">
            <a:extLst>
              <a:ext uri="{FF2B5EF4-FFF2-40B4-BE49-F238E27FC236}">
                <a16:creationId xmlns:a16="http://schemas.microsoft.com/office/drawing/2014/main" id="{552BCFAD-A32E-A1F8-46BD-9B8F0537BE2B}"/>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t="7635" b="7635"/>
          <a:stretch>
            <a:fillRect/>
          </a:stretch>
        </p:blipFill>
        <p:spPr/>
      </p:pic>
      <p:sp>
        <p:nvSpPr>
          <p:cNvPr id="5" name="Text Placeholder 4">
            <a:extLst>
              <a:ext uri="{FF2B5EF4-FFF2-40B4-BE49-F238E27FC236}">
                <a16:creationId xmlns:a16="http://schemas.microsoft.com/office/drawing/2014/main" id="{33A98403-4CB5-17E4-4D3E-23FD68267197}"/>
              </a:ext>
            </a:extLst>
          </p:cNvPr>
          <p:cNvSpPr>
            <a:spLocks noGrp="1"/>
          </p:cNvSpPr>
          <p:nvPr>
            <p:ph type="body" sz="quarter" idx="16"/>
          </p:nvPr>
        </p:nvSpPr>
        <p:spPr>
          <a:xfrm>
            <a:off x="116541" y="595510"/>
            <a:ext cx="5728447" cy="582221"/>
          </a:xfrm>
        </p:spPr>
        <p:txBody>
          <a:bodyPr>
            <a:normAutofit fontScale="77500" lnSpcReduction="20000"/>
          </a:bodyPr>
          <a:lstStyle/>
          <a:p>
            <a:pPr algn="ctr"/>
            <a:r>
              <a:rPr lang="en-IE" dirty="0">
                <a:solidFill>
                  <a:srgbClr val="F27954"/>
                </a:solidFill>
              </a:rPr>
              <a:t>Moving from Response to Recovery</a:t>
            </a:r>
          </a:p>
        </p:txBody>
      </p:sp>
      <p:sp>
        <p:nvSpPr>
          <p:cNvPr id="6" name="Text Placeholder 5">
            <a:extLst>
              <a:ext uri="{FF2B5EF4-FFF2-40B4-BE49-F238E27FC236}">
                <a16:creationId xmlns:a16="http://schemas.microsoft.com/office/drawing/2014/main" id="{DDE6D0F7-8300-AAAB-B13E-B1C7B51B1D33}"/>
              </a:ext>
            </a:extLst>
          </p:cNvPr>
          <p:cNvSpPr>
            <a:spLocks noGrp="1"/>
          </p:cNvSpPr>
          <p:nvPr>
            <p:ph type="body" sz="quarter" idx="18"/>
          </p:nvPr>
        </p:nvSpPr>
        <p:spPr>
          <a:xfrm>
            <a:off x="362706" y="1049929"/>
            <a:ext cx="5132659" cy="5215010"/>
          </a:xfrm>
        </p:spPr>
        <p:txBody>
          <a:bodyPr>
            <a:normAutofit fontScale="92500" lnSpcReduction="10000"/>
          </a:bodyPr>
          <a:lstStyle/>
          <a:p>
            <a:pPr marL="342900" indent="-342900" algn="l">
              <a:buFont typeface="Wingdings" panose="05000000000000000000" pitchFamily="2" charset="2"/>
              <a:buChar char="v"/>
            </a:pPr>
            <a:r>
              <a:rPr lang="en-GB" b="1" i="0" dirty="0">
                <a:solidFill>
                  <a:srgbClr val="F27954"/>
                </a:solidFill>
                <a:effectLst/>
              </a:rPr>
              <a:t>Changes in market preferences </a:t>
            </a:r>
            <a:r>
              <a:rPr lang="en-GB" b="0" i="0" dirty="0">
                <a:solidFill>
                  <a:srgbClr val="535353"/>
                </a:solidFill>
                <a:effectLst/>
              </a:rPr>
              <a:t>could mean investments in technology and training, implementing new ways to communicate, or even refocusing on new markets, such as by offering lower-cost packages to the domestic market while a region waits for your international clients to return.</a:t>
            </a:r>
          </a:p>
          <a:p>
            <a:pPr marL="342900" indent="-342900" algn="l">
              <a:buFont typeface="Wingdings" panose="05000000000000000000" pitchFamily="2" charset="2"/>
              <a:buChar char="v"/>
            </a:pPr>
            <a:endParaRPr lang="en-GB" b="0" i="0" dirty="0">
              <a:solidFill>
                <a:srgbClr val="535353"/>
              </a:solidFill>
              <a:effectLst/>
            </a:endParaRPr>
          </a:p>
          <a:p>
            <a:pPr algn="l"/>
            <a:r>
              <a:rPr lang="en-GB" b="0" i="0" dirty="0">
                <a:solidFill>
                  <a:srgbClr val="535353"/>
                </a:solidFill>
                <a:effectLst/>
              </a:rPr>
              <a:t>Being flexible and adaptable will help the region at this stage, as the markets will not be stabilized. Being able to respond quickly and implement necessary changes will ensure that the region is able to benefit from the situation as much as possible. (</a:t>
            </a:r>
            <a:r>
              <a:rPr lang="en-GB" b="0" i="0" dirty="0">
                <a:solidFill>
                  <a:srgbClr val="F27954"/>
                </a:solidFill>
                <a:effectLst/>
                <a:hlinkClick r:id="rId3">
                  <a:extLst>
                    <a:ext uri="{A12FA001-AC4F-418D-AE19-62706E023703}">
                      <ahyp:hlinkClr xmlns:ahyp="http://schemas.microsoft.com/office/drawing/2018/hyperlinkcolor" val="tx"/>
                    </a:ext>
                  </a:extLst>
                </a:hlinkClick>
              </a:rPr>
              <a:t>Source</a:t>
            </a:r>
            <a:r>
              <a:rPr lang="en-GB" b="0" i="0" dirty="0">
                <a:solidFill>
                  <a:srgbClr val="535353"/>
                </a:solidFill>
                <a:effectLst/>
              </a:rPr>
              <a:t>)</a:t>
            </a:r>
          </a:p>
          <a:p>
            <a:endParaRPr lang="en-IE" dirty="0"/>
          </a:p>
        </p:txBody>
      </p:sp>
    </p:spTree>
    <p:extLst>
      <p:ext uri="{BB962C8B-B14F-4D97-AF65-F5344CB8AC3E}">
        <p14:creationId xmlns:p14="http://schemas.microsoft.com/office/powerpoint/2010/main" val="2348170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standing on a mountain&#10;&#10;Description automatically generated with low confidence">
            <a:extLst>
              <a:ext uri="{FF2B5EF4-FFF2-40B4-BE49-F238E27FC236}">
                <a16:creationId xmlns:a16="http://schemas.microsoft.com/office/drawing/2014/main" id="{68D5C9FA-579B-5237-6DD3-365956C6F3E3}"/>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l="22602" r="22602"/>
          <a:stretch>
            <a:fillRect/>
          </a:stretch>
        </p:blipFill>
        <p:spPr/>
      </p:pic>
      <p:sp>
        <p:nvSpPr>
          <p:cNvPr id="5" name="Text Placeholder 4">
            <a:extLst>
              <a:ext uri="{FF2B5EF4-FFF2-40B4-BE49-F238E27FC236}">
                <a16:creationId xmlns:a16="http://schemas.microsoft.com/office/drawing/2014/main" id="{33A98403-4CB5-17E4-4D3E-23FD68267197}"/>
              </a:ext>
            </a:extLst>
          </p:cNvPr>
          <p:cNvSpPr>
            <a:spLocks noGrp="1"/>
          </p:cNvSpPr>
          <p:nvPr>
            <p:ph type="body" sz="quarter" idx="16"/>
          </p:nvPr>
        </p:nvSpPr>
        <p:spPr>
          <a:xfrm>
            <a:off x="116541" y="304399"/>
            <a:ext cx="5728447" cy="582221"/>
          </a:xfrm>
        </p:spPr>
        <p:txBody>
          <a:bodyPr anchor="ctr">
            <a:normAutofit/>
          </a:bodyPr>
          <a:lstStyle/>
          <a:p>
            <a:pPr algn="ctr"/>
            <a:r>
              <a:rPr lang="en-IE" sz="3000" dirty="0">
                <a:solidFill>
                  <a:srgbClr val="F27954"/>
                </a:solidFill>
              </a:rPr>
              <a:t>Regional Recovery &amp; Adaptations</a:t>
            </a:r>
          </a:p>
        </p:txBody>
      </p:sp>
      <p:sp>
        <p:nvSpPr>
          <p:cNvPr id="6" name="Text Placeholder 5">
            <a:extLst>
              <a:ext uri="{FF2B5EF4-FFF2-40B4-BE49-F238E27FC236}">
                <a16:creationId xmlns:a16="http://schemas.microsoft.com/office/drawing/2014/main" id="{DDE6D0F7-8300-AAAB-B13E-B1C7B51B1D33}"/>
              </a:ext>
            </a:extLst>
          </p:cNvPr>
          <p:cNvSpPr>
            <a:spLocks noGrp="1"/>
          </p:cNvSpPr>
          <p:nvPr>
            <p:ph type="body" sz="quarter" idx="18"/>
          </p:nvPr>
        </p:nvSpPr>
        <p:spPr>
          <a:xfrm>
            <a:off x="362706" y="970303"/>
            <a:ext cx="5320918" cy="5583298"/>
          </a:xfrm>
        </p:spPr>
        <p:txBody>
          <a:bodyPr>
            <a:normAutofit/>
          </a:bodyPr>
          <a:lstStyle/>
          <a:p>
            <a:pPr marL="342900" indent="-342900">
              <a:buFont typeface="Wingdings" panose="05000000000000000000" pitchFamily="2" charset="2"/>
              <a:buChar char="ü"/>
            </a:pPr>
            <a:r>
              <a:rPr lang="en-GB" sz="2000" b="1" dirty="0">
                <a:solidFill>
                  <a:srgbClr val="086D6E"/>
                </a:solidFill>
              </a:rPr>
              <a:t>Open Partially? </a:t>
            </a:r>
            <a:r>
              <a:rPr lang="en-GB" sz="2000" dirty="0"/>
              <a:t>Sometimes a whole region may suffer a loss of trade even though parts of the region are directly affected by a crisis and the remainder is not. In this case, it may be appropriate to promote parts of the region that are physically unaffected by a crisis, being clear in marketing communications which areas, roads, attractions, etc. are operating (</a:t>
            </a:r>
            <a:r>
              <a:rPr lang="en-GB" sz="2000" dirty="0">
                <a:solidFill>
                  <a:srgbClr val="086D6E"/>
                </a:solidFill>
                <a:hlinkClick r:id="rId3">
                  <a:extLst>
                    <a:ext uri="{A12FA001-AC4F-418D-AE19-62706E023703}">
                      <ahyp:hlinkClr xmlns:ahyp="http://schemas.microsoft.com/office/drawing/2018/hyperlinkcolor" val="tx"/>
                    </a:ext>
                  </a:extLst>
                </a:hlinkClick>
              </a:rPr>
              <a:t>source</a:t>
            </a:r>
            <a:r>
              <a:rPr lang="en-GB" sz="2000" dirty="0"/>
              <a:t>)</a:t>
            </a:r>
          </a:p>
          <a:p>
            <a:pPr marL="342900" indent="-342900">
              <a:buFont typeface="Wingdings" panose="05000000000000000000" pitchFamily="2" charset="2"/>
              <a:buChar char="ü"/>
            </a:pPr>
            <a:r>
              <a:rPr lang="en-GB" sz="2000" b="1" dirty="0">
                <a:solidFill>
                  <a:srgbClr val="086D6E"/>
                </a:solidFill>
              </a:rPr>
              <a:t>Encourage back to normal mentality. </a:t>
            </a:r>
            <a:r>
              <a:rPr lang="en-GB" sz="2000" dirty="0"/>
              <a:t>Visitors returning to an affected area can help with the psychological, as well as economic, recovery of local communities. (</a:t>
            </a:r>
            <a:r>
              <a:rPr lang="en-GB" sz="2000" dirty="0">
                <a:solidFill>
                  <a:srgbClr val="086D6E"/>
                </a:solidFill>
                <a:hlinkClick r:id="rId3">
                  <a:extLst>
                    <a:ext uri="{A12FA001-AC4F-418D-AE19-62706E023703}">
                      <ahyp:hlinkClr xmlns:ahyp="http://schemas.microsoft.com/office/drawing/2018/hyperlinkcolor" val="tx"/>
                    </a:ext>
                  </a:extLst>
                </a:hlinkClick>
              </a:rPr>
              <a:t>source</a:t>
            </a:r>
            <a:r>
              <a:rPr lang="en-GB" sz="2000" dirty="0"/>
              <a:t>)</a:t>
            </a:r>
            <a:endParaRPr lang="en-IE" sz="2000" dirty="0"/>
          </a:p>
        </p:txBody>
      </p:sp>
    </p:spTree>
    <p:extLst>
      <p:ext uri="{BB962C8B-B14F-4D97-AF65-F5344CB8AC3E}">
        <p14:creationId xmlns:p14="http://schemas.microsoft.com/office/powerpoint/2010/main" val="2500511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couple of women jogging on a bridge over a body of water&#10;&#10;Description automatically generated with low confidence">
            <a:extLst>
              <a:ext uri="{FF2B5EF4-FFF2-40B4-BE49-F238E27FC236}">
                <a16:creationId xmlns:a16="http://schemas.microsoft.com/office/drawing/2014/main" id="{A68F0408-A86A-6B76-94A6-E0F5E8C3638B}"/>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t="7672" b="7672"/>
          <a:stretch>
            <a:fillRect/>
          </a:stretch>
        </p:blipFill>
        <p:spPr/>
      </p:pic>
      <p:sp>
        <p:nvSpPr>
          <p:cNvPr id="5" name="Text Placeholder 4">
            <a:extLst>
              <a:ext uri="{FF2B5EF4-FFF2-40B4-BE49-F238E27FC236}">
                <a16:creationId xmlns:a16="http://schemas.microsoft.com/office/drawing/2014/main" id="{33A98403-4CB5-17E4-4D3E-23FD68267197}"/>
              </a:ext>
            </a:extLst>
          </p:cNvPr>
          <p:cNvSpPr>
            <a:spLocks noGrp="1"/>
          </p:cNvSpPr>
          <p:nvPr>
            <p:ph type="body" sz="quarter" idx="16"/>
          </p:nvPr>
        </p:nvSpPr>
        <p:spPr>
          <a:xfrm>
            <a:off x="116541" y="304399"/>
            <a:ext cx="5728447" cy="582221"/>
          </a:xfrm>
        </p:spPr>
        <p:txBody>
          <a:bodyPr anchor="ctr">
            <a:normAutofit/>
          </a:bodyPr>
          <a:lstStyle/>
          <a:p>
            <a:pPr algn="ctr"/>
            <a:r>
              <a:rPr lang="en-IE" sz="3000" dirty="0">
                <a:solidFill>
                  <a:srgbClr val="F27954"/>
                </a:solidFill>
              </a:rPr>
              <a:t>Regional Recovery &amp; Adaptations</a:t>
            </a:r>
          </a:p>
        </p:txBody>
      </p:sp>
      <p:sp>
        <p:nvSpPr>
          <p:cNvPr id="6" name="Text Placeholder 5">
            <a:extLst>
              <a:ext uri="{FF2B5EF4-FFF2-40B4-BE49-F238E27FC236}">
                <a16:creationId xmlns:a16="http://schemas.microsoft.com/office/drawing/2014/main" id="{DDE6D0F7-8300-AAAB-B13E-B1C7B51B1D33}"/>
              </a:ext>
            </a:extLst>
          </p:cNvPr>
          <p:cNvSpPr>
            <a:spLocks noGrp="1"/>
          </p:cNvSpPr>
          <p:nvPr>
            <p:ph type="body" sz="quarter" idx="18"/>
          </p:nvPr>
        </p:nvSpPr>
        <p:spPr>
          <a:xfrm>
            <a:off x="362706" y="970303"/>
            <a:ext cx="5132659" cy="5313955"/>
          </a:xfrm>
        </p:spPr>
        <p:txBody>
          <a:bodyPr>
            <a:normAutofit lnSpcReduction="10000"/>
          </a:bodyPr>
          <a:lstStyle/>
          <a:p>
            <a:pPr marL="342900" indent="-342900">
              <a:buFont typeface="Wingdings" panose="05000000000000000000" pitchFamily="2" charset="2"/>
              <a:buChar char="ü"/>
            </a:pPr>
            <a:r>
              <a:rPr lang="en-IE" sz="2200" dirty="0"/>
              <a:t>Managing </a:t>
            </a:r>
            <a:r>
              <a:rPr lang="en-IE" sz="2200" b="1" dirty="0">
                <a:solidFill>
                  <a:srgbClr val="086D6E"/>
                </a:solidFill>
              </a:rPr>
              <a:t>pent-up demand </a:t>
            </a:r>
            <a:r>
              <a:rPr lang="en-IE" sz="2200" dirty="0"/>
              <a:t>with a slow recovery and fewer resources</a:t>
            </a:r>
          </a:p>
          <a:p>
            <a:pPr marL="342900" indent="-342900">
              <a:buFont typeface="Wingdings" panose="05000000000000000000" pitchFamily="2" charset="2"/>
              <a:buChar char="ü"/>
            </a:pPr>
            <a:r>
              <a:rPr lang="en-IE" sz="2200" dirty="0"/>
              <a:t>Understand the </a:t>
            </a:r>
            <a:r>
              <a:rPr lang="en-IE" sz="2200" b="1" dirty="0">
                <a:solidFill>
                  <a:srgbClr val="086D6E"/>
                </a:solidFill>
              </a:rPr>
              <a:t>‘new tourist’ </a:t>
            </a:r>
            <a:r>
              <a:rPr lang="en-IE" sz="2200" dirty="0"/>
              <a:t>and their motives and preferences e.g., care for the environmental or climate change</a:t>
            </a:r>
          </a:p>
          <a:p>
            <a:pPr marL="342900" indent="-342900">
              <a:buFont typeface="Wingdings" panose="05000000000000000000" pitchFamily="2" charset="2"/>
              <a:buChar char="ü"/>
            </a:pPr>
            <a:r>
              <a:rPr lang="en-IE" sz="2200" dirty="0"/>
              <a:t>Expansion of </a:t>
            </a:r>
            <a:r>
              <a:rPr lang="en-IE" sz="2200" b="1" dirty="0">
                <a:solidFill>
                  <a:srgbClr val="086D6E"/>
                </a:solidFill>
              </a:rPr>
              <a:t>cross-country borders </a:t>
            </a:r>
            <a:r>
              <a:rPr lang="en-IE" sz="2200" dirty="0"/>
              <a:t>i.e., travel visas</a:t>
            </a:r>
          </a:p>
          <a:p>
            <a:pPr marL="342900" indent="-342900">
              <a:buFont typeface="Wingdings" panose="05000000000000000000" pitchFamily="2" charset="2"/>
              <a:buChar char="ü"/>
            </a:pPr>
            <a:r>
              <a:rPr lang="en-IE" sz="2200" dirty="0"/>
              <a:t>Target </a:t>
            </a:r>
            <a:r>
              <a:rPr lang="en-IE" sz="2200" b="1" dirty="0">
                <a:solidFill>
                  <a:srgbClr val="086D6E"/>
                </a:solidFill>
              </a:rPr>
              <a:t>high-yield markets </a:t>
            </a:r>
            <a:r>
              <a:rPr lang="en-IE" sz="2200" dirty="0"/>
              <a:t>or </a:t>
            </a:r>
            <a:r>
              <a:rPr lang="en-IE" sz="2200" b="1" dirty="0">
                <a:solidFill>
                  <a:srgbClr val="086D6E"/>
                </a:solidFill>
              </a:rPr>
              <a:t>domestic</a:t>
            </a:r>
            <a:r>
              <a:rPr lang="en-IE" sz="2200" dirty="0"/>
              <a:t> tourists</a:t>
            </a:r>
          </a:p>
          <a:p>
            <a:pPr marL="342900" indent="-342900">
              <a:buFont typeface="Wingdings" panose="05000000000000000000" pitchFamily="2" charset="2"/>
              <a:buChar char="ü"/>
            </a:pPr>
            <a:r>
              <a:rPr lang="en-IE" sz="2200" b="1" dirty="0">
                <a:solidFill>
                  <a:srgbClr val="086D6E"/>
                </a:solidFill>
              </a:rPr>
              <a:t>Co-operative marketing </a:t>
            </a:r>
            <a:r>
              <a:rPr lang="en-IE" sz="2200" dirty="0"/>
              <a:t>and advertising</a:t>
            </a:r>
          </a:p>
          <a:p>
            <a:pPr marL="342900" indent="-342900">
              <a:buFont typeface="Wingdings" panose="05000000000000000000" pitchFamily="2" charset="2"/>
              <a:buChar char="ü"/>
            </a:pPr>
            <a:r>
              <a:rPr lang="en-IE" sz="2200" b="1" dirty="0">
                <a:solidFill>
                  <a:srgbClr val="086D6E"/>
                </a:solidFill>
              </a:rPr>
              <a:t>Events </a:t>
            </a:r>
            <a:r>
              <a:rPr lang="en-IE" sz="2200" dirty="0"/>
              <a:t>as a catalyst for tourism</a:t>
            </a:r>
          </a:p>
          <a:p>
            <a:pPr marL="342900" indent="-342900">
              <a:buFont typeface="Wingdings" panose="05000000000000000000" pitchFamily="2" charset="2"/>
              <a:buChar char="ü"/>
            </a:pPr>
            <a:r>
              <a:rPr lang="en-IE" sz="2200" dirty="0"/>
              <a:t>Develop the tourism industry in terms of </a:t>
            </a:r>
            <a:r>
              <a:rPr lang="en-IE" sz="2200" b="1" dirty="0">
                <a:solidFill>
                  <a:srgbClr val="086D6E"/>
                </a:solidFill>
              </a:rPr>
              <a:t>careers</a:t>
            </a:r>
            <a:r>
              <a:rPr lang="en-IE" sz="2200" dirty="0"/>
              <a:t> and opportunities</a:t>
            </a:r>
          </a:p>
          <a:p>
            <a:pPr marL="342900" indent="-342900">
              <a:buFont typeface="Wingdings" panose="05000000000000000000" pitchFamily="2" charset="2"/>
              <a:buChar char="ü"/>
            </a:pPr>
            <a:r>
              <a:rPr lang="en-IE" sz="2200" dirty="0"/>
              <a:t>Build and solidify tourism business </a:t>
            </a:r>
            <a:r>
              <a:rPr lang="en-IE" sz="2200" b="1" dirty="0">
                <a:solidFill>
                  <a:srgbClr val="086D6E"/>
                </a:solidFill>
              </a:rPr>
              <a:t>networks</a:t>
            </a:r>
            <a:r>
              <a:rPr lang="en-IE" sz="2200" dirty="0"/>
              <a:t> that include public, private, and community representatives</a:t>
            </a:r>
          </a:p>
          <a:p>
            <a:endParaRPr lang="en-IE" sz="2200" dirty="0"/>
          </a:p>
        </p:txBody>
      </p:sp>
    </p:spTree>
    <p:extLst>
      <p:ext uri="{BB962C8B-B14F-4D97-AF65-F5344CB8AC3E}">
        <p14:creationId xmlns:p14="http://schemas.microsoft.com/office/powerpoint/2010/main" val="32577364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outdoor, mountain, nature, rock&#10;&#10;Description automatically generated">
            <a:extLst>
              <a:ext uri="{FF2B5EF4-FFF2-40B4-BE49-F238E27FC236}">
                <a16:creationId xmlns:a16="http://schemas.microsoft.com/office/drawing/2014/main" id="{230848B6-59D3-4A3E-6342-38F6575CD16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1663" r="1663"/>
          <a:stretch>
            <a:fillRect/>
          </a:stretch>
        </p:blipFill>
        <p:spPr/>
      </p:pic>
      <p:sp>
        <p:nvSpPr>
          <p:cNvPr id="5" name="Text Placeholder 4">
            <a:extLst>
              <a:ext uri="{FF2B5EF4-FFF2-40B4-BE49-F238E27FC236}">
                <a16:creationId xmlns:a16="http://schemas.microsoft.com/office/drawing/2014/main" id="{14BFE423-855F-824F-B84F-A86F5854FC23}"/>
              </a:ext>
            </a:extLst>
          </p:cNvPr>
          <p:cNvSpPr>
            <a:spLocks noGrp="1"/>
          </p:cNvSpPr>
          <p:nvPr>
            <p:ph type="body" sz="quarter" idx="18"/>
          </p:nvPr>
        </p:nvSpPr>
        <p:spPr>
          <a:xfrm>
            <a:off x="1057275" y="886620"/>
            <a:ext cx="5962649" cy="4525954"/>
          </a:xfrm>
        </p:spPr>
        <p:txBody>
          <a:bodyPr>
            <a:noAutofit/>
          </a:bodyPr>
          <a:lstStyle/>
          <a:p>
            <a:pPr marL="285750" indent="-285750" algn="l">
              <a:spcBef>
                <a:spcPts val="0"/>
              </a:spcBef>
              <a:buFont typeface="Arial" panose="020B0604020202020204" pitchFamily="34" charset="0"/>
              <a:buChar char="•"/>
            </a:pPr>
            <a:r>
              <a:rPr lang="en-GB" sz="1800" b="1" i="0" dirty="0">
                <a:effectLst/>
              </a:rPr>
              <a:t>Growth. </a:t>
            </a:r>
            <a:r>
              <a:rPr lang="en-GB" sz="1800" b="0" i="0" dirty="0">
                <a:effectLst/>
              </a:rPr>
              <a:t>According to UNWTO, COVID-19 meant a loss of five to seven years` worth of tourism growth. </a:t>
            </a:r>
          </a:p>
          <a:p>
            <a:pPr marL="285750" indent="-285750" algn="l">
              <a:spcBef>
                <a:spcPts val="0"/>
              </a:spcBef>
              <a:buFont typeface="Arial" panose="020B0604020202020204" pitchFamily="34" charset="0"/>
              <a:buChar char="•"/>
            </a:pPr>
            <a:endParaRPr lang="en-GB" sz="1800" dirty="0"/>
          </a:p>
          <a:p>
            <a:pPr marL="285750" indent="-285750" algn="l">
              <a:spcBef>
                <a:spcPts val="0"/>
              </a:spcBef>
              <a:buFont typeface="Arial" panose="020B0604020202020204" pitchFamily="34" charset="0"/>
              <a:buChar char="•"/>
            </a:pPr>
            <a:r>
              <a:rPr lang="en-GB" sz="1800" b="1" i="0" dirty="0">
                <a:effectLst/>
              </a:rPr>
              <a:t>Staff. </a:t>
            </a:r>
            <a:r>
              <a:rPr lang="en-GB" sz="1800" b="0" i="0" dirty="0">
                <a:effectLst/>
              </a:rPr>
              <a:t>Given that the sector used to employ 1 out of 10 jobs in the world, it </a:t>
            </a:r>
            <a:r>
              <a:rPr lang="en-GB" sz="1800" dirty="0"/>
              <a:t>wreaked havoc. For example, tourism jobs </a:t>
            </a:r>
            <a:r>
              <a:rPr lang="en-GB" sz="1800" dirty="0">
                <a:hlinkClick r:id="rId3">
                  <a:extLst>
                    <a:ext uri="{A12FA001-AC4F-418D-AE19-62706E023703}">
                      <ahyp:hlinkClr xmlns:ahyp="http://schemas.microsoft.com/office/drawing/2018/hyperlinkcolor" val="tx"/>
                    </a:ext>
                  </a:extLst>
                </a:hlinkClick>
              </a:rPr>
              <a:t>slumped by over 25% in Ireland. </a:t>
            </a:r>
            <a:r>
              <a:rPr lang="en-GB" sz="1800" dirty="0"/>
              <a:t>Small businesses which shoulder 80% of global tourism are particularly vulnerable.</a:t>
            </a:r>
          </a:p>
          <a:p>
            <a:pPr marL="285750" indent="-285750" algn="l">
              <a:spcBef>
                <a:spcPts val="0"/>
              </a:spcBef>
              <a:buFont typeface="Arial" panose="020B0604020202020204" pitchFamily="34" charset="0"/>
              <a:buChar char="•"/>
            </a:pPr>
            <a:r>
              <a:rPr lang="en-GB" sz="1800" dirty="0"/>
              <a:t> </a:t>
            </a:r>
          </a:p>
          <a:p>
            <a:pPr marL="285750" indent="-285750">
              <a:spcBef>
                <a:spcPts val="0"/>
              </a:spcBef>
              <a:buFont typeface="Arial" panose="020B0604020202020204" pitchFamily="34" charset="0"/>
              <a:buChar char="•"/>
            </a:pPr>
            <a:r>
              <a:rPr lang="en-GB" sz="1800" b="1" i="0" dirty="0">
                <a:effectLst/>
              </a:rPr>
              <a:t>Conservation. </a:t>
            </a:r>
            <a:r>
              <a:rPr lang="en-GB" sz="1800" b="0" i="0" dirty="0">
                <a:effectLst/>
              </a:rPr>
              <a:t>The sudden fall in tourism </a:t>
            </a:r>
            <a:r>
              <a:rPr lang="en-GB" sz="1800" b="1" i="0" dirty="0">
                <a:effectLst/>
              </a:rPr>
              <a:t>cut off funding for biodiversity conservation</a:t>
            </a:r>
            <a:r>
              <a:rPr lang="en-GB" sz="1800" b="0" i="0" dirty="0">
                <a:effectLst/>
              </a:rPr>
              <a:t>. Some </a:t>
            </a:r>
            <a:r>
              <a:rPr lang="en-GB" sz="1800" b="1" i="0" dirty="0">
                <a:effectLst/>
              </a:rPr>
              <a:t>7% of world tourism relates to wildlife</a:t>
            </a:r>
            <a:r>
              <a:rPr lang="en-GB" sz="1800" b="0" i="0" dirty="0">
                <a:effectLst/>
              </a:rPr>
              <a:t>, a segment growing by 3% annually. </a:t>
            </a:r>
            <a:r>
              <a:rPr lang="en-GB" sz="1400" b="0" i="0" dirty="0">
                <a:effectLst/>
              </a:rPr>
              <a:t>(</a:t>
            </a:r>
            <a:r>
              <a:rPr lang="en-GB" sz="1400" b="0" i="0" dirty="0">
                <a:effectLst/>
                <a:hlinkClick r:id="rId4">
                  <a:extLst>
                    <a:ext uri="{A12FA001-AC4F-418D-AE19-62706E023703}">
                      <ahyp:hlinkClr xmlns:ahyp="http://schemas.microsoft.com/office/drawing/2018/hyperlinkcolor" val="tx"/>
                    </a:ext>
                  </a:extLst>
                </a:hlinkClick>
              </a:rPr>
              <a:t>UNWTO Economic Impacts</a:t>
            </a:r>
            <a:r>
              <a:rPr lang="en-GB" sz="1400" b="0" i="0" dirty="0">
                <a:effectLst/>
              </a:rPr>
              <a:t>)</a:t>
            </a:r>
          </a:p>
          <a:p>
            <a:pPr marL="285750" indent="-285750">
              <a:spcBef>
                <a:spcPts val="0"/>
              </a:spcBef>
              <a:buFont typeface="Arial" panose="020B0604020202020204" pitchFamily="34" charset="0"/>
              <a:buChar char="•"/>
            </a:pPr>
            <a:endParaRPr lang="en-GB" sz="1400" b="0" i="0" dirty="0">
              <a:effectLst/>
            </a:endParaRPr>
          </a:p>
          <a:p>
            <a:pPr marL="285750" indent="-285750">
              <a:spcBef>
                <a:spcPts val="0"/>
              </a:spcBef>
              <a:buFont typeface="Arial" panose="020B0604020202020204" pitchFamily="34" charset="0"/>
              <a:buChar char="•"/>
            </a:pPr>
            <a:r>
              <a:rPr lang="en-GB" sz="1800" b="1" dirty="0"/>
              <a:t>Culture and heritage preservation </a:t>
            </a:r>
            <a:r>
              <a:rPr lang="en-GB" sz="1800" dirty="0"/>
              <a:t>are under pressure </a:t>
            </a:r>
            <a:r>
              <a:rPr lang="en-GB" sz="1800" b="1" i="0" dirty="0">
                <a:effectLst/>
              </a:rPr>
              <a:t>as well as on the cultural and social fabric of communities</a:t>
            </a:r>
            <a:r>
              <a:rPr lang="en-GB" sz="1800" b="0" i="0" dirty="0">
                <a:effectLst/>
              </a:rPr>
              <a:t>, particularly for indigenous people and ethnic groups as festivals, events, craft-making products, etc were postponed and many didn’t survive. Further, </a:t>
            </a:r>
            <a:r>
              <a:rPr lang="en-GB" sz="1800" b="1" i="0" dirty="0">
                <a:effectLst/>
                <a:hlinkClick r:id="rId4">
                  <a:extLst>
                    <a:ext uri="{A12FA001-AC4F-418D-AE19-62706E023703}">
                      <ahyp:hlinkClr xmlns:ahyp="http://schemas.microsoft.com/office/drawing/2018/hyperlinkcolor" val="tx"/>
                    </a:ext>
                  </a:extLst>
                </a:hlinkClick>
              </a:rPr>
              <a:t>90% of museums closed and 13% may never reopen</a:t>
            </a:r>
            <a:r>
              <a:rPr lang="en-GB" sz="1100" b="1" i="0" dirty="0">
                <a:solidFill>
                  <a:srgbClr val="222222"/>
                </a:solidFill>
                <a:effectLst/>
              </a:rPr>
              <a:t>.. </a:t>
            </a:r>
            <a:endParaRPr lang="en-GB" sz="1400" b="0" i="0" dirty="0">
              <a:effectLst/>
            </a:endParaRPr>
          </a:p>
          <a:p>
            <a:pPr marL="285750" indent="-285750">
              <a:spcBef>
                <a:spcPts val="0"/>
              </a:spcBef>
              <a:buFont typeface="Arial" panose="020B0604020202020204" pitchFamily="34" charset="0"/>
              <a:buChar char="•"/>
            </a:pPr>
            <a:r>
              <a:rPr lang="en-GB" sz="1400" b="0" i="0" dirty="0">
                <a:effectLst/>
              </a:rPr>
              <a:t>(</a:t>
            </a:r>
            <a:r>
              <a:rPr lang="en-GB" sz="1400" b="0" i="0" dirty="0">
                <a:effectLst/>
                <a:hlinkClick r:id="rId5">
                  <a:extLst>
                    <a:ext uri="{A12FA001-AC4F-418D-AE19-62706E023703}">
                      <ahyp:hlinkClr xmlns:ahyp="http://schemas.microsoft.com/office/drawing/2018/hyperlinkcolor" val="tx"/>
                    </a:ext>
                  </a:extLst>
                </a:hlinkClick>
              </a:rPr>
              <a:t>Read the full Impact of the Covid-19 Outbreak</a:t>
            </a:r>
            <a:r>
              <a:rPr lang="en-GB" sz="1400" b="0" i="0" dirty="0">
                <a:effectLst/>
              </a:rPr>
              <a:t>)</a:t>
            </a:r>
          </a:p>
          <a:p>
            <a:pPr marL="0" indent="0">
              <a:spcBef>
                <a:spcPts val="0"/>
              </a:spcBef>
            </a:pPr>
            <a:endParaRPr lang="en-IE" sz="1800" dirty="0"/>
          </a:p>
        </p:txBody>
      </p:sp>
      <p:sp>
        <p:nvSpPr>
          <p:cNvPr id="4" name="Text Placeholder 3">
            <a:extLst>
              <a:ext uri="{FF2B5EF4-FFF2-40B4-BE49-F238E27FC236}">
                <a16:creationId xmlns:a16="http://schemas.microsoft.com/office/drawing/2014/main" id="{08701F67-CA7A-A809-A312-C262195D8D78}"/>
              </a:ext>
            </a:extLst>
          </p:cNvPr>
          <p:cNvSpPr>
            <a:spLocks noGrp="1"/>
          </p:cNvSpPr>
          <p:nvPr>
            <p:ph type="body" sz="quarter" idx="16"/>
          </p:nvPr>
        </p:nvSpPr>
        <p:spPr>
          <a:xfrm>
            <a:off x="1200150" y="304399"/>
            <a:ext cx="5819774" cy="582221"/>
          </a:xfrm>
        </p:spPr>
        <p:txBody>
          <a:bodyPr>
            <a:normAutofit fontScale="85000" lnSpcReduction="10000"/>
          </a:bodyPr>
          <a:lstStyle/>
          <a:p>
            <a:r>
              <a:rPr lang="en-IE" dirty="0"/>
              <a:t>The Aftermath Impact of COVID-19</a:t>
            </a:r>
          </a:p>
        </p:txBody>
      </p:sp>
    </p:spTree>
    <p:extLst>
      <p:ext uri="{BB962C8B-B14F-4D97-AF65-F5344CB8AC3E}">
        <p14:creationId xmlns:p14="http://schemas.microsoft.com/office/powerpoint/2010/main" val="2600232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34714" y="1017070"/>
            <a:ext cx="9429491" cy="5303048"/>
          </a:xfrm>
        </p:spPr>
        <p:txBody>
          <a:bodyPr>
            <a:noAutofit/>
          </a:bodyPr>
          <a:lstStyle/>
          <a:p>
            <a:pPr algn="l">
              <a:spcBef>
                <a:spcPts val="1200"/>
              </a:spcBef>
            </a:pPr>
            <a:r>
              <a:rPr lang="en-GB" sz="1900" b="1" i="0" dirty="0">
                <a:effectLst/>
              </a:rPr>
              <a:t>Sustainability </a:t>
            </a:r>
            <a:r>
              <a:rPr lang="en-GB" sz="1900" b="0" i="0" dirty="0">
                <a:effectLst/>
              </a:rPr>
              <a:t>became more prominent in tourism choices, due to greater awareness of climate change and the adverse impacts of tourism. Natural areas, regional, and local destinations drove the recovery, and shorter travel distances resulted in a lower environmental impact of tourism.</a:t>
            </a:r>
          </a:p>
          <a:p>
            <a:pPr algn="l">
              <a:spcBef>
                <a:spcPts val="1200"/>
              </a:spcBef>
            </a:pPr>
            <a:r>
              <a:rPr lang="en-GB" sz="1900" b="1" i="0" dirty="0">
                <a:effectLst/>
              </a:rPr>
              <a:t>Domestic tourism</a:t>
            </a:r>
            <a:r>
              <a:rPr lang="en-GB" sz="1900" b="0" i="0" dirty="0">
                <a:effectLst/>
              </a:rPr>
              <a:t> benefited, as people preferred to stay local and visit destinations within their own country. </a:t>
            </a:r>
          </a:p>
          <a:p>
            <a:pPr algn="l">
              <a:spcBef>
                <a:spcPts val="1200"/>
              </a:spcBef>
            </a:pPr>
            <a:r>
              <a:rPr lang="en-GB" sz="1900" b="1" i="0" dirty="0">
                <a:effectLst/>
              </a:rPr>
              <a:t>Traveller confidence</a:t>
            </a:r>
            <a:r>
              <a:rPr lang="en-GB" sz="1900" b="0" i="0" dirty="0">
                <a:effectLst/>
              </a:rPr>
              <a:t> was hit hard by the crisis and the ongoing uncertainty. This led to a decline in demand and tourism consumption that continued well long after the initial shock.</a:t>
            </a:r>
          </a:p>
          <a:p>
            <a:pPr algn="l">
              <a:spcBef>
                <a:spcPts val="1200"/>
              </a:spcBef>
            </a:pPr>
            <a:r>
              <a:rPr lang="en-GB" sz="1900" b="1" i="0" dirty="0">
                <a:effectLst/>
              </a:rPr>
              <a:t>Traveller behaviour</a:t>
            </a:r>
            <a:r>
              <a:rPr lang="en-GB" sz="1900" b="0" i="0" dirty="0">
                <a:effectLst/>
              </a:rPr>
              <a:t> will be influenced by the evolution of the crisis, as well as longer-term consumer trends that are reshaping the way people travel. This may include the emergence of new niches and market segments, and a greater focus on safety protocols and contactless tourism experiences.</a:t>
            </a:r>
          </a:p>
          <a:p>
            <a:pPr algn="l">
              <a:spcBef>
                <a:spcPts val="1200"/>
              </a:spcBef>
            </a:pPr>
            <a:r>
              <a:rPr lang="en-GB" sz="1900" b="1" i="0" dirty="0">
                <a:effectLst/>
              </a:rPr>
              <a:t>Safety and hygiene</a:t>
            </a:r>
            <a:r>
              <a:rPr lang="en-GB" sz="1900" b="0" i="0" dirty="0">
                <a:effectLst/>
              </a:rPr>
              <a:t> have become key factors to select destinations and tourism activities. People are likely to prefer ‘private solutions’ when travelling, avoiding big gatherings, and prioritising private means of transport, having a positive impact on the environment.</a:t>
            </a:r>
          </a:p>
          <a:p>
            <a:pPr>
              <a:spcBef>
                <a:spcPts val="1200"/>
              </a:spcBef>
            </a:pPr>
            <a:endParaRPr lang="en-IE" sz="1900"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71941" y="168200"/>
            <a:ext cx="10596674" cy="916887"/>
          </a:xfrm>
        </p:spPr>
        <p:txBody>
          <a:bodyPr anchor="ctr">
            <a:normAutofit/>
          </a:bodyPr>
          <a:lstStyle/>
          <a:p>
            <a:r>
              <a:rPr lang="en-GB" sz="3600" b="1" i="0" dirty="0">
                <a:effectLst/>
              </a:rPr>
              <a:t>Report: </a:t>
            </a:r>
            <a:r>
              <a:rPr lang="en-GB" sz="3600" b="0" i="0" dirty="0">
                <a:effectLst/>
              </a:rPr>
              <a:t>T</a:t>
            </a:r>
            <a:r>
              <a:rPr lang="en-GB" sz="3000" b="0" i="0" dirty="0">
                <a:effectLst/>
              </a:rPr>
              <a:t>ourism COVID Changes and Implications (</a:t>
            </a:r>
            <a:r>
              <a:rPr lang="en-GB" sz="3000" b="0" i="0" dirty="0">
                <a:effectLst/>
                <a:hlinkClick r:id="rId2">
                  <a:extLst>
                    <a:ext uri="{A12FA001-AC4F-418D-AE19-62706E023703}">
                      <ahyp:hlinkClr xmlns:ahyp="http://schemas.microsoft.com/office/drawing/2018/hyperlinkcolor" val="tx"/>
                    </a:ext>
                  </a:extLst>
                </a:hlinkClick>
              </a:rPr>
              <a:t>OECD</a:t>
            </a:r>
            <a:r>
              <a:rPr lang="en-GB" sz="3000" b="0" i="0" dirty="0">
                <a:effectLst/>
              </a:rPr>
              <a:t>)</a:t>
            </a:r>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Tree>
    <p:extLst>
      <p:ext uri="{BB962C8B-B14F-4D97-AF65-F5344CB8AC3E}">
        <p14:creationId xmlns:p14="http://schemas.microsoft.com/office/powerpoint/2010/main" val="2266727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3DFDB80-4A46-703B-BC68-08B69D674A9E}"/>
              </a:ext>
            </a:extLst>
          </p:cNvPr>
          <p:cNvSpPr>
            <a:spLocks noGrp="1"/>
          </p:cNvSpPr>
          <p:nvPr>
            <p:ph type="body" sz="quarter" idx="16"/>
          </p:nvPr>
        </p:nvSpPr>
        <p:spPr>
          <a:xfrm>
            <a:off x="6420495" y="1230122"/>
            <a:ext cx="5113283" cy="582221"/>
          </a:xfrm>
        </p:spPr>
        <p:txBody>
          <a:bodyPr>
            <a:noAutofit/>
          </a:bodyPr>
          <a:lstStyle/>
          <a:p>
            <a:r>
              <a:rPr lang="en-IE" b="0" dirty="0"/>
              <a:t>4.  Rebuilding a Tourism Region Post Crisis</a:t>
            </a:r>
          </a:p>
        </p:txBody>
      </p:sp>
      <p:sp>
        <p:nvSpPr>
          <p:cNvPr id="10" name="Text Placeholder 9">
            <a:extLst>
              <a:ext uri="{FF2B5EF4-FFF2-40B4-BE49-F238E27FC236}">
                <a16:creationId xmlns:a16="http://schemas.microsoft.com/office/drawing/2014/main" id="{330BAE8E-39CB-721B-4DAF-A2A8F7A526AD}"/>
              </a:ext>
            </a:extLst>
          </p:cNvPr>
          <p:cNvSpPr>
            <a:spLocks noGrp="1"/>
          </p:cNvSpPr>
          <p:nvPr>
            <p:ph type="body" sz="quarter" idx="18"/>
          </p:nvPr>
        </p:nvSpPr>
        <p:spPr>
          <a:xfrm>
            <a:off x="6420495" y="2259026"/>
            <a:ext cx="5029134" cy="851567"/>
          </a:xfrm>
        </p:spPr>
        <p:txBody>
          <a:bodyPr/>
          <a:lstStyle/>
          <a:p>
            <a:r>
              <a:rPr lang="en-IE" i="1" dirty="0"/>
              <a:t>Rethinking the Future and Rebuilding a ‘New Normal’</a:t>
            </a:r>
          </a:p>
        </p:txBody>
      </p:sp>
      <p:pic>
        <p:nvPicPr>
          <p:cNvPr id="14" name="Picture Placeholder 13" descr="A dog jumping in the air&#10;&#10;Description automatically generated with medium confidence">
            <a:extLst>
              <a:ext uri="{FF2B5EF4-FFF2-40B4-BE49-F238E27FC236}">
                <a16:creationId xmlns:a16="http://schemas.microsoft.com/office/drawing/2014/main" id="{E2D19903-8CBF-DA2F-3D2C-DD86F760ECD1}"/>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13039" b="13039"/>
          <a:stretch>
            <a:fillRect/>
          </a:stretch>
        </p:blipFill>
        <p:spPr/>
      </p:pic>
    </p:spTree>
    <p:extLst>
      <p:ext uri="{BB962C8B-B14F-4D97-AF65-F5344CB8AC3E}">
        <p14:creationId xmlns:p14="http://schemas.microsoft.com/office/powerpoint/2010/main" val="5515106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47C44E-A0C5-4BA7-878B-63346245832F}"/>
              </a:ext>
            </a:extLst>
          </p:cNvPr>
          <p:cNvSpPr>
            <a:spLocks noGrp="1"/>
          </p:cNvSpPr>
          <p:nvPr>
            <p:ph type="body" sz="quarter" idx="16"/>
          </p:nvPr>
        </p:nvSpPr>
        <p:spPr>
          <a:xfrm>
            <a:off x="1164736" y="315373"/>
            <a:ext cx="9862529" cy="582221"/>
          </a:xfrm>
        </p:spPr>
        <p:txBody>
          <a:bodyPr>
            <a:normAutofit fontScale="92500" lnSpcReduction="10000"/>
          </a:bodyPr>
          <a:lstStyle/>
          <a:p>
            <a:pPr algn="ctr"/>
            <a:r>
              <a:rPr lang="en-IE" b="0" dirty="0">
                <a:solidFill>
                  <a:srgbClr val="F27954"/>
                </a:solidFill>
              </a:rPr>
              <a:t>7 Stages to the New Normal in Travel</a:t>
            </a:r>
          </a:p>
        </p:txBody>
      </p:sp>
      <p:pic>
        <p:nvPicPr>
          <p:cNvPr id="1026" name="Picture 2">
            <a:extLst>
              <a:ext uri="{FF2B5EF4-FFF2-40B4-BE49-F238E27FC236}">
                <a16:creationId xmlns:a16="http://schemas.microsoft.com/office/drawing/2014/main" id="{625E0DD7-C801-27A7-4B09-FA9A20C9642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8674" b="18202"/>
          <a:stretch/>
        </p:blipFill>
        <p:spPr bwMode="auto">
          <a:xfrm>
            <a:off x="1187394" y="1398318"/>
            <a:ext cx="9817212" cy="3711793"/>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descr="Touchscreen with solid fill">
            <a:extLst>
              <a:ext uri="{FF2B5EF4-FFF2-40B4-BE49-F238E27FC236}">
                <a16:creationId xmlns:a16="http://schemas.microsoft.com/office/drawing/2014/main" id="{8CAF3592-300D-3A45-A734-ECECC824F8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81520" y="5333284"/>
            <a:ext cx="914400" cy="914400"/>
          </a:xfrm>
          <a:prstGeom prst="rect">
            <a:avLst/>
          </a:prstGeom>
        </p:spPr>
      </p:pic>
      <p:sp>
        <p:nvSpPr>
          <p:cNvPr id="11" name="Text Placeholder 5">
            <a:hlinkClick r:id="rId6"/>
            <a:extLst>
              <a:ext uri="{FF2B5EF4-FFF2-40B4-BE49-F238E27FC236}">
                <a16:creationId xmlns:a16="http://schemas.microsoft.com/office/drawing/2014/main" id="{8DD6D40C-876F-43A2-CBBA-28656948D26E}"/>
              </a:ext>
            </a:extLst>
          </p:cNvPr>
          <p:cNvSpPr txBox="1">
            <a:spLocks/>
          </p:cNvSpPr>
          <p:nvPr/>
        </p:nvSpPr>
        <p:spPr>
          <a:xfrm>
            <a:off x="10149879" y="6252391"/>
            <a:ext cx="2109670" cy="34402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000"/>
              </a:lnSpc>
              <a:spcBef>
                <a:spcPts val="0"/>
              </a:spcBef>
            </a:pPr>
            <a:r>
              <a:rPr lang="en-IE" sz="1000" b="1" dirty="0">
                <a:solidFill>
                  <a:srgbClr val="F37C57"/>
                </a:solidFill>
                <a:hlinkClick r:id="rId7">
                  <a:extLst>
                    <a:ext uri="{A12FA001-AC4F-418D-AE19-62706E023703}">
                      <ahyp:hlinkClr xmlns:ahyp="http://schemas.microsoft.com/office/drawing/2018/hyperlinkcolor" val="tx"/>
                    </a:ext>
                  </a:extLst>
                </a:hlinkClick>
              </a:rPr>
              <a:t>Source</a:t>
            </a:r>
            <a:endParaRPr lang="en-IE" sz="1000" b="1" dirty="0">
              <a:solidFill>
                <a:srgbClr val="F37C57"/>
              </a:solidFill>
            </a:endParaRPr>
          </a:p>
        </p:txBody>
      </p:sp>
      <p:sp>
        <p:nvSpPr>
          <p:cNvPr id="13" name="Text Placeholder 5">
            <a:extLst>
              <a:ext uri="{FF2B5EF4-FFF2-40B4-BE49-F238E27FC236}">
                <a16:creationId xmlns:a16="http://schemas.microsoft.com/office/drawing/2014/main" id="{9E9DCDE0-BB07-74D6-B23F-A86235DCF482}"/>
              </a:ext>
            </a:extLst>
          </p:cNvPr>
          <p:cNvSpPr txBox="1">
            <a:spLocks/>
          </p:cNvSpPr>
          <p:nvPr/>
        </p:nvSpPr>
        <p:spPr>
          <a:xfrm>
            <a:off x="4275189" y="478426"/>
            <a:ext cx="3641623" cy="86861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800" b="1" dirty="0">
                <a:solidFill>
                  <a:srgbClr val="79527B"/>
                </a:solidFill>
              </a:rPr>
              <a:t>Timeline Model</a:t>
            </a:r>
          </a:p>
        </p:txBody>
      </p:sp>
      <p:sp>
        <p:nvSpPr>
          <p:cNvPr id="14" name="Text Placeholder 5">
            <a:extLst>
              <a:ext uri="{FF2B5EF4-FFF2-40B4-BE49-F238E27FC236}">
                <a16:creationId xmlns:a16="http://schemas.microsoft.com/office/drawing/2014/main" id="{221AC2E8-8EB3-BB14-62D2-E82C396AC017}"/>
              </a:ext>
            </a:extLst>
          </p:cNvPr>
          <p:cNvSpPr txBox="1">
            <a:spLocks/>
          </p:cNvSpPr>
          <p:nvPr/>
        </p:nvSpPr>
        <p:spPr>
          <a:xfrm>
            <a:off x="1453243" y="1988459"/>
            <a:ext cx="1143000" cy="86861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600" b="1" dirty="0"/>
              <a:t>STAGE 1</a:t>
            </a:r>
          </a:p>
          <a:p>
            <a:pPr algn="ctr">
              <a:lnSpc>
                <a:spcPct val="100000"/>
              </a:lnSpc>
              <a:spcBef>
                <a:spcPts val="0"/>
              </a:spcBef>
            </a:pPr>
            <a:r>
              <a:rPr lang="en-IE" sz="1600" b="1" dirty="0"/>
              <a:t>Denial</a:t>
            </a:r>
          </a:p>
        </p:txBody>
      </p:sp>
      <p:sp>
        <p:nvSpPr>
          <p:cNvPr id="16" name="Text Placeholder 5">
            <a:extLst>
              <a:ext uri="{FF2B5EF4-FFF2-40B4-BE49-F238E27FC236}">
                <a16:creationId xmlns:a16="http://schemas.microsoft.com/office/drawing/2014/main" id="{AFE09903-BA4D-6933-2778-6563944E8E9E}"/>
              </a:ext>
            </a:extLst>
          </p:cNvPr>
          <p:cNvSpPr txBox="1">
            <a:spLocks/>
          </p:cNvSpPr>
          <p:nvPr/>
        </p:nvSpPr>
        <p:spPr>
          <a:xfrm>
            <a:off x="2868804" y="1988459"/>
            <a:ext cx="1143000" cy="86861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600" b="1" dirty="0"/>
              <a:t>STAGE 2</a:t>
            </a:r>
          </a:p>
          <a:p>
            <a:pPr algn="ctr">
              <a:lnSpc>
                <a:spcPct val="100000"/>
              </a:lnSpc>
              <a:spcBef>
                <a:spcPts val="0"/>
              </a:spcBef>
            </a:pPr>
            <a:r>
              <a:rPr lang="en-IE" sz="1600" b="1" dirty="0"/>
              <a:t>Panic</a:t>
            </a:r>
          </a:p>
        </p:txBody>
      </p:sp>
      <p:sp>
        <p:nvSpPr>
          <p:cNvPr id="17" name="Text Placeholder 5">
            <a:extLst>
              <a:ext uri="{FF2B5EF4-FFF2-40B4-BE49-F238E27FC236}">
                <a16:creationId xmlns:a16="http://schemas.microsoft.com/office/drawing/2014/main" id="{11862CA2-275F-CBEF-5D69-B7460960FB8D}"/>
              </a:ext>
            </a:extLst>
          </p:cNvPr>
          <p:cNvSpPr txBox="1">
            <a:spLocks/>
          </p:cNvSpPr>
          <p:nvPr/>
        </p:nvSpPr>
        <p:spPr>
          <a:xfrm>
            <a:off x="4055766" y="1988459"/>
            <a:ext cx="1257299" cy="86861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600" b="1" dirty="0"/>
              <a:t>STAGE 3</a:t>
            </a:r>
          </a:p>
          <a:p>
            <a:pPr algn="ctr">
              <a:lnSpc>
                <a:spcPct val="100000"/>
              </a:lnSpc>
              <a:spcBef>
                <a:spcPts val="0"/>
              </a:spcBef>
            </a:pPr>
            <a:r>
              <a:rPr lang="en-IE" sz="1400" b="1" dirty="0"/>
              <a:t>Repatriation</a:t>
            </a:r>
          </a:p>
        </p:txBody>
      </p:sp>
      <p:sp>
        <p:nvSpPr>
          <p:cNvPr id="18" name="Text Placeholder 5">
            <a:extLst>
              <a:ext uri="{FF2B5EF4-FFF2-40B4-BE49-F238E27FC236}">
                <a16:creationId xmlns:a16="http://schemas.microsoft.com/office/drawing/2014/main" id="{72BC0CA8-7352-E353-9071-FE0A09DF6296}"/>
              </a:ext>
            </a:extLst>
          </p:cNvPr>
          <p:cNvSpPr txBox="1">
            <a:spLocks/>
          </p:cNvSpPr>
          <p:nvPr/>
        </p:nvSpPr>
        <p:spPr>
          <a:xfrm>
            <a:off x="5471327" y="1988459"/>
            <a:ext cx="1143000" cy="86861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600" b="1" dirty="0"/>
              <a:t>STAGE 4</a:t>
            </a:r>
          </a:p>
          <a:p>
            <a:pPr algn="ctr">
              <a:lnSpc>
                <a:spcPct val="100000"/>
              </a:lnSpc>
              <a:spcBef>
                <a:spcPts val="0"/>
              </a:spcBef>
            </a:pPr>
            <a:r>
              <a:rPr lang="en-IE" sz="1600" b="1" dirty="0"/>
              <a:t>Anger</a:t>
            </a:r>
          </a:p>
        </p:txBody>
      </p:sp>
      <p:sp>
        <p:nvSpPr>
          <p:cNvPr id="19" name="Text Placeholder 5">
            <a:extLst>
              <a:ext uri="{FF2B5EF4-FFF2-40B4-BE49-F238E27FC236}">
                <a16:creationId xmlns:a16="http://schemas.microsoft.com/office/drawing/2014/main" id="{AA45B86E-EABD-DB4B-C57A-D4E9ED6F16B8}"/>
              </a:ext>
            </a:extLst>
          </p:cNvPr>
          <p:cNvSpPr txBox="1">
            <a:spLocks/>
          </p:cNvSpPr>
          <p:nvPr/>
        </p:nvSpPr>
        <p:spPr>
          <a:xfrm>
            <a:off x="6781380" y="1988459"/>
            <a:ext cx="1143000" cy="86861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600" b="1" dirty="0"/>
              <a:t>STAGE 5</a:t>
            </a:r>
          </a:p>
          <a:p>
            <a:pPr algn="ctr">
              <a:lnSpc>
                <a:spcPct val="100000"/>
              </a:lnSpc>
              <a:spcBef>
                <a:spcPts val="0"/>
              </a:spcBef>
            </a:pPr>
            <a:r>
              <a:rPr lang="en-IE" sz="1400" b="1" dirty="0"/>
              <a:t>Safe Flight &amp; Regulations</a:t>
            </a:r>
          </a:p>
        </p:txBody>
      </p:sp>
      <p:sp>
        <p:nvSpPr>
          <p:cNvPr id="20" name="Text Placeholder 5">
            <a:extLst>
              <a:ext uri="{FF2B5EF4-FFF2-40B4-BE49-F238E27FC236}">
                <a16:creationId xmlns:a16="http://schemas.microsoft.com/office/drawing/2014/main" id="{14C59AD4-9544-91BF-56BC-B846C605EED0}"/>
              </a:ext>
            </a:extLst>
          </p:cNvPr>
          <p:cNvSpPr txBox="1">
            <a:spLocks/>
          </p:cNvSpPr>
          <p:nvPr/>
        </p:nvSpPr>
        <p:spPr>
          <a:xfrm>
            <a:off x="8091434" y="1988459"/>
            <a:ext cx="1143000" cy="86861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600" b="1" dirty="0">
                <a:solidFill>
                  <a:srgbClr val="79527B"/>
                </a:solidFill>
              </a:rPr>
              <a:t>STAGE 6</a:t>
            </a:r>
          </a:p>
          <a:p>
            <a:pPr algn="ctr">
              <a:lnSpc>
                <a:spcPct val="100000"/>
              </a:lnSpc>
              <a:spcBef>
                <a:spcPts val="0"/>
              </a:spcBef>
            </a:pPr>
            <a:r>
              <a:rPr lang="en-IE" sz="1600" b="1" dirty="0">
                <a:solidFill>
                  <a:srgbClr val="79527B"/>
                </a:solidFill>
              </a:rPr>
              <a:t>Recovery</a:t>
            </a:r>
          </a:p>
        </p:txBody>
      </p:sp>
      <p:sp>
        <p:nvSpPr>
          <p:cNvPr id="21" name="Text Placeholder 5">
            <a:extLst>
              <a:ext uri="{FF2B5EF4-FFF2-40B4-BE49-F238E27FC236}">
                <a16:creationId xmlns:a16="http://schemas.microsoft.com/office/drawing/2014/main" id="{862DACD7-4275-58FD-3AC2-666C567F4549}"/>
              </a:ext>
            </a:extLst>
          </p:cNvPr>
          <p:cNvSpPr txBox="1">
            <a:spLocks/>
          </p:cNvSpPr>
          <p:nvPr/>
        </p:nvSpPr>
        <p:spPr>
          <a:xfrm>
            <a:off x="9498204" y="1988459"/>
            <a:ext cx="1143000" cy="86861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600" b="1" dirty="0">
                <a:solidFill>
                  <a:srgbClr val="79527B"/>
                </a:solidFill>
              </a:rPr>
              <a:t>STAGE 7</a:t>
            </a:r>
          </a:p>
          <a:p>
            <a:pPr algn="ctr">
              <a:lnSpc>
                <a:spcPct val="100000"/>
              </a:lnSpc>
              <a:spcBef>
                <a:spcPts val="0"/>
              </a:spcBef>
            </a:pPr>
            <a:r>
              <a:rPr lang="en-IE" sz="1600" b="1" dirty="0">
                <a:solidFill>
                  <a:srgbClr val="79527B"/>
                </a:solidFill>
              </a:rPr>
              <a:t>New Normal</a:t>
            </a:r>
          </a:p>
        </p:txBody>
      </p:sp>
      <p:sp>
        <p:nvSpPr>
          <p:cNvPr id="22" name="Text Placeholder 5">
            <a:extLst>
              <a:ext uri="{FF2B5EF4-FFF2-40B4-BE49-F238E27FC236}">
                <a16:creationId xmlns:a16="http://schemas.microsoft.com/office/drawing/2014/main" id="{CA70F93F-C67D-F91C-39B5-0EA69EC9AB5C}"/>
              </a:ext>
            </a:extLst>
          </p:cNvPr>
          <p:cNvSpPr txBox="1">
            <a:spLocks/>
          </p:cNvSpPr>
          <p:nvPr/>
        </p:nvSpPr>
        <p:spPr>
          <a:xfrm>
            <a:off x="5007428" y="3258027"/>
            <a:ext cx="627017" cy="32221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020"/>
              </a:lnSpc>
              <a:spcBef>
                <a:spcPts val="0"/>
              </a:spcBef>
            </a:pPr>
            <a:r>
              <a:rPr lang="en-IE" sz="1100" b="1" dirty="0"/>
              <a:t>we are here</a:t>
            </a:r>
          </a:p>
        </p:txBody>
      </p:sp>
      <p:sp>
        <p:nvSpPr>
          <p:cNvPr id="23" name="Text Placeholder 5">
            <a:extLst>
              <a:ext uri="{FF2B5EF4-FFF2-40B4-BE49-F238E27FC236}">
                <a16:creationId xmlns:a16="http://schemas.microsoft.com/office/drawing/2014/main" id="{89DD6D17-56E5-1C28-111A-017677228B23}"/>
              </a:ext>
            </a:extLst>
          </p:cNvPr>
          <p:cNvSpPr txBox="1">
            <a:spLocks/>
          </p:cNvSpPr>
          <p:nvPr/>
        </p:nvSpPr>
        <p:spPr>
          <a:xfrm>
            <a:off x="762001" y="4032055"/>
            <a:ext cx="2586416" cy="72027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600" b="1" dirty="0">
                <a:solidFill>
                  <a:srgbClr val="79527B"/>
                </a:solidFill>
              </a:rPr>
              <a:t>Dec ‘19/Jan /20</a:t>
            </a:r>
          </a:p>
          <a:p>
            <a:pPr algn="ctr">
              <a:lnSpc>
                <a:spcPct val="100000"/>
              </a:lnSpc>
              <a:spcBef>
                <a:spcPts val="0"/>
              </a:spcBef>
            </a:pPr>
            <a:r>
              <a:rPr lang="en-IE" sz="1600" dirty="0">
                <a:solidFill>
                  <a:srgbClr val="79527B"/>
                </a:solidFill>
              </a:rPr>
              <a:t>It’s someone else not us</a:t>
            </a:r>
          </a:p>
          <a:p>
            <a:pPr algn="ctr">
              <a:lnSpc>
                <a:spcPct val="100000"/>
              </a:lnSpc>
              <a:spcBef>
                <a:spcPts val="0"/>
              </a:spcBef>
            </a:pPr>
            <a:r>
              <a:rPr lang="en-IE" sz="1600" dirty="0">
                <a:solidFill>
                  <a:srgbClr val="79527B"/>
                </a:solidFill>
              </a:rPr>
              <a:t>Not to worry.</a:t>
            </a:r>
          </a:p>
        </p:txBody>
      </p:sp>
      <p:sp>
        <p:nvSpPr>
          <p:cNvPr id="24" name="Text Placeholder 5">
            <a:extLst>
              <a:ext uri="{FF2B5EF4-FFF2-40B4-BE49-F238E27FC236}">
                <a16:creationId xmlns:a16="http://schemas.microsoft.com/office/drawing/2014/main" id="{C412D2EE-E1DE-109E-2804-9CD7F19039B4}"/>
              </a:ext>
            </a:extLst>
          </p:cNvPr>
          <p:cNvSpPr txBox="1">
            <a:spLocks/>
          </p:cNvSpPr>
          <p:nvPr/>
        </p:nvSpPr>
        <p:spPr>
          <a:xfrm>
            <a:off x="2393576" y="4985761"/>
            <a:ext cx="1914063" cy="1764663"/>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600" b="1" dirty="0">
                <a:solidFill>
                  <a:srgbClr val="79527B"/>
                </a:solidFill>
              </a:rPr>
              <a:t>Feb/March</a:t>
            </a:r>
          </a:p>
          <a:p>
            <a:pPr algn="ctr">
              <a:lnSpc>
                <a:spcPct val="100000"/>
              </a:lnSpc>
              <a:spcBef>
                <a:spcPts val="0"/>
              </a:spcBef>
            </a:pPr>
            <a:r>
              <a:rPr lang="en-IE" sz="1600" dirty="0">
                <a:solidFill>
                  <a:srgbClr val="79527B"/>
                </a:solidFill>
              </a:rPr>
              <a:t>Oh heck, we have lost control we need to splash. Start appealing for government help.</a:t>
            </a:r>
          </a:p>
        </p:txBody>
      </p:sp>
      <p:sp>
        <p:nvSpPr>
          <p:cNvPr id="25" name="Text Placeholder 5">
            <a:extLst>
              <a:ext uri="{FF2B5EF4-FFF2-40B4-BE49-F238E27FC236}">
                <a16:creationId xmlns:a16="http://schemas.microsoft.com/office/drawing/2014/main" id="{C48A5434-8DE0-F642-CB51-CB6FEE0530B9}"/>
              </a:ext>
            </a:extLst>
          </p:cNvPr>
          <p:cNvSpPr txBox="1">
            <a:spLocks/>
          </p:cNvSpPr>
          <p:nvPr/>
        </p:nvSpPr>
        <p:spPr>
          <a:xfrm>
            <a:off x="3437965" y="4032055"/>
            <a:ext cx="2586416" cy="72027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600" b="1" dirty="0">
                <a:solidFill>
                  <a:srgbClr val="79527B"/>
                </a:solidFill>
              </a:rPr>
              <a:t>March</a:t>
            </a:r>
          </a:p>
          <a:p>
            <a:pPr algn="ctr">
              <a:lnSpc>
                <a:spcPct val="100000"/>
              </a:lnSpc>
              <a:spcBef>
                <a:spcPts val="0"/>
              </a:spcBef>
            </a:pPr>
            <a:r>
              <a:rPr lang="en-IE" sz="1600" dirty="0">
                <a:solidFill>
                  <a:srgbClr val="79527B"/>
                </a:solidFill>
              </a:rPr>
              <a:t>We will get everyone home and then shut down its all about survival. </a:t>
            </a:r>
          </a:p>
        </p:txBody>
      </p:sp>
      <p:sp>
        <p:nvSpPr>
          <p:cNvPr id="26" name="Text Placeholder 5">
            <a:extLst>
              <a:ext uri="{FF2B5EF4-FFF2-40B4-BE49-F238E27FC236}">
                <a16:creationId xmlns:a16="http://schemas.microsoft.com/office/drawing/2014/main" id="{28C29A87-DD03-4AE6-7D01-5F7174E00C54}"/>
              </a:ext>
            </a:extLst>
          </p:cNvPr>
          <p:cNvSpPr txBox="1">
            <a:spLocks/>
          </p:cNvSpPr>
          <p:nvPr/>
        </p:nvSpPr>
        <p:spPr>
          <a:xfrm>
            <a:off x="5331516" y="4985761"/>
            <a:ext cx="1625193" cy="72027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600" b="1" dirty="0">
                <a:solidFill>
                  <a:srgbClr val="79527B"/>
                </a:solidFill>
              </a:rPr>
              <a:t>April-May</a:t>
            </a:r>
          </a:p>
          <a:p>
            <a:pPr algn="ctr">
              <a:lnSpc>
                <a:spcPct val="100000"/>
              </a:lnSpc>
              <a:spcBef>
                <a:spcPts val="0"/>
              </a:spcBef>
            </a:pPr>
            <a:r>
              <a:rPr lang="en-IE" sz="1600" dirty="0">
                <a:solidFill>
                  <a:srgbClr val="79527B"/>
                </a:solidFill>
              </a:rPr>
              <a:t>How do we reset? What do we do next? Lots of talking, little action.</a:t>
            </a:r>
          </a:p>
        </p:txBody>
      </p:sp>
      <p:sp>
        <p:nvSpPr>
          <p:cNvPr id="27" name="Text Placeholder 5">
            <a:extLst>
              <a:ext uri="{FF2B5EF4-FFF2-40B4-BE49-F238E27FC236}">
                <a16:creationId xmlns:a16="http://schemas.microsoft.com/office/drawing/2014/main" id="{B30D9DB5-B3A1-BBCF-C670-9848D62D1009}"/>
              </a:ext>
            </a:extLst>
          </p:cNvPr>
          <p:cNvSpPr txBox="1">
            <a:spLocks/>
          </p:cNvSpPr>
          <p:nvPr/>
        </p:nvSpPr>
        <p:spPr>
          <a:xfrm>
            <a:off x="6087035" y="4032055"/>
            <a:ext cx="2586416" cy="72027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600" b="1" dirty="0">
                <a:solidFill>
                  <a:srgbClr val="79527B"/>
                </a:solidFill>
              </a:rPr>
              <a:t>June-Sept</a:t>
            </a:r>
          </a:p>
          <a:p>
            <a:pPr algn="ctr">
              <a:lnSpc>
                <a:spcPct val="100000"/>
              </a:lnSpc>
              <a:spcBef>
                <a:spcPts val="0"/>
              </a:spcBef>
            </a:pPr>
            <a:r>
              <a:rPr lang="en-IE" sz="1400" dirty="0">
                <a:solidFill>
                  <a:srgbClr val="79527B"/>
                </a:solidFill>
              </a:rPr>
              <a:t>Re-shape everything. Rationing of routes and traffic. Developing Safe Flight Protocol.</a:t>
            </a:r>
          </a:p>
        </p:txBody>
      </p:sp>
      <p:sp>
        <p:nvSpPr>
          <p:cNvPr id="28" name="Text Placeholder 5">
            <a:extLst>
              <a:ext uri="{FF2B5EF4-FFF2-40B4-BE49-F238E27FC236}">
                <a16:creationId xmlns:a16="http://schemas.microsoft.com/office/drawing/2014/main" id="{ABB77150-2CB5-FCF6-DE81-2ED5C54B9C70}"/>
              </a:ext>
            </a:extLst>
          </p:cNvPr>
          <p:cNvSpPr txBox="1">
            <a:spLocks/>
          </p:cNvSpPr>
          <p:nvPr/>
        </p:nvSpPr>
        <p:spPr>
          <a:xfrm>
            <a:off x="7926798" y="4985761"/>
            <a:ext cx="1625193" cy="72027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600" b="1" dirty="0">
                <a:solidFill>
                  <a:srgbClr val="79527B"/>
                </a:solidFill>
              </a:rPr>
              <a:t>Oct-June ‘21</a:t>
            </a:r>
          </a:p>
          <a:p>
            <a:pPr algn="ctr">
              <a:lnSpc>
                <a:spcPct val="100000"/>
              </a:lnSpc>
              <a:spcBef>
                <a:spcPts val="0"/>
              </a:spcBef>
            </a:pPr>
            <a:r>
              <a:rPr lang="en-IE" sz="1600" dirty="0">
                <a:solidFill>
                  <a:srgbClr val="79527B"/>
                </a:solidFill>
              </a:rPr>
              <a:t>Early recovery, bilaterals, small regional traffic, M&amp;A. More ball outs.</a:t>
            </a:r>
          </a:p>
        </p:txBody>
      </p:sp>
      <p:sp>
        <p:nvSpPr>
          <p:cNvPr id="29" name="Text Placeholder 5">
            <a:extLst>
              <a:ext uri="{FF2B5EF4-FFF2-40B4-BE49-F238E27FC236}">
                <a16:creationId xmlns:a16="http://schemas.microsoft.com/office/drawing/2014/main" id="{A4E4201B-CEC7-8F1F-3CA9-54327F2F6C70}"/>
              </a:ext>
            </a:extLst>
          </p:cNvPr>
          <p:cNvSpPr txBox="1">
            <a:spLocks/>
          </p:cNvSpPr>
          <p:nvPr/>
        </p:nvSpPr>
        <p:spPr>
          <a:xfrm>
            <a:off x="8749553" y="4032055"/>
            <a:ext cx="2586416" cy="72027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600" b="1" dirty="0">
                <a:solidFill>
                  <a:srgbClr val="79527B"/>
                </a:solidFill>
              </a:rPr>
              <a:t>July ‘21+</a:t>
            </a:r>
          </a:p>
          <a:p>
            <a:pPr algn="ctr">
              <a:lnSpc>
                <a:spcPct val="100000"/>
              </a:lnSpc>
              <a:spcBef>
                <a:spcPts val="0"/>
              </a:spcBef>
            </a:pPr>
            <a:r>
              <a:rPr lang="en-IE" sz="1600" dirty="0">
                <a:solidFill>
                  <a:srgbClr val="79527B"/>
                </a:solidFill>
              </a:rPr>
              <a:t>The New Normal is smaller, more cooperation. Traffic only returns 75%.</a:t>
            </a:r>
          </a:p>
        </p:txBody>
      </p:sp>
      <p:sp>
        <p:nvSpPr>
          <p:cNvPr id="2" name="TextBox 1">
            <a:extLst>
              <a:ext uri="{FF2B5EF4-FFF2-40B4-BE49-F238E27FC236}">
                <a16:creationId xmlns:a16="http://schemas.microsoft.com/office/drawing/2014/main" id="{FBE54EFC-31E8-5E0E-2F51-26DC2B66F8BF}"/>
              </a:ext>
            </a:extLst>
          </p:cNvPr>
          <p:cNvSpPr txBox="1"/>
          <p:nvPr/>
        </p:nvSpPr>
        <p:spPr>
          <a:xfrm>
            <a:off x="-197020" y="37295"/>
            <a:ext cx="4504659" cy="1815882"/>
          </a:xfrm>
          <a:prstGeom prst="rect">
            <a:avLst/>
          </a:prstGeom>
          <a:noFill/>
        </p:spPr>
        <p:txBody>
          <a:bodyPr wrap="square" rtlCol="0">
            <a:spAutoFit/>
          </a:bodyPr>
          <a:lstStyle/>
          <a:p>
            <a:pPr marL="342900"/>
            <a:r>
              <a:rPr lang="en-IE" sz="1600" b="1" dirty="0">
                <a:solidFill>
                  <a:srgbClr val="4D4D4D"/>
                </a:solidFill>
              </a:rPr>
              <a:t>Stage 1 </a:t>
            </a:r>
            <a:r>
              <a:rPr lang="en-IE" sz="1600" dirty="0">
                <a:solidFill>
                  <a:srgbClr val="4D4D4D"/>
                </a:solidFill>
              </a:rPr>
              <a:t>Denial</a:t>
            </a:r>
          </a:p>
          <a:p>
            <a:pPr marL="342900"/>
            <a:r>
              <a:rPr lang="en-IE" sz="1600" b="1" dirty="0">
                <a:solidFill>
                  <a:srgbClr val="4D4D4D"/>
                </a:solidFill>
              </a:rPr>
              <a:t>Stage 2 </a:t>
            </a:r>
            <a:r>
              <a:rPr lang="en-IE" sz="1600" dirty="0">
                <a:solidFill>
                  <a:srgbClr val="4D4D4D"/>
                </a:solidFill>
              </a:rPr>
              <a:t>Panic</a:t>
            </a:r>
          </a:p>
          <a:p>
            <a:pPr marL="342900"/>
            <a:r>
              <a:rPr lang="en-IE" sz="1600" b="1" dirty="0">
                <a:solidFill>
                  <a:srgbClr val="4D4D4D"/>
                </a:solidFill>
              </a:rPr>
              <a:t>Stage 3 </a:t>
            </a:r>
            <a:r>
              <a:rPr lang="en-IE" sz="1600" dirty="0">
                <a:solidFill>
                  <a:srgbClr val="4D4D4D"/>
                </a:solidFill>
              </a:rPr>
              <a:t>Repatriation</a:t>
            </a:r>
          </a:p>
          <a:p>
            <a:pPr marL="342900"/>
            <a:r>
              <a:rPr lang="en-IE" sz="1600" b="1" dirty="0">
                <a:solidFill>
                  <a:srgbClr val="4D4D4D"/>
                </a:solidFill>
              </a:rPr>
              <a:t>Stage 4 </a:t>
            </a:r>
            <a:r>
              <a:rPr lang="en-IE" sz="1600" dirty="0">
                <a:solidFill>
                  <a:srgbClr val="4D4D4D"/>
                </a:solidFill>
              </a:rPr>
              <a:t>Anger</a:t>
            </a:r>
          </a:p>
          <a:p>
            <a:pPr marL="342900"/>
            <a:r>
              <a:rPr lang="en-IE" sz="1600" b="1" dirty="0">
                <a:solidFill>
                  <a:srgbClr val="4D4D4D"/>
                </a:solidFill>
              </a:rPr>
              <a:t>Stage 5 </a:t>
            </a:r>
            <a:r>
              <a:rPr lang="en-IE" sz="1600" dirty="0">
                <a:solidFill>
                  <a:srgbClr val="4D4D4D"/>
                </a:solidFill>
              </a:rPr>
              <a:t>Safe Flight and Regulations</a:t>
            </a:r>
          </a:p>
          <a:p>
            <a:pPr marL="342900"/>
            <a:r>
              <a:rPr lang="en-IE" sz="1600" b="1" dirty="0">
                <a:solidFill>
                  <a:srgbClr val="4D4D4D"/>
                </a:solidFill>
              </a:rPr>
              <a:t>Stage 6 </a:t>
            </a:r>
            <a:r>
              <a:rPr lang="en-IE" sz="1600" dirty="0">
                <a:solidFill>
                  <a:srgbClr val="4D4D4D"/>
                </a:solidFill>
              </a:rPr>
              <a:t>Recovery</a:t>
            </a:r>
          </a:p>
          <a:p>
            <a:pPr marL="342900"/>
            <a:r>
              <a:rPr lang="en-IE" sz="1600" b="1" dirty="0">
                <a:solidFill>
                  <a:srgbClr val="4D4D4D"/>
                </a:solidFill>
              </a:rPr>
              <a:t>Stage 7 </a:t>
            </a:r>
            <a:r>
              <a:rPr lang="en-IE" sz="1600" dirty="0">
                <a:solidFill>
                  <a:srgbClr val="4D4D4D"/>
                </a:solidFill>
              </a:rPr>
              <a:t>New Normal</a:t>
            </a:r>
          </a:p>
        </p:txBody>
      </p:sp>
      <p:sp>
        <p:nvSpPr>
          <p:cNvPr id="3" name="TextBox 2">
            <a:extLst>
              <a:ext uri="{FF2B5EF4-FFF2-40B4-BE49-F238E27FC236}">
                <a16:creationId xmlns:a16="http://schemas.microsoft.com/office/drawing/2014/main" id="{E5AE88A1-3BF7-B4B2-C4FF-1956058A4D16}"/>
              </a:ext>
            </a:extLst>
          </p:cNvPr>
          <p:cNvSpPr txBox="1"/>
          <p:nvPr/>
        </p:nvSpPr>
        <p:spPr>
          <a:xfrm>
            <a:off x="6024381" y="6381092"/>
            <a:ext cx="2850777" cy="369332"/>
          </a:xfrm>
          <a:prstGeom prst="rect">
            <a:avLst/>
          </a:prstGeom>
          <a:noFill/>
        </p:spPr>
        <p:txBody>
          <a:bodyPr wrap="square" rtlCol="0">
            <a:spAutoFit/>
          </a:bodyPr>
          <a:lstStyle/>
          <a:p>
            <a:pPr algn="ctr"/>
            <a:r>
              <a:rPr lang="en-IE" dirty="0">
                <a:solidFill>
                  <a:srgbClr val="F27954"/>
                </a:solidFill>
                <a:hlinkClick r:id="rId7">
                  <a:extLst>
                    <a:ext uri="{A12FA001-AC4F-418D-AE19-62706E023703}">
                      <ahyp:hlinkClr xmlns:ahyp="http://schemas.microsoft.com/office/drawing/2018/hyperlinkcolor" val="tx"/>
                    </a:ext>
                  </a:extLst>
                </a:hlinkClick>
              </a:rPr>
              <a:t>SOURCE</a:t>
            </a:r>
            <a:endParaRPr lang="en-IE" dirty="0">
              <a:solidFill>
                <a:srgbClr val="F27954"/>
              </a:solidFill>
            </a:endParaRPr>
          </a:p>
        </p:txBody>
      </p:sp>
    </p:spTree>
    <p:extLst>
      <p:ext uri="{BB962C8B-B14F-4D97-AF65-F5344CB8AC3E}">
        <p14:creationId xmlns:p14="http://schemas.microsoft.com/office/powerpoint/2010/main" val="27630416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BFE3313-869C-3121-3A35-E50E18134689}"/>
              </a:ext>
            </a:extLst>
          </p:cNvPr>
          <p:cNvSpPr>
            <a:spLocks noGrp="1"/>
          </p:cNvSpPr>
          <p:nvPr>
            <p:ph type="body" sz="quarter" idx="14"/>
          </p:nvPr>
        </p:nvSpPr>
        <p:spPr>
          <a:xfrm rot="10800000">
            <a:off x="4586635" y="4512778"/>
            <a:ext cx="785328" cy="1056986"/>
          </a:xfrm>
        </p:spPr>
        <p:txBody>
          <a:bodyPr>
            <a:normAutofit fontScale="85000" lnSpcReduction="20000"/>
          </a:bodyPr>
          <a:lstStyle/>
          <a:p>
            <a:r>
              <a:rPr lang="en-IE" dirty="0"/>
              <a:t>‘</a:t>
            </a:r>
          </a:p>
        </p:txBody>
      </p:sp>
      <p:sp>
        <p:nvSpPr>
          <p:cNvPr id="9" name="Text Placeholder 8">
            <a:extLst>
              <a:ext uri="{FF2B5EF4-FFF2-40B4-BE49-F238E27FC236}">
                <a16:creationId xmlns:a16="http://schemas.microsoft.com/office/drawing/2014/main" id="{68E6C6D3-99EB-BD50-E8D9-54E66B125CCC}"/>
              </a:ext>
            </a:extLst>
          </p:cNvPr>
          <p:cNvSpPr>
            <a:spLocks noGrp="1"/>
          </p:cNvSpPr>
          <p:nvPr>
            <p:ph type="body" sz="quarter" idx="13"/>
          </p:nvPr>
        </p:nvSpPr>
        <p:spPr>
          <a:xfrm>
            <a:off x="839084" y="972133"/>
            <a:ext cx="4369392" cy="4493975"/>
          </a:xfrm>
        </p:spPr>
        <p:txBody>
          <a:bodyPr>
            <a:normAutofit fontScale="77500" lnSpcReduction="20000"/>
          </a:bodyPr>
          <a:lstStyle/>
          <a:p>
            <a:pPr>
              <a:lnSpc>
                <a:spcPct val="120000"/>
              </a:lnSpc>
              <a:spcBef>
                <a:spcPts val="0"/>
              </a:spcBef>
            </a:pPr>
            <a:r>
              <a:rPr lang="en-GB" b="0" i="0" dirty="0">
                <a:effectLst/>
                <a:hlinkClick r:id="rId2">
                  <a:extLst>
                    <a:ext uri="{A12FA001-AC4F-418D-AE19-62706E023703}">
                      <ahyp:hlinkClr xmlns:ahyp="http://schemas.microsoft.com/office/drawing/2018/hyperlinkcolor" val="tx"/>
                    </a:ext>
                  </a:extLst>
                </a:hlinkClick>
              </a:rPr>
              <a:t>UNWTO Secretary-General </a:t>
            </a:r>
            <a:r>
              <a:rPr lang="en-GB" b="0" i="0" dirty="0" err="1">
                <a:effectLst/>
                <a:hlinkClick r:id="rId2">
                  <a:extLst>
                    <a:ext uri="{A12FA001-AC4F-418D-AE19-62706E023703}">
                      <ahyp:hlinkClr xmlns:ahyp="http://schemas.microsoft.com/office/drawing/2018/hyperlinkcolor" val="tx"/>
                    </a:ext>
                  </a:extLst>
                </a:hlinkClick>
              </a:rPr>
              <a:t>Zurab</a:t>
            </a:r>
            <a:r>
              <a:rPr lang="en-GB" b="0" i="0" dirty="0">
                <a:effectLst/>
                <a:hlinkClick r:id="rId2">
                  <a:extLst>
                    <a:ext uri="{A12FA001-AC4F-418D-AE19-62706E023703}">
                      <ahyp:hlinkClr xmlns:ahyp="http://schemas.microsoft.com/office/drawing/2018/hyperlinkcolor" val="tx"/>
                    </a:ext>
                  </a:extLst>
                </a:hlinkClick>
              </a:rPr>
              <a:t> </a:t>
            </a:r>
            <a:r>
              <a:rPr lang="en-GB" b="0" i="0" dirty="0" err="1">
                <a:effectLst/>
                <a:hlinkClick r:id="rId2">
                  <a:extLst>
                    <a:ext uri="{A12FA001-AC4F-418D-AE19-62706E023703}">
                      <ahyp:hlinkClr xmlns:ahyp="http://schemas.microsoft.com/office/drawing/2018/hyperlinkcolor" val="tx"/>
                    </a:ext>
                  </a:extLst>
                </a:hlinkClick>
              </a:rPr>
              <a:t>Pololikashvili</a:t>
            </a:r>
            <a:r>
              <a:rPr lang="en-GB" b="0" i="0" dirty="0">
                <a:effectLst/>
                <a:hlinkClick r:id="rId2">
                  <a:extLst>
                    <a:ext uri="{A12FA001-AC4F-418D-AE19-62706E023703}">
                      <ahyp:hlinkClr xmlns:ahyp="http://schemas.microsoft.com/office/drawing/2018/hyperlinkcolor" val="tx"/>
                    </a:ext>
                  </a:extLst>
                </a:hlinkClick>
              </a:rPr>
              <a:t> said</a:t>
            </a:r>
            <a:r>
              <a:rPr lang="en-GB" b="0" i="0" dirty="0">
                <a:effectLst/>
              </a:rPr>
              <a:t>: “Tourism continues to recover steadily, yet several challenges remain, from geopolitical to economic. The sector is bringing back hope and opportunity for people everywhere. Now is also the time to rethink tourism, where it is going and how it impacts people and planet.”</a:t>
            </a:r>
            <a:endParaRPr lang="en-IE" dirty="0"/>
          </a:p>
        </p:txBody>
      </p:sp>
      <p:sp>
        <p:nvSpPr>
          <p:cNvPr id="11" name="Text Placeholder 10">
            <a:extLst>
              <a:ext uri="{FF2B5EF4-FFF2-40B4-BE49-F238E27FC236}">
                <a16:creationId xmlns:a16="http://schemas.microsoft.com/office/drawing/2014/main" id="{F675D892-1BFB-8C49-6A14-EF98955C9510}"/>
              </a:ext>
            </a:extLst>
          </p:cNvPr>
          <p:cNvSpPr>
            <a:spLocks noGrp="1"/>
          </p:cNvSpPr>
          <p:nvPr>
            <p:ph type="body" sz="quarter" idx="15"/>
          </p:nvPr>
        </p:nvSpPr>
        <p:spPr>
          <a:xfrm>
            <a:off x="401312" y="544627"/>
            <a:ext cx="741688" cy="1221666"/>
          </a:xfrm>
        </p:spPr>
        <p:txBody>
          <a:bodyPr>
            <a:normAutofit fontScale="92500" lnSpcReduction="10000"/>
          </a:bodyPr>
          <a:lstStyle/>
          <a:p>
            <a:r>
              <a:rPr lang="en-IE" dirty="0"/>
              <a:t>‘</a:t>
            </a:r>
          </a:p>
        </p:txBody>
      </p:sp>
      <p:pic>
        <p:nvPicPr>
          <p:cNvPr id="14" name="Picture Placeholder 13" descr="Map&#10;&#10;Description automatically generated">
            <a:extLst>
              <a:ext uri="{FF2B5EF4-FFF2-40B4-BE49-F238E27FC236}">
                <a16:creationId xmlns:a16="http://schemas.microsoft.com/office/drawing/2014/main" id="{17ACBCB2-3785-A703-3801-96D72F0F4426}"/>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l="24229" r="24229"/>
          <a:stretch>
            <a:fillRect/>
          </a:stretch>
        </p:blipFill>
        <p:spPr/>
      </p:pic>
    </p:spTree>
    <p:extLst>
      <p:ext uri="{BB962C8B-B14F-4D97-AF65-F5344CB8AC3E}">
        <p14:creationId xmlns:p14="http://schemas.microsoft.com/office/powerpoint/2010/main" val="11750447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sitting at a table with food and drinks&#10;&#10;Description automatically generated with low confidence">
            <a:extLst>
              <a:ext uri="{FF2B5EF4-FFF2-40B4-BE49-F238E27FC236}">
                <a16:creationId xmlns:a16="http://schemas.microsoft.com/office/drawing/2014/main" id="{DAF30BC0-6608-78B6-58DF-D773FDCB1141}"/>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t="3245" b="3245"/>
          <a:stretch>
            <a:fillRect/>
          </a:stretch>
        </p:blipFill>
        <p:spPr/>
      </p:pic>
      <p:sp>
        <p:nvSpPr>
          <p:cNvPr id="3" name="Text Placeholder 2">
            <a:extLst>
              <a:ext uri="{FF2B5EF4-FFF2-40B4-BE49-F238E27FC236}">
                <a16:creationId xmlns:a16="http://schemas.microsoft.com/office/drawing/2014/main" id="{D258DAD7-EC86-F0FD-1A2D-66BFE8CEC2F0}"/>
              </a:ext>
            </a:extLst>
          </p:cNvPr>
          <p:cNvSpPr>
            <a:spLocks noGrp="1"/>
          </p:cNvSpPr>
          <p:nvPr>
            <p:ph type="body" sz="quarter" idx="16"/>
          </p:nvPr>
        </p:nvSpPr>
        <p:spPr>
          <a:xfrm>
            <a:off x="89647" y="352722"/>
            <a:ext cx="5867400" cy="582221"/>
          </a:xfrm>
        </p:spPr>
        <p:txBody>
          <a:bodyPr>
            <a:noAutofit/>
          </a:bodyPr>
          <a:lstStyle/>
          <a:p>
            <a:pPr algn="ctr"/>
            <a:r>
              <a:rPr lang="en-IE" sz="2800" dirty="0">
                <a:solidFill>
                  <a:srgbClr val="086D6E"/>
                </a:solidFill>
              </a:rPr>
              <a:t>The Factors that Affect Speed of Recovery</a:t>
            </a:r>
          </a:p>
        </p:txBody>
      </p:sp>
      <p:sp>
        <p:nvSpPr>
          <p:cNvPr id="4" name="Text Placeholder 3">
            <a:extLst>
              <a:ext uri="{FF2B5EF4-FFF2-40B4-BE49-F238E27FC236}">
                <a16:creationId xmlns:a16="http://schemas.microsoft.com/office/drawing/2014/main" id="{D76C5EF2-D69E-077D-4FF4-EA74FC67953A}"/>
              </a:ext>
            </a:extLst>
          </p:cNvPr>
          <p:cNvSpPr>
            <a:spLocks noGrp="1"/>
          </p:cNvSpPr>
          <p:nvPr>
            <p:ph type="body" sz="quarter" idx="18"/>
          </p:nvPr>
        </p:nvSpPr>
        <p:spPr>
          <a:xfrm>
            <a:off x="470283" y="1427836"/>
            <a:ext cx="5285058" cy="4919175"/>
          </a:xfrm>
        </p:spPr>
        <p:txBody>
          <a:bodyPr>
            <a:normAutofit fontScale="77500" lnSpcReduction="20000"/>
          </a:bodyPr>
          <a:lstStyle/>
          <a:p>
            <a:pPr marL="342900" indent="-342900">
              <a:lnSpc>
                <a:spcPct val="120000"/>
              </a:lnSpc>
              <a:buFont typeface="Wingdings" panose="05000000000000000000" pitchFamily="2" charset="2"/>
              <a:buChar char="v"/>
            </a:pPr>
            <a:r>
              <a:rPr lang="en-GB" dirty="0"/>
              <a:t>The </a:t>
            </a:r>
            <a:r>
              <a:rPr lang="en-GB" b="1" dirty="0">
                <a:solidFill>
                  <a:srgbClr val="086D6E"/>
                </a:solidFill>
              </a:rPr>
              <a:t>level of preparedness </a:t>
            </a:r>
            <a:r>
              <a:rPr lang="en-GB" dirty="0"/>
              <a:t>of the tourism industry </a:t>
            </a:r>
          </a:p>
          <a:p>
            <a:pPr marL="342900" indent="-342900">
              <a:lnSpc>
                <a:spcPct val="120000"/>
              </a:lnSpc>
              <a:buFont typeface="Wingdings" panose="05000000000000000000" pitchFamily="2" charset="2"/>
              <a:buChar char="v"/>
            </a:pPr>
            <a:r>
              <a:rPr lang="en-GB" dirty="0"/>
              <a:t>The nature of the crisis and </a:t>
            </a:r>
            <a:r>
              <a:rPr lang="en-GB" b="1" dirty="0">
                <a:solidFill>
                  <a:srgbClr val="086D6E"/>
                </a:solidFill>
              </a:rPr>
              <a:t>its impact </a:t>
            </a:r>
            <a:r>
              <a:rPr lang="en-GB" dirty="0"/>
              <a:t>on </a:t>
            </a:r>
            <a:r>
              <a:rPr lang="en-GB" b="1" dirty="0">
                <a:solidFill>
                  <a:srgbClr val="086D6E"/>
                </a:solidFill>
              </a:rPr>
              <a:t>perceptions of safety </a:t>
            </a:r>
          </a:p>
          <a:p>
            <a:pPr marL="342900" indent="-342900">
              <a:lnSpc>
                <a:spcPct val="120000"/>
              </a:lnSpc>
              <a:buFont typeface="Wingdings" panose="05000000000000000000" pitchFamily="2" charset="2"/>
              <a:buChar char="v"/>
            </a:pPr>
            <a:r>
              <a:rPr lang="en-GB" dirty="0"/>
              <a:t>Whether the crisis involved any </a:t>
            </a:r>
            <a:r>
              <a:rPr lang="en-GB" b="1" dirty="0">
                <a:solidFill>
                  <a:srgbClr val="086D6E"/>
                </a:solidFill>
              </a:rPr>
              <a:t>loss of life </a:t>
            </a:r>
          </a:p>
          <a:p>
            <a:pPr marL="342900" indent="-342900">
              <a:lnSpc>
                <a:spcPct val="120000"/>
              </a:lnSpc>
              <a:buFont typeface="Wingdings" panose="05000000000000000000" pitchFamily="2" charset="2"/>
              <a:buChar char="v"/>
            </a:pPr>
            <a:r>
              <a:rPr lang="en-GB" dirty="0"/>
              <a:t>The extent of damage or loss caused to </a:t>
            </a:r>
            <a:r>
              <a:rPr lang="en-GB" b="1" dirty="0">
                <a:solidFill>
                  <a:srgbClr val="086D6E"/>
                </a:solidFill>
              </a:rPr>
              <a:t>vital infrastructure </a:t>
            </a:r>
          </a:p>
          <a:p>
            <a:pPr marL="342900" indent="-342900">
              <a:lnSpc>
                <a:spcPct val="120000"/>
              </a:lnSpc>
              <a:buFont typeface="Wingdings" panose="05000000000000000000" pitchFamily="2" charset="2"/>
              <a:buChar char="v"/>
            </a:pPr>
            <a:r>
              <a:rPr lang="en-GB" dirty="0"/>
              <a:t>The efficiency with which facilities are brought online line and </a:t>
            </a:r>
            <a:r>
              <a:rPr lang="en-GB" b="1" dirty="0">
                <a:solidFill>
                  <a:srgbClr val="086D6E"/>
                </a:solidFill>
              </a:rPr>
              <a:t>services resumed </a:t>
            </a:r>
          </a:p>
          <a:p>
            <a:pPr marL="342900" indent="-342900">
              <a:lnSpc>
                <a:spcPct val="120000"/>
              </a:lnSpc>
              <a:buFont typeface="Wingdings" panose="05000000000000000000" pitchFamily="2" charset="2"/>
              <a:buChar char="v"/>
            </a:pPr>
            <a:r>
              <a:rPr lang="en-GB" dirty="0"/>
              <a:t>The </a:t>
            </a:r>
            <a:r>
              <a:rPr lang="en-GB" b="1" dirty="0">
                <a:solidFill>
                  <a:srgbClr val="086D6E"/>
                </a:solidFill>
              </a:rPr>
              <a:t>success of media </a:t>
            </a:r>
            <a:r>
              <a:rPr lang="en-GB" dirty="0"/>
              <a:t>management strategies </a:t>
            </a:r>
          </a:p>
          <a:p>
            <a:pPr marL="342900" indent="-342900">
              <a:lnSpc>
                <a:spcPct val="120000"/>
              </a:lnSpc>
              <a:buFont typeface="Wingdings" panose="05000000000000000000" pitchFamily="2" charset="2"/>
              <a:buChar char="v"/>
            </a:pPr>
            <a:r>
              <a:rPr lang="en-GB" dirty="0"/>
              <a:t>The </a:t>
            </a:r>
            <a:r>
              <a:rPr lang="en-GB" b="1" dirty="0">
                <a:solidFill>
                  <a:srgbClr val="086D6E"/>
                </a:solidFill>
              </a:rPr>
              <a:t>effectiveness of marketing </a:t>
            </a:r>
            <a:r>
              <a:rPr lang="en-GB" dirty="0"/>
              <a:t>to promote the region’s status </a:t>
            </a:r>
          </a:p>
          <a:p>
            <a:pPr marL="342900" indent="-342900">
              <a:lnSpc>
                <a:spcPct val="120000"/>
              </a:lnSpc>
              <a:buFont typeface="Wingdings" panose="05000000000000000000" pitchFamily="2" charset="2"/>
              <a:buChar char="v"/>
            </a:pPr>
            <a:r>
              <a:rPr lang="en-GB" dirty="0"/>
              <a:t>People and businesses will require variable lengths of </a:t>
            </a:r>
            <a:r>
              <a:rPr lang="en-GB" b="1" dirty="0">
                <a:solidFill>
                  <a:srgbClr val="086D6E"/>
                </a:solidFill>
              </a:rPr>
              <a:t>time to recover </a:t>
            </a:r>
            <a:r>
              <a:rPr lang="en-GB" dirty="0"/>
              <a:t>after a crisis. In both cases, it is usually a long process. </a:t>
            </a:r>
            <a:r>
              <a:rPr lang="en-GB" sz="2400" dirty="0"/>
              <a:t>(</a:t>
            </a:r>
            <a:r>
              <a:rPr lang="en-GB" sz="2400" dirty="0">
                <a:solidFill>
                  <a:srgbClr val="086D6E"/>
                </a:solidFill>
                <a:hlinkClick r:id="rId3">
                  <a:extLst>
                    <a:ext uri="{A12FA001-AC4F-418D-AE19-62706E023703}">
                      <ahyp:hlinkClr xmlns:ahyp="http://schemas.microsoft.com/office/drawing/2018/hyperlinkcolor" val="tx"/>
                    </a:ext>
                  </a:extLst>
                </a:hlinkClick>
              </a:rPr>
              <a:t>source</a:t>
            </a:r>
            <a:r>
              <a:rPr lang="en-GB" sz="2400" dirty="0"/>
              <a:t>)</a:t>
            </a:r>
            <a:endParaRPr lang="en-IE" dirty="0"/>
          </a:p>
        </p:txBody>
      </p:sp>
    </p:spTree>
    <p:extLst>
      <p:ext uri="{BB962C8B-B14F-4D97-AF65-F5344CB8AC3E}">
        <p14:creationId xmlns:p14="http://schemas.microsoft.com/office/powerpoint/2010/main" val="1344530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C220E2F-70BC-08F4-AB44-5F5ED2A5105A}"/>
              </a:ext>
            </a:extLst>
          </p:cNvPr>
          <p:cNvSpPr>
            <a:spLocks noGrp="1"/>
          </p:cNvSpPr>
          <p:nvPr>
            <p:ph type="body" sz="quarter" idx="16"/>
          </p:nvPr>
        </p:nvSpPr>
        <p:spPr>
          <a:xfrm>
            <a:off x="0" y="191356"/>
            <a:ext cx="6759387" cy="582221"/>
          </a:xfrm>
          <a:solidFill>
            <a:srgbClr val="7A547C"/>
          </a:solidFill>
        </p:spPr>
        <p:txBody>
          <a:bodyPr anchor="ctr">
            <a:normAutofit fontScale="70000" lnSpcReduction="20000"/>
          </a:bodyPr>
          <a:lstStyle/>
          <a:p>
            <a:pPr algn="ctr"/>
            <a:r>
              <a:rPr lang="en-IE" dirty="0">
                <a:solidFill>
                  <a:schemeClr val="bg1"/>
                </a:solidFill>
              </a:rPr>
              <a:t>Rebuilding Sustainable Tourism Regions Post Crisis</a:t>
            </a:r>
          </a:p>
        </p:txBody>
      </p:sp>
      <p:sp>
        <p:nvSpPr>
          <p:cNvPr id="6" name="Text Placeholder 5">
            <a:extLst>
              <a:ext uri="{FF2B5EF4-FFF2-40B4-BE49-F238E27FC236}">
                <a16:creationId xmlns:a16="http://schemas.microsoft.com/office/drawing/2014/main" id="{373FFAE2-5BDB-9A3F-98AE-DA91EB09F2C1}"/>
              </a:ext>
            </a:extLst>
          </p:cNvPr>
          <p:cNvSpPr>
            <a:spLocks noGrp="1"/>
          </p:cNvSpPr>
          <p:nvPr>
            <p:ph type="body" sz="quarter" idx="18"/>
          </p:nvPr>
        </p:nvSpPr>
        <p:spPr>
          <a:xfrm>
            <a:off x="219271" y="967382"/>
            <a:ext cx="5571929" cy="5699262"/>
          </a:xfrm>
          <a:solidFill>
            <a:schemeClr val="bg1"/>
          </a:solidFill>
        </p:spPr>
        <p:txBody>
          <a:bodyPr>
            <a:normAutofit/>
          </a:bodyPr>
          <a:lstStyle/>
          <a:p>
            <a:r>
              <a:rPr lang="en-GB" sz="2200" b="0" dirty="0">
                <a:solidFill>
                  <a:srgbClr val="333333"/>
                </a:solidFill>
                <a:effectLst/>
              </a:rPr>
              <a:t>‘Post </a:t>
            </a:r>
            <a:r>
              <a:rPr lang="en-GB" sz="2200" dirty="0">
                <a:solidFill>
                  <a:srgbClr val="333333"/>
                </a:solidFill>
              </a:rPr>
              <a:t>Covid many countries developed measures to build a more resilient tourism economy. These include preparing plans to support the </a:t>
            </a:r>
            <a:r>
              <a:rPr lang="en-GB" sz="2200" b="1" dirty="0">
                <a:solidFill>
                  <a:srgbClr val="086D6E"/>
                </a:solidFill>
              </a:rPr>
              <a:t>sustainable recovery </a:t>
            </a:r>
            <a:r>
              <a:rPr lang="en-GB" sz="2200" dirty="0">
                <a:solidFill>
                  <a:srgbClr val="333333"/>
                </a:solidFill>
              </a:rPr>
              <a:t>of tourism, promoting the </a:t>
            </a:r>
            <a:r>
              <a:rPr lang="en-GB" sz="2200" b="1" dirty="0">
                <a:solidFill>
                  <a:srgbClr val="086D6E"/>
                </a:solidFill>
              </a:rPr>
              <a:t>digital transition </a:t>
            </a:r>
            <a:r>
              <a:rPr lang="en-GB" sz="2200" dirty="0">
                <a:solidFill>
                  <a:srgbClr val="333333"/>
                </a:solidFill>
              </a:rPr>
              <a:t>and moving to a </a:t>
            </a:r>
            <a:r>
              <a:rPr lang="en-GB" sz="2200" b="1" dirty="0">
                <a:solidFill>
                  <a:srgbClr val="086D6E"/>
                </a:solidFill>
              </a:rPr>
              <a:t>greener tourism system</a:t>
            </a:r>
            <a:r>
              <a:rPr lang="en-GB" sz="2200" dirty="0">
                <a:solidFill>
                  <a:srgbClr val="333333"/>
                </a:solidFill>
              </a:rPr>
              <a:t>, and rethinking tourism for the future’. (</a:t>
            </a:r>
            <a:r>
              <a:rPr lang="en-GB" sz="2200" dirty="0">
                <a:solidFill>
                  <a:srgbClr val="086D6E"/>
                </a:solidFill>
                <a:hlinkClick r:id="rId2">
                  <a:extLst>
                    <a:ext uri="{A12FA001-AC4F-418D-AE19-62706E023703}">
                      <ahyp:hlinkClr xmlns:ahyp="http://schemas.microsoft.com/office/drawing/2018/hyperlinkcolor" val="tx"/>
                    </a:ext>
                  </a:extLst>
                </a:hlinkClick>
              </a:rPr>
              <a:t>OECD Report</a:t>
            </a:r>
            <a:r>
              <a:rPr lang="en-GB" sz="2200" dirty="0">
                <a:solidFill>
                  <a:srgbClr val="333333"/>
                </a:solidFill>
              </a:rPr>
              <a:t>)</a:t>
            </a:r>
          </a:p>
          <a:p>
            <a:endParaRPr lang="en-GB" sz="2200" dirty="0">
              <a:solidFill>
                <a:srgbClr val="333333"/>
              </a:solidFill>
            </a:endParaRPr>
          </a:p>
          <a:p>
            <a:r>
              <a:rPr lang="en-GB" sz="2200" b="1" dirty="0">
                <a:solidFill>
                  <a:srgbClr val="333333"/>
                </a:solidFill>
              </a:rPr>
              <a:t>‘</a:t>
            </a:r>
            <a:r>
              <a:rPr lang="en-IE" sz="2200" b="1" dirty="0">
                <a:solidFill>
                  <a:srgbClr val="086D6E"/>
                </a:solidFill>
              </a:rPr>
              <a:t>Key objectives </a:t>
            </a:r>
            <a:r>
              <a:rPr lang="en-IE" sz="2200" dirty="0">
                <a:solidFill>
                  <a:srgbClr val="333333"/>
                </a:solidFill>
              </a:rPr>
              <a:t>include ‘how to live alongside the virus and </a:t>
            </a:r>
            <a:r>
              <a:rPr lang="en-GB" sz="2200" b="0" dirty="0">
                <a:solidFill>
                  <a:srgbClr val="333333"/>
                </a:solidFill>
                <a:effectLst/>
              </a:rPr>
              <a:t>consider the longer-term implications of the crisis while capitalizing on digitalization, supporting the </a:t>
            </a:r>
            <a:r>
              <a:rPr lang="en-GB" sz="2200" b="1" dirty="0">
                <a:solidFill>
                  <a:srgbClr val="086D6E"/>
                </a:solidFill>
                <a:effectLst/>
              </a:rPr>
              <a:t>low-carbon transition, </a:t>
            </a:r>
            <a:r>
              <a:rPr lang="en-GB" sz="2200" b="0" dirty="0">
                <a:solidFill>
                  <a:srgbClr val="333333"/>
                </a:solidFill>
                <a:effectLst/>
              </a:rPr>
              <a:t>and promoting the structural transformation needed to build a stronger, more sustainable, and resilient tourism economy’.</a:t>
            </a:r>
            <a:endParaRPr lang="en-IE" sz="2200" dirty="0">
              <a:solidFill>
                <a:srgbClr val="333333"/>
              </a:solidFill>
            </a:endParaRPr>
          </a:p>
        </p:txBody>
      </p:sp>
      <p:pic>
        <p:nvPicPr>
          <p:cNvPr id="10" name="Picture Placeholder 9" descr="A person and person in a tent&#10;&#10;Description automatically generated with medium confidence">
            <a:extLst>
              <a:ext uri="{FF2B5EF4-FFF2-40B4-BE49-F238E27FC236}">
                <a16:creationId xmlns:a16="http://schemas.microsoft.com/office/drawing/2014/main" id="{CFA975A5-75AA-B548-031A-375C8EA2B5F9}"/>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l="23773" r="23773"/>
          <a:stretch>
            <a:fillRect/>
          </a:stretch>
        </p:blipFill>
        <p:spPr/>
      </p:pic>
    </p:spTree>
    <p:extLst>
      <p:ext uri="{BB962C8B-B14F-4D97-AF65-F5344CB8AC3E}">
        <p14:creationId xmlns:p14="http://schemas.microsoft.com/office/powerpoint/2010/main" val="1391839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03AB45B3-99BB-B9B9-B61C-13A075F795E2}"/>
              </a:ext>
            </a:extLst>
          </p:cNvPr>
          <p:cNvSpPr/>
          <p:nvPr/>
        </p:nvSpPr>
        <p:spPr>
          <a:xfrm>
            <a:off x="6096605" y="0"/>
            <a:ext cx="6096001" cy="822373"/>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6" name="Text Placeholder 3">
            <a:extLst>
              <a:ext uri="{FF2B5EF4-FFF2-40B4-BE49-F238E27FC236}">
                <a16:creationId xmlns:a16="http://schemas.microsoft.com/office/drawing/2014/main" id="{027C7394-DFDD-39BF-2B6B-61809E7B850B}"/>
              </a:ext>
            </a:extLst>
          </p:cNvPr>
          <p:cNvSpPr>
            <a:spLocks noGrp="1"/>
          </p:cNvSpPr>
          <p:nvPr>
            <p:ph type="body" sz="quarter" idx="15"/>
          </p:nvPr>
        </p:nvSpPr>
        <p:spPr>
          <a:xfrm>
            <a:off x="6781160" y="1049309"/>
            <a:ext cx="511077" cy="635000"/>
          </a:xfrm>
        </p:spPr>
        <p:txBody>
          <a:bodyPr/>
          <a:lstStyle/>
          <a:p>
            <a:r>
              <a:rPr lang="en-IE" sz="2400" b="1" dirty="0"/>
              <a:t>1</a:t>
            </a:r>
          </a:p>
        </p:txBody>
      </p:sp>
      <p:sp>
        <p:nvSpPr>
          <p:cNvPr id="27" name="Text Placeholder 2">
            <a:extLst>
              <a:ext uri="{FF2B5EF4-FFF2-40B4-BE49-F238E27FC236}">
                <a16:creationId xmlns:a16="http://schemas.microsoft.com/office/drawing/2014/main" id="{0162AD9A-1C08-8DA0-114C-ECFBCD443751}"/>
              </a:ext>
            </a:extLst>
          </p:cNvPr>
          <p:cNvSpPr>
            <a:spLocks noGrp="1"/>
          </p:cNvSpPr>
          <p:nvPr>
            <p:ph type="body" sz="quarter" idx="14"/>
          </p:nvPr>
        </p:nvSpPr>
        <p:spPr>
          <a:xfrm>
            <a:off x="7511069" y="992114"/>
            <a:ext cx="4465067" cy="822373"/>
          </a:xfrm>
        </p:spPr>
        <p:txBody>
          <a:bodyPr/>
          <a:lstStyle/>
          <a:p>
            <a:pPr>
              <a:lnSpc>
                <a:spcPct val="100000"/>
              </a:lnSpc>
              <a:spcBef>
                <a:spcPts val="0"/>
              </a:spcBef>
            </a:pPr>
            <a:r>
              <a:rPr lang="en-IE" sz="2000" b="1" dirty="0"/>
              <a:t>Tourism Regions and Building Resilience Post Crisis </a:t>
            </a:r>
          </a:p>
        </p:txBody>
      </p:sp>
      <p:sp>
        <p:nvSpPr>
          <p:cNvPr id="28" name="Text Placeholder 7">
            <a:extLst>
              <a:ext uri="{FF2B5EF4-FFF2-40B4-BE49-F238E27FC236}">
                <a16:creationId xmlns:a16="http://schemas.microsoft.com/office/drawing/2014/main" id="{6A1881AF-818F-78F1-6B85-12F62E1E8F1D}"/>
              </a:ext>
            </a:extLst>
          </p:cNvPr>
          <p:cNvSpPr txBox="1">
            <a:spLocks/>
          </p:cNvSpPr>
          <p:nvPr/>
        </p:nvSpPr>
        <p:spPr>
          <a:xfrm>
            <a:off x="7511069" y="2081810"/>
            <a:ext cx="4465067"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595A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2000" b="1" dirty="0"/>
              <a:t>Building a Regional Tourism Business Continuity Plan</a:t>
            </a:r>
            <a:endParaRPr lang="en-IE" sz="1800" i="1" dirty="0"/>
          </a:p>
        </p:txBody>
      </p:sp>
      <p:sp>
        <p:nvSpPr>
          <p:cNvPr id="29" name="Text Placeholder 8">
            <a:extLst>
              <a:ext uri="{FF2B5EF4-FFF2-40B4-BE49-F238E27FC236}">
                <a16:creationId xmlns:a16="http://schemas.microsoft.com/office/drawing/2014/main" id="{B60B7005-2474-3673-31B4-C23AFC17303D}"/>
              </a:ext>
            </a:extLst>
          </p:cNvPr>
          <p:cNvSpPr txBox="1">
            <a:spLocks/>
          </p:cNvSpPr>
          <p:nvPr/>
        </p:nvSpPr>
        <p:spPr>
          <a:xfrm>
            <a:off x="6781160" y="3183699"/>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dirty="0"/>
              <a:t>3</a:t>
            </a:r>
          </a:p>
        </p:txBody>
      </p:sp>
      <p:sp>
        <p:nvSpPr>
          <p:cNvPr id="30" name="Text Placeholder 9">
            <a:extLst>
              <a:ext uri="{FF2B5EF4-FFF2-40B4-BE49-F238E27FC236}">
                <a16:creationId xmlns:a16="http://schemas.microsoft.com/office/drawing/2014/main" id="{474CAF2D-60A1-57FC-EDB9-4F42BF20B125}"/>
              </a:ext>
            </a:extLst>
          </p:cNvPr>
          <p:cNvSpPr txBox="1">
            <a:spLocks/>
          </p:cNvSpPr>
          <p:nvPr/>
        </p:nvSpPr>
        <p:spPr>
          <a:xfrm>
            <a:off x="7479051" y="2947290"/>
            <a:ext cx="4465067"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595A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2000" b="1" dirty="0"/>
              <a:t>Identify Industry and Regional Changes</a:t>
            </a:r>
            <a:endParaRPr lang="en-IE" sz="2000" dirty="0"/>
          </a:p>
        </p:txBody>
      </p:sp>
      <p:sp>
        <p:nvSpPr>
          <p:cNvPr id="31" name="Text Placeholder 10">
            <a:extLst>
              <a:ext uri="{FF2B5EF4-FFF2-40B4-BE49-F238E27FC236}">
                <a16:creationId xmlns:a16="http://schemas.microsoft.com/office/drawing/2014/main" id="{29B48C7E-B87A-1CD1-4C09-63C2CCC8B5E3}"/>
              </a:ext>
            </a:extLst>
          </p:cNvPr>
          <p:cNvSpPr txBox="1">
            <a:spLocks/>
          </p:cNvSpPr>
          <p:nvPr/>
        </p:nvSpPr>
        <p:spPr>
          <a:xfrm>
            <a:off x="6767305" y="4241885"/>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IE" b="1" dirty="0"/>
          </a:p>
        </p:txBody>
      </p:sp>
      <p:sp>
        <p:nvSpPr>
          <p:cNvPr id="32" name="Text Placeholder 11">
            <a:extLst>
              <a:ext uri="{FF2B5EF4-FFF2-40B4-BE49-F238E27FC236}">
                <a16:creationId xmlns:a16="http://schemas.microsoft.com/office/drawing/2014/main" id="{CFB93837-15E3-17D1-B71C-C5968619AC47}"/>
              </a:ext>
            </a:extLst>
          </p:cNvPr>
          <p:cNvSpPr txBox="1">
            <a:spLocks/>
          </p:cNvSpPr>
          <p:nvPr/>
        </p:nvSpPr>
        <p:spPr>
          <a:xfrm>
            <a:off x="7511069" y="4493313"/>
            <a:ext cx="4465067" cy="1276457"/>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595A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2000" b="1" dirty="0"/>
              <a:t>Rebuilding a Tourism Region Post Crisis</a:t>
            </a:r>
          </a:p>
          <a:p>
            <a:pPr>
              <a:lnSpc>
                <a:spcPct val="100000"/>
              </a:lnSpc>
              <a:spcBef>
                <a:spcPts val="0"/>
              </a:spcBef>
            </a:pPr>
            <a:r>
              <a:rPr lang="en-IE" sz="1800" i="1" dirty="0"/>
              <a:t>Rethinking the Future and Rebuilding a ‘New Normal’</a:t>
            </a:r>
          </a:p>
        </p:txBody>
      </p:sp>
      <p:sp>
        <p:nvSpPr>
          <p:cNvPr id="33" name="Text Placeholder 4">
            <a:extLst>
              <a:ext uri="{FF2B5EF4-FFF2-40B4-BE49-F238E27FC236}">
                <a16:creationId xmlns:a16="http://schemas.microsoft.com/office/drawing/2014/main" id="{13C16345-2775-19B0-FE46-52AE7CF66719}"/>
              </a:ext>
            </a:extLst>
          </p:cNvPr>
          <p:cNvSpPr txBox="1">
            <a:spLocks/>
          </p:cNvSpPr>
          <p:nvPr/>
        </p:nvSpPr>
        <p:spPr>
          <a:xfrm>
            <a:off x="1295400" y="191861"/>
            <a:ext cx="4800599" cy="60363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3200" b="1"/>
              <a:t>Table of Contents</a:t>
            </a:r>
            <a:endParaRPr lang="en-IE" sz="3200" dirty="0"/>
          </a:p>
        </p:txBody>
      </p:sp>
      <p:sp>
        <p:nvSpPr>
          <p:cNvPr id="34" name="Text Placeholder 3">
            <a:extLst>
              <a:ext uri="{FF2B5EF4-FFF2-40B4-BE49-F238E27FC236}">
                <a16:creationId xmlns:a16="http://schemas.microsoft.com/office/drawing/2014/main" id="{0B9EF48F-62D3-5B36-CEDD-C914789E4C07}"/>
              </a:ext>
            </a:extLst>
          </p:cNvPr>
          <p:cNvSpPr txBox="1">
            <a:spLocks/>
          </p:cNvSpPr>
          <p:nvPr/>
        </p:nvSpPr>
        <p:spPr>
          <a:xfrm>
            <a:off x="6758197" y="2115955"/>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400" b="1" dirty="0"/>
              <a:t>2</a:t>
            </a:r>
          </a:p>
        </p:txBody>
      </p:sp>
      <p:sp>
        <p:nvSpPr>
          <p:cNvPr id="35" name="Text Placeholder 3">
            <a:extLst>
              <a:ext uri="{FF2B5EF4-FFF2-40B4-BE49-F238E27FC236}">
                <a16:creationId xmlns:a16="http://schemas.microsoft.com/office/drawing/2014/main" id="{862263EF-07E1-540B-771E-97D255E9E41C}"/>
              </a:ext>
            </a:extLst>
          </p:cNvPr>
          <p:cNvSpPr txBox="1">
            <a:spLocks/>
          </p:cNvSpPr>
          <p:nvPr/>
        </p:nvSpPr>
        <p:spPr>
          <a:xfrm>
            <a:off x="1053604" y="668257"/>
            <a:ext cx="5141008" cy="36193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2000" dirty="0"/>
              <a:t>Regional Recovery, Rebuilding &amp; Resilience </a:t>
            </a:r>
          </a:p>
          <a:p>
            <a:pPr algn="ctr">
              <a:lnSpc>
                <a:spcPct val="100000"/>
              </a:lnSpc>
              <a:spcBef>
                <a:spcPts val="0"/>
              </a:spcBef>
            </a:pPr>
            <a:r>
              <a:rPr lang="en-IE" sz="2000" i="1" dirty="0"/>
              <a:t>Towards a ‘New Norm’ Post Crisis</a:t>
            </a:r>
          </a:p>
          <a:p>
            <a:pPr marL="0" indent="0" algn="l">
              <a:lnSpc>
                <a:spcPct val="100000"/>
              </a:lnSpc>
              <a:spcBef>
                <a:spcPts val="0"/>
              </a:spcBef>
            </a:pPr>
            <a:endParaRPr lang="en-GB" sz="1000" i="0" dirty="0">
              <a:effectLst/>
            </a:endParaRPr>
          </a:p>
          <a:p>
            <a:pPr>
              <a:lnSpc>
                <a:spcPct val="100000"/>
              </a:lnSpc>
              <a:spcBef>
                <a:spcPts val="0"/>
              </a:spcBef>
            </a:pPr>
            <a:r>
              <a:rPr lang="en-GB" sz="2000" b="0" i="0" dirty="0">
                <a:effectLst/>
              </a:rPr>
              <a:t>Resilience is needed even more so in the tourism sector, while being one of the fastest growing sectors of the economy in recent decades, it is also likely to be one of the hardest hit sectors during a crisis. R</a:t>
            </a:r>
            <a:r>
              <a:rPr lang="en-GB" sz="2000" i="0" dirty="0">
                <a:effectLst/>
              </a:rPr>
              <a:t>egions need to develop resilience prior to a crisis to prevent long-term damage. </a:t>
            </a:r>
            <a:r>
              <a:rPr lang="en-GB" sz="2000" dirty="0"/>
              <a:t>This Module demonstrates different approaches around </a:t>
            </a:r>
            <a:r>
              <a:rPr lang="en-GB" sz="2000" i="0" dirty="0">
                <a:effectLst/>
              </a:rPr>
              <a:t>business continuity, recovery, and </a:t>
            </a:r>
            <a:r>
              <a:rPr lang="en-GB" sz="2000" dirty="0"/>
              <a:t>destination </a:t>
            </a:r>
            <a:r>
              <a:rPr lang="en-GB" sz="2000" i="0" dirty="0">
                <a:effectLst/>
              </a:rPr>
              <a:t>rebuilding and how they can assist a region to come back quicker with </a:t>
            </a:r>
            <a:r>
              <a:rPr lang="en-GB" sz="2000" dirty="0"/>
              <a:t>alleviated impact post-crisis. </a:t>
            </a:r>
            <a:r>
              <a:rPr lang="en-GB" sz="2000" b="0" i="0" dirty="0">
                <a:effectLst/>
              </a:rPr>
              <a:t>It shows the different ways regions and businesses have been tested, responded to, reopened, rebuilt, and recovered from different crises using COVID-19 as a primary example. For some, it led them to effective recovery and rebound post-crisis. </a:t>
            </a:r>
            <a:endParaRPr lang="en-IE" sz="2000" dirty="0"/>
          </a:p>
        </p:txBody>
      </p:sp>
      <p:sp>
        <p:nvSpPr>
          <p:cNvPr id="36" name="TextBox 35">
            <a:extLst>
              <a:ext uri="{FF2B5EF4-FFF2-40B4-BE49-F238E27FC236}">
                <a16:creationId xmlns:a16="http://schemas.microsoft.com/office/drawing/2014/main" id="{02DCF9FA-5A6C-FBFA-8F57-78FC8A6FBBC0}"/>
              </a:ext>
            </a:extLst>
          </p:cNvPr>
          <p:cNvSpPr txBox="1"/>
          <p:nvPr/>
        </p:nvSpPr>
        <p:spPr>
          <a:xfrm>
            <a:off x="6096605" y="191861"/>
            <a:ext cx="6096001" cy="523220"/>
          </a:xfrm>
          <a:prstGeom prst="rect">
            <a:avLst/>
          </a:prstGeom>
          <a:solidFill>
            <a:srgbClr val="3AA091"/>
          </a:solidFill>
        </p:spPr>
        <p:txBody>
          <a:bodyPr wrap="square" rtlCol="0">
            <a:spAutoFit/>
          </a:bodyPr>
          <a:lstStyle/>
          <a:p>
            <a:pPr algn="ctr"/>
            <a:r>
              <a:rPr lang="en-IE" sz="2800" dirty="0">
                <a:solidFill>
                  <a:schemeClr val="bg1"/>
                </a:solidFill>
              </a:rPr>
              <a:t>Sections 6 - 8</a:t>
            </a:r>
          </a:p>
        </p:txBody>
      </p:sp>
      <p:sp>
        <p:nvSpPr>
          <p:cNvPr id="2" name="Text Placeholder 8">
            <a:extLst>
              <a:ext uri="{FF2B5EF4-FFF2-40B4-BE49-F238E27FC236}">
                <a16:creationId xmlns:a16="http://schemas.microsoft.com/office/drawing/2014/main" id="{5BBFAB02-7A70-532A-916B-F54B757A5702}"/>
              </a:ext>
            </a:extLst>
          </p:cNvPr>
          <p:cNvSpPr txBox="1">
            <a:spLocks/>
          </p:cNvSpPr>
          <p:nvPr/>
        </p:nvSpPr>
        <p:spPr>
          <a:xfrm>
            <a:off x="6796804" y="4664894"/>
            <a:ext cx="462322" cy="653195"/>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dirty="0"/>
              <a:t>4</a:t>
            </a:r>
          </a:p>
        </p:txBody>
      </p:sp>
      <p:sp>
        <p:nvSpPr>
          <p:cNvPr id="3" name="Text Placeholder 4">
            <a:extLst>
              <a:ext uri="{FF2B5EF4-FFF2-40B4-BE49-F238E27FC236}">
                <a16:creationId xmlns:a16="http://schemas.microsoft.com/office/drawing/2014/main" id="{6543B40D-7ED6-C355-B8D8-D8B1D28C4285}"/>
              </a:ext>
            </a:extLst>
          </p:cNvPr>
          <p:cNvSpPr txBox="1">
            <a:spLocks/>
          </p:cNvSpPr>
          <p:nvPr/>
        </p:nvSpPr>
        <p:spPr>
          <a:xfrm>
            <a:off x="7479051" y="3501199"/>
            <a:ext cx="4497085" cy="10869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1800" i="1" dirty="0">
                <a:solidFill>
                  <a:srgbClr val="4D4D4D"/>
                </a:solidFill>
              </a:rPr>
              <a:t>Recovery and Rebuilding Tourism Regions is Not Plain Sailing. It requires Adaptation and Updating</a:t>
            </a:r>
          </a:p>
        </p:txBody>
      </p:sp>
    </p:spTree>
    <p:extLst>
      <p:ext uri="{BB962C8B-B14F-4D97-AF65-F5344CB8AC3E}">
        <p14:creationId xmlns:p14="http://schemas.microsoft.com/office/powerpoint/2010/main" val="8204290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34715" y="1757011"/>
            <a:ext cx="8901204" cy="3867704"/>
          </a:xfrm>
        </p:spPr>
        <p:txBody>
          <a:bodyPr>
            <a:noAutofit/>
          </a:bodyPr>
          <a:lstStyle/>
          <a:p>
            <a:pPr algn="l"/>
            <a:r>
              <a:rPr lang="en-GB" sz="2000" b="0" i="0" dirty="0">
                <a:effectLst/>
              </a:rPr>
              <a:t>"Tourism will no longer be the same as before. It is clear that there will be less mass and more individual and zero-emission tourism. We will need more digital and more green skills to enable such a transformation, which means new skills and new occupations, "said Slawomir </a:t>
            </a:r>
            <a:r>
              <a:rPr lang="en-GB" sz="2000" b="0" i="0" dirty="0" err="1">
                <a:effectLst/>
              </a:rPr>
              <a:t>Tokarski</a:t>
            </a:r>
            <a:r>
              <a:rPr lang="en-GB" sz="2000" b="0" i="0" dirty="0">
                <a:effectLst/>
              </a:rPr>
              <a:t>, Director of DG REGIO, Directorate General for Regional and Urban Policy of the European Commission in a debate entitled" Supporting macro-regional recovery strategy from COVID-19 ”.</a:t>
            </a:r>
          </a:p>
          <a:p>
            <a:pPr algn="l"/>
            <a:endParaRPr lang="en-GB" sz="2000" b="0" i="0" dirty="0">
              <a:effectLst/>
            </a:endParaRPr>
          </a:p>
          <a:p>
            <a:pPr algn="l"/>
            <a:r>
              <a:rPr lang="en-GB" sz="2000" b="0" i="0" dirty="0">
                <a:effectLst/>
              </a:rPr>
              <a:t>The Ministry of Tourism and Sports of the Republic of Croatia presented all seven strategic project proposals selected so far, which arose from the priorities of the thematic group Sustainable Tourism EUSAIR Adriatic-Ionian Strategy. Among these strategic project ideas, refers to the development of education - Master's program and lifelong learning for sustainable integrated management of destinations in the region. The aim is to educate professionals with the new skills needed for the "new normal“.</a:t>
            </a:r>
            <a:endParaRPr lang="en-IE" sz="2000"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34714" y="642972"/>
            <a:ext cx="10596674" cy="916887"/>
          </a:xfrm>
        </p:spPr>
        <p:txBody>
          <a:bodyPr>
            <a:normAutofit fontScale="92500" lnSpcReduction="20000"/>
          </a:bodyPr>
          <a:lstStyle/>
          <a:p>
            <a:r>
              <a:rPr lang="en-GB" sz="3600" b="1" i="0" dirty="0">
                <a:effectLst/>
              </a:rPr>
              <a:t>Research: </a:t>
            </a:r>
            <a:r>
              <a:rPr lang="en-GB" sz="3600" b="0" i="0" dirty="0">
                <a:effectLst/>
              </a:rPr>
              <a:t>Tourism Undergoing Drastic Changes. Remote Europe is the Future Post Covid </a:t>
            </a:r>
          </a:p>
          <a:p>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Tree>
    <p:extLst>
      <p:ext uri="{BB962C8B-B14F-4D97-AF65-F5344CB8AC3E}">
        <p14:creationId xmlns:p14="http://schemas.microsoft.com/office/powerpoint/2010/main" val="21719053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text, outdoor, wave&#10;&#10;Description automatically generated">
            <a:extLst>
              <a:ext uri="{FF2B5EF4-FFF2-40B4-BE49-F238E27FC236}">
                <a16:creationId xmlns:a16="http://schemas.microsoft.com/office/drawing/2014/main" id="{72565B45-5185-5762-D326-F157640A9DF1}"/>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t="7635" b="7635"/>
          <a:stretch>
            <a:fillRect/>
          </a:stretch>
        </p:blipFill>
        <p:spPr/>
      </p:pic>
      <p:sp>
        <p:nvSpPr>
          <p:cNvPr id="5" name="Text Placeholder 4">
            <a:extLst>
              <a:ext uri="{FF2B5EF4-FFF2-40B4-BE49-F238E27FC236}">
                <a16:creationId xmlns:a16="http://schemas.microsoft.com/office/drawing/2014/main" id="{CC220E2F-70BC-08F4-AB44-5F5ED2A5105A}"/>
              </a:ext>
            </a:extLst>
          </p:cNvPr>
          <p:cNvSpPr>
            <a:spLocks noGrp="1"/>
          </p:cNvSpPr>
          <p:nvPr>
            <p:ph type="body" sz="quarter" idx="16"/>
          </p:nvPr>
        </p:nvSpPr>
        <p:spPr>
          <a:xfrm>
            <a:off x="0" y="191356"/>
            <a:ext cx="6759387" cy="582221"/>
          </a:xfrm>
          <a:solidFill>
            <a:srgbClr val="7A547C"/>
          </a:solidFill>
        </p:spPr>
        <p:txBody>
          <a:bodyPr anchor="ctr">
            <a:normAutofit fontScale="62500" lnSpcReduction="20000"/>
          </a:bodyPr>
          <a:lstStyle/>
          <a:p>
            <a:pPr algn="ctr"/>
            <a:r>
              <a:rPr lang="en-IE" dirty="0">
                <a:solidFill>
                  <a:schemeClr val="bg1"/>
                </a:solidFill>
              </a:rPr>
              <a:t>Regional Survival Depends on a Number of Priorities</a:t>
            </a:r>
          </a:p>
        </p:txBody>
      </p:sp>
      <p:sp>
        <p:nvSpPr>
          <p:cNvPr id="6" name="Text Placeholder 5">
            <a:extLst>
              <a:ext uri="{FF2B5EF4-FFF2-40B4-BE49-F238E27FC236}">
                <a16:creationId xmlns:a16="http://schemas.microsoft.com/office/drawing/2014/main" id="{373FFAE2-5BDB-9A3F-98AE-DA91EB09F2C1}"/>
              </a:ext>
            </a:extLst>
          </p:cNvPr>
          <p:cNvSpPr>
            <a:spLocks noGrp="1"/>
          </p:cNvSpPr>
          <p:nvPr>
            <p:ph type="body" sz="quarter" idx="18"/>
          </p:nvPr>
        </p:nvSpPr>
        <p:spPr>
          <a:xfrm>
            <a:off x="219271" y="850840"/>
            <a:ext cx="5589858" cy="5334806"/>
          </a:xfrm>
        </p:spPr>
        <p:txBody>
          <a:bodyPr>
            <a:normAutofit fontScale="92500" lnSpcReduction="20000"/>
          </a:bodyPr>
          <a:lstStyle/>
          <a:p>
            <a:endParaRPr lang="en-GB" dirty="0">
              <a:solidFill>
                <a:srgbClr val="333333"/>
              </a:solidFill>
            </a:endParaRPr>
          </a:p>
          <a:p>
            <a:pPr algn="l"/>
            <a:r>
              <a:rPr lang="en-GB" b="0" i="0" dirty="0">
                <a:solidFill>
                  <a:srgbClr val="333333"/>
                </a:solidFill>
                <a:effectLst/>
              </a:rPr>
              <a:t>Key priorities for business and regional tourism survival is</a:t>
            </a:r>
          </a:p>
          <a:p>
            <a:pPr algn="l"/>
            <a:endParaRPr lang="en-GB" b="0" i="0" dirty="0">
              <a:solidFill>
                <a:srgbClr val="333333"/>
              </a:solidFill>
              <a:effectLst/>
            </a:endParaRPr>
          </a:p>
          <a:p>
            <a:pPr marL="342900" indent="-342900" algn="l">
              <a:buFont typeface="Wingdings" panose="05000000000000000000" pitchFamily="2" charset="2"/>
              <a:buChar char="v"/>
            </a:pPr>
            <a:r>
              <a:rPr lang="en-GB" b="0" i="0" dirty="0">
                <a:solidFill>
                  <a:srgbClr val="333333"/>
                </a:solidFill>
                <a:effectLst/>
              </a:rPr>
              <a:t>Restoring </a:t>
            </a:r>
            <a:r>
              <a:rPr lang="en-GB" b="1" i="0" dirty="0">
                <a:solidFill>
                  <a:srgbClr val="086D6E"/>
                </a:solidFill>
                <a:effectLst/>
              </a:rPr>
              <a:t>traveller confidence</a:t>
            </a:r>
          </a:p>
          <a:p>
            <a:pPr marL="342900" indent="-342900" algn="l">
              <a:buFont typeface="Wingdings" panose="05000000000000000000" pitchFamily="2" charset="2"/>
              <a:buChar char="v"/>
            </a:pPr>
            <a:r>
              <a:rPr lang="en-GB" b="0" i="0" dirty="0">
                <a:solidFill>
                  <a:srgbClr val="333333"/>
                </a:solidFill>
                <a:effectLst/>
              </a:rPr>
              <a:t>Supporting tourism businesses </a:t>
            </a:r>
            <a:r>
              <a:rPr lang="en-GB" b="1" i="0" dirty="0">
                <a:solidFill>
                  <a:srgbClr val="086D6E"/>
                </a:solidFill>
                <a:effectLst/>
              </a:rPr>
              <a:t>to adapt and survive</a:t>
            </a:r>
          </a:p>
          <a:p>
            <a:pPr marL="342900" indent="-342900" algn="l">
              <a:buFont typeface="Wingdings" panose="05000000000000000000" pitchFamily="2" charset="2"/>
              <a:buChar char="v"/>
            </a:pPr>
            <a:r>
              <a:rPr lang="en-GB" b="1" i="0" dirty="0">
                <a:solidFill>
                  <a:srgbClr val="086D6E"/>
                </a:solidFill>
                <a:effectLst/>
              </a:rPr>
              <a:t>Promoting domestic tourism </a:t>
            </a:r>
            <a:r>
              <a:rPr lang="en-GB" b="0" i="0" dirty="0">
                <a:solidFill>
                  <a:srgbClr val="333333"/>
                </a:solidFill>
                <a:effectLst/>
              </a:rPr>
              <a:t>and supporting the safe return of international tourism</a:t>
            </a:r>
          </a:p>
          <a:p>
            <a:pPr marL="342900" indent="-342900" algn="l">
              <a:buFont typeface="Wingdings" panose="05000000000000000000" pitchFamily="2" charset="2"/>
              <a:buChar char="v"/>
            </a:pPr>
            <a:r>
              <a:rPr lang="en-GB" b="0" i="0" dirty="0">
                <a:solidFill>
                  <a:srgbClr val="333333"/>
                </a:solidFill>
                <a:effectLst/>
              </a:rPr>
              <a:t>Providing </a:t>
            </a:r>
            <a:r>
              <a:rPr lang="en-GB" b="1" i="0" dirty="0">
                <a:solidFill>
                  <a:srgbClr val="086D6E"/>
                </a:solidFill>
                <a:effectLst/>
              </a:rPr>
              <a:t>clear information </a:t>
            </a:r>
            <a:r>
              <a:rPr lang="en-GB" b="0" i="0" dirty="0">
                <a:solidFill>
                  <a:srgbClr val="333333"/>
                </a:solidFill>
                <a:effectLst/>
              </a:rPr>
              <a:t>to travellers and businesses, and limiting uncertainty (to the extent possible)</a:t>
            </a:r>
          </a:p>
          <a:p>
            <a:pPr marL="342900" indent="-342900" algn="l">
              <a:buFont typeface="Wingdings" panose="05000000000000000000" pitchFamily="2" charset="2"/>
              <a:buChar char="v"/>
            </a:pPr>
            <a:r>
              <a:rPr lang="en-GB" b="0" i="0" dirty="0">
                <a:solidFill>
                  <a:srgbClr val="333333"/>
                </a:solidFill>
                <a:effectLst/>
              </a:rPr>
              <a:t>Evolving </a:t>
            </a:r>
            <a:r>
              <a:rPr lang="en-GB" b="1" i="0" dirty="0">
                <a:solidFill>
                  <a:srgbClr val="086D6E"/>
                </a:solidFill>
                <a:effectLst/>
              </a:rPr>
              <a:t>response measures </a:t>
            </a:r>
            <a:r>
              <a:rPr lang="en-GB" b="0" i="0" dirty="0">
                <a:solidFill>
                  <a:srgbClr val="333333"/>
                </a:solidFill>
                <a:effectLst/>
              </a:rPr>
              <a:t>to maintain capacity in the sector and address gaps in supports</a:t>
            </a:r>
          </a:p>
          <a:p>
            <a:pPr marL="342900" indent="-342900" algn="l">
              <a:buFont typeface="Wingdings" panose="05000000000000000000" pitchFamily="2" charset="2"/>
              <a:buChar char="v"/>
            </a:pPr>
            <a:r>
              <a:rPr lang="en-GB" b="1" i="0" dirty="0">
                <a:solidFill>
                  <a:srgbClr val="086D6E"/>
                </a:solidFill>
                <a:effectLst/>
              </a:rPr>
              <a:t>Strengthening cooperation </a:t>
            </a:r>
            <a:r>
              <a:rPr lang="en-GB" b="0" i="0" dirty="0">
                <a:solidFill>
                  <a:srgbClr val="333333"/>
                </a:solidFill>
                <a:effectLst/>
              </a:rPr>
              <a:t>within and between regions</a:t>
            </a:r>
          </a:p>
          <a:p>
            <a:pPr marL="342900" indent="-342900" algn="l">
              <a:buFont typeface="Wingdings" panose="05000000000000000000" pitchFamily="2" charset="2"/>
              <a:buChar char="v"/>
            </a:pPr>
            <a:r>
              <a:rPr lang="en-GB" b="0" i="0" dirty="0">
                <a:solidFill>
                  <a:srgbClr val="333333"/>
                </a:solidFill>
                <a:effectLst/>
              </a:rPr>
              <a:t>Building more resilient, sustainable tourism</a:t>
            </a:r>
          </a:p>
          <a:p>
            <a:pPr marL="342900" indent="-342900">
              <a:buFont typeface="Wingdings" panose="05000000000000000000" pitchFamily="2" charset="2"/>
              <a:buChar char="v"/>
            </a:pPr>
            <a:endParaRPr lang="en-IE" dirty="0">
              <a:solidFill>
                <a:srgbClr val="333333"/>
              </a:solidFill>
            </a:endParaRPr>
          </a:p>
        </p:txBody>
      </p:sp>
    </p:spTree>
    <p:extLst>
      <p:ext uri="{BB962C8B-B14F-4D97-AF65-F5344CB8AC3E}">
        <p14:creationId xmlns:p14="http://schemas.microsoft.com/office/powerpoint/2010/main" val="10903678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34715" y="1757011"/>
            <a:ext cx="8901204" cy="3867704"/>
          </a:xfrm>
        </p:spPr>
        <p:txBody>
          <a:bodyPr>
            <a:normAutofit lnSpcReduction="10000"/>
          </a:bodyPr>
          <a:lstStyle/>
          <a:p>
            <a:pPr algn="l"/>
            <a:r>
              <a:rPr lang="en-GB" b="1" i="0" dirty="0">
                <a:effectLst/>
              </a:rPr>
              <a:t>The outlook for tourism is extraordinarily uncertain, and recovery will depend on the interlinked consequences of the economic and health crisis on demand and supply side factors.</a:t>
            </a:r>
            <a:r>
              <a:rPr lang="en-GB" b="0" i="0" dirty="0">
                <a:effectLst/>
              </a:rPr>
              <a:t> These include the evolution of the pandemic, availability of a vaccine (or alternative control measures), and the lifting of travel restrictions, as well as the survival and readiness of businesses throughout the tourism ecosystem to meeting demand, impacts on consumer confidence and travel behaviour, and developments in the wider economy. The global scale and extended duration of the crisis, continued uncertainty, and the interlinked economic and health nature of this crisis makes it unlike any previous shock to the tourism system.</a:t>
            </a:r>
          </a:p>
          <a:p>
            <a:endParaRPr lang="en-IE"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34714" y="642972"/>
            <a:ext cx="10596674" cy="916887"/>
          </a:xfrm>
        </p:spPr>
        <p:txBody>
          <a:bodyPr>
            <a:normAutofit/>
          </a:bodyPr>
          <a:lstStyle/>
          <a:p>
            <a:r>
              <a:rPr lang="en-GB" sz="3600" b="1" i="0" dirty="0">
                <a:effectLst/>
              </a:rPr>
              <a:t>Report: Rebuilding Tourism for the Future (OECD)</a:t>
            </a:r>
          </a:p>
          <a:p>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Read Report Article</a:t>
            </a:r>
            <a:endParaRPr lang="en-IE" dirty="0">
              <a:solidFill>
                <a:schemeClr val="bg1"/>
              </a:solidFill>
            </a:endParaRPr>
          </a:p>
        </p:txBody>
      </p:sp>
    </p:spTree>
    <p:extLst>
      <p:ext uri="{BB962C8B-B14F-4D97-AF65-F5344CB8AC3E}">
        <p14:creationId xmlns:p14="http://schemas.microsoft.com/office/powerpoint/2010/main" val="39372505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FAB0312-C264-6A26-8A20-00C57F7E8D04}"/>
              </a:ext>
            </a:extLst>
          </p:cNvPr>
          <p:cNvSpPr>
            <a:spLocks noGrp="1"/>
          </p:cNvSpPr>
          <p:nvPr>
            <p:ph type="body" sz="quarter" idx="16"/>
          </p:nvPr>
        </p:nvSpPr>
        <p:spPr>
          <a:xfrm>
            <a:off x="686442" y="245886"/>
            <a:ext cx="4716425" cy="582221"/>
          </a:xfrm>
        </p:spPr>
        <p:txBody>
          <a:bodyPr>
            <a:normAutofit fontScale="92500"/>
          </a:bodyPr>
          <a:lstStyle/>
          <a:p>
            <a:r>
              <a:rPr lang="en-IE" sz="3600" dirty="0">
                <a:solidFill>
                  <a:srgbClr val="7A547C"/>
                </a:solidFill>
              </a:rPr>
              <a:t>Reimagining Public Spaces</a:t>
            </a:r>
          </a:p>
          <a:p>
            <a:endParaRPr lang="en-IE" dirty="0">
              <a:solidFill>
                <a:srgbClr val="7A547C"/>
              </a:solidFill>
            </a:endParaRPr>
          </a:p>
        </p:txBody>
      </p:sp>
      <p:sp>
        <p:nvSpPr>
          <p:cNvPr id="6" name="Text Placeholder 5">
            <a:extLst>
              <a:ext uri="{FF2B5EF4-FFF2-40B4-BE49-F238E27FC236}">
                <a16:creationId xmlns:a16="http://schemas.microsoft.com/office/drawing/2014/main" id="{E75598A5-16FF-E977-7B69-ED8943284581}"/>
              </a:ext>
            </a:extLst>
          </p:cNvPr>
          <p:cNvSpPr>
            <a:spLocks noGrp="1"/>
          </p:cNvSpPr>
          <p:nvPr>
            <p:ph type="body" sz="quarter" idx="18"/>
          </p:nvPr>
        </p:nvSpPr>
        <p:spPr>
          <a:xfrm>
            <a:off x="388679" y="828106"/>
            <a:ext cx="5395868" cy="5877493"/>
          </a:xfrm>
          <a:solidFill>
            <a:schemeClr val="bg1"/>
          </a:solidFill>
        </p:spPr>
        <p:txBody>
          <a:bodyPr>
            <a:noAutofit/>
          </a:bodyPr>
          <a:lstStyle/>
          <a:p>
            <a:r>
              <a:rPr lang="en-GB" sz="2000" dirty="0">
                <a:solidFill>
                  <a:srgbClr val="7A547C"/>
                </a:solidFill>
                <a:effectLst/>
              </a:rPr>
              <a:t>The pandemic highlighted how inadequate access to open space is for many city dwellers, and how much this is disadvantaging already underprivileged groups. </a:t>
            </a:r>
            <a:r>
              <a:rPr lang="en-GB" sz="2000" b="0" dirty="0">
                <a:solidFill>
                  <a:srgbClr val="4D4D4D"/>
                </a:solidFill>
                <a:effectLst/>
              </a:rPr>
              <a:t>Being more creative in reimaging public space will be key to short-term recovery and will also drive longer-term place attractiveness by ensuring the health and resilience of our communities and by improving the quality of life for all residents.</a:t>
            </a:r>
          </a:p>
          <a:p>
            <a:endParaRPr lang="en-GB" sz="2000" dirty="0"/>
          </a:p>
          <a:p>
            <a:r>
              <a:rPr lang="en-GB" sz="2000" b="0" dirty="0">
                <a:solidFill>
                  <a:srgbClr val="4D4D4D"/>
                </a:solidFill>
                <a:effectLst/>
              </a:rPr>
              <a:t>Public </a:t>
            </a:r>
            <a:r>
              <a:rPr lang="en-GB" sz="2000" dirty="0">
                <a:solidFill>
                  <a:srgbClr val="4D4D4D"/>
                </a:solidFill>
              </a:rPr>
              <a:t>- </a:t>
            </a:r>
            <a:r>
              <a:rPr lang="en-GB" sz="2000" b="0" dirty="0">
                <a:solidFill>
                  <a:srgbClr val="4D4D4D"/>
                </a:solidFill>
                <a:effectLst/>
              </a:rPr>
              <a:t>Private regional tourism partnerships working with local planners provide a big opportunity for getting creative and resourceful and considering approaches to </a:t>
            </a:r>
            <a:r>
              <a:rPr lang="en-GB" sz="2000" b="0" i="0" u="none" strike="noStrike" dirty="0">
                <a:solidFill>
                  <a:srgbClr val="E94480"/>
                </a:solidFill>
                <a:effectLst/>
                <a:hlinkClick r:id="rId2"/>
              </a:rPr>
              <a:t>placemaking</a:t>
            </a:r>
            <a:r>
              <a:rPr lang="en-GB" sz="2000" b="0" i="0" dirty="0">
                <a:solidFill>
                  <a:srgbClr val="424242"/>
                </a:solidFill>
                <a:effectLst/>
              </a:rPr>
              <a:t>. </a:t>
            </a:r>
            <a:r>
              <a:rPr lang="en-GB" sz="2000" b="0" dirty="0">
                <a:solidFill>
                  <a:srgbClr val="4D4D4D"/>
                </a:solidFill>
                <a:effectLst/>
              </a:rPr>
              <a:t>There’s never been a better time to work together on a place brand and development strategy that engages the community, and re-imagines a better future.  (</a:t>
            </a:r>
            <a:r>
              <a:rPr lang="en-GB" sz="2000" b="0" dirty="0">
                <a:solidFill>
                  <a:srgbClr val="4D4D4D"/>
                </a:solidFill>
                <a:effectLst/>
                <a:hlinkClick r:id="rId3">
                  <a:extLst>
                    <a:ext uri="{A12FA001-AC4F-418D-AE19-62706E023703}">
                      <ahyp:hlinkClr xmlns:ahyp="http://schemas.microsoft.com/office/drawing/2018/hyperlinkcolor" val="tx"/>
                    </a:ext>
                  </a:extLst>
                </a:hlinkClick>
              </a:rPr>
              <a:t>Source</a:t>
            </a:r>
            <a:r>
              <a:rPr lang="en-GB" sz="2000" b="0" dirty="0">
                <a:solidFill>
                  <a:srgbClr val="4D4D4D"/>
                </a:solidFill>
                <a:effectLst/>
              </a:rPr>
              <a:t>)</a:t>
            </a:r>
          </a:p>
          <a:p>
            <a:endParaRPr lang="en-IE" sz="2000" b="0" dirty="0"/>
          </a:p>
          <a:p>
            <a:endParaRPr lang="en-IE" sz="2000" dirty="0"/>
          </a:p>
        </p:txBody>
      </p:sp>
      <p:sp>
        <p:nvSpPr>
          <p:cNvPr id="8" name="TextBox 7">
            <a:extLst>
              <a:ext uri="{FF2B5EF4-FFF2-40B4-BE49-F238E27FC236}">
                <a16:creationId xmlns:a16="http://schemas.microsoft.com/office/drawing/2014/main" id="{F0B0009D-4315-A23E-755D-DAFECCEEA1A9}"/>
              </a:ext>
            </a:extLst>
          </p:cNvPr>
          <p:cNvSpPr txBox="1"/>
          <p:nvPr/>
        </p:nvSpPr>
        <p:spPr>
          <a:xfrm>
            <a:off x="6178677" y="1358700"/>
            <a:ext cx="5794051" cy="3139321"/>
          </a:xfrm>
          <a:prstGeom prst="rect">
            <a:avLst/>
          </a:prstGeom>
          <a:noFill/>
        </p:spPr>
        <p:txBody>
          <a:bodyPr wrap="square" rtlCol="0">
            <a:spAutoFit/>
          </a:bodyPr>
          <a:lstStyle/>
          <a:p>
            <a:pPr algn="l"/>
            <a:r>
              <a:rPr lang="en-GB" b="1" i="0" dirty="0">
                <a:solidFill>
                  <a:srgbClr val="F27954"/>
                </a:solidFill>
                <a:effectLst/>
              </a:rPr>
              <a:t>Vilnius, the capital of Lithuania</a:t>
            </a:r>
            <a:r>
              <a:rPr lang="en-GB" b="0" i="0" dirty="0">
                <a:solidFill>
                  <a:srgbClr val="424242"/>
                </a:solidFill>
                <a:effectLst/>
              </a:rPr>
              <a:t>, re-allocating much of its public space to struggling bar and restaurant owners – effectively </a:t>
            </a:r>
            <a:r>
              <a:rPr lang="en-GB" b="0" i="0" u="none" strike="noStrike" dirty="0">
                <a:solidFill>
                  <a:srgbClr val="F27954"/>
                </a:solidFill>
                <a:effectLst/>
                <a:hlinkClick r:id="rId4">
                  <a:extLst>
                    <a:ext uri="{A12FA001-AC4F-418D-AE19-62706E023703}">
                      <ahyp:hlinkClr xmlns:ahyp="http://schemas.microsoft.com/office/drawing/2018/hyperlinkcolor" val="tx"/>
                    </a:ext>
                  </a:extLst>
                </a:hlinkClick>
              </a:rPr>
              <a:t>turning the city into an open-air café</a:t>
            </a:r>
            <a:r>
              <a:rPr lang="en-GB" b="0" i="0" dirty="0">
                <a:solidFill>
                  <a:srgbClr val="424242"/>
                </a:solidFill>
                <a:effectLst/>
              </a:rPr>
              <a:t>. </a:t>
            </a:r>
            <a:r>
              <a:rPr lang="en-GB" dirty="0">
                <a:solidFill>
                  <a:srgbClr val="424242"/>
                </a:solidFill>
              </a:rPr>
              <a:t>It gave </a:t>
            </a:r>
            <a:r>
              <a:rPr lang="en-GB" b="0" i="0" dirty="0">
                <a:solidFill>
                  <a:srgbClr val="424242"/>
                </a:solidFill>
                <a:effectLst/>
              </a:rPr>
              <a:t>eighteen of the city’s public spaces so businesses were able to resume business while still observing physical distancing rules. Over 160 businesses applied to be a part of the initiative. </a:t>
            </a:r>
            <a:r>
              <a:rPr lang="en-GB" b="1" i="0" dirty="0">
                <a:solidFill>
                  <a:srgbClr val="F27954"/>
                </a:solidFill>
                <a:effectLst/>
              </a:rPr>
              <a:t>Outdoor theatre and cinema </a:t>
            </a:r>
            <a:r>
              <a:rPr lang="en-GB" b="0" i="0" dirty="0">
                <a:solidFill>
                  <a:srgbClr val="424242"/>
                </a:solidFill>
                <a:effectLst/>
              </a:rPr>
              <a:t>can be moved into the mainstream. </a:t>
            </a:r>
            <a:r>
              <a:rPr lang="en-GB" b="1" i="0" dirty="0">
                <a:solidFill>
                  <a:srgbClr val="F27954"/>
                </a:solidFill>
                <a:effectLst/>
              </a:rPr>
              <a:t>Art exhibitions </a:t>
            </a:r>
            <a:r>
              <a:rPr lang="en-GB" b="0" i="0" dirty="0">
                <a:solidFill>
                  <a:srgbClr val="424242"/>
                </a:solidFill>
                <a:effectLst/>
              </a:rPr>
              <a:t>can be bought on the streets. </a:t>
            </a:r>
            <a:r>
              <a:rPr lang="en-GB" b="1" i="0" dirty="0">
                <a:solidFill>
                  <a:srgbClr val="F27954"/>
                </a:solidFill>
                <a:effectLst/>
              </a:rPr>
              <a:t>Disused public spaces </a:t>
            </a:r>
            <a:r>
              <a:rPr lang="en-GB" b="0" i="0" dirty="0">
                <a:solidFill>
                  <a:srgbClr val="424242"/>
                </a:solidFill>
                <a:effectLst/>
              </a:rPr>
              <a:t>can be reclaimed as pocket parks to help bring green spaces into densely urban areas. </a:t>
            </a:r>
          </a:p>
          <a:p>
            <a:endParaRPr lang="en-IE" dirty="0"/>
          </a:p>
        </p:txBody>
      </p:sp>
      <p:sp>
        <p:nvSpPr>
          <p:cNvPr id="9" name="TextBox 8">
            <a:hlinkClick r:id="rId5"/>
            <a:extLst>
              <a:ext uri="{FF2B5EF4-FFF2-40B4-BE49-F238E27FC236}">
                <a16:creationId xmlns:a16="http://schemas.microsoft.com/office/drawing/2014/main" id="{F722B96F-D99F-747B-1351-7BE8A6AB8171}"/>
              </a:ext>
            </a:extLst>
          </p:cNvPr>
          <p:cNvSpPr txBox="1"/>
          <p:nvPr/>
        </p:nvSpPr>
        <p:spPr>
          <a:xfrm>
            <a:off x="6178678" y="0"/>
            <a:ext cx="6013321" cy="1354217"/>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a:t>
            </a:r>
          </a:p>
          <a:p>
            <a:pPr algn="ctr"/>
            <a:r>
              <a:rPr lang="en-IE" sz="2400" dirty="0">
                <a:solidFill>
                  <a:schemeClr val="bg1"/>
                </a:solidFill>
              </a:rPr>
              <a:t>Lithuania Turned into A Vast Open Air Cafe</a:t>
            </a:r>
          </a:p>
          <a:p>
            <a:pPr algn="ctr"/>
            <a:endParaRPr lang="en-IE" dirty="0">
              <a:solidFill>
                <a:schemeClr val="bg1"/>
              </a:solidFill>
            </a:endParaRPr>
          </a:p>
        </p:txBody>
      </p:sp>
      <p:pic>
        <p:nvPicPr>
          <p:cNvPr id="2052" name="Picture 4" descr="This northern European city has moved its bars and restaurants outside. Will  customers follow? | CBC News">
            <a:hlinkClick r:id="rId6"/>
            <a:extLst>
              <a:ext uri="{FF2B5EF4-FFF2-40B4-BE49-F238E27FC236}">
                <a16:creationId xmlns:a16="http://schemas.microsoft.com/office/drawing/2014/main" id="{5D031AC5-870F-DF67-8F99-FB89701FA96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055224" y="4370594"/>
            <a:ext cx="4168588" cy="2344831"/>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descr="Touchscreen with solid fill">
            <a:extLst>
              <a:ext uri="{FF2B5EF4-FFF2-40B4-BE49-F238E27FC236}">
                <a16:creationId xmlns:a16="http://schemas.microsoft.com/office/drawing/2014/main" id="{604D9D98-8B48-E7D2-C7E7-2A4DC32F825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351807" y="5543010"/>
            <a:ext cx="1117269" cy="1117269"/>
          </a:xfrm>
          <a:prstGeom prst="rect">
            <a:avLst/>
          </a:prstGeom>
        </p:spPr>
      </p:pic>
    </p:spTree>
    <p:extLst>
      <p:ext uri="{BB962C8B-B14F-4D97-AF65-F5344CB8AC3E}">
        <p14:creationId xmlns:p14="http://schemas.microsoft.com/office/powerpoint/2010/main" val="15226764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34715" y="1757010"/>
            <a:ext cx="8901204" cy="4231413"/>
          </a:xfrm>
        </p:spPr>
        <p:txBody>
          <a:bodyPr>
            <a:normAutofit fontScale="77500" lnSpcReduction="20000"/>
          </a:bodyPr>
          <a:lstStyle/>
          <a:p>
            <a:pPr algn="l">
              <a:lnSpc>
                <a:spcPct val="110000"/>
              </a:lnSpc>
            </a:pPr>
            <a:r>
              <a:rPr lang="en-GB" b="1" i="0" dirty="0">
                <a:effectLst/>
              </a:rPr>
              <a:t>The impact of the crisis is being felt throughout the entire tourism ecosystem, and reopening and rebuilding destinations will require a joined-up approach. </a:t>
            </a:r>
          </a:p>
          <a:p>
            <a:pPr algn="l">
              <a:lnSpc>
                <a:spcPct val="110000"/>
              </a:lnSpc>
            </a:pPr>
            <a:endParaRPr lang="en-GB" b="1" i="0" dirty="0">
              <a:effectLst/>
            </a:endParaRPr>
          </a:p>
          <a:p>
            <a:pPr marL="342900" indent="-342900" algn="l">
              <a:lnSpc>
                <a:spcPct val="110000"/>
              </a:lnSpc>
              <a:buFont typeface="Arial" panose="020B0604020202020204" pitchFamily="34" charset="0"/>
              <a:buChar char="•"/>
            </a:pPr>
            <a:r>
              <a:rPr lang="en-GB" b="0" i="0" dirty="0">
                <a:effectLst/>
              </a:rPr>
              <a:t>Restoring traveller confidence and stimulating demand with new safe and clean labels for the sector, information apps for visitors and, domestic tourism promotion campaigns. </a:t>
            </a:r>
          </a:p>
          <a:p>
            <a:pPr marL="342900" indent="-342900" algn="l">
              <a:lnSpc>
                <a:spcPct val="110000"/>
              </a:lnSpc>
              <a:buFont typeface="Arial" panose="020B0604020202020204" pitchFamily="34" charset="0"/>
              <a:buChar char="•"/>
            </a:pPr>
            <a:r>
              <a:rPr lang="en-GB" b="0" i="0" dirty="0">
                <a:effectLst/>
              </a:rPr>
              <a:t>Preparing comprehensive tourism recovery plans, to rebuild destinations, encourage innovation and investment, and rethink the tourism sector.</a:t>
            </a:r>
          </a:p>
          <a:p>
            <a:pPr algn="l">
              <a:lnSpc>
                <a:spcPct val="110000"/>
              </a:lnSpc>
            </a:pPr>
            <a:endParaRPr lang="en-GB" b="0" i="0" dirty="0">
              <a:effectLst/>
            </a:endParaRPr>
          </a:p>
          <a:p>
            <a:pPr algn="l">
              <a:lnSpc>
                <a:spcPct val="110000"/>
              </a:lnSpc>
            </a:pPr>
            <a:r>
              <a:rPr lang="en-GB" b="0" i="0" dirty="0">
                <a:effectLst/>
              </a:rPr>
              <a:t>These actions are essential, but to reopen the tourism economy successfully and get businesses up and running, </a:t>
            </a:r>
            <a:r>
              <a:rPr lang="en-GB" b="1" i="0" dirty="0">
                <a:effectLst/>
              </a:rPr>
              <a:t>more needs to be done in a coordinated way as tourism services are very interdependent</a:t>
            </a:r>
            <a:r>
              <a:rPr lang="en-GB" b="0" i="0" dirty="0">
                <a:effectLst/>
              </a:rPr>
              <a:t>. The travel and tourism industry and governments should continue to reinforce their coordination mechanisms to accompany the businesses, notably the smallest ones, and the workers. Particular attention should be given also to the most sensitive/vulnerable destinations in the recovery phase.</a:t>
            </a:r>
          </a:p>
          <a:p>
            <a:pPr>
              <a:lnSpc>
                <a:spcPct val="110000"/>
              </a:lnSpc>
            </a:pPr>
            <a:endParaRPr lang="en-IE"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34714" y="642972"/>
            <a:ext cx="10596674" cy="916887"/>
          </a:xfrm>
        </p:spPr>
        <p:txBody>
          <a:bodyPr>
            <a:normAutofit fontScale="92500" lnSpcReduction="20000"/>
          </a:bodyPr>
          <a:lstStyle/>
          <a:p>
            <a:r>
              <a:rPr lang="en-GB" sz="3600" b="1" i="0" dirty="0">
                <a:effectLst/>
              </a:rPr>
              <a:t>Research: Tourism Workers' Perceptions Of Supporting Tourists’ Evacuation In Emergency Situations</a:t>
            </a:r>
          </a:p>
          <a:p>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Tree>
    <p:extLst>
      <p:ext uri="{BB962C8B-B14F-4D97-AF65-F5344CB8AC3E}">
        <p14:creationId xmlns:p14="http://schemas.microsoft.com/office/powerpoint/2010/main" val="38790896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48DA819-BD4D-B3EA-83E5-51E968CBEEC1}"/>
              </a:ext>
            </a:extLst>
          </p:cNvPr>
          <p:cNvSpPr>
            <a:spLocks noGrp="1"/>
          </p:cNvSpPr>
          <p:nvPr>
            <p:ph type="body" sz="quarter" idx="16"/>
          </p:nvPr>
        </p:nvSpPr>
        <p:spPr/>
        <p:txBody>
          <a:bodyPr>
            <a:normAutofit lnSpcReduction="10000"/>
          </a:bodyPr>
          <a:lstStyle/>
          <a:p>
            <a:r>
              <a:rPr lang="en-IE" dirty="0">
                <a:hlinkClick r:id="rId2">
                  <a:extLst>
                    <a:ext uri="{A12FA001-AC4F-418D-AE19-62706E023703}">
                      <ahyp:hlinkClr xmlns:ahyp="http://schemas.microsoft.com/office/drawing/2018/hyperlinkcolor" val="tx"/>
                    </a:ext>
                  </a:extLst>
                </a:hlinkClick>
              </a:rPr>
              <a:t>Superillas of Barcelona</a:t>
            </a:r>
            <a:endParaRPr lang="en-IE" dirty="0"/>
          </a:p>
        </p:txBody>
      </p:sp>
      <p:sp>
        <p:nvSpPr>
          <p:cNvPr id="7" name="Text Placeholder 6">
            <a:extLst>
              <a:ext uri="{FF2B5EF4-FFF2-40B4-BE49-F238E27FC236}">
                <a16:creationId xmlns:a16="http://schemas.microsoft.com/office/drawing/2014/main" id="{61CAAD0C-B34A-4693-E6C8-0BB2EB294E36}"/>
              </a:ext>
            </a:extLst>
          </p:cNvPr>
          <p:cNvSpPr>
            <a:spLocks noGrp="1"/>
          </p:cNvSpPr>
          <p:nvPr>
            <p:ph type="body" sz="quarter" idx="18"/>
          </p:nvPr>
        </p:nvSpPr>
        <p:spPr>
          <a:xfrm>
            <a:off x="338291" y="2622048"/>
            <a:ext cx="5999756" cy="3601793"/>
          </a:xfrm>
        </p:spPr>
        <p:txBody>
          <a:bodyPr>
            <a:normAutofit fontScale="92500" lnSpcReduction="10000"/>
          </a:bodyPr>
          <a:lstStyle/>
          <a:p>
            <a:pPr>
              <a:lnSpc>
                <a:spcPct val="110000"/>
              </a:lnSpc>
              <a:spcBef>
                <a:spcPts val="0"/>
              </a:spcBef>
            </a:pPr>
            <a:r>
              <a:rPr lang="en-IE" dirty="0">
                <a:solidFill>
                  <a:srgbClr val="4D4D4D"/>
                </a:solidFill>
              </a:rPr>
              <a:t>Barcelona’s superblocks could be a model for the future. </a:t>
            </a:r>
            <a:r>
              <a:rPr lang="en-GB" b="0" i="0" dirty="0">
                <a:solidFill>
                  <a:srgbClr val="4D4D4D"/>
                </a:solidFill>
                <a:effectLst/>
              </a:rPr>
              <a:t>Take the </a:t>
            </a:r>
            <a:r>
              <a:rPr lang="en-GB" b="0" i="0" dirty="0" err="1">
                <a:solidFill>
                  <a:srgbClr val="4D4D4D"/>
                </a:solidFill>
                <a:effectLst/>
              </a:rPr>
              <a:t>Poblenou</a:t>
            </a:r>
            <a:r>
              <a:rPr lang="en-GB" b="0" i="0" dirty="0">
                <a:solidFill>
                  <a:srgbClr val="4D4D4D"/>
                </a:solidFill>
                <a:effectLst/>
              </a:rPr>
              <a:t> superblock. By restricting traffic to a set of one-way systems and a 10km/hr speed limit, the superblock encourages traffic to move elsewhere. And by decreasing the number of cars on the roads to residential traffic, they were able to convert the unused lanes into community spaces – outside seating, play parks, and cafes. Cars have become an afterthought to community life. (</a:t>
            </a:r>
            <a:r>
              <a:rPr lang="en-GB" b="0" i="0" dirty="0">
                <a:solidFill>
                  <a:srgbClr val="4D4D4D"/>
                </a:solidFill>
                <a:effectLst/>
                <a:hlinkClick r:id="rId2">
                  <a:extLst>
                    <a:ext uri="{A12FA001-AC4F-418D-AE19-62706E023703}">
                      <ahyp:hlinkClr xmlns:ahyp="http://schemas.microsoft.com/office/drawing/2018/hyperlinkcolor" val="tx"/>
                    </a:ext>
                  </a:extLst>
                </a:hlinkClick>
              </a:rPr>
              <a:t>Source</a:t>
            </a:r>
            <a:r>
              <a:rPr lang="en-GB" b="0" i="0" dirty="0">
                <a:solidFill>
                  <a:srgbClr val="4D4D4D"/>
                </a:solidFill>
                <a:effectLst/>
              </a:rPr>
              <a:t>)</a:t>
            </a:r>
            <a:endParaRPr lang="en-IE" dirty="0">
              <a:solidFill>
                <a:srgbClr val="4D4D4D"/>
              </a:solidFill>
            </a:endParaRPr>
          </a:p>
        </p:txBody>
      </p:sp>
      <p:pic>
        <p:nvPicPr>
          <p:cNvPr id="9" name="Picture 8">
            <a:hlinkClick r:id="rId3"/>
            <a:extLst>
              <a:ext uri="{FF2B5EF4-FFF2-40B4-BE49-F238E27FC236}">
                <a16:creationId xmlns:a16="http://schemas.microsoft.com/office/drawing/2014/main" id="{ED53BD8B-FC99-5643-0776-C7F43CAB60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61200" y="1902756"/>
            <a:ext cx="5220447" cy="2964351"/>
          </a:xfrm>
          <a:prstGeom prst="rect">
            <a:avLst/>
          </a:prstGeom>
        </p:spPr>
      </p:pic>
      <p:sp>
        <p:nvSpPr>
          <p:cNvPr id="10" name="TextBox 9">
            <a:extLst>
              <a:ext uri="{FF2B5EF4-FFF2-40B4-BE49-F238E27FC236}">
                <a16:creationId xmlns:a16="http://schemas.microsoft.com/office/drawing/2014/main" id="{3780D1C3-0E88-A8F1-17C7-47D246248E7F}"/>
              </a:ext>
            </a:extLst>
          </p:cNvPr>
          <p:cNvSpPr txBox="1"/>
          <p:nvPr/>
        </p:nvSpPr>
        <p:spPr>
          <a:xfrm>
            <a:off x="7593106" y="5854509"/>
            <a:ext cx="3908612" cy="369332"/>
          </a:xfrm>
          <a:prstGeom prst="rect">
            <a:avLst/>
          </a:prstGeom>
          <a:noFill/>
        </p:spPr>
        <p:txBody>
          <a:bodyPr wrap="square" rtlCol="0">
            <a:spAutoFit/>
          </a:bodyPr>
          <a:lstStyle/>
          <a:p>
            <a:pPr algn="ctr"/>
            <a:r>
              <a:rPr lang="en-IE" dirty="0">
                <a:solidFill>
                  <a:srgbClr val="086D6E"/>
                </a:solidFill>
                <a:hlinkClick r:id="rId3">
                  <a:extLst>
                    <a:ext uri="{A12FA001-AC4F-418D-AE19-62706E023703}">
                      <ahyp:hlinkClr xmlns:ahyp="http://schemas.microsoft.com/office/drawing/2018/hyperlinkcolor" val="tx"/>
                    </a:ext>
                  </a:extLst>
                </a:hlinkClick>
              </a:rPr>
              <a:t>https://youtu.be/ZORzsubQA_M</a:t>
            </a:r>
            <a:r>
              <a:rPr lang="en-IE" dirty="0">
                <a:solidFill>
                  <a:srgbClr val="086D6E"/>
                </a:solidFill>
              </a:rPr>
              <a:t> </a:t>
            </a:r>
          </a:p>
        </p:txBody>
      </p:sp>
      <p:sp>
        <p:nvSpPr>
          <p:cNvPr id="2" name="TextBox 1">
            <a:hlinkClick r:id="rId5"/>
            <a:extLst>
              <a:ext uri="{FF2B5EF4-FFF2-40B4-BE49-F238E27FC236}">
                <a16:creationId xmlns:a16="http://schemas.microsoft.com/office/drawing/2014/main" id="{A3C942C2-3459-6220-18EF-6C28DECA98AF}"/>
              </a:ext>
            </a:extLst>
          </p:cNvPr>
          <p:cNvSpPr txBox="1"/>
          <p:nvPr/>
        </p:nvSpPr>
        <p:spPr>
          <a:xfrm>
            <a:off x="6178678" y="206618"/>
            <a:ext cx="6013321" cy="707886"/>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a:t>
            </a:r>
            <a:endParaRPr lang="en-IE" dirty="0">
              <a:solidFill>
                <a:schemeClr val="bg1"/>
              </a:solidFill>
            </a:endParaRPr>
          </a:p>
        </p:txBody>
      </p:sp>
    </p:spTree>
    <p:extLst>
      <p:ext uri="{BB962C8B-B14F-4D97-AF65-F5344CB8AC3E}">
        <p14:creationId xmlns:p14="http://schemas.microsoft.com/office/powerpoint/2010/main" val="30664851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FAB0312-C264-6A26-8A20-00C57F7E8D04}"/>
              </a:ext>
            </a:extLst>
          </p:cNvPr>
          <p:cNvSpPr>
            <a:spLocks noGrp="1"/>
          </p:cNvSpPr>
          <p:nvPr>
            <p:ph type="body" sz="quarter" idx="16"/>
          </p:nvPr>
        </p:nvSpPr>
        <p:spPr>
          <a:xfrm>
            <a:off x="471289" y="245886"/>
            <a:ext cx="4716425" cy="582221"/>
          </a:xfrm>
        </p:spPr>
        <p:txBody>
          <a:bodyPr>
            <a:normAutofit fontScale="85000" lnSpcReduction="10000"/>
          </a:bodyPr>
          <a:lstStyle/>
          <a:p>
            <a:pPr algn="ctr"/>
            <a:r>
              <a:rPr lang="en-IE" sz="3600" dirty="0">
                <a:solidFill>
                  <a:srgbClr val="7A547C"/>
                </a:solidFill>
              </a:rPr>
              <a:t>Digitalization will Accelerate</a:t>
            </a:r>
          </a:p>
          <a:p>
            <a:endParaRPr lang="en-IE" dirty="0">
              <a:solidFill>
                <a:srgbClr val="7A547C"/>
              </a:solidFill>
            </a:endParaRPr>
          </a:p>
        </p:txBody>
      </p:sp>
      <p:sp>
        <p:nvSpPr>
          <p:cNvPr id="6" name="Text Placeholder 5">
            <a:extLst>
              <a:ext uri="{FF2B5EF4-FFF2-40B4-BE49-F238E27FC236}">
                <a16:creationId xmlns:a16="http://schemas.microsoft.com/office/drawing/2014/main" id="{E75598A5-16FF-E977-7B69-ED8943284581}"/>
              </a:ext>
            </a:extLst>
          </p:cNvPr>
          <p:cNvSpPr>
            <a:spLocks noGrp="1"/>
          </p:cNvSpPr>
          <p:nvPr>
            <p:ph type="body" sz="quarter" idx="18"/>
          </p:nvPr>
        </p:nvSpPr>
        <p:spPr>
          <a:xfrm>
            <a:off x="471289" y="828107"/>
            <a:ext cx="5395868" cy="5877493"/>
          </a:xfrm>
          <a:solidFill>
            <a:schemeClr val="bg1"/>
          </a:solidFill>
        </p:spPr>
        <p:txBody>
          <a:bodyPr>
            <a:noAutofit/>
          </a:bodyPr>
          <a:lstStyle/>
          <a:p>
            <a:r>
              <a:rPr lang="en-GB" sz="2200" b="1" i="0" dirty="0">
                <a:solidFill>
                  <a:srgbClr val="333333"/>
                </a:solidFill>
                <a:effectLst/>
              </a:rPr>
              <a:t>Digitalization </a:t>
            </a:r>
            <a:r>
              <a:rPr lang="en-GB" sz="2200" b="0" i="0" dirty="0">
                <a:solidFill>
                  <a:srgbClr val="333333"/>
                </a:solidFill>
                <a:effectLst/>
              </a:rPr>
              <a:t>in tourism services is expected to continue to accelerate, including a higher use of automation, contact-less payments, and services, virtual experiences, real-time information provision</a:t>
            </a:r>
          </a:p>
          <a:p>
            <a:endParaRPr lang="en-GB" sz="2200" dirty="0">
              <a:solidFill>
                <a:srgbClr val="333333"/>
              </a:solidFill>
            </a:endParaRPr>
          </a:p>
          <a:p>
            <a:r>
              <a:rPr lang="en-GB" sz="2200" dirty="0">
                <a:solidFill>
                  <a:srgbClr val="333333"/>
                </a:solidFill>
              </a:rPr>
              <a:t>A burger bar that reinvented how to do business ‘closed’. The owner Michael Sheary created a digital drive-thru using WhatsApp to take orders. While it's very much so a take-it-day-by-day approach, it's a testament to the inventiveness of some business owners, and a clever way to work around the social distancing guidelines. </a:t>
            </a:r>
            <a:endParaRPr lang="en-IE" sz="2200" dirty="0">
              <a:solidFill>
                <a:srgbClr val="333333"/>
              </a:solidFill>
            </a:endParaRPr>
          </a:p>
          <a:p>
            <a:endParaRPr lang="en-IE" sz="2200" b="0" dirty="0"/>
          </a:p>
          <a:p>
            <a:endParaRPr lang="en-IE" sz="2200" dirty="0"/>
          </a:p>
        </p:txBody>
      </p:sp>
      <p:sp>
        <p:nvSpPr>
          <p:cNvPr id="2" name="TextBox 1">
            <a:hlinkClick r:id="rId2"/>
            <a:extLst>
              <a:ext uri="{FF2B5EF4-FFF2-40B4-BE49-F238E27FC236}">
                <a16:creationId xmlns:a16="http://schemas.microsoft.com/office/drawing/2014/main" id="{5D39AA6F-7136-06D5-D876-336BEACCBDAB}"/>
              </a:ext>
            </a:extLst>
          </p:cNvPr>
          <p:cNvSpPr txBox="1"/>
          <p:nvPr/>
        </p:nvSpPr>
        <p:spPr>
          <a:xfrm>
            <a:off x="6178678" y="0"/>
            <a:ext cx="6013321" cy="1354217"/>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a:t>
            </a:r>
          </a:p>
          <a:p>
            <a:pPr algn="ctr"/>
            <a:r>
              <a:rPr lang="en-IE" sz="2400" dirty="0">
                <a:solidFill>
                  <a:schemeClr val="bg1"/>
                </a:solidFill>
                <a:hlinkClick r:id="rId3">
                  <a:extLst>
                    <a:ext uri="{A12FA001-AC4F-418D-AE19-62706E023703}">
                      <ahyp:hlinkClr xmlns:ahyp="http://schemas.microsoft.com/office/drawing/2018/hyperlinkcolor" val="tx"/>
                    </a:ext>
                  </a:extLst>
                </a:hlinkClick>
              </a:rPr>
              <a:t>Bujo (Burger Bar) </a:t>
            </a:r>
            <a:r>
              <a:rPr lang="en-IE" sz="2400" dirty="0" err="1">
                <a:solidFill>
                  <a:schemeClr val="bg1"/>
                </a:solidFill>
                <a:hlinkClick r:id="rId3">
                  <a:extLst>
                    <a:ext uri="{A12FA001-AC4F-418D-AE19-62706E023703}">
                      <ahyp:hlinkClr xmlns:ahyp="http://schemas.microsoft.com/office/drawing/2018/hyperlinkcolor" val="tx"/>
                    </a:ext>
                  </a:extLst>
                </a:hlinkClick>
              </a:rPr>
              <a:t>Sandmount</a:t>
            </a:r>
            <a:r>
              <a:rPr lang="en-IE" sz="2400" dirty="0">
                <a:solidFill>
                  <a:schemeClr val="bg1"/>
                </a:solidFill>
                <a:hlinkClick r:id="rId3">
                  <a:extLst>
                    <a:ext uri="{A12FA001-AC4F-418D-AE19-62706E023703}">
                      <ahyp:hlinkClr xmlns:ahyp="http://schemas.microsoft.com/office/drawing/2018/hyperlinkcolor" val="tx"/>
                    </a:ext>
                  </a:extLst>
                </a:hlinkClick>
              </a:rPr>
              <a:t> Dublin, Ireland</a:t>
            </a:r>
            <a:endParaRPr lang="en-IE" sz="2400" dirty="0">
              <a:solidFill>
                <a:schemeClr val="bg1"/>
              </a:solidFill>
            </a:endParaRPr>
          </a:p>
          <a:p>
            <a:pPr algn="ctr"/>
            <a:endParaRPr lang="en-IE" dirty="0">
              <a:solidFill>
                <a:schemeClr val="bg1"/>
              </a:solidFill>
            </a:endParaRPr>
          </a:p>
        </p:txBody>
      </p:sp>
      <p:pic>
        <p:nvPicPr>
          <p:cNvPr id="3" name="Picture 2">
            <a:hlinkClick r:id="rId3"/>
            <a:extLst>
              <a:ext uri="{FF2B5EF4-FFF2-40B4-BE49-F238E27FC236}">
                <a16:creationId xmlns:a16="http://schemas.microsoft.com/office/drawing/2014/main" id="{F77941ED-E66A-D699-38A0-64D5BD954E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4836" y="1460930"/>
            <a:ext cx="5657683" cy="3308294"/>
          </a:xfrm>
          <a:prstGeom prst="rect">
            <a:avLst/>
          </a:prstGeom>
        </p:spPr>
      </p:pic>
      <p:sp>
        <p:nvSpPr>
          <p:cNvPr id="4" name="TextBox 3">
            <a:extLst>
              <a:ext uri="{FF2B5EF4-FFF2-40B4-BE49-F238E27FC236}">
                <a16:creationId xmlns:a16="http://schemas.microsoft.com/office/drawing/2014/main" id="{8BDC81E1-2E7B-11AA-CF83-93364336AAB0}"/>
              </a:ext>
            </a:extLst>
          </p:cNvPr>
          <p:cNvSpPr txBox="1"/>
          <p:nvPr/>
        </p:nvSpPr>
        <p:spPr>
          <a:xfrm>
            <a:off x="6324846" y="4954030"/>
            <a:ext cx="5867154" cy="1754326"/>
          </a:xfrm>
          <a:prstGeom prst="rect">
            <a:avLst/>
          </a:prstGeom>
          <a:solidFill>
            <a:srgbClr val="086D6E"/>
          </a:solidFill>
        </p:spPr>
        <p:txBody>
          <a:bodyPr wrap="square" rtlCol="0">
            <a:spAutoFit/>
          </a:bodyPr>
          <a:lstStyle/>
          <a:p>
            <a:pPr algn="ctr"/>
            <a:r>
              <a:rPr lang="en-GB" sz="1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‘We stuck one of our smartphones on our front window; placed another smartphone at our counter and connected them via an always-on </a:t>
            </a:r>
            <a:r>
              <a:rPr lang="en-GB" sz="1800" i="1" u="none" strike="noStrike"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@whatsapp</a:t>
            </a:r>
            <a:r>
              <a:rPr lang="en-GB" sz="1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video call and all of a sudden we had a sort of virtual portal. It provided social distance, (no guests allowed on the premises); a contactless pick-up service’. </a:t>
            </a:r>
            <a:endParaRPr lang="en-IE" i="1" dirty="0">
              <a:solidFill>
                <a:schemeClr val="bg1"/>
              </a:solidFill>
            </a:endParaRPr>
          </a:p>
        </p:txBody>
      </p:sp>
      <p:pic>
        <p:nvPicPr>
          <p:cNvPr id="8" name="Graphic 7" descr="Touchscreen with solid fill">
            <a:extLst>
              <a:ext uri="{FF2B5EF4-FFF2-40B4-BE49-F238E27FC236}">
                <a16:creationId xmlns:a16="http://schemas.microsoft.com/office/drawing/2014/main" id="{287CCA4B-2721-3975-9AD8-241FE36B41C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74731" y="3766853"/>
            <a:ext cx="1117269" cy="1117269"/>
          </a:xfrm>
          <a:prstGeom prst="rect">
            <a:avLst/>
          </a:prstGeom>
        </p:spPr>
      </p:pic>
    </p:spTree>
    <p:extLst>
      <p:ext uri="{BB962C8B-B14F-4D97-AF65-F5344CB8AC3E}">
        <p14:creationId xmlns:p14="http://schemas.microsoft.com/office/powerpoint/2010/main" val="3511961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FAB0312-C264-6A26-8A20-00C57F7E8D04}"/>
              </a:ext>
            </a:extLst>
          </p:cNvPr>
          <p:cNvSpPr>
            <a:spLocks noGrp="1"/>
          </p:cNvSpPr>
          <p:nvPr>
            <p:ph type="body" sz="quarter" idx="16"/>
          </p:nvPr>
        </p:nvSpPr>
        <p:spPr>
          <a:xfrm>
            <a:off x="686442" y="245886"/>
            <a:ext cx="4716425" cy="582221"/>
          </a:xfrm>
        </p:spPr>
        <p:txBody>
          <a:bodyPr>
            <a:normAutofit fontScale="92500"/>
          </a:bodyPr>
          <a:lstStyle/>
          <a:p>
            <a:r>
              <a:rPr lang="en-IE" sz="3600" dirty="0">
                <a:solidFill>
                  <a:srgbClr val="7A547C"/>
                </a:solidFill>
              </a:rPr>
              <a:t>Moving Indoors Outdoors</a:t>
            </a:r>
          </a:p>
          <a:p>
            <a:endParaRPr lang="en-IE" dirty="0">
              <a:solidFill>
                <a:srgbClr val="7A547C"/>
              </a:solidFill>
            </a:endParaRPr>
          </a:p>
        </p:txBody>
      </p:sp>
      <p:sp>
        <p:nvSpPr>
          <p:cNvPr id="6" name="Text Placeholder 5">
            <a:extLst>
              <a:ext uri="{FF2B5EF4-FFF2-40B4-BE49-F238E27FC236}">
                <a16:creationId xmlns:a16="http://schemas.microsoft.com/office/drawing/2014/main" id="{E75598A5-16FF-E977-7B69-ED8943284581}"/>
              </a:ext>
            </a:extLst>
          </p:cNvPr>
          <p:cNvSpPr>
            <a:spLocks noGrp="1"/>
          </p:cNvSpPr>
          <p:nvPr>
            <p:ph type="body" sz="quarter" idx="18"/>
          </p:nvPr>
        </p:nvSpPr>
        <p:spPr>
          <a:xfrm>
            <a:off x="388679" y="828106"/>
            <a:ext cx="5395868" cy="5877493"/>
          </a:xfrm>
          <a:solidFill>
            <a:schemeClr val="bg1"/>
          </a:solidFill>
        </p:spPr>
        <p:txBody>
          <a:bodyPr anchor="ctr">
            <a:noAutofit/>
          </a:bodyPr>
          <a:lstStyle/>
          <a:p>
            <a:r>
              <a:rPr lang="en-GB" sz="2400" b="0" i="0" dirty="0">
                <a:effectLst/>
              </a:rPr>
              <a:t>More businesses creating innovating and creating safe experiences for a post-COVID-19 world. The touring production of </a:t>
            </a:r>
            <a:r>
              <a:rPr lang="en-GB" sz="2400" b="0" i="0" u="none" strike="noStrike" dirty="0">
                <a:effectLst/>
                <a:hlinkClick r:id="rId2">
                  <a:extLst>
                    <a:ext uri="{A12FA001-AC4F-418D-AE19-62706E023703}">
                      <ahyp:hlinkClr xmlns:ahyp="http://schemas.microsoft.com/office/drawing/2018/hyperlinkcolor" val="tx"/>
                    </a:ext>
                  </a:extLst>
                </a:hlinkClick>
              </a:rPr>
              <a:t>‘The Phantom of the Opera’ in Seoul</a:t>
            </a:r>
            <a:r>
              <a:rPr lang="en-GB" sz="2400" b="0" i="0" dirty="0">
                <a:effectLst/>
              </a:rPr>
              <a:t> plays to a nearly full house each night thanks to a comprehensive tracking system and temperature sensors at the doors of the theatre. Other organisations are enforcing timed ticket slots and reduced numbers, such as the </a:t>
            </a:r>
            <a:r>
              <a:rPr lang="en-GB" sz="2400" b="0" i="0" u="none" strike="noStrike" dirty="0">
                <a:effectLst/>
                <a:hlinkClick r:id="rId3">
                  <a:extLst>
                    <a:ext uri="{A12FA001-AC4F-418D-AE19-62706E023703}">
                      <ahyp:hlinkClr xmlns:ahyp="http://schemas.microsoft.com/office/drawing/2018/hyperlinkcolor" val="tx"/>
                    </a:ext>
                  </a:extLst>
                </a:hlinkClick>
              </a:rPr>
              <a:t>Rijksmuseum</a:t>
            </a:r>
            <a:r>
              <a:rPr lang="en-GB" sz="2400" b="0" i="0" dirty="0">
                <a:effectLst/>
              </a:rPr>
              <a:t> in Amsterdam.</a:t>
            </a:r>
          </a:p>
          <a:p>
            <a:endParaRPr lang="en-GB" dirty="0"/>
          </a:p>
          <a:p>
            <a:endParaRPr lang="en-IE" sz="2100" dirty="0"/>
          </a:p>
        </p:txBody>
      </p:sp>
      <p:sp>
        <p:nvSpPr>
          <p:cNvPr id="2" name="TextBox 1">
            <a:hlinkClick r:id="rId4"/>
            <a:extLst>
              <a:ext uri="{FF2B5EF4-FFF2-40B4-BE49-F238E27FC236}">
                <a16:creationId xmlns:a16="http://schemas.microsoft.com/office/drawing/2014/main" id="{C3B7DC41-1555-F393-FB6F-044BD28F6E84}"/>
              </a:ext>
            </a:extLst>
          </p:cNvPr>
          <p:cNvSpPr txBox="1"/>
          <p:nvPr/>
        </p:nvSpPr>
        <p:spPr>
          <a:xfrm>
            <a:off x="6178678" y="0"/>
            <a:ext cx="6013321" cy="1323439"/>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a:t>
            </a:r>
          </a:p>
          <a:p>
            <a:pPr algn="ctr"/>
            <a:r>
              <a:rPr lang="en-IE" sz="2000" dirty="0">
                <a:solidFill>
                  <a:schemeClr val="bg1"/>
                </a:solidFill>
              </a:rPr>
              <a:t>Phantom of the Opera Uses State of the Art Technology</a:t>
            </a:r>
          </a:p>
          <a:p>
            <a:pPr algn="ctr"/>
            <a:r>
              <a:rPr lang="en-IE" sz="2000" dirty="0">
                <a:solidFill>
                  <a:schemeClr val="bg1"/>
                </a:solidFill>
              </a:rPr>
              <a:t>Rijksmuseum Amsterdam uses times ticket slots</a:t>
            </a:r>
            <a:endParaRPr lang="en-IE" dirty="0">
              <a:solidFill>
                <a:schemeClr val="bg1"/>
              </a:solidFill>
            </a:endParaRPr>
          </a:p>
        </p:txBody>
      </p:sp>
      <p:pic>
        <p:nvPicPr>
          <p:cNvPr id="4" name="Picture 3">
            <a:hlinkClick r:id="rId5"/>
            <a:extLst>
              <a:ext uri="{FF2B5EF4-FFF2-40B4-BE49-F238E27FC236}">
                <a16:creationId xmlns:a16="http://schemas.microsoft.com/office/drawing/2014/main" id="{6D43FA0C-C30D-8853-7379-DC47BB26B6D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60964" y="3047542"/>
            <a:ext cx="5242357" cy="3507028"/>
          </a:xfrm>
          <a:prstGeom prst="rect">
            <a:avLst/>
          </a:prstGeom>
        </p:spPr>
      </p:pic>
      <p:pic>
        <p:nvPicPr>
          <p:cNvPr id="3074" name="Picture 2" descr="Rijksmuseum Tickets and Guided Tours in Amsterdam | musement">
            <a:extLst>
              <a:ext uri="{FF2B5EF4-FFF2-40B4-BE49-F238E27FC236}">
                <a16:creationId xmlns:a16="http://schemas.microsoft.com/office/drawing/2014/main" id="{A63FF770-F5CA-1DAB-C3D3-79450262A5B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09691" y="1323439"/>
            <a:ext cx="4751293" cy="1855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6154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CB49C86-D8CA-4265-9A4D-0C22444F499A}"/>
              </a:ext>
            </a:extLst>
          </p:cNvPr>
          <p:cNvSpPr>
            <a:spLocks noGrp="1"/>
          </p:cNvSpPr>
          <p:nvPr>
            <p:ph type="body" sz="quarter" idx="13"/>
          </p:nvPr>
        </p:nvSpPr>
        <p:spPr>
          <a:xfrm>
            <a:off x="827512" y="810208"/>
            <a:ext cx="5187806" cy="5035621"/>
          </a:xfrm>
        </p:spPr>
        <p:txBody>
          <a:bodyPr>
            <a:normAutofit fontScale="77500" lnSpcReduction="20000"/>
          </a:bodyPr>
          <a:lstStyle/>
          <a:p>
            <a:pPr algn="ctr">
              <a:lnSpc>
                <a:spcPct val="120000"/>
              </a:lnSpc>
            </a:pPr>
            <a:r>
              <a:rPr lang="en-GB" b="0" i="0" dirty="0">
                <a:effectLst/>
              </a:rPr>
              <a:t>“This pandemic sent a warning that we need to change the way we live, travel, and see the world. We have an opportunity to build back greener and opt for low-carbon measures that protect nature and biodiversity while maintaining the economic benefits that the multi-million dollar tourism industry brings to local communities around the world.”</a:t>
            </a:r>
          </a:p>
          <a:p>
            <a:pPr algn="ctr">
              <a:lnSpc>
                <a:spcPct val="120000"/>
              </a:lnSpc>
            </a:pPr>
            <a:endParaRPr lang="en-GB" b="0" i="0" dirty="0">
              <a:effectLst/>
            </a:endParaRPr>
          </a:p>
          <a:p>
            <a:pPr algn="ctr">
              <a:lnSpc>
                <a:spcPct val="120000"/>
              </a:lnSpc>
            </a:pPr>
            <a:r>
              <a:rPr lang="en-GB" b="1" i="0" dirty="0">
                <a:effectLst/>
              </a:rPr>
              <a:t>Mark Radka</a:t>
            </a:r>
            <a:br>
              <a:rPr lang="en-GB" b="0" i="0" dirty="0">
                <a:effectLst/>
              </a:rPr>
            </a:br>
            <a:r>
              <a:rPr lang="en-GB" b="0" i="0" dirty="0">
                <a:effectLst/>
              </a:rPr>
              <a:t>Chief, Energy and Climate Branch of the UN Environment Programme (UNEP)</a:t>
            </a:r>
          </a:p>
          <a:p>
            <a:pPr>
              <a:lnSpc>
                <a:spcPct val="120000"/>
              </a:lnSpc>
            </a:pPr>
            <a:endParaRPr lang="en-IE" dirty="0"/>
          </a:p>
        </p:txBody>
      </p:sp>
      <p:pic>
        <p:nvPicPr>
          <p:cNvPr id="10242" name="Picture 2" descr="Mark Radka | UNEP - UN Environment Programme">
            <a:extLst>
              <a:ext uri="{FF2B5EF4-FFF2-40B4-BE49-F238E27FC236}">
                <a16:creationId xmlns:a16="http://schemas.microsoft.com/office/drawing/2014/main" id="{EA963E5D-EA12-B376-80B5-AC2936ADC50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16501" y="635654"/>
            <a:ext cx="4448175" cy="5210175"/>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4867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FAB0312-C264-6A26-8A20-00C57F7E8D04}"/>
              </a:ext>
            </a:extLst>
          </p:cNvPr>
          <p:cNvSpPr>
            <a:spLocks noGrp="1"/>
          </p:cNvSpPr>
          <p:nvPr>
            <p:ph type="body" sz="quarter" idx="16"/>
          </p:nvPr>
        </p:nvSpPr>
        <p:spPr>
          <a:xfrm>
            <a:off x="534777" y="276619"/>
            <a:ext cx="5167511" cy="817075"/>
          </a:xfrm>
        </p:spPr>
        <p:txBody>
          <a:bodyPr>
            <a:normAutofit fontScale="85000" lnSpcReduction="20000"/>
          </a:bodyPr>
          <a:lstStyle/>
          <a:p>
            <a:pPr algn="ctr"/>
            <a:r>
              <a:rPr lang="en-IE" sz="3600" dirty="0">
                <a:solidFill>
                  <a:srgbClr val="7A547C"/>
                </a:solidFill>
              </a:rPr>
              <a:t>Interconnectedness and Sustainability are a Priority </a:t>
            </a:r>
          </a:p>
          <a:p>
            <a:pPr algn="ctr"/>
            <a:endParaRPr lang="en-IE" dirty="0">
              <a:solidFill>
                <a:srgbClr val="7A547C"/>
              </a:solidFill>
            </a:endParaRPr>
          </a:p>
        </p:txBody>
      </p:sp>
      <p:sp>
        <p:nvSpPr>
          <p:cNvPr id="6" name="Text Placeholder 5">
            <a:extLst>
              <a:ext uri="{FF2B5EF4-FFF2-40B4-BE49-F238E27FC236}">
                <a16:creationId xmlns:a16="http://schemas.microsoft.com/office/drawing/2014/main" id="{E75598A5-16FF-E977-7B69-ED8943284581}"/>
              </a:ext>
            </a:extLst>
          </p:cNvPr>
          <p:cNvSpPr>
            <a:spLocks noGrp="1"/>
          </p:cNvSpPr>
          <p:nvPr>
            <p:ph type="body" sz="quarter" idx="18"/>
          </p:nvPr>
        </p:nvSpPr>
        <p:spPr>
          <a:xfrm>
            <a:off x="534777" y="1010052"/>
            <a:ext cx="5561223" cy="5602062"/>
          </a:xfrm>
          <a:solidFill>
            <a:schemeClr val="bg1"/>
          </a:solidFill>
        </p:spPr>
        <p:txBody>
          <a:bodyPr anchor="t">
            <a:noAutofit/>
          </a:bodyPr>
          <a:lstStyle/>
          <a:p>
            <a:r>
              <a:rPr lang="en-GB" sz="2200" b="0" i="0" dirty="0">
                <a:effectLst/>
              </a:rPr>
              <a:t>The Covid-19 pandemic has heightened the focus on the resiliency, sustainability, and interconnectedness of the tourism sector. Covid impacts decreased CO2 emissions and stalled the ‘over-tourism’ issue.</a:t>
            </a:r>
          </a:p>
          <a:p>
            <a:endParaRPr lang="en-GB" sz="2200" b="0" i="0" dirty="0">
              <a:effectLst/>
            </a:endParaRPr>
          </a:p>
          <a:p>
            <a:pPr algn="l"/>
            <a:r>
              <a:rPr lang="en-GB" sz="2200" b="0" i="0" dirty="0">
                <a:effectLst/>
              </a:rPr>
              <a:t>Ireland is now supporting a more sustainable recovery. It is predicted to improve its competitive positioning by transitioning to more environmentally friendly tourist transport, increased emphasis on outdoor activities, more hands-on heritage, and cultural experiences, local food production, and slow tourism hubs. Government action including financial incentives is already supporting tourism businesses. (</a:t>
            </a:r>
            <a:r>
              <a:rPr lang="en-GB" sz="2200" b="0" i="0" dirty="0">
                <a:effectLst/>
                <a:hlinkClick r:id="rId2">
                  <a:extLst>
                    <a:ext uri="{A12FA001-AC4F-418D-AE19-62706E023703}">
                      <ahyp:hlinkClr xmlns:ahyp="http://schemas.microsoft.com/office/drawing/2018/hyperlinkcolor" val="tx"/>
                    </a:ext>
                  </a:extLst>
                </a:hlinkClick>
              </a:rPr>
              <a:t>source</a:t>
            </a:r>
            <a:r>
              <a:rPr lang="en-GB" sz="2200" b="0" i="0" dirty="0">
                <a:effectLst/>
              </a:rPr>
              <a:t>)</a:t>
            </a:r>
          </a:p>
        </p:txBody>
      </p:sp>
      <p:sp>
        <p:nvSpPr>
          <p:cNvPr id="2" name="TextBox 1">
            <a:hlinkClick r:id="rId3"/>
            <a:extLst>
              <a:ext uri="{FF2B5EF4-FFF2-40B4-BE49-F238E27FC236}">
                <a16:creationId xmlns:a16="http://schemas.microsoft.com/office/drawing/2014/main" id="{C3B7DC41-1555-F393-FB6F-044BD28F6E84}"/>
              </a:ext>
            </a:extLst>
          </p:cNvPr>
          <p:cNvSpPr txBox="1"/>
          <p:nvPr/>
        </p:nvSpPr>
        <p:spPr>
          <a:xfrm>
            <a:off x="6178678" y="0"/>
            <a:ext cx="6013321" cy="1938992"/>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a:t>
            </a:r>
          </a:p>
          <a:p>
            <a:pPr algn="ctr"/>
            <a:r>
              <a:rPr lang="en-IE" sz="2000" dirty="0">
                <a:solidFill>
                  <a:schemeClr val="bg1"/>
                </a:solidFill>
              </a:rPr>
              <a:t>Ireland Prioritises Sustainability and Interconnectedness</a:t>
            </a:r>
          </a:p>
          <a:p>
            <a:pPr algn="ctr"/>
            <a:r>
              <a:rPr lang="en-IE" sz="2000" b="1" dirty="0">
                <a:solidFill>
                  <a:schemeClr val="bg1"/>
                </a:solidFill>
              </a:rPr>
              <a:t>Survival Report</a:t>
            </a:r>
          </a:p>
          <a:p>
            <a:pPr algn="ctr"/>
            <a:r>
              <a:rPr lang="en-GB" sz="2000" dirty="0">
                <a:solidFill>
                  <a:schemeClr val="bg1"/>
                </a:solidFill>
              </a:rPr>
              <a:t>How Irish Tourism Can Recover From An Existential Crisis</a:t>
            </a:r>
          </a:p>
          <a:p>
            <a:pPr algn="ctr"/>
            <a:r>
              <a:rPr lang="en-IE" sz="2000" dirty="0">
                <a:solidFill>
                  <a:schemeClr val="bg1"/>
                </a:solidFill>
              </a:rPr>
              <a:t> </a:t>
            </a:r>
          </a:p>
        </p:txBody>
      </p:sp>
      <p:pic>
        <p:nvPicPr>
          <p:cNvPr id="7" name="Picture 6">
            <a:hlinkClick r:id="rId2"/>
            <a:extLst>
              <a:ext uri="{FF2B5EF4-FFF2-40B4-BE49-F238E27FC236}">
                <a16:creationId xmlns:a16="http://schemas.microsoft.com/office/drawing/2014/main" id="{89439654-A2F7-697B-88A4-43BE612AF1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78678" y="1982308"/>
            <a:ext cx="6013322" cy="2976109"/>
          </a:xfrm>
          <a:prstGeom prst="rect">
            <a:avLst/>
          </a:prstGeom>
        </p:spPr>
      </p:pic>
      <p:sp>
        <p:nvSpPr>
          <p:cNvPr id="8" name="TextBox 7">
            <a:extLst>
              <a:ext uri="{FF2B5EF4-FFF2-40B4-BE49-F238E27FC236}">
                <a16:creationId xmlns:a16="http://schemas.microsoft.com/office/drawing/2014/main" id="{34BD19C5-0167-D63E-A35E-7CF43A23FA69}"/>
              </a:ext>
            </a:extLst>
          </p:cNvPr>
          <p:cNvSpPr txBox="1"/>
          <p:nvPr/>
        </p:nvSpPr>
        <p:spPr>
          <a:xfrm>
            <a:off x="6096000" y="5309509"/>
            <a:ext cx="6013321" cy="369332"/>
          </a:xfrm>
          <a:prstGeom prst="rect">
            <a:avLst/>
          </a:prstGeom>
          <a:noFill/>
        </p:spPr>
        <p:txBody>
          <a:bodyPr wrap="square" rtlCol="0">
            <a:spAutoFit/>
          </a:bodyPr>
          <a:lstStyle/>
          <a:p>
            <a:r>
              <a:rPr lang="en-IE" dirty="0">
                <a:solidFill>
                  <a:srgbClr val="086D6E"/>
                </a:solidFill>
                <a:hlinkClick r:id="rId2">
                  <a:extLst>
                    <a:ext uri="{A12FA001-AC4F-418D-AE19-62706E023703}">
                      <ahyp:hlinkClr xmlns:ahyp="http://schemas.microsoft.com/office/drawing/2018/hyperlinkcolor" val="tx"/>
                    </a:ext>
                  </a:extLst>
                </a:hlinkClick>
              </a:rPr>
              <a:t>https://www.itic.ie/RECOVERY/tourism-survival-revival-report/</a:t>
            </a:r>
            <a:r>
              <a:rPr lang="en-IE" dirty="0">
                <a:solidFill>
                  <a:srgbClr val="086D6E"/>
                </a:solidFill>
              </a:rPr>
              <a:t> </a:t>
            </a:r>
          </a:p>
        </p:txBody>
      </p:sp>
    </p:spTree>
    <p:extLst>
      <p:ext uri="{BB962C8B-B14F-4D97-AF65-F5344CB8AC3E}">
        <p14:creationId xmlns:p14="http://schemas.microsoft.com/office/powerpoint/2010/main" val="1547278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837CC619-22EC-CA2F-4D08-D292AB9DFA14}"/>
              </a:ext>
            </a:extLst>
          </p:cNvPr>
          <p:cNvSpPr>
            <a:spLocks noGrp="1"/>
          </p:cNvSpPr>
          <p:nvPr>
            <p:ph type="body" sz="quarter" idx="16"/>
          </p:nvPr>
        </p:nvSpPr>
        <p:spPr/>
        <p:txBody>
          <a:bodyPr>
            <a:normAutofit lnSpcReduction="10000"/>
          </a:bodyPr>
          <a:lstStyle/>
          <a:p>
            <a:r>
              <a:rPr lang="en-IE" dirty="0">
                <a:solidFill>
                  <a:srgbClr val="3AA091"/>
                </a:solidFill>
              </a:rPr>
              <a:t>Learning Outcomes</a:t>
            </a:r>
          </a:p>
        </p:txBody>
      </p:sp>
      <p:sp>
        <p:nvSpPr>
          <p:cNvPr id="23" name="Text Placeholder 22">
            <a:extLst>
              <a:ext uri="{FF2B5EF4-FFF2-40B4-BE49-F238E27FC236}">
                <a16:creationId xmlns:a16="http://schemas.microsoft.com/office/drawing/2014/main" id="{C913A5E1-11E1-54FA-1243-CBA999D4E81D}"/>
              </a:ext>
            </a:extLst>
          </p:cNvPr>
          <p:cNvSpPr>
            <a:spLocks noGrp="1"/>
          </p:cNvSpPr>
          <p:nvPr>
            <p:ph type="body" sz="quarter" idx="18"/>
          </p:nvPr>
        </p:nvSpPr>
        <p:spPr>
          <a:xfrm>
            <a:off x="733139" y="1177730"/>
            <a:ext cx="4986343" cy="5151351"/>
          </a:xfrm>
        </p:spPr>
        <p:txBody>
          <a:bodyPr>
            <a:normAutofit fontScale="85000" lnSpcReduction="10000"/>
          </a:bodyPr>
          <a:lstStyle/>
          <a:p>
            <a:pPr marL="342900" indent="-342900">
              <a:buFont typeface="Wingdings" panose="05000000000000000000" pitchFamily="2" charset="2"/>
              <a:buChar char="v"/>
            </a:pPr>
            <a:r>
              <a:rPr lang="en-IE" b="1" dirty="0">
                <a:solidFill>
                  <a:srgbClr val="3AA091"/>
                </a:solidFill>
              </a:rPr>
              <a:t>Learn </a:t>
            </a:r>
            <a:r>
              <a:rPr lang="en-IE" dirty="0"/>
              <a:t>how tourism regions are resilient but now more than ever need to implement recovery, resilience and rebuilding strategies </a:t>
            </a:r>
          </a:p>
          <a:p>
            <a:pPr marL="342900" indent="-342900">
              <a:buFont typeface="Wingdings" panose="05000000000000000000" pitchFamily="2" charset="2"/>
              <a:buChar char="v"/>
            </a:pPr>
            <a:r>
              <a:rPr lang="en-IE" b="1" dirty="0">
                <a:solidFill>
                  <a:srgbClr val="002060"/>
                </a:solidFill>
              </a:rPr>
              <a:t>Understand </a:t>
            </a:r>
            <a:r>
              <a:rPr lang="en-IE" dirty="0"/>
              <a:t>the difference between business continuity and resilience of tourism regions</a:t>
            </a:r>
          </a:p>
          <a:p>
            <a:pPr marL="342900" indent="-342900">
              <a:buFont typeface="Wingdings" panose="05000000000000000000" pitchFamily="2" charset="2"/>
              <a:buChar char="v"/>
            </a:pPr>
            <a:r>
              <a:rPr lang="en-IE" b="1" dirty="0">
                <a:solidFill>
                  <a:srgbClr val="F27954"/>
                </a:solidFill>
              </a:rPr>
              <a:t>Learn</a:t>
            </a:r>
            <a:r>
              <a:rPr lang="en-IE" dirty="0"/>
              <a:t> how through existing case studies how regional tourism has changed to a ‘New Norm’ with a focus on future sustainability, digital technologies, safety, and greener tourism priorities</a:t>
            </a:r>
          </a:p>
          <a:p>
            <a:pPr marL="342900" indent="-342900">
              <a:buFont typeface="Wingdings" panose="05000000000000000000" pitchFamily="2" charset="2"/>
              <a:buChar char="v"/>
            </a:pPr>
            <a:r>
              <a:rPr lang="en-IE" b="1" dirty="0">
                <a:solidFill>
                  <a:srgbClr val="916395"/>
                </a:solidFill>
              </a:rPr>
              <a:t>Learn </a:t>
            </a:r>
            <a:r>
              <a:rPr lang="en-IE" dirty="0"/>
              <a:t>how regions can move from response to recovery for business continuity </a:t>
            </a:r>
          </a:p>
          <a:p>
            <a:pPr marL="342900" indent="-342900">
              <a:buFont typeface="Wingdings" panose="05000000000000000000" pitchFamily="2" charset="2"/>
              <a:buChar char="v"/>
            </a:pPr>
            <a:r>
              <a:rPr lang="en-IE" b="1" dirty="0">
                <a:solidFill>
                  <a:srgbClr val="3AA091"/>
                </a:solidFill>
              </a:rPr>
              <a:t>Understand </a:t>
            </a:r>
            <a:r>
              <a:rPr lang="en-IE" dirty="0"/>
              <a:t>the different adaptations and aftermath that can shape and change destination growth</a:t>
            </a:r>
          </a:p>
        </p:txBody>
      </p:sp>
      <p:pic>
        <p:nvPicPr>
          <p:cNvPr id="30" name="Picture Placeholder 29" descr="A picture containing sky, ground, outdoor, person&#10;&#10;Description automatically generated">
            <a:extLst>
              <a:ext uri="{FF2B5EF4-FFF2-40B4-BE49-F238E27FC236}">
                <a16:creationId xmlns:a16="http://schemas.microsoft.com/office/drawing/2014/main" id="{F17026FC-B4A2-E41B-AF47-2907AB8C70FA}"/>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l="38871" r="8779"/>
          <a:stretch/>
        </p:blipFill>
        <p:spPr>
          <a:xfrm>
            <a:off x="5957047" y="0"/>
            <a:ext cx="5395869" cy="6858001"/>
          </a:xfrm>
        </p:spPr>
      </p:pic>
    </p:spTree>
    <p:extLst>
      <p:ext uri="{BB962C8B-B14F-4D97-AF65-F5344CB8AC3E}">
        <p14:creationId xmlns:p14="http://schemas.microsoft.com/office/powerpoint/2010/main" val="37097398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843888" y="1770656"/>
            <a:ext cx="8901204" cy="4231413"/>
          </a:xfrm>
        </p:spPr>
        <p:txBody>
          <a:bodyPr>
            <a:normAutofit/>
          </a:bodyPr>
          <a:lstStyle/>
          <a:p>
            <a:pPr algn="l"/>
            <a:r>
              <a:rPr lang="en-GB" b="1" i="0" dirty="0">
                <a:effectLst/>
              </a:rPr>
              <a:t>Looking ahead, the measures put in place today will shape the tourism of tomorrow. </a:t>
            </a:r>
            <a:r>
              <a:rPr lang="en-GB" b="0" i="0" dirty="0">
                <a:effectLst/>
              </a:rPr>
              <a:t>Governments need to already consider the</a:t>
            </a:r>
            <a:r>
              <a:rPr lang="en-GB" b="1" i="0" dirty="0">
                <a:effectLst/>
              </a:rPr>
              <a:t> longer-term implications of the crisis</a:t>
            </a:r>
            <a:r>
              <a:rPr lang="en-GB" b="0" i="0" dirty="0">
                <a:effectLst/>
              </a:rPr>
              <a:t> while staying ahead of the digital curve, supporting the low-carbon transition and promoting the structural transformation needed to</a:t>
            </a:r>
            <a:r>
              <a:rPr lang="en-GB" b="1" i="0" dirty="0">
                <a:effectLst/>
              </a:rPr>
              <a:t> build a stronger, more sustainable, and resilient tourism economy. The crisis is an opportunity to rethink tourism for the future.</a:t>
            </a:r>
          </a:p>
          <a:p>
            <a:pPr>
              <a:lnSpc>
                <a:spcPct val="110000"/>
              </a:lnSpc>
            </a:pPr>
            <a:endParaRPr lang="en-IE"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34714" y="642972"/>
            <a:ext cx="10596674" cy="916887"/>
          </a:xfrm>
        </p:spPr>
        <p:txBody>
          <a:bodyPr>
            <a:normAutofit fontScale="92500" lnSpcReduction="20000"/>
          </a:bodyPr>
          <a:lstStyle/>
          <a:p>
            <a:r>
              <a:rPr lang="en-GB" sz="3600" b="1" i="0" dirty="0">
                <a:effectLst/>
              </a:rPr>
              <a:t>Research: Tourism Workers' Perceptions Of Supporting Tourists’ Evacuation In Emergency Situations</a:t>
            </a:r>
          </a:p>
          <a:p>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Tree>
    <p:extLst>
      <p:ext uri="{BB962C8B-B14F-4D97-AF65-F5344CB8AC3E}">
        <p14:creationId xmlns:p14="http://schemas.microsoft.com/office/powerpoint/2010/main" val="36855535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34715" y="1757011"/>
            <a:ext cx="8901204" cy="3867704"/>
          </a:xfrm>
        </p:spPr>
        <p:txBody>
          <a:bodyPr>
            <a:normAutofit lnSpcReduction="10000"/>
          </a:bodyPr>
          <a:lstStyle/>
          <a:p>
            <a:pPr algn="l"/>
            <a:r>
              <a:rPr lang="en-GB" sz="2400" b="0" i="0" dirty="0">
                <a:effectLst/>
              </a:rPr>
              <a:t>Key policy considerations, identified by the OECD Tourism Papers No. 2021/01, recommend a greater emphasis on environmental and socio-cultural pillars of sustainability; the adoption of an integrated policy-industry-community approach; and the mainstreaming of sustainable policies and practices to develop and manage more sustainable tourism business models.</a:t>
            </a:r>
          </a:p>
          <a:p>
            <a:pPr algn="l"/>
            <a:endParaRPr lang="en-GB" sz="2400" b="0" i="0" dirty="0">
              <a:effectLst/>
            </a:endParaRPr>
          </a:p>
          <a:p>
            <a:pPr algn="l"/>
            <a:r>
              <a:rPr lang="en-GB" sz="2400" b="0" i="0" dirty="0">
                <a:effectLst/>
              </a:rPr>
              <a:t>The immediate aftermath of the crisis provides an opportunity to better align recovery plans and investments with a transition that meets the objectives of health and safety, sustainability, climate action, and biodiversity protection.</a:t>
            </a:r>
            <a:endParaRPr lang="en-IE" dirty="0"/>
          </a:p>
          <a:p>
            <a:endParaRPr lang="en-IE"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34714" y="642972"/>
            <a:ext cx="10596674" cy="916887"/>
          </a:xfrm>
        </p:spPr>
        <p:txBody>
          <a:bodyPr>
            <a:normAutofit/>
          </a:bodyPr>
          <a:lstStyle/>
          <a:p>
            <a:r>
              <a:rPr lang="en-GB" sz="3600" b="1" i="0" dirty="0">
                <a:effectLst/>
              </a:rPr>
              <a:t>Report: </a:t>
            </a:r>
            <a:r>
              <a:rPr lang="en-GB" sz="3600" b="0" i="0" dirty="0">
                <a:effectLst/>
              </a:rPr>
              <a:t>OECD Crisis Recovery Solutions</a:t>
            </a:r>
          </a:p>
          <a:p>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Tree>
    <p:extLst>
      <p:ext uri="{BB962C8B-B14F-4D97-AF65-F5344CB8AC3E}">
        <p14:creationId xmlns:p14="http://schemas.microsoft.com/office/powerpoint/2010/main" val="25876250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3AB92F72-4885-E4C2-2334-A300B05AEE4B}"/>
              </a:ext>
            </a:extLst>
          </p:cNvPr>
          <p:cNvGrpSpPr/>
          <p:nvPr/>
        </p:nvGrpSpPr>
        <p:grpSpPr>
          <a:xfrm>
            <a:off x="2352167" y="159190"/>
            <a:ext cx="8606548" cy="6707528"/>
            <a:chOff x="1822329" y="95015"/>
            <a:chExt cx="6297495" cy="5129301"/>
          </a:xfrm>
        </p:grpSpPr>
        <p:grpSp>
          <p:nvGrpSpPr>
            <p:cNvPr id="3" name="Graphic 2">
              <a:extLst>
                <a:ext uri="{FF2B5EF4-FFF2-40B4-BE49-F238E27FC236}">
                  <a16:creationId xmlns:a16="http://schemas.microsoft.com/office/drawing/2014/main" id="{1B2CB44E-8C68-C5E4-25A2-891441C8C9B9}"/>
                </a:ext>
              </a:extLst>
            </p:cNvPr>
            <p:cNvGrpSpPr/>
            <p:nvPr/>
          </p:nvGrpSpPr>
          <p:grpSpPr>
            <a:xfrm>
              <a:off x="1822329" y="95015"/>
              <a:ext cx="6297495" cy="1706278"/>
              <a:chOff x="1822329" y="95015"/>
              <a:chExt cx="6297495" cy="1706278"/>
            </a:xfrm>
          </p:grpSpPr>
          <p:grpSp>
            <p:nvGrpSpPr>
              <p:cNvPr id="100" name="Graphic 2">
                <a:extLst>
                  <a:ext uri="{FF2B5EF4-FFF2-40B4-BE49-F238E27FC236}">
                    <a16:creationId xmlns:a16="http://schemas.microsoft.com/office/drawing/2014/main" id="{716513F6-5306-0728-014C-4CED462C9AED}"/>
                  </a:ext>
                </a:extLst>
              </p:cNvPr>
              <p:cNvGrpSpPr/>
              <p:nvPr/>
            </p:nvGrpSpPr>
            <p:grpSpPr>
              <a:xfrm>
                <a:off x="1822329" y="95015"/>
                <a:ext cx="2075870" cy="1706278"/>
                <a:chOff x="1822329" y="95015"/>
                <a:chExt cx="2075870" cy="1706278"/>
              </a:xfrm>
            </p:grpSpPr>
            <p:pic>
              <p:nvPicPr>
                <p:cNvPr id="121" name="Picture 120">
                  <a:extLst>
                    <a:ext uri="{FF2B5EF4-FFF2-40B4-BE49-F238E27FC236}">
                      <a16:creationId xmlns:a16="http://schemas.microsoft.com/office/drawing/2014/main" id="{6B7A49A9-F3D6-05AC-249F-4297BA175F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22329" y="406850"/>
                  <a:ext cx="1999244" cy="1394443"/>
                </a:xfrm>
                <a:custGeom>
                  <a:avLst/>
                  <a:gdLst>
                    <a:gd name="connsiteX0" fmla="*/ -1062 w 1999244"/>
                    <a:gd name="connsiteY0" fmla="*/ -788 h 1394443"/>
                    <a:gd name="connsiteX1" fmla="*/ 1998182 w 1999244"/>
                    <a:gd name="connsiteY1" fmla="*/ -788 h 1394443"/>
                    <a:gd name="connsiteX2" fmla="*/ 1998182 w 1999244"/>
                    <a:gd name="connsiteY2" fmla="*/ 1393655 h 1394443"/>
                    <a:gd name="connsiteX3" fmla="*/ -1062 w 1999244"/>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88"/>
                      </a:moveTo>
                      <a:lnTo>
                        <a:pt x="1998182" y="-788"/>
                      </a:lnTo>
                      <a:lnTo>
                        <a:pt x="1998182" y="1393655"/>
                      </a:lnTo>
                      <a:lnTo>
                        <a:pt x="-1062" y="1393655"/>
                      </a:lnTo>
                      <a:close/>
                    </a:path>
                  </a:pathLst>
                </a:custGeom>
              </p:spPr>
            </p:pic>
            <p:sp>
              <p:nvSpPr>
                <p:cNvPr id="122" name="Freeform 8">
                  <a:extLst>
                    <a:ext uri="{FF2B5EF4-FFF2-40B4-BE49-F238E27FC236}">
                      <a16:creationId xmlns:a16="http://schemas.microsoft.com/office/drawing/2014/main" id="{CF114C0F-F432-AD1D-3922-99D00F88DAED}"/>
                    </a:ext>
                  </a:extLst>
                </p:cNvPr>
                <p:cNvSpPr/>
                <p:nvPr/>
              </p:nvSpPr>
              <p:spPr>
                <a:xfrm>
                  <a:off x="2002808" y="29670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23" name="Freeform 9">
                  <a:extLst>
                    <a:ext uri="{FF2B5EF4-FFF2-40B4-BE49-F238E27FC236}">
                      <a16:creationId xmlns:a16="http://schemas.microsoft.com/office/drawing/2014/main" id="{6CCA2BF6-5B90-2452-53E2-883FD648E397}"/>
                    </a:ext>
                  </a:extLst>
                </p:cNvPr>
                <p:cNvSpPr/>
                <p:nvPr/>
              </p:nvSpPr>
              <p:spPr>
                <a:xfrm>
                  <a:off x="2065285"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24" name="Graphic 2">
                  <a:extLst>
                    <a:ext uri="{FF2B5EF4-FFF2-40B4-BE49-F238E27FC236}">
                      <a16:creationId xmlns:a16="http://schemas.microsoft.com/office/drawing/2014/main" id="{5E37FE55-EC91-A83B-6E03-ABA22AFE838A}"/>
                    </a:ext>
                  </a:extLst>
                </p:cNvPr>
                <p:cNvGrpSpPr/>
                <p:nvPr/>
              </p:nvGrpSpPr>
              <p:grpSpPr>
                <a:xfrm>
                  <a:off x="2175539" y="209916"/>
                  <a:ext cx="379155" cy="225161"/>
                  <a:chOff x="2175539" y="209916"/>
                  <a:chExt cx="379155" cy="225161"/>
                </a:xfrm>
                <a:solidFill>
                  <a:srgbClr val="79527B"/>
                </a:solidFill>
              </p:grpSpPr>
              <p:sp>
                <p:nvSpPr>
                  <p:cNvPr id="128" name="Freeform 11">
                    <a:extLst>
                      <a:ext uri="{FF2B5EF4-FFF2-40B4-BE49-F238E27FC236}">
                        <a16:creationId xmlns:a16="http://schemas.microsoft.com/office/drawing/2014/main" id="{362DC609-9C82-EC1B-4F97-FA7503686AAC}"/>
                      </a:ext>
                    </a:extLst>
                  </p:cNvPr>
                  <p:cNvSpPr/>
                  <p:nvPr/>
                </p:nvSpPr>
                <p:spPr>
                  <a:xfrm>
                    <a:off x="2175539"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9" name="Freeform 12">
                    <a:extLst>
                      <a:ext uri="{FF2B5EF4-FFF2-40B4-BE49-F238E27FC236}">
                        <a16:creationId xmlns:a16="http://schemas.microsoft.com/office/drawing/2014/main" id="{3D5538CF-F879-8575-CCC4-031BAA2FB4E9}"/>
                      </a:ext>
                    </a:extLst>
                  </p:cNvPr>
                  <p:cNvSpPr/>
                  <p:nvPr/>
                </p:nvSpPr>
                <p:spPr>
                  <a:xfrm>
                    <a:off x="2359676"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25" name="Graphic 2">
                  <a:extLst>
                    <a:ext uri="{FF2B5EF4-FFF2-40B4-BE49-F238E27FC236}">
                      <a16:creationId xmlns:a16="http://schemas.microsoft.com/office/drawing/2014/main" id="{F036BEA9-AE4F-8946-26CF-9EEB74930491}"/>
                    </a:ext>
                  </a:extLst>
                </p:cNvPr>
                <p:cNvGrpSpPr/>
                <p:nvPr/>
              </p:nvGrpSpPr>
              <p:grpSpPr>
                <a:xfrm>
                  <a:off x="2650135" y="95015"/>
                  <a:ext cx="1129009" cy="455900"/>
                  <a:chOff x="2650135" y="95015"/>
                  <a:chExt cx="1129009" cy="455900"/>
                </a:xfrm>
              </p:grpSpPr>
              <p:sp>
                <p:nvSpPr>
                  <p:cNvPr id="126" name="Freeform 14">
                    <a:extLst>
                      <a:ext uri="{FF2B5EF4-FFF2-40B4-BE49-F238E27FC236}">
                        <a16:creationId xmlns:a16="http://schemas.microsoft.com/office/drawing/2014/main" id="{53427BA3-C112-228A-F145-9F47695C8BDF}"/>
                      </a:ext>
                    </a:extLst>
                  </p:cNvPr>
                  <p:cNvSpPr/>
                  <p:nvPr/>
                </p:nvSpPr>
                <p:spPr>
                  <a:xfrm>
                    <a:off x="2679739" y="124637"/>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127" name="Freeform 15">
                    <a:extLst>
                      <a:ext uri="{FF2B5EF4-FFF2-40B4-BE49-F238E27FC236}">
                        <a16:creationId xmlns:a16="http://schemas.microsoft.com/office/drawing/2014/main" id="{75476238-8B54-153E-792A-82AC4CD4D7AB}"/>
                      </a:ext>
                    </a:extLst>
                  </p:cNvPr>
                  <p:cNvSpPr/>
                  <p:nvPr/>
                </p:nvSpPr>
                <p:spPr>
                  <a:xfrm>
                    <a:off x="2650135" y="9501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1" name="Graphic 2">
                <a:extLst>
                  <a:ext uri="{FF2B5EF4-FFF2-40B4-BE49-F238E27FC236}">
                    <a16:creationId xmlns:a16="http://schemas.microsoft.com/office/drawing/2014/main" id="{99950F29-A0EC-D802-33D2-3D8AE50744B5}"/>
                  </a:ext>
                </a:extLst>
              </p:cNvPr>
              <p:cNvGrpSpPr/>
              <p:nvPr/>
            </p:nvGrpSpPr>
            <p:grpSpPr>
              <a:xfrm>
                <a:off x="3933496" y="95015"/>
                <a:ext cx="2075527" cy="1706278"/>
                <a:chOff x="3933496" y="95015"/>
                <a:chExt cx="2075527" cy="1706278"/>
              </a:xfrm>
            </p:grpSpPr>
            <p:pic>
              <p:nvPicPr>
                <p:cNvPr id="112" name="Picture 111">
                  <a:extLst>
                    <a:ext uri="{FF2B5EF4-FFF2-40B4-BE49-F238E27FC236}">
                      <a16:creationId xmlns:a16="http://schemas.microsoft.com/office/drawing/2014/main" id="{0BC3CE30-256D-E42F-A17A-82DF2CF46D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3496" y="406850"/>
                  <a:ext cx="1998695" cy="1394443"/>
                </a:xfrm>
                <a:custGeom>
                  <a:avLst/>
                  <a:gdLst>
                    <a:gd name="connsiteX0" fmla="*/ -138 w 1998695"/>
                    <a:gd name="connsiteY0" fmla="*/ -788 h 1394443"/>
                    <a:gd name="connsiteX1" fmla="*/ 1998557 w 1998695"/>
                    <a:gd name="connsiteY1" fmla="*/ -788 h 1394443"/>
                    <a:gd name="connsiteX2" fmla="*/ 1998557 w 1998695"/>
                    <a:gd name="connsiteY2" fmla="*/ 1393655 h 1394443"/>
                    <a:gd name="connsiteX3" fmla="*/ -138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88"/>
                      </a:moveTo>
                      <a:lnTo>
                        <a:pt x="1998557" y="-788"/>
                      </a:lnTo>
                      <a:lnTo>
                        <a:pt x="1998557" y="1393655"/>
                      </a:lnTo>
                      <a:lnTo>
                        <a:pt x="-138" y="1393655"/>
                      </a:lnTo>
                      <a:close/>
                    </a:path>
                  </a:pathLst>
                </a:custGeom>
              </p:spPr>
            </p:pic>
            <p:sp>
              <p:nvSpPr>
                <p:cNvPr id="113" name="Freeform 18">
                  <a:extLst>
                    <a:ext uri="{FF2B5EF4-FFF2-40B4-BE49-F238E27FC236}">
                      <a16:creationId xmlns:a16="http://schemas.microsoft.com/office/drawing/2014/main" id="{20147098-0D42-7324-DC51-45E1E3BD81EB}"/>
                    </a:ext>
                  </a:extLst>
                </p:cNvPr>
                <p:cNvSpPr/>
                <p:nvPr/>
              </p:nvSpPr>
              <p:spPr>
                <a:xfrm>
                  <a:off x="4113632" y="29670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14" name="Freeform 19">
                  <a:extLst>
                    <a:ext uri="{FF2B5EF4-FFF2-40B4-BE49-F238E27FC236}">
                      <a16:creationId xmlns:a16="http://schemas.microsoft.com/office/drawing/2014/main" id="{C0E3B153-CFAC-F2EF-9638-7EA573F06CBA}"/>
                    </a:ext>
                  </a:extLst>
                </p:cNvPr>
                <p:cNvSpPr/>
                <p:nvPr/>
              </p:nvSpPr>
              <p:spPr>
                <a:xfrm>
                  <a:off x="4176086"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15" name="Graphic 2">
                  <a:extLst>
                    <a:ext uri="{FF2B5EF4-FFF2-40B4-BE49-F238E27FC236}">
                      <a16:creationId xmlns:a16="http://schemas.microsoft.com/office/drawing/2014/main" id="{49DF9706-7402-ACE1-59F9-4957EDDB6F89}"/>
                    </a:ext>
                  </a:extLst>
                </p:cNvPr>
                <p:cNvGrpSpPr/>
                <p:nvPr/>
              </p:nvGrpSpPr>
              <p:grpSpPr>
                <a:xfrm>
                  <a:off x="4286340" y="209916"/>
                  <a:ext cx="379178" cy="225161"/>
                  <a:chOff x="4286340" y="209916"/>
                  <a:chExt cx="379178" cy="225161"/>
                </a:xfrm>
                <a:solidFill>
                  <a:srgbClr val="79527B"/>
                </a:solidFill>
              </p:grpSpPr>
              <p:sp>
                <p:nvSpPr>
                  <p:cNvPr id="119" name="Freeform 21">
                    <a:extLst>
                      <a:ext uri="{FF2B5EF4-FFF2-40B4-BE49-F238E27FC236}">
                        <a16:creationId xmlns:a16="http://schemas.microsoft.com/office/drawing/2014/main" id="{DE2631DF-3E9F-CDE2-161B-71F109C83504}"/>
                      </a:ext>
                    </a:extLst>
                  </p:cNvPr>
                  <p:cNvSpPr/>
                  <p:nvPr/>
                </p:nvSpPr>
                <p:spPr>
                  <a:xfrm>
                    <a:off x="428634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0" name="Freeform 22">
                    <a:extLst>
                      <a:ext uri="{FF2B5EF4-FFF2-40B4-BE49-F238E27FC236}">
                        <a16:creationId xmlns:a16="http://schemas.microsoft.com/office/drawing/2014/main" id="{6E478040-8333-EE7B-11FE-867E2BD3C8DE}"/>
                      </a:ext>
                    </a:extLst>
                  </p:cNvPr>
                  <p:cNvSpPr/>
                  <p:nvPr/>
                </p:nvSpPr>
                <p:spPr>
                  <a:xfrm>
                    <a:off x="447050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16" name="Graphic 2">
                  <a:extLst>
                    <a:ext uri="{FF2B5EF4-FFF2-40B4-BE49-F238E27FC236}">
                      <a16:creationId xmlns:a16="http://schemas.microsoft.com/office/drawing/2014/main" id="{849EA8E3-A939-C96B-925B-3A2749927804}"/>
                    </a:ext>
                  </a:extLst>
                </p:cNvPr>
                <p:cNvGrpSpPr/>
                <p:nvPr/>
              </p:nvGrpSpPr>
              <p:grpSpPr>
                <a:xfrm>
                  <a:off x="4760959" y="95015"/>
                  <a:ext cx="1129009" cy="455900"/>
                  <a:chOff x="4760959" y="95015"/>
                  <a:chExt cx="1129009" cy="455900"/>
                </a:xfrm>
              </p:grpSpPr>
              <p:sp>
                <p:nvSpPr>
                  <p:cNvPr id="117" name="Freeform 24">
                    <a:extLst>
                      <a:ext uri="{FF2B5EF4-FFF2-40B4-BE49-F238E27FC236}">
                        <a16:creationId xmlns:a16="http://schemas.microsoft.com/office/drawing/2014/main" id="{8ACF0064-D133-2AC8-D7B8-C48CCA0B102C}"/>
                      </a:ext>
                    </a:extLst>
                  </p:cNvPr>
                  <p:cNvSpPr/>
                  <p:nvPr/>
                </p:nvSpPr>
                <p:spPr>
                  <a:xfrm>
                    <a:off x="4790563" y="124637"/>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118" name="Freeform 25">
                    <a:extLst>
                      <a:ext uri="{FF2B5EF4-FFF2-40B4-BE49-F238E27FC236}">
                        <a16:creationId xmlns:a16="http://schemas.microsoft.com/office/drawing/2014/main" id="{AF28288E-CC76-F553-6FE2-FBF2176DEA54}"/>
                      </a:ext>
                    </a:extLst>
                  </p:cNvPr>
                  <p:cNvSpPr/>
                  <p:nvPr/>
                </p:nvSpPr>
                <p:spPr>
                  <a:xfrm>
                    <a:off x="4760959"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2" name="Graphic 2">
                <a:extLst>
                  <a:ext uri="{FF2B5EF4-FFF2-40B4-BE49-F238E27FC236}">
                    <a16:creationId xmlns:a16="http://schemas.microsoft.com/office/drawing/2014/main" id="{8C77D689-D8E1-9F3F-28A9-390513224B6D}"/>
                  </a:ext>
                </a:extLst>
              </p:cNvPr>
              <p:cNvGrpSpPr/>
              <p:nvPr/>
            </p:nvGrpSpPr>
            <p:grpSpPr>
              <a:xfrm>
                <a:off x="6044114" y="95015"/>
                <a:ext cx="2075710" cy="1706278"/>
                <a:chOff x="6044114" y="95015"/>
                <a:chExt cx="2075710" cy="1706278"/>
              </a:xfrm>
            </p:grpSpPr>
            <p:pic>
              <p:nvPicPr>
                <p:cNvPr id="103" name="Picture 102">
                  <a:extLst>
                    <a:ext uri="{FF2B5EF4-FFF2-40B4-BE49-F238E27FC236}">
                      <a16:creationId xmlns:a16="http://schemas.microsoft.com/office/drawing/2014/main" id="{B9F21965-4154-5D38-F621-C4A7E074CA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44114" y="406850"/>
                  <a:ext cx="1998695" cy="1394443"/>
                </a:xfrm>
                <a:custGeom>
                  <a:avLst/>
                  <a:gdLst>
                    <a:gd name="connsiteX0" fmla="*/ 785 w 1998695"/>
                    <a:gd name="connsiteY0" fmla="*/ -788 h 1394443"/>
                    <a:gd name="connsiteX1" fmla="*/ 1999481 w 1998695"/>
                    <a:gd name="connsiteY1" fmla="*/ -788 h 1394443"/>
                    <a:gd name="connsiteX2" fmla="*/ 1999481 w 1998695"/>
                    <a:gd name="connsiteY2" fmla="*/ 1393655 h 1394443"/>
                    <a:gd name="connsiteX3" fmla="*/ 785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88"/>
                      </a:moveTo>
                      <a:lnTo>
                        <a:pt x="1999481" y="-788"/>
                      </a:lnTo>
                      <a:lnTo>
                        <a:pt x="1999481" y="1393655"/>
                      </a:lnTo>
                      <a:lnTo>
                        <a:pt x="785" y="1393655"/>
                      </a:lnTo>
                      <a:close/>
                    </a:path>
                  </a:pathLst>
                </a:custGeom>
              </p:spPr>
            </p:pic>
            <p:sp>
              <p:nvSpPr>
                <p:cNvPr id="104" name="Freeform 28">
                  <a:extLst>
                    <a:ext uri="{FF2B5EF4-FFF2-40B4-BE49-F238E27FC236}">
                      <a16:creationId xmlns:a16="http://schemas.microsoft.com/office/drawing/2014/main" id="{24AD21CA-9299-B700-2E90-D97079BA7024}"/>
                    </a:ext>
                  </a:extLst>
                </p:cNvPr>
                <p:cNvSpPr/>
                <p:nvPr/>
              </p:nvSpPr>
              <p:spPr>
                <a:xfrm>
                  <a:off x="6224433" y="29670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7"/>
                        <a:pt x="1860850" y="0"/>
                        <a:pt x="1818262" y="0"/>
                      </a:cubicBezTo>
                      <a:close/>
                    </a:path>
                  </a:pathLst>
                </a:custGeom>
                <a:solidFill>
                  <a:srgbClr val="79527B"/>
                </a:solidFill>
                <a:ln w="2286" cap="flat">
                  <a:noFill/>
                  <a:prstDash val="solid"/>
                  <a:miter/>
                </a:ln>
              </p:spPr>
              <p:txBody>
                <a:bodyPr rtlCol="0" anchor="ctr"/>
                <a:lstStyle/>
                <a:p>
                  <a:endParaRPr lang="en-GB"/>
                </a:p>
              </p:txBody>
            </p:sp>
            <p:sp>
              <p:nvSpPr>
                <p:cNvPr id="105" name="Freeform 29">
                  <a:extLst>
                    <a:ext uri="{FF2B5EF4-FFF2-40B4-BE49-F238E27FC236}">
                      <a16:creationId xmlns:a16="http://schemas.microsoft.com/office/drawing/2014/main" id="{5D2E3B94-B755-335E-6FCF-1BC7473EE48E}"/>
                    </a:ext>
                  </a:extLst>
                </p:cNvPr>
                <p:cNvSpPr/>
                <p:nvPr/>
              </p:nvSpPr>
              <p:spPr>
                <a:xfrm>
                  <a:off x="6286910" y="35917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06" name="Graphic 2">
                  <a:extLst>
                    <a:ext uri="{FF2B5EF4-FFF2-40B4-BE49-F238E27FC236}">
                      <a16:creationId xmlns:a16="http://schemas.microsoft.com/office/drawing/2014/main" id="{A67A162C-9DA2-8DE3-A22D-A69CA98AC072}"/>
                    </a:ext>
                  </a:extLst>
                </p:cNvPr>
                <p:cNvGrpSpPr/>
                <p:nvPr/>
              </p:nvGrpSpPr>
              <p:grpSpPr>
                <a:xfrm>
                  <a:off x="6397140" y="209916"/>
                  <a:ext cx="379179" cy="225161"/>
                  <a:chOff x="6397140" y="209916"/>
                  <a:chExt cx="379179" cy="225161"/>
                </a:xfrm>
                <a:solidFill>
                  <a:srgbClr val="79527B"/>
                </a:solidFill>
              </p:grpSpPr>
              <p:sp>
                <p:nvSpPr>
                  <p:cNvPr id="110" name="Freeform 31">
                    <a:extLst>
                      <a:ext uri="{FF2B5EF4-FFF2-40B4-BE49-F238E27FC236}">
                        <a16:creationId xmlns:a16="http://schemas.microsoft.com/office/drawing/2014/main" id="{645D6ADE-8D44-0ACF-467E-3ED477C21C87}"/>
                      </a:ext>
                    </a:extLst>
                  </p:cNvPr>
                  <p:cNvSpPr/>
                  <p:nvPr/>
                </p:nvSpPr>
                <p:spPr>
                  <a:xfrm>
                    <a:off x="6397140" y="209916"/>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11" name="Freeform 32">
                    <a:extLst>
                      <a:ext uri="{FF2B5EF4-FFF2-40B4-BE49-F238E27FC236}">
                        <a16:creationId xmlns:a16="http://schemas.microsoft.com/office/drawing/2014/main" id="{FBD27A14-608A-5C91-F905-F0843AE34726}"/>
                      </a:ext>
                    </a:extLst>
                  </p:cNvPr>
                  <p:cNvSpPr/>
                  <p:nvPr/>
                </p:nvSpPr>
                <p:spPr>
                  <a:xfrm>
                    <a:off x="6581301"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07" name="Graphic 2">
                  <a:extLst>
                    <a:ext uri="{FF2B5EF4-FFF2-40B4-BE49-F238E27FC236}">
                      <a16:creationId xmlns:a16="http://schemas.microsoft.com/office/drawing/2014/main" id="{92A66D6D-DD9F-BDE5-5F62-B22D3A427C5E}"/>
                    </a:ext>
                  </a:extLst>
                </p:cNvPr>
                <p:cNvGrpSpPr/>
                <p:nvPr/>
              </p:nvGrpSpPr>
              <p:grpSpPr>
                <a:xfrm>
                  <a:off x="6871783" y="95015"/>
                  <a:ext cx="1129009" cy="455900"/>
                  <a:chOff x="6871783" y="95015"/>
                  <a:chExt cx="1129009" cy="455900"/>
                </a:xfrm>
              </p:grpSpPr>
              <p:sp>
                <p:nvSpPr>
                  <p:cNvPr id="108" name="Freeform 34">
                    <a:extLst>
                      <a:ext uri="{FF2B5EF4-FFF2-40B4-BE49-F238E27FC236}">
                        <a16:creationId xmlns:a16="http://schemas.microsoft.com/office/drawing/2014/main" id="{32DEE0E6-170B-5360-52BC-244B4BF0E39E}"/>
                      </a:ext>
                    </a:extLst>
                  </p:cNvPr>
                  <p:cNvSpPr/>
                  <p:nvPr/>
                </p:nvSpPr>
                <p:spPr>
                  <a:xfrm>
                    <a:off x="6901387" y="124637"/>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109" name="Freeform 35">
                    <a:extLst>
                      <a:ext uri="{FF2B5EF4-FFF2-40B4-BE49-F238E27FC236}">
                        <a16:creationId xmlns:a16="http://schemas.microsoft.com/office/drawing/2014/main" id="{0CDCDCD0-A700-5CB9-D97D-9355626B267F}"/>
                      </a:ext>
                    </a:extLst>
                  </p:cNvPr>
                  <p:cNvSpPr/>
                  <p:nvPr/>
                </p:nvSpPr>
                <p:spPr>
                  <a:xfrm>
                    <a:off x="6871783"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79527B"/>
                  </a:solidFill>
                  <a:ln w="2286" cap="flat">
                    <a:noFill/>
                    <a:prstDash val="solid"/>
                    <a:miter/>
                  </a:ln>
                </p:spPr>
                <p:txBody>
                  <a:bodyPr rtlCol="0" anchor="ctr"/>
                  <a:lstStyle/>
                  <a:p>
                    <a:endParaRPr lang="en-GB"/>
                  </a:p>
                </p:txBody>
              </p:sp>
            </p:grpSp>
          </p:grpSp>
        </p:grpSp>
        <p:grpSp>
          <p:nvGrpSpPr>
            <p:cNvPr id="4" name="Graphic 2">
              <a:extLst>
                <a:ext uri="{FF2B5EF4-FFF2-40B4-BE49-F238E27FC236}">
                  <a16:creationId xmlns:a16="http://schemas.microsoft.com/office/drawing/2014/main" id="{47B1B000-9F9A-33C7-736F-FDAB546A5F25}"/>
                </a:ext>
              </a:extLst>
            </p:cNvPr>
            <p:cNvGrpSpPr/>
            <p:nvPr/>
          </p:nvGrpSpPr>
          <p:grpSpPr>
            <a:xfrm>
              <a:off x="1822329" y="1806595"/>
              <a:ext cx="6297495" cy="1706209"/>
              <a:chOff x="1822329" y="1806595"/>
              <a:chExt cx="6297495" cy="1706209"/>
            </a:xfrm>
          </p:grpSpPr>
          <p:grpSp>
            <p:nvGrpSpPr>
              <p:cNvPr id="64" name="Graphic 2">
                <a:extLst>
                  <a:ext uri="{FF2B5EF4-FFF2-40B4-BE49-F238E27FC236}">
                    <a16:creationId xmlns:a16="http://schemas.microsoft.com/office/drawing/2014/main" id="{0BECA2A8-128F-F7B8-C668-552FDE7B75E2}"/>
                  </a:ext>
                </a:extLst>
              </p:cNvPr>
              <p:cNvGrpSpPr/>
              <p:nvPr/>
            </p:nvGrpSpPr>
            <p:grpSpPr>
              <a:xfrm>
                <a:off x="1822329" y="1806595"/>
                <a:ext cx="2075870" cy="1706209"/>
                <a:chOff x="1822329" y="1806595"/>
                <a:chExt cx="2075870" cy="1706209"/>
              </a:xfrm>
            </p:grpSpPr>
            <p:pic>
              <p:nvPicPr>
                <p:cNvPr id="89" name="Picture 88">
                  <a:extLst>
                    <a:ext uri="{FF2B5EF4-FFF2-40B4-BE49-F238E27FC236}">
                      <a16:creationId xmlns:a16="http://schemas.microsoft.com/office/drawing/2014/main" id="{05D5DE33-8066-0905-D5D2-D8B1EA594A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22329" y="2118361"/>
                  <a:ext cx="1999244" cy="1394443"/>
                </a:xfrm>
                <a:custGeom>
                  <a:avLst/>
                  <a:gdLst>
                    <a:gd name="connsiteX0" fmla="*/ -1062 w 1999244"/>
                    <a:gd name="connsiteY0" fmla="*/ -39 h 1394443"/>
                    <a:gd name="connsiteX1" fmla="*/ 1998182 w 1999244"/>
                    <a:gd name="connsiteY1" fmla="*/ -39 h 1394443"/>
                    <a:gd name="connsiteX2" fmla="*/ 1998182 w 1999244"/>
                    <a:gd name="connsiteY2" fmla="*/ 1394404 h 1394443"/>
                    <a:gd name="connsiteX3" fmla="*/ -1062 w 1999244"/>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39"/>
                      </a:moveTo>
                      <a:lnTo>
                        <a:pt x="1998182" y="-39"/>
                      </a:lnTo>
                      <a:lnTo>
                        <a:pt x="1998182" y="1394404"/>
                      </a:lnTo>
                      <a:lnTo>
                        <a:pt x="-1062" y="1394404"/>
                      </a:lnTo>
                      <a:close/>
                    </a:path>
                  </a:pathLst>
                </a:custGeom>
              </p:spPr>
            </p:pic>
            <p:grpSp>
              <p:nvGrpSpPr>
                <p:cNvPr id="90" name="Graphic 2">
                  <a:extLst>
                    <a:ext uri="{FF2B5EF4-FFF2-40B4-BE49-F238E27FC236}">
                      <a16:creationId xmlns:a16="http://schemas.microsoft.com/office/drawing/2014/main" id="{4CBFA8ED-FDF2-F24B-70FB-042260589F26}"/>
                    </a:ext>
                  </a:extLst>
                </p:cNvPr>
                <p:cNvGrpSpPr/>
                <p:nvPr/>
              </p:nvGrpSpPr>
              <p:grpSpPr>
                <a:xfrm>
                  <a:off x="2002808" y="1806595"/>
                  <a:ext cx="1895391" cy="1508018"/>
                  <a:chOff x="2002808" y="1806595"/>
                  <a:chExt cx="1895391" cy="1508018"/>
                </a:xfrm>
              </p:grpSpPr>
              <p:grpSp>
                <p:nvGrpSpPr>
                  <p:cNvPr id="91" name="Graphic 2">
                    <a:extLst>
                      <a:ext uri="{FF2B5EF4-FFF2-40B4-BE49-F238E27FC236}">
                        <a16:creationId xmlns:a16="http://schemas.microsoft.com/office/drawing/2014/main" id="{BCD1C4CB-2D96-EF85-FEA2-71E0DB5E718A}"/>
                      </a:ext>
                    </a:extLst>
                  </p:cNvPr>
                  <p:cNvGrpSpPr/>
                  <p:nvPr/>
                </p:nvGrpSpPr>
                <p:grpSpPr>
                  <a:xfrm>
                    <a:off x="2002808" y="2008283"/>
                    <a:ext cx="1895391" cy="1306330"/>
                    <a:chOff x="2002808" y="2008283"/>
                    <a:chExt cx="1895391" cy="1306330"/>
                  </a:xfrm>
                </p:grpSpPr>
                <p:sp>
                  <p:nvSpPr>
                    <p:cNvPr id="98" name="Freeform 41">
                      <a:extLst>
                        <a:ext uri="{FF2B5EF4-FFF2-40B4-BE49-F238E27FC236}">
                          <a16:creationId xmlns:a16="http://schemas.microsoft.com/office/drawing/2014/main" id="{A8B2135D-7563-E1B3-B5B1-962CF46853FC}"/>
                        </a:ext>
                      </a:extLst>
                    </p:cNvPr>
                    <p:cNvSpPr/>
                    <p:nvPr/>
                  </p:nvSpPr>
                  <p:spPr>
                    <a:xfrm>
                      <a:off x="2002808" y="200828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99" name="Freeform 42">
                      <a:extLst>
                        <a:ext uri="{FF2B5EF4-FFF2-40B4-BE49-F238E27FC236}">
                          <a16:creationId xmlns:a16="http://schemas.microsoft.com/office/drawing/2014/main" id="{A6D538A3-756A-3FDE-38ED-F9221CAF19BD}"/>
                        </a:ext>
                      </a:extLst>
                    </p:cNvPr>
                    <p:cNvSpPr/>
                    <p:nvPr/>
                  </p:nvSpPr>
                  <p:spPr>
                    <a:xfrm>
                      <a:off x="2065285"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92" name="Graphic 2">
                    <a:extLst>
                      <a:ext uri="{FF2B5EF4-FFF2-40B4-BE49-F238E27FC236}">
                        <a16:creationId xmlns:a16="http://schemas.microsoft.com/office/drawing/2014/main" id="{47D29534-FF3E-9961-1821-D9933668156F}"/>
                      </a:ext>
                    </a:extLst>
                  </p:cNvPr>
                  <p:cNvGrpSpPr/>
                  <p:nvPr/>
                </p:nvGrpSpPr>
                <p:grpSpPr>
                  <a:xfrm>
                    <a:off x="2175539" y="1921496"/>
                    <a:ext cx="379155" cy="225161"/>
                    <a:chOff x="2175539" y="1921496"/>
                    <a:chExt cx="379155" cy="225161"/>
                  </a:xfrm>
                  <a:solidFill>
                    <a:srgbClr val="F27954"/>
                  </a:solidFill>
                </p:grpSpPr>
                <p:sp>
                  <p:nvSpPr>
                    <p:cNvPr id="96" name="Freeform 44">
                      <a:extLst>
                        <a:ext uri="{FF2B5EF4-FFF2-40B4-BE49-F238E27FC236}">
                          <a16:creationId xmlns:a16="http://schemas.microsoft.com/office/drawing/2014/main" id="{2DCD316F-3FE9-880E-CFEB-E88B7C8AFEB8}"/>
                        </a:ext>
                      </a:extLst>
                    </p:cNvPr>
                    <p:cNvSpPr/>
                    <p:nvPr/>
                  </p:nvSpPr>
                  <p:spPr>
                    <a:xfrm>
                      <a:off x="2175539"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97" name="Freeform 45">
                      <a:extLst>
                        <a:ext uri="{FF2B5EF4-FFF2-40B4-BE49-F238E27FC236}">
                          <a16:creationId xmlns:a16="http://schemas.microsoft.com/office/drawing/2014/main" id="{91278010-141F-AEF9-9F11-7A97354C00A1}"/>
                        </a:ext>
                      </a:extLst>
                    </p:cNvPr>
                    <p:cNvSpPr/>
                    <p:nvPr/>
                  </p:nvSpPr>
                  <p:spPr>
                    <a:xfrm>
                      <a:off x="2359676"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93" name="Graphic 2">
                    <a:extLst>
                      <a:ext uri="{FF2B5EF4-FFF2-40B4-BE49-F238E27FC236}">
                        <a16:creationId xmlns:a16="http://schemas.microsoft.com/office/drawing/2014/main" id="{11602840-A1B4-8B7C-2B55-7910CDD9F701}"/>
                      </a:ext>
                    </a:extLst>
                  </p:cNvPr>
                  <p:cNvGrpSpPr/>
                  <p:nvPr/>
                </p:nvGrpSpPr>
                <p:grpSpPr>
                  <a:xfrm>
                    <a:off x="2650135" y="1806595"/>
                    <a:ext cx="1129009" cy="455900"/>
                    <a:chOff x="2650135" y="1806595"/>
                    <a:chExt cx="1129009" cy="455900"/>
                  </a:xfrm>
                </p:grpSpPr>
                <p:sp>
                  <p:nvSpPr>
                    <p:cNvPr id="94" name="Freeform 47">
                      <a:extLst>
                        <a:ext uri="{FF2B5EF4-FFF2-40B4-BE49-F238E27FC236}">
                          <a16:creationId xmlns:a16="http://schemas.microsoft.com/office/drawing/2014/main" id="{88D2FF53-127D-6FA4-2768-43C9EA18DA16}"/>
                        </a:ext>
                      </a:extLst>
                    </p:cNvPr>
                    <p:cNvSpPr/>
                    <p:nvPr/>
                  </p:nvSpPr>
                  <p:spPr>
                    <a:xfrm>
                      <a:off x="2679739" y="1836194"/>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821"/>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95" name="Freeform 48">
                      <a:extLst>
                        <a:ext uri="{FF2B5EF4-FFF2-40B4-BE49-F238E27FC236}">
                          <a16:creationId xmlns:a16="http://schemas.microsoft.com/office/drawing/2014/main" id="{F6256D4A-13DA-F770-48DB-CAACC71965F9}"/>
                        </a:ext>
                      </a:extLst>
                    </p:cNvPr>
                    <p:cNvSpPr/>
                    <p:nvPr/>
                  </p:nvSpPr>
                  <p:spPr>
                    <a:xfrm>
                      <a:off x="2650135" y="180659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5" name="Graphic 2">
                <a:extLst>
                  <a:ext uri="{FF2B5EF4-FFF2-40B4-BE49-F238E27FC236}">
                    <a16:creationId xmlns:a16="http://schemas.microsoft.com/office/drawing/2014/main" id="{DFBFCCB8-C820-AF73-6A09-F658E0962398}"/>
                  </a:ext>
                </a:extLst>
              </p:cNvPr>
              <p:cNvGrpSpPr/>
              <p:nvPr/>
            </p:nvGrpSpPr>
            <p:grpSpPr>
              <a:xfrm>
                <a:off x="3933496" y="1806595"/>
                <a:ext cx="2075527" cy="1706209"/>
                <a:chOff x="3933496" y="1806595"/>
                <a:chExt cx="2075527" cy="1706209"/>
              </a:xfrm>
            </p:grpSpPr>
            <p:pic>
              <p:nvPicPr>
                <p:cNvPr id="78" name="Picture 77">
                  <a:extLst>
                    <a:ext uri="{FF2B5EF4-FFF2-40B4-BE49-F238E27FC236}">
                      <a16:creationId xmlns:a16="http://schemas.microsoft.com/office/drawing/2014/main" id="{BF6EAA99-C21D-ACDD-E178-136CF9FED2F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33496" y="2118361"/>
                  <a:ext cx="1998695" cy="1394443"/>
                </a:xfrm>
                <a:custGeom>
                  <a:avLst/>
                  <a:gdLst>
                    <a:gd name="connsiteX0" fmla="*/ -138 w 1998695"/>
                    <a:gd name="connsiteY0" fmla="*/ -39 h 1394443"/>
                    <a:gd name="connsiteX1" fmla="*/ 1998557 w 1998695"/>
                    <a:gd name="connsiteY1" fmla="*/ -39 h 1394443"/>
                    <a:gd name="connsiteX2" fmla="*/ 1998557 w 1998695"/>
                    <a:gd name="connsiteY2" fmla="*/ 1394404 h 1394443"/>
                    <a:gd name="connsiteX3" fmla="*/ -138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39"/>
                      </a:moveTo>
                      <a:lnTo>
                        <a:pt x="1998557" y="-39"/>
                      </a:lnTo>
                      <a:lnTo>
                        <a:pt x="1998557" y="1394404"/>
                      </a:lnTo>
                      <a:lnTo>
                        <a:pt x="-138" y="1394404"/>
                      </a:lnTo>
                      <a:close/>
                    </a:path>
                  </a:pathLst>
                </a:custGeom>
              </p:spPr>
            </p:pic>
            <p:grpSp>
              <p:nvGrpSpPr>
                <p:cNvPr id="79" name="Graphic 2">
                  <a:extLst>
                    <a:ext uri="{FF2B5EF4-FFF2-40B4-BE49-F238E27FC236}">
                      <a16:creationId xmlns:a16="http://schemas.microsoft.com/office/drawing/2014/main" id="{7E0A07E6-DC8E-660E-157C-BAA138A3FDAE}"/>
                    </a:ext>
                  </a:extLst>
                </p:cNvPr>
                <p:cNvGrpSpPr/>
                <p:nvPr/>
              </p:nvGrpSpPr>
              <p:grpSpPr>
                <a:xfrm>
                  <a:off x="4113632" y="1806595"/>
                  <a:ext cx="1895390" cy="1508018"/>
                  <a:chOff x="4113632" y="1806595"/>
                  <a:chExt cx="1895390" cy="1508018"/>
                </a:xfrm>
              </p:grpSpPr>
              <p:grpSp>
                <p:nvGrpSpPr>
                  <p:cNvPr id="80" name="Graphic 2">
                    <a:extLst>
                      <a:ext uri="{FF2B5EF4-FFF2-40B4-BE49-F238E27FC236}">
                        <a16:creationId xmlns:a16="http://schemas.microsoft.com/office/drawing/2014/main" id="{EF840429-4D68-16BB-96B0-027EDABFEBA6}"/>
                      </a:ext>
                    </a:extLst>
                  </p:cNvPr>
                  <p:cNvGrpSpPr/>
                  <p:nvPr/>
                </p:nvGrpSpPr>
                <p:grpSpPr>
                  <a:xfrm>
                    <a:off x="4113632" y="2008283"/>
                    <a:ext cx="1895390" cy="1306330"/>
                    <a:chOff x="4113632" y="2008283"/>
                    <a:chExt cx="1895390" cy="1306330"/>
                  </a:xfrm>
                </p:grpSpPr>
                <p:sp>
                  <p:nvSpPr>
                    <p:cNvPr id="87" name="Freeform 53">
                      <a:extLst>
                        <a:ext uri="{FF2B5EF4-FFF2-40B4-BE49-F238E27FC236}">
                          <a16:creationId xmlns:a16="http://schemas.microsoft.com/office/drawing/2014/main" id="{A22D2C5C-F711-4216-2D37-0770D53E8F8C}"/>
                        </a:ext>
                      </a:extLst>
                    </p:cNvPr>
                    <p:cNvSpPr/>
                    <p:nvPr/>
                  </p:nvSpPr>
                  <p:spPr>
                    <a:xfrm>
                      <a:off x="4113632" y="200828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88" name="Freeform 54">
                      <a:extLst>
                        <a:ext uri="{FF2B5EF4-FFF2-40B4-BE49-F238E27FC236}">
                          <a16:creationId xmlns:a16="http://schemas.microsoft.com/office/drawing/2014/main" id="{099594CC-18F2-C666-E01E-FEEE0C17BD04}"/>
                        </a:ext>
                      </a:extLst>
                    </p:cNvPr>
                    <p:cNvSpPr/>
                    <p:nvPr/>
                  </p:nvSpPr>
                  <p:spPr>
                    <a:xfrm>
                      <a:off x="4176086"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81" name="Graphic 2">
                    <a:extLst>
                      <a:ext uri="{FF2B5EF4-FFF2-40B4-BE49-F238E27FC236}">
                        <a16:creationId xmlns:a16="http://schemas.microsoft.com/office/drawing/2014/main" id="{19B755DE-E0CE-0C1C-9CC3-45CB113C6F7B}"/>
                      </a:ext>
                    </a:extLst>
                  </p:cNvPr>
                  <p:cNvGrpSpPr/>
                  <p:nvPr/>
                </p:nvGrpSpPr>
                <p:grpSpPr>
                  <a:xfrm>
                    <a:off x="4286340" y="1921496"/>
                    <a:ext cx="379178" cy="225161"/>
                    <a:chOff x="4286340" y="1921496"/>
                    <a:chExt cx="379178" cy="225161"/>
                  </a:xfrm>
                  <a:solidFill>
                    <a:srgbClr val="F27954"/>
                  </a:solidFill>
                </p:grpSpPr>
                <p:sp>
                  <p:nvSpPr>
                    <p:cNvPr id="85" name="Freeform 56">
                      <a:extLst>
                        <a:ext uri="{FF2B5EF4-FFF2-40B4-BE49-F238E27FC236}">
                          <a16:creationId xmlns:a16="http://schemas.microsoft.com/office/drawing/2014/main" id="{42F91158-A5DC-1A09-C793-C879F116FB62}"/>
                        </a:ext>
                      </a:extLst>
                    </p:cNvPr>
                    <p:cNvSpPr/>
                    <p:nvPr/>
                  </p:nvSpPr>
                  <p:spPr>
                    <a:xfrm>
                      <a:off x="428634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86" name="Freeform 57">
                      <a:extLst>
                        <a:ext uri="{FF2B5EF4-FFF2-40B4-BE49-F238E27FC236}">
                          <a16:creationId xmlns:a16="http://schemas.microsoft.com/office/drawing/2014/main" id="{F4A9DCB8-6DDB-6F8D-22F1-3C2D40AD45E9}"/>
                        </a:ext>
                      </a:extLst>
                    </p:cNvPr>
                    <p:cNvSpPr/>
                    <p:nvPr/>
                  </p:nvSpPr>
                  <p:spPr>
                    <a:xfrm>
                      <a:off x="447050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82" name="Graphic 2">
                    <a:extLst>
                      <a:ext uri="{FF2B5EF4-FFF2-40B4-BE49-F238E27FC236}">
                        <a16:creationId xmlns:a16="http://schemas.microsoft.com/office/drawing/2014/main" id="{66971DF8-AC3D-A3FD-AFBD-4083E39E21B6}"/>
                      </a:ext>
                    </a:extLst>
                  </p:cNvPr>
                  <p:cNvGrpSpPr/>
                  <p:nvPr/>
                </p:nvGrpSpPr>
                <p:grpSpPr>
                  <a:xfrm>
                    <a:off x="4760959" y="1806595"/>
                    <a:ext cx="1129009" cy="455900"/>
                    <a:chOff x="4760959" y="1806595"/>
                    <a:chExt cx="1129009" cy="455900"/>
                  </a:xfrm>
                </p:grpSpPr>
                <p:sp>
                  <p:nvSpPr>
                    <p:cNvPr id="83" name="Freeform 59">
                      <a:extLst>
                        <a:ext uri="{FF2B5EF4-FFF2-40B4-BE49-F238E27FC236}">
                          <a16:creationId xmlns:a16="http://schemas.microsoft.com/office/drawing/2014/main" id="{E15A974F-998F-61E6-86DD-061F97EE61EC}"/>
                        </a:ext>
                      </a:extLst>
                    </p:cNvPr>
                    <p:cNvSpPr/>
                    <p:nvPr/>
                  </p:nvSpPr>
                  <p:spPr>
                    <a:xfrm>
                      <a:off x="4790563" y="1836194"/>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821"/>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84" name="Freeform 60">
                      <a:extLst>
                        <a:ext uri="{FF2B5EF4-FFF2-40B4-BE49-F238E27FC236}">
                          <a16:creationId xmlns:a16="http://schemas.microsoft.com/office/drawing/2014/main" id="{7EEE4676-43C2-8647-0623-0AF1B79D3E82}"/>
                        </a:ext>
                      </a:extLst>
                    </p:cNvPr>
                    <p:cNvSpPr/>
                    <p:nvPr/>
                  </p:nvSpPr>
                  <p:spPr>
                    <a:xfrm>
                      <a:off x="4760959"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6" name="Graphic 2">
                <a:extLst>
                  <a:ext uri="{FF2B5EF4-FFF2-40B4-BE49-F238E27FC236}">
                    <a16:creationId xmlns:a16="http://schemas.microsoft.com/office/drawing/2014/main" id="{251DFB66-ACFB-58BA-6338-58442F9B0083}"/>
                  </a:ext>
                </a:extLst>
              </p:cNvPr>
              <p:cNvGrpSpPr/>
              <p:nvPr/>
            </p:nvGrpSpPr>
            <p:grpSpPr>
              <a:xfrm>
                <a:off x="6044114" y="1806595"/>
                <a:ext cx="2075710" cy="1706209"/>
                <a:chOff x="6044114" y="1806595"/>
                <a:chExt cx="2075710" cy="1706209"/>
              </a:xfrm>
            </p:grpSpPr>
            <p:pic>
              <p:nvPicPr>
                <p:cNvPr id="67" name="Picture 66">
                  <a:extLst>
                    <a:ext uri="{FF2B5EF4-FFF2-40B4-BE49-F238E27FC236}">
                      <a16:creationId xmlns:a16="http://schemas.microsoft.com/office/drawing/2014/main" id="{B9C59FFA-E123-407B-56CC-FA204D7CF87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44114" y="2118361"/>
                  <a:ext cx="1998695" cy="1394443"/>
                </a:xfrm>
                <a:custGeom>
                  <a:avLst/>
                  <a:gdLst>
                    <a:gd name="connsiteX0" fmla="*/ 785 w 1998695"/>
                    <a:gd name="connsiteY0" fmla="*/ -39 h 1394443"/>
                    <a:gd name="connsiteX1" fmla="*/ 1999481 w 1998695"/>
                    <a:gd name="connsiteY1" fmla="*/ -39 h 1394443"/>
                    <a:gd name="connsiteX2" fmla="*/ 1999481 w 1998695"/>
                    <a:gd name="connsiteY2" fmla="*/ 1394404 h 1394443"/>
                    <a:gd name="connsiteX3" fmla="*/ 785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39"/>
                      </a:moveTo>
                      <a:lnTo>
                        <a:pt x="1999481" y="-39"/>
                      </a:lnTo>
                      <a:lnTo>
                        <a:pt x="1999481" y="1394404"/>
                      </a:lnTo>
                      <a:lnTo>
                        <a:pt x="785" y="1394404"/>
                      </a:lnTo>
                      <a:close/>
                    </a:path>
                  </a:pathLst>
                </a:custGeom>
              </p:spPr>
            </p:pic>
            <p:grpSp>
              <p:nvGrpSpPr>
                <p:cNvPr id="68" name="Graphic 2">
                  <a:extLst>
                    <a:ext uri="{FF2B5EF4-FFF2-40B4-BE49-F238E27FC236}">
                      <a16:creationId xmlns:a16="http://schemas.microsoft.com/office/drawing/2014/main" id="{693B8A12-426B-E42B-A78C-20B38E122788}"/>
                    </a:ext>
                  </a:extLst>
                </p:cNvPr>
                <p:cNvGrpSpPr/>
                <p:nvPr/>
              </p:nvGrpSpPr>
              <p:grpSpPr>
                <a:xfrm>
                  <a:off x="6224433" y="1806595"/>
                  <a:ext cx="1895391" cy="1508018"/>
                  <a:chOff x="6224433" y="1806595"/>
                  <a:chExt cx="1895391" cy="1508018"/>
                </a:xfrm>
              </p:grpSpPr>
              <p:grpSp>
                <p:nvGrpSpPr>
                  <p:cNvPr id="69" name="Graphic 2">
                    <a:extLst>
                      <a:ext uri="{FF2B5EF4-FFF2-40B4-BE49-F238E27FC236}">
                        <a16:creationId xmlns:a16="http://schemas.microsoft.com/office/drawing/2014/main" id="{5BDABD1C-27E1-8758-0EE5-2F1D1749281D}"/>
                      </a:ext>
                    </a:extLst>
                  </p:cNvPr>
                  <p:cNvGrpSpPr/>
                  <p:nvPr/>
                </p:nvGrpSpPr>
                <p:grpSpPr>
                  <a:xfrm>
                    <a:off x="6224433" y="2008283"/>
                    <a:ext cx="1895391" cy="1306330"/>
                    <a:chOff x="6224433" y="2008283"/>
                    <a:chExt cx="1895391" cy="1306330"/>
                  </a:xfrm>
                </p:grpSpPr>
                <p:sp>
                  <p:nvSpPr>
                    <p:cNvPr id="76" name="Freeform 257">
                      <a:extLst>
                        <a:ext uri="{FF2B5EF4-FFF2-40B4-BE49-F238E27FC236}">
                          <a16:creationId xmlns:a16="http://schemas.microsoft.com/office/drawing/2014/main" id="{F742E5AD-36DE-2431-FE42-B1BD5E7D940C}"/>
                        </a:ext>
                      </a:extLst>
                    </p:cNvPr>
                    <p:cNvSpPr/>
                    <p:nvPr/>
                  </p:nvSpPr>
                  <p:spPr>
                    <a:xfrm>
                      <a:off x="6224433" y="200828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14"/>
                            <a:pt x="1860850" y="0"/>
                            <a:pt x="1818262" y="0"/>
                          </a:cubicBezTo>
                          <a:close/>
                        </a:path>
                      </a:pathLst>
                    </a:custGeom>
                    <a:solidFill>
                      <a:srgbClr val="F27954"/>
                    </a:solidFill>
                    <a:ln w="2286" cap="flat">
                      <a:noFill/>
                      <a:prstDash val="solid"/>
                      <a:miter/>
                    </a:ln>
                  </p:spPr>
                  <p:txBody>
                    <a:bodyPr rtlCol="0" anchor="ctr"/>
                    <a:lstStyle/>
                    <a:p>
                      <a:endParaRPr lang="en-GB"/>
                    </a:p>
                  </p:txBody>
                </p:sp>
                <p:sp>
                  <p:nvSpPr>
                    <p:cNvPr id="77" name="Freeform 258">
                      <a:extLst>
                        <a:ext uri="{FF2B5EF4-FFF2-40B4-BE49-F238E27FC236}">
                          <a16:creationId xmlns:a16="http://schemas.microsoft.com/office/drawing/2014/main" id="{5317A661-AF6A-E98D-B767-15A5C2E46BB4}"/>
                        </a:ext>
                      </a:extLst>
                    </p:cNvPr>
                    <p:cNvSpPr/>
                    <p:nvPr/>
                  </p:nvSpPr>
                  <p:spPr>
                    <a:xfrm>
                      <a:off x="6286910" y="207075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70" name="Graphic 2">
                    <a:extLst>
                      <a:ext uri="{FF2B5EF4-FFF2-40B4-BE49-F238E27FC236}">
                        <a16:creationId xmlns:a16="http://schemas.microsoft.com/office/drawing/2014/main" id="{9E56906A-2374-7B88-3657-1B71D500B88A}"/>
                      </a:ext>
                    </a:extLst>
                  </p:cNvPr>
                  <p:cNvGrpSpPr/>
                  <p:nvPr/>
                </p:nvGrpSpPr>
                <p:grpSpPr>
                  <a:xfrm>
                    <a:off x="6397140" y="1921496"/>
                    <a:ext cx="379179" cy="225161"/>
                    <a:chOff x="6397140" y="1921496"/>
                    <a:chExt cx="379179" cy="225161"/>
                  </a:xfrm>
                  <a:solidFill>
                    <a:srgbClr val="F27954"/>
                  </a:solidFill>
                </p:grpSpPr>
                <p:sp>
                  <p:nvSpPr>
                    <p:cNvPr id="74" name="Freeform 260">
                      <a:extLst>
                        <a:ext uri="{FF2B5EF4-FFF2-40B4-BE49-F238E27FC236}">
                          <a16:creationId xmlns:a16="http://schemas.microsoft.com/office/drawing/2014/main" id="{5D1A2FF7-F3A6-C72C-1835-65DD30E9308C}"/>
                        </a:ext>
                      </a:extLst>
                    </p:cNvPr>
                    <p:cNvSpPr/>
                    <p:nvPr/>
                  </p:nvSpPr>
                  <p:spPr>
                    <a:xfrm>
                      <a:off x="6397140" y="1921496"/>
                      <a:ext cx="195041" cy="225161"/>
                    </a:xfrm>
                    <a:custGeom>
                      <a:avLst/>
                      <a:gdLst>
                        <a:gd name="connsiteX0" fmla="*/ 195042 w 195041"/>
                        <a:gd name="connsiteY0" fmla="*/ 112569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75" name="Freeform 261">
                      <a:extLst>
                        <a:ext uri="{FF2B5EF4-FFF2-40B4-BE49-F238E27FC236}">
                          <a16:creationId xmlns:a16="http://schemas.microsoft.com/office/drawing/2014/main" id="{274EB7EB-68FC-2989-04BD-E1F68FA59977}"/>
                        </a:ext>
                      </a:extLst>
                    </p:cNvPr>
                    <p:cNvSpPr/>
                    <p:nvPr/>
                  </p:nvSpPr>
                  <p:spPr>
                    <a:xfrm>
                      <a:off x="6581301"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71" name="Graphic 2">
                    <a:extLst>
                      <a:ext uri="{FF2B5EF4-FFF2-40B4-BE49-F238E27FC236}">
                        <a16:creationId xmlns:a16="http://schemas.microsoft.com/office/drawing/2014/main" id="{22CC5ED8-C6B5-03B4-6E41-8C2C5B78B1E6}"/>
                      </a:ext>
                    </a:extLst>
                  </p:cNvPr>
                  <p:cNvGrpSpPr/>
                  <p:nvPr/>
                </p:nvGrpSpPr>
                <p:grpSpPr>
                  <a:xfrm>
                    <a:off x="6871783" y="1806595"/>
                    <a:ext cx="1129009" cy="455900"/>
                    <a:chOff x="6871783" y="1806595"/>
                    <a:chExt cx="1129009" cy="455900"/>
                  </a:xfrm>
                </p:grpSpPr>
                <p:sp>
                  <p:nvSpPr>
                    <p:cNvPr id="72" name="Freeform 263">
                      <a:extLst>
                        <a:ext uri="{FF2B5EF4-FFF2-40B4-BE49-F238E27FC236}">
                          <a16:creationId xmlns:a16="http://schemas.microsoft.com/office/drawing/2014/main" id="{D892F922-CD73-0B8F-3151-FBBD1BA2A9A6}"/>
                        </a:ext>
                      </a:extLst>
                    </p:cNvPr>
                    <p:cNvSpPr/>
                    <p:nvPr/>
                  </p:nvSpPr>
                  <p:spPr>
                    <a:xfrm>
                      <a:off x="6901387" y="1836194"/>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821"/>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73" name="Freeform 264">
                      <a:extLst>
                        <a:ext uri="{FF2B5EF4-FFF2-40B4-BE49-F238E27FC236}">
                          <a16:creationId xmlns:a16="http://schemas.microsoft.com/office/drawing/2014/main" id="{0E2EB65C-4A90-6A7F-CDE3-48B8C0559412}"/>
                        </a:ext>
                      </a:extLst>
                    </p:cNvPr>
                    <p:cNvSpPr/>
                    <p:nvPr/>
                  </p:nvSpPr>
                  <p:spPr>
                    <a:xfrm>
                      <a:off x="6871783"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199 h 455900"/>
                        <a:gd name="connsiteX8" fmla="*/ 59184 w 1129009"/>
                        <a:gd name="connsiteY8" fmla="*/ 227950 h 455900"/>
                        <a:gd name="connsiteX9" fmla="*/ 227960 w 1129009"/>
                        <a:gd name="connsiteY9" fmla="*/ 396701 h 455900"/>
                        <a:gd name="connsiteX10" fmla="*/ 901004 w 1129009"/>
                        <a:gd name="connsiteY10" fmla="*/ 396701 h 455900"/>
                        <a:gd name="connsiteX11" fmla="*/ 1069779 w 1129009"/>
                        <a:gd name="connsiteY11" fmla="*/ 227950 h 455900"/>
                        <a:gd name="connsiteX12" fmla="*/ 901004 w 1129009"/>
                        <a:gd name="connsiteY12" fmla="*/ 59199 h 455900"/>
                        <a:gd name="connsiteX13" fmla="*/ 227960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199"/>
                          </a:moveTo>
                          <a:cubicBezTo>
                            <a:pt x="134897" y="59199"/>
                            <a:pt x="59184" y="134900"/>
                            <a:pt x="59184" y="227950"/>
                          </a:cubicBezTo>
                          <a:cubicBezTo>
                            <a:pt x="59184" y="321000"/>
                            <a:pt x="134897" y="396701"/>
                            <a:pt x="227960" y="396701"/>
                          </a:cubicBezTo>
                          <a:lnTo>
                            <a:pt x="901004" y="396701"/>
                          </a:lnTo>
                          <a:cubicBezTo>
                            <a:pt x="994067" y="396701"/>
                            <a:pt x="1069779" y="321000"/>
                            <a:pt x="1069779" y="227950"/>
                          </a:cubicBezTo>
                          <a:cubicBezTo>
                            <a:pt x="1069779" y="134900"/>
                            <a:pt x="994067" y="59199"/>
                            <a:pt x="901004" y="59199"/>
                          </a:cubicBezTo>
                          <a:lnTo>
                            <a:pt x="227960" y="59199"/>
                          </a:lnTo>
                          <a:close/>
                        </a:path>
                      </a:pathLst>
                    </a:custGeom>
                    <a:solidFill>
                      <a:srgbClr val="F27954"/>
                    </a:solidFill>
                    <a:ln w="2286" cap="flat">
                      <a:noFill/>
                      <a:prstDash val="solid"/>
                      <a:miter/>
                    </a:ln>
                  </p:spPr>
                  <p:txBody>
                    <a:bodyPr rtlCol="0" anchor="ctr"/>
                    <a:lstStyle/>
                    <a:p>
                      <a:endParaRPr lang="en-GB"/>
                    </a:p>
                  </p:txBody>
                </p:sp>
              </p:grpSp>
            </p:grpSp>
          </p:grpSp>
        </p:grpSp>
        <p:grpSp>
          <p:nvGrpSpPr>
            <p:cNvPr id="5" name="Graphic 2">
              <a:extLst>
                <a:ext uri="{FF2B5EF4-FFF2-40B4-BE49-F238E27FC236}">
                  <a16:creationId xmlns:a16="http://schemas.microsoft.com/office/drawing/2014/main" id="{2AA50967-E3E0-B143-57B2-D4CD15B0ED63}"/>
                </a:ext>
              </a:extLst>
            </p:cNvPr>
            <p:cNvGrpSpPr/>
            <p:nvPr/>
          </p:nvGrpSpPr>
          <p:grpSpPr>
            <a:xfrm>
              <a:off x="1822329" y="3518152"/>
              <a:ext cx="6297495" cy="1706163"/>
              <a:chOff x="1822329" y="3518152"/>
              <a:chExt cx="6297495" cy="1706163"/>
            </a:xfrm>
          </p:grpSpPr>
          <p:grpSp>
            <p:nvGrpSpPr>
              <p:cNvPr id="8" name="Graphic 2">
                <a:extLst>
                  <a:ext uri="{FF2B5EF4-FFF2-40B4-BE49-F238E27FC236}">
                    <a16:creationId xmlns:a16="http://schemas.microsoft.com/office/drawing/2014/main" id="{1073C008-797A-F656-01D4-ECF6FF5C689F}"/>
                  </a:ext>
                </a:extLst>
              </p:cNvPr>
              <p:cNvGrpSpPr/>
              <p:nvPr/>
            </p:nvGrpSpPr>
            <p:grpSpPr>
              <a:xfrm>
                <a:off x="1822329" y="3518152"/>
                <a:ext cx="2075870" cy="1706163"/>
                <a:chOff x="1822329" y="3518152"/>
                <a:chExt cx="2075870" cy="1706163"/>
              </a:xfrm>
            </p:grpSpPr>
            <p:pic>
              <p:nvPicPr>
                <p:cNvPr id="53" name="Picture 52">
                  <a:extLst>
                    <a:ext uri="{FF2B5EF4-FFF2-40B4-BE49-F238E27FC236}">
                      <a16:creationId xmlns:a16="http://schemas.microsoft.com/office/drawing/2014/main" id="{B83BFF21-299E-10EB-3CB7-F3D4F81E5E2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22329" y="3829873"/>
                  <a:ext cx="1999244" cy="1394443"/>
                </a:xfrm>
                <a:custGeom>
                  <a:avLst/>
                  <a:gdLst>
                    <a:gd name="connsiteX0" fmla="*/ -1062 w 1999244"/>
                    <a:gd name="connsiteY0" fmla="*/ 710 h 1394443"/>
                    <a:gd name="connsiteX1" fmla="*/ 1998182 w 1999244"/>
                    <a:gd name="connsiteY1" fmla="*/ 710 h 1394443"/>
                    <a:gd name="connsiteX2" fmla="*/ 1998182 w 1999244"/>
                    <a:gd name="connsiteY2" fmla="*/ 1395153 h 1394443"/>
                    <a:gd name="connsiteX3" fmla="*/ -1062 w 1999244"/>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10"/>
                      </a:moveTo>
                      <a:lnTo>
                        <a:pt x="1998182" y="710"/>
                      </a:lnTo>
                      <a:lnTo>
                        <a:pt x="1998182" y="1395153"/>
                      </a:lnTo>
                      <a:lnTo>
                        <a:pt x="-1062" y="1395153"/>
                      </a:lnTo>
                      <a:close/>
                    </a:path>
                  </a:pathLst>
                </a:custGeom>
              </p:spPr>
            </p:pic>
            <p:grpSp>
              <p:nvGrpSpPr>
                <p:cNvPr id="54" name="Graphic 2">
                  <a:extLst>
                    <a:ext uri="{FF2B5EF4-FFF2-40B4-BE49-F238E27FC236}">
                      <a16:creationId xmlns:a16="http://schemas.microsoft.com/office/drawing/2014/main" id="{F6A1DB99-0DE4-BE9F-1E83-FEC3B4B3B8AC}"/>
                    </a:ext>
                  </a:extLst>
                </p:cNvPr>
                <p:cNvGrpSpPr/>
                <p:nvPr/>
              </p:nvGrpSpPr>
              <p:grpSpPr>
                <a:xfrm>
                  <a:off x="2002808" y="3518152"/>
                  <a:ext cx="1895391" cy="1508018"/>
                  <a:chOff x="2002808" y="3518152"/>
                  <a:chExt cx="1895391" cy="1508018"/>
                </a:xfrm>
              </p:grpSpPr>
              <p:grpSp>
                <p:nvGrpSpPr>
                  <p:cNvPr id="55" name="Graphic 2">
                    <a:extLst>
                      <a:ext uri="{FF2B5EF4-FFF2-40B4-BE49-F238E27FC236}">
                        <a16:creationId xmlns:a16="http://schemas.microsoft.com/office/drawing/2014/main" id="{E9A7A9E7-0B8F-4EA9-0667-2E7D88E990B2}"/>
                      </a:ext>
                    </a:extLst>
                  </p:cNvPr>
                  <p:cNvGrpSpPr/>
                  <p:nvPr/>
                </p:nvGrpSpPr>
                <p:grpSpPr>
                  <a:xfrm>
                    <a:off x="2002808" y="3719840"/>
                    <a:ext cx="1895391" cy="1306330"/>
                    <a:chOff x="2002808" y="3719840"/>
                    <a:chExt cx="1895391" cy="1306330"/>
                  </a:xfrm>
                </p:grpSpPr>
                <p:sp>
                  <p:nvSpPr>
                    <p:cNvPr id="62" name="Freeform 270">
                      <a:extLst>
                        <a:ext uri="{FF2B5EF4-FFF2-40B4-BE49-F238E27FC236}">
                          <a16:creationId xmlns:a16="http://schemas.microsoft.com/office/drawing/2014/main" id="{D11557EE-5D0E-07EA-1F5D-26B7E0AF73DD}"/>
                        </a:ext>
                      </a:extLst>
                    </p:cNvPr>
                    <p:cNvSpPr/>
                    <p:nvPr/>
                  </p:nvSpPr>
                  <p:spPr>
                    <a:xfrm>
                      <a:off x="2002808" y="3719840"/>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63" name="Freeform 271">
                      <a:extLst>
                        <a:ext uri="{FF2B5EF4-FFF2-40B4-BE49-F238E27FC236}">
                          <a16:creationId xmlns:a16="http://schemas.microsoft.com/office/drawing/2014/main" id="{501919BD-71CC-0AF5-AE62-95F9643826D0}"/>
                        </a:ext>
                      </a:extLst>
                    </p:cNvPr>
                    <p:cNvSpPr/>
                    <p:nvPr/>
                  </p:nvSpPr>
                  <p:spPr>
                    <a:xfrm>
                      <a:off x="2065285"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56" name="Graphic 2">
                    <a:extLst>
                      <a:ext uri="{FF2B5EF4-FFF2-40B4-BE49-F238E27FC236}">
                        <a16:creationId xmlns:a16="http://schemas.microsoft.com/office/drawing/2014/main" id="{E497E1D6-D75D-19D4-25DA-C38A00CDEABF}"/>
                      </a:ext>
                    </a:extLst>
                  </p:cNvPr>
                  <p:cNvGrpSpPr/>
                  <p:nvPr/>
                </p:nvGrpSpPr>
                <p:grpSpPr>
                  <a:xfrm>
                    <a:off x="2175539" y="3633053"/>
                    <a:ext cx="379155" cy="225161"/>
                    <a:chOff x="2175539" y="3633053"/>
                    <a:chExt cx="379155" cy="225161"/>
                  </a:xfrm>
                  <a:solidFill>
                    <a:srgbClr val="81D1C5"/>
                  </a:solidFill>
                </p:grpSpPr>
                <p:sp>
                  <p:nvSpPr>
                    <p:cNvPr id="60" name="Freeform 273">
                      <a:extLst>
                        <a:ext uri="{FF2B5EF4-FFF2-40B4-BE49-F238E27FC236}">
                          <a16:creationId xmlns:a16="http://schemas.microsoft.com/office/drawing/2014/main" id="{9828AA19-E475-D0A2-C916-282046E6C791}"/>
                        </a:ext>
                      </a:extLst>
                    </p:cNvPr>
                    <p:cNvSpPr/>
                    <p:nvPr/>
                  </p:nvSpPr>
                  <p:spPr>
                    <a:xfrm>
                      <a:off x="2175539"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61" name="Freeform 274">
                      <a:extLst>
                        <a:ext uri="{FF2B5EF4-FFF2-40B4-BE49-F238E27FC236}">
                          <a16:creationId xmlns:a16="http://schemas.microsoft.com/office/drawing/2014/main" id="{9744EE5A-E4A5-31A8-7569-9A6018104772}"/>
                        </a:ext>
                      </a:extLst>
                    </p:cNvPr>
                    <p:cNvSpPr/>
                    <p:nvPr/>
                  </p:nvSpPr>
                  <p:spPr>
                    <a:xfrm>
                      <a:off x="2359676"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57" name="Graphic 2">
                    <a:extLst>
                      <a:ext uri="{FF2B5EF4-FFF2-40B4-BE49-F238E27FC236}">
                        <a16:creationId xmlns:a16="http://schemas.microsoft.com/office/drawing/2014/main" id="{896C1DB7-CE4F-34BC-FBDC-5607FC4FF0A2}"/>
                      </a:ext>
                    </a:extLst>
                  </p:cNvPr>
                  <p:cNvGrpSpPr/>
                  <p:nvPr/>
                </p:nvGrpSpPr>
                <p:grpSpPr>
                  <a:xfrm>
                    <a:off x="2650135" y="3518152"/>
                    <a:ext cx="1129009" cy="455900"/>
                    <a:chOff x="2650135" y="3518152"/>
                    <a:chExt cx="1129009" cy="455900"/>
                  </a:xfrm>
                </p:grpSpPr>
                <p:sp>
                  <p:nvSpPr>
                    <p:cNvPr id="58" name="Freeform 276">
                      <a:extLst>
                        <a:ext uri="{FF2B5EF4-FFF2-40B4-BE49-F238E27FC236}">
                          <a16:creationId xmlns:a16="http://schemas.microsoft.com/office/drawing/2014/main" id="{73A33010-B8E0-637C-7A33-CE9EC24EB9F3}"/>
                        </a:ext>
                      </a:extLst>
                    </p:cNvPr>
                    <p:cNvSpPr/>
                    <p:nvPr/>
                  </p:nvSpPr>
                  <p:spPr>
                    <a:xfrm>
                      <a:off x="2679739" y="3547775"/>
                      <a:ext cx="1069802" cy="396701"/>
                    </a:xfrm>
                    <a:custGeom>
                      <a:avLst/>
                      <a:gdLst>
                        <a:gd name="connsiteX0" fmla="*/ 871446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59" name="Freeform 277">
                      <a:extLst>
                        <a:ext uri="{FF2B5EF4-FFF2-40B4-BE49-F238E27FC236}">
                          <a16:creationId xmlns:a16="http://schemas.microsoft.com/office/drawing/2014/main" id="{53F46787-C3D0-4A47-6AFD-AEB31BBB379E}"/>
                        </a:ext>
                      </a:extLst>
                    </p:cNvPr>
                    <p:cNvSpPr/>
                    <p:nvPr/>
                  </p:nvSpPr>
                  <p:spPr>
                    <a:xfrm>
                      <a:off x="2650135" y="3518152"/>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10" name="Graphic 2">
                <a:extLst>
                  <a:ext uri="{FF2B5EF4-FFF2-40B4-BE49-F238E27FC236}">
                    <a16:creationId xmlns:a16="http://schemas.microsoft.com/office/drawing/2014/main" id="{BA2A2268-E16C-C055-A53D-FCAA45CB4570}"/>
                  </a:ext>
                </a:extLst>
              </p:cNvPr>
              <p:cNvGrpSpPr/>
              <p:nvPr/>
            </p:nvGrpSpPr>
            <p:grpSpPr>
              <a:xfrm>
                <a:off x="3933496" y="3518152"/>
                <a:ext cx="2075527" cy="1706163"/>
                <a:chOff x="3933496" y="3518152"/>
                <a:chExt cx="2075527" cy="1706163"/>
              </a:xfrm>
            </p:grpSpPr>
            <p:pic>
              <p:nvPicPr>
                <p:cNvPr id="42" name="Picture 41">
                  <a:extLst>
                    <a:ext uri="{FF2B5EF4-FFF2-40B4-BE49-F238E27FC236}">
                      <a16:creationId xmlns:a16="http://schemas.microsoft.com/office/drawing/2014/main" id="{05D7D211-7ED5-FAD5-66C6-7FF980BBC6F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933496" y="3829873"/>
                  <a:ext cx="1998695" cy="1394443"/>
                </a:xfrm>
                <a:custGeom>
                  <a:avLst/>
                  <a:gdLst>
                    <a:gd name="connsiteX0" fmla="*/ -138 w 1998695"/>
                    <a:gd name="connsiteY0" fmla="*/ 710 h 1394443"/>
                    <a:gd name="connsiteX1" fmla="*/ 1998557 w 1998695"/>
                    <a:gd name="connsiteY1" fmla="*/ 710 h 1394443"/>
                    <a:gd name="connsiteX2" fmla="*/ 1998557 w 1998695"/>
                    <a:gd name="connsiteY2" fmla="*/ 1395153 h 1394443"/>
                    <a:gd name="connsiteX3" fmla="*/ -138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10"/>
                      </a:moveTo>
                      <a:lnTo>
                        <a:pt x="1998557" y="710"/>
                      </a:lnTo>
                      <a:lnTo>
                        <a:pt x="1998557" y="1395153"/>
                      </a:lnTo>
                      <a:lnTo>
                        <a:pt x="-138" y="1395153"/>
                      </a:lnTo>
                      <a:close/>
                    </a:path>
                  </a:pathLst>
                </a:custGeom>
              </p:spPr>
            </p:pic>
            <p:grpSp>
              <p:nvGrpSpPr>
                <p:cNvPr id="43" name="Graphic 2">
                  <a:extLst>
                    <a:ext uri="{FF2B5EF4-FFF2-40B4-BE49-F238E27FC236}">
                      <a16:creationId xmlns:a16="http://schemas.microsoft.com/office/drawing/2014/main" id="{5661750B-450C-3321-D96B-78090A64C7BD}"/>
                    </a:ext>
                  </a:extLst>
                </p:cNvPr>
                <p:cNvGrpSpPr/>
                <p:nvPr/>
              </p:nvGrpSpPr>
              <p:grpSpPr>
                <a:xfrm>
                  <a:off x="4113632" y="3518152"/>
                  <a:ext cx="1895390" cy="1508018"/>
                  <a:chOff x="4113632" y="3518152"/>
                  <a:chExt cx="1895390" cy="1508018"/>
                </a:xfrm>
              </p:grpSpPr>
              <p:grpSp>
                <p:nvGrpSpPr>
                  <p:cNvPr id="44" name="Graphic 2">
                    <a:extLst>
                      <a:ext uri="{FF2B5EF4-FFF2-40B4-BE49-F238E27FC236}">
                        <a16:creationId xmlns:a16="http://schemas.microsoft.com/office/drawing/2014/main" id="{2882B577-2C9F-316C-E3A0-158598D5D0E7}"/>
                      </a:ext>
                    </a:extLst>
                  </p:cNvPr>
                  <p:cNvGrpSpPr/>
                  <p:nvPr/>
                </p:nvGrpSpPr>
                <p:grpSpPr>
                  <a:xfrm>
                    <a:off x="4113632" y="3719840"/>
                    <a:ext cx="1895390" cy="1306330"/>
                    <a:chOff x="4113632" y="3719840"/>
                    <a:chExt cx="1895390" cy="1306330"/>
                  </a:xfrm>
                </p:grpSpPr>
                <p:sp>
                  <p:nvSpPr>
                    <p:cNvPr id="51" name="Freeform 282">
                      <a:extLst>
                        <a:ext uri="{FF2B5EF4-FFF2-40B4-BE49-F238E27FC236}">
                          <a16:creationId xmlns:a16="http://schemas.microsoft.com/office/drawing/2014/main" id="{F7B97E4A-9FB3-8FB6-061F-B538596FC986}"/>
                        </a:ext>
                      </a:extLst>
                    </p:cNvPr>
                    <p:cNvSpPr/>
                    <p:nvPr/>
                  </p:nvSpPr>
                  <p:spPr>
                    <a:xfrm>
                      <a:off x="4113632" y="3719840"/>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52" name="Freeform 283">
                      <a:extLst>
                        <a:ext uri="{FF2B5EF4-FFF2-40B4-BE49-F238E27FC236}">
                          <a16:creationId xmlns:a16="http://schemas.microsoft.com/office/drawing/2014/main" id="{C7B925B3-4A2B-E446-E68C-749C5D03DEA6}"/>
                        </a:ext>
                      </a:extLst>
                    </p:cNvPr>
                    <p:cNvSpPr/>
                    <p:nvPr/>
                  </p:nvSpPr>
                  <p:spPr>
                    <a:xfrm>
                      <a:off x="4176086"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45" name="Graphic 2">
                    <a:extLst>
                      <a:ext uri="{FF2B5EF4-FFF2-40B4-BE49-F238E27FC236}">
                        <a16:creationId xmlns:a16="http://schemas.microsoft.com/office/drawing/2014/main" id="{EACB8894-1611-FB3E-F544-99FB5D733CE9}"/>
                      </a:ext>
                    </a:extLst>
                  </p:cNvPr>
                  <p:cNvGrpSpPr/>
                  <p:nvPr/>
                </p:nvGrpSpPr>
                <p:grpSpPr>
                  <a:xfrm>
                    <a:off x="4286340" y="3633053"/>
                    <a:ext cx="379178" cy="225161"/>
                    <a:chOff x="4286340" y="3633053"/>
                    <a:chExt cx="379178" cy="225161"/>
                  </a:xfrm>
                  <a:solidFill>
                    <a:srgbClr val="81D1C5"/>
                  </a:solidFill>
                </p:grpSpPr>
                <p:sp>
                  <p:nvSpPr>
                    <p:cNvPr id="49" name="Freeform 285">
                      <a:extLst>
                        <a:ext uri="{FF2B5EF4-FFF2-40B4-BE49-F238E27FC236}">
                          <a16:creationId xmlns:a16="http://schemas.microsoft.com/office/drawing/2014/main" id="{D7126818-51D7-C102-A95D-0FB4FD235F53}"/>
                        </a:ext>
                      </a:extLst>
                    </p:cNvPr>
                    <p:cNvSpPr/>
                    <p:nvPr/>
                  </p:nvSpPr>
                  <p:spPr>
                    <a:xfrm>
                      <a:off x="428634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50" name="Freeform 286">
                      <a:extLst>
                        <a:ext uri="{FF2B5EF4-FFF2-40B4-BE49-F238E27FC236}">
                          <a16:creationId xmlns:a16="http://schemas.microsoft.com/office/drawing/2014/main" id="{32EAEC39-52B5-08B8-4D7F-AFA191206EF6}"/>
                        </a:ext>
                      </a:extLst>
                    </p:cNvPr>
                    <p:cNvSpPr/>
                    <p:nvPr/>
                  </p:nvSpPr>
                  <p:spPr>
                    <a:xfrm>
                      <a:off x="447050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46" name="Graphic 2">
                    <a:extLst>
                      <a:ext uri="{FF2B5EF4-FFF2-40B4-BE49-F238E27FC236}">
                        <a16:creationId xmlns:a16="http://schemas.microsoft.com/office/drawing/2014/main" id="{8320992A-603C-70F9-E3CB-63024A14D896}"/>
                      </a:ext>
                    </a:extLst>
                  </p:cNvPr>
                  <p:cNvGrpSpPr/>
                  <p:nvPr/>
                </p:nvGrpSpPr>
                <p:grpSpPr>
                  <a:xfrm>
                    <a:off x="4760959" y="3518152"/>
                    <a:ext cx="1129009" cy="455900"/>
                    <a:chOff x="4760959" y="3518152"/>
                    <a:chExt cx="1129009" cy="455900"/>
                  </a:xfrm>
                </p:grpSpPr>
                <p:sp>
                  <p:nvSpPr>
                    <p:cNvPr id="47" name="Freeform 288">
                      <a:extLst>
                        <a:ext uri="{FF2B5EF4-FFF2-40B4-BE49-F238E27FC236}">
                          <a16:creationId xmlns:a16="http://schemas.microsoft.com/office/drawing/2014/main" id="{CCD99E0B-8B57-2140-2644-D5976E9F5EC8}"/>
                        </a:ext>
                      </a:extLst>
                    </p:cNvPr>
                    <p:cNvSpPr/>
                    <p:nvPr/>
                  </p:nvSpPr>
                  <p:spPr>
                    <a:xfrm>
                      <a:off x="4790563" y="3547775"/>
                      <a:ext cx="1069801" cy="396701"/>
                    </a:xfrm>
                    <a:custGeom>
                      <a:avLst/>
                      <a:gdLst>
                        <a:gd name="connsiteX0" fmla="*/ 871423 w 1069801"/>
                        <a:gd name="connsiteY0" fmla="*/ 0 h 396701"/>
                        <a:gd name="connsiteX1" fmla="*/ 198379 w 1069801"/>
                        <a:gd name="connsiteY1" fmla="*/ 0 h 396701"/>
                        <a:gd name="connsiteX2" fmla="*/ 0 w 1069801"/>
                        <a:gd name="connsiteY2" fmla="*/ 198350 h 396701"/>
                        <a:gd name="connsiteX3" fmla="*/ 0 w 1069801"/>
                        <a:gd name="connsiteY3" fmla="*/ 198350 h 396701"/>
                        <a:gd name="connsiteX4" fmla="*/ 198379 w 1069801"/>
                        <a:gd name="connsiteY4" fmla="*/ 396701 h 396701"/>
                        <a:gd name="connsiteX5" fmla="*/ 871423 w 1069801"/>
                        <a:gd name="connsiteY5" fmla="*/ 396701 h 396701"/>
                        <a:gd name="connsiteX6" fmla="*/ 1069802 w 1069801"/>
                        <a:gd name="connsiteY6" fmla="*/ 198350 h 396701"/>
                        <a:gd name="connsiteX7" fmla="*/ 1069802 w 1069801"/>
                        <a:gd name="connsiteY7" fmla="*/ 198350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48" name="Freeform 289">
                      <a:extLst>
                        <a:ext uri="{FF2B5EF4-FFF2-40B4-BE49-F238E27FC236}">
                          <a16:creationId xmlns:a16="http://schemas.microsoft.com/office/drawing/2014/main" id="{D176C8E8-28CA-B6F0-446E-3439B4139352}"/>
                        </a:ext>
                      </a:extLst>
                    </p:cNvPr>
                    <p:cNvSpPr/>
                    <p:nvPr/>
                  </p:nvSpPr>
                  <p:spPr>
                    <a:xfrm>
                      <a:off x="4760959"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24" name="Graphic 2">
                <a:extLst>
                  <a:ext uri="{FF2B5EF4-FFF2-40B4-BE49-F238E27FC236}">
                    <a16:creationId xmlns:a16="http://schemas.microsoft.com/office/drawing/2014/main" id="{27A16336-D435-BA07-BDE4-F3E80A41B94B}"/>
                  </a:ext>
                </a:extLst>
              </p:cNvPr>
              <p:cNvGrpSpPr/>
              <p:nvPr/>
            </p:nvGrpSpPr>
            <p:grpSpPr>
              <a:xfrm>
                <a:off x="6044114" y="3518152"/>
                <a:ext cx="2075710" cy="1706163"/>
                <a:chOff x="6044114" y="3518152"/>
                <a:chExt cx="2075710" cy="1706163"/>
              </a:xfrm>
            </p:grpSpPr>
            <p:pic>
              <p:nvPicPr>
                <p:cNvPr id="26" name="Picture 25">
                  <a:extLst>
                    <a:ext uri="{FF2B5EF4-FFF2-40B4-BE49-F238E27FC236}">
                      <a16:creationId xmlns:a16="http://schemas.microsoft.com/office/drawing/2014/main" id="{1F095392-078D-3235-9256-EF14186B553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44114" y="3829873"/>
                  <a:ext cx="1998695" cy="1394443"/>
                </a:xfrm>
                <a:custGeom>
                  <a:avLst/>
                  <a:gdLst>
                    <a:gd name="connsiteX0" fmla="*/ 785 w 1998695"/>
                    <a:gd name="connsiteY0" fmla="*/ 710 h 1394443"/>
                    <a:gd name="connsiteX1" fmla="*/ 1999481 w 1998695"/>
                    <a:gd name="connsiteY1" fmla="*/ 710 h 1394443"/>
                    <a:gd name="connsiteX2" fmla="*/ 1999481 w 1998695"/>
                    <a:gd name="connsiteY2" fmla="*/ 1395153 h 1394443"/>
                    <a:gd name="connsiteX3" fmla="*/ 785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10"/>
                      </a:moveTo>
                      <a:lnTo>
                        <a:pt x="1999481" y="710"/>
                      </a:lnTo>
                      <a:lnTo>
                        <a:pt x="1999481" y="1395153"/>
                      </a:lnTo>
                      <a:lnTo>
                        <a:pt x="785" y="1395153"/>
                      </a:lnTo>
                      <a:close/>
                    </a:path>
                  </a:pathLst>
                </a:custGeom>
              </p:spPr>
            </p:pic>
            <p:grpSp>
              <p:nvGrpSpPr>
                <p:cNvPr id="28" name="Graphic 2">
                  <a:extLst>
                    <a:ext uri="{FF2B5EF4-FFF2-40B4-BE49-F238E27FC236}">
                      <a16:creationId xmlns:a16="http://schemas.microsoft.com/office/drawing/2014/main" id="{765D9747-722C-8A06-5801-6FE6BA2F00F6}"/>
                    </a:ext>
                  </a:extLst>
                </p:cNvPr>
                <p:cNvGrpSpPr/>
                <p:nvPr/>
              </p:nvGrpSpPr>
              <p:grpSpPr>
                <a:xfrm>
                  <a:off x="6224433" y="3518152"/>
                  <a:ext cx="1895391" cy="1508018"/>
                  <a:chOff x="6224433" y="3518152"/>
                  <a:chExt cx="1895391" cy="1508018"/>
                </a:xfrm>
              </p:grpSpPr>
              <p:grpSp>
                <p:nvGrpSpPr>
                  <p:cNvPr id="29" name="Graphic 2">
                    <a:extLst>
                      <a:ext uri="{FF2B5EF4-FFF2-40B4-BE49-F238E27FC236}">
                        <a16:creationId xmlns:a16="http://schemas.microsoft.com/office/drawing/2014/main" id="{448135AF-05CF-47C5-13A4-080AE033A7CE}"/>
                      </a:ext>
                    </a:extLst>
                  </p:cNvPr>
                  <p:cNvGrpSpPr/>
                  <p:nvPr/>
                </p:nvGrpSpPr>
                <p:grpSpPr>
                  <a:xfrm>
                    <a:off x="6224433" y="3719840"/>
                    <a:ext cx="1895391" cy="1306330"/>
                    <a:chOff x="6224433" y="3719840"/>
                    <a:chExt cx="1895391" cy="1306330"/>
                  </a:xfrm>
                </p:grpSpPr>
                <p:sp>
                  <p:nvSpPr>
                    <p:cNvPr id="38" name="Freeform 323">
                      <a:extLst>
                        <a:ext uri="{FF2B5EF4-FFF2-40B4-BE49-F238E27FC236}">
                          <a16:creationId xmlns:a16="http://schemas.microsoft.com/office/drawing/2014/main" id="{9637A442-79B9-0CD3-3012-8944D50195D8}"/>
                        </a:ext>
                      </a:extLst>
                    </p:cNvPr>
                    <p:cNvSpPr/>
                    <p:nvPr/>
                  </p:nvSpPr>
                  <p:spPr>
                    <a:xfrm>
                      <a:off x="6224433" y="3719840"/>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6"/>
                            <a:pt x="1860850" y="0"/>
                            <a:pt x="1818262" y="0"/>
                          </a:cubicBezTo>
                          <a:close/>
                        </a:path>
                      </a:pathLst>
                    </a:custGeom>
                    <a:solidFill>
                      <a:srgbClr val="81D1C5"/>
                    </a:solidFill>
                    <a:ln w="2286" cap="flat">
                      <a:noFill/>
                      <a:prstDash val="solid"/>
                      <a:miter/>
                    </a:ln>
                  </p:spPr>
                  <p:txBody>
                    <a:bodyPr rtlCol="0" anchor="ctr"/>
                    <a:lstStyle/>
                    <a:p>
                      <a:endParaRPr lang="en-GB"/>
                    </a:p>
                  </p:txBody>
                </p:sp>
                <p:sp>
                  <p:nvSpPr>
                    <p:cNvPr id="41" name="Freeform 324">
                      <a:extLst>
                        <a:ext uri="{FF2B5EF4-FFF2-40B4-BE49-F238E27FC236}">
                          <a16:creationId xmlns:a16="http://schemas.microsoft.com/office/drawing/2014/main" id="{C386507C-39D8-E1E3-FF2D-443FFFEF2549}"/>
                        </a:ext>
                      </a:extLst>
                    </p:cNvPr>
                    <p:cNvSpPr/>
                    <p:nvPr/>
                  </p:nvSpPr>
                  <p:spPr>
                    <a:xfrm>
                      <a:off x="6286910" y="3782308"/>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5"/>
                            <a:pt x="68328"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30" name="Graphic 2">
                    <a:extLst>
                      <a:ext uri="{FF2B5EF4-FFF2-40B4-BE49-F238E27FC236}">
                        <a16:creationId xmlns:a16="http://schemas.microsoft.com/office/drawing/2014/main" id="{0E2BFB3A-16ED-BC94-7159-F4522A731B28}"/>
                      </a:ext>
                    </a:extLst>
                  </p:cNvPr>
                  <p:cNvGrpSpPr/>
                  <p:nvPr/>
                </p:nvGrpSpPr>
                <p:grpSpPr>
                  <a:xfrm>
                    <a:off x="6397140" y="3633053"/>
                    <a:ext cx="379179" cy="225161"/>
                    <a:chOff x="6397140" y="3633053"/>
                    <a:chExt cx="379179" cy="225161"/>
                  </a:xfrm>
                  <a:solidFill>
                    <a:srgbClr val="81D1C5"/>
                  </a:solidFill>
                </p:grpSpPr>
                <p:sp>
                  <p:nvSpPr>
                    <p:cNvPr id="35" name="Freeform 326">
                      <a:extLst>
                        <a:ext uri="{FF2B5EF4-FFF2-40B4-BE49-F238E27FC236}">
                          <a16:creationId xmlns:a16="http://schemas.microsoft.com/office/drawing/2014/main" id="{15715C1D-4DB9-22C3-E689-979053E67396}"/>
                        </a:ext>
                      </a:extLst>
                    </p:cNvPr>
                    <p:cNvSpPr/>
                    <p:nvPr/>
                  </p:nvSpPr>
                  <p:spPr>
                    <a:xfrm>
                      <a:off x="6397140" y="3633053"/>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36" name="Freeform 327">
                      <a:extLst>
                        <a:ext uri="{FF2B5EF4-FFF2-40B4-BE49-F238E27FC236}">
                          <a16:creationId xmlns:a16="http://schemas.microsoft.com/office/drawing/2014/main" id="{FC0BB149-039D-645C-9C85-A97683B19326}"/>
                        </a:ext>
                      </a:extLst>
                    </p:cNvPr>
                    <p:cNvSpPr/>
                    <p:nvPr/>
                  </p:nvSpPr>
                  <p:spPr>
                    <a:xfrm>
                      <a:off x="6581301"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31" name="Graphic 2">
                    <a:extLst>
                      <a:ext uri="{FF2B5EF4-FFF2-40B4-BE49-F238E27FC236}">
                        <a16:creationId xmlns:a16="http://schemas.microsoft.com/office/drawing/2014/main" id="{CB7B54EB-5B63-9C03-DEB4-E9708F908D39}"/>
                      </a:ext>
                    </a:extLst>
                  </p:cNvPr>
                  <p:cNvGrpSpPr/>
                  <p:nvPr/>
                </p:nvGrpSpPr>
                <p:grpSpPr>
                  <a:xfrm>
                    <a:off x="6871783" y="3518152"/>
                    <a:ext cx="1129009" cy="455900"/>
                    <a:chOff x="6871783" y="3518152"/>
                    <a:chExt cx="1129009" cy="455900"/>
                  </a:xfrm>
                </p:grpSpPr>
                <p:sp>
                  <p:nvSpPr>
                    <p:cNvPr id="32" name="Freeform 330">
                      <a:extLst>
                        <a:ext uri="{FF2B5EF4-FFF2-40B4-BE49-F238E27FC236}">
                          <a16:creationId xmlns:a16="http://schemas.microsoft.com/office/drawing/2014/main" id="{00EF2423-3AC9-DEEE-27A2-2DCD29835FB0}"/>
                        </a:ext>
                      </a:extLst>
                    </p:cNvPr>
                    <p:cNvSpPr/>
                    <p:nvPr/>
                  </p:nvSpPr>
                  <p:spPr>
                    <a:xfrm>
                      <a:off x="6901387" y="3547775"/>
                      <a:ext cx="1069802" cy="396701"/>
                    </a:xfrm>
                    <a:custGeom>
                      <a:avLst/>
                      <a:gdLst>
                        <a:gd name="connsiteX0" fmla="*/ 871423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33" name="Freeform 331">
                      <a:extLst>
                        <a:ext uri="{FF2B5EF4-FFF2-40B4-BE49-F238E27FC236}">
                          <a16:creationId xmlns:a16="http://schemas.microsoft.com/office/drawing/2014/main" id="{D67E1842-2808-D3D2-7C6B-E4AD076F46D1}"/>
                        </a:ext>
                      </a:extLst>
                    </p:cNvPr>
                    <p:cNvSpPr/>
                    <p:nvPr/>
                  </p:nvSpPr>
                  <p:spPr>
                    <a:xfrm>
                      <a:off x="6871783"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81D1C5"/>
                    </a:solidFill>
                    <a:ln w="2286" cap="flat">
                      <a:noFill/>
                      <a:prstDash val="solid"/>
                      <a:miter/>
                    </a:ln>
                  </p:spPr>
                  <p:txBody>
                    <a:bodyPr rtlCol="0" anchor="ctr"/>
                    <a:lstStyle/>
                    <a:p>
                      <a:endParaRPr lang="en-GB"/>
                    </a:p>
                  </p:txBody>
                </p:sp>
              </p:grpSp>
            </p:grpSp>
          </p:grpSp>
        </p:grpSp>
      </p:grpSp>
      <p:pic>
        <p:nvPicPr>
          <p:cNvPr id="6" name="Picture 5" descr="Background pattern&#10;&#10;Description automatically generated">
            <a:extLst>
              <a:ext uri="{FF2B5EF4-FFF2-40B4-BE49-F238E27FC236}">
                <a16:creationId xmlns:a16="http://schemas.microsoft.com/office/drawing/2014/main" id="{4DA7B735-E906-2B9F-FE7C-FA32B433354B}"/>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9441" t="-3095" r="10580" b="84089"/>
          <a:stretch/>
        </p:blipFill>
        <p:spPr>
          <a:xfrm rot="16200000">
            <a:off x="9205950" y="1780761"/>
            <a:ext cx="4729844" cy="1233285"/>
          </a:xfrm>
          <a:prstGeom prst="rect">
            <a:avLst/>
          </a:prstGeom>
        </p:spPr>
      </p:pic>
      <p:sp>
        <p:nvSpPr>
          <p:cNvPr id="9" name="TextBox 8">
            <a:extLst>
              <a:ext uri="{FF2B5EF4-FFF2-40B4-BE49-F238E27FC236}">
                <a16:creationId xmlns:a16="http://schemas.microsoft.com/office/drawing/2014/main" id="{05DE2E2F-2343-E810-4A20-5B3203D3461F}"/>
              </a:ext>
            </a:extLst>
          </p:cNvPr>
          <p:cNvSpPr txBox="1"/>
          <p:nvPr/>
        </p:nvSpPr>
        <p:spPr>
          <a:xfrm>
            <a:off x="8499821" y="837810"/>
            <a:ext cx="2368530" cy="1200329"/>
          </a:xfrm>
          <a:prstGeom prst="rect">
            <a:avLst/>
          </a:prstGeom>
          <a:noFill/>
        </p:spPr>
        <p:txBody>
          <a:bodyPr wrap="square" rtlCol="0">
            <a:spAutoFit/>
          </a:bodyPr>
          <a:lstStyle/>
          <a:p>
            <a:pPr algn="ctr"/>
            <a:r>
              <a:rPr lang="en-IE" kern="1200" dirty="0">
                <a:solidFill>
                  <a:srgbClr val="79527B"/>
                </a:solidFill>
                <a:latin typeface="+mn-lt"/>
                <a:ea typeface="+mn-ea"/>
                <a:cs typeface="+mn-cs"/>
              </a:rPr>
              <a:t>Conduct a Regional Crisis Vulnerability  SWOT Analysis and Destination Audit </a:t>
            </a:r>
            <a:endParaRPr lang="en-IE" dirty="0">
              <a:solidFill>
                <a:srgbClr val="79527B"/>
              </a:solidFill>
            </a:endParaRPr>
          </a:p>
        </p:txBody>
      </p:sp>
      <p:sp>
        <p:nvSpPr>
          <p:cNvPr id="11" name="TextBox 10">
            <a:extLst>
              <a:ext uri="{FF2B5EF4-FFF2-40B4-BE49-F238E27FC236}">
                <a16:creationId xmlns:a16="http://schemas.microsoft.com/office/drawing/2014/main" id="{52068B39-3C00-60C3-4D12-259DFFF70B65}"/>
              </a:ext>
            </a:extLst>
          </p:cNvPr>
          <p:cNvSpPr txBox="1"/>
          <p:nvPr/>
        </p:nvSpPr>
        <p:spPr>
          <a:xfrm>
            <a:off x="563284" y="755365"/>
            <a:ext cx="1891673" cy="1200329"/>
          </a:xfrm>
          <a:prstGeom prst="rect">
            <a:avLst/>
          </a:prstGeom>
          <a:noFill/>
        </p:spPr>
        <p:txBody>
          <a:bodyPr wrap="square" rtlCol="0">
            <a:spAutoFit/>
          </a:bodyPr>
          <a:lstStyle/>
          <a:p>
            <a:r>
              <a:rPr lang="en-IE" sz="3200" b="1" kern="1200" dirty="0">
                <a:solidFill>
                  <a:srgbClr val="79527B"/>
                </a:solidFill>
                <a:latin typeface="+mn-lt"/>
                <a:ea typeface="+mn-ea"/>
                <a:cs typeface="+mn-cs"/>
              </a:rPr>
              <a:t>Phase 1</a:t>
            </a:r>
            <a:r>
              <a:rPr lang="en-IE" sz="2400" b="1" kern="1200" dirty="0">
                <a:solidFill>
                  <a:srgbClr val="79527B"/>
                </a:solidFill>
                <a:latin typeface="+mn-lt"/>
                <a:ea typeface="+mn-ea"/>
                <a:cs typeface="+mn-cs"/>
              </a:rPr>
              <a:t> </a:t>
            </a:r>
            <a:r>
              <a:rPr lang="en-IE" sz="2000" kern="1200" dirty="0">
                <a:solidFill>
                  <a:srgbClr val="79527B"/>
                </a:solidFill>
                <a:latin typeface="+mn-lt"/>
                <a:ea typeface="+mn-ea"/>
                <a:cs typeface="+mn-cs"/>
              </a:rPr>
              <a:t>Preparation &amp; Mitigation</a:t>
            </a:r>
            <a:endParaRPr lang="en-IE" sz="2000" dirty="0">
              <a:solidFill>
                <a:srgbClr val="79527B"/>
              </a:solidFill>
            </a:endParaRPr>
          </a:p>
        </p:txBody>
      </p:sp>
      <p:sp>
        <p:nvSpPr>
          <p:cNvPr id="12" name="TextBox 11">
            <a:extLst>
              <a:ext uri="{FF2B5EF4-FFF2-40B4-BE49-F238E27FC236}">
                <a16:creationId xmlns:a16="http://schemas.microsoft.com/office/drawing/2014/main" id="{85A07547-D245-653F-0EBE-DA7A7688C69E}"/>
              </a:ext>
            </a:extLst>
          </p:cNvPr>
          <p:cNvSpPr txBox="1"/>
          <p:nvPr/>
        </p:nvSpPr>
        <p:spPr>
          <a:xfrm>
            <a:off x="567299" y="2687187"/>
            <a:ext cx="1764337" cy="1138773"/>
          </a:xfrm>
          <a:prstGeom prst="rect">
            <a:avLst/>
          </a:prstGeom>
          <a:noFill/>
        </p:spPr>
        <p:txBody>
          <a:bodyPr wrap="square" rtlCol="0">
            <a:spAutoFit/>
          </a:bodyPr>
          <a:lstStyle/>
          <a:p>
            <a:r>
              <a:rPr lang="en-IE" sz="2800" b="1" kern="1200" dirty="0">
                <a:solidFill>
                  <a:srgbClr val="F27954"/>
                </a:solidFill>
                <a:latin typeface="+mn-lt"/>
                <a:ea typeface="+mn-ea"/>
                <a:cs typeface="+mn-cs"/>
              </a:rPr>
              <a:t>Phase 2</a:t>
            </a:r>
            <a:r>
              <a:rPr lang="en-IE" sz="2400" b="1" kern="1200" dirty="0">
                <a:solidFill>
                  <a:srgbClr val="F27954"/>
                </a:solidFill>
                <a:latin typeface="+mn-lt"/>
                <a:ea typeface="+mn-ea"/>
                <a:cs typeface="+mn-cs"/>
              </a:rPr>
              <a:t> </a:t>
            </a:r>
            <a:r>
              <a:rPr lang="en-IE" sz="2000" kern="1200" dirty="0">
                <a:solidFill>
                  <a:srgbClr val="F27954"/>
                </a:solidFill>
                <a:latin typeface="+mn-lt"/>
                <a:ea typeface="+mn-ea"/>
                <a:cs typeface="+mn-cs"/>
              </a:rPr>
              <a:t>Planning, </a:t>
            </a:r>
          </a:p>
          <a:p>
            <a:r>
              <a:rPr lang="en-IE" sz="2000" kern="1200" dirty="0">
                <a:solidFill>
                  <a:srgbClr val="F27954"/>
                </a:solidFill>
                <a:latin typeface="+mn-lt"/>
                <a:ea typeface="+mn-ea"/>
                <a:cs typeface="+mn-cs"/>
              </a:rPr>
              <a:t>&amp; Response</a:t>
            </a:r>
            <a:endParaRPr lang="en-IE" sz="2000" dirty="0">
              <a:solidFill>
                <a:srgbClr val="F27954"/>
              </a:solidFill>
            </a:endParaRPr>
          </a:p>
        </p:txBody>
      </p:sp>
      <p:sp>
        <p:nvSpPr>
          <p:cNvPr id="13" name="TextBox 12">
            <a:extLst>
              <a:ext uri="{FF2B5EF4-FFF2-40B4-BE49-F238E27FC236}">
                <a16:creationId xmlns:a16="http://schemas.microsoft.com/office/drawing/2014/main" id="{A562338C-C9C8-541D-7A6B-A7F475DD2D26}"/>
              </a:ext>
            </a:extLst>
          </p:cNvPr>
          <p:cNvSpPr txBox="1"/>
          <p:nvPr/>
        </p:nvSpPr>
        <p:spPr>
          <a:xfrm>
            <a:off x="606189" y="4839123"/>
            <a:ext cx="1618749" cy="1508105"/>
          </a:xfrm>
          <a:prstGeom prst="rect">
            <a:avLst/>
          </a:prstGeom>
          <a:solidFill>
            <a:schemeClr val="bg1"/>
          </a:solidFill>
        </p:spPr>
        <p:txBody>
          <a:bodyPr wrap="square" rtlCol="0">
            <a:spAutoFit/>
          </a:bodyPr>
          <a:lstStyle/>
          <a:p>
            <a:r>
              <a:rPr lang="en-IE" sz="3200" b="1" kern="1200" dirty="0">
                <a:solidFill>
                  <a:srgbClr val="44BAA9"/>
                </a:solidFill>
                <a:latin typeface="+mn-lt"/>
                <a:ea typeface="+mn-ea"/>
                <a:cs typeface="+mn-cs"/>
              </a:rPr>
              <a:t>Phase 3</a:t>
            </a:r>
          </a:p>
          <a:p>
            <a:r>
              <a:rPr lang="en-IE" sz="2000" kern="1200" dirty="0">
                <a:solidFill>
                  <a:srgbClr val="44BAA9"/>
                </a:solidFill>
                <a:latin typeface="+mn-lt"/>
                <a:ea typeface="+mn-ea"/>
                <a:cs typeface="+mn-cs"/>
              </a:rPr>
              <a:t>Recovery, Rebuild, Resilience</a:t>
            </a:r>
            <a:endParaRPr lang="en-IE" sz="2000" dirty="0">
              <a:solidFill>
                <a:srgbClr val="44BAA9"/>
              </a:solidFill>
            </a:endParaRPr>
          </a:p>
        </p:txBody>
      </p:sp>
      <p:sp>
        <p:nvSpPr>
          <p:cNvPr id="23" name="TextBox 22">
            <a:extLst>
              <a:ext uri="{FF2B5EF4-FFF2-40B4-BE49-F238E27FC236}">
                <a16:creationId xmlns:a16="http://schemas.microsoft.com/office/drawing/2014/main" id="{6AA5E8F5-E176-96D4-B34D-E2141E84EBA6}"/>
              </a:ext>
            </a:extLst>
          </p:cNvPr>
          <p:cNvSpPr txBox="1"/>
          <p:nvPr/>
        </p:nvSpPr>
        <p:spPr>
          <a:xfrm>
            <a:off x="5606580" y="821497"/>
            <a:ext cx="2238831" cy="1200329"/>
          </a:xfrm>
          <a:prstGeom prst="rect">
            <a:avLst/>
          </a:prstGeom>
          <a:noFill/>
        </p:spPr>
        <p:txBody>
          <a:bodyPr wrap="square" rtlCol="0">
            <a:spAutoFit/>
          </a:bodyPr>
          <a:lstStyle/>
          <a:p>
            <a:pPr algn="ctr"/>
            <a:r>
              <a:rPr lang="en-IE" dirty="0">
                <a:solidFill>
                  <a:srgbClr val="79527B"/>
                </a:solidFill>
              </a:rPr>
              <a:t>Set Up a Regional Public Private Partnership &amp; Crisis Management Team</a:t>
            </a:r>
          </a:p>
        </p:txBody>
      </p:sp>
      <p:sp>
        <p:nvSpPr>
          <p:cNvPr id="25" name="TextBox 24">
            <a:extLst>
              <a:ext uri="{FF2B5EF4-FFF2-40B4-BE49-F238E27FC236}">
                <a16:creationId xmlns:a16="http://schemas.microsoft.com/office/drawing/2014/main" id="{CE502EDD-988E-1B8E-D6B0-D0F35BBA060C}"/>
              </a:ext>
            </a:extLst>
          </p:cNvPr>
          <p:cNvSpPr txBox="1"/>
          <p:nvPr/>
        </p:nvSpPr>
        <p:spPr>
          <a:xfrm>
            <a:off x="2757709" y="3008200"/>
            <a:ext cx="2238124" cy="1200329"/>
          </a:xfrm>
          <a:prstGeom prst="rect">
            <a:avLst/>
          </a:prstGeom>
          <a:noFill/>
        </p:spPr>
        <p:txBody>
          <a:bodyPr wrap="square" rtlCol="0">
            <a:spAutoFit/>
          </a:bodyPr>
          <a:lstStyle/>
          <a:p>
            <a:pPr algn="ctr"/>
            <a:r>
              <a:rPr lang="en-IE" dirty="0">
                <a:solidFill>
                  <a:srgbClr val="F37C57"/>
                </a:solidFill>
              </a:rPr>
              <a:t>Develop a Regional Crisis Management Strategy </a:t>
            </a:r>
            <a:r>
              <a:rPr lang="en-IE" i="1" dirty="0">
                <a:solidFill>
                  <a:srgbClr val="F37C57"/>
                </a:solidFill>
              </a:rPr>
              <a:t>(Long Term Mitigation Planning)</a:t>
            </a:r>
          </a:p>
        </p:txBody>
      </p:sp>
      <p:sp>
        <p:nvSpPr>
          <p:cNvPr id="27" name="TextBox 26">
            <a:extLst>
              <a:ext uri="{FF2B5EF4-FFF2-40B4-BE49-F238E27FC236}">
                <a16:creationId xmlns:a16="http://schemas.microsoft.com/office/drawing/2014/main" id="{81623343-A1BD-B957-16FF-32FA43BBD2C9}"/>
              </a:ext>
            </a:extLst>
          </p:cNvPr>
          <p:cNvSpPr txBox="1"/>
          <p:nvPr/>
        </p:nvSpPr>
        <p:spPr>
          <a:xfrm>
            <a:off x="8509929" y="2985988"/>
            <a:ext cx="2307211" cy="1200329"/>
          </a:xfrm>
          <a:prstGeom prst="rect">
            <a:avLst/>
          </a:prstGeom>
          <a:noFill/>
        </p:spPr>
        <p:txBody>
          <a:bodyPr wrap="square" rtlCol="0">
            <a:spAutoFit/>
          </a:bodyPr>
          <a:lstStyle/>
          <a:p>
            <a:pPr algn="ctr"/>
            <a:r>
              <a:rPr lang="en-IE" dirty="0">
                <a:solidFill>
                  <a:srgbClr val="F37C57"/>
                </a:solidFill>
              </a:rPr>
              <a:t>Response Activation and Communication with Industry for Regional Collaboration</a:t>
            </a:r>
          </a:p>
        </p:txBody>
      </p:sp>
      <p:sp>
        <p:nvSpPr>
          <p:cNvPr id="34" name="TextBox 33">
            <a:extLst>
              <a:ext uri="{FF2B5EF4-FFF2-40B4-BE49-F238E27FC236}">
                <a16:creationId xmlns:a16="http://schemas.microsoft.com/office/drawing/2014/main" id="{E93438AD-EA15-CD96-A656-CE420AA275E8}"/>
              </a:ext>
            </a:extLst>
          </p:cNvPr>
          <p:cNvSpPr txBox="1"/>
          <p:nvPr/>
        </p:nvSpPr>
        <p:spPr>
          <a:xfrm>
            <a:off x="8456229" y="5231762"/>
            <a:ext cx="2414610" cy="1261884"/>
          </a:xfrm>
          <a:prstGeom prst="rect">
            <a:avLst/>
          </a:prstGeom>
          <a:noFill/>
        </p:spPr>
        <p:txBody>
          <a:bodyPr wrap="square" rtlCol="0">
            <a:spAutoFit/>
          </a:bodyPr>
          <a:lstStyle/>
          <a:p>
            <a:pPr algn="ctr"/>
            <a:r>
              <a:rPr lang="en-IE" sz="1900" dirty="0">
                <a:solidFill>
                  <a:srgbClr val="3AA091"/>
                </a:solidFill>
              </a:rPr>
              <a:t>Regional Recovery, Rebuilding &amp;  Resilience Towards a ‘New Norm’ Post Crisis</a:t>
            </a:r>
          </a:p>
        </p:txBody>
      </p:sp>
      <p:sp>
        <p:nvSpPr>
          <p:cNvPr id="37" name="TextBox 36">
            <a:extLst>
              <a:ext uri="{FF2B5EF4-FFF2-40B4-BE49-F238E27FC236}">
                <a16:creationId xmlns:a16="http://schemas.microsoft.com/office/drawing/2014/main" id="{53EC9D4B-4D3A-99C6-A294-D819C91601AE}"/>
              </a:ext>
            </a:extLst>
          </p:cNvPr>
          <p:cNvSpPr txBox="1"/>
          <p:nvPr/>
        </p:nvSpPr>
        <p:spPr>
          <a:xfrm>
            <a:off x="2696985" y="777931"/>
            <a:ext cx="2243609" cy="1200329"/>
          </a:xfrm>
          <a:prstGeom prst="rect">
            <a:avLst/>
          </a:prstGeom>
          <a:noFill/>
        </p:spPr>
        <p:txBody>
          <a:bodyPr wrap="square" rtlCol="0">
            <a:spAutoFit/>
          </a:bodyPr>
          <a:lstStyle/>
          <a:p>
            <a:pPr algn="ctr"/>
            <a:r>
              <a:rPr lang="en-IE" dirty="0">
                <a:solidFill>
                  <a:srgbClr val="79527B"/>
                </a:solidFill>
              </a:rPr>
              <a:t>Introduction to Regional Crisis Tourism Management &amp; Its Complexities</a:t>
            </a:r>
          </a:p>
        </p:txBody>
      </p:sp>
      <p:sp>
        <p:nvSpPr>
          <p:cNvPr id="39" name="TextBox 38">
            <a:extLst>
              <a:ext uri="{FF2B5EF4-FFF2-40B4-BE49-F238E27FC236}">
                <a16:creationId xmlns:a16="http://schemas.microsoft.com/office/drawing/2014/main" id="{91E70F61-2CF0-4673-9DDE-6DC54F2CEF2D}"/>
              </a:ext>
            </a:extLst>
          </p:cNvPr>
          <p:cNvSpPr txBox="1"/>
          <p:nvPr/>
        </p:nvSpPr>
        <p:spPr>
          <a:xfrm>
            <a:off x="5719842" y="3000513"/>
            <a:ext cx="2233365" cy="1200329"/>
          </a:xfrm>
          <a:prstGeom prst="rect">
            <a:avLst/>
          </a:prstGeom>
          <a:noFill/>
        </p:spPr>
        <p:txBody>
          <a:bodyPr wrap="square" rtlCol="0">
            <a:spAutoFit/>
          </a:bodyPr>
          <a:lstStyle/>
          <a:p>
            <a:pPr algn="ctr"/>
            <a:r>
              <a:rPr lang="en-IE" dirty="0">
                <a:solidFill>
                  <a:srgbClr val="F37C57"/>
                </a:solidFill>
              </a:rPr>
              <a:t>Develop a Regional Crisis Management Response Plan </a:t>
            </a:r>
            <a:r>
              <a:rPr lang="en-IE" i="1" dirty="0">
                <a:solidFill>
                  <a:srgbClr val="F37C57"/>
                </a:solidFill>
              </a:rPr>
              <a:t>(Short Term Response Plan)</a:t>
            </a:r>
          </a:p>
        </p:txBody>
      </p:sp>
      <p:sp>
        <p:nvSpPr>
          <p:cNvPr id="40" name="TextBox 39">
            <a:extLst>
              <a:ext uri="{FF2B5EF4-FFF2-40B4-BE49-F238E27FC236}">
                <a16:creationId xmlns:a16="http://schemas.microsoft.com/office/drawing/2014/main" id="{3F66F445-3B3D-4075-70A3-D553312FA5CF}"/>
              </a:ext>
            </a:extLst>
          </p:cNvPr>
          <p:cNvSpPr txBox="1"/>
          <p:nvPr/>
        </p:nvSpPr>
        <p:spPr>
          <a:xfrm>
            <a:off x="2696985" y="5331565"/>
            <a:ext cx="2329487" cy="1015663"/>
          </a:xfrm>
          <a:prstGeom prst="rect">
            <a:avLst/>
          </a:prstGeom>
          <a:noFill/>
        </p:spPr>
        <p:txBody>
          <a:bodyPr wrap="square" rtlCol="0">
            <a:spAutoFit/>
          </a:bodyPr>
          <a:lstStyle/>
          <a:p>
            <a:pPr algn="ctr"/>
            <a:r>
              <a:rPr lang="en-IE" sz="2000" dirty="0">
                <a:solidFill>
                  <a:srgbClr val="3AA091"/>
                </a:solidFill>
              </a:rPr>
              <a:t>Communication Strategy and Dealing with PR &amp; Media</a:t>
            </a:r>
          </a:p>
        </p:txBody>
      </p:sp>
      <p:sp>
        <p:nvSpPr>
          <p:cNvPr id="130" name="TextBox 129">
            <a:extLst>
              <a:ext uri="{FF2B5EF4-FFF2-40B4-BE49-F238E27FC236}">
                <a16:creationId xmlns:a16="http://schemas.microsoft.com/office/drawing/2014/main" id="{BC0C15CA-D8DF-5D50-B91F-31D6D4E2D48D}"/>
              </a:ext>
            </a:extLst>
          </p:cNvPr>
          <p:cNvSpPr txBox="1"/>
          <p:nvPr/>
        </p:nvSpPr>
        <p:spPr>
          <a:xfrm>
            <a:off x="3669414" y="351112"/>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Module 1</a:t>
            </a:r>
            <a:endParaRPr lang="en-IE" b="1" dirty="0">
              <a:solidFill>
                <a:srgbClr val="79527B"/>
              </a:solidFill>
            </a:endParaRPr>
          </a:p>
        </p:txBody>
      </p:sp>
      <p:sp>
        <p:nvSpPr>
          <p:cNvPr id="131" name="TextBox 130">
            <a:extLst>
              <a:ext uri="{FF2B5EF4-FFF2-40B4-BE49-F238E27FC236}">
                <a16:creationId xmlns:a16="http://schemas.microsoft.com/office/drawing/2014/main" id="{B80D0131-7456-50AC-FC69-079E3D909A5F}"/>
              </a:ext>
            </a:extLst>
          </p:cNvPr>
          <p:cNvSpPr txBox="1"/>
          <p:nvPr/>
        </p:nvSpPr>
        <p:spPr>
          <a:xfrm>
            <a:off x="6453344" y="377865"/>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Module 2</a:t>
            </a:r>
            <a:endParaRPr lang="en-IE" b="1" dirty="0">
              <a:solidFill>
                <a:srgbClr val="79527B"/>
              </a:solidFill>
            </a:endParaRPr>
          </a:p>
        </p:txBody>
      </p:sp>
      <p:sp>
        <p:nvSpPr>
          <p:cNvPr id="132" name="TextBox 131">
            <a:extLst>
              <a:ext uri="{FF2B5EF4-FFF2-40B4-BE49-F238E27FC236}">
                <a16:creationId xmlns:a16="http://schemas.microsoft.com/office/drawing/2014/main" id="{78C1540A-AE5C-E178-55A5-57DB0D29C5BF}"/>
              </a:ext>
            </a:extLst>
          </p:cNvPr>
          <p:cNvSpPr txBox="1"/>
          <p:nvPr/>
        </p:nvSpPr>
        <p:spPr>
          <a:xfrm>
            <a:off x="9391403" y="352064"/>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Module 3</a:t>
            </a:r>
            <a:endParaRPr lang="en-IE" b="1" dirty="0">
              <a:solidFill>
                <a:srgbClr val="79527B"/>
              </a:solidFill>
            </a:endParaRPr>
          </a:p>
        </p:txBody>
      </p:sp>
      <p:sp>
        <p:nvSpPr>
          <p:cNvPr id="133" name="TextBox 132">
            <a:extLst>
              <a:ext uri="{FF2B5EF4-FFF2-40B4-BE49-F238E27FC236}">
                <a16:creationId xmlns:a16="http://schemas.microsoft.com/office/drawing/2014/main" id="{7A837965-7EC6-3618-5E68-8355523C4EBA}"/>
              </a:ext>
            </a:extLst>
          </p:cNvPr>
          <p:cNvSpPr txBox="1"/>
          <p:nvPr/>
        </p:nvSpPr>
        <p:spPr>
          <a:xfrm>
            <a:off x="3652173" y="2625371"/>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Module 4</a:t>
            </a:r>
            <a:endParaRPr lang="en-IE" b="1" dirty="0">
              <a:solidFill>
                <a:srgbClr val="F27954"/>
              </a:solidFill>
            </a:endParaRPr>
          </a:p>
        </p:txBody>
      </p:sp>
      <p:sp>
        <p:nvSpPr>
          <p:cNvPr id="134" name="TextBox 133">
            <a:extLst>
              <a:ext uri="{FF2B5EF4-FFF2-40B4-BE49-F238E27FC236}">
                <a16:creationId xmlns:a16="http://schemas.microsoft.com/office/drawing/2014/main" id="{BB5F536D-24E2-C838-495B-0CB27BA0351C}"/>
              </a:ext>
            </a:extLst>
          </p:cNvPr>
          <p:cNvSpPr txBox="1"/>
          <p:nvPr/>
        </p:nvSpPr>
        <p:spPr>
          <a:xfrm>
            <a:off x="6491070" y="2609242"/>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Module 5</a:t>
            </a:r>
            <a:endParaRPr lang="en-IE" b="1" dirty="0">
              <a:solidFill>
                <a:srgbClr val="F27954"/>
              </a:solidFill>
            </a:endParaRPr>
          </a:p>
        </p:txBody>
      </p:sp>
      <p:sp>
        <p:nvSpPr>
          <p:cNvPr id="135" name="TextBox 134">
            <a:extLst>
              <a:ext uri="{FF2B5EF4-FFF2-40B4-BE49-F238E27FC236}">
                <a16:creationId xmlns:a16="http://schemas.microsoft.com/office/drawing/2014/main" id="{5A43CFD7-4DD3-5ECB-4984-BABBB48AAE2F}"/>
              </a:ext>
            </a:extLst>
          </p:cNvPr>
          <p:cNvSpPr txBox="1"/>
          <p:nvPr/>
        </p:nvSpPr>
        <p:spPr>
          <a:xfrm>
            <a:off x="9318312" y="2615458"/>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Module 6</a:t>
            </a:r>
            <a:endParaRPr lang="en-IE" b="1" dirty="0">
              <a:solidFill>
                <a:srgbClr val="F27954"/>
              </a:solidFill>
            </a:endParaRPr>
          </a:p>
        </p:txBody>
      </p:sp>
      <p:sp>
        <p:nvSpPr>
          <p:cNvPr id="136" name="TextBox 135">
            <a:extLst>
              <a:ext uri="{FF2B5EF4-FFF2-40B4-BE49-F238E27FC236}">
                <a16:creationId xmlns:a16="http://schemas.microsoft.com/office/drawing/2014/main" id="{60AB4A7A-E634-0066-C66C-785D4810091F}"/>
              </a:ext>
            </a:extLst>
          </p:cNvPr>
          <p:cNvSpPr txBox="1"/>
          <p:nvPr/>
        </p:nvSpPr>
        <p:spPr>
          <a:xfrm>
            <a:off x="3570360" y="4830332"/>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Module 7</a:t>
            </a:r>
            <a:endParaRPr lang="en-IE" b="1" dirty="0">
              <a:solidFill>
                <a:srgbClr val="44BAA9"/>
              </a:solidFill>
            </a:endParaRPr>
          </a:p>
        </p:txBody>
      </p:sp>
      <p:sp>
        <p:nvSpPr>
          <p:cNvPr id="137" name="TextBox 136">
            <a:extLst>
              <a:ext uri="{FF2B5EF4-FFF2-40B4-BE49-F238E27FC236}">
                <a16:creationId xmlns:a16="http://schemas.microsoft.com/office/drawing/2014/main" id="{0AD0D61D-3E41-8C46-B66A-5F2474B6D43C}"/>
              </a:ext>
            </a:extLst>
          </p:cNvPr>
          <p:cNvSpPr txBox="1"/>
          <p:nvPr/>
        </p:nvSpPr>
        <p:spPr>
          <a:xfrm>
            <a:off x="5568959" y="5366361"/>
            <a:ext cx="2400001" cy="1015663"/>
          </a:xfrm>
          <a:prstGeom prst="rect">
            <a:avLst/>
          </a:prstGeom>
          <a:noFill/>
        </p:spPr>
        <p:txBody>
          <a:bodyPr wrap="square" rtlCol="0">
            <a:spAutoFit/>
          </a:bodyPr>
          <a:lstStyle/>
          <a:p>
            <a:pPr algn="ctr"/>
            <a:r>
              <a:rPr lang="en-IE" sz="2000" dirty="0">
                <a:solidFill>
                  <a:srgbClr val="3AA091"/>
                </a:solidFill>
              </a:rPr>
              <a:t>Strategic Regional Crisis Response and Recovery Marketing</a:t>
            </a:r>
          </a:p>
        </p:txBody>
      </p:sp>
      <p:sp>
        <p:nvSpPr>
          <p:cNvPr id="138" name="TextBox 137">
            <a:extLst>
              <a:ext uri="{FF2B5EF4-FFF2-40B4-BE49-F238E27FC236}">
                <a16:creationId xmlns:a16="http://schemas.microsoft.com/office/drawing/2014/main" id="{E3FC64FD-D8AB-DB46-B5C3-BD64E4235762}"/>
              </a:ext>
            </a:extLst>
          </p:cNvPr>
          <p:cNvSpPr txBox="1"/>
          <p:nvPr/>
        </p:nvSpPr>
        <p:spPr>
          <a:xfrm>
            <a:off x="6453344" y="4857275"/>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Module 8</a:t>
            </a:r>
            <a:endParaRPr lang="en-IE" b="1" dirty="0">
              <a:solidFill>
                <a:srgbClr val="44BAA9"/>
              </a:solidFill>
            </a:endParaRPr>
          </a:p>
        </p:txBody>
      </p:sp>
      <p:sp>
        <p:nvSpPr>
          <p:cNvPr id="139" name="TextBox 138">
            <a:extLst>
              <a:ext uri="{FF2B5EF4-FFF2-40B4-BE49-F238E27FC236}">
                <a16:creationId xmlns:a16="http://schemas.microsoft.com/office/drawing/2014/main" id="{FE568FEB-17D4-1F0E-936F-5A38CB7EF77F}"/>
              </a:ext>
            </a:extLst>
          </p:cNvPr>
          <p:cNvSpPr txBox="1"/>
          <p:nvPr/>
        </p:nvSpPr>
        <p:spPr>
          <a:xfrm>
            <a:off x="9360735" y="4839123"/>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Module 9</a:t>
            </a:r>
            <a:endParaRPr lang="en-IE" b="1" dirty="0">
              <a:solidFill>
                <a:srgbClr val="44BAA9"/>
              </a:solidFill>
            </a:endParaRPr>
          </a:p>
        </p:txBody>
      </p:sp>
    </p:spTree>
    <p:extLst>
      <p:ext uri="{BB962C8B-B14F-4D97-AF65-F5344CB8AC3E}">
        <p14:creationId xmlns:p14="http://schemas.microsoft.com/office/powerpoint/2010/main" val="24597493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CE4A1B6-F443-DED6-D74A-018D4AC63695}"/>
              </a:ext>
            </a:extLst>
          </p:cNvPr>
          <p:cNvSpPr>
            <a:spLocks noGrp="1"/>
          </p:cNvSpPr>
          <p:nvPr>
            <p:ph type="body" sz="quarter" idx="25"/>
          </p:nvPr>
        </p:nvSpPr>
        <p:spPr/>
        <p:txBody>
          <a:bodyPr>
            <a:normAutofit/>
          </a:bodyPr>
          <a:lstStyle/>
          <a:p>
            <a:r>
              <a:rPr lang="en-IE" sz="1800" dirty="0">
                <a:hlinkClick r:id="rId2">
                  <a:extLst>
                    <a:ext uri="{A12FA001-AC4F-418D-AE19-62706E023703}">
                      <ahyp:hlinkClr xmlns:ahyp="http://schemas.microsoft.com/office/drawing/2018/hyperlinkcolor" val="tx"/>
                    </a:ext>
                  </a:extLst>
                </a:hlinkClick>
              </a:rPr>
              <a:t>https://www.tourismrecovery.eu/</a:t>
            </a:r>
            <a:r>
              <a:rPr lang="en-IE" sz="1800" dirty="0"/>
              <a:t> </a:t>
            </a:r>
          </a:p>
        </p:txBody>
      </p:sp>
      <p:sp>
        <p:nvSpPr>
          <p:cNvPr id="8" name="Text Placeholder 7">
            <a:extLst>
              <a:ext uri="{FF2B5EF4-FFF2-40B4-BE49-F238E27FC236}">
                <a16:creationId xmlns:a16="http://schemas.microsoft.com/office/drawing/2014/main" id="{0C613482-A161-2C8E-DD6C-02BEFDC73BD9}"/>
              </a:ext>
            </a:extLst>
          </p:cNvPr>
          <p:cNvSpPr>
            <a:spLocks noGrp="1"/>
          </p:cNvSpPr>
          <p:nvPr>
            <p:ph type="body" sz="quarter" idx="26"/>
          </p:nvPr>
        </p:nvSpPr>
        <p:spPr>
          <a:xfrm>
            <a:off x="7794217" y="4515939"/>
            <a:ext cx="4075054" cy="361924"/>
          </a:xfrm>
        </p:spPr>
        <p:txBody>
          <a:bodyPr>
            <a:normAutofit fontScale="92500"/>
          </a:bodyPr>
          <a:lstStyle/>
          <a:p>
            <a:r>
              <a:rPr lang="en-IE" sz="1800" dirty="0">
                <a:hlinkClick r:id="rId3">
                  <a:extLst>
                    <a:ext uri="{A12FA001-AC4F-418D-AE19-62706E023703}">
                      <ahyp:hlinkClr xmlns:ahyp="http://schemas.microsoft.com/office/drawing/2018/hyperlinkcolor" val="tx"/>
                    </a:ext>
                  </a:extLst>
                </a:hlinkClick>
              </a:rPr>
              <a:t>Momentum, Ireland Developer of Modules</a:t>
            </a:r>
            <a:endParaRPr lang="en-IE" sz="1800" dirty="0"/>
          </a:p>
        </p:txBody>
      </p:sp>
      <p:sp>
        <p:nvSpPr>
          <p:cNvPr id="9" name="Text Placeholder 8">
            <a:extLst>
              <a:ext uri="{FF2B5EF4-FFF2-40B4-BE49-F238E27FC236}">
                <a16:creationId xmlns:a16="http://schemas.microsoft.com/office/drawing/2014/main" id="{4D062689-03B7-BB17-4495-47C4BEC254C8}"/>
              </a:ext>
            </a:extLst>
          </p:cNvPr>
          <p:cNvSpPr>
            <a:spLocks noGrp="1"/>
          </p:cNvSpPr>
          <p:nvPr>
            <p:ph type="body" sz="quarter" idx="27"/>
          </p:nvPr>
        </p:nvSpPr>
        <p:spPr>
          <a:xfrm>
            <a:off x="7794217" y="3887349"/>
            <a:ext cx="3770253" cy="361924"/>
          </a:xfrm>
        </p:spPr>
        <p:txBody>
          <a:bodyPr>
            <a:noAutofit/>
          </a:bodyPr>
          <a:lstStyle/>
          <a:p>
            <a:r>
              <a:rPr lang="en-IE" sz="1800" dirty="0">
                <a:hlinkClick r:id="rId4">
                  <a:extLst>
                    <a:ext uri="{A12FA001-AC4F-418D-AE19-62706E023703}">
                      <ahyp:hlinkClr xmlns:ahyp="http://schemas.microsoft.com/office/drawing/2018/hyperlinkcolor" val="tx"/>
                    </a:ext>
                  </a:extLst>
                </a:hlinkClick>
              </a:rPr>
              <a:t>Facebook</a:t>
            </a:r>
            <a:endParaRPr lang="en-IE" sz="1800" dirty="0"/>
          </a:p>
        </p:txBody>
      </p:sp>
      <p:sp>
        <p:nvSpPr>
          <p:cNvPr id="6" name="Text Placeholder 5">
            <a:extLst>
              <a:ext uri="{FF2B5EF4-FFF2-40B4-BE49-F238E27FC236}">
                <a16:creationId xmlns:a16="http://schemas.microsoft.com/office/drawing/2014/main" id="{9159A0B4-A859-9A15-781A-D7EA204C648F}"/>
              </a:ext>
            </a:extLst>
          </p:cNvPr>
          <p:cNvSpPr>
            <a:spLocks noGrp="1"/>
          </p:cNvSpPr>
          <p:nvPr>
            <p:ph type="body" sz="quarter" idx="20"/>
          </p:nvPr>
        </p:nvSpPr>
        <p:spPr>
          <a:xfrm>
            <a:off x="322729" y="2735673"/>
            <a:ext cx="6096000" cy="2867268"/>
          </a:xfrm>
        </p:spPr>
        <p:txBody>
          <a:bodyPr>
            <a:normAutofit fontScale="47500" lnSpcReduction="20000"/>
          </a:bodyPr>
          <a:lstStyle/>
          <a:p>
            <a:pPr>
              <a:lnSpc>
                <a:spcPct val="120000"/>
              </a:lnSpc>
              <a:spcBef>
                <a:spcPts val="0"/>
              </a:spcBef>
            </a:pPr>
            <a:r>
              <a:rPr lang="en-IE" sz="11000" b="1" dirty="0"/>
              <a:t>Well Done!</a:t>
            </a:r>
          </a:p>
          <a:p>
            <a:pPr>
              <a:lnSpc>
                <a:spcPct val="120000"/>
              </a:lnSpc>
              <a:spcBef>
                <a:spcPts val="0"/>
              </a:spcBef>
            </a:pPr>
            <a:r>
              <a:rPr lang="en-IE" sz="7400" dirty="0"/>
              <a:t>You have completed the Course!</a:t>
            </a:r>
          </a:p>
          <a:p>
            <a:pPr>
              <a:lnSpc>
                <a:spcPct val="120000"/>
              </a:lnSpc>
              <a:spcBef>
                <a:spcPts val="0"/>
              </a:spcBef>
            </a:pPr>
            <a:endParaRPr lang="en-IE" sz="7400" dirty="0"/>
          </a:p>
          <a:p>
            <a:pPr>
              <a:lnSpc>
                <a:spcPct val="120000"/>
              </a:lnSpc>
              <a:spcBef>
                <a:spcPts val="0"/>
              </a:spcBef>
            </a:pPr>
            <a:r>
              <a:rPr lang="en-IE" sz="7400" dirty="0"/>
              <a:t> </a:t>
            </a:r>
          </a:p>
        </p:txBody>
      </p:sp>
      <p:pic>
        <p:nvPicPr>
          <p:cNvPr id="1028" name="Picture 4" descr="Well Done Images – Browse 33,622 Stock Photos, Vectors, and Video | Adobe  Stock">
            <a:extLst>
              <a:ext uri="{FF2B5EF4-FFF2-40B4-BE49-F238E27FC236}">
                <a16:creationId xmlns:a16="http://schemas.microsoft.com/office/drawing/2014/main" id="{4A6B94AD-A64C-D4C6-0DFD-2B159C251DF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56730" y="212973"/>
            <a:ext cx="3594847" cy="2522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A923C34-F7D7-60C2-F31E-2B64BAD784E8}"/>
              </a:ext>
            </a:extLst>
          </p:cNvPr>
          <p:cNvSpPr/>
          <p:nvPr/>
        </p:nvSpPr>
        <p:spPr>
          <a:xfrm>
            <a:off x="701913" y="5958576"/>
            <a:ext cx="6589536"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supports the production of this publication and </a:t>
            </a:r>
            <a:r>
              <a:rPr lang="en-IE"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does not constitute an endorsement of the contents which reflects the views only of the authors, and the Commission cannot be held responsible for any use which may be of the information contained </a:t>
            </a:r>
            <a:r>
              <a:rPr lang="en-US"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therein </a:t>
            </a:r>
            <a:r>
              <a:rPr lang="en-IE" sz="110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rgbClr val="4D4D4D"/>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3389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91D3ED4-43F5-A145-06EF-5C633F9F15F1}"/>
              </a:ext>
            </a:extLst>
          </p:cNvPr>
          <p:cNvSpPr>
            <a:spLocks noGrp="1"/>
          </p:cNvSpPr>
          <p:nvPr>
            <p:ph type="body" sz="quarter" idx="16"/>
          </p:nvPr>
        </p:nvSpPr>
        <p:spPr>
          <a:xfrm>
            <a:off x="6493228" y="1212719"/>
            <a:ext cx="5444772" cy="582221"/>
          </a:xfrm>
        </p:spPr>
        <p:txBody>
          <a:bodyPr/>
          <a:lstStyle/>
          <a:p>
            <a:r>
              <a:rPr lang="en-IE" sz="3200" b="0" dirty="0"/>
              <a:t>1.  Tourism Regions and Building Resilience Post Crisis</a:t>
            </a:r>
          </a:p>
        </p:txBody>
      </p:sp>
      <p:sp>
        <p:nvSpPr>
          <p:cNvPr id="9" name="TextBox 8">
            <a:extLst>
              <a:ext uri="{FF2B5EF4-FFF2-40B4-BE49-F238E27FC236}">
                <a16:creationId xmlns:a16="http://schemas.microsoft.com/office/drawing/2014/main" id="{85DEAFE4-6F54-B443-A5A6-EEC769E8B58A}"/>
              </a:ext>
            </a:extLst>
          </p:cNvPr>
          <p:cNvSpPr txBox="1"/>
          <p:nvPr/>
        </p:nvSpPr>
        <p:spPr>
          <a:xfrm>
            <a:off x="6210299" y="3352800"/>
            <a:ext cx="5915026" cy="461665"/>
          </a:xfrm>
          <a:prstGeom prst="rect">
            <a:avLst/>
          </a:prstGeom>
          <a:solidFill>
            <a:srgbClr val="086D6E"/>
          </a:solidFill>
        </p:spPr>
        <p:txBody>
          <a:bodyPr wrap="square" rtlCol="0">
            <a:spAutoFit/>
          </a:bodyPr>
          <a:lstStyle/>
          <a:p>
            <a:pPr algn="ctr"/>
            <a:endParaRPr lang="en-IE" sz="2400" i="1" dirty="0">
              <a:solidFill>
                <a:schemeClr val="bg1"/>
              </a:solidFill>
            </a:endParaRPr>
          </a:p>
        </p:txBody>
      </p:sp>
      <p:sp>
        <p:nvSpPr>
          <p:cNvPr id="5" name="TextBox 4">
            <a:extLst>
              <a:ext uri="{FF2B5EF4-FFF2-40B4-BE49-F238E27FC236}">
                <a16:creationId xmlns:a16="http://schemas.microsoft.com/office/drawing/2014/main" id="{9B543354-6129-C4E2-519F-A72AF0901866}"/>
              </a:ext>
            </a:extLst>
          </p:cNvPr>
          <p:cNvSpPr txBox="1"/>
          <p:nvPr/>
        </p:nvSpPr>
        <p:spPr>
          <a:xfrm>
            <a:off x="6276974" y="3352800"/>
            <a:ext cx="5915026" cy="461665"/>
          </a:xfrm>
          <a:prstGeom prst="rect">
            <a:avLst/>
          </a:prstGeom>
          <a:solidFill>
            <a:srgbClr val="086D6E"/>
          </a:solidFill>
        </p:spPr>
        <p:txBody>
          <a:bodyPr wrap="square" rtlCol="0">
            <a:spAutoFit/>
          </a:bodyPr>
          <a:lstStyle/>
          <a:p>
            <a:pPr algn="ctr"/>
            <a:endParaRPr lang="en-IE" sz="2400" i="1" dirty="0">
              <a:solidFill>
                <a:schemeClr val="bg1"/>
              </a:solidFill>
            </a:endParaRPr>
          </a:p>
        </p:txBody>
      </p:sp>
      <p:sp>
        <p:nvSpPr>
          <p:cNvPr id="14" name="TextBox 13">
            <a:extLst>
              <a:ext uri="{FF2B5EF4-FFF2-40B4-BE49-F238E27FC236}">
                <a16:creationId xmlns:a16="http://schemas.microsoft.com/office/drawing/2014/main" id="{FF3F6A33-459D-7266-52EB-8F51B00A7932}"/>
              </a:ext>
            </a:extLst>
          </p:cNvPr>
          <p:cNvSpPr txBox="1"/>
          <p:nvPr/>
        </p:nvSpPr>
        <p:spPr>
          <a:xfrm>
            <a:off x="4754075" y="7269425"/>
            <a:ext cx="5915026" cy="461665"/>
          </a:xfrm>
          <a:prstGeom prst="rect">
            <a:avLst/>
          </a:prstGeom>
          <a:solidFill>
            <a:srgbClr val="086D6E"/>
          </a:solidFill>
        </p:spPr>
        <p:txBody>
          <a:bodyPr wrap="square" rtlCol="0">
            <a:spAutoFit/>
          </a:bodyPr>
          <a:lstStyle/>
          <a:p>
            <a:pPr algn="ctr"/>
            <a:endParaRPr lang="en-IE" sz="2400" i="1" dirty="0">
              <a:solidFill>
                <a:schemeClr val="bg1"/>
              </a:solidFill>
            </a:endParaRPr>
          </a:p>
        </p:txBody>
      </p:sp>
      <p:sp>
        <p:nvSpPr>
          <p:cNvPr id="17" name="TextBox 16">
            <a:extLst>
              <a:ext uri="{FF2B5EF4-FFF2-40B4-BE49-F238E27FC236}">
                <a16:creationId xmlns:a16="http://schemas.microsoft.com/office/drawing/2014/main" id="{C3A1BDC2-7859-9296-0850-AFD5E7833625}"/>
              </a:ext>
            </a:extLst>
          </p:cNvPr>
          <p:cNvSpPr txBox="1"/>
          <p:nvPr/>
        </p:nvSpPr>
        <p:spPr>
          <a:xfrm>
            <a:off x="3181310" y="7415390"/>
            <a:ext cx="5915026" cy="461665"/>
          </a:xfrm>
          <a:prstGeom prst="rect">
            <a:avLst/>
          </a:prstGeom>
          <a:solidFill>
            <a:srgbClr val="086D6E"/>
          </a:solidFill>
        </p:spPr>
        <p:txBody>
          <a:bodyPr wrap="square" rtlCol="0">
            <a:spAutoFit/>
          </a:bodyPr>
          <a:lstStyle/>
          <a:p>
            <a:pPr algn="ctr"/>
            <a:endParaRPr lang="en-IE" sz="2400" i="1" dirty="0">
              <a:solidFill>
                <a:schemeClr val="bg1"/>
              </a:solidFill>
            </a:endParaRPr>
          </a:p>
        </p:txBody>
      </p:sp>
      <p:sp>
        <p:nvSpPr>
          <p:cNvPr id="20" name="TextBox 19">
            <a:extLst>
              <a:ext uri="{FF2B5EF4-FFF2-40B4-BE49-F238E27FC236}">
                <a16:creationId xmlns:a16="http://schemas.microsoft.com/office/drawing/2014/main" id="{6C1E98BA-6BCE-E89A-6438-E959DCF9DFF1}"/>
              </a:ext>
            </a:extLst>
          </p:cNvPr>
          <p:cNvSpPr txBox="1"/>
          <p:nvPr/>
        </p:nvSpPr>
        <p:spPr>
          <a:xfrm>
            <a:off x="3185025" y="7613460"/>
            <a:ext cx="5915026" cy="461665"/>
          </a:xfrm>
          <a:prstGeom prst="rect">
            <a:avLst/>
          </a:prstGeom>
          <a:solidFill>
            <a:srgbClr val="086D6E"/>
          </a:solidFill>
        </p:spPr>
        <p:txBody>
          <a:bodyPr wrap="square" rtlCol="0">
            <a:spAutoFit/>
          </a:bodyPr>
          <a:lstStyle/>
          <a:p>
            <a:pPr algn="ctr"/>
            <a:endParaRPr lang="en-IE" sz="2400" i="1" dirty="0">
              <a:solidFill>
                <a:schemeClr val="bg1"/>
              </a:solidFill>
            </a:endParaRPr>
          </a:p>
        </p:txBody>
      </p:sp>
      <p:pic>
        <p:nvPicPr>
          <p:cNvPr id="15" name="Picture Placeholder 14" descr="A person sitting on a bicycle&#10;&#10;Description automatically generated with medium confidence">
            <a:extLst>
              <a:ext uri="{FF2B5EF4-FFF2-40B4-BE49-F238E27FC236}">
                <a16:creationId xmlns:a16="http://schemas.microsoft.com/office/drawing/2014/main" id="{A29ADD5B-E97A-C327-4D40-74DAB1688AB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13036" b="13036"/>
          <a:stretch>
            <a:fillRect/>
          </a:stretch>
        </p:blipFill>
        <p:spPr/>
      </p:pic>
    </p:spTree>
    <p:extLst>
      <p:ext uri="{BB962C8B-B14F-4D97-AF65-F5344CB8AC3E}">
        <p14:creationId xmlns:p14="http://schemas.microsoft.com/office/powerpoint/2010/main" val="2380930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person, wall, indoor, holding&#10;&#10;Description automatically generated">
            <a:extLst>
              <a:ext uri="{FF2B5EF4-FFF2-40B4-BE49-F238E27FC236}">
                <a16:creationId xmlns:a16="http://schemas.microsoft.com/office/drawing/2014/main" id="{80E3400A-D23B-7020-2183-79E4254C320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11210" b="11210"/>
          <a:stretch>
            <a:fillRect/>
          </a:stretch>
        </p:blipFill>
        <p:spPr/>
      </p:pic>
      <p:sp>
        <p:nvSpPr>
          <p:cNvPr id="5" name="Text Placeholder 4">
            <a:extLst>
              <a:ext uri="{FF2B5EF4-FFF2-40B4-BE49-F238E27FC236}">
                <a16:creationId xmlns:a16="http://schemas.microsoft.com/office/drawing/2014/main" id="{14BFE423-855F-824F-B84F-A86F5854FC23}"/>
              </a:ext>
            </a:extLst>
          </p:cNvPr>
          <p:cNvSpPr>
            <a:spLocks noGrp="1"/>
          </p:cNvSpPr>
          <p:nvPr>
            <p:ph type="body" sz="quarter" idx="18"/>
          </p:nvPr>
        </p:nvSpPr>
        <p:spPr>
          <a:xfrm>
            <a:off x="1286021" y="886620"/>
            <a:ext cx="5733903" cy="4525954"/>
          </a:xfrm>
        </p:spPr>
        <p:txBody>
          <a:bodyPr>
            <a:noAutofit/>
          </a:bodyPr>
          <a:lstStyle/>
          <a:p>
            <a:pPr marL="0" indent="0" algn="l">
              <a:lnSpc>
                <a:spcPct val="120000"/>
              </a:lnSpc>
              <a:spcBef>
                <a:spcPts val="0"/>
              </a:spcBef>
            </a:pPr>
            <a:r>
              <a:rPr lang="en-GB" sz="2000" b="1" i="0" dirty="0">
                <a:effectLst/>
              </a:rPr>
              <a:t>Before the pandemic, </a:t>
            </a:r>
            <a:r>
              <a:rPr lang="en-GB" sz="1800" b="0" i="0" dirty="0">
                <a:effectLst/>
              </a:rPr>
              <a:t>it was estimated that tourism would generate 11,5% of the global GDP by 2029, and the number of travellers worldwide would grow to EUR 1.8 billion. </a:t>
            </a:r>
          </a:p>
          <a:p>
            <a:pPr marL="0" indent="0" algn="l">
              <a:lnSpc>
                <a:spcPct val="120000"/>
              </a:lnSpc>
              <a:spcBef>
                <a:spcPts val="0"/>
              </a:spcBef>
            </a:pPr>
            <a:endParaRPr lang="en-GB" sz="1800" b="0" i="0" dirty="0">
              <a:effectLst/>
            </a:endParaRPr>
          </a:p>
          <a:p>
            <a:pPr marL="0" indent="0">
              <a:lnSpc>
                <a:spcPct val="120000"/>
              </a:lnSpc>
              <a:spcBef>
                <a:spcPts val="0"/>
              </a:spcBef>
            </a:pPr>
            <a:r>
              <a:rPr lang="en-GB" sz="2000" b="1" i="0" dirty="0">
                <a:effectLst/>
              </a:rPr>
              <a:t>During the pandemic, </a:t>
            </a:r>
            <a:r>
              <a:rPr lang="en-GB" sz="1800" b="0" i="0" dirty="0">
                <a:effectLst/>
              </a:rPr>
              <a:t>(UNWTO) </a:t>
            </a:r>
            <a:r>
              <a:rPr lang="en-GB" sz="1800" dirty="0"/>
              <a:t>stated the coronavirus pandemic caused a 72% decline in international tourist arrivals in 2020 and 71% in 2021, compared to 2019. This represents a loss of 2.1 billion international arrivals in both years combined which amounts to a loss of EUR 2.1 trillion in this two-year period.</a:t>
            </a:r>
          </a:p>
          <a:p>
            <a:pPr marL="0" indent="0">
              <a:lnSpc>
                <a:spcPct val="120000"/>
              </a:lnSpc>
              <a:spcBef>
                <a:spcPts val="0"/>
              </a:spcBef>
            </a:pPr>
            <a:endParaRPr lang="en-GB" sz="1800" dirty="0"/>
          </a:p>
          <a:p>
            <a:pPr marL="0" indent="0" algn="l">
              <a:lnSpc>
                <a:spcPct val="120000"/>
              </a:lnSpc>
              <a:spcBef>
                <a:spcPts val="0"/>
              </a:spcBef>
            </a:pPr>
            <a:r>
              <a:rPr lang="en-GB" sz="2000" b="1" dirty="0"/>
              <a:t>Now</a:t>
            </a:r>
            <a:r>
              <a:rPr lang="en-GB" sz="1800" dirty="0"/>
              <a:t> UNWTO announced International tourism continued to show strong signs of recovery, with arrivals reaching 57% of pre-pandemic levels in the first seven months of 2022. International tourist arrivals almost tripled from January to July 2022 (+172%) compared to the same period in 2021.</a:t>
            </a:r>
          </a:p>
          <a:p>
            <a:pPr marL="0" indent="0" algn="l">
              <a:lnSpc>
                <a:spcPct val="120000"/>
              </a:lnSpc>
              <a:spcBef>
                <a:spcPts val="0"/>
              </a:spcBef>
            </a:pPr>
            <a:endParaRPr lang="en-GB" sz="1800" dirty="0"/>
          </a:p>
          <a:p>
            <a:pPr marL="0" indent="0">
              <a:lnSpc>
                <a:spcPct val="120000"/>
              </a:lnSpc>
              <a:spcBef>
                <a:spcPts val="0"/>
              </a:spcBef>
            </a:pPr>
            <a:endParaRPr lang="en-IE" sz="1800" dirty="0"/>
          </a:p>
        </p:txBody>
      </p:sp>
      <p:sp>
        <p:nvSpPr>
          <p:cNvPr id="4" name="Text Placeholder 3">
            <a:extLst>
              <a:ext uri="{FF2B5EF4-FFF2-40B4-BE49-F238E27FC236}">
                <a16:creationId xmlns:a16="http://schemas.microsoft.com/office/drawing/2014/main" id="{08701F67-CA7A-A809-A312-C262195D8D78}"/>
              </a:ext>
            </a:extLst>
          </p:cNvPr>
          <p:cNvSpPr>
            <a:spLocks noGrp="1"/>
          </p:cNvSpPr>
          <p:nvPr>
            <p:ph type="body" sz="quarter" idx="16"/>
          </p:nvPr>
        </p:nvSpPr>
        <p:spPr>
          <a:xfrm>
            <a:off x="1200150" y="304399"/>
            <a:ext cx="5819774" cy="582221"/>
          </a:xfrm>
        </p:spPr>
        <p:txBody>
          <a:bodyPr>
            <a:normAutofit fontScale="92500" lnSpcReduction="10000"/>
          </a:bodyPr>
          <a:lstStyle/>
          <a:p>
            <a:r>
              <a:rPr lang="en-IE" dirty="0"/>
              <a:t>Tourism is Often the Hardest Hit</a:t>
            </a:r>
          </a:p>
        </p:txBody>
      </p:sp>
    </p:spTree>
    <p:extLst>
      <p:ext uri="{BB962C8B-B14F-4D97-AF65-F5344CB8AC3E}">
        <p14:creationId xmlns:p14="http://schemas.microsoft.com/office/powerpoint/2010/main" val="3849838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looking at a computer screen&#10;&#10;Description automatically generated with medium confidence">
            <a:extLst>
              <a:ext uri="{FF2B5EF4-FFF2-40B4-BE49-F238E27FC236}">
                <a16:creationId xmlns:a16="http://schemas.microsoft.com/office/drawing/2014/main" id="{4596311C-5E85-F707-B49F-33EC21562842}"/>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3980" b="3980"/>
          <a:stretch>
            <a:fillRect/>
          </a:stretch>
        </p:blipFill>
        <p:spPr/>
      </p:pic>
      <p:sp>
        <p:nvSpPr>
          <p:cNvPr id="5" name="Text Placeholder 4">
            <a:extLst>
              <a:ext uri="{FF2B5EF4-FFF2-40B4-BE49-F238E27FC236}">
                <a16:creationId xmlns:a16="http://schemas.microsoft.com/office/drawing/2014/main" id="{14BFE423-855F-824F-B84F-A86F5854FC23}"/>
              </a:ext>
            </a:extLst>
          </p:cNvPr>
          <p:cNvSpPr>
            <a:spLocks noGrp="1"/>
          </p:cNvSpPr>
          <p:nvPr>
            <p:ph type="body" sz="quarter" idx="18"/>
          </p:nvPr>
        </p:nvSpPr>
        <p:spPr>
          <a:xfrm>
            <a:off x="1209821" y="859642"/>
            <a:ext cx="5886304" cy="4525954"/>
          </a:xfrm>
        </p:spPr>
        <p:txBody>
          <a:bodyPr>
            <a:noAutofit/>
          </a:bodyPr>
          <a:lstStyle/>
          <a:p>
            <a:pPr marL="0" indent="0" algn="l">
              <a:lnSpc>
                <a:spcPct val="120000"/>
              </a:lnSpc>
              <a:spcBef>
                <a:spcPts val="0"/>
              </a:spcBef>
            </a:pPr>
            <a:r>
              <a:rPr lang="en-GB" sz="2000" b="1" i="0" dirty="0">
                <a:effectLst/>
              </a:rPr>
              <a:t>Right now, nobody wants to imagine another crisis happening but unfortunately, crises of varying degrees are inevitable. </a:t>
            </a:r>
            <a:r>
              <a:rPr lang="en-GB" sz="2000" b="0" i="0" dirty="0">
                <a:effectLst/>
              </a:rPr>
              <a:t>This section demonstrates how tourism is a tough and resilient sector. </a:t>
            </a:r>
          </a:p>
          <a:p>
            <a:pPr marL="0" indent="0" algn="l">
              <a:lnSpc>
                <a:spcPct val="120000"/>
              </a:lnSpc>
              <a:spcBef>
                <a:spcPts val="0"/>
              </a:spcBef>
            </a:pPr>
            <a:endParaRPr lang="en-GB" sz="2000" dirty="0"/>
          </a:p>
          <a:p>
            <a:pPr marL="0" indent="0" algn="l">
              <a:lnSpc>
                <a:spcPct val="120000"/>
              </a:lnSpc>
              <a:spcBef>
                <a:spcPts val="0"/>
              </a:spcBef>
            </a:pPr>
            <a:r>
              <a:rPr lang="en-GB" sz="2000" b="0" i="0" dirty="0">
                <a:effectLst/>
              </a:rPr>
              <a:t>It provides examples of how tourism has been resilient through different crises including COVID, and how regions and businesses have been tested, responded to, reopened, rebuilt, and recovered from different crises. For some, it even led them into recovering and rebounding more efficiently in the future. Resilience is needed even more so in the tourism sector, while being one of the fastest growing sectors of the economy in recent decades, it is also likely to be one of the hardest hit sectors during a crisis.</a:t>
            </a:r>
          </a:p>
          <a:p>
            <a:pPr marL="0" indent="0">
              <a:lnSpc>
                <a:spcPct val="120000"/>
              </a:lnSpc>
              <a:spcBef>
                <a:spcPts val="0"/>
              </a:spcBef>
            </a:pPr>
            <a:endParaRPr lang="en-IE" sz="2000" dirty="0"/>
          </a:p>
        </p:txBody>
      </p:sp>
      <p:sp>
        <p:nvSpPr>
          <p:cNvPr id="4" name="Text Placeholder 3">
            <a:extLst>
              <a:ext uri="{FF2B5EF4-FFF2-40B4-BE49-F238E27FC236}">
                <a16:creationId xmlns:a16="http://schemas.microsoft.com/office/drawing/2014/main" id="{08701F67-CA7A-A809-A312-C262195D8D78}"/>
              </a:ext>
            </a:extLst>
          </p:cNvPr>
          <p:cNvSpPr>
            <a:spLocks noGrp="1"/>
          </p:cNvSpPr>
          <p:nvPr>
            <p:ph type="body" sz="quarter" idx="16"/>
          </p:nvPr>
        </p:nvSpPr>
        <p:spPr>
          <a:xfrm>
            <a:off x="1209821" y="277421"/>
            <a:ext cx="5495779" cy="582221"/>
          </a:xfrm>
        </p:spPr>
        <p:txBody>
          <a:bodyPr>
            <a:normAutofit fontScale="92500" lnSpcReduction="10000"/>
          </a:bodyPr>
          <a:lstStyle/>
          <a:p>
            <a:r>
              <a:rPr lang="en-IE" dirty="0"/>
              <a:t>Tourism is Resilient Post Crisis</a:t>
            </a:r>
          </a:p>
        </p:txBody>
      </p:sp>
    </p:spTree>
    <p:extLst>
      <p:ext uri="{BB962C8B-B14F-4D97-AF65-F5344CB8AC3E}">
        <p14:creationId xmlns:p14="http://schemas.microsoft.com/office/powerpoint/2010/main" val="206140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shape&#10;&#10;Description automatically generated">
            <a:extLst>
              <a:ext uri="{FF2B5EF4-FFF2-40B4-BE49-F238E27FC236}">
                <a16:creationId xmlns:a16="http://schemas.microsoft.com/office/drawing/2014/main" id="{ACF05DEE-AC41-1710-6FF0-2B6F3E260DFB}"/>
              </a:ext>
            </a:extLst>
          </p:cNvPr>
          <p:cNvPicPr>
            <a:picLocks noGrp="1" noChangeAspect="1"/>
          </p:cNvPicPr>
          <p:nvPr>
            <p:ph type="pic" sz="quarter" idx="19"/>
          </p:nvPr>
        </p:nvPicPr>
        <p:blipFill>
          <a:blip r:embed="rId2"/>
          <a:srcRect t="2268" b="2268"/>
          <a:stretch>
            <a:fillRect/>
          </a:stretch>
        </p:blipFill>
        <p:spPr/>
      </p:pic>
      <p:sp>
        <p:nvSpPr>
          <p:cNvPr id="5" name="Text Placeholder 4">
            <a:extLst>
              <a:ext uri="{FF2B5EF4-FFF2-40B4-BE49-F238E27FC236}">
                <a16:creationId xmlns:a16="http://schemas.microsoft.com/office/drawing/2014/main" id="{964AD49F-AE9F-26A8-F1A0-94E06AE41D3D}"/>
              </a:ext>
            </a:extLst>
          </p:cNvPr>
          <p:cNvSpPr>
            <a:spLocks noGrp="1"/>
          </p:cNvSpPr>
          <p:nvPr>
            <p:ph type="body" sz="quarter" idx="16"/>
          </p:nvPr>
        </p:nvSpPr>
        <p:spPr>
          <a:xfrm>
            <a:off x="403412" y="505863"/>
            <a:ext cx="5307105" cy="582221"/>
          </a:xfrm>
        </p:spPr>
        <p:txBody>
          <a:bodyPr>
            <a:normAutofit fontScale="92500"/>
          </a:bodyPr>
          <a:lstStyle/>
          <a:p>
            <a:pPr algn="ctr"/>
            <a:r>
              <a:rPr lang="en-IE" dirty="0">
                <a:solidFill>
                  <a:srgbClr val="F27954"/>
                </a:solidFill>
              </a:rPr>
              <a:t>What is Business Resilience?</a:t>
            </a:r>
          </a:p>
        </p:txBody>
      </p:sp>
      <p:sp>
        <p:nvSpPr>
          <p:cNvPr id="6" name="Text Placeholder 5">
            <a:extLst>
              <a:ext uri="{FF2B5EF4-FFF2-40B4-BE49-F238E27FC236}">
                <a16:creationId xmlns:a16="http://schemas.microsoft.com/office/drawing/2014/main" id="{F5BC9967-C302-5CCB-2DB1-76474E7513D6}"/>
              </a:ext>
            </a:extLst>
          </p:cNvPr>
          <p:cNvSpPr>
            <a:spLocks noGrp="1"/>
          </p:cNvSpPr>
          <p:nvPr>
            <p:ph type="body" sz="quarter" idx="18"/>
          </p:nvPr>
        </p:nvSpPr>
        <p:spPr>
          <a:xfrm>
            <a:off x="775083" y="1088084"/>
            <a:ext cx="4935434" cy="5160316"/>
          </a:xfrm>
        </p:spPr>
        <p:txBody>
          <a:bodyPr>
            <a:normAutofit fontScale="92500" lnSpcReduction="10000"/>
          </a:bodyPr>
          <a:lstStyle/>
          <a:p>
            <a:r>
              <a:rPr lang="en-GB" b="0" i="0" dirty="0">
                <a:effectLst/>
              </a:rPr>
              <a:t>Business resilience is the ability of an organization or region to quickly adapt to disruptions while maintaining continuous business operations and safeguarding people, assets, and overall </a:t>
            </a:r>
            <a:r>
              <a:rPr lang="en-GB" b="0" i="0" u="sng" dirty="0">
                <a:effectLst/>
                <a:hlinkClick r:id="rId3">
                  <a:extLst>
                    <a:ext uri="{A12FA001-AC4F-418D-AE19-62706E023703}">
                      <ahyp:hlinkClr xmlns:ahyp="http://schemas.microsoft.com/office/drawing/2018/hyperlinkcolor" val="tx"/>
                    </a:ext>
                  </a:extLst>
                </a:hlinkClick>
              </a:rPr>
              <a:t>brand equity</a:t>
            </a:r>
            <a:r>
              <a:rPr lang="en-GB" b="0" i="0" dirty="0">
                <a:effectLst/>
              </a:rPr>
              <a:t>. Disruptions can be natural disasters, destination </a:t>
            </a:r>
            <a:r>
              <a:rPr lang="en-GB" dirty="0"/>
              <a:t>violence, or failure in an infrastructure. </a:t>
            </a:r>
          </a:p>
          <a:p>
            <a:endParaRPr lang="en-GB" b="0" i="0" dirty="0">
              <a:effectLst/>
            </a:endParaRPr>
          </a:p>
          <a:p>
            <a:r>
              <a:rPr lang="en-GB" b="0" i="0" dirty="0">
                <a:effectLst/>
              </a:rPr>
              <a:t>Business resilience goes beyond disaster recovery (</a:t>
            </a:r>
            <a:r>
              <a:rPr lang="en-GB" b="0" i="0" u="sng" dirty="0">
                <a:effectLst/>
                <a:hlinkClick r:id="rId4">
                  <a:extLst>
                    <a:ext uri="{A12FA001-AC4F-418D-AE19-62706E023703}">
                      <ahyp:hlinkClr xmlns:ahyp="http://schemas.microsoft.com/office/drawing/2018/hyperlinkcolor" val="tx"/>
                    </a:ext>
                  </a:extLst>
                </a:hlinkClick>
              </a:rPr>
              <a:t>DR</a:t>
            </a:r>
            <a:r>
              <a:rPr lang="en-GB" b="0" i="0" dirty="0">
                <a:effectLst/>
              </a:rPr>
              <a:t>) and business continuity by offering post-disaster strategies to avoid costly downtime, shore up vulnerabilities, and maintain business operations in the face of additional, unexpected breaches. (</a:t>
            </a:r>
            <a:r>
              <a:rPr lang="en-GB" b="0" i="0" dirty="0">
                <a:solidFill>
                  <a:srgbClr val="F27954"/>
                </a:solidFill>
                <a:effectLst/>
                <a:hlinkClick r:id="rId5">
                  <a:extLst>
                    <a:ext uri="{A12FA001-AC4F-418D-AE19-62706E023703}">
                      <ahyp:hlinkClr xmlns:ahyp="http://schemas.microsoft.com/office/drawing/2018/hyperlinkcolor" val="tx"/>
                    </a:ext>
                  </a:extLst>
                </a:hlinkClick>
              </a:rPr>
              <a:t>Source</a:t>
            </a:r>
            <a:r>
              <a:rPr lang="en-GB" b="0" i="0" dirty="0">
                <a:effectLst/>
              </a:rPr>
              <a:t>)</a:t>
            </a:r>
          </a:p>
          <a:p>
            <a:endParaRPr lang="en-IE" dirty="0"/>
          </a:p>
        </p:txBody>
      </p:sp>
    </p:spTree>
    <p:extLst>
      <p:ext uri="{BB962C8B-B14F-4D97-AF65-F5344CB8AC3E}">
        <p14:creationId xmlns:p14="http://schemas.microsoft.com/office/powerpoint/2010/main" val="1520669544"/>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10443</TotalTime>
  <Words>6333</Words>
  <Application>Microsoft Office PowerPoint</Application>
  <PresentationFormat>Widescreen</PresentationFormat>
  <Paragraphs>447</Paragraphs>
  <Slides>53</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53</vt:i4>
      </vt:variant>
    </vt:vector>
  </HeadingPairs>
  <TitlesOfParts>
    <vt:vector size="65" baseType="lpstr">
      <vt:lpstr>Aharoni</vt:lpstr>
      <vt:lpstr>Arial</vt:lpstr>
      <vt:lpstr>Calibri</vt:lpstr>
      <vt:lpstr>Calibri Light</vt:lpstr>
      <vt:lpstr>Lato Regular</vt:lpstr>
      <vt:lpstr>Montserrat</vt:lpstr>
      <vt:lpstr>Montserrat Light</vt:lpstr>
      <vt:lpstr>Montserrat Medium</vt:lpstr>
      <vt:lpstr>Quattrocento 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aine hamill</cp:lastModifiedBy>
  <cp:revision>1132</cp:revision>
  <dcterms:created xsi:type="dcterms:W3CDTF">2020-10-14T13:32:04Z</dcterms:created>
  <dcterms:modified xsi:type="dcterms:W3CDTF">2023-10-26T07:30:35Z</dcterms:modified>
</cp:coreProperties>
</file>