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5"/>
  </p:notesMasterIdLst>
  <p:handoutMasterIdLst>
    <p:handoutMasterId r:id="rId46"/>
  </p:handoutMasterIdLst>
  <p:sldIdLst>
    <p:sldId id="5999" r:id="rId2"/>
    <p:sldId id="5478" r:id="rId3"/>
    <p:sldId id="5506" r:id="rId4"/>
    <p:sldId id="6000" r:id="rId5"/>
    <p:sldId id="6001" r:id="rId6"/>
    <p:sldId id="5906" r:id="rId7"/>
    <p:sldId id="5898" r:id="rId8"/>
    <p:sldId id="5902" r:id="rId9"/>
    <p:sldId id="5899" r:id="rId10"/>
    <p:sldId id="5900" r:id="rId11"/>
    <p:sldId id="5674" r:id="rId12"/>
    <p:sldId id="5905" r:id="rId13"/>
    <p:sldId id="5907" r:id="rId14"/>
    <p:sldId id="5908" r:id="rId15"/>
    <p:sldId id="5909" r:id="rId16"/>
    <p:sldId id="5829" r:id="rId17"/>
    <p:sldId id="6004" r:id="rId18"/>
    <p:sldId id="5503" r:id="rId19"/>
    <p:sldId id="5903" r:id="rId20"/>
    <p:sldId id="5910" r:id="rId21"/>
    <p:sldId id="5821" r:id="rId22"/>
    <p:sldId id="5911" r:id="rId23"/>
    <p:sldId id="5833" r:id="rId24"/>
    <p:sldId id="5913" r:id="rId25"/>
    <p:sldId id="5831" r:id="rId26"/>
    <p:sldId id="5914" r:id="rId27"/>
    <p:sldId id="5826" r:id="rId28"/>
    <p:sldId id="6005" r:id="rId29"/>
    <p:sldId id="5915" r:id="rId30"/>
    <p:sldId id="5827" r:id="rId31"/>
    <p:sldId id="6002" r:id="rId32"/>
    <p:sldId id="6003" r:id="rId33"/>
    <p:sldId id="5895" r:id="rId34"/>
    <p:sldId id="5924" r:id="rId35"/>
    <p:sldId id="5897" r:id="rId36"/>
    <p:sldId id="5896" r:id="rId37"/>
    <p:sldId id="5553" r:id="rId38"/>
    <p:sldId id="6006" r:id="rId39"/>
    <p:sldId id="5918" r:id="rId40"/>
    <p:sldId id="6007" r:id="rId41"/>
    <p:sldId id="6008" r:id="rId42"/>
    <p:sldId id="6009" r:id="rId43"/>
    <p:sldId id="55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916395"/>
    <a:srgbClr val="F27954"/>
    <a:srgbClr val="086D6E"/>
    <a:srgbClr val="3AA091"/>
    <a:srgbClr val="7A547C"/>
    <a:srgbClr val="624464"/>
    <a:srgbClr val="F37C57"/>
    <a:srgbClr val="E7EBEB"/>
    <a:srgbClr val="F6A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6247" autoAdjust="0"/>
  </p:normalViewPr>
  <p:slideViewPr>
    <p:cSldViewPr snapToGrid="0" snapToObjects="1">
      <p:cViewPr varScale="1">
        <p:scale>
          <a:sx n="86" d="100"/>
          <a:sy n="86" d="100"/>
        </p:scale>
        <p:origin x="413"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C1735-4C2A-4388-9625-39B3B2E119F3}" type="datetimeFigureOut">
              <a:rPr lang="en-IE" smtClean="0"/>
              <a:t>26/10/2023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1C-96CD-420A-BBB8-216160B7D62B}" type="datetimeFigureOut">
              <a:rPr lang="en-IE" smtClean="0"/>
              <a:t>26/10/2023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C7CC7C-D46F-634C-9849-AEFDDCB9FB66}" type="slidenum">
              <a:rPr lang="en-LB"/>
              <a:t>28</a:t>
            </a:fld>
            <a:endParaRPr lang="en-LB"/>
          </a:p>
        </p:txBody>
      </p:sp>
    </p:spTree>
    <p:extLst>
      <p:ext uri="{BB962C8B-B14F-4D97-AF65-F5344CB8AC3E}">
        <p14:creationId xmlns:p14="http://schemas.microsoft.com/office/powerpoint/2010/main" val="178549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rgbClr val="4D4D4D"/>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marL="0" indent="0">
              <a:lnSpc>
                <a:spcPct val="100000"/>
              </a:lnSpc>
              <a:spcBef>
                <a:spcPts val="0"/>
              </a:spcBef>
              <a:buFont typeface="Arial" panose="020B0604020202020204" pitchFamily="34" charset="0"/>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heading</a:t>
            </a:r>
            <a:endParaRPr lang="en-US" dirty="0"/>
          </a:p>
        </p:txBody>
      </p:sp>
    </p:spTree>
    <p:extLst>
      <p:ext uri="{BB962C8B-B14F-4D97-AF65-F5344CB8AC3E}">
        <p14:creationId xmlns:p14="http://schemas.microsoft.com/office/powerpoint/2010/main" val="4491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44570" y="0"/>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584877" y="1268415"/>
            <a:ext cx="4621841" cy="5446709"/>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537586" y="304399"/>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Rectangle 5">
            <a:extLst>
              <a:ext uri="{FF2B5EF4-FFF2-40B4-BE49-F238E27FC236}">
                <a16:creationId xmlns:a16="http://schemas.microsoft.com/office/drawing/2014/main" id="{022CD07A-1F8F-86C6-4FD5-CADDB999EC3F}"/>
              </a:ext>
            </a:extLst>
          </p:cNvPr>
          <p:cNvSpPr/>
          <p:nvPr userDrawn="1"/>
        </p:nvSpPr>
        <p:spPr>
          <a:xfrm flipV="1">
            <a:off x="1099755" y="-36509"/>
            <a:ext cx="6338119" cy="689275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7" name="Text Placeholder 17">
            <a:extLst>
              <a:ext uri="{FF2B5EF4-FFF2-40B4-BE49-F238E27FC236}">
                <a16:creationId xmlns:a16="http://schemas.microsoft.com/office/drawing/2014/main" id="{582C68F6-443C-7AA6-98E5-F22D4A1269DF}"/>
              </a:ext>
            </a:extLst>
          </p:cNvPr>
          <p:cNvSpPr>
            <a:spLocks noGrp="1"/>
          </p:cNvSpPr>
          <p:nvPr>
            <p:ph type="body" sz="quarter" idx="18" hasCustomPrompt="1"/>
          </p:nvPr>
        </p:nvSpPr>
        <p:spPr>
          <a:xfrm>
            <a:off x="1632836" y="1039558"/>
            <a:ext cx="5435642" cy="5666041"/>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 name="Text Placeholder 23">
            <a:extLst>
              <a:ext uri="{FF2B5EF4-FFF2-40B4-BE49-F238E27FC236}">
                <a16:creationId xmlns:a16="http://schemas.microsoft.com/office/drawing/2014/main" id="{4D92D9C6-6B69-684D-8179-2A5B17A8817C}"/>
              </a:ext>
            </a:extLst>
          </p:cNvPr>
          <p:cNvSpPr>
            <a:spLocks noGrp="1"/>
          </p:cNvSpPr>
          <p:nvPr>
            <p:ph type="body" sz="quarter" idx="16" hasCustomPrompt="1"/>
          </p:nvPr>
        </p:nvSpPr>
        <p:spPr>
          <a:xfrm>
            <a:off x="1632836" y="233560"/>
            <a:ext cx="5453764"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B1C5D3EF-D61A-0EE8-AD84-7C04EEDB1703}"/>
              </a:ext>
            </a:extLst>
          </p:cNvPr>
          <p:cNvGrpSpPr/>
          <p:nvPr userDrawn="1"/>
        </p:nvGrpSpPr>
        <p:grpSpPr>
          <a:xfrm rot="16200000">
            <a:off x="-265781" y="52777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227E750-2FB7-978F-967B-D39F8A9FB7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3D2A6F5-47B0-9B24-200E-BC8A122E1F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73F8704D-334F-9F5F-239C-2524733FC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4" name="Text Placeholder 17">
            <a:extLst>
              <a:ext uri="{FF2B5EF4-FFF2-40B4-BE49-F238E27FC236}">
                <a16:creationId xmlns:a16="http://schemas.microsoft.com/office/drawing/2014/main" id="{5B271E0A-EACD-B1EB-FF79-3045C2DBB1BF}"/>
              </a:ext>
            </a:extLst>
          </p:cNvPr>
          <p:cNvSpPr>
            <a:spLocks noGrp="1"/>
          </p:cNvSpPr>
          <p:nvPr>
            <p:ph type="body" sz="quarter" idx="18" hasCustomPrompt="1"/>
          </p:nvPr>
        </p:nvSpPr>
        <p:spPr>
          <a:xfrm>
            <a:off x="1955110" y="192564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23A83FCF-D9DD-3226-6480-FF9558285B73}"/>
              </a:ext>
            </a:extLst>
          </p:cNvPr>
          <p:cNvSpPr>
            <a:spLocks noGrp="1"/>
          </p:cNvSpPr>
          <p:nvPr>
            <p:ph type="body" sz="quarter" idx="16" hasCustomPrompt="1"/>
          </p:nvPr>
        </p:nvSpPr>
        <p:spPr>
          <a:xfrm>
            <a:off x="1870961" y="74791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Text Placeholder 17">
            <a:extLst>
              <a:ext uri="{FF2B5EF4-FFF2-40B4-BE49-F238E27FC236}">
                <a16:creationId xmlns:a16="http://schemas.microsoft.com/office/drawing/2014/main" id="{92285ABA-747B-6BBA-ADEB-F96D5C805CE1}"/>
              </a:ext>
            </a:extLst>
          </p:cNvPr>
          <p:cNvSpPr>
            <a:spLocks noGrp="1"/>
          </p:cNvSpPr>
          <p:nvPr>
            <p:ph type="body" sz="quarter" idx="18" hasCustomPrompt="1"/>
          </p:nvPr>
        </p:nvSpPr>
        <p:spPr>
          <a:xfrm>
            <a:off x="1659835" y="156369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846C3958-84F9-D51E-CCEE-E33485589E67}"/>
              </a:ext>
            </a:extLst>
          </p:cNvPr>
          <p:cNvSpPr>
            <a:spLocks noGrp="1"/>
          </p:cNvSpPr>
          <p:nvPr>
            <p:ph type="body" sz="quarter" idx="16" hasCustomPrompt="1"/>
          </p:nvPr>
        </p:nvSpPr>
        <p:spPr>
          <a:xfrm>
            <a:off x="1575686" y="38596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74258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88084" y="13936"/>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8" name="Text Placeholder 17">
            <a:extLst>
              <a:ext uri="{FF2B5EF4-FFF2-40B4-BE49-F238E27FC236}">
                <a16:creationId xmlns:a16="http://schemas.microsoft.com/office/drawing/2014/main" id="{C083F70B-8066-C68E-4482-C3B8E94C9A16}"/>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3">
            <a:extLst>
              <a:ext uri="{FF2B5EF4-FFF2-40B4-BE49-F238E27FC236}">
                <a16:creationId xmlns:a16="http://schemas.microsoft.com/office/drawing/2014/main" id="{4F8BFB5D-421B-2E72-7A4A-E063A6F3A7B7}"/>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2495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0"/>
            <a:ext cx="5768471" cy="2536919"/>
          </a:xfrm>
          <a:prstGeom prst="rect">
            <a:avLst/>
          </a:prstGeom>
        </p:spPr>
      </p:pic>
      <p:sp>
        <p:nvSpPr>
          <p:cNvPr id="23" name="Rectangle 22">
            <a:extLst>
              <a:ext uri="{FF2B5EF4-FFF2-40B4-BE49-F238E27FC236}">
                <a16:creationId xmlns:a16="http://schemas.microsoft.com/office/drawing/2014/main" id="{23FAF6BC-92F1-BF4F-87ED-EB5FDA663DAD}"/>
              </a:ext>
            </a:extLst>
          </p:cNvPr>
          <p:cNvSpPr/>
          <p:nvPr userDrawn="1"/>
        </p:nvSpPr>
        <p:spPr>
          <a:xfrm>
            <a:off x="701913" y="5958576"/>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42477C97-4AB2-0B46-A1B1-C5A8EC75C110}"/>
              </a:ext>
            </a:extLst>
          </p:cNvPr>
          <p:cNvGrpSpPr/>
          <p:nvPr userDrawn="1"/>
        </p:nvGrpSpPr>
        <p:grpSpPr>
          <a:xfrm>
            <a:off x="9456007" y="5764605"/>
            <a:ext cx="2735993" cy="679345"/>
            <a:chOff x="0" y="0"/>
            <a:chExt cx="2301694" cy="571500"/>
          </a:xfrm>
        </p:grpSpPr>
        <p:sp>
          <p:nvSpPr>
            <p:cNvPr id="25" name="Rectangle 24">
              <a:extLst>
                <a:ext uri="{FF2B5EF4-FFF2-40B4-BE49-F238E27FC236}">
                  <a16:creationId xmlns:a16="http://schemas.microsoft.com/office/drawing/2014/main" id="{7B452FE1-41E3-9240-B0A7-14147065C55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4802A6F-162A-174A-B07A-A9228B9DB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 name="TextBox 1">
            <a:extLst>
              <a:ext uri="{FF2B5EF4-FFF2-40B4-BE49-F238E27FC236}">
                <a16:creationId xmlns:a16="http://schemas.microsoft.com/office/drawing/2014/main" id="{164FEE1C-6B5B-EFB3-AA9B-382130EF8962}"/>
              </a:ext>
            </a:extLst>
          </p:cNvPr>
          <p:cNvSpPr txBox="1"/>
          <p:nvPr userDrawn="1"/>
        </p:nvSpPr>
        <p:spPr>
          <a:xfrm>
            <a:off x="817349" y="2201904"/>
            <a:ext cx="6257925" cy="1107996"/>
          </a:xfrm>
          <a:prstGeom prst="rect">
            <a:avLst/>
          </a:prstGeom>
          <a:noFill/>
        </p:spPr>
        <p:txBody>
          <a:bodyPr wrap="square" rtlCol="0">
            <a:spAutoFit/>
          </a:bodyPr>
          <a:lstStyle/>
          <a:p>
            <a:r>
              <a:rPr lang="en-IE" sz="2400" dirty="0">
                <a:solidFill>
                  <a:srgbClr val="7A547C"/>
                </a:solidFill>
              </a:rPr>
              <a:t>Regional Tourism Crisis Management (RTCM)</a:t>
            </a:r>
          </a:p>
          <a:p>
            <a:r>
              <a:rPr lang="en-IE" sz="2400" dirty="0">
                <a:solidFill>
                  <a:srgbClr val="7A547C"/>
                </a:solidFill>
              </a:rPr>
              <a:t>HEI Course, 2023</a:t>
            </a:r>
          </a:p>
          <a:p>
            <a:r>
              <a:rPr lang="en-IE" i="1" dirty="0">
                <a:solidFill>
                  <a:srgbClr val="7A547C"/>
                </a:solidFill>
              </a:rPr>
              <a:t>Developed by Laura Magan (Momentum) </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2C5081B8-C15D-8E8A-18B3-2C374C4F5990}"/>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426BF807-9F22-AC64-7706-CAD5C1485C9B}"/>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6667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C71CAA30-7CAC-8E42-0626-BD60DDAD6D27}"/>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941944D7-8B84-B70D-15DE-A6CA36136694}"/>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92079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0C29C825-1586-53EC-A1BB-89A81158076E}"/>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5481BC1B-F74E-C064-2E6D-D3811C0360C8}"/>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09293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3C228E8A-28B9-DF4B-6E32-AB2B7FBEB0D4}"/>
              </a:ext>
            </a:extLst>
          </p:cNvPr>
          <p:cNvSpPr>
            <a:spLocks noGrp="1"/>
          </p:cNvSpPr>
          <p:nvPr>
            <p:ph type="body" sz="quarter" idx="19"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F59C1F37-EA0A-D5AC-BF4A-1841F5097593}"/>
              </a:ext>
            </a:extLst>
          </p:cNvPr>
          <p:cNvSpPr>
            <a:spLocks noGrp="1"/>
          </p:cNvSpPr>
          <p:nvPr>
            <p:ph type="body" sz="quarter" idx="20"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16918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
        <p:nvSpPr>
          <p:cNvPr id="2" name="Text Placeholder 17">
            <a:extLst>
              <a:ext uri="{FF2B5EF4-FFF2-40B4-BE49-F238E27FC236}">
                <a16:creationId xmlns:a16="http://schemas.microsoft.com/office/drawing/2014/main" id="{10435026-373A-DE15-5C1B-DB89E308999C}"/>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E2AF14BD-1092-EF82-14E5-524E83072A46}"/>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rgbClr val="4D4D4D"/>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dirty="0"/>
              <a:t>Bullet Point Slide</a:t>
            </a:r>
          </a:p>
        </p:txBody>
      </p:sp>
    </p:spTree>
    <p:extLst>
      <p:ext uri="{BB962C8B-B14F-4D97-AF65-F5344CB8AC3E}">
        <p14:creationId xmlns:p14="http://schemas.microsoft.com/office/powerpoint/2010/main" val="3947335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F03EE49-5502-2AE5-4B3C-FC45F68173F5}"/>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 name="Text Placeholder 23">
            <a:extLst>
              <a:ext uri="{FF2B5EF4-FFF2-40B4-BE49-F238E27FC236}">
                <a16:creationId xmlns:a16="http://schemas.microsoft.com/office/drawing/2014/main" id="{CC5EA173-CE5F-65DA-7A9A-AE7C8B483097}"/>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dirty="0"/>
              <a:t>TITLE</a:t>
            </a:r>
          </a:p>
        </p:txBody>
      </p:sp>
      <p:cxnSp>
        <p:nvCxnSpPr>
          <p:cNvPr id="4" name="Straight Connector 3">
            <a:extLst>
              <a:ext uri="{FF2B5EF4-FFF2-40B4-BE49-F238E27FC236}">
                <a16:creationId xmlns:a16="http://schemas.microsoft.com/office/drawing/2014/main" id="{560E5E59-33BC-C5F0-8818-BDACDF08CA35}"/>
              </a:ext>
            </a:extLst>
          </p:cNvPr>
          <p:cNvCxnSpPr>
            <a:cxnSpLocks/>
          </p:cNvCxnSpPr>
          <p:nvPr userDrawn="1"/>
        </p:nvCxnSpPr>
        <p:spPr>
          <a:xfrm>
            <a:off x="5346936" y="-25722"/>
            <a:ext cx="0" cy="6853558"/>
          </a:xfrm>
          <a:prstGeom prst="line">
            <a:avLst/>
          </a:prstGeom>
          <a:ln w="12700">
            <a:solidFill>
              <a:srgbClr val="3AA091"/>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B6FEDC63-CAD8-B31E-7CEB-49D671DFF4AA}"/>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dirty="0"/>
              <a:t>Bullet Point Slide</a:t>
            </a:r>
          </a:p>
        </p:txBody>
      </p:sp>
    </p:spTree>
    <p:extLst>
      <p:ext uri="{BB962C8B-B14F-4D97-AF65-F5344CB8AC3E}">
        <p14:creationId xmlns:p14="http://schemas.microsoft.com/office/powerpoint/2010/main" val="1089787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36B30141-70B6-138B-67EA-D79F82DD118A}"/>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 name="Text Placeholder 23">
            <a:extLst>
              <a:ext uri="{FF2B5EF4-FFF2-40B4-BE49-F238E27FC236}">
                <a16:creationId xmlns:a16="http://schemas.microsoft.com/office/drawing/2014/main" id="{8399E4D8-68BE-CAA0-A0E5-FC6AD9F5E950}"/>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dirty="0"/>
              <a:t>TITLE</a:t>
            </a:r>
          </a:p>
        </p:txBody>
      </p:sp>
      <p:cxnSp>
        <p:nvCxnSpPr>
          <p:cNvPr id="4" name="Straight Connector 3">
            <a:extLst>
              <a:ext uri="{FF2B5EF4-FFF2-40B4-BE49-F238E27FC236}">
                <a16:creationId xmlns:a16="http://schemas.microsoft.com/office/drawing/2014/main" id="{C4DBED27-BC7E-82A9-7795-9BEC7BB6B3B7}"/>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C7A582E9-D942-2667-3C8D-F68A86162E61}"/>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dirty="0"/>
              <a:t>Bullet Point Slide</a:t>
            </a:r>
          </a:p>
        </p:txBody>
      </p:sp>
    </p:spTree>
    <p:extLst>
      <p:ext uri="{BB962C8B-B14F-4D97-AF65-F5344CB8AC3E}">
        <p14:creationId xmlns:p14="http://schemas.microsoft.com/office/powerpoint/2010/main" val="906445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138772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53683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4847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58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lnSpc>
                <a:spcPct val="100000"/>
              </a:lnSpc>
              <a:spcBef>
                <a:spcPts val="0"/>
              </a:spcBef>
              <a:buNone/>
              <a:defRPr sz="28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35562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86829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65292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51991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chemeClr val="bg1"/>
                </a:solidFill>
                <a:effectLst/>
                <a:ea typeface="Calibri" panose="020F0502020204030204" pitchFamily="34" charset="0"/>
                <a:cs typeface="Times New Roman" panose="02020603050405020304" pitchFamily="18" charset="0"/>
              </a:rPr>
              <a:t> </a:t>
            </a:r>
            <a:endParaRPr lang="en-IE" sz="1000" dirty="0">
              <a:solidFill>
                <a:schemeClr val="bg1"/>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chemeClr val="bg1"/>
                </a:solidFill>
                <a:effectLst/>
                <a:ea typeface="Calibri" panose="020F0502020204030204" pitchFamily="34" charset="0"/>
                <a:cs typeface="Times New Roman" panose="02020603050405020304" pitchFamily="18" charset="0"/>
              </a:rPr>
              <a:t> </a:t>
            </a:r>
            <a:endParaRPr lang="en-IE" sz="1000" dirty="0">
              <a:solidFill>
                <a:schemeClr val="bg1"/>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chemeClr val="bg1"/>
                </a:solidFill>
                <a:effectLst/>
                <a:ea typeface="Calibri" panose="020F0502020204030204" pitchFamily="34" charset="0"/>
                <a:cs typeface="Times New Roman" panose="02020603050405020304" pitchFamily="18" charset="0"/>
              </a:rPr>
              <a:t> </a:t>
            </a:r>
            <a:endParaRPr lang="en-IE" sz="1000" dirty="0">
              <a:solidFill>
                <a:schemeClr val="bg1"/>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chemeClr val="bg1"/>
                </a:solidFill>
                <a:effectLst/>
                <a:ea typeface="Calibri" panose="020F0502020204030204" pitchFamily="34" charset="0"/>
                <a:cs typeface="Times New Roman" panose="02020603050405020304" pitchFamily="18" charset="0"/>
              </a:rPr>
              <a:t> </a:t>
            </a:r>
            <a:endParaRPr lang="en-IE" sz="1000" dirty="0">
              <a:solidFill>
                <a:schemeClr val="bg1"/>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chemeClr val="bg1"/>
                </a:solidFill>
                <a:effectLst/>
                <a:ea typeface="Calibri" panose="020F0502020204030204" pitchFamily="34" charset="0"/>
                <a:cs typeface="Times New Roman" panose="02020603050405020304" pitchFamily="18" charset="0"/>
              </a:rPr>
              <a:t> </a:t>
            </a:r>
            <a:endParaRPr lang="en-IE" sz="1000" dirty="0">
              <a:solidFill>
                <a:schemeClr val="bg1"/>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chemeClr val="bg1"/>
                </a:solidFill>
                <a:effectLst/>
                <a:ea typeface="Calibri" panose="020F0502020204030204" pitchFamily="34" charset="0"/>
                <a:cs typeface="Times New Roman" panose="02020603050405020304" pitchFamily="18" charset="0"/>
              </a:rPr>
              <a:t> </a:t>
            </a:r>
            <a:endParaRPr lang="en-IE" sz="1000" dirty="0">
              <a:solidFill>
                <a:schemeClr val="bg1"/>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1286146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274303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28002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133006"/>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274303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4443057"/>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45002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4833028"/>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4443057"/>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55931" y="-6"/>
            <a:ext cx="5382725"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117898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4765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10/26/2023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0" r:id="rId4"/>
    <p:sldLayoutId id="2147483882" r:id="rId5"/>
    <p:sldLayoutId id="2147483881" r:id="rId6"/>
    <p:sldLayoutId id="2147483830" r:id="rId7"/>
    <p:sldLayoutId id="2147483842" r:id="rId8"/>
    <p:sldLayoutId id="2147483840" r:id="rId9"/>
    <p:sldLayoutId id="2147483841" r:id="rId10"/>
    <p:sldLayoutId id="2147483883" r:id="rId11"/>
    <p:sldLayoutId id="2147483891" r:id="rId12"/>
    <p:sldLayoutId id="2147483862" r:id="rId13"/>
    <p:sldLayoutId id="2147483907" r:id="rId14"/>
    <p:sldLayoutId id="2147483861" r:id="rId15"/>
    <p:sldLayoutId id="2147483906" r:id="rId16"/>
    <p:sldLayoutId id="2147483874" r:id="rId17"/>
    <p:sldLayoutId id="2147483863" r:id="rId18"/>
    <p:sldLayoutId id="2147483835" r:id="rId19"/>
    <p:sldLayoutId id="2147483875" r:id="rId20"/>
    <p:sldLayoutId id="2147483901" r:id="rId21"/>
    <p:sldLayoutId id="2147483836" r:id="rId22"/>
    <p:sldLayoutId id="2147483831" r:id="rId23"/>
    <p:sldLayoutId id="2147483888" r:id="rId24"/>
    <p:sldLayoutId id="2147483902" r:id="rId25"/>
    <p:sldLayoutId id="2147483889" r:id="rId26"/>
    <p:sldLayoutId id="2147483890" r:id="rId27"/>
    <p:sldLayoutId id="2147483846" r:id="rId28"/>
    <p:sldLayoutId id="2147483904" r:id="rId29"/>
    <p:sldLayoutId id="2147483876" r:id="rId30"/>
    <p:sldLayoutId id="2147483873" r:id="rId31"/>
    <p:sldLayoutId id="2147483834" r:id="rId32"/>
    <p:sldLayoutId id="2147483877" r:id="rId33"/>
    <p:sldLayoutId id="2147483845" r:id="rId34"/>
    <p:sldLayoutId id="2147483869" r:id="rId35"/>
    <p:sldLayoutId id="2147483878" r:id="rId36"/>
    <p:sldLayoutId id="2147483866" r:id="rId37"/>
    <p:sldLayoutId id="2147483833" r:id="rId38"/>
    <p:sldLayoutId id="2147483900" r:id="rId39"/>
    <p:sldLayoutId id="2147483847" r:id="rId40"/>
    <p:sldLayoutId id="2147483871" r:id="rId41"/>
    <p:sldLayoutId id="2147483870" r:id="rId42"/>
    <p:sldLayoutId id="2147483872" r:id="rId43"/>
    <p:sldLayoutId id="2147483837" r:id="rId44"/>
    <p:sldLayoutId id="2147483838" r:id="rId45"/>
    <p:sldLayoutId id="2147483844" r:id="rId46"/>
    <p:sldLayoutId id="2147483848" r:id="rId47"/>
    <p:sldLayoutId id="2147483898" r:id="rId48"/>
    <p:sldLayoutId id="2147483903" r:id="rId49"/>
    <p:sldLayoutId id="2147483905" r:id="rId50"/>
    <p:sldLayoutId id="2147483849" r:id="rId51"/>
    <p:sldLayoutId id="2147483895" r:id="rId52"/>
    <p:sldLayoutId id="2147483887" r:id="rId53"/>
    <p:sldLayoutId id="2147483896" r:id="rId54"/>
    <p:sldLayoutId id="2147483851" r:id="rId55"/>
    <p:sldLayoutId id="2147483854" r:id="rId56"/>
    <p:sldLayoutId id="2147483855" r:id="rId57"/>
    <p:sldLayoutId id="2147483885" r:id="rId58"/>
    <p:sldLayoutId id="2147483899" r:id="rId59"/>
    <p:sldLayoutId id="2147483886" r:id="rId60"/>
    <p:sldLayoutId id="2147483856" r:id="rId61"/>
    <p:sldLayoutId id="2147483893" r:id="rId62"/>
    <p:sldLayoutId id="2147483894" r:id="rId63"/>
    <p:sldLayoutId id="2147483892" r:id="rId64"/>
    <p:sldLayoutId id="2147483857" r:id="rId65"/>
    <p:sldLayoutId id="2147483864" r:id="rId66"/>
    <p:sldLayoutId id="2147483852" r:id="rId67"/>
    <p:sldLayoutId id="2147483858" r:id="rId68"/>
    <p:sldLayoutId id="2147483859" r:id="rId69"/>
    <p:sldLayoutId id="2147483860" r:id="rId70"/>
    <p:sldLayoutId id="2147483853" r:id="rId71"/>
    <p:sldLayoutId id="2147483909" r:id="rId72"/>
  </p:sldLayoutIdLst>
  <p:txStyles>
    <p:titleStyle>
      <a:lvl1pPr algn="l" defTabSz="914400" rtl="0" eaLnBrk="1" latinLnBrk="0" hangingPunct="1">
        <a:lnSpc>
          <a:spcPct val="90000"/>
        </a:lnSpc>
        <a:spcBef>
          <a:spcPct val="0"/>
        </a:spcBef>
        <a:buNone/>
        <a:defRPr sz="4400" kern="1200">
          <a:solidFill>
            <a:srgbClr val="4D4D4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chtarget.com/searchdisasterrecovery/definition/crisis-management-plan-CMP" TargetMode="External"/><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earelao.com/sites/default/files/Crisis%20Communications_0.pdf" TargetMode="External"/><Relationship Id="rId1" Type="http://schemas.openxmlformats.org/officeDocument/2006/relationships/slideLayout" Target="../slideLayouts/slideLayout28.xml"/><Relationship Id="rId5" Type="http://schemas.openxmlformats.org/officeDocument/2006/relationships/image" Target="../media/image45.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esearchgate.net/publication/254378996_Crisis_Communication_and_Recovery_for_the_Tourism_Industry" TargetMode="External"/><Relationship Id="rId1" Type="http://schemas.openxmlformats.org/officeDocument/2006/relationships/slideLayout" Target="../slideLayouts/slideLayout34.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hyperlink" Target="https://www.shareweb.ch/site/disasterriskreduction/themes-and-resources/DOC_themesresources/Themes-and-resources/CH%20Focus%20on%20DRR%20for%20GP2022%20_29042022.pdf" TargetMode="Externa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7.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ciencedirect.com/science/article/pii/S1447677022001255" TargetMode="External"/><Relationship Id="rId1" Type="http://schemas.openxmlformats.org/officeDocument/2006/relationships/slideLayout" Target="../slideLayouts/slideLayout34.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tandfonline.com/doi/full/10.1080/13669877.2022.2128391" TargetMode="External"/><Relationship Id="rId1" Type="http://schemas.openxmlformats.org/officeDocument/2006/relationships/slideLayout" Target="../slideLayouts/slideLayout34.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esearchgate.net/publication/254378996_Crisis_Communication_and_Recovery_for_the_Tourism_Industry" TargetMode="External"/><Relationship Id="rId1" Type="http://schemas.openxmlformats.org/officeDocument/2006/relationships/slideLayout" Target="../slideLayouts/slideLayout34.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esearchgate.net/publication/254378996_Crisis_Communication_and_Recovery_for_the_Tourism_Industry" TargetMode="External"/><Relationship Id="rId1" Type="http://schemas.openxmlformats.org/officeDocument/2006/relationships/slideLayout" Target="../slideLayouts/slideLayout34.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40.sv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2.svg"/><Relationship Id="rId11" Type="http://schemas.openxmlformats.org/officeDocument/2006/relationships/image" Target="../media/image39.png"/><Relationship Id="rId5" Type="http://schemas.openxmlformats.org/officeDocument/2006/relationships/image" Target="../media/image51.png"/><Relationship Id="rId10" Type="http://schemas.openxmlformats.org/officeDocument/2006/relationships/hyperlink" Target="https://www.researchgate.net/figure/Phase-Model-of-a-Tourism-Crisis_fig2_50281652" TargetMode="External"/><Relationship Id="rId4" Type="http://schemas.openxmlformats.org/officeDocument/2006/relationships/hyperlink" Target="https://www.ncbi.nlm.nih.gov/pmc/articles/PMC7149992/bin/gr2.jpg" TargetMode="External"/><Relationship Id="rId9" Type="http://schemas.openxmlformats.org/officeDocument/2006/relationships/hyperlink" Target="https://www.smartsheet.com/content/crisis-management-model-theori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researchgate.net/publication/254378996_Crisis_Communication_and_Recovery_for_the_Tourism_Industry" TargetMode="External"/><Relationship Id="rId1" Type="http://schemas.openxmlformats.org/officeDocument/2006/relationships/slideLayout" Target="../slideLayouts/slideLayout34.xml"/><Relationship Id="rId4" Type="http://schemas.openxmlformats.org/officeDocument/2006/relationships/image" Target="../media/image40.svg"/></Relationships>
</file>

<file path=ppt/slides/_rels/slide31.xml.rels><?xml version="1.0" encoding="UTF-8" standalone="yes"?>
<Relationships xmlns="http://schemas.openxmlformats.org/package/2006/relationships"><Relationship Id="rId3" Type="http://schemas.openxmlformats.org/officeDocument/2006/relationships/hyperlink" Target="https://www.mediatoolkit.com/blog/public-relations-in-travel-and-tourism/" TargetMode="External"/><Relationship Id="rId2" Type="http://schemas.openxmlformats.org/officeDocument/2006/relationships/hyperlink" Target="https://sparkbay.com/en/culture-blog/employee-engagement-survey-questions-40" TargetMode="Externa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youtu.be/oovURIu4040" TargetMode="External"/><Relationship Id="rId1" Type="http://schemas.openxmlformats.org/officeDocument/2006/relationships/slideLayout" Target="../slideLayouts/slideLayout37.xml"/><Relationship Id="rId4" Type="http://schemas.openxmlformats.org/officeDocument/2006/relationships/hyperlink" Target="https://www.mediatoolkit.com/blog/public-relations-in-travel-and-touris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demandmetric.com/content/crisis-communications-plan-template" TargetMode="External"/><Relationship Id="rId1" Type="http://schemas.openxmlformats.org/officeDocument/2006/relationships/slideLayout" Target="../slideLayouts/slideLayout2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demandmetric.com/content/crisis-communications-plan-template" TargetMode="External"/><Relationship Id="rId1" Type="http://schemas.openxmlformats.org/officeDocument/2006/relationships/slideLayout" Target="../slideLayouts/slideLayout2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7.xml"/><Relationship Id="rId5" Type="http://schemas.openxmlformats.org/officeDocument/2006/relationships/hyperlink" Target="https://www.smartsheet.com/content/marketing-communications-plan-template" TargetMode="External"/><Relationship Id="rId4" Type="http://schemas.openxmlformats.org/officeDocument/2006/relationships/hyperlink" Target="https://www.smartsheet.com/content/crisis-management-model-theori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smartsheet.com/content/marketing-communications-plan-template"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7.xml"/><Relationship Id="rId5" Type="http://schemas.openxmlformats.org/officeDocument/2006/relationships/hyperlink" Target="https://www.smartsheet.com/content/marketing-communications-plan-template" TargetMode="External"/><Relationship Id="rId4" Type="http://schemas.openxmlformats.org/officeDocument/2006/relationships/hyperlink" Target="https://www.smartsheet.com/content/crisis-management-model-theori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7.xml"/><Relationship Id="rId5" Type="http://schemas.openxmlformats.org/officeDocument/2006/relationships/hyperlink" Target="https://www.smartsheet.com/content/marketing-communications-plan-template" TargetMode="External"/><Relationship Id="rId4" Type="http://schemas.openxmlformats.org/officeDocument/2006/relationships/hyperlink" Target="https://www.smartsheet.com/content/crisis-management-model-theorie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smartsheet.com/content/marketing-communications-plan-template" TargetMode="Externa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hyperlink" Target="https://momentumconsulting.ie/team/laura-magan/"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71.xml"/><Relationship Id="rId5" Type="http://schemas.openxmlformats.org/officeDocument/2006/relationships/image" Target="../media/image62.jpeg"/><Relationship Id="rId4" Type="http://schemas.openxmlformats.org/officeDocument/2006/relationships/hyperlink" Target="https://www.facebook.com/tourismcrisisrecover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smartsheet.com/content/crisis-management-team-roles" TargetMode="External"/><Relationship Id="rId1" Type="http://schemas.openxmlformats.org/officeDocument/2006/relationships/slideLayout" Target="../slideLayouts/slideLayout29.xml"/><Relationship Id="rId6" Type="http://schemas.openxmlformats.org/officeDocument/2006/relationships/image" Target="../media/image38.jpeg"/><Relationship Id="rId5" Type="http://schemas.openxmlformats.org/officeDocument/2006/relationships/hyperlink" Target="https://grampianstourism.com.au/wp-content/uploads/sites/4/2020/04/Tourism_CrisisManagement_WEB.pdf" TargetMode="External"/><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smartsheet.com/content/crisis-management-team-roles" TargetMode="External"/><Relationship Id="rId1" Type="http://schemas.openxmlformats.org/officeDocument/2006/relationships/slideLayout" Target="../slideLayouts/slideLayout29.xml"/><Relationship Id="rId6" Type="http://schemas.openxmlformats.org/officeDocument/2006/relationships/image" Target="../media/image41.jpeg"/><Relationship Id="rId5" Type="http://schemas.openxmlformats.org/officeDocument/2006/relationships/hyperlink" Target="https://grampianstourism.com.au/wp-content/uploads/sites/4/2020/04/Tourism_CrisisManagement_WEB.pdf" TargetMode="Externa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BF4386-1A72-5764-B399-DE877BAC1C8E}"/>
              </a:ext>
            </a:extLst>
          </p:cNvPr>
          <p:cNvSpPr>
            <a:spLocks noGrp="1"/>
          </p:cNvSpPr>
          <p:nvPr>
            <p:ph type="body" sz="quarter" idx="15"/>
          </p:nvPr>
        </p:nvSpPr>
        <p:spPr>
          <a:xfrm>
            <a:off x="817349" y="4476760"/>
            <a:ext cx="11279401" cy="697353"/>
          </a:xfrm>
        </p:spPr>
        <p:txBody>
          <a:bodyPr/>
          <a:lstStyle/>
          <a:p>
            <a:r>
              <a:rPr lang="en-IE" sz="3200" b="0" dirty="0"/>
              <a:t>Communication Strategy and Dealing with PR &amp; Media</a:t>
            </a:r>
          </a:p>
          <a:p>
            <a:endParaRPr lang="en-IE" sz="3200" b="0" dirty="0"/>
          </a:p>
        </p:txBody>
      </p:sp>
      <p:sp>
        <p:nvSpPr>
          <p:cNvPr id="7" name="Text Placeholder 3">
            <a:extLst>
              <a:ext uri="{FF2B5EF4-FFF2-40B4-BE49-F238E27FC236}">
                <a16:creationId xmlns:a16="http://schemas.microsoft.com/office/drawing/2014/main" id="{1272D686-7BC4-DD27-0BCA-3D541821D1B9}"/>
              </a:ext>
            </a:extLst>
          </p:cNvPr>
          <p:cNvSpPr>
            <a:spLocks noGrp="1"/>
          </p:cNvSpPr>
          <p:nvPr>
            <p:ph type="body" sz="quarter" idx="16"/>
          </p:nvPr>
        </p:nvSpPr>
        <p:spPr>
          <a:xfrm>
            <a:off x="817349" y="3633385"/>
            <a:ext cx="5278651" cy="697353"/>
          </a:xfrm>
        </p:spPr>
        <p:txBody>
          <a:bodyPr>
            <a:noAutofit/>
          </a:bodyPr>
          <a:lstStyle/>
          <a:p>
            <a:r>
              <a:rPr lang="en-IE" sz="6000" b="1" dirty="0"/>
              <a:t>Module 7</a:t>
            </a:r>
          </a:p>
        </p:txBody>
      </p:sp>
    </p:spTree>
    <p:extLst>
      <p:ext uri="{BB962C8B-B14F-4D97-AF65-F5344CB8AC3E}">
        <p14:creationId xmlns:p14="http://schemas.microsoft.com/office/powerpoint/2010/main" val="1866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4715" y="1757011"/>
            <a:ext cx="8901204" cy="3867704"/>
          </a:xfrm>
        </p:spPr>
        <p:txBody>
          <a:bodyPr>
            <a:normAutofit fontScale="92500" lnSpcReduction="10000"/>
          </a:bodyPr>
          <a:lstStyle/>
          <a:p>
            <a:r>
              <a:rPr lang="en-GB" dirty="0"/>
              <a:t>The article says </a:t>
            </a:r>
            <a:r>
              <a:rPr lang="en-GB" i="1" dirty="0"/>
              <a:t>‘</a:t>
            </a:r>
            <a:r>
              <a:rPr lang="en-GB" dirty="0"/>
              <a:t>Any content analysis study of media news reporting will ascertain that these elements dominate lead stories in print and electronic media. They tend to focus on what is broadly described as ‘bad news’. The ingredient of magnification—the degree to which any of the above elements is exaggerated—determines whether the publication, television, radio program or website is deemed to be ‘responsible’ or sensationalistic. Issues such as editorial and political bias, in addition to accessibility of sources, will have a large bearing on the frequency, extent and nature of coverage. Democratic countries committed to the broad concept of freedom of the press are open to uncontrolled reportage of variable accuracy. A crisis has a higher probability of being subject to media coverage than the recovery and restoration stage’</a:t>
            </a:r>
            <a:endParaRPr lang="en-IE" dirty="0"/>
          </a:p>
          <a:p>
            <a:endParaRPr lang="en-IE" dirty="0"/>
          </a:p>
        </p:txBody>
      </p:sp>
      <p:sp>
        <p:nvSpPr>
          <p:cNvPr id="6" name="Text Placeholder 5">
            <a:extLst>
              <a:ext uri="{FF2B5EF4-FFF2-40B4-BE49-F238E27FC236}">
                <a16:creationId xmlns:a16="http://schemas.microsoft.com/office/drawing/2014/main" id="{89F7EB5D-1C93-23F2-742F-0BF5BD390B8E}"/>
              </a:ext>
            </a:extLst>
          </p:cNvPr>
          <p:cNvSpPr>
            <a:spLocks noGrp="1"/>
          </p:cNvSpPr>
          <p:nvPr>
            <p:ph type="body" sz="quarter" idx="16"/>
          </p:nvPr>
        </p:nvSpPr>
        <p:spPr>
          <a:xfrm>
            <a:off x="734714" y="642972"/>
            <a:ext cx="10596674" cy="916887"/>
          </a:xfrm>
        </p:spPr>
        <p:txBody>
          <a:bodyPr>
            <a:normAutofit/>
          </a:bodyPr>
          <a:lstStyle/>
          <a:p>
            <a:pPr algn="l" rtl="0"/>
            <a:r>
              <a:rPr lang="en-GB" sz="3600" b="1" i="0" dirty="0">
                <a:effectLst/>
              </a:rPr>
              <a:t>Research: </a:t>
            </a:r>
            <a:r>
              <a:rPr lang="en-GB" sz="2400" b="0" dirty="0"/>
              <a:t>Media Love to Magnify on ‘Bad News’</a:t>
            </a:r>
          </a:p>
          <a:p>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 action="ppaction://noaction"/>
            <a:extLst>
              <a:ext uri="{FF2B5EF4-FFF2-40B4-BE49-F238E27FC236}">
                <a16:creationId xmlns:a16="http://schemas.microsoft.com/office/drawing/2014/main" id="{677A4E1D-CB32-EDFA-3941-E9EC988E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 action="ppaction://noaction">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165575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looking at a computer&#10;&#10;Description automatically generated with medium confidence">
            <a:extLst>
              <a:ext uri="{FF2B5EF4-FFF2-40B4-BE49-F238E27FC236}">
                <a16:creationId xmlns:a16="http://schemas.microsoft.com/office/drawing/2014/main" id="{BA225113-BE6F-8823-C41B-0118E1F3CF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480" b="4480"/>
          <a:stretch>
            <a:fillRect/>
          </a:stretch>
        </p:blipFill>
        <p:spPr/>
      </p:pic>
      <p:sp>
        <p:nvSpPr>
          <p:cNvPr id="7" name="Text Placeholder 6">
            <a:extLst>
              <a:ext uri="{FF2B5EF4-FFF2-40B4-BE49-F238E27FC236}">
                <a16:creationId xmlns:a16="http://schemas.microsoft.com/office/drawing/2014/main" id="{F06E82A7-96DE-670A-332E-422C7225C7B8}"/>
              </a:ext>
            </a:extLst>
          </p:cNvPr>
          <p:cNvSpPr>
            <a:spLocks noGrp="1"/>
          </p:cNvSpPr>
          <p:nvPr>
            <p:ph type="body" sz="quarter" idx="4294967295"/>
          </p:nvPr>
        </p:nvSpPr>
        <p:spPr>
          <a:xfrm>
            <a:off x="1326460" y="1166022"/>
            <a:ext cx="5255315" cy="5425277"/>
          </a:xfrm>
        </p:spPr>
        <p:txBody>
          <a:bodyPr>
            <a:normAutofit fontScale="77500" lnSpcReduction="20000"/>
          </a:bodyPr>
          <a:lstStyle/>
          <a:p>
            <a:pPr>
              <a:lnSpc>
                <a:spcPct val="120000"/>
              </a:lnSpc>
              <a:spcBef>
                <a:spcPts val="0"/>
              </a:spcBef>
            </a:pPr>
            <a:r>
              <a:rPr lang="en-GB" b="0" i="1" dirty="0">
                <a:solidFill>
                  <a:schemeClr val="bg1"/>
                </a:solidFill>
                <a:effectLst/>
              </a:rPr>
              <a:t>Public relations are often an integral aspect of the crisis management process. An organization may choose to enlist outside public relations help to handle communications aspects, such as dealing with the media. With a public crisis response, an organization can counter any misleading and false information and seek to ease concerns. If an organization resolves a crisis situation quickly enough, bringing the event to the attention of the public may not be necessary and could even bring unwanted attention.  (</a:t>
            </a:r>
            <a:r>
              <a:rPr lang="en-GB" b="0" i="1" dirty="0">
                <a:solidFill>
                  <a:schemeClr val="bg1"/>
                </a:solidFill>
                <a:effectLst/>
                <a:hlinkClick r:id="rId3">
                  <a:extLst>
                    <a:ext uri="{A12FA001-AC4F-418D-AE19-62706E023703}">
                      <ahyp:hlinkClr xmlns:ahyp="http://schemas.microsoft.com/office/drawing/2018/hyperlinkcolor" val="tx"/>
                    </a:ext>
                  </a:extLst>
                </a:hlinkClick>
              </a:rPr>
              <a:t>TechTarget, Disaster Recovery</a:t>
            </a:r>
            <a:r>
              <a:rPr lang="en-GB" b="0" i="1" dirty="0">
                <a:solidFill>
                  <a:schemeClr val="bg1"/>
                </a:solidFill>
                <a:effectLst/>
              </a:rPr>
              <a:t>)</a:t>
            </a:r>
            <a:endParaRPr lang="en-IE" dirty="0">
              <a:solidFill>
                <a:schemeClr val="bg1"/>
              </a:solidFill>
            </a:endParaRPr>
          </a:p>
        </p:txBody>
      </p:sp>
      <p:sp>
        <p:nvSpPr>
          <p:cNvPr id="6" name="Text Placeholder 5">
            <a:extLst>
              <a:ext uri="{FF2B5EF4-FFF2-40B4-BE49-F238E27FC236}">
                <a16:creationId xmlns:a16="http://schemas.microsoft.com/office/drawing/2014/main" id="{E953C9FC-10AE-8431-F129-7CFE4470F034}"/>
              </a:ext>
            </a:extLst>
          </p:cNvPr>
          <p:cNvSpPr>
            <a:spLocks noGrp="1"/>
          </p:cNvSpPr>
          <p:nvPr>
            <p:ph type="body" sz="quarter" idx="4294967295"/>
          </p:nvPr>
        </p:nvSpPr>
        <p:spPr>
          <a:xfrm>
            <a:off x="1162050" y="595510"/>
            <a:ext cx="6057899" cy="582221"/>
          </a:xfrm>
        </p:spPr>
        <p:txBody>
          <a:bodyPr>
            <a:normAutofit fontScale="92500"/>
          </a:bodyPr>
          <a:lstStyle/>
          <a:p>
            <a:r>
              <a:rPr lang="en-IE" dirty="0">
                <a:solidFill>
                  <a:schemeClr val="bg1"/>
                </a:solidFill>
              </a:rPr>
              <a:t>Public Relations are Not Always Necessary</a:t>
            </a:r>
          </a:p>
        </p:txBody>
      </p:sp>
    </p:spTree>
    <p:extLst>
      <p:ext uri="{BB962C8B-B14F-4D97-AF65-F5344CB8AC3E}">
        <p14:creationId xmlns:p14="http://schemas.microsoft.com/office/powerpoint/2010/main" val="314616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493059" y="999046"/>
            <a:ext cx="5701553" cy="5706117"/>
          </a:xfrm>
        </p:spPr>
        <p:txBody>
          <a:bodyPr>
            <a:noAutofit/>
          </a:bodyPr>
          <a:lstStyle/>
          <a:p>
            <a:r>
              <a:rPr lang="en-GB" sz="2000" dirty="0"/>
              <a:t>At the time of a crisis, all initial media queries and requests should be referred by the TCMT it is important to have the following in place when dealing with the media:</a:t>
            </a:r>
          </a:p>
          <a:p>
            <a:endParaRPr lang="en-GB" sz="2000" dirty="0"/>
          </a:p>
          <a:p>
            <a:pPr marL="342900" indent="-342900">
              <a:buFont typeface="Wingdings" panose="05000000000000000000" pitchFamily="2" charset="2"/>
              <a:buChar char="v"/>
            </a:pPr>
            <a:r>
              <a:rPr lang="en-GB" sz="2000" dirty="0"/>
              <a:t>Have a TCMT media spokesperson, they is the authoritative source for all things tourism related to ensuring message consistency.  they should be trained and experienced and have a backup.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Develop a set of agreed media protocols and communicate to staff and tourism </a:t>
            </a:r>
            <a:r>
              <a:rPr lang="en-IE" sz="2000" dirty="0"/>
              <a:t>to guide them on how to respond appropriately to media during a crisis.  It is important they are encouraged</a:t>
            </a:r>
            <a:r>
              <a:rPr lang="en-GB" sz="2000" dirty="0"/>
              <a:t> to defer media inquiries to the TCMT media spokesperson to ensure that a consistent message is conveyed via the media to the general public</a:t>
            </a:r>
            <a:endParaRPr lang="en-IE" sz="2000" dirty="0"/>
          </a:p>
        </p:txBody>
      </p:sp>
      <p:sp>
        <p:nvSpPr>
          <p:cNvPr id="6" name="Text Placeholder 5">
            <a:extLst>
              <a:ext uri="{FF2B5EF4-FFF2-40B4-BE49-F238E27FC236}">
                <a16:creationId xmlns:a16="http://schemas.microsoft.com/office/drawing/2014/main" id="{4B76AA4A-8322-01B1-92CB-575BDAE4D7DC}"/>
              </a:ext>
            </a:extLst>
          </p:cNvPr>
          <p:cNvSpPr>
            <a:spLocks noGrp="1"/>
          </p:cNvSpPr>
          <p:nvPr>
            <p:ph type="body" sz="quarter" idx="16"/>
          </p:nvPr>
        </p:nvSpPr>
        <p:spPr>
          <a:xfrm>
            <a:off x="313765" y="147824"/>
            <a:ext cx="6087035" cy="582221"/>
          </a:xfrm>
        </p:spPr>
        <p:txBody>
          <a:bodyPr>
            <a:noAutofit/>
          </a:bodyPr>
          <a:lstStyle/>
          <a:p>
            <a:pPr algn="ctr"/>
            <a:r>
              <a:rPr lang="en-IE" sz="2400" b="0" dirty="0"/>
              <a:t>TCMT Should Manage all Communication with PR &amp; Media </a:t>
            </a:r>
          </a:p>
        </p:txBody>
      </p:sp>
      <p:pic>
        <p:nvPicPr>
          <p:cNvPr id="3074" name="Picture 2" descr="New UNWTO Publications January 2019 ">
            <a:hlinkClick r:id="rId2"/>
            <a:extLst>
              <a:ext uri="{FF2B5EF4-FFF2-40B4-BE49-F238E27FC236}">
                <a16:creationId xmlns:a16="http://schemas.microsoft.com/office/drawing/2014/main" id="{CE5B10BA-68BE-361C-CF04-D907A60C80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3853" y="147824"/>
            <a:ext cx="2597467" cy="3770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73C677-EC28-929C-C009-5B035E3BB110}"/>
              </a:ext>
            </a:extLst>
          </p:cNvPr>
          <p:cNvSpPr txBox="1"/>
          <p:nvPr/>
        </p:nvSpPr>
        <p:spPr>
          <a:xfrm>
            <a:off x="6713220" y="4124853"/>
            <a:ext cx="5116830" cy="2585323"/>
          </a:xfrm>
          <a:prstGeom prst="rect">
            <a:avLst/>
          </a:prstGeom>
          <a:solidFill>
            <a:schemeClr val="bg1"/>
          </a:solidFill>
        </p:spPr>
        <p:txBody>
          <a:bodyPr wrap="square" rtlCol="0">
            <a:spAutoFit/>
          </a:bodyPr>
          <a:lstStyle/>
          <a:p>
            <a:pPr algn="ctr"/>
            <a:r>
              <a:rPr lang="en-GB" b="1" i="0" dirty="0">
                <a:solidFill>
                  <a:srgbClr val="4D4D4D"/>
                </a:solidFill>
                <a:effectLst/>
                <a:hlinkClick r:id="rId2">
                  <a:extLst>
                    <a:ext uri="{A12FA001-AC4F-418D-AE19-62706E023703}">
                      <ahyp:hlinkClr xmlns:ahyp="http://schemas.microsoft.com/office/drawing/2018/hyperlinkcolor" val="tx"/>
                    </a:ext>
                  </a:extLst>
                </a:hlinkClick>
              </a:rPr>
              <a:t>Toolbox for Crisis Communications in Tourism: Checklist and Best Practices</a:t>
            </a:r>
            <a:endParaRPr lang="en-GB" b="1" i="0" dirty="0">
              <a:solidFill>
                <a:srgbClr val="4D4D4D"/>
              </a:solidFill>
              <a:effectLst/>
            </a:endParaRPr>
          </a:p>
          <a:p>
            <a:r>
              <a:rPr lang="en-GB" b="0" i="0" dirty="0">
                <a:solidFill>
                  <a:srgbClr val="4D4D4D"/>
                </a:solidFill>
                <a:effectLst/>
              </a:rPr>
              <a:t>Crisis communication is a crucial element of a good crisis management system. It helps limit the negative impact of a crisis by addressing the information needs of all industry stakeholders in an efficient, timely, and responsible manner. UNWTO has developed a comprehensive, up-to-date Toolbox on Crisis Communications in Tourism. </a:t>
            </a:r>
            <a:endParaRPr lang="en-IE" dirty="0">
              <a:solidFill>
                <a:srgbClr val="4D4D4D"/>
              </a:solidFill>
            </a:endParaRPr>
          </a:p>
        </p:txBody>
      </p:sp>
      <p:pic>
        <p:nvPicPr>
          <p:cNvPr id="9" name="Graphic 8" descr="Touchscreen with solid fill">
            <a:hlinkClick r:id="rId2"/>
            <a:extLst>
              <a:ext uri="{FF2B5EF4-FFF2-40B4-BE49-F238E27FC236}">
                <a16:creationId xmlns:a16="http://schemas.microsoft.com/office/drawing/2014/main" id="{BDD41026-1965-6036-0EA4-49B97E26E4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1320" y="2733147"/>
            <a:ext cx="1206619" cy="1206619"/>
          </a:xfrm>
          <a:prstGeom prst="rect">
            <a:avLst/>
          </a:prstGeom>
        </p:spPr>
      </p:pic>
    </p:spTree>
    <p:extLst>
      <p:ext uri="{BB962C8B-B14F-4D97-AF65-F5344CB8AC3E}">
        <p14:creationId xmlns:p14="http://schemas.microsoft.com/office/powerpoint/2010/main" val="423426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734714" y="1018532"/>
            <a:ext cx="5361285" cy="5706117"/>
          </a:xfrm>
        </p:spPr>
        <p:txBody>
          <a:bodyPr>
            <a:noAutofit/>
          </a:bodyPr>
          <a:lstStyle/>
          <a:p>
            <a:r>
              <a:rPr lang="en-GB" sz="2000" dirty="0"/>
              <a:t>Where exceptions to this protocol might apply. For example, it may become necessary for directly impacted tourism businesses to comment on a crisis in many instances and this should be done in coordination with the TCMT</a:t>
            </a:r>
          </a:p>
          <a:p>
            <a:endParaRPr lang="en-GB" sz="2000" dirty="0"/>
          </a:p>
          <a:p>
            <a:pPr marL="342900" indent="-342900">
              <a:buFont typeface="Wingdings" panose="05000000000000000000" pitchFamily="2" charset="2"/>
              <a:buChar char="v"/>
            </a:pPr>
            <a:r>
              <a:rPr lang="en-GB" sz="2000" dirty="0"/>
              <a:t>Liaise with Media Officers of emergency response agencies. </a:t>
            </a:r>
          </a:p>
          <a:p>
            <a:pPr marL="342900" indent="-342900">
              <a:buFont typeface="Wingdings" panose="05000000000000000000" pitchFamily="2" charset="2"/>
              <a:buChar char="v"/>
            </a:pPr>
            <a:r>
              <a:rPr lang="en-GB" sz="2000" dirty="0"/>
              <a:t>Arrange for all media inquiries regarding tourism to be directed and handled or forwarded immediately by the TCMT. </a:t>
            </a:r>
          </a:p>
          <a:p>
            <a:pPr marL="342900" indent="-342900">
              <a:buFont typeface="Wingdings" panose="05000000000000000000" pitchFamily="2" charset="2"/>
              <a:buChar char="v"/>
            </a:pPr>
            <a:r>
              <a:rPr lang="en-GB" sz="2000" dirty="0"/>
              <a:t>Determine strategic approach to answering media inquiries and the proactive release of information. </a:t>
            </a:r>
          </a:p>
          <a:p>
            <a:pPr marL="342900" indent="-342900">
              <a:buFont typeface="Wingdings" panose="05000000000000000000" pitchFamily="2" charset="2"/>
              <a:buChar char="v"/>
            </a:pPr>
            <a:r>
              <a:rPr lang="en-GB" sz="2000" dirty="0"/>
              <a:t>Respond to media inquiries in a calm, measured and reassuring manner, as quickly as practicable. If necessary, explain why more details are not immediately available. </a:t>
            </a:r>
          </a:p>
          <a:p>
            <a:endParaRPr lang="en-IE" sz="2000" dirty="0"/>
          </a:p>
        </p:txBody>
      </p:sp>
      <p:sp>
        <p:nvSpPr>
          <p:cNvPr id="6" name="Text Placeholder 5">
            <a:extLst>
              <a:ext uri="{FF2B5EF4-FFF2-40B4-BE49-F238E27FC236}">
                <a16:creationId xmlns:a16="http://schemas.microsoft.com/office/drawing/2014/main" id="{4B76AA4A-8322-01B1-92CB-575BDAE4D7DC}"/>
              </a:ext>
            </a:extLst>
          </p:cNvPr>
          <p:cNvSpPr>
            <a:spLocks noGrp="1"/>
          </p:cNvSpPr>
          <p:nvPr>
            <p:ph type="body" sz="quarter" idx="16"/>
          </p:nvPr>
        </p:nvSpPr>
        <p:spPr>
          <a:xfrm>
            <a:off x="234818" y="296284"/>
            <a:ext cx="6214632" cy="582221"/>
          </a:xfrm>
        </p:spPr>
        <p:txBody>
          <a:bodyPr>
            <a:normAutofit fontScale="70000" lnSpcReduction="20000"/>
          </a:bodyPr>
          <a:lstStyle/>
          <a:p>
            <a:pPr algn="ctr"/>
            <a:r>
              <a:rPr lang="en-IE" b="0" dirty="0"/>
              <a:t>How to Deal and Communicate with Media </a:t>
            </a:r>
          </a:p>
        </p:txBody>
      </p:sp>
      <p:pic>
        <p:nvPicPr>
          <p:cNvPr id="3" name="Picture Placeholder 2" descr="A group of people sitting in a room with a projection screen&#10;&#10;Description automatically generated with low confidence">
            <a:extLst>
              <a:ext uri="{FF2B5EF4-FFF2-40B4-BE49-F238E27FC236}">
                <a16:creationId xmlns:a16="http://schemas.microsoft.com/office/drawing/2014/main" id="{826B4AE3-0D06-6172-A96F-B332850470F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08" r="15908"/>
          <a:stretch>
            <a:fillRect/>
          </a:stretch>
        </p:blipFill>
        <p:spPr>
          <a:xfrm>
            <a:off x="6449450" y="228600"/>
            <a:ext cx="5564883" cy="5447571"/>
          </a:xfrm>
        </p:spPr>
      </p:pic>
    </p:spTree>
    <p:extLst>
      <p:ext uri="{BB962C8B-B14F-4D97-AF65-F5344CB8AC3E}">
        <p14:creationId xmlns:p14="http://schemas.microsoft.com/office/powerpoint/2010/main" val="21065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531117" y="340606"/>
            <a:ext cx="5564883" cy="5706117"/>
          </a:xfrm>
        </p:spPr>
        <p:txBody>
          <a:bodyPr>
            <a:noAutofit/>
          </a:bodyPr>
          <a:lstStyle/>
          <a:p>
            <a:pPr marL="342900" indent="-342900">
              <a:buFont typeface="Wingdings" panose="05000000000000000000" pitchFamily="2" charset="2"/>
              <a:buChar char="v"/>
            </a:pPr>
            <a:r>
              <a:rPr lang="en-GB" sz="2000" dirty="0"/>
              <a:t>Monitor all media coverage, and immediately alert TCMT of significant issues</a:t>
            </a:r>
          </a:p>
          <a:p>
            <a:pPr marL="342900" indent="-342900">
              <a:buFont typeface="Wingdings" panose="05000000000000000000" pitchFamily="2" charset="2"/>
              <a:buChar char="v"/>
            </a:pPr>
            <a:r>
              <a:rPr lang="en-GB" sz="2000" dirty="0"/>
              <a:t>Maintain a log of journalists making inquiries </a:t>
            </a:r>
          </a:p>
          <a:p>
            <a:pPr marL="342900" indent="-342900">
              <a:buFont typeface="Wingdings" panose="05000000000000000000" pitchFamily="2" charset="2"/>
              <a:buChar char="v"/>
            </a:pPr>
            <a:r>
              <a:rPr lang="en-GB" sz="2000" dirty="0"/>
              <a:t>Monitor the extent and tone of media coverage</a:t>
            </a:r>
          </a:p>
          <a:p>
            <a:pPr marL="342900" indent="-342900">
              <a:buFont typeface="Wingdings" panose="05000000000000000000" pitchFamily="2" charset="2"/>
              <a:buChar char="v"/>
            </a:pPr>
            <a:r>
              <a:rPr lang="en-GB" sz="2000" dirty="0"/>
              <a:t>Determine the appropriateness of issuing a holding statement and draft if necessary</a:t>
            </a:r>
          </a:p>
          <a:p>
            <a:pPr marL="342900" indent="-342900">
              <a:buFont typeface="Wingdings" panose="05000000000000000000" pitchFamily="2" charset="2"/>
              <a:buChar char="v"/>
            </a:pPr>
            <a:r>
              <a:rPr lang="en-GB" sz="2000" dirty="0"/>
              <a:t>Authorise extra public affairs support e.g.: other agencies, and consultants if required</a:t>
            </a:r>
          </a:p>
          <a:p>
            <a:pPr marL="342900" indent="-342900">
              <a:buFont typeface="Wingdings" panose="05000000000000000000" pitchFamily="2" charset="2"/>
              <a:buChar char="v"/>
            </a:pPr>
            <a:r>
              <a:rPr lang="en-GB" sz="2000" dirty="0"/>
              <a:t>Brief Crisis Committee Chair in advance of media commitments</a:t>
            </a:r>
          </a:p>
          <a:p>
            <a:pPr marL="342900" indent="-342900">
              <a:buFont typeface="Wingdings" panose="05000000000000000000" pitchFamily="2" charset="2"/>
              <a:buChar char="v"/>
            </a:pPr>
            <a:r>
              <a:rPr lang="en-GB" sz="2000" dirty="0"/>
              <a:t>Draft media statements and website updates for authorization by TCMT</a:t>
            </a:r>
          </a:p>
          <a:p>
            <a:pPr marL="342900" indent="-342900">
              <a:buFont typeface="Wingdings" panose="05000000000000000000" pitchFamily="2" charset="2"/>
              <a:buChar char="v"/>
            </a:pPr>
            <a:r>
              <a:rPr lang="en-GB" sz="2000" dirty="0"/>
              <a:t>Review all media statements prior to release to assess implications</a:t>
            </a:r>
          </a:p>
          <a:p>
            <a:pPr marL="342900" indent="-342900">
              <a:buFont typeface="Wingdings" panose="05000000000000000000" pitchFamily="2" charset="2"/>
              <a:buChar char="v"/>
            </a:pPr>
            <a:r>
              <a:rPr lang="en-GB" sz="2000" dirty="0"/>
              <a:t>Provide background information to media as required</a:t>
            </a:r>
          </a:p>
          <a:p>
            <a:pPr marL="342900" indent="-342900">
              <a:buFont typeface="Wingdings" panose="05000000000000000000" pitchFamily="2" charset="2"/>
              <a:buChar char="v"/>
            </a:pPr>
            <a:r>
              <a:rPr lang="en-GB" sz="2000" dirty="0"/>
              <a:t>Carefully manage all media events</a:t>
            </a:r>
          </a:p>
          <a:p>
            <a:endParaRPr lang="en-GB" sz="2000" dirty="0"/>
          </a:p>
          <a:p>
            <a:r>
              <a:rPr lang="en-GB" sz="2000" b="1" i="1" dirty="0"/>
              <a:t>Remember Media can be an invaluable way of getting out important information quickly</a:t>
            </a:r>
          </a:p>
          <a:p>
            <a:endParaRPr lang="en-IE" sz="2000" dirty="0"/>
          </a:p>
        </p:txBody>
      </p:sp>
      <p:pic>
        <p:nvPicPr>
          <p:cNvPr id="8" name="Picture Placeholder 7" descr="A person talking to a person&#10;&#10;Description automatically generated with low confidence">
            <a:extLst>
              <a:ext uri="{FF2B5EF4-FFF2-40B4-BE49-F238E27FC236}">
                <a16:creationId xmlns:a16="http://schemas.microsoft.com/office/drawing/2014/main" id="{E8BD6897-FAFA-9F16-414F-67EB107A7BF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08" r="15908"/>
          <a:stretch>
            <a:fillRect/>
          </a:stretch>
        </p:blipFill>
        <p:spPr>
          <a:xfrm>
            <a:off x="6458975" y="340606"/>
            <a:ext cx="5564883" cy="5447571"/>
          </a:xfrm>
        </p:spPr>
      </p:pic>
    </p:spTree>
    <p:extLst>
      <p:ext uri="{BB962C8B-B14F-4D97-AF65-F5344CB8AC3E}">
        <p14:creationId xmlns:p14="http://schemas.microsoft.com/office/powerpoint/2010/main" val="289357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531117" y="351782"/>
            <a:ext cx="5564883" cy="5706117"/>
          </a:xfrm>
        </p:spPr>
        <p:txBody>
          <a:bodyPr>
            <a:noAutofit/>
          </a:bodyPr>
          <a:lstStyle/>
          <a:p>
            <a:pPr marL="342900" indent="-342900">
              <a:buFont typeface="Wingdings" panose="05000000000000000000" pitchFamily="2" charset="2"/>
              <a:buChar char="v"/>
            </a:pPr>
            <a:r>
              <a:rPr lang="en-GB" sz="2000" dirty="0"/>
              <a:t>Correct any factual errors or misperceptions reported by the media</a:t>
            </a:r>
          </a:p>
          <a:p>
            <a:pPr marL="342900" indent="-342900">
              <a:buFont typeface="Wingdings" panose="05000000000000000000" pitchFamily="2" charset="2"/>
              <a:buChar char="v"/>
            </a:pPr>
            <a:r>
              <a:rPr lang="en-GB" sz="2000" dirty="0"/>
              <a:t>If appropriate, and only in consultation with the TCMT, respond to any potentially damaging claims by third parties</a:t>
            </a:r>
          </a:p>
          <a:p>
            <a:pPr marL="342900" indent="-342900">
              <a:buFont typeface="Wingdings" panose="05000000000000000000" pitchFamily="2" charset="2"/>
              <a:buChar char="v"/>
            </a:pPr>
            <a:r>
              <a:rPr lang="en-GB" sz="2000" dirty="0"/>
              <a:t>Participate in debriefing once the crisis is resolved</a:t>
            </a:r>
          </a:p>
          <a:p>
            <a:pPr marL="342900" indent="-342900">
              <a:buFont typeface="Wingdings" panose="05000000000000000000" pitchFamily="2" charset="2"/>
              <a:buChar char="v"/>
            </a:pPr>
            <a:endParaRPr lang="en-GB" sz="2000" dirty="0"/>
          </a:p>
          <a:p>
            <a:r>
              <a:rPr lang="en-GB" sz="2000" dirty="0"/>
              <a:t>The media should be regarded as a vehicle for the region to communicate effectively with visitors, potential visitors and the wider community. It offers an opportunity not a threat. All media interaction must be calm and measured in order to convey a sense of control and preparation. </a:t>
            </a:r>
          </a:p>
          <a:p>
            <a:endParaRPr lang="en-GB" sz="2000" dirty="0"/>
          </a:p>
          <a:p>
            <a:r>
              <a:rPr lang="en-GB" sz="2000" dirty="0"/>
              <a:t>REMEMBER Monitor media coverage of the event. This will help inform key messages released to the media aimed to minimize negative public perceptions of the region.</a:t>
            </a:r>
            <a:endParaRPr lang="en-IE" sz="2000" dirty="0"/>
          </a:p>
          <a:p>
            <a:pPr marL="342900" indent="-342900">
              <a:buFont typeface="Wingdings" panose="05000000000000000000" pitchFamily="2" charset="2"/>
              <a:buChar char="v"/>
            </a:pPr>
            <a:endParaRPr lang="en-IE" sz="2000" dirty="0"/>
          </a:p>
          <a:p>
            <a:pPr marL="342900" indent="-342900">
              <a:buFont typeface="Wingdings" panose="05000000000000000000" pitchFamily="2" charset="2"/>
              <a:buChar char="v"/>
            </a:pPr>
            <a:endParaRPr lang="en-GB" sz="2000" dirty="0"/>
          </a:p>
          <a:p>
            <a:endParaRPr lang="en-IE" sz="2000" dirty="0"/>
          </a:p>
        </p:txBody>
      </p:sp>
      <p:pic>
        <p:nvPicPr>
          <p:cNvPr id="8" name="Picture Placeholder 7" descr="A person working on a computer&#10;&#10;Description automatically generated with medium confidence">
            <a:extLst>
              <a:ext uri="{FF2B5EF4-FFF2-40B4-BE49-F238E27FC236}">
                <a16:creationId xmlns:a16="http://schemas.microsoft.com/office/drawing/2014/main" id="{13CBE452-5D9E-18BF-2B22-131770BE43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41" r="15941"/>
          <a:stretch>
            <a:fillRect/>
          </a:stretch>
        </p:blipFill>
        <p:spPr>
          <a:xfrm>
            <a:off x="6392300" y="228600"/>
            <a:ext cx="5799700" cy="5677438"/>
          </a:xfrm>
        </p:spPr>
      </p:pic>
    </p:spTree>
    <p:extLst>
      <p:ext uri="{BB962C8B-B14F-4D97-AF65-F5344CB8AC3E}">
        <p14:creationId xmlns:p14="http://schemas.microsoft.com/office/powerpoint/2010/main" val="84628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8982" y="1547280"/>
            <a:ext cx="9259094" cy="4815420"/>
          </a:xfrm>
        </p:spPr>
        <p:txBody>
          <a:bodyPr>
            <a:noAutofit/>
          </a:bodyPr>
          <a:lstStyle/>
          <a:p>
            <a:endParaRPr lang="en-GB" sz="2000" b="0" i="0" dirty="0">
              <a:effectLst/>
            </a:endParaRPr>
          </a:p>
          <a:p>
            <a:pPr algn="l"/>
            <a:r>
              <a:rPr lang="en-GB" sz="2000" dirty="0"/>
              <a:t>Crises can impact negatively upon destination image, especially if it is dramatized or distorted through rumours. Henderson states that “National Tourist Organisations with their responsibility for general destination marketing, research and development have an important role to play in the process of travel and tourism crisis management, representing and acting on behalf of the industry as a whole.” This quote emphasizes the importance of a national tourist organization in responding to crises, implementing crisis communication strategies, and designing recovery marketing campaigns. However, Henderson (1999) found that in the case of the Asian Economic Crisis, the Singapore Tourist Board implemented reactive strategies which took time to implement reducing their effectiveness. </a:t>
            </a:r>
          </a:p>
          <a:p>
            <a:endParaRPr lang="en-GB" sz="2000" b="0" i="0" dirty="0">
              <a:effectLst/>
            </a:endParaRPr>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711040" y="588444"/>
            <a:ext cx="10596674" cy="91688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sz="2600" b="0" dirty="0"/>
              <a:t>Tourism Organisations Should Also Act on Behalf of the Industry as a Whole</a:t>
            </a:r>
            <a:endParaRPr lang="en-IE" sz="2600" b="0" dirty="0"/>
          </a:p>
        </p:txBody>
      </p:sp>
    </p:spTree>
    <p:extLst>
      <p:ext uri="{BB962C8B-B14F-4D97-AF65-F5344CB8AC3E}">
        <p14:creationId xmlns:p14="http://schemas.microsoft.com/office/powerpoint/2010/main" val="33389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B9D4E-6F01-69B7-5640-ED6D469C175F}"/>
              </a:ext>
            </a:extLst>
          </p:cNvPr>
          <p:cNvSpPr>
            <a:spLocks noGrp="1"/>
          </p:cNvSpPr>
          <p:nvPr>
            <p:ph type="body" sz="quarter" idx="4294967295"/>
          </p:nvPr>
        </p:nvSpPr>
        <p:spPr>
          <a:xfrm>
            <a:off x="389965" y="286860"/>
            <a:ext cx="11470341" cy="582221"/>
          </a:xfrm>
        </p:spPr>
        <p:txBody>
          <a:bodyPr>
            <a:normAutofit/>
          </a:bodyPr>
          <a:lstStyle/>
          <a:p>
            <a:pPr marL="0" indent="0" algn="ctr">
              <a:buNone/>
            </a:pPr>
            <a:r>
              <a:rPr lang="en-IE" sz="3300" dirty="0">
                <a:solidFill>
                  <a:srgbClr val="79527B"/>
                </a:solidFill>
              </a:rPr>
              <a:t>Guidelines When Speaking with Media</a:t>
            </a:r>
          </a:p>
        </p:txBody>
      </p:sp>
      <p:sp>
        <p:nvSpPr>
          <p:cNvPr id="4" name="TextBox 3">
            <a:extLst>
              <a:ext uri="{FF2B5EF4-FFF2-40B4-BE49-F238E27FC236}">
                <a16:creationId xmlns:a16="http://schemas.microsoft.com/office/drawing/2014/main" id="{E7BD2F2C-8CFA-CD3E-FB0C-501E099EF3EE}"/>
              </a:ext>
            </a:extLst>
          </p:cNvPr>
          <p:cNvSpPr txBox="1"/>
          <p:nvPr/>
        </p:nvSpPr>
        <p:spPr>
          <a:xfrm>
            <a:off x="3137647" y="716681"/>
            <a:ext cx="1272989" cy="1077218"/>
          </a:xfrm>
          <a:prstGeom prst="rect">
            <a:avLst/>
          </a:prstGeom>
          <a:solidFill>
            <a:schemeClr val="bg1"/>
          </a:solidFill>
        </p:spPr>
        <p:txBody>
          <a:bodyPr wrap="square" rtlCol="0">
            <a:spAutoFit/>
          </a:bodyPr>
          <a:lstStyle/>
          <a:p>
            <a:endParaRPr lang="en-IE" sz="1600" dirty="0"/>
          </a:p>
          <a:p>
            <a:endParaRPr lang="en-IE" sz="1600" dirty="0"/>
          </a:p>
          <a:p>
            <a:endParaRPr lang="en-IE" sz="1600" dirty="0"/>
          </a:p>
          <a:p>
            <a:endParaRPr lang="en-IE" sz="1600" dirty="0"/>
          </a:p>
        </p:txBody>
      </p:sp>
      <p:pic>
        <p:nvPicPr>
          <p:cNvPr id="8" name="Picture 7">
            <a:extLst>
              <a:ext uri="{FF2B5EF4-FFF2-40B4-BE49-F238E27FC236}">
                <a16:creationId xmlns:a16="http://schemas.microsoft.com/office/drawing/2014/main" id="{FC76BADA-AD21-6A6C-79B2-28C88D8561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734" t="2283" b="2283"/>
          <a:stretch/>
        </p:blipFill>
        <p:spPr>
          <a:xfrm>
            <a:off x="3486359" y="886889"/>
            <a:ext cx="5219282" cy="5429251"/>
          </a:xfrm>
          <a:prstGeom prst="rect">
            <a:avLst/>
          </a:prstGeom>
        </p:spPr>
      </p:pic>
      <p:sp>
        <p:nvSpPr>
          <p:cNvPr id="9" name="Text Placeholder 5">
            <a:extLst>
              <a:ext uri="{FF2B5EF4-FFF2-40B4-BE49-F238E27FC236}">
                <a16:creationId xmlns:a16="http://schemas.microsoft.com/office/drawing/2014/main" id="{E793F131-EF17-18CF-329F-568FA2D75113}"/>
              </a:ext>
            </a:extLst>
          </p:cNvPr>
          <p:cNvSpPr txBox="1">
            <a:spLocks/>
          </p:cNvSpPr>
          <p:nvPr/>
        </p:nvSpPr>
        <p:spPr>
          <a:xfrm>
            <a:off x="6064470" y="2596659"/>
            <a:ext cx="86644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Be </a:t>
            </a:r>
          </a:p>
          <a:p>
            <a:pPr>
              <a:lnSpc>
                <a:spcPts val="860"/>
              </a:lnSpc>
              <a:spcBef>
                <a:spcPts val="0"/>
              </a:spcBef>
            </a:pPr>
            <a:r>
              <a:rPr lang="en-IE" sz="800" dirty="0"/>
              <a:t>honest &amp; transparent</a:t>
            </a:r>
          </a:p>
        </p:txBody>
      </p:sp>
      <p:sp>
        <p:nvSpPr>
          <p:cNvPr id="10" name="Text Placeholder 5">
            <a:extLst>
              <a:ext uri="{FF2B5EF4-FFF2-40B4-BE49-F238E27FC236}">
                <a16:creationId xmlns:a16="http://schemas.microsoft.com/office/drawing/2014/main" id="{0EE426DA-34F8-D200-31FC-4C03183F0E69}"/>
              </a:ext>
            </a:extLst>
          </p:cNvPr>
          <p:cNvSpPr txBox="1">
            <a:spLocks/>
          </p:cNvSpPr>
          <p:nvPr/>
        </p:nvSpPr>
        <p:spPr>
          <a:xfrm>
            <a:off x="6064470" y="1408968"/>
            <a:ext cx="1361001"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Be upfront, even regarding bad news, if it is to be relied upon for an official position. </a:t>
            </a:r>
          </a:p>
        </p:txBody>
      </p:sp>
      <p:sp>
        <p:nvSpPr>
          <p:cNvPr id="11" name="Text Placeholder 5">
            <a:extLst>
              <a:ext uri="{FF2B5EF4-FFF2-40B4-BE49-F238E27FC236}">
                <a16:creationId xmlns:a16="http://schemas.microsoft.com/office/drawing/2014/main" id="{647FDC50-B4B2-EEBA-A82A-D03D1D417015}"/>
              </a:ext>
            </a:extLst>
          </p:cNvPr>
          <p:cNvSpPr txBox="1">
            <a:spLocks/>
          </p:cNvSpPr>
          <p:nvPr/>
        </p:nvSpPr>
        <p:spPr>
          <a:xfrm>
            <a:off x="6453936" y="3142100"/>
            <a:ext cx="86644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Avoid speculation and generalisations</a:t>
            </a:r>
          </a:p>
        </p:txBody>
      </p:sp>
      <p:sp>
        <p:nvSpPr>
          <p:cNvPr id="13" name="Text Placeholder 5">
            <a:extLst>
              <a:ext uri="{FF2B5EF4-FFF2-40B4-BE49-F238E27FC236}">
                <a16:creationId xmlns:a16="http://schemas.microsoft.com/office/drawing/2014/main" id="{9DE64B8D-53BC-E4D7-5B21-59217389C1FC}"/>
              </a:ext>
            </a:extLst>
          </p:cNvPr>
          <p:cNvSpPr txBox="1">
            <a:spLocks/>
          </p:cNvSpPr>
          <p:nvPr/>
        </p:nvSpPr>
        <p:spPr>
          <a:xfrm>
            <a:off x="6423114" y="3676356"/>
            <a:ext cx="86644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Do not impose a news blackout</a:t>
            </a:r>
          </a:p>
        </p:txBody>
      </p:sp>
      <p:sp>
        <p:nvSpPr>
          <p:cNvPr id="14" name="Text Placeholder 5">
            <a:extLst>
              <a:ext uri="{FF2B5EF4-FFF2-40B4-BE49-F238E27FC236}">
                <a16:creationId xmlns:a16="http://schemas.microsoft.com/office/drawing/2014/main" id="{AEE20692-2AFC-0AEB-38C8-E4C026E7CE8C}"/>
              </a:ext>
            </a:extLst>
          </p:cNvPr>
          <p:cNvSpPr txBox="1">
            <a:spLocks/>
          </p:cNvSpPr>
          <p:nvPr/>
        </p:nvSpPr>
        <p:spPr>
          <a:xfrm>
            <a:off x="6070462" y="4188383"/>
            <a:ext cx="78587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Remember the victims in your media response</a:t>
            </a:r>
          </a:p>
        </p:txBody>
      </p:sp>
      <p:sp>
        <p:nvSpPr>
          <p:cNvPr id="15" name="Text Placeholder 5">
            <a:extLst>
              <a:ext uri="{FF2B5EF4-FFF2-40B4-BE49-F238E27FC236}">
                <a16:creationId xmlns:a16="http://schemas.microsoft.com/office/drawing/2014/main" id="{BC1FE9F2-63CB-FBB7-C9EF-E033AB6866CE}"/>
              </a:ext>
            </a:extLst>
          </p:cNvPr>
          <p:cNvSpPr txBox="1">
            <a:spLocks/>
          </p:cNvSpPr>
          <p:nvPr/>
        </p:nvSpPr>
        <p:spPr>
          <a:xfrm>
            <a:off x="5392368" y="4239754"/>
            <a:ext cx="78587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Challenge untrue statements</a:t>
            </a:r>
          </a:p>
        </p:txBody>
      </p:sp>
      <p:sp>
        <p:nvSpPr>
          <p:cNvPr id="16" name="Text Placeholder 5">
            <a:extLst>
              <a:ext uri="{FF2B5EF4-FFF2-40B4-BE49-F238E27FC236}">
                <a16:creationId xmlns:a16="http://schemas.microsoft.com/office/drawing/2014/main" id="{DA976642-E979-945B-8ACA-61C1B63D88F3}"/>
              </a:ext>
            </a:extLst>
          </p:cNvPr>
          <p:cNvSpPr txBox="1">
            <a:spLocks/>
          </p:cNvSpPr>
          <p:nvPr/>
        </p:nvSpPr>
        <p:spPr>
          <a:xfrm>
            <a:off x="4871073" y="3709914"/>
            <a:ext cx="78587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Put the crisis into context</a:t>
            </a:r>
          </a:p>
        </p:txBody>
      </p:sp>
      <p:sp>
        <p:nvSpPr>
          <p:cNvPr id="17" name="Text Placeholder 5">
            <a:extLst>
              <a:ext uri="{FF2B5EF4-FFF2-40B4-BE49-F238E27FC236}">
                <a16:creationId xmlns:a16="http://schemas.microsoft.com/office/drawing/2014/main" id="{71DFBF19-F6AF-3F90-352B-799F43BC5C9F}"/>
              </a:ext>
            </a:extLst>
          </p:cNvPr>
          <p:cNvSpPr txBox="1">
            <a:spLocks/>
          </p:cNvSpPr>
          <p:nvPr/>
        </p:nvSpPr>
        <p:spPr>
          <a:xfrm>
            <a:off x="4879619" y="3137346"/>
            <a:ext cx="78587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Avoid antagonising the media</a:t>
            </a:r>
          </a:p>
        </p:txBody>
      </p:sp>
      <p:sp>
        <p:nvSpPr>
          <p:cNvPr id="18" name="Text Placeholder 5">
            <a:extLst>
              <a:ext uri="{FF2B5EF4-FFF2-40B4-BE49-F238E27FC236}">
                <a16:creationId xmlns:a16="http://schemas.microsoft.com/office/drawing/2014/main" id="{0FD0C673-083E-C6EA-1D37-2505BC61B9CB}"/>
              </a:ext>
            </a:extLst>
          </p:cNvPr>
          <p:cNvSpPr txBox="1">
            <a:spLocks/>
          </p:cNvSpPr>
          <p:nvPr/>
        </p:nvSpPr>
        <p:spPr>
          <a:xfrm>
            <a:off x="5504032" y="2607506"/>
            <a:ext cx="621103" cy="4237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860"/>
              </a:lnSpc>
              <a:spcBef>
                <a:spcPts val="0"/>
              </a:spcBef>
            </a:pPr>
            <a:r>
              <a:rPr lang="en-IE" sz="800" dirty="0"/>
              <a:t>Give credit to others</a:t>
            </a:r>
          </a:p>
        </p:txBody>
      </p:sp>
      <p:sp>
        <p:nvSpPr>
          <p:cNvPr id="19" name="Text Placeholder 5">
            <a:extLst>
              <a:ext uri="{FF2B5EF4-FFF2-40B4-BE49-F238E27FC236}">
                <a16:creationId xmlns:a16="http://schemas.microsoft.com/office/drawing/2014/main" id="{CA65215F-714F-26EC-C6C4-AEC97F6AA210}"/>
              </a:ext>
            </a:extLst>
          </p:cNvPr>
          <p:cNvSpPr txBox="1">
            <a:spLocks/>
          </p:cNvSpPr>
          <p:nvPr/>
        </p:nvSpPr>
        <p:spPr>
          <a:xfrm>
            <a:off x="7111457" y="2465104"/>
            <a:ext cx="1361001" cy="53425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Avoid speculation by not releasing information or commenting on any matter which is not in your control.</a:t>
            </a:r>
          </a:p>
        </p:txBody>
      </p:sp>
      <p:sp>
        <p:nvSpPr>
          <p:cNvPr id="20" name="Text Placeholder 5">
            <a:extLst>
              <a:ext uri="{FF2B5EF4-FFF2-40B4-BE49-F238E27FC236}">
                <a16:creationId xmlns:a16="http://schemas.microsoft.com/office/drawing/2014/main" id="{14236FF7-D5D7-DEE8-7FBE-47F633066B6B}"/>
              </a:ext>
            </a:extLst>
          </p:cNvPr>
          <p:cNvSpPr txBox="1">
            <a:spLocks/>
          </p:cNvSpPr>
          <p:nvPr/>
        </p:nvSpPr>
        <p:spPr>
          <a:xfrm>
            <a:off x="7283395" y="2957475"/>
            <a:ext cx="1361001" cy="53425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If you say things that may result in other agencies being contracted, warn them of impending calls.</a:t>
            </a:r>
          </a:p>
        </p:txBody>
      </p:sp>
      <p:sp>
        <p:nvSpPr>
          <p:cNvPr id="21" name="Text Placeholder 5">
            <a:extLst>
              <a:ext uri="{FF2B5EF4-FFF2-40B4-BE49-F238E27FC236}">
                <a16:creationId xmlns:a16="http://schemas.microsoft.com/office/drawing/2014/main" id="{D42B14C7-6522-FE0D-4449-6183D7C58010}"/>
              </a:ext>
            </a:extLst>
          </p:cNvPr>
          <p:cNvSpPr txBox="1">
            <a:spLocks/>
          </p:cNvSpPr>
          <p:nvPr/>
        </p:nvSpPr>
        <p:spPr>
          <a:xfrm>
            <a:off x="6064471" y="1767606"/>
            <a:ext cx="1594606" cy="7109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Often bad news can be tempered by emphasising the actions taken to address it and by putting the matter into its full context.</a:t>
            </a:r>
          </a:p>
        </p:txBody>
      </p:sp>
      <p:sp>
        <p:nvSpPr>
          <p:cNvPr id="22" name="Text Placeholder 5">
            <a:extLst>
              <a:ext uri="{FF2B5EF4-FFF2-40B4-BE49-F238E27FC236}">
                <a16:creationId xmlns:a16="http://schemas.microsoft.com/office/drawing/2014/main" id="{FD821126-606F-6603-F454-2DA3374FD77A}"/>
              </a:ext>
            </a:extLst>
          </p:cNvPr>
          <p:cNvSpPr txBox="1">
            <a:spLocks/>
          </p:cNvSpPr>
          <p:nvPr/>
        </p:nvSpPr>
        <p:spPr>
          <a:xfrm>
            <a:off x="7283397" y="3676486"/>
            <a:ext cx="1189062" cy="118874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Always return media calls. Failure to provide information to the media will force the media to seek alternative news sources which may not always communicate the truth.</a:t>
            </a:r>
          </a:p>
        </p:txBody>
      </p:sp>
      <p:sp>
        <p:nvSpPr>
          <p:cNvPr id="23" name="Text Placeholder 5">
            <a:extLst>
              <a:ext uri="{FF2B5EF4-FFF2-40B4-BE49-F238E27FC236}">
                <a16:creationId xmlns:a16="http://schemas.microsoft.com/office/drawing/2014/main" id="{5C40A38F-5CD0-4E69-B377-637D92A15FE4}"/>
              </a:ext>
            </a:extLst>
          </p:cNvPr>
          <p:cNvSpPr txBox="1">
            <a:spLocks/>
          </p:cNvSpPr>
          <p:nvPr/>
        </p:nvSpPr>
        <p:spPr>
          <a:xfrm>
            <a:off x="6087643" y="5083254"/>
            <a:ext cx="1469834" cy="6822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Every crisis has its victims and many people will be receptive to your comments. Be sensitive and don’t play the blame game.</a:t>
            </a:r>
          </a:p>
        </p:txBody>
      </p:sp>
      <p:sp>
        <p:nvSpPr>
          <p:cNvPr id="24" name="Text Placeholder 5">
            <a:extLst>
              <a:ext uri="{FF2B5EF4-FFF2-40B4-BE49-F238E27FC236}">
                <a16:creationId xmlns:a16="http://schemas.microsoft.com/office/drawing/2014/main" id="{1A4028AB-2259-4BFA-C70F-DE0AE8AC0924}"/>
              </a:ext>
            </a:extLst>
          </p:cNvPr>
          <p:cNvSpPr txBox="1">
            <a:spLocks/>
          </p:cNvSpPr>
          <p:nvPr/>
        </p:nvSpPr>
        <p:spPr>
          <a:xfrm>
            <a:off x="4641796" y="5083254"/>
            <a:ext cx="1469834" cy="6822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Monitor media reports and correct inaccuracies before they can be repeated.</a:t>
            </a:r>
          </a:p>
        </p:txBody>
      </p:sp>
      <p:sp>
        <p:nvSpPr>
          <p:cNvPr id="25" name="Text Placeholder 5">
            <a:extLst>
              <a:ext uri="{FF2B5EF4-FFF2-40B4-BE49-F238E27FC236}">
                <a16:creationId xmlns:a16="http://schemas.microsoft.com/office/drawing/2014/main" id="{5B49F781-1017-B2C4-0BD9-EE35306DB789}"/>
              </a:ext>
            </a:extLst>
          </p:cNvPr>
          <p:cNvSpPr txBox="1">
            <a:spLocks/>
          </p:cNvSpPr>
          <p:nvPr/>
        </p:nvSpPr>
        <p:spPr>
          <a:xfrm>
            <a:off x="3844626" y="3942207"/>
            <a:ext cx="1189023" cy="6822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Use maps to demonstrate that the crisis is limited to a specific area.</a:t>
            </a:r>
          </a:p>
        </p:txBody>
      </p:sp>
      <p:sp>
        <p:nvSpPr>
          <p:cNvPr id="26" name="Text Placeholder 5">
            <a:extLst>
              <a:ext uri="{FF2B5EF4-FFF2-40B4-BE49-F238E27FC236}">
                <a16:creationId xmlns:a16="http://schemas.microsoft.com/office/drawing/2014/main" id="{11C11C9F-280B-6A71-8A5B-E6EF10413DBE}"/>
              </a:ext>
            </a:extLst>
          </p:cNvPr>
          <p:cNvSpPr txBox="1">
            <a:spLocks/>
          </p:cNvSpPr>
          <p:nvPr/>
        </p:nvSpPr>
        <p:spPr>
          <a:xfrm>
            <a:off x="3800234" y="2478556"/>
            <a:ext cx="1189023" cy="6822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A short tone at a press conference, during a phone call, or elsewhere can affect your future relationship with an individual or other media who may hear the conversation.</a:t>
            </a:r>
          </a:p>
        </p:txBody>
      </p:sp>
      <p:sp>
        <p:nvSpPr>
          <p:cNvPr id="27" name="Text Placeholder 5">
            <a:extLst>
              <a:ext uri="{FF2B5EF4-FFF2-40B4-BE49-F238E27FC236}">
                <a16:creationId xmlns:a16="http://schemas.microsoft.com/office/drawing/2014/main" id="{4433F891-583B-6333-85A7-08A73C5A52A4}"/>
              </a:ext>
            </a:extLst>
          </p:cNvPr>
          <p:cNvSpPr txBox="1">
            <a:spLocks/>
          </p:cNvSpPr>
          <p:nvPr/>
        </p:nvSpPr>
        <p:spPr>
          <a:xfrm>
            <a:off x="4879619" y="1456941"/>
            <a:ext cx="1189023" cy="6822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800" dirty="0">
                <a:solidFill>
                  <a:srgbClr val="79527B"/>
                </a:solidFill>
              </a:rPr>
              <a:t>Including other agencies, groups or individuals your own stuff working on the crisis.</a:t>
            </a:r>
          </a:p>
        </p:txBody>
      </p:sp>
      <p:sp>
        <p:nvSpPr>
          <p:cNvPr id="5" name="TextBox 4">
            <a:extLst>
              <a:ext uri="{FF2B5EF4-FFF2-40B4-BE49-F238E27FC236}">
                <a16:creationId xmlns:a16="http://schemas.microsoft.com/office/drawing/2014/main" id="{0F900E76-B7B1-8A3B-FE43-CAE48C098416}"/>
              </a:ext>
            </a:extLst>
          </p:cNvPr>
          <p:cNvSpPr txBox="1"/>
          <p:nvPr/>
        </p:nvSpPr>
        <p:spPr>
          <a:xfrm>
            <a:off x="8919882" y="5172635"/>
            <a:ext cx="2205318" cy="369332"/>
          </a:xfrm>
          <a:prstGeom prst="rect">
            <a:avLst/>
          </a:prstGeom>
          <a:noFill/>
        </p:spPr>
        <p:txBody>
          <a:bodyPr wrap="square" rtlCol="0">
            <a:spAutoFit/>
          </a:bodyPr>
          <a:lstStyle/>
          <a:p>
            <a:pPr algn="ctr"/>
            <a:r>
              <a:rPr lang="en-IE" dirty="0"/>
              <a:t>Unknown Source</a:t>
            </a:r>
          </a:p>
        </p:txBody>
      </p:sp>
    </p:spTree>
    <p:extLst>
      <p:ext uri="{BB962C8B-B14F-4D97-AF65-F5344CB8AC3E}">
        <p14:creationId xmlns:p14="http://schemas.microsoft.com/office/powerpoint/2010/main" val="192838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3BDE04-2380-F67B-E967-24BCB9C1F6F8}"/>
              </a:ext>
            </a:extLst>
          </p:cNvPr>
          <p:cNvSpPr>
            <a:spLocks noGrp="1"/>
          </p:cNvSpPr>
          <p:nvPr>
            <p:ph type="body" sz="quarter" idx="20"/>
          </p:nvPr>
        </p:nvSpPr>
        <p:spPr>
          <a:xfrm>
            <a:off x="56536" y="1244187"/>
            <a:ext cx="3024340" cy="442916"/>
          </a:xfrm>
        </p:spPr>
        <p:txBody>
          <a:bodyPr>
            <a:normAutofit/>
          </a:bodyPr>
          <a:lstStyle/>
          <a:p>
            <a:r>
              <a:rPr lang="en-IE" b="1" dirty="0"/>
              <a:t>Give credit to others</a:t>
            </a:r>
          </a:p>
        </p:txBody>
      </p:sp>
      <p:sp>
        <p:nvSpPr>
          <p:cNvPr id="9" name="Text Placeholder 8">
            <a:extLst>
              <a:ext uri="{FF2B5EF4-FFF2-40B4-BE49-F238E27FC236}">
                <a16:creationId xmlns:a16="http://schemas.microsoft.com/office/drawing/2014/main" id="{7E721193-ACFA-FED3-856C-42A2292587EB}"/>
              </a:ext>
            </a:extLst>
          </p:cNvPr>
          <p:cNvSpPr>
            <a:spLocks noGrp="1"/>
          </p:cNvSpPr>
          <p:nvPr>
            <p:ph type="body" sz="quarter" idx="22"/>
          </p:nvPr>
        </p:nvSpPr>
        <p:spPr>
          <a:xfrm>
            <a:off x="105920" y="1658770"/>
            <a:ext cx="2785276" cy="2162447"/>
          </a:xfrm>
        </p:spPr>
        <p:txBody>
          <a:bodyPr>
            <a:normAutofit/>
          </a:bodyPr>
          <a:lstStyle/>
          <a:p>
            <a:pPr marL="0" indent="0">
              <a:lnSpc>
                <a:spcPct val="100000"/>
              </a:lnSpc>
              <a:spcBef>
                <a:spcPts val="0"/>
              </a:spcBef>
            </a:pPr>
            <a:r>
              <a:rPr lang="en-GB" sz="1800" dirty="0"/>
              <a:t>Including other agencies, groups, or individuals your own staff working on the crisis.</a:t>
            </a:r>
            <a:endParaRPr lang="en-IE" sz="1800" i="1" dirty="0"/>
          </a:p>
        </p:txBody>
      </p:sp>
      <p:sp>
        <p:nvSpPr>
          <p:cNvPr id="16" name="Text Placeholder 15">
            <a:extLst>
              <a:ext uri="{FF2B5EF4-FFF2-40B4-BE49-F238E27FC236}">
                <a16:creationId xmlns:a16="http://schemas.microsoft.com/office/drawing/2014/main" id="{DCD1BD31-7829-8031-B07C-A5DB52EBDBB2}"/>
              </a:ext>
            </a:extLst>
          </p:cNvPr>
          <p:cNvSpPr>
            <a:spLocks noGrp="1"/>
          </p:cNvSpPr>
          <p:nvPr>
            <p:ph type="body" sz="quarter" idx="29"/>
          </p:nvPr>
        </p:nvSpPr>
        <p:spPr>
          <a:xfrm>
            <a:off x="10764" y="48245"/>
            <a:ext cx="12181236" cy="1146810"/>
          </a:xfrm>
        </p:spPr>
        <p:txBody>
          <a:bodyPr>
            <a:normAutofit fontScale="55000" lnSpcReduction="20000"/>
          </a:bodyPr>
          <a:lstStyle/>
          <a:p>
            <a:pPr>
              <a:lnSpc>
                <a:spcPct val="120000"/>
              </a:lnSpc>
              <a:spcBef>
                <a:spcPts val="0"/>
              </a:spcBef>
            </a:pPr>
            <a:r>
              <a:rPr lang="en-GB" sz="4600" b="1" dirty="0"/>
              <a:t>Crisis Management Strategy</a:t>
            </a:r>
          </a:p>
          <a:p>
            <a:pPr>
              <a:lnSpc>
                <a:spcPct val="120000"/>
              </a:lnSpc>
              <a:spcBef>
                <a:spcPts val="0"/>
              </a:spcBef>
            </a:pPr>
            <a:r>
              <a:rPr lang="en-GB" dirty="0"/>
              <a:t>For some of the less known or even neglected natural hazards in Switzerland, sound hazard assessments have been carried out recently </a:t>
            </a:r>
            <a:r>
              <a:rPr lang="en-GB" dirty="0">
                <a:solidFill>
                  <a:srgbClr val="F27954"/>
                </a:solidFill>
              </a:rPr>
              <a:t>(</a:t>
            </a:r>
            <a:r>
              <a:rPr lang="en-GB" dirty="0">
                <a:solidFill>
                  <a:srgbClr val="F27954"/>
                </a:solidFill>
                <a:hlinkClick r:id="rId2">
                  <a:extLst>
                    <a:ext uri="{A12FA001-AC4F-418D-AE19-62706E023703}">
                      <ahyp:hlinkClr xmlns:ahyp="http://schemas.microsoft.com/office/drawing/2018/hyperlinkcolor" val="tx"/>
                    </a:ext>
                  </a:extLst>
                </a:hlinkClick>
              </a:rPr>
              <a:t>Source</a:t>
            </a:r>
            <a:r>
              <a:rPr lang="en-GB" dirty="0">
                <a:solidFill>
                  <a:srgbClr val="F27954"/>
                </a:solidFill>
              </a:rPr>
              <a:t>)</a:t>
            </a:r>
            <a:endParaRPr lang="en-IE" dirty="0">
              <a:solidFill>
                <a:srgbClr val="F27954"/>
              </a:solidFill>
            </a:endParaRPr>
          </a:p>
        </p:txBody>
      </p:sp>
      <p:sp>
        <p:nvSpPr>
          <p:cNvPr id="31" name="Text Placeholder 6">
            <a:extLst>
              <a:ext uri="{FF2B5EF4-FFF2-40B4-BE49-F238E27FC236}">
                <a16:creationId xmlns:a16="http://schemas.microsoft.com/office/drawing/2014/main" id="{5E1C123F-FCB5-A2A4-A8B9-6DC3AA46AECE}"/>
              </a:ext>
            </a:extLst>
          </p:cNvPr>
          <p:cNvSpPr txBox="1">
            <a:spLocks/>
          </p:cNvSpPr>
          <p:nvPr/>
        </p:nvSpPr>
        <p:spPr>
          <a:xfrm>
            <a:off x="2988951" y="1192676"/>
            <a:ext cx="3086826"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Be Honest &amp; Transparent</a:t>
            </a:r>
          </a:p>
        </p:txBody>
      </p:sp>
      <p:sp>
        <p:nvSpPr>
          <p:cNvPr id="32" name="Text Placeholder 8">
            <a:extLst>
              <a:ext uri="{FF2B5EF4-FFF2-40B4-BE49-F238E27FC236}">
                <a16:creationId xmlns:a16="http://schemas.microsoft.com/office/drawing/2014/main" id="{CD2BB3A5-A9E6-83C2-2C5D-CB5CEE5357BC}"/>
              </a:ext>
            </a:extLst>
          </p:cNvPr>
          <p:cNvSpPr txBox="1">
            <a:spLocks/>
          </p:cNvSpPr>
          <p:nvPr/>
        </p:nvSpPr>
        <p:spPr>
          <a:xfrm>
            <a:off x="3313492" y="1818406"/>
            <a:ext cx="2515098"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600" dirty="0"/>
              <a:t>Be upfront, even regarding bad news, if it is to be relied upon for an official position. Often bad news can be tempered by emphasising the actions taken to address it and by putting the matter into its full context.</a:t>
            </a:r>
            <a:endParaRPr lang="en-IE" sz="2000" dirty="0"/>
          </a:p>
        </p:txBody>
      </p:sp>
      <p:sp>
        <p:nvSpPr>
          <p:cNvPr id="33" name="Text Placeholder 6">
            <a:extLst>
              <a:ext uri="{FF2B5EF4-FFF2-40B4-BE49-F238E27FC236}">
                <a16:creationId xmlns:a16="http://schemas.microsoft.com/office/drawing/2014/main" id="{64E2B984-DBAD-C6A7-D502-74EC8A04C410}"/>
              </a:ext>
            </a:extLst>
          </p:cNvPr>
          <p:cNvSpPr txBox="1">
            <a:spLocks/>
          </p:cNvSpPr>
          <p:nvPr/>
        </p:nvSpPr>
        <p:spPr>
          <a:xfrm>
            <a:off x="6083211" y="1190769"/>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Avoid Speculation and Generalisations</a:t>
            </a:r>
          </a:p>
        </p:txBody>
      </p:sp>
      <p:sp>
        <p:nvSpPr>
          <p:cNvPr id="34" name="Text Placeholder 8">
            <a:extLst>
              <a:ext uri="{FF2B5EF4-FFF2-40B4-BE49-F238E27FC236}">
                <a16:creationId xmlns:a16="http://schemas.microsoft.com/office/drawing/2014/main" id="{6886B058-B399-D94D-0676-B74FC964A2F5}"/>
              </a:ext>
            </a:extLst>
          </p:cNvPr>
          <p:cNvSpPr txBox="1">
            <a:spLocks/>
          </p:cNvSpPr>
          <p:nvPr/>
        </p:nvSpPr>
        <p:spPr>
          <a:xfrm>
            <a:off x="6247805" y="1686681"/>
            <a:ext cx="2605125"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endParaRPr lang="en-IE" sz="2200" dirty="0"/>
          </a:p>
        </p:txBody>
      </p:sp>
      <p:sp>
        <p:nvSpPr>
          <p:cNvPr id="2" name="Text Placeholder 6">
            <a:extLst>
              <a:ext uri="{FF2B5EF4-FFF2-40B4-BE49-F238E27FC236}">
                <a16:creationId xmlns:a16="http://schemas.microsoft.com/office/drawing/2014/main" id="{655B5A23-F5DB-F580-6E88-1A9AF7E0B647}"/>
              </a:ext>
            </a:extLst>
          </p:cNvPr>
          <p:cNvSpPr txBox="1">
            <a:spLocks/>
          </p:cNvSpPr>
          <p:nvPr/>
        </p:nvSpPr>
        <p:spPr>
          <a:xfrm>
            <a:off x="9167660" y="1321660"/>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 not Impose A News Blackout</a:t>
            </a:r>
            <a:endParaRPr lang="en-IE" b="1" dirty="0"/>
          </a:p>
        </p:txBody>
      </p:sp>
      <p:sp>
        <p:nvSpPr>
          <p:cNvPr id="3" name="Text Placeholder 8">
            <a:extLst>
              <a:ext uri="{FF2B5EF4-FFF2-40B4-BE49-F238E27FC236}">
                <a16:creationId xmlns:a16="http://schemas.microsoft.com/office/drawing/2014/main" id="{8FFEF7B5-9F83-08BE-7D9D-1ACA9C963517}"/>
              </a:ext>
            </a:extLst>
          </p:cNvPr>
          <p:cNvSpPr txBox="1">
            <a:spLocks/>
          </p:cNvSpPr>
          <p:nvPr/>
        </p:nvSpPr>
        <p:spPr>
          <a:xfrm>
            <a:off x="9332254" y="1734715"/>
            <a:ext cx="2605125"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endParaRPr lang="en-IE" sz="2200" dirty="0"/>
          </a:p>
        </p:txBody>
      </p:sp>
      <p:sp>
        <p:nvSpPr>
          <p:cNvPr id="4" name="Text Placeholder 6">
            <a:extLst>
              <a:ext uri="{FF2B5EF4-FFF2-40B4-BE49-F238E27FC236}">
                <a16:creationId xmlns:a16="http://schemas.microsoft.com/office/drawing/2014/main" id="{BBD23580-BFF6-40A0-BF20-392F2DAF2FF7}"/>
              </a:ext>
            </a:extLst>
          </p:cNvPr>
          <p:cNvSpPr txBox="1">
            <a:spLocks/>
          </p:cNvSpPr>
          <p:nvPr/>
        </p:nvSpPr>
        <p:spPr>
          <a:xfrm>
            <a:off x="0" y="3909631"/>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4D4D4D"/>
                </a:solidFill>
              </a:rPr>
              <a:t>Remember The Victims </a:t>
            </a:r>
          </a:p>
          <a:p>
            <a:endParaRPr lang="en-IE" b="1" dirty="0">
              <a:solidFill>
                <a:srgbClr val="4D4D4D"/>
              </a:solidFill>
            </a:endParaRPr>
          </a:p>
        </p:txBody>
      </p:sp>
      <p:sp>
        <p:nvSpPr>
          <p:cNvPr id="5" name="Text Placeholder 8">
            <a:extLst>
              <a:ext uri="{FF2B5EF4-FFF2-40B4-BE49-F238E27FC236}">
                <a16:creationId xmlns:a16="http://schemas.microsoft.com/office/drawing/2014/main" id="{E4D806C3-0D79-C8CC-B7A6-113BE885D7B4}"/>
              </a:ext>
            </a:extLst>
          </p:cNvPr>
          <p:cNvSpPr txBox="1">
            <a:spLocks/>
          </p:cNvSpPr>
          <p:nvPr/>
        </p:nvSpPr>
        <p:spPr>
          <a:xfrm>
            <a:off x="185444" y="4695553"/>
            <a:ext cx="2605125"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lnSpc>
                <a:spcPct val="100000"/>
              </a:lnSpc>
              <a:spcBef>
                <a:spcPts val="0"/>
              </a:spcBef>
            </a:pPr>
            <a:r>
              <a:rPr lang="en-GB" sz="1800" dirty="0">
                <a:solidFill>
                  <a:srgbClr val="4D4D4D"/>
                </a:solidFill>
              </a:rPr>
              <a:t>Every crisis has its victims and many people will be receptive to your comments. Be sensitive and don’t play the blame game.</a:t>
            </a:r>
            <a:endParaRPr lang="en-IE" sz="1800" dirty="0">
              <a:solidFill>
                <a:srgbClr val="4D4D4D"/>
              </a:solidFill>
            </a:endParaRPr>
          </a:p>
        </p:txBody>
      </p:sp>
      <p:sp>
        <p:nvSpPr>
          <p:cNvPr id="6" name="Text Placeholder 6">
            <a:extLst>
              <a:ext uri="{FF2B5EF4-FFF2-40B4-BE49-F238E27FC236}">
                <a16:creationId xmlns:a16="http://schemas.microsoft.com/office/drawing/2014/main" id="{D70A89A8-E16D-FE94-3798-44D0EC51C924}"/>
              </a:ext>
            </a:extLst>
          </p:cNvPr>
          <p:cNvSpPr txBox="1">
            <a:spLocks/>
          </p:cNvSpPr>
          <p:nvPr/>
        </p:nvSpPr>
        <p:spPr>
          <a:xfrm>
            <a:off x="3047587" y="3980554"/>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200" b="1" dirty="0">
                <a:solidFill>
                  <a:srgbClr val="4D4D4D"/>
                </a:solidFill>
              </a:rPr>
              <a:t>Challenge Untrue Statements</a:t>
            </a:r>
          </a:p>
        </p:txBody>
      </p:sp>
      <p:sp>
        <p:nvSpPr>
          <p:cNvPr id="8" name="Text Placeholder 8">
            <a:extLst>
              <a:ext uri="{FF2B5EF4-FFF2-40B4-BE49-F238E27FC236}">
                <a16:creationId xmlns:a16="http://schemas.microsoft.com/office/drawing/2014/main" id="{8F755EAB-32AF-C2A9-E2FA-A97F78014495}"/>
              </a:ext>
            </a:extLst>
          </p:cNvPr>
          <p:cNvSpPr txBox="1">
            <a:spLocks/>
          </p:cNvSpPr>
          <p:nvPr/>
        </p:nvSpPr>
        <p:spPr>
          <a:xfrm>
            <a:off x="3244465" y="4883879"/>
            <a:ext cx="2605125"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dirty="0">
                <a:solidFill>
                  <a:srgbClr val="4D4D4D"/>
                </a:solidFill>
              </a:rPr>
              <a:t>Monitor media reports and correct inaccuracies before they can be repeated.</a:t>
            </a:r>
            <a:endParaRPr lang="en-IE" sz="1800" dirty="0">
              <a:solidFill>
                <a:srgbClr val="4D4D4D"/>
              </a:solidFill>
            </a:endParaRPr>
          </a:p>
        </p:txBody>
      </p:sp>
      <p:sp>
        <p:nvSpPr>
          <p:cNvPr id="10" name="Text Placeholder 6">
            <a:extLst>
              <a:ext uri="{FF2B5EF4-FFF2-40B4-BE49-F238E27FC236}">
                <a16:creationId xmlns:a16="http://schemas.microsoft.com/office/drawing/2014/main" id="{9F6F933E-9242-F7DC-DD3A-7219FC937FD0}"/>
              </a:ext>
            </a:extLst>
          </p:cNvPr>
          <p:cNvSpPr txBox="1">
            <a:spLocks/>
          </p:cNvSpPr>
          <p:nvPr/>
        </p:nvSpPr>
        <p:spPr>
          <a:xfrm>
            <a:off x="6083211" y="3962535"/>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1" dirty="0">
                <a:solidFill>
                  <a:srgbClr val="4D4D4D"/>
                </a:solidFill>
              </a:rPr>
              <a:t>Put The Crisis Into Context</a:t>
            </a:r>
            <a:endParaRPr lang="en-IE" sz="2200" b="1" dirty="0">
              <a:solidFill>
                <a:srgbClr val="4D4D4D"/>
              </a:solidFill>
            </a:endParaRPr>
          </a:p>
        </p:txBody>
      </p:sp>
      <p:sp>
        <p:nvSpPr>
          <p:cNvPr id="11" name="Text Placeholder 8">
            <a:extLst>
              <a:ext uri="{FF2B5EF4-FFF2-40B4-BE49-F238E27FC236}">
                <a16:creationId xmlns:a16="http://schemas.microsoft.com/office/drawing/2014/main" id="{4F00A9A0-464B-8F98-E079-74945BCE5302}"/>
              </a:ext>
            </a:extLst>
          </p:cNvPr>
          <p:cNvSpPr txBox="1">
            <a:spLocks/>
          </p:cNvSpPr>
          <p:nvPr/>
        </p:nvSpPr>
        <p:spPr>
          <a:xfrm>
            <a:off x="6303486" y="4883879"/>
            <a:ext cx="2605125"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800" dirty="0">
                <a:solidFill>
                  <a:srgbClr val="4D4D4D"/>
                </a:solidFill>
              </a:rPr>
              <a:t>Use maps to demonstrate that the crisis is limited to a specific area.</a:t>
            </a:r>
            <a:endParaRPr lang="en-IE" sz="1800" dirty="0">
              <a:solidFill>
                <a:srgbClr val="4D4D4D"/>
              </a:solidFill>
            </a:endParaRPr>
          </a:p>
        </p:txBody>
      </p:sp>
      <p:sp>
        <p:nvSpPr>
          <p:cNvPr id="12" name="Text Placeholder 6">
            <a:extLst>
              <a:ext uri="{FF2B5EF4-FFF2-40B4-BE49-F238E27FC236}">
                <a16:creationId xmlns:a16="http://schemas.microsoft.com/office/drawing/2014/main" id="{A893AF05-AF63-55EA-E8E3-E46EC356646A}"/>
              </a:ext>
            </a:extLst>
          </p:cNvPr>
          <p:cNvSpPr txBox="1">
            <a:spLocks/>
          </p:cNvSpPr>
          <p:nvPr/>
        </p:nvSpPr>
        <p:spPr>
          <a:xfrm>
            <a:off x="9107551" y="3932674"/>
            <a:ext cx="3024340" cy="44291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4D4D4D"/>
                </a:solidFill>
              </a:rPr>
              <a:t>Avoid Antagonising The Media</a:t>
            </a:r>
          </a:p>
        </p:txBody>
      </p:sp>
      <p:sp>
        <p:nvSpPr>
          <p:cNvPr id="13" name="Text Placeholder 8">
            <a:extLst>
              <a:ext uri="{FF2B5EF4-FFF2-40B4-BE49-F238E27FC236}">
                <a16:creationId xmlns:a16="http://schemas.microsoft.com/office/drawing/2014/main" id="{F80F2275-BA92-0B11-598C-47E8D84B6277}"/>
              </a:ext>
            </a:extLst>
          </p:cNvPr>
          <p:cNvSpPr txBox="1">
            <a:spLocks/>
          </p:cNvSpPr>
          <p:nvPr/>
        </p:nvSpPr>
        <p:spPr>
          <a:xfrm>
            <a:off x="9245938" y="4695553"/>
            <a:ext cx="2829679" cy="2162447"/>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dirty="0">
                <a:solidFill>
                  <a:srgbClr val="4D4D4D"/>
                </a:solidFill>
              </a:rPr>
              <a:t>A short tone at a press conference, during a phone call, or elsewhere can affect your future relationship with an individual or other media who may hear the conversation.</a:t>
            </a:r>
          </a:p>
        </p:txBody>
      </p:sp>
      <p:sp>
        <p:nvSpPr>
          <p:cNvPr id="14" name="Text Placeholder 8">
            <a:extLst>
              <a:ext uri="{FF2B5EF4-FFF2-40B4-BE49-F238E27FC236}">
                <a16:creationId xmlns:a16="http://schemas.microsoft.com/office/drawing/2014/main" id="{3517D2DC-32FE-1946-4E54-4FBE5A6A72D6}"/>
              </a:ext>
            </a:extLst>
          </p:cNvPr>
          <p:cNvSpPr txBox="1">
            <a:spLocks/>
          </p:cNvSpPr>
          <p:nvPr/>
        </p:nvSpPr>
        <p:spPr>
          <a:xfrm>
            <a:off x="6093454" y="1817572"/>
            <a:ext cx="3074206" cy="2191037"/>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GB" sz="1700" dirty="0"/>
              <a:t>Avoid speculation by not releasing information or commenting on any matter which is not in your control. If someone say things that may result in other agencies being contacted, warn them of impending calls.</a:t>
            </a:r>
            <a:endParaRPr lang="en-IE" sz="1700" dirty="0"/>
          </a:p>
        </p:txBody>
      </p:sp>
      <p:sp>
        <p:nvSpPr>
          <p:cNvPr id="15" name="Text Placeholder 8">
            <a:extLst>
              <a:ext uri="{FF2B5EF4-FFF2-40B4-BE49-F238E27FC236}">
                <a16:creationId xmlns:a16="http://schemas.microsoft.com/office/drawing/2014/main" id="{6AC75086-60A2-DC54-DE1D-62077FA649B6}"/>
              </a:ext>
            </a:extLst>
          </p:cNvPr>
          <p:cNvSpPr txBox="1">
            <a:spLocks/>
          </p:cNvSpPr>
          <p:nvPr/>
        </p:nvSpPr>
        <p:spPr>
          <a:xfrm>
            <a:off x="9144413" y="2104296"/>
            <a:ext cx="2967803" cy="216244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t>Always return media calls. Failure to provide information to the media will force the media to seek alternative news sources which may not always communicate the truth.</a:t>
            </a:r>
            <a:endParaRPr lang="en-IE" sz="1600" dirty="0"/>
          </a:p>
        </p:txBody>
      </p:sp>
    </p:spTree>
    <p:extLst>
      <p:ext uri="{BB962C8B-B14F-4D97-AF65-F5344CB8AC3E}">
        <p14:creationId xmlns:p14="http://schemas.microsoft.com/office/powerpoint/2010/main" val="164575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4715" y="1757011"/>
            <a:ext cx="8901204" cy="4367564"/>
          </a:xfrm>
        </p:spPr>
        <p:txBody>
          <a:bodyPr>
            <a:normAutofit fontScale="85000" lnSpcReduction="20000"/>
          </a:bodyPr>
          <a:lstStyle/>
          <a:p>
            <a:r>
              <a:rPr lang="en-GB" dirty="0"/>
              <a:t>The instantaneous nature of news reporting, especially via electronic media, requires that tourist authorities immediately implement their contingency plan, deploy their crisis management team and initiate communication with the media. Failure to prepare for a crisis scenario places the tourist authority consistently on the defensive when responding to reporters’ questions at media press conferences. Tourist authorities must exercise maximum control during interviews and initiate the agenda of the media’s coverage of the crisis. Once a strong cooperative relationship is developed with the relevant media, it is also likely that the media will seek to cover the tourist authorities’ management of the actual crisis and post-crisis developments. The Tasmanian government’s sensitive and effective media management of the Port Arthur massacre, coupled with an effective post-crisis tourism marketing program, resulted in Tasmania experiencing a relatively rapid tourism recovery following the Port Arthur massacre in 1996. The Egyptian Ministry of Tourism, the Fiji Visitors Bureau, the Turkish Ministry of Tourism, and the British Tourist Authority all include examples of effective media management of specific recent crises which impacted on their respective tourist industries followed by relatively swift recoveries.</a:t>
            </a:r>
            <a:endParaRPr lang="en-IE" dirty="0"/>
          </a:p>
          <a:p>
            <a:endParaRPr lang="en-IE" dirty="0"/>
          </a:p>
        </p:txBody>
      </p:sp>
      <p:sp>
        <p:nvSpPr>
          <p:cNvPr id="6" name="Text Placeholder 5">
            <a:extLst>
              <a:ext uri="{FF2B5EF4-FFF2-40B4-BE49-F238E27FC236}">
                <a16:creationId xmlns:a16="http://schemas.microsoft.com/office/drawing/2014/main" id="{89F7EB5D-1C93-23F2-742F-0BF5BD390B8E}"/>
              </a:ext>
            </a:extLst>
          </p:cNvPr>
          <p:cNvSpPr>
            <a:spLocks noGrp="1"/>
          </p:cNvSpPr>
          <p:nvPr>
            <p:ph type="body" sz="quarter" idx="16"/>
          </p:nvPr>
        </p:nvSpPr>
        <p:spPr>
          <a:xfrm>
            <a:off x="734714" y="642972"/>
            <a:ext cx="10596674" cy="916887"/>
          </a:xfrm>
        </p:spPr>
        <p:txBody>
          <a:bodyPr>
            <a:normAutofit fontScale="92500" lnSpcReduction="10000"/>
          </a:bodyPr>
          <a:lstStyle/>
          <a:p>
            <a:pPr algn="l" rtl="0"/>
            <a:r>
              <a:rPr lang="en-GB" sz="3600" b="1" i="0" dirty="0">
                <a:effectLst/>
              </a:rPr>
              <a:t>Research: </a:t>
            </a:r>
            <a:r>
              <a:rPr lang="en-GB" sz="2600" b="0" dirty="0"/>
              <a:t>The Instantaneous Nature of News Reporting Requires a Tourism Region to Initiate Communication with Media and Build a Good Relationship</a:t>
            </a:r>
          </a:p>
          <a:p>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6C646D-61F8-BE08-44ED-7CEE0CFB0119}"/>
              </a:ext>
            </a:extLst>
          </p:cNvPr>
          <p:cNvSpPr txBox="1"/>
          <p:nvPr/>
        </p:nvSpPr>
        <p:spPr>
          <a:xfrm>
            <a:off x="9533587" y="4901295"/>
            <a:ext cx="1618627" cy="646331"/>
          </a:xfrm>
          <a:prstGeom prst="rect">
            <a:avLst/>
          </a:prstGeom>
          <a:noFill/>
        </p:spPr>
        <p:txBody>
          <a:bodyPr wrap="square" rtlCol="0">
            <a:spAutoFit/>
          </a:bodyPr>
          <a:lstStyle/>
          <a:p>
            <a:pPr algn="ctr"/>
            <a:r>
              <a:rPr lang="en-IE" dirty="0">
                <a:solidFill>
                  <a:schemeClr val="bg1"/>
                </a:solidFill>
              </a:rPr>
              <a:t>Unknown Source</a:t>
            </a:r>
          </a:p>
        </p:txBody>
      </p:sp>
    </p:spTree>
    <p:extLst>
      <p:ext uri="{BB962C8B-B14F-4D97-AF65-F5344CB8AC3E}">
        <p14:creationId xmlns:p14="http://schemas.microsoft.com/office/powerpoint/2010/main" val="352033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1200329"/>
          </a:xfrm>
          <a:prstGeom prst="rect">
            <a:avLst/>
          </a:prstGeom>
          <a:noFill/>
        </p:spPr>
        <p:txBody>
          <a:bodyPr wrap="square" rtlCol="0">
            <a:spAutoFit/>
          </a:bodyPr>
          <a:lstStyle/>
          <a:p>
            <a:pPr algn="ctr"/>
            <a:r>
              <a:rPr lang="en-IE" kern="1200" dirty="0">
                <a:solidFill>
                  <a:srgbClr val="79527B"/>
                </a:solidFill>
                <a:latin typeface="+mn-lt"/>
                <a:ea typeface="+mn-ea"/>
                <a:cs typeface="+mn-cs"/>
              </a:rPr>
              <a:t>Conduct a Regional Crisis Vulnerability  SWOT Analysis and Destination Audit </a:t>
            </a:r>
            <a:endParaRPr lang="en-IE" dirty="0">
              <a:solidFill>
                <a:srgbClr val="79527B"/>
              </a:solidFill>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Phase 1</a:t>
            </a:r>
            <a:r>
              <a:rPr lang="en-IE" sz="2400" b="1" kern="1200" dirty="0">
                <a:solidFill>
                  <a:srgbClr val="79527B"/>
                </a:solidFill>
                <a:latin typeface="+mn-lt"/>
                <a:ea typeface="+mn-ea"/>
                <a:cs typeface="+mn-cs"/>
              </a:rPr>
              <a:t> </a:t>
            </a:r>
            <a:r>
              <a:rPr lang="en-IE" sz="2000" kern="1200" dirty="0">
                <a:solidFill>
                  <a:srgbClr val="79527B"/>
                </a:solidFill>
                <a:latin typeface="+mn-lt"/>
                <a:ea typeface="+mn-ea"/>
                <a:cs typeface="+mn-cs"/>
              </a:rPr>
              <a:t>Preparation &amp; Mitigation</a:t>
            </a:r>
            <a:endParaRPr lang="en-IE"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kern="1200" dirty="0">
                <a:solidFill>
                  <a:srgbClr val="F27954"/>
                </a:solidFill>
                <a:latin typeface="+mn-lt"/>
                <a:ea typeface="+mn-ea"/>
                <a:cs typeface="+mn-cs"/>
              </a:rPr>
              <a:t>Phase 2</a:t>
            </a:r>
            <a:r>
              <a:rPr lang="en-IE" sz="2400" b="1" kern="1200" dirty="0">
                <a:solidFill>
                  <a:srgbClr val="F27954"/>
                </a:solidFill>
                <a:latin typeface="+mn-lt"/>
                <a:ea typeface="+mn-ea"/>
                <a:cs typeface="+mn-cs"/>
              </a:rPr>
              <a:t> </a:t>
            </a:r>
            <a:r>
              <a:rPr lang="en-IE" sz="2000" kern="1200" dirty="0">
                <a:solidFill>
                  <a:srgbClr val="F27954"/>
                </a:solidFill>
                <a:latin typeface="+mn-lt"/>
                <a:ea typeface="+mn-ea"/>
                <a:cs typeface="+mn-cs"/>
              </a:rPr>
              <a:t>Planning, </a:t>
            </a:r>
          </a:p>
          <a:p>
            <a:r>
              <a:rPr lang="en-IE" sz="2000" kern="1200" dirty="0">
                <a:solidFill>
                  <a:srgbClr val="F27954"/>
                </a:solidFill>
                <a:latin typeface="+mn-lt"/>
                <a:ea typeface="+mn-ea"/>
                <a:cs typeface="+mn-cs"/>
              </a:rPr>
              <a:t>&amp; Response</a:t>
            </a:r>
            <a:endParaRPr lang="en-IE"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kern="1200" dirty="0">
                <a:solidFill>
                  <a:srgbClr val="44BAA9"/>
                </a:solidFill>
                <a:latin typeface="+mn-lt"/>
                <a:ea typeface="+mn-ea"/>
                <a:cs typeface="+mn-cs"/>
              </a:rPr>
              <a:t>Phase 3</a:t>
            </a:r>
          </a:p>
          <a:p>
            <a:r>
              <a:rPr lang="en-IE" sz="2000" kern="1200" dirty="0">
                <a:solidFill>
                  <a:srgbClr val="44BAA9"/>
                </a:solidFill>
                <a:latin typeface="+mn-lt"/>
                <a:ea typeface="+mn-ea"/>
                <a:cs typeface="+mn-cs"/>
              </a:rPr>
              <a:t>Recovery, Rebuild, Resilience</a:t>
            </a:r>
            <a:endParaRPr lang="en-IE"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1200329"/>
          </a:xfrm>
          <a:prstGeom prst="rect">
            <a:avLst/>
          </a:prstGeom>
          <a:noFill/>
        </p:spPr>
        <p:txBody>
          <a:bodyPr wrap="square" rtlCol="0">
            <a:spAutoFit/>
          </a:bodyPr>
          <a:lstStyle/>
          <a:p>
            <a:pPr algn="ctr"/>
            <a:r>
              <a:rPr lang="en-IE" dirty="0">
                <a:solidFill>
                  <a:srgbClr val="79527B"/>
                </a:solidFill>
              </a:rPr>
              <a:t>Set Up a Regional Public Private Partnership &amp; Crisis Management Team</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757709" y="3008200"/>
            <a:ext cx="2238124" cy="1200329"/>
          </a:xfrm>
          <a:prstGeom prst="rect">
            <a:avLst/>
          </a:prstGeom>
          <a:noFill/>
        </p:spPr>
        <p:txBody>
          <a:bodyPr wrap="square" rtlCol="0">
            <a:spAutoFit/>
          </a:bodyPr>
          <a:lstStyle/>
          <a:p>
            <a:pPr algn="ctr"/>
            <a:r>
              <a:rPr lang="en-IE" dirty="0">
                <a:solidFill>
                  <a:srgbClr val="F37C57"/>
                </a:solidFill>
              </a:rPr>
              <a:t>Develop a Regional Crisis Management Strategy </a:t>
            </a:r>
            <a:r>
              <a:rPr lang="en-IE" i="1" dirty="0">
                <a:solidFill>
                  <a:srgbClr val="F37C57"/>
                </a:solidFill>
              </a:rPr>
              <a:t>(Long Term Mitigation Planning)</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509929" y="2985988"/>
            <a:ext cx="2307211" cy="1200329"/>
          </a:xfrm>
          <a:prstGeom prst="rect">
            <a:avLst/>
          </a:prstGeom>
          <a:noFill/>
        </p:spPr>
        <p:txBody>
          <a:bodyPr wrap="square" rtlCol="0">
            <a:spAutoFit/>
          </a:bodyPr>
          <a:lstStyle/>
          <a:p>
            <a:pPr algn="ctr"/>
            <a:r>
              <a:rPr lang="en-IE" dirty="0">
                <a:solidFill>
                  <a:srgbClr val="F37C57"/>
                </a:solidFill>
              </a:rPr>
              <a:t>Response Activation and Communication with Industry for Regional Collaboration</a:t>
            </a: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261884"/>
          </a:xfrm>
          <a:prstGeom prst="rect">
            <a:avLst/>
          </a:prstGeom>
          <a:noFill/>
        </p:spPr>
        <p:txBody>
          <a:bodyPr wrap="square" rtlCol="0">
            <a:spAutoFit/>
          </a:bodyPr>
          <a:lstStyle/>
          <a:p>
            <a:pPr algn="ctr"/>
            <a:r>
              <a:rPr lang="en-IE" sz="1900" dirty="0">
                <a:solidFill>
                  <a:srgbClr val="3AA091"/>
                </a:solidFill>
              </a:rPr>
              <a:t>Regional Recovery, Rebuilding &amp;  Resilience Towards a ‘New Norm’ Post Crisis</a:t>
            </a: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243609" cy="1200329"/>
          </a:xfrm>
          <a:prstGeom prst="rect">
            <a:avLst/>
          </a:prstGeom>
          <a:noFill/>
        </p:spPr>
        <p:txBody>
          <a:bodyPr wrap="square" rtlCol="0">
            <a:spAutoFit/>
          </a:bodyPr>
          <a:lstStyle/>
          <a:p>
            <a:pPr algn="ctr"/>
            <a:r>
              <a:rPr lang="en-IE" dirty="0">
                <a:solidFill>
                  <a:srgbClr val="79527B"/>
                </a:solidFill>
              </a:rPr>
              <a:t>Introduction to Regional Crisis Tourism Management &amp; Its Complexities</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200329"/>
          </a:xfrm>
          <a:prstGeom prst="rect">
            <a:avLst/>
          </a:prstGeom>
          <a:noFill/>
        </p:spPr>
        <p:txBody>
          <a:bodyPr wrap="square" rtlCol="0">
            <a:spAutoFit/>
          </a:bodyPr>
          <a:lstStyle/>
          <a:p>
            <a:pPr algn="ctr"/>
            <a:r>
              <a:rPr lang="en-IE" dirty="0">
                <a:solidFill>
                  <a:srgbClr val="F37C57"/>
                </a:solidFill>
              </a:rPr>
              <a:t>Develop a Regional Crisis Management Response Plan </a:t>
            </a:r>
            <a:r>
              <a:rPr lang="en-IE" i="1" dirty="0">
                <a:solidFill>
                  <a:srgbClr val="F37C57"/>
                </a:solidFill>
              </a:rPr>
              <a:t>(Short Term Response Plan)</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015663"/>
          </a:xfrm>
          <a:prstGeom prst="rect">
            <a:avLst/>
          </a:prstGeom>
          <a:noFill/>
        </p:spPr>
        <p:txBody>
          <a:bodyPr wrap="square" rtlCol="0">
            <a:spAutoFit/>
          </a:bodyPr>
          <a:lstStyle/>
          <a:p>
            <a:pPr algn="ctr"/>
            <a:r>
              <a:rPr lang="en-IE" sz="2000" dirty="0">
                <a:solidFill>
                  <a:srgbClr val="3AA091"/>
                </a:solidFill>
              </a:rPr>
              <a:t>Communication Strategy and Dealing with PR &amp; Media</a:t>
            </a: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1</a:t>
            </a:r>
            <a:endParaRPr lang="en-IE"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2</a:t>
            </a:r>
            <a:endParaRPr lang="en-IE"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en-IE" b="1" kern="1200" dirty="0">
                <a:solidFill>
                  <a:srgbClr val="79527B"/>
                </a:solidFill>
                <a:latin typeface="+mn-lt"/>
                <a:ea typeface="+mn-ea"/>
                <a:cs typeface="+mn-cs"/>
              </a:rPr>
              <a:t>Module 3</a:t>
            </a:r>
            <a:endParaRPr lang="en-IE"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4</a:t>
            </a:r>
            <a:endParaRPr lang="en-IE"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5</a:t>
            </a:r>
            <a:endParaRPr lang="en-IE"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en-IE" b="1" kern="1200" dirty="0">
                <a:solidFill>
                  <a:srgbClr val="F27954"/>
                </a:solidFill>
                <a:latin typeface="+mn-lt"/>
                <a:ea typeface="+mn-ea"/>
                <a:cs typeface="+mn-cs"/>
              </a:rPr>
              <a:t>Module 6</a:t>
            </a:r>
            <a:endParaRPr lang="en-IE"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7</a:t>
            </a:r>
            <a:endParaRPr lang="en-IE"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68959" y="5366361"/>
            <a:ext cx="2400001" cy="1015663"/>
          </a:xfrm>
          <a:prstGeom prst="rect">
            <a:avLst/>
          </a:prstGeom>
          <a:noFill/>
        </p:spPr>
        <p:txBody>
          <a:bodyPr wrap="square" rtlCol="0">
            <a:spAutoFit/>
          </a:bodyPr>
          <a:lstStyle/>
          <a:p>
            <a:pPr algn="ctr"/>
            <a:r>
              <a:rPr lang="en-IE" sz="2000" dirty="0">
                <a:solidFill>
                  <a:srgbClr val="3AA091"/>
                </a:solidFill>
              </a:rPr>
              <a:t>Strategic Regional Crisis Response and Recovery Marketing</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8</a:t>
            </a:r>
            <a:endParaRPr lang="en-IE"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en-IE" b="1" kern="1200" dirty="0">
                <a:solidFill>
                  <a:srgbClr val="44BAA9"/>
                </a:solidFill>
                <a:latin typeface="+mn-lt"/>
                <a:ea typeface="+mn-ea"/>
                <a:cs typeface="+mn-cs"/>
              </a:rPr>
              <a:t>Module 9</a:t>
            </a:r>
            <a:endParaRPr lang="en-IE" b="1" dirty="0">
              <a:solidFill>
                <a:srgbClr val="44BAA9"/>
              </a:solidFill>
            </a:endParaRPr>
          </a:p>
        </p:txBody>
      </p:sp>
    </p:spTree>
    <p:extLst>
      <p:ext uri="{BB962C8B-B14F-4D97-AF65-F5344CB8AC3E}">
        <p14:creationId xmlns:p14="http://schemas.microsoft.com/office/powerpoint/2010/main" val="343840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1. Communicate Clearly</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543552" y="1054991"/>
            <a:ext cx="6496048" cy="5290802"/>
          </a:xfrm>
        </p:spPr>
        <p:txBody>
          <a:bodyPr/>
          <a:lstStyle/>
          <a:p>
            <a:pPr algn="l"/>
            <a:r>
              <a:rPr lang="en-GB" sz="2000" b="0" i="0" dirty="0">
                <a:solidFill>
                  <a:srgbClr val="4D4D4D"/>
                </a:solidFill>
                <a:effectLst/>
              </a:rPr>
              <a:t>The Foot and Mouth Communication Strategy is known as one of the worst management of crisis communication. For example at the local level access to information was difficult to find as the District Council was unsure of what to do and what the risks were to local farms and tourism. As one respondent noted the </a:t>
            </a:r>
          </a:p>
          <a:p>
            <a:pPr algn="l"/>
            <a:r>
              <a:rPr lang="en-GB" sz="2000" b="0" i="1" dirty="0">
                <a:solidFill>
                  <a:srgbClr val="086D6E"/>
                </a:solidFill>
                <a:effectLst/>
              </a:rPr>
              <a:t>“attractions were seeking advice as they did not know how they were going to be affected” </a:t>
            </a:r>
            <a:r>
              <a:rPr lang="en-GB" sz="2000" b="0" i="0" dirty="0">
                <a:solidFill>
                  <a:srgbClr val="4D4D4D"/>
                </a:solidFill>
                <a:effectLst/>
              </a:rPr>
              <a:t>and were passed to different national organizations in search of information which was described by an industry respondent as </a:t>
            </a:r>
            <a:r>
              <a:rPr lang="en-GB" sz="2000" b="0" i="1" dirty="0">
                <a:solidFill>
                  <a:srgbClr val="086D6E"/>
                </a:solidFill>
                <a:effectLst/>
              </a:rPr>
              <a:t>“frustrating.” </a:t>
            </a:r>
          </a:p>
          <a:p>
            <a:pPr algn="l"/>
            <a:r>
              <a:rPr lang="en-GB" sz="2000" b="0" i="0" dirty="0">
                <a:solidFill>
                  <a:srgbClr val="4D4D4D"/>
                </a:solidFill>
                <a:effectLst/>
              </a:rPr>
              <a:t>At the local level, consistent messages were created by press and media contacts as well as briefing Tourist Information Centre staff regarding what attractions and footpaths were open. However, research indicated that staff had detailed information concerning attractions, but little knowledge of footpaths which attract a number of hikers to the local region and are a major tourist asset.</a:t>
            </a:r>
          </a:p>
          <a:p>
            <a:pPr algn="l" rtl="0" fontAlgn="base"/>
            <a:r>
              <a:rPr lang="en-GB" sz="2000" b="0" i="0" dirty="0">
                <a:solidFill>
                  <a:srgbClr val="4D4D4D"/>
                </a:solidFill>
                <a:effectLst/>
              </a:rPr>
              <a:t>Poor communication and decision-making were determined to be major contributing causes to the disaster. </a:t>
            </a:r>
            <a:endParaRPr lang="en-IE" sz="2000" dirty="0">
              <a:solidFill>
                <a:srgbClr val="4D4D4D"/>
              </a:solidFill>
            </a:endParaRP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610227" y="281704"/>
            <a:ext cx="6095998" cy="857158"/>
          </a:xfrm>
        </p:spPr>
        <p:txBody>
          <a:bodyPr/>
          <a:lstStyle/>
          <a:p>
            <a:r>
              <a:rPr lang="en-IE" dirty="0">
                <a:solidFill>
                  <a:srgbClr val="F27954"/>
                </a:solidFill>
              </a:rPr>
              <a:t>Example</a:t>
            </a:r>
            <a:r>
              <a:rPr lang="en-IE" b="0" dirty="0">
                <a:solidFill>
                  <a:srgbClr val="086D6E"/>
                </a:solidFill>
              </a:rPr>
              <a:t> Foot and Mouth, UK</a:t>
            </a:r>
          </a:p>
        </p:txBody>
      </p:sp>
      <p:sp>
        <p:nvSpPr>
          <p:cNvPr id="7" name="Text Placeholder 6">
            <a:extLst>
              <a:ext uri="{FF2B5EF4-FFF2-40B4-BE49-F238E27FC236}">
                <a16:creationId xmlns:a16="http://schemas.microsoft.com/office/drawing/2014/main" id="{917BC313-AE93-8011-C4AA-E04002A444D4}"/>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
        <p:nvSpPr>
          <p:cNvPr id="8" name="TextBox 7">
            <a:extLst>
              <a:ext uri="{FF2B5EF4-FFF2-40B4-BE49-F238E27FC236}">
                <a16:creationId xmlns:a16="http://schemas.microsoft.com/office/drawing/2014/main" id="{F80B4D4D-1D7A-3B5C-91E1-82F63E2BB35B}"/>
              </a:ext>
            </a:extLst>
          </p:cNvPr>
          <p:cNvSpPr txBox="1"/>
          <p:nvPr/>
        </p:nvSpPr>
        <p:spPr>
          <a:xfrm>
            <a:off x="657225" y="3638551"/>
            <a:ext cx="3848100" cy="3046988"/>
          </a:xfrm>
          <a:prstGeom prst="rect">
            <a:avLst/>
          </a:prstGeom>
          <a:noFill/>
        </p:spPr>
        <p:txBody>
          <a:bodyPr wrap="square" rtlCol="0">
            <a:spAutoFit/>
          </a:bodyPr>
          <a:lstStyle/>
          <a:p>
            <a:pPr algn="ctr"/>
            <a:r>
              <a:rPr lang="en-GB" sz="2400" b="0" i="0" dirty="0">
                <a:solidFill>
                  <a:srgbClr val="4D4D4D"/>
                </a:solidFill>
                <a:effectLst/>
              </a:rPr>
              <a:t>Present information openly and in a way that others can understand. Recognize that personal perspective influences how everyone interprets information. Don’t hide from bad news.</a:t>
            </a:r>
          </a:p>
          <a:p>
            <a:pPr algn="ctr"/>
            <a:endParaRPr lang="en-IE" sz="2400" dirty="0">
              <a:solidFill>
                <a:srgbClr val="4D4D4D"/>
              </a:solidFill>
            </a:endParaRPr>
          </a:p>
        </p:txBody>
      </p:sp>
    </p:spTree>
    <p:extLst>
      <p:ext uri="{BB962C8B-B14F-4D97-AF65-F5344CB8AC3E}">
        <p14:creationId xmlns:p14="http://schemas.microsoft.com/office/powerpoint/2010/main" val="294357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29341" y="1181624"/>
            <a:ext cx="9464619" cy="4299520"/>
          </a:xfrm>
        </p:spPr>
        <p:txBody>
          <a:bodyPr>
            <a:noAutofit/>
          </a:bodyPr>
          <a:lstStyle/>
          <a:p>
            <a:r>
              <a:rPr lang="en-GB" sz="2000" b="0" i="0" dirty="0">
                <a:effectLst/>
              </a:rPr>
              <a:t>The paper then applies the foot and mouth disease (FMD) which occurred in the United Kingdom to crisis communication theory at a national level by examining the response action was taken in the emergency phase of the crisis and was reactive involving inconsistency in developing key messages to stakeholders, partly due to confusion and a lack of information at the national level. Recovery marketing was also limited due to the length of time of the disease outbreak. </a:t>
            </a:r>
            <a:r>
              <a:rPr lang="en-GB" sz="2000" dirty="0"/>
              <a:t>At the local level, the majority of respondents did not believe the implications of the outbreak until the emergency phase. According to one respondent, “we knew what was going on, but we were trying not to think about it.” Furthermore, another respondent described decision-making as “mainly stabbing in the dark.” This slow response could be because the initial outbreaks were in other districts and there seemed to be confusion about the potential impacts and what should be done about them. Little communication was occurring between decision-makers at the national level and the local level. This decision-making was further complicated by mixed </a:t>
            </a:r>
          </a:p>
          <a:p>
            <a:pPr algn="l"/>
            <a:r>
              <a:rPr lang="en-GB" sz="2000" dirty="0"/>
              <a:t>messages at the national level by the government over whether the countryside was closed or actually open for business, illustrating that consistency in responding to the crisis and communicating positive messages to key audience groups was lacking.</a:t>
            </a:r>
          </a:p>
          <a:p>
            <a:endParaRPr lang="en-IE" sz="2000" dirty="0"/>
          </a:p>
          <a:p>
            <a:endParaRPr lang="en-GB" sz="2000" b="0" i="0" dirty="0">
              <a:effectLst/>
            </a:endParaRPr>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711040" y="588444"/>
            <a:ext cx="10596674" cy="9168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b="0" dirty="0"/>
              <a:t>How Not to Manage A Crisis- Being Reactive</a:t>
            </a:r>
            <a:endParaRPr lang="en-IE" dirty="0"/>
          </a:p>
        </p:txBody>
      </p:sp>
    </p:spTree>
    <p:extLst>
      <p:ext uri="{BB962C8B-B14F-4D97-AF65-F5344CB8AC3E}">
        <p14:creationId xmlns:p14="http://schemas.microsoft.com/office/powerpoint/2010/main" val="409029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2. Pick the Right Spokesperson</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543552" y="1054990"/>
            <a:ext cx="6496048" cy="5521305"/>
          </a:xfrm>
        </p:spPr>
        <p:txBody>
          <a:bodyPr/>
          <a:lstStyle/>
          <a:p>
            <a:pPr algn="l" rtl="0" fontAlgn="base"/>
            <a:r>
              <a:rPr lang="en-GB" sz="2400" b="0" i="0" dirty="0">
                <a:solidFill>
                  <a:srgbClr val="455264"/>
                </a:solidFill>
                <a:effectLst/>
                <a:latin typeface="TT Norms"/>
              </a:rPr>
              <a:t>During the coronavirus pandemic, </a:t>
            </a:r>
            <a:r>
              <a:rPr lang="en-GB" sz="2400" b="0" i="0" dirty="0" err="1">
                <a:solidFill>
                  <a:srgbClr val="455264"/>
                </a:solidFill>
                <a:effectLst/>
                <a:latin typeface="TT Norms"/>
              </a:rPr>
              <a:t>Dr.</a:t>
            </a:r>
            <a:r>
              <a:rPr lang="en-GB" sz="2400" b="0" i="0" dirty="0">
                <a:solidFill>
                  <a:srgbClr val="455264"/>
                </a:solidFill>
                <a:effectLst/>
                <a:latin typeface="TT Norms"/>
              </a:rPr>
              <a:t> Anthony Fauci, Director of the National Institute of Allergy and Infection Diseases for more than 30 years, brought expertise to his role as explainer in chief to the American public. </a:t>
            </a:r>
          </a:p>
          <a:p>
            <a:pPr algn="l" rtl="0" fontAlgn="base"/>
            <a:r>
              <a:rPr lang="en-GB" sz="2400" b="0" i="0" dirty="0">
                <a:solidFill>
                  <a:srgbClr val="455264"/>
                </a:solidFill>
                <a:effectLst/>
                <a:latin typeface="TT Norms"/>
              </a:rPr>
              <a:t>He conveyed the importance of citizens staying home with clear and consistent messaging, and he deftly handled complex questions about science from the media. He gave interviews on social media, podcasts, sports shows, digital news sites, as well as traditional media, to reach all demographics, including teenagers.</a:t>
            </a: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610227" y="281704"/>
            <a:ext cx="6095998" cy="857158"/>
          </a:xfrm>
        </p:spPr>
        <p:txBody>
          <a:bodyPr>
            <a:normAutofit fontScale="92500"/>
          </a:bodyPr>
          <a:lstStyle/>
          <a:p>
            <a:r>
              <a:rPr lang="en-IE" dirty="0">
                <a:solidFill>
                  <a:srgbClr val="F27954"/>
                </a:solidFill>
              </a:rPr>
              <a:t>Example</a:t>
            </a:r>
            <a:r>
              <a:rPr lang="en-IE" b="0" dirty="0">
                <a:solidFill>
                  <a:srgbClr val="086D6E"/>
                </a:solidFill>
              </a:rPr>
              <a:t> COVID 19 Spokesperson</a:t>
            </a:r>
          </a:p>
        </p:txBody>
      </p:sp>
      <p:sp>
        <p:nvSpPr>
          <p:cNvPr id="8" name="TextBox 7">
            <a:extLst>
              <a:ext uri="{FF2B5EF4-FFF2-40B4-BE49-F238E27FC236}">
                <a16:creationId xmlns:a16="http://schemas.microsoft.com/office/drawing/2014/main" id="{F80B4D4D-1D7A-3B5C-91E1-82F63E2BB35B}"/>
              </a:ext>
            </a:extLst>
          </p:cNvPr>
          <p:cNvSpPr txBox="1"/>
          <p:nvPr/>
        </p:nvSpPr>
        <p:spPr>
          <a:xfrm>
            <a:off x="657224" y="3638551"/>
            <a:ext cx="4286249" cy="3170099"/>
          </a:xfrm>
          <a:prstGeom prst="rect">
            <a:avLst/>
          </a:prstGeom>
          <a:noFill/>
        </p:spPr>
        <p:txBody>
          <a:bodyPr wrap="square" rtlCol="0">
            <a:spAutoFit/>
          </a:bodyPr>
          <a:lstStyle/>
          <a:p>
            <a:pPr algn="ctr" fontAlgn="base"/>
            <a:r>
              <a:rPr lang="en-GB" sz="2000" dirty="0">
                <a:solidFill>
                  <a:srgbClr val="4D4D4D"/>
                </a:solidFill>
              </a:rPr>
              <a:t>The </a:t>
            </a:r>
            <a:r>
              <a:rPr lang="en-GB" sz="2000" b="0" i="0" dirty="0">
                <a:solidFill>
                  <a:srgbClr val="4D4D4D"/>
                </a:solidFill>
                <a:effectLst/>
              </a:rPr>
              <a:t>individual should have the knowledge and training to address the crisis and is in a position of authority. </a:t>
            </a:r>
            <a:r>
              <a:rPr lang="en-GB" sz="2000" dirty="0">
                <a:solidFill>
                  <a:srgbClr val="4D4D4D"/>
                </a:solidFill>
              </a:rPr>
              <a:t>A person can be </a:t>
            </a:r>
            <a:r>
              <a:rPr lang="en-GB" sz="2000" b="0" i="0" dirty="0">
                <a:solidFill>
                  <a:srgbClr val="4D4D4D"/>
                </a:solidFill>
                <a:effectLst/>
              </a:rPr>
              <a:t>coached to work with the media, but putting a representative who lacks expertise in front of the cameras will backfire: a region will come across as uninformed or incompetent.</a:t>
            </a:r>
          </a:p>
          <a:p>
            <a:pPr algn="ctr"/>
            <a:endParaRPr lang="en-IE" sz="2000" dirty="0">
              <a:solidFill>
                <a:srgbClr val="4D4D4D"/>
              </a:solidFill>
            </a:endParaRPr>
          </a:p>
        </p:txBody>
      </p:sp>
      <p:sp>
        <p:nvSpPr>
          <p:cNvPr id="4" name="Text Placeholder 6">
            <a:extLst>
              <a:ext uri="{FF2B5EF4-FFF2-40B4-BE49-F238E27FC236}">
                <a16:creationId xmlns:a16="http://schemas.microsoft.com/office/drawing/2014/main" id="{908BBB3E-A622-9CD0-A30D-DD32AA54422D}"/>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Tree>
    <p:extLst>
      <p:ext uri="{BB962C8B-B14F-4D97-AF65-F5344CB8AC3E}">
        <p14:creationId xmlns:p14="http://schemas.microsoft.com/office/powerpoint/2010/main" val="412663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70536" y="1356866"/>
            <a:ext cx="8901204" cy="4624833"/>
          </a:xfrm>
        </p:spPr>
        <p:txBody>
          <a:bodyPr>
            <a:noAutofit/>
          </a:bodyPr>
          <a:lstStyle/>
          <a:p>
            <a:pPr algn="l"/>
            <a:r>
              <a:rPr lang="en-GB" sz="2000" b="0" i="0" dirty="0">
                <a:effectLst/>
              </a:rPr>
              <a:t>Risk researchers have long-argued that the choice of spokesperson should be carefully considered, as perceptions of trustworthiness can affect compliance with risk prevention guidelines (Abraham </a:t>
            </a:r>
            <a:r>
              <a:rPr lang="en-GB" sz="2000" b="0" i="0" u="none" strike="noStrike" dirty="0">
                <a:effectLst/>
                <a:hlinkClick r:id="rId2">
                  <a:extLst>
                    <a:ext uri="{A12FA001-AC4F-418D-AE19-62706E023703}">
                      <ahyp:hlinkClr xmlns:ahyp="http://schemas.microsoft.com/office/drawing/2018/hyperlinkcolor" val="tx"/>
                    </a:ext>
                  </a:extLst>
                </a:hlinkClick>
              </a:rPr>
              <a:t>2009</a:t>
            </a:r>
            <a:r>
              <a:rPr lang="en-GB" sz="2000" b="0" i="0" dirty="0">
                <a:effectLst/>
              </a:rPr>
              <a:t>; </a:t>
            </a:r>
            <a:r>
              <a:rPr lang="en-GB" sz="2000" b="0" i="0" dirty="0" err="1">
                <a:effectLst/>
              </a:rPr>
              <a:t>Freimuth</a:t>
            </a:r>
            <a:r>
              <a:rPr lang="en-GB" sz="2000" b="0" i="0" dirty="0">
                <a:effectLst/>
              </a:rPr>
              <a:t> et al. </a:t>
            </a:r>
            <a:r>
              <a:rPr lang="en-GB" sz="2000" b="0" i="0" u="none" strike="noStrike" dirty="0">
                <a:effectLst/>
                <a:hlinkClick r:id="rId2">
                  <a:extLst>
                    <a:ext uri="{A12FA001-AC4F-418D-AE19-62706E023703}">
                      <ahyp:hlinkClr xmlns:ahyp="http://schemas.microsoft.com/office/drawing/2018/hyperlinkcolor" val="tx"/>
                    </a:ext>
                  </a:extLst>
                </a:hlinkClick>
              </a:rPr>
              <a:t>2014</a:t>
            </a:r>
            <a:r>
              <a:rPr lang="en-GB" sz="2000" b="0" i="0" dirty="0">
                <a:effectLst/>
              </a:rPr>
              <a:t>; Siegrist and </a:t>
            </a:r>
            <a:r>
              <a:rPr lang="en-GB" sz="2000" b="0" i="0" dirty="0" err="1">
                <a:effectLst/>
              </a:rPr>
              <a:t>Zingg</a:t>
            </a:r>
            <a:r>
              <a:rPr lang="en-GB" sz="2000" b="0" i="0" dirty="0">
                <a:effectLst/>
              </a:rPr>
              <a:t> </a:t>
            </a:r>
            <a:r>
              <a:rPr lang="en-GB" sz="2000" b="0" i="0" u="none" strike="noStrike" dirty="0">
                <a:effectLst/>
                <a:hlinkClick r:id="rId2">
                  <a:extLst>
                    <a:ext uri="{A12FA001-AC4F-418D-AE19-62706E023703}">
                      <ahyp:hlinkClr xmlns:ahyp="http://schemas.microsoft.com/office/drawing/2018/hyperlinkcolor" val="tx"/>
                    </a:ext>
                  </a:extLst>
                </a:hlinkClick>
              </a:rPr>
              <a:t>2014</a:t>
            </a:r>
            <a:r>
              <a:rPr lang="en-GB" sz="2000" b="0" i="0" dirty="0">
                <a:effectLst/>
              </a:rPr>
              <a:t>). </a:t>
            </a:r>
          </a:p>
          <a:p>
            <a:pPr algn="l"/>
            <a:endParaRPr lang="en-GB" sz="2000" dirty="0"/>
          </a:p>
          <a:p>
            <a:pPr algn="l"/>
            <a:r>
              <a:rPr lang="en-GB" sz="2000" b="0" i="0" dirty="0">
                <a:effectLst/>
              </a:rPr>
              <a:t>Public health guidelines are more likely to be accepted and adopted if people trust risk managers and have confidence in their abilities (</a:t>
            </a:r>
            <a:r>
              <a:rPr lang="en-GB" sz="2000" b="0" i="0" dirty="0" err="1">
                <a:effectLst/>
              </a:rPr>
              <a:t>Kasperson</a:t>
            </a:r>
            <a:r>
              <a:rPr lang="en-GB" sz="2000" b="0" i="0" dirty="0">
                <a:effectLst/>
              </a:rPr>
              <a:t>, Golding, and </a:t>
            </a:r>
            <a:r>
              <a:rPr lang="en-GB" sz="2000" b="0" i="0" dirty="0" err="1">
                <a:effectLst/>
              </a:rPr>
              <a:t>Tuler</a:t>
            </a:r>
            <a:r>
              <a:rPr lang="en-GB" sz="2000" b="0" i="0" dirty="0">
                <a:effectLst/>
              </a:rPr>
              <a:t> </a:t>
            </a:r>
            <a:r>
              <a:rPr lang="en-GB" sz="2000" b="0" i="0" u="none" strike="noStrike" dirty="0">
                <a:effectLst/>
                <a:hlinkClick r:id="rId2">
                  <a:extLst>
                    <a:ext uri="{A12FA001-AC4F-418D-AE19-62706E023703}">
                      <ahyp:hlinkClr xmlns:ahyp="http://schemas.microsoft.com/office/drawing/2018/hyperlinkcolor" val="tx"/>
                    </a:ext>
                  </a:extLst>
                </a:hlinkClick>
              </a:rPr>
              <a:t>1992</a:t>
            </a:r>
            <a:r>
              <a:rPr lang="en-GB" sz="2000" b="0" i="0" dirty="0">
                <a:effectLst/>
              </a:rPr>
              <a:t>; </a:t>
            </a:r>
            <a:r>
              <a:rPr lang="en-GB" sz="2000" b="0" i="0" dirty="0" err="1">
                <a:effectLst/>
              </a:rPr>
              <a:t>Slovic</a:t>
            </a:r>
            <a:r>
              <a:rPr lang="en-GB" sz="2000" b="0" i="0" dirty="0">
                <a:effectLst/>
              </a:rPr>
              <a:t>, Flynn, and Layman </a:t>
            </a:r>
            <a:r>
              <a:rPr lang="en-GB" sz="2000" b="0" i="0" u="none" strike="noStrike" dirty="0">
                <a:effectLst/>
                <a:hlinkClick r:id="rId2">
                  <a:extLst>
                    <a:ext uri="{A12FA001-AC4F-418D-AE19-62706E023703}">
                      <ahyp:hlinkClr xmlns:ahyp="http://schemas.microsoft.com/office/drawing/2018/hyperlinkcolor" val="tx"/>
                    </a:ext>
                  </a:extLst>
                </a:hlinkClick>
              </a:rPr>
              <a:t>1991</a:t>
            </a:r>
            <a:r>
              <a:rPr lang="en-GB" sz="2000" b="0" i="0" dirty="0">
                <a:effectLst/>
              </a:rPr>
              <a:t>) and the sources of information are reputable. </a:t>
            </a:r>
          </a:p>
          <a:p>
            <a:pPr algn="l"/>
            <a:endParaRPr lang="en-GB" sz="2000" dirty="0"/>
          </a:p>
          <a:p>
            <a:pPr algn="l"/>
            <a:r>
              <a:rPr lang="en-GB" sz="2000" b="0" i="0" dirty="0" err="1">
                <a:effectLst/>
              </a:rPr>
              <a:t>Lyu</a:t>
            </a:r>
            <a:r>
              <a:rPr lang="en-GB" sz="2000" b="0" i="0" dirty="0">
                <a:effectLst/>
              </a:rPr>
              <a:t> et al. (2013) found that spokespersons that demonstrate professional competence and have positive interactions with reporters are more trusted than those who are confrontational in press conferences, blame the media for reporting on their mistakes, and who lack the authority to make decisions. Clear and consistent messages are also crucial for successful crisis communication.</a:t>
            </a:r>
            <a:endParaRPr lang="en-GB" sz="2000"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711040" y="588444"/>
            <a:ext cx="10596674" cy="9168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b="0" dirty="0"/>
              <a:t>The Spokesperson Matters</a:t>
            </a:r>
            <a:endParaRPr lang="en-IE" dirty="0"/>
          </a:p>
        </p:txBody>
      </p:sp>
    </p:spTree>
    <p:extLst>
      <p:ext uri="{BB962C8B-B14F-4D97-AF65-F5344CB8AC3E}">
        <p14:creationId xmlns:p14="http://schemas.microsoft.com/office/powerpoint/2010/main" val="22673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3. Respond Quickly</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914400"/>
            <a:ext cx="6600825" cy="5857875"/>
          </a:xfrm>
        </p:spPr>
        <p:txBody>
          <a:bodyPr/>
          <a:lstStyle/>
          <a:p>
            <a:pPr algn="l" rtl="0" fontAlgn="base"/>
            <a:r>
              <a:rPr lang="en-GB" sz="2300" b="0" i="0" dirty="0">
                <a:solidFill>
                  <a:srgbClr val="4D4D4D"/>
                </a:solidFill>
                <a:effectLst/>
              </a:rPr>
              <a:t>Cyclone Larry with winds speeds of up to 240 km/h struck the coast of North Queensland, Australia damaging or destroying up to 70% of the buildings in its path (Falco-</a:t>
            </a:r>
            <a:r>
              <a:rPr lang="en-GB" sz="2300" b="0" i="0" dirty="0" err="1">
                <a:solidFill>
                  <a:srgbClr val="4D4D4D"/>
                </a:solidFill>
                <a:effectLst/>
              </a:rPr>
              <a:t>Mammone</a:t>
            </a:r>
            <a:r>
              <a:rPr lang="en-GB" sz="2300" b="0" i="0" dirty="0">
                <a:solidFill>
                  <a:srgbClr val="4D4D4D"/>
                </a:solidFill>
                <a:effectLst/>
              </a:rPr>
              <a:t> et al., 2006). </a:t>
            </a:r>
          </a:p>
          <a:p>
            <a:pPr algn="l" rtl="0" fontAlgn="base"/>
            <a:r>
              <a:rPr lang="en-GB" sz="2300" b="0" i="0" dirty="0">
                <a:solidFill>
                  <a:srgbClr val="4D4D4D"/>
                </a:solidFill>
                <a:effectLst/>
              </a:rPr>
              <a:t>The civil defence authorities had planned for and practised such an event and were able to evacuate all residents at risk with the result that there were no deaths although the damage bill exceeded AUD$1 billion. </a:t>
            </a:r>
          </a:p>
          <a:p>
            <a:pPr algn="l" rtl="0" fontAlgn="base"/>
            <a:r>
              <a:rPr lang="en-GB" sz="2300" b="0" i="0" dirty="0">
                <a:solidFill>
                  <a:srgbClr val="4D4D4D"/>
                </a:solidFill>
                <a:effectLst/>
              </a:rPr>
              <a:t>The success of the emergency services in dealing with Cyclone Larry illustrates the importance of retaining organizational learning in the post-resolution stage of Faulkner's model. Lessons learnt from Cyclone Winifred which struck the same region 20 years before (Falco-</a:t>
            </a:r>
            <a:r>
              <a:rPr lang="en-GB" sz="2300" b="0" i="0" dirty="0" err="1">
                <a:solidFill>
                  <a:srgbClr val="4D4D4D"/>
                </a:solidFill>
                <a:effectLst/>
              </a:rPr>
              <a:t>Mammone</a:t>
            </a:r>
            <a:r>
              <a:rPr lang="en-GB" sz="2300" b="0" i="0" dirty="0">
                <a:solidFill>
                  <a:srgbClr val="4D4D4D"/>
                </a:solidFill>
                <a:effectLst/>
              </a:rPr>
              <a:t> et al., 2006) had been used to develop a detailed response plan and to inform local government disaster planning.</a:t>
            </a: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610227" y="281704"/>
            <a:ext cx="6095998" cy="857158"/>
          </a:xfrm>
        </p:spPr>
        <p:txBody>
          <a:bodyPr>
            <a:normAutofit fontScale="92500"/>
          </a:bodyPr>
          <a:lstStyle/>
          <a:p>
            <a:r>
              <a:rPr lang="en-IE" dirty="0">
                <a:solidFill>
                  <a:srgbClr val="F27954"/>
                </a:solidFill>
              </a:rPr>
              <a:t>Example</a:t>
            </a:r>
            <a:r>
              <a:rPr lang="en-IE" b="0" dirty="0">
                <a:solidFill>
                  <a:srgbClr val="086D6E"/>
                </a:solidFill>
              </a:rPr>
              <a:t> </a:t>
            </a:r>
            <a:r>
              <a:rPr lang="en-IE" b="0" dirty="0">
                <a:solidFill>
                  <a:srgbClr val="4D4D4D"/>
                </a:solidFill>
              </a:rPr>
              <a:t>Cyclone Larry, Australia</a:t>
            </a:r>
          </a:p>
        </p:txBody>
      </p:sp>
      <p:sp>
        <p:nvSpPr>
          <p:cNvPr id="8" name="TextBox 7">
            <a:extLst>
              <a:ext uri="{FF2B5EF4-FFF2-40B4-BE49-F238E27FC236}">
                <a16:creationId xmlns:a16="http://schemas.microsoft.com/office/drawing/2014/main" id="{F80B4D4D-1D7A-3B5C-91E1-82F63E2BB35B}"/>
              </a:ext>
            </a:extLst>
          </p:cNvPr>
          <p:cNvSpPr txBox="1"/>
          <p:nvPr/>
        </p:nvSpPr>
        <p:spPr>
          <a:xfrm>
            <a:off x="657224" y="3638551"/>
            <a:ext cx="4286249" cy="3323987"/>
          </a:xfrm>
          <a:prstGeom prst="rect">
            <a:avLst/>
          </a:prstGeom>
          <a:noFill/>
        </p:spPr>
        <p:txBody>
          <a:bodyPr wrap="square" rtlCol="0">
            <a:spAutoFit/>
          </a:bodyPr>
          <a:lstStyle/>
          <a:p>
            <a:pPr algn="ctr" fontAlgn="base"/>
            <a:r>
              <a:rPr lang="en-GB" sz="2100" b="0" i="0" dirty="0">
                <a:solidFill>
                  <a:srgbClr val="4D4D4D"/>
                </a:solidFill>
                <a:effectLst/>
              </a:rPr>
              <a:t>A region should issue a statement within the first hour of a crisis and publish frequent updates. Keep customers and other stakeholders informed about progress. If a spokesperson is unsure about frequency, err on the side of too much communication, rather than too little.</a:t>
            </a:r>
          </a:p>
          <a:p>
            <a:pPr algn="ctr"/>
            <a:endParaRPr lang="en-IE" sz="2100" dirty="0">
              <a:solidFill>
                <a:srgbClr val="4D4D4D"/>
              </a:solidFill>
            </a:endParaRPr>
          </a:p>
        </p:txBody>
      </p:sp>
      <p:sp>
        <p:nvSpPr>
          <p:cNvPr id="4" name="Text Placeholder 6">
            <a:extLst>
              <a:ext uri="{FF2B5EF4-FFF2-40B4-BE49-F238E27FC236}">
                <a16:creationId xmlns:a16="http://schemas.microsoft.com/office/drawing/2014/main" id="{6616CE30-1A98-82C0-F790-0F190F7C5EB5}"/>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Tree>
    <p:extLst>
      <p:ext uri="{BB962C8B-B14F-4D97-AF65-F5344CB8AC3E}">
        <p14:creationId xmlns:p14="http://schemas.microsoft.com/office/powerpoint/2010/main" val="26297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1752" y="1255566"/>
            <a:ext cx="9259094" cy="5012095"/>
          </a:xfrm>
        </p:spPr>
        <p:txBody>
          <a:bodyPr>
            <a:noAutofit/>
          </a:bodyPr>
          <a:lstStyle/>
          <a:p>
            <a:pPr algn="l"/>
            <a:r>
              <a:rPr lang="en-GB" sz="1900" b="0" i="0" dirty="0">
                <a:effectLst/>
              </a:rPr>
              <a:t>Because of a combination of a delay in identifying foot and mouth, disbelief of the severity of such a crisis, and a lack of proactive planning, there was a delay in reacting to the crisis by the tourism industry at both a national and local level. Both the BTA and industry at the national and local levels only accepted the implications of the outbreak at the emergency phase and reacted only due to negative publicity. This involved inconsistency in developing key messages to stakeholders, partly due to confusion and a lack of information at the national level.</a:t>
            </a:r>
          </a:p>
          <a:p>
            <a:pPr algn="l"/>
            <a:endParaRPr lang="en-GB" sz="1900" dirty="0"/>
          </a:p>
          <a:p>
            <a:pPr algn="l"/>
            <a:r>
              <a:rPr lang="en-GB" sz="1900" b="0" i="0" dirty="0">
                <a:effectLst/>
              </a:rPr>
              <a:t>The BTA in their media releases noted this in a statement issued by the head of EU Affairs in Brussels which stated “in dealing with the Belgian media, the current tactics are more reactive than proactive” (BTA 2001a). Although in the personal interview the BTA insisted that they reacted within the first three days of the outbreak it was not until 28 March (one month later) that a BTA board meeting took place to coordinate communications and prepare a recovery plan for England. Industry representatives at the national level agreed that the response of the tourism sector generally had been slow and the power and effect of the media had been under-evaluated. </a:t>
            </a:r>
            <a:r>
              <a:rPr lang="en-GB" sz="1900" b="0" i="1" dirty="0">
                <a:effectLst/>
              </a:rPr>
              <a:t>(British Tourism Association BTA)</a:t>
            </a:r>
          </a:p>
          <a:p>
            <a:endParaRPr lang="en-GB" sz="1900" b="0" i="0" dirty="0">
              <a:effectLst/>
            </a:endParaRPr>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711040" y="588444"/>
            <a:ext cx="10596674" cy="9168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b="0" dirty="0"/>
              <a:t>The Impacts of a Reactive and a Slow Response</a:t>
            </a:r>
            <a:endParaRPr lang="en-IE" b="0" dirty="0"/>
          </a:p>
        </p:txBody>
      </p:sp>
    </p:spTree>
    <p:extLst>
      <p:ext uri="{BB962C8B-B14F-4D97-AF65-F5344CB8AC3E}">
        <p14:creationId xmlns:p14="http://schemas.microsoft.com/office/powerpoint/2010/main" val="248590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4. Feed PR &amp; Media with Tailored News</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914400"/>
            <a:ext cx="6600825" cy="5857875"/>
          </a:xfrm>
        </p:spPr>
        <p:txBody>
          <a:bodyPr/>
          <a:lstStyle/>
          <a:p>
            <a:pPr algn="l" rtl="0" fontAlgn="base"/>
            <a:r>
              <a:rPr lang="en-GB" dirty="0"/>
              <a:t>Regions should </a:t>
            </a:r>
            <a:r>
              <a:rPr lang="en-GB" sz="2400" dirty="0"/>
              <a:t>release only authoritative, reliable information. Regular updates will serve to counter speculation and misunderstandings. Furthermore, all reasonable media requests should be accommodated as quickly as possible in order to disseminate factual details and to position the region’s tourism industry as being open and responsible, and working in the best interests of its customers. </a:t>
            </a:r>
          </a:p>
          <a:p>
            <a:pPr algn="l" rtl="0" fontAlgn="base"/>
            <a:r>
              <a:rPr lang="en-GB" sz="2400" dirty="0"/>
              <a:t>The nature and timing of the TCMT media response must be guided by the extent of the crisis or incident. In some cases, particularly those that require sensitivity such as the loss of life, it will be advisable to wait until an appropriate time before issuing anything other than essential factual advice for travellers.</a:t>
            </a:r>
            <a:endParaRPr lang="en-GB" sz="2300" b="0" i="0" dirty="0">
              <a:solidFill>
                <a:srgbClr val="4D4D4D"/>
              </a:solidFill>
              <a:effectLst/>
            </a:endParaRP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277033"/>
            <a:ext cx="6532722" cy="857158"/>
          </a:xfrm>
        </p:spPr>
        <p:txBody>
          <a:bodyPr>
            <a:normAutofit fontScale="85000" lnSpcReduction="10000"/>
          </a:bodyPr>
          <a:lstStyle/>
          <a:p>
            <a:r>
              <a:rPr lang="en-IE" dirty="0">
                <a:solidFill>
                  <a:srgbClr val="F27954"/>
                </a:solidFill>
              </a:rPr>
              <a:t>Example</a:t>
            </a:r>
            <a:r>
              <a:rPr lang="en-IE" b="0" dirty="0">
                <a:solidFill>
                  <a:srgbClr val="086D6E"/>
                </a:solidFill>
              </a:rPr>
              <a:t> </a:t>
            </a:r>
            <a:r>
              <a:rPr lang="en-IE" b="0" dirty="0">
                <a:solidFill>
                  <a:srgbClr val="4D4D4D"/>
                </a:solidFill>
              </a:rPr>
              <a:t>Handle Media Misinformation</a:t>
            </a:r>
          </a:p>
        </p:txBody>
      </p:sp>
      <p:sp>
        <p:nvSpPr>
          <p:cNvPr id="8" name="TextBox 7">
            <a:extLst>
              <a:ext uri="{FF2B5EF4-FFF2-40B4-BE49-F238E27FC236}">
                <a16:creationId xmlns:a16="http://schemas.microsoft.com/office/drawing/2014/main" id="{F80B4D4D-1D7A-3B5C-91E1-82F63E2BB35B}"/>
              </a:ext>
            </a:extLst>
          </p:cNvPr>
          <p:cNvSpPr txBox="1"/>
          <p:nvPr/>
        </p:nvSpPr>
        <p:spPr>
          <a:xfrm>
            <a:off x="409577" y="3671172"/>
            <a:ext cx="4533898" cy="3647152"/>
          </a:xfrm>
          <a:prstGeom prst="rect">
            <a:avLst/>
          </a:prstGeom>
          <a:noFill/>
        </p:spPr>
        <p:txBody>
          <a:bodyPr wrap="square" rtlCol="0">
            <a:spAutoFit/>
          </a:bodyPr>
          <a:lstStyle/>
          <a:p>
            <a:pPr algn="ctr" fontAlgn="base"/>
            <a:r>
              <a:rPr lang="en-GB" sz="2100" b="0" i="0" dirty="0">
                <a:solidFill>
                  <a:srgbClr val="4D4D4D"/>
                </a:solidFill>
                <a:effectLst/>
              </a:rPr>
              <a:t>Journalists will create a story with or without the help of the region. Don’t let media and PR mislead the crisis story.  Create the</a:t>
            </a:r>
            <a:r>
              <a:rPr lang="en-GB" sz="2100" dirty="0">
                <a:solidFill>
                  <a:srgbClr val="4D4D4D"/>
                </a:solidFill>
              </a:rPr>
              <a:t>ir story and send it to them. Have a holding copy statement template on standby. Spokespeople need to be quick, upfront, and transparent. Simple words to avoid further mistrust and resentment.</a:t>
            </a:r>
          </a:p>
          <a:p>
            <a:pPr algn="ctr" fontAlgn="base"/>
            <a:endParaRPr lang="en-GB" sz="2100" dirty="0">
              <a:solidFill>
                <a:srgbClr val="4D4D4D"/>
              </a:solidFill>
            </a:endParaRPr>
          </a:p>
          <a:p>
            <a:pPr algn="ctr"/>
            <a:endParaRPr lang="en-IE" sz="2100" dirty="0">
              <a:solidFill>
                <a:srgbClr val="4D4D4D"/>
              </a:solidFill>
            </a:endParaRPr>
          </a:p>
        </p:txBody>
      </p:sp>
      <p:sp>
        <p:nvSpPr>
          <p:cNvPr id="4" name="Text Placeholder 6">
            <a:extLst>
              <a:ext uri="{FF2B5EF4-FFF2-40B4-BE49-F238E27FC236}">
                <a16:creationId xmlns:a16="http://schemas.microsoft.com/office/drawing/2014/main" id="{309D4640-2047-A5B2-8479-4B9345829EA1}"/>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Tree>
    <p:extLst>
      <p:ext uri="{BB962C8B-B14F-4D97-AF65-F5344CB8AC3E}">
        <p14:creationId xmlns:p14="http://schemas.microsoft.com/office/powerpoint/2010/main" val="342190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8982" y="1547280"/>
            <a:ext cx="9259094" cy="4815420"/>
          </a:xfrm>
        </p:spPr>
        <p:txBody>
          <a:bodyPr>
            <a:noAutofit/>
          </a:bodyPr>
          <a:lstStyle/>
          <a:p>
            <a:pPr algn="l"/>
            <a:r>
              <a:rPr lang="en-GB" sz="2000" b="0" i="0" dirty="0">
                <a:effectLst/>
              </a:rPr>
              <a:t>Responding quickly to the demands of the media and public is important as the media have deadlines to work to and are looking for quick sources of information. If the crisis team does not fill the void, someone else will (Coombs, 1999). </a:t>
            </a:r>
            <a:r>
              <a:rPr lang="en-GB" sz="2000" b="0" i="0" dirty="0" err="1">
                <a:effectLst/>
              </a:rPr>
              <a:t>Zerman</a:t>
            </a:r>
            <a:r>
              <a:rPr lang="en-GB" sz="2000" b="0" i="0" dirty="0">
                <a:effectLst/>
              </a:rPr>
              <a:t> (1995:25) agrees to state that “the mass media has the power to make break a business.” </a:t>
            </a:r>
          </a:p>
          <a:p>
            <a:pPr algn="l"/>
            <a:endParaRPr lang="en-GB" sz="2000" dirty="0"/>
          </a:p>
          <a:p>
            <a:pPr algn="l"/>
            <a:r>
              <a:rPr lang="en-GB" sz="2000" b="0" i="0" dirty="0">
                <a:effectLst/>
              </a:rPr>
              <a:t>Sensationalist media coverage of the 1980 Mt St Helens disaster and the 1985 East Kootenay forest fires were noted as contributing to confusion during the emergency phase as the media were blamed for misleading public opinion concerning the severity of the disasters. This also impacted the long-term recovery phase for the destination (see Murphey and Bayley, 1989). However, difficulties have been noted in managing the media as it is unlikely that there will be a time delay between the start of any crisis and media coverage (Ashcroft, 1997)</a:t>
            </a:r>
          </a:p>
          <a:p>
            <a:endParaRPr lang="en-GB" sz="2000" b="0" i="0" dirty="0">
              <a:effectLst/>
            </a:endParaRPr>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711040" y="588444"/>
            <a:ext cx="10596674" cy="91688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b="0" dirty="0"/>
              <a:t>Media Needs to Be Managed. Otherwise it can Break a Business</a:t>
            </a:r>
            <a:endParaRPr lang="en-IE" dirty="0"/>
          </a:p>
        </p:txBody>
      </p:sp>
    </p:spTree>
    <p:extLst>
      <p:ext uri="{BB962C8B-B14F-4D97-AF65-F5344CB8AC3E}">
        <p14:creationId xmlns:p14="http://schemas.microsoft.com/office/powerpoint/2010/main" val="263531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aphic 2">
            <a:extLst>
              <a:ext uri="{FF2B5EF4-FFF2-40B4-BE49-F238E27FC236}">
                <a16:creationId xmlns:a16="http://schemas.microsoft.com/office/drawing/2014/main" id="{D5C6D5EF-F0B6-D850-774D-32E3D3984A1E}"/>
              </a:ext>
            </a:extLst>
          </p:cNvPr>
          <p:cNvGrpSpPr/>
          <p:nvPr/>
        </p:nvGrpSpPr>
        <p:grpSpPr>
          <a:xfrm>
            <a:off x="9451187" y="363617"/>
            <a:ext cx="1341376" cy="1097157"/>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711040" y="588444"/>
            <a:ext cx="10596674" cy="9168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b="0" dirty="0"/>
              <a:t>Tourism Crisis and Recovery Strategies</a:t>
            </a:r>
            <a:endParaRPr lang="en-IE" dirty="0"/>
          </a:p>
        </p:txBody>
      </p:sp>
      <p:pic>
        <p:nvPicPr>
          <p:cNvPr id="3" name="Picture 2">
            <a:extLst>
              <a:ext uri="{FF2B5EF4-FFF2-40B4-BE49-F238E27FC236}">
                <a16:creationId xmlns:a16="http://schemas.microsoft.com/office/drawing/2014/main" id="{DD248287-0918-E5CE-E0C7-63AF2EC9D6DD}"/>
              </a:ext>
            </a:extLst>
          </p:cNvPr>
          <p:cNvPicPr>
            <a:picLocks noChangeAspect="1"/>
          </p:cNvPicPr>
          <p:nvPr/>
        </p:nvPicPr>
        <p:blipFill>
          <a:blip r:embed="rId3" cstate="screen">
            <a:extLst>
              <a:ext uri="{28A0092B-C50C-407E-A947-70E740481C1C}">
                <a14:useLocalDpi xmlns:a14="http://schemas.microsoft.com/office/drawing/2010/main"/>
              </a:ext>
            </a:extLst>
          </a:blip>
          <a:srcRect l="7306" r="7306"/>
          <a:stretch/>
        </p:blipFill>
        <p:spPr>
          <a:xfrm>
            <a:off x="3219696" y="1390315"/>
            <a:ext cx="5528373" cy="4608000"/>
          </a:xfrm>
          <a:prstGeom prst="rect">
            <a:avLst/>
          </a:prstGeom>
        </p:spPr>
      </p:pic>
      <p:grpSp>
        <p:nvGrpSpPr>
          <p:cNvPr id="5" name="Group 4">
            <a:extLst>
              <a:ext uri="{FF2B5EF4-FFF2-40B4-BE49-F238E27FC236}">
                <a16:creationId xmlns:a16="http://schemas.microsoft.com/office/drawing/2014/main" id="{3B240495-1CD4-B6D2-0EF4-F09CD4EE70B4}"/>
              </a:ext>
            </a:extLst>
          </p:cNvPr>
          <p:cNvGrpSpPr/>
          <p:nvPr/>
        </p:nvGrpSpPr>
        <p:grpSpPr>
          <a:xfrm>
            <a:off x="9348215" y="5038061"/>
            <a:ext cx="2109670" cy="1257272"/>
            <a:chOff x="8695432" y="5336869"/>
            <a:chExt cx="2109670" cy="1257272"/>
          </a:xfrm>
          <a:solidFill>
            <a:schemeClr val="bg1"/>
          </a:solidFill>
        </p:grpSpPr>
        <p:pic>
          <p:nvPicPr>
            <p:cNvPr id="6" name="Graphic 5" descr="Document outline">
              <a:hlinkClick r:id="rId4"/>
              <a:extLst>
                <a:ext uri="{FF2B5EF4-FFF2-40B4-BE49-F238E27FC236}">
                  <a16:creationId xmlns:a16="http://schemas.microsoft.com/office/drawing/2014/main" id="{6D861889-27EE-06A3-95C7-8A4A9BE616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75028" y="5336869"/>
              <a:ext cx="363472" cy="363472"/>
            </a:xfrm>
            <a:prstGeom prst="rect">
              <a:avLst/>
            </a:prstGeom>
          </p:spPr>
        </p:pic>
        <p:pic>
          <p:nvPicPr>
            <p:cNvPr id="7" name="Graphic 6" descr="Touchscreen with solid fill">
              <a:extLst>
                <a:ext uri="{FF2B5EF4-FFF2-40B4-BE49-F238E27FC236}">
                  <a16:creationId xmlns:a16="http://schemas.microsoft.com/office/drawing/2014/main" id="{38270FE9-A17D-A5FF-E288-BD5284777E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27073" y="5402725"/>
              <a:ext cx="914400" cy="914400"/>
            </a:xfrm>
            <a:prstGeom prst="rect">
              <a:avLst/>
            </a:prstGeom>
          </p:spPr>
        </p:pic>
        <p:sp>
          <p:nvSpPr>
            <p:cNvPr id="68" name="Text Placeholder 5">
              <a:hlinkClick r:id="rId9"/>
              <a:extLst>
                <a:ext uri="{FF2B5EF4-FFF2-40B4-BE49-F238E27FC236}">
                  <a16:creationId xmlns:a16="http://schemas.microsoft.com/office/drawing/2014/main" id="{C5A6A28C-7956-E1C9-50E5-4FC34813A376}"/>
                </a:ext>
              </a:extLst>
            </p:cNvPr>
            <p:cNvSpPr txBox="1">
              <a:spLocks/>
            </p:cNvSpPr>
            <p:nvPr/>
          </p:nvSpPr>
          <p:spPr>
            <a:xfrm>
              <a:off x="8695432" y="6250117"/>
              <a:ext cx="2109670" cy="344024"/>
            </a:xfrm>
            <a:prstGeom prst="rect">
              <a:avLst/>
            </a:prstGeom>
            <a:grp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000"/>
                </a:lnSpc>
                <a:spcBef>
                  <a:spcPts val="0"/>
                </a:spcBef>
              </a:pPr>
              <a:r>
                <a:rPr lang="en-IE" sz="1000" b="1" dirty="0">
                  <a:solidFill>
                    <a:srgbClr val="F37C57"/>
                  </a:solidFill>
                  <a:hlinkClick r:id="rId10">
                    <a:extLst>
                      <a:ext uri="{A12FA001-AC4F-418D-AE19-62706E023703}">
                        <ahyp:hlinkClr xmlns:ahyp="http://schemas.microsoft.com/office/drawing/2018/hyperlinkcolor" val="tx"/>
                      </a:ext>
                    </a:extLst>
                  </a:hlinkClick>
                </a:rPr>
                <a:t>Read Research Article</a:t>
              </a:r>
              <a:endParaRPr lang="en-IE" sz="1000" b="1" dirty="0">
                <a:solidFill>
                  <a:srgbClr val="F37C57"/>
                </a:solidFill>
              </a:endParaRPr>
            </a:p>
          </p:txBody>
        </p:sp>
      </p:grpSp>
      <p:sp>
        <p:nvSpPr>
          <p:cNvPr id="69" name="Text Placeholder 5">
            <a:extLst>
              <a:ext uri="{FF2B5EF4-FFF2-40B4-BE49-F238E27FC236}">
                <a16:creationId xmlns:a16="http://schemas.microsoft.com/office/drawing/2014/main" id="{B65F6ACB-AF14-9C6B-2C20-D21E554CA519}"/>
              </a:ext>
            </a:extLst>
          </p:cNvPr>
          <p:cNvSpPr txBox="1">
            <a:spLocks/>
          </p:cNvSpPr>
          <p:nvPr/>
        </p:nvSpPr>
        <p:spPr>
          <a:xfrm>
            <a:off x="4419600" y="5524220"/>
            <a:ext cx="2732216" cy="49337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400" b="1" dirty="0"/>
              <a:t>Based on WTO 1998, page 156</a:t>
            </a:r>
          </a:p>
        </p:txBody>
      </p:sp>
      <p:sp>
        <p:nvSpPr>
          <p:cNvPr id="70" name="Text Placeholder 5">
            <a:extLst>
              <a:ext uri="{FF2B5EF4-FFF2-40B4-BE49-F238E27FC236}">
                <a16:creationId xmlns:a16="http://schemas.microsoft.com/office/drawing/2014/main" id="{F105AA24-0FB2-E59B-7D68-B477A5170232}"/>
              </a:ext>
            </a:extLst>
          </p:cNvPr>
          <p:cNvSpPr txBox="1">
            <a:spLocks/>
          </p:cNvSpPr>
          <p:nvPr/>
        </p:nvSpPr>
        <p:spPr>
          <a:xfrm>
            <a:off x="3798512" y="1962646"/>
            <a:ext cx="4398312" cy="7156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400" b="1" dirty="0">
                <a:solidFill>
                  <a:srgbClr val="79527B"/>
                </a:solidFill>
              </a:rPr>
              <a:t>An incident occurs, which the media describes and often, but not always exaggerates</a:t>
            </a:r>
          </a:p>
        </p:txBody>
      </p:sp>
      <p:sp>
        <p:nvSpPr>
          <p:cNvPr id="71" name="Text Placeholder 5">
            <a:extLst>
              <a:ext uri="{FF2B5EF4-FFF2-40B4-BE49-F238E27FC236}">
                <a16:creationId xmlns:a16="http://schemas.microsoft.com/office/drawing/2014/main" id="{E2C5A8BE-FF89-68D1-A333-CC5C09839FE7}"/>
              </a:ext>
            </a:extLst>
          </p:cNvPr>
          <p:cNvSpPr txBox="1">
            <a:spLocks/>
          </p:cNvSpPr>
          <p:nvPr/>
        </p:nvSpPr>
        <p:spPr>
          <a:xfrm>
            <a:off x="3798512" y="2877046"/>
            <a:ext cx="4398312" cy="7156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400" b="1" dirty="0"/>
              <a:t>Tourists leave the area, bookings are cancelled</a:t>
            </a:r>
          </a:p>
        </p:txBody>
      </p:sp>
      <p:sp>
        <p:nvSpPr>
          <p:cNvPr id="72" name="Text Placeholder 5">
            <a:extLst>
              <a:ext uri="{FF2B5EF4-FFF2-40B4-BE49-F238E27FC236}">
                <a16:creationId xmlns:a16="http://schemas.microsoft.com/office/drawing/2014/main" id="{2D1E0AD5-A6DF-27AB-2B66-399000F47A93}"/>
              </a:ext>
            </a:extLst>
          </p:cNvPr>
          <p:cNvSpPr txBox="1">
            <a:spLocks/>
          </p:cNvSpPr>
          <p:nvPr/>
        </p:nvSpPr>
        <p:spPr>
          <a:xfrm>
            <a:off x="3785259" y="3804698"/>
            <a:ext cx="4398312" cy="7156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400" b="1" dirty="0"/>
              <a:t>Destination suffers economically, poor press coverage may continue, magnifying the effects of the incident</a:t>
            </a:r>
          </a:p>
        </p:txBody>
      </p:sp>
      <p:sp>
        <p:nvSpPr>
          <p:cNvPr id="73" name="Text Placeholder 5">
            <a:extLst>
              <a:ext uri="{FF2B5EF4-FFF2-40B4-BE49-F238E27FC236}">
                <a16:creationId xmlns:a16="http://schemas.microsoft.com/office/drawing/2014/main" id="{021AEFB4-2B37-1698-810B-6DBE04439153}"/>
              </a:ext>
            </a:extLst>
          </p:cNvPr>
          <p:cNvSpPr txBox="1">
            <a:spLocks/>
          </p:cNvSpPr>
          <p:nvPr/>
        </p:nvSpPr>
        <p:spPr>
          <a:xfrm>
            <a:off x="3798511" y="4719098"/>
            <a:ext cx="4398312" cy="7156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1400" b="1" dirty="0"/>
              <a:t>Destination commences its own media coverage</a:t>
            </a:r>
          </a:p>
        </p:txBody>
      </p:sp>
      <p:pic>
        <p:nvPicPr>
          <p:cNvPr id="4" name="Graphic 3" descr="Document with solid fill">
            <a:hlinkClick r:id="rId10"/>
            <a:extLst>
              <a:ext uri="{FF2B5EF4-FFF2-40B4-BE49-F238E27FC236}">
                <a16:creationId xmlns:a16="http://schemas.microsoft.com/office/drawing/2014/main" id="{5A805F9E-1729-D346-8445-FCC3E27391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61918" y="2259869"/>
            <a:ext cx="1950785" cy="1950785"/>
          </a:xfrm>
          <a:prstGeom prst="rect">
            <a:avLst/>
          </a:prstGeom>
        </p:spPr>
      </p:pic>
      <p:sp>
        <p:nvSpPr>
          <p:cNvPr id="66" name="TextBox 65">
            <a:extLst>
              <a:ext uri="{FF2B5EF4-FFF2-40B4-BE49-F238E27FC236}">
                <a16:creationId xmlns:a16="http://schemas.microsoft.com/office/drawing/2014/main" id="{65A03AFD-E23D-F82C-2CFD-23DEEA7B2871}"/>
              </a:ext>
            </a:extLst>
          </p:cNvPr>
          <p:cNvSpPr txBox="1"/>
          <p:nvPr/>
        </p:nvSpPr>
        <p:spPr>
          <a:xfrm>
            <a:off x="9329501" y="4169789"/>
            <a:ext cx="1872578" cy="646331"/>
          </a:xfrm>
          <a:prstGeom prst="rect">
            <a:avLst/>
          </a:prstGeom>
          <a:noFill/>
        </p:spPr>
        <p:txBody>
          <a:bodyPr wrap="square" rtlCol="0">
            <a:spAutoFit/>
          </a:bodyPr>
          <a:lstStyle/>
          <a:p>
            <a:pPr algn="ctr"/>
            <a:r>
              <a:rPr lang="en-IE" dirty="0">
                <a:solidFill>
                  <a:schemeClr val="bg1"/>
                </a:solidFill>
                <a:hlinkClick r:id="rId10">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2213755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5. Consistency of Response</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838200"/>
            <a:ext cx="6600825" cy="5857875"/>
          </a:xfrm>
        </p:spPr>
        <p:txBody>
          <a:bodyPr/>
          <a:lstStyle/>
          <a:p>
            <a:pPr marL="342900" indent="-342900">
              <a:lnSpc>
                <a:spcPct val="100000"/>
              </a:lnSpc>
              <a:spcBef>
                <a:spcPts val="0"/>
              </a:spcBef>
              <a:buFont typeface="Wingdings" panose="05000000000000000000" pitchFamily="2" charset="2"/>
              <a:buChar char="ü"/>
            </a:pPr>
            <a:r>
              <a:rPr lang="en-GB" sz="2000" b="1" dirty="0">
                <a:solidFill>
                  <a:srgbClr val="F27954"/>
                </a:solidFill>
              </a:rPr>
              <a:t>Anticipate potential questions</a:t>
            </a:r>
            <a:r>
              <a:rPr lang="en-GB" sz="2000" dirty="0"/>
              <a:t> and prepare thoroughly.</a:t>
            </a:r>
          </a:p>
          <a:p>
            <a:pPr marL="342900" indent="-342900">
              <a:lnSpc>
                <a:spcPct val="100000"/>
              </a:lnSpc>
              <a:spcBef>
                <a:spcPts val="0"/>
              </a:spcBef>
              <a:buFont typeface="Wingdings" panose="05000000000000000000" pitchFamily="2" charset="2"/>
              <a:buChar char="ü"/>
            </a:pPr>
            <a:r>
              <a:rPr lang="en-GB" sz="2000" dirty="0"/>
              <a:t>Speak calmly and concisely and in </a:t>
            </a:r>
            <a:r>
              <a:rPr lang="en-GB" sz="2000" b="1" dirty="0">
                <a:solidFill>
                  <a:srgbClr val="F27954"/>
                </a:solidFill>
              </a:rPr>
              <a:t>short sentences</a:t>
            </a:r>
            <a:r>
              <a:rPr lang="en-GB" sz="2000" dirty="0"/>
              <a:t>. Stick to </a:t>
            </a:r>
            <a:r>
              <a:rPr lang="en-GB" sz="2000" b="1" dirty="0">
                <a:solidFill>
                  <a:srgbClr val="F27954"/>
                </a:solidFill>
              </a:rPr>
              <a:t>pre-planned central key messages </a:t>
            </a:r>
            <a:r>
              <a:rPr lang="en-GB" sz="2000" dirty="0"/>
              <a:t>and responses.</a:t>
            </a:r>
          </a:p>
          <a:p>
            <a:pPr marL="342900" indent="-342900">
              <a:lnSpc>
                <a:spcPct val="100000"/>
              </a:lnSpc>
              <a:spcBef>
                <a:spcPts val="0"/>
              </a:spcBef>
              <a:buFont typeface="Wingdings" panose="05000000000000000000" pitchFamily="2" charset="2"/>
              <a:buChar char="ü"/>
            </a:pPr>
            <a:r>
              <a:rPr lang="en-GB" sz="2000" dirty="0"/>
              <a:t>Never assume the </a:t>
            </a:r>
            <a:r>
              <a:rPr lang="en-GB" sz="2000" b="1" dirty="0">
                <a:solidFill>
                  <a:srgbClr val="F27954"/>
                </a:solidFill>
              </a:rPr>
              <a:t>cameras or recorders </a:t>
            </a:r>
            <a:r>
              <a:rPr lang="en-GB" sz="2000" dirty="0"/>
              <a:t>are off.</a:t>
            </a:r>
          </a:p>
          <a:p>
            <a:pPr marL="342900" indent="-342900">
              <a:lnSpc>
                <a:spcPct val="100000"/>
              </a:lnSpc>
              <a:spcBef>
                <a:spcPts val="0"/>
              </a:spcBef>
              <a:buFont typeface="Wingdings" panose="05000000000000000000" pitchFamily="2" charset="2"/>
              <a:buChar char="ü"/>
            </a:pPr>
            <a:r>
              <a:rPr lang="en-GB" sz="2000" dirty="0"/>
              <a:t>Remember who the </a:t>
            </a:r>
            <a:r>
              <a:rPr lang="en-GB" sz="2000" b="1" dirty="0">
                <a:solidFill>
                  <a:srgbClr val="F27954"/>
                </a:solidFill>
              </a:rPr>
              <a:t>audience is </a:t>
            </a:r>
            <a:r>
              <a:rPr lang="en-GB" sz="2000" dirty="0"/>
              <a:t>– viewers, tourists, stakeholders, listeners, and readers. </a:t>
            </a:r>
          </a:p>
          <a:p>
            <a:pPr marL="342900" indent="-342900">
              <a:lnSpc>
                <a:spcPct val="100000"/>
              </a:lnSpc>
              <a:spcBef>
                <a:spcPts val="0"/>
              </a:spcBef>
              <a:buFont typeface="Wingdings" panose="05000000000000000000" pitchFamily="2" charset="2"/>
              <a:buChar char="ü"/>
            </a:pPr>
            <a:r>
              <a:rPr lang="en-GB" sz="2000" dirty="0"/>
              <a:t>Be aware of the </a:t>
            </a:r>
            <a:r>
              <a:rPr lang="en-GB" sz="2000" b="1" dirty="0">
                <a:solidFill>
                  <a:srgbClr val="F27954"/>
                </a:solidFill>
              </a:rPr>
              <a:t>latest information </a:t>
            </a:r>
            <a:r>
              <a:rPr lang="en-GB" sz="2000" dirty="0"/>
              <a:t>and know the facts. Have background information to hand. </a:t>
            </a:r>
          </a:p>
          <a:p>
            <a:pPr marL="342900" indent="-342900">
              <a:lnSpc>
                <a:spcPct val="100000"/>
              </a:lnSpc>
              <a:spcBef>
                <a:spcPts val="0"/>
              </a:spcBef>
              <a:buFont typeface="Wingdings" panose="05000000000000000000" pitchFamily="2" charset="2"/>
              <a:buChar char="ü"/>
            </a:pPr>
            <a:r>
              <a:rPr lang="en-GB" sz="2000" dirty="0"/>
              <a:t>Be aware of how the crisis or incident is being reported and of any specific </a:t>
            </a:r>
            <a:r>
              <a:rPr lang="en-GB" sz="2000" b="1" dirty="0">
                <a:solidFill>
                  <a:srgbClr val="F27954"/>
                </a:solidFill>
              </a:rPr>
              <a:t>concerns raised.</a:t>
            </a:r>
          </a:p>
          <a:p>
            <a:pPr marL="342900" indent="-342900">
              <a:lnSpc>
                <a:spcPct val="100000"/>
              </a:lnSpc>
              <a:spcBef>
                <a:spcPts val="0"/>
              </a:spcBef>
              <a:buFont typeface="Wingdings" panose="05000000000000000000" pitchFamily="2" charset="2"/>
              <a:buChar char="ü"/>
            </a:pPr>
            <a:r>
              <a:rPr lang="en-GB" sz="2000" dirty="0"/>
              <a:t>Don’t do media interviews </a:t>
            </a:r>
            <a:r>
              <a:rPr lang="en-GB" sz="2000" b="1" dirty="0">
                <a:solidFill>
                  <a:srgbClr val="F27954"/>
                </a:solidFill>
              </a:rPr>
              <a:t>off the cuff </a:t>
            </a:r>
            <a:r>
              <a:rPr lang="en-GB" sz="2000" dirty="0"/>
              <a:t>– think first and have a clear objective.</a:t>
            </a:r>
          </a:p>
          <a:p>
            <a:pPr marL="342900" indent="-342900">
              <a:lnSpc>
                <a:spcPct val="100000"/>
              </a:lnSpc>
              <a:spcBef>
                <a:spcPts val="0"/>
              </a:spcBef>
              <a:buFont typeface="Wingdings" panose="05000000000000000000" pitchFamily="2" charset="2"/>
              <a:buChar char="ü"/>
            </a:pPr>
            <a:r>
              <a:rPr lang="en-GB" sz="2000" dirty="0"/>
              <a:t>If appropriate, ask whether the journalist has spoken to anyone else.</a:t>
            </a:r>
          </a:p>
          <a:p>
            <a:pPr marL="342900" indent="-342900">
              <a:lnSpc>
                <a:spcPct val="100000"/>
              </a:lnSpc>
              <a:spcBef>
                <a:spcPts val="0"/>
              </a:spcBef>
              <a:buFont typeface="Wingdings" panose="05000000000000000000" pitchFamily="2" charset="2"/>
              <a:buChar char="ü"/>
            </a:pPr>
            <a:r>
              <a:rPr lang="en-GB" sz="2000" dirty="0"/>
              <a:t>Use </a:t>
            </a:r>
            <a:r>
              <a:rPr lang="en-GB" sz="2000" b="1" dirty="0">
                <a:solidFill>
                  <a:srgbClr val="F27954"/>
                </a:solidFill>
              </a:rPr>
              <a:t>simple everyday language.</a:t>
            </a:r>
          </a:p>
          <a:p>
            <a:pPr marL="342900" indent="-342900">
              <a:lnSpc>
                <a:spcPct val="100000"/>
              </a:lnSpc>
              <a:spcBef>
                <a:spcPts val="0"/>
              </a:spcBef>
              <a:buFont typeface="Wingdings" panose="05000000000000000000" pitchFamily="2" charset="2"/>
              <a:buChar char="ü"/>
            </a:pPr>
            <a:r>
              <a:rPr lang="en-GB" sz="2000" dirty="0"/>
              <a:t>Ignore </a:t>
            </a:r>
            <a:r>
              <a:rPr lang="en-GB" sz="2000" b="1" dirty="0">
                <a:solidFill>
                  <a:srgbClr val="F27954"/>
                </a:solidFill>
              </a:rPr>
              <a:t>surrounding distractions</a:t>
            </a:r>
            <a:r>
              <a:rPr lang="en-GB" sz="2000" dirty="0"/>
              <a:t>, and dress appropriately.</a:t>
            </a:r>
          </a:p>
          <a:p>
            <a:pPr marL="342900" indent="-342900">
              <a:lnSpc>
                <a:spcPct val="100000"/>
              </a:lnSpc>
              <a:spcBef>
                <a:spcPts val="0"/>
              </a:spcBef>
              <a:buFont typeface="Wingdings" panose="05000000000000000000" pitchFamily="2" charset="2"/>
              <a:buChar char="ü"/>
            </a:pPr>
            <a:r>
              <a:rPr lang="en-GB" sz="2000" dirty="0"/>
              <a:t>Don’t be </a:t>
            </a:r>
            <a:r>
              <a:rPr lang="en-GB" sz="2000" b="1" dirty="0">
                <a:solidFill>
                  <a:srgbClr val="F27954"/>
                </a:solidFill>
              </a:rPr>
              <a:t>defensive or lie</a:t>
            </a:r>
            <a:r>
              <a:rPr lang="en-GB" sz="2000" dirty="0"/>
              <a:t>, don’t repeat, and avoid debates. Ensure an </a:t>
            </a:r>
            <a:r>
              <a:rPr lang="en-GB" sz="2000" b="1" dirty="0">
                <a:solidFill>
                  <a:srgbClr val="F27954"/>
                </a:solidFill>
              </a:rPr>
              <a:t>appropriate backdrop </a:t>
            </a:r>
            <a:r>
              <a:rPr lang="en-GB" sz="2000" dirty="0"/>
              <a:t>for television interviews.</a:t>
            </a:r>
            <a:endParaRPr lang="en-IE" sz="2000" dirty="0"/>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77008"/>
            <a:ext cx="6532722" cy="857158"/>
          </a:xfrm>
        </p:spPr>
        <p:txBody>
          <a:bodyPr anchor="ctr">
            <a:normAutofit/>
          </a:bodyPr>
          <a:lstStyle/>
          <a:p>
            <a:r>
              <a:rPr lang="en-IE" sz="2800" dirty="0">
                <a:solidFill>
                  <a:srgbClr val="F27954"/>
                </a:solidFill>
              </a:rPr>
              <a:t>Example</a:t>
            </a:r>
            <a:r>
              <a:rPr lang="en-IE" sz="2800" b="0" dirty="0">
                <a:solidFill>
                  <a:srgbClr val="086D6E"/>
                </a:solidFill>
              </a:rPr>
              <a:t> </a:t>
            </a:r>
            <a:r>
              <a:rPr lang="en-IE" sz="2800" b="0" dirty="0">
                <a:solidFill>
                  <a:srgbClr val="4D4D4D"/>
                </a:solidFill>
              </a:rPr>
              <a:t>How to Stay Consistent</a:t>
            </a:r>
          </a:p>
        </p:txBody>
      </p:sp>
      <p:sp>
        <p:nvSpPr>
          <p:cNvPr id="8" name="TextBox 7">
            <a:extLst>
              <a:ext uri="{FF2B5EF4-FFF2-40B4-BE49-F238E27FC236}">
                <a16:creationId xmlns:a16="http://schemas.microsoft.com/office/drawing/2014/main" id="{F80B4D4D-1D7A-3B5C-91E1-82F63E2BB35B}"/>
              </a:ext>
            </a:extLst>
          </p:cNvPr>
          <p:cNvSpPr txBox="1"/>
          <p:nvPr/>
        </p:nvSpPr>
        <p:spPr>
          <a:xfrm>
            <a:off x="409577" y="3671172"/>
            <a:ext cx="4533898" cy="3647152"/>
          </a:xfrm>
          <a:prstGeom prst="rect">
            <a:avLst/>
          </a:prstGeom>
          <a:noFill/>
        </p:spPr>
        <p:txBody>
          <a:bodyPr wrap="square" rtlCol="0">
            <a:spAutoFit/>
          </a:bodyPr>
          <a:lstStyle/>
          <a:p>
            <a:pPr algn="ctr" fontAlgn="base"/>
            <a:r>
              <a:rPr lang="en-GB" sz="2100" dirty="0">
                <a:solidFill>
                  <a:srgbClr val="4D4D4D"/>
                </a:solidFill>
              </a:rPr>
              <a:t>The crisis can be unplanned but the communication can be planned in advance where discussions can lead to consistent strong messages. </a:t>
            </a:r>
            <a:r>
              <a:rPr lang="en-GB" sz="2100" b="0" i="0" dirty="0">
                <a:solidFill>
                  <a:srgbClr val="4D4D4D"/>
                </a:solidFill>
                <a:effectLst/>
              </a:rPr>
              <a:t>Having a Holding Statement is a good place to start for consistency of response. The Holding Statement will outline the who, what, where, when, how, and answer all other relevant priority questions. </a:t>
            </a:r>
            <a:endParaRPr lang="en-GB" sz="2100" dirty="0">
              <a:solidFill>
                <a:srgbClr val="4D4D4D"/>
              </a:solidFill>
            </a:endParaRPr>
          </a:p>
          <a:p>
            <a:pPr algn="ctr" fontAlgn="base"/>
            <a:endParaRPr lang="en-GB" sz="2100" dirty="0">
              <a:solidFill>
                <a:srgbClr val="4D4D4D"/>
              </a:solidFill>
            </a:endParaRPr>
          </a:p>
          <a:p>
            <a:pPr algn="ctr"/>
            <a:endParaRPr lang="en-IE" sz="2100" dirty="0">
              <a:solidFill>
                <a:srgbClr val="4D4D4D"/>
              </a:solidFill>
            </a:endParaRPr>
          </a:p>
        </p:txBody>
      </p:sp>
      <p:sp>
        <p:nvSpPr>
          <p:cNvPr id="12" name="Text Placeholder 6">
            <a:extLst>
              <a:ext uri="{FF2B5EF4-FFF2-40B4-BE49-F238E27FC236}">
                <a16:creationId xmlns:a16="http://schemas.microsoft.com/office/drawing/2014/main" id="{E366B373-D347-C1AA-B10F-F5EDBFBB8943}"/>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Tree>
    <p:extLst>
      <p:ext uri="{BB962C8B-B14F-4D97-AF65-F5344CB8AC3E}">
        <p14:creationId xmlns:p14="http://schemas.microsoft.com/office/powerpoint/2010/main" val="314533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dirty="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231106"/>
          </a:xfrm>
          <a:prstGeom prst="rect">
            <a:avLst/>
          </a:prstGeom>
          <a:noFill/>
        </p:spPr>
        <p:txBody>
          <a:bodyPr wrap="square" rtlCol="0">
            <a:spAutoFit/>
          </a:bodyPr>
          <a:lstStyle/>
          <a:p>
            <a:r>
              <a:rPr lang="en-IE" sz="2000" b="1" kern="1200" dirty="0">
                <a:solidFill>
                  <a:schemeClr val="bg1"/>
                </a:solidFill>
                <a:latin typeface="+mn-lt"/>
                <a:ea typeface="+mn-ea"/>
                <a:cs typeface="+mn-cs"/>
              </a:rPr>
              <a:t>Regional Risk Analysis </a:t>
            </a:r>
          </a:p>
          <a:p>
            <a:r>
              <a:rPr lang="en-IE" b="0" kern="1200" dirty="0">
                <a:solidFill>
                  <a:schemeClr val="bg1"/>
                </a:solidFill>
                <a:latin typeface="+mn-lt"/>
                <a:ea typeface="+mn-ea"/>
                <a:cs typeface="+mn-cs"/>
              </a:rPr>
              <a:t>Assess the most likely crisis a region will face and the priority actions </a:t>
            </a:r>
            <a:r>
              <a:rPr lang="en-IE" dirty="0">
                <a:solidFill>
                  <a:schemeClr val="bg1"/>
                </a:solidFill>
              </a:rPr>
              <a:t>to </a:t>
            </a:r>
            <a:r>
              <a:rPr lang="en-IE" b="0" kern="1200" dirty="0">
                <a:solidFill>
                  <a:schemeClr val="bg1"/>
                </a:solidFill>
                <a:latin typeface="+mn-lt"/>
                <a:ea typeface="+mn-ea"/>
                <a:cs typeface="+mn-cs"/>
              </a:rPr>
              <a:t>mitigate the risk.</a:t>
            </a:r>
            <a:endParaRPr lang="en-IE" dirty="0"/>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951820" y="1188669"/>
            <a:ext cx="3505200"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kern="1200" dirty="0">
                <a:solidFill>
                  <a:schemeClr val="bg1"/>
                </a:solidFill>
                <a:latin typeface="+mn-lt"/>
                <a:ea typeface="+mn-ea"/>
                <a:cs typeface="+mn-cs"/>
              </a:rPr>
              <a:t>SWOT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bg1"/>
                </a:solidFill>
                <a:latin typeface="+mn-lt"/>
                <a:ea typeface="+mn-ea"/>
                <a:cs typeface="+mn-cs"/>
              </a:rPr>
              <a:t>Analyse</a:t>
            </a:r>
            <a:r>
              <a:rPr lang="en-IE" sz="1800" b="1" kern="1200" dirty="0">
                <a:solidFill>
                  <a:schemeClr val="bg1"/>
                </a:solidFill>
                <a:latin typeface="+mn-lt"/>
                <a:ea typeface="+mn-ea"/>
                <a:cs typeface="+mn-cs"/>
              </a:rPr>
              <a:t> </a:t>
            </a:r>
            <a:r>
              <a:rPr lang="en-IE" sz="1800" b="0" kern="1200" dirty="0">
                <a:solidFill>
                  <a:schemeClr val="bg1"/>
                </a:solidFill>
                <a:latin typeface="+mn-lt"/>
                <a:ea typeface="+mn-ea"/>
                <a:cs typeface="+mn-cs"/>
              </a:rPr>
              <a:t>strengths, opportunities, and threats to review and strengthen a tourism region. </a:t>
            </a:r>
          </a:p>
          <a:p>
            <a:endParaRPr lang="en-IE" dirty="0"/>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67636"/>
            <a:ext cx="3045620" cy="1231106"/>
          </a:xfrm>
          <a:prstGeom prst="rect">
            <a:avLst/>
          </a:prstGeom>
          <a:noFill/>
        </p:spPr>
        <p:txBody>
          <a:bodyPr wrap="square" rtlCol="0">
            <a:spAutoFit/>
          </a:bodyPr>
          <a:lstStyle/>
          <a:p>
            <a:r>
              <a:rPr lang="en-IE" sz="2000" b="1" kern="1200" dirty="0">
                <a:solidFill>
                  <a:schemeClr val="bg1"/>
                </a:solidFill>
                <a:latin typeface="+mn-lt"/>
                <a:ea typeface="+mn-ea"/>
                <a:cs typeface="+mn-cs"/>
              </a:rPr>
              <a:t>Regional Crisis Audit</a:t>
            </a:r>
          </a:p>
          <a:p>
            <a:r>
              <a:rPr lang="en-IE" dirty="0">
                <a:solidFill>
                  <a:schemeClr val="bg1"/>
                </a:solidFill>
              </a:rPr>
              <a:t>Audit regional gaps and needs to implement Risk and SWOT Priorities and Actions</a:t>
            </a: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292662"/>
          </a:xfrm>
          <a:prstGeom prst="rect">
            <a:avLst/>
          </a:prstGeom>
          <a:noFill/>
        </p:spPr>
        <p:txBody>
          <a:bodyPr wrap="square" rtlCol="0">
            <a:spAutoFit/>
          </a:bodyPr>
          <a:lstStyle/>
          <a:p>
            <a:r>
              <a:rPr lang="en-IE" sz="2000" b="1" kern="1200" dirty="0">
                <a:solidFill>
                  <a:schemeClr val="bg1"/>
                </a:solidFill>
                <a:latin typeface="+mn-lt"/>
                <a:ea typeface="+mn-ea"/>
                <a:cs typeface="+mn-cs"/>
              </a:rPr>
              <a:t>Regional </a:t>
            </a:r>
            <a:r>
              <a:rPr lang="en-IE" sz="2000" b="1" dirty="0">
                <a:solidFill>
                  <a:schemeClr val="bg1"/>
                </a:solidFill>
              </a:rPr>
              <a:t>Tourism </a:t>
            </a:r>
            <a:r>
              <a:rPr lang="en-IE" sz="2000" b="1" kern="1200" dirty="0">
                <a:solidFill>
                  <a:schemeClr val="bg1"/>
                </a:solidFill>
                <a:latin typeface="+mn-lt"/>
                <a:ea typeface="+mn-ea"/>
                <a:cs typeface="+mn-cs"/>
              </a:rPr>
              <a:t>Crisis Management Team </a:t>
            </a:r>
            <a:r>
              <a:rPr lang="en-IE" sz="2000" kern="1200" dirty="0">
                <a:solidFill>
                  <a:schemeClr val="bg1"/>
                </a:solidFill>
                <a:latin typeface="+mn-lt"/>
                <a:ea typeface="+mn-ea"/>
                <a:cs typeface="+mn-cs"/>
              </a:rPr>
              <a:t>(TCMT) </a:t>
            </a:r>
            <a:r>
              <a:rPr lang="en-IE" dirty="0">
                <a:solidFill>
                  <a:schemeClr val="bg1"/>
                </a:solidFill>
              </a:rPr>
              <a:t>Create for a</a:t>
            </a:r>
            <a:r>
              <a:rPr lang="en-IE" sz="2000" b="1" kern="1200" dirty="0">
                <a:solidFill>
                  <a:schemeClr val="bg1"/>
                </a:solidFill>
                <a:latin typeface="+mn-lt"/>
                <a:ea typeface="+mn-ea"/>
                <a:cs typeface="+mn-cs"/>
              </a:rPr>
              <a:t> </a:t>
            </a:r>
            <a:r>
              <a:rPr lang="en-IE" dirty="0">
                <a:solidFill>
                  <a:schemeClr val="bg1"/>
                </a:solidFill>
              </a:rPr>
              <a:t>collaborated, coordinated </a:t>
            </a:r>
            <a:r>
              <a:rPr lang="en-IE" kern="1200" dirty="0">
                <a:solidFill>
                  <a:schemeClr val="bg1"/>
                </a:solidFill>
                <a:latin typeface="+mn-lt"/>
                <a:ea typeface="+mn-ea"/>
                <a:cs typeface="+mn-cs"/>
              </a:rPr>
              <a:t>response to a crisis</a:t>
            </a:r>
            <a:endParaRPr lang="en-IE" dirty="0"/>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508105"/>
          </a:xfrm>
          <a:prstGeom prst="rect">
            <a:avLst/>
          </a:prstGeom>
          <a:noFill/>
        </p:spPr>
        <p:txBody>
          <a:bodyPr wrap="square" rtlCol="0">
            <a:spAutoFit/>
          </a:bodyPr>
          <a:lstStyle/>
          <a:p>
            <a:r>
              <a:rPr lang="en-IE" sz="2000" b="1" dirty="0">
                <a:solidFill>
                  <a:schemeClr val="bg1"/>
                </a:solidFill>
              </a:rPr>
              <a:t>Crisis Management Strategy</a:t>
            </a:r>
          </a:p>
          <a:p>
            <a:r>
              <a:rPr lang="en-IE" dirty="0">
                <a:solidFill>
                  <a:schemeClr val="bg1"/>
                </a:solidFill>
              </a:rPr>
              <a:t>Develop a CMS so a tourism region can follow a long-term plan to mitigate and prevent the impact of a crisis</a:t>
            </a: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785104"/>
          </a:xfrm>
          <a:prstGeom prst="rect">
            <a:avLst/>
          </a:prstGeom>
          <a:noFill/>
        </p:spPr>
        <p:txBody>
          <a:bodyPr wrap="square" rtlCol="0">
            <a:spAutoFit/>
          </a:bodyPr>
          <a:lstStyle/>
          <a:p>
            <a:r>
              <a:rPr lang="en-IE" sz="2000" b="1" kern="1200" dirty="0">
                <a:solidFill>
                  <a:schemeClr val="bg1"/>
                </a:solidFill>
                <a:latin typeface="+mn-lt"/>
                <a:ea typeface="+mn-ea"/>
                <a:cs typeface="+mn-cs"/>
              </a:rPr>
              <a:t>Crisis Management Plan</a:t>
            </a:r>
          </a:p>
          <a:p>
            <a:r>
              <a:rPr lang="en-IE" dirty="0">
                <a:solidFill>
                  <a:schemeClr val="bg1"/>
                </a:solidFill>
              </a:rPr>
              <a:t>Develop a CMP so a tourism region can follow a short term  plan to respond and recover from a crisis</a:t>
            </a:r>
          </a:p>
          <a:p>
            <a:endParaRPr lang="en-IE" dirty="0"/>
          </a:p>
        </p:txBody>
      </p:sp>
      <p:sp>
        <p:nvSpPr>
          <p:cNvPr id="19" name="TextBox 18">
            <a:extLst>
              <a:ext uri="{FF2B5EF4-FFF2-40B4-BE49-F238E27FC236}">
                <a16:creationId xmlns:a16="http://schemas.microsoft.com/office/drawing/2014/main" id="{7B0DE5EB-47F7-E6D9-3190-BFBE473832AA}"/>
              </a:ext>
            </a:extLst>
          </p:cNvPr>
          <p:cNvSpPr txBox="1"/>
          <p:nvPr/>
        </p:nvSpPr>
        <p:spPr>
          <a:xfrm>
            <a:off x="842825" y="4311926"/>
            <a:ext cx="3045620" cy="2369880"/>
          </a:xfrm>
          <a:prstGeom prst="rect">
            <a:avLst/>
          </a:prstGeom>
          <a:solidFill>
            <a:srgbClr val="3AA091"/>
          </a:solidFill>
        </p:spPr>
        <p:txBody>
          <a:bodyPr wrap="square" rtlCol="0">
            <a:spAutoFit/>
          </a:bodyPr>
          <a:lstStyle/>
          <a:p>
            <a:r>
              <a:rPr lang="en-IE" sz="2000" b="1" dirty="0">
                <a:solidFill>
                  <a:schemeClr val="bg1"/>
                </a:solidFill>
              </a:rPr>
              <a:t>Activating a Response to a Regional Crisis</a:t>
            </a:r>
          </a:p>
          <a:p>
            <a:r>
              <a:rPr lang="en-IE" dirty="0">
                <a:solidFill>
                  <a:schemeClr val="bg1"/>
                </a:solidFill>
              </a:rPr>
              <a:t>Crisis response activation measures, protocols, systems of communication, and information sharing with internal industry stakeholders to ensure an aligned response.</a:t>
            </a:r>
          </a:p>
        </p:txBody>
      </p:sp>
      <p:sp>
        <p:nvSpPr>
          <p:cNvPr id="21" name="TextBox 20">
            <a:extLst>
              <a:ext uri="{FF2B5EF4-FFF2-40B4-BE49-F238E27FC236}">
                <a16:creationId xmlns:a16="http://schemas.microsoft.com/office/drawing/2014/main" id="{8739F42F-0B72-9ECC-18EE-FFC114E59680}"/>
              </a:ext>
            </a:extLst>
          </p:cNvPr>
          <p:cNvSpPr txBox="1"/>
          <p:nvPr/>
        </p:nvSpPr>
        <p:spPr>
          <a:xfrm>
            <a:off x="4815588" y="4296538"/>
            <a:ext cx="3302094" cy="2400657"/>
          </a:xfrm>
          <a:prstGeom prst="rect">
            <a:avLst/>
          </a:prstGeom>
          <a:noFill/>
        </p:spPr>
        <p:txBody>
          <a:bodyPr wrap="square" rtlCol="0">
            <a:spAutoFit/>
          </a:bodyPr>
          <a:lstStyle/>
          <a:p>
            <a:r>
              <a:rPr lang="en-IE" sz="2000" b="1" dirty="0">
                <a:solidFill>
                  <a:schemeClr val="bg1"/>
                </a:solidFill>
              </a:rPr>
              <a:t>External Communication with PR, Media, and Tourist Marketing </a:t>
            </a:r>
            <a:r>
              <a:rPr lang="en-IE" dirty="0">
                <a:solidFill>
                  <a:schemeClr val="bg1"/>
                </a:solidFill>
              </a:rPr>
              <a:t>Regional response and communication approaches with different external stakeholders. How each is dealt with differently in terms of messaging, approach and timing.</a:t>
            </a: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2369880"/>
          </a:xfrm>
          <a:prstGeom prst="rect">
            <a:avLst/>
          </a:prstGeom>
          <a:noFill/>
        </p:spPr>
        <p:txBody>
          <a:bodyPr wrap="square" rtlCol="0">
            <a:spAutoFit/>
          </a:bodyPr>
          <a:lstStyle/>
          <a:p>
            <a:r>
              <a:rPr lang="en-IE" sz="2000" b="1" dirty="0">
                <a:solidFill>
                  <a:schemeClr val="bg1"/>
                </a:solidFill>
              </a:rPr>
              <a:t>Rebuild, Recovery, and Resilience </a:t>
            </a:r>
            <a:r>
              <a:rPr lang="en-IE" dirty="0">
                <a:solidFill>
                  <a:schemeClr val="bg1"/>
                </a:solidFill>
              </a:rPr>
              <a:t>Rebuilding tourism regions to a ‘new normal’ using business continuity and resilience approaches, discovering a need to prioritize change, and adapting to the ‘new norm’.</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en-IE" sz="2400" b="1" dirty="0">
                <a:solidFill>
                  <a:srgbClr val="086D6E"/>
                </a:solidFill>
              </a:rPr>
              <a:t>Regional Tourism Roadmap to Managing a Crisis</a:t>
            </a:r>
          </a:p>
          <a:p>
            <a:pPr algn="ctr"/>
            <a:r>
              <a:rPr lang="en-IE" sz="2000" i="1" dirty="0">
                <a:solidFill>
                  <a:srgbClr val="086D6E"/>
                </a:solidFill>
              </a:rPr>
              <a:t>(Prepare, Prevent, Mitigate, Plan, Respond, Recover, and Rebuild)</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9</a:t>
            </a:r>
          </a:p>
        </p:txBody>
      </p:sp>
    </p:spTree>
    <p:extLst>
      <p:ext uri="{BB962C8B-B14F-4D97-AF65-F5344CB8AC3E}">
        <p14:creationId xmlns:p14="http://schemas.microsoft.com/office/powerpoint/2010/main" val="416879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511235" y="1547280"/>
            <a:ext cx="9624745" cy="4815420"/>
          </a:xfrm>
        </p:spPr>
        <p:txBody>
          <a:bodyPr>
            <a:noAutofit/>
          </a:bodyPr>
          <a:lstStyle/>
          <a:p>
            <a:pPr algn="l"/>
            <a:r>
              <a:rPr lang="en-GB" sz="1800" b="0" i="0" dirty="0">
                <a:effectLst/>
              </a:rPr>
              <a:t>Crisis communication is mainly concerned with providing correct and consistent information to the public and enhancing the image of the organization or industry sector faced with a crisis. An emphasis on communication and public relations is required to limit harm to an organization in an emergency that could ultimately create irreparable damage. Cooperation with the media is considered vital because the media provides information to the public (Berry, 1999), illustrating the need to keep the media briefed frequently so misinformation is reduced. Regular two-way communication is the best way of developing a </a:t>
            </a:r>
            <a:r>
              <a:rPr lang="en-GB" sz="1800" b="0" i="0" dirty="0" err="1">
                <a:effectLst/>
              </a:rPr>
              <a:t>favorable</a:t>
            </a:r>
            <a:r>
              <a:rPr lang="en-GB" sz="1800" b="0" i="0" dirty="0">
                <a:effectLst/>
              </a:rPr>
              <a:t> relationship with public (Coombs, 1999:134). </a:t>
            </a:r>
          </a:p>
          <a:p>
            <a:pPr algn="l"/>
            <a:endParaRPr lang="en-GB" sz="1800" b="0" i="0" dirty="0">
              <a:effectLst/>
            </a:endParaRPr>
          </a:p>
          <a:p>
            <a:pPr algn="l"/>
            <a:r>
              <a:rPr lang="en-GB" sz="1800" b="0" i="0" dirty="0">
                <a:effectLst/>
              </a:rPr>
              <a:t>Consistency of response is also noted as a key element in crisis communication. The ability to provide a consistent message to all stakeholders will build credibility and preserve the image of an organization instead of tarnishing reputations through providing inconsistent messages (Coombs, 1999). Barton (1994) believes that many issues are overlooked by crisis managers regarding crisis communication, namely to focus on identifying the audience, developing goals for communicating effectively, and creating strong positive messages. </a:t>
            </a:r>
          </a:p>
          <a:p>
            <a:endParaRPr lang="en-GB" sz="1800" b="0" i="0" dirty="0">
              <a:effectLst/>
            </a:endParaRPr>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rId2"/>
            <a:extLst>
              <a:ext uri="{FF2B5EF4-FFF2-40B4-BE49-F238E27FC236}">
                <a16:creationId xmlns:a16="http://schemas.microsoft.com/office/drawing/2014/main" id="{677A4E1D-CB32-EDFA-3941-E9EC988EB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
        <p:nvSpPr>
          <p:cNvPr id="2" name="Text Placeholder 5">
            <a:extLst>
              <a:ext uri="{FF2B5EF4-FFF2-40B4-BE49-F238E27FC236}">
                <a16:creationId xmlns:a16="http://schemas.microsoft.com/office/drawing/2014/main" id="{9CDD15A4-EBA4-8E7E-3C5B-6E81419214C6}"/>
              </a:ext>
            </a:extLst>
          </p:cNvPr>
          <p:cNvSpPr txBox="1">
            <a:spLocks/>
          </p:cNvSpPr>
          <p:nvPr/>
        </p:nvSpPr>
        <p:spPr>
          <a:xfrm>
            <a:off x="483893" y="579431"/>
            <a:ext cx="10596674" cy="91688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Article: </a:t>
            </a:r>
            <a:r>
              <a:rPr lang="en-GB" b="0" dirty="0"/>
              <a:t>Media Needs to Be Managed to Reduce Misinformation</a:t>
            </a:r>
            <a:endParaRPr lang="en-IE" dirty="0"/>
          </a:p>
        </p:txBody>
      </p:sp>
    </p:spTree>
    <p:extLst>
      <p:ext uri="{BB962C8B-B14F-4D97-AF65-F5344CB8AC3E}">
        <p14:creationId xmlns:p14="http://schemas.microsoft.com/office/powerpoint/2010/main" val="4819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6. Lead Your Own PR</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295340" y="742234"/>
            <a:ext cx="6807013" cy="5857875"/>
          </a:xfrm>
        </p:spPr>
        <p:txBody>
          <a:bodyPr/>
          <a:lstStyle/>
          <a:p>
            <a:pPr marL="342900" indent="-342900" algn="l">
              <a:buFont typeface="Wingdings" panose="05000000000000000000" pitchFamily="2" charset="2"/>
              <a:buChar char="v"/>
            </a:pPr>
            <a:r>
              <a:rPr lang="en-GB" sz="2000" b="1" i="0" dirty="0">
                <a:solidFill>
                  <a:srgbClr val="4D4D4D"/>
                </a:solidFill>
                <a:effectLst/>
              </a:rPr>
              <a:t>PR brings valuable media connections. </a:t>
            </a:r>
            <a:r>
              <a:rPr lang="en-GB" sz="2000" b="0" i="0" dirty="0">
                <a:solidFill>
                  <a:srgbClr val="4D4D4D"/>
                </a:solidFill>
                <a:effectLst/>
              </a:rPr>
              <a:t>The media regularly release, for example, lists of the top hotels and places to visit – regions should take advantage of and make sure they are on the radar. Such positive publicity builds credibility and helps create a positive image.</a:t>
            </a:r>
          </a:p>
          <a:p>
            <a:pPr marL="342900" indent="-342900" algn="l">
              <a:buFont typeface="Wingdings" panose="05000000000000000000" pitchFamily="2" charset="2"/>
              <a:buChar char="v"/>
            </a:pPr>
            <a:r>
              <a:rPr lang="en-GB" sz="2000" b="1" i="0" dirty="0">
                <a:solidFill>
                  <a:srgbClr val="4D4D4D"/>
                </a:solidFill>
                <a:effectLst/>
              </a:rPr>
              <a:t>PR can be a useful promotional tool.</a:t>
            </a:r>
            <a:r>
              <a:rPr lang="en-GB" sz="2000" b="0" i="0" dirty="0">
                <a:solidFill>
                  <a:srgbClr val="4D4D4D"/>
                </a:solidFill>
                <a:effectLst/>
              </a:rPr>
              <a:t> Blog reviews and press releases are a great way to tell a region’s story in an engaging, opinionated tone. They can help a region build credibility and exposure for the brand.</a:t>
            </a:r>
          </a:p>
          <a:p>
            <a:pPr marL="342900" indent="-342900" algn="l">
              <a:buFont typeface="Wingdings" panose="05000000000000000000" pitchFamily="2" charset="2"/>
              <a:buChar char="v"/>
            </a:pPr>
            <a:r>
              <a:rPr lang="en-GB" sz="2000" b="1" i="0" dirty="0">
                <a:solidFill>
                  <a:srgbClr val="4D4D4D"/>
                </a:solidFill>
                <a:effectLst/>
              </a:rPr>
              <a:t>PR streamlines the process of creating a region’s brand awareness. </a:t>
            </a:r>
            <a:r>
              <a:rPr lang="en-GB" sz="2000" b="0" i="0" dirty="0">
                <a:solidFill>
                  <a:srgbClr val="4D4D4D"/>
                </a:solidFill>
                <a:effectLst/>
              </a:rPr>
              <a:t>By supporting charities or organizing special events, </a:t>
            </a:r>
            <a:r>
              <a:rPr lang="en-GB" sz="2000" dirty="0">
                <a:solidFill>
                  <a:srgbClr val="4D4D4D"/>
                </a:solidFill>
              </a:rPr>
              <a:t>a region c</a:t>
            </a:r>
            <a:r>
              <a:rPr lang="en-GB" sz="2000" b="0" i="0" dirty="0">
                <a:solidFill>
                  <a:srgbClr val="4D4D4D"/>
                </a:solidFill>
                <a:effectLst/>
              </a:rPr>
              <a:t>an easily promote its brand and build awareness e.g., by launching a new product.</a:t>
            </a:r>
          </a:p>
          <a:p>
            <a:pPr marL="342900" indent="-342900" algn="l">
              <a:buFont typeface="Wingdings" panose="05000000000000000000" pitchFamily="2" charset="2"/>
              <a:buChar char="v"/>
            </a:pPr>
            <a:r>
              <a:rPr lang="en-GB" sz="2000" b="1" i="0" dirty="0">
                <a:solidFill>
                  <a:srgbClr val="4D4D4D"/>
                </a:solidFill>
                <a:effectLst/>
              </a:rPr>
              <a:t>PR provides a greater connection with the audience. </a:t>
            </a:r>
            <a:r>
              <a:rPr lang="en-GB" sz="2000" b="0" i="0" dirty="0">
                <a:solidFill>
                  <a:srgbClr val="4D4D4D"/>
                </a:solidFill>
                <a:effectLst/>
              </a:rPr>
              <a:t>All actions will not stay irrelevant to a target audience. It will pay off in the future.</a:t>
            </a:r>
          </a:p>
          <a:p>
            <a:pPr marL="342900" indent="-342900" algn="l">
              <a:buFont typeface="Wingdings" panose="05000000000000000000" pitchFamily="2" charset="2"/>
              <a:buChar char="v"/>
            </a:pPr>
            <a:r>
              <a:rPr lang="en-GB" sz="2000" b="1" i="0" dirty="0">
                <a:solidFill>
                  <a:srgbClr val="4D4D4D"/>
                </a:solidFill>
                <a:effectLst/>
              </a:rPr>
              <a:t>PR can help a region communicate</a:t>
            </a:r>
            <a:r>
              <a:rPr lang="en-GB" sz="2000" b="0" i="0" dirty="0">
                <a:solidFill>
                  <a:srgbClr val="4D4D4D"/>
                </a:solidFill>
                <a:effectLst/>
              </a:rPr>
              <a:t> </a:t>
            </a:r>
            <a:r>
              <a:rPr lang="en-GB" sz="2000" b="1" i="0" dirty="0">
                <a:solidFill>
                  <a:srgbClr val="4D4D4D"/>
                </a:solidFill>
                <a:effectLst/>
              </a:rPr>
              <a:t>with the stakeholders.</a:t>
            </a:r>
            <a:r>
              <a:rPr lang="en-GB" sz="2000" b="0" i="0" dirty="0">
                <a:solidFill>
                  <a:srgbClr val="4D4D4D"/>
                </a:solidFill>
                <a:effectLst/>
              </a:rPr>
              <a:t> Public relations activities can help maintain a good relationship with all the stakeholders, e.g., </a:t>
            </a:r>
            <a:r>
              <a:rPr lang="en-GB" sz="2000" b="0" i="0" u="sng" dirty="0">
                <a:solidFill>
                  <a:srgbClr val="4D4D4D"/>
                </a:solidFill>
                <a:effectLst/>
                <a:hlinkClick r:id="rId2">
                  <a:extLst>
                    <a:ext uri="{A12FA001-AC4F-418D-AE19-62706E023703}">
                      <ahyp:hlinkClr xmlns:ahyp="http://schemas.microsoft.com/office/drawing/2018/hyperlinkcolor" val="tx"/>
                    </a:ext>
                  </a:extLst>
                </a:hlinkClick>
              </a:rPr>
              <a:t>engage employees</a:t>
            </a:r>
            <a:r>
              <a:rPr lang="en-GB" sz="2000" b="0" i="0" dirty="0">
                <a:solidFill>
                  <a:srgbClr val="4D4D4D"/>
                </a:solidFill>
                <a:effectLst/>
              </a:rPr>
              <a:t>.</a:t>
            </a:r>
          </a:p>
          <a:p>
            <a:pPr marL="342900" indent="-342900">
              <a:lnSpc>
                <a:spcPct val="100000"/>
              </a:lnSpc>
              <a:spcBef>
                <a:spcPts val="0"/>
              </a:spcBef>
              <a:buFont typeface="Wingdings" panose="05000000000000000000" pitchFamily="2" charset="2"/>
              <a:buChar char="v"/>
            </a:pPr>
            <a:r>
              <a:rPr lang="en-GB" sz="2000" dirty="0">
                <a:solidFill>
                  <a:srgbClr val="4D4D4D"/>
                </a:solidFill>
              </a:rPr>
              <a:t>.</a:t>
            </a:r>
            <a:endParaRPr lang="en-IE" sz="2000" dirty="0">
              <a:solidFill>
                <a:srgbClr val="4D4D4D"/>
              </a:solidFill>
            </a:endParaRP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5291"/>
            <a:ext cx="6532722" cy="857158"/>
          </a:xfrm>
        </p:spPr>
        <p:txBody>
          <a:bodyPr anchor="ctr">
            <a:normAutofit/>
          </a:bodyPr>
          <a:lstStyle/>
          <a:p>
            <a:r>
              <a:rPr lang="en-IE" sz="2800" dirty="0">
                <a:solidFill>
                  <a:srgbClr val="F27954"/>
                </a:solidFill>
              </a:rPr>
              <a:t>Example</a:t>
            </a:r>
            <a:r>
              <a:rPr lang="en-IE" sz="2800" b="0" dirty="0">
                <a:solidFill>
                  <a:srgbClr val="086D6E"/>
                </a:solidFill>
              </a:rPr>
              <a:t> </a:t>
            </a:r>
            <a:r>
              <a:rPr lang="en-IE" sz="2800" b="0" dirty="0">
                <a:solidFill>
                  <a:srgbClr val="4D4D4D"/>
                </a:solidFill>
              </a:rPr>
              <a:t>Benefits of Leading Own PR</a:t>
            </a:r>
          </a:p>
        </p:txBody>
      </p:sp>
      <p:sp>
        <p:nvSpPr>
          <p:cNvPr id="8" name="TextBox 7">
            <a:extLst>
              <a:ext uri="{FF2B5EF4-FFF2-40B4-BE49-F238E27FC236}">
                <a16:creationId xmlns:a16="http://schemas.microsoft.com/office/drawing/2014/main" id="{F80B4D4D-1D7A-3B5C-91E1-82F63E2BB35B}"/>
              </a:ext>
            </a:extLst>
          </p:cNvPr>
          <p:cNvSpPr txBox="1"/>
          <p:nvPr/>
        </p:nvSpPr>
        <p:spPr>
          <a:xfrm>
            <a:off x="409577" y="3671172"/>
            <a:ext cx="4533898" cy="3000821"/>
          </a:xfrm>
          <a:prstGeom prst="rect">
            <a:avLst/>
          </a:prstGeom>
          <a:noFill/>
        </p:spPr>
        <p:txBody>
          <a:bodyPr wrap="square" rtlCol="0">
            <a:spAutoFit/>
          </a:bodyPr>
          <a:lstStyle/>
          <a:p>
            <a:pPr algn="ctr" fontAlgn="base"/>
            <a:r>
              <a:rPr lang="en-GB" sz="2100" dirty="0">
                <a:solidFill>
                  <a:srgbClr val="4D4D4D"/>
                </a:solidFill>
              </a:rPr>
              <a:t>It is essential for a region to lead its own PR and Media so it can maintain and enhance its brand and reputation. It is essential it portrays its brand well to ensure bookings, customer engagement, and a positive reputation is built post-crisis. This will impact a region’s whole brand performance. </a:t>
            </a:r>
            <a:r>
              <a:rPr lang="en-GB" sz="2100" dirty="0">
                <a:solidFill>
                  <a:srgbClr val="F27954"/>
                </a:solidFill>
                <a:hlinkClick r:id="rId3">
                  <a:extLst>
                    <a:ext uri="{A12FA001-AC4F-418D-AE19-62706E023703}">
                      <ahyp:hlinkClr xmlns:ahyp="http://schemas.microsoft.com/office/drawing/2018/hyperlinkcolor" val="tx"/>
                    </a:ext>
                  </a:extLst>
                </a:hlinkClick>
              </a:rPr>
              <a:t>Source</a:t>
            </a:r>
            <a:endParaRPr lang="en-IE" sz="2100" dirty="0">
              <a:solidFill>
                <a:srgbClr val="4D4D4D"/>
              </a:solidFill>
            </a:endParaRPr>
          </a:p>
        </p:txBody>
      </p:sp>
      <p:sp>
        <p:nvSpPr>
          <p:cNvPr id="12" name="Text Placeholder 6">
            <a:extLst>
              <a:ext uri="{FF2B5EF4-FFF2-40B4-BE49-F238E27FC236}">
                <a16:creationId xmlns:a16="http://schemas.microsoft.com/office/drawing/2014/main" id="{E366B373-D347-C1AA-B10F-F5EDBFBB8943}"/>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Tree>
    <p:extLst>
      <p:ext uri="{BB962C8B-B14F-4D97-AF65-F5344CB8AC3E}">
        <p14:creationId xmlns:p14="http://schemas.microsoft.com/office/powerpoint/2010/main" val="138117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791452-11DA-6824-19D7-39FC5FB45C08}"/>
              </a:ext>
            </a:extLst>
          </p:cNvPr>
          <p:cNvSpPr>
            <a:spLocks noGrp="1"/>
          </p:cNvSpPr>
          <p:nvPr>
            <p:ph type="body" sz="quarter" idx="18"/>
          </p:nvPr>
        </p:nvSpPr>
        <p:spPr>
          <a:xfrm>
            <a:off x="587985" y="1637828"/>
            <a:ext cx="6526698" cy="3867704"/>
          </a:xfrm>
        </p:spPr>
        <p:txBody>
          <a:bodyPr>
            <a:normAutofit fontScale="92500" lnSpcReduction="10000"/>
          </a:bodyPr>
          <a:lstStyle/>
          <a:p>
            <a:pPr marL="457200" indent="-457200">
              <a:buFont typeface="+mj-lt"/>
              <a:buAutoNum type="arabicPeriod"/>
            </a:pPr>
            <a:r>
              <a:rPr lang="en-IE" i="0" dirty="0">
                <a:effectLst/>
              </a:rPr>
              <a:t>Have a strong social media strategy</a:t>
            </a:r>
          </a:p>
          <a:p>
            <a:pPr marL="457200" indent="-457200">
              <a:buFont typeface="+mj-lt"/>
              <a:buAutoNum type="arabicPeriod"/>
            </a:pPr>
            <a:r>
              <a:rPr lang="en-GB" i="0" dirty="0">
                <a:effectLst/>
              </a:rPr>
              <a:t>Bet on local, personalized messages</a:t>
            </a:r>
          </a:p>
          <a:p>
            <a:pPr marL="457200" indent="-457200">
              <a:buFont typeface="+mj-lt"/>
              <a:buAutoNum type="arabicPeriod"/>
            </a:pPr>
            <a:r>
              <a:rPr lang="en-GB" i="0" dirty="0">
                <a:effectLst/>
              </a:rPr>
              <a:t>Partner with important travellers and influencers</a:t>
            </a:r>
          </a:p>
          <a:p>
            <a:pPr marL="457200" indent="-457200">
              <a:buFont typeface="+mj-lt"/>
              <a:buAutoNum type="arabicPeriod"/>
            </a:pPr>
            <a:r>
              <a:rPr lang="fr-FR" i="0" dirty="0">
                <a:effectLst/>
              </a:rPr>
              <a:t>Focus on mobile </a:t>
            </a:r>
            <a:r>
              <a:rPr lang="fr-FR" i="0" dirty="0" err="1">
                <a:effectLst/>
              </a:rPr>
              <a:t>devices</a:t>
            </a:r>
            <a:endParaRPr lang="fr-FR" i="0" dirty="0">
              <a:effectLst/>
            </a:endParaRPr>
          </a:p>
          <a:p>
            <a:pPr marL="457200" indent="-457200">
              <a:buFont typeface="+mj-lt"/>
              <a:buAutoNum type="arabicPeriod"/>
            </a:pPr>
            <a:r>
              <a:rPr lang="en-IE" i="0" dirty="0">
                <a:effectLst/>
              </a:rPr>
              <a:t>Create video content</a:t>
            </a:r>
          </a:p>
          <a:p>
            <a:pPr marL="457200" indent="-457200">
              <a:buFont typeface="+mj-lt"/>
              <a:buAutoNum type="arabicPeriod"/>
            </a:pPr>
            <a:r>
              <a:rPr lang="en-GB" i="0" dirty="0">
                <a:effectLst/>
              </a:rPr>
              <a:t>Participate in and organize events (can also be done online)</a:t>
            </a:r>
          </a:p>
          <a:p>
            <a:pPr marL="457200" indent="-457200">
              <a:buFont typeface="+mj-lt"/>
              <a:buAutoNum type="arabicPeriod"/>
            </a:pPr>
            <a:r>
              <a:rPr lang="en-GB" i="0" dirty="0">
                <a:effectLst/>
              </a:rPr>
              <a:t>Look to the future of VR technology</a:t>
            </a:r>
          </a:p>
          <a:p>
            <a:pPr marL="457200" indent="-457200">
              <a:buFont typeface="+mj-lt"/>
              <a:buAutoNum type="arabicPeriod"/>
            </a:pPr>
            <a:r>
              <a:rPr lang="en-GB" i="0" dirty="0">
                <a:effectLst/>
              </a:rPr>
              <a:t>Interact with prospects and customers (can also be done online)</a:t>
            </a:r>
          </a:p>
          <a:p>
            <a:pPr marL="457200" indent="-457200">
              <a:buFont typeface="+mj-lt"/>
              <a:buAutoNum type="arabicPeriod"/>
            </a:pPr>
            <a:r>
              <a:rPr lang="en-GB" i="0" dirty="0">
                <a:effectLst/>
              </a:rPr>
              <a:t>Monitor social media mentions of your brand</a:t>
            </a:r>
          </a:p>
          <a:p>
            <a:pPr marL="457200" indent="-457200">
              <a:buFont typeface="+mj-lt"/>
              <a:buAutoNum type="arabicPeriod"/>
            </a:pPr>
            <a:r>
              <a:rPr lang="en-GB" i="0" dirty="0">
                <a:effectLst/>
              </a:rPr>
              <a:t>Measure the results of your efforts</a:t>
            </a:r>
          </a:p>
          <a:p>
            <a:endParaRPr lang="en-GB" i="0" dirty="0">
              <a:effectLst/>
            </a:endParaRPr>
          </a:p>
          <a:p>
            <a:endParaRPr lang="en-IE" dirty="0"/>
          </a:p>
        </p:txBody>
      </p:sp>
      <p:sp>
        <p:nvSpPr>
          <p:cNvPr id="5" name="Text Placeholder 4">
            <a:extLst>
              <a:ext uri="{FF2B5EF4-FFF2-40B4-BE49-F238E27FC236}">
                <a16:creationId xmlns:a16="http://schemas.microsoft.com/office/drawing/2014/main" id="{FCE75D41-0DF2-4898-16D8-4674F6613C6F}"/>
              </a:ext>
            </a:extLst>
          </p:cNvPr>
          <p:cNvSpPr>
            <a:spLocks noGrp="1"/>
          </p:cNvSpPr>
          <p:nvPr>
            <p:ph type="body" sz="quarter" idx="16"/>
          </p:nvPr>
        </p:nvSpPr>
        <p:spPr/>
        <p:txBody>
          <a:bodyPr>
            <a:normAutofit fontScale="92500" lnSpcReduction="10000"/>
          </a:bodyPr>
          <a:lstStyle/>
          <a:p>
            <a:r>
              <a:rPr lang="en-IE" b="0" dirty="0">
                <a:solidFill>
                  <a:srgbClr val="F27954"/>
                </a:solidFill>
              </a:rPr>
              <a:t>How to Drive Regional PR and Media Campaigns</a:t>
            </a:r>
          </a:p>
        </p:txBody>
      </p:sp>
      <p:pic>
        <p:nvPicPr>
          <p:cNvPr id="8" name="Picture 7">
            <a:hlinkClick r:id="rId2"/>
            <a:extLst>
              <a:ext uri="{FF2B5EF4-FFF2-40B4-BE49-F238E27FC236}">
                <a16:creationId xmlns:a16="http://schemas.microsoft.com/office/drawing/2014/main" id="{FAF689F6-7E05-BCBC-3CAF-DA7D712FE9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2447" y="1822494"/>
            <a:ext cx="4491318" cy="2582508"/>
          </a:xfrm>
          <a:prstGeom prst="rect">
            <a:avLst/>
          </a:prstGeom>
        </p:spPr>
      </p:pic>
      <p:sp>
        <p:nvSpPr>
          <p:cNvPr id="9" name="TextBox 8">
            <a:extLst>
              <a:ext uri="{FF2B5EF4-FFF2-40B4-BE49-F238E27FC236}">
                <a16:creationId xmlns:a16="http://schemas.microsoft.com/office/drawing/2014/main" id="{56B7DBC2-9DA7-7B32-168B-24566D1DE3E4}"/>
              </a:ext>
            </a:extLst>
          </p:cNvPr>
          <p:cNvSpPr txBox="1"/>
          <p:nvPr/>
        </p:nvSpPr>
        <p:spPr>
          <a:xfrm>
            <a:off x="7920317" y="4426508"/>
            <a:ext cx="3155577" cy="369332"/>
          </a:xfrm>
          <a:prstGeom prst="rect">
            <a:avLst/>
          </a:prstGeom>
          <a:noFill/>
        </p:spPr>
        <p:txBody>
          <a:bodyPr wrap="square" rtlCol="0">
            <a:spAutoFit/>
          </a:bodyPr>
          <a:lstStyle/>
          <a:p>
            <a:r>
              <a:rPr lang="en-IE" dirty="0">
                <a:solidFill>
                  <a:srgbClr val="F27954"/>
                </a:solidFill>
                <a:hlinkClick r:id="rId2">
                  <a:extLst>
                    <a:ext uri="{A12FA001-AC4F-418D-AE19-62706E023703}">
                      <ahyp:hlinkClr xmlns:ahyp="http://schemas.microsoft.com/office/drawing/2018/hyperlinkcolor" val="tx"/>
                    </a:ext>
                  </a:extLst>
                </a:hlinkClick>
              </a:rPr>
              <a:t>https://youtu.be/oovURIu4040</a:t>
            </a:r>
            <a:r>
              <a:rPr lang="en-IE" dirty="0">
                <a:solidFill>
                  <a:srgbClr val="F27954"/>
                </a:solidFill>
              </a:rPr>
              <a:t> </a:t>
            </a:r>
          </a:p>
        </p:txBody>
      </p:sp>
      <p:sp>
        <p:nvSpPr>
          <p:cNvPr id="10" name="TextBox 9">
            <a:extLst>
              <a:ext uri="{FF2B5EF4-FFF2-40B4-BE49-F238E27FC236}">
                <a16:creationId xmlns:a16="http://schemas.microsoft.com/office/drawing/2014/main" id="{03C1FD30-FDB5-13D3-AF81-58DA70254F95}"/>
              </a:ext>
            </a:extLst>
          </p:cNvPr>
          <p:cNvSpPr txBox="1"/>
          <p:nvPr/>
        </p:nvSpPr>
        <p:spPr>
          <a:xfrm>
            <a:off x="587985" y="5365673"/>
            <a:ext cx="3720353" cy="461665"/>
          </a:xfrm>
          <a:prstGeom prst="rect">
            <a:avLst/>
          </a:prstGeom>
          <a:noFill/>
        </p:spPr>
        <p:txBody>
          <a:bodyPr wrap="square" rtlCol="0">
            <a:spAutoFit/>
          </a:bodyPr>
          <a:lstStyle/>
          <a:p>
            <a:pPr algn="ctr"/>
            <a:r>
              <a:rPr lang="en-IE" sz="2400" dirty="0">
                <a:solidFill>
                  <a:srgbClr val="F27954"/>
                </a:solidFill>
                <a:hlinkClick r:id="rId4">
                  <a:extLst>
                    <a:ext uri="{A12FA001-AC4F-418D-AE19-62706E023703}">
                      <ahyp:hlinkClr xmlns:ahyp="http://schemas.microsoft.com/office/drawing/2018/hyperlinkcolor" val="tx"/>
                    </a:ext>
                  </a:extLst>
                </a:hlinkClick>
              </a:rPr>
              <a:t>Read More Detail Here</a:t>
            </a:r>
            <a:endParaRPr lang="en-IE" sz="2400" dirty="0">
              <a:solidFill>
                <a:srgbClr val="F27954"/>
              </a:solidFill>
            </a:endParaRPr>
          </a:p>
        </p:txBody>
      </p:sp>
    </p:spTree>
    <p:extLst>
      <p:ext uri="{BB962C8B-B14F-4D97-AF65-F5344CB8AC3E}">
        <p14:creationId xmlns:p14="http://schemas.microsoft.com/office/powerpoint/2010/main" val="4169160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616641-C868-5042-97A0-200F306B528B}"/>
              </a:ext>
            </a:extLst>
          </p:cNvPr>
          <p:cNvSpPr>
            <a:spLocks noGrp="1"/>
          </p:cNvSpPr>
          <p:nvPr>
            <p:ph type="body" sz="quarter" idx="16"/>
          </p:nvPr>
        </p:nvSpPr>
        <p:spPr>
          <a:xfrm>
            <a:off x="6420495" y="1265981"/>
            <a:ext cx="5113283" cy="582221"/>
          </a:xfrm>
        </p:spPr>
        <p:txBody>
          <a:bodyPr/>
          <a:lstStyle/>
          <a:p>
            <a:r>
              <a:rPr lang="en-IE" sz="3600" b="0" dirty="0"/>
              <a:t>2.  Develop a Regional Crisis Communication Strategy and Plan</a:t>
            </a:r>
          </a:p>
        </p:txBody>
      </p:sp>
      <p:pic>
        <p:nvPicPr>
          <p:cNvPr id="13" name="Picture Placeholder 12" descr="A group of people in clothing&#10;&#10;Description automatically generated with low confidence">
            <a:extLst>
              <a:ext uri="{FF2B5EF4-FFF2-40B4-BE49-F238E27FC236}">
                <a16:creationId xmlns:a16="http://schemas.microsoft.com/office/drawing/2014/main" id="{14D2E34A-1138-620A-85BA-6A2B7657CE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93" b="13093"/>
          <a:stretch>
            <a:fillRect/>
          </a:stretch>
        </p:blipFill>
        <p:spPr/>
      </p:pic>
    </p:spTree>
    <p:extLst>
      <p:ext uri="{BB962C8B-B14F-4D97-AF65-F5344CB8AC3E}">
        <p14:creationId xmlns:p14="http://schemas.microsoft.com/office/powerpoint/2010/main" val="2714960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1781175"/>
            <a:ext cx="4286250" cy="1438276"/>
          </a:xfrm>
          <a:prstGeom prst="wedgeRoundRectCallout">
            <a:avLst>
              <a:gd name="adj1" fmla="val -18611"/>
              <a:gd name="adj2" fmla="val 115889"/>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7. Develop a Communication Program </a:t>
            </a:r>
            <a:r>
              <a:rPr lang="en-IE" sz="2800" i="1" dirty="0"/>
              <a:t>(Plan &amp; Strategy)</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1134191"/>
            <a:ext cx="6600825" cy="5360429"/>
          </a:xfrm>
        </p:spPr>
        <p:txBody>
          <a:bodyPr/>
          <a:lstStyle/>
          <a:p>
            <a:pPr marL="342900" indent="-342900">
              <a:lnSpc>
                <a:spcPct val="100000"/>
              </a:lnSpc>
              <a:spcBef>
                <a:spcPts val="0"/>
              </a:spcBef>
              <a:buFont typeface="Wingdings" panose="05000000000000000000" pitchFamily="2" charset="2"/>
              <a:buChar char="ü"/>
            </a:pPr>
            <a:r>
              <a:rPr lang="en-GB" sz="2000" dirty="0"/>
              <a:t>A Crisis Communication Plan and Strategy are two very useful tools that bring all the elements that need to be brought together in one place for the speedy recovery of tourism.  Essential tools include a holding statement, media releases, a central communications database, websites and social media for industry and tourist information, emails, switchboard scripts, briefings, advertising and campaigns…and more.</a:t>
            </a:r>
          </a:p>
          <a:p>
            <a:pPr marL="342900" indent="-342900">
              <a:lnSpc>
                <a:spcPct val="100000"/>
              </a:lnSpc>
              <a:spcBef>
                <a:spcPts val="0"/>
              </a:spcBef>
              <a:buFont typeface="Wingdings" panose="05000000000000000000" pitchFamily="2" charset="2"/>
              <a:buChar char="ü"/>
            </a:pPr>
            <a:endParaRPr lang="en-GB" sz="2000" dirty="0"/>
          </a:p>
          <a:p>
            <a:pPr marL="342900" indent="-342900">
              <a:lnSpc>
                <a:spcPct val="100000"/>
              </a:lnSpc>
              <a:spcBef>
                <a:spcPts val="0"/>
              </a:spcBef>
              <a:buFont typeface="Wingdings" panose="05000000000000000000" pitchFamily="2" charset="2"/>
              <a:buChar char="ü"/>
            </a:pPr>
            <a:r>
              <a:rPr lang="en-GB" sz="2000" dirty="0"/>
              <a:t>Thinking about this for the first time when a crisis occurs is a challenging task. It’s much easier is to have a program of communication activities that a region can use as a guide and update to reflect the specifics of the crisis event.</a:t>
            </a:r>
          </a:p>
          <a:p>
            <a:pPr marL="342900" indent="-342900">
              <a:lnSpc>
                <a:spcPct val="100000"/>
              </a:lnSpc>
              <a:spcBef>
                <a:spcPts val="0"/>
              </a:spcBef>
              <a:buFont typeface="Wingdings" panose="05000000000000000000" pitchFamily="2" charset="2"/>
              <a:buChar char="ü"/>
            </a:pPr>
            <a:endParaRPr lang="en-GB" sz="2000" dirty="0"/>
          </a:p>
          <a:p>
            <a:pPr marL="342900" indent="-342900">
              <a:lnSpc>
                <a:spcPct val="100000"/>
              </a:lnSpc>
              <a:spcBef>
                <a:spcPts val="0"/>
              </a:spcBef>
              <a:buFont typeface="Wingdings" panose="05000000000000000000" pitchFamily="2" charset="2"/>
              <a:buChar char="ü"/>
            </a:pPr>
            <a:r>
              <a:rPr lang="en-GB" sz="2000" dirty="0"/>
              <a:t>The next section covers different approaches to using such tools. Each tool is different for different reasons and purposes.</a:t>
            </a:r>
            <a:endParaRPr lang="en-IE" sz="2000" dirty="0"/>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181783"/>
            <a:ext cx="6532722" cy="857158"/>
          </a:xfrm>
        </p:spPr>
        <p:txBody>
          <a:bodyPr anchor="ctr">
            <a:normAutofit fontScale="92500" lnSpcReduction="10000"/>
          </a:bodyPr>
          <a:lstStyle/>
          <a:p>
            <a:r>
              <a:rPr lang="en-IE" sz="2800" dirty="0">
                <a:solidFill>
                  <a:srgbClr val="F27954"/>
                </a:solidFill>
              </a:rPr>
              <a:t>Example</a:t>
            </a:r>
            <a:r>
              <a:rPr lang="en-IE" sz="2800" b="0" dirty="0">
                <a:solidFill>
                  <a:srgbClr val="086D6E"/>
                </a:solidFill>
              </a:rPr>
              <a:t> </a:t>
            </a:r>
            <a:r>
              <a:rPr lang="en-IE" sz="2800" b="0" dirty="0">
                <a:solidFill>
                  <a:srgbClr val="4D4D4D"/>
                </a:solidFill>
              </a:rPr>
              <a:t>Develop the Communications Plan and Strategy</a:t>
            </a:r>
          </a:p>
        </p:txBody>
      </p:sp>
      <p:sp>
        <p:nvSpPr>
          <p:cNvPr id="8" name="TextBox 7">
            <a:extLst>
              <a:ext uri="{FF2B5EF4-FFF2-40B4-BE49-F238E27FC236}">
                <a16:creationId xmlns:a16="http://schemas.microsoft.com/office/drawing/2014/main" id="{F80B4D4D-1D7A-3B5C-91E1-82F63E2BB35B}"/>
              </a:ext>
            </a:extLst>
          </p:cNvPr>
          <p:cNvSpPr txBox="1"/>
          <p:nvPr/>
        </p:nvSpPr>
        <p:spPr>
          <a:xfrm>
            <a:off x="285750" y="4128372"/>
            <a:ext cx="4657725" cy="2585323"/>
          </a:xfrm>
          <a:prstGeom prst="rect">
            <a:avLst/>
          </a:prstGeom>
          <a:noFill/>
        </p:spPr>
        <p:txBody>
          <a:bodyPr wrap="square" rtlCol="0">
            <a:spAutoFit/>
          </a:bodyPr>
          <a:lstStyle/>
          <a:p>
            <a:pPr algn="ctr" fontAlgn="base"/>
            <a:r>
              <a:rPr lang="en-GB" dirty="0">
                <a:solidFill>
                  <a:srgbClr val="4D4D4D"/>
                </a:solidFill>
              </a:rPr>
              <a:t>Knowing to whom, what and how a region needs to communicate after a crisis is a critical step in responding to a crisis. This is the most important element in managing public perceptions after a crisis, as well as ensuring there is united industry support for the recovery process, and strong government backing.</a:t>
            </a:r>
          </a:p>
          <a:p>
            <a:pPr algn="ctr"/>
            <a:endParaRPr lang="en-IE" dirty="0">
              <a:solidFill>
                <a:srgbClr val="4D4D4D"/>
              </a:solidFill>
            </a:endParaRPr>
          </a:p>
        </p:txBody>
      </p:sp>
      <p:sp>
        <p:nvSpPr>
          <p:cNvPr id="4" name="Text Placeholder 6">
            <a:extLst>
              <a:ext uri="{FF2B5EF4-FFF2-40B4-BE49-F238E27FC236}">
                <a16:creationId xmlns:a16="http://schemas.microsoft.com/office/drawing/2014/main" id="{90040DB7-3A4F-F733-1E3E-E01C4B6EE18B}"/>
              </a:ext>
            </a:extLst>
          </p:cNvPr>
          <p:cNvSpPr>
            <a:spLocks noGrp="1"/>
          </p:cNvSpPr>
          <p:nvPr>
            <p:ph type="body" sz="quarter" idx="23"/>
          </p:nvPr>
        </p:nvSpPr>
        <p:spPr>
          <a:xfrm>
            <a:off x="295835" y="419099"/>
            <a:ext cx="4763366" cy="1190625"/>
          </a:xfrm>
        </p:spPr>
        <p:txBody>
          <a:bodyPr>
            <a:normAutofit fontScale="85000" lnSpcReduction="10000"/>
          </a:bodyPr>
          <a:lstStyle/>
          <a:p>
            <a:r>
              <a:rPr lang="en-IE" b="0" dirty="0">
                <a:solidFill>
                  <a:srgbClr val="086D6E"/>
                </a:solidFill>
              </a:rPr>
              <a:t>How to Communicate With PR &amp; Media Good Practice</a:t>
            </a:r>
          </a:p>
          <a:p>
            <a:endParaRPr lang="en-IE" b="0" dirty="0">
              <a:solidFill>
                <a:srgbClr val="086D6E"/>
              </a:solidFill>
            </a:endParaRPr>
          </a:p>
        </p:txBody>
      </p:sp>
    </p:spTree>
    <p:extLst>
      <p:ext uri="{BB962C8B-B14F-4D97-AF65-F5344CB8AC3E}">
        <p14:creationId xmlns:p14="http://schemas.microsoft.com/office/powerpoint/2010/main" val="1288145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855599"/>
            <a:ext cx="5564883" cy="5706117"/>
          </a:xfrm>
        </p:spPr>
        <p:txBody>
          <a:bodyPr>
            <a:noAutofit/>
          </a:bodyPr>
          <a:lstStyle/>
          <a:p>
            <a:r>
              <a:rPr lang="en-GB" sz="2000" b="0" i="0" dirty="0">
                <a:effectLst/>
              </a:rPr>
              <a:t>The majority of crisis management lies in the response and communication to the crisis. Communication is an ongoing process during the entire process of crisis management. All the preparation helps the region in the response stage including developing a Crisis Communication Strategy and Plan that underpins how a region should respond and recover. A major part of the communication is mitigation the response depends on it.</a:t>
            </a:r>
          </a:p>
          <a:p>
            <a:endParaRPr lang="en-GB" sz="2000" dirty="0"/>
          </a:p>
          <a:p>
            <a:pPr marL="342900" indent="-342900" algn="l">
              <a:buFont typeface="Wingdings" panose="05000000000000000000" pitchFamily="2" charset="2"/>
              <a:buChar char="v"/>
            </a:pPr>
            <a:r>
              <a:rPr lang="en-GB" sz="2000" b="0" i="0" dirty="0">
                <a:effectLst/>
              </a:rPr>
              <a:t>Communication is sent to different audiences and channels for different and very specific purposes. </a:t>
            </a:r>
          </a:p>
          <a:p>
            <a:pPr marL="342900" indent="-342900" algn="l">
              <a:buFont typeface="Wingdings" panose="05000000000000000000" pitchFamily="2" charset="2"/>
              <a:buChar char="v"/>
            </a:pPr>
            <a:r>
              <a:rPr lang="en-GB" sz="2000" b="0" i="0" dirty="0">
                <a:effectLst/>
              </a:rPr>
              <a:t>A region should define and fine-tune its communications processes on an ongoing basis. </a:t>
            </a:r>
          </a:p>
          <a:p>
            <a:pPr marL="342900" indent="-342900" algn="l">
              <a:buFont typeface="Wingdings" panose="05000000000000000000" pitchFamily="2" charset="2"/>
              <a:buChar char="v"/>
            </a:pPr>
            <a:r>
              <a:rPr lang="en-GB" sz="2000" b="0" i="0" dirty="0">
                <a:effectLst/>
              </a:rPr>
              <a:t>It should never over-communicate, and remain factual and to the point. </a:t>
            </a:r>
          </a:p>
          <a:p>
            <a:endParaRPr lang="en-GB" sz="2000" b="0" i="0" dirty="0">
              <a:effectLst/>
            </a:endParaRPr>
          </a:p>
          <a:p>
            <a:pPr marL="342900" indent="-342900" algn="l">
              <a:buFont typeface="Wingdings" panose="05000000000000000000" pitchFamily="2" charset="2"/>
              <a:buChar char="v"/>
            </a:pPr>
            <a:endParaRPr lang="en-GB" sz="2000" b="0" i="0" dirty="0">
              <a:effectLst/>
            </a:endParaRPr>
          </a:p>
          <a:p>
            <a:endParaRPr lang="en-IE" sz="2000" dirty="0"/>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582221"/>
          </a:xfrm>
        </p:spPr>
        <p:txBody>
          <a:bodyPr>
            <a:normAutofit fontScale="62500" lnSpcReduction="20000"/>
          </a:bodyPr>
          <a:lstStyle/>
          <a:p>
            <a:pPr algn="ctr"/>
            <a:r>
              <a:rPr lang="en-IE" b="0" dirty="0"/>
              <a:t>Regional Crisis Communication Plan and Strategy</a:t>
            </a:r>
          </a:p>
        </p:txBody>
      </p:sp>
      <p:pic>
        <p:nvPicPr>
          <p:cNvPr id="9" name="Picture 8">
            <a:hlinkClick r:id="rId2"/>
            <a:extLst>
              <a:ext uri="{FF2B5EF4-FFF2-40B4-BE49-F238E27FC236}">
                <a16:creationId xmlns:a16="http://schemas.microsoft.com/office/drawing/2014/main" id="{204933D4-505F-FAAF-D047-1461DA9E9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300" y="0"/>
            <a:ext cx="5776555" cy="3287769"/>
          </a:xfrm>
          <a:prstGeom prst="rect">
            <a:avLst/>
          </a:prstGeom>
        </p:spPr>
      </p:pic>
      <p:pic>
        <p:nvPicPr>
          <p:cNvPr id="11" name="Picture 10">
            <a:hlinkClick r:id="rId2"/>
            <a:extLst>
              <a:ext uri="{FF2B5EF4-FFF2-40B4-BE49-F238E27FC236}">
                <a16:creationId xmlns:a16="http://schemas.microsoft.com/office/drawing/2014/main" id="{50343095-00F1-7D29-247F-EDF93F641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2300" y="3287768"/>
            <a:ext cx="5776555" cy="3196141"/>
          </a:xfrm>
          <a:prstGeom prst="rect">
            <a:avLst/>
          </a:prstGeom>
        </p:spPr>
      </p:pic>
      <p:pic>
        <p:nvPicPr>
          <p:cNvPr id="12" name="Graphic 11" descr="Touchscreen with solid fill">
            <a:hlinkClick r:id="rId2"/>
            <a:extLst>
              <a:ext uri="{FF2B5EF4-FFF2-40B4-BE49-F238E27FC236}">
                <a16:creationId xmlns:a16="http://schemas.microsoft.com/office/drawing/2014/main" id="{C9C292B0-8846-9D78-29A9-5CC6962DA7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1485" y="1530468"/>
            <a:ext cx="1381789" cy="1381789"/>
          </a:xfrm>
          <a:prstGeom prst="rect">
            <a:avLst/>
          </a:prstGeom>
        </p:spPr>
      </p:pic>
      <p:pic>
        <p:nvPicPr>
          <p:cNvPr id="13" name="Graphic 12" descr="Touchscreen with solid fill">
            <a:hlinkClick r:id="rId2"/>
            <a:extLst>
              <a:ext uri="{FF2B5EF4-FFF2-40B4-BE49-F238E27FC236}">
                <a16:creationId xmlns:a16="http://schemas.microsoft.com/office/drawing/2014/main" id="{5B53FBC6-B494-A06C-EC89-AC9A1FD68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3885" y="5179927"/>
            <a:ext cx="1381789" cy="1381789"/>
          </a:xfrm>
          <a:prstGeom prst="rect">
            <a:avLst/>
          </a:prstGeom>
        </p:spPr>
      </p:pic>
    </p:spTree>
    <p:extLst>
      <p:ext uri="{BB962C8B-B14F-4D97-AF65-F5344CB8AC3E}">
        <p14:creationId xmlns:p14="http://schemas.microsoft.com/office/powerpoint/2010/main" val="38732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855599"/>
            <a:ext cx="5564883" cy="5706117"/>
          </a:xfrm>
        </p:spPr>
        <p:txBody>
          <a:bodyPr>
            <a:noAutofit/>
          </a:bodyPr>
          <a:lstStyle/>
          <a:p>
            <a:pPr marL="342900" indent="-342900" algn="l">
              <a:buFont typeface="Wingdings" panose="05000000000000000000" pitchFamily="2" charset="2"/>
              <a:buChar char="v"/>
            </a:pPr>
            <a:endParaRPr lang="en-GB" sz="2000" b="0" i="0" dirty="0">
              <a:effectLst/>
            </a:endParaRPr>
          </a:p>
          <a:p>
            <a:pPr marL="342900" indent="-342900" algn="l">
              <a:buFont typeface="Wingdings" panose="05000000000000000000" pitchFamily="2" charset="2"/>
              <a:buChar char="v"/>
            </a:pPr>
            <a:endParaRPr lang="en-GB" sz="2000" dirty="0"/>
          </a:p>
          <a:p>
            <a:pPr marL="342900" indent="-342900" algn="l">
              <a:buFont typeface="Wingdings" panose="05000000000000000000" pitchFamily="2" charset="2"/>
              <a:buChar char="v"/>
            </a:pPr>
            <a:endParaRPr lang="en-GB" sz="2000" b="0" i="0" dirty="0">
              <a:effectLst/>
            </a:endParaRPr>
          </a:p>
          <a:p>
            <a:pPr marL="342900" indent="-342900" algn="l">
              <a:buFont typeface="Wingdings" panose="05000000000000000000" pitchFamily="2" charset="2"/>
              <a:buChar char="v"/>
            </a:pPr>
            <a:r>
              <a:rPr lang="en-GB" sz="2000" b="0" i="0" dirty="0">
                <a:effectLst/>
              </a:rPr>
              <a:t>Develop communication templates to cover communications to suppliers, teams, tourists, stakeholders agents and international partners, and customers, each aligned to what a region would want to tell them at this specific point in time. Use the experience gained during each communication stage to further develop existing communication strategies and plans.</a:t>
            </a:r>
          </a:p>
          <a:p>
            <a:pPr marL="342900" indent="-342900" algn="l">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b="0" i="0" dirty="0">
                <a:effectLst/>
              </a:rPr>
              <a:t>Set expectations and do not create expectations without a solid foundation for doing so. For examples of </a:t>
            </a:r>
            <a:r>
              <a:rPr lang="en-GB" sz="2000" b="0" i="0" u="none" strike="noStrike" dirty="0">
                <a:effectLst/>
                <a:hlinkClick r:id="rId2">
                  <a:extLst>
                    <a:ext uri="{A12FA001-AC4F-418D-AE19-62706E023703}">
                      <ahyp:hlinkClr xmlns:ahyp="http://schemas.microsoft.com/office/drawing/2018/hyperlinkcolor" val="tx"/>
                    </a:ext>
                  </a:extLst>
                </a:hlinkClick>
              </a:rPr>
              <a:t>communication plans</a:t>
            </a:r>
            <a:r>
              <a:rPr lang="en-GB" sz="2000" b="0" i="0" dirty="0">
                <a:effectLst/>
              </a:rPr>
              <a:t>, take a look at the website of Demand Metric. </a:t>
            </a:r>
            <a:endParaRPr lang="en-GB" sz="2000" dirty="0"/>
          </a:p>
          <a:p>
            <a:pPr marL="342900" indent="-342900" algn="l">
              <a:buFont typeface="Wingdings" panose="05000000000000000000" pitchFamily="2" charset="2"/>
              <a:buChar char="v"/>
            </a:pPr>
            <a:endParaRPr lang="en-GB" sz="2000" b="0" i="0" dirty="0">
              <a:effectLst/>
            </a:endParaRPr>
          </a:p>
          <a:p>
            <a:endParaRPr lang="en-IE" sz="2000" dirty="0"/>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582221"/>
          </a:xfrm>
        </p:spPr>
        <p:txBody>
          <a:bodyPr>
            <a:normAutofit fontScale="62500" lnSpcReduction="20000"/>
          </a:bodyPr>
          <a:lstStyle/>
          <a:p>
            <a:pPr algn="ctr"/>
            <a:r>
              <a:rPr lang="en-IE" b="0" dirty="0"/>
              <a:t>Regional Crisis Communication Plan and Strategy</a:t>
            </a:r>
          </a:p>
        </p:txBody>
      </p:sp>
      <p:pic>
        <p:nvPicPr>
          <p:cNvPr id="9" name="Picture 8">
            <a:hlinkClick r:id="rId2"/>
            <a:extLst>
              <a:ext uri="{FF2B5EF4-FFF2-40B4-BE49-F238E27FC236}">
                <a16:creationId xmlns:a16="http://schemas.microsoft.com/office/drawing/2014/main" id="{204933D4-505F-FAAF-D047-1461DA9E9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300" y="0"/>
            <a:ext cx="5776555" cy="3287769"/>
          </a:xfrm>
          <a:prstGeom prst="rect">
            <a:avLst/>
          </a:prstGeom>
        </p:spPr>
      </p:pic>
      <p:pic>
        <p:nvPicPr>
          <p:cNvPr id="11" name="Picture 10">
            <a:hlinkClick r:id="rId2"/>
            <a:extLst>
              <a:ext uri="{FF2B5EF4-FFF2-40B4-BE49-F238E27FC236}">
                <a16:creationId xmlns:a16="http://schemas.microsoft.com/office/drawing/2014/main" id="{50343095-00F1-7D29-247F-EDF93F641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2300" y="3287768"/>
            <a:ext cx="5776555" cy="3196141"/>
          </a:xfrm>
          <a:prstGeom prst="rect">
            <a:avLst/>
          </a:prstGeom>
        </p:spPr>
      </p:pic>
      <p:pic>
        <p:nvPicPr>
          <p:cNvPr id="12" name="Graphic 11" descr="Touchscreen with solid fill">
            <a:hlinkClick r:id="rId2"/>
            <a:extLst>
              <a:ext uri="{FF2B5EF4-FFF2-40B4-BE49-F238E27FC236}">
                <a16:creationId xmlns:a16="http://schemas.microsoft.com/office/drawing/2014/main" id="{C9C292B0-8846-9D78-29A9-5CC6962DA7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1485" y="1530468"/>
            <a:ext cx="1381789" cy="1381789"/>
          </a:xfrm>
          <a:prstGeom prst="rect">
            <a:avLst/>
          </a:prstGeom>
        </p:spPr>
      </p:pic>
      <p:pic>
        <p:nvPicPr>
          <p:cNvPr id="13" name="Graphic 12" descr="Touchscreen with solid fill">
            <a:hlinkClick r:id="rId2"/>
            <a:extLst>
              <a:ext uri="{FF2B5EF4-FFF2-40B4-BE49-F238E27FC236}">
                <a16:creationId xmlns:a16="http://schemas.microsoft.com/office/drawing/2014/main" id="{5B53FBC6-B494-A06C-EC89-AC9A1FD68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3885" y="5179927"/>
            <a:ext cx="1381789" cy="1381789"/>
          </a:xfrm>
          <a:prstGeom prst="rect">
            <a:avLst/>
          </a:prstGeom>
        </p:spPr>
      </p:pic>
    </p:spTree>
    <p:extLst>
      <p:ext uri="{BB962C8B-B14F-4D97-AF65-F5344CB8AC3E}">
        <p14:creationId xmlns:p14="http://schemas.microsoft.com/office/powerpoint/2010/main" val="37981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621488833"/>
              </p:ext>
            </p:extLst>
          </p:nvPr>
        </p:nvGraphicFramePr>
        <p:xfrm>
          <a:off x="0" y="447675"/>
          <a:ext cx="12192000" cy="5752869"/>
        </p:xfrm>
        <a:graphic>
          <a:graphicData uri="http://schemas.openxmlformats.org/drawingml/2006/table">
            <a:tbl>
              <a:tblPr firstRow="1" bandRow="1">
                <a:tableStyleId>{5C22544A-7EE6-4342-B048-85BDC9FD1C3A}</a:tableStyleId>
              </a:tblPr>
              <a:tblGrid>
                <a:gridCol w="4013789">
                  <a:extLst>
                    <a:ext uri="{9D8B030D-6E8A-4147-A177-3AD203B41FA5}">
                      <a16:colId xmlns:a16="http://schemas.microsoft.com/office/drawing/2014/main" val="3584008144"/>
                    </a:ext>
                  </a:extLst>
                </a:gridCol>
                <a:gridCol w="3761901">
                  <a:extLst>
                    <a:ext uri="{9D8B030D-6E8A-4147-A177-3AD203B41FA5}">
                      <a16:colId xmlns:a16="http://schemas.microsoft.com/office/drawing/2014/main" val="2583777858"/>
                    </a:ext>
                  </a:extLst>
                </a:gridCol>
                <a:gridCol w="4416310">
                  <a:extLst>
                    <a:ext uri="{9D8B030D-6E8A-4147-A177-3AD203B41FA5}">
                      <a16:colId xmlns:a16="http://schemas.microsoft.com/office/drawing/2014/main" val="26037467"/>
                    </a:ext>
                  </a:extLst>
                </a:gridCol>
              </a:tblGrid>
              <a:tr h="58579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t>Sample Crisis TCMT Communication Plan – Communications Team</a:t>
                      </a: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extLst>
                  <a:ext uri="{0D108BD9-81ED-4DB2-BD59-A6C34878D82A}">
                    <a16:rowId xmlns:a16="http://schemas.microsoft.com/office/drawing/2014/main" val="923545946"/>
                  </a:ext>
                </a:extLst>
              </a:tr>
              <a:tr h="585793">
                <a:tc>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Speciality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a:txBody>
                    <a:bodyPr/>
                    <a:lstStyle/>
                    <a:p>
                      <a:pPr marL="0" indent="0">
                        <a:buFont typeface="Arial" panose="020B0604020202020204" pitchFamily="34" charset="0"/>
                        <a:buNone/>
                      </a:pPr>
                      <a:r>
                        <a:rPr lang="en-IE" sz="1800" b="1" i="0" kern="1200" dirty="0">
                          <a:solidFill>
                            <a:schemeClr val="bg1"/>
                          </a:solidFill>
                          <a:latin typeface="+mn-lt"/>
                          <a:ea typeface="+mn-ea"/>
                          <a:cs typeface="+mn-cs"/>
                        </a:rPr>
                        <a:t>Tasks/Updates/Notes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1" i="0" kern="1200" dirty="0">
                          <a:solidFill>
                            <a:schemeClr val="bg1"/>
                          </a:solidFill>
                          <a:latin typeface="+mn-lt"/>
                          <a:ea typeface="+mn-ea"/>
                          <a:cs typeface="+mn-cs"/>
                        </a:rPr>
                        <a:t>Contact Details</a:t>
                      </a:r>
                      <a:endParaRPr lang="en-IE" sz="1800" b="1"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extLst>
                  <a:ext uri="{0D108BD9-81ED-4DB2-BD59-A6C34878D82A}">
                    <a16:rowId xmlns:a16="http://schemas.microsoft.com/office/drawing/2014/main" val="42910351"/>
                  </a:ext>
                </a:extLst>
              </a:tr>
              <a:tr h="466714">
                <a:tc>
                  <a:txBody>
                    <a:bodyPr/>
                    <a:lstStyle/>
                    <a:p>
                      <a:pPr marL="0" indent="0">
                        <a:buFont typeface="Arial" panose="020B0604020202020204" pitchFamily="34" charset="0"/>
                        <a:buNone/>
                      </a:pPr>
                      <a:r>
                        <a:rPr lang="en-GB" sz="1600" dirty="0"/>
                        <a:t>TCMT media spokesperson (&amp; backup)</a:t>
                      </a:r>
                      <a:endParaRPr lang="en-IE" sz="16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IE" sz="1600" dirty="0"/>
                        <a:t>Name: </a:t>
                      </a:r>
                    </a:p>
                    <a:p>
                      <a:pPr marL="0" indent="0">
                        <a:buFont typeface="Arial" panose="020B0604020202020204" pitchFamily="34" charset="0"/>
                        <a:buNone/>
                      </a:pPr>
                      <a:r>
                        <a:rPr lang="en-IE" sz="1600" dirty="0"/>
                        <a:t>Contact Details (Email, Phone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00118"/>
                  </a:ext>
                </a:extLst>
              </a:tr>
              <a:tr h="433371">
                <a:tc>
                  <a:txBody>
                    <a:bodyPr/>
                    <a:lstStyle/>
                    <a:p>
                      <a:pPr marL="0" indent="0">
                        <a:buFont typeface="Arial" panose="020B0604020202020204" pitchFamily="34" charset="0"/>
                        <a:buNone/>
                      </a:pPr>
                      <a:r>
                        <a:rPr lang="en-IE" sz="1600" dirty="0"/>
                        <a:t>Tourism businesses </a:t>
                      </a:r>
                      <a:r>
                        <a:rPr lang="en-GB" sz="1600" dirty="0"/>
                        <a:t>(&amp; backup)</a:t>
                      </a:r>
                      <a:r>
                        <a:rPr lang="en-IE" sz="1600" dirty="0"/>
                        <a:t> </a:t>
                      </a: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b="0" i="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45717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600" dirty="0"/>
                        <a:t>Update web site (visitors) </a:t>
                      </a:r>
                      <a:r>
                        <a:rPr lang="en-GB" sz="1600" dirty="0"/>
                        <a:t>(&amp; backup)</a:t>
                      </a:r>
                      <a:r>
                        <a:rPr lang="en-IE" sz="1600" dirty="0"/>
                        <a:t> </a:t>
                      </a: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4333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600" dirty="0"/>
                        <a:t>Government </a:t>
                      </a:r>
                      <a:r>
                        <a:rPr lang="en-GB" sz="1600" dirty="0"/>
                        <a:t>(&amp; backup)</a:t>
                      </a:r>
                      <a:r>
                        <a:rPr lang="en-IE" sz="1600" dirty="0"/>
                        <a:t> </a:t>
                      </a: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7612741"/>
                  </a:ext>
                </a:extLst>
              </a:tr>
              <a:tr h="409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600" dirty="0"/>
                        <a:t>Other stakeholders </a:t>
                      </a:r>
                      <a:r>
                        <a:rPr lang="en-GB" sz="1600" dirty="0"/>
                        <a:t>(&amp; backup)</a:t>
                      </a:r>
                      <a:r>
                        <a:rPr lang="en-IE" sz="1600" dirty="0"/>
                        <a:t> </a:t>
                      </a: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3015465"/>
                  </a:ext>
                </a:extLst>
              </a:tr>
              <a:tr h="290474">
                <a:tc>
                  <a:txBody>
                    <a:bodyPr/>
                    <a:lstStyle/>
                    <a:p>
                      <a:pPr marL="0" indent="0">
                        <a:buFont typeface="Arial" panose="020B0604020202020204" pitchFamily="34" charset="0"/>
                        <a:buNone/>
                      </a:pPr>
                      <a:r>
                        <a:rPr lang="en-IE" sz="1600" kern="1200" dirty="0">
                          <a:solidFill>
                            <a:schemeClr val="dk1"/>
                          </a:solidFill>
                          <a:latin typeface="+mn-lt"/>
                          <a:ea typeface="+mn-ea"/>
                          <a:cs typeface="+mn-cs"/>
                        </a:rPr>
                        <a:t>Media (News Respondent)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9928820"/>
                  </a:ext>
                </a:extLst>
              </a:tr>
              <a:tr h="390481">
                <a:tc>
                  <a:txBody>
                    <a:bodyPr/>
                    <a:lstStyle/>
                    <a:p>
                      <a:pPr marL="0" indent="0">
                        <a:buFont typeface="Arial" panose="020B0604020202020204" pitchFamily="34" charset="0"/>
                        <a:buNone/>
                      </a:pPr>
                      <a:r>
                        <a:rPr lang="en-IE" sz="1600" kern="1200" dirty="0">
                          <a:solidFill>
                            <a:schemeClr val="dk1"/>
                          </a:solidFill>
                          <a:latin typeface="+mn-lt"/>
                          <a:ea typeface="+mn-ea"/>
                          <a:cs typeface="+mn-cs"/>
                        </a:rPr>
                        <a:t>Media (Tourism Respondent)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1261356"/>
                  </a:ext>
                </a:extLst>
              </a:tr>
              <a:tr h="490488">
                <a:tc>
                  <a:txBody>
                    <a:bodyPr/>
                    <a:lstStyle/>
                    <a:p>
                      <a:pPr marL="0" indent="0">
                        <a:buFont typeface="Arial" panose="020B0604020202020204" pitchFamily="34" charset="0"/>
                        <a:buNone/>
                      </a:pPr>
                      <a:r>
                        <a:rPr lang="en-IE" sz="1600" kern="1200" dirty="0">
                          <a:solidFill>
                            <a:schemeClr val="dk1"/>
                          </a:solidFill>
                          <a:latin typeface="+mn-lt"/>
                          <a:ea typeface="+mn-ea"/>
                          <a:cs typeface="+mn-cs"/>
                        </a:rPr>
                        <a:t>Media (Editor and Chief Editor)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751793"/>
                  </a:ext>
                </a:extLst>
              </a:tr>
              <a:tr h="466670">
                <a:tc>
                  <a:txBody>
                    <a:bodyPr/>
                    <a:lstStyle/>
                    <a:p>
                      <a:pPr marL="0" indent="0">
                        <a:buFont typeface="Arial" panose="020B0604020202020204" pitchFamily="34" charset="0"/>
                        <a:buNone/>
                      </a:pPr>
                      <a:r>
                        <a:rPr lang="en-IE" sz="1600" kern="1200" dirty="0">
                          <a:solidFill>
                            <a:schemeClr val="dk1"/>
                          </a:solidFill>
                          <a:latin typeface="+mn-lt"/>
                          <a:ea typeface="+mn-ea"/>
                          <a:cs typeface="+mn-cs"/>
                        </a:rPr>
                        <a:t>Media (Local Area x Respondent)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IE"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6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80159"/>
                  </a:ext>
                </a:extLst>
              </a:tr>
              <a:tr h="585793">
                <a:tc gridSpan="3">
                  <a:txBody>
                    <a:bodyPr/>
                    <a:lstStyle/>
                    <a:p>
                      <a:r>
                        <a:rPr lang="en-IE" sz="1600" b="1" kern="1200" dirty="0">
                          <a:solidFill>
                            <a:srgbClr val="086D6E"/>
                          </a:solidFill>
                          <a:latin typeface="+mn-lt"/>
                          <a:ea typeface="+mn-ea"/>
                          <a:cs typeface="+mn-cs"/>
                        </a:rPr>
                        <a:t>Contact Hierarchy Here </a:t>
                      </a:r>
                      <a:r>
                        <a:rPr lang="en-GB" sz="1600" dirty="0"/>
                        <a:t>Draw your contact hierarchy here – that is, who is responsible for contacting who</a:t>
                      </a:r>
                      <a:endParaRPr lang="en-IE" sz="16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083227"/>
                  </a:ext>
                </a:extLst>
              </a:tr>
            </a:tbl>
          </a:graphicData>
        </a:graphic>
      </p:graphicFrame>
    </p:spTree>
    <p:extLst>
      <p:ext uri="{BB962C8B-B14F-4D97-AF65-F5344CB8AC3E}">
        <p14:creationId xmlns:p14="http://schemas.microsoft.com/office/powerpoint/2010/main" val="331898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F4B0DE-0E4A-5A74-0EF0-9D350618505E}"/>
              </a:ext>
            </a:extLst>
          </p:cNvPr>
          <p:cNvGraphicFramePr>
            <a:graphicFrameLocks noGrp="1"/>
          </p:cNvGraphicFramePr>
          <p:nvPr>
            <p:extLst>
              <p:ext uri="{D42A27DB-BD31-4B8C-83A1-F6EECF244321}">
                <p14:modId xmlns:p14="http://schemas.microsoft.com/office/powerpoint/2010/main" val="1845694804"/>
              </p:ext>
            </p:extLst>
          </p:nvPr>
        </p:nvGraphicFramePr>
        <p:xfrm>
          <a:off x="1472841" y="1262156"/>
          <a:ext cx="8866196" cy="4441435"/>
        </p:xfrm>
        <a:graphic>
          <a:graphicData uri="http://schemas.openxmlformats.org/drawingml/2006/table">
            <a:tbl>
              <a:tblPr>
                <a:tableStyleId>{5C22544A-7EE6-4342-B048-85BDC9FD1C3A}</a:tableStyleId>
              </a:tblPr>
              <a:tblGrid>
                <a:gridCol w="1177828">
                  <a:extLst>
                    <a:ext uri="{9D8B030D-6E8A-4147-A177-3AD203B41FA5}">
                      <a16:colId xmlns:a16="http://schemas.microsoft.com/office/drawing/2014/main" val="1019167476"/>
                    </a:ext>
                  </a:extLst>
                </a:gridCol>
                <a:gridCol w="946910">
                  <a:extLst>
                    <a:ext uri="{9D8B030D-6E8A-4147-A177-3AD203B41FA5}">
                      <a16:colId xmlns:a16="http://schemas.microsoft.com/office/drawing/2014/main" val="3337828764"/>
                    </a:ext>
                  </a:extLst>
                </a:gridCol>
                <a:gridCol w="977152">
                  <a:extLst>
                    <a:ext uri="{9D8B030D-6E8A-4147-A177-3AD203B41FA5}">
                      <a16:colId xmlns:a16="http://schemas.microsoft.com/office/drawing/2014/main" val="1084982651"/>
                    </a:ext>
                  </a:extLst>
                </a:gridCol>
                <a:gridCol w="1084730">
                  <a:extLst>
                    <a:ext uri="{9D8B030D-6E8A-4147-A177-3AD203B41FA5}">
                      <a16:colId xmlns:a16="http://schemas.microsoft.com/office/drawing/2014/main" val="676994462"/>
                    </a:ext>
                  </a:extLst>
                </a:gridCol>
                <a:gridCol w="1111623">
                  <a:extLst>
                    <a:ext uri="{9D8B030D-6E8A-4147-A177-3AD203B41FA5}">
                      <a16:colId xmlns:a16="http://schemas.microsoft.com/office/drawing/2014/main" val="2723314488"/>
                    </a:ext>
                  </a:extLst>
                </a:gridCol>
                <a:gridCol w="878542">
                  <a:extLst>
                    <a:ext uri="{9D8B030D-6E8A-4147-A177-3AD203B41FA5}">
                      <a16:colId xmlns:a16="http://schemas.microsoft.com/office/drawing/2014/main" val="657735121"/>
                    </a:ext>
                  </a:extLst>
                </a:gridCol>
                <a:gridCol w="744070">
                  <a:extLst>
                    <a:ext uri="{9D8B030D-6E8A-4147-A177-3AD203B41FA5}">
                      <a16:colId xmlns:a16="http://schemas.microsoft.com/office/drawing/2014/main" val="1140531382"/>
                    </a:ext>
                  </a:extLst>
                </a:gridCol>
                <a:gridCol w="1273392">
                  <a:extLst>
                    <a:ext uri="{9D8B030D-6E8A-4147-A177-3AD203B41FA5}">
                      <a16:colId xmlns:a16="http://schemas.microsoft.com/office/drawing/2014/main" val="3988994788"/>
                    </a:ext>
                  </a:extLst>
                </a:gridCol>
                <a:gridCol w="671949">
                  <a:extLst>
                    <a:ext uri="{9D8B030D-6E8A-4147-A177-3AD203B41FA5}">
                      <a16:colId xmlns:a16="http://schemas.microsoft.com/office/drawing/2014/main" val="1161058635"/>
                    </a:ext>
                  </a:extLst>
                </a:gridCol>
              </a:tblGrid>
              <a:tr h="281209">
                <a:tc>
                  <a:txBody>
                    <a:bodyPr/>
                    <a:lstStyle/>
                    <a:p>
                      <a:pPr algn="l" fontAlgn="ctr"/>
                      <a:endParaRPr lang="en-LB" sz="600" b="1"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dirty="0">
                          <a:solidFill>
                            <a:srgbClr val="79527B"/>
                          </a:solidFill>
                          <a:effectLst/>
                        </a:rPr>
                        <a:t>TARGET AUDIENCE</a:t>
                      </a:r>
                      <a:endParaRPr lang="en-US" sz="1200" b="1" i="0" u="none" strike="noStrike" dirty="0">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kern="1200" dirty="0">
                          <a:solidFill>
                            <a:srgbClr val="79527B"/>
                          </a:solidFill>
                          <a:effectLst/>
                          <a:latin typeface="+mn-lt"/>
                          <a:ea typeface="+mn-ea"/>
                          <a:cs typeface="+mn-cs"/>
                        </a:rPr>
                        <a:t>OBJECTIVE</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kern="1200" dirty="0">
                          <a:solidFill>
                            <a:srgbClr val="79527B"/>
                          </a:solidFill>
                          <a:effectLst/>
                          <a:latin typeface="+mn-lt"/>
                          <a:ea typeface="+mn-ea"/>
                          <a:cs typeface="+mn-cs"/>
                        </a:rPr>
                        <a:t>DELIVERABLE</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kern="1200" dirty="0">
                          <a:solidFill>
                            <a:srgbClr val="79527B"/>
                          </a:solidFill>
                          <a:effectLst/>
                          <a:latin typeface="+mn-lt"/>
                          <a:ea typeface="+mn-ea"/>
                          <a:cs typeface="+mn-cs"/>
                        </a:rPr>
                        <a:t>TASK DESCRIPTION</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kern="1200" dirty="0">
                          <a:solidFill>
                            <a:srgbClr val="79527B"/>
                          </a:solidFill>
                          <a:effectLst/>
                          <a:latin typeface="+mn-lt"/>
                          <a:ea typeface="+mn-ea"/>
                          <a:cs typeface="+mn-cs"/>
                        </a:rPr>
                        <a:t>STARTING </a:t>
                      </a:r>
                      <a:br>
                        <a:rPr lang="en-US" sz="1200" b="1" u="none" strike="noStrike" kern="1200" dirty="0">
                          <a:solidFill>
                            <a:srgbClr val="79527B"/>
                          </a:solidFill>
                          <a:effectLst/>
                          <a:latin typeface="+mn-lt"/>
                          <a:ea typeface="+mn-ea"/>
                          <a:cs typeface="+mn-cs"/>
                        </a:rPr>
                      </a:br>
                      <a:r>
                        <a:rPr lang="en-US" sz="1200" b="1" u="none" strike="noStrike" kern="1200" dirty="0">
                          <a:solidFill>
                            <a:srgbClr val="79527B"/>
                          </a:solidFill>
                          <a:effectLst/>
                          <a:latin typeface="+mn-lt"/>
                          <a:ea typeface="+mn-ea"/>
                          <a:cs typeface="+mn-cs"/>
                        </a:rPr>
                        <a:t>DATE</a:t>
                      </a: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kern="1200" dirty="0">
                          <a:solidFill>
                            <a:srgbClr val="79527B"/>
                          </a:solidFill>
                          <a:effectLst/>
                          <a:latin typeface="+mn-lt"/>
                          <a:ea typeface="+mn-ea"/>
                          <a:cs typeface="+mn-cs"/>
                        </a:rPr>
                        <a:t>ENDING </a:t>
                      </a:r>
                      <a:br>
                        <a:rPr lang="en-US" sz="1200" b="1" u="none" strike="noStrike" kern="1200" dirty="0">
                          <a:solidFill>
                            <a:srgbClr val="79527B"/>
                          </a:solidFill>
                          <a:effectLst/>
                          <a:latin typeface="+mn-lt"/>
                          <a:ea typeface="+mn-ea"/>
                          <a:cs typeface="+mn-cs"/>
                        </a:rPr>
                      </a:br>
                      <a:r>
                        <a:rPr lang="en-US" sz="1200" b="1" u="none" strike="noStrike" kern="1200" dirty="0">
                          <a:solidFill>
                            <a:srgbClr val="79527B"/>
                          </a:solidFill>
                          <a:effectLst/>
                          <a:latin typeface="+mn-lt"/>
                          <a:ea typeface="+mn-ea"/>
                          <a:cs typeface="+mn-cs"/>
                        </a:rPr>
                        <a:t>DATE</a:t>
                      </a: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US" sz="1200" b="1" u="none" strike="noStrike" kern="1200" dirty="0">
                          <a:solidFill>
                            <a:srgbClr val="79527B"/>
                          </a:solidFill>
                          <a:effectLst/>
                          <a:latin typeface="+mn-lt"/>
                          <a:ea typeface="+mn-ea"/>
                          <a:cs typeface="+mn-cs"/>
                        </a:rPr>
                        <a:t>COMMUNICATION CHANNEL</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EFC5B9"/>
                    </a:solidFill>
                  </a:tcPr>
                </a:tc>
                <a:tc>
                  <a:txBody>
                    <a:bodyPr/>
                    <a:lstStyle/>
                    <a:p>
                      <a:pPr algn="ctr" fontAlgn="ctr"/>
                      <a:r>
                        <a:rPr lang="en-US" sz="1200" b="1" u="none" strike="noStrike" kern="1200" dirty="0">
                          <a:solidFill>
                            <a:srgbClr val="79527B"/>
                          </a:solidFill>
                          <a:effectLst/>
                          <a:latin typeface="+mn-lt"/>
                          <a:ea typeface="+mn-ea"/>
                          <a:cs typeface="+mn-cs"/>
                        </a:rPr>
                        <a:t>OWNER</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F37C57"/>
                    </a:solidFill>
                  </a:tcPr>
                </a:tc>
                <a:extLst>
                  <a:ext uri="{0D108BD9-81ED-4DB2-BD59-A6C34878D82A}">
                    <a16:rowId xmlns:a16="http://schemas.microsoft.com/office/drawing/2014/main" val="2094737600"/>
                  </a:ext>
                </a:extLst>
              </a:tr>
              <a:tr h="162805">
                <a:tc rowSpan="5">
                  <a:txBody>
                    <a:bodyPr/>
                    <a:lstStyle/>
                    <a:p>
                      <a:pPr algn="ctr" fontAlgn="ctr"/>
                      <a:r>
                        <a:rPr lang="en-US" sz="1200" b="1" u="none" strike="noStrike" kern="1200" dirty="0">
                          <a:solidFill>
                            <a:srgbClr val="79527B"/>
                          </a:solidFill>
                          <a:effectLst/>
                          <a:latin typeface="+mn-lt"/>
                          <a:ea typeface="+mn-ea"/>
                          <a:cs typeface="+mn-cs"/>
                        </a:rPr>
                        <a:t>CURRENT CUSTOMERS</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800" b="1" u="none" strike="noStrike" kern="1200">
                          <a:solidFill>
                            <a:srgbClr val="79527B"/>
                          </a:solidFill>
                          <a:effectLst/>
                          <a:latin typeface="+mn-lt"/>
                          <a:ea typeface="+mn-ea"/>
                          <a:cs typeface="+mn-cs"/>
                        </a:rPr>
                        <a:t> </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F37C57"/>
                    </a:solidFill>
                  </a:tcPr>
                </a:tc>
                <a:extLst>
                  <a:ext uri="{0D108BD9-81ED-4DB2-BD59-A6C34878D82A}">
                    <a16:rowId xmlns:a16="http://schemas.microsoft.com/office/drawing/2014/main" val="378797285"/>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1249500768"/>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3876215315"/>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4007017517"/>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F37C57"/>
                    </a:solidFill>
                  </a:tcPr>
                </a:tc>
                <a:extLst>
                  <a:ext uri="{0D108BD9-81ED-4DB2-BD59-A6C34878D82A}">
                    <a16:rowId xmlns:a16="http://schemas.microsoft.com/office/drawing/2014/main" val="3941655197"/>
                  </a:ext>
                </a:extLst>
              </a:tr>
              <a:tr h="162805">
                <a:tc rowSpan="5">
                  <a:txBody>
                    <a:bodyPr/>
                    <a:lstStyle/>
                    <a:p>
                      <a:pPr algn="ctr" fontAlgn="ctr"/>
                      <a:r>
                        <a:rPr lang="en-US" sz="1200" b="1" u="none" strike="noStrike" kern="1200" dirty="0">
                          <a:solidFill>
                            <a:srgbClr val="79527B"/>
                          </a:solidFill>
                          <a:effectLst/>
                          <a:latin typeface="+mn-lt"/>
                          <a:ea typeface="+mn-ea"/>
                          <a:cs typeface="+mn-cs"/>
                        </a:rPr>
                        <a:t>SALES PROSPECTS</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F37C57"/>
                    </a:solidFill>
                  </a:tcPr>
                </a:tc>
                <a:extLst>
                  <a:ext uri="{0D108BD9-81ED-4DB2-BD59-A6C34878D82A}">
                    <a16:rowId xmlns:a16="http://schemas.microsoft.com/office/drawing/2014/main" val="834002002"/>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2147192742"/>
                  </a:ext>
                </a:extLst>
              </a:tr>
              <a:tr h="162805">
                <a:tc vMerge="1">
                  <a:txBody>
                    <a:bodyPr/>
                    <a:lstStyle/>
                    <a:p>
                      <a:endParaRPr lang="en-GB"/>
                    </a:p>
                  </a:txBody>
                  <a:tcPr/>
                </a:tc>
                <a:tc>
                  <a:txBody>
                    <a:bodyPr/>
                    <a:lstStyle/>
                    <a:p>
                      <a:pPr algn="l" fontAlgn="ctr"/>
                      <a:r>
                        <a:rPr lang="en-LB" sz="800" b="1" u="none" strike="noStrike" kern="1200">
                          <a:solidFill>
                            <a:srgbClr val="79527B"/>
                          </a:solidFill>
                          <a:effectLst/>
                          <a:latin typeface="+mn-lt"/>
                          <a:ea typeface="+mn-ea"/>
                          <a:cs typeface="+mn-cs"/>
                        </a:rPr>
                        <a:t> </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2618428755"/>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433647836"/>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F37C57"/>
                    </a:solidFill>
                  </a:tcPr>
                </a:tc>
                <a:extLst>
                  <a:ext uri="{0D108BD9-81ED-4DB2-BD59-A6C34878D82A}">
                    <a16:rowId xmlns:a16="http://schemas.microsoft.com/office/drawing/2014/main" val="3803023776"/>
                  </a:ext>
                </a:extLst>
              </a:tr>
              <a:tr h="162805">
                <a:tc rowSpan="5">
                  <a:txBody>
                    <a:bodyPr/>
                    <a:lstStyle/>
                    <a:p>
                      <a:pPr algn="ctr" fontAlgn="ctr"/>
                      <a:r>
                        <a:rPr lang="en-US" sz="1200" b="1" u="none" strike="noStrike" kern="1200" dirty="0">
                          <a:solidFill>
                            <a:srgbClr val="79527B"/>
                          </a:solidFill>
                          <a:effectLst/>
                          <a:latin typeface="+mn-lt"/>
                          <a:ea typeface="+mn-ea"/>
                          <a:cs typeface="+mn-cs"/>
                        </a:rPr>
                        <a:t>MEDIA PARTNERS</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F37C57"/>
                    </a:solidFill>
                  </a:tcPr>
                </a:tc>
                <a:extLst>
                  <a:ext uri="{0D108BD9-81ED-4DB2-BD59-A6C34878D82A}">
                    <a16:rowId xmlns:a16="http://schemas.microsoft.com/office/drawing/2014/main" val="4261999010"/>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191146577"/>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722763801"/>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3322722170"/>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F37C57"/>
                    </a:solidFill>
                  </a:tcPr>
                </a:tc>
                <a:extLst>
                  <a:ext uri="{0D108BD9-81ED-4DB2-BD59-A6C34878D82A}">
                    <a16:rowId xmlns:a16="http://schemas.microsoft.com/office/drawing/2014/main" val="465577556"/>
                  </a:ext>
                </a:extLst>
              </a:tr>
              <a:tr h="162805">
                <a:tc rowSpan="5">
                  <a:txBody>
                    <a:bodyPr/>
                    <a:lstStyle/>
                    <a:p>
                      <a:pPr marL="0" algn="ctr" defTabSz="914400" rtl="0" eaLnBrk="1" fontAlgn="ctr" latinLnBrk="0" hangingPunct="1"/>
                      <a:r>
                        <a:rPr lang="en-US" sz="1200" b="1" u="none" strike="noStrike" kern="1200" dirty="0">
                          <a:solidFill>
                            <a:srgbClr val="79527B"/>
                          </a:solidFill>
                          <a:effectLst/>
                          <a:latin typeface="+mn-lt"/>
                          <a:ea typeface="+mn-ea"/>
                          <a:cs typeface="+mn-cs"/>
                        </a:rPr>
                        <a:t>INTERNAL STAKEHOLDERS</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F37C57"/>
                    </a:solidFill>
                  </a:tcPr>
                </a:tc>
                <a:extLst>
                  <a:ext uri="{0D108BD9-81ED-4DB2-BD59-A6C34878D82A}">
                    <a16:rowId xmlns:a16="http://schemas.microsoft.com/office/drawing/2014/main" val="4041657401"/>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322095733"/>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816408871"/>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2339996088"/>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F37C57"/>
                    </a:solidFill>
                  </a:tcPr>
                </a:tc>
                <a:extLst>
                  <a:ext uri="{0D108BD9-81ED-4DB2-BD59-A6C34878D82A}">
                    <a16:rowId xmlns:a16="http://schemas.microsoft.com/office/drawing/2014/main" val="2182594907"/>
                  </a:ext>
                </a:extLst>
              </a:tr>
              <a:tr h="162805">
                <a:tc rowSpan="5">
                  <a:txBody>
                    <a:bodyPr/>
                    <a:lstStyle/>
                    <a:p>
                      <a:pPr algn="ctr" fontAlgn="ctr"/>
                      <a:r>
                        <a:rPr lang="en-US" sz="1200" b="1" u="none" strike="noStrike" kern="1200" dirty="0">
                          <a:solidFill>
                            <a:srgbClr val="79527B"/>
                          </a:solidFill>
                          <a:effectLst/>
                          <a:latin typeface="+mn-lt"/>
                          <a:ea typeface="+mn-ea"/>
                          <a:cs typeface="+mn-cs"/>
                        </a:rPr>
                        <a:t>EVENTS</a:t>
                      </a: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F37C57"/>
                    </a:solidFill>
                  </a:tcPr>
                </a:tc>
                <a:extLst>
                  <a:ext uri="{0D108BD9-81ED-4DB2-BD59-A6C34878D82A}">
                    <a16:rowId xmlns:a16="http://schemas.microsoft.com/office/drawing/2014/main" val="3349879853"/>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3177046117"/>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2659734195"/>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F37C57"/>
                    </a:solidFill>
                  </a:tcPr>
                </a:tc>
                <a:extLst>
                  <a:ext uri="{0D108BD9-81ED-4DB2-BD59-A6C34878D82A}">
                    <a16:rowId xmlns:a16="http://schemas.microsoft.com/office/drawing/2014/main" val="1826733036"/>
                  </a:ext>
                </a:extLst>
              </a:tr>
              <a:tr h="162805">
                <a:tc vMerge="1">
                  <a:txBody>
                    <a:bodyPr/>
                    <a:lstStyle/>
                    <a:p>
                      <a:endParaRPr lang="en-GB"/>
                    </a:p>
                  </a:txBody>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ctr"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5550"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a:txBody>
                    <a:bodyPr/>
                    <a:lstStyle/>
                    <a:p>
                      <a:pPr algn="l" fontAlgn="ctr"/>
                      <a:r>
                        <a:rPr lang="en-LB" sz="600" u="none" strike="noStrike">
                          <a:solidFill>
                            <a:srgbClr val="79527B"/>
                          </a:solidFill>
                          <a:effectLst/>
                        </a:rPr>
                        <a:t> </a:t>
                      </a:r>
                      <a:endParaRPr lang="en-LB" sz="600" b="0" i="0" u="none" strike="noStrike">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EFC5B9"/>
                    </a:solidFill>
                  </a:tcPr>
                </a:tc>
                <a:tc>
                  <a:txBody>
                    <a:bodyPr/>
                    <a:lstStyle/>
                    <a:p>
                      <a:pPr algn="l" fontAlgn="ctr"/>
                      <a:r>
                        <a:rPr lang="en-LB" sz="600" u="none" strike="noStrike" dirty="0">
                          <a:solidFill>
                            <a:srgbClr val="79527B"/>
                          </a:solidFill>
                          <a:effectLst/>
                        </a:rPr>
                        <a:t> </a:t>
                      </a:r>
                      <a:endParaRPr lang="en-LB" sz="600" b="0" i="0" u="none" strike="noStrike" dirty="0">
                        <a:solidFill>
                          <a:srgbClr val="79527B"/>
                        </a:solidFill>
                        <a:effectLst/>
                        <a:latin typeface="Century Gothic" panose="020B0502020202020204" pitchFamily="34" charset="0"/>
                      </a:endParaRPr>
                    </a:p>
                  </a:txBody>
                  <a:tcPr marL="49952" marR="5550" marT="5550"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F37C57"/>
                    </a:solidFill>
                  </a:tcPr>
                </a:tc>
                <a:extLst>
                  <a:ext uri="{0D108BD9-81ED-4DB2-BD59-A6C34878D82A}">
                    <a16:rowId xmlns:a16="http://schemas.microsoft.com/office/drawing/2014/main" val="589841612"/>
                  </a:ext>
                </a:extLst>
              </a:tr>
            </a:tbl>
          </a:graphicData>
        </a:graphic>
      </p:graphicFrame>
      <p:sp>
        <p:nvSpPr>
          <p:cNvPr id="2" name="Text Placeholder 2">
            <a:extLst>
              <a:ext uri="{FF2B5EF4-FFF2-40B4-BE49-F238E27FC236}">
                <a16:creationId xmlns:a16="http://schemas.microsoft.com/office/drawing/2014/main" id="{8C64FD49-B8BF-CA21-9CE4-68141D4D7227}"/>
              </a:ext>
            </a:extLst>
          </p:cNvPr>
          <p:cNvSpPr txBox="1">
            <a:spLocks/>
          </p:cNvSpPr>
          <p:nvPr/>
        </p:nvSpPr>
        <p:spPr>
          <a:xfrm>
            <a:off x="1164736" y="200025"/>
            <a:ext cx="9862529" cy="582221"/>
          </a:xfrm>
          <a:prstGeom prst="rect">
            <a:avLst/>
          </a:prstGeom>
          <a:solidFill>
            <a:schemeClr val="bg1"/>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solidFill>
                  <a:srgbClr val="F37C57"/>
                </a:solidFill>
              </a:rPr>
              <a:t>Sample Communications Plan Grid Template</a:t>
            </a:r>
          </a:p>
        </p:txBody>
      </p:sp>
      <p:sp>
        <p:nvSpPr>
          <p:cNvPr id="3" name="Text Placeholder 5">
            <a:extLst>
              <a:ext uri="{FF2B5EF4-FFF2-40B4-BE49-F238E27FC236}">
                <a16:creationId xmlns:a16="http://schemas.microsoft.com/office/drawing/2014/main" id="{B3C481D8-2968-3018-D77F-899587B463B0}"/>
              </a:ext>
            </a:extLst>
          </p:cNvPr>
          <p:cNvSpPr txBox="1">
            <a:spLocks/>
          </p:cNvSpPr>
          <p:nvPr/>
        </p:nvSpPr>
        <p:spPr>
          <a:xfrm>
            <a:off x="2720600" y="835672"/>
            <a:ext cx="6750800" cy="30401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400" b="1" dirty="0">
                <a:solidFill>
                  <a:srgbClr val="79527B"/>
                </a:solidFill>
              </a:rPr>
              <a:t>MARKETING COMMUNICATION PLAN GRID TEMPLATE</a:t>
            </a:r>
          </a:p>
        </p:txBody>
      </p:sp>
      <p:grpSp>
        <p:nvGrpSpPr>
          <p:cNvPr id="6" name="Group 5">
            <a:extLst>
              <a:ext uri="{FF2B5EF4-FFF2-40B4-BE49-F238E27FC236}">
                <a16:creationId xmlns:a16="http://schemas.microsoft.com/office/drawing/2014/main" id="{E5FD4673-F7BF-2992-C594-F3CF0175F8E9}"/>
              </a:ext>
            </a:extLst>
          </p:cNvPr>
          <p:cNvGrpSpPr/>
          <p:nvPr/>
        </p:nvGrpSpPr>
        <p:grpSpPr>
          <a:xfrm>
            <a:off x="10421641" y="5120370"/>
            <a:ext cx="1564178" cy="1191416"/>
            <a:chOff x="4551558" y="5731341"/>
            <a:chExt cx="1564178" cy="1191416"/>
          </a:xfrm>
        </p:grpSpPr>
        <p:pic>
          <p:nvPicPr>
            <p:cNvPr id="7" name="Graphic 6" descr="Touchscreen with solid fill">
              <a:extLst>
                <a:ext uri="{FF2B5EF4-FFF2-40B4-BE49-F238E27FC236}">
                  <a16:creationId xmlns:a16="http://schemas.microsoft.com/office/drawing/2014/main" id="{C8AC78CD-F9F8-5D09-E3C2-DD873C28CE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5145" y="5731341"/>
              <a:ext cx="914400" cy="914400"/>
            </a:xfrm>
            <a:prstGeom prst="rect">
              <a:avLst/>
            </a:prstGeom>
          </p:spPr>
        </p:pic>
        <p:sp>
          <p:nvSpPr>
            <p:cNvPr id="8" name="Text Placeholder 5">
              <a:hlinkClick r:id="rId4"/>
              <a:extLst>
                <a:ext uri="{FF2B5EF4-FFF2-40B4-BE49-F238E27FC236}">
                  <a16:creationId xmlns:a16="http://schemas.microsoft.com/office/drawing/2014/main" id="{95003A8B-6B23-359D-7CCB-7E428A8A4262}"/>
                </a:ext>
              </a:extLst>
            </p:cNvPr>
            <p:cNvSpPr txBox="1">
              <a:spLocks/>
            </p:cNvSpPr>
            <p:nvPr/>
          </p:nvSpPr>
          <p:spPr>
            <a:xfrm>
              <a:off x="4551558" y="6578733"/>
              <a:ext cx="1564178" cy="344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000" b="1" dirty="0">
                  <a:solidFill>
                    <a:srgbClr val="F37C57"/>
                  </a:solidFill>
                  <a:hlinkClick r:id="rId5">
                    <a:extLst>
                      <a:ext uri="{A12FA001-AC4F-418D-AE19-62706E023703}">
                        <ahyp:hlinkClr xmlns:ahyp="http://schemas.microsoft.com/office/drawing/2018/hyperlinkcolor" val="tx"/>
                      </a:ext>
                    </a:extLst>
                  </a:hlinkClick>
                </a:rPr>
                <a:t>Smartsheet Templates</a:t>
              </a:r>
              <a:endParaRPr lang="en-IE" sz="1000" b="1" dirty="0">
                <a:solidFill>
                  <a:srgbClr val="F37C57"/>
                </a:solidFill>
              </a:endParaRPr>
            </a:p>
          </p:txBody>
        </p:sp>
      </p:grpSp>
      <p:sp>
        <p:nvSpPr>
          <p:cNvPr id="5" name="TextBox 4">
            <a:extLst>
              <a:ext uri="{FF2B5EF4-FFF2-40B4-BE49-F238E27FC236}">
                <a16:creationId xmlns:a16="http://schemas.microsoft.com/office/drawing/2014/main" id="{16E0157C-A173-8D8D-AF07-B3190954E85E}"/>
              </a:ext>
            </a:extLst>
          </p:cNvPr>
          <p:cNvSpPr txBox="1"/>
          <p:nvPr/>
        </p:nvSpPr>
        <p:spPr>
          <a:xfrm>
            <a:off x="4648200" y="5973501"/>
            <a:ext cx="3124200" cy="369332"/>
          </a:xfrm>
          <a:prstGeom prst="rect">
            <a:avLst/>
          </a:prstGeom>
          <a:noFill/>
        </p:spPr>
        <p:txBody>
          <a:bodyPr wrap="square" rtlCol="0">
            <a:spAutoFit/>
          </a:bodyPr>
          <a:lstStyle/>
          <a:p>
            <a:pPr algn="ctr"/>
            <a:r>
              <a:rPr lang="en-IE" dirty="0">
                <a:solidFill>
                  <a:srgbClr val="F27954"/>
                </a:solidFill>
                <a:hlinkClick r:id="rId5">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2756012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490244-C17D-5836-B67F-5A917476C75A}"/>
              </a:ext>
            </a:extLst>
          </p:cNvPr>
          <p:cNvSpPr>
            <a:spLocks noGrp="1"/>
          </p:cNvSpPr>
          <p:nvPr>
            <p:ph type="body" sz="quarter" idx="16"/>
          </p:nvPr>
        </p:nvSpPr>
        <p:spPr>
          <a:xfrm>
            <a:off x="810914" y="200025"/>
            <a:ext cx="9862529" cy="582221"/>
          </a:xfrm>
          <a:solidFill>
            <a:schemeClr val="bg1"/>
          </a:solidFill>
        </p:spPr>
        <p:txBody>
          <a:bodyPr>
            <a:normAutofit fontScale="77500" lnSpcReduction="20000"/>
          </a:bodyPr>
          <a:lstStyle/>
          <a:p>
            <a:pPr algn="ctr"/>
            <a:r>
              <a:rPr lang="en-IE" b="0" dirty="0">
                <a:solidFill>
                  <a:srgbClr val="F27954"/>
                </a:solidFill>
              </a:rPr>
              <a:t>Sample Integrated Marketing Communications Plan Template</a:t>
            </a:r>
          </a:p>
        </p:txBody>
      </p:sp>
      <p:pic>
        <p:nvPicPr>
          <p:cNvPr id="4" name="Picture 3">
            <a:hlinkClick r:id="rId2"/>
            <a:extLst>
              <a:ext uri="{FF2B5EF4-FFF2-40B4-BE49-F238E27FC236}">
                <a16:creationId xmlns:a16="http://schemas.microsoft.com/office/drawing/2014/main" id="{8AC18C24-C4AD-0911-7098-AAB4F4216BFF}"/>
              </a:ext>
            </a:extLst>
          </p:cNvPr>
          <p:cNvPicPr>
            <a:picLocks noChangeAspect="1"/>
          </p:cNvPicPr>
          <p:nvPr/>
        </p:nvPicPr>
        <p:blipFill>
          <a:blip r:embed="rId3"/>
          <a:stretch>
            <a:fillRect/>
          </a:stretch>
        </p:blipFill>
        <p:spPr>
          <a:xfrm>
            <a:off x="1790700" y="895351"/>
            <a:ext cx="8522521" cy="5120216"/>
          </a:xfrm>
          <a:prstGeom prst="rect">
            <a:avLst/>
          </a:prstGeom>
        </p:spPr>
      </p:pic>
      <p:sp>
        <p:nvSpPr>
          <p:cNvPr id="5" name="TextBox 4">
            <a:extLst>
              <a:ext uri="{FF2B5EF4-FFF2-40B4-BE49-F238E27FC236}">
                <a16:creationId xmlns:a16="http://schemas.microsoft.com/office/drawing/2014/main" id="{9537F2DC-66C6-BFDC-F669-23C1B98D1844}"/>
              </a:ext>
            </a:extLst>
          </p:cNvPr>
          <p:cNvSpPr txBox="1"/>
          <p:nvPr/>
        </p:nvSpPr>
        <p:spPr>
          <a:xfrm>
            <a:off x="4343400" y="6225659"/>
            <a:ext cx="3124200" cy="369332"/>
          </a:xfrm>
          <a:prstGeom prst="rect">
            <a:avLst/>
          </a:prstGeom>
          <a:noFill/>
        </p:spPr>
        <p:txBody>
          <a:bodyPr wrap="square" rtlCol="0">
            <a:spAutoFit/>
          </a:bodyPr>
          <a:lstStyle/>
          <a:p>
            <a:pPr algn="ctr"/>
            <a:r>
              <a:rPr lang="en-IE" dirty="0">
                <a:solidFill>
                  <a:srgbClr val="F27954"/>
                </a:solidFill>
                <a:hlinkClick r:id="rId2">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58573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C5B38-3A04-79E0-342F-AA4814124FE5}"/>
              </a:ext>
            </a:extLst>
          </p:cNvPr>
          <p:cNvSpPr/>
          <p:nvPr/>
        </p:nvSpPr>
        <p:spPr>
          <a:xfrm>
            <a:off x="6096605" y="0"/>
            <a:ext cx="6096001" cy="822373"/>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87674076-4EDB-05F8-C565-92DF227376AE}"/>
              </a:ext>
            </a:extLst>
          </p:cNvPr>
          <p:cNvSpPr>
            <a:spLocks noGrp="1"/>
          </p:cNvSpPr>
          <p:nvPr>
            <p:ph type="body" sz="quarter" idx="15"/>
          </p:nvPr>
        </p:nvSpPr>
        <p:spPr/>
        <p:txBody>
          <a:bodyPr/>
          <a:lstStyle/>
          <a:p>
            <a:r>
              <a:rPr lang="en-IE" sz="2400" b="1" dirty="0"/>
              <a:t>1</a:t>
            </a:r>
          </a:p>
        </p:txBody>
      </p:sp>
      <p:sp>
        <p:nvSpPr>
          <p:cNvPr id="3" name="Text Placeholder 2">
            <a:extLst>
              <a:ext uri="{FF2B5EF4-FFF2-40B4-BE49-F238E27FC236}">
                <a16:creationId xmlns:a16="http://schemas.microsoft.com/office/drawing/2014/main" id="{6299F955-ED59-83B0-A425-A35A1934D4B1}"/>
              </a:ext>
            </a:extLst>
          </p:cNvPr>
          <p:cNvSpPr>
            <a:spLocks noGrp="1"/>
          </p:cNvSpPr>
          <p:nvPr>
            <p:ph type="body" sz="quarter" idx="14"/>
          </p:nvPr>
        </p:nvSpPr>
        <p:spPr>
          <a:xfrm>
            <a:off x="7577744" y="2800230"/>
            <a:ext cx="4465067" cy="822373"/>
          </a:xfrm>
        </p:spPr>
        <p:txBody>
          <a:bodyPr/>
          <a:lstStyle/>
          <a:p>
            <a:pPr>
              <a:lnSpc>
                <a:spcPct val="100000"/>
              </a:lnSpc>
              <a:spcBef>
                <a:spcPts val="0"/>
              </a:spcBef>
            </a:pPr>
            <a:r>
              <a:rPr lang="en-IE" sz="2000" b="1" dirty="0"/>
              <a:t>Develop a Regional Crisis Communication Strategy and Plan</a:t>
            </a:r>
            <a:endParaRPr lang="en-IE" sz="1800" b="1" dirty="0"/>
          </a:p>
        </p:txBody>
      </p:sp>
      <p:sp>
        <p:nvSpPr>
          <p:cNvPr id="8" name="Text Placeholder 7">
            <a:extLst>
              <a:ext uri="{FF2B5EF4-FFF2-40B4-BE49-F238E27FC236}">
                <a16:creationId xmlns:a16="http://schemas.microsoft.com/office/drawing/2014/main" id="{99EA1760-7B66-AEF3-CA31-7887A3BB5EC6}"/>
              </a:ext>
            </a:extLst>
          </p:cNvPr>
          <p:cNvSpPr>
            <a:spLocks noGrp="1"/>
          </p:cNvSpPr>
          <p:nvPr>
            <p:ph type="body" sz="quarter" idx="4294967295"/>
          </p:nvPr>
        </p:nvSpPr>
        <p:spPr>
          <a:xfrm>
            <a:off x="7497213" y="970010"/>
            <a:ext cx="4465067" cy="822373"/>
          </a:xfrm>
        </p:spPr>
        <p:txBody>
          <a:bodyPr/>
          <a:lstStyle/>
          <a:p>
            <a:pPr>
              <a:lnSpc>
                <a:spcPct val="100000"/>
              </a:lnSpc>
              <a:spcBef>
                <a:spcPts val="0"/>
              </a:spcBef>
            </a:pPr>
            <a:r>
              <a:rPr lang="en-IE" sz="2000" b="1" dirty="0"/>
              <a:t>Communicating With PR and Dealing with Media </a:t>
            </a:r>
            <a:endParaRPr lang="en-IE" sz="1800" b="1" dirty="0"/>
          </a:p>
        </p:txBody>
      </p:sp>
      <p:sp>
        <p:nvSpPr>
          <p:cNvPr id="9" name="Text Placeholder 8">
            <a:extLst>
              <a:ext uri="{FF2B5EF4-FFF2-40B4-BE49-F238E27FC236}">
                <a16:creationId xmlns:a16="http://schemas.microsoft.com/office/drawing/2014/main" id="{9D67DCD8-9098-EDB9-1EAE-F9BE704F6AEB}"/>
              </a:ext>
            </a:extLst>
          </p:cNvPr>
          <p:cNvSpPr>
            <a:spLocks noGrp="1"/>
          </p:cNvSpPr>
          <p:nvPr>
            <p:ph type="body" sz="quarter" idx="21"/>
          </p:nvPr>
        </p:nvSpPr>
        <p:spPr/>
        <p:txBody>
          <a:bodyPr/>
          <a:lstStyle/>
          <a:p>
            <a:r>
              <a:rPr lang="en-IE" b="1" dirty="0"/>
              <a:t>2</a:t>
            </a:r>
          </a:p>
        </p:txBody>
      </p:sp>
      <p:sp>
        <p:nvSpPr>
          <p:cNvPr id="13" name="Text Placeholder 12">
            <a:extLst>
              <a:ext uri="{FF2B5EF4-FFF2-40B4-BE49-F238E27FC236}">
                <a16:creationId xmlns:a16="http://schemas.microsoft.com/office/drawing/2014/main" id="{10531F9D-AD40-1615-A89B-7EA9E0543E20}"/>
              </a:ext>
            </a:extLst>
          </p:cNvPr>
          <p:cNvSpPr>
            <a:spLocks noGrp="1"/>
          </p:cNvSpPr>
          <p:nvPr>
            <p:ph type="body" sz="quarter" idx="25"/>
          </p:nvPr>
        </p:nvSpPr>
        <p:spPr/>
        <p:txBody>
          <a:bodyPr/>
          <a:lstStyle/>
          <a:p>
            <a:r>
              <a:rPr lang="en-IE" b="1" dirty="0"/>
              <a:t>3</a:t>
            </a:r>
          </a:p>
        </p:txBody>
      </p:sp>
      <p:sp>
        <p:nvSpPr>
          <p:cNvPr id="6" name="Text Placeholder 5">
            <a:extLst>
              <a:ext uri="{FF2B5EF4-FFF2-40B4-BE49-F238E27FC236}">
                <a16:creationId xmlns:a16="http://schemas.microsoft.com/office/drawing/2014/main" id="{8F2E9FD1-0F11-D5F4-8BA7-544EB47F64BA}"/>
              </a:ext>
            </a:extLst>
          </p:cNvPr>
          <p:cNvSpPr>
            <a:spLocks noGrp="1"/>
          </p:cNvSpPr>
          <p:nvPr>
            <p:ph type="body" sz="quarter" idx="18"/>
          </p:nvPr>
        </p:nvSpPr>
        <p:spPr>
          <a:xfrm>
            <a:off x="1039708" y="1302682"/>
            <a:ext cx="5251403" cy="5371223"/>
          </a:xfrm>
        </p:spPr>
        <p:txBody>
          <a:bodyPr>
            <a:noAutofit/>
          </a:bodyPr>
          <a:lstStyle/>
          <a:p>
            <a:pPr>
              <a:lnSpc>
                <a:spcPct val="100000"/>
              </a:lnSpc>
              <a:spcBef>
                <a:spcPts val="0"/>
              </a:spcBef>
            </a:pPr>
            <a:r>
              <a:rPr lang="en-IE" sz="2000" dirty="0"/>
              <a:t>This Module covers the different ways that PR and Media can assist a region during a crisis response or cause detrimental long-term harm. It explains why and how a region should lead first with communication and work with media to manage regional reputation and image perception during a crisis. Case Studies and examples are throughout demonstrating best practices and what not to do and the impact of both approaches. It becomes evident that all regional crisis communication is underpinned by a regional-specific Crisis Communication Strategy. These strategies should be kept separate from internal industry communication.  The final section shows the learner what is involved in building a Communication Strategy and the necessary supporting communication templates. </a:t>
            </a:r>
          </a:p>
          <a:p>
            <a:pPr>
              <a:lnSpc>
                <a:spcPct val="100000"/>
              </a:lnSpc>
              <a:spcBef>
                <a:spcPts val="0"/>
              </a:spcBef>
            </a:pPr>
            <a:endParaRPr lang="en-IE" sz="2000" dirty="0"/>
          </a:p>
          <a:p>
            <a:pPr>
              <a:lnSpc>
                <a:spcPct val="100000"/>
              </a:lnSpc>
              <a:spcBef>
                <a:spcPts val="0"/>
              </a:spcBef>
            </a:pPr>
            <a:endParaRPr lang="en-IE" sz="2000" dirty="0"/>
          </a:p>
        </p:txBody>
      </p:sp>
      <p:sp>
        <p:nvSpPr>
          <p:cNvPr id="5" name="Text Placeholder 4">
            <a:extLst>
              <a:ext uri="{FF2B5EF4-FFF2-40B4-BE49-F238E27FC236}">
                <a16:creationId xmlns:a16="http://schemas.microsoft.com/office/drawing/2014/main" id="{C15AF00C-A19E-6EB0-8FE5-5DAAD3B7E96D}"/>
              </a:ext>
            </a:extLst>
          </p:cNvPr>
          <p:cNvSpPr>
            <a:spLocks noGrp="1"/>
          </p:cNvSpPr>
          <p:nvPr>
            <p:ph type="body" sz="quarter" idx="16"/>
          </p:nvPr>
        </p:nvSpPr>
        <p:spPr>
          <a:xfrm>
            <a:off x="1182899" y="109370"/>
            <a:ext cx="4800599" cy="603631"/>
          </a:xfrm>
        </p:spPr>
        <p:txBody>
          <a:bodyPr>
            <a:normAutofit/>
          </a:bodyPr>
          <a:lstStyle/>
          <a:p>
            <a:pPr algn="ctr"/>
            <a:r>
              <a:rPr lang="en-IE" sz="3200" b="1" dirty="0"/>
              <a:t>Table of Contents</a:t>
            </a:r>
            <a:endParaRPr lang="en-IE" sz="3200" dirty="0"/>
          </a:p>
        </p:txBody>
      </p:sp>
      <p:sp>
        <p:nvSpPr>
          <p:cNvPr id="2" name="Text Placeholder 3">
            <a:extLst>
              <a:ext uri="{FF2B5EF4-FFF2-40B4-BE49-F238E27FC236}">
                <a16:creationId xmlns:a16="http://schemas.microsoft.com/office/drawing/2014/main" id="{697081DD-F0EA-CAC1-3F90-4BE0FB908626}"/>
              </a:ext>
            </a:extLst>
          </p:cNvPr>
          <p:cNvSpPr txBox="1">
            <a:spLocks/>
          </p:cNvSpPr>
          <p:nvPr/>
        </p:nvSpPr>
        <p:spPr>
          <a:xfrm>
            <a:off x="6758197" y="211595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a:t>2</a:t>
            </a:r>
          </a:p>
        </p:txBody>
      </p:sp>
      <p:sp>
        <p:nvSpPr>
          <p:cNvPr id="15" name="Text Placeholder 3">
            <a:extLst>
              <a:ext uri="{FF2B5EF4-FFF2-40B4-BE49-F238E27FC236}">
                <a16:creationId xmlns:a16="http://schemas.microsoft.com/office/drawing/2014/main" id="{977E095A-2B7B-6302-5BDF-0CAD38931053}"/>
              </a:ext>
            </a:extLst>
          </p:cNvPr>
          <p:cNvSpPr txBox="1">
            <a:spLocks/>
          </p:cNvSpPr>
          <p:nvPr/>
        </p:nvSpPr>
        <p:spPr>
          <a:xfrm>
            <a:off x="1016745" y="556553"/>
            <a:ext cx="5267514" cy="36193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200" b="0" dirty="0"/>
              <a:t>Communication Strategy and Dealing with PR &amp; Media</a:t>
            </a:r>
          </a:p>
        </p:txBody>
      </p:sp>
      <p:sp>
        <p:nvSpPr>
          <p:cNvPr id="16" name="TextBox 15">
            <a:extLst>
              <a:ext uri="{FF2B5EF4-FFF2-40B4-BE49-F238E27FC236}">
                <a16:creationId xmlns:a16="http://schemas.microsoft.com/office/drawing/2014/main" id="{BED0AC79-A7CD-83F9-35FB-0B142C7E029B}"/>
              </a:ext>
            </a:extLst>
          </p:cNvPr>
          <p:cNvSpPr txBox="1"/>
          <p:nvPr/>
        </p:nvSpPr>
        <p:spPr>
          <a:xfrm>
            <a:off x="7701569" y="156325"/>
            <a:ext cx="3271231" cy="523220"/>
          </a:xfrm>
          <a:prstGeom prst="rect">
            <a:avLst/>
          </a:prstGeom>
          <a:noFill/>
        </p:spPr>
        <p:txBody>
          <a:bodyPr wrap="square" rtlCol="0">
            <a:spAutoFit/>
          </a:bodyPr>
          <a:lstStyle/>
          <a:p>
            <a:pPr algn="ctr"/>
            <a:r>
              <a:rPr lang="en-IE" sz="2800" dirty="0">
                <a:solidFill>
                  <a:schemeClr val="bg1"/>
                </a:solidFill>
              </a:rPr>
              <a:t>Sections 1 - 2</a:t>
            </a:r>
          </a:p>
        </p:txBody>
      </p:sp>
      <p:sp>
        <p:nvSpPr>
          <p:cNvPr id="12" name="TextBox 11">
            <a:extLst>
              <a:ext uri="{FF2B5EF4-FFF2-40B4-BE49-F238E27FC236}">
                <a16:creationId xmlns:a16="http://schemas.microsoft.com/office/drawing/2014/main" id="{A93DA663-8D96-6E95-287D-179BCE3BCB9D}"/>
              </a:ext>
            </a:extLst>
          </p:cNvPr>
          <p:cNvSpPr txBox="1"/>
          <p:nvPr/>
        </p:nvSpPr>
        <p:spPr>
          <a:xfrm>
            <a:off x="6358895" y="4175890"/>
            <a:ext cx="1524000" cy="1355334"/>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615287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D16AB72-3459-37FB-8D8A-B54EA183DCA8}"/>
              </a:ext>
            </a:extLst>
          </p:cNvPr>
          <p:cNvSpPr txBox="1">
            <a:spLocks/>
          </p:cNvSpPr>
          <p:nvPr/>
        </p:nvSpPr>
        <p:spPr>
          <a:xfrm>
            <a:off x="262703" y="200025"/>
            <a:ext cx="11666595" cy="58222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solidFill>
                  <a:srgbClr val="F37C57"/>
                </a:solidFill>
              </a:rPr>
              <a:t>Sample Integrated Marketing Communications Plan Template</a:t>
            </a:r>
          </a:p>
        </p:txBody>
      </p:sp>
      <p:sp>
        <p:nvSpPr>
          <p:cNvPr id="12" name="Text Placeholder 5">
            <a:extLst>
              <a:ext uri="{FF2B5EF4-FFF2-40B4-BE49-F238E27FC236}">
                <a16:creationId xmlns:a16="http://schemas.microsoft.com/office/drawing/2014/main" id="{FE59978B-4D95-115C-EBB9-13FB2916A389}"/>
              </a:ext>
            </a:extLst>
          </p:cNvPr>
          <p:cNvSpPr txBox="1">
            <a:spLocks/>
          </p:cNvSpPr>
          <p:nvPr/>
        </p:nvSpPr>
        <p:spPr>
          <a:xfrm>
            <a:off x="2720600" y="835672"/>
            <a:ext cx="6750800" cy="30401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400" b="1" dirty="0">
                <a:solidFill>
                  <a:srgbClr val="79527B"/>
                </a:solidFill>
              </a:rPr>
              <a:t>INTEGRATED MARKETING COMMUNICATIONS PLAN TEMPLATE</a:t>
            </a:r>
          </a:p>
        </p:txBody>
      </p:sp>
      <p:sp>
        <p:nvSpPr>
          <p:cNvPr id="13" name="Text Placeholder 5">
            <a:extLst>
              <a:ext uri="{FF2B5EF4-FFF2-40B4-BE49-F238E27FC236}">
                <a16:creationId xmlns:a16="http://schemas.microsoft.com/office/drawing/2014/main" id="{8CD72528-4D62-9881-A255-BE5B2C7D529A}"/>
              </a:ext>
            </a:extLst>
          </p:cNvPr>
          <p:cNvSpPr txBox="1">
            <a:spLocks/>
          </p:cNvSpPr>
          <p:nvPr/>
        </p:nvSpPr>
        <p:spPr>
          <a:xfrm>
            <a:off x="280731" y="3197702"/>
            <a:ext cx="2865881" cy="75483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sz="1800" dirty="0">
                <a:solidFill>
                  <a:srgbClr val="79527B"/>
                </a:solidFill>
              </a:rPr>
              <a:t>Communication plans are similar to business plans: the difference lies in the disciplines applied to a plan’s execution. You can build a classic communications strategy plan based on this roadmap. Using Smartsheet templates, you will vary the amount of detail you apply to the plan depending on the scope and time frame at the project.</a:t>
            </a:r>
          </a:p>
        </p:txBody>
      </p:sp>
      <p:graphicFrame>
        <p:nvGraphicFramePr>
          <p:cNvPr id="14" name="Table 13">
            <a:extLst>
              <a:ext uri="{FF2B5EF4-FFF2-40B4-BE49-F238E27FC236}">
                <a16:creationId xmlns:a16="http://schemas.microsoft.com/office/drawing/2014/main" id="{4AFFB000-E14F-FB93-0995-3ED2EEFC30A1}"/>
              </a:ext>
            </a:extLst>
          </p:cNvPr>
          <p:cNvGraphicFramePr>
            <a:graphicFrameLocks noGrp="1"/>
          </p:cNvGraphicFramePr>
          <p:nvPr>
            <p:extLst>
              <p:ext uri="{D42A27DB-BD31-4B8C-83A1-F6EECF244321}">
                <p14:modId xmlns:p14="http://schemas.microsoft.com/office/powerpoint/2010/main" val="2285907606"/>
              </p:ext>
            </p:extLst>
          </p:nvPr>
        </p:nvGraphicFramePr>
        <p:xfrm>
          <a:off x="3290047" y="1137347"/>
          <a:ext cx="4600025" cy="5115656"/>
        </p:xfrm>
        <a:graphic>
          <a:graphicData uri="http://schemas.openxmlformats.org/drawingml/2006/table">
            <a:tbl>
              <a:tblPr>
                <a:tableStyleId>{5C22544A-7EE6-4342-B048-85BDC9FD1C3A}</a:tableStyleId>
              </a:tblPr>
              <a:tblGrid>
                <a:gridCol w="1380007">
                  <a:extLst>
                    <a:ext uri="{9D8B030D-6E8A-4147-A177-3AD203B41FA5}">
                      <a16:colId xmlns:a16="http://schemas.microsoft.com/office/drawing/2014/main" val="2479702979"/>
                    </a:ext>
                  </a:extLst>
                </a:gridCol>
                <a:gridCol w="920005">
                  <a:extLst>
                    <a:ext uri="{9D8B030D-6E8A-4147-A177-3AD203B41FA5}">
                      <a16:colId xmlns:a16="http://schemas.microsoft.com/office/drawing/2014/main" val="2468283495"/>
                    </a:ext>
                  </a:extLst>
                </a:gridCol>
                <a:gridCol w="2300013">
                  <a:extLst>
                    <a:ext uri="{9D8B030D-6E8A-4147-A177-3AD203B41FA5}">
                      <a16:colId xmlns:a16="http://schemas.microsoft.com/office/drawing/2014/main" val="3765165184"/>
                    </a:ext>
                  </a:extLst>
                </a:gridCol>
              </a:tblGrid>
              <a:tr h="242854">
                <a:tc>
                  <a:txBody>
                    <a:bodyPr/>
                    <a:lstStyle/>
                    <a:p>
                      <a:pPr marL="44450" indent="0" algn="l" fontAlgn="ctr">
                        <a:tabLst/>
                      </a:pPr>
                      <a:r>
                        <a:rPr lang="en-US" sz="1400" b="1" u="none" strike="noStrike" kern="1200" dirty="0">
                          <a:solidFill>
                            <a:srgbClr val="79527B"/>
                          </a:solidFill>
                          <a:effectLst/>
                          <a:latin typeface="+mn-lt"/>
                          <a:ea typeface="+mn-ea"/>
                          <a:cs typeface="+mn-cs"/>
                        </a:rPr>
                        <a:t>PROJECT NAME</a:t>
                      </a:r>
                    </a:p>
                  </a:txBody>
                  <a:tcPr marL="8848" marR="8848" marT="8848" marB="0" anchor="ctr">
                    <a:lnL w="12700" cap="flat" cmpd="sng" algn="ctr">
                      <a:solidFill>
                        <a:srgbClr val="79527B"/>
                      </a:solidFill>
                      <a:prstDash val="solid"/>
                      <a:round/>
                      <a:headEnd type="none" w="med" len="med"/>
                      <a:tailEnd type="none" w="med" len="med"/>
                    </a:lnL>
                    <a:lnT w="12700" cap="flat" cmpd="sng" algn="ctr">
                      <a:solidFill>
                        <a:srgbClr val="79527B"/>
                      </a:solidFill>
                      <a:prstDash val="solid"/>
                      <a:round/>
                      <a:headEnd type="none" w="med" len="med"/>
                      <a:tailEnd type="none" w="med" len="med"/>
                    </a:lnT>
                    <a:solidFill>
                      <a:srgbClr val="D9C4DD"/>
                    </a:solidFill>
                  </a:tcPr>
                </a:tc>
                <a:tc>
                  <a:txBody>
                    <a:bodyPr/>
                    <a:lstStyle/>
                    <a:p>
                      <a:pPr algn="l" fontAlgn="ctr"/>
                      <a:endParaRPr lang="en-LB" sz="1400" b="1" u="none" strike="noStrike" kern="1200">
                        <a:solidFill>
                          <a:srgbClr val="79527B"/>
                        </a:solidFill>
                        <a:effectLst/>
                        <a:latin typeface="+mn-lt"/>
                        <a:ea typeface="+mn-ea"/>
                        <a:cs typeface="+mn-cs"/>
                      </a:endParaRPr>
                    </a:p>
                  </a:txBody>
                  <a:tcPr marL="8848" marR="8848" marT="8848" marB="0" anchor="ctr">
                    <a:lnT w="12700" cap="flat" cmpd="sng" algn="ctr">
                      <a:solidFill>
                        <a:srgbClr val="79527B"/>
                      </a:solidFill>
                      <a:prstDash val="solid"/>
                      <a:round/>
                      <a:headEnd type="none" w="med" len="med"/>
                      <a:tailEnd type="none" w="med" len="med"/>
                    </a:lnT>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extLst>
                  <a:ext uri="{0D108BD9-81ED-4DB2-BD59-A6C34878D82A}">
                    <a16:rowId xmlns:a16="http://schemas.microsoft.com/office/drawing/2014/main" val="3916244765"/>
                  </a:ext>
                </a:extLst>
              </a:tr>
              <a:tr h="391978">
                <a:tc gridSpan="3">
                  <a:txBody>
                    <a:bodyPr/>
                    <a:lstStyle/>
                    <a:p>
                      <a:pPr algn="l" fontAlgn="ctr"/>
                      <a:r>
                        <a:rPr lang="en-LB" sz="1400" u="none" strike="noStrike" dirty="0">
                          <a:effectLst/>
                        </a:rPr>
                        <a:t> </a:t>
                      </a:r>
                      <a:endParaRPr lang="en-LB" sz="1400" b="0" i="0" u="none" strike="noStrike" dirty="0">
                        <a:solidFill>
                          <a:srgbClr val="000000"/>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7567389"/>
                  </a:ext>
                </a:extLst>
              </a:tr>
              <a:tr h="179941">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endParaRPr lang="en-LB" sz="1400" b="0" i="0" u="none" strike="noStrike" dirty="0">
                        <a:solidFill>
                          <a:srgbClr val="000000"/>
                        </a:solidFill>
                        <a:effectLst/>
                        <a:latin typeface="Century Gothic" panose="020B0502020202020204" pitchFamily="34" charset="0"/>
                      </a:endParaRPr>
                    </a:p>
                  </a:txBody>
                  <a:tcPr marL="8848" marR="8848" marT="8848" marB="0" anchor="ctr">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1584313687"/>
                  </a:ext>
                </a:extLst>
              </a:tr>
              <a:tr h="199207">
                <a:tc>
                  <a:txBody>
                    <a:bodyPr/>
                    <a:lstStyle/>
                    <a:p>
                      <a:pPr marL="44450" indent="0" algn="l" fontAlgn="ctr">
                        <a:tabLst/>
                      </a:pPr>
                      <a:r>
                        <a:rPr lang="en-US" sz="1400" b="1" u="none" strike="noStrike" kern="1200">
                          <a:solidFill>
                            <a:srgbClr val="79527B"/>
                          </a:solidFill>
                          <a:effectLst/>
                          <a:latin typeface="+mn-lt"/>
                          <a:ea typeface="+mn-ea"/>
                          <a:cs typeface="+mn-cs"/>
                        </a:rPr>
                        <a:t>CONTACT INFO</a:t>
                      </a:r>
                    </a:p>
                  </a:txBody>
                  <a:tcPr marL="8848"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163261860"/>
                  </a:ext>
                </a:extLst>
              </a:tr>
              <a:tr h="179941">
                <a:tc>
                  <a:txBody>
                    <a:bodyPr/>
                    <a:lstStyle/>
                    <a:p>
                      <a:pPr marL="44450" indent="0" algn="l" fontAlgn="ctr">
                        <a:tabLst/>
                      </a:pPr>
                      <a:r>
                        <a:rPr lang="en-US" sz="1400" b="0" u="none" strike="noStrike" kern="1200">
                          <a:solidFill>
                            <a:srgbClr val="79527B"/>
                          </a:solidFill>
                          <a:effectLst/>
                          <a:latin typeface="+mn-lt"/>
                          <a:ea typeface="+mn-ea"/>
                          <a:cs typeface="+mn-cs"/>
                        </a:rPr>
                        <a:t>NAME</a:t>
                      </a:r>
                    </a:p>
                  </a:txBody>
                  <a:tcPr marL="8848"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marL="0" algn="l" defTabSz="914400" rtl="0" eaLnBrk="1" fontAlgn="ctr" latinLnBrk="0" hangingPunct="1"/>
                      <a:r>
                        <a:rPr lang="en-US" sz="1400" b="0" u="none" strike="noStrike" kern="1200">
                          <a:solidFill>
                            <a:srgbClr val="79527B"/>
                          </a:solidFill>
                          <a:effectLst/>
                          <a:latin typeface="+mn-lt"/>
                          <a:ea typeface="+mn-ea"/>
                          <a:cs typeface="+mn-cs"/>
                        </a:rPr>
                        <a:t>PHONE</a:t>
                      </a:r>
                    </a:p>
                  </a:txBody>
                  <a:tcPr marL="8848" marR="8848" marT="8848" marB="0" anchor="ctr">
                    <a:solidFill>
                      <a:srgbClr val="D9C4DD"/>
                    </a:solidFill>
                  </a:tcPr>
                </a:tc>
                <a:tc>
                  <a:txBody>
                    <a:bodyPr/>
                    <a:lstStyle/>
                    <a:p>
                      <a:pPr marL="0" algn="l" defTabSz="914400" rtl="0" eaLnBrk="1" fontAlgn="ctr" latinLnBrk="0" hangingPunct="1"/>
                      <a:r>
                        <a:rPr lang="en-US" sz="1400" b="0" u="none" strike="noStrike" kern="1200">
                          <a:solidFill>
                            <a:srgbClr val="79527B"/>
                          </a:solidFill>
                          <a:effectLst/>
                          <a:latin typeface="+mn-lt"/>
                          <a:ea typeface="+mn-ea"/>
                          <a:cs typeface="+mn-cs"/>
                        </a:rPr>
                        <a:t>EMAIL</a:t>
                      </a: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4047896680"/>
                  </a:ext>
                </a:extLst>
              </a:tr>
              <a:tr h="391978">
                <a:tc>
                  <a:txBody>
                    <a:bodyPr/>
                    <a:lstStyle/>
                    <a:p>
                      <a:pPr algn="l" fontAlgn="ctr"/>
                      <a:r>
                        <a:rPr lang="en-LB" sz="1400" u="none" strike="noStrike">
                          <a:effectLst/>
                        </a:rPr>
                        <a:t> </a:t>
                      </a:r>
                      <a:endParaRPr lang="en-LB" sz="1400" b="0" i="0" u="none" strike="noStrike">
                        <a:solidFill>
                          <a:srgbClr val="000000"/>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400" u="none" strike="noStrike">
                          <a:effectLst/>
                        </a:rPr>
                        <a:t> </a:t>
                      </a:r>
                      <a:endParaRPr lang="en-LB" sz="1400" b="0" i="0" u="none" strike="noStrike">
                        <a:solidFill>
                          <a:srgbClr val="000000"/>
                        </a:solidFill>
                        <a:effectLst/>
                        <a:latin typeface="Century Gothic" panose="020B0502020202020204" pitchFamily="34" charset="0"/>
                      </a:endParaRPr>
                    </a:p>
                  </a:txBody>
                  <a:tcPr marL="79630" marR="8848" marT="8848" marB="0" anchor="ctr">
                    <a:solidFill>
                      <a:srgbClr val="D9C4DD"/>
                    </a:solidFill>
                  </a:tcPr>
                </a:tc>
                <a:tc>
                  <a:txBody>
                    <a:bodyPr/>
                    <a:lstStyle/>
                    <a:p>
                      <a:pPr algn="l" fontAlgn="ctr"/>
                      <a:r>
                        <a:rPr lang="en-LB" sz="1400" u="none" strike="noStrike" dirty="0">
                          <a:effectLst/>
                        </a:rPr>
                        <a:t> </a:t>
                      </a:r>
                      <a:endParaRPr lang="en-LB" sz="1400" b="0" i="0" u="none" strike="noStrike" dirty="0">
                        <a:solidFill>
                          <a:srgbClr val="000000"/>
                        </a:solidFill>
                        <a:effectLst/>
                        <a:latin typeface="Century Gothic" panose="020B0502020202020204" pitchFamily="34" charset="0"/>
                      </a:endParaRPr>
                    </a:p>
                  </a:txBody>
                  <a:tcPr marL="79630"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4209268121"/>
                  </a:ext>
                </a:extLst>
              </a:tr>
              <a:tr h="179941">
                <a:tc>
                  <a:txBody>
                    <a:bodyPr/>
                    <a:lstStyle/>
                    <a:p>
                      <a:pPr marL="44450" indent="0" algn="l" defTabSz="914400" rtl="0" eaLnBrk="1" fontAlgn="ctr" latinLnBrk="0" hangingPunct="1">
                        <a:tabLst/>
                      </a:pPr>
                      <a:r>
                        <a:rPr lang="en-US" sz="1400" b="0" u="none" strike="noStrike" kern="1200">
                          <a:solidFill>
                            <a:srgbClr val="79527B"/>
                          </a:solidFill>
                          <a:effectLst/>
                          <a:latin typeface="+mn-lt"/>
                          <a:ea typeface="+mn-ea"/>
                          <a:cs typeface="+mn-cs"/>
                        </a:rPr>
                        <a:t>MAILING ADDRESS</a:t>
                      </a:r>
                    </a:p>
                  </a:txBody>
                  <a:tcPr marL="8848"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3556495620"/>
                  </a:ext>
                </a:extLst>
              </a:tr>
              <a:tr h="391978">
                <a:tc gridSpan="3">
                  <a:txBody>
                    <a:bodyPr/>
                    <a:lstStyle/>
                    <a:p>
                      <a:pPr algn="l" fontAlgn="ctr"/>
                      <a:r>
                        <a:rPr lang="en-LB" sz="1400" u="none" strike="noStrike" dirty="0">
                          <a:effectLst/>
                        </a:rPr>
                        <a:t> </a:t>
                      </a:r>
                      <a:endParaRPr lang="en-LB" sz="1400" b="0" i="0" u="none" strike="noStrike" dirty="0">
                        <a:solidFill>
                          <a:srgbClr val="000000"/>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6559452"/>
                  </a:ext>
                </a:extLst>
              </a:tr>
              <a:tr h="179941">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solidFill>
                      <a:srgbClr val="D9C4DD"/>
                    </a:solidFill>
                  </a:tcPr>
                </a:tc>
                <a:tc>
                  <a:txBody>
                    <a:bodyPr/>
                    <a:lstStyle/>
                    <a:p>
                      <a:pPr algn="l" fontAlgn="ctr"/>
                      <a:endParaRPr lang="en-LB" sz="1400" b="0" i="0" u="none" strike="noStrike" dirty="0">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162294122"/>
                  </a:ext>
                </a:extLst>
              </a:tr>
              <a:tr h="179941">
                <a:tc>
                  <a:txBody>
                    <a:bodyPr/>
                    <a:lstStyle/>
                    <a:p>
                      <a:pPr marL="44450" indent="0" algn="l" defTabSz="914400" rtl="0" eaLnBrk="1" fontAlgn="ctr" latinLnBrk="0" hangingPunct="1">
                        <a:tabLst/>
                      </a:pPr>
                      <a:r>
                        <a:rPr lang="en-US" sz="1400" b="0" u="none" strike="noStrike" kern="1200" dirty="0">
                          <a:solidFill>
                            <a:srgbClr val="79527B"/>
                          </a:solidFill>
                          <a:effectLst/>
                          <a:latin typeface="+mn-lt"/>
                          <a:ea typeface="+mn-ea"/>
                          <a:cs typeface="+mn-cs"/>
                        </a:rPr>
                        <a:t>AUTHOR</a:t>
                      </a:r>
                    </a:p>
                  </a:txBody>
                  <a:tcPr marL="8848"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marL="0" algn="l" defTabSz="914400" rtl="0" eaLnBrk="1" fontAlgn="ctr" latinLnBrk="0" hangingPunct="1"/>
                      <a:r>
                        <a:rPr lang="en-US" sz="1400" b="0" u="none" strike="noStrike" kern="1200">
                          <a:solidFill>
                            <a:srgbClr val="79527B"/>
                          </a:solidFill>
                          <a:effectLst/>
                          <a:latin typeface="+mn-lt"/>
                          <a:ea typeface="+mn-ea"/>
                          <a:cs typeface="+mn-cs"/>
                        </a:rPr>
                        <a:t>DATE</a:t>
                      </a:r>
                    </a:p>
                  </a:txBody>
                  <a:tcPr marL="8848" marR="8848" marT="8848" marB="0" anchor="ctr">
                    <a:solidFill>
                      <a:srgbClr val="D9C4DD"/>
                    </a:solidFill>
                  </a:tcPr>
                </a:tc>
                <a:tc>
                  <a:txBody>
                    <a:bodyPr/>
                    <a:lstStyle/>
                    <a:p>
                      <a:pPr algn="l" fontAlgn="ctr"/>
                      <a:endParaRPr lang="en-LB" sz="1400" b="0" i="0" u="none" strike="noStrike">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4022326466"/>
                  </a:ext>
                </a:extLst>
              </a:tr>
              <a:tr h="391978">
                <a:tc>
                  <a:txBody>
                    <a:bodyPr/>
                    <a:lstStyle/>
                    <a:p>
                      <a:pPr algn="l" fontAlgn="ctr"/>
                      <a:r>
                        <a:rPr lang="en-LB" sz="1400" u="none" strike="noStrike">
                          <a:effectLst/>
                        </a:rPr>
                        <a:t> </a:t>
                      </a:r>
                      <a:endParaRPr lang="en-LB" sz="1400" b="0" i="0" u="none" strike="noStrike">
                        <a:solidFill>
                          <a:srgbClr val="000000"/>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ctr" fontAlgn="ctr"/>
                      <a:r>
                        <a:rPr lang="en-LB" sz="1400" u="none" strike="noStrike">
                          <a:effectLst/>
                        </a:rPr>
                        <a:t> </a:t>
                      </a:r>
                      <a:endParaRPr lang="en-LB" sz="1400" b="0" i="0" u="none" strike="noStrike">
                        <a:solidFill>
                          <a:srgbClr val="000000"/>
                        </a:solidFill>
                        <a:effectLst/>
                        <a:latin typeface="Century Gothic" panose="020B0502020202020204" pitchFamily="34" charset="0"/>
                      </a:endParaRPr>
                    </a:p>
                  </a:txBody>
                  <a:tcPr marL="8848" marR="8848" marT="8848" marB="0" anchor="ctr">
                    <a:solidFill>
                      <a:srgbClr val="D9C4DD"/>
                    </a:solidFill>
                  </a:tcPr>
                </a:tc>
                <a:tc>
                  <a:txBody>
                    <a:bodyPr/>
                    <a:lstStyle/>
                    <a:p>
                      <a:pPr algn="l" fontAlgn="ctr"/>
                      <a:endParaRPr lang="en-LB" sz="1400" b="0" i="0" u="none" strike="noStrike" dirty="0">
                        <a:solidFill>
                          <a:srgbClr val="000000"/>
                        </a:solidFill>
                        <a:effectLst/>
                        <a:latin typeface="Century Gothic" panose="020B0502020202020204" pitchFamily="34" charset="0"/>
                      </a:endParaRPr>
                    </a:p>
                  </a:txBody>
                  <a:tcPr marL="8848"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1037696333"/>
                  </a:ext>
                </a:extLst>
              </a:tr>
              <a:tr h="200912">
                <a:tc>
                  <a:txBody>
                    <a:bodyPr/>
                    <a:lstStyle/>
                    <a:p>
                      <a:pPr algn="l" fontAlgn="ctr"/>
                      <a:endParaRPr lang="en-LB" sz="1400" b="1" i="0" u="none" strike="noStrike">
                        <a:solidFill>
                          <a:srgbClr val="355C7D"/>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endParaRPr lang="en-LB" sz="1400" b="1" i="0" u="none" strike="noStrike">
                        <a:solidFill>
                          <a:srgbClr val="355C7D"/>
                        </a:solidFill>
                        <a:effectLst/>
                        <a:latin typeface="Century Gothic" panose="020B0502020202020204" pitchFamily="34" charset="0"/>
                      </a:endParaRPr>
                    </a:p>
                  </a:txBody>
                  <a:tcPr marL="79630" marR="8848" marT="8848" marB="0" anchor="ctr">
                    <a:solidFill>
                      <a:srgbClr val="D9C4DD"/>
                    </a:solidFill>
                  </a:tcPr>
                </a:tc>
                <a:tc>
                  <a:txBody>
                    <a:bodyPr/>
                    <a:lstStyle/>
                    <a:p>
                      <a:pPr algn="l" fontAlgn="ctr"/>
                      <a:endParaRPr lang="en-LB" sz="1400" b="1" i="0" u="none" strike="noStrike">
                        <a:solidFill>
                          <a:srgbClr val="000000"/>
                        </a:solidFill>
                        <a:effectLst/>
                        <a:latin typeface="Century Gothic" panose="020B0502020202020204" pitchFamily="34" charset="0"/>
                      </a:endParaRPr>
                    </a:p>
                  </a:txBody>
                  <a:tcPr marL="79630" marR="8848" marT="884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559419102"/>
                  </a:ext>
                </a:extLst>
              </a:tr>
              <a:tr h="282379">
                <a:tc gridSpan="3">
                  <a:txBody>
                    <a:bodyPr/>
                    <a:lstStyle/>
                    <a:p>
                      <a:pPr marL="44450" indent="0" algn="l" defTabSz="914400" rtl="0" eaLnBrk="1" fontAlgn="ctr" latinLnBrk="0" hangingPunct="1">
                        <a:tabLst/>
                      </a:pPr>
                      <a:r>
                        <a:rPr lang="en-US" sz="1400" b="1" u="none" strike="noStrike" kern="1200" dirty="0">
                          <a:solidFill>
                            <a:srgbClr val="79527B"/>
                          </a:solidFill>
                          <a:effectLst/>
                          <a:latin typeface="+mn-lt"/>
                          <a:ea typeface="+mn-ea"/>
                          <a:cs typeface="+mn-cs"/>
                        </a:rPr>
                        <a:t>EXECUTIVE SUMMARY</a:t>
                      </a:r>
                    </a:p>
                  </a:txBody>
                  <a:tcPr marL="8848" marR="8848" marT="884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44123"/>
                  </a:ext>
                </a:extLst>
              </a:tr>
              <a:tr h="573477">
                <a:tc gridSpan="3">
                  <a:txBody>
                    <a:bodyPr/>
                    <a:lstStyle/>
                    <a:p>
                      <a:pPr marL="6350" indent="0" algn="l" fontAlgn="ctr">
                        <a:tabLst/>
                      </a:pPr>
                      <a:r>
                        <a:rPr lang="en-US" sz="1400" u="none" strike="noStrike" dirty="0">
                          <a:solidFill>
                            <a:srgbClr val="79527B"/>
                          </a:solidFill>
                          <a:effectLst/>
                        </a:rPr>
                        <a:t>A concise summary of the full plan, highlighting the key strengths and weaknesses, the major goals, and the primary techniques to employ</a:t>
                      </a:r>
                      <a:endParaRPr lang="en-US" sz="1400" b="0" i="0" u="none" strike="noStrike" dirty="0">
                        <a:solidFill>
                          <a:srgbClr val="79527B"/>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9025024"/>
                  </a:ext>
                </a:extLst>
              </a:tr>
              <a:tr h="604767">
                <a:tc gridSpan="3">
                  <a:txBody>
                    <a:bodyPr/>
                    <a:lstStyle/>
                    <a:p>
                      <a:pPr algn="l" fontAlgn="ctr"/>
                      <a:r>
                        <a:rPr lang="en-LB" sz="1400" u="none" strike="noStrike" dirty="0">
                          <a:effectLst/>
                        </a:rPr>
                        <a:t> </a:t>
                      </a:r>
                      <a:endParaRPr lang="en-LB" sz="1400" b="0" i="0" u="none" strike="noStrike" dirty="0">
                        <a:solidFill>
                          <a:srgbClr val="000000"/>
                        </a:solidFill>
                        <a:effectLst/>
                        <a:latin typeface="Century Gothic" panose="020B0502020202020204" pitchFamily="34" charset="0"/>
                      </a:endParaRPr>
                    </a:p>
                  </a:txBody>
                  <a:tcPr marL="79630" marR="8848" marT="884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9289515"/>
                  </a:ext>
                </a:extLst>
              </a:tr>
            </a:tbl>
          </a:graphicData>
        </a:graphic>
      </p:graphicFrame>
      <p:graphicFrame>
        <p:nvGraphicFramePr>
          <p:cNvPr id="15" name="Table 14">
            <a:extLst>
              <a:ext uri="{FF2B5EF4-FFF2-40B4-BE49-F238E27FC236}">
                <a16:creationId xmlns:a16="http://schemas.microsoft.com/office/drawing/2014/main" id="{4999C24D-0AF4-5893-6287-F0F8D448C1B1}"/>
              </a:ext>
            </a:extLst>
          </p:cNvPr>
          <p:cNvGraphicFramePr>
            <a:graphicFrameLocks noGrp="1"/>
          </p:cNvGraphicFramePr>
          <p:nvPr>
            <p:extLst>
              <p:ext uri="{D42A27DB-BD31-4B8C-83A1-F6EECF244321}">
                <p14:modId xmlns:p14="http://schemas.microsoft.com/office/powerpoint/2010/main" val="3274645672"/>
              </p:ext>
            </p:extLst>
          </p:nvPr>
        </p:nvGraphicFramePr>
        <p:xfrm>
          <a:off x="8033507" y="1138517"/>
          <a:ext cx="3844638" cy="5114485"/>
        </p:xfrm>
        <a:graphic>
          <a:graphicData uri="http://schemas.openxmlformats.org/drawingml/2006/table">
            <a:tbl>
              <a:tblPr>
                <a:tableStyleId>{5C22544A-7EE6-4342-B048-85BDC9FD1C3A}</a:tableStyleId>
              </a:tblPr>
              <a:tblGrid>
                <a:gridCol w="1922319">
                  <a:extLst>
                    <a:ext uri="{9D8B030D-6E8A-4147-A177-3AD203B41FA5}">
                      <a16:colId xmlns:a16="http://schemas.microsoft.com/office/drawing/2014/main" val="3425275566"/>
                    </a:ext>
                  </a:extLst>
                </a:gridCol>
                <a:gridCol w="1922319">
                  <a:extLst>
                    <a:ext uri="{9D8B030D-6E8A-4147-A177-3AD203B41FA5}">
                      <a16:colId xmlns:a16="http://schemas.microsoft.com/office/drawing/2014/main" val="1389382788"/>
                    </a:ext>
                  </a:extLst>
                </a:gridCol>
              </a:tblGrid>
              <a:tr h="244045">
                <a:tc gridSpan="2">
                  <a:txBody>
                    <a:bodyPr/>
                    <a:lstStyle/>
                    <a:p>
                      <a:pPr marL="44450" indent="0" algn="l" defTabSz="914400" rtl="0" eaLnBrk="1" fontAlgn="ctr" latinLnBrk="0" hangingPunct="1">
                        <a:tabLst/>
                      </a:pPr>
                      <a:r>
                        <a:rPr lang="en-US" sz="1400" b="1" u="none" strike="noStrike" kern="1200" dirty="0">
                          <a:solidFill>
                            <a:srgbClr val="79527B"/>
                          </a:solidFill>
                          <a:effectLst/>
                          <a:latin typeface="+mn-lt"/>
                          <a:ea typeface="+mn-ea"/>
                          <a:cs typeface="+mn-cs"/>
                        </a:rPr>
                        <a:t>SITUATION ANALYSIS</a:t>
                      </a:r>
                    </a:p>
                  </a:txBody>
                  <a:tcPr marL="5588"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96EBDC"/>
                    </a:solidFill>
                  </a:tcPr>
                </a:tc>
                <a:tc hMerge="1">
                  <a:txBody>
                    <a:bodyPr/>
                    <a:lstStyle/>
                    <a:p>
                      <a:endParaRPr lang="en-GB"/>
                    </a:p>
                  </a:txBody>
                  <a:tcPr/>
                </a:tc>
                <a:extLst>
                  <a:ext uri="{0D108BD9-81ED-4DB2-BD59-A6C34878D82A}">
                    <a16:rowId xmlns:a16="http://schemas.microsoft.com/office/drawing/2014/main" val="1037696864"/>
                  </a:ext>
                </a:extLst>
              </a:tr>
              <a:tr h="223740">
                <a:tc gridSpan="2">
                  <a:txBody>
                    <a:bodyPr/>
                    <a:lstStyle/>
                    <a:p>
                      <a:pPr marL="6350" indent="0" algn="l" fontAlgn="ctr">
                        <a:tabLst/>
                      </a:pPr>
                      <a:r>
                        <a:rPr lang="en-US" sz="1400" b="1" u="none" strike="noStrike" kern="1200" dirty="0">
                          <a:solidFill>
                            <a:srgbClr val="79527B"/>
                          </a:solidFill>
                          <a:effectLst/>
                          <a:latin typeface="+mn-lt"/>
                          <a:ea typeface="+mn-ea"/>
                          <a:cs typeface="+mn-cs"/>
                        </a:rPr>
                        <a:t>RESEARCH</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3537233605"/>
                  </a:ext>
                </a:extLst>
              </a:tr>
              <a:tr h="223740">
                <a:tc gridSpan="2">
                  <a:txBody>
                    <a:bodyPr/>
                    <a:lstStyle/>
                    <a:p>
                      <a:pPr algn="l" fontAlgn="ctr"/>
                      <a:r>
                        <a:rPr lang="en-US" sz="1400" b="0" u="none" strike="noStrike" kern="1200" dirty="0">
                          <a:solidFill>
                            <a:srgbClr val="79527B"/>
                          </a:solidFill>
                          <a:effectLst/>
                          <a:latin typeface="+mn-lt"/>
                          <a:ea typeface="+mn-ea"/>
                          <a:cs typeface="+mn-cs"/>
                        </a:rPr>
                        <a:t>Competitor Analysis</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1871479904"/>
                  </a:ext>
                </a:extLst>
              </a:tr>
              <a:tr h="427952">
                <a:tc gridSpan="2">
                  <a:txBody>
                    <a:bodyPr/>
                    <a:lstStyle/>
                    <a:p>
                      <a:pPr algn="l" fontAlgn="ctr"/>
                      <a:r>
                        <a:rPr lang="en-LB" sz="1400" u="none" strike="noStrike" dirty="0">
                          <a:effectLst/>
                        </a:rPr>
                        <a:t> </a:t>
                      </a:r>
                      <a:endParaRPr lang="en-LB" sz="1400" b="0" i="0" u="none" strike="noStrike" dirty="0">
                        <a:solidFill>
                          <a:srgbClr val="000000"/>
                        </a:solidFill>
                        <a:effectLst/>
                        <a:latin typeface="Century Gothic" panose="020B0502020202020204" pitchFamily="34" charset="0"/>
                      </a:endParaRP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616183411"/>
                  </a:ext>
                </a:extLst>
              </a:tr>
              <a:tr h="223740">
                <a:tc gridSpan="2">
                  <a:txBody>
                    <a:bodyPr/>
                    <a:lstStyle/>
                    <a:p>
                      <a:pPr algn="l" fontAlgn="ctr"/>
                      <a:r>
                        <a:rPr lang="en-US" sz="1400" b="0" u="none" strike="noStrike" kern="1200">
                          <a:solidFill>
                            <a:srgbClr val="79527B"/>
                          </a:solidFill>
                          <a:effectLst/>
                          <a:latin typeface="+mn-lt"/>
                          <a:ea typeface="+mn-ea"/>
                          <a:cs typeface="+mn-cs"/>
                        </a:rPr>
                        <a:t>SWOT Analysis </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342501891"/>
                  </a:ext>
                </a:extLst>
              </a:tr>
              <a:tr h="223740">
                <a:tc gridSpan="2">
                  <a:txBody>
                    <a:bodyPr/>
                    <a:lstStyle/>
                    <a:p>
                      <a:pPr algn="ctr" fontAlgn="ctr"/>
                      <a:r>
                        <a:rPr lang="en-US" sz="1400" b="1" u="none" strike="noStrike" kern="1200">
                          <a:solidFill>
                            <a:srgbClr val="79527B"/>
                          </a:solidFill>
                          <a:effectLst/>
                          <a:latin typeface="+mn-lt"/>
                          <a:ea typeface="+mn-ea"/>
                          <a:cs typeface="+mn-cs"/>
                        </a:rPr>
                        <a:t>INTERNAL FACTORS</a:t>
                      </a:r>
                    </a:p>
                  </a:txBody>
                  <a:tcPr marL="5588"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1212484881"/>
                  </a:ext>
                </a:extLst>
              </a:tr>
              <a:tr h="223740">
                <a:tc>
                  <a:txBody>
                    <a:bodyPr/>
                    <a:lstStyle/>
                    <a:p>
                      <a:pPr algn="ctr" fontAlgn="ctr"/>
                      <a:r>
                        <a:rPr lang="en-US" sz="1400" b="0" u="none" strike="noStrike" kern="1200">
                          <a:solidFill>
                            <a:srgbClr val="79527B"/>
                          </a:solidFill>
                          <a:effectLst/>
                          <a:latin typeface="+mn-lt"/>
                          <a:ea typeface="+mn-ea"/>
                          <a:cs typeface="+mn-cs"/>
                        </a:rPr>
                        <a:t>STRENGTHS  +</a:t>
                      </a:r>
                    </a:p>
                  </a:txBody>
                  <a:tcPr marL="5588" marR="5588" marT="5588" marB="0" anchor="ctr">
                    <a:lnL w="12700" cap="flat" cmpd="sng" algn="ctr">
                      <a:solidFill>
                        <a:srgbClr val="79527B"/>
                      </a:solidFill>
                      <a:prstDash val="solid"/>
                      <a:round/>
                      <a:headEnd type="none" w="med" len="med"/>
                      <a:tailEnd type="none" w="med" len="med"/>
                    </a:lnL>
                    <a:solidFill>
                      <a:srgbClr val="96EBDC"/>
                    </a:solidFill>
                  </a:tcPr>
                </a:tc>
                <a:tc>
                  <a:txBody>
                    <a:bodyPr/>
                    <a:lstStyle/>
                    <a:p>
                      <a:pPr marL="0" algn="ctr" defTabSz="914400" rtl="0" eaLnBrk="1" fontAlgn="ctr" latinLnBrk="0" hangingPunct="1"/>
                      <a:r>
                        <a:rPr lang="en-US" sz="1400" b="0" u="none" strike="noStrike" kern="1200">
                          <a:solidFill>
                            <a:srgbClr val="79527B"/>
                          </a:solidFill>
                          <a:effectLst/>
                          <a:latin typeface="+mn-lt"/>
                          <a:ea typeface="+mn-ea"/>
                          <a:cs typeface="+mn-cs"/>
                        </a:rPr>
                        <a:t>WEAKNESSES  –</a:t>
                      </a:r>
                    </a:p>
                  </a:txBody>
                  <a:tcPr marL="5588" marR="5588" marT="5588"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2901412716"/>
                  </a:ext>
                </a:extLst>
              </a:tr>
              <a:tr h="630263">
                <a:tc>
                  <a:txBody>
                    <a:bodyPr/>
                    <a:lstStyle/>
                    <a:p>
                      <a:pPr algn="l" fontAlgn="ctr"/>
                      <a:r>
                        <a:rPr lang="en-LB" sz="1400" b="0" u="none" strike="noStrike" kern="1200" dirty="0">
                          <a:solidFill>
                            <a:srgbClr val="79527B"/>
                          </a:solidFill>
                          <a:effectLst/>
                          <a:latin typeface="+mn-lt"/>
                          <a:ea typeface="+mn-ea"/>
                          <a:cs typeface="+mn-cs"/>
                        </a:rPr>
                        <a:t> </a:t>
                      </a:r>
                    </a:p>
                  </a:txBody>
                  <a:tcPr marL="50294" marR="5588" marT="5588" marB="0" anchor="ctr">
                    <a:lnL w="12700" cap="flat" cmpd="sng" algn="ctr">
                      <a:solidFill>
                        <a:srgbClr val="79527B"/>
                      </a:solidFill>
                      <a:prstDash val="solid"/>
                      <a:round/>
                      <a:headEnd type="none" w="med" len="med"/>
                      <a:tailEnd type="none" w="med" len="med"/>
                    </a:lnL>
                    <a:solidFill>
                      <a:srgbClr val="96EBDC"/>
                    </a:solidFill>
                  </a:tcPr>
                </a:tc>
                <a:tc>
                  <a:txBody>
                    <a:bodyPr/>
                    <a:lstStyle/>
                    <a:p>
                      <a:pPr marL="0" algn="l" defTabSz="914400" rtl="0" eaLnBrk="1" fontAlgn="ctr" latinLnBrk="0" hangingPunct="1"/>
                      <a:r>
                        <a:rPr lang="en-LB" sz="1400" b="0" u="none" strike="noStrike" kern="1200">
                          <a:solidFill>
                            <a:srgbClr val="79527B"/>
                          </a:solidFill>
                          <a:effectLst/>
                          <a:latin typeface="+mn-lt"/>
                          <a:ea typeface="+mn-ea"/>
                          <a:cs typeface="+mn-cs"/>
                        </a:rPr>
                        <a:t> </a:t>
                      </a:r>
                    </a:p>
                  </a:txBody>
                  <a:tcPr marL="50294" marR="5588" marT="5588"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430050117"/>
                  </a:ext>
                </a:extLst>
              </a:tr>
              <a:tr h="223740">
                <a:tc gridSpan="2">
                  <a:txBody>
                    <a:bodyPr/>
                    <a:lstStyle/>
                    <a:p>
                      <a:pPr marL="0" algn="ctr" defTabSz="914400" rtl="0" eaLnBrk="1" fontAlgn="ctr" latinLnBrk="0" hangingPunct="1"/>
                      <a:r>
                        <a:rPr lang="en-US" sz="1400" b="1" u="none" strike="noStrike" kern="1200">
                          <a:solidFill>
                            <a:srgbClr val="79527B"/>
                          </a:solidFill>
                          <a:effectLst/>
                          <a:latin typeface="+mn-lt"/>
                          <a:ea typeface="+mn-ea"/>
                          <a:cs typeface="+mn-cs"/>
                        </a:rPr>
                        <a:t>EXTERNAL FACTORS</a:t>
                      </a:r>
                    </a:p>
                  </a:txBody>
                  <a:tcPr marL="5588"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2515913430"/>
                  </a:ext>
                </a:extLst>
              </a:tr>
              <a:tr h="223740">
                <a:tc>
                  <a:txBody>
                    <a:bodyPr/>
                    <a:lstStyle/>
                    <a:p>
                      <a:pPr algn="ctr" fontAlgn="ctr"/>
                      <a:r>
                        <a:rPr lang="en-US" sz="1400" b="0" u="none" strike="noStrike" kern="1200">
                          <a:solidFill>
                            <a:srgbClr val="79527B"/>
                          </a:solidFill>
                          <a:effectLst/>
                          <a:latin typeface="+mn-lt"/>
                          <a:ea typeface="+mn-ea"/>
                          <a:cs typeface="+mn-cs"/>
                        </a:rPr>
                        <a:t>OPPORTUNITIES  +</a:t>
                      </a:r>
                    </a:p>
                  </a:txBody>
                  <a:tcPr marL="5588" marR="5588" marT="5588" marB="0" anchor="ctr">
                    <a:lnL w="12700" cap="flat" cmpd="sng" algn="ctr">
                      <a:solidFill>
                        <a:srgbClr val="79527B"/>
                      </a:solidFill>
                      <a:prstDash val="solid"/>
                      <a:round/>
                      <a:headEnd type="none" w="med" len="med"/>
                      <a:tailEnd type="none" w="med" len="med"/>
                    </a:lnL>
                    <a:solidFill>
                      <a:srgbClr val="96EBDC"/>
                    </a:solidFill>
                  </a:tcPr>
                </a:tc>
                <a:tc>
                  <a:txBody>
                    <a:bodyPr/>
                    <a:lstStyle/>
                    <a:p>
                      <a:pPr marL="0" algn="ctr" defTabSz="914400" rtl="0" eaLnBrk="1" fontAlgn="ctr" latinLnBrk="0" hangingPunct="1"/>
                      <a:r>
                        <a:rPr lang="en-US" sz="1400" b="0" u="none" strike="noStrike" kern="1200">
                          <a:solidFill>
                            <a:srgbClr val="79527B"/>
                          </a:solidFill>
                          <a:effectLst/>
                          <a:latin typeface="+mn-lt"/>
                          <a:ea typeface="+mn-ea"/>
                          <a:cs typeface="+mn-cs"/>
                        </a:rPr>
                        <a:t>THREATS  –</a:t>
                      </a:r>
                    </a:p>
                  </a:txBody>
                  <a:tcPr marL="5588" marR="5588" marT="5588"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4059323469"/>
                  </a:ext>
                </a:extLst>
              </a:tr>
              <a:tr h="633289">
                <a:tc>
                  <a:txBody>
                    <a:bodyPr/>
                    <a:lstStyle/>
                    <a:p>
                      <a:pPr algn="l" fontAlgn="ctr"/>
                      <a:r>
                        <a:rPr lang="en-LB" sz="1400" b="0" u="none" strike="noStrike" kern="1200" dirty="0">
                          <a:solidFill>
                            <a:srgbClr val="79527B"/>
                          </a:solidFill>
                          <a:effectLst/>
                          <a:latin typeface="+mn-lt"/>
                          <a:ea typeface="+mn-ea"/>
                          <a:cs typeface="+mn-cs"/>
                        </a:rPr>
                        <a:t> </a:t>
                      </a:r>
                    </a:p>
                  </a:txBody>
                  <a:tcPr marL="50294" marR="5588" marT="5588" marB="0" anchor="ctr">
                    <a:lnL w="12700" cap="flat" cmpd="sng" algn="ctr">
                      <a:solidFill>
                        <a:srgbClr val="79527B"/>
                      </a:solidFill>
                      <a:prstDash val="solid"/>
                      <a:round/>
                      <a:headEnd type="none" w="med" len="med"/>
                      <a:tailEnd type="none" w="med" len="med"/>
                    </a:lnL>
                    <a:solidFill>
                      <a:srgbClr val="96EBDC"/>
                    </a:solidFill>
                  </a:tcPr>
                </a:tc>
                <a:tc>
                  <a:txBody>
                    <a:bodyPr/>
                    <a:lstStyle/>
                    <a:p>
                      <a:pPr marL="0" algn="l" defTabSz="914400" rtl="0" eaLnBrk="1" fontAlgn="ctr" latinLnBrk="0" hangingPunct="1"/>
                      <a:r>
                        <a:rPr lang="en-LB" sz="1400" b="0" u="none" strike="noStrike" kern="1200" dirty="0">
                          <a:solidFill>
                            <a:srgbClr val="79527B"/>
                          </a:solidFill>
                          <a:effectLst/>
                          <a:latin typeface="+mn-lt"/>
                          <a:ea typeface="+mn-ea"/>
                          <a:cs typeface="+mn-cs"/>
                        </a:rPr>
                        <a:t> </a:t>
                      </a:r>
                    </a:p>
                  </a:txBody>
                  <a:tcPr marL="50294" marR="5588" marT="5588"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3710110298"/>
                  </a:ext>
                </a:extLst>
              </a:tr>
              <a:tr h="223740">
                <a:tc gridSpan="2">
                  <a:txBody>
                    <a:bodyPr/>
                    <a:lstStyle/>
                    <a:p>
                      <a:pPr marL="0" algn="l" defTabSz="914400" rtl="0" eaLnBrk="1" fontAlgn="ctr" latinLnBrk="0" hangingPunct="1"/>
                      <a:r>
                        <a:rPr lang="en-US" sz="1400" b="0" u="none" strike="noStrike" kern="1200" dirty="0">
                          <a:solidFill>
                            <a:srgbClr val="79527B"/>
                          </a:solidFill>
                          <a:effectLst/>
                          <a:latin typeface="+mn-lt"/>
                          <a:ea typeface="+mn-ea"/>
                          <a:cs typeface="+mn-cs"/>
                        </a:rPr>
                        <a:t>SWOT Analysis Summary</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3448083440"/>
                  </a:ext>
                </a:extLst>
              </a:tr>
              <a:tr h="427952">
                <a:tc gridSpan="2">
                  <a:txBody>
                    <a:bodyPr/>
                    <a:lstStyle/>
                    <a:p>
                      <a:pPr marL="0" algn="l" defTabSz="914400" rtl="0" eaLnBrk="1" fontAlgn="ctr" latinLnBrk="0" hangingPunct="1"/>
                      <a:r>
                        <a:rPr lang="en-LB" sz="1400" b="0" u="none" strike="noStrike" kern="1200" dirty="0">
                          <a:solidFill>
                            <a:srgbClr val="79527B"/>
                          </a:solidFill>
                          <a:effectLst/>
                          <a:latin typeface="+mn-lt"/>
                          <a:ea typeface="+mn-ea"/>
                          <a:cs typeface="+mn-cs"/>
                        </a:rPr>
                        <a:t> </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1722370397"/>
                  </a:ext>
                </a:extLst>
              </a:tr>
              <a:tr h="441770">
                <a:tc gridSpan="2">
                  <a:txBody>
                    <a:bodyPr/>
                    <a:lstStyle/>
                    <a:p>
                      <a:pPr marL="0" algn="l" defTabSz="914400" rtl="0" eaLnBrk="1" fontAlgn="ctr" latinLnBrk="0" hangingPunct="1"/>
                      <a:r>
                        <a:rPr lang="en-US" sz="1400" b="0" u="none" strike="noStrike" kern="1200" dirty="0">
                          <a:solidFill>
                            <a:srgbClr val="79527B"/>
                          </a:solidFill>
                          <a:effectLst/>
                          <a:latin typeface="+mn-lt"/>
                          <a:ea typeface="+mn-ea"/>
                          <a:cs typeface="+mn-cs"/>
                        </a:rPr>
                        <a:t>IDENTIFY SMART (Specific, Measurable, Achievable, Realistic, and Timely) OBJECTIVES &amp; METRICS </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extLst>
                  <a:ext uri="{0D108BD9-81ED-4DB2-BD59-A6C34878D82A}">
                    <a16:rowId xmlns:a16="http://schemas.microsoft.com/office/drawing/2014/main" val="3693460181"/>
                  </a:ext>
                </a:extLst>
              </a:tr>
              <a:tr h="519294">
                <a:tc gridSpan="2">
                  <a:txBody>
                    <a:bodyPr/>
                    <a:lstStyle/>
                    <a:p>
                      <a:pPr marL="0" algn="l" defTabSz="914400" rtl="0" eaLnBrk="1" fontAlgn="ctr" latinLnBrk="0" hangingPunct="1"/>
                      <a:r>
                        <a:rPr lang="en-LB" sz="1400" b="0" u="none" strike="noStrike" kern="1200" dirty="0">
                          <a:solidFill>
                            <a:srgbClr val="79527B"/>
                          </a:solidFill>
                          <a:effectLst/>
                          <a:latin typeface="+mn-lt"/>
                          <a:ea typeface="+mn-ea"/>
                          <a:cs typeface="+mn-cs"/>
                        </a:rPr>
                        <a:t> </a:t>
                      </a:r>
                    </a:p>
                  </a:txBody>
                  <a:tcPr marL="50294" marR="5588" marT="558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96EBDC"/>
                    </a:solidFill>
                  </a:tcPr>
                </a:tc>
                <a:tc hMerge="1">
                  <a:txBody>
                    <a:bodyPr/>
                    <a:lstStyle/>
                    <a:p>
                      <a:endParaRPr lang="en-GB"/>
                    </a:p>
                  </a:txBody>
                  <a:tcPr/>
                </a:tc>
                <a:extLst>
                  <a:ext uri="{0D108BD9-81ED-4DB2-BD59-A6C34878D82A}">
                    <a16:rowId xmlns:a16="http://schemas.microsoft.com/office/drawing/2014/main" val="2308324296"/>
                  </a:ext>
                </a:extLst>
              </a:tr>
            </a:tbl>
          </a:graphicData>
        </a:graphic>
      </p:graphicFrame>
      <p:grpSp>
        <p:nvGrpSpPr>
          <p:cNvPr id="2" name="Group 1">
            <a:extLst>
              <a:ext uri="{FF2B5EF4-FFF2-40B4-BE49-F238E27FC236}">
                <a16:creationId xmlns:a16="http://schemas.microsoft.com/office/drawing/2014/main" id="{028AA1FB-681E-AB09-B6FB-4D48684A6526}"/>
              </a:ext>
            </a:extLst>
          </p:cNvPr>
          <p:cNvGrpSpPr/>
          <p:nvPr/>
        </p:nvGrpSpPr>
        <p:grpSpPr>
          <a:xfrm>
            <a:off x="10365120" y="5666584"/>
            <a:ext cx="1564178" cy="1191416"/>
            <a:chOff x="4551558" y="5731341"/>
            <a:chExt cx="1564178" cy="1191416"/>
          </a:xfrm>
        </p:grpSpPr>
        <p:pic>
          <p:nvPicPr>
            <p:cNvPr id="3" name="Graphic 2" descr="Touchscreen with solid fill">
              <a:extLst>
                <a:ext uri="{FF2B5EF4-FFF2-40B4-BE49-F238E27FC236}">
                  <a16:creationId xmlns:a16="http://schemas.microsoft.com/office/drawing/2014/main" id="{74FBA514-5DA1-18FD-84BA-A9CD87B6C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5145" y="5731341"/>
              <a:ext cx="914400" cy="914400"/>
            </a:xfrm>
            <a:prstGeom prst="rect">
              <a:avLst/>
            </a:prstGeom>
          </p:spPr>
        </p:pic>
        <p:sp>
          <p:nvSpPr>
            <p:cNvPr id="4" name="Text Placeholder 5">
              <a:hlinkClick r:id="rId4"/>
              <a:extLst>
                <a:ext uri="{FF2B5EF4-FFF2-40B4-BE49-F238E27FC236}">
                  <a16:creationId xmlns:a16="http://schemas.microsoft.com/office/drawing/2014/main" id="{292F7F27-33C4-2285-0188-729A1F03DCBE}"/>
                </a:ext>
              </a:extLst>
            </p:cNvPr>
            <p:cNvSpPr txBox="1">
              <a:spLocks/>
            </p:cNvSpPr>
            <p:nvPr/>
          </p:nvSpPr>
          <p:spPr>
            <a:xfrm>
              <a:off x="4551558" y="6578733"/>
              <a:ext cx="1564178" cy="344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000" b="1" dirty="0">
                  <a:solidFill>
                    <a:srgbClr val="F37C57"/>
                  </a:solidFill>
                  <a:hlinkClick r:id="rId5">
                    <a:extLst>
                      <a:ext uri="{A12FA001-AC4F-418D-AE19-62706E023703}">
                        <ahyp:hlinkClr xmlns:ahyp="http://schemas.microsoft.com/office/drawing/2018/hyperlinkcolor" val="tx"/>
                      </a:ext>
                    </a:extLst>
                  </a:hlinkClick>
                </a:rPr>
                <a:t>Smartsheet Templates</a:t>
              </a:r>
              <a:endParaRPr lang="en-IE" sz="1000" b="1" dirty="0">
                <a:solidFill>
                  <a:srgbClr val="F37C57"/>
                </a:solidFill>
              </a:endParaRPr>
            </a:p>
          </p:txBody>
        </p:sp>
      </p:grpSp>
      <p:sp>
        <p:nvSpPr>
          <p:cNvPr id="6" name="TextBox 5">
            <a:extLst>
              <a:ext uri="{FF2B5EF4-FFF2-40B4-BE49-F238E27FC236}">
                <a16:creationId xmlns:a16="http://schemas.microsoft.com/office/drawing/2014/main" id="{6ED828CA-A6CD-B1A3-5855-D3EAE35B334D}"/>
              </a:ext>
            </a:extLst>
          </p:cNvPr>
          <p:cNvSpPr txBox="1"/>
          <p:nvPr/>
        </p:nvSpPr>
        <p:spPr>
          <a:xfrm>
            <a:off x="4343400" y="6335475"/>
            <a:ext cx="3124200" cy="369332"/>
          </a:xfrm>
          <a:prstGeom prst="rect">
            <a:avLst/>
          </a:prstGeom>
          <a:noFill/>
        </p:spPr>
        <p:txBody>
          <a:bodyPr wrap="square" rtlCol="0">
            <a:spAutoFit/>
          </a:bodyPr>
          <a:lstStyle/>
          <a:p>
            <a:pPr algn="ctr"/>
            <a:r>
              <a:rPr lang="en-IE" dirty="0">
                <a:solidFill>
                  <a:srgbClr val="F27954"/>
                </a:solidFill>
                <a:hlinkClick r:id="rId5">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170370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691EB84-EBDA-4485-913C-B9AF6B04EFF7}"/>
              </a:ext>
            </a:extLst>
          </p:cNvPr>
          <p:cNvGraphicFramePr>
            <a:graphicFrameLocks noGrp="1"/>
          </p:cNvGraphicFramePr>
          <p:nvPr>
            <p:extLst>
              <p:ext uri="{D42A27DB-BD31-4B8C-83A1-F6EECF244321}">
                <p14:modId xmlns:p14="http://schemas.microsoft.com/office/powerpoint/2010/main" val="2346615941"/>
              </p:ext>
            </p:extLst>
          </p:nvPr>
        </p:nvGraphicFramePr>
        <p:xfrm>
          <a:off x="8055742" y="1451112"/>
          <a:ext cx="3498573" cy="3926810"/>
        </p:xfrm>
        <a:graphic>
          <a:graphicData uri="http://schemas.openxmlformats.org/drawingml/2006/table">
            <a:tbl>
              <a:tblPr>
                <a:tableStyleId>{5C22544A-7EE6-4342-B048-85BDC9FD1C3A}</a:tableStyleId>
              </a:tblPr>
              <a:tblGrid>
                <a:gridCol w="1049572">
                  <a:extLst>
                    <a:ext uri="{9D8B030D-6E8A-4147-A177-3AD203B41FA5}">
                      <a16:colId xmlns:a16="http://schemas.microsoft.com/office/drawing/2014/main" val="3884258100"/>
                    </a:ext>
                  </a:extLst>
                </a:gridCol>
                <a:gridCol w="699714">
                  <a:extLst>
                    <a:ext uri="{9D8B030D-6E8A-4147-A177-3AD203B41FA5}">
                      <a16:colId xmlns:a16="http://schemas.microsoft.com/office/drawing/2014/main" val="317582745"/>
                    </a:ext>
                  </a:extLst>
                </a:gridCol>
                <a:gridCol w="1749287">
                  <a:extLst>
                    <a:ext uri="{9D8B030D-6E8A-4147-A177-3AD203B41FA5}">
                      <a16:colId xmlns:a16="http://schemas.microsoft.com/office/drawing/2014/main" val="2384833000"/>
                    </a:ext>
                  </a:extLst>
                </a:gridCol>
              </a:tblGrid>
              <a:tr h="228308">
                <a:tc gridSpan="3">
                  <a:txBody>
                    <a:bodyPr/>
                    <a:lstStyle/>
                    <a:p>
                      <a:pPr algn="l" fontAlgn="ctr"/>
                      <a:r>
                        <a:rPr lang="en-US" sz="1200" b="1" u="none" strike="noStrike" kern="1200">
                          <a:solidFill>
                            <a:srgbClr val="79527B"/>
                          </a:solidFill>
                          <a:effectLst/>
                          <a:latin typeface="+mn-lt"/>
                          <a:ea typeface="+mn-ea"/>
                          <a:cs typeface="+mn-cs"/>
                        </a:rPr>
                        <a:t>PROJECT PLAN &amp; SCHEDULES</a:t>
                      </a:r>
                    </a:p>
                  </a:txBody>
                  <a:tcPr marL="70373" marR="70373" marT="35186" marB="35186"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96EBD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57062663"/>
                  </a:ext>
                </a:extLst>
              </a:tr>
              <a:tr h="405017">
                <a:tc gridSpan="3">
                  <a:txBody>
                    <a:bodyPr/>
                    <a:lstStyle/>
                    <a:p>
                      <a:pPr algn="l" fontAlgn="ctr"/>
                      <a:r>
                        <a:rPr lang="en-US" sz="1200" u="none" strike="noStrike" kern="1200">
                          <a:solidFill>
                            <a:srgbClr val="79527B"/>
                          </a:solidFill>
                          <a:effectLst/>
                          <a:latin typeface="+mn-lt"/>
                          <a:ea typeface="+mn-ea"/>
                          <a:cs typeface="+mn-cs"/>
                        </a:rPr>
                        <a:t>Create a milestone chart that displays all your tactics, and include a list of who needs to complete which tasks by when, so you can measure your progress toward your ultimate goals.</a:t>
                      </a:r>
                    </a:p>
                  </a:txBody>
                  <a:tcPr marL="70373" marR="70373" marT="35186" marB="35186"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8021727"/>
                  </a:ext>
                </a:extLst>
              </a:tr>
              <a:tr h="162258">
                <a:tc>
                  <a:txBody>
                    <a:bodyPr/>
                    <a:lstStyle/>
                    <a:p>
                      <a:pPr algn="l" fontAlgn="ctr"/>
                      <a:r>
                        <a:rPr lang="en-US" sz="1200" b="0" u="none" strike="noStrike" kern="1200">
                          <a:solidFill>
                            <a:srgbClr val="79527B"/>
                          </a:solidFill>
                          <a:effectLst/>
                          <a:latin typeface="+mn-lt"/>
                          <a:ea typeface="+mn-ea"/>
                          <a:cs typeface="+mn-cs"/>
                        </a:rPr>
                        <a:t>TASK OWNER</a:t>
                      </a: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marL="0" algn="l" defTabSz="914400" rtl="0" eaLnBrk="1" fontAlgn="ctr" latinLnBrk="0" hangingPunct="1"/>
                      <a:r>
                        <a:rPr lang="en-US" sz="800" b="0" u="none" strike="noStrike" kern="1200">
                          <a:solidFill>
                            <a:srgbClr val="79527B"/>
                          </a:solidFill>
                          <a:effectLst/>
                          <a:latin typeface="+mn-lt"/>
                          <a:ea typeface="+mn-ea"/>
                          <a:cs typeface="+mn-cs"/>
                        </a:rPr>
                        <a:t>DATE DUE</a:t>
                      </a:r>
                    </a:p>
                  </a:txBody>
                  <a:tcPr marL="5125" marR="5125" marT="5125" marB="0" anchor="ctr">
                    <a:solidFill>
                      <a:srgbClr val="96EBDC"/>
                    </a:solidFill>
                  </a:tcPr>
                </a:tc>
                <a:tc>
                  <a:txBody>
                    <a:bodyPr/>
                    <a:lstStyle/>
                    <a:p>
                      <a:pPr marL="0" algn="l" defTabSz="914400" rtl="0" eaLnBrk="1" fontAlgn="ctr" latinLnBrk="0" hangingPunct="1"/>
                      <a:r>
                        <a:rPr lang="en-US" sz="800" b="0" u="none" strike="noStrike" kern="1200">
                          <a:solidFill>
                            <a:srgbClr val="79527B"/>
                          </a:solidFill>
                          <a:effectLst/>
                          <a:latin typeface="+mn-lt"/>
                          <a:ea typeface="+mn-ea"/>
                          <a:cs typeface="+mn-cs"/>
                        </a:rPr>
                        <a:t>TASK DESCRIPTION</a:t>
                      </a: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3676763829"/>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2918753001"/>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1958498193"/>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92245"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92245"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3182526393"/>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797531926"/>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608647574"/>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1380833793"/>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92245"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92245"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540784849"/>
                  </a:ext>
                </a:extLst>
              </a:tr>
              <a:tr h="178483">
                <a:tc>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ctr"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5125" marR="5125" marT="5125" marB="0" anchor="ctr">
                    <a:solidFill>
                      <a:srgbClr val="96EBDC"/>
                    </a:solidFill>
                  </a:tcPr>
                </a:tc>
                <a:tc>
                  <a:txBody>
                    <a:bodyPr/>
                    <a:lstStyle/>
                    <a:p>
                      <a:pPr algn="l" fontAlgn="ctr"/>
                      <a:r>
                        <a:rPr lang="en-LB" sz="500" u="none" strike="noStrike">
                          <a:effectLst/>
                        </a:rPr>
                        <a:t> </a:t>
                      </a:r>
                      <a:endParaRPr lang="en-LB" sz="500" b="0"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3388748787"/>
                  </a:ext>
                </a:extLst>
              </a:tr>
              <a:tr h="179966">
                <a:tc>
                  <a:txBody>
                    <a:bodyPr/>
                    <a:lstStyle/>
                    <a:p>
                      <a:pPr algn="l" fontAlgn="ctr"/>
                      <a:endParaRPr lang="en-LB" sz="1200" b="1" i="0" u="none" strike="noStrike">
                        <a:solidFill>
                          <a:srgbClr val="000000"/>
                        </a:solidFill>
                        <a:effectLst/>
                        <a:latin typeface="Century Gothic" panose="020B0502020202020204" pitchFamily="34" charset="0"/>
                      </a:endParaRPr>
                    </a:p>
                  </a:txBody>
                  <a:tcPr marL="46123" marR="5125" marT="5125"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endParaRPr lang="en-LB" sz="500" b="1" i="0" u="none" strike="noStrike">
                        <a:solidFill>
                          <a:srgbClr val="000000"/>
                        </a:solidFill>
                        <a:effectLst/>
                        <a:latin typeface="Century Gothic" panose="020B0502020202020204" pitchFamily="34" charset="0"/>
                      </a:endParaRPr>
                    </a:p>
                  </a:txBody>
                  <a:tcPr marL="46123" marR="5125" marT="5125" marB="0" anchor="ctr">
                    <a:solidFill>
                      <a:srgbClr val="96EBDC"/>
                    </a:solidFill>
                  </a:tcPr>
                </a:tc>
                <a:tc>
                  <a:txBody>
                    <a:bodyPr/>
                    <a:lstStyle/>
                    <a:p>
                      <a:pPr algn="l" fontAlgn="ctr"/>
                      <a:endParaRPr lang="en-LB" sz="500" b="1" i="0" u="none" strike="noStrike">
                        <a:solidFill>
                          <a:srgbClr val="000000"/>
                        </a:solidFill>
                        <a:effectLst/>
                        <a:latin typeface="Century Gothic" panose="020B0502020202020204" pitchFamily="34" charset="0"/>
                      </a:endParaRPr>
                    </a:p>
                  </a:txBody>
                  <a:tcPr marL="46123" marR="5125" marT="5125"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2481103477"/>
                  </a:ext>
                </a:extLst>
              </a:tr>
              <a:tr h="228308">
                <a:tc gridSpan="3">
                  <a:txBody>
                    <a:bodyPr/>
                    <a:lstStyle/>
                    <a:p>
                      <a:pPr marL="0" algn="l" defTabSz="914400" rtl="0" eaLnBrk="1" fontAlgn="ctr" latinLnBrk="0" hangingPunct="1"/>
                      <a:r>
                        <a:rPr lang="en-US" sz="1200" b="1" u="none" strike="noStrike" kern="1200">
                          <a:solidFill>
                            <a:srgbClr val="79527B"/>
                          </a:solidFill>
                          <a:effectLst/>
                          <a:latin typeface="+mn-lt"/>
                          <a:ea typeface="+mn-ea"/>
                          <a:cs typeface="+mn-cs"/>
                        </a:rPr>
                        <a:t>EVALUATE</a:t>
                      </a:r>
                    </a:p>
                  </a:txBody>
                  <a:tcPr marL="70373" marR="70373" marT="35186" marB="35186"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4428410"/>
                  </a:ext>
                </a:extLst>
              </a:tr>
              <a:tr h="291795">
                <a:tc gridSpan="3">
                  <a:txBody>
                    <a:bodyPr/>
                    <a:lstStyle/>
                    <a:p>
                      <a:pPr algn="l" fontAlgn="ctr"/>
                      <a:r>
                        <a:rPr lang="en-US" sz="1200" u="none" strike="noStrike" kern="1200">
                          <a:solidFill>
                            <a:srgbClr val="79527B"/>
                          </a:solidFill>
                          <a:effectLst/>
                          <a:latin typeface="+mn-lt"/>
                          <a:ea typeface="+mn-ea"/>
                          <a:cs typeface="+mn-cs"/>
                        </a:rPr>
                        <a:t>Based on your incremental metrics, evaluate how successful you were in meeting objectives.</a:t>
                      </a:r>
                    </a:p>
                  </a:txBody>
                  <a:tcPr marL="70373" marR="70373" marT="35186" marB="35186"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9511410"/>
                  </a:ext>
                </a:extLst>
              </a:tr>
              <a:tr h="302232">
                <a:tc gridSpan="3">
                  <a:txBody>
                    <a:bodyPr/>
                    <a:lstStyle/>
                    <a:p>
                      <a:pPr algn="l" fontAlgn="ctr"/>
                      <a:r>
                        <a:rPr lang="en-LB" sz="1200" u="none" strike="noStrike" dirty="0">
                          <a:effectLst/>
                        </a:rPr>
                        <a:t> </a:t>
                      </a:r>
                      <a:endParaRPr lang="en-LB" sz="1200" b="0" i="0" u="none" strike="noStrike" dirty="0">
                        <a:solidFill>
                          <a:srgbClr val="000000"/>
                        </a:solidFill>
                        <a:effectLst/>
                        <a:latin typeface="Century Gothic" panose="020B0502020202020204" pitchFamily="34" charset="0"/>
                      </a:endParaRPr>
                    </a:p>
                  </a:txBody>
                  <a:tcPr marL="70373" marR="70373" marT="35186" marB="35186"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96EBD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10157095"/>
                  </a:ext>
                </a:extLst>
              </a:tr>
            </a:tbl>
          </a:graphicData>
        </a:graphic>
      </p:graphicFrame>
      <p:grpSp>
        <p:nvGrpSpPr>
          <p:cNvPr id="2" name="Group 1">
            <a:extLst>
              <a:ext uri="{FF2B5EF4-FFF2-40B4-BE49-F238E27FC236}">
                <a16:creationId xmlns:a16="http://schemas.microsoft.com/office/drawing/2014/main" id="{028AA1FB-681E-AB09-B6FB-4D48684A6526}"/>
              </a:ext>
            </a:extLst>
          </p:cNvPr>
          <p:cNvGrpSpPr/>
          <p:nvPr/>
        </p:nvGrpSpPr>
        <p:grpSpPr>
          <a:xfrm>
            <a:off x="10421641" y="5120370"/>
            <a:ext cx="1564178" cy="1191416"/>
            <a:chOff x="4551558" y="5731341"/>
            <a:chExt cx="1564178" cy="1191416"/>
          </a:xfrm>
        </p:grpSpPr>
        <p:pic>
          <p:nvPicPr>
            <p:cNvPr id="3" name="Graphic 2" descr="Touchscreen with solid fill">
              <a:extLst>
                <a:ext uri="{FF2B5EF4-FFF2-40B4-BE49-F238E27FC236}">
                  <a16:creationId xmlns:a16="http://schemas.microsoft.com/office/drawing/2014/main" id="{74FBA514-5DA1-18FD-84BA-A9CD87B6C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5145" y="5731341"/>
              <a:ext cx="914400" cy="914400"/>
            </a:xfrm>
            <a:prstGeom prst="rect">
              <a:avLst/>
            </a:prstGeom>
          </p:spPr>
        </p:pic>
        <p:sp>
          <p:nvSpPr>
            <p:cNvPr id="4" name="Text Placeholder 5">
              <a:hlinkClick r:id="rId4"/>
              <a:extLst>
                <a:ext uri="{FF2B5EF4-FFF2-40B4-BE49-F238E27FC236}">
                  <a16:creationId xmlns:a16="http://schemas.microsoft.com/office/drawing/2014/main" id="{292F7F27-33C4-2285-0188-729A1F03DCBE}"/>
                </a:ext>
              </a:extLst>
            </p:cNvPr>
            <p:cNvSpPr txBox="1">
              <a:spLocks/>
            </p:cNvSpPr>
            <p:nvPr/>
          </p:nvSpPr>
          <p:spPr>
            <a:xfrm>
              <a:off x="4551558" y="6578733"/>
              <a:ext cx="1564178" cy="344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000" b="1" dirty="0">
                  <a:solidFill>
                    <a:srgbClr val="F37C57"/>
                  </a:solidFill>
                  <a:hlinkClick r:id="rId5">
                    <a:extLst>
                      <a:ext uri="{A12FA001-AC4F-418D-AE19-62706E023703}">
                        <ahyp:hlinkClr xmlns:ahyp="http://schemas.microsoft.com/office/drawing/2018/hyperlinkcolor" val="tx"/>
                      </a:ext>
                    </a:extLst>
                  </a:hlinkClick>
                </a:rPr>
                <a:t>Smartsheet Templates</a:t>
              </a:r>
              <a:endParaRPr lang="en-IE" sz="1000" b="1" dirty="0">
                <a:solidFill>
                  <a:srgbClr val="F37C57"/>
                </a:solidFill>
              </a:endParaRPr>
            </a:p>
          </p:txBody>
        </p:sp>
      </p:grpSp>
      <p:sp>
        <p:nvSpPr>
          <p:cNvPr id="5" name="Text Placeholder 2">
            <a:extLst>
              <a:ext uri="{FF2B5EF4-FFF2-40B4-BE49-F238E27FC236}">
                <a16:creationId xmlns:a16="http://schemas.microsoft.com/office/drawing/2014/main" id="{AD16AB72-3459-37FB-8D8A-B54EA183DCA8}"/>
              </a:ext>
            </a:extLst>
          </p:cNvPr>
          <p:cNvSpPr txBox="1">
            <a:spLocks/>
          </p:cNvSpPr>
          <p:nvPr/>
        </p:nvSpPr>
        <p:spPr>
          <a:xfrm>
            <a:off x="262703" y="200025"/>
            <a:ext cx="11666595" cy="58222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solidFill>
                  <a:srgbClr val="F37C57"/>
                </a:solidFill>
              </a:rPr>
              <a:t>Sample Integrated Marketing Communications Plan Template</a:t>
            </a:r>
          </a:p>
        </p:txBody>
      </p:sp>
      <p:graphicFrame>
        <p:nvGraphicFramePr>
          <p:cNvPr id="7" name="Table 6">
            <a:extLst>
              <a:ext uri="{FF2B5EF4-FFF2-40B4-BE49-F238E27FC236}">
                <a16:creationId xmlns:a16="http://schemas.microsoft.com/office/drawing/2014/main" id="{4BEA5E1D-04B1-8D7C-EBD7-15CE8963C757}"/>
              </a:ext>
            </a:extLst>
          </p:cNvPr>
          <p:cNvGraphicFramePr>
            <a:graphicFrameLocks noGrp="1"/>
          </p:cNvGraphicFramePr>
          <p:nvPr>
            <p:extLst>
              <p:ext uri="{D42A27DB-BD31-4B8C-83A1-F6EECF244321}">
                <p14:modId xmlns:p14="http://schemas.microsoft.com/office/powerpoint/2010/main" val="934664850"/>
              </p:ext>
            </p:extLst>
          </p:nvPr>
        </p:nvGraphicFramePr>
        <p:xfrm>
          <a:off x="621933" y="1451112"/>
          <a:ext cx="3498574" cy="4203093"/>
        </p:xfrm>
        <a:graphic>
          <a:graphicData uri="http://schemas.openxmlformats.org/drawingml/2006/table">
            <a:tbl>
              <a:tblPr>
                <a:tableStyleId>{5C22544A-7EE6-4342-B048-85BDC9FD1C3A}</a:tableStyleId>
              </a:tblPr>
              <a:tblGrid>
                <a:gridCol w="1049572">
                  <a:extLst>
                    <a:ext uri="{9D8B030D-6E8A-4147-A177-3AD203B41FA5}">
                      <a16:colId xmlns:a16="http://schemas.microsoft.com/office/drawing/2014/main" val="2844339492"/>
                    </a:ext>
                  </a:extLst>
                </a:gridCol>
                <a:gridCol w="699715">
                  <a:extLst>
                    <a:ext uri="{9D8B030D-6E8A-4147-A177-3AD203B41FA5}">
                      <a16:colId xmlns:a16="http://schemas.microsoft.com/office/drawing/2014/main" val="2114658718"/>
                    </a:ext>
                  </a:extLst>
                </a:gridCol>
                <a:gridCol w="1749287">
                  <a:extLst>
                    <a:ext uri="{9D8B030D-6E8A-4147-A177-3AD203B41FA5}">
                      <a16:colId xmlns:a16="http://schemas.microsoft.com/office/drawing/2014/main" val="1031576691"/>
                    </a:ext>
                  </a:extLst>
                </a:gridCol>
              </a:tblGrid>
              <a:tr h="173428">
                <a:tc gridSpan="3">
                  <a:txBody>
                    <a:bodyPr/>
                    <a:lstStyle/>
                    <a:p>
                      <a:pPr marL="44450" indent="0" algn="l" fontAlgn="ctr">
                        <a:tabLst/>
                      </a:pPr>
                      <a:r>
                        <a:rPr lang="en-US" sz="1200" b="1" u="none" strike="noStrike" kern="1200" dirty="0">
                          <a:solidFill>
                            <a:srgbClr val="79527B"/>
                          </a:solidFill>
                          <a:effectLst/>
                          <a:latin typeface="+mn-lt"/>
                          <a:ea typeface="+mn-ea"/>
                          <a:cs typeface="+mn-cs"/>
                        </a:rPr>
                        <a:t>TARGET AUDIENCE</a:t>
                      </a:r>
                    </a:p>
                  </a:txBody>
                  <a:tcPr marL="7447"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2565905"/>
                  </a:ext>
                </a:extLst>
              </a:tr>
              <a:tr h="158976">
                <a:tc gridSpan="3">
                  <a:txBody>
                    <a:bodyPr/>
                    <a:lstStyle/>
                    <a:p>
                      <a:pPr algn="l" fontAlgn="ctr"/>
                      <a:r>
                        <a:rPr lang="en-US" sz="1200" u="none" strike="noStrike" kern="1200">
                          <a:solidFill>
                            <a:srgbClr val="79527B"/>
                          </a:solidFill>
                          <a:effectLst/>
                          <a:latin typeface="+mn-lt"/>
                          <a:ea typeface="+mn-ea"/>
                          <a:cs typeface="+mn-cs"/>
                        </a:rPr>
                        <a:t>Describe the target audience that you want to influence with your campaign.</a:t>
                      </a: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0973307"/>
                  </a:ext>
                </a:extLst>
              </a:tr>
              <a:tr h="390214">
                <a:tc gridSpan="3">
                  <a:txBody>
                    <a:bodyPr/>
                    <a:lstStyle/>
                    <a:p>
                      <a:pPr algn="l" fontAlgn="ctr"/>
                      <a:r>
                        <a:rPr lang="en-LB" sz="1200" u="none" strike="noStrike" dirty="0">
                          <a:effectLst/>
                        </a:rPr>
                        <a:t> </a:t>
                      </a:r>
                      <a:endParaRPr lang="en-LB" sz="1200" b="0" i="0" u="none" strike="noStrike" dirty="0">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7335042"/>
                  </a:ext>
                </a:extLst>
              </a:tr>
              <a:tr h="94152">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solidFill>
                      <a:srgbClr val="EFC5B9"/>
                    </a:solidFill>
                  </a:tcPr>
                </a:tc>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solidFill>
                      <a:srgbClr val="EFC5B9"/>
                    </a:solidFill>
                  </a:tcPr>
                </a:tc>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lnR w="12700" cap="flat" cmpd="sng" algn="ctr">
                      <a:solidFill>
                        <a:srgbClr val="79527B"/>
                      </a:solidFill>
                      <a:prstDash val="solid"/>
                      <a:round/>
                      <a:headEnd type="none" w="med" len="med"/>
                      <a:tailEnd type="none" w="med" len="med"/>
                    </a:lnR>
                    <a:solidFill>
                      <a:srgbClr val="EFC5B9"/>
                    </a:solidFill>
                  </a:tcPr>
                </a:tc>
                <a:extLst>
                  <a:ext uri="{0D108BD9-81ED-4DB2-BD59-A6C34878D82A}">
                    <a16:rowId xmlns:a16="http://schemas.microsoft.com/office/drawing/2014/main" val="3020355219"/>
                  </a:ext>
                </a:extLst>
              </a:tr>
              <a:tr h="173428">
                <a:tc gridSpan="3">
                  <a:txBody>
                    <a:bodyPr/>
                    <a:lstStyle/>
                    <a:p>
                      <a:pPr marL="44450" indent="0" algn="l" defTabSz="914400" rtl="0" eaLnBrk="1" fontAlgn="ctr" latinLnBrk="0" hangingPunct="1">
                        <a:tabLst/>
                      </a:pPr>
                      <a:r>
                        <a:rPr lang="en-US" sz="1200" b="1" u="none" strike="noStrike" kern="1200" dirty="0">
                          <a:solidFill>
                            <a:srgbClr val="79527B"/>
                          </a:solidFill>
                          <a:effectLst/>
                          <a:latin typeface="+mn-lt"/>
                          <a:ea typeface="+mn-ea"/>
                          <a:cs typeface="+mn-cs"/>
                        </a:rPr>
                        <a:t>BRAND POSITIONING</a:t>
                      </a:r>
                    </a:p>
                  </a:txBody>
                  <a:tcPr marL="7447"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0904793"/>
                  </a:ext>
                </a:extLst>
              </a:tr>
              <a:tr h="158976">
                <a:tc gridSpan="3">
                  <a:txBody>
                    <a:bodyPr/>
                    <a:lstStyle/>
                    <a:p>
                      <a:pPr marL="0" algn="l" defTabSz="914400" rtl="0" eaLnBrk="1" fontAlgn="ctr" latinLnBrk="0" hangingPunct="1"/>
                      <a:r>
                        <a:rPr lang="en-US" sz="1200" u="none" strike="noStrike" kern="1200" dirty="0">
                          <a:solidFill>
                            <a:srgbClr val="79527B"/>
                          </a:solidFill>
                          <a:effectLst/>
                          <a:latin typeface="+mn-lt"/>
                          <a:ea typeface="+mn-ea"/>
                          <a:cs typeface="+mn-cs"/>
                        </a:rPr>
                        <a:t>How do you want to be perceived by customers?</a:t>
                      </a: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974469"/>
                  </a:ext>
                </a:extLst>
              </a:tr>
              <a:tr h="390214">
                <a:tc gridSpan="3">
                  <a:txBody>
                    <a:bodyPr/>
                    <a:lstStyle/>
                    <a:p>
                      <a:pPr algn="l" fontAlgn="ctr"/>
                      <a:r>
                        <a:rPr lang="en-LB" sz="1200" u="none" strike="noStrike" dirty="0">
                          <a:effectLst/>
                        </a:rPr>
                        <a:t> </a:t>
                      </a:r>
                      <a:endParaRPr lang="en-LB" sz="1200" b="0" i="0" u="none" strike="noStrike" dirty="0">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4537152"/>
                  </a:ext>
                </a:extLst>
              </a:tr>
              <a:tr h="94152">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solidFill>
                      <a:srgbClr val="EFC5B9"/>
                    </a:solidFill>
                  </a:tcPr>
                </a:tc>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solidFill>
                      <a:srgbClr val="EFC5B9"/>
                    </a:solidFill>
                  </a:tcPr>
                </a:tc>
                <a:tc>
                  <a:txBody>
                    <a:bodyPr/>
                    <a:lstStyle/>
                    <a:p>
                      <a:pPr algn="l" fontAlgn="ctr"/>
                      <a:endParaRPr lang="en-LB" sz="1200" b="1" i="0" u="none" strike="noStrike" dirty="0">
                        <a:solidFill>
                          <a:srgbClr val="000000"/>
                        </a:solidFill>
                        <a:effectLst/>
                        <a:latin typeface="Century Gothic" panose="020B0502020202020204" pitchFamily="34" charset="0"/>
                      </a:endParaRPr>
                    </a:p>
                  </a:txBody>
                  <a:tcPr marL="67020" marR="7447" marT="7447" marB="0" anchor="ctr">
                    <a:lnR w="12700" cap="flat" cmpd="sng" algn="ctr">
                      <a:solidFill>
                        <a:srgbClr val="79527B"/>
                      </a:solidFill>
                      <a:prstDash val="solid"/>
                      <a:round/>
                      <a:headEnd type="none" w="med" len="med"/>
                      <a:tailEnd type="none" w="med" len="med"/>
                    </a:lnR>
                    <a:solidFill>
                      <a:srgbClr val="EFC5B9"/>
                    </a:solidFill>
                  </a:tcPr>
                </a:tc>
                <a:extLst>
                  <a:ext uri="{0D108BD9-81ED-4DB2-BD59-A6C34878D82A}">
                    <a16:rowId xmlns:a16="http://schemas.microsoft.com/office/drawing/2014/main" val="3663637065"/>
                  </a:ext>
                </a:extLst>
              </a:tr>
              <a:tr h="173428">
                <a:tc gridSpan="3">
                  <a:txBody>
                    <a:bodyPr/>
                    <a:lstStyle/>
                    <a:p>
                      <a:pPr marL="44450" indent="0" algn="l" defTabSz="914400" rtl="0" eaLnBrk="1" fontAlgn="ctr" latinLnBrk="0" hangingPunct="1">
                        <a:tabLst/>
                      </a:pPr>
                      <a:r>
                        <a:rPr lang="en-US" sz="1200" b="1" u="none" strike="noStrike" kern="1200">
                          <a:solidFill>
                            <a:srgbClr val="79527B"/>
                          </a:solidFill>
                          <a:effectLst/>
                          <a:latin typeface="+mn-lt"/>
                          <a:ea typeface="+mn-ea"/>
                          <a:cs typeface="+mn-cs"/>
                        </a:rPr>
                        <a:t>UNIQUE SELLING PROPOSITION</a:t>
                      </a:r>
                    </a:p>
                  </a:txBody>
                  <a:tcPr marL="7447"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0701072"/>
                  </a:ext>
                </a:extLst>
              </a:tr>
              <a:tr h="158976">
                <a:tc gridSpan="3">
                  <a:txBody>
                    <a:bodyPr/>
                    <a:lstStyle/>
                    <a:p>
                      <a:pPr marL="0" algn="l" defTabSz="914400" rtl="0" eaLnBrk="1" fontAlgn="ctr" latinLnBrk="0" hangingPunct="1"/>
                      <a:r>
                        <a:rPr lang="en-US" sz="1200" u="none" strike="noStrike" kern="1200" dirty="0">
                          <a:solidFill>
                            <a:srgbClr val="79527B"/>
                          </a:solidFill>
                          <a:effectLst/>
                          <a:latin typeface="+mn-lt"/>
                          <a:ea typeface="+mn-ea"/>
                          <a:cs typeface="+mn-cs"/>
                        </a:rPr>
                        <a:t>What USP are you offering to customers that your competition is not?</a:t>
                      </a: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4008076"/>
                  </a:ext>
                </a:extLst>
              </a:tr>
              <a:tr h="390214">
                <a:tc gridSpan="3">
                  <a:txBody>
                    <a:bodyPr/>
                    <a:lstStyle/>
                    <a:p>
                      <a:pPr algn="l" fontAlgn="ctr"/>
                      <a:r>
                        <a:rPr lang="en-LB" sz="1200" u="none" strike="noStrike" dirty="0">
                          <a:effectLst/>
                        </a:rPr>
                        <a:t> </a:t>
                      </a:r>
                      <a:endParaRPr lang="en-LB" sz="1200" b="0" i="0" u="none" strike="noStrike" dirty="0">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6757829"/>
                  </a:ext>
                </a:extLst>
              </a:tr>
              <a:tr h="94152">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solidFill>
                      <a:srgbClr val="EFC5B9"/>
                    </a:solidFill>
                  </a:tcPr>
                </a:tc>
                <a:tc>
                  <a:txBody>
                    <a:bodyPr/>
                    <a:lstStyle/>
                    <a:p>
                      <a:pPr algn="l" fontAlgn="ctr"/>
                      <a:endParaRPr lang="en-LB" sz="1200" b="1" i="0" u="none" strike="noStrike">
                        <a:solidFill>
                          <a:srgbClr val="000000"/>
                        </a:solidFill>
                        <a:effectLst/>
                        <a:latin typeface="Century Gothic" panose="020B0502020202020204" pitchFamily="34" charset="0"/>
                      </a:endParaRPr>
                    </a:p>
                  </a:txBody>
                  <a:tcPr marL="67020" marR="7447" marT="7447" marB="0" anchor="ctr">
                    <a:solidFill>
                      <a:srgbClr val="EFC5B9"/>
                    </a:solidFill>
                  </a:tcPr>
                </a:tc>
                <a:tc>
                  <a:txBody>
                    <a:bodyPr/>
                    <a:lstStyle/>
                    <a:p>
                      <a:pPr algn="l" fontAlgn="ctr"/>
                      <a:endParaRPr lang="en-LB" sz="1200" b="1" i="0" u="none" strike="noStrike" dirty="0">
                        <a:solidFill>
                          <a:srgbClr val="000000"/>
                        </a:solidFill>
                        <a:effectLst/>
                        <a:latin typeface="Century Gothic" panose="020B0502020202020204" pitchFamily="34" charset="0"/>
                      </a:endParaRPr>
                    </a:p>
                  </a:txBody>
                  <a:tcPr marL="67020" marR="7447" marT="7447" marB="0" anchor="ctr">
                    <a:lnR w="12700" cap="flat" cmpd="sng" algn="ctr">
                      <a:solidFill>
                        <a:srgbClr val="79527B"/>
                      </a:solidFill>
                      <a:prstDash val="solid"/>
                      <a:round/>
                      <a:headEnd type="none" w="med" len="med"/>
                      <a:tailEnd type="none" w="med" len="med"/>
                    </a:lnR>
                    <a:solidFill>
                      <a:srgbClr val="EFC5B9"/>
                    </a:solidFill>
                  </a:tcPr>
                </a:tc>
                <a:extLst>
                  <a:ext uri="{0D108BD9-81ED-4DB2-BD59-A6C34878D82A}">
                    <a16:rowId xmlns:a16="http://schemas.microsoft.com/office/drawing/2014/main" val="709074289"/>
                  </a:ext>
                </a:extLst>
              </a:tr>
              <a:tr h="173428">
                <a:tc gridSpan="3">
                  <a:txBody>
                    <a:bodyPr/>
                    <a:lstStyle/>
                    <a:p>
                      <a:pPr marL="44450" indent="0" algn="l" defTabSz="914400" rtl="0" eaLnBrk="1" fontAlgn="ctr" latinLnBrk="0" hangingPunct="1">
                        <a:tabLst/>
                      </a:pPr>
                      <a:r>
                        <a:rPr lang="en-US" sz="1200" b="1" u="none" strike="noStrike" kern="1200" dirty="0">
                          <a:solidFill>
                            <a:srgbClr val="79527B"/>
                          </a:solidFill>
                          <a:effectLst/>
                          <a:latin typeface="+mn-lt"/>
                          <a:ea typeface="+mn-ea"/>
                          <a:cs typeface="+mn-cs"/>
                        </a:rPr>
                        <a:t>CREATIVE STRATEGY</a:t>
                      </a:r>
                    </a:p>
                  </a:txBody>
                  <a:tcPr marL="7447"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7725757"/>
                  </a:ext>
                </a:extLst>
              </a:tr>
              <a:tr h="158976">
                <a:tc gridSpan="3">
                  <a:txBody>
                    <a:bodyPr/>
                    <a:lstStyle/>
                    <a:p>
                      <a:pPr algn="l" fontAlgn="ctr"/>
                      <a:r>
                        <a:rPr lang="en-US" sz="1200" u="none" strike="noStrike" kern="1200" dirty="0">
                          <a:solidFill>
                            <a:srgbClr val="79527B"/>
                          </a:solidFill>
                          <a:effectLst/>
                          <a:latin typeface="+mn-lt"/>
                          <a:ea typeface="+mn-ea"/>
                          <a:cs typeface="+mn-cs"/>
                        </a:rPr>
                        <a:t>Build your campaign theme and approach based on your USP.</a:t>
                      </a: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13441577"/>
                  </a:ext>
                </a:extLst>
              </a:tr>
              <a:tr h="390214">
                <a:tc gridSpan="3">
                  <a:txBody>
                    <a:bodyPr/>
                    <a:lstStyle/>
                    <a:p>
                      <a:pPr algn="l" fontAlgn="ctr"/>
                      <a:r>
                        <a:rPr lang="en-LB" sz="1200" u="none" strike="noStrike" dirty="0">
                          <a:effectLst/>
                        </a:rPr>
                        <a:t> </a:t>
                      </a:r>
                      <a:endParaRPr lang="en-LB" sz="1200" b="0" i="0" u="none" strike="noStrike" dirty="0">
                        <a:solidFill>
                          <a:srgbClr val="000000"/>
                        </a:solidFill>
                        <a:effectLst/>
                        <a:latin typeface="Century Gothic" panose="020B0502020202020204" pitchFamily="34" charset="0"/>
                      </a:endParaRPr>
                    </a:p>
                  </a:txBody>
                  <a:tcPr marL="67020" marR="7447" marT="7447"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EFC5B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65539570"/>
                  </a:ext>
                </a:extLst>
              </a:tr>
            </a:tbl>
          </a:graphicData>
        </a:graphic>
      </p:graphicFrame>
      <p:graphicFrame>
        <p:nvGraphicFramePr>
          <p:cNvPr id="10" name="Table 9">
            <a:extLst>
              <a:ext uri="{FF2B5EF4-FFF2-40B4-BE49-F238E27FC236}">
                <a16:creationId xmlns:a16="http://schemas.microsoft.com/office/drawing/2014/main" id="{D9979D72-0993-4AB3-4B9D-8E0762A7480E}"/>
              </a:ext>
            </a:extLst>
          </p:cNvPr>
          <p:cNvGraphicFramePr>
            <a:graphicFrameLocks noGrp="1"/>
          </p:cNvGraphicFramePr>
          <p:nvPr>
            <p:extLst>
              <p:ext uri="{D42A27DB-BD31-4B8C-83A1-F6EECF244321}">
                <p14:modId xmlns:p14="http://schemas.microsoft.com/office/powerpoint/2010/main" val="414195552"/>
              </p:ext>
            </p:extLst>
          </p:nvPr>
        </p:nvGraphicFramePr>
        <p:xfrm>
          <a:off x="4346713" y="1441969"/>
          <a:ext cx="3498574" cy="3775089"/>
        </p:xfrm>
        <a:graphic>
          <a:graphicData uri="http://schemas.openxmlformats.org/drawingml/2006/table">
            <a:tbl>
              <a:tblPr>
                <a:tableStyleId>{5C22544A-7EE6-4342-B048-85BDC9FD1C3A}</a:tableStyleId>
              </a:tblPr>
              <a:tblGrid>
                <a:gridCol w="1049572">
                  <a:extLst>
                    <a:ext uri="{9D8B030D-6E8A-4147-A177-3AD203B41FA5}">
                      <a16:colId xmlns:a16="http://schemas.microsoft.com/office/drawing/2014/main" val="3516998310"/>
                    </a:ext>
                  </a:extLst>
                </a:gridCol>
                <a:gridCol w="699715">
                  <a:extLst>
                    <a:ext uri="{9D8B030D-6E8A-4147-A177-3AD203B41FA5}">
                      <a16:colId xmlns:a16="http://schemas.microsoft.com/office/drawing/2014/main" val="72045888"/>
                    </a:ext>
                  </a:extLst>
                </a:gridCol>
                <a:gridCol w="1749287">
                  <a:extLst>
                    <a:ext uri="{9D8B030D-6E8A-4147-A177-3AD203B41FA5}">
                      <a16:colId xmlns:a16="http://schemas.microsoft.com/office/drawing/2014/main" val="3555424630"/>
                    </a:ext>
                  </a:extLst>
                </a:gridCol>
              </a:tblGrid>
              <a:tr h="226293">
                <a:tc gridSpan="3">
                  <a:txBody>
                    <a:bodyPr/>
                    <a:lstStyle/>
                    <a:p>
                      <a:pPr marL="44450" indent="0" algn="l" fontAlgn="ctr">
                        <a:tabLst/>
                      </a:pPr>
                      <a:r>
                        <a:rPr lang="en-US" sz="1200" b="1" u="none" strike="noStrike" kern="1200">
                          <a:solidFill>
                            <a:srgbClr val="79527B"/>
                          </a:solidFill>
                          <a:effectLst/>
                          <a:latin typeface="+mn-lt"/>
                          <a:ea typeface="+mn-ea"/>
                          <a:cs typeface="+mn-cs"/>
                        </a:rPr>
                        <a:t>TOOLS &amp; TACTICS</a:t>
                      </a:r>
                    </a:p>
                  </a:txBody>
                  <a:tcPr marL="9278"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97572558"/>
                  </a:ext>
                </a:extLst>
              </a:tr>
              <a:tr h="474135">
                <a:tc gridSpan="3">
                  <a:txBody>
                    <a:bodyPr/>
                    <a:lstStyle/>
                    <a:p>
                      <a:pPr algn="l" fontAlgn="ctr"/>
                      <a:r>
                        <a:rPr lang="en-US" sz="1200" u="none" strike="noStrike" kern="1200">
                          <a:solidFill>
                            <a:srgbClr val="79527B"/>
                          </a:solidFill>
                          <a:effectLst/>
                          <a:latin typeface="+mn-lt"/>
                          <a:ea typeface="+mn-ea"/>
                          <a:cs typeface="+mn-cs"/>
                        </a:rPr>
                        <a:t>What do you have to do to achieve objectives, and what tools are appropriate </a:t>
                      </a:r>
                      <a:br>
                        <a:rPr lang="en-US" sz="1200" u="none" strike="noStrike" kern="1200">
                          <a:solidFill>
                            <a:srgbClr val="79527B"/>
                          </a:solidFill>
                          <a:effectLst/>
                          <a:latin typeface="+mn-lt"/>
                          <a:ea typeface="+mn-ea"/>
                          <a:cs typeface="+mn-cs"/>
                        </a:rPr>
                      </a:br>
                      <a:r>
                        <a:rPr lang="en-US" sz="1200" u="none" strike="noStrike" kern="1200">
                          <a:solidFill>
                            <a:srgbClr val="79527B"/>
                          </a:solidFill>
                          <a:effectLst/>
                          <a:latin typeface="+mn-lt"/>
                          <a:ea typeface="+mn-ea"/>
                          <a:cs typeface="+mn-cs"/>
                        </a:rPr>
                        <a:t>to reach your target audience? </a:t>
                      </a: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766022"/>
                  </a:ext>
                </a:extLst>
              </a:tr>
              <a:tr h="386646">
                <a:tc gridSpan="3">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9841700"/>
                  </a:ext>
                </a:extLst>
              </a:tr>
              <a:tr h="164332">
                <a:tc gridSpan="3">
                  <a:txBody>
                    <a:bodyPr/>
                    <a:lstStyle/>
                    <a:p>
                      <a:pPr marL="0" algn="l" defTabSz="914400" rtl="0" eaLnBrk="1" fontAlgn="ctr" latinLnBrk="0" hangingPunct="1"/>
                      <a:r>
                        <a:rPr lang="en-US" sz="1200" b="1" u="none" strike="noStrike" kern="1200">
                          <a:solidFill>
                            <a:srgbClr val="79527B"/>
                          </a:solidFill>
                          <a:effectLst/>
                          <a:latin typeface="+mn-lt"/>
                          <a:ea typeface="+mn-ea"/>
                          <a:cs typeface="+mn-cs"/>
                        </a:rPr>
                        <a:t>COMMUNICATIONS CHANNELS</a:t>
                      </a: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4001632"/>
                  </a:ext>
                </a:extLst>
              </a:tr>
              <a:tr h="629037">
                <a:tc gridSpan="3">
                  <a:txBody>
                    <a:bodyPr/>
                    <a:lstStyle/>
                    <a:p>
                      <a:pPr marL="0" algn="l" defTabSz="914400" rtl="0" eaLnBrk="1" fontAlgn="ctr" latinLnBrk="0" hangingPunct="1"/>
                      <a:r>
                        <a:rPr lang="en-US" sz="1200" u="none" strike="noStrike" kern="1200">
                          <a:solidFill>
                            <a:srgbClr val="79527B"/>
                          </a:solidFill>
                          <a:effectLst/>
                          <a:latin typeface="+mn-lt"/>
                          <a:ea typeface="+mn-ea"/>
                          <a:cs typeface="+mn-cs"/>
                        </a:rPr>
                        <a:t>Each audience will likely have several appropriate communications channels that require a plan and budget: web/online media presence, press/PR, direct marketing, and paid advertising on print and/or broadcast media.</a:t>
                      </a: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45535939"/>
                  </a:ext>
                </a:extLst>
              </a:tr>
              <a:tr h="308261">
                <a:tc gridSpan="3">
                  <a:txBody>
                    <a:bodyPr/>
                    <a:lstStyle/>
                    <a:p>
                      <a:pPr algn="l" fontAlgn="ctr"/>
                      <a:r>
                        <a:rPr lang="en-LB" sz="1200" u="none" strike="noStrike">
                          <a:effectLst/>
                        </a:rPr>
                        <a:t> </a:t>
                      </a:r>
                      <a:endParaRPr lang="en-LB" sz="1200" b="0" i="0" u="none" strike="noStrike">
                        <a:solidFill>
                          <a:srgbClr val="000000"/>
                        </a:solidFill>
                        <a:effectLst/>
                        <a:latin typeface="Century Gothic" panose="020B0502020202020204" pitchFamily="34" charset="0"/>
                      </a:endParaRP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6405401"/>
                  </a:ext>
                </a:extLst>
              </a:tr>
              <a:tr h="164332">
                <a:tc>
                  <a:txBody>
                    <a:bodyPr/>
                    <a:lstStyle/>
                    <a:p>
                      <a:pPr algn="l" fontAlgn="ctr"/>
                      <a:endParaRPr lang="en-LB" sz="1200" b="1" i="0" u="none" strike="noStrike">
                        <a:solidFill>
                          <a:srgbClr val="000000"/>
                        </a:solidFill>
                        <a:effectLst/>
                        <a:latin typeface="Century Gothic" panose="020B0502020202020204" pitchFamily="34" charset="0"/>
                      </a:endParaRPr>
                    </a:p>
                  </a:txBody>
                  <a:tcPr marL="83501" marR="9278" marT="9278"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endParaRPr lang="en-LB" sz="1200" b="1" i="0" u="none" strike="noStrike">
                        <a:solidFill>
                          <a:srgbClr val="000000"/>
                        </a:solidFill>
                        <a:effectLst/>
                        <a:latin typeface="Century Gothic" panose="020B0502020202020204" pitchFamily="34" charset="0"/>
                      </a:endParaRPr>
                    </a:p>
                  </a:txBody>
                  <a:tcPr marL="83501" marR="9278" marT="9278" marB="0" anchor="ctr">
                    <a:solidFill>
                      <a:srgbClr val="D9C4DD"/>
                    </a:solidFill>
                  </a:tcPr>
                </a:tc>
                <a:tc>
                  <a:txBody>
                    <a:bodyPr/>
                    <a:lstStyle/>
                    <a:p>
                      <a:pPr algn="l" fontAlgn="ctr"/>
                      <a:endParaRPr lang="en-LB" sz="1200" b="1" i="0" u="none" strike="noStrike">
                        <a:solidFill>
                          <a:srgbClr val="000000"/>
                        </a:solidFill>
                        <a:effectLst/>
                        <a:latin typeface="Century Gothic" panose="020B0502020202020204" pitchFamily="34" charset="0"/>
                      </a:endParaRPr>
                    </a:p>
                  </a:txBody>
                  <a:tcPr marL="83501" marR="9278" marT="9278"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1336318542"/>
                  </a:ext>
                </a:extLst>
              </a:tr>
              <a:tr h="226293">
                <a:tc gridSpan="3">
                  <a:txBody>
                    <a:bodyPr/>
                    <a:lstStyle/>
                    <a:p>
                      <a:pPr marL="44450" indent="0" algn="l" fontAlgn="ctr">
                        <a:tabLst/>
                      </a:pPr>
                      <a:r>
                        <a:rPr lang="en-US" sz="1200" b="1" u="none" strike="noStrike" kern="1200">
                          <a:solidFill>
                            <a:srgbClr val="79527B"/>
                          </a:solidFill>
                          <a:effectLst/>
                          <a:latin typeface="+mn-lt"/>
                          <a:ea typeface="+mn-ea"/>
                          <a:cs typeface="+mn-cs"/>
                        </a:rPr>
                        <a:t>BUDGETS</a:t>
                      </a:r>
                    </a:p>
                  </a:txBody>
                  <a:tcPr marL="9278"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80110680"/>
                  </a:ext>
                </a:extLst>
              </a:tr>
              <a:tr h="319234">
                <a:tc gridSpan="3">
                  <a:txBody>
                    <a:bodyPr/>
                    <a:lstStyle/>
                    <a:p>
                      <a:pPr marL="0" algn="l" defTabSz="914400" rtl="0" eaLnBrk="1" fontAlgn="ctr" latinLnBrk="0" hangingPunct="1"/>
                      <a:r>
                        <a:rPr lang="en-US" sz="1200" u="none" strike="noStrike" kern="1200">
                          <a:solidFill>
                            <a:srgbClr val="79527B"/>
                          </a:solidFill>
                          <a:effectLst/>
                          <a:latin typeface="+mn-lt"/>
                          <a:ea typeface="+mn-ea"/>
                          <a:cs typeface="+mn-cs"/>
                        </a:rPr>
                        <a:t>You should create a separate budget for each tactical project that supports the plan.</a:t>
                      </a: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52239730"/>
                  </a:ext>
                </a:extLst>
              </a:tr>
              <a:tr h="386646">
                <a:tc gridSpan="3">
                  <a:txBody>
                    <a:bodyPr/>
                    <a:lstStyle/>
                    <a:p>
                      <a:pPr algn="l" fontAlgn="ctr"/>
                      <a:r>
                        <a:rPr lang="en-LB" sz="1200" u="none" strike="noStrike" dirty="0">
                          <a:effectLst/>
                        </a:rPr>
                        <a:t> </a:t>
                      </a:r>
                      <a:endParaRPr lang="en-LB" sz="1200" b="0" i="0" u="none" strike="noStrike" dirty="0">
                        <a:solidFill>
                          <a:srgbClr val="000000"/>
                        </a:solidFill>
                        <a:effectLst/>
                        <a:latin typeface="Century Gothic" panose="020B0502020202020204" pitchFamily="34" charset="0"/>
                      </a:endParaRPr>
                    </a:p>
                  </a:txBody>
                  <a:tcPr marL="83501" marR="9278" marT="9278"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B w="12700" cap="flat" cmpd="sng" algn="ctr">
                      <a:solidFill>
                        <a:srgbClr val="79527B"/>
                      </a:solidFill>
                      <a:prstDash val="solid"/>
                      <a:round/>
                      <a:headEnd type="none" w="med" len="med"/>
                      <a:tailEnd type="none" w="med" len="med"/>
                    </a:lnB>
                    <a:solidFill>
                      <a:srgbClr val="D9C4D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9340093"/>
                  </a:ext>
                </a:extLst>
              </a:tr>
            </a:tbl>
          </a:graphicData>
        </a:graphic>
      </p:graphicFrame>
      <p:sp>
        <p:nvSpPr>
          <p:cNvPr id="11" name="Text Placeholder 5">
            <a:extLst>
              <a:ext uri="{FF2B5EF4-FFF2-40B4-BE49-F238E27FC236}">
                <a16:creationId xmlns:a16="http://schemas.microsoft.com/office/drawing/2014/main" id="{3F44F06C-21BC-C1B2-DF74-2BB774348E57}"/>
              </a:ext>
            </a:extLst>
          </p:cNvPr>
          <p:cNvSpPr txBox="1">
            <a:spLocks/>
          </p:cNvSpPr>
          <p:nvPr/>
        </p:nvSpPr>
        <p:spPr>
          <a:xfrm>
            <a:off x="2720600" y="835672"/>
            <a:ext cx="6750800" cy="30401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400" b="1" dirty="0">
                <a:solidFill>
                  <a:srgbClr val="79527B"/>
                </a:solidFill>
              </a:rPr>
              <a:t>INTEGRATED MARKETING COMMUNICATIONS PLAN TEMPLATE</a:t>
            </a:r>
          </a:p>
        </p:txBody>
      </p:sp>
      <p:sp>
        <p:nvSpPr>
          <p:cNvPr id="6" name="TextBox 5">
            <a:extLst>
              <a:ext uri="{FF2B5EF4-FFF2-40B4-BE49-F238E27FC236}">
                <a16:creationId xmlns:a16="http://schemas.microsoft.com/office/drawing/2014/main" id="{CD10DFC9-C8DC-6996-A2BE-0042ABE2A37D}"/>
              </a:ext>
            </a:extLst>
          </p:cNvPr>
          <p:cNvSpPr txBox="1"/>
          <p:nvPr/>
        </p:nvSpPr>
        <p:spPr>
          <a:xfrm>
            <a:off x="4343400" y="6225659"/>
            <a:ext cx="3124200" cy="369332"/>
          </a:xfrm>
          <a:prstGeom prst="rect">
            <a:avLst/>
          </a:prstGeom>
          <a:noFill/>
        </p:spPr>
        <p:txBody>
          <a:bodyPr wrap="square" rtlCol="0">
            <a:spAutoFit/>
          </a:bodyPr>
          <a:lstStyle/>
          <a:p>
            <a:pPr algn="ctr"/>
            <a:r>
              <a:rPr lang="en-IE" dirty="0">
                <a:solidFill>
                  <a:srgbClr val="F27954"/>
                </a:solidFill>
                <a:hlinkClick r:id="rId5">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1381315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3BB378-198B-834E-8365-EBECCC12E17E}"/>
              </a:ext>
            </a:extLst>
          </p:cNvPr>
          <p:cNvGraphicFramePr>
            <a:graphicFrameLocks noGrp="1"/>
          </p:cNvGraphicFramePr>
          <p:nvPr>
            <p:extLst>
              <p:ext uri="{D42A27DB-BD31-4B8C-83A1-F6EECF244321}">
                <p14:modId xmlns:p14="http://schemas.microsoft.com/office/powerpoint/2010/main" val="2405601202"/>
              </p:ext>
            </p:extLst>
          </p:nvPr>
        </p:nvGraphicFramePr>
        <p:xfrm>
          <a:off x="262705" y="823230"/>
          <a:ext cx="11666593" cy="5831727"/>
        </p:xfrm>
        <a:graphic>
          <a:graphicData uri="http://schemas.openxmlformats.org/drawingml/2006/table">
            <a:tbl>
              <a:tblPr>
                <a:tableStyleId>{5C22544A-7EE6-4342-B048-85BDC9FD1C3A}</a:tableStyleId>
              </a:tblPr>
              <a:tblGrid>
                <a:gridCol w="1338793">
                  <a:extLst>
                    <a:ext uri="{9D8B030D-6E8A-4147-A177-3AD203B41FA5}">
                      <a16:colId xmlns:a16="http://schemas.microsoft.com/office/drawing/2014/main" val="1746116799"/>
                    </a:ext>
                  </a:extLst>
                </a:gridCol>
                <a:gridCol w="344260">
                  <a:extLst>
                    <a:ext uri="{9D8B030D-6E8A-4147-A177-3AD203B41FA5}">
                      <a16:colId xmlns:a16="http://schemas.microsoft.com/office/drawing/2014/main" val="1019172242"/>
                    </a:ext>
                  </a:extLst>
                </a:gridCol>
                <a:gridCol w="344260">
                  <a:extLst>
                    <a:ext uri="{9D8B030D-6E8A-4147-A177-3AD203B41FA5}">
                      <a16:colId xmlns:a16="http://schemas.microsoft.com/office/drawing/2014/main" val="3346677387"/>
                    </a:ext>
                  </a:extLst>
                </a:gridCol>
                <a:gridCol w="344260">
                  <a:extLst>
                    <a:ext uri="{9D8B030D-6E8A-4147-A177-3AD203B41FA5}">
                      <a16:colId xmlns:a16="http://schemas.microsoft.com/office/drawing/2014/main" val="4035716671"/>
                    </a:ext>
                  </a:extLst>
                </a:gridCol>
                <a:gridCol w="344260">
                  <a:extLst>
                    <a:ext uri="{9D8B030D-6E8A-4147-A177-3AD203B41FA5}">
                      <a16:colId xmlns:a16="http://schemas.microsoft.com/office/drawing/2014/main" val="3405727021"/>
                    </a:ext>
                  </a:extLst>
                </a:gridCol>
                <a:gridCol w="344260">
                  <a:extLst>
                    <a:ext uri="{9D8B030D-6E8A-4147-A177-3AD203B41FA5}">
                      <a16:colId xmlns:a16="http://schemas.microsoft.com/office/drawing/2014/main" val="3970972873"/>
                    </a:ext>
                  </a:extLst>
                </a:gridCol>
                <a:gridCol w="344260">
                  <a:extLst>
                    <a:ext uri="{9D8B030D-6E8A-4147-A177-3AD203B41FA5}">
                      <a16:colId xmlns:a16="http://schemas.microsoft.com/office/drawing/2014/main" val="3173082"/>
                    </a:ext>
                  </a:extLst>
                </a:gridCol>
                <a:gridCol w="344260">
                  <a:extLst>
                    <a:ext uri="{9D8B030D-6E8A-4147-A177-3AD203B41FA5}">
                      <a16:colId xmlns:a16="http://schemas.microsoft.com/office/drawing/2014/main" val="145651893"/>
                    </a:ext>
                  </a:extLst>
                </a:gridCol>
                <a:gridCol w="344260">
                  <a:extLst>
                    <a:ext uri="{9D8B030D-6E8A-4147-A177-3AD203B41FA5}">
                      <a16:colId xmlns:a16="http://schemas.microsoft.com/office/drawing/2014/main" val="327471054"/>
                    </a:ext>
                  </a:extLst>
                </a:gridCol>
                <a:gridCol w="344260">
                  <a:extLst>
                    <a:ext uri="{9D8B030D-6E8A-4147-A177-3AD203B41FA5}">
                      <a16:colId xmlns:a16="http://schemas.microsoft.com/office/drawing/2014/main" val="4142987108"/>
                    </a:ext>
                  </a:extLst>
                </a:gridCol>
                <a:gridCol w="344260">
                  <a:extLst>
                    <a:ext uri="{9D8B030D-6E8A-4147-A177-3AD203B41FA5}">
                      <a16:colId xmlns:a16="http://schemas.microsoft.com/office/drawing/2014/main" val="1058233467"/>
                    </a:ext>
                  </a:extLst>
                </a:gridCol>
                <a:gridCol w="344260">
                  <a:extLst>
                    <a:ext uri="{9D8B030D-6E8A-4147-A177-3AD203B41FA5}">
                      <a16:colId xmlns:a16="http://schemas.microsoft.com/office/drawing/2014/main" val="2544656406"/>
                    </a:ext>
                  </a:extLst>
                </a:gridCol>
                <a:gridCol w="344260">
                  <a:extLst>
                    <a:ext uri="{9D8B030D-6E8A-4147-A177-3AD203B41FA5}">
                      <a16:colId xmlns:a16="http://schemas.microsoft.com/office/drawing/2014/main" val="104625542"/>
                    </a:ext>
                  </a:extLst>
                </a:gridCol>
                <a:gridCol w="344260">
                  <a:extLst>
                    <a:ext uri="{9D8B030D-6E8A-4147-A177-3AD203B41FA5}">
                      <a16:colId xmlns:a16="http://schemas.microsoft.com/office/drawing/2014/main" val="3540577291"/>
                    </a:ext>
                  </a:extLst>
                </a:gridCol>
                <a:gridCol w="344260">
                  <a:extLst>
                    <a:ext uri="{9D8B030D-6E8A-4147-A177-3AD203B41FA5}">
                      <a16:colId xmlns:a16="http://schemas.microsoft.com/office/drawing/2014/main" val="3426865439"/>
                    </a:ext>
                  </a:extLst>
                </a:gridCol>
                <a:gridCol w="344260">
                  <a:extLst>
                    <a:ext uri="{9D8B030D-6E8A-4147-A177-3AD203B41FA5}">
                      <a16:colId xmlns:a16="http://schemas.microsoft.com/office/drawing/2014/main" val="3380933610"/>
                    </a:ext>
                  </a:extLst>
                </a:gridCol>
                <a:gridCol w="344260">
                  <a:extLst>
                    <a:ext uri="{9D8B030D-6E8A-4147-A177-3AD203B41FA5}">
                      <a16:colId xmlns:a16="http://schemas.microsoft.com/office/drawing/2014/main" val="3497970177"/>
                    </a:ext>
                  </a:extLst>
                </a:gridCol>
                <a:gridCol w="344260">
                  <a:extLst>
                    <a:ext uri="{9D8B030D-6E8A-4147-A177-3AD203B41FA5}">
                      <a16:colId xmlns:a16="http://schemas.microsoft.com/office/drawing/2014/main" val="2240771670"/>
                    </a:ext>
                  </a:extLst>
                </a:gridCol>
                <a:gridCol w="344260">
                  <a:extLst>
                    <a:ext uri="{9D8B030D-6E8A-4147-A177-3AD203B41FA5}">
                      <a16:colId xmlns:a16="http://schemas.microsoft.com/office/drawing/2014/main" val="2715071979"/>
                    </a:ext>
                  </a:extLst>
                </a:gridCol>
                <a:gridCol w="344260">
                  <a:extLst>
                    <a:ext uri="{9D8B030D-6E8A-4147-A177-3AD203B41FA5}">
                      <a16:colId xmlns:a16="http://schemas.microsoft.com/office/drawing/2014/main" val="3819322312"/>
                    </a:ext>
                  </a:extLst>
                </a:gridCol>
                <a:gridCol w="344260">
                  <a:extLst>
                    <a:ext uri="{9D8B030D-6E8A-4147-A177-3AD203B41FA5}">
                      <a16:colId xmlns:a16="http://schemas.microsoft.com/office/drawing/2014/main" val="3880415859"/>
                    </a:ext>
                  </a:extLst>
                </a:gridCol>
                <a:gridCol w="344260">
                  <a:extLst>
                    <a:ext uri="{9D8B030D-6E8A-4147-A177-3AD203B41FA5}">
                      <a16:colId xmlns:a16="http://schemas.microsoft.com/office/drawing/2014/main" val="4110149654"/>
                    </a:ext>
                  </a:extLst>
                </a:gridCol>
                <a:gridCol w="344260">
                  <a:extLst>
                    <a:ext uri="{9D8B030D-6E8A-4147-A177-3AD203B41FA5}">
                      <a16:colId xmlns:a16="http://schemas.microsoft.com/office/drawing/2014/main" val="2759350919"/>
                    </a:ext>
                  </a:extLst>
                </a:gridCol>
                <a:gridCol w="344260">
                  <a:extLst>
                    <a:ext uri="{9D8B030D-6E8A-4147-A177-3AD203B41FA5}">
                      <a16:colId xmlns:a16="http://schemas.microsoft.com/office/drawing/2014/main" val="385288735"/>
                    </a:ext>
                  </a:extLst>
                </a:gridCol>
                <a:gridCol w="344260">
                  <a:extLst>
                    <a:ext uri="{9D8B030D-6E8A-4147-A177-3AD203B41FA5}">
                      <a16:colId xmlns:a16="http://schemas.microsoft.com/office/drawing/2014/main" val="3415075045"/>
                    </a:ext>
                  </a:extLst>
                </a:gridCol>
                <a:gridCol w="344260">
                  <a:extLst>
                    <a:ext uri="{9D8B030D-6E8A-4147-A177-3AD203B41FA5}">
                      <a16:colId xmlns:a16="http://schemas.microsoft.com/office/drawing/2014/main" val="3411808062"/>
                    </a:ext>
                  </a:extLst>
                </a:gridCol>
                <a:gridCol w="344260">
                  <a:extLst>
                    <a:ext uri="{9D8B030D-6E8A-4147-A177-3AD203B41FA5}">
                      <a16:colId xmlns:a16="http://schemas.microsoft.com/office/drawing/2014/main" val="887949258"/>
                    </a:ext>
                  </a:extLst>
                </a:gridCol>
                <a:gridCol w="344260">
                  <a:extLst>
                    <a:ext uri="{9D8B030D-6E8A-4147-A177-3AD203B41FA5}">
                      <a16:colId xmlns:a16="http://schemas.microsoft.com/office/drawing/2014/main" val="1336150056"/>
                    </a:ext>
                  </a:extLst>
                </a:gridCol>
                <a:gridCol w="344260">
                  <a:extLst>
                    <a:ext uri="{9D8B030D-6E8A-4147-A177-3AD203B41FA5}">
                      <a16:colId xmlns:a16="http://schemas.microsoft.com/office/drawing/2014/main" val="1034786015"/>
                    </a:ext>
                  </a:extLst>
                </a:gridCol>
                <a:gridCol w="344260">
                  <a:extLst>
                    <a:ext uri="{9D8B030D-6E8A-4147-A177-3AD203B41FA5}">
                      <a16:colId xmlns:a16="http://schemas.microsoft.com/office/drawing/2014/main" val="3731071035"/>
                    </a:ext>
                  </a:extLst>
                </a:gridCol>
                <a:gridCol w="344260">
                  <a:extLst>
                    <a:ext uri="{9D8B030D-6E8A-4147-A177-3AD203B41FA5}">
                      <a16:colId xmlns:a16="http://schemas.microsoft.com/office/drawing/2014/main" val="2880200553"/>
                    </a:ext>
                  </a:extLst>
                </a:gridCol>
              </a:tblGrid>
              <a:tr h="127981">
                <a:tc rowSpan="2">
                  <a:txBody>
                    <a:bodyPr/>
                    <a:lstStyle/>
                    <a:p>
                      <a:pPr algn="l" fontAlgn="ct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D9C4DD"/>
                    </a:solidFill>
                  </a:tcPr>
                </a:tc>
                <a:tc gridSpan="15">
                  <a:txBody>
                    <a:bodyPr/>
                    <a:lstStyle/>
                    <a:p>
                      <a:pPr algn="ctr" fontAlgn="ctr"/>
                      <a:r>
                        <a:rPr lang="en-US" sz="1100" b="1" u="none" strike="noStrike" kern="1200">
                          <a:solidFill>
                            <a:schemeClr val="bg1"/>
                          </a:solidFill>
                          <a:effectLst/>
                          <a:latin typeface="+mn-lt"/>
                          <a:ea typeface="+mn-ea"/>
                          <a:cs typeface="+mn-cs"/>
                        </a:rPr>
                        <a:t>Q1</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F37C5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5">
                  <a:txBody>
                    <a:bodyPr/>
                    <a:lstStyle/>
                    <a:p>
                      <a:pPr algn="ctr" fontAlgn="ctr"/>
                      <a:r>
                        <a:rPr lang="en-US" sz="1100" b="1" u="none" strike="noStrike" kern="1200">
                          <a:solidFill>
                            <a:schemeClr val="bg1"/>
                          </a:solidFill>
                          <a:effectLst/>
                          <a:latin typeface="+mn-lt"/>
                          <a:ea typeface="+mn-ea"/>
                          <a:cs typeface="+mn-cs"/>
                        </a:rPr>
                        <a:t>Q2</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lnB w="12700" cap="flat" cmpd="sng" algn="ctr">
                      <a:solidFill>
                        <a:srgbClr val="79527B"/>
                      </a:solidFill>
                      <a:prstDash val="solid"/>
                      <a:round/>
                      <a:headEnd type="none" w="med" len="med"/>
                      <a:tailEnd type="none" w="med" len="med"/>
                    </a:lnB>
                    <a:solidFill>
                      <a:srgbClr val="3AA09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89834766"/>
                  </a:ext>
                </a:extLst>
              </a:tr>
              <a:tr h="127981">
                <a:tc vMerge="1">
                  <a:txBody>
                    <a:bodyPr/>
                    <a:lstStyle/>
                    <a:p>
                      <a:pPr algn="l" fontAlgn="ctr"/>
                      <a:endParaRPr lang="en-LB" sz="5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gridSpan="5">
                  <a:txBody>
                    <a:bodyPr/>
                    <a:lstStyle/>
                    <a:p>
                      <a:pPr algn="ctr" fontAlgn="ctr"/>
                      <a:r>
                        <a:rPr lang="en-US" sz="1100" b="1" u="none" strike="noStrike" kern="1200">
                          <a:solidFill>
                            <a:srgbClr val="79527B"/>
                          </a:solidFill>
                          <a:effectLst/>
                          <a:latin typeface="+mn-lt"/>
                          <a:ea typeface="+mn-ea"/>
                          <a:cs typeface="+mn-cs"/>
                        </a:rPr>
                        <a:t>JANUARY</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US" sz="1100" b="1" u="none" strike="noStrike" kern="1200">
                          <a:solidFill>
                            <a:srgbClr val="79527B"/>
                          </a:solidFill>
                          <a:effectLst/>
                          <a:latin typeface="+mn-lt"/>
                          <a:ea typeface="+mn-ea"/>
                          <a:cs typeface="+mn-cs"/>
                        </a:rPr>
                        <a:t>FEBRUARY</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US" sz="1100" b="1" u="none" strike="noStrike" kern="1200">
                          <a:solidFill>
                            <a:srgbClr val="79527B"/>
                          </a:solidFill>
                          <a:effectLst/>
                          <a:latin typeface="+mn-lt"/>
                          <a:ea typeface="+mn-ea"/>
                          <a:cs typeface="+mn-cs"/>
                        </a:rPr>
                        <a:t>MARCH</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EFC5B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US" sz="1100" b="1" u="none" strike="noStrike" kern="1200">
                          <a:solidFill>
                            <a:srgbClr val="79527B"/>
                          </a:solidFill>
                          <a:effectLst/>
                          <a:latin typeface="+mn-lt"/>
                          <a:ea typeface="+mn-ea"/>
                          <a:cs typeface="+mn-cs"/>
                        </a:rPr>
                        <a:t>APRIL</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96EB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US" sz="1100" b="1" u="none" strike="noStrike" kern="1200">
                          <a:solidFill>
                            <a:srgbClr val="79527B"/>
                          </a:solidFill>
                          <a:effectLst/>
                          <a:latin typeface="+mn-lt"/>
                          <a:ea typeface="+mn-ea"/>
                          <a:cs typeface="+mn-cs"/>
                        </a:rPr>
                        <a:t>MAY</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96EB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US" sz="1100" b="1" u="none" strike="noStrike" kern="1200">
                          <a:solidFill>
                            <a:srgbClr val="79527B"/>
                          </a:solidFill>
                          <a:effectLst/>
                          <a:latin typeface="+mn-lt"/>
                          <a:ea typeface="+mn-ea"/>
                          <a:cs typeface="+mn-cs"/>
                        </a:rPr>
                        <a:t>JUNE</a:t>
                      </a:r>
                    </a:p>
                  </a:txBody>
                  <a:tcPr marL="3999"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lnT w="12700" cap="flat" cmpd="sng" algn="ctr">
                      <a:solidFill>
                        <a:srgbClr val="79527B"/>
                      </a:solidFill>
                      <a:prstDash val="solid"/>
                      <a:round/>
                      <a:headEnd type="none" w="med" len="med"/>
                      <a:tailEnd type="none" w="med" len="med"/>
                    </a:lnT>
                    <a:solidFill>
                      <a:srgbClr val="96EB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2850597"/>
                  </a:ext>
                </a:extLst>
              </a:tr>
              <a:tr h="127981">
                <a:tc>
                  <a:txBody>
                    <a:bodyPr/>
                    <a:lstStyle/>
                    <a:p>
                      <a:pPr algn="l" fontAlgn="ctr"/>
                      <a:r>
                        <a:rPr lang="en-US" sz="1100" u="none" strike="noStrike" kern="1200">
                          <a:solidFill>
                            <a:srgbClr val="79527B"/>
                          </a:solidFill>
                          <a:effectLst/>
                          <a:latin typeface="+mn-lt"/>
                          <a:ea typeface="+mn-ea"/>
                          <a:cs typeface="+mn-cs"/>
                        </a:rPr>
                        <a:t>Enter date of first Monday each month</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ctr" fontAlgn="ctr"/>
                      <a:r>
                        <a:rPr lang="en-LB" sz="1100" u="none" strike="noStrike" kern="1200">
                          <a:solidFill>
                            <a:srgbClr val="79527B"/>
                          </a:solidFill>
                          <a:effectLst/>
                          <a:latin typeface="+mn-lt"/>
                          <a:ea typeface="+mn-ea"/>
                          <a:cs typeface="+mn-cs"/>
                        </a:rPr>
                        <a:t>4</a:t>
                      </a:r>
                    </a:p>
                  </a:txBody>
                  <a:tcPr marL="3999" marR="3999" marT="3999" marB="0" anchor="ctr">
                    <a:lnL w="12700" cap="flat" cmpd="sng" algn="ctr">
                      <a:solidFill>
                        <a:srgbClr val="79527B"/>
                      </a:solidFill>
                      <a:prstDash val="solid"/>
                      <a:round/>
                      <a:headEnd type="none" w="med" len="med"/>
                      <a:tailEnd type="none" w="med" len="med"/>
                    </a:lnL>
                    <a:solidFill>
                      <a:srgbClr val="EFD6B9"/>
                    </a:solidFill>
                  </a:tcPr>
                </a:tc>
                <a:tc>
                  <a:txBody>
                    <a:bodyPr/>
                    <a:lstStyle/>
                    <a:p>
                      <a:pPr algn="ctr" fontAlgn="ctr"/>
                      <a:r>
                        <a:rPr lang="en-LB" sz="1100" u="none" strike="noStrike" kern="1200">
                          <a:solidFill>
                            <a:srgbClr val="79527B"/>
                          </a:solidFill>
                          <a:effectLst/>
                          <a:latin typeface="+mn-lt"/>
                          <a:ea typeface="+mn-ea"/>
                          <a:cs typeface="+mn-cs"/>
                        </a:rPr>
                        <a:t>11</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18</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25</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a:t>
                      </a:r>
                    </a:p>
                  </a:txBody>
                  <a:tcPr marL="3999" marR="3999" marT="3999" marB="0" anchor="ctr">
                    <a:lnR w="12700" cap="flat" cmpd="sng" algn="ctr">
                      <a:solidFill>
                        <a:srgbClr val="79527B"/>
                      </a:solidFill>
                      <a:prstDash val="solid"/>
                      <a:round/>
                      <a:headEnd type="none" w="med" len="med"/>
                      <a:tailEnd type="none" w="med" len="med"/>
                    </a:lnR>
                    <a:solidFill>
                      <a:srgbClr val="EFD6B9"/>
                    </a:solidFill>
                  </a:tcPr>
                </a:tc>
                <a:tc>
                  <a:txBody>
                    <a:bodyPr/>
                    <a:lstStyle/>
                    <a:p>
                      <a:pPr algn="ctr" fontAlgn="ctr"/>
                      <a:r>
                        <a:rPr lang="en-LB" sz="1100" u="none" strike="noStrike" kern="1200">
                          <a:solidFill>
                            <a:srgbClr val="79527B"/>
                          </a:solidFill>
                          <a:effectLst/>
                          <a:latin typeface="+mn-lt"/>
                          <a:ea typeface="+mn-ea"/>
                          <a:cs typeface="+mn-cs"/>
                        </a:rPr>
                        <a:t>1</a:t>
                      </a:r>
                    </a:p>
                  </a:txBody>
                  <a:tcPr marL="3999" marR="3999" marT="3999" marB="0" anchor="ctr">
                    <a:lnL w="12700" cap="flat" cmpd="sng" algn="ctr">
                      <a:solidFill>
                        <a:srgbClr val="79527B"/>
                      </a:solidFill>
                      <a:prstDash val="solid"/>
                      <a:round/>
                      <a:headEnd type="none" w="med" len="med"/>
                      <a:tailEnd type="none" w="med" len="med"/>
                    </a:lnL>
                    <a:solidFill>
                      <a:srgbClr val="EFD6B9"/>
                    </a:solidFill>
                  </a:tcPr>
                </a:tc>
                <a:tc>
                  <a:txBody>
                    <a:bodyPr/>
                    <a:lstStyle/>
                    <a:p>
                      <a:pPr algn="ctr" fontAlgn="ctr"/>
                      <a:r>
                        <a:rPr lang="en-LB" sz="1100" u="none" strike="noStrike" kern="1200">
                          <a:solidFill>
                            <a:srgbClr val="79527B"/>
                          </a:solidFill>
                          <a:effectLst/>
                          <a:latin typeface="+mn-lt"/>
                          <a:ea typeface="+mn-ea"/>
                          <a:cs typeface="+mn-cs"/>
                        </a:rPr>
                        <a:t>8</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15</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22</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29</a:t>
                      </a:r>
                    </a:p>
                  </a:txBody>
                  <a:tcPr marL="3999" marR="3999" marT="3999" marB="0" anchor="ctr">
                    <a:lnR w="12700" cap="flat" cmpd="sng" algn="ctr">
                      <a:solidFill>
                        <a:srgbClr val="79527B"/>
                      </a:solidFill>
                      <a:prstDash val="solid"/>
                      <a:round/>
                      <a:headEnd type="none" w="med" len="med"/>
                      <a:tailEnd type="none" w="med" len="med"/>
                    </a:lnR>
                    <a:solidFill>
                      <a:srgbClr val="EFD6B9"/>
                    </a:solidFill>
                  </a:tcPr>
                </a:tc>
                <a:tc>
                  <a:txBody>
                    <a:bodyPr/>
                    <a:lstStyle/>
                    <a:p>
                      <a:pPr algn="ctr" fontAlgn="ctr"/>
                      <a:r>
                        <a:rPr lang="en-LB" sz="1100" u="none" strike="noStrike" kern="1200">
                          <a:solidFill>
                            <a:srgbClr val="79527B"/>
                          </a:solidFill>
                          <a:effectLst/>
                          <a:latin typeface="+mn-lt"/>
                          <a:ea typeface="+mn-ea"/>
                          <a:cs typeface="+mn-cs"/>
                        </a:rPr>
                        <a:t>7</a:t>
                      </a:r>
                    </a:p>
                  </a:txBody>
                  <a:tcPr marL="3999" marR="3999" marT="3999" marB="0" anchor="ctr">
                    <a:lnL w="12700" cap="flat" cmpd="sng" algn="ctr">
                      <a:solidFill>
                        <a:srgbClr val="79527B"/>
                      </a:solidFill>
                      <a:prstDash val="solid"/>
                      <a:round/>
                      <a:headEnd type="none" w="med" len="med"/>
                      <a:tailEnd type="none" w="med" len="med"/>
                    </a:lnL>
                    <a:solidFill>
                      <a:srgbClr val="EFD6B9"/>
                    </a:solidFill>
                  </a:tcPr>
                </a:tc>
                <a:tc>
                  <a:txBody>
                    <a:bodyPr/>
                    <a:lstStyle/>
                    <a:p>
                      <a:pPr algn="ctr" fontAlgn="ctr"/>
                      <a:r>
                        <a:rPr lang="en-LB" sz="1100" u="none" strike="noStrike" kern="1200">
                          <a:solidFill>
                            <a:srgbClr val="79527B"/>
                          </a:solidFill>
                          <a:effectLst/>
                          <a:latin typeface="+mn-lt"/>
                          <a:ea typeface="+mn-ea"/>
                          <a:cs typeface="+mn-cs"/>
                        </a:rPr>
                        <a:t>14</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21</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28</a:t>
                      </a:r>
                    </a:p>
                  </a:txBody>
                  <a:tcPr marL="3999" marR="3999" marT="3999" marB="0" anchor="ctr">
                    <a:solidFill>
                      <a:srgbClr val="EFD6B9"/>
                    </a:solidFill>
                  </a:tcPr>
                </a:tc>
                <a:tc>
                  <a:txBody>
                    <a:bodyPr/>
                    <a:lstStyle/>
                    <a:p>
                      <a:pPr algn="ctr" fontAlgn="ctr"/>
                      <a:r>
                        <a:rPr lang="en-LB" sz="1100" u="none" strike="noStrike" kern="1200">
                          <a:solidFill>
                            <a:srgbClr val="79527B"/>
                          </a:solidFill>
                          <a:effectLst/>
                          <a:latin typeface="+mn-lt"/>
                          <a:ea typeface="+mn-ea"/>
                          <a:cs typeface="+mn-cs"/>
                        </a:rPr>
                        <a:t>-</a:t>
                      </a:r>
                    </a:p>
                  </a:txBody>
                  <a:tcPr marL="3999" marR="3999" marT="3999" marB="0" anchor="ctr">
                    <a:lnR w="12700" cap="flat" cmpd="sng" algn="ctr">
                      <a:solidFill>
                        <a:srgbClr val="79527B"/>
                      </a:solidFill>
                      <a:prstDash val="solid"/>
                      <a:round/>
                      <a:headEnd type="none" w="med" len="med"/>
                      <a:tailEnd type="none" w="med" len="med"/>
                    </a:lnR>
                    <a:solidFill>
                      <a:srgbClr val="EFD6B9"/>
                    </a:solidFill>
                  </a:tcPr>
                </a:tc>
                <a:tc>
                  <a:txBody>
                    <a:bodyPr/>
                    <a:lstStyle/>
                    <a:p>
                      <a:pPr algn="ctr" fontAlgn="ctr"/>
                      <a:r>
                        <a:rPr lang="en-LB" sz="1100" u="none" strike="noStrike" kern="1200">
                          <a:solidFill>
                            <a:srgbClr val="79527B"/>
                          </a:solidFill>
                          <a:effectLst/>
                          <a:latin typeface="+mn-lt"/>
                          <a:ea typeface="+mn-ea"/>
                          <a:cs typeface="+mn-cs"/>
                        </a:rPr>
                        <a:t>4</a:t>
                      </a:r>
                    </a:p>
                  </a:txBody>
                  <a:tcPr marL="3999" marR="3999" marT="3999" marB="0" anchor="ctr">
                    <a:lnL w="12700" cap="flat" cmpd="sng" algn="ctr">
                      <a:solidFill>
                        <a:srgbClr val="79527B"/>
                      </a:solidFill>
                      <a:prstDash val="solid"/>
                      <a:round/>
                      <a:headEnd type="none" w="med" len="med"/>
                      <a:tailEnd type="none" w="med" len="med"/>
                    </a:lnL>
                    <a:solidFill>
                      <a:srgbClr val="CDEBDC"/>
                    </a:solidFill>
                  </a:tcPr>
                </a:tc>
                <a:tc>
                  <a:txBody>
                    <a:bodyPr/>
                    <a:lstStyle/>
                    <a:p>
                      <a:pPr algn="ctr" fontAlgn="ctr"/>
                      <a:r>
                        <a:rPr lang="en-LB" sz="1100" u="none" strike="noStrike" kern="1200">
                          <a:solidFill>
                            <a:srgbClr val="79527B"/>
                          </a:solidFill>
                          <a:effectLst/>
                          <a:latin typeface="+mn-lt"/>
                          <a:ea typeface="+mn-ea"/>
                          <a:cs typeface="+mn-cs"/>
                        </a:rPr>
                        <a:t>11</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18</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25</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a:t>
                      </a:r>
                    </a:p>
                  </a:txBody>
                  <a:tcPr marL="3999" marR="3999" marT="3999" marB="0" anchor="ctr">
                    <a:lnR w="12700" cap="flat" cmpd="sng" algn="ctr">
                      <a:solidFill>
                        <a:srgbClr val="79527B"/>
                      </a:solidFill>
                      <a:prstDash val="solid"/>
                      <a:round/>
                      <a:headEnd type="none" w="med" len="med"/>
                      <a:tailEnd type="none" w="med" len="med"/>
                    </a:lnR>
                    <a:solidFill>
                      <a:srgbClr val="CDEBDC"/>
                    </a:solidFill>
                  </a:tcPr>
                </a:tc>
                <a:tc>
                  <a:txBody>
                    <a:bodyPr/>
                    <a:lstStyle/>
                    <a:p>
                      <a:pPr algn="ctr" fontAlgn="ctr"/>
                      <a:r>
                        <a:rPr lang="en-LB" sz="1100" u="none" strike="noStrike" kern="1200">
                          <a:solidFill>
                            <a:srgbClr val="79527B"/>
                          </a:solidFill>
                          <a:effectLst/>
                          <a:latin typeface="+mn-lt"/>
                          <a:ea typeface="+mn-ea"/>
                          <a:cs typeface="+mn-cs"/>
                        </a:rPr>
                        <a:t>2</a:t>
                      </a:r>
                    </a:p>
                  </a:txBody>
                  <a:tcPr marL="3999" marR="3999" marT="3999" marB="0" anchor="ctr">
                    <a:lnL w="12700" cap="flat" cmpd="sng" algn="ctr">
                      <a:solidFill>
                        <a:srgbClr val="79527B"/>
                      </a:solidFill>
                      <a:prstDash val="solid"/>
                      <a:round/>
                      <a:headEnd type="none" w="med" len="med"/>
                      <a:tailEnd type="none" w="med" len="med"/>
                    </a:lnL>
                    <a:solidFill>
                      <a:srgbClr val="CDEBDC"/>
                    </a:solidFill>
                  </a:tcPr>
                </a:tc>
                <a:tc>
                  <a:txBody>
                    <a:bodyPr/>
                    <a:lstStyle/>
                    <a:p>
                      <a:pPr algn="ctr" fontAlgn="ctr"/>
                      <a:r>
                        <a:rPr lang="en-LB" sz="1100" u="none" strike="noStrike" kern="1200">
                          <a:solidFill>
                            <a:srgbClr val="79527B"/>
                          </a:solidFill>
                          <a:effectLst/>
                          <a:latin typeface="+mn-lt"/>
                          <a:ea typeface="+mn-ea"/>
                          <a:cs typeface="+mn-cs"/>
                        </a:rPr>
                        <a:t>9</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16</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23</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30</a:t>
                      </a:r>
                    </a:p>
                  </a:txBody>
                  <a:tcPr marL="3999" marR="3999" marT="3999" marB="0" anchor="ctr">
                    <a:lnR w="12700" cap="flat" cmpd="sng" algn="ctr">
                      <a:solidFill>
                        <a:srgbClr val="79527B"/>
                      </a:solidFill>
                      <a:prstDash val="solid"/>
                      <a:round/>
                      <a:headEnd type="none" w="med" len="med"/>
                      <a:tailEnd type="none" w="med" len="med"/>
                    </a:lnR>
                    <a:solidFill>
                      <a:srgbClr val="CDEBDC"/>
                    </a:solidFill>
                  </a:tcPr>
                </a:tc>
                <a:tc>
                  <a:txBody>
                    <a:bodyPr/>
                    <a:lstStyle/>
                    <a:p>
                      <a:pPr algn="ctr" fontAlgn="ctr"/>
                      <a:r>
                        <a:rPr lang="en-LB" sz="1100" u="none" strike="noStrike" kern="1200">
                          <a:solidFill>
                            <a:srgbClr val="79527B"/>
                          </a:solidFill>
                          <a:effectLst/>
                          <a:latin typeface="+mn-lt"/>
                          <a:ea typeface="+mn-ea"/>
                          <a:cs typeface="+mn-cs"/>
                        </a:rPr>
                        <a:t>6</a:t>
                      </a:r>
                    </a:p>
                  </a:txBody>
                  <a:tcPr marL="3999" marR="3999" marT="3999" marB="0" anchor="ctr">
                    <a:lnL w="12700" cap="flat" cmpd="sng" algn="ctr">
                      <a:solidFill>
                        <a:srgbClr val="79527B"/>
                      </a:solidFill>
                      <a:prstDash val="solid"/>
                      <a:round/>
                      <a:headEnd type="none" w="med" len="med"/>
                      <a:tailEnd type="none" w="med" len="med"/>
                    </a:lnL>
                    <a:solidFill>
                      <a:srgbClr val="CDEBDC"/>
                    </a:solidFill>
                  </a:tcPr>
                </a:tc>
                <a:tc>
                  <a:txBody>
                    <a:bodyPr/>
                    <a:lstStyle/>
                    <a:p>
                      <a:pPr algn="ctr" fontAlgn="ctr"/>
                      <a:r>
                        <a:rPr lang="en-LB" sz="1100" u="none" strike="noStrike" kern="1200">
                          <a:solidFill>
                            <a:srgbClr val="79527B"/>
                          </a:solidFill>
                          <a:effectLst/>
                          <a:latin typeface="+mn-lt"/>
                          <a:ea typeface="+mn-ea"/>
                          <a:cs typeface="+mn-cs"/>
                        </a:rPr>
                        <a:t>13</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20</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27</a:t>
                      </a:r>
                    </a:p>
                  </a:txBody>
                  <a:tcPr marL="3999" marR="3999" marT="3999" marB="0" anchor="ctr">
                    <a:solidFill>
                      <a:srgbClr val="CDEBDC"/>
                    </a:solidFill>
                  </a:tcPr>
                </a:tc>
                <a:tc>
                  <a:txBody>
                    <a:bodyPr/>
                    <a:lstStyle/>
                    <a:p>
                      <a:pPr algn="ctr" fontAlgn="ctr"/>
                      <a:r>
                        <a:rPr lang="en-LB" sz="1100" u="none" strike="noStrike" kern="1200">
                          <a:solidFill>
                            <a:srgbClr val="79527B"/>
                          </a:solidFill>
                          <a:effectLst/>
                          <a:latin typeface="+mn-lt"/>
                          <a:ea typeface="+mn-ea"/>
                          <a:cs typeface="+mn-cs"/>
                        </a:rPr>
                        <a:t>-</a:t>
                      </a:r>
                    </a:p>
                  </a:txBody>
                  <a:tcPr marL="3999" marR="3999" marT="3999" marB="0" anchor="ctr">
                    <a:lnR w="12700" cap="flat" cmpd="sng" algn="ctr">
                      <a:solidFill>
                        <a:srgbClr val="79527B"/>
                      </a:solidFill>
                      <a:prstDash val="solid"/>
                      <a:round/>
                      <a:headEnd type="none" w="med" len="med"/>
                      <a:tailEnd type="none" w="med" len="med"/>
                    </a:lnR>
                    <a:solidFill>
                      <a:srgbClr val="CDEBDC"/>
                    </a:solidFill>
                  </a:tcPr>
                </a:tc>
                <a:extLst>
                  <a:ext uri="{0D108BD9-81ED-4DB2-BD59-A6C34878D82A}">
                    <a16:rowId xmlns:a16="http://schemas.microsoft.com/office/drawing/2014/main" val="1553814228"/>
                  </a:ext>
                </a:extLst>
              </a:tr>
              <a:tr h="95985">
                <a:tc>
                  <a:txBody>
                    <a:bodyPr/>
                    <a:lstStyle/>
                    <a:p>
                      <a:pPr algn="l" fontAlgn="ctr"/>
                      <a:r>
                        <a:rPr lang="en-US" sz="1100" u="none" strike="noStrike" kern="1200">
                          <a:solidFill>
                            <a:srgbClr val="79527B"/>
                          </a:solidFill>
                          <a:effectLst/>
                          <a:latin typeface="+mn-lt"/>
                          <a:ea typeface="+mn-ea"/>
                          <a:cs typeface="+mn-cs"/>
                        </a:rPr>
                        <a:t>Sales Goal</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CDEBDC">
                        <a:alpha val="87451"/>
                      </a:srgbClr>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CDEBDC">
                        <a:alpha val="87451"/>
                      </a:srgbClr>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CDEBDC">
                        <a:alpha val="87451"/>
                      </a:srgbClr>
                    </a:solidFill>
                  </a:tcPr>
                </a:tc>
                <a:extLst>
                  <a:ext uri="{0D108BD9-81ED-4DB2-BD59-A6C34878D82A}">
                    <a16:rowId xmlns:a16="http://schemas.microsoft.com/office/drawing/2014/main" val="4035735073"/>
                  </a:ext>
                </a:extLst>
              </a:tr>
              <a:tr h="95985">
                <a:tc>
                  <a:txBody>
                    <a:bodyPr/>
                    <a:lstStyle/>
                    <a:p>
                      <a:pPr algn="l" fontAlgn="ctr"/>
                      <a:r>
                        <a:rPr lang="en-US" sz="1100" u="none" strike="noStrike" kern="1200">
                          <a:solidFill>
                            <a:srgbClr val="79527B"/>
                          </a:solidFill>
                          <a:effectLst/>
                          <a:latin typeface="+mn-lt"/>
                          <a:ea typeface="+mn-ea"/>
                          <a:cs typeface="+mn-cs"/>
                        </a:rPr>
                        <a:t>Sales Actual</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96EBDC"/>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96EBDC"/>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96EBDC"/>
                    </a:solidFill>
                  </a:tcPr>
                </a:tc>
                <a:extLst>
                  <a:ext uri="{0D108BD9-81ED-4DB2-BD59-A6C34878D82A}">
                    <a16:rowId xmlns:a16="http://schemas.microsoft.com/office/drawing/2014/main" val="1979762774"/>
                  </a:ext>
                </a:extLst>
              </a:tr>
              <a:tr h="95985">
                <a:tc>
                  <a:txBody>
                    <a:bodyPr/>
                    <a:lstStyle/>
                    <a:p>
                      <a:pPr algn="l" fontAlgn="ctr"/>
                      <a:r>
                        <a:rPr lang="en-US" sz="1100" b="1" u="none" strike="noStrike" kern="1200">
                          <a:solidFill>
                            <a:schemeClr val="bg1"/>
                          </a:solidFill>
                          <a:effectLst/>
                          <a:latin typeface="+mn-lt"/>
                          <a:ea typeface="+mn-ea"/>
                          <a:cs typeface="+mn-cs"/>
                        </a:rPr>
                        <a:t>National Marketing</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3119911556"/>
                  </a:ext>
                </a:extLst>
              </a:tr>
              <a:tr h="95985">
                <a:tc>
                  <a:txBody>
                    <a:bodyPr/>
                    <a:lstStyle/>
                    <a:p>
                      <a:pPr algn="l" fontAlgn="ctr"/>
                      <a:r>
                        <a:rPr lang="en-US" sz="1100" u="none" strike="noStrike" kern="1200">
                          <a:solidFill>
                            <a:srgbClr val="79527B"/>
                          </a:solidFill>
                          <a:effectLst/>
                          <a:latin typeface="+mn-lt"/>
                          <a:ea typeface="+mn-ea"/>
                          <a:cs typeface="+mn-cs"/>
                        </a:rPr>
                        <a:t>Banner Ads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1400023225"/>
                  </a:ext>
                </a:extLst>
              </a:tr>
              <a:tr h="95985">
                <a:tc>
                  <a:txBody>
                    <a:bodyPr/>
                    <a:lstStyle/>
                    <a:p>
                      <a:pPr algn="l" fontAlgn="ctr"/>
                      <a:r>
                        <a:rPr lang="en-US" sz="1100" b="1" u="none" strike="noStrike" kern="1200">
                          <a:solidFill>
                            <a:schemeClr val="bg1"/>
                          </a:solidFill>
                          <a:effectLst/>
                          <a:latin typeface="+mn-lt"/>
                          <a:ea typeface="+mn-ea"/>
                          <a:cs typeface="+mn-cs"/>
                        </a:rPr>
                        <a:t>Local Marketing</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3239624095"/>
                  </a:ext>
                </a:extLst>
              </a:tr>
              <a:tr h="95985">
                <a:tc>
                  <a:txBody>
                    <a:bodyPr/>
                    <a:lstStyle/>
                    <a:p>
                      <a:pPr algn="l" fontAlgn="ctr"/>
                      <a:r>
                        <a:rPr lang="en-US" sz="1100" u="none" strike="noStrike" kern="1200">
                          <a:solidFill>
                            <a:srgbClr val="79527B"/>
                          </a:solidFill>
                          <a:effectLst/>
                          <a:latin typeface="+mn-lt"/>
                          <a:ea typeface="+mn-ea"/>
                          <a:cs typeface="+mn-cs"/>
                        </a:rPr>
                        <a:t>Newspaper</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3629957924"/>
                  </a:ext>
                </a:extLst>
              </a:tr>
              <a:tr h="95985">
                <a:tc>
                  <a:txBody>
                    <a:bodyPr/>
                    <a:lstStyle/>
                    <a:p>
                      <a:pPr algn="l" fontAlgn="ctr"/>
                      <a:r>
                        <a:rPr lang="en-US" sz="1100" u="none" strike="noStrike" kern="1200">
                          <a:solidFill>
                            <a:srgbClr val="79527B"/>
                          </a:solidFill>
                          <a:effectLst/>
                          <a:latin typeface="+mn-lt"/>
                          <a:ea typeface="+mn-ea"/>
                          <a:cs typeface="+mn-cs"/>
                        </a:rPr>
                        <a:t>In-Store Marketing</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1520203077"/>
                  </a:ext>
                </a:extLst>
              </a:tr>
              <a:tr h="95985">
                <a:tc>
                  <a:txBody>
                    <a:bodyPr/>
                    <a:lstStyle/>
                    <a:p>
                      <a:pPr algn="l" fontAlgn="ctr"/>
                      <a:r>
                        <a:rPr lang="en-US" sz="1100" u="none" strike="noStrike" kern="1200">
                          <a:solidFill>
                            <a:srgbClr val="79527B"/>
                          </a:solidFill>
                          <a:effectLst/>
                          <a:latin typeface="+mn-lt"/>
                          <a:ea typeface="+mn-ea"/>
                          <a:cs typeface="+mn-cs"/>
                        </a:rPr>
                        <a:t>POP</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075389769"/>
                  </a:ext>
                </a:extLst>
              </a:tr>
              <a:tr h="95985">
                <a:tc>
                  <a:txBody>
                    <a:bodyPr/>
                    <a:lstStyle/>
                    <a:p>
                      <a:pPr algn="l" fontAlgn="ctr"/>
                      <a:r>
                        <a:rPr lang="en-US" sz="1100" b="1" u="none" strike="noStrike" kern="1200">
                          <a:solidFill>
                            <a:schemeClr val="bg1"/>
                          </a:solidFill>
                          <a:effectLst/>
                          <a:latin typeface="+mn-lt"/>
                          <a:ea typeface="+mn-ea"/>
                          <a:cs typeface="+mn-cs"/>
                        </a:rPr>
                        <a:t>Public Relations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3312393073"/>
                  </a:ext>
                </a:extLst>
              </a:tr>
              <a:tr h="95985">
                <a:tc>
                  <a:txBody>
                    <a:bodyPr/>
                    <a:lstStyle/>
                    <a:p>
                      <a:pPr algn="l" fontAlgn="ctr"/>
                      <a:r>
                        <a:rPr lang="en-US" sz="1100" u="none" strike="noStrike" kern="1200">
                          <a:solidFill>
                            <a:srgbClr val="79527B"/>
                          </a:solidFill>
                          <a:effectLst/>
                          <a:latin typeface="+mn-lt"/>
                          <a:ea typeface="+mn-ea"/>
                          <a:cs typeface="+mn-cs"/>
                        </a:rPr>
                        <a:t>Events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94769683"/>
                  </a:ext>
                </a:extLst>
              </a:tr>
              <a:tr h="95985">
                <a:tc>
                  <a:txBody>
                    <a:bodyPr/>
                    <a:lstStyle/>
                    <a:p>
                      <a:pPr algn="l" fontAlgn="ctr"/>
                      <a:r>
                        <a:rPr lang="en-US" sz="1100" u="none" strike="noStrike" kern="1200">
                          <a:solidFill>
                            <a:srgbClr val="79527B"/>
                          </a:solidFill>
                          <a:effectLst/>
                          <a:latin typeface="+mn-lt"/>
                          <a:ea typeface="+mn-ea"/>
                          <a:cs typeface="+mn-cs"/>
                        </a:rPr>
                        <a:t>Sponsorships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616166818"/>
                  </a:ext>
                </a:extLst>
              </a:tr>
              <a:tr h="95985">
                <a:tc>
                  <a:txBody>
                    <a:bodyPr/>
                    <a:lstStyle/>
                    <a:p>
                      <a:pPr algn="l" fontAlgn="ctr"/>
                      <a:r>
                        <a:rPr lang="en-US" sz="1100" u="none" strike="noStrike" kern="1200">
                          <a:solidFill>
                            <a:srgbClr val="79527B"/>
                          </a:solidFill>
                          <a:effectLst/>
                          <a:latin typeface="+mn-lt"/>
                          <a:ea typeface="+mn-ea"/>
                          <a:cs typeface="+mn-cs"/>
                        </a:rPr>
                        <a:t>Press Releases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1675927540"/>
                  </a:ext>
                </a:extLst>
              </a:tr>
              <a:tr h="95985">
                <a:tc>
                  <a:txBody>
                    <a:bodyPr/>
                    <a:lstStyle/>
                    <a:p>
                      <a:pPr algn="l" fontAlgn="ctr"/>
                      <a:r>
                        <a:rPr lang="en-US" sz="1100" b="1" u="none" strike="noStrike" kern="1200">
                          <a:solidFill>
                            <a:schemeClr val="bg1"/>
                          </a:solidFill>
                          <a:effectLst/>
                          <a:latin typeface="+mn-lt"/>
                          <a:ea typeface="+mn-ea"/>
                          <a:cs typeface="+mn-cs"/>
                        </a:rPr>
                        <a:t>Social Media</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3240603811"/>
                  </a:ext>
                </a:extLst>
              </a:tr>
              <a:tr h="95985">
                <a:tc>
                  <a:txBody>
                    <a:bodyPr/>
                    <a:lstStyle/>
                    <a:p>
                      <a:pPr algn="l" fontAlgn="ctr"/>
                      <a:r>
                        <a:rPr lang="en-US" sz="1100" u="none" strike="noStrike" kern="1200">
                          <a:solidFill>
                            <a:srgbClr val="79527B"/>
                          </a:solidFill>
                          <a:effectLst/>
                          <a:latin typeface="+mn-lt"/>
                          <a:ea typeface="+mn-ea"/>
                          <a:cs typeface="+mn-cs"/>
                        </a:rPr>
                        <a:t>Twitter</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3309189316"/>
                  </a:ext>
                </a:extLst>
              </a:tr>
              <a:tr h="95985">
                <a:tc>
                  <a:txBody>
                    <a:bodyPr/>
                    <a:lstStyle/>
                    <a:p>
                      <a:pPr algn="l" fontAlgn="ctr"/>
                      <a:r>
                        <a:rPr lang="en-US" sz="1100" u="none" strike="noStrike" kern="1200">
                          <a:solidFill>
                            <a:srgbClr val="79527B"/>
                          </a:solidFill>
                          <a:effectLst/>
                          <a:latin typeface="+mn-lt"/>
                          <a:ea typeface="+mn-ea"/>
                          <a:cs typeface="+mn-cs"/>
                        </a:rPr>
                        <a:t>Facebook</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433161960"/>
                  </a:ext>
                </a:extLst>
              </a:tr>
              <a:tr h="95985">
                <a:tc>
                  <a:txBody>
                    <a:bodyPr/>
                    <a:lstStyle/>
                    <a:p>
                      <a:pPr algn="l" fontAlgn="ctr"/>
                      <a:r>
                        <a:rPr lang="en-US" sz="1100" u="none" strike="noStrike" kern="1200">
                          <a:solidFill>
                            <a:srgbClr val="79527B"/>
                          </a:solidFill>
                          <a:effectLst/>
                          <a:latin typeface="+mn-lt"/>
                          <a:ea typeface="+mn-ea"/>
                          <a:cs typeface="+mn-cs"/>
                        </a:rPr>
                        <a:t>Pinterest</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683743395"/>
                  </a:ext>
                </a:extLst>
              </a:tr>
              <a:tr h="95985">
                <a:tc>
                  <a:txBody>
                    <a:bodyPr/>
                    <a:lstStyle/>
                    <a:p>
                      <a:pPr algn="l" fontAlgn="ctr"/>
                      <a:r>
                        <a:rPr lang="en-US" sz="1100" b="1" u="none" strike="noStrike" kern="1200">
                          <a:solidFill>
                            <a:schemeClr val="bg1"/>
                          </a:solidFill>
                          <a:effectLst/>
                          <a:latin typeface="+mn-lt"/>
                          <a:ea typeface="+mn-ea"/>
                          <a:cs typeface="+mn-cs"/>
                        </a:rPr>
                        <a:t>Online</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1083523552"/>
                  </a:ext>
                </a:extLst>
              </a:tr>
              <a:tr h="95985">
                <a:tc>
                  <a:txBody>
                    <a:bodyPr/>
                    <a:lstStyle/>
                    <a:p>
                      <a:pPr algn="l" fontAlgn="ctr"/>
                      <a:r>
                        <a:rPr lang="en-US" sz="1100" u="none" strike="noStrike" kern="1200">
                          <a:solidFill>
                            <a:srgbClr val="79527B"/>
                          </a:solidFill>
                          <a:effectLst/>
                          <a:latin typeface="+mn-lt"/>
                          <a:ea typeface="+mn-ea"/>
                          <a:cs typeface="+mn-cs"/>
                        </a:rPr>
                        <a:t>Blog</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764712184"/>
                  </a:ext>
                </a:extLst>
              </a:tr>
              <a:tr h="95985">
                <a:tc>
                  <a:txBody>
                    <a:bodyPr/>
                    <a:lstStyle/>
                    <a:p>
                      <a:pPr algn="l" fontAlgn="ctr"/>
                      <a:r>
                        <a:rPr lang="en-US" sz="1100" u="none" strike="noStrike" kern="1200">
                          <a:solidFill>
                            <a:srgbClr val="79527B"/>
                          </a:solidFill>
                          <a:effectLst/>
                          <a:latin typeface="+mn-lt"/>
                          <a:ea typeface="+mn-ea"/>
                          <a:cs typeface="+mn-cs"/>
                        </a:rPr>
                        <a:t>Website</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3362115954"/>
                  </a:ext>
                </a:extLst>
              </a:tr>
              <a:tr h="95985">
                <a:tc>
                  <a:txBody>
                    <a:bodyPr/>
                    <a:lstStyle/>
                    <a:p>
                      <a:pPr algn="l" fontAlgn="ctr"/>
                      <a:r>
                        <a:rPr lang="en-US" sz="1100" u="none" strike="noStrike" kern="1200">
                          <a:solidFill>
                            <a:srgbClr val="79527B"/>
                          </a:solidFill>
                          <a:effectLst/>
                          <a:latin typeface="+mn-lt"/>
                          <a:ea typeface="+mn-ea"/>
                          <a:cs typeface="+mn-cs"/>
                        </a:rPr>
                        <a:t>Mobile App</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649588441"/>
                  </a:ext>
                </a:extLst>
              </a:tr>
              <a:tr h="95985">
                <a:tc>
                  <a:txBody>
                    <a:bodyPr/>
                    <a:lstStyle/>
                    <a:p>
                      <a:pPr algn="l" fontAlgn="ctr"/>
                      <a:r>
                        <a:rPr lang="en-US" sz="1100" u="none" strike="noStrike" kern="1200">
                          <a:solidFill>
                            <a:srgbClr val="79527B"/>
                          </a:solidFill>
                          <a:effectLst/>
                          <a:latin typeface="+mn-lt"/>
                          <a:ea typeface="+mn-ea"/>
                          <a:cs typeface="+mn-cs"/>
                        </a:rPr>
                        <a:t>Mobile Alerts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3868437750"/>
                  </a:ext>
                </a:extLst>
              </a:tr>
              <a:tr h="95985">
                <a:tc>
                  <a:txBody>
                    <a:bodyPr/>
                    <a:lstStyle/>
                    <a:p>
                      <a:pPr algn="l" fontAlgn="ctr"/>
                      <a:r>
                        <a:rPr lang="en-US" sz="1100" b="1" u="none" strike="noStrike" kern="1200">
                          <a:solidFill>
                            <a:schemeClr val="bg1"/>
                          </a:solidFill>
                          <a:effectLst/>
                          <a:latin typeface="+mn-lt"/>
                          <a:ea typeface="+mn-ea"/>
                          <a:cs typeface="+mn-cs"/>
                        </a:rPr>
                        <a:t>Advertising</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1"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4077144598"/>
                  </a:ext>
                </a:extLst>
              </a:tr>
              <a:tr h="95985">
                <a:tc>
                  <a:txBody>
                    <a:bodyPr/>
                    <a:lstStyle/>
                    <a:p>
                      <a:pPr algn="l" fontAlgn="ctr"/>
                      <a:r>
                        <a:rPr lang="en-US" sz="1100" u="none" strike="noStrike" kern="1200">
                          <a:solidFill>
                            <a:srgbClr val="79527B"/>
                          </a:solidFill>
                          <a:effectLst/>
                          <a:latin typeface="+mn-lt"/>
                          <a:ea typeface="+mn-ea"/>
                          <a:cs typeface="+mn-cs"/>
                        </a:rPr>
                        <a:t>Online</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534346892"/>
                  </a:ext>
                </a:extLst>
              </a:tr>
              <a:tr h="95985">
                <a:tc>
                  <a:txBody>
                    <a:bodyPr/>
                    <a:lstStyle/>
                    <a:p>
                      <a:pPr algn="l" fontAlgn="ctr"/>
                      <a:r>
                        <a:rPr lang="en-US" sz="1100" u="none" strike="noStrike" kern="1200">
                          <a:solidFill>
                            <a:srgbClr val="79527B"/>
                          </a:solidFill>
                          <a:effectLst/>
                          <a:latin typeface="+mn-lt"/>
                          <a:ea typeface="+mn-ea"/>
                          <a:cs typeface="+mn-cs"/>
                        </a:rPr>
                        <a:t>Print</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94315508"/>
                  </a:ext>
                </a:extLst>
              </a:tr>
              <a:tr h="95985">
                <a:tc>
                  <a:txBody>
                    <a:bodyPr/>
                    <a:lstStyle/>
                    <a:p>
                      <a:pPr algn="l" fontAlgn="ctr"/>
                      <a:r>
                        <a:rPr lang="en-US" sz="1100" u="none" strike="noStrike" kern="1200">
                          <a:solidFill>
                            <a:srgbClr val="79527B"/>
                          </a:solidFill>
                          <a:effectLst/>
                          <a:latin typeface="+mn-lt"/>
                          <a:ea typeface="+mn-ea"/>
                          <a:cs typeface="+mn-cs"/>
                        </a:rPr>
                        <a:t>Outdoor</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23059092"/>
                  </a:ext>
                </a:extLst>
              </a:tr>
              <a:tr h="95985">
                <a:tc>
                  <a:txBody>
                    <a:bodyPr/>
                    <a:lstStyle/>
                    <a:p>
                      <a:pPr algn="l" fontAlgn="ctr"/>
                      <a:r>
                        <a:rPr lang="en-US" sz="1100" u="none" strike="noStrike" kern="1200">
                          <a:solidFill>
                            <a:srgbClr val="79527B"/>
                          </a:solidFill>
                          <a:effectLst/>
                          <a:latin typeface="+mn-lt"/>
                          <a:ea typeface="+mn-ea"/>
                          <a:cs typeface="+mn-cs"/>
                        </a:rPr>
                        <a:t>Radio</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666658808"/>
                  </a:ext>
                </a:extLst>
              </a:tr>
              <a:tr h="95985">
                <a:tc>
                  <a:txBody>
                    <a:bodyPr/>
                    <a:lstStyle/>
                    <a:p>
                      <a:pPr algn="l" fontAlgn="ctr"/>
                      <a:r>
                        <a:rPr lang="en-US" sz="1100" u="none" strike="noStrike" kern="1200">
                          <a:solidFill>
                            <a:srgbClr val="79527B"/>
                          </a:solidFill>
                          <a:effectLst/>
                          <a:latin typeface="+mn-lt"/>
                          <a:ea typeface="+mn-ea"/>
                          <a:cs typeface="+mn-cs"/>
                        </a:rPr>
                        <a:t>Television</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965738603"/>
                  </a:ext>
                </a:extLst>
              </a:tr>
              <a:tr h="95985">
                <a:tc>
                  <a:txBody>
                    <a:bodyPr/>
                    <a:lstStyle/>
                    <a:p>
                      <a:pPr algn="l" fontAlgn="ctr"/>
                      <a:r>
                        <a:rPr lang="en-US" sz="1100" b="1" u="none" strike="noStrike" kern="1200">
                          <a:solidFill>
                            <a:schemeClr val="bg1"/>
                          </a:solidFill>
                          <a:effectLst/>
                          <a:latin typeface="+mn-lt"/>
                          <a:ea typeface="+mn-ea"/>
                          <a:cs typeface="+mn-cs"/>
                        </a:rPr>
                        <a:t>Market Research</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solidFill>
                      <a:srgbClr val="79527B"/>
                    </a:solidFill>
                  </a:tcPr>
                </a:tc>
                <a:tc>
                  <a:txBody>
                    <a:bodyPr/>
                    <a:lstStyle/>
                    <a:p>
                      <a:pPr algn="l" fontAlgn="ctr"/>
                      <a:r>
                        <a:rPr lang="en-LB" sz="1100" u="none" strike="noStrike" kern="1200">
                          <a:solidFill>
                            <a:schemeClr val="bg1"/>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solidFill>
                      <a:srgbClr val="79527B"/>
                    </a:solidFill>
                  </a:tcPr>
                </a:tc>
                <a:tc>
                  <a:txBody>
                    <a:bodyPr/>
                    <a:lstStyle/>
                    <a:p>
                      <a:pPr algn="l" fontAlgn="ctr"/>
                      <a:r>
                        <a:rPr lang="en-LB" sz="1100" u="none" strike="noStrike">
                          <a:solidFill>
                            <a:schemeClr val="bg1"/>
                          </a:solidFill>
                          <a:effectLst/>
                        </a:rPr>
                        <a:t> </a:t>
                      </a:r>
                      <a:endParaRPr lang="en-LB" sz="1100" b="0" i="0" u="none" strike="noStrike">
                        <a:solidFill>
                          <a:schemeClr val="bg1"/>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79527B"/>
                    </a:solidFill>
                  </a:tcPr>
                </a:tc>
                <a:extLst>
                  <a:ext uri="{0D108BD9-81ED-4DB2-BD59-A6C34878D82A}">
                    <a16:rowId xmlns:a16="http://schemas.microsoft.com/office/drawing/2014/main" val="3963810310"/>
                  </a:ext>
                </a:extLst>
              </a:tr>
              <a:tr h="95985">
                <a:tc>
                  <a:txBody>
                    <a:bodyPr/>
                    <a:lstStyle/>
                    <a:p>
                      <a:pPr algn="l" fontAlgn="ctr"/>
                      <a:r>
                        <a:rPr lang="en-US" sz="1100" u="none" strike="noStrike" kern="1200">
                          <a:solidFill>
                            <a:srgbClr val="79527B"/>
                          </a:solidFill>
                          <a:effectLst/>
                          <a:latin typeface="+mn-lt"/>
                          <a:ea typeface="+mn-ea"/>
                          <a:cs typeface="+mn-cs"/>
                        </a:rPr>
                        <a:t>Surveys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947312082"/>
                  </a:ext>
                </a:extLst>
              </a:tr>
              <a:tr h="95985">
                <a:tc>
                  <a:txBody>
                    <a:bodyPr/>
                    <a:lstStyle/>
                    <a:p>
                      <a:pPr algn="l" fontAlgn="ctr"/>
                      <a:r>
                        <a:rPr lang="en-US" sz="1100" u="none" strike="noStrike" kern="1200">
                          <a:solidFill>
                            <a:srgbClr val="79527B"/>
                          </a:solidFill>
                          <a:effectLst/>
                          <a:latin typeface="+mn-lt"/>
                          <a:ea typeface="+mn-ea"/>
                          <a:cs typeface="+mn-cs"/>
                        </a:rPr>
                        <a:t>Impact Studies</a:t>
                      </a:r>
                    </a:p>
                  </a:txBody>
                  <a:tcPr marL="35995" marR="3999" marT="3999" marB="0" anchor="ctr">
                    <a:lnL w="12700" cap="flat" cmpd="sng" algn="ctr">
                      <a:solidFill>
                        <a:srgbClr val="79527B"/>
                      </a:solidFill>
                      <a:prstDash val="solid"/>
                      <a:round/>
                      <a:headEnd type="none" w="med" len="med"/>
                      <a:tailEnd type="none" w="med" len="med"/>
                    </a:lnL>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solidFill>
                      <a:srgbClr val="D9C4DD"/>
                    </a:solidFill>
                  </a:tcPr>
                </a:tc>
                <a:tc>
                  <a:txBody>
                    <a:bodyPr/>
                    <a:lstStyle/>
                    <a:p>
                      <a:pPr algn="l" fontAlgn="ctr"/>
                      <a:r>
                        <a:rPr lang="en-LB" sz="1100" u="none" strike="noStrike" kern="1200">
                          <a:solidFill>
                            <a:srgbClr val="79527B"/>
                          </a:solidFill>
                          <a:effectLst/>
                          <a:latin typeface="+mn-lt"/>
                          <a:ea typeface="+mn-ea"/>
                          <a:cs typeface="+mn-cs"/>
                        </a:rPr>
                        <a:t> </a:t>
                      </a: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lnL w="12700" cap="flat" cmpd="sng" algn="ctr">
                      <a:solidFill>
                        <a:srgbClr val="79527B"/>
                      </a:solidFill>
                      <a:prstDash val="solid"/>
                      <a:round/>
                      <a:headEnd type="none" w="med" len="med"/>
                      <a:tailEnd type="none" w="med" len="med"/>
                    </a:lnL>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a:effectLst/>
                        </a:rPr>
                        <a:t> </a:t>
                      </a:r>
                      <a:endParaRPr lang="en-LB" sz="1100" b="0" i="0" u="none" strike="noStrike">
                        <a:solidFill>
                          <a:srgbClr val="000000"/>
                        </a:solidFill>
                        <a:effectLst/>
                        <a:latin typeface="Century Gothic" panose="020B0502020202020204" pitchFamily="34" charset="0"/>
                      </a:endParaRPr>
                    </a:p>
                  </a:txBody>
                  <a:tcPr marL="3999" marR="3999" marT="3999" marB="0" anchor="ctr">
                    <a:solidFill>
                      <a:srgbClr val="D9C4DD"/>
                    </a:solidFill>
                  </a:tcPr>
                </a:tc>
                <a:tc>
                  <a:txBody>
                    <a:bodyPr/>
                    <a:lstStyle/>
                    <a:p>
                      <a:pPr algn="l" fontAlgn="ctr"/>
                      <a:r>
                        <a:rPr lang="en-LB" sz="1100" u="none" strike="noStrike" dirty="0">
                          <a:effectLst/>
                        </a:rPr>
                        <a:t> </a:t>
                      </a:r>
                      <a:endParaRPr lang="en-LB" sz="1100" b="0" i="0" u="none" strike="noStrike" dirty="0">
                        <a:solidFill>
                          <a:srgbClr val="000000"/>
                        </a:solidFill>
                        <a:effectLst/>
                        <a:latin typeface="Century Gothic" panose="020B0502020202020204" pitchFamily="34" charset="0"/>
                      </a:endParaRPr>
                    </a:p>
                  </a:txBody>
                  <a:tcPr marL="3999" marR="3999" marT="3999" marB="0" anchor="ctr">
                    <a:lnR w="12700" cap="flat" cmpd="sng" algn="ctr">
                      <a:solidFill>
                        <a:srgbClr val="79527B"/>
                      </a:solidFill>
                      <a:prstDash val="solid"/>
                      <a:round/>
                      <a:headEnd type="none" w="med" len="med"/>
                      <a:tailEnd type="none" w="med" len="med"/>
                    </a:lnR>
                    <a:solidFill>
                      <a:srgbClr val="D9C4DD"/>
                    </a:solidFill>
                  </a:tcPr>
                </a:tc>
                <a:extLst>
                  <a:ext uri="{0D108BD9-81ED-4DB2-BD59-A6C34878D82A}">
                    <a16:rowId xmlns:a16="http://schemas.microsoft.com/office/drawing/2014/main" val="2343642839"/>
                  </a:ext>
                </a:extLst>
              </a:tr>
            </a:tbl>
          </a:graphicData>
        </a:graphic>
      </p:graphicFrame>
      <p:sp>
        <p:nvSpPr>
          <p:cNvPr id="3" name="Text Placeholder 2">
            <a:extLst>
              <a:ext uri="{FF2B5EF4-FFF2-40B4-BE49-F238E27FC236}">
                <a16:creationId xmlns:a16="http://schemas.microsoft.com/office/drawing/2014/main" id="{BDC1A279-E4D1-D7D4-88B6-ED7FFAC9ECA8}"/>
              </a:ext>
            </a:extLst>
          </p:cNvPr>
          <p:cNvSpPr txBox="1">
            <a:spLocks/>
          </p:cNvSpPr>
          <p:nvPr/>
        </p:nvSpPr>
        <p:spPr>
          <a:xfrm>
            <a:off x="262703" y="11766"/>
            <a:ext cx="11666595" cy="58222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800" b="0" dirty="0">
                <a:solidFill>
                  <a:srgbClr val="F27954"/>
                </a:solidFill>
              </a:rPr>
              <a:t>Sample Annual Marketing Communications Plan Template</a:t>
            </a:r>
          </a:p>
        </p:txBody>
      </p:sp>
      <p:sp>
        <p:nvSpPr>
          <p:cNvPr id="4" name="Text Placeholder 5">
            <a:extLst>
              <a:ext uri="{FF2B5EF4-FFF2-40B4-BE49-F238E27FC236}">
                <a16:creationId xmlns:a16="http://schemas.microsoft.com/office/drawing/2014/main" id="{A91A40B3-F0F3-CA41-AAC7-54B42EC2A9A7}"/>
              </a:ext>
            </a:extLst>
          </p:cNvPr>
          <p:cNvSpPr txBox="1">
            <a:spLocks/>
          </p:cNvSpPr>
          <p:nvPr/>
        </p:nvSpPr>
        <p:spPr>
          <a:xfrm>
            <a:off x="2720600" y="546247"/>
            <a:ext cx="6750800" cy="30401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IE" sz="1400" b="1" dirty="0">
                <a:solidFill>
                  <a:srgbClr val="79527B"/>
                </a:solidFill>
              </a:rPr>
              <a:t>ANNUAL MARKETING COMMUNICATIONS PLAN TEMPLATE</a:t>
            </a:r>
          </a:p>
        </p:txBody>
      </p:sp>
      <p:sp>
        <p:nvSpPr>
          <p:cNvPr id="8" name="TextBox 7">
            <a:extLst>
              <a:ext uri="{FF2B5EF4-FFF2-40B4-BE49-F238E27FC236}">
                <a16:creationId xmlns:a16="http://schemas.microsoft.com/office/drawing/2014/main" id="{D98E2E58-1CAA-780C-A68E-8BBC7FE8BAB9}"/>
              </a:ext>
            </a:extLst>
          </p:cNvPr>
          <p:cNvSpPr txBox="1"/>
          <p:nvPr/>
        </p:nvSpPr>
        <p:spPr>
          <a:xfrm>
            <a:off x="461682" y="339277"/>
            <a:ext cx="3124200" cy="369332"/>
          </a:xfrm>
          <a:prstGeom prst="rect">
            <a:avLst/>
          </a:prstGeom>
          <a:noFill/>
        </p:spPr>
        <p:txBody>
          <a:bodyPr wrap="square" rtlCol="0">
            <a:spAutoFit/>
          </a:bodyPr>
          <a:lstStyle/>
          <a:p>
            <a:pPr algn="ctr"/>
            <a:r>
              <a:rPr lang="en-IE" dirty="0">
                <a:solidFill>
                  <a:srgbClr val="F27954"/>
                </a:solidFill>
                <a:hlinkClick r:id="rId2">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2240378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2">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3">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4">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22729" y="2735673"/>
            <a:ext cx="6096000" cy="2867268"/>
          </a:xfrm>
        </p:spPr>
        <p:txBody>
          <a:bodyPr>
            <a:normAutofit fontScale="32500" lnSpcReduction="20000"/>
          </a:bodyPr>
          <a:lstStyle/>
          <a:p>
            <a:pPr>
              <a:lnSpc>
                <a:spcPct val="120000"/>
              </a:lnSpc>
              <a:spcBef>
                <a:spcPts val="0"/>
              </a:spcBef>
            </a:pPr>
            <a:r>
              <a:rPr lang="en-IE" sz="11000" b="1" dirty="0"/>
              <a:t>Well Done!</a:t>
            </a:r>
          </a:p>
          <a:p>
            <a:pPr>
              <a:lnSpc>
                <a:spcPct val="120000"/>
              </a:lnSpc>
              <a:spcBef>
                <a:spcPts val="0"/>
              </a:spcBef>
            </a:pPr>
            <a:r>
              <a:rPr lang="en-IE" sz="7400" dirty="0"/>
              <a:t>You Have Finished </a:t>
            </a:r>
            <a:r>
              <a:rPr lang="en-IE" sz="7400" b="1" dirty="0"/>
              <a:t>Module 7 </a:t>
            </a:r>
            <a:r>
              <a:rPr lang="en-IE" sz="7400" dirty="0"/>
              <a:t>Communication Strategy and Dealing with PR and Media</a:t>
            </a:r>
          </a:p>
          <a:p>
            <a:pPr>
              <a:lnSpc>
                <a:spcPct val="120000"/>
              </a:lnSpc>
              <a:spcBef>
                <a:spcPts val="0"/>
              </a:spcBef>
            </a:pPr>
            <a:r>
              <a:rPr lang="en-IE" sz="7400" dirty="0"/>
              <a:t> </a:t>
            </a:r>
          </a:p>
          <a:p>
            <a:pPr>
              <a:lnSpc>
                <a:spcPct val="120000"/>
              </a:lnSpc>
              <a:spcBef>
                <a:spcPts val="0"/>
              </a:spcBef>
            </a:pPr>
            <a:r>
              <a:rPr lang="en-IE" sz="7400" dirty="0"/>
              <a:t>Now Get Ready for </a:t>
            </a:r>
          </a:p>
          <a:p>
            <a:pPr>
              <a:lnSpc>
                <a:spcPct val="120000"/>
              </a:lnSpc>
              <a:spcBef>
                <a:spcPts val="0"/>
              </a:spcBef>
            </a:pPr>
            <a:r>
              <a:rPr lang="en-IE" sz="7400" b="1" dirty="0"/>
              <a:t>Module 8 </a:t>
            </a:r>
            <a:r>
              <a:rPr lang="en-IE" sz="7400" dirty="0"/>
              <a:t>Strategic Regional Crisis Response and Recovery Marketing</a:t>
            </a:r>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730" y="212973"/>
            <a:ext cx="3594847" cy="252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923C34-F7D7-60C2-F31E-2B64BAD784E8}"/>
              </a:ext>
            </a:extLst>
          </p:cNvPr>
          <p:cNvSpPr/>
          <p:nvPr/>
        </p:nvSpPr>
        <p:spPr>
          <a:xfrm>
            <a:off x="701913" y="5958576"/>
            <a:ext cx="658953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 European Commission supports the production of this publication and </a:t>
            </a:r>
            <a:r>
              <a:rPr lang="en-IE"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does not constitute an endorsement of the contents which reflects the views only of the authors, and the Commission cannot be held responsible for any use which may be of the information contained </a:t>
            </a:r>
            <a:r>
              <a:rPr lang="en-US" sz="1100" dirty="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therein </a:t>
            </a:r>
            <a:r>
              <a:rPr lang="en-IE" sz="1100">
                <a:solidFill>
                  <a:srgbClr val="4D4D4D"/>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38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5289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7" y="1177730"/>
            <a:ext cx="5289176" cy="5151351"/>
          </a:xfrm>
        </p:spPr>
        <p:txBody>
          <a:bodyPr>
            <a:normAutofit fontScale="92500"/>
          </a:bodyPr>
          <a:lstStyle/>
          <a:p>
            <a:pPr marL="342900" indent="-342900">
              <a:lnSpc>
                <a:spcPct val="110000"/>
              </a:lnSpc>
              <a:buFont typeface="Wingdings" panose="05000000000000000000" pitchFamily="2" charset="2"/>
              <a:buChar char="v"/>
            </a:pPr>
            <a:r>
              <a:rPr lang="en-IE" b="1" dirty="0">
                <a:solidFill>
                  <a:srgbClr val="3AA091"/>
                </a:solidFill>
              </a:rPr>
              <a:t>Understand</a:t>
            </a:r>
            <a:r>
              <a:rPr lang="en-IE" dirty="0"/>
              <a:t> how PR and Media can be a benefit or a problem for a region in crisis </a:t>
            </a:r>
          </a:p>
          <a:p>
            <a:pPr marL="342900" indent="-342900">
              <a:lnSpc>
                <a:spcPct val="110000"/>
              </a:lnSpc>
              <a:buFont typeface="Wingdings" panose="05000000000000000000" pitchFamily="2" charset="2"/>
              <a:buChar char="v"/>
            </a:pPr>
            <a:r>
              <a:rPr lang="en-IE" b="1" dirty="0">
                <a:solidFill>
                  <a:srgbClr val="F27954"/>
                </a:solidFill>
              </a:rPr>
              <a:t>Learn</a:t>
            </a:r>
            <a:r>
              <a:rPr lang="en-IE" dirty="0"/>
              <a:t> how to deal with PR and Media and build strong relationships where they come to the region for reliable news rather than make their own copy</a:t>
            </a:r>
          </a:p>
          <a:p>
            <a:pPr marL="342900" indent="-342900">
              <a:lnSpc>
                <a:spcPct val="110000"/>
              </a:lnSpc>
              <a:buFont typeface="Wingdings" panose="05000000000000000000" pitchFamily="2" charset="2"/>
              <a:buChar char="v"/>
            </a:pPr>
            <a:r>
              <a:rPr lang="en-IE" b="1" dirty="0">
                <a:solidFill>
                  <a:srgbClr val="916395"/>
                </a:solidFill>
              </a:rPr>
              <a:t>Learn</a:t>
            </a:r>
            <a:r>
              <a:rPr lang="en-IE" b="1" dirty="0">
                <a:solidFill>
                  <a:srgbClr val="3AA091"/>
                </a:solidFill>
              </a:rPr>
              <a:t> </a:t>
            </a:r>
            <a:r>
              <a:rPr lang="en-IE" dirty="0"/>
              <a:t>how to create and lead a regional PR and Media Campaign</a:t>
            </a:r>
          </a:p>
          <a:p>
            <a:pPr marL="342900" indent="-342900">
              <a:lnSpc>
                <a:spcPct val="110000"/>
              </a:lnSpc>
              <a:buFont typeface="Wingdings" panose="05000000000000000000" pitchFamily="2" charset="2"/>
              <a:buChar char="v"/>
            </a:pPr>
            <a:r>
              <a:rPr lang="en-IE" b="1" dirty="0">
                <a:solidFill>
                  <a:srgbClr val="002060"/>
                </a:solidFill>
              </a:rPr>
              <a:t>Understand </a:t>
            </a:r>
            <a:r>
              <a:rPr lang="en-IE" dirty="0"/>
              <a:t>the Elements of a Crisis Communication Strategy and the different supporting communication templates needed during a crisis</a:t>
            </a:r>
          </a:p>
          <a:p>
            <a:pPr marL="342900" indent="-342900">
              <a:lnSpc>
                <a:spcPct val="110000"/>
              </a:lnSpc>
              <a:buFont typeface="Wingdings" panose="05000000000000000000" pitchFamily="2" charset="2"/>
              <a:buChar char="v"/>
            </a:pPr>
            <a:endParaRPr lang="en-IE" dirty="0"/>
          </a:p>
        </p:txBody>
      </p:sp>
      <p:pic>
        <p:nvPicPr>
          <p:cNvPr id="5" name="Picture Placeholder 4" descr="A picture containing person, indoor&#10;&#10;Description automatically generated">
            <a:extLst>
              <a:ext uri="{FF2B5EF4-FFF2-40B4-BE49-F238E27FC236}">
                <a16:creationId xmlns:a16="http://schemas.microsoft.com/office/drawing/2014/main" id="{58BECD7D-FC35-51BB-7955-AEE92950844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573" b="7573"/>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talking to a person&#10;&#10;Description automatically generated with low confidence">
            <a:extLst>
              <a:ext uri="{FF2B5EF4-FFF2-40B4-BE49-F238E27FC236}">
                <a16:creationId xmlns:a16="http://schemas.microsoft.com/office/drawing/2014/main" id="{55933BC6-2955-0F5C-7365-D88C3DF8D3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93" b="13093"/>
          <a:stretch>
            <a:fillRect/>
          </a:stretch>
        </p:blipFill>
        <p:spPr/>
      </p:pic>
      <p:sp>
        <p:nvSpPr>
          <p:cNvPr id="8" name="Text Placeholder 4">
            <a:extLst>
              <a:ext uri="{FF2B5EF4-FFF2-40B4-BE49-F238E27FC236}">
                <a16:creationId xmlns:a16="http://schemas.microsoft.com/office/drawing/2014/main" id="{EAA82B5F-E3A1-4D9C-43F3-C3B699092F9F}"/>
              </a:ext>
            </a:extLst>
          </p:cNvPr>
          <p:cNvSpPr>
            <a:spLocks noGrp="1"/>
          </p:cNvSpPr>
          <p:nvPr>
            <p:ph type="body" sz="quarter" idx="16"/>
          </p:nvPr>
        </p:nvSpPr>
        <p:spPr>
          <a:xfrm>
            <a:off x="6420495" y="1557334"/>
            <a:ext cx="5113283" cy="1633541"/>
          </a:xfrm>
        </p:spPr>
        <p:txBody>
          <a:bodyPr>
            <a:normAutofit/>
          </a:bodyPr>
          <a:lstStyle/>
          <a:p>
            <a:r>
              <a:rPr lang="en-IE" b="0" dirty="0"/>
              <a:t>1.  </a:t>
            </a:r>
            <a:r>
              <a:rPr lang="en-IE" sz="3200" b="0" dirty="0"/>
              <a:t>Communicating with PR and Dealing with Media</a:t>
            </a:r>
          </a:p>
        </p:txBody>
      </p:sp>
    </p:spTree>
    <p:extLst>
      <p:ext uri="{BB962C8B-B14F-4D97-AF65-F5344CB8AC3E}">
        <p14:creationId xmlns:p14="http://schemas.microsoft.com/office/powerpoint/2010/main" val="231342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855599"/>
            <a:ext cx="5564883" cy="5706117"/>
          </a:xfrm>
        </p:spPr>
        <p:txBody>
          <a:bodyPr>
            <a:noAutofit/>
          </a:bodyPr>
          <a:lstStyle/>
          <a:p>
            <a:pPr algn="l"/>
            <a:r>
              <a:rPr lang="en-GB" sz="2000" dirty="0"/>
              <a:t>Every disaster or crisis will attract unwelcome attention of varying degrees, with the potential to impact negatively on visitors’ perceptions regarding personal safety, suitability of access, availability of accommodation and the likelihood of disruption to travel plans. </a:t>
            </a:r>
          </a:p>
          <a:p>
            <a:pPr algn="l"/>
            <a:endParaRPr lang="en-GB" sz="2000" dirty="0"/>
          </a:p>
          <a:p>
            <a:pPr algn="l"/>
            <a:r>
              <a:rPr lang="en-GB" sz="2000" dirty="0"/>
              <a:t>Furthermore, the nature of media coverage means that often the seriousness and extent of incidents may be magnified, or even distorted, through the lens of a television camera or the words of a newspaper reporter. </a:t>
            </a:r>
          </a:p>
          <a:p>
            <a:pPr algn="l"/>
            <a:endParaRPr lang="en-GB" sz="2000" dirty="0"/>
          </a:p>
          <a:p>
            <a:pPr algn="l"/>
            <a:r>
              <a:rPr lang="en-GB" sz="2000" dirty="0"/>
              <a:t>These factors underline the benefit of a planned, considered communications response that seeks to put an issue into perspective, reassures observers about the measures taken to control and address the situation and fully explain the true extent of the crisis.</a:t>
            </a:r>
            <a:endParaRPr lang="en-GB" sz="2000" b="0" i="0" dirty="0">
              <a:effectLst/>
            </a:endParaRPr>
          </a:p>
          <a:p>
            <a:endParaRPr lang="en-IE" sz="2000" dirty="0"/>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582221"/>
          </a:xfrm>
        </p:spPr>
        <p:txBody>
          <a:bodyPr>
            <a:normAutofit fontScale="92500" lnSpcReduction="10000"/>
          </a:bodyPr>
          <a:lstStyle/>
          <a:p>
            <a:pPr algn="ctr"/>
            <a:r>
              <a:rPr lang="en-IE" b="0" dirty="0"/>
              <a:t>Dealing with PR &amp; Media</a:t>
            </a:r>
          </a:p>
        </p:txBody>
      </p:sp>
      <p:pic>
        <p:nvPicPr>
          <p:cNvPr id="2" name="Graphic 1" descr="Document with solid fill">
            <a:hlinkClick r:id="rId2"/>
            <a:extLst>
              <a:ext uri="{FF2B5EF4-FFF2-40B4-BE49-F238E27FC236}">
                <a16:creationId xmlns:a16="http://schemas.microsoft.com/office/drawing/2014/main" id="{4AB66432-F0F2-B049-6A42-937F987D7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8280" y="5937501"/>
            <a:ext cx="1009650" cy="1009650"/>
          </a:xfrm>
          <a:prstGeom prst="rect">
            <a:avLst/>
          </a:prstGeom>
        </p:spPr>
      </p:pic>
      <p:sp>
        <p:nvSpPr>
          <p:cNvPr id="3" name="TextBox 2">
            <a:extLst>
              <a:ext uri="{FF2B5EF4-FFF2-40B4-BE49-F238E27FC236}">
                <a16:creationId xmlns:a16="http://schemas.microsoft.com/office/drawing/2014/main" id="{EA0133C4-A139-B517-BD1F-369FCD92973D}"/>
              </a:ext>
            </a:extLst>
          </p:cNvPr>
          <p:cNvSpPr txBox="1"/>
          <p:nvPr/>
        </p:nvSpPr>
        <p:spPr>
          <a:xfrm>
            <a:off x="7972425" y="6488668"/>
            <a:ext cx="4219575" cy="369332"/>
          </a:xfrm>
          <a:prstGeom prst="rect">
            <a:avLst/>
          </a:prstGeom>
          <a:solidFill>
            <a:schemeClr val="accent2"/>
          </a:solidFill>
        </p:spPr>
        <p:txBody>
          <a:bodyPr wrap="squar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Regional Crisis Management Planning</a:t>
            </a:r>
            <a:endParaRPr lang="en-IE" dirty="0">
              <a:solidFill>
                <a:schemeClr val="bg1"/>
              </a:solidFill>
            </a:endParaRPr>
          </a:p>
        </p:txBody>
      </p:sp>
      <p:pic>
        <p:nvPicPr>
          <p:cNvPr id="5" name="Picture 4" descr="A picture containing person, outdoor&#10;&#10;Description automatically generated">
            <a:extLst>
              <a:ext uri="{FF2B5EF4-FFF2-40B4-BE49-F238E27FC236}">
                <a16:creationId xmlns:a16="http://schemas.microsoft.com/office/drawing/2014/main" id="{95565790-10F2-DD6F-64E3-6AE5F9D6FA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2300" y="1724024"/>
            <a:ext cx="5500679" cy="3667119"/>
          </a:xfrm>
          <a:prstGeom prst="rect">
            <a:avLst/>
          </a:prstGeom>
        </p:spPr>
      </p:pic>
    </p:spTree>
    <p:extLst>
      <p:ext uri="{BB962C8B-B14F-4D97-AF65-F5344CB8AC3E}">
        <p14:creationId xmlns:p14="http://schemas.microsoft.com/office/powerpoint/2010/main" val="172075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EA37798-9BAE-75AD-53A0-5DC30030077E}"/>
              </a:ext>
            </a:extLst>
          </p:cNvPr>
          <p:cNvSpPr>
            <a:spLocks noGrp="1"/>
          </p:cNvSpPr>
          <p:nvPr>
            <p:ph type="body" sz="quarter" idx="18"/>
          </p:nvPr>
        </p:nvSpPr>
        <p:spPr>
          <a:xfrm>
            <a:off x="734715" y="1757011"/>
            <a:ext cx="8901204" cy="4367564"/>
          </a:xfrm>
        </p:spPr>
        <p:txBody>
          <a:bodyPr>
            <a:normAutofit fontScale="85000" lnSpcReduction="10000"/>
          </a:bodyPr>
          <a:lstStyle/>
          <a:p>
            <a:pPr algn="l"/>
            <a:r>
              <a:rPr lang="en-GB" sz="2400" dirty="0"/>
              <a:t>Media relations remain one of the most critical elements in crisis management. The supervision of media coverage of both the crisis and the crisis management process is a core issue for tourism authorities and tour operators. The establishment and maintenance of effective media relations is a critical function of destination tourist authorities. Media relations extend beyond developing a network of contacts with local media and usually require the development of global contacts. </a:t>
            </a:r>
          </a:p>
          <a:p>
            <a:pPr algn="l"/>
            <a:endParaRPr lang="en-GB" sz="2400" dirty="0"/>
          </a:p>
          <a:p>
            <a:pPr algn="l"/>
            <a:r>
              <a:rPr lang="en-GB" sz="2400" dirty="0"/>
              <a:t>The November 1997 Luxor massacre, Israeli–Palestinian political violence, and the 2001 foot-and-mouth disease crisis in the United Kingdom were all subject to worldwide attention and scrutiny. When foreign tourists are victims or are indirectly affected by a particular crisis, they are often subject to media attention in their home country. Conversely, the international pervasiveness of American, British, and German global news networks such as CNN, BBC, and Deutsche </a:t>
            </a:r>
            <a:r>
              <a:rPr lang="en-GB" sz="2400" dirty="0" err="1"/>
              <a:t>Welle</a:t>
            </a:r>
            <a:r>
              <a:rPr lang="en-GB" sz="2400" dirty="0"/>
              <a:t> meant that many local issues in those countries become globally disseminated.</a:t>
            </a:r>
          </a:p>
          <a:p>
            <a:endParaRPr lang="en-IE" dirty="0"/>
          </a:p>
        </p:txBody>
      </p:sp>
      <p:sp>
        <p:nvSpPr>
          <p:cNvPr id="6" name="Text Placeholder 5">
            <a:extLst>
              <a:ext uri="{FF2B5EF4-FFF2-40B4-BE49-F238E27FC236}">
                <a16:creationId xmlns:a16="http://schemas.microsoft.com/office/drawing/2014/main" id="{89F7EB5D-1C93-23F2-742F-0BF5BD390B8E}"/>
              </a:ext>
            </a:extLst>
          </p:cNvPr>
          <p:cNvSpPr>
            <a:spLocks noGrp="1"/>
          </p:cNvSpPr>
          <p:nvPr>
            <p:ph type="body" sz="quarter" idx="16"/>
          </p:nvPr>
        </p:nvSpPr>
        <p:spPr>
          <a:xfrm>
            <a:off x="734714" y="642972"/>
            <a:ext cx="10596674" cy="916887"/>
          </a:xfrm>
        </p:spPr>
        <p:txBody>
          <a:bodyPr>
            <a:normAutofit fontScale="92500" lnSpcReduction="10000"/>
          </a:bodyPr>
          <a:lstStyle/>
          <a:p>
            <a:pPr algn="l" rtl="0"/>
            <a:r>
              <a:rPr lang="en-GB" sz="3600" b="1" i="0" dirty="0">
                <a:effectLst/>
              </a:rPr>
              <a:t>Research: </a:t>
            </a:r>
            <a:r>
              <a:rPr lang="en-GB" sz="2600" b="0" dirty="0"/>
              <a:t>The Supervision of Media Coverage During a Crisis is a Core Issue for Tourism Authorities and Operators</a:t>
            </a:r>
          </a:p>
          <a:p>
            <a:endParaRPr lang="en-IE" dirty="0"/>
          </a:p>
        </p:txBody>
      </p:sp>
      <p:grpSp>
        <p:nvGrpSpPr>
          <p:cNvPr id="8" name="Graphic 2">
            <a:extLst>
              <a:ext uri="{FF2B5EF4-FFF2-40B4-BE49-F238E27FC236}">
                <a16:creationId xmlns:a16="http://schemas.microsoft.com/office/drawing/2014/main" id="{D5C6D5EF-F0B6-D850-774D-32E3D3984A1E}"/>
              </a:ext>
            </a:extLst>
          </p:cNvPr>
          <p:cNvGrpSpPr/>
          <p:nvPr/>
        </p:nvGrpSpPr>
        <p:grpSpPr>
          <a:xfrm>
            <a:off x="9945283" y="1255566"/>
            <a:ext cx="1866204" cy="1526432"/>
            <a:chOff x="7903196" y="4237101"/>
            <a:chExt cx="1261886" cy="1055032"/>
          </a:xfrm>
        </p:grpSpPr>
        <p:sp>
          <p:nvSpPr>
            <p:cNvPr id="9" name="Freeform 926">
              <a:extLst>
                <a:ext uri="{FF2B5EF4-FFF2-40B4-BE49-F238E27FC236}">
                  <a16:creationId xmlns:a16="http://schemas.microsoft.com/office/drawing/2014/main" id="{F23371F4-D9F3-11DF-5586-5D601E5A6CFA}"/>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10" name="Freeform 927">
              <a:extLst>
                <a:ext uri="{FF2B5EF4-FFF2-40B4-BE49-F238E27FC236}">
                  <a16:creationId xmlns:a16="http://schemas.microsoft.com/office/drawing/2014/main" id="{F700F1C0-D7F6-E024-4901-FFBF28787B3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11" name="Freeform 928">
              <a:extLst>
                <a:ext uri="{FF2B5EF4-FFF2-40B4-BE49-F238E27FC236}">
                  <a16:creationId xmlns:a16="http://schemas.microsoft.com/office/drawing/2014/main" id="{174C46EA-8533-2F3F-A71D-3568D3975BFD}"/>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12" name="Freeform 929">
              <a:extLst>
                <a:ext uri="{FF2B5EF4-FFF2-40B4-BE49-F238E27FC236}">
                  <a16:creationId xmlns:a16="http://schemas.microsoft.com/office/drawing/2014/main" id="{F8A81B13-D2AF-FE4D-6129-5018DCD2BAB5}"/>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3" name="Freeform 930">
              <a:extLst>
                <a:ext uri="{FF2B5EF4-FFF2-40B4-BE49-F238E27FC236}">
                  <a16:creationId xmlns:a16="http://schemas.microsoft.com/office/drawing/2014/main" id="{57D0CCB8-A621-3C11-F1A4-CCC55F52F8CF}"/>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4" name="Freeform 931">
              <a:extLst>
                <a:ext uri="{FF2B5EF4-FFF2-40B4-BE49-F238E27FC236}">
                  <a16:creationId xmlns:a16="http://schemas.microsoft.com/office/drawing/2014/main" id="{CD575DBA-5E37-D00C-890D-81C684724B2C}"/>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5" name="Freeform 932">
              <a:extLst>
                <a:ext uri="{FF2B5EF4-FFF2-40B4-BE49-F238E27FC236}">
                  <a16:creationId xmlns:a16="http://schemas.microsoft.com/office/drawing/2014/main" id="{FFDEE7C7-946D-A182-E42C-F2625FF72D74}"/>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6" name="Freeform 933">
              <a:extLst>
                <a:ext uri="{FF2B5EF4-FFF2-40B4-BE49-F238E27FC236}">
                  <a16:creationId xmlns:a16="http://schemas.microsoft.com/office/drawing/2014/main" id="{C989F4FF-08AB-7B3F-1F64-08C0F10BC9B1}"/>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7" name="Freeform 934">
              <a:extLst>
                <a:ext uri="{FF2B5EF4-FFF2-40B4-BE49-F238E27FC236}">
                  <a16:creationId xmlns:a16="http://schemas.microsoft.com/office/drawing/2014/main" id="{1BE5349C-261C-C42F-A730-B450794D99BE}"/>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5">
              <a:extLst>
                <a:ext uri="{FF2B5EF4-FFF2-40B4-BE49-F238E27FC236}">
                  <a16:creationId xmlns:a16="http://schemas.microsoft.com/office/drawing/2014/main" id="{F9CB37AF-8E84-2C6A-0ABE-69A79DAC7E54}"/>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9" name="Freeform 936">
              <a:extLst>
                <a:ext uri="{FF2B5EF4-FFF2-40B4-BE49-F238E27FC236}">
                  <a16:creationId xmlns:a16="http://schemas.microsoft.com/office/drawing/2014/main" id="{CCB59C19-0C93-91FB-0D88-F8D7B48840E3}"/>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0" name="Freeform 937">
              <a:extLst>
                <a:ext uri="{FF2B5EF4-FFF2-40B4-BE49-F238E27FC236}">
                  <a16:creationId xmlns:a16="http://schemas.microsoft.com/office/drawing/2014/main" id="{7CA3EB8F-47CB-59DF-8155-416ED9141192}"/>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 name="Freeform 938">
              <a:extLst>
                <a:ext uri="{FF2B5EF4-FFF2-40B4-BE49-F238E27FC236}">
                  <a16:creationId xmlns:a16="http://schemas.microsoft.com/office/drawing/2014/main" id="{F36E8E7C-E5B6-2E83-A242-0F960229319E}"/>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2" name="Freeform 939">
              <a:extLst>
                <a:ext uri="{FF2B5EF4-FFF2-40B4-BE49-F238E27FC236}">
                  <a16:creationId xmlns:a16="http://schemas.microsoft.com/office/drawing/2014/main" id="{39178C7C-54B1-9548-1214-4EA9C78F3FCA}"/>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0">
              <a:extLst>
                <a:ext uri="{FF2B5EF4-FFF2-40B4-BE49-F238E27FC236}">
                  <a16:creationId xmlns:a16="http://schemas.microsoft.com/office/drawing/2014/main" id="{94AD73B5-3919-B01B-DE79-59F2270DA3DA}"/>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1">
              <a:extLst>
                <a:ext uri="{FF2B5EF4-FFF2-40B4-BE49-F238E27FC236}">
                  <a16:creationId xmlns:a16="http://schemas.microsoft.com/office/drawing/2014/main" id="{7D7CBF6B-5AA2-FDBA-01CB-ED7688AD110A}"/>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2">
              <a:extLst>
                <a:ext uri="{FF2B5EF4-FFF2-40B4-BE49-F238E27FC236}">
                  <a16:creationId xmlns:a16="http://schemas.microsoft.com/office/drawing/2014/main" id="{5E778E78-E8C8-3BF1-D1C1-04AE984CDC70}"/>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3">
              <a:extLst>
                <a:ext uri="{FF2B5EF4-FFF2-40B4-BE49-F238E27FC236}">
                  <a16:creationId xmlns:a16="http://schemas.microsoft.com/office/drawing/2014/main" id="{507BBB7D-A06D-9D05-1E7F-73AAC3F51C90}"/>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4">
              <a:extLst>
                <a:ext uri="{FF2B5EF4-FFF2-40B4-BE49-F238E27FC236}">
                  <a16:creationId xmlns:a16="http://schemas.microsoft.com/office/drawing/2014/main" id="{A4C0C8DA-2351-106C-CCD0-968FB50E68A0}"/>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5">
              <a:extLst>
                <a:ext uri="{FF2B5EF4-FFF2-40B4-BE49-F238E27FC236}">
                  <a16:creationId xmlns:a16="http://schemas.microsoft.com/office/drawing/2014/main" id="{1510A584-566B-EEC3-2479-71C2B3CD903F}"/>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9" name="Freeform 946">
              <a:extLst>
                <a:ext uri="{FF2B5EF4-FFF2-40B4-BE49-F238E27FC236}">
                  <a16:creationId xmlns:a16="http://schemas.microsoft.com/office/drawing/2014/main" id="{DA821DB9-404A-AC55-2080-8FECF8116C5A}"/>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30" name="Freeform 947">
              <a:extLst>
                <a:ext uri="{FF2B5EF4-FFF2-40B4-BE49-F238E27FC236}">
                  <a16:creationId xmlns:a16="http://schemas.microsoft.com/office/drawing/2014/main" id="{EDC80FA9-16E9-3214-0787-C83A6DA27AE3}"/>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8">
              <a:extLst>
                <a:ext uri="{FF2B5EF4-FFF2-40B4-BE49-F238E27FC236}">
                  <a16:creationId xmlns:a16="http://schemas.microsoft.com/office/drawing/2014/main" id="{7C0EC7BD-E2B8-5657-7F21-6EC0F69C7369}"/>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32" name="Freeform 949">
              <a:extLst>
                <a:ext uri="{FF2B5EF4-FFF2-40B4-BE49-F238E27FC236}">
                  <a16:creationId xmlns:a16="http://schemas.microsoft.com/office/drawing/2014/main" id="{590F1312-94A1-7B76-1D23-51A1BAEAC0E3}"/>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3" name="Freeform 950">
              <a:extLst>
                <a:ext uri="{FF2B5EF4-FFF2-40B4-BE49-F238E27FC236}">
                  <a16:creationId xmlns:a16="http://schemas.microsoft.com/office/drawing/2014/main" id="{D6CA29D7-2458-1834-4970-606E6B937C5A}"/>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4" name="Freeform 951">
              <a:extLst>
                <a:ext uri="{FF2B5EF4-FFF2-40B4-BE49-F238E27FC236}">
                  <a16:creationId xmlns:a16="http://schemas.microsoft.com/office/drawing/2014/main" id="{EDBEB5AC-F718-4D36-4080-FAB44E3F1EF4}"/>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5" name="Freeform 952">
              <a:extLst>
                <a:ext uri="{FF2B5EF4-FFF2-40B4-BE49-F238E27FC236}">
                  <a16:creationId xmlns:a16="http://schemas.microsoft.com/office/drawing/2014/main" id="{19E9FE82-880D-99CF-8726-1F9F9A94C799}"/>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6" name="Freeform 953">
              <a:extLst>
                <a:ext uri="{FF2B5EF4-FFF2-40B4-BE49-F238E27FC236}">
                  <a16:creationId xmlns:a16="http://schemas.microsoft.com/office/drawing/2014/main" id="{5C10F7AD-FB1E-2364-0989-E1AF7CFE992E}"/>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7" name="Freeform 954">
              <a:extLst>
                <a:ext uri="{FF2B5EF4-FFF2-40B4-BE49-F238E27FC236}">
                  <a16:creationId xmlns:a16="http://schemas.microsoft.com/office/drawing/2014/main" id="{136B0C43-05F3-9BD8-9776-0CA6EB08CAF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955">
              <a:extLst>
                <a:ext uri="{FF2B5EF4-FFF2-40B4-BE49-F238E27FC236}">
                  <a16:creationId xmlns:a16="http://schemas.microsoft.com/office/drawing/2014/main" id="{F87C3AEC-AEB0-AB66-D5BE-C7E9619644C4}"/>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9" name="Freeform 956">
              <a:extLst>
                <a:ext uri="{FF2B5EF4-FFF2-40B4-BE49-F238E27FC236}">
                  <a16:creationId xmlns:a16="http://schemas.microsoft.com/office/drawing/2014/main" id="{C18E9B03-352A-D360-7E74-996A29AD844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40" name="Freeform 957">
              <a:extLst>
                <a:ext uri="{FF2B5EF4-FFF2-40B4-BE49-F238E27FC236}">
                  <a16:creationId xmlns:a16="http://schemas.microsoft.com/office/drawing/2014/main" id="{74C790B1-772B-4DBE-216B-DC7D23D53940}"/>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41" name="Freeform 958">
              <a:extLst>
                <a:ext uri="{FF2B5EF4-FFF2-40B4-BE49-F238E27FC236}">
                  <a16:creationId xmlns:a16="http://schemas.microsoft.com/office/drawing/2014/main" id="{7B464BC1-0941-927A-139D-8DEA8249A27F}"/>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59">
              <a:extLst>
                <a:ext uri="{FF2B5EF4-FFF2-40B4-BE49-F238E27FC236}">
                  <a16:creationId xmlns:a16="http://schemas.microsoft.com/office/drawing/2014/main" id="{9FF537D6-5DE8-F2D2-F3EE-8E0973380709}"/>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0">
              <a:extLst>
                <a:ext uri="{FF2B5EF4-FFF2-40B4-BE49-F238E27FC236}">
                  <a16:creationId xmlns:a16="http://schemas.microsoft.com/office/drawing/2014/main" id="{53492C37-227C-90E2-3FAE-051E640E70B4}"/>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1">
              <a:extLst>
                <a:ext uri="{FF2B5EF4-FFF2-40B4-BE49-F238E27FC236}">
                  <a16:creationId xmlns:a16="http://schemas.microsoft.com/office/drawing/2014/main" id="{217DCEFE-9C6E-549D-3BD1-E41990EF2139}"/>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5" name="Freeform 962">
              <a:extLst>
                <a:ext uri="{FF2B5EF4-FFF2-40B4-BE49-F238E27FC236}">
                  <a16:creationId xmlns:a16="http://schemas.microsoft.com/office/drawing/2014/main" id="{ADF54BC5-D7DC-907F-9813-07524AA4BE7D}"/>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3">
              <a:extLst>
                <a:ext uri="{FF2B5EF4-FFF2-40B4-BE49-F238E27FC236}">
                  <a16:creationId xmlns:a16="http://schemas.microsoft.com/office/drawing/2014/main" id="{2B83BBFD-F6BB-412B-D8D8-5FB10A0478C6}"/>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4">
              <a:extLst>
                <a:ext uri="{FF2B5EF4-FFF2-40B4-BE49-F238E27FC236}">
                  <a16:creationId xmlns:a16="http://schemas.microsoft.com/office/drawing/2014/main" id="{BB354553-7507-5B7B-D0A3-525D2104FD0A}"/>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8" name="Freeform 965">
              <a:extLst>
                <a:ext uri="{FF2B5EF4-FFF2-40B4-BE49-F238E27FC236}">
                  <a16:creationId xmlns:a16="http://schemas.microsoft.com/office/drawing/2014/main" id="{2DA39F77-279B-4A87-E66F-1EE8C79D2295}"/>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6">
              <a:extLst>
                <a:ext uri="{FF2B5EF4-FFF2-40B4-BE49-F238E27FC236}">
                  <a16:creationId xmlns:a16="http://schemas.microsoft.com/office/drawing/2014/main" id="{3A2AE8CE-5FC7-0EDB-92CB-1DCBE2D9684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67">
              <a:extLst>
                <a:ext uri="{FF2B5EF4-FFF2-40B4-BE49-F238E27FC236}">
                  <a16:creationId xmlns:a16="http://schemas.microsoft.com/office/drawing/2014/main" id="{C45E27C8-F86C-203A-B852-344CDBDE96C0}"/>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51" name="Freeform 968">
              <a:extLst>
                <a:ext uri="{FF2B5EF4-FFF2-40B4-BE49-F238E27FC236}">
                  <a16:creationId xmlns:a16="http://schemas.microsoft.com/office/drawing/2014/main" id="{C1122256-E9A0-CC11-6915-783BE5FD958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2" name="Freeform 969">
              <a:extLst>
                <a:ext uri="{FF2B5EF4-FFF2-40B4-BE49-F238E27FC236}">
                  <a16:creationId xmlns:a16="http://schemas.microsoft.com/office/drawing/2014/main" id="{46EAEEAA-99B0-C90B-5F80-5312AEF51D78}"/>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3" name="Freeform 970">
              <a:extLst>
                <a:ext uri="{FF2B5EF4-FFF2-40B4-BE49-F238E27FC236}">
                  <a16:creationId xmlns:a16="http://schemas.microsoft.com/office/drawing/2014/main" id="{F8C1E552-BB02-D33D-3C38-246F5FDD143A}"/>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4" name="Freeform 971">
              <a:extLst>
                <a:ext uri="{FF2B5EF4-FFF2-40B4-BE49-F238E27FC236}">
                  <a16:creationId xmlns:a16="http://schemas.microsoft.com/office/drawing/2014/main" id="{FC84AEFF-4948-36A5-0EB9-B4B7E63F1427}"/>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5" name="Freeform 972">
              <a:extLst>
                <a:ext uri="{FF2B5EF4-FFF2-40B4-BE49-F238E27FC236}">
                  <a16:creationId xmlns:a16="http://schemas.microsoft.com/office/drawing/2014/main" id="{9A4A7517-7753-7648-D664-096196D59617}"/>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6" name="Freeform 973">
              <a:extLst>
                <a:ext uri="{FF2B5EF4-FFF2-40B4-BE49-F238E27FC236}">
                  <a16:creationId xmlns:a16="http://schemas.microsoft.com/office/drawing/2014/main" id="{FF850EDC-1D8B-E153-146A-56566190E551}"/>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7" name="Freeform 974">
              <a:extLst>
                <a:ext uri="{FF2B5EF4-FFF2-40B4-BE49-F238E27FC236}">
                  <a16:creationId xmlns:a16="http://schemas.microsoft.com/office/drawing/2014/main" id="{0961ADD6-6956-6393-1EDD-0CD5F55B1BC5}"/>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8" name="Freeform 975">
              <a:extLst>
                <a:ext uri="{FF2B5EF4-FFF2-40B4-BE49-F238E27FC236}">
                  <a16:creationId xmlns:a16="http://schemas.microsoft.com/office/drawing/2014/main" id="{2CB055C7-6B4A-BFE4-3CD8-C18B2E487060}"/>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9" name="Freeform 976">
              <a:extLst>
                <a:ext uri="{FF2B5EF4-FFF2-40B4-BE49-F238E27FC236}">
                  <a16:creationId xmlns:a16="http://schemas.microsoft.com/office/drawing/2014/main" id="{37DBB657-F4C7-DA44-8B7D-CF163CF44F6E}"/>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60" name="Freeform 977">
              <a:extLst>
                <a:ext uri="{FF2B5EF4-FFF2-40B4-BE49-F238E27FC236}">
                  <a16:creationId xmlns:a16="http://schemas.microsoft.com/office/drawing/2014/main" id="{1C71E368-D444-9999-4FF8-E82A861336E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61" name="Freeform 978">
              <a:extLst>
                <a:ext uri="{FF2B5EF4-FFF2-40B4-BE49-F238E27FC236}">
                  <a16:creationId xmlns:a16="http://schemas.microsoft.com/office/drawing/2014/main" id="{BA0CD6F2-1B04-8674-822E-5DE4383199A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62" name="Freeform 979">
              <a:extLst>
                <a:ext uri="{FF2B5EF4-FFF2-40B4-BE49-F238E27FC236}">
                  <a16:creationId xmlns:a16="http://schemas.microsoft.com/office/drawing/2014/main" id="{606168F1-1410-3EC9-0C84-91C974123A12}"/>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3" name="Freeform 980">
              <a:extLst>
                <a:ext uri="{FF2B5EF4-FFF2-40B4-BE49-F238E27FC236}">
                  <a16:creationId xmlns:a16="http://schemas.microsoft.com/office/drawing/2014/main" id="{537738D7-F6DC-2B2C-6F77-4962DF7CF077}"/>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4" name="Freeform 981">
              <a:extLst>
                <a:ext uri="{FF2B5EF4-FFF2-40B4-BE49-F238E27FC236}">
                  <a16:creationId xmlns:a16="http://schemas.microsoft.com/office/drawing/2014/main" id="{AA2E2BAB-9061-A0E4-37C2-B98624746B9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5" name="Freeform 982">
              <a:extLst>
                <a:ext uri="{FF2B5EF4-FFF2-40B4-BE49-F238E27FC236}">
                  <a16:creationId xmlns:a16="http://schemas.microsoft.com/office/drawing/2014/main" id="{50541B29-07CA-8B6F-4C66-FE2B766735C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pic>
        <p:nvPicPr>
          <p:cNvPr id="66" name="Graphic 65" descr="Document with solid fill">
            <a:hlinkClick r:id="" action="ppaction://noaction"/>
            <a:extLst>
              <a:ext uri="{FF2B5EF4-FFF2-40B4-BE49-F238E27FC236}">
                <a16:creationId xmlns:a16="http://schemas.microsoft.com/office/drawing/2014/main" id="{677A4E1D-CB32-EDFA-3941-E9EC988E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0702" y="3284679"/>
            <a:ext cx="1950785" cy="1950785"/>
          </a:xfrm>
          <a:prstGeom prst="rect">
            <a:avLst/>
          </a:prstGeom>
        </p:spPr>
      </p:pic>
      <p:sp>
        <p:nvSpPr>
          <p:cNvPr id="67" name="TextBox 66">
            <a:extLst>
              <a:ext uri="{FF2B5EF4-FFF2-40B4-BE49-F238E27FC236}">
                <a16:creationId xmlns:a16="http://schemas.microsoft.com/office/drawing/2014/main" id="{D80F16BD-38D0-A755-4715-00383D9546E6}"/>
              </a:ext>
            </a:extLst>
          </p:cNvPr>
          <p:cNvSpPr txBox="1"/>
          <p:nvPr/>
        </p:nvSpPr>
        <p:spPr>
          <a:xfrm>
            <a:off x="9928285" y="5194599"/>
            <a:ext cx="1872578" cy="646331"/>
          </a:xfrm>
          <a:prstGeom prst="rect">
            <a:avLst/>
          </a:prstGeom>
          <a:noFill/>
        </p:spPr>
        <p:txBody>
          <a:bodyPr wrap="square" rtlCol="0">
            <a:spAutoFit/>
          </a:bodyPr>
          <a:lstStyle/>
          <a:p>
            <a:pPr algn="ctr"/>
            <a:r>
              <a:rPr lang="en-IE" dirty="0">
                <a:solidFill>
                  <a:schemeClr val="bg1"/>
                </a:solidFill>
                <a:hlinkClick r:id="" action="ppaction://noaction">
                  <a:extLst>
                    <a:ext uri="{A12FA001-AC4F-418D-AE19-62706E023703}">
                      <ahyp:hlinkClr xmlns:ahyp="http://schemas.microsoft.com/office/drawing/2018/hyperlinkcolor" val="tx"/>
                    </a:ext>
                  </a:extLst>
                </a:hlinkClick>
              </a:rPr>
              <a:t>Read Research Article</a:t>
            </a:r>
            <a:endParaRPr lang="en-IE" dirty="0">
              <a:solidFill>
                <a:schemeClr val="bg1"/>
              </a:solidFill>
            </a:endParaRPr>
          </a:p>
        </p:txBody>
      </p:sp>
    </p:spTree>
    <p:extLst>
      <p:ext uri="{BB962C8B-B14F-4D97-AF65-F5344CB8AC3E}">
        <p14:creationId xmlns:p14="http://schemas.microsoft.com/office/powerpoint/2010/main" val="70272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855599"/>
            <a:ext cx="5564883" cy="5706117"/>
          </a:xfrm>
        </p:spPr>
        <p:txBody>
          <a:bodyPr>
            <a:noAutofit/>
          </a:bodyPr>
          <a:lstStyle/>
          <a:p>
            <a:pPr algn="l"/>
            <a:r>
              <a:rPr lang="en-GB" sz="2000" dirty="0"/>
              <a:t>Crisis events often make globalized news depending on how it is publicized it can both cause problems or can assist in recovery and restoring </a:t>
            </a:r>
          </a:p>
          <a:p>
            <a:pPr algn="l"/>
            <a:endParaRPr lang="en-GB" sz="2000" b="0" i="0" dirty="0">
              <a:effectLst/>
            </a:endParaRPr>
          </a:p>
          <a:p>
            <a:pPr algn="l"/>
            <a:r>
              <a:rPr lang="en-GB" sz="2000" i="1" dirty="0"/>
              <a:t>The international media appear to have a penchant for focusing on a number of key elements which determine the newsworthiness of an issue. </a:t>
            </a:r>
            <a:r>
              <a:rPr lang="en-GB" sz="2000" i="1" dirty="0" err="1"/>
              <a:t>Favored</a:t>
            </a:r>
            <a:r>
              <a:rPr lang="en-GB" sz="2000" i="1" dirty="0"/>
              <a:t> items tend to be defined under the following categories: crime; crisis; conflict; conquest; corruption; catharsis; cataclysm; rescue; scandal; triumph over adversity. (</a:t>
            </a:r>
            <a:r>
              <a:rPr lang="en-GB" sz="2000" i="1" dirty="0">
                <a:hlinkClick r:id="" action="ppaction://noaction">
                  <a:extLst>
                    <a:ext uri="{A12FA001-AC4F-418D-AE19-62706E023703}">
                      <ahyp:hlinkClr xmlns:ahyp="http://schemas.microsoft.com/office/drawing/2018/hyperlinkcolor" val="tx"/>
                    </a:ext>
                  </a:extLst>
                </a:hlinkClick>
              </a:rPr>
              <a:t>Research Article</a:t>
            </a:r>
            <a:r>
              <a:rPr lang="en-GB" sz="2000" i="1" dirty="0"/>
              <a:t>)</a:t>
            </a:r>
          </a:p>
          <a:p>
            <a:pPr algn="l"/>
            <a:endParaRPr lang="en-GB" sz="2000" i="1" dirty="0"/>
          </a:p>
          <a:p>
            <a:pPr algn="l"/>
            <a:r>
              <a:rPr lang="en-GB" sz="2000" dirty="0"/>
              <a:t>The role of effective public relations management is critical for tourist authorities in democratic countries to ensure that recovery and restoration efforts are reported at all, let alone in proportion to the coverage of the actual crisis. </a:t>
            </a:r>
            <a:endParaRPr lang="en-IE" sz="2000" dirty="0"/>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582221"/>
          </a:xfrm>
        </p:spPr>
        <p:txBody>
          <a:bodyPr>
            <a:normAutofit fontScale="92500" lnSpcReduction="10000"/>
          </a:bodyPr>
          <a:lstStyle/>
          <a:p>
            <a:pPr algn="ctr"/>
            <a:r>
              <a:rPr lang="en-IE" b="0" dirty="0"/>
              <a:t>Media Love ‘Bad News’</a:t>
            </a:r>
          </a:p>
        </p:txBody>
      </p:sp>
      <p:pic>
        <p:nvPicPr>
          <p:cNvPr id="2" name="Graphic 1" descr="Document with solid fill">
            <a:hlinkClick r:id="rId2"/>
            <a:extLst>
              <a:ext uri="{FF2B5EF4-FFF2-40B4-BE49-F238E27FC236}">
                <a16:creationId xmlns:a16="http://schemas.microsoft.com/office/drawing/2014/main" id="{4AB66432-F0F2-B049-6A42-937F987D7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8280" y="5937501"/>
            <a:ext cx="1009650" cy="1009650"/>
          </a:xfrm>
          <a:prstGeom prst="rect">
            <a:avLst/>
          </a:prstGeom>
        </p:spPr>
      </p:pic>
      <p:sp>
        <p:nvSpPr>
          <p:cNvPr id="3" name="TextBox 2">
            <a:extLst>
              <a:ext uri="{FF2B5EF4-FFF2-40B4-BE49-F238E27FC236}">
                <a16:creationId xmlns:a16="http://schemas.microsoft.com/office/drawing/2014/main" id="{EA0133C4-A139-B517-BD1F-369FCD92973D}"/>
              </a:ext>
            </a:extLst>
          </p:cNvPr>
          <p:cNvSpPr txBox="1"/>
          <p:nvPr/>
        </p:nvSpPr>
        <p:spPr>
          <a:xfrm>
            <a:off x="7972425" y="6488668"/>
            <a:ext cx="4219575" cy="369332"/>
          </a:xfrm>
          <a:prstGeom prst="rect">
            <a:avLst/>
          </a:prstGeom>
          <a:solidFill>
            <a:schemeClr val="accent2"/>
          </a:solidFill>
        </p:spPr>
        <p:txBody>
          <a:bodyPr wrap="square" rtlCol="0">
            <a:spAutoFit/>
          </a:bodyPr>
          <a:lstStyle/>
          <a:p>
            <a:r>
              <a:rPr lang="en-IE" dirty="0">
                <a:solidFill>
                  <a:schemeClr val="bg1"/>
                </a:solidFill>
                <a:hlinkClick r:id="rId5">
                  <a:extLst>
                    <a:ext uri="{A12FA001-AC4F-418D-AE19-62706E023703}">
                      <ahyp:hlinkClr xmlns:ahyp="http://schemas.microsoft.com/office/drawing/2018/hyperlinkcolor" val="tx"/>
                    </a:ext>
                  </a:extLst>
                </a:hlinkClick>
              </a:rPr>
              <a:t>Regional Crisis Management Planning</a:t>
            </a:r>
            <a:endParaRPr lang="en-IE" dirty="0">
              <a:solidFill>
                <a:schemeClr val="bg1"/>
              </a:solidFill>
            </a:endParaRPr>
          </a:p>
        </p:txBody>
      </p:sp>
      <p:pic>
        <p:nvPicPr>
          <p:cNvPr id="5" name="Picture 4" descr="A person sitting at a desk&#10;&#10;Description automatically generated with low confidence">
            <a:extLst>
              <a:ext uri="{FF2B5EF4-FFF2-40B4-BE49-F238E27FC236}">
                <a16:creationId xmlns:a16="http://schemas.microsoft.com/office/drawing/2014/main" id="{8E0BB660-09E5-BEEB-C776-7A00918B91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944"/>
          <a:stretch/>
        </p:blipFill>
        <p:spPr>
          <a:xfrm>
            <a:off x="6884192" y="0"/>
            <a:ext cx="4572000" cy="6038850"/>
          </a:xfrm>
          <a:prstGeom prst="rect">
            <a:avLst/>
          </a:prstGeom>
        </p:spPr>
      </p:pic>
    </p:spTree>
    <p:extLst>
      <p:ext uri="{BB962C8B-B14F-4D97-AF65-F5344CB8AC3E}">
        <p14:creationId xmlns:p14="http://schemas.microsoft.com/office/powerpoint/2010/main" val="351317855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10377</TotalTime>
  <Words>7566</Words>
  <Application>Microsoft Office PowerPoint</Application>
  <PresentationFormat>Widescreen</PresentationFormat>
  <Paragraphs>1632</Paragraphs>
  <Slides>43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Calibri</vt:lpstr>
      <vt:lpstr>Calibri Light</vt:lpstr>
      <vt:lpstr>Century Gothic</vt:lpstr>
      <vt:lpstr>Lato Regular</vt:lpstr>
      <vt:lpstr>Montserrat</vt:lpstr>
      <vt:lpstr>Montserrat Light</vt:lpstr>
      <vt:lpstr>Montserrat Medium</vt:lpstr>
      <vt:lpstr>Quattrocento Sans</vt:lpstr>
      <vt:lpstr>Times New Roman</vt:lpstr>
      <vt:lpstr>TT Norms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1135</cp:revision>
  <dcterms:created xsi:type="dcterms:W3CDTF">2020-10-14T13:32:04Z</dcterms:created>
  <dcterms:modified xsi:type="dcterms:W3CDTF">2023-10-26T07:29:11Z</dcterms:modified>
</cp:coreProperties>
</file>