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5"/>
  </p:notesMasterIdLst>
  <p:handoutMasterIdLst>
    <p:handoutMasterId r:id="rId76"/>
  </p:handoutMasterIdLst>
  <p:sldIdLst>
    <p:sldId id="5494" r:id="rId2"/>
    <p:sldId id="5478" r:id="rId3"/>
    <p:sldId id="5510" r:id="rId4"/>
    <p:sldId id="6002" r:id="rId5"/>
    <p:sldId id="6001" r:id="rId6"/>
    <p:sldId id="5673" r:id="rId7"/>
    <p:sldId id="4874" r:id="rId8"/>
    <p:sldId id="5759" r:id="rId9"/>
    <p:sldId id="5760" r:id="rId10"/>
    <p:sldId id="5761" r:id="rId11"/>
    <p:sldId id="5927" r:id="rId12"/>
    <p:sldId id="5786" r:id="rId13"/>
    <p:sldId id="5785" r:id="rId14"/>
    <p:sldId id="5822" r:id="rId15"/>
    <p:sldId id="5787" r:id="rId16"/>
    <p:sldId id="5672" r:id="rId17"/>
    <p:sldId id="5789" r:id="rId18"/>
    <p:sldId id="5782" r:id="rId19"/>
    <p:sldId id="5784" r:id="rId20"/>
    <p:sldId id="5823" r:id="rId21"/>
    <p:sldId id="5788" r:id="rId22"/>
    <p:sldId id="5790" r:id="rId23"/>
    <p:sldId id="5825" r:id="rId24"/>
    <p:sldId id="5817" r:id="rId25"/>
    <p:sldId id="5791" r:id="rId26"/>
    <p:sldId id="5813" r:id="rId27"/>
    <p:sldId id="5792" r:id="rId28"/>
    <p:sldId id="5812" r:id="rId29"/>
    <p:sldId id="5815" r:id="rId30"/>
    <p:sldId id="5797" r:id="rId31"/>
    <p:sldId id="5798" r:id="rId32"/>
    <p:sldId id="5876" r:id="rId33"/>
    <p:sldId id="5832" r:id="rId34"/>
    <p:sldId id="5882" r:id="rId35"/>
    <p:sldId id="5802" r:id="rId36"/>
    <p:sldId id="5805" r:id="rId37"/>
    <p:sldId id="5806" r:id="rId38"/>
    <p:sldId id="5807" r:id="rId39"/>
    <p:sldId id="5808" r:id="rId40"/>
    <p:sldId id="5809" r:id="rId41"/>
    <p:sldId id="5816" r:id="rId42"/>
    <p:sldId id="5800" r:id="rId43"/>
    <p:sldId id="5801" r:id="rId44"/>
    <p:sldId id="5871" r:id="rId45"/>
    <p:sldId id="5762" r:id="rId46"/>
    <p:sldId id="5872" r:id="rId47"/>
    <p:sldId id="5873" r:id="rId48"/>
    <p:sldId id="6003" r:id="rId49"/>
    <p:sldId id="6005" r:id="rId50"/>
    <p:sldId id="5590" r:id="rId51"/>
    <p:sldId id="5875" r:id="rId52"/>
    <p:sldId id="5894" r:id="rId53"/>
    <p:sldId id="5830" r:id="rId54"/>
    <p:sldId id="5870" r:id="rId55"/>
    <p:sldId id="5834" r:id="rId56"/>
    <p:sldId id="5887" r:id="rId57"/>
    <p:sldId id="5877" r:id="rId58"/>
    <p:sldId id="5925" r:id="rId59"/>
    <p:sldId id="5888" r:id="rId60"/>
    <p:sldId id="5889" r:id="rId61"/>
    <p:sldId id="5878" r:id="rId62"/>
    <p:sldId id="5926" r:id="rId63"/>
    <p:sldId id="5879" r:id="rId64"/>
    <p:sldId id="5880" r:id="rId65"/>
    <p:sldId id="5883" r:id="rId66"/>
    <p:sldId id="5618" r:id="rId67"/>
    <p:sldId id="5884" r:id="rId68"/>
    <p:sldId id="5688" r:id="rId69"/>
    <p:sldId id="5885" r:id="rId70"/>
    <p:sldId id="5886" r:id="rId71"/>
    <p:sldId id="5890" r:id="rId72"/>
    <p:sldId id="5941" r:id="rId73"/>
    <p:sldId id="600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F27954"/>
    <a:srgbClr val="7A547C"/>
    <a:srgbClr val="3AA091"/>
    <a:srgbClr val="086D6E"/>
    <a:srgbClr val="624464"/>
    <a:srgbClr val="F37C57"/>
    <a:srgbClr val="916395"/>
    <a:srgbClr val="E7EBEB"/>
    <a:srgbClr val="F6A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4" autoAdjust="0"/>
    <p:restoredTop sz="96247" autoAdjust="0"/>
  </p:normalViewPr>
  <p:slideViewPr>
    <p:cSldViewPr snapToGrid="0" snapToObjects="1">
      <p:cViewPr varScale="1">
        <p:scale>
          <a:sx n="86" d="100"/>
          <a:sy n="86" d="100"/>
        </p:scale>
        <p:origin x="413" y="8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CB8698-B1B9-43B0-BB33-BDBA39EFB6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AFC7F04F-2D48-4758-81BD-902905810F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3C1735-4C2A-4388-9625-39B3B2E119F3}" type="datetimeFigureOut">
              <a:rPr lang="en-IE" smtClean="0"/>
              <a:t>26/10/2023</a:t>
            </a:fld>
            <a:endParaRPr lang="en-IE"/>
          </a:p>
        </p:txBody>
      </p:sp>
      <p:sp>
        <p:nvSpPr>
          <p:cNvPr id="4" name="Footer Placeholder 3">
            <a:extLst>
              <a:ext uri="{FF2B5EF4-FFF2-40B4-BE49-F238E27FC236}">
                <a16:creationId xmlns:a16="http://schemas.microsoft.com/office/drawing/2014/main" id="{6FB15A29-5C88-4027-B22A-9D40E07A1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4846B7B5-7F1E-4889-AE58-9FD4216462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CCA3A-D2CB-47FF-BC0E-B2676212AF4B}" type="slidenum">
              <a:rPr lang="en-IE" smtClean="0"/>
              <a:t>‹#›</a:t>
            </a:fld>
            <a:endParaRPr lang="en-IE"/>
          </a:p>
        </p:txBody>
      </p:sp>
    </p:spTree>
    <p:extLst>
      <p:ext uri="{BB962C8B-B14F-4D97-AF65-F5344CB8AC3E}">
        <p14:creationId xmlns:p14="http://schemas.microsoft.com/office/powerpoint/2010/main" val="1550575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6E11C-96CD-420A-BBB8-216160B7D62B}" type="datetimeFigureOut">
              <a:rPr lang="en-IE" smtClean="0"/>
              <a:t>26/10/2023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B2EDA-311B-44C4-9505-AE01BBB17CFE}" type="slidenum">
              <a:rPr lang="en-IE" smtClean="0"/>
              <a:t>‹#›</a:t>
            </a:fld>
            <a:endParaRPr lang="en-IE"/>
          </a:p>
        </p:txBody>
      </p:sp>
    </p:spTree>
    <p:extLst>
      <p:ext uri="{BB962C8B-B14F-4D97-AF65-F5344CB8AC3E}">
        <p14:creationId xmlns:p14="http://schemas.microsoft.com/office/powerpoint/2010/main" val="211592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NAVIGATING TOURISM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NAVIGATING TOURISM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8073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98A89666-E704-7640-A996-92B2F1974248}"/>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52A25C1-BB81-4B45-B8E6-7B8C19A024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BD2B9874-7F2B-1548-A278-B99A14E631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3D61BB9-8E34-8F4F-9A2B-2F3CAEC38D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1"/>
            <a:ext cx="11696700" cy="57789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3375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rgbClr val="4D4D4D"/>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marL="0" indent="0">
              <a:lnSpc>
                <a:spcPct val="100000"/>
              </a:lnSpc>
              <a:spcBef>
                <a:spcPts val="0"/>
              </a:spcBef>
              <a:buFont typeface="Arial" panose="020B0604020202020204" pitchFamily="34" charset="0"/>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heading</a:t>
            </a:r>
            <a:endParaRPr lang="en-US" dirty="0"/>
          </a:p>
        </p:txBody>
      </p:sp>
    </p:spTree>
    <p:extLst>
      <p:ext uri="{BB962C8B-B14F-4D97-AF65-F5344CB8AC3E}">
        <p14:creationId xmlns:p14="http://schemas.microsoft.com/office/powerpoint/2010/main" val="449174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550272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605798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266178" y="1226"/>
            <a:ext cx="6893229" cy="5556049"/>
          </a:xfrm>
          <a:prstGeom prst="rect">
            <a:avLst/>
          </a:prstGeom>
        </p:spPr>
      </p:pic>
    </p:spTree>
    <p:extLst>
      <p:ext uri="{BB962C8B-B14F-4D97-AF65-F5344CB8AC3E}">
        <p14:creationId xmlns:p14="http://schemas.microsoft.com/office/powerpoint/2010/main" val="35613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510673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20941-B2F5-9544-AA96-C6DFC38157DA}"/>
              </a:ext>
            </a:extLst>
          </p:cNvPr>
          <p:cNvSpPr/>
          <p:nvPr userDrawn="1"/>
        </p:nvSpPr>
        <p:spPr>
          <a:xfrm>
            <a:off x="0" y="0"/>
            <a:ext cx="12192000" cy="5502729"/>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F08D5A6B-F286-B342-9026-F2DFEB4C0021}"/>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4" name="Group 13">
            <a:extLst>
              <a:ext uri="{FF2B5EF4-FFF2-40B4-BE49-F238E27FC236}">
                <a16:creationId xmlns:a16="http://schemas.microsoft.com/office/drawing/2014/main" id="{32F74629-2C51-1540-BFE3-30E1D7031BA4}"/>
              </a:ext>
            </a:extLst>
          </p:cNvPr>
          <p:cNvGrpSpPr/>
          <p:nvPr userDrawn="1"/>
        </p:nvGrpSpPr>
        <p:grpSpPr>
          <a:xfrm>
            <a:off x="8448790" y="6057987"/>
            <a:ext cx="3144242" cy="374574"/>
            <a:chOff x="301128" y="6151084"/>
            <a:chExt cx="3144242" cy="374574"/>
          </a:xfrm>
        </p:grpSpPr>
        <p:pic>
          <p:nvPicPr>
            <p:cNvPr id="15" name="Picture 14" descr="Shape&#10;&#10;Description automatically generated with medium confidence">
              <a:extLst>
                <a:ext uri="{FF2B5EF4-FFF2-40B4-BE49-F238E27FC236}">
                  <a16:creationId xmlns:a16="http://schemas.microsoft.com/office/drawing/2014/main" id="{DC68759E-8C56-664F-AB4C-52EBB28755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61E06020-14D0-6D4D-A177-7F029E8A62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EE0F82E-5A40-934F-ABF9-B7F30AF9456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9" name="Picture 18" descr="A black and white striped pattern&#10;&#10;Description automatically generated with medium confidence">
            <a:extLst>
              <a:ext uri="{FF2B5EF4-FFF2-40B4-BE49-F238E27FC236}">
                <a16:creationId xmlns:a16="http://schemas.microsoft.com/office/drawing/2014/main" id="{7C0DDBDB-9357-8843-AA3D-D37055F1613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735832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44570" y="0"/>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584877" y="1268415"/>
            <a:ext cx="4621841" cy="5446709"/>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537586" y="304399"/>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470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2BBCFF70-40E8-713E-E8DC-748671379FB8}"/>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5C54085F-870F-12DB-92C3-F395A5C9ED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778A697B-ADCC-EF4E-1AAA-3C5D9CD01FE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507FA8B-605D-93F5-A7C8-D6A1D411E13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6" name="Rectangle 5">
            <a:extLst>
              <a:ext uri="{FF2B5EF4-FFF2-40B4-BE49-F238E27FC236}">
                <a16:creationId xmlns:a16="http://schemas.microsoft.com/office/drawing/2014/main" id="{022CD07A-1F8F-86C6-4FD5-CADDB999EC3F}"/>
              </a:ext>
            </a:extLst>
          </p:cNvPr>
          <p:cNvSpPr/>
          <p:nvPr userDrawn="1"/>
        </p:nvSpPr>
        <p:spPr>
          <a:xfrm flipV="1">
            <a:off x="1099755" y="-36509"/>
            <a:ext cx="6338119" cy="689275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7" name="Text Placeholder 17">
            <a:extLst>
              <a:ext uri="{FF2B5EF4-FFF2-40B4-BE49-F238E27FC236}">
                <a16:creationId xmlns:a16="http://schemas.microsoft.com/office/drawing/2014/main" id="{582C68F6-443C-7AA6-98E5-F22D4A1269DF}"/>
              </a:ext>
            </a:extLst>
          </p:cNvPr>
          <p:cNvSpPr>
            <a:spLocks noGrp="1"/>
          </p:cNvSpPr>
          <p:nvPr>
            <p:ph type="body" sz="quarter" idx="18" hasCustomPrompt="1"/>
          </p:nvPr>
        </p:nvSpPr>
        <p:spPr>
          <a:xfrm>
            <a:off x="1632836" y="1039558"/>
            <a:ext cx="5435642" cy="5666041"/>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 name="Text Placeholder 23">
            <a:extLst>
              <a:ext uri="{FF2B5EF4-FFF2-40B4-BE49-F238E27FC236}">
                <a16:creationId xmlns:a16="http://schemas.microsoft.com/office/drawing/2014/main" id="{4D92D9C6-6B69-684D-8179-2A5B17A8817C}"/>
              </a:ext>
            </a:extLst>
          </p:cNvPr>
          <p:cNvSpPr>
            <a:spLocks noGrp="1"/>
          </p:cNvSpPr>
          <p:nvPr>
            <p:ph type="body" sz="quarter" idx="16" hasCustomPrompt="1"/>
          </p:nvPr>
        </p:nvSpPr>
        <p:spPr>
          <a:xfrm>
            <a:off x="1632836" y="233560"/>
            <a:ext cx="5453764"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B1C5D3EF-D61A-0EE8-AD84-7C04EEDB1703}"/>
              </a:ext>
            </a:extLst>
          </p:cNvPr>
          <p:cNvGrpSpPr/>
          <p:nvPr userDrawn="1"/>
        </p:nvGrpSpPr>
        <p:grpSpPr>
          <a:xfrm rot="16200000">
            <a:off x="-265781" y="52777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227E750-2FB7-978F-967B-D39F8A9FB7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C3D2A6F5-47B0-9B24-200E-BC8A122E1F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73F8704D-334F-9F5F-239C-2524733FC8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135426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NAVIGATING TOURISM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4" name="Text Placeholder 17">
            <a:extLst>
              <a:ext uri="{FF2B5EF4-FFF2-40B4-BE49-F238E27FC236}">
                <a16:creationId xmlns:a16="http://schemas.microsoft.com/office/drawing/2014/main" id="{5B271E0A-EACD-B1EB-FF79-3045C2DBB1BF}"/>
              </a:ext>
            </a:extLst>
          </p:cNvPr>
          <p:cNvSpPr>
            <a:spLocks noGrp="1"/>
          </p:cNvSpPr>
          <p:nvPr>
            <p:ph type="body" sz="quarter" idx="18" hasCustomPrompt="1"/>
          </p:nvPr>
        </p:nvSpPr>
        <p:spPr>
          <a:xfrm>
            <a:off x="1955110" y="1925641"/>
            <a:ext cx="4621841" cy="452595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23A83FCF-D9DD-3226-6480-FF9558285B73}"/>
              </a:ext>
            </a:extLst>
          </p:cNvPr>
          <p:cNvSpPr>
            <a:spLocks noGrp="1"/>
          </p:cNvSpPr>
          <p:nvPr>
            <p:ph type="body" sz="quarter" idx="16" hasCustomPrompt="1"/>
          </p:nvPr>
        </p:nvSpPr>
        <p:spPr>
          <a:xfrm>
            <a:off x="1870961" y="747910"/>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556858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08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E9BFE4BA-4DC1-23C7-EC0C-E0D80ECCC1BB}"/>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639343F3-CF9F-A899-430F-11DDFEB8AB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20B29C8-FDD9-B8FE-7F16-8DEFB12F026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2DC20644-C2F8-3CAA-9F5B-F51A3D4E2CF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6" name="Text Placeholder 17">
            <a:extLst>
              <a:ext uri="{FF2B5EF4-FFF2-40B4-BE49-F238E27FC236}">
                <a16:creationId xmlns:a16="http://schemas.microsoft.com/office/drawing/2014/main" id="{92285ABA-747B-6BBA-ADEB-F96D5C805CE1}"/>
              </a:ext>
            </a:extLst>
          </p:cNvPr>
          <p:cNvSpPr>
            <a:spLocks noGrp="1"/>
          </p:cNvSpPr>
          <p:nvPr>
            <p:ph type="body" sz="quarter" idx="18" hasCustomPrompt="1"/>
          </p:nvPr>
        </p:nvSpPr>
        <p:spPr>
          <a:xfrm>
            <a:off x="1659835" y="1563691"/>
            <a:ext cx="4621841" cy="452595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846C3958-84F9-D51E-CCEE-E33485589E67}"/>
              </a:ext>
            </a:extLst>
          </p:cNvPr>
          <p:cNvSpPr>
            <a:spLocks noGrp="1"/>
          </p:cNvSpPr>
          <p:nvPr>
            <p:ph type="body" sz="quarter" idx="16" hasCustomPrompt="1"/>
          </p:nvPr>
        </p:nvSpPr>
        <p:spPr>
          <a:xfrm>
            <a:off x="1575686" y="385960"/>
            <a:ext cx="4716425" cy="582221"/>
          </a:xfrm>
        </p:spPr>
        <p:txBody>
          <a:bodyPr>
            <a:normAutofit/>
          </a:bodyPr>
          <a:lstStyle>
            <a:lvl1pPr marL="0" indent="0" algn="l">
              <a:lnSpc>
                <a:spcPct val="100000"/>
              </a:lnSpc>
              <a:spcBef>
                <a:spcPts val="0"/>
              </a:spcBef>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742586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1" y="1278196"/>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1" y="2776797"/>
            <a:ext cx="4914900" cy="1472928"/>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2783282"/>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37301" y="336277"/>
            <a:ext cx="5113283"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98A2C570-7EFF-9645-9AC9-A2D45AC1D5B5}"/>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78A861C1-1D07-1B46-A9AF-79FE901642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D4D8DCE-A57E-0E47-9CCB-87C68752684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B099184E-20E7-7B43-B73E-2F51073FD5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36131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66754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78776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Autofit/>
          </a:bodyPr>
          <a:lstStyle>
            <a:lvl1pPr marL="0" indent="0" algn="l">
              <a:lnSpc>
                <a:spcPct val="100000"/>
              </a:lnSpc>
              <a:spcBef>
                <a:spcPts val="0"/>
              </a:spcBef>
              <a:buNone/>
              <a:defRPr sz="4000" b="1"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839981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88084" y="13936"/>
            <a:ext cx="6151000" cy="68580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8" name="Text Placeholder 17">
            <a:extLst>
              <a:ext uri="{FF2B5EF4-FFF2-40B4-BE49-F238E27FC236}">
                <a16:creationId xmlns:a16="http://schemas.microsoft.com/office/drawing/2014/main" id="{C083F70B-8066-C68E-4482-C3B8E94C9A16}"/>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3">
            <a:extLst>
              <a:ext uri="{FF2B5EF4-FFF2-40B4-BE49-F238E27FC236}">
                <a16:creationId xmlns:a16="http://schemas.microsoft.com/office/drawing/2014/main" id="{4F8BFB5D-421B-2E72-7A4A-E063A6F3A7B7}"/>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24958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2439" y="0"/>
            <a:ext cx="5768471" cy="2536919"/>
          </a:xfrm>
          <a:prstGeom prst="rect">
            <a:avLst/>
          </a:prstGeom>
        </p:spPr>
      </p:pic>
      <p:sp>
        <p:nvSpPr>
          <p:cNvPr id="23" name="Rectangle 22">
            <a:extLst>
              <a:ext uri="{FF2B5EF4-FFF2-40B4-BE49-F238E27FC236}">
                <a16:creationId xmlns:a16="http://schemas.microsoft.com/office/drawing/2014/main" id="{23FAF6BC-92F1-BF4F-87ED-EB5FDA663DAD}"/>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 name="TextBox 1">
            <a:extLst>
              <a:ext uri="{FF2B5EF4-FFF2-40B4-BE49-F238E27FC236}">
                <a16:creationId xmlns:a16="http://schemas.microsoft.com/office/drawing/2014/main" id="{058B47D0-BC5B-B728-C43A-4DA3F5245AD2}"/>
              </a:ext>
            </a:extLst>
          </p:cNvPr>
          <p:cNvSpPr txBox="1"/>
          <p:nvPr userDrawn="1"/>
        </p:nvSpPr>
        <p:spPr>
          <a:xfrm>
            <a:off x="817349" y="2201904"/>
            <a:ext cx="6257925" cy="1107996"/>
          </a:xfrm>
          <a:prstGeom prst="rect">
            <a:avLst/>
          </a:prstGeom>
          <a:noFill/>
        </p:spPr>
        <p:txBody>
          <a:bodyPr wrap="square" rtlCol="0">
            <a:spAutoFit/>
          </a:bodyPr>
          <a:lstStyle/>
          <a:p>
            <a:r>
              <a:rPr lang="en-IE" sz="2400" dirty="0">
                <a:solidFill>
                  <a:srgbClr val="7A547C"/>
                </a:solidFill>
              </a:rPr>
              <a:t>Regional Tourism Crisis Management (RTCM)</a:t>
            </a:r>
          </a:p>
          <a:p>
            <a:r>
              <a:rPr lang="en-IE" sz="2400" dirty="0">
                <a:solidFill>
                  <a:srgbClr val="7A547C"/>
                </a:solidFill>
              </a:rPr>
              <a:t>HEI Course, 2023</a:t>
            </a:r>
          </a:p>
          <a:p>
            <a:r>
              <a:rPr lang="en-IE" i="1" dirty="0">
                <a:solidFill>
                  <a:srgbClr val="7A547C"/>
                </a:solidFill>
              </a:rPr>
              <a:t>Developed by Laura Magan (Momentum) </a:t>
            </a:r>
          </a:p>
        </p:txBody>
      </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8580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17">
            <a:extLst>
              <a:ext uri="{FF2B5EF4-FFF2-40B4-BE49-F238E27FC236}">
                <a16:creationId xmlns:a16="http://schemas.microsoft.com/office/drawing/2014/main" id="{2C5081B8-C15D-8E8A-18B3-2C374C4F5990}"/>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426BF807-9F22-AC64-7706-CAD5C1485C9B}"/>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6667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33733E-D795-464D-A1A5-B9D1FC7EE3E9}"/>
              </a:ext>
            </a:extLst>
          </p:cNvPr>
          <p:cNvSpPr/>
          <p:nvPr userDrawn="1"/>
        </p:nvSpPr>
        <p:spPr>
          <a:xfrm>
            <a:off x="241300" y="0"/>
            <a:ext cx="6151000"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7">
            <a:extLst>
              <a:ext uri="{FF2B5EF4-FFF2-40B4-BE49-F238E27FC236}">
                <a16:creationId xmlns:a16="http://schemas.microsoft.com/office/drawing/2014/main" id="{5537A2C5-2D00-2749-8FCE-6266AF17DCE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90C17C07-AA25-3E4D-A81D-1475740FE4C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2FCA451E-1731-F74E-8482-094C8A652304}"/>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C3CCC86B-708B-A949-AC9E-DE4F32E8C3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39DBF16-C94E-704D-85CA-56E7A62679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BFC0A548-B304-F549-883D-832E0848BD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17">
            <a:extLst>
              <a:ext uri="{FF2B5EF4-FFF2-40B4-BE49-F238E27FC236}">
                <a16:creationId xmlns:a16="http://schemas.microsoft.com/office/drawing/2014/main" id="{C71CAA30-7CAC-8E42-0626-BD60DDAD6D27}"/>
              </a:ext>
            </a:extLst>
          </p:cNvPr>
          <p:cNvSpPr>
            <a:spLocks noGrp="1"/>
          </p:cNvSpPr>
          <p:nvPr>
            <p:ph type="body" sz="quarter" idx="18" hasCustomPrompt="1"/>
          </p:nvPr>
        </p:nvSpPr>
        <p:spPr>
          <a:xfrm>
            <a:off x="734715" y="1018532"/>
            <a:ext cx="4983180" cy="5706117"/>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941944D7-8B84-B70D-15DE-A6CA36136694}"/>
              </a:ext>
            </a:extLst>
          </p:cNvPr>
          <p:cNvSpPr>
            <a:spLocks noGrp="1"/>
          </p:cNvSpPr>
          <p:nvPr>
            <p:ph type="body" sz="quarter" idx="16" hasCustomPrompt="1"/>
          </p:nvPr>
        </p:nvSpPr>
        <p:spPr>
          <a:xfrm>
            <a:off x="714542" y="296284"/>
            <a:ext cx="5085159" cy="582221"/>
          </a:xfrm>
        </p:spPr>
        <p:txBody>
          <a:bodyPr>
            <a:normAutofit/>
          </a:bodyPr>
          <a:lstStyle>
            <a:lvl1pPr marL="0" indent="0" algn="l">
              <a:lnSpc>
                <a:spcPct val="100000"/>
              </a:lnSpc>
              <a:spcBef>
                <a:spcPts val="60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920791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et Our Team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19" name="Picture 18" descr="Background pattern&#10;&#10;Description automatically generated">
            <a:extLst>
              <a:ext uri="{FF2B5EF4-FFF2-40B4-BE49-F238E27FC236}">
                <a16:creationId xmlns:a16="http://schemas.microsoft.com/office/drawing/2014/main" id="{A830E649-EC4E-D743-8060-0EA1EC1AA71B}"/>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
        <p:nvSpPr>
          <p:cNvPr id="26" name="Text Placeholder 23">
            <a:extLst>
              <a:ext uri="{FF2B5EF4-FFF2-40B4-BE49-F238E27FC236}">
                <a16:creationId xmlns:a16="http://schemas.microsoft.com/office/drawing/2014/main" id="{6B62F49B-C8B1-C141-830A-6FFB7CF4FFC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et Our Team - Oran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458CEA-6775-C542-8654-D33395A969B7}"/>
              </a:ext>
            </a:extLst>
          </p:cNvPr>
          <p:cNvSpPr/>
          <p:nvPr userDrawn="1"/>
        </p:nvSpPr>
        <p:spPr>
          <a:xfrm>
            <a:off x="241300" y="228600"/>
            <a:ext cx="11696700" cy="27178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02DEA743-B449-984C-8670-21635A318646}"/>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924CF65B-C881-A34A-B802-0E1001C95D07}"/>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F3CF7FCA-B9F3-654D-A571-44779EA9FDBE}"/>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BB2F7C97-96D1-AA4B-A86D-542F3A009D19}"/>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1" name="Text Placeholder 17">
            <a:extLst>
              <a:ext uri="{FF2B5EF4-FFF2-40B4-BE49-F238E27FC236}">
                <a16:creationId xmlns:a16="http://schemas.microsoft.com/office/drawing/2014/main" id="{4B3E60E7-1D29-4E4A-BA40-46AB6F537EA3}"/>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2" name="Text Placeholder 23">
            <a:extLst>
              <a:ext uri="{FF2B5EF4-FFF2-40B4-BE49-F238E27FC236}">
                <a16:creationId xmlns:a16="http://schemas.microsoft.com/office/drawing/2014/main" id="{81EEDB30-B325-0A44-80B0-3C30EF0E8D2A}"/>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3" name="Text Placeholder 17">
            <a:extLst>
              <a:ext uri="{FF2B5EF4-FFF2-40B4-BE49-F238E27FC236}">
                <a16:creationId xmlns:a16="http://schemas.microsoft.com/office/drawing/2014/main" id="{562B8363-AB85-D346-93C9-B23F08788288}"/>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4" name="Text Placeholder 23">
            <a:extLst>
              <a:ext uri="{FF2B5EF4-FFF2-40B4-BE49-F238E27FC236}">
                <a16:creationId xmlns:a16="http://schemas.microsoft.com/office/drawing/2014/main" id="{2E2F25D1-855B-F64A-B2B5-1E10C4071248}"/>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5" name="Text Placeholder 17">
            <a:extLst>
              <a:ext uri="{FF2B5EF4-FFF2-40B4-BE49-F238E27FC236}">
                <a16:creationId xmlns:a16="http://schemas.microsoft.com/office/drawing/2014/main" id="{09765F5B-E4B2-C145-8ED5-B969C8D88984}"/>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6" name="Text Placeholder 23">
            <a:extLst>
              <a:ext uri="{FF2B5EF4-FFF2-40B4-BE49-F238E27FC236}">
                <a16:creationId xmlns:a16="http://schemas.microsoft.com/office/drawing/2014/main" id="{7ADF89E8-2F1B-DD48-AD42-A09EEB5E039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7" name="Text Placeholder 17">
            <a:extLst>
              <a:ext uri="{FF2B5EF4-FFF2-40B4-BE49-F238E27FC236}">
                <a16:creationId xmlns:a16="http://schemas.microsoft.com/office/drawing/2014/main" id="{4CAD0C6E-2BBB-1B49-9495-741078E0DC6B}"/>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8" name="Text Placeholder 23">
            <a:extLst>
              <a:ext uri="{FF2B5EF4-FFF2-40B4-BE49-F238E27FC236}">
                <a16:creationId xmlns:a16="http://schemas.microsoft.com/office/drawing/2014/main" id="{C7402AD3-4450-874E-83F4-B0829057D3A1}"/>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49" name="Picture 48" descr="Background pattern&#10;&#10;Description automatically generated">
            <a:extLst>
              <a:ext uri="{FF2B5EF4-FFF2-40B4-BE49-F238E27FC236}">
                <a16:creationId xmlns:a16="http://schemas.microsoft.com/office/drawing/2014/main" id="{F3772813-AB89-4942-B971-E934F8EF307F}"/>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50" name="Group 49">
            <a:extLst>
              <a:ext uri="{FF2B5EF4-FFF2-40B4-BE49-F238E27FC236}">
                <a16:creationId xmlns:a16="http://schemas.microsoft.com/office/drawing/2014/main" id="{028D30CE-0272-2047-A7BF-4AEF2016068B}"/>
              </a:ext>
            </a:extLst>
          </p:cNvPr>
          <p:cNvGrpSpPr/>
          <p:nvPr userDrawn="1"/>
        </p:nvGrpSpPr>
        <p:grpSpPr>
          <a:xfrm>
            <a:off x="4480947" y="6257070"/>
            <a:ext cx="3144242" cy="374574"/>
            <a:chOff x="301128" y="6151084"/>
            <a:chExt cx="3144242" cy="374574"/>
          </a:xfrm>
        </p:grpSpPr>
        <p:pic>
          <p:nvPicPr>
            <p:cNvPr id="51" name="Picture 50" descr="Shape&#10;&#10;Description automatically generated with medium confidence">
              <a:extLst>
                <a:ext uri="{FF2B5EF4-FFF2-40B4-BE49-F238E27FC236}">
                  <a16:creationId xmlns:a16="http://schemas.microsoft.com/office/drawing/2014/main" id="{015E6366-E932-EA41-8840-7F52A53797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76B6F401-E1B9-F74E-BF92-379D6B68A07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1BEF065F-C5BE-6044-846E-0BF9E617AD2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54" name="Text Placeholder 23">
            <a:extLst>
              <a:ext uri="{FF2B5EF4-FFF2-40B4-BE49-F238E27FC236}">
                <a16:creationId xmlns:a16="http://schemas.microsoft.com/office/drawing/2014/main" id="{D75FF3E3-41B3-A447-83A6-20889D95070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2736936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60548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283401"/>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6104602"/>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338289"/>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
        <p:nvSpPr>
          <p:cNvPr id="2" name="Text Placeholder 17">
            <a:extLst>
              <a:ext uri="{FF2B5EF4-FFF2-40B4-BE49-F238E27FC236}">
                <a16:creationId xmlns:a16="http://schemas.microsoft.com/office/drawing/2014/main" id="{0C29C825-1586-53EC-A1BB-89A81158076E}"/>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5481BC1B-F74E-C064-2E6D-D3811C0360C8}"/>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092935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F1EB1-1309-4A46-87BF-82D78EEFD803}"/>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1664EFE1-B497-2C44-836D-13DAD3DD3A2C}"/>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B6CEB3A-E751-6847-BA04-8CC6A153902E}"/>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8F57DE52-1CA5-8148-BFB2-EC9FAD62EE46}"/>
              </a:ext>
            </a:extLst>
          </p:cNvPr>
          <p:cNvSpPr/>
          <p:nvPr userDrawn="1"/>
        </p:nvSpPr>
        <p:spPr>
          <a:xfrm>
            <a:off x="241300" y="228600"/>
            <a:ext cx="11696700" cy="598642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80BD3C2-A929-824B-88AE-1A7AE40BA37F}"/>
              </a:ext>
            </a:extLst>
          </p:cNvPr>
          <p:cNvGrpSpPr/>
          <p:nvPr userDrawn="1"/>
        </p:nvGrpSpPr>
        <p:grpSpPr>
          <a:xfrm>
            <a:off x="301128" y="6378251"/>
            <a:ext cx="3144242" cy="374574"/>
            <a:chOff x="301128" y="6151084"/>
            <a:chExt cx="3144242" cy="374574"/>
          </a:xfrm>
        </p:grpSpPr>
        <p:pic>
          <p:nvPicPr>
            <p:cNvPr id="25" name="Picture 24" descr="Shape&#10;&#10;Description automatically generated with medium confidence">
              <a:extLst>
                <a:ext uri="{FF2B5EF4-FFF2-40B4-BE49-F238E27FC236}">
                  <a16:creationId xmlns:a16="http://schemas.microsoft.com/office/drawing/2014/main" id="{B74A34EE-2374-C540-A28B-7EA174EF6C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DD8FAC54-9232-E045-A6B7-23DF76A847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13715AD-0039-314E-8903-50DEE005C4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8" name="Picture 27" descr="A black and white striped pattern&#10;&#10;Description automatically generated with medium confidence">
            <a:extLst>
              <a:ext uri="{FF2B5EF4-FFF2-40B4-BE49-F238E27FC236}">
                <a16:creationId xmlns:a16="http://schemas.microsoft.com/office/drawing/2014/main" id="{5685DB8C-F3D0-1B4B-A9D3-82E6EAF33D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
        <p:nvSpPr>
          <p:cNvPr id="2" name="Text Placeholder 17">
            <a:extLst>
              <a:ext uri="{FF2B5EF4-FFF2-40B4-BE49-F238E27FC236}">
                <a16:creationId xmlns:a16="http://schemas.microsoft.com/office/drawing/2014/main" id="{3C228E8A-28B9-DF4B-6E32-AB2B7FBEB0D4}"/>
              </a:ext>
            </a:extLst>
          </p:cNvPr>
          <p:cNvSpPr>
            <a:spLocks noGrp="1"/>
          </p:cNvSpPr>
          <p:nvPr>
            <p:ph type="body" sz="quarter" idx="19" hasCustomPrompt="1"/>
          </p:nvPr>
        </p:nvSpPr>
        <p:spPr>
          <a:xfrm>
            <a:off x="734714" y="1757011"/>
            <a:ext cx="9862529" cy="3867704"/>
          </a:xfrm>
        </p:spPr>
        <p:txBody>
          <a:bodyPr/>
          <a:lstStyle>
            <a:lvl1pPr marL="0" indent="0">
              <a:lnSpc>
                <a:spcPct val="100000"/>
              </a:lnSpc>
              <a:spcBef>
                <a:spcPts val="0"/>
              </a:spcBef>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F59C1F37-EA0A-D5AC-BF4A-1841F5097593}"/>
              </a:ext>
            </a:extLst>
          </p:cNvPr>
          <p:cNvSpPr>
            <a:spLocks noGrp="1"/>
          </p:cNvSpPr>
          <p:nvPr>
            <p:ph type="body" sz="quarter" idx="20"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169183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p:spPr>
      </p:pic>
      <p:sp>
        <p:nvSpPr>
          <p:cNvPr id="2" name="Text Placeholder 17">
            <a:extLst>
              <a:ext uri="{FF2B5EF4-FFF2-40B4-BE49-F238E27FC236}">
                <a16:creationId xmlns:a16="http://schemas.microsoft.com/office/drawing/2014/main" id="{10435026-373A-DE15-5C1B-DB89E308999C}"/>
              </a:ext>
            </a:extLst>
          </p:cNvPr>
          <p:cNvSpPr>
            <a:spLocks noGrp="1"/>
          </p:cNvSpPr>
          <p:nvPr>
            <p:ph type="body" sz="quarter" idx="18" hasCustomPrompt="1"/>
          </p:nvPr>
        </p:nvSpPr>
        <p:spPr>
          <a:xfrm>
            <a:off x="734714" y="1757011"/>
            <a:ext cx="9862529" cy="3867704"/>
          </a:xfrm>
        </p:spPr>
        <p:txBody>
          <a:bodyPr/>
          <a:lstStyle>
            <a:lvl1pPr marL="0" indent="0">
              <a:lnSpc>
                <a:spcPct val="100000"/>
              </a:lnSpc>
              <a:spcBef>
                <a:spcPts val="0"/>
              </a:spcBef>
              <a:buNone/>
              <a:defRPr sz="2400" b="0" i="0" spc="0">
                <a:solidFill>
                  <a:srgbClr val="4D4D4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 name="Text Placeholder 23">
            <a:extLst>
              <a:ext uri="{FF2B5EF4-FFF2-40B4-BE49-F238E27FC236}">
                <a16:creationId xmlns:a16="http://schemas.microsoft.com/office/drawing/2014/main" id="{E2AF14BD-1092-EF82-14E5-524E83072A46}"/>
              </a:ext>
            </a:extLst>
          </p:cNvPr>
          <p:cNvSpPr>
            <a:spLocks noGrp="1"/>
          </p:cNvSpPr>
          <p:nvPr>
            <p:ph type="body" sz="quarter" idx="16" hasCustomPrompt="1"/>
          </p:nvPr>
        </p:nvSpPr>
        <p:spPr>
          <a:xfrm>
            <a:off x="734714" y="642972"/>
            <a:ext cx="9862529" cy="582221"/>
          </a:xfrm>
        </p:spPr>
        <p:txBody>
          <a:bodyPr>
            <a:normAutofit/>
          </a:bodyPr>
          <a:lstStyle>
            <a:lvl1pPr marL="0" indent="0" algn="l">
              <a:lnSpc>
                <a:spcPct val="100000"/>
              </a:lnSpc>
              <a:spcBef>
                <a:spcPts val="0"/>
              </a:spcBef>
              <a:buNone/>
              <a:defRPr sz="3600" b="1" i="0">
                <a:solidFill>
                  <a:srgbClr val="4D4D4D"/>
                </a:solidFill>
                <a:latin typeface="+mn-lt"/>
              </a:defRPr>
            </a:lvl1pPr>
          </a:lstStyle>
          <a:p>
            <a:pPr lvl="0"/>
            <a:r>
              <a:rPr lang="en-US" dirty="0"/>
              <a:t>Heading</a:t>
            </a:r>
          </a:p>
        </p:txBody>
      </p:sp>
    </p:spTree>
    <p:extLst>
      <p:ext uri="{BB962C8B-B14F-4D97-AF65-F5344CB8AC3E}">
        <p14:creationId xmlns:p14="http://schemas.microsoft.com/office/powerpoint/2010/main" val="2983720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76272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29080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51061" y="1523534"/>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51061" y="905011"/>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Background pattern&#10;&#10;Description automatically generated">
            <a:extLst>
              <a:ext uri="{FF2B5EF4-FFF2-40B4-BE49-F238E27FC236}">
                <a16:creationId xmlns:a16="http://schemas.microsoft.com/office/drawing/2014/main" id="{A085DA13-BE92-7349-94F7-D626C05ADE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2908010"/>
            <a:ext cx="5278651" cy="394999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13373BD-2B60-B84B-BD44-7AF1536C41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7530" y="3210197"/>
            <a:ext cx="5491380" cy="2415057"/>
          </a:xfrm>
          <a:prstGeom prst="rect">
            <a:avLst/>
          </a:prstGeom>
        </p:spPr>
      </p:pic>
      <p:grpSp>
        <p:nvGrpSpPr>
          <p:cNvPr id="14" name="Group 13">
            <a:extLst>
              <a:ext uri="{FF2B5EF4-FFF2-40B4-BE49-F238E27FC236}">
                <a16:creationId xmlns:a16="http://schemas.microsoft.com/office/drawing/2014/main" id="{F14CCDB4-0B96-234A-B40D-C7014C966BC5}"/>
              </a:ext>
            </a:extLst>
          </p:cNvPr>
          <p:cNvGrpSpPr/>
          <p:nvPr userDrawn="1"/>
        </p:nvGrpSpPr>
        <p:grpSpPr>
          <a:xfrm>
            <a:off x="9456007" y="5836660"/>
            <a:ext cx="2735993" cy="679345"/>
            <a:chOff x="0" y="0"/>
            <a:chExt cx="2301694" cy="571500"/>
          </a:xfrm>
        </p:grpSpPr>
        <p:sp>
          <p:nvSpPr>
            <p:cNvPr id="15" name="Rectangle 14">
              <a:extLst>
                <a:ext uri="{FF2B5EF4-FFF2-40B4-BE49-F238E27FC236}">
                  <a16:creationId xmlns:a16="http://schemas.microsoft.com/office/drawing/2014/main" id="{DA290F49-107F-0F44-B4DF-1F631F4AB4C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Picture 19">
              <a:extLst>
                <a:ext uri="{FF2B5EF4-FFF2-40B4-BE49-F238E27FC236}">
                  <a16:creationId xmlns:a16="http://schemas.microsoft.com/office/drawing/2014/main" id="{D835D90F-1131-D449-B02E-EB8DFA97EC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1" name="Rectangle 20">
            <a:extLst>
              <a:ext uri="{FF2B5EF4-FFF2-40B4-BE49-F238E27FC236}">
                <a16:creationId xmlns:a16="http://schemas.microsoft.com/office/drawing/2014/main" id="{83F4E081-09FC-8C48-A9F7-94B5E2802484}"/>
              </a:ext>
            </a:extLst>
          </p:cNvPr>
          <p:cNvSpPr/>
          <p:nvPr userDrawn="1"/>
        </p:nvSpPr>
        <p:spPr>
          <a:xfrm>
            <a:off x="438668" y="5956440"/>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5067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C24EB1E-5404-E04B-891E-E9F528A37F0F}"/>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505FC8DF-8336-F34B-8999-AAC255FAD8BD}"/>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3" name="Text Placeholder 23">
            <a:extLst>
              <a:ext uri="{FF2B5EF4-FFF2-40B4-BE49-F238E27FC236}">
                <a16:creationId xmlns:a16="http://schemas.microsoft.com/office/drawing/2014/main" id="{0177817F-57DC-7240-80F1-CC59CCE45842}"/>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15" name="Group 14">
            <a:extLst>
              <a:ext uri="{FF2B5EF4-FFF2-40B4-BE49-F238E27FC236}">
                <a16:creationId xmlns:a16="http://schemas.microsoft.com/office/drawing/2014/main" id="{F0465BD3-1025-9F49-8522-FB70AAC86531}"/>
              </a:ext>
            </a:extLst>
          </p:cNvPr>
          <p:cNvGrpSpPr/>
          <p:nvPr userDrawn="1"/>
        </p:nvGrpSpPr>
        <p:grpSpPr>
          <a:xfrm>
            <a:off x="389965" y="6092742"/>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D57993A-3E5D-404A-AB39-79496B88CD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AE759116-7CCE-0D40-9068-BA1C2A542E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D9CCB61D-5D95-A24C-A8B1-442D5B509AD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79527B"/>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79527B"/>
                </a:solidFill>
                <a:latin typeface="+mn-lt"/>
              </a:defRPr>
            </a:lvl1pPr>
          </a:lstStyle>
          <a:p>
            <a:pPr lvl="0"/>
            <a:r>
              <a:rPr lang="en-US" dirty="0"/>
              <a:t>Bullet Point Slide</a:t>
            </a:r>
          </a:p>
        </p:txBody>
      </p:sp>
    </p:spTree>
    <p:extLst>
      <p:ext uri="{BB962C8B-B14F-4D97-AF65-F5344CB8AC3E}">
        <p14:creationId xmlns:p14="http://schemas.microsoft.com/office/powerpoint/2010/main" val="3947335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 - Blue">
    <p:spTree>
      <p:nvGrpSpPr>
        <p:cNvPr id="1" name=""/>
        <p:cNvGrpSpPr/>
        <p:nvPr/>
      </p:nvGrpSpPr>
      <p:grpSpPr>
        <a:xfrm>
          <a:off x="0" y="0"/>
          <a:ext cx="0" cy="0"/>
          <a:chOff x="0" y="0"/>
          <a:chExt cx="0" cy="0"/>
        </a:xfrm>
      </p:grpSpPr>
      <p:sp>
        <p:nvSpPr>
          <p:cNvPr id="2" name="Text Placeholder 25">
            <a:extLst>
              <a:ext uri="{FF2B5EF4-FFF2-40B4-BE49-F238E27FC236}">
                <a16:creationId xmlns:a16="http://schemas.microsoft.com/office/drawing/2014/main" id="{2F03EE49-5502-2AE5-4B3C-FC45F68173F5}"/>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CC5EA173-CE5F-65DA-7A9A-AE7C8B483097}"/>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3AA091"/>
                </a:solidFill>
                <a:latin typeface="+mn-lt"/>
              </a:defRPr>
            </a:lvl1pPr>
          </a:lstStyle>
          <a:p>
            <a:pPr lvl="0"/>
            <a:r>
              <a:rPr lang="en-US" dirty="0"/>
              <a:t>TITLE</a:t>
            </a:r>
          </a:p>
        </p:txBody>
      </p:sp>
      <p:cxnSp>
        <p:nvCxnSpPr>
          <p:cNvPr id="4" name="Straight Connector 3">
            <a:extLst>
              <a:ext uri="{FF2B5EF4-FFF2-40B4-BE49-F238E27FC236}">
                <a16:creationId xmlns:a16="http://schemas.microsoft.com/office/drawing/2014/main" id="{560E5E59-33BC-C5F0-8818-BDACDF08CA35}"/>
              </a:ext>
            </a:extLst>
          </p:cNvPr>
          <p:cNvCxnSpPr>
            <a:cxnSpLocks/>
          </p:cNvCxnSpPr>
          <p:nvPr userDrawn="1"/>
        </p:nvCxnSpPr>
        <p:spPr>
          <a:xfrm>
            <a:off x="5346936" y="-25722"/>
            <a:ext cx="0" cy="6853558"/>
          </a:xfrm>
          <a:prstGeom prst="line">
            <a:avLst/>
          </a:prstGeom>
          <a:ln w="12700">
            <a:solidFill>
              <a:srgbClr val="3AA091"/>
            </a:solidFill>
          </a:ln>
        </p:spPr>
        <p:style>
          <a:lnRef idx="1">
            <a:schemeClr val="accent1"/>
          </a:lnRef>
          <a:fillRef idx="0">
            <a:schemeClr val="accent1"/>
          </a:fillRef>
          <a:effectRef idx="0">
            <a:schemeClr val="accent1"/>
          </a:effectRef>
          <a:fontRef idx="minor">
            <a:schemeClr val="tx1"/>
          </a:fontRef>
        </p:style>
      </p:cxnSp>
      <p:sp>
        <p:nvSpPr>
          <p:cNvPr id="5" name="Text Placeholder 23">
            <a:extLst>
              <a:ext uri="{FF2B5EF4-FFF2-40B4-BE49-F238E27FC236}">
                <a16:creationId xmlns:a16="http://schemas.microsoft.com/office/drawing/2014/main" id="{B6FEDC63-CAD8-B31E-7CEB-49D671DFF4AA}"/>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3AA091"/>
                </a:solidFill>
                <a:latin typeface="+mn-lt"/>
              </a:defRPr>
            </a:lvl1pPr>
          </a:lstStyle>
          <a:p>
            <a:pPr lvl="0"/>
            <a:r>
              <a:rPr lang="en-US" dirty="0"/>
              <a:t>Bullet Point Slide</a:t>
            </a:r>
          </a:p>
        </p:txBody>
      </p:sp>
    </p:spTree>
    <p:extLst>
      <p:ext uri="{BB962C8B-B14F-4D97-AF65-F5344CB8AC3E}">
        <p14:creationId xmlns:p14="http://schemas.microsoft.com/office/powerpoint/2010/main" val="1089787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 - Light Green">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2" name="Text Placeholder 25">
            <a:extLst>
              <a:ext uri="{FF2B5EF4-FFF2-40B4-BE49-F238E27FC236}">
                <a16:creationId xmlns:a16="http://schemas.microsoft.com/office/drawing/2014/main" id="{36B30141-70B6-138B-67EA-D79F82DD118A}"/>
              </a:ext>
            </a:extLst>
          </p:cNvPr>
          <p:cNvSpPr>
            <a:spLocks noGrp="1"/>
          </p:cNvSpPr>
          <p:nvPr>
            <p:ph type="body" sz="quarter" idx="20" hasCustomPrompt="1"/>
          </p:nvPr>
        </p:nvSpPr>
        <p:spPr>
          <a:xfrm>
            <a:off x="5848352" y="1352169"/>
            <a:ext cx="6095998" cy="5290802"/>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Text Placeholder 23">
            <a:extLst>
              <a:ext uri="{FF2B5EF4-FFF2-40B4-BE49-F238E27FC236}">
                <a16:creationId xmlns:a16="http://schemas.microsoft.com/office/drawing/2014/main" id="{8399E4D8-68BE-CAA0-A0E5-FC6AD9F5E950}"/>
              </a:ext>
            </a:extLst>
          </p:cNvPr>
          <p:cNvSpPr>
            <a:spLocks noGrp="1"/>
          </p:cNvSpPr>
          <p:nvPr>
            <p:ph type="body" sz="quarter" idx="22" hasCustomPrompt="1"/>
          </p:nvPr>
        </p:nvSpPr>
        <p:spPr>
          <a:xfrm>
            <a:off x="5848352" y="215029"/>
            <a:ext cx="6095998" cy="857158"/>
          </a:xfrm>
          <a:noFill/>
        </p:spPr>
        <p:txBody>
          <a:bodyPr anchor="t">
            <a:normAutofit/>
          </a:bodyPr>
          <a:lstStyle>
            <a:lvl1pPr marL="0" indent="0" algn="l">
              <a:lnSpc>
                <a:spcPct val="100000"/>
              </a:lnSpc>
              <a:spcBef>
                <a:spcPts val="0"/>
              </a:spcBef>
              <a:buNone/>
              <a:defRPr sz="3600" b="1" i="0">
                <a:solidFill>
                  <a:srgbClr val="F27954"/>
                </a:solidFill>
                <a:latin typeface="+mn-lt"/>
              </a:defRPr>
            </a:lvl1pPr>
          </a:lstStyle>
          <a:p>
            <a:pPr lvl="0"/>
            <a:r>
              <a:rPr lang="en-US" dirty="0"/>
              <a:t>TITLE</a:t>
            </a:r>
          </a:p>
        </p:txBody>
      </p:sp>
      <p:cxnSp>
        <p:nvCxnSpPr>
          <p:cNvPr id="4" name="Straight Connector 3">
            <a:extLst>
              <a:ext uri="{FF2B5EF4-FFF2-40B4-BE49-F238E27FC236}">
                <a16:creationId xmlns:a16="http://schemas.microsoft.com/office/drawing/2014/main" id="{C4DBED27-BC7E-82A9-7795-9BEC7BB6B3B7}"/>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5" name="Text Placeholder 23">
            <a:extLst>
              <a:ext uri="{FF2B5EF4-FFF2-40B4-BE49-F238E27FC236}">
                <a16:creationId xmlns:a16="http://schemas.microsoft.com/office/drawing/2014/main" id="{C7A582E9-D942-2667-3C8D-F68A86162E61}"/>
              </a:ext>
            </a:extLst>
          </p:cNvPr>
          <p:cNvSpPr>
            <a:spLocks noGrp="1"/>
          </p:cNvSpPr>
          <p:nvPr>
            <p:ph type="body" sz="quarter" idx="23" hasCustomPrompt="1"/>
          </p:nvPr>
        </p:nvSpPr>
        <p:spPr>
          <a:xfrm>
            <a:off x="1103474" y="708094"/>
            <a:ext cx="3452394" cy="5511731"/>
          </a:xfrm>
          <a:noFill/>
        </p:spPr>
        <p:txBody>
          <a:bodyPr anchor="t">
            <a:normAutofit/>
          </a:bodyPr>
          <a:lstStyle>
            <a:lvl1pPr marL="0" indent="0" algn="l">
              <a:lnSpc>
                <a:spcPct val="100000"/>
              </a:lnSpc>
              <a:spcBef>
                <a:spcPts val="0"/>
              </a:spcBef>
              <a:buNone/>
              <a:defRPr sz="3600" b="1" i="0">
                <a:solidFill>
                  <a:srgbClr val="F27954"/>
                </a:solidFill>
                <a:latin typeface="+mn-lt"/>
              </a:defRPr>
            </a:lvl1pPr>
          </a:lstStyle>
          <a:p>
            <a:pPr lvl="0"/>
            <a:r>
              <a:rPr lang="en-US" dirty="0"/>
              <a:t>Bullet Point Slide</a:t>
            </a:r>
          </a:p>
        </p:txBody>
      </p:sp>
    </p:spTree>
    <p:extLst>
      <p:ext uri="{BB962C8B-B14F-4D97-AF65-F5344CB8AC3E}">
        <p14:creationId xmlns:p14="http://schemas.microsoft.com/office/powerpoint/2010/main" val="906445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6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A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6C0B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8" name="Picture 17" descr="Background pattern&#10;&#10;Description automatically generated">
            <a:extLst>
              <a:ext uri="{FF2B5EF4-FFF2-40B4-BE49-F238E27FC236}">
                <a16:creationId xmlns:a16="http://schemas.microsoft.com/office/drawing/2014/main" id="{D19155DD-F074-824A-8AAA-AA2BEBACE36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20" name="Group 19">
            <a:extLst>
              <a:ext uri="{FF2B5EF4-FFF2-40B4-BE49-F238E27FC236}">
                <a16:creationId xmlns:a16="http://schemas.microsoft.com/office/drawing/2014/main" id="{4B044EEE-AACA-1842-A0B7-3E39553C52B6}"/>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2BF8E041-4BE7-2249-A6E5-21021A7F93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53955A93-9F91-2046-9098-123F37BF1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1F8554B-826B-1945-910B-5F81177D90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79527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pic>
        <p:nvPicPr>
          <p:cNvPr id="16" name="Picture 15" descr="Background pattern&#10;&#10;Description automatically generated">
            <a:extLst>
              <a:ext uri="{FF2B5EF4-FFF2-40B4-BE49-F238E27FC236}">
                <a16:creationId xmlns:a16="http://schemas.microsoft.com/office/drawing/2014/main" id="{FEA500ED-E573-F44F-8E2D-FBFBCF11C4F3}"/>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7" name="Group 16">
            <a:extLst>
              <a:ext uri="{FF2B5EF4-FFF2-40B4-BE49-F238E27FC236}">
                <a16:creationId xmlns:a16="http://schemas.microsoft.com/office/drawing/2014/main" id="{647821C4-FFCA-4B41-BFBC-999C33F87F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F2A86F7A-B2DF-2A4C-B0D6-4DE7A55565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465CF4D-D685-424E-8760-4AE4FE94745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DC4B8C4F-6086-A24D-AD16-5BFBA49C35F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pic>
        <p:nvPicPr>
          <p:cNvPr id="14" name="Picture 13" descr="Background pattern&#10;&#10;Description automatically generated">
            <a:extLst>
              <a:ext uri="{FF2B5EF4-FFF2-40B4-BE49-F238E27FC236}">
                <a16:creationId xmlns:a16="http://schemas.microsoft.com/office/drawing/2014/main" id="{082CB709-4D8E-E341-8325-2586DA07EB1A}"/>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E4F88100-9775-6043-AF0D-E5FACD6E8351}"/>
              </a:ext>
            </a:extLst>
          </p:cNvPr>
          <p:cNvGrpSpPr/>
          <p:nvPr userDrawn="1"/>
        </p:nvGrpSpPr>
        <p:grpSpPr>
          <a:xfrm>
            <a:off x="8448790" y="6057987"/>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F5B2C9D-C88B-DB4B-853A-8166BAEADF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F5A7C803-F231-074F-A79D-59AE40AB6CD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0B238B88-EA73-6D4C-8DA8-E45C24E84C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1" name="Text Placeholder 17">
            <a:extLst>
              <a:ext uri="{FF2B5EF4-FFF2-40B4-BE49-F238E27FC236}">
                <a16:creationId xmlns:a16="http://schemas.microsoft.com/office/drawing/2014/main" id="{C93EC21C-9DEB-442A-9AEB-E1C0F2A5F04F}"/>
              </a:ext>
            </a:extLst>
          </p:cNvPr>
          <p:cNvSpPr>
            <a:spLocks noGrp="1"/>
          </p:cNvSpPr>
          <p:nvPr>
            <p:ph type="body" sz="quarter" idx="21" hasCustomPrompt="1"/>
          </p:nvPr>
        </p:nvSpPr>
        <p:spPr>
          <a:xfrm>
            <a:off x="6691452"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a:t>
            </a:r>
            <a:r>
              <a:rPr lang="en-GB" dirty="0" err="1"/>
              <a:t>headcccing</a:t>
            </a:r>
            <a:endParaRPr lang="en-US" dirty="0"/>
          </a:p>
        </p:txBody>
      </p:sp>
    </p:spTree>
    <p:extLst>
      <p:ext uri="{BB962C8B-B14F-4D97-AF65-F5344CB8AC3E}">
        <p14:creationId xmlns:p14="http://schemas.microsoft.com/office/powerpoint/2010/main" val="138772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3747522"/>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96000" y="3745749"/>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60244" y="399723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65092" y="399732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60244"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65092"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803491" y="890151"/>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508290" y="114172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508290" y="188603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853683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17604" y="3188167"/>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78396" y="3186394"/>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785887" y="330796"/>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48479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C">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1884BB-997E-344B-8413-D683F57FB3A0}"/>
              </a:ext>
            </a:extLst>
          </p:cNvPr>
          <p:cNvSpPr/>
          <p:nvPr userDrawn="1"/>
        </p:nvSpPr>
        <p:spPr>
          <a:xfrm>
            <a:off x="1" y="3216492"/>
            <a:ext cx="7588332" cy="244898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7FC8D39A-AD8A-D84D-B4D3-5FC3D1109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207" y="618245"/>
            <a:ext cx="5768471" cy="2536919"/>
          </a:xfrm>
          <a:prstGeom prst="rect">
            <a:avLst/>
          </a:prstGeom>
        </p:spPr>
      </p:pic>
      <p:sp>
        <p:nvSpPr>
          <p:cNvPr id="12" name="Text Placeholder 23">
            <a:extLst>
              <a:ext uri="{FF2B5EF4-FFF2-40B4-BE49-F238E27FC236}">
                <a16:creationId xmlns:a16="http://schemas.microsoft.com/office/drawing/2014/main" id="{325E3A2F-3B31-374C-8F7E-1CEDCD0B0F45}"/>
              </a:ext>
            </a:extLst>
          </p:cNvPr>
          <p:cNvSpPr>
            <a:spLocks noGrp="1"/>
          </p:cNvSpPr>
          <p:nvPr>
            <p:ph type="body" sz="quarter" idx="15" hasCustomPrompt="1"/>
          </p:nvPr>
        </p:nvSpPr>
        <p:spPr>
          <a:xfrm>
            <a:off x="817349" y="433410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DAE6BF58-63A1-9E49-ABC8-7ED221E4AFE0}"/>
              </a:ext>
            </a:extLst>
          </p:cNvPr>
          <p:cNvSpPr>
            <a:spLocks noGrp="1"/>
          </p:cNvSpPr>
          <p:nvPr>
            <p:ph type="body" sz="quarter" idx="16" hasCustomPrompt="1"/>
          </p:nvPr>
        </p:nvSpPr>
        <p:spPr>
          <a:xfrm>
            <a:off x="817349" y="371558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15" name="Picture 14" descr="Background pattern&#10;&#10;Description automatically generated">
            <a:extLst>
              <a:ext uri="{FF2B5EF4-FFF2-40B4-BE49-F238E27FC236}">
                <a16:creationId xmlns:a16="http://schemas.microsoft.com/office/drawing/2014/main" id="{B36D93A7-1507-064F-8819-990C75B465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814" t="19121" r="22819" b="-6116"/>
          <a:stretch/>
        </p:blipFill>
        <p:spPr>
          <a:xfrm>
            <a:off x="7883236" y="0"/>
            <a:ext cx="4308763" cy="5844179"/>
          </a:xfrm>
          <a:prstGeom prst="rect">
            <a:avLst/>
          </a:prstGeom>
        </p:spPr>
      </p:pic>
      <p:grpSp>
        <p:nvGrpSpPr>
          <p:cNvPr id="23" name="Group 22">
            <a:extLst>
              <a:ext uri="{FF2B5EF4-FFF2-40B4-BE49-F238E27FC236}">
                <a16:creationId xmlns:a16="http://schemas.microsoft.com/office/drawing/2014/main" id="{015CF2B6-71B6-C144-97B3-85B654F2E8E5}"/>
              </a:ext>
            </a:extLst>
          </p:cNvPr>
          <p:cNvGrpSpPr/>
          <p:nvPr userDrawn="1"/>
        </p:nvGrpSpPr>
        <p:grpSpPr>
          <a:xfrm>
            <a:off x="9274983" y="5918985"/>
            <a:ext cx="2735993" cy="679345"/>
            <a:chOff x="0" y="0"/>
            <a:chExt cx="2301694" cy="571500"/>
          </a:xfrm>
        </p:grpSpPr>
        <p:sp>
          <p:nvSpPr>
            <p:cNvPr id="24" name="Rectangle 23">
              <a:extLst>
                <a:ext uri="{FF2B5EF4-FFF2-40B4-BE49-F238E27FC236}">
                  <a16:creationId xmlns:a16="http://schemas.microsoft.com/office/drawing/2014/main" id="{79643032-E2A4-D844-9FD2-5E25AFF84D9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5" name="Picture 24">
              <a:extLst>
                <a:ext uri="{FF2B5EF4-FFF2-40B4-BE49-F238E27FC236}">
                  <a16:creationId xmlns:a16="http://schemas.microsoft.com/office/drawing/2014/main" id="{4F47FE63-EE52-1F4E-9D94-414C091128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6" name="Rectangle 25">
            <a:extLst>
              <a:ext uri="{FF2B5EF4-FFF2-40B4-BE49-F238E27FC236}">
                <a16:creationId xmlns:a16="http://schemas.microsoft.com/office/drawing/2014/main" id="{2EF4846B-42E7-5548-94E9-53B497BB9DE9}"/>
              </a:ext>
            </a:extLst>
          </p:cNvPr>
          <p:cNvSpPr/>
          <p:nvPr userDrawn="1"/>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7932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26407" y="1314782"/>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35208" y="2538715"/>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17604" y="1"/>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Rectangle 19">
            <a:extLst>
              <a:ext uri="{FF2B5EF4-FFF2-40B4-BE49-F238E27FC236}">
                <a16:creationId xmlns:a16="http://schemas.microsoft.com/office/drawing/2014/main" id="{902CF8DE-4164-37E2-D6C3-4013E41258CE}"/>
              </a:ext>
            </a:extLst>
          </p:cNvPr>
          <p:cNvSpPr/>
          <p:nvPr userDrawn="1"/>
        </p:nvSpPr>
        <p:spPr>
          <a:xfrm>
            <a:off x="-35210" y="5077429"/>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7">
            <a:extLst>
              <a:ext uri="{FF2B5EF4-FFF2-40B4-BE49-F238E27FC236}">
                <a16:creationId xmlns:a16="http://schemas.microsoft.com/office/drawing/2014/main" id="{C74CBAD6-C060-CE5F-B5BF-74D27FCFC322}"/>
              </a:ext>
            </a:extLst>
          </p:cNvPr>
          <p:cNvSpPr>
            <a:spLocks noGrp="1"/>
          </p:cNvSpPr>
          <p:nvPr>
            <p:ph type="body" sz="quarter" idx="26" hasCustomPrompt="1"/>
          </p:nvPr>
        </p:nvSpPr>
        <p:spPr>
          <a:xfrm>
            <a:off x="533837"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5" name="Text Placeholder 17">
            <a:extLst>
              <a:ext uri="{FF2B5EF4-FFF2-40B4-BE49-F238E27FC236}">
                <a16:creationId xmlns:a16="http://schemas.microsoft.com/office/drawing/2014/main" id="{05CA5A8F-B467-BBB8-9D16-3DD79DC4A79F}"/>
              </a:ext>
            </a:extLst>
          </p:cNvPr>
          <p:cNvSpPr>
            <a:spLocks noGrp="1"/>
          </p:cNvSpPr>
          <p:nvPr>
            <p:ph type="body" sz="quarter" idx="27" hasCustomPrompt="1"/>
          </p:nvPr>
        </p:nvSpPr>
        <p:spPr>
          <a:xfrm>
            <a:off x="6538685"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Rectangle 25">
            <a:extLst>
              <a:ext uri="{FF2B5EF4-FFF2-40B4-BE49-F238E27FC236}">
                <a16:creationId xmlns:a16="http://schemas.microsoft.com/office/drawing/2014/main" id="{D93B65A7-E2BE-1BD3-2893-672CD22AE917}"/>
              </a:ext>
            </a:extLst>
          </p:cNvPr>
          <p:cNvSpPr/>
          <p:nvPr userDrawn="1"/>
        </p:nvSpPr>
        <p:spPr>
          <a:xfrm>
            <a:off x="-26407" y="3762648"/>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3">
            <a:extLst>
              <a:ext uri="{FF2B5EF4-FFF2-40B4-BE49-F238E27FC236}">
                <a16:creationId xmlns:a16="http://schemas.microsoft.com/office/drawing/2014/main" id="{09CEEB8E-1F27-0E72-D0BF-B2DF80CF9566}"/>
              </a:ext>
            </a:extLst>
          </p:cNvPr>
          <p:cNvSpPr>
            <a:spLocks noGrp="1"/>
          </p:cNvSpPr>
          <p:nvPr>
            <p:ph type="body" sz="quarter" idx="28" hasCustomPrompt="1"/>
          </p:nvPr>
        </p:nvSpPr>
        <p:spPr>
          <a:xfrm>
            <a:off x="3481883" y="434501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25446412-15F1-C29A-E437-7D6A8A9F982A}"/>
              </a:ext>
            </a:extLst>
          </p:cNvPr>
          <p:cNvSpPr/>
          <p:nvPr userDrawn="1"/>
        </p:nvSpPr>
        <p:spPr>
          <a:xfrm>
            <a:off x="-35208" y="5630052"/>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658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4068" y="1619337"/>
            <a:ext cx="12165015" cy="522864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5319" y="2707991"/>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602" y="2076638"/>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83823" y="3566496"/>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403" y="2711087"/>
            <a:ext cx="3024340" cy="442916"/>
          </a:xfrm>
        </p:spPr>
        <p:txBody>
          <a:bodyPr>
            <a:normAutofit/>
          </a:bodyPr>
          <a:lstStyle>
            <a:lvl1pPr marL="0" indent="0" algn="ctr">
              <a:lnSpc>
                <a:spcPct val="100000"/>
              </a:lnSpc>
              <a:spcBef>
                <a:spcPts val="0"/>
              </a:spcBef>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880" y="2079734"/>
            <a:ext cx="3049353" cy="582221"/>
          </a:xfrm>
        </p:spPr>
        <p:txBody>
          <a:bodyPr>
            <a:normAutofit/>
          </a:bodyPr>
          <a:lstStyle>
            <a:lvl1pPr marL="0" indent="0" algn="ctr">
              <a:lnSpc>
                <a:spcPct val="100000"/>
              </a:lnSpc>
              <a:spcBef>
                <a:spcPts val="0"/>
              </a:spcBef>
              <a:buNone/>
              <a:defRPr sz="28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28101" y="3569592"/>
            <a:ext cx="3024340" cy="1778940"/>
          </a:xfrm>
        </p:spPr>
        <p:txBody>
          <a:bodyPr>
            <a:normAutofit/>
          </a:bodyPr>
          <a:lstStyle>
            <a:lvl1pPr marL="0" indent="0" algn="ctr">
              <a:lnSpc>
                <a:spcPct val="100000"/>
              </a:lnSpc>
              <a:spcBef>
                <a:spcPts val="0"/>
              </a:spcBef>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5088" y="2694676"/>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9371" y="2063323"/>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53592" y="3553181"/>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9366" y="269777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649" y="2066419"/>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97870" y="3556277"/>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0764" y="1467720"/>
            <a:ext cx="12181235" cy="4632645"/>
            <a:chOff x="0" y="4738255"/>
            <a:chExt cx="15877308"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4804220" y="255637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4808503" y="192502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4832724" y="3414879"/>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748498" y="255947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752781" y="192811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777002" y="3417975"/>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7818267" y="254615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7822550" y="191480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7846771" y="3404660"/>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3" name="Group 22">
            <a:extLst>
              <a:ext uri="{FF2B5EF4-FFF2-40B4-BE49-F238E27FC236}">
                <a16:creationId xmlns:a16="http://schemas.microsoft.com/office/drawing/2014/main" id="{326AF3E1-C679-4748-BAEE-9510BFC2A8F9}"/>
              </a:ext>
            </a:extLst>
          </p:cNvPr>
          <p:cNvGrpSpPr/>
          <p:nvPr userDrawn="1"/>
        </p:nvGrpSpPr>
        <p:grpSpPr>
          <a:xfrm>
            <a:off x="4480947" y="6257070"/>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1C2B182-D34F-594D-859C-C6EA7B9EA4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3BCDAA61-CF49-CE42-9A26-387BE72366D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7A77DDA1-DA86-5A41-8C12-2A17E1B4078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92912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9799061" cy="2950618"/>
            <a:chOff x="0" y="4738255"/>
            <a:chExt cx="15877308"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355623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12165015" cy="2950618"/>
            <a:chOff x="0" y="4738255"/>
            <a:chExt cx="21169744"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352329-08FF-628B-DF7A-31DD6972EEC1}"/>
                </a:ext>
              </a:extLst>
            </p:cNvPr>
            <p:cNvSpPr/>
            <p:nvPr/>
          </p:nvSpPr>
          <p:spPr>
            <a:xfrm>
              <a:off x="15877308" y="4738255"/>
              <a:ext cx="5292436" cy="5292436"/>
            </a:xfrm>
            <a:prstGeom prst="rect">
              <a:avLst/>
            </a:prstGeom>
            <a:solidFill>
              <a:srgbClr val="F9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0" name="Text Placeholder 17">
            <a:extLst>
              <a:ext uri="{FF2B5EF4-FFF2-40B4-BE49-F238E27FC236}">
                <a16:creationId xmlns:a16="http://schemas.microsoft.com/office/drawing/2014/main" id="{892D8D79-6384-66F7-AF62-274CB5BB00AE}"/>
              </a:ext>
            </a:extLst>
          </p:cNvPr>
          <p:cNvSpPr>
            <a:spLocks noGrp="1"/>
          </p:cNvSpPr>
          <p:nvPr>
            <p:ph type="body" sz="quarter" idx="36" hasCustomPrompt="1"/>
          </p:nvPr>
        </p:nvSpPr>
        <p:spPr>
          <a:xfrm>
            <a:off x="9109405" y="466449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71" name="Text Placeholder 23">
            <a:extLst>
              <a:ext uri="{FF2B5EF4-FFF2-40B4-BE49-F238E27FC236}">
                <a16:creationId xmlns:a16="http://schemas.microsoft.com/office/drawing/2014/main" id="{0FF6F375-44D6-2504-B2AD-28ECE7430E51}"/>
              </a:ext>
            </a:extLst>
          </p:cNvPr>
          <p:cNvSpPr>
            <a:spLocks noGrp="1"/>
          </p:cNvSpPr>
          <p:nvPr>
            <p:ph type="body" sz="quarter" idx="37" hasCustomPrompt="1"/>
          </p:nvPr>
        </p:nvSpPr>
        <p:spPr>
          <a:xfrm>
            <a:off x="9113688" y="4033146"/>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72" name="Text Placeholder 17">
            <a:extLst>
              <a:ext uri="{FF2B5EF4-FFF2-40B4-BE49-F238E27FC236}">
                <a16:creationId xmlns:a16="http://schemas.microsoft.com/office/drawing/2014/main" id="{FEB78C00-B55F-604D-8439-DEE8A6DF4DF4}"/>
              </a:ext>
            </a:extLst>
          </p:cNvPr>
          <p:cNvSpPr>
            <a:spLocks noGrp="1"/>
          </p:cNvSpPr>
          <p:nvPr>
            <p:ph type="body" sz="quarter" idx="38" hasCustomPrompt="1"/>
          </p:nvPr>
        </p:nvSpPr>
        <p:spPr>
          <a:xfrm>
            <a:off x="9138701" y="5107337"/>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286829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4760" y="1397635"/>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57859" y="14390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37787" y="1443935"/>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79220" y="14853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34778" y="1450185"/>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81896" y="1491620"/>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45657" y="4003505"/>
            <a:ext cx="2061046" cy="1706886"/>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68119"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68477"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669955"/>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4" name="Picture 13" descr="Background pattern&#10;&#10;Description automatically generated">
            <a:extLst>
              <a:ext uri="{FF2B5EF4-FFF2-40B4-BE49-F238E27FC236}">
                <a16:creationId xmlns:a16="http://schemas.microsoft.com/office/drawing/2014/main" id="{DFDF2DE7-B422-D04E-901E-F7FA328C54C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5" name="Group 14">
            <a:extLst>
              <a:ext uri="{FF2B5EF4-FFF2-40B4-BE49-F238E27FC236}">
                <a16:creationId xmlns:a16="http://schemas.microsoft.com/office/drawing/2014/main" id="{C040BCDB-D8E7-8F45-B236-337ECF1F441B}"/>
              </a:ext>
            </a:extLst>
          </p:cNvPr>
          <p:cNvGrpSpPr/>
          <p:nvPr userDrawn="1"/>
        </p:nvGrpSpPr>
        <p:grpSpPr>
          <a:xfrm>
            <a:off x="4480947" y="6257070"/>
            <a:ext cx="3144242" cy="374574"/>
            <a:chOff x="301128" y="6151084"/>
            <a:chExt cx="3144242" cy="374574"/>
          </a:xfrm>
        </p:grpSpPr>
        <p:pic>
          <p:nvPicPr>
            <p:cNvPr id="16" name="Picture 15" descr="Shape&#10;&#10;Description automatically generated with medium confidence">
              <a:extLst>
                <a:ext uri="{FF2B5EF4-FFF2-40B4-BE49-F238E27FC236}">
                  <a16:creationId xmlns:a16="http://schemas.microsoft.com/office/drawing/2014/main" id="{97FEBD70-5E7B-C14A-91D6-7F03CB0411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A734B6A7-3279-F54C-AFF7-6E9E028CB47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F05A5859-E4C3-D548-A7FA-37174A7916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1" y="2902370"/>
            <a:ext cx="2340880" cy="3197995"/>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719382" y="2902370"/>
            <a:ext cx="2174902" cy="3188489"/>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2902370"/>
            <a:ext cx="2131270" cy="3188489"/>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366367" y="2902370"/>
            <a:ext cx="2244362" cy="3206449"/>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793758" y="2884410"/>
            <a:ext cx="2244362" cy="3206449"/>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225351" y="474253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543460" y="473628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0" name="Picture 19" descr="Background pattern&#10;&#10;Description automatically generated">
            <a:extLst>
              <a:ext uri="{FF2B5EF4-FFF2-40B4-BE49-F238E27FC236}">
                <a16:creationId xmlns:a16="http://schemas.microsoft.com/office/drawing/2014/main" id="{9F42FD05-A835-0F49-B763-180CD8F99CD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26A4E538-0F3B-8E49-8D92-77B70D92F0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B01746DB-6733-EF4A-97E8-B81FDCBF8A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2F775010-5534-1C41-A2CB-FA305565AC5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84CF8697-FDF1-5B4D-BA62-705F8E7C001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2361364"/>
            <a:ext cx="2989824" cy="413709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7" y="2361364"/>
            <a:ext cx="2880767" cy="413709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463085" y="2361363"/>
            <a:ext cx="2692241" cy="413709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2361363"/>
            <a:ext cx="2692241" cy="413709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65292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349406"/>
            <a:ext cx="2796283" cy="514904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349407"/>
            <a:ext cx="2796282" cy="5149048"/>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349406"/>
            <a:ext cx="2583359" cy="514904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349406"/>
            <a:ext cx="2692241" cy="514904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51991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9930879-4923-9A44-B11F-FDD1BFB76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047" y="417257"/>
            <a:ext cx="5462697" cy="2402442"/>
          </a:xfrm>
          <a:prstGeom prst="rect">
            <a:avLst/>
          </a:prstGeom>
        </p:spPr>
      </p:pic>
      <p:pic>
        <p:nvPicPr>
          <p:cNvPr id="22" name="Picture 21" descr="Background pattern&#10;&#10;Description automatically generated">
            <a:extLst>
              <a:ext uri="{FF2B5EF4-FFF2-40B4-BE49-F238E27FC236}">
                <a16:creationId xmlns:a16="http://schemas.microsoft.com/office/drawing/2014/main" id="{E7396273-9AA2-0A45-A0F3-4DFF01CCF7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462" t="8076" r="-22520" b="14181"/>
          <a:stretch/>
        </p:blipFill>
        <p:spPr>
          <a:xfrm rot="16200000">
            <a:off x="983099" y="1439326"/>
            <a:ext cx="4435575" cy="6401772"/>
          </a:xfrm>
          <a:prstGeom prst="rect">
            <a:avLst/>
          </a:prstGeom>
        </p:spPr>
      </p:pic>
      <p:sp>
        <p:nvSpPr>
          <p:cNvPr id="23" name="Rectangle 22">
            <a:extLst>
              <a:ext uri="{FF2B5EF4-FFF2-40B4-BE49-F238E27FC236}">
                <a16:creationId xmlns:a16="http://schemas.microsoft.com/office/drawing/2014/main" id="{0A614E9F-67CD-0343-BFBC-55E5265494AB}"/>
              </a:ext>
            </a:extLst>
          </p:cNvPr>
          <p:cNvSpPr/>
          <p:nvPr userDrawn="1"/>
        </p:nvSpPr>
        <p:spPr>
          <a:xfrm>
            <a:off x="6117759" y="0"/>
            <a:ext cx="6074241" cy="686525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3904BFA0-55A2-8143-A034-7EA9F0F0F069}"/>
              </a:ext>
            </a:extLst>
          </p:cNvPr>
          <p:cNvGrpSpPr/>
          <p:nvPr userDrawn="1"/>
        </p:nvGrpSpPr>
        <p:grpSpPr>
          <a:xfrm>
            <a:off x="0" y="5916805"/>
            <a:ext cx="2735993" cy="679345"/>
            <a:chOff x="0" y="0"/>
            <a:chExt cx="2301694" cy="571500"/>
          </a:xfrm>
        </p:grpSpPr>
        <p:sp>
          <p:nvSpPr>
            <p:cNvPr id="25" name="Rectangle 24">
              <a:extLst>
                <a:ext uri="{FF2B5EF4-FFF2-40B4-BE49-F238E27FC236}">
                  <a16:creationId xmlns:a16="http://schemas.microsoft.com/office/drawing/2014/main" id="{E262865F-A967-C64A-8536-E3A00C672F7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E39E78D-2847-9749-B72C-25A151CFA9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Text Placeholder 23">
            <a:extLst>
              <a:ext uri="{FF2B5EF4-FFF2-40B4-BE49-F238E27FC236}">
                <a16:creationId xmlns:a16="http://schemas.microsoft.com/office/drawing/2014/main" id="{DBA97739-CDA3-3B40-9963-F38336E838F9}"/>
              </a:ext>
            </a:extLst>
          </p:cNvPr>
          <p:cNvSpPr>
            <a:spLocks noGrp="1"/>
          </p:cNvSpPr>
          <p:nvPr>
            <p:ph type="body" sz="quarter" idx="15" hasCustomPrompt="1"/>
          </p:nvPr>
        </p:nvSpPr>
        <p:spPr>
          <a:xfrm>
            <a:off x="6586302" y="1494787"/>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27FF6675-E62F-CD45-8278-53D0205C09F2}"/>
              </a:ext>
            </a:extLst>
          </p:cNvPr>
          <p:cNvSpPr>
            <a:spLocks noGrp="1"/>
          </p:cNvSpPr>
          <p:nvPr>
            <p:ph type="body" sz="quarter" idx="16" hasCustomPrompt="1"/>
          </p:nvPr>
        </p:nvSpPr>
        <p:spPr>
          <a:xfrm>
            <a:off x="6586302" y="876264"/>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29" name="Rectangle 28">
            <a:extLst>
              <a:ext uri="{FF2B5EF4-FFF2-40B4-BE49-F238E27FC236}">
                <a16:creationId xmlns:a16="http://schemas.microsoft.com/office/drawing/2014/main" id="{8C5618B2-B035-0F48-A014-0081DCCA7413}"/>
              </a:ext>
            </a:extLst>
          </p:cNvPr>
          <p:cNvSpPr/>
          <p:nvPr userDrawn="1"/>
        </p:nvSpPr>
        <p:spPr>
          <a:xfrm>
            <a:off x="6519554" y="5700156"/>
            <a:ext cx="5300429" cy="7884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449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846556"/>
            <a:ext cx="2796283" cy="465189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856063"/>
            <a:ext cx="2796282" cy="4642391"/>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846556"/>
            <a:ext cx="2583359" cy="465189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846556"/>
            <a:ext cx="2692241" cy="465189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1286146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947279" y="1887157"/>
            <a:ext cx="9327612" cy="2798187"/>
            <a:chOff x="1875859" y="4907106"/>
            <a:chExt cx="19467076"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455901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225117" y="1948195"/>
            <a:ext cx="11256886" cy="2798187"/>
            <a:chOff x="1875856" y="4907106"/>
            <a:chExt cx="19467079"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6" y="4984003"/>
              <a:ext cx="4390332" cy="4554600"/>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10030722" y="4984003"/>
              <a:ext cx="4316207" cy="4477703"/>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2862615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92159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9527B"/>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81D1C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2795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9163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479E9B88-6DE8-454D-AFD7-A7F97B75CF2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AE93F104-83BC-9E4A-864E-7C3470F77C8A}"/>
              </a:ext>
            </a:extLst>
          </p:cNvPr>
          <p:cNvGrpSpPr/>
          <p:nvPr userDrawn="1"/>
        </p:nvGrpSpPr>
        <p:grpSpPr>
          <a:xfrm>
            <a:off x="4480947" y="6257070"/>
            <a:ext cx="3144242" cy="374574"/>
            <a:chOff x="301128" y="6151084"/>
            <a:chExt cx="3144242" cy="374574"/>
          </a:xfrm>
        </p:grpSpPr>
        <p:pic>
          <p:nvPicPr>
            <p:cNvPr id="23" name="Picture 22" descr="Shape&#10;&#10;Description automatically generated with medium confidence">
              <a:extLst>
                <a:ext uri="{FF2B5EF4-FFF2-40B4-BE49-F238E27FC236}">
                  <a16:creationId xmlns:a16="http://schemas.microsoft.com/office/drawing/2014/main" id="{36E8FA08-D740-6B4E-B591-70648AF5EC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76875CC8-01D3-1140-AF8B-7FAF12D267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BE5579A2-1E31-2045-AF2C-37E51B44544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5" name="Picture 14" descr="Background pattern&#10;&#10;Description automatically generated">
            <a:extLst>
              <a:ext uri="{FF2B5EF4-FFF2-40B4-BE49-F238E27FC236}">
                <a16:creationId xmlns:a16="http://schemas.microsoft.com/office/drawing/2014/main" id="{46125441-B979-6944-9D51-62A1979A3823}"/>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6" name="Group 15">
            <a:extLst>
              <a:ext uri="{FF2B5EF4-FFF2-40B4-BE49-F238E27FC236}">
                <a16:creationId xmlns:a16="http://schemas.microsoft.com/office/drawing/2014/main" id="{0127E12F-CA73-E545-B95D-E91AA44745A4}"/>
              </a:ext>
            </a:extLst>
          </p:cNvPr>
          <p:cNvGrpSpPr/>
          <p:nvPr userDrawn="1"/>
        </p:nvGrpSpPr>
        <p:grpSpPr>
          <a:xfrm>
            <a:off x="4480947" y="6257070"/>
            <a:ext cx="3144242" cy="374574"/>
            <a:chOff x="301128" y="6151084"/>
            <a:chExt cx="3144242" cy="374574"/>
          </a:xfrm>
        </p:grpSpPr>
        <p:pic>
          <p:nvPicPr>
            <p:cNvPr id="17" name="Picture 16" descr="Shape&#10;&#10;Description automatically generated with medium confidence">
              <a:extLst>
                <a:ext uri="{FF2B5EF4-FFF2-40B4-BE49-F238E27FC236}">
                  <a16:creationId xmlns:a16="http://schemas.microsoft.com/office/drawing/2014/main" id="{747B0FDE-4EF6-204A-9241-A375276053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8555014E-6684-DC44-B068-A4A005BC9B3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7ADD1C03-6D79-0F46-8093-825F3D360B5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7" y="2953714"/>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8" y="70699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59" y="525270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5" y="4198813"/>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0" y="171132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pic>
        <p:nvPicPr>
          <p:cNvPr id="75" name="Picture 74" descr="Background pattern&#10;&#10;Description automatically generated">
            <a:extLst>
              <a:ext uri="{FF2B5EF4-FFF2-40B4-BE49-F238E27FC236}">
                <a16:creationId xmlns:a16="http://schemas.microsoft.com/office/drawing/2014/main" id="{2C9ACBC7-24B1-C444-9224-434275C1A3F8}"/>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76" name="Group 75">
            <a:extLst>
              <a:ext uri="{FF2B5EF4-FFF2-40B4-BE49-F238E27FC236}">
                <a16:creationId xmlns:a16="http://schemas.microsoft.com/office/drawing/2014/main" id="{D64F2DB8-459C-704C-A786-40E72B4290B2}"/>
              </a:ext>
            </a:extLst>
          </p:cNvPr>
          <p:cNvGrpSpPr/>
          <p:nvPr userDrawn="1"/>
        </p:nvGrpSpPr>
        <p:grpSpPr>
          <a:xfrm>
            <a:off x="389965" y="6092742"/>
            <a:ext cx="3144242" cy="374574"/>
            <a:chOff x="301128" y="6151084"/>
            <a:chExt cx="3144242" cy="374574"/>
          </a:xfrm>
        </p:grpSpPr>
        <p:pic>
          <p:nvPicPr>
            <p:cNvPr id="79" name="Picture 78" descr="Shape&#10;&#10;Description automatically generated with medium confidence">
              <a:extLst>
                <a:ext uri="{FF2B5EF4-FFF2-40B4-BE49-F238E27FC236}">
                  <a16:creationId xmlns:a16="http://schemas.microsoft.com/office/drawing/2014/main" id="{03FC1F4D-6043-3E48-8C8E-4CE00785D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80" name="Picture 79" descr="Shape&#10;&#10;Description automatically generated with medium confidence">
              <a:extLst>
                <a:ext uri="{FF2B5EF4-FFF2-40B4-BE49-F238E27FC236}">
                  <a16:creationId xmlns:a16="http://schemas.microsoft.com/office/drawing/2014/main" id="{41BD9014-E1B3-7649-8D5C-9DEAA17B4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0F97C3EE-A966-BD42-B950-50D2A0785CB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pic>
        <p:nvPicPr>
          <p:cNvPr id="32" name="Picture 31" descr="Background pattern&#10;&#10;Description automatically generated">
            <a:extLst>
              <a:ext uri="{FF2B5EF4-FFF2-40B4-BE49-F238E27FC236}">
                <a16:creationId xmlns:a16="http://schemas.microsoft.com/office/drawing/2014/main" id="{86082134-F67D-1B43-B573-E83A85ABF2E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34" name="Group 33">
            <a:extLst>
              <a:ext uri="{FF2B5EF4-FFF2-40B4-BE49-F238E27FC236}">
                <a16:creationId xmlns:a16="http://schemas.microsoft.com/office/drawing/2014/main" id="{CC0FF58B-0A14-4541-9BFA-8940EC5B8047}"/>
              </a:ext>
            </a:extLst>
          </p:cNvPr>
          <p:cNvGrpSpPr/>
          <p:nvPr userDrawn="1"/>
        </p:nvGrpSpPr>
        <p:grpSpPr>
          <a:xfrm>
            <a:off x="389965" y="6092742"/>
            <a:ext cx="3144242" cy="374574"/>
            <a:chOff x="301128" y="6151084"/>
            <a:chExt cx="3144242" cy="374574"/>
          </a:xfrm>
        </p:grpSpPr>
        <p:pic>
          <p:nvPicPr>
            <p:cNvPr id="37" name="Picture 36" descr="Shape&#10;&#10;Description automatically generated with medium confidence">
              <a:extLst>
                <a:ext uri="{FF2B5EF4-FFF2-40B4-BE49-F238E27FC236}">
                  <a16:creationId xmlns:a16="http://schemas.microsoft.com/office/drawing/2014/main" id="{7C5FF409-16BF-DA45-B703-C9A7A027EF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8" name="Picture 37" descr="Shape&#10;&#10;Description automatically generated with medium confidence">
              <a:extLst>
                <a:ext uri="{FF2B5EF4-FFF2-40B4-BE49-F238E27FC236}">
                  <a16:creationId xmlns:a16="http://schemas.microsoft.com/office/drawing/2014/main" id="{BF661B42-ABAD-AD4E-98C2-D6BF9AB3A9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842A0DF2-226F-1945-8C73-70D512F2B90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40" name="Text Placeholder 17">
            <a:extLst>
              <a:ext uri="{FF2B5EF4-FFF2-40B4-BE49-F238E27FC236}">
                <a16:creationId xmlns:a16="http://schemas.microsoft.com/office/drawing/2014/main" id="{4C27E1F7-AB4B-8248-A351-91D3BC133705}"/>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41" name="Text Placeholder 17">
            <a:extLst>
              <a:ext uri="{FF2B5EF4-FFF2-40B4-BE49-F238E27FC236}">
                <a16:creationId xmlns:a16="http://schemas.microsoft.com/office/drawing/2014/main" id="{21D5E517-A4FB-344E-9AFB-933FD5A1B05C}"/>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42" name="Text Placeholder 17">
            <a:extLst>
              <a:ext uri="{FF2B5EF4-FFF2-40B4-BE49-F238E27FC236}">
                <a16:creationId xmlns:a16="http://schemas.microsoft.com/office/drawing/2014/main" id="{700D390C-DEFF-7B4C-9752-5D3269B62BC5}"/>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43" name="Text Placeholder 17">
            <a:extLst>
              <a:ext uri="{FF2B5EF4-FFF2-40B4-BE49-F238E27FC236}">
                <a16:creationId xmlns:a16="http://schemas.microsoft.com/office/drawing/2014/main" id="{7BCFCD34-BCDB-0E4B-ACDE-FDA7D0D42A4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A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91639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30" name="Picture 29" descr="Background pattern&#10;&#10;Description automatically generated">
            <a:extLst>
              <a:ext uri="{FF2B5EF4-FFF2-40B4-BE49-F238E27FC236}">
                <a16:creationId xmlns:a16="http://schemas.microsoft.com/office/drawing/2014/main" id="{06186F3B-2AFF-4346-942C-585AF26F9B9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49" name="Group 48">
            <a:extLst>
              <a:ext uri="{FF2B5EF4-FFF2-40B4-BE49-F238E27FC236}">
                <a16:creationId xmlns:a16="http://schemas.microsoft.com/office/drawing/2014/main" id="{D5EDB684-CD36-0140-A48B-73E83AE2C52D}"/>
              </a:ext>
            </a:extLst>
          </p:cNvPr>
          <p:cNvGrpSpPr/>
          <p:nvPr userDrawn="1"/>
        </p:nvGrpSpPr>
        <p:grpSpPr>
          <a:xfrm>
            <a:off x="389965" y="6092742"/>
            <a:ext cx="3144242" cy="374574"/>
            <a:chOff x="301128" y="6151084"/>
            <a:chExt cx="3144242" cy="374574"/>
          </a:xfrm>
        </p:grpSpPr>
        <p:pic>
          <p:nvPicPr>
            <p:cNvPr id="50" name="Picture 49" descr="Shape&#10;&#10;Description automatically generated with medium confidence">
              <a:extLst>
                <a:ext uri="{FF2B5EF4-FFF2-40B4-BE49-F238E27FC236}">
                  <a16:creationId xmlns:a16="http://schemas.microsoft.com/office/drawing/2014/main" id="{ACD3B0C5-CFB3-B04F-AC62-7FFA3AF627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51" name="Picture 50" descr="Shape&#10;&#10;Description automatically generated with medium confidence">
              <a:extLst>
                <a:ext uri="{FF2B5EF4-FFF2-40B4-BE49-F238E27FC236}">
                  <a16:creationId xmlns:a16="http://schemas.microsoft.com/office/drawing/2014/main" id="{9479B3AD-6B7A-584E-8F28-61AC5C01D21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CF27B34D-F7DE-9F4C-92D3-6BF627175D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118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pic>
        <p:nvPicPr>
          <p:cNvPr id="33" name="Picture 32" descr="Background pattern&#10;&#10;Description automatically generated">
            <a:extLst>
              <a:ext uri="{FF2B5EF4-FFF2-40B4-BE49-F238E27FC236}">
                <a16:creationId xmlns:a16="http://schemas.microsoft.com/office/drawing/2014/main" id="{D9300ACB-C92D-664B-A68C-9FC1C82B0B44}"/>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7" name="Group 26">
            <a:extLst>
              <a:ext uri="{FF2B5EF4-FFF2-40B4-BE49-F238E27FC236}">
                <a16:creationId xmlns:a16="http://schemas.microsoft.com/office/drawing/2014/main" id="{95B40CD0-7A91-CF4A-AD77-9398E53ED4C2}"/>
              </a:ext>
            </a:extLst>
          </p:cNvPr>
          <p:cNvGrpSpPr/>
          <p:nvPr userDrawn="1"/>
        </p:nvGrpSpPr>
        <p:grpSpPr>
          <a:xfrm>
            <a:off x="389965" y="6092742"/>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99567171-8F5D-2246-9C70-6C5AF6CA3A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13B666C6-CC20-A44F-A5A6-1297BB75A76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351A8E25-A44E-9E48-BC47-C499B6C3C26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32594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38313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71591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32594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72235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77954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4149842"/>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72235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5261992"/>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5319187"/>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5651963"/>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5261992"/>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55931" y="-6"/>
            <a:ext cx="5293949"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47650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78402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10/26/2023</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0" r:id="rId4"/>
    <p:sldLayoutId id="2147483882" r:id="rId5"/>
    <p:sldLayoutId id="2147483881" r:id="rId6"/>
    <p:sldLayoutId id="2147483830" r:id="rId7"/>
    <p:sldLayoutId id="2147483842" r:id="rId8"/>
    <p:sldLayoutId id="2147483840" r:id="rId9"/>
    <p:sldLayoutId id="2147483841" r:id="rId10"/>
    <p:sldLayoutId id="2147483883" r:id="rId11"/>
    <p:sldLayoutId id="2147483891" r:id="rId12"/>
    <p:sldLayoutId id="2147483862" r:id="rId13"/>
    <p:sldLayoutId id="2147483907" r:id="rId14"/>
    <p:sldLayoutId id="2147483861" r:id="rId15"/>
    <p:sldLayoutId id="2147483906" r:id="rId16"/>
    <p:sldLayoutId id="2147483874" r:id="rId17"/>
    <p:sldLayoutId id="2147483863" r:id="rId18"/>
    <p:sldLayoutId id="2147483835" r:id="rId19"/>
    <p:sldLayoutId id="2147483875" r:id="rId20"/>
    <p:sldLayoutId id="2147483901" r:id="rId21"/>
    <p:sldLayoutId id="2147483836" r:id="rId22"/>
    <p:sldLayoutId id="2147483831" r:id="rId23"/>
    <p:sldLayoutId id="2147483888" r:id="rId24"/>
    <p:sldLayoutId id="2147483902" r:id="rId25"/>
    <p:sldLayoutId id="2147483889" r:id="rId26"/>
    <p:sldLayoutId id="2147483890" r:id="rId27"/>
    <p:sldLayoutId id="2147483846" r:id="rId28"/>
    <p:sldLayoutId id="2147483904" r:id="rId29"/>
    <p:sldLayoutId id="2147483876" r:id="rId30"/>
    <p:sldLayoutId id="2147483873" r:id="rId31"/>
    <p:sldLayoutId id="2147483834" r:id="rId32"/>
    <p:sldLayoutId id="2147483877" r:id="rId33"/>
    <p:sldLayoutId id="2147483845" r:id="rId34"/>
    <p:sldLayoutId id="2147483869" r:id="rId35"/>
    <p:sldLayoutId id="2147483878" r:id="rId36"/>
    <p:sldLayoutId id="2147483866" r:id="rId37"/>
    <p:sldLayoutId id="2147483833" r:id="rId38"/>
    <p:sldLayoutId id="2147483900" r:id="rId39"/>
    <p:sldLayoutId id="2147483847" r:id="rId40"/>
    <p:sldLayoutId id="2147483871" r:id="rId41"/>
    <p:sldLayoutId id="2147483870" r:id="rId42"/>
    <p:sldLayoutId id="2147483872" r:id="rId43"/>
    <p:sldLayoutId id="2147483837" r:id="rId44"/>
    <p:sldLayoutId id="2147483838" r:id="rId45"/>
    <p:sldLayoutId id="2147483844" r:id="rId46"/>
    <p:sldLayoutId id="2147483848" r:id="rId47"/>
    <p:sldLayoutId id="2147483898" r:id="rId48"/>
    <p:sldLayoutId id="2147483903" r:id="rId49"/>
    <p:sldLayoutId id="2147483905" r:id="rId50"/>
    <p:sldLayoutId id="2147483849" r:id="rId51"/>
    <p:sldLayoutId id="2147483895" r:id="rId52"/>
    <p:sldLayoutId id="2147483887" r:id="rId53"/>
    <p:sldLayoutId id="2147483896" r:id="rId54"/>
    <p:sldLayoutId id="2147483851" r:id="rId55"/>
    <p:sldLayoutId id="2147483854" r:id="rId56"/>
    <p:sldLayoutId id="2147483855" r:id="rId57"/>
    <p:sldLayoutId id="2147483885" r:id="rId58"/>
    <p:sldLayoutId id="2147483899" r:id="rId59"/>
    <p:sldLayoutId id="2147483886" r:id="rId60"/>
    <p:sldLayoutId id="2147483856" r:id="rId61"/>
    <p:sldLayoutId id="2147483893" r:id="rId62"/>
    <p:sldLayoutId id="2147483894" r:id="rId63"/>
    <p:sldLayoutId id="2147483892" r:id="rId64"/>
    <p:sldLayoutId id="2147483857" r:id="rId65"/>
    <p:sldLayoutId id="2147483864" r:id="rId66"/>
    <p:sldLayoutId id="2147483852" r:id="rId67"/>
    <p:sldLayoutId id="2147483858" r:id="rId68"/>
    <p:sldLayoutId id="2147483859" r:id="rId69"/>
    <p:sldLayoutId id="2147483860" r:id="rId70"/>
    <p:sldLayoutId id="2147483853" r:id="rId71"/>
  </p:sldLayoutIdLst>
  <p:txStyles>
    <p:titleStyle>
      <a:lvl1pPr algn="l" defTabSz="914400" rtl="0" eaLnBrk="1" latinLnBrk="0" hangingPunct="1">
        <a:lnSpc>
          <a:spcPct val="90000"/>
        </a:lnSpc>
        <a:spcBef>
          <a:spcPct val="0"/>
        </a:spcBef>
        <a:buNone/>
        <a:defRPr sz="4400" kern="1200">
          <a:solidFill>
            <a:srgbClr val="4D4D4D"/>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D4D4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4.xml"/><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www.techtarget.com/searchdisasterrecovery/definition/crisis-management-plan-CMP" TargetMode="External"/><Relationship Id="rId2" Type="http://schemas.openxmlformats.org/officeDocument/2006/relationships/hyperlink" Target="https://www.techtarget.com/searchdisasterrecovery/definition/business-continuity" TargetMode="External"/><Relationship Id="rId1" Type="http://schemas.openxmlformats.org/officeDocument/2006/relationships/slideLayout" Target="../slideLayouts/slideLayout29.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hyperlink" Target="https://grampianstourism.com.au/wp-content/uploads/sites/4/2020/04/Tourism_CrisisManagement_WEB.pdf" TargetMode="Externa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4.xml"/><Relationship Id="rId4" Type="http://schemas.openxmlformats.org/officeDocument/2006/relationships/image" Target="../media/image43.svg"/></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4.xml"/><Relationship Id="rId4" Type="http://schemas.openxmlformats.org/officeDocument/2006/relationships/image" Target="../media/image43.svg"/></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hyperlink" Target="https://www.sciencedirect.com/science/article/pii/S2212571X22000208#bib46" TargetMode="External"/><Relationship Id="rId7" Type="http://schemas.openxmlformats.org/officeDocument/2006/relationships/image" Target="../media/image42.png"/><Relationship Id="rId2" Type="http://schemas.openxmlformats.org/officeDocument/2006/relationships/hyperlink" Target="https://www.sciencedirect.com/science/article/pii/S2212571X22000208#bib24" TargetMode="External"/><Relationship Id="rId1" Type="http://schemas.openxmlformats.org/officeDocument/2006/relationships/slideLayout" Target="../slideLayouts/slideLayout34.xml"/><Relationship Id="rId6" Type="http://schemas.openxmlformats.org/officeDocument/2006/relationships/hyperlink" Target="https://www.sciencedirect.com/science/article/pii/S2212571X22000208" TargetMode="External"/><Relationship Id="rId5" Type="http://schemas.openxmlformats.org/officeDocument/2006/relationships/hyperlink" Target="https://www.sciencedirect.com/science/article/pii/S2212571X22000208#bib25" TargetMode="External"/><Relationship Id="rId4" Type="http://schemas.openxmlformats.org/officeDocument/2006/relationships/hyperlink" Target="https://www.sciencedirect.com/science/article/pii/S2212571X22000208#bib3"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sciencedirect.com/science/article/pii/S2212571X22000208#bib46" TargetMode="External"/><Relationship Id="rId7" Type="http://schemas.openxmlformats.org/officeDocument/2006/relationships/hyperlink" Target="https://www.sciencedirect.com/science/article/pii/S2212571X22000208" TargetMode="External"/><Relationship Id="rId2" Type="http://schemas.openxmlformats.org/officeDocument/2006/relationships/hyperlink" Target="https://www.sciencedirect.com/science/article/pii/S2212571X22000208#bib24" TargetMode="External"/><Relationship Id="rId1" Type="http://schemas.openxmlformats.org/officeDocument/2006/relationships/slideLayout" Target="../slideLayouts/slideLayout34.xml"/><Relationship Id="rId6" Type="http://schemas.openxmlformats.org/officeDocument/2006/relationships/hyperlink" Target="https://www.sciencedirect.com/science/article/pii/S2212571X22000208#bib25" TargetMode="External"/><Relationship Id="rId5" Type="http://schemas.openxmlformats.org/officeDocument/2006/relationships/hyperlink" Target="https://www.sciencedirect.com/science/article/pii/S2212571X22000208#bib52" TargetMode="External"/><Relationship Id="rId4" Type="http://schemas.openxmlformats.org/officeDocument/2006/relationships/hyperlink" Target="https://www.sciencedirect.com/science/article/pii/S2212571X22000208#bib51" TargetMode="External"/><Relationship Id="rId9" Type="http://schemas.openxmlformats.org/officeDocument/2006/relationships/image" Target="../media/image43.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nepalnow.org/news/" TargetMode="Externa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universalclass.com/articles/self-help/crisis-management/activating-a-crisis-management-plan.htm" TargetMode="External"/><Relationship Id="rId1" Type="http://schemas.openxmlformats.org/officeDocument/2006/relationships/slideLayout" Target="../slideLayouts/slideLayout34.xml"/><Relationship Id="rId4" Type="http://schemas.openxmlformats.org/officeDocument/2006/relationships/image" Target="../media/image43.svg"/></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ebunwto.s3.eu-west-1.amazonaws.com/s3fs-public/2022-02/01_croatian-national-tourist-board_0.pdf?J8VZqISgkIrEdx5nqfGIWf6fTfQByCEL" TargetMode="External"/><Relationship Id="rId1" Type="http://schemas.openxmlformats.org/officeDocument/2006/relationships/slideLayout" Target="../slideLayouts/slideLayout2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ebunwto.s3.eu-west-1.amazonaws.com/s3fs-public/2022-02/01_croatian-national-tourist-board_0.pdf?J8VZqISgkIrEdx5nqfGIWf6fTfQByCEL" TargetMode="External"/><Relationship Id="rId1" Type="http://schemas.openxmlformats.org/officeDocument/2006/relationships/slideLayout" Target="../slideLayouts/slideLayout37.xml"/><Relationship Id="rId5" Type="http://schemas.openxmlformats.org/officeDocument/2006/relationships/image" Target="../media/image58.sv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ebunwto.s3.eu-west-1.amazonaws.com/s3fs-public/2022-02/01_croatian-national-tourist-board_0.pdf?J8VZqISgkIrEdx5nqfGIWf6fTfQByCEL" TargetMode="External"/><Relationship Id="rId1" Type="http://schemas.openxmlformats.org/officeDocument/2006/relationships/slideLayout" Target="../slideLayouts/slideLayout37.xml"/><Relationship Id="rId5" Type="http://schemas.openxmlformats.org/officeDocument/2006/relationships/image" Target="../media/image58.sv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ebunwto.s3.eu-west-1.amazonaws.com/s3fs-public/2022-02/01_croatian-national-tourist-board_0.pdf?J8VZqISgkIrEdx5nqfGIWf6fTfQByCEL" TargetMode="External"/><Relationship Id="rId1" Type="http://schemas.openxmlformats.org/officeDocument/2006/relationships/slideLayout" Target="../slideLayouts/slideLayout37.xml"/><Relationship Id="rId5" Type="http://schemas.openxmlformats.org/officeDocument/2006/relationships/image" Target="../media/image58.sv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ebunwto.s3.eu-west-1.amazonaws.com/s3fs-public/2022-02/01_croatian-national-tourist-board_0.pdf?J8VZqISgkIrEdx5nqfGIWf6fTfQByCEL" TargetMode="External"/><Relationship Id="rId1" Type="http://schemas.openxmlformats.org/officeDocument/2006/relationships/slideLayout" Target="../slideLayouts/slideLayout37.xml"/><Relationship Id="rId5" Type="http://schemas.openxmlformats.org/officeDocument/2006/relationships/image" Target="../media/image58.sv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ebunwto.s3.eu-west-1.amazonaws.com/s3fs-public/2022-02/01_croatian-national-tourist-board_0.pdf?J8VZqISgkIrEdx5nqfGIWf6fTfQByCEL" TargetMode="External"/><Relationship Id="rId1" Type="http://schemas.openxmlformats.org/officeDocument/2006/relationships/slideLayout" Target="../slideLayouts/slideLayout37.xml"/><Relationship Id="rId5" Type="http://schemas.openxmlformats.org/officeDocument/2006/relationships/image" Target="../media/image58.sv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hyperlink" Target="https://www.sciencedirect.com/science/article/pii/S2212571X22000208" TargetMode="External"/><Relationship Id="rId2" Type="http://schemas.openxmlformats.org/officeDocument/2006/relationships/hyperlink" Target="https://www.sciencedirect.com/science/article/pii/S2212571X22000208#bib4" TargetMode="External"/><Relationship Id="rId1" Type="http://schemas.openxmlformats.org/officeDocument/2006/relationships/slideLayout" Target="../slideLayouts/slideLayout34.xml"/><Relationship Id="rId5" Type="http://schemas.openxmlformats.org/officeDocument/2006/relationships/image" Target="../media/image43.sv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hyperlink" Target="https://www.universalclass.com/articles/self-help/crisis-management/activating-a-crisis-management-plan.htm" TargetMode="External"/><Relationship Id="rId2" Type="http://schemas.openxmlformats.org/officeDocument/2006/relationships/image" Target="../media/image66.jpe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hyperlink" Target="https://www.smartsheet.com/content/crisis-management-team-roles" TargetMode="External"/><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hyperlink" Target="https://www.cbi.eu/market-information/tourism/how-manage-risks-tourism" TargetMode="External"/><Relationship Id="rId5" Type="http://schemas.openxmlformats.org/officeDocument/2006/relationships/image" Target="../media/image69.sv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hyperlink" Target="https://www.smartsheet.com/content/crisis-management-team-roles" TargetMode="External"/><Relationship Id="rId2" Type="http://schemas.openxmlformats.org/officeDocument/2006/relationships/image" Target="../media/image72.jpeg"/><Relationship Id="rId1" Type="http://schemas.openxmlformats.org/officeDocument/2006/relationships/slideLayout" Target="../slideLayouts/slideLayout18.xml"/><Relationship Id="rId6" Type="http://schemas.openxmlformats.org/officeDocument/2006/relationships/hyperlink" Target="https://blog.hootsuite.com/social-media-monitoring-tools/" TargetMode="External"/><Relationship Id="rId5" Type="http://schemas.openxmlformats.org/officeDocument/2006/relationships/image" Target="../media/image69.sv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researchgate.net/publication/254378996_Crisis_Communication_and_Recovery_for_the_Tourism_Industry" TargetMode="External"/><Relationship Id="rId1" Type="http://schemas.openxmlformats.org/officeDocument/2006/relationships/slideLayout" Target="../slideLayouts/slideLayout34.xml"/><Relationship Id="rId4" Type="http://schemas.openxmlformats.org/officeDocument/2006/relationships/image" Target="../media/image43.svg"/></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universalclass.com/articles/self-help/crisis-management/activating-a-crisis-management-plan.htm" TargetMode="External"/><Relationship Id="rId1" Type="http://schemas.openxmlformats.org/officeDocument/2006/relationships/slideLayout" Target="../slideLayouts/slideLayout34.xml"/><Relationship Id="rId4" Type="http://schemas.openxmlformats.org/officeDocument/2006/relationships/image" Target="../media/image43.svg"/></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hyperlink" Target="https://futureplaceleadership.com/wp-content/uploads/2020/06/Handbook_Crisis-management-for-tourism-destinations.pdf" TargetMode="External"/><Relationship Id="rId2" Type="http://schemas.openxmlformats.org/officeDocument/2006/relationships/image" Target="../media/image77.jpe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futureplaceleadership.com/wp-content/uploads/2020/06/Handbook_Crisis-management-for-tourism-destinations.pdf" TargetMode="Externa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8" Type="http://schemas.openxmlformats.org/officeDocument/2006/relationships/hyperlink" Target="https://en.wikipedia.org/wiki/Australian_dollar" TargetMode="External"/><Relationship Id="rId3" Type="http://schemas.openxmlformats.org/officeDocument/2006/relationships/hyperlink" Target="https://icrtourism.com.au/wp-content/uploads/2013/11/2_Dont-Risk-It-for-RTOs.pdf" TargetMode="External"/><Relationship Id="rId7" Type="http://schemas.openxmlformats.org/officeDocument/2006/relationships/hyperlink" Target="https://en.wikipedia.org/wiki/2010%E2%80%932011_Queensland_floods#cite_note-BBC2010-12-31-2" TargetMode="External"/><Relationship Id="rId2" Type="http://schemas.openxmlformats.org/officeDocument/2006/relationships/hyperlink" Target="https://www.decanter.com/wine-news/bordeaux-launches-ad-campaign-to-stem-fall-in-exports-5598/" TargetMode="External"/><Relationship Id="rId1" Type="http://schemas.openxmlformats.org/officeDocument/2006/relationships/slideLayout" Target="../slideLayouts/slideLayout20.xml"/><Relationship Id="rId6" Type="http://schemas.openxmlformats.org/officeDocument/2006/relationships/hyperlink" Target="https://en.wikipedia.org/wiki/Australia" TargetMode="External"/><Relationship Id="rId11" Type="http://schemas.openxmlformats.org/officeDocument/2006/relationships/image" Target="../media/image82.jpeg"/><Relationship Id="rId5" Type="http://schemas.openxmlformats.org/officeDocument/2006/relationships/hyperlink" Target="https://en.wikipedia.org/wiki/Queensland" TargetMode="External"/><Relationship Id="rId10" Type="http://schemas.openxmlformats.org/officeDocument/2006/relationships/hyperlink" Target="https://en.wikipedia.org/wiki/2010%E2%80%932011_Queensland_floods" TargetMode="External"/><Relationship Id="rId4" Type="http://schemas.openxmlformats.org/officeDocument/2006/relationships/hyperlink" Target="https://en.wikipedia.org/wiki/Flood" TargetMode="External"/><Relationship Id="rId9" Type="http://schemas.openxmlformats.org/officeDocument/2006/relationships/hyperlink" Target="https://en.wikipedia.org/wiki/2010%E2%80%932011_Queensland_floods#cite_note-BBC2010-12-29-3"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icrtourism.com.au/wp-content/uploads/2013/11/2_Dont-Risk-It-for-RTOs.pdf" TargetMode="External"/><Relationship Id="rId2" Type="http://schemas.openxmlformats.org/officeDocument/2006/relationships/hyperlink" Target="https://www.decanter.com/wine-news/bordeaux-launches-ad-campaign-to-stem-fall-in-exports-5598/" TargetMode="Externa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hyperlink" Target="https://grampianstourism.com.au/wp-content/uploads/sites/4/2020/04/Tourism_CrisisManagement_WEB.pdf" TargetMode="External"/><Relationship Id="rId2" Type="http://schemas.openxmlformats.org/officeDocument/2006/relationships/image" Target="../media/image83.jpe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hyperlink" Target="https://www.smartsheet.com/content/crisis-management-team-roles" TargetMode="External"/><Relationship Id="rId2" Type="http://schemas.openxmlformats.org/officeDocument/2006/relationships/image" Target="../media/image85.jpeg"/><Relationship Id="rId1" Type="http://schemas.openxmlformats.org/officeDocument/2006/relationships/slideLayout" Target="../slideLayouts/slideLayout20.xml"/><Relationship Id="rId6" Type="http://schemas.openxmlformats.org/officeDocument/2006/relationships/hyperlink" Target="https://www.asean.org/storage/2016/01/publications/ASEAN_Tourism_Crisis_Communication-2015.pdf" TargetMode="External"/><Relationship Id="rId5" Type="http://schemas.openxmlformats.org/officeDocument/2006/relationships/image" Target="../media/image69.sv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hyperlink" Target="https://www.smartsheet.com/content/crisis-management-team-roles" TargetMode="External"/><Relationship Id="rId2" Type="http://schemas.openxmlformats.org/officeDocument/2006/relationships/image" Target="../media/image86.jpeg"/><Relationship Id="rId1" Type="http://schemas.openxmlformats.org/officeDocument/2006/relationships/slideLayout" Target="../slideLayouts/slideLayout20.xml"/><Relationship Id="rId6" Type="http://schemas.openxmlformats.org/officeDocument/2006/relationships/hyperlink" Target="https://www.e-unwto.org/doi/pdf/10.18111/9789284413652" TargetMode="External"/><Relationship Id="rId5" Type="http://schemas.openxmlformats.org/officeDocument/2006/relationships/image" Target="../media/image69.svg"/><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hyperlink" Target="https://www.transformational.travel/" TargetMode="External"/><Relationship Id="rId2" Type="http://schemas.openxmlformats.org/officeDocument/2006/relationships/image" Target="../media/image87.jpeg"/><Relationship Id="rId1" Type="http://schemas.openxmlformats.org/officeDocument/2006/relationships/slideLayout" Target="../slideLayouts/slideLayout20.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hyperlink" Target="https://www.smartsheet.com/content/crisis-management-team-roles"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3.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71.xml"/><Relationship Id="rId5" Type="http://schemas.openxmlformats.org/officeDocument/2006/relationships/image" Target="../media/image88.jpeg"/><Relationship Id="rId4" Type="http://schemas.openxmlformats.org/officeDocument/2006/relationships/hyperlink" Target="https://www.facebook.com/tourismcrisisrecovery"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9" y="4476760"/>
            <a:ext cx="11279401" cy="697353"/>
          </a:xfrm>
        </p:spPr>
        <p:txBody>
          <a:bodyPr/>
          <a:lstStyle/>
          <a:p>
            <a:r>
              <a:rPr lang="en-IE" sz="3200" b="0" dirty="0"/>
              <a:t>Response Activation and Communication with Industry for Regional Collaboration</a:t>
            </a:r>
          </a:p>
          <a:p>
            <a:endParaRPr lang="en-IE" sz="3200" b="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33385"/>
            <a:ext cx="8002801" cy="697353"/>
          </a:xfrm>
        </p:spPr>
        <p:txBody>
          <a:bodyPr>
            <a:noAutofit/>
          </a:bodyPr>
          <a:lstStyle/>
          <a:p>
            <a:r>
              <a:rPr lang="en-IE" sz="6000" b="1" dirty="0"/>
              <a:t>Module 6</a:t>
            </a:r>
            <a:endParaRPr lang="en-IE" sz="4000" dirty="0"/>
          </a:p>
        </p:txBody>
      </p:sp>
    </p:spTree>
    <p:extLst>
      <p:ext uri="{BB962C8B-B14F-4D97-AF65-F5344CB8AC3E}">
        <p14:creationId xmlns:p14="http://schemas.microsoft.com/office/powerpoint/2010/main" val="332148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in front of a group of people sitting at a table&#10;&#10;Description automatically generated with medium confidence">
            <a:extLst>
              <a:ext uri="{FF2B5EF4-FFF2-40B4-BE49-F238E27FC236}">
                <a16:creationId xmlns:a16="http://schemas.microsoft.com/office/drawing/2014/main" id="{23A31886-EE07-9EFC-7396-275809B6011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5557" r="25557"/>
          <a:stretch>
            <a:fillRect/>
          </a:stretch>
        </p:blipFill>
        <p:spPr>
          <a:xfrm>
            <a:off x="7431490" y="228600"/>
            <a:ext cx="4659043" cy="6362700"/>
          </a:xfrm>
        </p:spPr>
      </p:pic>
      <p:sp>
        <p:nvSpPr>
          <p:cNvPr id="3" name="Text Placeholder 2">
            <a:extLst>
              <a:ext uri="{FF2B5EF4-FFF2-40B4-BE49-F238E27FC236}">
                <a16:creationId xmlns:a16="http://schemas.microsoft.com/office/drawing/2014/main" id="{D06B222C-CF51-53E8-59C9-56C1A1372D42}"/>
              </a:ext>
            </a:extLst>
          </p:cNvPr>
          <p:cNvSpPr>
            <a:spLocks noGrp="1"/>
          </p:cNvSpPr>
          <p:nvPr>
            <p:ph type="body" sz="quarter" idx="4294967295"/>
          </p:nvPr>
        </p:nvSpPr>
        <p:spPr>
          <a:xfrm>
            <a:off x="1192307" y="680248"/>
            <a:ext cx="6140822" cy="4525954"/>
          </a:xfrm>
        </p:spPr>
        <p:txBody>
          <a:bodyPr>
            <a:noAutofit/>
          </a:bodyPr>
          <a:lstStyle/>
          <a:p>
            <a:pPr algn="l">
              <a:lnSpc>
                <a:spcPct val="100000"/>
              </a:lnSpc>
              <a:spcBef>
                <a:spcPts val="0"/>
              </a:spcBef>
            </a:pPr>
            <a:r>
              <a:rPr lang="en-GB" sz="2000" b="0" i="0" dirty="0">
                <a:solidFill>
                  <a:schemeClr val="bg1"/>
                </a:solidFill>
                <a:effectLst/>
              </a:rPr>
              <a:t>The activation protocol </a:t>
            </a:r>
            <a:r>
              <a:rPr lang="en-GB" sz="2000" b="1" i="0" dirty="0">
                <a:solidFill>
                  <a:schemeClr val="bg1"/>
                </a:solidFill>
                <a:effectLst/>
              </a:rPr>
              <a:t>determines when action should be taken if a crisis occurs</a:t>
            </a:r>
            <a:r>
              <a:rPr lang="en-GB" sz="2000" b="0" i="0" dirty="0">
                <a:solidFill>
                  <a:schemeClr val="bg1"/>
                </a:solidFill>
                <a:effectLst/>
              </a:rPr>
              <a:t>. For example, you may decide that your team members should hold off on taking action until a crisis reaches a certain level of business impact. Once that business impact occurs, it triggers the crisis management team to respond. </a:t>
            </a:r>
            <a:r>
              <a:rPr lang="en-GB" sz="2000" b="1" i="0" dirty="0">
                <a:solidFill>
                  <a:schemeClr val="bg1"/>
                </a:solidFill>
                <a:effectLst/>
              </a:rPr>
              <a:t>Planning how to respond to a potential crisis requires input from a variety of individuals, as well as practising to put a plan into action. Some action plans may look great on paper, but when practised in real-life situations, they are ineffective, full of holes, and do not take into consideration various obstacles that may hinder prompt and effective resolution.</a:t>
            </a:r>
            <a:endParaRPr lang="en-GB" sz="2000" b="0" i="0" dirty="0">
              <a:solidFill>
                <a:schemeClr val="bg1"/>
              </a:solidFill>
              <a:effectLst/>
            </a:endParaRPr>
          </a:p>
          <a:p>
            <a:pPr algn="l">
              <a:lnSpc>
                <a:spcPct val="100000"/>
              </a:lnSpc>
              <a:spcBef>
                <a:spcPts val="0"/>
              </a:spcBef>
            </a:pPr>
            <a:r>
              <a:rPr lang="en-GB" sz="2000" b="1" i="0" dirty="0">
                <a:solidFill>
                  <a:schemeClr val="bg1"/>
                </a:solidFill>
                <a:effectLst/>
              </a:rPr>
              <a:t>For this reason, it should be stressed that crisis team members, when considering scenarios, try to come up with several obstacles that may occur for each plan of action in order to explore and to be prepared for the unexpected when the time comes to actually deal with the crisis.</a:t>
            </a:r>
            <a:endParaRPr lang="en-GB" sz="2000" b="0" i="0" dirty="0">
              <a:solidFill>
                <a:schemeClr val="bg1"/>
              </a:solidFill>
              <a:effectLst/>
            </a:endParaRPr>
          </a:p>
          <a:p>
            <a:endParaRPr lang="en-IE" sz="2000" dirty="0">
              <a:solidFill>
                <a:schemeClr val="bg1"/>
              </a:solidFill>
            </a:endParaRPr>
          </a:p>
        </p:txBody>
      </p:sp>
      <p:sp>
        <p:nvSpPr>
          <p:cNvPr id="4" name="Text Placeholder 3">
            <a:extLst>
              <a:ext uri="{FF2B5EF4-FFF2-40B4-BE49-F238E27FC236}">
                <a16:creationId xmlns:a16="http://schemas.microsoft.com/office/drawing/2014/main" id="{7B507A8C-5E5E-C229-D786-FF1442E9A5F6}"/>
              </a:ext>
            </a:extLst>
          </p:cNvPr>
          <p:cNvSpPr>
            <a:spLocks noGrp="1"/>
          </p:cNvSpPr>
          <p:nvPr>
            <p:ph type="body" sz="quarter" idx="4294967295"/>
          </p:nvPr>
        </p:nvSpPr>
        <p:spPr>
          <a:xfrm>
            <a:off x="1718561" y="228600"/>
            <a:ext cx="4716425" cy="582221"/>
          </a:xfrm>
        </p:spPr>
        <p:txBody>
          <a:bodyPr>
            <a:normAutofit/>
          </a:bodyPr>
          <a:lstStyle/>
          <a:p>
            <a:r>
              <a:rPr lang="en-IE" dirty="0">
                <a:solidFill>
                  <a:schemeClr val="bg1"/>
                </a:solidFill>
              </a:rPr>
              <a:t>Crisis Activation Protocol</a:t>
            </a:r>
          </a:p>
        </p:txBody>
      </p:sp>
    </p:spTree>
    <p:extLst>
      <p:ext uri="{BB962C8B-B14F-4D97-AF65-F5344CB8AC3E}">
        <p14:creationId xmlns:p14="http://schemas.microsoft.com/office/powerpoint/2010/main" val="59464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in red jumpsuits next to a stretcher&#10;&#10;Description automatically generated with low confidence">
            <a:extLst>
              <a:ext uri="{FF2B5EF4-FFF2-40B4-BE49-F238E27FC236}">
                <a16:creationId xmlns:a16="http://schemas.microsoft.com/office/drawing/2014/main" id="{BE862C99-4E4C-CF85-FD8D-452055DC394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93" b="13093"/>
          <a:stretch>
            <a:fillRect/>
          </a:stretch>
        </p:blipFill>
        <p:spPr/>
      </p:pic>
      <p:sp>
        <p:nvSpPr>
          <p:cNvPr id="5" name="Text Placeholder 4">
            <a:extLst>
              <a:ext uri="{FF2B5EF4-FFF2-40B4-BE49-F238E27FC236}">
                <a16:creationId xmlns:a16="http://schemas.microsoft.com/office/drawing/2014/main" id="{3827F8D3-871A-EA16-389D-899CF0818DB9}"/>
              </a:ext>
            </a:extLst>
          </p:cNvPr>
          <p:cNvSpPr>
            <a:spLocks noGrp="1"/>
          </p:cNvSpPr>
          <p:nvPr>
            <p:ph type="body" sz="quarter" idx="16"/>
          </p:nvPr>
        </p:nvSpPr>
        <p:spPr/>
        <p:txBody>
          <a:bodyPr/>
          <a:lstStyle/>
          <a:p>
            <a:r>
              <a:rPr lang="en-IE" sz="3600" b="0" dirty="0"/>
              <a:t>2.  Understanding the Level of Crisis Activation &amp; Response</a:t>
            </a:r>
          </a:p>
        </p:txBody>
      </p:sp>
    </p:spTree>
    <p:extLst>
      <p:ext uri="{BB962C8B-B14F-4D97-AF65-F5344CB8AC3E}">
        <p14:creationId xmlns:p14="http://schemas.microsoft.com/office/powerpoint/2010/main" val="3988478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5EF6D6-56B5-232A-559F-707B51497CCF}"/>
              </a:ext>
            </a:extLst>
          </p:cNvPr>
          <p:cNvSpPr>
            <a:spLocks noGrp="1"/>
          </p:cNvSpPr>
          <p:nvPr>
            <p:ph type="body" sz="quarter" idx="18"/>
          </p:nvPr>
        </p:nvSpPr>
        <p:spPr>
          <a:xfrm>
            <a:off x="1474159" y="844356"/>
            <a:ext cx="5269541" cy="5208584"/>
          </a:xfrm>
        </p:spPr>
        <p:txBody>
          <a:bodyPr>
            <a:noAutofit/>
          </a:bodyPr>
          <a:lstStyle/>
          <a:p>
            <a:r>
              <a:rPr lang="en-GB" sz="2200" dirty="0"/>
              <a:t>Depending on the scale and nature of the incident, it may not be necessary to activate the full TCMT in response to a crisis event. For instance, a localised incident may only require coordination between the regional tourism manager, local tourism association representative and local council representative. </a:t>
            </a:r>
          </a:p>
          <a:p>
            <a:endParaRPr lang="en-GB" sz="2200" dirty="0"/>
          </a:p>
          <a:p>
            <a:r>
              <a:rPr lang="en-GB" sz="2200" dirty="0"/>
              <a:t>The level of activation should be based on the initial assessment of the indicators in the next slide. The level of response chosen depends on the specific incident and needs to be decided on a case by case basis. </a:t>
            </a:r>
            <a:endParaRPr lang="en-IE" sz="2200" dirty="0"/>
          </a:p>
        </p:txBody>
      </p:sp>
      <p:sp>
        <p:nvSpPr>
          <p:cNvPr id="5" name="Text Placeholder 4">
            <a:extLst>
              <a:ext uri="{FF2B5EF4-FFF2-40B4-BE49-F238E27FC236}">
                <a16:creationId xmlns:a16="http://schemas.microsoft.com/office/drawing/2014/main" id="{7A850B7E-C9CF-6AB1-CAE6-306312457D51}"/>
              </a:ext>
            </a:extLst>
          </p:cNvPr>
          <p:cNvSpPr>
            <a:spLocks noGrp="1"/>
          </p:cNvSpPr>
          <p:nvPr>
            <p:ph type="body" sz="quarter" idx="16"/>
          </p:nvPr>
        </p:nvSpPr>
        <p:spPr>
          <a:xfrm>
            <a:off x="1870961" y="262135"/>
            <a:ext cx="4716425" cy="582221"/>
          </a:xfrm>
        </p:spPr>
        <p:txBody>
          <a:bodyPr>
            <a:normAutofit fontScale="92500" lnSpcReduction="10000"/>
          </a:bodyPr>
          <a:lstStyle/>
          <a:p>
            <a:r>
              <a:rPr lang="en-IE" b="1" dirty="0"/>
              <a:t>Level of Activation</a:t>
            </a:r>
          </a:p>
        </p:txBody>
      </p:sp>
      <p:pic>
        <p:nvPicPr>
          <p:cNvPr id="20" name="Picture Placeholder 19" descr="A picture containing text, building, outdoor&#10;&#10;Description automatically generated">
            <a:extLst>
              <a:ext uri="{FF2B5EF4-FFF2-40B4-BE49-F238E27FC236}">
                <a16:creationId xmlns:a16="http://schemas.microsoft.com/office/drawing/2014/main" id="{C8B70832-A5E9-BC24-9909-BA8433666D3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1717" t="-608" r="39463" b="608"/>
          <a:stretch/>
        </p:blipFill>
        <p:spPr>
          <a:xfrm>
            <a:off x="7298140" y="228600"/>
            <a:ext cx="4659043" cy="6362700"/>
          </a:xfrm>
        </p:spPr>
      </p:pic>
    </p:spTree>
    <p:extLst>
      <p:ext uri="{BB962C8B-B14F-4D97-AF65-F5344CB8AC3E}">
        <p14:creationId xmlns:p14="http://schemas.microsoft.com/office/powerpoint/2010/main" val="1875650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253082305"/>
              </p:ext>
            </p:extLst>
          </p:nvPr>
        </p:nvGraphicFramePr>
        <p:xfrm>
          <a:off x="144703" y="118583"/>
          <a:ext cx="11712094" cy="5780739"/>
        </p:xfrm>
        <a:graphic>
          <a:graphicData uri="http://schemas.openxmlformats.org/drawingml/2006/table">
            <a:tbl>
              <a:tblPr firstRow="1" bandRow="1">
                <a:tableStyleId>{5C22544A-7EE6-4342-B048-85BDC9FD1C3A}</a:tableStyleId>
              </a:tblPr>
              <a:tblGrid>
                <a:gridCol w="3227147">
                  <a:extLst>
                    <a:ext uri="{9D8B030D-6E8A-4147-A177-3AD203B41FA5}">
                      <a16:colId xmlns:a16="http://schemas.microsoft.com/office/drawing/2014/main" val="3584008144"/>
                    </a:ext>
                  </a:extLst>
                </a:gridCol>
                <a:gridCol w="8484947">
                  <a:extLst>
                    <a:ext uri="{9D8B030D-6E8A-4147-A177-3AD203B41FA5}">
                      <a16:colId xmlns:a16="http://schemas.microsoft.com/office/drawing/2014/main" val="2583777858"/>
                    </a:ext>
                  </a:extLst>
                </a:gridCol>
              </a:tblGrid>
              <a:tr h="58579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Indicators for Establishing Level of Response</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r>
                        <a:rPr lang="en-IE" sz="2400" b="1" kern="1200" dirty="0">
                          <a:solidFill>
                            <a:schemeClr val="bg1"/>
                          </a:solidFill>
                          <a:latin typeface="+mn-lt"/>
                          <a:ea typeface="+mn-ea"/>
                          <a:cs typeface="+mn-cs"/>
                        </a:rPr>
                        <a:t>Local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 typeface="Arial" panose="020B0604020202020204" pitchFamily="34" charset="0"/>
                        <a:buNone/>
                      </a:pPr>
                      <a:r>
                        <a:rPr lang="en-GB" sz="2400" b="1" kern="1200" dirty="0">
                          <a:solidFill>
                            <a:schemeClr val="bg1"/>
                          </a:solidFill>
                          <a:latin typeface="+mn-lt"/>
                          <a:ea typeface="+mn-ea"/>
                          <a:cs typeface="+mn-cs"/>
                        </a:rPr>
                        <a:t>Regional (Activate Full TCMT)</a:t>
                      </a:r>
                      <a:endParaRPr lang="en-IE" sz="2400" b="1" i="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extLst>
                  <a:ext uri="{0D108BD9-81ED-4DB2-BD59-A6C34878D82A}">
                    <a16:rowId xmlns:a16="http://schemas.microsoft.com/office/drawing/2014/main" val="4236500118"/>
                  </a:ext>
                </a:extLst>
              </a:tr>
              <a:tr h="585793">
                <a:tc>
                  <a:txBody>
                    <a:bodyPr/>
                    <a:lstStyle/>
                    <a:p>
                      <a:r>
                        <a:rPr lang="en-GB" dirty="0">
                          <a:solidFill>
                            <a:srgbClr val="4D4D4D"/>
                          </a:solidFill>
                        </a:rPr>
                        <a:t>Incident occurs in a </a:t>
                      </a:r>
                      <a:r>
                        <a:rPr lang="en-GB" b="1" dirty="0">
                          <a:solidFill>
                            <a:srgbClr val="F27954"/>
                          </a:solidFill>
                        </a:rPr>
                        <a:t>localized </a:t>
                      </a:r>
                      <a:r>
                        <a:rPr lang="en-GB" dirty="0">
                          <a:solidFill>
                            <a:srgbClr val="4D4D4D"/>
                          </a:solidFill>
                        </a:rPr>
                        <a:t>area only</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Incident occurs covering a significant part of the region.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r>
                        <a:rPr lang="en-GB" dirty="0">
                          <a:solidFill>
                            <a:srgbClr val="4D4D4D"/>
                          </a:solidFill>
                        </a:rPr>
                        <a:t>Limited </a:t>
                      </a:r>
                      <a:r>
                        <a:rPr lang="en-GB" b="1" dirty="0">
                          <a:solidFill>
                            <a:srgbClr val="F27954"/>
                          </a:solidFill>
                        </a:rPr>
                        <a:t>safety risk </a:t>
                      </a:r>
                      <a:r>
                        <a:rPr lang="en-GB" dirty="0">
                          <a:solidFill>
                            <a:srgbClr val="4D4D4D"/>
                          </a:solidFill>
                        </a:rPr>
                        <a:t>for visitors and locals</a:t>
                      </a:r>
                      <a:endParaRPr lang="en-IE" sz="1800" b="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Extreme health or safety risk for visitors and locals </a:t>
                      </a:r>
                    </a:p>
                    <a:p>
                      <a:pPr marL="285750" indent="-285750">
                        <a:buFont typeface="Arial" panose="020B0604020202020204" pitchFamily="34" charset="0"/>
                        <a:buChar char="•"/>
                      </a:pPr>
                      <a:r>
                        <a:rPr lang="en-GB" dirty="0">
                          <a:solidFill>
                            <a:srgbClr val="4D4D4D"/>
                          </a:solidFill>
                        </a:rPr>
                        <a:t>Fatalities</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r>
                        <a:rPr lang="en-GB" sz="1800" b="1" kern="1200" dirty="0">
                          <a:solidFill>
                            <a:srgbClr val="F27954"/>
                          </a:solidFill>
                          <a:latin typeface="+mn-lt"/>
                          <a:ea typeface="+mn-ea"/>
                          <a:cs typeface="+mn-cs"/>
                        </a:rPr>
                        <a:t>Restrictions</a:t>
                      </a:r>
                      <a:r>
                        <a:rPr lang="en-GB" dirty="0">
                          <a:solidFill>
                            <a:srgbClr val="4D4D4D"/>
                          </a:solidFill>
                        </a:rPr>
                        <a:t> on visitor access to local area only. Other parts of the region remain safe and accessible</a:t>
                      </a:r>
                      <a:endParaRPr lang="en-IE" sz="1800" b="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Potential recovery efforts required for the tourism industry within a single region e.g. significant environmental or infrastructure damage present within region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858951"/>
                  </a:ext>
                </a:extLst>
              </a:tr>
              <a:tr h="585793">
                <a:tc>
                  <a:txBody>
                    <a:bodyPr/>
                    <a:lstStyle/>
                    <a:p>
                      <a:r>
                        <a:rPr lang="en-GB" dirty="0">
                          <a:solidFill>
                            <a:srgbClr val="4D4D4D"/>
                          </a:solidFill>
                        </a:rPr>
                        <a:t>Little or local </a:t>
                      </a:r>
                      <a:r>
                        <a:rPr lang="en-GB" sz="1800" b="1" kern="1200" dirty="0">
                          <a:solidFill>
                            <a:srgbClr val="F27954"/>
                          </a:solidFill>
                          <a:latin typeface="+mn-lt"/>
                          <a:ea typeface="+mn-ea"/>
                          <a:cs typeface="+mn-cs"/>
                        </a:rPr>
                        <a:t>media coverage</a:t>
                      </a:r>
                      <a:endParaRPr lang="en-IE" sz="1800" b="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Significant Melbourne metropolitan media coverage, although limited world media coverage. </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860905"/>
                  </a:ext>
                </a:extLst>
              </a:tr>
              <a:tr h="585793">
                <a:tc>
                  <a:txBody>
                    <a:bodyPr/>
                    <a:lstStyle/>
                    <a:p>
                      <a:r>
                        <a:rPr lang="en-GB" dirty="0">
                          <a:solidFill>
                            <a:srgbClr val="4D4D4D"/>
                          </a:solidFill>
                        </a:rPr>
                        <a:t>Little or no </a:t>
                      </a:r>
                      <a:r>
                        <a:rPr lang="en-GB" sz="1800" b="1" kern="1200" dirty="0">
                          <a:solidFill>
                            <a:srgbClr val="F27954"/>
                          </a:solidFill>
                          <a:latin typeface="+mn-lt"/>
                          <a:ea typeface="+mn-ea"/>
                          <a:cs typeface="+mn-cs"/>
                        </a:rPr>
                        <a:t>financial impact </a:t>
                      </a:r>
                      <a:r>
                        <a:rPr lang="en-GB" dirty="0">
                          <a:solidFill>
                            <a:srgbClr val="4D4D4D"/>
                          </a:solidFill>
                        </a:rPr>
                        <a:t>on tourism businesses (i.e. limited booking cancellations)</a:t>
                      </a:r>
                      <a:endParaRPr lang="en-IE" sz="1800" b="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Potential financial impact on tourism businesses within a single region (i.e. widespread booking cancellations)</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4404003"/>
                  </a:ext>
                </a:extLst>
              </a:tr>
              <a:tr h="585793">
                <a:tc>
                  <a:txBody>
                    <a:bodyPr/>
                    <a:lstStyle/>
                    <a:p>
                      <a:r>
                        <a:rPr lang="en-GB" dirty="0">
                          <a:solidFill>
                            <a:srgbClr val="4D4D4D"/>
                          </a:solidFill>
                        </a:rPr>
                        <a:t>Little or no </a:t>
                      </a:r>
                      <a:r>
                        <a:rPr lang="en-GB" sz="1800" b="1" kern="1200" dirty="0">
                          <a:solidFill>
                            <a:srgbClr val="F27954"/>
                          </a:solidFill>
                          <a:latin typeface="+mn-lt"/>
                          <a:ea typeface="+mn-ea"/>
                          <a:cs typeface="+mn-cs"/>
                        </a:rPr>
                        <a:t>impact to brand</a:t>
                      </a:r>
                      <a:endParaRPr lang="en-IE" sz="1800" b="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n-GB" dirty="0">
                          <a:solidFill>
                            <a:srgbClr val="4D4D4D"/>
                          </a:solidFill>
                        </a:rPr>
                        <a:t>Potential to impact on regional brand</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71973012"/>
                  </a:ext>
                </a:extLst>
              </a:tr>
            </a:tbl>
          </a:graphicData>
        </a:graphic>
      </p:graphicFrame>
    </p:spTree>
    <p:extLst>
      <p:ext uri="{BB962C8B-B14F-4D97-AF65-F5344CB8AC3E}">
        <p14:creationId xmlns:p14="http://schemas.microsoft.com/office/powerpoint/2010/main" val="3860844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90265" y="1255566"/>
            <a:ext cx="9304152" cy="4981169"/>
          </a:xfrm>
        </p:spPr>
        <p:txBody>
          <a:bodyPr>
            <a:noAutofit/>
          </a:bodyPr>
          <a:lstStyle/>
          <a:p>
            <a:pPr algn="l"/>
            <a:r>
              <a:rPr lang="en-GB" sz="1900" b="0" i="0" dirty="0">
                <a:effectLst/>
              </a:rPr>
              <a:t>Lee and </a:t>
            </a:r>
            <a:r>
              <a:rPr lang="en-GB" sz="1900" b="0" i="0" dirty="0" err="1">
                <a:effectLst/>
              </a:rPr>
              <a:t>Harrald</a:t>
            </a:r>
            <a:r>
              <a:rPr lang="en-GB" sz="1900" b="0" i="0" dirty="0">
                <a:effectLst/>
              </a:rPr>
              <a:t> state that “natural disasters can disrupt the supply and distribution chains for even the best-prepared businesses…service businesses are increasingly vulnerable to electrical, communication and other critical infrastructure failures.” </a:t>
            </a:r>
            <a:r>
              <a:rPr lang="en-GB" sz="1900" b="0" i="0" dirty="0" err="1">
                <a:effectLst/>
              </a:rPr>
              <a:t>Kash</a:t>
            </a:r>
            <a:r>
              <a:rPr lang="en-GB" sz="1900" b="0" i="0" dirty="0">
                <a:effectLst/>
              </a:rPr>
              <a:t> and Darling agree, and claim that it is no longer a case ‘if’ a  business will face a crisis; it is rather a question of ‘when’, ‘what type’ and ‘how prepared’ the organization is to deal with it. Both statements illustrate that although organizations are able to design pre-crisis strategies to help with crisis management they are often unable to prevent a crisis from occurring. </a:t>
            </a:r>
          </a:p>
          <a:p>
            <a:pPr algn="l"/>
            <a:endParaRPr lang="en-GB" sz="1900" dirty="0"/>
          </a:p>
          <a:p>
            <a:pPr algn="l"/>
            <a:r>
              <a:rPr lang="en-GB" sz="1900" b="0" i="0" dirty="0">
                <a:effectLst/>
              </a:rPr>
              <a:t>However, the real challenge is to recognize crises in a timely fashion and implement coping strategies to limit their damage (Darling et al., 1996). Authors such as Burnett (1998) and </a:t>
            </a:r>
            <a:r>
              <a:rPr lang="en-GB" sz="1900" b="0" i="0" dirty="0" err="1">
                <a:effectLst/>
              </a:rPr>
              <a:t>Kash</a:t>
            </a:r>
            <a:r>
              <a:rPr lang="en-GB" sz="1900" b="0" i="0" dirty="0">
                <a:effectLst/>
              </a:rPr>
              <a:t> and Darling (1998) note that decisions undertaken before a crisis occurs will enable more effective management of the crisis, rather than organizations being managed by the crisis and making hasty and ineffective decisions. Proactive planning through the use of strategic planning and issues management will help reduce risk, time wastage, and poor resource management and reduce the impacts of those that do arise (Heath, 1998)</a:t>
            </a:r>
          </a:p>
          <a:p>
            <a:endParaRPr lang="en-GB" sz="18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372816"/>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Proactive Crisis Management Helps Reduce Risks and Impacts</a:t>
            </a:r>
            <a:endParaRPr lang="en-IE" dirty="0"/>
          </a:p>
        </p:txBody>
      </p:sp>
    </p:spTree>
    <p:extLst>
      <p:ext uri="{BB962C8B-B14F-4D97-AF65-F5344CB8AC3E}">
        <p14:creationId xmlns:p14="http://schemas.microsoft.com/office/powerpoint/2010/main" val="3698357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65EF6D6-56B5-232A-559F-707B51497CCF}"/>
              </a:ext>
            </a:extLst>
          </p:cNvPr>
          <p:cNvSpPr>
            <a:spLocks noGrp="1"/>
          </p:cNvSpPr>
          <p:nvPr>
            <p:ph type="body" sz="quarter" idx="18"/>
          </p:nvPr>
        </p:nvSpPr>
        <p:spPr>
          <a:xfrm>
            <a:off x="1474159" y="844356"/>
            <a:ext cx="5564816" cy="5208584"/>
          </a:xfrm>
        </p:spPr>
        <p:txBody>
          <a:bodyPr>
            <a:noAutofit/>
          </a:bodyPr>
          <a:lstStyle/>
          <a:p>
            <a:r>
              <a:rPr lang="en-GB" sz="2000" dirty="0"/>
              <a:t>One of the more important judgements to make is when to activate and deactivate the TCMT. A premature winding down of the group may run the risk of drawing negative criticism from tourism industry stakeholders. </a:t>
            </a:r>
          </a:p>
          <a:p>
            <a:endParaRPr lang="en-GB" sz="2000" dirty="0"/>
          </a:p>
          <a:p>
            <a:r>
              <a:rPr lang="en-GB" sz="2000" dirty="0"/>
              <a:t>While the timing will vary depending on the nature of the crisis, the responsibility for long term strategic recovery activities should transfer to the relevant regional tourism board/association at the completion of the TCMT’s tactical recovery activities. </a:t>
            </a:r>
          </a:p>
          <a:p>
            <a:endParaRPr lang="en-GB" sz="2000" dirty="0"/>
          </a:p>
          <a:p>
            <a:r>
              <a:rPr lang="en-GB" sz="2000" dirty="0"/>
              <a:t>Communication channels between TCMT should be maintained on as-needs basis. During the recovery phase, the TCMT should meet to debrief and review the crisis management plan and update it accordingly in line with the crisis recovery process. </a:t>
            </a:r>
            <a:endParaRPr lang="en-IE" sz="2000" dirty="0"/>
          </a:p>
        </p:txBody>
      </p:sp>
      <p:sp>
        <p:nvSpPr>
          <p:cNvPr id="5" name="Text Placeholder 4">
            <a:extLst>
              <a:ext uri="{FF2B5EF4-FFF2-40B4-BE49-F238E27FC236}">
                <a16:creationId xmlns:a16="http://schemas.microsoft.com/office/drawing/2014/main" id="{7A850B7E-C9CF-6AB1-CAE6-306312457D51}"/>
              </a:ext>
            </a:extLst>
          </p:cNvPr>
          <p:cNvSpPr>
            <a:spLocks noGrp="1"/>
          </p:cNvSpPr>
          <p:nvPr>
            <p:ph type="body" sz="quarter" idx="16"/>
          </p:nvPr>
        </p:nvSpPr>
        <p:spPr>
          <a:xfrm>
            <a:off x="1556636" y="262135"/>
            <a:ext cx="5272789" cy="582221"/>
          </a:xfrm>
        </p:spPr>
        <p:txBody>
          <a:bodyPr>
            <a:normAutofit fontScale="85000" lnSpcReduction="10000"/>
          </a:bodyPr>
          <a:lstStyle/>
          <a:p>
            <a:r>
              <a:rPr lang="en-IE" b="1" dirty="0"/>
              <a:t>Activation Versus Deactivation</a:t>
            </a:r>
          </a:p>
        </p:txBody>
      </p:sp>
      <p:pic>
        <p:nvPicPr>
          <p:cNvPr id="10" name="Picture Placeholder 9" descr="A picture containing outdoor, sky, light, transport&#10;&#10;Description automatically generated">
            <a:extLst>
              <a:ext uri="{FF2B5EF4-FFF2-40B4-BE49-F238E27FC236}">
                <a16:creationId xmlns:a16="http://schemas.microsoft.com/office/drawing/2014/main" id="{620E52A1-FEEE-F8BE-70D7-F866F683125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181" r="1181"/>
          <a:stretch>
            <a:fillRect/>
          </a:stretch>
        </p:blipFill>
        <p:spPr/>
      </p:pic>
    </p:spTree>
    <p:extLst>
      <p:ext uri="{BB962C8B-B14F-4D97-AF65-F5344CB8AC3E}">
        <p14:creationId xmlns:p14="http://schemas.microsoft.com/office/powerpoint/2010/main" val="2367245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5E31C95-D6E2-6C6A-1409-B2E0845A1FD2}"/>
              </a:ext>
            </a:extLst>
          </p:cNvPr>
          <p:cNvSpPr>
            <a:spLocks noGrp="1"/>
          </p:cNvSpPr>
          <p:nvPr>
            <p:ph type="body" sz="quarter" idx="4294967295"/>
          </p:nvPr>
        </p:nvSpPr>
        <p:spPr>
          <a:xfrm>
            <a:off x="381578" y="618470"/>
            <a:ext cx="5866822" cy="5924550"/>
          </a:xfrm>
        </p:spPr>
        <p:txBody>
          <a:bodyPr>
            <a:noAutofit/>
          </a:bodyPr>
          <a:lstStyle/>
          <a:p>
            <a:pPr marL="0" indent="0">
              <a:lnSpc>
                <a:spcPct val="100000"/>
              </a:lnSpc>
              <a:spcBef>
                <a:spcPts val="0"/>
              </a:spcBef>
            </a:pPr>
            <a:r>
              <a:rPr lang="en-GB" sz="1800" b="1" dirty="0">
                <a:solidFill>
                  <a:schemeClr val="bg1"/>
                </a:solidFill>
              </a:rPr>
              <a:t>In the event of a crisis, a region will first and foremost make sure all human life is safe. </a:t>
            </a:r>
            <a:r>
              <a:rPr lang="en-GB" sz="1800" dirty="0">
                <a:solidFill>
                  <a:schemeClr val="bg1"/>
                </a:solidFill>
              </a:rPr>
              <a:t>Then activate the Crisis Management Plan and Emergency Response Plan including emergency and evacuation procedures where relevant to ultimately initially ensure the safety and security of all human life. The team uses an Immediate Actions Checklist to make sure they don’t forget any steps. Determine the scale of the crisis and how it will affect the region. Based on this assessment activate the Tourism Crisis Management Group and follow the steps below. The Crisis Management Unit that drives this plan has specific actions that need to be taken at different times, by different people during a time of crisis</a:t>
            </a:r>
            <a:endParaRPr lang="en-IE" sz="1800" dirty="0">
              <a:solidFill>
                <a:schemeClr val="bg1"/>
              </a:solidFill>
            </a:endParaRPr>
          </a:p>
          <a:p>
            <a:pPr marL="0" indent="0">
              <a:lnSpc>
                <a:spcPct val="100000"/>
              </a:lnSpc>
              <a:spcBef>
                <a:spcPts val="0"/>
              </a:spcBef>
            </a:pPr>
            <a:endParaRPr lang="en-GB" sz="1800" dirty="0">
              <a:solidFill>
                <a:schemeClr val="bg1"/>
              </a:solidFill>
            </a:endParaRPr>
          </a:p>
          <a:p>
            <a:pPr marL="0" indent="0">
              <a:lnSpc>
                <a:spcPct val="100000"/>
              </a:lnSpc>
              <a:spcBef>
                <a:spcPts val="0"/>
              </a:spcBef>
            </a:pPr>
            <a:r>
              <a:rPr lang="en-GB" sz="1800" b="0" i="0" dirty="0">
                <a:solidFill>
                  <a:schemeClr val="bg1"/>
                </a:solidFill>
                <a:effectLst/>
              </a:rPr>
              <a:t>A crisis management plan (CMP) outlines how to respond to a critical situation that would negatively affect a region’s profitability, reputation, or ability to operate. </a:t>
            </a:r>
            <a:r>
              <a:rPr lang="en-GB" sz="1800" b="0" i="1" dirty="0">
                <a:solidFill>
                  <a:schemeClr val="bg1"/>
                </a:solidFill>
                <a:effectLst/>
              </a:rPr>
              <a:t>CMPs are used by </a:t>
            </a:r>
            <a:r>
              <a:rPr lang="en-GB" sz="1800" b="0" i="1" u="sng" dirty="0">
                <a:solidFill>
                  <a:schemeClr val="bg1"/>
                </a:solidFill>
                <a:effectLst/>
                <a:hlinkClick r:id="rId2">
                  <a:extLst>
                    <a:ext uri="{A12FA001-AC4F-418D-AE19-62706E023703}">
                      <ahyp:hlinkClr xmlns:ahyp="http://schemas.microsoft.com/office/drawing/2018/hyperlinkcolor" val="tx"/>
                    </a:ext>
                  </a:extLst>
                </a:hlinkClick>
              </a:rPr>
              <a:t>business continuity</a:t>
            </a:r>
            <a:r>
              <a:rPr lang="en-GB" sz="1800" b="0" i="1" dirty="0">
                <a:solidFill>
                  <a:schemeClr val="bg1"/>
                </a:solidFill>
                <a:effectLst/>
              </a:rPr>
              <a:t> teams, emergency management teams, crisis management teams, and damage assessment teams to avoid or minimize damage and to provide direction on staffing, resources, and communications. (</a:t>
            </a:r>
            <a:r>
              <a:rPr lang="en-GB" sz="1800" b="0" i="1" dirty="0">
                <a:solidFill>
                  <a:schemeClr val="bg1"/>
                </a:solidFill>
                <a:effectLst/>
                <a:hlinkClick r:id="rId3">
                  <a:extLst>
                    <a:ext uri="{A12FA001-AC4F-418D-AE19-62706E023703}">
                      <ahyp:hlinkClr xmlns:ahyp="http://schemas.microsoft.com/office/drawing/2018/hyperlinkcolor" val="tx"/>
                    </a:ext>
                  </a:extLst>
                </a:hlinkClick>
              </a:rPr>
              <a:t>TechTarget, Disaster Recovery</a:t>
            </a:r>
            <a:r>
              <a:rPr lang="en-GB" sz="1800" b="0" i="1" dirty="0">
                <a:solidFill>
                  <a:schemeClr val="bg1"/>
                </a:solidFill>
                <a:effectLst/>
              </a:rPr>
              <a:t>)</a:t>
            </a:r>
            <a:endParaRPr lang="en-GB" sz="1800" i="1" dirty="0">
              <a:solidFill>
                <a:schemeClr val="bg1"/>
              </a:solidFill>
            </a:endParaRPr>
          </a:p>
          <a:p>
            <a:pPr marL="0" indent="0">
              <a:lnSpc>
                <a:spcPct val="100000"/>
              </a:lnSpc>
              <a:spcBef>
                <a:spcPts val="0"/>
              </a:spcBef>
            </a:pPr>
            <a:endParaRPr lang="en-GB" sz="1800" dirty="0">
              <a:solidFill>
                <a:schemeClr val="bg1"/>
              </a:solidFill>
            </a:endParaRPr>
          </a:p>
          <a:p>
            <a:pPr marL="0" indent="0">
              <a:lnSpc>
                <a:spcPct val="100000"/>
              </a:lnSpc>
              <a:spcBef>
                <a:spcPts val="0"/>
              </a:spcBef>
            </a:pPr>
            <a:r>
              <a:rPr lang="en-GB" sz="1800" dirty="0">
                <a:solidFill>
                  <a:schemeClr val="bg1"/>
                </a:solidFill>
              </a:rPr>
              <a:t>. </a:t>
            </a:r>
            <a:endParaRPr lang="en-IE" sz="1800" dirty="0">
              <a:solidFill>
                <a:schemeClr val="bg1"/>
              </a:solidFill>
            </a:endParaRPr>
          </a:p>
        </p:txBody>
      </p:sp>
      <p:pic>
        <p:nvPicPr>
          <p:cNvPr id="3" name="Picture Placeholder 2" descr="A picture containing outdoor, tree, plant, day&#10;&#10;Description automatically generated">
            <a:extLst>
              <a:ext uri="{FF2B5EF4-FFF2-40B4-BE49-F238E27FC236}">
                <a16:creationId xmlns:a16="http://schemas.microsoft.com/office/drawing/2014/main" id="{9AE4F0FD-BB87-6FB5-B120-B0F86C6F2D74}"/>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15963" r="15963"/>
          <a:stretch>
            <a:fillRect/>
          </a:stretch>
        </p:blipFill>
        <p:spPr>
          <a:xfrm>
            <a:off x="6372225" y="228600"/>
            <a:ext cx="5584958" cy="5803914"/>
          </a:xfrm>
        </p:spPr>
      </p:pic>
      <p:sp>
        <p:nvSpPr>
          <p:cNvPr id="9" name="TextBox 8">
            <a:extLst>
              <a:ext uri="{FF2B5EF4-FFF2-40B4-BE49-F238E27FC236}">
                <a16:creationId xmlns:a16="http://schemas.microsoft.com/office/drawing/2014/main" id="{C9BF6137-5682-52E7-8079-142EE041A6EA}"/>
              </a:ext>
            </a:extLst>
          </p:cNvPr>
          <p:cNvSpPr txBox="1"/>
          <p:nvPr/>
        </p:nvSpPr>
        <p:spPr>
          <a:xfrm>
            <a:off x="247650" y="61831"/>
            <a:ext cx="6000750" cy="523220"/>
          </a:xfrm>
          <a:prstGeom prst="rect">
            <a:avLst/>
          </a:prstGeom>
          <a:noFill/>
        </p:spPr>
        <p:txBody>
          <a:bodyPr wrap="square" rtlCol="0">
            <a:spAutoFit/>
          </a:bodyPr>
          <a:lstStyle/>
          <a:p>
            <a:pPr algn="ctr"/>
            <a:r>
              <a:rPr lang="en-GB" sz="2800" b="1" dirty="0">
                <a:solidFill>
                  <a:schemeClr val="bg1"/>
                </a:solidFill>
              </a:rPr>
              <a:t>First 1-2 Hours after an Incident Occurs</a:t>
            </a:r>
            <a:endParaRPr lang="en-IE" sz="2800" b="1" dirty="0"/>
          </a:p>
        </p:txBody>
      </p:sp>
    </p:spTree>
    <p:extLst>
      <p:ext uri="{BB962C8B-B14F-4D97-AF65-F5344CB8AC3E}">
        <p14:creationId xmlns:p14="http://schemas.microsoft.com/office/powerpoint/2010/main" val="4272308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198F5F-AA2A-1C41-AC03-F58D03DB52FF}"/>
              </a:ext>
            </a:extLst>
          </p:cNvPr>
          <p:cNvSpPr>
            <a:spLocks noGrp="1"/>
          </p:cNvSpPr>
          <p:nvPr>
            <p:ph type="body" sz="quarter" idx="18"/>
          </p:nvPr>
        </p:nvSpPr>
        <p:spPr>
          <a:xfrm>
            <a:off x="372764" y="1024394"/>
            <a:ext cx="11504911" cy="5481745"/>
          </a:xfrm>
          <a:solidFill>
            <a:schemeClr val="bg1"/>
          </a:solidFill>
        </p:spPr>
        <p:txBody>
          <a:bodyPr>
            <a:normAutofit fontScale="92500"/>
          </a:bodyPr>
          <a:lstStyle/>
          <a:p>
            <a:r>
              <a:rPr lang="en-GB" dirty="0"/>
              <a:t>A coordinated response to a crisis is a prerequisite if a region is to be portrayed with a sense of </a:t>
            </a:r>
            <a:r>
              <a:rPr lang="en-GB" b="1" dirty="0">
                <a:solidFill>
                  <a:srgbClr val="3AA091"/>
                </a:solidFill>
              </a:rPr>
              <a:t>reassurance, control</a:t>
            </a:r>
            <a:r>
              <a:rPr lang="en-GB" dirty="0"/>
              <a:t> and, if appropriate, a </a:t>
            </a:r>
            <a:r>
              <a:rPr lang="en-GB" b="1" dirty="0">
                <a:solidFill>
                  <a:srgbClr val="3AA091"/>
                </a:solidFill>
              </a:rPr>
              <a:t>‘business as usual’ message to its potential audiences</a:t>
            </a:r>
            <a:r>
              <a:rPr lang="en-GB" dirty="0"/>
              <a:t>. </a:t>
            </a:r>
          </a:p>
          <a:p>
            <a:endParaRPr lang="en-GB" dirty="0"/>
          </a:p>
          <a:p>
            <a:r>
              <a:rPr lang="en-GB" dirty="0"/>
              <a:t>Tourism recovery efforts can be hindered by a perception that there are too many tourist organizations and associations purporting to </a:t>
            </a:r>
            <a:r>
              <a:rPr lang="en-GB" b="1" dirty="0">
                <a:solidFill>
                  <a:srgbClr val="3AA091"/>
                </a:solidFill>
              </a:rPr>
              <a:t>speak for ‘tourism’. </a:t>
            </a:r>
          </a:p>
          <a:p>
            <a:endParaRPr lang="en-GB" dirty="0"/>
          </a:p>
          <a:p>
            <a:r>
              <a:rPr lang="en-GB" b="1" dirty="0">
                <a:solidFill>
                  <a:srgbClr val="3AA091"/>
                </a:solidFill>
              </a:rPr>
              <a:t>A Tourism Crisis Management Group (TCMT) </a:t>
            </a:r>
            <a:r>
              <a:rPr lang="en-GB" dirty="0"/>
              <a:t>performs a vital role in overseeing the implementation of the </a:t>
            </a:r>
            <a:r>
              <a:rPr lang="en-GB" dirty="0" err="1"/>
              <a:t>CMPlan</a:t>
            </a:r>
            <a:r>
              <a:rPr lang="en-GB" dirty="0"/>
              <a:t> when a crisis occurs. Its members are appointed on the basis of their expertise and linkages with other organizations which can help guide the tourism industry’s </a:t>
            </a:r>
            <a:r>
              <a:rPr lang="en-GB" b="1" dirty="0">
                <a:solidFill>
                  <a:srgbClr val="3AA091"/>
                </a:solidFill>
              </a:rPr>
              <a:t>response to, and recovery from, a crisis. </a:t>
            </a:r>
          </a:p>
          <a:p>
            <a:endParaRPr lang="en-GB" dirty="0"/>
          </a:p>
          <a:p>
            <a:r>
              <a:rPr lang="en-GB" dirty="0"/>
              <a:t>When </a:t>
            </a:r>
            <a:r>
              <a:rPr lang="en-GB" b="1" dirty="0">
                <a:solidFill>
                  <a:srgbClr val="3AA091"/>
                </a:solidFill>
              </a:rPr>
              <a:t>appointed and organized in advance of a crisis</a:t>
            </a:r>
            <a:r>
              <a:rPr lang="en-GB" dirty="0"/>
              <a:t>, a TCMT is in a position to respond quickly, knowledgeably, and efficiently to reduce the impact of the event on the tourism industry. A TCMT oversees </a:t>
            </a:r>
            <a:r>
              <a:rPr lang="en-GB" b="1" dirty="0">
                <a:solidFill>
                  <a:srgbClr val="3AA091"/>
                </a:solidFill>
              </a:rPr>
              <a:t>crisis management preparation, pre-response, response, and recovery activities </a:t>
            </a:r>
            <a:r>
              <a:rPr lang="en-GB" dirty="0"/>
              <a:t>for the region’s tourism industry. It should include representatives from tourism organizations and other relevant agencies. (</a:t>
            </a:r>
            <a:r>
              <a:rPr lang="en-GB" dirty="0">
                <a:solidFill>
                  <a:srgbClr val="3AA091"/>
                </a:solidFill>
                <a:hlinkClick r:id="rId2">
                  <a:extLst>
                    <a:ext uri="{A12FA001-AC4F-418D-AE19-62706E023703}">
                      <ahyp:hlinkClr xmlns:ahyp="http://schemas.microsoft.com/office/drawing/2018/hyperlinkcolor" val="tx"/>
                    </a:ext>
                  </a:extLst>
                </a:hlinkClick>
              </a:rPr>
              <a:t>Source</a:t>
            </a:r>
            <a:r>
              <a:rPr lang="en-GB" dirty="0"/>
              <a:t>)</a:t>
            </a:r>
            <a:endParaRPr lang="en-IE" dirty="0"/>
          </a:p>
        </p:txBody>
      </p:sp>
      <p:sp>
        <p:nvSpPr>
          <p:cNvPr id="3" name="Text Placeholder 2">
            <a:extLst>
              <a:ext uri="{FF2B5EF4-FFF2-40B4-BE49-F238E27FC236}">
                <a16:creationId xmlns:a16="http://schemas.microsoft.com/office/drawing/2014/main" id="{B672DF0D-8540-21AF-FDC5-6F1FE022DEA3}"/>
              </a:ext>
            </a:extLst>
          </p:cNvPr>
          <p:cNvSpPr>
            <a:spLocks noGrp="1"/>
          </p:cNvSpPr>
          <p:nvPr>
            <p:ph type="body" sz="quarter" idx="16"/>
          </p:nvPr>
        </p:nvSpPr>
        <p:spPr>
          <a:xfrm>
            <a:off x="458489" y="351861"/>
            <a:ext cx="9862529" cy="582221"/>
          </a:xfrm>
        </p:spPr>
        <p:txBody>
          <a:bodyPr>
            <a:normAutofit fontScale="92500" lnSpcReduction="10000"/>
          </a:bodyPr>
          <a:lstStyle/>
          <a:p>
            <a:r>
              <a:rPr lang="en-GB" dirty="0"/>
              <a:t>A Coordinated Response is a Prerequisite </a:t>
            </a:r>
            <a:endParaRPr lang="en-IE" dirty="0"/>
          </a:p>
        </p:txBody>
      </p:sp>
    </p:spTree>
    <p:extLst>
      <p:ext uri="{BB962C8B-B14F-4D97-AF65-F5344CB8AC3E}">
        <p14:creationId xmlns:p14="http://schemas.microsoft.com/office/powerpoint/2010/main" val="213097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198F5F-AA2A-1C41-AC03-F58D03DB52FF}"/>
              </a:ext>
            </a:extLst>
          </p:cNvPr>
          <p:cNvSpPr>
            <a:spLocks noGrp="1"/>
          </p:cNvSpPr>
          <p:nvPr>
            <p:ph type="body" sz="quarter" idx="18"/>
          </p:nvPr>
        </p:nvSpPr>
        <p:spPr>
          <a:xfrm>
            <a:off x="372764" y="1024394"/>
            <a:ext cx="11504911" cy="5481745"/>
          </a:xfrm>
          <a:solidFill>
            <a:schemeClr val="bg1"/>
          </a:solidFill>
        </p:spPr>
        <p:txBody>
          <a:bodyPr>
            <a:normAutofit fontScale="92500" lnSpcReduction="20000"/>
          </a:bodyPr>
          <a:lstStyle/>
          <a:p>
            <a:r>
              <a:rPr lang="en-GB" sz="2800" b="1" dirty="0">
                <a:solidFill>
                  <a:srgbClr val="3AA091"/>
                </a:solidFill>
              </a:rPr>
              <a:t>The roles of the TCMT (TCMU and Steering Group) include: </a:t>
            </a:r>
          </a:p>
          <a:p>
            <a:endParaRPr lang="en-GB" dirty="0"/>
          </a:p>
          <a:p>
            <a:pPr marL="342900" indent="-342900">
              <a:buFont typeface="Wingdings" panose="05000000000000000000" pitchFamily="2" charset="2"/>
              <a:buChar char="ü"/>
            </a:pPr>
            <a:r>
              <a:rPr lang="en-GB" dirty="0"/>
              <a:t>Develop a Regional Tourism Crisis Management Strategy </a:t>
            </a:r>
            <a:r>
              <a:rPr lang="en-GB" i="1" dirty="0"/>
              <a:t>(Long Term Regional Plan) </a:t>
            </a:r>
          </a:p>
          <a:p>
            <a:pPr marL="342900" indent="-342900">
              <a:buFont typeface="Wingdings" panose="05000000000000000000" pitchFamily="2" charset="2"/>
              <a:buChar char="ü"/>
            </a:pPr>
            <a:r>
              <a:rPr lang="en-GB" dirty="0"/>
              <a:t>Develop a Tourism Crisis Management Plan prior to an event occurring </a:t>
            </a:r>
            <a:r>
              <a:rPr lang="en-GB" i="1" dirty="0"/>
              <a:t>(Short Term Response Plan)</a:t>
            </a:r>
          </a:p>
          <a:p>
            <a:endParaRPr lang="en-GB" dirty="0"/>
          </a:p>
          <a:p>
            <a:r>
              <a:rPr lang="en-GB" sz="2800" b="1" dirty="0">
                <a:solidFill>
                  <a:srgbClr val="3AA091"/>
                </a:solidFill>
              </a:rPr>
              <a:t>The Role of the Tourism Crisis Management Unit (TCMU)</a:t>
            </a:r>
          </a:p>
          <a:p>
            <a:pPr marL="342900" indent="-342900">
              <a:buFont typeface="Wingdings" panose="05000000000000000000" pitchFamily="2" charset="2"/>
              <a:buChar char="ü"/>
            </a:pPr>
            <a:r>
              <a:rPr lang="en-GB" dirty="0"/>
              <a:t>The TCMU Manager is ultimately responsible for the implementation of the CM Plan. S/he implements it with relevant training and rolls it out to all responders, especially emergency response services</a:t>
            </a:r>
          </a:p>
          <a:p>
            <a:pPr marL="342900" indent="-342900">
              <a:buFont typeface="Wingdings" panose="05000000000000000000" pitchFamily="2" charset="2"/>
              <a:buChar char="ü"/>
            </a:pPr>
            <a:r>
              <a:rPr lang="en-GB" dirty="0"/>
              <a:t>Practice the plan and update it as necessary </a:t>
            </a:r>
          </a:p>
          <a:p>
            <a:pPr marL="342900" indent="-342900">
              <a:buFont typeface="Wingdings" panose="05000000000000000000" pitchFamily="2" charset="2"/>
              <a:buChar char="ü"/>
            </a:pPr>
            <a:r>
              <a:rPr lang="en-GB" dirty="0"/>
              <a:t>Get involved in emergency planning at the regional level to ensure that the tourism industry’s requirements are incorporated into planning arrangements, such as the safety of visitors</a:t>
            </a:r>
          </a:p>
          <a:p>
            <a:pPr marL="342900" indent="-342900">
              <a:buFont typeface="Wingdings" panose="05000000000000000000" pitchFamily="2" charset="2"/>
              <a:buChar char="ü"/>
            </a:pPr>
            <a:r>
              <a:rPr lang="en-GB" dirty="0"/>
              <a:t>Initiate response and recovery activities in the event of a crisis, especially a communications strategy targeting visitor markets and the media to manage public perceptions of the region</a:t>
            </a:r>
          </a:p>
          <a:p>
            <a:pPr marL="342900" indent="-342900">
              <a:buFont typeface="Wingdings" panose="05000000000000000000" pitchFamily="2" charset="2"/>
              <a:buChar char="ü"/>
            </a:pPr>
            <a:r>
              <a:rPr lang="en-GB" dirty="0"/>
              <a:t>Handle media inquiries and assist the spokesperson to prepare for media talks</a:t>
            </a:r>
          </a:p>
          <a:p>
            <a:pPr marL="342900" indent="-342900">
              <a:buFont typeface="Wingdings" panose="05000000000000000000" pitchFamily="2" charset="2"/>
              <a:buChar char="ü"/>
            </a:pPr>
            <a:r>
              <a:rPr lang="en-GB" dirty="0"/>
              <a:t>Monitor and respond to the tourism industry’s needs</a:t>
            </a:r>
          </a:p>
          <a:p>
            <a:pPr marL="342900" indent="-342900">
              <a:buFont typeface="Wingdings" panose="05000000000000000000" pitchFamily="2" charset="2"/>
              <a:buChar char="ü"/>
            </a:pPr>
            <a:r>
              <a:rPr lang="en-GB" dirty="0"/>
              <a:t>Coordinate/facilitate tourism business crisis preparedness activities, in partnership with the Tourism Crisis Management Unit and the emergency services. </a:t>
            </a:r>
          </a:p>
          <a:p>
            <a:endParaRPr lang="en-IE" dirty="0"/>
          </a:p>
        </p:txBody>
      </p:sp>
      <p:sp>
        <p:nvSpPr>
          <p:cNvPr id="3" name="Text Placeholder 2">
            <a:extLst>
              <a:ext uri="{FF2B5EF4-FFF2-40B4-BE49-F238E27FC236}">
                <a16:creationId xmlns:a16="http://schemas.microsoft.com/office/drawing/2014/main" id="{B672DF0D-8540-21AF-FDC5-6F1FE022DEA3}"/>
              </a:ext>
            </a:extLst>
          </p:cNvPr>
          <p:cNvSpPr>
            <a:spLocks noGrp="1"/>
          </p:cNvSpPr>
          <p:nvPr>
            <p:ph type="body" sz="quarter" idx="16"/>
          </p:nvPr>
        </p:nvSpPr>
        <p:spPr>
          <a:xfrm>
            <a:off x="458489" y="351861"/>
            <a:ext cx="9862529" cy="582221"/>
          </a:xfrm>
        </p:spPr>
        <p:txBody>
          <a:bodyPr>
            <a:normAutofit fontScale="92500" lnSpcReduction="10000"/>
          </a:bodyPr>
          <a:lstStyle/>
          <a:p>
            <a:r>
              <a:rPr lang="en-GB" dirty="0"/>
              <a:t>Roles of the Tourism Crisis Management Team (TCMT) </a:t>
            </a:r>
            <a:endParaRPr lang="en-IE" dirty="0"/>
          </a:p>
        </p:txBody>
      </p:sp>
    </p:spTree>
    <p:extLst>
      <p:ext uri="{BB962C8B-B14F-4D97-AF65-F5344CB8AC3E}">
        <p14:creationId xmlns:p14="http://schemas.microsoft.com/office/powerpoint/2010/main" val="1752954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198F5F-AA2A-1C41-AC03-F58D03DB52FF}"/>
              </a:ext>
            </a:extLst>
          </p:cNvPr>
          <p:cNvSpPr>
            <a:spLocks noGrp="1"/>
          </p:cNvSpPr>
          <p:nvPr>
            <p:ph type="body" sz="quarter" idx="18"/>
          </p:nvPr>
        </p:nvSpPr>
        <p:spPr>
          <a:xfrm>
            <a:off x="372764" y="1024394"/>
            <a:ext cx="11504911" cy="5481745"/>
          </a:xfrm>
          <a:solidFill>
            <a:schemeClr val="bg1"/>
          </a:solidFill>
        </p:spPr>
        <p:txBody>
          <a:bodyPr>
            <a:normAutofit/>
          </a:bodyPr>
          <a:lstStyle/>
          <a:p>
            <a:r>
              <a:rPr lang="en-GB" sz="2800" b="1" dirty="0">
                <a:solidFill>
                  <a:srgbClr val="3AA091"/>
                </a:solidFill>
              </a:rPr>
              <a:t>The roles of the TCMT (TCMU and Steering Group) include: </a:t>
            </a:r>
          </a:p>
          <a:p>
            <a:endParaRPr lang="en-GB" dirty="0"/>
          </a:p>
          <a:p>
            <a:pPr marL="342900" indent="-342900">
              <a:buFont typeface="Wingdings" panose="05000000000000000000" pitchFamily="2" charset="2"/>
              <a:buChar char="ü"/>
            </a:pPr>
            <a:r>
              <a:rPr lang="en-GB" dirty="0"/>
              <a:t>It is important that the group operates efficiently for rapid decision-making. </a:t>
            </a:r>
          </a:p>
          <a:p>
            <a:pPr marL="342900" indent="-342900">
              <a:buFont typeface="Wingdings" panose="05000000000000000000" pitchFamily="2" charset="2"/>
              <a:buChar char="ü"/>
            </a:pPr>
            <a:r>
              <a:rPr lang="en-GB" dirty="0"/>
              <a:t>Often TCMTs have around six to eight members. </a:t>
            </a:r>
          </a:p>
          <a:p>
            <a:pPr marL="342900" indent="-342900">
              <a:buFont typeface="Wingdings" panose="05000000000000000000" pitchFamily="2" charset="2"/>
              <a:buChar char="ü"/>
            </a:pPr>
            <a:r>
              <a:rPr lang="en-GB" dirty="0"/>
              <a:t>Staff supporting the work of the TCMG, such as a Media Officer and Information Officer, may be appointed from existing tourism employees or contracted externally. </a:t>
            </a:r>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r>
              <a:rPr lang="en-GB" dirty="0"/>
              <a:t>Most important they need to have the knowledge and time to be part of the group</a:t>
            </a:r>
          </a:p>
          <a:p>
            <a:pPr marL="342900" indent="-342900">
              <a:buFont typeface="Wingdings" panose="05000000000000000000" pitchFamily="2" charset="2"/>
              <a:buChar char="ü"/>
            </a:pPr>
            <a:r>
              <a:rPr lang="en-GB" dirty="0"/>
              <a:t>Each team member needs a backup person if they are not available during a crisis </a:t>
            </a:r>
          </a:p>
          <a:p>
            <a:pPr marL="342900" indent="-342900">
              <a:buFont typeface="Wingdings" panose="05000000000000000000" pitchFamily="2" charset="2"/>
              <a:buChar char="ü"/>
            </a:pPr>
            <a:endParaRPr lang="en-GB" dirty="0"/>
          </a:p>
          <a:p>
            <a:r>
              <a:rPr lang="en-GB" dirty="0"/>
              <a:t>The details of all TCMT members should be in the Tourism Crisis Management Plan and should be accessible to all members at all times.</a:t>
            </a:r>
            <a:endParaRPr lang="en-IE" dirty="0"/>
          </a:p>
        </p:txBody>
      </p:sp>
      <p:sp>
        <p:nvSpPr>
          <p:cNvPr id="3" name="Text Placeholder 2">
            <a:extLst>
              <a:ext uri="{FF2B5EF4-FFF2-40B4-BE49-F238E27FC236}">
                <a16:creationId xmlns:a16="http://schemas.microsoft.com/office/drawing/2014/main" id="{B672DF0D-8540-21AF-FDC5-6F1FE022DEA3}"/>
              </a:ext>
            </a:extLst>
          </p:cNvPr>
          <p:cNvSpPr>
            <a:spLocks noGrp="1"/>
          </p:cNvSpPr>
          <p:nvPr>
            <p:ph type="body" sz="quarter" idx="16"/>
          </p:nvPr>
        </p:nvSpPr>
        <p:spPr>
          <a:xfrm>
            <a:off x="458489" y="351861"/>
            <a:ext cx="9862529" cy="582221"/>
          </a:xfrm>
        </p:spPr>
        <p:txBody>
          <a:bodyPr>
            <a:normAutofit fontScale="92500" lnSpcReduction="10000"/>
          </a:bodyPr>
          <a:lstStyle/>
          <a:p>
            <a:r>
              <a:rPr lang="en-GB" dirty="0"/>
              <a:t>Roles of the Tourism Crisis Management Team (TCMT) </a:t>
            </a:r>
            <a:endParaRPr lang="en-IE" dirty="0"/>
          </a:p>
        </p:txBody>
      </p:sp>
    </p:spTree>
    <p:extLst>
      <p:ext uri="{BB962C8B-B14F-4D97-AF65-F5344CB8AC3E}">
        <p14:creationId xmlns:p14="http://schemas.microsoft.com/office/powerpoint/2010/main" val="3273101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3438406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805989" y="1547280"/>
            <a:ext cx="8901204" cy="4722276"/>
          </a:xfrm>
        </p:spPr>
        <p:txBody>
          <a:bodyPr>
            <a:noAutofit/>
          </a:bodyPr>
          <a:lstStyle/>
          <a:p>
            <a:pPr algn="l"/>
            <a:r>
              <a:rPr lang="en-GB" sz="2200" b="0" i="0" dirty="0">
                <a:effectLst/>
              </a:rPr>
              <a:t>Coombs (1999) notes, all crises are different and crisis managers need to tailor responses to individual crises rather than try to plan for every individual situation. Heath (1998:272) agrees and states that “no crisis has exactly the same form, the same time limitations, the same demand for resources…or the same temporal, social and economic threats.” </a:t>
            </a:r>
          </a:p>
          <a:p>
            <a:pPr algn="l"/>
            <a:endParaRPr lang="en-GB" sz="2200" dirty="0"/>
          </a:p>
          <a:p>
            <a:pPr algn="l"/>
            <a:r>
              <a:rPr lang="en-GB" sz="2200" b="0" i="0" dirty="0">
                <a:effectLst/>
              </a:rPr>
              <a:t>In addition, crises are indefinite, numerous, unexpected, and unpredictable (Parsons, 1996; Williams et al. 1998). Authors such as </a:t>
            </a:r>
            <a:r>
              <a:rPr lang="en-GB" sz="2200" b="0" i="0" dirty="0" err="1">
                <a:effectLst/>
              </a:rPr>
              <a:t>Kash</a:t>
            </a:r>
            <a:r>
              <a:rPr lang="en-GB" sz="2200" b="0" i="0" dirty="0">
                <a:effectLst/>
              </a:rPr>
              <a:t> and Darling (1998) believe that although crisis management is a requirement for organizations, and although business leaders recognize this, many do not undertake productive steps to address crisis situations.</a:t>
            </a:r>
          </a:p>
          <a:p>
            <a:endParaRPr lang="en-GB" sz="22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Crisis Managers Need to Tailor Responses to Individual Crisis</a:t>
            </a:r>
            <a:endParaRPr lang="en-IE" dirty="0"/>
          </a:p>
        </p:txBody>
      </p:sp>
    </p:spTree>
    <p:extLst>
      <p:ext uri="{BB962C8B-B14F-4D97-AF65-F5344CB8AC3E}">
        <p14:creationId xmlns:p14="http://schemas.microsoft.com/office/powerpoint/2010/main" val="2218337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5E31C95-D6E2-6C6A-1409-B2E0845A1FD2}"/>
              </a:ext>
            </a:extLst>
          </p:cNvPr>
          <p:cNvSpPr>
            <a:spLocks noGrp="1"/>
          </p:cNvSpPr>
          <p:nvPr>
            <p:ph type="body" sz="quarter" idx="4294967295"/>
          </p:nvPr>
        </p:nvSpPr>
        <p:spPr>
          <a:xfrm>
            <a:off x="314325" y="1200329"/>
            <a:ext cx="6000750" cy="5657120"/>
          </a:xfrm>
        </p:spPr>
        <p:txBody>
          <a:bodyPr>
            <a:normAutofit fontScale="62500" lnSpcReduction="20000"/>
          </a:bodyPr>
          <a:lstStyle/>
          <a:p>
            <a:pPr marL="514350" indent="-514350">
              <a:lnSpc>
                <a:spcPct val="120000"/>
              </a:lnSpc>
              <a:spcBef>
                <a:spcPts val="0"/>
              </a:spcBef>
              <a:buFont typeface="+mj-lt"/>
              <a:buAutoNum type="arabicPeriod"/>
            </a:pPr>
            <a:r>
              <a:rPr lang="en-GB" dirty="0">
                <a:solidFill>
                  <a:schemeClr val="bg1"/>
                </a:solidFill>
              </a:rPr>
              <a:t>Make an </a:t>
            </a:r>
            <a:r>
              <a:rPr lang="en-GB" b="1" dirty="0">
                <a:solidFill>
                  <a:schemeClr val="bg1"/>
                </a:solidFill>
              </a:rPr>
              <a:t>initial assessment </a:t>
            </a:r>
            <a:r>
              <a:rPr lang="en-GB" dirty="0">
                <a:solidFill>
                  <a:schemeClr val="bg1"/>
                </a:solidFill>
              </a:rPr>
              <a:t>of the probable </a:t>
            </a:r>
            <a:r>
              <a:rPr lang="en-GB" b="1" dirty="0">
                <a:solidFill>
                  <a:schemeClr val="bg1"/>
                </a:solidFill>
              </a:rPr>
              <a:t>scale</a:t>
            </a:r>
            <a:r>
              <a:rPr lang="en-GB" dirty="0">
                <a:solidFill>
                  <a:schemeClr val="bg1"/>
                </a:solidFill>
              </a:rPr>
              <a:t> of the crisis. </a:t>
            </a:r>
          </a:p>
          <a:p>
            <a:pPr marL="514350" indent="-514350">
              <a:lnSpc>
                <a:spcPct val="120000"/>
              </a:lnSpc>
              <a:spcBef>
                <a:spcPts val="0"/>
              </a:spcBef>
              <a:buFont typeface="+mj-lt"/>
              <a:buAutoNum type="arabicPeriod"/>
            </a:pPr>
            <a:r>
              <a:rPr lang="en-GB" dirty="0">
                <a:solidFill>
                  <a:schemeClr val="bg1"/>
                </a:solidFill>
              </a:rPr>
              <a:t>Notify the </a:t>
            </a:r>
            <a:r>
              <a:rPr lang="en-GB" b="1" dirty="0">
                <a:solidFill>
                  <a:schemeClr val="bg1"/>
                </a:solidFill>
              </a:rPr>
              <a:t>Tourism Crisis Management Team </a:t>
            </a:r>
            <a:r>
              <a:rPr lang="en-GB" dirty="0">
                <a:solidFill>
                  <a:schemeClr val="bg1"/>
                </a:solidFill>
              </a:rPr>
              <a:t>and refer to the Tourism Crisis Management Plan </a:t>
            </a:r>
          </a:p>
          <a:p>
            <a:pPr marL="514350" indent="-514350">
              <a:lnSpc>
                <a:spcPct val="120000"/>
              </a:lnSpc>
              <a:spcBef>
                <a:spcPts val="0"/>
              </a:spcBef>
              <a:buFont typeface="+mj-lt"/>
              <a:buAutoNum type="arabicPeriod"/>
            </a:pPr>
            <a:r>
              <a:rPr lang="en-GB" dirty="0">
                <a:solidFill>
                  <a:schemeClr val="bg1"/>
                </a:solidFill>
              </a:rPr>
              <a:t>Depending on the </a:t>
            </a:r>
            <a:r>
              <a:rPr lang="en-GB" b="1" dirty="0">
                <a:solidFill>
                  <a:schemeClr val="bg1"/>
                </a:solidFill>
              </a:rPr>
              <a:t>crisis indicators </a:t>
            </a:r>
            <a:r>
              <a:rPr lang="en-GB" dirty="0">
                <a:solidFill>
                  <a:schemeClr val="bg1"/>
                </a:solidFill>
              </a:rPr>
              <a:t>the level of response is determined</a:t>
            </a:r>
          </a:p>
          <a:p>
            <a:pPr marL="514350" indent="-514350">
              <a:lnSpc>
                <a:spcPct val="120000"/>
              </a:lnSpc>
              <a:spcBef>
                <a:spcPts val="0"/>
              </a:spcBef>
              <a:buFont typeface="+mj-lt"/>
              <a:buAutoNum type="arabicPeriod"/>
            </a:pPr>
            <a:r>
              <a:rPr lang="en-GB" b="1" dirty="0">
                <a:solidFill>
                  <a:schemeClr val="bg1"/>
                </a:solidFill>
              </a:rPr>
              <a:t>Update the plan </a:t>
            </a:r>
            <a:r>
              <a:rPr lang="en-GB" dirty="0">
                <a:solidFill>
                  <a:schemeClr val="bg1"/>
                </a:solidFill>
              </a:rPr>
              <a:t>with specifics relevant to the crisis</a:t>
            </a:r>
          </a:p>
          <a:p>
            <a:pPr marL="514350" indent="-514350">
              <a:lnSpc>
                <a:spcPct val="120000"/>
              </a:lnSpc>
              <a:spcBef>
                <a:spcPts val="0"/>
              </a:spcBef>
              <a:buFont typeface="+mj-lt"/>
              <a:buAutoNum type="arabicPeriod"/>
            </a:pPr>
            <a:r>
              <a:rPr lang="en-GB" b="1" dirty="0">
                <a:solidFill>
                  <a:schemeClr val="bg1"/>
                </a:solidFill>
              </a:rPr>
              <a:t>Activate and share </a:t>
            </a:r>
            <a:r>
              <a:rPr lang="en-GB" dirty="0">
                <a:solidFill>
                  <a:schemeClr val="bg1"/>
                </a:solidFill>
              </a:rPr>
              <a:t>with the wider Tourism Crisis Management Team and Unit by organizing a </a:t>
            </a:r>
            <a:r>
              <a:rPr lang="en-GB" b="1" dirty="0">
                <a:solidFill>
                  <a:schemeClr val="bg1"/>
                </a:solidFill>
              </a:rPr>
              <a:t>verbal/written briefing</a:t>
            </a:r>
            <a:r>
              <a:rPr lang="en-GB" dirty="0">
                <a:solidFill>
                  <a:schemeClr val="bg1"/>
                </a:solidFill>
              </a:rPr>
              <a:t> on the situation </a:t>
            </a:r>
          </a:p>
          <a:p>
            <a:pPr marL="514350" indent="-514350">
              <a:lnSpc>
                <a:spcPct val="120000"/>
              </a:lnSpc>
              <a:spcBef>
                <a:spcPts val="0"/>
              </a:spcBef>
              <a:buFont typeface="+mj-lt"/>
              <a:buAutoNum type="arabicPeriod"/>
            </a:pPr>
            <a:r>
              <a:rPr lang="en-GB" dirty="0">
                <a:solidFill>
                  <a:schemeClr val="bg1"/>
                </a:solidFill>
              </a:rPr>
              <a:t>Activate Tourism Crisis Communications </a:t>
            </a:r>
            <a:r>
              <a:rPr lang="en-GB" b="1" dirty="0">
                <a:solidFill>
                  <a:schemeClr val="bg1"/>
                </a:solidFill>
              </a:rPr>
              <a:t>Plan </a:t>
            </a:r>
          </a:p>
          <a:p>
            <a:pPr marL="514350" indent="-514350">
              <a:lnSpc>
                <a:spcPct val="120000"/>
              </a:lnSpc>
              <a:spcBef>
                <a:spcPts val="0"/>
              </a:spcBef>
              <a:buFont typeface="+mj-lt"/>
              <a:buAutoNum type="arabicPeriod"/>
            </a:pPr>
            <a:r>
              <a:rPr lang="en-GB" dirty="0">
                <a:solidFill>
                  <a:schemeClr val="bg1"/>
                </a:solidFill>
              </a:rPr>
              <a:t>Establish and maintain contact with the </a:t>
            </a:r>
            <a:r>
              <a:rPr lang="en-GB" b="1" dirty="0">
                <a:solidFill>
                  <a:schemeClr val="bg1"/>
                </a:solidFill>
              </a:rPr>
              <a:t>emergency response team</a:t>
            </a:r>
            <a:r>
              <a:rPr lang="en-GB" dirty="0">
                <a:solidFill>
                  <a:schemeClr val="bg1"/>
                </a:solidFill>
              </a:rPr>
              <a:t>/lead agency for regular information updates</a:t>
            </a:r>
          </a:p>
          <a:p>
            <a:pPr marL="514350" indent="-514350">
              <a:lnSpc>
                <a:spcPct val="120000"/>
              </a:lnSpc>
              <a:spcBef>
                <a:spcPts val="0"/>
              </a:spcBef>
              <a:buFont typeface="+mj-lt"/>
              <a:buAutoNum type="arabicPeriod"/>
            </a:pPr>
            <a:r>
              <a:rPr lang="en-GB" dirty="0">
                <a:solidFill>
                  <a:schemeClr val="bg1"/>
                </a:solidFill>
              </a:rPr>
              <a:t>Advise </a:t>
            </a:r>
            <a:r>
              <a:rPr lang="en-GB" b="1" dirty="0">
                <a:solidFill>
                  <a:schemeClr val="bg1"/>
                </a:solidFill>
              </a:rPr>
              <a:t>senior stakeholders </a:t>
            </a:r>
            <a:r>
              <a:rPr lang="en-GB" dirty="0">
                <a:solidFill>
                  <a:schemeClr val="bg1"/>
                </a:solidFill>
              </a:rPr>
              <a:t>(e.g. Tourism Minister, STO) as required </a:t>
            </a:r>
          </a:p>
          <a:p>
            <a:pPr marL="514350" indent="-514350">
              <a:lnSpc>
                <a:spcPct val="120000"/>
              </a:lnSpc>
              <a:spcBef>
                <a:spcPts val="0"/>
              </a:spcBef>
              <a:buFont typeface="+mj-lt"/>
              <a:buAutoNum type="arabicPeriod"/>
            </a:pPr>
            <a:r>
              <a:rPr lang="en-GB" dirty="0">
                <a:solidFill>
                  <a:schemeClr val="bg1"/>
                </a:solidFill>
              </a:rPr>
              <a:t>Refer all </a:t>
            </a:r>
            <a:r>
              <a:rPr lang="en-GB" b="1" dirty="0">
                <a:solidFill>
                  <a:schemeClr val="bg1"/>
                </a:solidFill>
              </a:rPr>
              <a:t>initial media queries </a:t>
            </a:r>
            <a:r>
              <a:rPr lang="en-GB" dirty="0">
                <a:solidFill>
                  <a:schemeClr val="bg1"/>
                </a:solidFill>
              </a:rPr>
              <a:t>and requests back to the lead agency dealing with the crisis or incident unless there is a specific tourism focus. Communicate with all regional stakeholders</a:t>
            </a:r>
            <a:endParaRPr lang="en-IE" dirty="0">
              <a:solidFill>
                <a:schemeClr val="bg1"/>
              </a:solidFill>
            </a:endParaRPr>
          </a:p>
        </p:txBody>
      </p:sp>
      <p:pic>
        <p:nvPicPr>
          <p:cNvPr id="3" name="Picture Placeholder 2">
            <a:extLst>
              <a:ext uri="{FF2B5EF4-FFF2-40B4-BE49-F238E27FC236}">
                <a16:creationId xmlns:a16="http://schemas.microsoft.com/office/drawing/2014/main" id="{3B1C37CD-3334-AE0D-2640-24E843F204F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5958" r="15958"/>
          <a:stretch>
            <a:fillRect/>
          </a:stretch>
        </p:blipFill>
        <p:spPr/>
      </p:pic>
      <p:sp>
        <p:nvSpPr>
          <p:cNvPr id="8" name="Rectangle 7">
            <a:extLst>
              <a:ext uri="{FF2B5EF4-FFF2-40B4-BE49-F238E27FC236}">
                <a16:creationId xmlns:a16="http://schemas.microsoft.com/office/drawing/2014/main" id="{94812D9E-6486-C80D-57F2-98A1166A57E1}"/>
              </a:ext>
            </a:extLst>
          </p:cNvPr>
          <p:cNvSpPr/>
          <p:nvPr/>
        </p:nvSpPr>
        <p:spPr>
          <a:xfrm>
            <a:off x="0" y="0"/>
            <a:ext cx="6392300" cy="1181830"/>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C9BF6137-5682-52E7-8079-142EE041A6EA}"/>
              </a:ext>
            </a:extLst>
          </p:cNvPr>
          <p:cNvSpPr txBox="1"/>
          <p:nvPr/>
        </p:nvSpPr>
        <p:spPr>
          <a:xfrm>
            <a:off x="247650" y="-18499"/>
            <a:ext cx="6000750" cy="1200329"/>
          </a:xfrm>
          <a:prstGeom prst="rect">
            <a:avLst/>
          </a:prstGeom>
          <a:noFill/>
        </p:spPr>
        <p:txBody>
          <a:bodyPr wrap="square" rtlCol="0">
            <a:spAutoFit/>
          </a:bodyPr>
          <a:lstStyle/>
          <a:p>
            <a:r>
              <a:rPr lang="en-GB" sz="4000" b="1" dirty="0">
                <a:solidFill>
                  <a:schemeClr val="bg1"/>
                </a:solidFill>
              </a:rPr>
              <a:t>Step 1 </a:t>
            </a:r>
          </a:p>
          <a:p>
            <a:r>
              <a:rPr lang="en-GB" sz="3200" b="1" dirty="0">
                <a:solidFill>
                  <a:schemeClr val="bg1"/>
                </a:solidFill>
              </a:rPr>
              <a:t>First 1-2 Hours </a:t>
            </a:r>
            <a:r>
              <a:rPr lang="en-GB" sz="2400" dirty="0">
                <a:solidFill>
                  <a:schemeClr val="bg1"/>
                </a:solidFill>
              </a:rPr>
              <a:t>Notify TCMU </a:t>
            </a:r>
            <a:endParaRPr lang="en-IE" sz="2400" dirty="0"/>
          </a:p>
        </p:txBody>
      </p:sp>
    </p:spTree>
    <p:extLst>
      <p:ext uri="{BB962C8B-B14F-4D97-AF65-F5344CB8AC3E}">
        <p14:creationId xmlns:p14="http://schemas.microsoft.com/office/powerpoint/2010/main" val="3490212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outdoor, mountain, nature&#10;&#10;Description automatically generated">
            <a:extLst>
              <a:ext uri="{FF2B5EF4-FFF2-40B4-BE49-F238E27FC236}">
                <a16:creationId xmlns:a16="http://schemas.microsoft.com/office/drawing/2014/main" id="{CFD35282-187D-EDDA-9757-6775B18167E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7364" b="17364"/>
          <a:stretch>
            <a:fillRect/>
          </a:stretch>
        </p:blipFill>
        <p:spPr/>
      </p:pic>
      <p:sp>
        <p:nvSpPr>
          <p:cNvPr id="7" name="Text Placeholder 6">
            <a:extLst>
              <a:ext uri="{FF2B5EF4-FFF2-40B4-BE49-F238E27FC236}">
                <a16:creationId xmlns:a16="http://schemas.microsoft.com/office/drawing/2014/main" id="{25E31C95-D6E2-6C6A-1409-B2E0845A1FD2}"/>
              </a:ext>
            </a:extLst>
          </p:cNvPr>
          <p:cNvSpPr>
            <a:spLocks noGrp="1"/>
          </p:cNvSpPr>
          <p:nvPr>
            <p:ph type="body" sz="quarter" idx="4294967295"/>
          </p:nvPr>
        </p:nvSpPr>
        <p:spPr>
          <a:xfrm>
            <a:off x="257174" y="1314629"/>
            <a:ext cx="6135125" cy="5657120"/>
          </a:xfrm>
        </p:spPr>
        <p:txBody>
          <a:bodyPr>
            <a:noAutofit/>
          </a:bodyPr>
          <a:lstStyle/>
          <a:p>
            <a:pPr>
              <a:lnSpc>
                <a:spcPct val="100000"/>
              </a:lnSpc>
              <a:spcBef>
                <a:spcPts val="0"/>
              </a:spcBef>
            </a:pPr>
            <a:r>
              <a:rPr lang="en-GB" sz="2000" dirty="0">
                <a:solidFill>
                  <a:schemeClr val="bg1"/>
                </a:solidFill>
              </a:rPr>
              <a:t>If the TCMT receives advanced notice from emergency service agencies or the regional tourism body that an incident has occurred and will affect the region, such as a severe weather forecast, an earthquake or : </a:t>
            </a:r>
          </a:p>
          <a:p>
            <a:pPr marL="342900" indent="-342900">
              <a:lnSpc>
                <a:spcPct val="100000"/>
              </a:lnSpc>
              <a:spcBef>
                <a:spcPts val="0"/>
              </a:spcBef>
              <a:buFont typeface="Wingdings" panose="05000000000000000000" pitchFamily="2" charset="2"/>
              <a:buChar char="v"/>
            </a:pPr>
            <a:endParaRPr lang="en-GB" sz="2000" dirty="0">
              <a:solidFill>
                <a:schemeClr val="bg1"/>
              </a:solidFill>
            </a:endParaRPr>
          </a:p>
          <a:p>
            <a:pPr marL="342900" indent="-342900">
              <a:lnSpc>
                <a:spcPct val="100000"/>
              </a:lnSpc>
              <a:spcBef>
                <a:spcPts val="0"/>
              </a:spcBef>
              <a:buFont typeface="Wingdings" panose="05000000000000000000" pitchFamily="2" charset="2"/>
              <a:buChar char="v"/>
            </a:pPr>
            <a:r>
              <a:rPr lang="en-GB" sz="2000" dirty="0">
                <a:solidFill>
                  <a:schemeClr val="bg1"/>
                </a:solidFill>
              </a:rPr>
              <a:t>Conduct a brief assessment of the crisis </a:t>
            </a:r>
            <a:r>
              <a:rPr lang="en-GB" sz="2000" i="1" dirty="0">
                <a:solidFill>
                  <a:schemeClr val="bg1"/>
                </a:solidFill>
              </a:rPr>
              <a:t>(e.g., who, what, where, when, scale, impact, injuries, deaths)</a:t>
            </a:r>
          </a:p>
          <a:p>
            <a:pPr marL="342900" indent="-342900">
              <a:lnSpc>
                <a:spcPct val="100000"/>
              </a:lnSpc>
              <a:spcBef>
                <a:spcPts val="0"/>
              </a:spcBef>
              <a:buFont typeface="Wingdings" panose="05000000000000000000" pitchFamily="2" charset="2"/>
              <a:buChar char="v"/>
            </a:pPr>
            <a:r>
              <a:rPr lang="en-GB" sz="2000" dirty="0">
                <a:solidFill>
                  <a:schemeClr val="bg1"/>
                </a:solidFill>
              </a:rPr>
              <a:t>Gather and discuss all information from parties involved in the crisis </a:t>
            </a:r>
            <a:r>
              <a:rPr lang="en-GB" sz="2000" i="1" dirty="0">
                <a:solidFill>
                  <a:schemeClr val="bg1"/>
                </a:solidFill>
              </a:rPr>
              <a:t>(e.g., emergency services, TCMT)</a:t>
            </a:r>
          </a:p>
          <a:p>
            <a:pPr marL="342900" indent="-342900">
              <a:lnSpc>
                <a:spcPct val="100000"/>
              </a:lnSpc>
              <a:spcBef>
                <a:spcPts val="0"/>
              </a:spcBef>
              <a:buFont typeface="Wingdings" panose="05000000000000000000" pitchFamily="2" charset="2"/>
              <a:buChar char="v"/>
            </a:pPr>
            <a:r>
              <a:rPr lang="en-GB" sz="2000" dirty="0">
                <a:solidFill>
                  <a:schemeClr val="bg1"/>
                </a:solidFill>
              </a:rPr>
              <a:t>Determine if the event is of local, regional, state, or national significance. This will guide the level of involvement in the response and recovery process</a:t>
            </a:r>
            <a:endParaRPr lang="en-GB" sz="2000" i="1" dirty="0">
              <a:solidFill>
                <a:schemeClr val="bg1"/>
              </a:solidFill>
            </a:endParaRPr>
          </a:p>
          <a:p>
            <a:pPr marL="342900" indent="-342900">
              <a:lnSpc>
                <a:spcPct val="100000"/>
              </a:lnSpc>
              <a:spcBef>
                <a:spcPts val="0"/>
              </a:spcBef>
              <a:buFont typeface="Wingdings" panose="05000000000000000000" pitchFamily="2" charset="2"/>
              <a:buChar char="v"/>
            </a:pPr>
            <a:r>
              <a:rPr lang="en-GB" sz="2000" dirty="0">
                <a:solidFill>
                  <a:schemeClr val="bg1"/>
                </a:solidFill>
              </a:rPr>
              <a:t>Organise a communication brief for all relevant stakeholders in the regional tourism industry. </a:t>
            </a:r>
          </a:p>
          <a:p>
            <a:pPr marL="342900" indent="-342900">
              <a:lnSpc>
                <a:spcPct val="100000"/>
              </a:lnSpc>
              <a:spcBef>
                <a:spcPts val="0"/>
              </a:spcBef>
              <a:buFont typeface="Wingdings" panose="05000000000000000000" pitchFamily="2" charset="2"/>
              <a:buChar char="v"/>
            </a:pPr>
            <a:r>
              <a:rPr lang="en-GB" sz="2000" dirty="0">
                <a:solidFill>
                  <a:schemeClr val="bg1"/>
                </a:solidFill>
              </a:rPr>
              <a:t>Identify solutions and ways to deal with the crisis </a:t>
            </a:r>
            <a:r>
              <a:rPr lang="en-GB" sz="2000" i="1" dirty="0">
                <a:solidFill>
                  <a:schemeClr val="bg1"/>
                </a:solidFill>
              </a:rPr>
              <a:t>(e.g., if the area needs to be sealed off, if traffic diversions are required)</a:t>
            </a:r>
          </a:p>
          <a:p>
            <a:pPr marL="342900" indent="-342900">
              <a:lnSpc>
                <a:spcPct val="100000"/>
              </a:lnSpc>
              <a:spcBef>
                <a:spcPts val="0"/>
              </a:spcBef>
              <a:buFont typeface="Wingdings" panose="05000000000000000000" pitchFamily="2" charset="2"/>
              <a:buChar char="v"/>
            </a:pPr>
            <a:r>
              <a:rPr lang="en-GB" sz="2000" dirty="0"/>
              <a:t>.</a:t>
            </a:r>
            <a:endParaRPr lang="en-GB" sz="2000" i="1" dirty="0">
              <a:solidFill>
                <a:schemeClr val="bg1"/>
              </a:solidFill>
            </a:endParaRPr>
          </a:p>
        </p:txBody>
      </p:sp>
      <p:sp>
        <p:nvSpPr>
          <p:cNvPr id="8" name="Rectangle 7">
            <a:extLst>
              <a:ext uri="{FF2B5EF4-FFF2-40B4-BE49-F238E27FC236}">
                <a16:creationId xmlns:a16="http://schemas.microsoft.com/office/drawing/2014/main" id="{94812D9E-6486-C80D-57F2-98A1166A57E1}"/>
              </a:ext>
            </a:extLst>
          </p:cNvPr>
          <p:cNvSpPr/>
          <p:nvPr/>
        </p:nvSpPr>
        <p:spPr>
          <a:xfrm>
            <a:off x="0" y="0"/>
            <a:ext cx="7296152" cy="1181830"/>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C9BF6137-5682-52E7-8079-142EE041A6EA}"/>
              </a:ext>
            </a:extLst>
          </p:cNvPr>
          <p:cNvSpPr txBox="1"/>
          <p:nvPr/>
        </p:nvSpPr>
        <p:spPr>
          <a:xfrm>
            <a:off x="247649" y="-18499"/>
            <a:ext cx="7296151" cy="1200329"/>
          </a:xfrm>
          <a:prstGeom prst="rect">
            <a:avLst/>
          </a:prstGeom>
          <a:noFill/>
        </p:spPr>
        <p:txBody>
          <a:bodyPr wrap="square" rtlCol="0">
            <a:spAutoFit/>
          </a:bodyPr>
          <a:lstStyle/>
          <a:p>
            <a:r>
              <a:rPr lang="en-GB" sz="4000" b="1" dirty="0">
                <a:solidFill>
                  <a:schemeClr val="bg1"/>
                </a:solidFill>
              </a:rPr>
              <a:t>Step 2 </a:t>
            </a:r>
          </a:p>
          <a:p>
            <a:r>
              <a:rPr lang="en-GB" sz="3200" b="1" dirty="0">
                <a:solidFill>
                  <a:schemeClr val="bg1"/>
                </a:solidFill>
              </a:rPr>
              <a:t>First 1-2 Hours </a:t>
            </a:r>
            <a:r>
              <a:rPr lang="en-GB" sz="2400" dirty="0">
                <a:solidFill>
                  <a:schemeClr val="bg1"/>
                </a:solidFill>
              </a:rPr>
              <a:t>TCMT Briefing to Assess the Crisis</a:t>
            </a:r>
            <a:endParaRPr lang="en-IE" sz="2400" dirty="0"/>
          </a:p>
        </p:txBody>
      </p:sp>
    </p:spTree>
    <p:extLst>
      <p:ext uri="{BB962C8B-B14F-4D97-AF65-F5344CB8AC3E}">
        <p14:creationId xmlns:p14="http://schemas.microsoft.com/office/powerpoint/2010/main" val="689193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8982" y="1547280"/>
            <a:ext cx="9259094" cy="4722276"/>
          </a:xfrm>
        </p:spPr>
        <p:txBody>
          <a:bodyPr>
            <a:noAutofit/>
          </a:bodyPr>
          <a:lstStyle/>
          <a:p>
            <a:pPr algn="l"/>
            <a:r>
              <a:rPr lang="en-GB" sz="2200" b="0" i="0" dirty="0">
                <a:effectLst/>
              </a:rPr>
              <a:t>Crisis management literature emphasizes the need to have a detailed communication strategy as the media can encourage the flow and the intensity of a crisis or even turn an incident into a crisis (Keown-McMullan, 1997). </a:t>
            </a:r>
          </a:p>
          <a:p>
            <a:pPr algn="l"/>
            <a:endParaRPr lang="en-GB" sz="2200" dirty="0"/>
          </a:p>
          <a:p>
            <a:pPr algn="l"/>
            <a:r>
              <a:rPr lang="en-GB" sz="2200" b="0" i="0" dirty="0">
                <a:effectLst/>
              </a:rPr>
              <a:t>Barton (1994) believes that a strategic crisis plan can help limit the damage from a crisis and allow an organization to concentrate on dealing with the crisis at hand. </a:t>
            </a:r>
            <a:r>
              <a:rPr lang="en-GB" sz="2200" b="0" i="0" dirty="0" err="1">
                <a:effectLst/>
              </a:rPr>
              <a:t>Marra</a:t>
            </a:r>
            <a:r>
              <a:rPr lang="en-GB" sz="2200" b="0" i="0" dirty="0">
                <a:effectLst/>
              </a:rPr>
              <a:t> (1998:461) notes that poor communication strategies can often make the crisis worse as a deluge of questions is often asked from a wide range of stakeholders including reporters, employees, stockholders, government officials, and public residents. The initial response is important and table 2 illustrates five main considerations for responding to crises.</a:t>
            </a:r>
          </a:p>
          <a:p>
            <a:endParaRPr lang="en-GB" sz="22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Strategic Crisis Plans Need Detailed Communication Strategies</a:t>
            </a:r>
            <a:endParaRPr lang="en-IE" dirty="0"/>
          </a:p>
        </p:txBody>
      </p:sp>
    </p:spTree>
    <p:extLst>
      <p:ext uri="{BB962C8B-B14F-4D97-AF65-F5344CB8AC3E}">
        <p14:creationId xmlns:p14="http://schemas.microsoft.com/office/powerpoint/2010/main" val="2272622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sky, outdoor&#10;&#10;Description automatically generated">
            <a:extLst>
              <a:ext uri="{FF2B5EF4-FFF2-40B4-BE49-F238E27FC236}">
                <a16:creationId xmlns:a16="http://schemas.microsoft.com/office/drawing/2014/main" id="{1FEB2E45-0E78-597A-47B6-15BB27ADA86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5278" r="19328"/>
          <a:stretch/>
        </p:blipFill>
        <p:spPr>
          <a:xfrm>
            <a:off x="6392300" y="828764"/>
            <a:ext cx="5799700" cy="6029236"/>
          </a:xfrm>
        </p:spPr>
      </p:pic>
      <p:sp>
        <p:nvSpPr>
          <p:cNvPr id="7" name="Text Placeholder 6">
            <a:extLst>
              <a:ext uri="{FF2B5EF4-FFF2-40B4-BE49-F238E27FC236}">
                <a16:creationId xmlns:a16="http://schemas.microsoft.com/office/drawing/2014/main" id="{25E31C95-D6E2-6C6A-1409-B2E0845A1FD2}"/>
              </a:ext>
            </a:extLst>
          </p:cNvPr>
          <p:cNvSpPr>
            <a:spLocks noGrp="1"/>
          </p:cNvSpPr>
          <p:nvPr>
            <p:ph type="body" sz="quarter" idx="4294967295"/>
          </p:nvPr>
        </p:nvSpPr>
        <p:spPr>
          <a:xfrm>
            <a:off x="257174" y="1314629"/>
            <a:ext cx="6135125" cy="5657120"/>
          </a:xfrm>
        </p:spPr>
        <p:txBody>
          <a:bodyPr>
            <a:noAutofit/>
          </a:bodyPr>
          <a:lstStyle/>
          <a:p>
            <a:pPr>
              <a:lnSpc>
                <a:spcPct val="100000"/>
              </a:lnSpc>
              <a:spcBef>
                <a:spcPts val="0"/>
              </a:spcBef>
            </a:pPr>
            <a:r>
              <a:rPr lang="en-GB" sz="2000" dirty="0">
                <a:solidFill>
                  <a:schemeClr val="bg1"/>
                </a:solidFill>
              </a:rPr>
              <a:t>The Steering Group is Important at this Stage to:</a:t>
            </a:r>
          </a:p>
          <a:p>
            <a:pPr marL="342900" indent="-342900" algn="l" fontAlgn="base">
              <a:buFont typeface="Wingdings" panose="05000000000000000000" pitchFamily="2" charset="2"/>
              <a:buChar char="v"/>
            </a:pPr>
            <a:r>
              <a:rPr lang="en-GB" sz="2000" dirty="0">
                <a:solidFill>
                  <a:schemeClr val="bg1"/>
                </a:solidFill>
              </a:rPr>
              <a:t>Give the information, expertise, and advice needed should it be something unexpected or hard to manage (e.g., provide backup on decision-making)</a:t>
            </a:r>
          </a:p>
          <a:p>
            <a:pPr marL="342900" indent="-342900" algn="l" fontAlgn="base">
              <a:buFont typeface="Wingdings" panose="05000000000000000000" pitchFamily="2" charset="2"/>
              <a:buChar char="v"/>
            </a:pPr>
            <a:r>
              <a:rPr lang="en-GB" sz="2000" dirty="0">
                <a:solidFill>
                  <a:schemeClr val="bg1"/>
                </a:solidFill>
              </a:rPr>
              <a:t>Can manage the stakeholder engagement, manage destination image and reputation, and let the Crisis Management Team focus on responding and mitigating the crisis (e.g., roll out and get the support for implementing the business continuity plan)</a:t>
            </a:r>
          </a:p>
          <a:p>
            <a:pPr marL="342900" indent="-342900" algn="l" fontAlgn="base">
              <a:buFont typeface="Wingdings" panose="05000000000000000000" pitchFamily="2" charset="2"/>
              <a:buChar char="v"/>
            </a:pPr>
            <a:r>
              <a:rPr lang="en-GB" sz="2000" dirty="0">
                <a:solidFill>
                  <a:schemeClr val="bg1"/>
                </a:solidFill>
              </a:rPr>
              <a:t>Empowering the managing the amount of “help” being offered by community members</a:t>
            </a:r>
          </a:p>
          <a:p>
            <a:pPr marL="342900" indent="-342900" algn="l" fontAlgn="base">
              <a:buFont typeface="Wingdings" panose="05000000000000000000" pitchFamily="2" charset="2"/>
              <a:buChar char="v"/>
            </a:pPr>
            <a:r>
              <a:rPr lang="en-GB" sz="2000" dirty="0">
                <a:solidFill>
                  <a:schemeClr val="bg1"/>
                </a:solidFill>
              </a:rPr>
              <a:t>Begin documenting the regional stressors and impact</a:t>
            </a:r>
          </a:p>
          <a:p>
            <a:pPr marL="342900" indent="-342900" algn="l" fontAlgn="base">
              <a:buFont typeface="Wingdings" panose="05000000000000000000" pitchFamily="2" charset="2"/>
              <a:buChar char="v"/>
            </a:pPr>
            <a:r>
              <a:rPr lang="en-GB" sz="2000" dirty="0">
                <a:solidFill>
                  <a:schemeClr val="bg1"/>
                </a:solidFill>
              </a:rPr>
              <a:t>Meet frequently to address real-time issues and keep the full committee informed</a:t>
            </a:r>
          </a:p>
          <a:p>
            <a:pPr marL="342900" indent="-342900" algn="l" fontAlgn="base">
              <a:buFont typeface="Wingdings" panose="05000000000000000000" pitchFamily="2" charset="2"/>
              <a:buChar char="v"/>
            </a:pPr>
            <a:r>
              <a:rPr lang="en-GB" sz="2000" dirty="0">
                <a:solidFill>
                  <a:schemeClr val="bg1"/>
                </a:solidFill>
              </a:rPr>
              <a:t>Support the response unit’s short-term decision-making while also advancing long-term needs and strategy building</a:t>
            </a:r>
          </a:p>
          <a:p>
            <a:pPr marL="342900" indent="-342900">
              <a:lnSpc>
                <a:spcPct val="100000"/>
              </a:lnSpc>
              <a:spcBef>
                <a:spcPts val="0"/>
              </a:spcBef>
              <a:buFont typeface="Wingdings" panose="05000000000000000000" pitchFamily="2" charset="2"/>
              <a:buChar char="v"/>
            </a:pPr>
            <a:endParaRPr lang="en-GB" sz="2000" i="1" dirty="0">
              <a:solidFill>
                <a:schemeClr val="bg1"/>
              </a:solidFill>
            </a:endParaRPr>
          </a:p>
        </p:txBody>
      </p:sp>
      <p:sp>
        <p:nvSpPr>
          <p:cNvPr id="8" name="Rectangle 7">
            <a:extLst>
              <a:ext uri="{FF2B5EF4-FFF2-40B4-BE49-F238E27FC236}">
                <a16:creationId xmlns:a16="http://schemas.microsoft.com/office/drawing/2014/main" id="{94812D9E-6486-C80D-57F2-98A1166A57E1}"/>
              </a:ext>
            </a:extLst>
          </p:cNvPr>
          <p:cNvSpPr/>
          <p:nvPr/>
        </p:nvSpPr>
        <p:spPr>
          <a:xfrm>
            <a:off x="0" y="0"/>
            <a:ext cx="12192000" cy="1181830"/>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C9BF6137-5682-52E7-8079-142EE041A6EA}"/>
              </a:ext>
            </a:extLst>
          </p:cNvPr>
          <p:cNvSpPr txBox="1"/>
          <p:nvPr/>
        </p:nvSpPr>
        <p:spPr>
          <a:xfrm>
            <a:off x="247649" y="-18499"/>
            <a:ext cx="11944351" cy="1200329"/>
          </a:xfrm>
          <a:prstGeom prst="rect">
            <a:avLst/>
          </a:prstGeom>
          <a:noFill/>
        </p:spPr>
        <p:txBody>
          <a:bodyPr wrap="square" rtlCol="0">
            <a:spAutoFit/>
          </a:bodyPr>
          <a:lstStyle/>
          <a:p>
            <a:r>
              <a:rPr lang="en-GB" sz="4000" b="1" dirty="0">
                <a:solidFill>
                  <a:schemeClr val="bg1"/>
                </a:solidFill>
              </a:rPr>
              <a:t>Step 2 </a:t>
            </a:r>
          </a:p>
          <a:p>
            <a:r>
              <a:rPr lang="en-GB" sz="3200" b="1" dirty="0">
                <a:solidFill>
                  <a:schemeClr val="bg1"/>
                </a:solidFill>
              </a:rPr>
              <a:t>First 1-2 Hours </a:t>
            </a:r>
            <a:r>
              <a:rPr lang="en-GB" sz="2400" dirty="0">
                <a:solidFill>
                  <a:schemeClr val="bg1"/>
                </a:solidFill>
              </a:rPr>
              <a:t>Leverage the Steering Groups for Advice and Regional Influence</a:t>
            </a:r>
            <a:endParaRPr lang="en-IE" sz="2400" dirty="0"/>
          </a:p>
        </p:txBody>
      </p:sp>
    </p:spTree>
    <p:extLst>
      <p:ext uri="{BB962C8B-B14F-4D97-AF65-F5344CB8AC3E}">
        <p14:creationId xmlns:p14="http://schemas.microsoft.com/office/powerpoint/2010/main" val="4234987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doctor with a stethoscope around his neck&#10;&#10;Description automatically generated">
            <a:extLst>
              <a:ext uri="{FF2B5EF4-FFF2-40B4-BE49-F238E27FC236}">
                <a16:creationId xmlns:a16="http://schemas.microsoft.com/office/drawing/2014/main" id="{22EB625D-E035-E3DA-32E3-9B234AD52E2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7358" b="17358"/>
          <a:stretch>
            <a:fillRect/>
          </a:stretch>
        </p:blipFill>
        <p:spPr>
          <a:xfrm>
            <a:off x="6392300" y="0"/>
            <a:ext cx="5564883" cy="5447571"/>
          </a:xfrm>
        </p:spPr>
      </p:pic>
      <p:sp>
        <p:nvSpPr>
          <p:cNvPr id="7" name="Text Placeholder 6">
            <a:extLst>
              <a:ext uri="{FF2B5EF4-FFF2-40B4-BE49-F238E27FC236}">
                <a16:creationId xmlns:a16="http://schemas.microsoft.com/office/drawing/2014/main" id="{25E31C95-D6E2-6C6A-1409-B2E0845A1FD2}"/>
              </a:ext>
            </a:extLst>
          </p:cNvPr>
          <p:cNvSpPr>
            <a:spLocks noGrp="1"/>
          </p:cNvSpPr>
          <p:nvPr>
            <p:ph type="body" sz="quarter" idx="4294967295"/>
          </p:nvPr>
        </p:nvSpPr>
        <p:spPr>
          <a:xfrm>
            <a:off x="314325" y="1296130"/>
            <a:ext cx="5781675" cy="5657120"/>
          </a:xfrm>
        </p:spPr>
        <p:txBody>
          <a:bodyPr>
            <a:noAutofit/>
          </a:bodyPr>
          <a:lstStyle/>
          <a:p>
            <a:pPr marL="342900" indent="-342900">
              <a:lnSpc>
                <a:spcPct val="100000"/>
              </a:lnSpc>
              <a:spcBef>
                <a:spcPts val="0"/>
              </a:spcBef>
              <a:buFont typeface="Wingdings" panose="05000000000000000000" pitchFamily="2" charset="2"/>
              <a:buChar char="v"/>
            </a:pPr>
            <a:r>
              <a:rPr lang="en-GB" sz="1900" dirty="0">
                <a:solidFill>
                  <a:schemeClr val="bg1"/>
                </a:solidFill>
              </a:rPr>
              <a:t>Ask tourism operators to </a:t>
            </a:r>
            <a:r>
              <a:rPr lang="en-GB" sz="1900" b="1" dirty="0">
                <a:solidFill>
                  <a:schemeClr val="bg1"/>
                </a:solidFill>
              </a:rPr>
              <a:t>assess the potential impacts</a:t>
            </a:r>
            <a:r>
              <a:rPr lang="en-GB" sz="1900" dirty="0">
                <a:solidFill>
                  <a:schemeClr val="bg1"/>
                </a:solidFill>
              </a:rPr>
              <a:t> on their business and the safety of staff and visitors, and manage their bookings and cancellations accordingly.  Implement solutions identified in the CMP to support them </a:t>
            </a:r>
            <a:r>
              <a:rPr lang="en-GB" sz="1900" i="1" dirty="0">
                <a:solidFill>
                  <a:schemeClr val="bg1"/>
                </a:solidFill>
              </a:rPr>
              <a:t>(e.g., support the relocation/deferment of major events or visitors as required). </a:t>
            </a:r>
          </a:p>
          <a:p>
            <a:pPr marL="342900" indent="-342900">
              <a:lnSpc>
                <a:spcPct val="100000"/>
              </a:lnSpc>
              <a:spcBef>
                <a:spcPts val="0"/>
              </a:spcBef>
              <a:buFont typeface="Wingdings" panose="05000000000000000000" pitchFamily="2" charset="2"/>
              <a:buChar char="v"/>
            </a:pPr>
            <a:r>
              <a:rPr lang="en-GB" sz="1900" dirty="0">
                <a:solidFill>
                  <a:schemeClr val="bg1"/>
                </a:solidFill>
              </a:rPr>
              <a:t>Activate and update the </a:t>
            </a:r>
            <a:r>
              <a:rPr lang="en-GB" sz="1900" b="1" dirty="0">
                <a:solidFill>
                  <a:schemeClr val="bg1"/>
                </a:solidFill>
              </a:rPr>
              <a:t>crisis management website information</a:t>
            </a:r>
            <a:r>
              <a:rPr lang="en-GB" sz="1900" dirty="0">
                <a:solidFill>
                  <a:schemeClr val="bg1"/>
                </a:solidFill>
              </a:rPr>
              <a:t> so that everyone is informed. This will also take pressure off the phones.</a:t>
            </a:r>
          </a:p>
          <a:p>
            <a:pPr marL="342900" indent="-342900">
              <a:lnSpc>
                <a:spcPct val="100000"/>
              </a:lnSpc>
              <a:spcBef>
                <a:spcPts val="0"/>
              </a:spcBef>
              <a:buFont typeface="Wingdings" panose="05000000000000000000" pitchFamily="2" charset="2"/>
              <a:buChar char="v"/>
            </a:pPr>
            <a:r>
              <a:rPr lang="en-GB" sz="1900" b="1" dirty="0">
                <a:solidFill>
                  <a:schemeClr val="bg1"/>
                </a:solidFill>
              </a:rPr>
              <a:t>Implement relevant marketing activities </a:t>
            </a:r>
            <a:r>
              <a:rPr lang="en-GB" sz="1900" dirty="0">
                <a:solidFill>
                  <a:schemeClr val="bg1"/>
                </a:solidFill>
              </a:rPr>
              <a:t>such as promoting parts of the region and activities that will not be affected by the incident. This may include providing fact sheets to visitor information </a:t>
            </a:r>
            <a:r>
              <a:rPr lang="en-GB" sz="1900" dirty="0" err="1">
                <a:solidFill>
                  <a:schemeClr val="bg1"/>
                </a:solidFill>
              </a:rPr>
              <a:t>centers</a:t>
            </a:r>
            <a:r>
              <a:rPr lang="en-GB" sz="1900" dirty="0">
                <a:solidFill>
                  <a:schemeClr val="bg1"/>
                </a:solidFill>
              </a:rPr>
              <a:t> and tourism operators to convey information to visitors. </a:t>
            </a:r>
          </a:p>
          <a:p>
            <a:pPr marL="342900" indent="-342900">
              <a:lnSpc>
                <a:spcPct val="100000"/>
              </a:lnSpc>
              <a:spcBef>
                <a:spcPts val="0"/>
              </a:spcBef>
              <a:buFont typeface="Wingdings" panose="05000000000000000000" pitchFamily="2" charset="2"/>
              <a:buChar char="v"/>
            </a:pPr>
            <a:r>
              <a:rPr lang="en-GB" sz="1900" dirty="0">
                <a:solidFill>
                  <a:schemeClr val="bg1"/>
                </a:solidFill>
              </a:rPr>
              <a:t>Prepare and send </a:t>
            </a:r>
            <a:r>
              <a:rPr lang="en-GB" sz="1900" b="1" dirty="0">
                <a:solidFill>
                  <a:schemeClr val="bg1"/>
                </a:solidFill>
              </a:rPr>
              <a:t>holding statements</a:t>
            </a:r>
            <a:r>
              <a:rPr lang="en-GB" sz="1900" dirty="0">
                <a:solidFill>
                  <a:schemeClr val="bg1"/>
                </a:solidFill>
              </a:rPr>
              <a:t>, talking points / Q&amp;As, and send them to media outlets. Brief TCMT staff and volunteers.</a:t>
            </a:r>
            <a:endParaRPr lang="en-IE" sz="1900" dirty="0">
              <a:solidFill>
                <a:schemeClr val="bg1"/>
              </a:solidFill>
            </a:endParaRPr>
          </a:p>
        </p:txBody>
      </p:sp>
      <p:sp>
        <p:nvSpPr>
          <p:cNvPr id="8" name="Rectangle 7">
            <a:extLst>
              <a:ext uri="{FF2B5EF4-FFF2-40B4-BE49-F238E27FC236}">
                <a16:creationId xmlns:a16="http://schemas.microsoft.com/office/drawing/2014/main" id="{94812D9E-6486-C80D-57F2-98A1166A57E1}"/>
              </a:ext>
            </a:extLst>
          </p:cNvPr>
          <p:cNvSpPr/>
          <p:nvPr/>
        </p:nvSpPr>
        <p:spPr>
          <a:xfrm>
            <a:off x="-1" y="0"/>
            <a:ext cx="7077075" cy="1181830"/>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C9BF6137-5682-52E7-8079-142EE041A6EA}"/>
              </a:ext>
            </a:extLst>
          </p:cNvPr>
          <p:cNvSpPr txBox="1"/>
          <p:nvPr/>
        </p:nvSpPr>
        <p:spPr>
          <a:xfrm>
            <a:off x="234817" y="-114300"/>
            <a:ext cx="6724650" cy="1200329"/>
          </a:xfrm>
          <a:prstGeom prst="rect">
            <a:avLst/>
          </a:prstGeom>
          <a:noFill/>
        </p:spPr>
        <p:txBody>
          <a:bodyPr wrap="square" rtlCol="0">
            <a:spAutoFit/>
          </a:bodyPr>
          <a:lstStyle/>
          <a:p>
            <a:r>
              <a:rPr lang="en-GB" sz="4000" b="1" dirty="0">
                <a:solidFill>
                  <a:schemeClr val="bg1"/>
                </a:solidFill>
              </a:rPr>
              <a:t>Step 3 </a:t>
            </a:r>
          </a:p>
          <a:p>
            <a:r>
              <a:rPr lang="en-GB" sz="3200" b="1" dirty="0">
                <a:solidFill>
                  <a:schemeClr val="bg1"/>
                </a:solidFill>
              </a:rPr>
              <a:t>First 2-8 Hours </a:t>
            </a:r>
            <a:r>
              <a:rPr lang="en-GB" sz="2400" dirty="0">
                <a:solidFill>
                  <a:schemeClr val="bg1"/>
                </a:solidFill>
              </a:rPr>
              <a:t>Communicate with Stakeholders</a:t>
            </a:r>
            <a:endParaRPr lang="en-IE" sz="2400" dirty="0"/>
          </a:p>
        </p:txBody>
      </p:sp>
    </p:spTree>
    <p:extLst>
      <p:ext uri="{BB962C8B-B14F-4D97-AF65-F5344CB8AC3E}">
        <p14:creationId xmlns:p14="http://schemas.microsoft.com/office/powerpoint/2010/main" val="38481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40367" y="1696175"/>
            <a:ext cx="8767664" cy="4217270"/>
          </a:xfrm>
        </p:spPr>
        <p:txBody>
          <a:bodyPr>
            <a:normAutofit fontScale="92500"/>
          </a:bodyPr>
          <a:lstStyle/>
          <a:p>
            <a:r>
              <a:rPr lang="en-GB" b="0" i="0" dirty="0">
                <a:effectLst/>
              </a:rPr>
              <a:t>The study confirmed tourists' common need to obtain information from different sources at the pre-trip stage. Such insight can shape their interpretations of a destination's safety-related issues. For example, one's impression of whether a destination is safe may directly affect their travel intentions: some tourists may decide to cancel a trip entirely if they feel that a destination is unsafe (</a:t>
            </a:r>
            <a:r>
              <a:rPr lang="en-GB" b="0" i="0" u="none" strike="noStrike" dirty="0">
                <a:effectLst/>
                <a:hlinkClick r:id="rId2">
                  <a:extLst>
                    <a:ext uri="{A12FA001-AC4F-418D-AE19-62706E023703}">
                      <ahyp:hlinkClr xmlns:ahyp="http://schemas.microsoft.com/office/drawing/2018/hyperlinkcolor" val="tx"/>
                    </a:ext>
                  </a:extLst>
                </a:hlinkClick>
              </a:rPr>
              <a:t>George, 2010</a:t>
            </a:r>
            <a:r>
              <a:rPr lang="en-GB" b="0" i="0" dirty="0">
                <a:effectLst/>
              </a:rPr>
              <a:t>; </a:t>
            </a:r>
            <a:r>
              <a:rPr lang="en-GB" b="0" i="0" u="none" strike="noStrike" dirty="0" err="1">
                <a:effectLst/>
                <a:hlinkClick r:id="rId3">
                  <a:extLst>
                    <a:ext uri="{A12FA001-AC4F-418D-AE19-62706E023703}">
                      <ahyp:hlinkClr xmlns:ahyp="http://schemas.microsoft.com/office/drawing/2018/hyperlinkcolor" val="tx"/>
                    </a:ext>
                  </a:extLst>
                </a:hlinkClick>
              </a:rPr>
              <a:t>Rittichainuwat</a:t>
            </a:r>
            <a:r>
              <a:rPr lang="en-GB" b="0" i="0" u="none" strike="noStrike" dirty="0">
                <a:effectLst/>
                <a:hlinkClick r:id="rId3">
                  <a:extLst>
                    <a:ext uri="{A12FA001-AC4F-418D-AE19-62706E023703}">
                      <ahyp:hlinkClr xmlns:ahyp="http://schemas.microsoft.com/office/drawing/2018/hyperlinkcolor" val="tx"/>
                    </a:ext>
                  </a:extLst>
                </a:hlinkClick>
              </a:rPr>
              <a:t> et al., 2018</a:t>
            </a:r>
            <a:r>
              <a:rPr lang="en-GB" b="0" i="0" dirty="0">
                <a:effectLst/>
              </a:rPr>
              <a:t>).</a:t>
            </a:r>
          </a:p>
          <a:p>
            <a:endParaRPr lang="en-GB" b="0" i="0" dirty="0">
              <a:effectLst/>
            </a:endParaRPr>
          </a:p>
          <a:p>
            <a:r>
              <a:rPr lang="en-GB" b="0" i="0" dirty="0">
                <a:effectLst/>
              </a:rPr>
              <a:t>Apart from public information released by the government or tourism organizations, tourists' sense of destination safety can be greatly influenced by how the media portrays the destination's image (</a:t>
            </a:r>
            <a:r>
              <a:rPr lang="en-GB" b="0" i="0" u="none" strike="noStrike" dirty="0">
                <a:effectLst/>
                <a:hlinkClick r:id="rId4">
                  <a:extLst>
                    <a:ext uri="{A12FA001-AC4F-418D-AE19-62706E023703}">
                      <ahyp:hlinkClr xmlns:ahyp="http://schemas.microsoft.com/office/drawing/2018/hyperlinkcolor" val="tx"/>
                    </a:ext>
                  </a:extLst>
                </a:hlinkClick>
              </a:rPr>
              <a:t>Barker, Page, &amp; Meyer, 2002</a:t>
            </a:r>
            <a:r>
              <a:rPr lang="en-GB" b="0" i="0" dirty="0">
                <a:effectLst/>
              </a:rPr>
              <a:t>). Media outlets cover incidents, crimes, or disasters, but their reporting is often biased or exaggerated (</a:t>
            </a:r>
            <a:r>
              <a:rPr lang="en-GB" b="0" i="0" u="none" strike="noStrike" dirty="0">
                <a:effectLst/>
                <a:hlinkClick r:id="rId5">
                  <a:extLst>
                    <a:ext uri="{A12FA001-AC4F-418D-AE19-62706E023703}">
                      <ahyp:hlinkClr xmlns:ahyp="http://schemas.microsoft.com/office/drawing/2018/hyperlinkcolor" val="tx"/>
                    </a:ext>
                  </a:extLst>
                </a:hlinkClick>
              </a:rPr>
              <a:t>Ghaderi et al., 2017</a:t>
            </a:r>
            <a:r>
              <a:rPr lang="en-GB" b="0" i="0" dirty="0">
                <a:effectLst/>
              </a:rPr>
              <a:t>).</a:t>
            </a:r>
          </a:p>
          <a:p>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Articles: </a:t>
            </a:r>
            <a:r>
              <a:rPr lang="en-GB" b="0" i="0" dirty="0">
                <a:effectLst/>
              </a:rPr>
              <a:t>Tourists Source Information fro</a:t>
            </a:r>
            <a:r>
              <a:rPr lang="en-GB" b="0" dirty="0"/>
              <a:t>m Different Sources and Can be Greatly Influenced by Media </a:t>
            </a:r>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6"/>
            <a:extLst>
              <a:ext uri="{FF2B5EF4-FFF2-40B4-BE49-F238E27FC236}">
                <a16:creationId xmlns:a16="http://schemas.microsoft.com/office/drawing/2014/main" id="{677A4E1D-CB32-EDFA-3941-E9EC988EBA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6">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Box 1">
            <a:extLst>
              <a:ext uri="{FF2B5EF4-FFF2-40B4-BE49-F238E27FC236}">
                <a16:creationId xmlns:a16="http://schemas.microsoft.com/office/drawing/2014/main" id="{83736C5E-E010-D792-92FC-703EEAAFFEBA}"/>
              </a:ext>
            </a:extLst>
          </p:cNvPr>
          <p:cNvSpPr txBox="1"/>
          <p:nvPr/>
        </p:nvSpPr>
        <p:spPr>
          <a:xfrm>
            <a:off x="4354157" y="5859062"/>
            <a:ext cx="6977231" cy="369332"/>
          </a:xfrm>
          <a:prstGeom prst="rect">
            <a:avLst/>
          </a:prstGeom>
          <a:noFill/>
        </p:spPr>
        <p:txBody>
          <a:bodyPr wrap="none" rtlCol="0">
            <a:spAutoFit/>
          </a:bodyPr>
          <a:lstStyle/>
          <a:p>
            <a:r>
              <a:rPr lang="en-IE" dirty="0">
                <a:solidFill>
                  <a:schemeClr val="bg1"/>
                </a:solidFill>
                <a:hlinkClick r:id="rId6">
                  <a:extLst>
                    <a:ext uri="{A12FA001-AC4F-418D-AE19-62706E023703}">
                      <ahyp:hlinkClr xmlns:ahyp="http://schemas.microsoft.com/office/drawing/2018/hyperlinkcolor" val="tx"/>
                    </a:ext>
                  </a:extLst>
                </a:hlinkClick>
              </a:rPr>
              <a:t>https://www.sciencedirect.com/science/article/pii/S2212571X22000208</a:t>
            </a:r>
            <a:r>
              <a:rPr lang="en-IE" dirty="0">
                <a:solidFill>
                  <a:schemeClr val="bg1"/>
                </a:solidFill>
              </a:rPr>
              <a:t> </a:t>
            </a:r>
          </a:p>
        </p:txBody>
      </p:sp>
    </p:spTree>
    <p:extLst>
      <p:ext uri="{BB962C8B-B14F-4D97-AF65-F5344CB8AC3E}">
        <p14:creationId xmlns:p14="http://schemas.microsoft.com/office/powerpoint/2010/main" val="2456153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419620-5C1E-2D81-7FBE-F919B6C2FA90}"/>
              </a:ext>
            </a:extLst>
          </p:cNvPr>
          <p:cNvSpPr/>
          <p:nvPr/>
        </p:nvSpPr>
        <p:spPr>
          <a:xfrm>
            <a:off x="1930266" y="0"/>
            <a:ext cx="6187024"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Picture Placeholder 10" descr="A picture containing text, clock&#10;&#10;Description automatically generated">
            <a:extLst>
              <a:ext uri="{FF2B5EF4-FFF2-40B4-BE49-F238E27FC236}">
                <a16:creationId xmlns:a16="http://schemas.microsoft.com/office/drawing/2014/main" id="{B41BD4D1-80FC-35FA-D53F-E68DA4CC954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430" r="430"/>
          <a:stretch>
            <a:fillRect/>
          </a:stretch>
        </p:blipFill>
        <p:spPr>
          <a:xfrm>
            <a:off x="8116888" y="228600"/>
            <a:ext cx="3840162" cy="5810250"/>
          </a:xfrm>
        </p:spPr>
      </p:pic>
      <p:sp>
        <p:nvSpPr>
          <p:cNvPr id="7" name="Text Placeholder 6">
            <a:extLst>
              <a:ext uri="{FF2B5EF4-FFF2-40B4-BE49-F238E27FC236}">
                <a16:creationId xmlns:a16="http://schemas.microsoft.com/office/drawing/2014/main" id="{6093D3C7-EC5C-111D-A604-ABBC81C6DF7E}"/>
              </a:ext>
            </a:extLst>
          </p:cNvPr>
          <p:cNvSpPr>
            <a:spLocks noGrp="1"/>
          </p:cNvSpPr>
          <p:nvPr>
            <p:ph type="body" sz="quarter" idx="18"/>
          </p:nvPr>
        </p:nvSpPr>
        <p:spPr>
          <a:xfrm>
            <a:off x="1111116" y="1516304"/>
            <a:ext cx="7006174" cy="5629275"/>
          </a:xfrm>
        </p:spPr>
        <p:txBody>
          <a:bodyPr>
            <a:noAutofit/>
          </a:bodyPr>
          <a:lstStyle/>
          <a:p>
            <a:r>
              <a:rPr lang="en-GB" sz="2100" dirty="0"/>
              <a:t>As part of implementing the Communications Program, a region must communicate regularly with tourism operators, media and visitors. </a:t>
            </a:r>
          </a:p>
          <a:p>
            <a:pPr marL="342900" indent="-342900">
              <a:buFont typeface="Wingdings" panose="05000000000000000000" pitchFamily="2" charset="2"/>
              <a:buChar char="v"/>
            </a:pPr>
            <a:endParaRPr lang="en-GB" sz="2100" dirty="0"/>
          </a:p>
          <a:p>
            <a:pPr marL="342900" indent="-342900">
              <a:buFont typeface="Wingdings" panose="05000000000000000000" pitchFamily="2" charset="2"/>
              <a:buChar char="v"/>
            </a:pPr>
            <a:r>
              <a:rPr lang="en-GB" sz="2100" dirty="0"/>
              <a:t>Communicate with </a:t>
            </a:r>
            <a:r>
              <a:rPr lang="en-GB" sz="2100" b="1" dirty="0"/>
              <a:t>visitors</a:t>
            </a:r>
            <a:r>
              <a:rPr lang="en-GB" sz="2100" dirty="0"/>
              <a:t> by regularly updating consumer and industry websites. Revise, cancel or suspend tourism advertising in the market.</a:t>
            </a:r>
          </a:p>
          <a:p>
            <a:pPr marL="342900" indent="-342900">
              <a:buFont typeface="Wingdings" panose="05000000000000000000" pitchFamily="2" charset="2"/>
              <a:buChar char="v"/>
            </a:pPr>
            <a:r>
              <a:rPr lang="en-GB" sz="2100" dirty="0"/>
              <a:t>Work closely with the </a:t>
            </a:r>
            <a:r>
              <a:rPr lang="en-GB" sz="2100" b="1" dirty="0"/>
              <a:t>media</a:t>
            </a:r>
            <a:r>
              <a:rPr lang="en-GB" sz="2100" dirty="0"/>
              <a:t> to manage consumer perceptions. Update holding statement. </a:t>
            </a:r>
          </a:p>
          <a:p>
            <a:pPr marL="342900" indent="-342900">
              <a:buFont typeface="Wingdings" panose="05000000000000000000" pitchFamily="2" charset="2"/>
              <a:buChar char="v"/>
            </a:pPr>
            <a:r>
              <a:rPr lang="en-GB" sz="2100" dirty="0"/>
              <a:t>Keep </a:t>
            </a:r>
            <a:r>
              <a:rPr lang="en-GB" sz="2100" b="1" dirty="0"/>
              <a:t>tourism operators </a:t>
            </a:r>
            <a:r>
              <a:rPr lang="en-GB" sz="2100" dirty="0"/>
              <a:t>and the industry informed. This means liaising and working with them too. Give consideration to the needs of directly and indirectly affected operators. If areas are completely physically unaffected by the crisis and safe for travel but visitors are staying away, consider conducting recovery marketing activities for parts of the region. </a:t>
            </a:r>
            <a:endParaRPr lang="en-IE" sz="2100" dirty="0"/>
          </a:p>
          <a:p>
            <a:pPr marL="342900" indent="-342900">
              <a:buFont typeface="Wingdings" panose="05000000000000000000" pitchFamily="2" charset="2"/>
              <a:buChar char="v"/>
            </a:pPr>
            <a:endParaRPr lang="en-GB" sz="2100" dirty="0"/>
          </a:p>
          <a:p>
            <a:endParaRPr lang="en-GB" sz="2100" dirty="0"/>
          </a:p>
          <a:p>
            <a:pPr marL="342900" indent="-342900">
              <a:buFont typeface="Wingdings" panose="05000000000000000000" pitchFamily="2" charset="2"/>
              <a:buChar char="v"/>
            </a:pPr>
            <a:endParaRPr lang="en-IE" sz="2100" dirty="0"/>
          </a:p>
        </p:txBody>
      </p:sp>
      <p:sp>
        <p:nvSpPr>
          <p:cNvPr id="8" name="TextBox 7">
            <a:extLst>
              <a:ext uri="{FF2B5EF4-FFF2-40B4-BE49-F238E27FC236}">
                <a16:creationId xmlns:a16="http://schemas.microsoft.com/office/drawing/2014/main" id="{2827C687-9A4E-548E-4C9A-534481CA58A3}"/>
              </a:ext>
            </a:extLst>
          </p:cNvPr>
          <p:cNvSpPr txBox="1"/>
          <p:nvPr/>
        </p:nvSpPr>
        <p:spPr>
          <a:xfrm>
            <a:off x="1111116" y="-53356"/>
            <a:ext cx="7204209" cy="1569660"/>
          </a:xfrm>
          <a:prstGeom prst="rect">
            <a:avLst/>
          </a:prstGeom>
          <a:noFill/>
        </p:spPr>
        <p:txBody>
          <a:bodyPr wrap="square" rtlCol="0">
            <a:spAutoFit/>
          </a:bodyPr>
          <a:lstStyle/>
          <a:p>
            <a:r>
              <a:rPr lang="en-GB" sz="4000" b="1" dirty="0">
                <a:solidFill>
                  <a:schemeClr val="bg1"/>
                </a:solidFill>
              </a:rPr>
              <a:t>Step 4 </a:t>
            </a:r>
          </a:p>
          <a:p>
            <a:r>
              <a:rPr lang="en-GB" sz="3200" b="1" dirty="0">
                <a:solidFill>
                  <a:schemeClr val="bg1"/>
                </a:solidFill>
              </a:rPr>
              <a:t>First 6-24 Hours </a:t>
            </a:r>
            <a:r>
              <a:rPr lang="en-GB" sz="2400" dirty="0">
                <a:solidFill>
                  <a:schemeClr val="bg1"/>
                </a:solidFill>
              </a:rPr>
              <a:t>Manage Communications with Industry, Media and Visitors</a:t>
            </a:r>
            <a:endParaRPr lang="en-IE" sz="2400" dirty="0"/>
          </a:p>
        </p:txBody>
      </p:sp>
    </p:spTree>
    <p:extLst>
      <p:ext uri="{BB962C8B-B14F-4D97-AF65-F5344CB8AC3E}">
        <p14:creationId xmlns:p14="http://schemas.microsoft.com/office/powerpoint/2010/main" val="339176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40367" y="1696175"/>
            <a:ext cx="8767664" cy="4217270"/>
          </a:xfrm>
        </p:spPr>
        <p:txBody>
          <a:bodyPr>
            <a:normAutofit lnSpcReduction="10000"/>
          </a:bodyPr>
          <a:lstStyle/>
          <a:p>
            <a:r>
              <a:rPr lang="en-GB" sz="2400" b="0" i="0" dirty="0">
                <a:solidFill>
                  <a:schemeClr val="bg1"/>
                </a:solidFill>
                <a:effectLst/>
              </a:rPr>
              <a:t>Perceived tourism safety thus plays a key role in tourists’ decision-making and is a critical component of the tourist experience (</a:t>
            </a:r>
            <a:r>
              <a:rPr lang="en-GB" sz="2400" b="0" i="0" u="none" strike="noStrike" dirty="0">
                <a:solidFill>
                  <a:schemeClr val="bg1"/>
                </a:solidFill>
                <a:effectLst/>
                <a:hlinkClick r:id="rId2">
                  <a:extLst>
                    <a:ext uri="{A12FA001-AC4F-418D-AE19-62706E023703}">
                      <ahyp:hlinkClr xmlns:ahyp="http://schemas.microsoft.com/office/drawing/2018/hyperlinkcolor" val="tx"/>
                    </a:ext>
                  </a:extLst>
                </a:hlinkClick>
              </a:rPr>
              <a:t>George, 2010</a:t>
            </a:r>
            <a:r>
              <a:rPr lang="en-GB" sz="2400" b="0" i="0" dirty="0">
                <a:solidFill>
                  <a:schemeClr val="bg1"/>
                </a:solidFill>
                <a:effectLst/>
              </a:rPr>
              <a:t>; </a:t>
            </a:r>
            <a:r>
              <a:rPr lang="en-GB" sz="2400" b="0" i="0" u="none" strike="noStrike" dirty="0" err="1">
                <a:solidFill>
                  <a:schemeClr val="bg1"/>
                </a:solidFill>
                <a:effectLst/>
                <a:hlinkClick r:id="rId3">
                  <a:extLst>
                    <a:ext uri="{A12FA001-AC4F-418D-AE19-62706E023703}">
                      <ahyp:hlinkClr xmlns:ahyp="http://schemas.microsoft.com/office/drawing/2018/hyperlinkcolor" val="tx"/>
                    </a:ext>
                  </a:extLst>
                </a:hlinkClick>
              </a:rPr>
              <a:t>Rittichainuwat</a:t>
            </a:r>
            <a:r>
              <a:rPr lang="en-GB" sz="2400" b="0" i="0" u="none" strike="noStrike" dirty="0">
                <a:solidFill>
                  <a:schemeClr val="bg1"/>
                </a:solidFill>
                <a:effectLst/>
                <a:hlinkClick r:id="rId3">
                  <a:extLst>
                    <a:ext uri="{A12FA001-AC4F-418D-AE19-62706E023703}">
                      <ahyp:hlinkClr xmlns:ahyp="http://schemas.microsoft.com/office/drawing/2018/hyperlinkcolor" val="tx"/>
                    </a:ext>
                  </a:extLst>
                </a:hlinkClick>
              </a:rPr>
              <a:t>, Nelson, &amp; </a:t>
            </a:r>
            <a:r>
              <a:rPr lang="en-GB" sz="2400" b="0" i="0" u="none" strike="noStrike" dirty="0" err="1">
                <a:solidFill>
                  <a:schemeClr val="bg1"/>
                </a:solidFill>
                <a:effectLst/>
                <a:hlinkClick r:id="rId3">
                  <a:extLst>
                    <a:ext uri="{A12FA001-AC4F-418D-AE19-62706E023703}">
                      <ahyp:hlinkClr xmlns:ahyp="http://schemas.microsoft.com/office/drawing/2018/hyperlinkcolor" val="tx"/>
                    </a:ext>
                  </a:extLst>
                </a:hlinkClick>
              </a:rPr>
              <a:t>Rahmafitria</a:t>
            </a:r>
            <a:r>
              <a:rPr lang="en-GB" sz="2400" b="0" i="0" u="none" strike="noStrike" dirty="0">
                <a:solidFill>
                  <a:schemeClr val="bg1"/>
                </a:solidFill>
                <a:effectLst/>
                <a:hlinkClick r:id="rId3">
                  <a:extLst>
                    <a:ext uri="{A12FA001-AC4F-418D-AE19-62706E023703}">
                      <ahyp:hlinkClr xmlns:ahyp="http://schemas.microsoft.com/office/drawing/2018/hyperlinkcolor" val="tx"/>
                    </a:ext>
                  </a:extLst>
                </a:hlinkClick>
              </a:rPr>
              <a:t>, 2018</a:t>
            </a:r>
            <a:r>
              <a:rPr lang="en-GB" sz="2400" b="0" i="0" dirty="0">
                <a:solidFill>
                  <a:schemeClr val="bg1"/>
                </a:solidFill>
                <a:effectLst/>
              </a:rPr>
              <a:t>; </a:t>
            </a:r>
            <a:r>
              <a:rPr lang="en-GB" sz="2400" b="0" i="0" u="none" strike="noStrike" dirty="0">
                <a:solidFill>
                  <a:schemeClr val="bg1"/>
                </a:solidFill>
                <a:effectLst/>
                <a:hlinkClick r:id="rId4">
                  <a:extLst>
                    <a:ext uri="{A12FA001-AC4F-418D-AE19-62706E023703}">
                      <ahyp:hlinkClr xmlns:ahyp="http://schemas.microsoft.com/office/drawing/2018/hyperlinkcolor" val="tx"/>
                    </a:ext>
                  </a:extLst>
                </a:hlinkClick>
              </a:rPr>
              <a:t>Sönmez &amp; </a:t>
            </a:r>
            <a:r>
              <a:rPr lang="en-GB" sz="2400" b="0" i="0" u="none" strike="noStrike" dirty="0" err="1">
                <a:solidFill>
                  <a:schemeClr val="bg1"/>
                </a:solidFill>
                <a:effectLst/>
                <a:hlinkClick r:id="rId4">
                  <a:extLst>
                    <a:ext uri="{A12FA001-AC4F-418D-AE19-62706E023703}">
                      <ahyp:hlinkClr xmlns:ahyp="http://schemas.microsoft.com/office/drawing/2018/hyperlinkcolor" val="tx"/>
                    </a:ext>
                  </a:extLst>
                </a:hlinkClick>
              </a:rPr>
              <a:t>Graefe</a:t>
            </a:r>
            <a:r>
              <a:rPr lang="en-GB" sz="2400" b="0" i="0" u="none" strike="noStrike" dirty="0">
                <a:solidFill>
                  <a:schemeClr val="bg1"/>
                </a:solidFill>
                <a:effectLst/>
                <a:hlinkClick r:id="rId4">
                  <a:extLst>
                    <a:ext uri="{A12FA001-AC4F-418D-AE19-62706E023703}">
                      <ahyp:hlinkClr xmlns:ahyp="http://schemas.microsoft.com/office/drawing/2018/hyperlinkcolor" val="tx"/>
                    </a:ext>
                  </a:extLst>
                </a:hlinkClick>
              </a:rPr>
              <a:t>, 1998a</a:t>
            </a:r>
            <a:r>
              <a:rPr lang="en-GB" sz="2400" b="0" i="0" dirty="0">
                <a:solidFill>
                  <a:schemeClr val="bg1"/>
                </a:solidFill>
                <a:effectLst/>
              </a:rPr>
              <a:t>). For instance, frequent terrorist attacks in certain regions have deterred tourists from visiting (</a:t>
            </a:r>
            <a:r>
              <a:rPr lang="en-GB" sz="2400" b="0" i="0" u="none" strike="noStrike" dirty="0">
                <a:solidFill>
                  <a:schemeClr val="bg1"/>
                </a:solidFill>
                <a:effectLst/>
                <a:hlinkClick r:id="rId5">
                  <a:extLst>
                    <a:ext uri="{A12FA001-AC4F-418D-AE19-62706E023703}">
                      <ahyp:hlinkClr xmlns:ahyp="http://schemas.microsoft.com/office/drawing/2018/hyperlinkcolor" val="tx"/>
                    </a:ext>
                  </a:extLst>
                </a:hlinkClick>
              </a:rPr>
              <a:t>Sönmez &amp; </a:t>
            </a:r>
            <a:r>
              <a:rPr lang="en-GB" sz="2400" b="0" i="0" u="none" strike="noStrike" dirty="0" err="1">
                <a:solidFill>
                  <a:schemeClr val="bg1"/>
                </a:solidFill>
                <a:effectLst/>
                <a:hlinkClick r:id="rId5">
                  <a:extLst>
                    <a:ext uri="{A12FA001-AC4F-418D-AE19-62706E023703}">
                      <ahyp:hlinkClr xmlns:ahyp="http://schemas.microsoft.com/office/drawing/2018/hyperlinkcolor" val="tx"/>
                    </a:ext>
                  </a:extLst>
                </a:hlinkClick>
              </a:rPr>
              <a:t>Graefe</a:t>
            </a:r>
            <a:r>
              <a:rPr lang="en-GB" sz="2400" b="0" i="0" u="none" strike="noStrike" dirty="0">
                <a:solidFill>
                  <a:schemeClr val="bg1"/>
                </a:solidFill>
                <a:effectLst/>
                <a:hlinkClick r:id="rId5">
                  <a:extLst>
                    <a:ext uri="{A12FA001-AC4F-418D-AE19-62706E023703}">
                      <ahyp:hlinkClr xmlns:ahyp="http://schemas.microsoft.com/office/drawing/2018/hyperlinkcolor" val="tx"/>
                    </a:ext>
                  </a:extLst>
                </a:hlinkClick>
              </a:rPr>
              <a:t>, 1998b</a:t>
            </a:r>
            <a:r>
              <a:rPr lang="en-GB" sz="2400" b="0" i="0" dirty="0">
                <a:solidFill>
                  <a:schemeClr val="bg1"/>
                </a:solidFill>
                <a:effectLst/>
              </a:rPr>
              <a:t>)</a:t>
            </a:r>
            <a:endParaRPr lang="en-IE" sz="2400" dirty="0">
              <a:solidFill>
                <a:schemeClr val="bg1"/>
              </a:solidFill>
            </a:endParaRPr>
          </a:p>
          <a:p>
            <a:endParaRPr lang="en-GB" b="0" i="0" u="none" strike="noStrike" dirty="0">
              <a:effectLst/>
              <a:hlinkClick r:id="rId6">
                <a:extLst>
                  <a:ext uri="{A12FA001-AC4F-418D-AE19-62706E023703}">
                    <ahyp:hlinkClr xmlns:ahyp="http://schemas.microsoft.com/office/drawing/2018/hyperlinkcolor" val="tx"/>
                  </a:ext>
                </a:extLst>
              </a:hlinkClick>
            </a:endParaRPr>
          </a:p>
          <a:p>
            <a:endParaRPr lang="en-GB" b="0" i="0" u="none" strike="noStrike" dirty="0">
              <a:effectLst/>
              <a:hlinkClick r:id="rId6">
                <a:extLst>
                  <a:ext uri="{A12FA001-AC4F-418D-AE19-62706E023703}">
                    <ahyp:hlinkClr xmlns:ahyp="http://schemas.microsoft.com/office/drawing/2018/hyperlinkcolor" val="tx"/>
                  </a:ext>
                </a:extLst>
              </a:hlinkClick>
            </a:endParaRPr>
          </a:p>
          <a:p>
            <a:r>
              <a:rPr lang="en-GB" b="0" i="0" u="none" strike="noStrike" dirty="0">
                <a:effectLst/>
                <a:hlinkClick r:id="rId6">
                  <a:extLst>
                    <a:ext uri="{A12FA001-AC4F-418D-AE19-62706E023703}">
                      <ahyp:hlinkClr xmlns:ahyp="http://schemas.microsoft.com/office/drawing/2018/hyperlinkcolor" val="tx"/>
                    </a:ext>
                  </a:extLst>
                </a:hlinkClick>
              </a:rPr>
              <a:t>Ghaderi, </a:t>
            </a:r>
            <a:r>
              <a:rPr lang="en-GB" b="0" i="0" u="none" strike="noStrike" dirty="0" err="1">
                <a:effectLst/>
                <a:hlinkClick r:id="rId6">
                  <a:extLst>
                    <a:ext uri="{A12FA001-AC4F-418D-AE19-62706E023703}">
                      <ahyp:hlinkClr xmlns:ahyp="http://schemas.microsoft.com/office/drawing/2018/hyperlinkcolor" val="tx"/>
                    </a:ext>
                  </a:extLst>
                </a:hlinkClick>
              </a:rPr>
              <a:t>Saboori</a:t>
            </a:r>
            <a:r>
              <a:rPr lang="en-GB" b="0" i="0" u="none" strike="noStrike" dirty="0">
                <a:effectLst/>
                <a:hlinkClick r:id="rId6">
                  <a:extLst>
                    <a:ext uri="{A12FA001-AC4F-418D-AE19-62706E023703}">
                      <ahyp:hlinkClr xmlns:ahyp="http://schemas.microsoft.com/office/drawing/2018/hyperlinkcolor" val="tx"/>
                    </a:ext>
                  </a:extLst>
                </a:hlinkClick>
              </a:rPr>
              <a:t>, and </a:t>
            </a:r>
            <a:r>
              <a:rPr lang="en-GB" b="0" i="0" u="none" strike="noStrike" dirty="0" err="1">
                <a:effectLst/>
                <a:hlinkClick r:id="rId6">
                  <a:extLst>
                    <a:ext uri="{A12FA001-AC4F-418D-AE19-62706E023703}">
                      <ahyp:hlinkClr xmlns:ahyp="http://schemas.microsoft.com/office/drawing/2018/hyperlinkcolor" val="tx"/>
                    </a:ext>
                  </a:extLst>
                </a:hlinkClick>
              </a:rPr>
              <a:t>Khoshkam</a:t>
            </a:r>
            <a:r>
              <a:rPr lang="en-GB" b="0" i="0" u="none" strike="noStrike" dirty="0">
                <a:effectLst/>
                <a:hlinkClick r:id="rId6">
                  <a:extLst>
                    <a:ext uri="{A12FA001-AC4F-418D-AE19-62706E023703}">
                      <ahyp:hlinkClr xmlns:ahyp="http://schemas.microsoft.com/office/drawing/2018/hyperlinkcolor" val="tx"/>
                    </a:ext>
                  </a:extLst>
                </a:hlinkClick>
              </a:rPr>
              <a:t> (2017)</a:t>
            </a:r>
            <a:r>
              <a:rPr lang="en-GB" b="0" i="0" dirty="0">
                <a:effectLst/>
              </a:rPr>
              <a:t> contended that media coverage of destination incidents, crises, or events is often biased or exaggerated. By contrast, if alerts are published by the government or public travel advisory bodies, the information tends to be more reliable.</a:t>
            </a:r>
            <a:endParaRPr lang="en-IE" dirty="0"/>
          </a:p>
          <a:p>
            <a:pPr marL="0" indent="0">
              <a:lnSpc>
                <a:spcPct val="100000"/>
              </a:lnSpc>
              <a:spcBef>
                <a:spcPts val="0"/>
              </a:spcBef>
            </a:pPr>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34714" y="642972"/>
            <a:ext cx="10596674" cy="916887"/>
          </a:xfrm>
        </p:spPr>
        <p:txBody>
          <a:bodyPr>
            <a:normAutofit fontScale="92500" lnSpcReduction="20000"/>
          </a:bodyPr>
          <a:lstStyle/>
          <a:p>
            <a:r>
              <a:rPr lang="en-GB" sz="3600" b="1" i="0" dirty="0">
                <a:effectLst/>
              </a:rPr>
              <a:t>Articles: </a:t>
            </a:r>
            <a:r>
              <a:rPr lang="en-GB" b="0" i="0" dirty="0">
                <a:effectLst/>
              </a:rPr>
              <a:t>Safety Published by the Reputable Sources Tends to Be More Reliable</a:t>
            </a:r>
            <a:endParaRPr lang="en-GB" sz="3600" b="1" i="0" dirty="0">
              <a:effectLst/>
            </a:endParaRPr>
          </a:p>
          <a:p>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7"/>
            <a:extLst>
              <a:ext uri="{FF2B5EF4-FFF2-40B4-BE49-F238E27FC236}">
                <a16:creationId xmlns:a16="http://schemas.microsoft.com/office/drawing/2014/main" id="{677A4E1D-CB32-EDFA-3941-E9EC988EBA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7">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3" name="TextBox 2">
            <a:extLst>
              <a:ext uri="{FF2B5EF4-FFF2-40B4-BE49-F238E27FC236}">
                <a16:creationId xmlns:a16="http://schemas.microsoft.com/office/drawing/2014/main" id="{89AF618A-3365-4F3B-2379-D67CE9303ED0}"/>
              </a:ext>
            </a:extLst>
          </p:cNvPr>
          <p:cNvSpPr txBox="1"/>
          <p:nvPr/>
        </p:nvSpPr>
        <p:spPr>
          <a:xfrm>
            <a:off x="3068215" y="5745775"/>
            <a:ext cx="7100046" cy="369332"/>
          </a:xfrm>
          <a:prstGeom prst="rect">
            <a:avLst/>
          </a:prstGeom>
          <a:noFill/>
        </p:spPr>
        <p:txBody>
          <a:bodyPr wrap="square">
            <a:spAutoFit/>
          </a:bodyPr>
          <a:lstStyle/>
          <a:p>
            <a:r>
              <a:rPr lang="en-IE" dirty="0">
                <a:solidFill>
                  <a:schemeClr val="bg1"/>
                </a:solidFill>
                <a:hlinkClick r:id="rId7">
                  <a:extLst>
                    <a:ext uri="{A12FA001-AC4F-418D-AE19-62706E023703}">
                      <ahyp:hlinkClr xmlns:ahyp="http://schemas.microsoft.com/office/drawing/2018/hyperlinkcolor" val="tx"/>
                    </a:ext>
                  </a:extLst>
                </a:hlinkClick>
              </a:rPr>
              <a:t>https://www.sciencedirect.com/science/article/pii/S2212571X22000208</a:t>
            </a:r>
            <a:endParaRPr lang="en-IE" dirty="0">
              <a:solidFill>
                <a:schemeClr val="bg1"/>
              </a:solidFill>
            </a:endParaRPr>
          </a:p>
        </p:txBody>
      </p:sp>
    </p:spTree>
    <p:extLst>
      <p:ext uri="{BB962C8B-B14F-4D97-AF65-F5344CB8AC3E}">
        <p14:creationId xmlns:p14="http://schemas.microsoft.com/office/powerpoint/2010/main" val="4154768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B679F844-E049-1B20-D042-8991852C1F99}"/>
              </a:ext>
            </a:extLst>
          </p:cNvPr>
          <p:cNvSpPr>
            <a:spLocks noGrp="1"/>
          </p:cNvSpPr>
          <p:nvPr>
            <p:ph type="body" sz="quarter" idx="18"/>
          </p:nvPr>
        </p:nvSpPr>
        <p:spPr>
          <a:xfrm>
            <a:off x="734714" y="1757011"/>
            <a:ext cx="9862529" cy="3867704"/>
          </a:xfrm>
        </p:spPr>
        <p:txBody>
          <a:bodyPr/>
          <a:lstStyle/>
          <a:p>
            <a:r>
              <a:rPr lang="en-GB" dirty="0"/>
              <a:t>The period of ‘short to medium term’ response to a crisis event can vary for a tourism operator depending on the impact of the event. Typically it can be up to 14 days. However, it could be longer if an operator has been directly affected and it requires a significant level of work to reopen the business. It can also be longer if a business is open but their region / local area is closed for business, (e.g. it is too heavily flood or fire affected to cater for visitors. The steps below will be relevant for as long as your business or region / local area is closed for trade</a:t>
            </a:r>
            <a:endParaRPr lang="en-IE" dirty="0"/>
          </a:p>
          <a:p>
            <a:endParaRPr lang="en-IE" dirty="0"/>
          </a:p>
        </p:txBody>
      </p:sp>
      <p:sp>
        <p:nvSpPr>
          <p:cNvPr id="9" name="Text Placeholder 4">
            <a:extLst>
              <a:ext uri="{FF2B5EF4-FFF2-40B4-BE49-F238E27FC236}">
                <a16:creationId xmlns:a16="http://schemas.microsoft.com/office/drawing/2014/main" id="{AA506BD4-48C0-0BC0-9BCC-9EE3009F15E2}"/>
              </a:ext>
            </a:extLst>
          </p:cNvPr>
          <p:cNvSpPr>
            <a:spLocks noGrp="1"/>
          </p:cNvSpPr>
          <p:nvPr>
            <p:ph type="body" sz="quarter" idx="16"/>
          </p:nvPr>
        </p:nvSpPr>
        <p:spPr>
          <a:xfrm>
            <a:off x="734714" y="576297"/>
            <a:ext cx="9862529" cy="1114039"/>
          </a:xfrm>
        </p:spPr>
        <p:txBody>
          <a:bodyPr>
            <a:normAutofit fontScale="62500" lnSpcReduction="20000"/>
          </a:bodyPr>
          <a:lstStyle/>
          <a:p>
            <a:r>
              <a:rPr lang="en-GB" sz="8400" dirty="0"/>
              <a:t>Step 5</a:t>
            </a:r>
          </a:p>
          <a:p>
            <a:r>
              <a:rPr lang="en-GB" dirty="0"/>
              <a:t>Short to Medium-Term Actions (days 2-14)</a:t>
            </a:r>
            <a:endParaRPr lang="en-IE" dirty="0"/>
          </a:p>
        </p:txBody>
      </p:sp>
    </p:spTree>
    <p:extLst>
      <p:ext uri="{BB962C8B-B14F-4D97-AF65-F5344CB8AC3E}">
        <p14:creationId xmlns:p14="http://schemas.microsoft.com/office/powerpoint/2010/main" val="2641875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Risk Analysis </a:t>
            </a:r>
          </a:p>
          <a:p>
            <a:r>
              <a:rPr lang="en-IE" b="0" kern="1200" dirty="0">
                <a:solidFill>
                  <a:schemeClr val="bg1"/>
                </a:solidFill>
                <a:latin typeface="+mn-lt"/>
                <a:ea typeface="+mn-ea"/>
                <a:cs typeface="+mn-cs"/>
              </a:rPr>
              <a:t>Assess the most likely crisis a region will face and the priority actions </a:t>
            </a:r>
            <a:r>
              <a:rPr lang="en-IE" dirty="0">
                <a:solidFill>
                  <a:schemeClr val="bg1"/>
                </a:solidFill>
              </a:rPr>
              <a:t>to </a:t>
            </a:r>
            <a:r>
              <a:rPr lang="en-IE" b="0" kern="1200" dirty="0">
                <a:solidFill>
                  <a:schemeClr val="bg1"/>
                </a:solidFill>
                <a:latin typeface="+mn-lt"/>
                <a:ea typeface="+mn-ea"/>
                <a:cs typeface="+mn-cs"/>
              </a:rPr>
              <a:t>mitigate the risk.</a:t>
            </a:r>
            <a:endParaRPr lang="en-IE"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SWOT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200" dirty="0">
                <a:solidFill>
                  <a:schemeClr val="bg1"/>
                </a:solidFill>
                <a:latin typeface="+mn-lt"/>
                <a:ea typeface="+mn-ea"/>
                <a:cs typeface="+mn-cs"/>
              </a:rPr>
              <a:t>Analyse</a:t>
            </a:r>
            <a:r>
              <a:rPr lang="en-IE" sz="1800" b="1" kern="1200" dirty="0">
                <a:solidFill>
                  <a:schemeClr val="bg1"/>
                </a:solidFill>
                <a:latin typeface="+mn-lt"/>
                <a:ea typeface="+mn-ea"/>
                <a:cs typeface="+mn-cs"/>
              </a:rPr>
              <a:t> </a:t>
            </a:r>
            <a:r>
              <a:rPr lang="en-IE" sz="1800" b="0" kern="1200" dirty="0">
                <a:solidFill>
                  <a:schemeClr val="bg1"/>
                </a:solidFill>
                <a:latin typeface="+mn-lt"/>
                <a:ea typeface="+mn-ea"/>
                <a:cs typeface="+mn-cs"/>
              </a:rPr>
              <a:t>strengths, opportunities, and threats to review and strengthen a tourism region. </a:t>
            </a:r>
          </a:p>
          <a:p>
            <a:endParaRPr lang="en-IE"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231106"/>
          </a:xfrm>
          <a:prstGeom prst="rect">
            <a:avLst/>
          </a:prstGeom>
          <a:noFill/>
        </p:spPr>
        <p:txBody>
          <a:bodyPr wrap="square" rtlCol="0">
            <a:spAutoFit/>
          </a:bodyPr>
          <a:lstStyle/>
          <a:p>
            <a:r>
              <a:rPr lang="en-IE" sz="2000" b="1" kern="1200" dirty="0">
                <a:solidFill>
                  <a:schemeClr val="bg1"/>
                </a:solidFill>
                <a:latin typeface="+mn-lt"/>
                <a:ea typeface="+mn-ea"/>
                <a:cs typeface="+mn-cs"/>
              </a:rPr>
              <a:t>Regional Crisis Audit</a:t>
            </a:r>
          </a:p>
          <a:p>
            <a:r>
              <a:rPr lang="en-IE" dirty="0">
                <a:solidFill>
                  <a:schemeClr val="bg1"/>
                </a:solidFill>
              </a:rPr>
              <a:t>Audit regional gaps and needs to implement Risk and SWOT Priorities and Actions</a:t>
            </a: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292662"/>
          </a:xfrm>
          <a:prstGeom prst="rect">
            <a:avLst/>
          </a:prstGeom>
          <a:noFill/>
        </p:spPr>
        <p:txBody>
          <a:bodyPr wrap="square" rtlCol="0">
            <a:spAutoFit/>
          </a:bodyPr>
          <a:lstStyle/>
          <a:p>
            <a:r>
              <a:rPr lang="en-IE" sz="2000" b="1" kern="1200" dirty="0">
                <a:solidFill>
                  <a:schemeClr val="bg1"/>
                </a:solidFill>
                <a:latin typeface="+mn-lt"/>
                <a:ea typeface="+mn-ea"/>
                <a:cs typeface="+mn-cs"/>
              </a:rPr>
              <a:t>Regional </a:t>
            </a:r>
            <a:r>
              <a:rPr lang="en-IE" sz="2000" b="1" dirty="0">
                <a:solidFill>
                  <a:schemeClr val="bg1"/>
                </a:solidFill>
              </a:rPr>
              <a:t>Tourism </a:t>
            </a:r>
            <a:r>
              <a:rPr lang="en-IE" sz="2000" b="1" kern="1200" dirty="0">
                <a:solidFill>
                  <a:schemeClr val="bg1"/>
                </a:solidFill>
                <a:latin typeface="+mn-lt"/>
                <a:ea typeface="+mn-ea"/>
                <a:cs typeface="+mn-cs"/>
              </a:rPr>
              <a:t>Crisis Management Team </a:t>
            </a:r>
            <a:r>
              <a:rPr lang="en-IE" sz="2000" kern="1200" dirty="0">
                <a:solidFill>
                  <a:schemeClr val="bg1"/>
                </a:solidFill>
                <a:latin typeface="+mn-lt"/>
                <a:ea typeface="+mn-ea"/>
                <a:cs typeface="+mn-cs"/>
              </a:rPr>
              <a:t>(TCMT) </a:t>
            </a:r>
            <a:r>
              <a:rPr lang="en-IE" dirty="0">
                <a:solidFill>
                  <a:schemeClr val="bg1"/>
                </a:solidFill>
              </a:rPr>
              <a:t>Create for a</a:t>
            </a:r>
            <a:r>
              <a:rPr lang="en-IE" sz="2000" b="1" kern="1200" dirty="0">
                <a:solidFill>
                  <a:schemeClr val="bg1"/>
                </a:solidFill>
                <a:latin typeface="+mn-lt"/>
                <a:ea typeface="+mn-ea"/>
                <a:cs typeface="+mn-cs"/>
              </a:rPr>
              <a:t> </a:t>
            </a:r>
            <a:r>
              <a:rPr lang="en-IE" dirty="0">
                <a:solidFill>
                  <a:schemeClr val="bg1"/>
                </a:solidFill>
              </a:rPr>
              <a:t>collaborated, coordinated </a:t>
            </a:r>
            <a:r>
              <a:rPr lang="en-IE" kern="1200" dirty="0">
                <a:solidFill>
                  <a:schemeClr val="bg1"/>
                </a:solidFill>
                <a:latin typeface="+mn-lt"/>
                <a:ea typeface="+mn-ea"/>
                <a:cs typeface="+mn-cs"/>
              </a:rPr>
              <a:t>response to a crisis</a:t>
            </a:r>
            <a:endParaRPr lang="en-IE"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93443" y="2601215"/>
            <a:ext cx="3571875" cy="1508105"/>
          </a:xfrm>
          <a:prstGeom prst="rect">
            <a:avLst/>
          </a:prstGeom>
          <a:noFill/>
        </p:spPr>
        <p:txBody>
          <a:bodyPr wrap="square" rtlCol="0">
            <a:spAutoFit/>
          </a:bodyPr>
          <a:lstStyle/>
          <a:p>
            <a:r>
              <a:rPr lang="en-IE" sz="2000" b="1" dirty="0">
                <a:solidFill>
                  <a:schemeClr val="bg1"/>
                </a:solidFill>
              </a:rPr>
              <a:t>Crisis Management Strategy</a:t>
            </a:r>
          </a:p>
          <a:p>
            <a:r>
              <a:rPr lang="en-IE" dirty="0">
                <a:solidFill>
                  <a:schemeClr val="bg1"/>
                </a:solidFill>
              </a:rPr>
              <a:t>Develop a CMS so a tourism region can follow a long-term plan to mitigate and prevent the impact of a crisis</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785104"/>
          </a:xfrm>
          <a:prstGeom prst="rect">
            <a:avLst/>
          </a:prstGeom>
          <a:noFill/>
        </p:spPr>
        <p:txBody>
          <a:bodyPr wrap="square" rtlCol="0">
            <a:spAutoFit/>
          </a:bodyPr>
          <a:lstStyle/>
          <a:p>
            <a:r>
              <a:rPr lang="en-IE" sz="2000" b="1" kern="1200" dirty="0">
                <a:solidFill>
                  <a:schemeClr val="bg1"/>
                </a:solidFill>
                <a:latin typeface="+mn-lt"/>
                <a:ea typeface="+mn-ea"/>
                <a:cs typeface="+mn-cs"/>
              </a:rPr>
              <a:t>Crisis Management Plan</a:t>
            </a:r>
          </a:p>
          <a:p>
            <a:r>
              <a:rPr lang="en-IE" dirty="0">
                <a:solidFill>
                  <a:schemeClr val="bg1"/>
                </a:solidFill>
              </a:rPr>
              <a:t>Develop a CMP so a tourism region can follow a short term  plan to respond and recover from a crisis</a:t>
            </a:r>
          </a:p>
          <a:p>
            <a:endParaRPr lang="en-IE"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sz="2000" b="1" dirty="0">
                <a:solidFill>
                  <a:schemeClr val="bg1"/>
                </a:solidFill>
              </a:rPr>
              <a:t>Activating a Response to a Regional Crisis</a:t>
            </a:r>
          </a:p>
          <a:p>
            <a:r>
              <a:rPr lang="en-IE" dirty="0">
                <a:solidFill>
                  <a:schemeClr val="bg1"/>
                </a:solidFill>
              </a:rPr>
              <a:t>Crisis response activation measures, protocols, systems of communication, and information sharing with internal industry stakeholders to ensure an aligned response.</a:t>
            </a: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8" y="4296538"/>
            <a:ext cx="3302094" cy="2400657"/>
          </a:xfrm>
          <a:prstGeom prst="rect">
            <a:avLst/>
          </a:prstGeom>
          <a:noFill/>
        </p:spPr>
        <p:txBody>
          <a:bodyPr wrap="square" rtlCol="0">
            <a:spAutoFit/>
          </a:bodyPr>
          <a:lstStyle/>
          <a:p>
            <a:r>
              <a:rPr lang="en-IE" sz="2000" b="1" dirty="0">
                <a:solidFill>
                  <a:schemeClr val="bg1"/>
                </a:solidFill>
              </a:rPr>
              <a:t>External Communication with PR, Media, and Tourist Marketing </a:t>
            </a:r>
            <a:r>
              <a:rPr lang="en-IE" dirty="0">
                <a:solidFill>
                  <a:schemeClr val="bg1"/>
                </a:solidFill>
              </a:rPr>
              <a:t>Regional response and communication approaches with different external stakeholders. How each is dealt with differently in terms of messaging, approach and timing.</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44825" y="4298668"/>
            <a:ext cx="3080566" cy="2369880"/>
          </a:xfrm>
          <a:prstGeom prst="rect">
            <a:avLst/>
          </a:prstGeom>
          <a:noFill/>
        </p:spPr>
        <p:txBody>
          <a:bodyPr wrap="square" rtlCol="0">
            <a:spAutoFit/>
          </a:bodyPr>
          <a:lstStyle/>
          <a:p>
            <a:r>
              <a:rPr lang="en-IE" sz="2000" b="1" dirty="0">
                <a:solidFill>
                  <a:schemeClr val="bg1"/>
                </a:solidFill>
              </a:rPr>
              <a:t>Rebuild, Recovery, and Resilience </a:t>
            </a:r>
            <a:r>
              <a:rPr lang="en-IE" dirty="0">
                <a:solidFill>
                  <a:schemeClr val="bg1"/>
                </a:solidFill>
              </a:rPr>
              <a:t>Rebuilding tourism regions to a ‘new normal’ using business continuity and resilience approaches, discovering a need to prioritize change, and adapting to the ‘new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a:solidFill>
                  <a:srgbClr val="086D6E"/>
                </a:solidFill>
              </a:rPr>
              <a:t>Regional Tourism Roadmap to Managing a Crisis</a:t>
            </a:r>
          </a:p>
          <a:p>
            <a:pPr algn="ctr"/>
            <a:r>
              <a:rPr lang="en-IE" sz="2000" i="1" dirty="0">
                <a:solidFill>
                  <a:srgbClr val="086D6E"/>
                </a:solidFill>
              </a:rPr>
              <a:t>(Prepare, Prevent, Mitigate, Plan, Respond, Recover, and Rebuild)</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4168792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4A0FE35-360B-62CD-D46F-1E26A7A1790B}"/>
              </a:ext>
            </a:extLst>
          </p:cNvPr>
          <p:cNvSpPr>
            <a:spLocks noGrp="1"/>
          </p:cNvSpPr>
          <p:nvPr>
            <p:ph type="body" sz="quarter" idx="18"/>
          </p:nvPr>
        </p:nvSpPr>
        <p:spPr>
          <a:xfrm>
            <a:off x="320541" y="1151883"/>
            <a:ext cx="5965959" cy="5706117"/>
          </a:xfrm>
        </p:spPr>
        <p:txBody>
          <a:bodyPr>
            <a:normAutofit fontScale="92500" lnSpcReduction="10000"/>
          </a:bodyPr>
          <a:lstStyle/>
          <a:p>
            <a:endParaRPr lang="en-GB" b="1" dirty="0"/>
          </a:p>
          <a:p>
            <a:r>
              <a:rPr lang="en-GB" sz="2400" b="1" dirty="0"/>
              <a:t>Assess the crisis </a:t>
            </a:r>
          </a:p>
          <a:p>
            <a:r>
              <a:rPr lang="en-GB" sz="2400" dirty="0"/>
              <a:t>Conduct a short Rapid Impact Snapshot to attain feedback on the initial tourism impact of the incident from a representative cross-section of tourism businesses in the region. Ensure that you involve tourism businesses that are both directly and indirectly affected</a:t>
            </a:r>
          </a:p>
          <a:p>
            <a:endParaRPr lang="en-GB" sz="2400" b="1" dirty="0"/>
          </a:p>
          <a:p>
            <a:r>
              <a:rPr lang="en-GB" sz="2400" b="1" dirty="0"/>
              <a:t>Reconvene the TCMT</a:t>
            </a:r>
          </a:p>
          <a:p>
            <a:pPr marL="342900" indent="-342900">
              <a:buFont typeface="Wingdings" panose="05000000000000000000" pitchFamily="2" charset="2"/>
              <a:buChar char="v"/>
            </a:pPr>
            <a:r>
              <a:rPr lang="en-GB" dirty="0"/>
              <a:t>The </a:t>
            </a:r>
            <a:r>
              <a:rPr lang="en-GB" sz="2400" dirty="0"/>
              <a:t>TCMT should meet as regularly as required to guide the tourism industry’s response activities. </a:t>
            </a:r>
          </a:p>
          <a:p>
            <a:pPr marL="342900" indent="-342900">
              <a:buFont typeface="Wingdings" panose="05000000000000000000" pitchFamily="2" charset="2"/>
              <a:buChar char="v"/>
            </a:pPr>
            <a:r>
              <a:rPr lang="en-GB" sz="2400" dirty="0"/>
              <a:t>Continue to update the Communications Program in the Tourism Crisis Management Plan to reflect the specifics of the event. Update all relevant stakeholders and audiences listed in the Crisis Communications section. </a:t>
            </a:r>
            <a:endParaRPr lang="en-GB" sz="2100" dirty="0"/>
          </a:p>
          <a:p>
            <a:endParaRPr lang="en-IE" dirty="0"/>
          </a:p>
        </p:txBody>
      </p:sp>
      <p:pic>
        <p:nvPicPr>
          <p:cNvPr id="10" name="Picture Placeholder 9" descr="A picture containing text&#10;&#10;Description automatically generated">
            <a:extLst>
              <a:ext uri="{FF2B5EF4-FFF2-40B4-BE49-F238E27FC236}">
                <a16:creationId xmlns:a16="http://schemas.microsoft.com/office/drawing/2014/main" id="{D1E4E823-754F-8F86-148E-24F17FBD0860}"/>
              </a:ext>
            </a:extLst>
          </p:cNvPr>
          <p:cNvPicPr>
            <a:picLocks noGrp="1" noChangeAspect="1"/>
          </p:cNvPicPr>
          <p:nvPr>
            <p:ph type="pic" sz="quarter" idx="10"/>
          </p:nvPr>
        </p:nvPicPr>
        <p:blipFill>
          <a:blip r:embed="rId2"/>
          <a:srcRect l="7447" r="7447"/>
          <a:stretch>
            <a:fillRect/>
          </a:stretch>
        </p:blipFill>
        <p:spPr/>
      </p:pic>
      <p:sp>
        <p:nvSpPr>
          <p:cNvPr id="8" name="TextBox 7">
            <a:extLst>
              <a:ext uri="{FF2B5EF4-FFF2-40B4-BE49-F238E27FC236}">
                <a16:creationId xmlns:a16="http://schemas.microsoft.com/office/drawing/2014/main" id="{9C8A8A0E-5C7D-49FF-16D7-10E81CA15828}"/>
              </a:ext>
            </a:extLst>
          </p:cNvPr>
          <p:cNvSpPr txBox="1"/>
          <p:nvPr/>
        </p:nvSpPr>
        <p:spPr>
          <a:xfrm>
            <a:off x="320542" y="-24231"/>
            <a:ext cx="6071758" cy="1200329"/>
          </a:xfrm>
          <a:prstGeom prst="rect">
            <a:avLst/>
          </a:prstGeom>
          <a:noFill/>
        </p:spPr>
        <p:txBody>
          <a:bodyPr wrap="square" rtlCol="0">
            <a:spAutoFit/>
          </a:bodyPr>
          <a:lstStyle/>
          <a:p>
            <a:r>
              <a:rPr lang="en-GB" sz="4000" b="1" dirty="0">
                <a:solidFill>
                  <a:schemeClr val="bg1"/>
                </a:solidFill>
              </a:rPr>
              <a:t>Step 5 </a:t>
            </a:r>
          </a:p>
          <a:p>
            <a:r>
              <a:rPr lang="en-GB" sz="3200" b="1" dirty="0">
                <a:solidFill>
                  <a:schemeClr val="bg1"/>
                </a:solidFill>
              </a:rPr>
              <a:t>Days 2-14 </a:t>
            </a:r>
            <a:r>
              <a:rPr lang="en-GB" sz="2800" dirty="0">
                <a:solidFill>
                  <a:schemeClr val="bg1"/>
                </a:solidFill>
              </a:rPr>
              <a:t>Continue to Assess &amp; Guide</a:t>
            </a:r>
            <a:endParaRPr lang="en-IE" sz="2800" dirty="0"/>
          </a:p>
        </p:txBody>
      </p:sp>
    </p:spTree>
    <p:extLst>
      <p:ext uri="{BB962C8B-B14F-4D97-AF65-F5344CB8AC3E}">
        <p14:creationId xmlns:p14="http://schemas.microsoft.com/office/powerpoint/2010/main" val="613535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8E115-3D65-9DD1-A603-BB056E8B1267}"/>
              </a:ext>
            </a:extLst>
          </p:cNvPr>
          <p:cNvSpPr>
            <a:spLocks noGrp="1"/>
          </p:cNvSpPr>
          <p:nvPr>
            <p:ph type="body" sz="quarter" idx="18"/>
          </p:nvPr>
        </p:nvSpPr>
        <p:spPr>
          <a:xfrm>
            <a:off x="487064" y="1294758"/>
            <a:ext cx="5608935" cy="5362574"/>
          </a:xfrm>
        </p:spPr>
        <p:txBody>
          <a:bodyPr>
            <a:noAutofit/>
          </a:bodyPr>
          <a:lstStyle/>
          <a:p>
            <a:r>
              <a:rPr lang="en-GB" sz="2200" dirty="0"/>
              <a:t>Identify how who, and when these stakeholders will be briefed/consulted, including: </a:t>
            </a:r>
          </a:p>
          <a:p>
            <a:pPr marL="342900" indent="-342900">
              <a:buFont typeface="Wingdings" panose="05000000000000000000" pitchFamily="2" charset="2"/>
              <a:buChar char="§"/>
            </a:pPr>
            <a:r>
              <a:rPr lang="en-GB" sz="2200" b="1" dirty="0"/>
              <a:t>Monitor and Manage Public Perception. </a:t>
            </a:r>
            <a:r>
              <a:rPr lang="en-GB" sz="2200" dirty="0"/>
              <a:t>Continue to monitor public perceptions and media coverage of the region. Support the media to write post-crisis feature stories. Send timely key crisis-related m</a:t>
            </a:r>
            <a:r>
              <a:rPr lang="en-GB" sz="2200" b="1" dirty="0"/>
              <a:t>essages and marketing </a:t>
            </a:r>
            <a:r>
              <a:rPr lang="en-GB" sz="2200" dirty="0"/>
              <a:t>to media (to be updated and released as the crisis event unfolds). </a:t>
            </a:r>
          </a:p>
          <a:p>
            <a:pPr marL="342900" indent="-342900">
              <a:buFont typeface="Wingdings" panose="05000000000000000000" pitchFamily="2" charset="2"/>
              <a:buChar char="§"/>
            </a:pPr>
            <a:r>
              <a:rPr lang="en-GB" sz="2200" b="1" dirty="0"/>
              <a:t>Inform tourism operators</a:t>
            </a:r>
            <a:r>
              <a:rPr lang="en-GB" sz="2200" dirty="0"/>
              <a:t>, work with government, and other stakeholders </a:t>
            </a:r>
            <a:r>
              <a:rPr lang="en-GB" sz="2200" i="1" dirty="0"/>
              <a:t>(e.g., about the recovery process and keep up-to-date with information from emergency services or communicate opportunities to tourism operators to access government and charitable funds and services. </a:t>
            </a:r>
          </a:p>
        </p:txBody>
      </p:sp>
      <p:pic>
        <p:nvPicPr>
          <p:cNvPr id="6" name="Picture Placeholder 5" descr="A picture containing stationary, vector graphics, envelope, businesscard&#10;&#10;Description automatically generated">
            <a:extLst>
              <a:ext uri="{FF2B5EF4-FFF2-40B4-BE49-F238E27FC236}">
                <a16:creationId xmlns:a16="http://schemas.microsoft.com/office/drawing/2014/main" id="{7E3F652D-475C-684D-D8B3-98D93346FA98}"/>
              </a:ext>
            </a:extLst>
          </p:cNvPr>
          <p:cNvPicPr>
            <a:picLocks noGrp="1" noChangeAspect="1"/>
          </p:cNvPicPr>
          <p:nvPr>
            <p:ph type="pic" sz="quarter" idx="10"/>
          </p:nvPr>
        </p:nvPicPr>
        <p:blipFill>
          <a:blip r:embed="rId2"/>
          <a:srcRect t="1041" b="1041"/>
          <a:stretch>
            <a:fillRect/>
          </a:stretch>
        </p:blipFill>
        <p:spPr>
          <a:xfrm>
            <a:off x="6479126" y="228600"/>
            <a:ext cx="5478057" cy="5362575"/>
          </a:xfrm>
        </p:spPr>
      </p:pic>
      <p:sp>
        <p:nvSpPr>
          <p:cNvPr id="7" name="TextBox 6">
            <a:extLst>
              <a:ext uri="{FF2B5EF4-FFF2-40B4-BE49-F238E27FC236}">
                <a16:creationId xmlns:a16="http://schemas.microsoft.com/office/drawing/2014/main" id="{2DB08B7A-4BAC-DA2A-15A7-2B3CE12832D4}"/>
              </a:ext>
            </a:extLst>
          </p:cNvPr>
          <p:cNvSpPr txBox="1"/>
          <p:nvPr/>
        </p:nvSpPr>
        <p:spPr>
          <a:xfrm>
            <a:off x="320541" y="-24231"/>
            <a:ext cx="7204209" cy="1200329"/>
          </a:xfrm>
          <a:prstGeom prst="rect">
            <a:avLst/>
          </a:prstGeom>
          <a:noFill/>
        </p:spPr>
        <p:txBody>
          <a:bodyPr wrap="square" rtlCol="0">
            <a:spAutoFit/>
          </a:bodyPr>
          <a:lstStyle/>
          <a:p>
            <a:r>
              <a:rPr lang="en-GB" sz="4000" b="1" dirty="0">
                <a:solidFill>
                  <a:schemeClr val="bg1"/>
                </a:solidFill>
              </a:rPr>
              <a:t>Step 6 </a:t>
            </a:r>
          </a:p>
          <a:p>
            <a:r>
              <a:rPr lang="en-GB" sz="3200" b="1" dirty="0">
                <a:solidFill>
                  <a:schemeClr val="bg1"/>
                </a:solidFill>
              </a:rPr>
              <a:t>Days 2-14 </a:t>
            </a:r>
            <a:r>
              <a:rPr lang="en-GB" sz="2800" dirty="0">
                <a:solidFill>
                  <a:schemeClr val="bg1"/>
                </a:solidFill>
              </a:rPr>
              <a:t>Continue to Assess &amp; Guide</a:t>
            </a:r>
            <a:endParaRPr lang="en-IE" sz="2800" dirty="0"/>
          </a:p>
        </p:txBody>
      </p:sp>
    </p:spTree>
    <p:extLst>
      <p:ext uri="{BB962C8B-B14F-4D97-AF65-F5344CB8AC3E}">
        <p14:creationId xmlns:p14="http://schemas.microsoft.com/office/powerpoint/2010/main" val="3568799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8E115-3D65-9DD1-A603-BB056E8B1267}"/>
              </a:ext>
            </a:extLst>
          </p:cNvPr>
          <p:cNvSpPr>
            <a:spLocks noGrp="1"/>
          </p:cNvSpPr>
          <p:nvPr>
            <p:ph type="body" sz="quarter" idx="18"/>
          </p:nvPr>
        </p:nvSpPr>
        <p:spPr>
          <a:xfrm>
            <a:off x="401339" y="1294758"/>
            <a:ext cx="5608935" cy="5362574"/>
          </a:xfrm>
        </p:spPr>
        <p:txBody>
          <a:bodyPr>
            <a:noAutofit/>
          </a:bodyPr>
          <a:lstStyle/>
          <a:p>
            <a:pPr marL="342900" indent="-342900" algn="l">
              <a:buFont typeface="Wingdings" panose="05000000000000000000" pitchFamily="2" charset="2"/>
              <a:buChar char="v"/>
            </a:pPr>
            <a:r>
              <a:rPr lang="en-GB" sz="2200" b="0" i="0" dirty="0">
                <a:effectLst/>
              </a:rPr>
              <a:t>Consult reliable sources that offer the most up-to-date information about the crisis.</a:t>
            </a:r>
          </a:p>
          <a:p>
            <a:pPr marL="342900" indent="-342900" algn="l">
              <a:buFont typeface="Wingdings" panose="05000000000000000000" pitchFamily="2" charset="2"/>
              <a:buChar char="v"/>
            </a:pPr>
            <a:r>
              <a:rPr lang="en-GB" sz="2200" b="0" i="0" dirty="0">
                <a:effectLst/>
              </a:rPr>
              <a:t>Keep in touch with all stakeholders with the most current information. Make sure to date all communications to keep them relevant.</a:t>
            </a:r>
          </a:p>
          <a:p>
            <a:pPr marL="342900" indent="-342900" algn="l">
              <a:buFont typeface="Wingdings" panose="05000000000000000000" pitchFamily="2" charset="2"/>
              <a:buChar char="v"/>
            </a:pPr>
            <a:r>
              <a:rPr lang="en-GB" sz="2200" dirty="0"/>
              <a:t>R</a:t>
            </a:r>
            <a:r>
              <a:rPr lang="en-GB" sz="2200" b="0" i="0" dirty="0">
                <a:effectLst/>
              </a:rPr>
              <a:t>espond to any queries promptly and honestly. </a:t>
            </a:r>
            <a:r>
              <a:rPr lang="en-GB" sz="2200" dirty="0"/>
              <a:t>N</a:t>
            </a:r>
            <a:r>
              <a:rPr lang="en-GB" sz="2200" b="0" i="0" dirty="0">
                <a:effectLst/>
              </a:rPr>
              <a:t>ever make promises that can’t be kept.</a:t>
            </a:r>
          </a:p>
          <a:p>
            <a:pPr marL="342900" indent="-342900" algn="l">
              <a:buFont typeface="Wingdings" panose="05000000000000000000" pitchFamily="2" charset="2"/>
              <a:buChar char="v"/>
            </a:pPr>
            <a:r>
              <a:rPr lang="en-GB" sz="2200" dirty="0"/>
              <a:t>Good communication is to know when not to communicate. Regions should </a:t>
            </a:r>
            <a:r>
              <a:rPr lang="en-GB" sz="2200" b="0" i="0" dirty="0">
                <a:effectLst/>
              </a:rPr>
              <a:t>not market or try to sell any tourism products now. This is the time to show professionalism and build trust.</a:t>
            </a:r>
          </a:p>
          <a:p>
            <a:pPr marL="342900" indent="-342900" algn="l">
              <a:buFont typeface="Wingdings" panose="05000000000000000000" pitchFamily="2" charset="2"/>
              <a:buChar char="v"/>
            </a:pPr>
            <a:r>
              <a:rPr lang="en-GB" sz="2200" b="0" i="0" dirty="0">
                <a:effectLst/>
              </a:rPr>
              <a:t>See how </a:t>
            </a:r>
            <a:r>
              <a:rPr lang="en-GB" sz="2200" b="0" i="0" u="none" strike="noStrike" dirty="0">
                <a:effectLst/>
                <a:hlinkClick r:id="rId2">
                  <a:extLst>
                    <a:ext uri="{A12FA001-AC4F-418D-AE19-62706E023703}">
                      <ahyp:hlinkClr xmlns:ahyp="http://schemas.microsoft.com/office/drawing/2018/hyperlinkcolor" val="tx"/>
                    </a:ext>
                  </a:extLst>
                </a:hlinkClick>
              </a:rPr>
              <a:t>NepalNOW</a:t>
            </a:r>
            <a:r>
              <a:rPr lang="en-GB" sz="2200" b="0" i="0" dirty="0">
                <a:effectLst/>
              </a:rPr>
              <a:t> has been responding to the current Covid-19 crisis using a variety of blogs and stories.</a:t>
            </a:r>
          </a:p>
        </p:txBody>
      </p:sp>
      <p:sp>
        <p:nvSpPr>
          <p:cNvPr id="7" name="TextBox 6">
            <a:extLst>
              <a:ext uri="{FF2B5EF4-FFF2-40B4-BE49-F238E27FC236}">
                <a16:creationId xmlns:a16="http://schemas.microsoft.com/office/drawing/2014/main" id="{2DB08B7A-4BAC-DA2A-15A7-2B3CE12832D4}"/>
              </a:ext>
            </a:extLst>
          </p:cNvPr>
          <p:cNvSpPr txBox="1"/>
          <p:nvPr/>
        </p:nvSpPr>
        <p:spPr>
          <a:xfrm>
            <a:off x="320541" y="-24231"/>
            <a:ext cx="7204209" cy="1200329"/>
          </a:xfrm>
          <a:prstGeom prst="rect">
            <a:avLst/>
          </a:prstGeom>
          <a:noFill/>
        </p:spPr>
        <p:txBody>
          <a:bodyPr wrap="square" rtlCol="0">
            <a:spAutoFit/>
          </a:bodyPr>
          <a:lstStyle/>
          <a:p>
            <a:r>
              <a:rPr lang="en-GB" sz="4000" b="1" dirty="0">
                <a:solidFill>
                  <a:schemeClr val="bg1"/>
                </a:solidFill>
              </a:rPr>
              <a:t>Step 6 </a:t>
            </a:r>
          </a:p>
          <a:p>
            <a:r>
              <a:rPr lang="en-GB" sz="3200" b="1" dirty="0">
                <a:solidFill>
                  <a:schemeClr val="bg1"/>
                </a:solidFill>
              </a:rPr>
              <a:t>Days 2-14 </a:t>
            </a:r>
            <a:r>
              <a:rPr lang="en-GB" sz="2800" dirty="0">
                <a:solidFill>
                  <a:schemeClr val="bg1"/>
                </a:solidFill>
              </a:rPr>
              <a:t>Keep Communicating</a:t>
            </a:r>
            <a:endParaRPr lang="en-IE" sz="2800" dirty="0"/>
          </a:p>
        </p:txBody>
      </p:sp>
      <p:pic>
        <p:nvPicPr>
          <p:cNvPr id="8" name="Picture Placeholder 7" descr="A group of people working on computers&#10;&#10;Description automatically generated with low confidence">
            <a:extLst>
              <a:ext uri="{FF2B5EF4-FFF2-40B4-BE49-F238E27FC236}">
                <a16:creationId xmlns:a16="http://schemas.microsoft.com/office/drawing/2014/main" id="{9723B597-2AC8-0ABE-143A-F83343E94D7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7361" b="17361"/>
          <a:stretch>
            <a:fillRect/>
          </a:stretch>
        </p:blipFill>
        <p:spPr>
          <a:xfrm>
            <a:off x="6443498" y="228600"/>
            <a:ext cx="5608935" cy="5490694"/>
          </a:xfrm>
        </p:spPr>
      </p:pic>
    </p:spTree>
    <p:extLst>
      <p:ext uri="{BB962C8B-B14F-4D97-AF65-F5344CB8AC3E}">
        <p14:creationId xmlns:p14="http://schemas.microsoft.com/office/powerpoint/2010/main" val="3988486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70536" y="1633738"/>
            <a:ext cx="8901204" cy="4347961"/>
          </a:xfrm>
        </p:spPr>
        <p:txBody>
          <a:bodyPr>
            <a:noAutofit/>
          </a:bodyPr>
          <a:lstStyle/>
          <a:p>
            <a:r>
              <a:rPr lang="en-GB" sz="2000" dirty="0"/>
              <a:t>Making crisis management decisions involves assembling data on an ongoing basis and making important decisions while at the same time maintaining open lines of communication. It literally would be impossible for a crisis management team to identify, address, or resolve a potential crisis situation without data and information. It helps the crisis management team determine the potential for problems, as well as how to solve them. Crisis management also means dealing with the psychology of a crisis or emergency situation. Crisis response leaders also must be able to employ negotiation skills when working with employees, managers, and victims of disaster or trauma, as well as understand the basics of conflict management before, during, and after a crisis. Integrating knowledge by using a variety of multidisciplinary approaches to crisis management involves technology, social and political skills, and psychology. Crisis management team members should never forget the psychology behind crisis management, which is to contain and control circumstances. In an emergency or stressful situations, emotional needs must be met.  </a:t>
            </a:r>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Crisis Managers Need Regular Data and Understand the Psychology Behind Crisis Management so They Can Control the Crisis</a:t>
            </a:r>
            <a:endParaRPr lang="en-IE" dirty="0"/>
          </a:p>
        </p:txBody>
      </p:sp>
    </p:spTree>
    <p:extLst>
      <p:ext uri="{BB962C8B-B14F-4D97-AF65-F5344CB8AC3E}">
        <p14:creationId xmlns:p14="http://schemas.microsoft.com/office/powerpoint/2010/main" val="2770881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192CC8-C332-4390-3777-68964A872ACB}"/>
              </a:ext>
            </a:extLst>
          </p:cNvPr>
          <p:cNvSpPr>
            <a:spLocks noGrp="1"/>
          </p:cNvSpPr>
          <p:nvPr>
            <p:ph type="body" sz="quarter" idx="18"/>
          </p:nvPr>
        </p:nvSpPr>
        <p:spPr>
          <a:xfrm>
            <a:off x="542925" y="906437"/>
            <a:ext cx="5466227" cy="5839468"/>
          </a:xfrm>
        </p:spPr>
        <p:txBody>
          <a:bodyPr>
            <a:noAutofit/>
          </a:bodyPr>
          <a:lstStyle/>
          <a:p>
            <a:r>
              <a:rPr lang="en-GB" sz="2000" b="1" dirty="0"/>
              <a:t>Audiences that a region may need to communicate with include: </a:t>
            </a:r>
          </a:p>
          <a:p>
            <a:pPr marL="342900" indent="-342900">
              <a:buFont typeface="Wingdings" panose="05000000000000000000" pitchFamily="2" charset="2"/>
              <a:buChar char="v"/>
            </a:pPr>
            <a:r>
              <a:rPr lang="en-GB" sz="2000" dirty="0"/>
              <a:t>Current visitors (and potentially their families elsewhere) </a:t>
            </a:r>
          </a:p>
          <a:p>
            <a:pPr marL="342900" indent="-342900">
              <a:buFont typeface="Wingdings" panose="05000000000000000000" pitchFamily="2" charset="2"/>
              <a:buChar char="v"/>
            </a:pPr>
            <a:r>
              <a:rPr lang="en-GB" sz="2000" dirty="0"/>
              <a:t>Potential visitors </a:t>
            </a:r>
          </a:p>
          <a:p>
            <a:pPr marL="342900" indent="-342900">
              <a:buFont typeface="Wingdings" panose="05000000000000000000" pitchFamily="2" charset="2"/>
              <a:buChar char="v"/>
            </a:pPr>
            <a:r>
              <a:rPr lang="en-GB" sz="2000" dirty="0"/>
              <a:t>Media – both local and further afield</a:t>
            </a:r>
          </a:p>
          <a:p>
            <a:pPr marL="342900" indent="-342900">
              <a:buFont typeface="Wingdings" panose="05000000000000000000" pitchFamily="2" charset="2"/>
              <a:buChar char="v"/>
            </a:pPr>
            <a:r>
              <a:rPr lang="en-GB" sz="2000" dirty="0"/>
              <a:t>Local tourism operators and tourism employees </a:t>
            </a:r>
          </a:p>
          <a:p>
            <a:pPr marL="342900" indent="-342900">
              <a:buFont typeface="Wingdings" panose="05000000000000000000" pitchFamily="2" charset="2"/>
              <a:buChar char="v"/>
            </a:pPr>
            <a:r>
              <a:rPr lang="en-GB" sz="2000" dirty="0"/>
              <a:t>Local community, local government, councillors </a:t>
            </a:r>
          </a:p>
          <a:p>
            <a:pPr marL="342900" indent="-342900">
              <a:buFont typeface="Wingdings" panose="05000000000000000000" pitchFamily="2" charset="2"/>
              <a:buChar char="v"/>
            </a:pPr>
            <a:r>
              <a:rPr lang="en-GB" sz="2000" dirty="0"/>
              <a:t>Local business community and Tourism Body</a:t>
            </a:r>
          </a:p>
          <a:p>
            <a:pPr marL="342900" indent="-342900">
              <a:buFont typeface="Wingdings" panose="05000000000000000000" pitchFamily="2" charset="2"/>
              <a:buChar char="v"/>
            </a:pPr>
            <a:r>
              <a:rPr lang="en-GB" sz="2000" dirty="0"/>
              <a:t>Intercounty travel industry</a:t>
            </a:r>
          </a:p>
          <a:p>
            <a:pPr marL="342900" indent="-342900">
              <a:buFont typeface="Wingdings" panose="05000000000000000000" pitchFamily="2" charset="2"/>
              <a:buChar char="v"/>
            </a:pPr>
            <a:r>
              <a:rPr lang="en-GB" sz="2000" dirty="0"/>
              <a:t>International tour operators/wholesalers Charter bus companies </a:t>
            </a:r>
          </a:p>
          <a:p>
            <a:pPr marL="342900" indent="-342900">
              <a:buFont typeface="Wingdings" panose="05000000000000000000" pitchFamily="2" charset="2"/>
              <a:buChar char="v"/>
            </a:pPr>
            <a:r>
              <a:rPr lang="en-GB" sz="2000" dirty="0"/>
              <a:t>National and local Governments – Tourism Ministers </a:t>
            </a:r>
          </a:p>
          <a:p>
            <a:pPr marL="342900" indent="-342900">
              <a:buFont typeface="Wingdings" panose="05000000000000000000" pitchFamily="2" charset="2"/>
              <a:buChar char="v"/>
            </a:pPr>
            <a:r>
              <a:rPr lang="en-GB" sz="2000" dirty="0"/>
              <a:t>Relevant Government and Regional Departments </a:t>
            </a:r>
          </a:p>
          <a:p>
            <a:pPr marL="342900" indent="-342900">
              <a:buFont typeface="Wingdings" panose="05000000000000000000" pitchFamily="2" charset="2"/>
              <a:buChar char="v"/>
            </a:pPr>
            <a:r>
              <a:rPr lang="en-GB" sz="2000" dirty="0"/>
              <a:t>National Tourism Bodies</a:t>
            </a:r>
          </a:p>
          <a:p>
            <a:pPr marL="342900" indent="-342900">
              <a:buFont typeface="Wingdings" panose="05000000000000000000" pitchFamily="2" charset="2"/>
              <a:buChar char="v"/>
            </a:pPr>
            <a:r>
              <a:rPr lang="en-GB" sz="2000" dirty="0"/>
              <a:t>Diplomats – if foreign nationals are involved</a:t>
            </a:r>
            <a:endParaRPr lang="en-IE" sz="2000" dirty="0"/>
          </a:p>
          <a:p>
            <a:endParaRPr lang="en-IE" sz="2000" dirty="0"/>
          </a:p>
        </p:txBody>
      </p:sp>
      <p:sp>
        <p:nvSpPr>
          <p:cNvPr id="4" name="Text Placeholder 3">
            <a:extLst>
              <a:ext uri="{FF2B5EF4-FFF2-40B4-BE49-F238E27FC236}">
                <a16:creationId xmlns:a16="http://schemas.microsoft.com/office/drawing/2014/main" id="{D97318C4-A52C-E78A-7EB0-102651B8A58D}"/>
              </a:ext>
            </a:extLst>
          </p:cNvPr>
          <p:cNvSpPr>
            <a:spLocks noGrp="1"/>
          </p:cNvSpPr>
          <p:nvPr>
            <p:ph type="body" sz="quarter" idx="16"/>
          </p:nvPr>
        </p:nvSpPr>
        <p:spPr/>
        <p:txBody>
          <a:bodyPr>
            <a:normAutofit fontScale="92500" lnSpcReduction="10000"/>
          </a:bodyPr>
          <a:lstStyle/>
          <a:p>
            <a:r>
              <a:rPr lang="en-IE" dirty="0"/>
              <a:t>Regional Crisis Audiences </a:t>
            </a:r>
          </a:p>
        </p:txBody>
      </p:sp>
      <p:pic>
        <p:nvPicPr>
          <p:cNvPr id="10" name="Picture Placeholder 9" descr="A group of people in clothing&#10;&#10;Description automatically generated with low confidence">
            <a:extLst>
              <a:ext uri="{FF2B5EF4-FFF2-40B4-BE49-F238E27FC236}">
                <a16:creationId xmlns:a16="http://schemas.microsoft.com/office/drawing/2014/main" id="{C7D839A7-0F19-CF75-5D6E-D7E33F5B34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5908" r="15908"/>
          <a:stretch>
            <a:fillRect/>
          </a:stretch>
        </p:blipFill>
        <p:spPr>
          <a:xfrm>
            <a:off x="6392300" y="228600"/>
            <a:ext cx="5799700" cy="5677438"/>
          </a:xfrm>
        </p:spPr>
      </p:pic>
    </p:spTree>
    <p:extLst>
      <p:ext uri="{BB962C8B-B14F-4D97-AF65-F5344CB8AC3E}">
        <p14:creationId xmlns:p14="http://schemas.microsoft.com/office/powerpoint/2010/main" val="4160831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B8E115-3D65-9DD1-A603-BB056E8B1267}"/>
              </a:ext>
            </a:extLst>
          </p:cNvPr>
          <p:cNvSpPr>
            <a:spLocks noGrp="1"/>
          </p:cNvSpPr>
          <p:nvPr>
            <p:ph type="body" sz="quarter" idx="18"/>
          </p:nvPr>
        </p:nvSpPr>
        <p:spPr>
          <a:xfrm>
            <a:off x="487064" y="1294758"/>
            <a:ext cx="5608935" cy="5362574"/>
          </a:xfrm>
        </p:spPr>
        <p:txBody>
          <a:bodyPr>
            <a:noAutofit/>
          </a:bodyPr>
          <a:lstStyle/>
          <a:p>
            <a:r>
              <a:rPr lang="en-GB" sz="2200" dirty="0"/>
              <a:t>Identify how who, and when these stakeholders will be briefed/consulted, including: </a:t>
            </a:r>
          </a:p>
          <a:p>
            <a:pPr marL="342900" indent="-342900">
              <a:buFont typeface="Wingdings" panose="05000000000000000000" pitchFamily="2" charset="2"/>
              <a:buChar char="§"/>
            </a:pPr>
            <a:endParaRPr lang="en-GB" sz="2200" b="1" dirty="0"/>
          </a:p>
          <a:p>
            <a:pPr marL="342900" indent="-342900">
              <a:buFont typeface="Wingdings" panose="05000000000000000000" pitchFamily="2" charset="2"/>
              <a:buChar char="§"/>
            </a:pPr>
            <a:r>
              <a:rPr lang="en-GB" sz="2200" b="1" dirty="0"/>
              <a:t>Consumer Communication and Marketing Strategies </a:t>
            </a:r>
            <a:r>
              <a:rPr lang="en-GB" sz="2200" dirty="0"/>
              <a:t>(as part of the response and recovery process) The recovery marketing should be well underway now with recovery marketing messages disseminated to relaunch the region to all key visitor markets.</a:t>
            </a:r>
          </a:p>
          <a:p>
            <a:pPr marL="342900" indent="-342900">
              <a:buFont typeface="Wingdings" panose="05000000000000000000" pitchFamily="2" charset="2"/>
              <a:buChar char="§"/>
            </a:pPr>
            <a:endParaRPr lang="en-GB" sz="2200" dirty="0"/>
          </a:p>
          <a:p>
            <a:pPr marL="342900" indent="-342900">
              <a:buFont typeface="Wingdings" panose="05000000000000000000" pitchFamily="2" charset="2"/>
              <a:buChar char="§"/>
            </a:pPr>
            <a:r>
              <a:rPr lang="en-GB" sz="2200" dirty="0"/>
              <a:t>See Croatia’s different marketing and communication strategies through each phase and year of COVID. </a:t>
            </a:r>
          </a:p>
          <a:p>
            <a:pPr marL="342900" indent="-342900">
              <a:buFont typeface="Wingdings" panose="05000000000000000000" pitchFamily="2" charset="2"/>
              <a:buChar char="§"/>
            </a:pPr>
            <a:endParaRPr lang="en-GB" sz="2200" dirty="0"/>
          </a:p>
          <a:p>
            <a:pPr marL="342900" indent="-342900">
              <a:buFont typeface="Wingdings" panose="05000000000000000000" pitchFamily="2" charset="2"/>
              <a:buChar char="§"/>
            </a:pPr>
            <a:endParaRPr lang="en-GB" sz="2200" dirty="0"/>
          </a:p>
        </p:txBody>
      </p:sp>
      <p:sp>
        <p:nvSpPr>
          <p:cNvPr id="7" name="TextBox 6">
            <a:extLst>
              <a:ext uri="{FF2B5EF4-FFF2-40B4-BE49-F238E27FC236}">
                <a16:creationId xmlns:a16="http://schemas.microsoft.com/office/drawing/2014/main" id="{2DB08B7A-4BAC-DA2A-15A7-2B3CE12832D4}"/>
              </a:ext>
            </a:extLst>
          </p:cNvPr>
          <p:cNvSpPr txBox="1"/>
          <p:nvPr/>
        </p:nvSpPr>
        <p:spPr>
          <a:xfrm>
            <a:off x="320541" y="-24231"/>
            <a:ext cx="7204209" cy="1200329"/>
          </a:xfrm>
          <a:prstGeom prst="rect">
            <a:avLst/>
          </a:prstGeom>
          <a:noFill/>
        </p:spPr>
        <p:txBody>
          <a:bodyPr wrap="square" rtlCol="0">
            <a:spAutoFit/>
          </a:bodyPr>
          <a:lstStyle/>
          <a:p>
            <a:r>
              <a:rPr lang="en-GB" sz="4000" b="1" dirty="0">
                <a:solidFill>
                  <a:schemeClr val="bg1"/>
                </a:solidFill>
              </a:rPr>
              <a:t>Step 6 </a:t>
            </a:r>
          </a:p>
          <a:p>
            <a:r>
              <a:rPr lang="en-GB" sz="3200" b="1" dirty="0">
                <a:solidFill>
                  <a:schemeClr val="bg1"/>
                </a:solidFill>
              </a:rPr>
              <a:t>Days 2-14 </a:t>
            </a:r>
            <a:r>
              <a:rPr lang="en-GB" sz="2800" dirty="0">
                <a:solidFill>
                  <a:schemeClr val="bg1"/>
                </a:solidFill>
              </a:rPr>
              <a:t>Continue to Communicate</a:t>
            </a:r>
            <a:endParaRPr lang="en-IE" sz="2800" dirty="0"/>
          </a:p>
        </p:txBody>
      </p:sp>
      <p:pic>
        <p:nvPicPr>
          <p:cNvPr id="5" name="Picture 4">
            <a:hlinkClick r:id="rId2"/>
            <a:extLst>
              <a:ext uri="{FF2B5EF4-FFF2-40B4-BE49-F238E27FC236}">
                <a16:creationId xmlns:a16="http://schemas.microsoft.com/office/drawing/2014/main" id="{318FFB8E-8F4C-476B-D47A-2BB56C271349}"/>
              </a:ext>
            </a:extLst>
          </p:cNvPr>
          <p:cNvPicPr>
            <a:picLocks noChangeAspect="1"/>
          </p:cNvPicPr>
          <p:nvPr/>
        </p:nvPicPr>
        <p:blipFill>
          <a:blip r:embed="rId3"/>
          <a:stretch>
            <a:fillRect/>
          </a:stretch>
        </p:blipFill>
        <p:spPr>
          <a:xfrm>
            <a:off x="6427108" y="0"/>
            <a:ext cx="5764892" cy="3115991"/>
          </a:xfrm>
          <a:prstGeom prst="rect">
            <a:avLst/>
          </a:prstGeom>
        </p:spPr>
      </p:pic>
      <p:pic>
        <p:nvPicPr>
          <p:cNvPr id="9" name="Picture 8">
            <a:hlinkClick r:id="rId2"/>
            <a:extLst>
              <a:ext uri="{FF2B5EF4-FFF2-40B4-BE49-F238E27FC236}">
                <a16:creationId xmlns:a16="http://schemas.microsoft.com/office/drawing/2014/main" id="{3FCD83B3-ABAA-FA15-A630-C5A8B9ECC4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2140" y="3133193"/>
            <a:ext cx="5709860" cy="2821838"/>
          </a:xfrm>
          <a:prstGeom prst="rect">
            <a:avLst/>
          </a:prstGeom>
        </p:spPr>
      </p:pic>
      <p:pic>
        <p:nvPicPr>
          <p:cNvPr id="10" name="Graphic 9" descr="Touchscreen with solid fill">
            <a:extLst>
              <a:ext uri="{FF2B5EF4-FFF2-40B4-BE49-F238E27FC236}">
                <a16:creationId xmlns:a16="http://schemas.microsoft.com/office/drawing/2014/main" id="{51E889BE-73F8-42B4-8470-7E7B7794A1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38761" y="1513833"/>
            <a:ext cx="1372634" cy="1372634"/>
          </a:xfrm>
          <a:prstGeom prst="rect">
            <a:avLst/>
          </a:prstGeom>
        </p:spPr>
      </p:pic>
    </p:spTree>
    <p:extLst>
      <p:ext uri="{BB962C8B-B14F-4D97-AF65-F5344CB8AC3E}">
        <p14:creationId xmlns:p14="http://schemas.microsoft.com/office/powerpoint/2010/main" val="3362926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450FD9B-9CD3-8ACD-3DEC-8624573000DF}"/>
              </a:ext>
            </a:extLst>
          </p:cNvPr>
          <p:cNvSpPr>
            <a:spLocks noGrp="1"/>
          </p:cNvSpPr>
          <p:nvPr>
            <p:ph type="body" sz="quarter" idx="18"/>
          </p:nvPr>
        </p:nvSpPr>
        <p:spPr/>
        <p:txBody>
          <a:bodyPr/>
          <a:lstStyle/>
          <a:p>
            <a:endParaRPr lang="en-IE"/>
          </a:p>
        </p:txBody>
      </p:sp>
      <p:sp>
        <p:nvSpPr>
          <p:cNvPr id="5" name="Text Placeholder 4">
            <a:extLst>
              <a:ext uri="{FF2B5EF4-FFF2-40B4-BE49-F238E27FC236}">
                <a16:creationId xmlns:a16="http://schemas.microsoft.com/office/drawing/2014/main" id="{0E9B577A-479F-1C21-1DE1-D271A31078AC}"/>
              </a:ext>
            </a:extLst>
          </p:cNvPr>
          <p:cNvSpPr>
            <a:spLocks noGrp="1"/>
          </p:cNvSpPr>
          <p:nvPr>
            <p:ph type="body" sz="quarter" idx="16"/>
          </p:nvPr>
        </p:nvSpPr>
        <p:spPr/>
        <p:txBody>
          <a:bodyPr>
            <a:normAutofit fontScale="92500" lnSpcReduction="10000"/>
          </a:bodyPr>
          <a:lstStyle/>
          <a:p>
            <a:endParaRPr lang="en-IE"/>
          </a:p>
        </p:txBody>
      </p:sp>
      <p:pic>
        <p:nvPicPr>
          <p:cNvPr id="10" name="Picture 9">
            <a:hlinkClick r:id="rId2"/>
            <a:extLst>
              <a:ext uri="{FF2B5EF4-FFF2-40B4-BE49-F238E27FC236}">
                <a16:creationId xmlns:a16="http://schemas.microsoft.com/office/drawing/2014/main" id="{59B9BD13-157D-F024-BB7A-5AB3F433A2C9}"/>
              </a:ext>
            </a:extLst>
          </p:cNvPr>
          <p:cNvPicPr>
            <a:picLocks noChangeAspect="1"/>
          </p:cNvPicPr>
          <p:nvPr/>
        </p:nvPicPr>
        <p:blipFill>
          <a:blip r:embed="rId3"/>
          <a:stretch>
            <a:fillRect/>
          </a:stretch>
        </p:blipFill>
        <p:spPr>
          <a:xfrm>
            <a:off x="316478" y="0"/>
            <a:ext cx="11799856" cy="6720839"/>
          </a:xfrm>
          <a:prstGeom prst="rect">
            <a:avLst/>
          </a:prstGeom>
        </p:spPr>
      </p:pic>
      <p:pic>
        <p:nvPicPr>
          <p:cNvPr id="11" name="Graphic 10" descr="Touchscreen with solid fill">
            <a:extLst>
              <a:ext uri="{FF2B5EF4-FFF2-40B4-BE49-F238E27FC236}">
                <a16:creationId xmlns:a16="http://schemas.microsoft.com/office/drawing/2014/main" id="{DB81551F-3724-EA32-CEC3-B85FB1D529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7811" y="4938398"/>
            <a:ext cx="1372634" cy="1372634"/>
          </a:xfrm>
          <a:prstGeom prst="rect">
            <a:avLst/>
          </a:prstGeom>
        </p:spPr>
      </p:pic>
    </p:spTree>
    <p:extLst>
      <p:ext uri="{BB962C8B-B14F-4D97-AF65-F5344CB8AC3E}">
        <p14:creationId xmlns:p14="http://schemas.microsoft.com/office/powerpoint/2010/main" val="1002975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ACCA4EDE-3BFD-B708-1228-410D5B6D5E2A}"/>
              </a:ext>
            </a:extLst>
          </p:cNvPr>
          <p:cNvPicPr>
            <a:picLocks noChangeAspect="1"/>
          </p:cNvPicPr>
          <p:nvPr/>
        </p:nvPicPr>
        <p:blipFill>
          <a:blip r:embed="rId3"/>
          <a:stretch>
            <a:fillRect/>
          </a:stretch>
        </p:blipFill>
        <p:spPr>
          <a:xfrm>
            <a:off x="-12927" y="66675"/>
            <a:ext cx="12204927" cy="6717534"/>
          </a:xfrm>
          <a:prstGeom prst="rect">
            <a:avLst/>
          </a:prstGeom>
        </p:spPr>
      </p:pic>
      <p:pic>
        <p:nvPicPr>
          <p:cNvPr id="6" name="Graphic 5" descr="Touchscreen with solid fill">
            <a:extLst>
              <a:ext uri="{FF2B5EF4-FFF2-40B4-BE49-F238E27FC236}">
                <a16:creationId xmlns:a16="http://schemas.microsoft.com/office/drawing/2014/main" id="{E9AE92A7-A0A5-B116-9E5C-C0D38B7042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52711" y="5195573"/>
            <a:ext cx="1372634" cy="1372634"/>
          </a:xfrm>
          <a:prstGeom prst="rect">
            <a:avLst/>
          </a:prstGeom>
        </p:spPr>
      </p:pic>
    </p:spTree>
    <p:extLst>
      <p:ext uri="{BB962C8B-B14F-4D97-AF65-F5344CB8AC3E}">
        <p14:creationId xmlns:p14="http://schemas.microsoft.com/office/powerpoint/2010/main" val="3843728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841CA5-C9E0-65B1-A2FA-40BEA98B6194}"/>
              </a:ext>
            </a:extLst>
          </p:cNvPr>
          <p:cNvSpPr>
            <a:spLocks noGrp="1"/>
          </p:cNvSpPr>
          <p:nvPr>
            <p:ph type="body" sz="quarter" idx="18"/>
          </p:nvPr>
        </p:nvSpPr>
        <p:spPr/>
        <p:txBody>
          <a:bodyPr/>
          <a:lstStyle/>
          <a:p>
            <a:endParaRPr lang="en-IE"/>
          </a:p>
        </p:txBody>
      </p:sp>
      <p:sp>
        <p:nvSpPr>
          <p:cNvPr id="3" name="Text Placeholder 2">
            <a:extLst>
              <a:ext uri="{FF2B5EF4-FFF2-40B4-BE49-F238E27FC236}">
                <a16:creationId xmlns:a16="http://schemas.microsoft.com/office/drawing/2014/main" id="{3230929F-17D1-5ECD-B31D-12E190BB018C}"/>
              </a:ext>
            </a:extLst>
          </p:cNvPr>
          <p:cNvSpPr>
            <a:spLocks noGrp="1"/>
          </p:cNvSpPr>
          <p:nvPr>
            <p:ph type="body" sz="quarter" idx="16"/>
          </p:nvPr>
        </p:nvSpPr>
        <p:spPr/>
        <p:txBody>
          <a:bodyPr>
            <a:normAutofit fontScale="92500" lnSpcReduction="10000"/>
          </a:bodyPr>
          <a:lstStyle/>
          <a:p>
            <a:endParaRPr lang="en-IE"/>
          </a:p>
        </p:txBody>
      </p:sp>
      <p:pic>
        <p:nvPicPr>
          <p:cNvPr id="5" name="Picture 4">
            <a:hlinkClick r:id="rId2"/>
            <a:extLst>
              <a:ext uri="{FF2B5EF4-FFF2-40B4-BE49-F238E27FC236}">
                <a16:creationId xmlns:a16="http://schemas.microsoft.com/office/drawing/2014/main" id="{C3CFDE44-95DE-E5BD-21F5-C83E268C756F}"/>
              </a:ext>
            </a:extLst>
          </p:cNvPr>
          <p:cNvPicPr>
            <a:picLocks noChangeAspect="1"/>
          </p:cNvPicPr>
          <p:nvPr/>
        </p:nvPicPr>
        <p:blipFill>
          <a:blip r:embed="rId3"/>
          <a:stretch>
            <a:fillRect/>
          </a:stretch>
        </p:blipFill>
        <p:spPr>
          <a:xfrm>
            <a:off x="0" y="0"/>
            <a:ext cx="12192000" cy="6868562"/>
          </a:xfrm>
          <a:prstGeom prst="rect">
            <a:avLst/>
          </a:prstGeom>
        </p:spPr>
      </p:pic>
      <p:pic>
        <p:nvPicPr>
          <p:cNvPr id="6" name="Graphic 5" descr="Touchscreen with solid fill">
            <a:extLst>
              <a:ext uri="{FF2B5EF4-FFF2-40B4-BE49-F238E27FC236}">
                <a16:creationId xmlns:a16="http://schemas.microsoft.com/office/drawing/2014/main" id="{964FE744-1382-EB86-D9E2-A533518301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5177" y="4783899"/>
            <a:ext cx="1372634" cy="1372634"/>
          </a:xfrm>
          <a:prstGeom prst="rect">
            <a:avLst/>
          </a:prstGeom>
        </p:spPr>
      </p:pic>
    </p:spTree>
    <p:extLst>
      <p:ext uri="{BB962C8B-B14F-4D97-AF65-F5344CB8AC3E}">
        <p14:creationId xmlns:p14="http://schemas.microsoft.com/office/powerpoint/2010/main" val="663819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CB884-FC04-AE57-2528-763C8D00AE44}"/>
              </a:ext>
            </a:extLst>
          </p:cNvPr>
          <p:cNvSpPr>
            <a:spLocks noGrp="1"/>
          </p:cNvSpPr>
          <p:nvPr>
            <p:ph type="body" sz="quarter" idx="18"/>
          </p:nvPr>
        </p:nvSpPr>
        <p:spPr/>
        <p:txBody>
          <a:bodyPr/>
          <a:lstStyle/>
          <a:p>
            <a:endParaRPr lang="en-IE"/>
          </a:p>
        </p:txBody>
      </p:sp>
      <p:sp>
        <p:nvSpPr>
          <p:cNvPr id="3" name="Text Placeholder 2">
            <a:extLst>
              <a:ext uri="{FF2B5EF4-FFF2-40B4-BE49-F238E27FC236}">
                <a16:creationId xmlns:a16="http://schemas.microsoft.com/office/drawing/2014/main" id="{318EC7EB-4632-FFB0-148D-2A7DCDA0BB6C}"/>
              </a:ext>
            </a:extLst>
          </p:cNvPr>
          <p:cNvSpPr>
            <a:spLocks noGrp="1"/>
          </p:cNvSpPr>
          <p:nvPr>
            <p:ph type="body" sz="quarter" idx="16"/>
          </p:nvPr>
        </p:nvSpPr>
        <p:spPr/>
        <p:txBody>
          <a:bodyPr>
            <a:normAutofit fontScale="92500" lnSpcReduction="10000"/>
          </a:bodyPr>
          <a:lstStyle/>
          <a:p>
            <a:endParaRPr lang="en-IE"/>
          </a:p>
        </p:txBody>
      </p:sp>
      <p:pic>
        <p:nvPicPr>
          <p:cNvPr id="5" name="Picture 4">
            <a:hlinkClick r:id="rId2"/>
            <a:extLst>
              <a:ext uri="{FF2B5EF4-FFF2-40B4-BE49-F238E27FC236}">
                <a16:creationId xmlns:a16="http://schemas.microsoft.com/office/drawing/2014/main" id="{E7BA5436-4BA9-40B6-BB14-3C2BC2584E03}"/>
              </a:ext>
            </a:extLst>
          </p:cNvPr>
          <p:cNvPicPr>
            <a:picLocks noChangeAspect="1"/>
          </p:cNvPicPr>
          <p:nvPr/>
        </p:nvPicPr>
        <p:blipFill>
          <a:blip r:embed="rId3"/>
          <a:stretch>
            <a:fillRect/>
          </a:stretch>
        </p:blipFill>
        <p:spPr>
          <a:xfrm>
            <a:off x="-1" y="0"/>
            <a:ext cx="12300857" cy="6858000"/>
          </a:xfrm>
          <a:prstGeom prst="rect">
            <a:avLst/>
          </a:prstGeom>
        </p:spPr>
      </p:pic>
      <p:pic>
        <p:nvPicPr>
          <p:cNvPr id="6" name="Graphic 5" descr="Touchscreen with solid fill">
            <a:extLst>
              <a:ext uri="{FF2B5EF4-FFF2-40B4-BE49-F238E27FC236}">
                <a16:creationId xmlns:a16="http://schemas.microsoft.com/office/drawing/2014/main" id="{FE1AE6A4-7B87-6ADC-FCA8-2157A300FE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5177" y="2242823"/>
            <a:ext cx="1372634" cy="1372634"/>
          </a:xfrm>
          <a:prstGeom prst="rect">
            <a:avLst/>
          </a:prstGeom>
        </p:spPr>
      </p:pic>
    </p:spTree>
    <p:extLst>
      <p:ext uri="{BB962C8B-B14F-4D97-AF65-F5344CB8AC3E}">
        <p14:creationId xmlns:p14="http://schemas.microsoft.com/office/powerpoint/2010/main" val="1876187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AA7BD1-E333-4699-76FA-D9ADC40EC0C1}"/>
              </a:ext>
            </a:extLst>
          </p:cNvPr>
          <p:cNvSpPr/>
          <p:nvPr/>
        </p:nvSpPr>
        <p:spPr>
          <a:xfrm>
            <a:off x="6096605" y="0"/>
            <a:ext cx="6096001" cy="82237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 Placeholder 3">
            <a:extLst>
              <a:ext uri="{FF2B5EF4-FFF2-40B4-BE49-F238E27FC236}">
                <a16:creationId xmlns:a16="http://schemas.microsoft.com/office/drawing/2014/main" id="{5EEE4C0D-5AEB-E2D4-C67D-D1F890009902}"/>
              </a:ext>
            </a:extLst>
          </p:cNvPr>
          <p:cNvSpPr>
            <a:spLocks noGrp="1"/>
          </p:cNvSpPr>
          <p:nvPr>
            <p:ph type="body" sz="quarter" idx="15"/>
          </p:nvPr>
        </p:nvSpPr>
        <p:spPr>
          <a:xfrm>
            <a:off x="6781160" y="1049309"/>
            <a:ext cx="511077" cy="635000"/>
          </a:xfrm>
        </p:spPr>
        <p:txBody>
          <a:bodyPr/>
          <a:lstStyle/>
          <a:p>
            <a:r>
              <a:rPr lang="en-IE" sz="2400" b="1" dirty="0"/>
              <a:t>1</a:t>
            </a:r>
          </a:p>
        </p:txBody>
      </p:sp>
      <p:sp>
        <p:nvSpPr>
          <p:cNvPr id="18" name="Text Placeholder 2">
            <a:extLst>
              <a:ext uri="{FF2B5EF4-FFF2-40B4-BE49-F238E27FC236}">
                <a16:creationId xmlns:a16="http://schemas.microsoft.com/office/drawing/2014/main" id="{6E3A8FF5-4C8B-B893-0026-02F2EDE5650D}"/>
              </a:ext>
            </a:extLst>
          </p:cNvPr>
          <p:cNvSpPr>
            <a:spLocks noGrp="1"/>
          </p:cNvSpPr>
          <p:nvPr>
            <p:ph type="body" sz="quarter" idx="14"/>
          </p:nvPr>
        </p:nvSpPr>
        <p:spPr>
          <a:xfrm>
            <a:off x="7511069" y="865480"/>
            <a:ext cx="4465067" cy="822373"/>
          </a:xfrm>
        </p:spPr>
        <p:txBody>
          <a:bodyPr/>
          <a:lstStyle/>
          <a:p>
            <a:pPr>
              <a:lnSpc>
                <a:spcPct val="100000"/>
              </a:lnSpc>
              <a:spcBef>
                <a:spcPts val="0"/>
              </a:spcBef>
            </a:pPr>
            <a:r>
              <a:rPr lang="en-IE" sz="2000" b="1" dirty="0"/>
              <a:t>Responding to a Regional Tourism Crisis</a:t>
            </a:r>
          </a:p>
        </p:txBody>
      </p:sp>
      <p:sp>
        <p:nvSpPr>
          <p:cNvPr id="19" name="Text Placeholder 7">
            <a:extLst>
              <a:ext uri="{FF2B5EF4-FFF2-40B4-BE49-F238E27FC236}">
                <a16:creationId xmlns:a16="http://schemas.microsoft.com/office/drawing/2014/main" id="{C5E69046-CE42-EDCE-C523-78E2FAD38986}"/>
              </a:ext>
            </a:extLst>
          </p:cNvPr>
          <p:cNvSpPr txBox="1">
            <a:spLocks/>
          </p:cNvSpPr>
          <p:nvPr/>
        </p:nvSpPr>
        <p:spPr>
          <a:xfrm>
            <a:off x="7511069" y="2244120"/>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Understanding the Level of Crisis Activation &amp; Response</a:t>
            </a:r>
            <a:endParaRPr lang="en-IE" sz="1800" b="1" i="1" dirty="0"/>
          </a:p>
        </p:txBody>
      </p:sp>
      <p:sp>
        <p:nvSpPr>
          <p:cNvPr id="20" name="Text Placeholder 8">
            <a:extLst>
              <a:ext uri="{FF2B5EF4-FFF2-40B4-BE49-F238E27FC236}">
                <a16:creationId xmlns:a16="http://schemas.microsoft.com/office/drawing/2014/main" id="{F80ADE41-52F3-1116-D8DC-34A97C1C247A}"/>
              </a:ext>
            </a:extLst>
          </p:cNvPr>
          <p:cNvSpPr txBox="1">
            <a:spLocks/>
          </p:cNvSpPr>
          <p:nvPr/>
        </p:nvSpPr>
        <p:spPr>
          <a:xfrm>
            <a:off x="6791682" y="3781479"/>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3</a:t>
            </a:r>
          </a:p>
        </p:txBody>
      </p:sp>
      <p:sp>
        <p:nvSpPr>
          <p:cNvPr id="21" name="Text Placeholder 9">
            <a:extLst>
              <a:ext uri="{FF2B5EF4-FFF2-40B4-BE49-F238E27FC236}">
                <a16:creationId xmlns:a16="http://schemas.microsoft.com/office/drawing/2014/main" id="{F9F9552F-B0CA-7394-6982-FBF91E4C8B8B}"/>
              </a:ext>
            </a:extLst>
          </p:cNvPr>
          <p:cNvSpPr txBox="1">
            <a:spLocks/>
          </p:cNvSpPr>
          <p:nvPr/>
        </p:nvSpPr>
        <p:spPr>
          <a:xfrm>
            <a:off x="7495059" y="3374294"/>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Optimizing Regional Crisis Intelligence</a:t>
            </a:r>
          </a:p>
        </p:txBody>
      </p:sp>
      <p:sp>
        <p:nvSpPr>
          <p:cNvPr id="22" name="Text Placeholder 10">
            <a:extLst>
              <a:ext uri="{FF2B5EF4-FFF2-40B4-BE49-F238E27FC236}">
                <a16:creationId xmlns:a16="http://schemas.microsoft.com/office/drawing/2014/main" id="{5FDB09AE-D1D4-DBC7-6063-2E577518C181}"/>
              </a:ext>
            </a:extLst>
          </p:cNvPr>
          <p:cNvSpPr txBox="1">
            <a:spLocks/>
          </p:cNvSpPr>
          <p:nvPr/>
        </p:nvSpPr>
        <p:spPr>
          <a:xfrm>
            <a:off x="6767305" y="424188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b="1" dirty="0"/>
          </a:p>
        </p:txBody>
      </p:sp>
      <p:sp>
        <p:nvSpPr>
          <p:cNvPr id="23" name="Text Placeholder 11">
            <a:extLst>
              <a:ext uri="{FF2B5EF4-FFF2-40B4-BE49-F238E27FC236}">
                <a16:creationId xmlns:a16="http://schemas.microsoft.com/office/drawing/2014/main" id="{C1C25850-9B2E-F83E-70FD-4193D16ACF90}"/>
              </a:ext>
            </a:extLst>
          </p:cNvPr>
          <p:cNvSpPr txBox="1">
            <a:spLocks/>
          </p:cNvSpPr>
          <p:nvPr/>
        </p:nvSpPr>
        <p:spPr>
          <a:xfrm>
            <a:off x="7543087" y="5111256"/>
            <a:ext cx="4465067" cy="127645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solidFill>
                  <a:srgbClr val="4D4D4D"/>
                </a:solidFill>
              </a:rPr>
              <a:t>Regional Communication for A Cohesive Unified Approach </a:t>
            </a:r>
          </a:p>
          <a:p>
            <a:pPr>
              <a:lnSpc>
                <a:spcPct val="100000"/>
              </a:lnSpc>
              <a:spcBef>
                <a:spcPts val="0"/>
              </a:spcBef>
            </a:pPr>
            <a:r>
              <a:rPr lang="en-IE" sz="1800" i="1" dirty="0"/>
              <a:t>‘We are in this Together’</a:t>
            </a:r>
          </a:p>
        </p:txBody>
      </p:sp>
      <p:sp>
        <p:nvSpPr>
          <p:cNvPr id="24" name="Text Placeholder 4">
            <a:extLst>
              <a:ext uri="{FF2B5EF4-FFF2-40B4-BE49-F238E27FC236}">
                <a16:creationId xmlns:a16="http://schemas.microsoft.com/office/drawing/2014/main" id="{2E5FB08D-B471-2455-01FC-DF8E08AFE5DF}"/>
              </a:ext>
            </a:extLst>
          </p:cNvPr>
          <p:cNvSpPr txBox="1">
            <a:spLocks/>
          </p:cNvSpPr>
          <p:nvPr/>
        </p:nvSpPr>
        <p:spPr>
          <a:xfrm>
            <a:off x="1295400" y="191861"/>
            <a:ext cx="4800599" cy="6036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a:t>Table of Contents</a:t>
            </a:r>
            <a:endParaRPr lang="en-IE" sz="3200" dirty="0"/>
          </a:p>
        </p:txBody>
      </p:sp>
      <p:sp>
        <p:nvSpPr>
          <p:cNvPr id="25" name="Text Placeholder 3">
            <a:extLst>
              <a:ext uri="{FF2B5EF4-FFF2-40B4-BE49-F238E27FC236}">
                <a16:creationId xmlns:a16="http://schemas.microsoft.com/office/drawing/2014/main" id="{4DB249A3-4BC8-9AFC-D671-7FAD06952837}"/>
              </a:ext>
            </a:extLst>
          </p:cNvPr>
          <p:cNvSpPr txBox="1">
            <a:spLocks/>
          </p:cNvSpPr>
          <p:nvPr/>
        </p:nvSpPr>
        <p:spPr>
          <a:xfrm>
            <a:off x="6781160" y="2331814"/>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26" name="Text Placeholder 3">
            <a:extLst>
              <a:ext uri="{FF2B5EF4-FFF2-40B4-BE49-F238E27FC236}">
                <a16:creationId xmlns:a16="http://schemas.microsoft.com/office/drawing/2014/main" id="{9A71428C-FF1B-BA75-AD97-E413D9FAAE8D}"/>
              </a:ext>
            </a:extLst>
          </p:cNvPr>
          <p:cNvSpPr txBox="1">
            <a:spLocks/>
          </p:cNvSpPr>
          <p:nvPr/>
        </p:nvSpPr>
        <p:spPr>
          <a:xfrm>
            <a:off x="1053603" y="668257"/>
            <a:ext cx="5257549" cy="3619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000" b="0" dirty="0"/>
              <a:t>Response Activation and Communication with Industry for Regional Collaboration</a:t>
            </a:r>
          </a:p>
          <a:p>
            <a:pPr marL="0" indent="0" algn="l">
              <a:lnSpc>
                <a:spcPct val="100000"/>
              </a:lnSpc>
              <a:spcBef>
                <a:spcPts val="0"/>
              </a:spcBef>
            </a:pPr>
            <a:endParaRPr lang="en-GB" sz="1000" i="0" dirty="0">
              <a:effectLst/>
            </a:endParaRPr>
          </a:p>
          <a:p>
            <a:pPr marL="0" indent="0">
              <a:lnSpc>
                <a:spcPct val="100000"/>
              </a:lnSpc>
              <a:spcBef>
                <a:spcPts val="0"/>
              </a:spcBef>
            </a:pPr>
            <a:r>
              <a:rPr lang="en-GB" sz="2000" dirty="0"/>
              <a:t>This Module guides how regions should proceed through a crisis response from beginning from the first hour and immediate activation until the recovery phase can begin. It provides guidance on the level of activation and approaches to</a:t>
            </a:r>
            <a:r>
              <a:rPr lang="en-GB" sz="2000" b="0" i="0" dirty="0">
                <a:solidFill>
                  <a:schemeClr val="bg1"/>
                </a:solidFill>
                <a:effectLst/>
              </a:rPr>
              <a:t> regional tourism crisis management responses, and </a:t>
            </a:r>
            <a:r>
              <a:rPr lang="en-GB" sz="2000" dirty="0"/>
              <a:t>how regions can collaborate w</a:t>
            </a:r>
            <a:r>
              <a:rPr lang="en-GB" sz="2000" b="0" i="0" dirty="0">
                <a:solidFill>
                  <a:schemeClr val="bg1"/>
                </a:solidFill>
                <a:effectLst/>
              </a:rPr>
              <a:t>ith emergency services, stakeholders, and other regions so that a unified cohesive approach can be administered. It demonstrates how everyone has a role to play in the mitigation and recovery response of a crisis. Each region is different in its response planning to support this there are examples of how to manage and not manage a crisis response </a:t>
            </a:r>
            <a:r>
              <a:rPr lang="en-GB" sz="2000" dirty="0"/>
              <a:t>b</a:t>
            </a:r>
            <a:r>
              <a:rPr lang="en-GB" sz="2000" b="0" i="0" dirty="0">
                <a:solidFill>
                  <a:schemeClr val="bg1"/>
                </a:solidFill>
                <a:effectLst/>
              </a:rPr>
              <a:t>ased on scenarios and lessons learned from other regions that have gone through a crisis. </a:t>
            </a:r>
          </a:p>
        </p:txBody>
      </p:sp>
      <p:sp>
        <p:nvSpPr>
          <p:cNvPr id="27" name="TextBox 26">
            <a:extLst>
              <a:ext uri="{FF2B5EF4-FFF2-40B4-BE49-F238E27FC236}">
                <a16:creationId xmlns:a16="http://schemas.microsoft.com/office/drawing/2014/main" id="{8E233F10-736D-1518-DD4A-087217C402AF}"/>
              </a:ext>
            </a:extLst>
          </p:cNvPr>
          <p:cNvSpPr txBox="1"/>
          <p:nvPr/>
        </p:nvSpPr>
        <p:spPr>
          <a:xfrm>
            <a:off x="6096605" y="191861"/>
            <a:ext cx="6096001" cy="523220"/>
          </a:xfrm>
          <a:prstGeom prst="rect">
            <a:avLst/>
          </a:prstGeom>
          <a:solidFill>
            <a:srgbClr val="F27954"/>
          </a:solidFill>
        </p:spPr>
        <p:txBody>
          <a:bodyPr wrap="square" rtlCol="0">
            <a:spAutoFit/>
          </a:bodyPr>
          <a:lstStyle/>
          <a:p>
            <a:pPr algn="ctr"/>
            <a:r>
              <a:rPr lang="en-IE" sz="2800" dirty="0">
                <a:solidFill>
                  <a:schemeClr val="bg1"/>
                </a:solidFill>
              </a:rPr>
              <a:t>Sections 1 - 4</a:t>
            </a:r>
          </a:p>
        </p:txBody>
      </p:sp>
      <p:sp>
        <p:nvSpPr>
          <p:cNvPr id="28" name="Text Placeholder 8">
            <a:extLst>
              <a:ext uri="{FF2B5EF4-FFF2-40B4-BE49-F238E27FC236}">
                <a16:creationId xmlns:a16="http://schemas.microsoft.com/office/drawing/2014/main" id="{E86715B3-F778-3A2E-7037-5DB931146D69}"/>
              </a:ext>
            </a:extLst>
          </p:cNvPr>
          <p:cNvSpPr txBox="1">
            <a:spLocks/>
          </p:cNvSpPr>
          <p:nvPr/>
        </p:nvSpPr>
        <p:spPr>
          <a:xfrm>
            <a:off x="6791682" y="5337291"/>
            <a:ext cx="462322" cy="653195"/>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4</a:t>
            </a:r>
          </a:p>
        </p:txBody>
      </p:sp>
      <p:sp>
        <p:nvSpPr>
          <p:cNvPr id="29" name="Text Placeholder 4">
            <a:extLst>
              <a:ext uri="{FF2B5EF4-FFF2-40B4-BE49-F238E27FC236}">
                <a16:creationId xmlns:a16="http://schemas.microsoft.com/office/drawing/2014/main" id="{7750FFA1-5879-36DF-5478-0A6863275A22}"/>
              </a:ext>
            </a:extLst>
          </p:cNvPr>
          <p:cNvSpPr txBox="1">
            <a:spLocks/>
          </p:cNvSpPr>
          <p:nvPr/>
        </p:nvSpPr>
        <p:spPr>
          <a:xfrm>
            <a:off x="7511068" y="3924204"/>
            <a:ext cx="4497085" cy="1086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i="1" dirty="0">
                <a:solidFill>
                  <a:srgbClr val="4D4D4D"/>
                </a:solidFill>
              </a:rPr>
              <a:t>So a region can optimally understand the crisis situation, adapt response if necessary, and quickly get back to normal</a:t>
            </a:r>
          </a:p>
        </p:txBody>
      </p:sp>
      <p:sp>
        <p:nvSpPr>
          <p:cNvPr id="30" name="Text Placeholder 4">
            <a:extLst>
              <a:ext uri="{FF2B5EF4-FFF2-40B4-BE49-F238E27FC236}">
                <a16:creationId xmlns:a16="http://schemas.microsoft.com/office/drawing/2014/main" id="{C9128354-F69E-3233-32E6-6F29BC046FFC}"/>
              </a:ext>
            </a:extLst>
          </p:cNvPr>
          <p:cNvSpPr txBox="1">
            <a:spLocks/>
          </p:cNvSpPr>
          <p:nvPr/>
        </p:nvSpPr>
        <p:spPr>
          <a:xfrm>
            <a:off x="7511069" y="1459556"/>
            <a:ext cx="4497085" cy="1086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i="1" dirty="0">
                <a:solidFill>
                  <a:srgbClr val="4D4D4D"/>
                </a:solidFill>
              </a:rPr>
              <a:t>Preparing European Regions How to Respond to an Eminent Crisis</a:t>
            </a:r>
          </a:p>
        </p:txBody>
      </p:sp>
    </p:spTree>
    <p:extLst>
      <p:ext uri="{BB962C8B-B14F-4D97-AF65-F5344CB8AC3E}">
        <p14:creationId xmlns:p14="http://schemas.microsoft.com/office/powerpoint/2010/main" val="1525542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8B467451-1DA9-1E88-998D-71A340C3D28C}"/>
              </a:ext>
            </a:extLst>
          </p:cNvPr>
          <p:cNvPicPr>
            <a:picLocks noChangeAspect="1"/>
          </p:cNvPicPr>
          <p:nvPr/>
        </p:nvPicPr>
        <p:blipFill>
          <a:blip r:embed="rId3"/>
          <a:stretch>
            <a:fillRect/>
          </a:stretch>
        </p:blipFill>
        <p:spPr>
          <a:xfrm>
            <a:off x="1590759" y="0"/>
            <a:ext cx="8150438" cy="6858000"/>
          </a:xfrm>
          <a:prstGeom prst="rect">
            <a:avLst/>
          </a:prstGeom>
        </p:spPr>
      </p:pic>
      <p:pic>
        <p:nvPicPr>
          <p:cNvPr id="6" name="Graphic 5" descr="Touchscreen with solid fill">
            <a:extLst>
              <a:ext uri="{FF2B5EF4-FFF2-40B4-BE49-F238E27FC236}">
                <a16:creationId xmlns:a16="http://schemas.microsoft.com/office/drawing/2014/main" id="{E7FF4468-D3D1-C9A8-DFB6-3B6BC1B6BF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67011" y="3429000"/>
            <a:ext cx="1372634" cy="1372634"/>
          </a:xfrm>
          <a:prstGeom prst="rect">
            <a:avLst/>
          </a:prstGeom>
        </p:spPr>
      </p:pic>
    </p:spTree>
    <p:extLst>
      <p:ext uri="{BB962C8B-B14F-4D97-AF65-F5344CB8AC3E}">
        <p14:creationId xmlns:p14="http://schemas.microsoft.com/office/powerpoint/2010/main" val="2579108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49102" y="1614860"/>
            <a:ext cx="8767664" cy="4217270"/>
          </a:xfrm>
        </p:spPr>
        <p:txBody>
          <a:bodyPr>
            <a:normAutofit fontScale="92500" lnSpcReduction="20000"/>
          </a:bodyPr>
          <a:lstStyle/>
          <a:p>
            <a:r>
              <a:rPr lang="en-GB" b="0" i="0" dirty="0">
                <a:effectLst/>
                <a:latin typeface="NexusSerif"/>
              </a:rPr>
              <a:t>The feedback that tourists share online also serves as an information source for others' pre-trip safety perceptions. In essence, the study asserts that tourists' sense of destination safety is not static but dynamic given multiple time–space dimensions, forms of interpersonal communication, and social interactions (</a:t>
            </a:r>
            <a:r>
              <a:rPr lang="en-GB" b="0" i="0" u="none" strike="noStrike" dirty="0">
                <a:effectLst/>
                <a:latin typeface="NexusSerif"/>
                <a:hlinkClick r:id="rId2">
                  <a:extLst>
                    <a:ext uri="{A12FA001-AC4F-418D-AE19-62706E023703}">
                      <ahyp:hlinkClr xmlns:ahyp="http://schemas.microsoft.com/office/drawing/2018/hyperlinkcolor" val="tx"/>
                    </a:ext>
                  </a:extLst>
                </a:hlinkClick>
              </a:rPr>
              <a:t>Barnes, 2018</a:t>
            </a:r>
            <a:r>
              <a:rPr lang="en-GB" b="0" i="0" dirty="0">
                <a:effectLst/>
                <a:latin typeface="NexusSerif"/>
              </a:rPr>
              <a:t>).</a:t>
            </a:r>
          </a:p>
          <a:p>
            <a:endParaRPr lang="en-GB" dirty="0">
              <a:latin typeface="NexusSerif"/>
            </a:endParaRPr>
          </a:p>
          <a:p>
            <a:r>
              <a:rPr lang="en-GB" b="0" i="0" dirty="0">
                <a:effectLst/>
                <a:latin typeface="NexusSerif"/>
              </a:rPr>
              <a:t>First, before a trip, tourists leverage information sources including input from the public sector, general media, social media, and other actors to form safety impressions and make corresponding destination judgments. Government and public sector information sources are considered the most trustworthy. However, tourists are also influenced by media reports, word of mouth on social media, and opinions from their close circles. It is therefore important for DMOs to track media reports and to identify coverage that may contain misinformation. DMOs can then direct prospective tourists to more reliable sources. </a:t>
            </a:r>
            <a:endParaRPr lang="en-IE" dirty="0"/>
          </a:p>
          <a:p>
            <a:endParaRPr lang="en-GB" dirty="0"/>
          </a:p>
          <a:p>
            <a:endParaRPr lang="en-IE" i="1" dirty="0"/>
          </a:p>
        </p:txBody>
      </p:sp>
      <p:sp>
        <p:nvSpPr>
          <p:cNvPr id="6" name="Text Placeholder 5">
            <a:extLst>
              <a:ext uri="{FF2B5EF4-FFF2-40B4-BE49-F238E27FC236}">
                <a16:creationId xmlns:a16="http://schemas.microsoft.com/office/drawing/2014/main" id="{89F7EB5D-1C93-23F2-742F-0BF5BD390B8E}"/>
              </a:ext>
            </a:extLst>
          </p:cNvPr>
          <p:cNvSpPr>
            <a:spLocks noGrp="1"/>
          </p:cNvSpPr>
          <p:nvPr>
            <p:ph type="body" sz="quarter" idx="16"/>
          </p:nvPr>
        </p:nvSpPr>
        <p:spPr>
          <a:xfrm>
            <a:off x="740154" y="529731"/>
            <a:ext cx="10596674" cy="916887"/>
          </a:xfrm>
        </p:spPr>
        <p:txBody>
          <a:bodyPr>
            <a:normAutofit fontScale="92500" lnSpcReduction="20000"/>
          </a:bodyPr>
          <a:lstStyle/>
          <a:p>
            <a:r>
              <a:rPr lang="en-GB" sz="3600" b="1" i="0" dirty="0">
                <a:effectLst/>
              </a:rPr>
              <a:t>Articles: </a:t>
            </a:r>
            <a:r>
              <a:rPr lang="en-GB" sz="3600" b="0" dirty="0"/>
              <a:t>Tourism Regions Should Track and Manage What Tourists Themselves are Saying that is </a:t>
            </a:r>
            <a:r>
              <a:rPr lang="en-GB" sz="3600" b="0" dirty="0" err="1"/>
              <a:t>Misinformational</a:t>
            </a:r>
            <a:endParaRPr lang="en-IE" dirty="0"/>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3"/>
            <a:extLst>
              <a:ext uri="{FF2B5EF4-FFF2-40B4-BE49-F238E27FC236}">
                <a16:creationId xmlns:a16="http://schemas.microsoft.com/office/drawing/2014/main" id="{677A4E1D-CB32-EDFA-3941-E9EC988EB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89181" y="3344476"/>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3">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Tree>
    <p:extLst>
      <p:ext uri="{BB962C8B-B14F-4D97-AF65-F5344CB8AC3E}">
        <p14:creationId xmlns:p14="http://schemas.microsoft.com/office/powerpoint/2010/main" val="539997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182F8B-4FA0-47F6-F380-4A018C7B529A}"/>
              </a:ext>
            </a:extLst>
          </p:cNvPr>
          <p:cNvSpPr>
            <a:spLocks noGrp="1"/>
          </p:cNvSpPr>
          <p:nvPr>
            <p:ph type="body" sz="quarter" idx="18"/>
          </p:nvPr>
        </p:nvSpPr>
        <p:spPr>
          <a:xfrm>
            <a:off x="458490" y="1046463"/>
            <a:ext cx="5637510" cy="5706117"/>
          </a:xfrm>
        </p:spPr>
        <p:txBody>
          <a:bodyPr>
            <a:normAutofit fontScale="85000" lnSpcReduction="20000"/>
          </a:bodyPr>
          <a:lstStyle/>
          <a:p>
            <a:r>
              <a:rPr lang="en-GB" dirty="0"/>
              <a:t>Deactivating the Tourism Crisis Management Team. The timing will vary depending on the nature of the crisis, and the responsibility for long-term strategic recovery activities should transfer to the relevant regional tourism board at the completion of the TCMT’s tactical recovery activities. </a:t>
            </a:r>
          </a:p>
          <a:p>
            <a:endParaRPr lang="en-GB" dirty="0"/>
          </a:p>
          <a:p>
            <a:r>
              <a:rPr lang="en-GB" dirty="0"/>
              <a:t>Product and Experience Redevelopment. The TCMT should participate in understanding their markets and if they have changed (e.g., is there a ‘new normal’ or ‘new tourist’). They should participate in planning with relevant agencies to restore key visitor infrastructure and public attractions.</a:t>
            </a:r>
          </a:p>
          <a:p>
            <a:endParaRPr lang="en-GB" dirty="0"/>
          </a:p>
          <a:p>
            <a:endParaRPr lang="en-GB" dirty="0"/>
          </a:p>
          <a:p>
            <a:r>
              <a:rPr lang="en-GB" dirty="0"/>
              <a:t>The TCMT should review and update the CMS and CMP and website accordingly and relay the learnings  through scenario planning and training if needed. </a:t>
            </a:r>
          </a:p>
          <a:p>
            <a:endParaRPr lang="en-GB" dirty="0"/>
          </a:p>
          <a:p>
            <a:r>
              <a:rPr lang="en-GB" dirty="0"/>
              <a:t>These steps can be adapted to suit the needs of the region. It should be identified who should conduct each activity and include them in the Crisis Management Plan.</a:t>
            </a:r>
            <a:endParaRPr lang="en-IE" dirty="0"/>
          </a:p>
          <a:p>
            <a:endParaRPr lang="en-IE" dirty="0"/>
          </a:p>
        </p:txBody>
      </p:sp>
      <p:sp>
        <p:nvSpPr>
          <p:cNvPr id="6" name="Text Placeholder 5">
            <a:extLst>
              <a:ext uri="{FF2B5EF4-FFF2-40B4-BE49-F238E27FC236}">
                <a16:creationId xmlns:a16="http://schemas.microsoft.com/office/drawing/2014/main" id="{83428EDC-7673-0BEB-13BE-AA913555A5E2}"/>
              </a:ext>
            </a:extLst>
          </p:cNvPr>
          <p:cNvSpPr>
            <a:spLocks noGrp="1"/>
          </p:cNvSpPr>
          <p:nvPr>
            <p:ph type="body" sz="quarter" idx="16"/>
          </p:nvPr>
        </p:nvSpPr>
        <p:spPr>
          <a:xfrm>
            <a:off x="458490" y="0"/>
            <a:ext cx="6139534" cy="1028056"/>
          </a:xfrm>
        </p:spPr>
        <p:txBody>
          <a:bodyPr>
            <a:normAutofit fontScale="62500" lnSpcReduction="20000"/>
          </a:bodyPr>
          <a:lstStyle/>
          <a:p>
            <a:r>
              <a:rPr lang="en-GB" sz="6400" dirty="0"/>
              <a:t>Step 7 </a:t>
            </a:r>
            <a:r>
              <a:rPr lang="en-GB" sz="4400" dirty="0"/>
              <a:t>Deactivating the TCMT</a:t>
            </a:r>
          </a:p>
          <a:p>
            <a:r>
              <a:rPr lang="en-GB" sz="4400" dirty="0"/>
              <a:t>Long-Term Actions: day 15 and beyond</a:t>
            </a:r>
            <a:endParaRPr lang="en-IE" sz="4400" dirty="0"/>
          </a:p>
          <a:p>
            <a:endParaRPr lang="en-IE" dirty="0"/>
          </a:p>
        </p:txBody>
      </p:sp>
      <p:pic>
        <p:nvPicPr>
          <p:cNvPr id="13" name="Picture Placeholder 12" descr="A group of hands holding a plant&#10;&#10;Description automatically generated with low confidence">
            <a:extLst>
              <a:ext uri="{FF2B5EF4-FFF2-40B4-BE49-F238E27FC236}">
                <a16:creationId xmlns:a16="http://schemas.microsoft.com/office/drawing/2014/main" id="{F96968C2-8F2F-2C78-1619-3C08C26D6AD8}"/>
              </a:ext>
            </a:extLst>
          </p:cNvPr>
          <p:cNvPicPr>
            <a:picLocks noGrp="1" noChangeAspect="1"/>
          </p:cNvPicPr>
          <p:nvPr>
            <p:ph type="pic" sz="quarter" idx="10"/>
          </p:nvPr>
        </p:nvPicPr>
        <p:blipFill rotWithShape="1">
          <a:blip r:embed="rId2"/>
          <a:srcRect l="11255" r="40553"/>
          <a:stretch/>
        </p:blipFill>
        <p:spPr>
          <a:xfrm>
            <a:off x="6392300" y="228600"/>
            <a:ext cx="5564883" cy="5447571"/>
          </a:xfrm>
        </p:spPr>
      </p:pic>
    </p:spTree>
    <p:extLst>
      <p:ext uri="{BB962C8B-B14F-4D97-AF65-F5344CB8AC3E}">
        <p14:creationId xmlns:p14="http://schemas.microsoft.com/office/powerpoint/2010/main" val="1090270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182F8B-4FA0-47F6-F380-4A018C7B529A}"/>
              </a:ext>
            </a:extLst>
          </p:cNvPr>
          <p:cNvSpPr>
            <a:spLocks noGrp="1"/>
          </p:cNvSpPr>
          <p:nvPr>
            <p:ph type="body" sz="quarter" idx="18"/>
          </p:nvPr>
        </p:nvSpPr>
        <p:spPr>
          <a:xfrm>
            <a:off x="458490" y="1046463"/>
            <a:ext cx="5637510" cy="5706117"/>
          </a:xfrm>
        </p:spPr>
        <p:txBody>
          <a:bodyPr>
            <a:normAutofit fontScale="85000" lnSpcReduction="20000"/>
          </a:bodyPr>
          <a:lstStyle/>
          <a:p>
            <a:r>
              <a:rPr lang="en-GB" dirty="0"/>
              <a:t>Deactivating the Tourism Crisis Management Team. The timing will vary depending on the nature of the crisis, and the responsibility for long-term strategic recovery activities should transfer to the relevant regional tourism board at the completion of the TCMT’s tactical recovery activities. </a:t>
            </a:r>
          </a:p>
          <a:p>
            <a:endParaRPr lang="en-GB" dirty="0"/>
          </a:p>
          <a:p>
            <a:r>
              <a:rPr lang="en-GB" dirty="0"/>
              <a:t>Product and Experience Redevelopment. The TCMT should participate in understanding their markets and if they have changed (e.g., is there a ‘new normal’ or ‘new tourist’). They should participate in planning with relevant agencies to restore key visitor infrastructure and public attractions.</a:t>
            </a:r>
          </a:p>
          <a:p>
            <a:endParaRPr lang="en-GB" dirty="0"/>
          </a:p>
          <a:p>
            <a:endParaRPr lang="en-GB" dirty="0"/>
          </a:p>
          <a:p>
            <a:r>
              <a:rPr lang="en-GB" dirty="0"/>
              <a:t>The TCMT should review and update the CMS and CMP and website accordingly and relay the learnings  through scenario planning and training if needed. </a:t>
            </a:r>
          </a:p>
          <a:p>
            <a:endParaRPr lang="en-GB" dirty="0"/>
          </a:p>
          <a:p>
            <a:r>
              <a:rPr lang="en-GB" dirty="0"/>
              <a:t>These steps can be adapted to suit the needs of the region. It should be identified who should conduct each activity and include them in the Crisis Management Plan.</a:t>
            </a:r>
            <a:endParaRPr lang="en-IE" dirty="0"/>
          </a:p>
          <a:p>
            <a:endParaRPr lang="en-IE" dirty="0"/>
          </a:p>
        </p:txBody>
      </p:sp>
      <p:sp>
        <p:nvSpPr>
          <p:cNvPr id="6" name="Text Placeholder 5">
            <a:extLst>
              <a:ext uri="{FF2B5EF4-FFF2-40B4-BE49-F238E27FC236}">
                <a16:creationId xmlns:a16="http://schemas.microsoft.com/office/drawing/2014/main" id="{83428EDC-7673-0BEB-13BE-AA913555A5E2}"/>
              </a:ext>
            </a:extLst>
          </p:cNvPr>
          <p:cNvSpPr>
            <a:spLocks noGrp="1"/>
          </p:cNvSpPr>
          <p:nvPr>
            <p:ph type="body" sz="quarter" idx="16"/>
          </p:nvPr>
        </p:nvSpPr>
        <p:spPr>
          <a:xfrm>
            <a:off x="458490" y="0"/>
            <a:ext cx="5861183" cy="1028056"/>
          </a:xfrm>
        </p:spPr>
        <p:txBody>
          <a:bodyPr>
            <a:normAutofit fontScale="70000" lnSpcReduction="20000"/>
          </a:bodyPr>
          <a:lstStyle/>
          <a:p>
            <a:r>
              <a:rPr lang="en-GB" sz="6400" dirty="0"/>
              <a:t>Step 7 </a:t>
            </a:r>
            <a:r>
              <a:rPr lang="en-GB" dirty="0"/>
              <a:t>Deactivating the TCMT</a:t>
            </a:r>
          </a:p>
          <a:p>
            <a:r>
              <a:rPr lang="en-GB" dirty="0"/>
              <a:t>Long-Term Actions: day 15 and beyond</a:t>
            </a:r>
            <a:endParaRPr lang="en-IE" dirty="0"/>
          </a:p>
          <a:p>
            <a:endParaRPr lang="en-IE" dirty="0"/>
          </a:p>
        </p:txBody>
      </p:sp>
      <p:pic>
        <p:nvPicPr>
          <p:cNvPr id="13" name="Picture Placeholder 12" descr="A group of hands holding a plant&#10;&#10;Description automatically generated with low confidence">
            <a:extLst>
              <a:ext uri="{FF2B5EF4-FFF2-40B4-BE49-F238E27FC236}">
                <a16:creationId xmlns:a16="http://schemas.microsoft.com/office/drawing/2014/main" id="{F96968C2-8F2F-2C78-1619-3C08C26D6AD8}"/>
              </a:ext>
            </a:extLst>
          </p:cNvPr>
          <p:cNvPicPr>
            <a:picLocks noGrp="1" noChangeAspect="1"/>
          </p:cNvPicPr>
          <p:nvPr>
            <p:ph type="pic" sz="quarter" idx="10"/>
          </p:nvPr>
        </p:nvPicPr>
        <p:blipFill rotWithShape="1">
          <a:blip r:embed="rId2"/>
          <a:srcRect l="11255" r="40553"/>
          <a:stretch/>
        </p:blipFill>
        <p:spPr>
          <a:xfrm>
            <a:off x="6392300" y="228600"/>
            <a:ext cx="5564883" cy="5447571"/>
          </a:xfrm>
        </p:spPr>
      </p:pic>
    </p:spTree>
    <p:extLst>
      <p:ext uri="{BB962C8B-B14F-4D97-AF65-F5344CB8AC3E}">
        <p14:creationId xmlns:p14="http://schemas.microsoft.com/office/powerpoint/2010/main" val="109864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tanding in front of a group of people sitting at a table&#10;&#10;Description automatically generated with medium confidence">
            <a:extLst>
              <a:ext uri="{FF2B5EF4-FFF2-40B4-BE49-F238E27FC236}">
                <a16:creationId xmlns:a16="http://schemas.microsoft.com/office/drawing/2014/main" id="{C322E310-4FAB-5C2F-244F-64811850839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3090" b="13090"/>
          <a:stretch>
            <a:fillRect/>
          </a:stretch>
        </p:blipFill>
        <p:spPr/>
      </p:pic>
      <p:sp>
        <p:nvSpPr>
          <p:cNvPr id="7" name="Text Placeholder 6">
            <a:extLst>
              <a:ext uri="{FF2B5EF4-FFF2-40B4-BE49-F238E27FC236}">
                <a16:creationId xmlns:a16="http://schemas.microsoft.com/office/drawing/2014/main" id="{83AB6786-ED78-52D6-CDF0-5345534EEFC4}"/>
              </a:ext>
            </a:extLst>
          </p:cNvPr>
          <p:cNvSpPr>
            <a:spLocks noGrp="1"/>
          </p:cNvSpPr>
          <p:nvPr>
            <p:ph type="body" sz="quarter" idx="16"/>
          </p:nvPr>
        </p:nvSpPr>
        <p:spPr>
          <a:xfrm>
            <a:off x="6420495" y="1257017"/>
            <a:ext cx="5601176" cy="582221"/>
          </a:xfrm>
        </p:spPr>
        <p:txBody>
          <a:bodyPr>
            <a:noAutofit/>
          </a:bodyPr>
          <a:lstStyle/>
          <a:p>
            <a:r>
              <a:rPr lang="en-IE" b="0" dirty="0"/>
              <a:t>3.  Optimizing Regional Crisis Intelligence</a:t>
            </a:r>
          </a:p>
        </p:txBody>
      </p:sp>
      <p:sp>
        <p:nvSpPr>
          <p:cNvPr id="8" name="Text Placeholder 7">
            <a:extLst>
              <a:ext uri="{FF2B5EF4-FFF2-40B4-BE49-F238E27FC236}">
                <a16:creationId xmlns:a16="http://schemas.microsoft.com/office/drawing/2014/main" id="{0CE94DDE-E5F7-C54D-14D7-EF3077043E6F}"/>
              </a:ext>
            </a:extLst>
          </p:cNvPr>
          <p:cNvSpPr>
            <a:spLocks noGrp="1"/>
          </p:cNvSpPr>
          <p:nvPr>
            <p:ph type="body" sz="quarter" idx="18"/>
          </p:nvPr>
        </p:nvSpPr>
        <p:spPr>
          <a:xfrm>
            <a:off x="6420494" y="2259026"/>
            <a:ext cx="5517505" cy="851567"/>
          </a:xfrm>
        </p:spPr>
        <p:txBody>
          <a:bodyPr>
            <a:noAutofit/>
          </a:bodyPr>
          <a:lstStyle/>
          <a:p>
            <a:r>
              <a:rPr lang="en-IE" i="1" dirty="0"/>
              <a:t>So a region can optimally understand the crisis situation, adapt response if necessary and quickly get back to normal</a:t>
            </a:r>
          </a:p>
        </p:txBody>
      </p:sp>
    </p:spTree>
    <p:extLst>
      <p:ext uri="{BB962C8B-B14F-4D97-AF65-F5344CB8AC3E}">
        <p14:creationId xmlns:p14="http://schemas.microsoft.com/office/powerpoint/2010/main" val="1193851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sitting in a chair in front of a projector screen&#10;&#10;Description automatically generated with medium confidence">
            <a:extLst>
              <a:ext uri="{FF2B5EF4-FFF2-40B4-BE49-F238E27FC236}">
                <a16:creationId xmlns:a16="http://schemas.microsoft.com/office/drawing/2014/main" id="{F0145881-0FFE-14A2-F2FC-5388441BF74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77" b="4477"/>
          <a:stretch>
            <a:fillRect/>
          </a:stretch>
        </p:blipFill>
        <p:spPr/>
      </p:pic>
      <p:sp>
        <p:nvSpPr>
          <p:cNvPr id="7" name="Text Placeholder 6">
            <a:extLst>
              <a:ext uri="{FF2B5EF4-FFF2-40B4-BE49-F238E27FC236}">
                <a16:creationId xmlns:a16="http://schemas.microsoft.com/office/drawing/2014/main" id="{884B3C6C-9626-BC8A-EF39-D7DC8022D624}"/>
              </a:ext>
            </a:extLst>
          </p:cNvPr>
          <p:cNvSpPr>
            <a:spLocks noGrp="1"/>
          </p:cNvSpPr>
          <p:nvPr>
            <p:ph type="body" sz="quarter" idx="4294967295"/>
          </p:nvPr>
        </p:nvSpPr>
        <p:spPr>
          <a:xfrm>
            <a:off x="1802710" y="1773241"/>
            <a:ext cx="4621841" cy="4525954"/>
          </a:xfrm>
        </p:spPr>
        <p:txBody>
          <a:bodyPr>
            <a:normAutofit/>
          </a:bodyPr>
          <a:lstStyle/>
          <a:p>
            <a:r>
              <a:rPr lang="en-GB" i="1" dirty="0">
                <a:solidFill>
                  <a:schemeClr val="bg1"/>
                </a:solidFill>
                <a:effectLst/>
              </a:rPr>
              <a:t>Resolution to a variety of crisis situations includes the ability to continually gather facts and information as a situation proceeds, the importance of communications, and documenting all actions taken by project management, crisis team members, and crisis managers to deal with the situation. (</a:t>
            </a:r>
            <a:r>
              <a:rPr lang="en-GB" i="1" dirty="0">
                <a:solidFill>
                  <a:schemeClr val="bg1"/>
                </a:solidFill>
                <a:effectLst/>
                <a:hlinkClick r:id="rId3">
                  <a:extLst>
                    <a:ext uri="{A12FA001-AC4F-418D-AE19-62706E023703}">
                      <ahyp:hlinkClr xmlns:ahyp="http://schemas.microsoft.com/office/drawing/2018/hyperlinkcolor" val="tx"/>
                    </a:ext>
                  </a:extLst>
                </a:hlinkClick>
              </a:rPr>
              <a:t>Source</a:t>
            </a:r>
            <a:r>
              <a:rPr lang="en-GB" i="1" dirty="0">
                <a:solidFill>
                  <a:schemeClr val="bg1"/>
                </a:solidFill>
                <a:effectLst/>
              </a:rPr>
              <a:t>)</a:t>
            </a:r>
            <a:endParaRPr lang="en-IE" i="1" dirty="0">
              <a:solidFill>
                <a:schemeClr val="bg1"/>
              </a:solidFill>
            </a:endParaRPr>
          </a:p>
        </p:txBody>
      </p:sp>
      <p:sp>
        <p:nvSpPr>
          <p:cNvPr id="6" name="Text Placeholder 5">
            <a:extLst>
              <a:ext uri="{FF2B5EF4-FFF2-40B4-BE49-F238E27FC236}">
                <a16:creationId xmlns:a16="http://schemas.microsoft.com/office/drawing/2014/main" id="{148912C1-A8F0-05FA-D46C-FE5D13F65002}"/>
              </a:ext>
            </a:extLst>
          </p:cNvPr>
          <p:cNvSpPr>
            <a:spLocks noGrp="1"/>
          </p:cNvSpPr>
          <p:nvPr>
            <p:ph type="body" sz="quarter" idx="4294967295"/>
          </p:nvPr>
        </p:nvSpPr>
        <p:spPr>
          <a:xfrm>
            <a:off x="1209675" y="595510"/>
            <a:ext cx="6000750" cy="582221"/>
          </a:xfrm>
        </p:spPr>
        <p:txBody>
          <a:bodyPr>
            <a:normAutofit/>
          </a:bodyPr>
          <a:lstStyle/>
          <a:p>
            <a:pPr algn="ctr"/>
            <a:r>
              <a:rPr lang="en-IE" dirty="0">
                <a:solidFill>
                  <a:schemeClr val="bg1"/>
                </a:solidFill>
              </a:rPr>
              <a:t>Crisis Resolution Starts with Information</a:t>
            </a:r>
          </a:p>
        </p:txBody>
      </p:sp>
    </p:spTree>
    <p:extLst>
      <p:ext uri="{BB962C8B-B14F-4D97-AF65-F5344CB8AC3E}">
        <p14:creationId xmlns:p14="http://schemas.microsoft.com/office/powerpoint/2010/main" val="2013513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talking to a person&#10;&#10;Description automatically generated with low confidence">
            <a:extLst>
              <a:ext uri="{FF2B5EF4-FFF2-40B4-BE49-F238E27FC236}">
                <a16:creationId xmlns:a16="http://schemas.microsoft.com/office/drawing/2014/main" id="{F91D9BD2-32DE-1170-93CA-C79953748D8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5796" r="25796"/>
          <a:stretch>
            <a:fillRect/>
          </a:stretch>
        </p:blipFill>
        <p:spPr/>
      </p:pic>
      <p:sp>
        <p:nvSpPr>
          <p:cNvPr id="7" name="Text Placeholder 6">
            <a:extLst>
              <a:ext uri="{FF2B5EF4-FFF2-40B4-BE49-F238E27FC236}">
                <a16:creationId xmlns:a16="http://schemas.microsoft.com/office/drawing/2014/main" id="{9289C617-D286-94FE-99A4-C669FEF29D75}"/>
              </a:ext>
            </a:extLst>
          </p:cNvPr>
          <p:cNvSpPr>
            <a:spLocks noGrp="1"/>
          </p:cNvSpPr>
          <p:nvPr>
            <p:ph type="body" sz="quarter" idx="18"/>
          </p:nvPr>
        </p:nvSpPr>
        <p:spPr>
          <a:xfrm>
            <a:off x="1203546" y="886620"/>
            <a:ext cx="5511019" cy="5446709"/>
          </a:xfrm>
        </p:spPr>
        <p:txBody>
          <a:bodyPr>
            <a:noAutofit/>
          </a:bodyPr>
          <a:lstStyle/>
          <a:p>
            <a:pPr algn="l"/>
            <a:r>
              <a:rPr lang="en-GB" sz="2000" b="0" i="0" dirty="0">
                <a:effectLst/>
              </a:rPr>
              <a:t>How well a region comes out of a crisis depends on how quick it is to understand the situation and how quickly it can adapt to the new normal. </a:t>
            </a:r>
          </a:p>
          <a:p>
            <a:pPr algn="l"/>
            <a:endParaRPr lang="en-GB" sz="2000" dirty="0"/>
          </a:p>
          <a:p>
            <a:pPr algn="l"/>
            <a:r>
              <a:rPr lang="en-GB" sz="2000" b="0" i="0" dirty="0">
                <a:effectLst/>
              </a:rPr>
              <a:t>The most important thing to do is to ensure the TCMT remains well-informed and uses its expertise to react at the right time when the crisis begins to ease and there is improved access to markets as soon as possible.</a:t>
            </a:r>
          </a:p>
          <a:p>
            <a:pPr algn="l"/>
            <a:endParaRPr lang="en-GB" sz="2000" b="0" i="0" dirty="0">
              <a:effectLst/>
            </a:endParaRPr>
          </a:p>
          <a:p>
            <a:pPr algn="l"/>
            <a:r>
              <a:rPr lang="en-GB" sz="2000" dirty="0"/>
              <a:t>A region develops its </a:t>
            </a:r>
            <a:r>
              <a:rPr lang="en-GB" sz="2000" b="0" i="0" dirty="0">
                <a:effectLst/>
              </a:rPr>
              <a:t>market intelligence gathering tools as follows:</a:t>
            </a:r>
          </a:p>
          <a:p>
            <a:pPr algn="l"/>
            <a:endParaRPr lang="en-GB" sz="2000" b="0" i="0" dirty="0">
              <a:effectLst/>
            </a:endParaRPr>
          </a:p>
          <a:p>
            <a:pPr marL="342900" indent="-342900" algn="l">
              <a:buFont typeface="Wingdings" panose="05000000000000000000" pitchFamily="2" charset="2"/>
              <a:buChar char="v"/>
            </a:pPr>
            <a:r>
              <a:rPr lang="en-GB" sz="2000" b="0" i="0" dirty="0">
                <a:effectLst/>
              </a:rPr>
              <a:t>Look into online webinars and training that will suit the region and use the material most suitable. Assign specific members of the team to learn to manage these and regional training.</a:t>
            </a:r>
          </a:p>
          <a:p>
            <a:endParaRPr lang="en-IE" sz="2000" dirty="0"/>
          </a:p>
        </p:txBody>
      </p:sp>
      <p:sp>
        <p:nvSpPr>
          <p:cNvPr id="6" name="Text Placeholder 5">
            <a:extLst>
              <a:ext uri="{FF2B5EF4-FFF2-40B4-BE49-F238E27FC236}">
                <a16:creationId xmlns:a16="http://schemas.microsoft.com/office/drawing/2014/main" id="{4A8D8C5F-0A80-F081-89FF-3C1C7C80BBF6}"/>
              </a:ext>
            </a:extLst>
          </p:cNvPr>
          <p:cNvSpPr>
            <a:spLocks noGrp="1"/>
          </p:cNvSpPr>
          <p:nvPr>
            <p:ph type="body" sz="quarter" idx="16"/>
          </p:nvPr>
        </p:nvSpPr>
        <p:spPr>
          <a:xfrm>
            <a:off x="1336895" y="233560"/>
            <a:ext cx="5187729" cy="582221"/>
          </a:xfrm>
        </p:spPr>
        <p:txBody>
          <a:bodyPr>
            <a:normAutofit fontScale="92500" lnSpcReduction="10000"/>
          </a:bodyPr>
          <a:lstStyle/>
          <a:p>
            <a:pPr algn="ctr"/>
            <a:r>
              <a:rPr lang="en-IE" dirty="0"/>
              <a:t>TMCT Remain Well Informed</a:t>
            </a:r>
          </a:p>
        </p:txBody>
      </p:sp>
      <p:pic>
        <p:nvPicPr>
          <p:cNvPr id="8" name="Graphic 7" descr="Document with solid fill">
            <a:hlinkClick r:id="rId3"/>
            <a:extLst>
              <a:ext uri="{FF2B5EF4-FFF2-40B4-BE49-F238E27FC236}">
                <a16:creationId xmlns:a16="http://schemas.microsoft.com/office/drawing/2014/main" id="{64F35FCB-8337-7B71-3685-45BE4FA0C0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0400" y="5743575"/>
            <a:ext cx="1419785" cy="1262056"/>
          </a:xfrm>
          <a:prstGeom prst="rect">
            <a:avLst/>
          </a:prstGeom>
        </p:spPr>
      </p:pic>
      <p:sp>
        <p:nvSpPr>
          <p:cNvPr id="9" name="TextBox 8">
            <a:extLst>
              <a:ext uri="{FF2B5EF4-FFF2-40B4-BE49-F238E27FC236}">
                <a16:creationId xmlns:a16="http://schemas.microsoft.com/office/drawing/2014/main" id="{41C8D95A-11EB-1EB3-75BB-A603DE01ED6C}"/>
              </a:ext>
            </a:extLst>
          </p:cNvPr>
          <p:cNvSpPr txBox="1"/>
          <p:nvPr/>
        </p:nvSpPr>
        <p:spPr>
          <a:xfrm>
            <a:off x="8128693" y="6507718"/>
            <a:ext cx="3996631" cy="369332"/>
          </a:xfrm>
          <a:prstGeom prst="rect">
            <a:avLst/>
          </a:prstGeom>
          <a:solidFill>
            <a:schemeClr val="accent2"/>
          </a:solidFill>
        </p:spPr>
        <p:txBody>
          <a:bodyPr wrap="square" rtlCol="0">
            <a:spAutoFit/>
          </a:bodyPr>
          <a:lstStyle/>
          <a:p>
            <a:r>
              <a:rPr lang="en-IE" dirty="0">
                <a:solidFill>
                  <a:schemeClr val="bg1"/>
                </a:solidFill>
                <a:hlinkClick r:id="rId6">
                  <a:extLst>
                    <a:ext uri="{A12FA001-AC4F-418D-AE19-62706E023703}">
                      <ahyp:hlinkClr xmlns:ahyp="http://schemas.microsoft.com/office/drawing/2018/hyperlinkcolor" val="tx"/>
                    </a:ext>
                  </a:extLst>
                </a:hlinkClick>
              </a:rPr>
              <a:t>How to Manage Risks in Tourism</a:t>
            </a:r>
            <a:endParaRPr lang="en-IE" dirty="0">
              <a:solidFill>
                <a:schemeClr val="bg1"/>
              </a:solidFill>
            </a:endParaRPr>
          </a:p>
        </p:txBody>
      </p:sp>
    </p:spTree>
    <p:extLst>
      <p:ext uri="{BB962C8B-B14F-4D97-AF65-F5344CB8AC3E}">
        <p14:creationId xmlns:p14="http://schemas.microsoft.com/office/powerpoint/2010/main" val="3658228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people sitting at a table with a computer&#10;&#10;Description automatically generated with medium confidence">
            <a:extLst>
              <a:ext uri="{FF2B5EF4-FFF2-40B4-BE49-F238E27FC236}">
                <a16:creationId xmlns:a16="http://schemas.microsoft.com/office/drawing/2014/main" id="{EC9F7B34-BF04-46DC-BC8B-CE90E6AAC86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026" b="4026"/>
          <a:stretch>
            <a:fillRect/>
          </a:stretch>
        </p:blipFill>
        <p:spPr/>
      </p:pic>
      <p:sp>
        <p:nvSpPr>
          <p:cNvPr id="7" name="Text Placeholder 6">
            <a:extLst>
              <a:ext uri="{FF2B5EF4-FFF2-40B4-BE49-F238E27FC236}">
                <a16:creationId xmlns:a16="http://schemas.microsoft.com/office/drawing/2014/main" id="{9289C617-D286-94FE-99A4-C669FEF29D75}"/>
              </a:ext>
            </a:extLst>
          </p:cNvPr>
          <p:cNvSpPr>
            <a:spLocks noGrp="1"/>
          </p:cNvSpPr>
          <p:nvPr>
            <p:ph type="body" sz="quarter" idx="18"/>
          </p:nvPr>
        </p:nvSpPr>
        <p:spPr>
          <a:xfrm>
            <a:off x="1350333" y="498336"/>
            <a:ext cx="5440991" cy="5446709"/>
          </a:xfrm>
        </p:spPr>
        <p:txBody>
          <a:bodyPr>
            <a:noAutofit/>
          </a:bodyPr>
          <a:lstStyle/>
          <a:p>
            <a:pPr marL="342900" indent="-342900" algn="l">
              <a:spcBef>
                <a:spcPts val="1200"/>
              </a:spcBef>
              <a:buFont typeface="Wingdings" panose="05000000000000000000" pitchFamily="2" charset="2"/>
              <a:buChar char="v"/>
            </a:pPr>
            <a:r>
              <a:rPr lang="en-GB" sz="2200" b="0" i="0" dirty="0">
                <a:effectLst/>
              </a:rPr>
              <a:t>Assign members of the team to constantly learn from online discussions.</a:t>
            </a:r>
          </a:p>
          <a:p>
            <a:pPr marL="342900" indent="-342900" algn="l">
              <a:spcBef>
                <a:spcPts val="1200"/>
              </a:spcBef>
              <a:buFont typeface="Wingdings" panose="05000000000000000000" pitchFamily="2" charset="2"/>
              <a:buChar char="v"/>
            </a:pPr>
            <a:r>
              <a:rPr lang="en-GB" sz="2200" b="0" i="0" dirty="0">
                <a:effectLst/>
              </a:rPr>
              <a:t>Hold regular intelligence meetings to share information with the whole team.</a:t>
            </a:r>
          </a:p>
          <a:p>
            <a:pPr marL="342900" indent="-342900" algn="l">
              <a:spcBef>
                <a:spcPts val="1200"/>
              </a:spcBef>
              <a:buFont typeface="Wingdings" panose="05000000000000000000" pitchFamily="2" charset="2"/>
              <a:buChar char="v"/>
            </a:pPr>
            <a:r>
              <a:rPr lang="en-GB" sz="2200" b="0" i="0" dirty="0">
                <a:effectLst/>
              </a:rPr>
              <a:t>Check the government travel advisories of source markets. Advisories will have an impact on personal decisions to travel, European tour operators </a:t>
            </a:r>
            <a:r>
              <a:rPr lang="en-GB" sz="2200" b="0" i="0" dirty="0" err="1">
                <a:effectLst/>
              </a:rPr>
              <a:t>canceling</a:t>
            </a:r>
            <a:r>
              <a:rPr lang="en-GB" sz="2200" b="0" i="0" dirty="0">
                <a:effectLst/>
              </a:rPr>
              <a:t> trips, and also on the ability to obtain travel insurance.</a:t>
            </a:r>
          </a:p>
          <a:p>
            <a:pPr marL="342900" indent="-342900" algn="l">
              <a:spcBef>
                <a:spcPts val="1200"/>
              </a:spcBef>
              <a:buFont typeface="Wingdings" panose="05000000000000000000" pitchFamily="2" charset="2"/>
              <a:buChar char="v"/>
            </a:pPr>
            <a:r>
              <a:rPr lang="en-GB" sz="2200" b="0" i="0" dirty="0">
                <a:effectLst/>
              </a:rPr>
              <a:t>The region needs to make sure it is aware of any restrictions that the government may have placed on inbound visitors.</a:t>
            </a:r>
          </a:p>
          <a:p>
            <a:pPr marL="342900" indent="-342900" algn="l">
              <a:spcBef>
                <a:spcPts val="1200"/>
              </a:spcBef>
              <a:buFont typeface="Wingdings" panose="05000000000000000000" pitchFamily="2" charset="2"/>
              <a:buChar char="v"/>
            </a:pPr>
            <a:r>
              <a:rPr lang="en-GB" sz="2200" b="0" i="0" dirty="0">
                <a:effectLst/>
              </a:rPr>
              <a:t>Create an online folder that everyone has access to, to store all the folders.</a:t>
            </a:r>
          </a:p>
          <a:p>
            <a:pPr>
              <a:spcBef>
                <a:spcPts val="1200"/>
              </a:spcBef>
            </a:pPr>
            <a:endParaRPr lang="en-IE" sz="2200" dirty="0"/>
          </a:p>
        </p:txBody>
      </p:sp>
    </p:spTree>
    <p:extLst>
      <p:ext uri="{BB962C8B-B14F-4D97-AF65-F5344CB8AC3E}">
        <p14:creationId xmlns:p14="http://schemas.microsoft.com/office/powerpoint/2010/main" val="3284374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wo people sitting at a table with a computer&#10;&#10;Description automatically generated with medium confidence">
            <a:extLst>
              <a:ext uri="{FF2B5EF4-FFF2-40B4-BE49-F238E27FC236}">
                <a16:creationId xmlns:a16="http://schemas.microsoft.com/office/drawing/2014/main" id="{EC9F7B34-BF04-46DC-BC8B-CE90E6AAC86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026" b="4026"/>
          <a:stretch>
            <a:fillRect/>
          </a:stretch>
        </p:blipFill>
        <p:spPr/>
      </p:pic>
      <p:sp>
        <p:nvSpPr>
          <p:cNvPr id="7" name="Text Placeholder 6">
            <a:extLst>
              <a:ext uri="{FF2B5EF4-FFF2-40B4-BE49-F238E27FC236}">
                <a16:creationId xmlns:a16="http://schemas.microsoft.com/office/drawing/2014/main" id="{9289C617-D286-94FE-99A4-C669FEF29D75}"/>
              </a:ext>
            </a:extLst>
          </p:cNvPr>
          <p:cNvSpPr>
            <a:spLocks noGrp="1"/>
          </p:cNvSpPr>
          <p:nvPr>
            <p:ph type="body" sz="quarter" idx="18"/>
          </p:nvPr>
        </p:nvSpPr>
        <p:spPr>
          <a:xfrm>
            <a:off x="1350333" y="705645"/>
            <a:ext cx="5440991" cy="5446709"/>
          </a:xfrm>
        </p:spPr>
        <p:txBody>
          <a:bodyPr>
            <a:noAutofit/>
          </a:bodyPr>
          <a:lstStyle/>
          <a:p>
            <a:pPr marL="342900" indent="-342900" algn="l">
              <a:spcBef>
                <a:spcPts val="1200"/>
              </a:spcBef>
              <a:buFont typeface="Wingdings" panose="05000000000000000000" pitchFamily="2" charset="2"/>
              <a:buChar char="v"/>
            </a:pPr>
            <a:r>
              <a:rPr lang="en-GB" sz="2200" b="0" i="0" dirty="0">
                <a:effectLst/>
              </a:rPr>
              <a:t>Personally commit to learning more about the present crisis and its impacts. Keep the team informed on what is learned. </a:t>
            </a:r>
          </a:p>
          <a:p>
            <a:pPr marL="342900" indent="-342900" algn="l">
              <a:spcBef>
                <a:spcPts val="1200"/>
              </a:spcBef>
              <a:buFont typeface="Wingdings" panose="05000000000000000000" pitchFamily="2" charset="2"/>
              <a:buChar char="v"/>
            </a:pPr>
            <a:r>
              <a:rPr lang="en-GB" sz="2200" b="0" i="0" dirty="0">
                <a:effectLst/>
              </a:rPr>
              <a:t>Identify different listening posts for things such as webinars, online training, status updates, news, and social media.</a:t>
            </a:r>
          </a:p>
          <a:p>
            <a:pPr marL="342900" indent="-342900" algn="l">
              <a:spcBef>
                <a:spcPts val="1200"/>
              </a:spcBef>
              <a:buFont typeface="Wingdings" panose="05000000000000000000" pitchFamily="2" charset="2"/>
              <a:buChar char="v"/>
            </a:pPr>
            <a:r>
              <a:rPr lang="en-GB" sz="2200" b="0" i="0" dirty="0">
                <a:effectLst/>
              </a:rPr>
              <a:t>Hold regular meetings and use online storage tools to acquire market intelligence.</a:t>
            </a:r>
          </a:p>
          <a:p>
            <a:pPr>
              <a:spcBef>
                <a:spcPts val="1200"/>
              </a:spcBef>
            </a:pPr>
            <a:endParaRPr lang="en-IE" sz="2200" dirty="0"/>
          </a:p>
        </p:txBody>
      </p:sp>
    </p:spTree>
    <p:extLst>
      <p:ext uri="{BB962C8B-B14F-4D97-AF65-F5344CB8AC3E}">
        <p14:creationId xmlns:p14="http://schemas.microsoft.com/office/powerpoint/2010/main" val="3269137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58F43F-E99F-4DDA-B5E3-9893B1CC6249}"/>
              </a:ext>
            </a:extLst>
          </p:cNvPr>
          <p:cNvSpPr>
            <a:spLocks noGrp="1"/>
          </p:cNvSpPr>
          <p:nvPr>
            <p:ph type="body" sz="quarter" idx="16"/>
          </p:nvPr>
        </p:nvSpPr>
        <p:spPr>
          <a:xfrm>
            <a:off x="1353839" y="208438"/>
            <a:ext cx="9862529" cy="582221"/>
          </a:xfrm>
        </p:spPr>
        <p:txBody>
          <a:bodyPr>
            <a:normAutofit fontScale="92500" lnSpcReduction="10000"/>
          </a:bodyPr>
          <a:lstStyle/>
          <a:p>
            <a:r>
              <a:rPr lang="en-IE" dirty="0"/>
              <a:t>Keep Informed with Supporting Experts and Advisors</a:t>
            </a:r>
          </a:p>
        </p:txBody>
      </p:sp>
      <p:pic>
        <p:nvPicPr>
          <p:cNvPr id="7" name="Picture 6">
            <a:extLst>
              <a:ext uri="{FF2B5EF4-FFF2-40B4-BE49-F238E27FC236}">
                <a16:creationId xmlns:a16="http://schemas.microsoft.com/office/drawing/2014/main" id="{B92796C5-5506-B79A-AE17-CB0FD59068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746" t="5421" b="3674"/>
          <a:stretch/>
        </p:blipFill>
        <p:spPr>
          <a:xfrm>
            <a:off x="3356683" y="886889"/>
            <a:ext cx="5478635" cy="5429251"/>
          </a:xfrm>
          <a:prstGeom prst="rect">
            <a:avLst/>
          </a:prstGeom>
        </p:spPr>
      </p:pic>
      <p:sp>
        <p:nvSpPr>
          <p:cNvPr id="10" name="Text Placeholder 5">
            <a:extLst>
              <a:ext uri="{FF2B5EF4-FFF2-40B4-BE49-F238E27FC236}">
                <a16:creationId xmlns:a16="http://schemas.microsoft.com/office/drawing/2014/main" id="{4D0F0820-0543-2F43-6591-5B10A93A2CE3}"/>
              </a:ext>
            </a:extLst>
          </p:cNvPr>
          <p:cNvSpPr txBox="1">
            <a:spLocks/>
          </p:cNvSpPr>
          <p:nvPr/>
        </p:nvSpPr>
        <p:spPr>
          <a:xfrm>
            <a:off x="317551" y="1105065"/>
            <a:ext cx="3641623"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800" b="1" dirty="0">
                <a:solidFill>
                  <a:srgbClr val="79527B"/>
                </a:solidFill>
              </a:rPr>
              <a:t>Incident response planning</a:t>
            </a:r>
          </a:p>
        </p:txBody>
      </p:sp>
      <p:sp>
        <p:nvSpPr>
          <p:cNvPr id="11" name="Text Placeholder 5">
            <a:extLst>
              <a:ext uri="{FF2B5EF4-FFF2-40B4-BE49-F238E27FC236}">
                <a16:creationId xmlns:a16="http://schemas.microsoft.com/office/drawing/2014/main" id="{4CFE2E3D-9094-3103-87F6-5300146BB224}"/>
              </a:ext>
            </a:extLst>
          </p:cNvPr>
          <p:cNvSpPr txBox="1">
            <a:spLocks/>
          </p:cNvSpPr>
          <p:nvPr/>
        </p:nvSpPr>
        <p:spPr>
          <a:xfrm>
            <a:off x="5614413" y="3274300"/>
            <a:ext cx="970047"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380"/>
              </a:lnSpc>
              <a:spcBef>
                <a:spcPts val="0"/>
              </a:spcBef>
            </a:pPr>
            <a:r>
              <a:rPr lang="en-IE" sz="1400" b="1" dirty="0"/>
              <a:t>Early Warning Systems</a:t>
            </a:r>
          </a:p>
        </p:txBody>
      </p:sp>
      <p:sp>
        <p:nvSpPr>
          <p:cNvPr id="12" name="Text Placeholder 5">
            <a:extLst>
              <a:ext uri="{FF2B5EF4-FFF2-40B4-BE49-F238E27FC236}">
                <a16:creationId xmlns:a16="http://schemas.microsoft.com/office/drawing/2014/main" id="{28E97BC9-8AB5-0014-7017-B0D97898D4F3}"/>
              </a:ext>
            </a:extLst>
          </p:cNvPr>
          <p:cNvSpPr txBox="1">
            <a:spLocks/>
          </p:cNvSpPr>
          <p:nvPr/>
        </p:nvSpPr>
        <p:spPr>
          <a:xfrm>
            <a:off x="6099436" y="2404246"/>
            <a:ext cx="970047"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Public Emergency Warning Broadcasts</a:t>
            </a:r>
          </a:p>
        </p:txBody>
      </p:sp>
      <p:sp>
        <p:nvSpPr>
          <p:cNvPr id="13" name="Text Placeholder 5">
            <a:extLst>
              <a:ext uri="{FF2B5EF4-FFF2-40B4-BE49-F238E27FC236}">
                <a16:creationId xmlns:a16="http://schemas.microsoft.com/office/drawing/2014/main" id="{D58BB584-803E-E246-0C7C-973DA24FB1E9}"/>
              </a:ext>
            </a:extLst>
          </p:cNvPr>
          <p:cNvSpPr txBox="1">
            <a:spLocks/>
          </p:cNvSpPr>
          <p:nvPr/>
        </p:nvSpPr>
        <p:spPr>
          <a:xfrm>
            <a:off x="5129389" y="2590634"/>
            <a:ext cx="970047"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Bureau of Meteorology</a:t>
            </a:r>
          </a:p>
        </p:txBody>
      </p:sp>
      <p:sp>
        <p:nvSpPr>
          <p:cNvPr id="14" name="Text Placeholder 5">
            <a:extLst>
              <a:ext uri="{FF2B5EF4-FFF2-40B4-BE49-F238E27FC236}">
                <a16:creationId xmlns:a16="http://schemas.microsoft.com/office/drawing/2014/main" id="{F6762D05-DFE8-E1EF-9E6F-7E6A77711953}"/>
              </a:ext>
            </a:extLst>
          </p:cNvPr>
          <p:cNvSpPr txBox="1">
            <a:spLocks/>
          </p:cNvSpPr>
          <p:nvPr/>
        </p:nvSpPr>
        <p:spPr>
          <a:xfrm>
            <a:off x="4727456" y="3217149"/>
            <a:ext cx="1060395"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Internet-</a:t>
            </a:r>
          </a:p>
          <a:p>
            <a:pPr>
              <a:lnSpc>
                <a:spcPts val="1080"/>
              </a:lnSpc>
              <a:spcBef>
                <a:spcPts val="0"/>
              </a:spcBef>
            </a:pPr>
            <a:r>
              <a:rPr lang="en-IE" sz="1100" dirty="0"/>
              <a:t>based Information Dissemination</a:t>
            </a:r>
          </a:p>
        </p:txBody>
      </p:sp>
      <p:sp>
        <p:nvSpPr>
          <p:cNvPr id="15" name="Text Placeholder 5">
            <a:extLst>
              <a:ext uri="{FF2B5EF4-FFF2-40B4-BE49-F238E27FC236}">
                <a16:creationId xmlns:a16="http://schemas.microsoft.com/office/drawing/2014/main" id="{5C252B16-15B4-5361-F4FF-21B1E05A6500}"/>
              </a:ext>
            </a:extLst>
          </p:cNvPr>
          <p:cNvSpPr txBox="1">
            <a:spLocks/>
          </p:cNvSpPr>
          <p:nvPr/>
        </p:nvSpPr>
        <p:spPr>
          <a:xfrm>
            <a:off x="5084214" y="4109984"/>
            <a:ext cx="1060395"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Call Centre Arrengements</a:t>
            </a:r>
          </a:p>
        </p:txBody>
      </p:sp>
      <p:sp>
        <p:nvSpPr>
          <p:cNvPr id="16" name="Text Placeholder 5">
            <a:extLst>
              <a:ext uri="{FF2B5EF4-FFF2-40B4-BE49-F238E27FC236}">
                <a16:creationId xmlns:a16="http://schemas.microsoft.com/office/drawing/2014/main" id="{90429C0B-208C-4FD7-36A3-0EF49F7B6DBE}"/>
              </a:ext>
            </a:extLst>
          </p:cNvPr>
          <p:cNvSpPr txBox="1">
            <a:spLocks/>
          </p:cNvSpPr>
          <p:nvPr/>
        </p:nvSpPr>
        <p:spPr>
          <a:xfrm>
            <a:off x="6119194" y="4109984"/>
            <a:ext cx="1060395"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Emergency Alert (EA)</a:t>
            </a:r>
          </a:p>
        </p:txBody>
      </p:sp>
      <p:sp>
        <p:nvSpPr>
          <p:cNvPr id="17" name="Text Placeholder 5">
            <a:extLst>
              <a:ext uri="{FF2B5EF4-FFF2-40B4-BE49-F238E27FC236}">
                <a16:creationId xmlns:a16="http://schemas.microsoft.com/office/drawing/2014/main" id="{49CE9769-4057-CA06-EACB-734B402D1422}"/>
              </a:ext>
            </a:extLst>
          </p:cNvPr>
          <p:cNvSpPr txBox="1">
            <a:spLocks/>
          </p:cNvSpPr>
          <p:nvPr/>
        </p:nvSpPr>
        <p:spPr>
          <a:xfrm>
            <a:off x="6626004" y="3187861"/>
            <a:ext cx="886958" cy="4237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80"/>
              </a:lnSpc>
              <a:spcBef>
                <a:spcPts val="0"/>
              </a:spcBef>
            </a:pPr>
            <a:r>
              <a:rPr lang="en-IE" sz="1100" dirty="0"/>
              <a:t>Standard Emergency Warning Signal (SWES)</a:t>
            </a:r>
          </a:p>
        </p:txBody>
      </p:sp>
      <p:sp>
        <p:nvSpPr>
          <p:cNvPr id="18" name="Text Placeholder 5">
            <a:extLst>
              <a:ext uri="{FF2B5EF4-FFF2-40B4-BE49-F238E27FC236}">
                <a16:creationId xmlns:a16="http://schemas.microsoft.com/office/drawing/2014/main" id="{6A379DCE-FDEE-DDB5-A025-EE45091AA80F}"/>
              </a:ext>
            </a:extLst>
          </p:cNvPr>
          <p:cNvSpPr txBox="1">
            <a:spLocks/>
          </p:cNvSpPr>
          <p:nvPr/>
        </p:nvSpPr>
        <p:spPr>
          <a:xfrm>
            <a:off x="6126137" y="1288215"/>
            <a:ext cx="1607650" cy="95002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In situations where persons, property or the environment are under emerging or immediate threat, assistance will be requested from media outlets to broadcast emergency warnings to the public.</a:t>
            </a:r>
          </a:p>
        </p:txBody>
      </p:sp>
      <p:sp>
        <p:nvSpPr>
          <p:cNvPr id="19" name="Text Placeholder 5">
            <a:extLst>
              <a:ext uri="{FF2B5EF4-FFF2-40B4-BE49-F238E27FC236}">
                <a16:creationId xmlns:a16="http://schemas.microsoft.com/office/drawing/2014/main" id="{88D17F32-1001-A3A3-85F0-EE79E327D192}"/>
              </a:ext>
            </a:extLst>
          </p:cNvPr>
          <p:cNvSpPr txBox="1">
            <a:spLocks/>
          </p:cNvSpPr>
          <p:nvPr/>
        </p:nvSpPr>
        <p:spPr>
          <a:xfrm>
            <a:off x="7419228" y="2867635"/>
            <a:ext cx="1115172" cy="15921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A wailing siren sound which may be broadcast on radio or television anywhere in Australia to draw attention to the fact that an urgent safety message is about to be made and may be used in case of a crisis or emergency.</a:t>
            </a:r>
          </a:p>
        </p:txBody>
      </p:sp>
      <p:sp>
        <p:nvSpPr>
          <p:cNvPr id="20" name="Text Placeholder 5">
            <a:extLst>
              <a:ext uri="{FF2B5EF4-FFF2-40B4-BE49-F238E27FC236}">
                <a16:creationId xmlns:a16="http://schemas.microsoft.com/office/drawing/2014/main" id="{D543ACAF-6C77-2FB3-A525-5228670E4245}"/>
              </a:ext>
            </a:extLst>
          </p:cNvPr>
          <p:cNvSpPr txBox="1">
            <a:spLocks/>
          </p:cNvSpPr>
          <p:nvPr/>
        </p:nvSpPr>
        <p:spPr>
          <a:xfrm>
            <a:off x="6289016" y="4859878"/>
            <a:ext cx="1844845" cy="58676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This currently allows emergency warnings / voice messages to be sent to be fixed line telephones and SMS warnings to mobile phones. </a:t>
            </a:r>
          </a:p>
        </p:txBody>
      </p:sp>
      <p:sp>
        <p:nvSpPr>
          <p:cNvPr id="21" name="Text Placeholder 5">
            <a:extLst>
              <a:ext uri="{FF2B5EF4-FFF2-40B4-BE49-F238E27FC236}">
                <a16:creationId xmlns:a16="http://schemas.microsoft.com/office/drawing/2014/main" id="{28BCCB22-EA81-C749-8344-ECBE50D32FBD}"/>
              </a:ext>
            </a:extLst>
          </p:cNvPr>
          <p:cNvSpPr txBox="1">
            <a:spLocks/>
          </p:cNvSpPr>
          <p:nvPr/>
        </p:nvSpPr>
        <p:spPr>
          <a:xfrm>
            <a:off x="4320501" y="4859878"/>
            <a:ext cx="1844845" cy="58676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Controlling Authorities and Hazard Management Authorities are responsible for ensuring that appropriate call centre arrangements are in place</a:t>
            </a:r>
          </a:p>
        </p:txBody>
      </p:sp>
      <p:sp>
        <p:nvSpPr>
          <p:cNvPr id="22" name="Text Placeholder 5">
            <a:extLst>
              <a:ext uri="{FF2B5EF4-FFF2-40B4-BE49-F238E27FC236}">
                <a16:creationId xmlns:a16="http://schemas.microsoft.com/office/drawing/2014/main" id="{12D9B43B-8099-E1B2-BC4B-CF8B1C8273F4}"/>
              </a:ext>
            </a:extLst>
          </p:cNvPr>
          <p:cNvSpPr txBox="1">
            <a:spLocks/>
          </p:cNvSpPr>
          <p:nvPr/>
        </p:nvSpPr>
        <p:spPr>
          <a:xfrm>
            <a:off x="3583668" y="3093307"/>
            <a:ext cx="1115172" cy="97284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Information about major disasters will be disseminated by the Police, the Emergency Services or the Bureau of Meteorology on their websites.</a:t>
            </a:r>
          </a:p>
        </p:txBody>
      </p:sp>
      <p:sp>
        <p:nvSpPr>
          <p:cNvPr id="23" name="Text Placeholder 5">
            <a:extLst>
              <a:ext uri="{FF2B5EF4-FFF2-40B4-BE49-F238E27FC236}">
                <a16:creationId xmlns:a16="http://schemas.microsoft.com/office/drawing/2014/main" id="{0DE8F768-D18D-1964-591E-740FB57849EE}"/>
              </a:ext>
            </a:extLst>
          </p:cNvPr>
          <p:cNvSpPr txBox="1">
            <a:spLocks/>
          </p:cNvSpPr>
          <p:nvPr/>
        </p:nvSpPr>
        <p:spPr>
          <a:xfrm>
            <a:off x="4320501" y="1576745"/>
            <a:ext cx="1745363" cy="58676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800" dirty="0">
                <a:solidFill>
                  <a:srgbClr val="79527B"/>
                </a:solidFill>
              </a:rPr>
              <a:t>The Bureau of Meteorology, in coordination with Emergency Services, distributes public crisis information and action guidelines.</a:t>
            </a:r>
          </a:p>
        </p:txBody>
      </p:sp>
      <p:sp>
        <p:nvSpPr>
          <p:cNvPr id="2" name="TextBox 1">
            <a:extLst>
              <a:ext uri="{FF2B5EF4-FFF2-40B4-BE49-F238E27FC236}">
                <a16:creationId xmlns:a16="http://schemas.microsoft.com/office/drawing/2014/main" id="{AFC5C6B9-00FF-BB7E-72AD-C14369479684}"/>
              </a:ext>
            </a:extLst>
          </p:cNvPr>
          <p:cNvSpPr txBox="1"/>
          <p:nvPr/>
        </p:nvSpPr>
        <p:spPr>
          <a:xfrm>
            <a:off x="8776446" y="4473388"/>
            <a:ext cx="2277035" cy="369332"/>
          </a:xfrm>
          <a:prstGeom prst="rect">
            <a:avLst/>
          </a:prstGeom>
          <a:noFill/>
        </p:spPr>
        <p:txBody>
          <a:bodyPr wrap="square" rtlCol="0">
            <a:spAutoFit/>
          </a:bodyPr>
          <a:lstStyle/>
          <a:p>
            <a:pPr algn="ctr"/>
            <a:r>
              <a:rPr lang="en-IE" dirty="0"/>
              <a:t>Unknown Source</a:t>
            </a:r>
          </a:p>
        </p:txBody>
      </p:sp>
    </p:spTree>
    <p:extLst>
      <p:ext uri="{BB962C8B-B14F-4D97-AF65-F5344CB8AC3E}">
        <p14:creationId xmlns:p14="http://schemas.microsoft.com/office/powerpoint/2010/main" val="517075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733139" y="237808"/>
            <a:ext cx="4716425" cy="582221"/>
          </a:xfrm>
        </p:spPr>
        <p:txBody>
          <a:bodyPr>
            <a:normAutofit lnSpcReduction="10000"/>
          </a:bodyPr>
          <a:lstStyle/>
          <a:p>
            <a:r>
              <a:rPr lang="en-IE" dirty="0">
                <a:solidFill>
                  <a:srgbClr val="3AA091"/>
                </a:solidFill>
              </a:rPr>
              <a:t>Learning Outcomes</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323615" y="753036"/>
            <a:ext cx="5395868" cy="5867156"/>
          </a:xfrm>
          <a:solidFill>
            <a:schemeClr val="bg1"/>
          </a:solidFill>
        </p:spPr>
        <p:txBody>
          <a:bodyPr>
            <a:noAutofit/>
          </a:bodyPr>
          <a:lstStyle/>
          <a:p>
            <a:pPr marL="342900" indent="-342900">
              <a:buFont typeface="Wingdings" panose="05000000000000000000" pitchFamily="2" charset="2"/>
              <a:buChar char="v"/>
            </a:pPr>
            <a:r>
              <a:rPr lang="en-IE" sz="1900" b="1" dirty="0">
                <a:solidFill>
                  <a:srgbClr val="3AA091"/>
                </a:solidFill>
              </a:rPr>
              <a:t>Learn </a:t>
            </a:r>
            <a:r>
              <a:rPr lang="en-IE" sz="1900" dirty="0"/>
              <a:t>how to activate a regional crisis by notifying the TCMT (Tourism Crisis Management Team)</a:t>
            </a:r>
          </a:p>
          <a:p>
            <a:pPr marL="342900" indent="-342900">
              <a:buFont typeface="Wingdings" panose="05000000000000000000" pitchFamily="2" charset="2"/>
              <a:buChar char="v"/>
            </a:pPr>
            <a:r>
              <a:rPr lang="en-IE" sz="1900" b="1" dirty="0">
                <a:solidFill>
                  <a:srgbClr val="7A547C"/>
                </a:solidFill>
              </a:rPr>
              <a:t>Become familiar </a:t>
            </a:r>
            <a:r>
              <a:rPr lang="en-IE" sz="1900" dirty="0"/>
              <a:t>of the different regional crisis protocols, levels of activation, and response. </a:t>
            </a:r>
          </a:p>
          <a:p>
            <a:pPr marL="342900" indent="-342900">
              <a:buFont typeface="Wingdings" panose="05000000000000000000" pitchFamily="2" charset="2"/>
              <a:buChar char="v"/>
            </a:pPr>
            <a:r>
              <a:rPr lang="en-IE" sz="1900" b="1" dirty="0">
                <a:solidFill>
                  <a:srgbClr val="002060"/>
                </a:solidFill>
              </a:rPr>
              <a:t>Understand </a:t>
            </a:r>
            <a:r>
              <a:rPr lang="en-IE" sz="1900" dirty="0"/>
              <a:t>how a coordinated response is a prerequisite to a region so that reassurance and control can be managed</a:t>
            </a:r>
          </a:p>
          <a:p>
            <a:pPr marL="342900" indent="-342900">
              <a:buFont typeface="Wingdings" panose="05000000000000000000" pitchFamily="2" charset="2"/>
              <a:buChar char="v"/>
            </a:pPr>
            <a:r>
              <a:rPr lang="en-IE" sz="1900" b="1" dirty="0">
                <a:solidFill>
                  <a:srgbClr val="F27954"/>
                </a:solidFill>
              </a:rPr>
              <a:t>Learn</a:t>
            </a:r>
            <a:r>
              <a:rPr lang="en-IE" sz="1900" dirty="0"/>
              <a:t> how to optimize intelligence so that a region can be well-informed and quickly adapt to a new norm</a:t>
            </a:r>
          </a:p>
          <a:p>
            <a:pPr marL="342900" indent="-342900">
              <a:buFont typeface="Wingdings" panose="05000000000000000000" pitchFamily="2" charset="2"/>
              <a:buChar char="v"/>
            </a:pPr>
            <a:r>
              <a:rPr lang="en-IE" sz="1900" b="1" dirty="0">
                <a:solidFill>
                  <a:srgbClr val="916395"/>
                </a:solidFill>
              </a:rPr>
              <a:t>Learn </a:t>
            </a:r>
            <a:r>
              <a:rPr lang="en-IE" sz="1900" dirty="0"/>
              <a:t>how to set up regional communication systems so there is holistic, real-time, up-to-date information so everyone can react appropriately to a crisis </a:t>
            </a:r>
          </a:p>
          <a:p>
            <a:pPr marL="342900" indent="-342900">
              <a:buFont typeface="Wingdings" panose="05000000000000000000" pitchFamily="2" charset="2"/>
              <a:buChar char="v"/>
            </a:pPr>
            <a:r>
              <a:rPr lang="en-IE" sz="1900" b="1" dirty="0">
                <a:solidFill>
                  <a:srgbClr val="3AA091"/>
                </a:solidFill>
              </a:rPr>
              <a:t>Understand </a:t>
            </a:r>
            <a:r>
              <a:rPr lang="en-IE" sz="1900" dirty="0"/>
              <a:t>how to work and communicate with industry and become familiar with the role of the TCMT and their integral role to solidify the collaboration of stakeholders, emergencies, local government, and communities.</a:t>
            </a:r>
          </a:p>
        </p:txBody>
      </p:sp>
      <p:pic>
        <p:nvPicPr>
          <p:cNvPr id="5" name="Picture Placeholder 4" descr="A firefighter putting out a fire&#10;&#10;Description automatically generated with medium confidence">
            <a:extLst>
              <a:ext uri="{FF2B5EF4-FFF2-40B4-BE49-F238E27FC236}">
                <a16:creationId xmlns:a16="http://schemas.microsoft.com/office/drawing/2014/main" id="{7A8F7C9C-3289-7D7E-1E9A-309FC304D260}"/>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l="38490" r="5364"/>
          <a:stretch/>
        </p:blipFill>
        <p:spPr>
          <a:xfrm>
            <a:off x="5957047" y="0"/>
            <a:ext cx="5395869" cy="6858001"/>
          </a:xfrm>
        </p:spPr>
      </p:pic>
    </p:spTree>
    <p:extLst>
      <p:ext uri="{BB962C8B-B14F-4D97-AF65-F5344CB8AC3E}">
        <p14:creationId xmlns:p14="http://schemas.microsoft.com/office/powerpoint/2010/main" val="3709739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nvGraphicFramePr>
        <p:xfrm>
          <a:off x="324763" y="101867"/>
          <a:ext cx="11542474" cy="6613257"/>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584008144"/>
                    </a:ext>
                  </a:extLst>
                </a:gridCol>
                <a:gridCol w="3590925">
                  <a:extLst>
                    <a:ext uri="{9D8B030D-6E8A-4147-A177-3AD203B41FA5}">
                      <a16:colId xmlns:a16="http://schemas.microsoft.com/office/drawing/2014/main" val="932202646"/>
                    </a:ext>
                  </a:extLst>
                </a:gridCol>
                <a:gridCol w="2046962">
                  <a:extLst>
                    <a:ext uri="{9D8B030D-6E8A-4147-A177-3AD203B41FA5}">
                      <a16:colId xmlns:a16="http://schemas.microsoft.com/office/drawing/2014/main" val="4048809784"/>
                    </a:ext>
                  </a:extLst>
                </a:gridCol>
                <a:gridCol w="2046962">
                  <a:extLst>
                    <a:ext uri="{9D8B030D-6E8A-4147-A177-3AD203B41FA5}">
                      <a16:colId xmlns:a16="http://schemas.microsoft.com/office/drawing/2014/main" val="4289932986"/>
                    </a:ext>
                  </a:extLst>
                </a:gridCol>
              </a:tblGrid>
              <a:tr h="585793">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(Make a Contact List and Information Source of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Emergency Services and Crisis Agencies that Cover the Region</a:t>
                      </a:r>
                      <a:endParaRPr lang="en-IE" sz="2000" b="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lnL w="12700" cap="flat" cmpd="sng" algn="ctr">
                      <a:solidFill>
                        <a:schemeClr val="tx1"/>
                      </a:solidFill>
                      <a:prstDash val="solid"/>
                      <a:round/>
                      <a:headEnd type="none" w="med" len="med"/>
                      <a:tailEnd type="none" w="med" len="med"/>
                    </a:lnL>
                  </a:tcPr>
                </a:tc>
                <a:tc hMerge="1">
                  <a:txBody>
                    <a:bodyPr/>
                    <a:lstStyle/>
                    <a:p>
                      <a:endParaRPr lang="en-IE"/>
                    </a:p>
                  </a:txBody>
                  <a:tcPr/>
                </a:tc>
                <a:extLst>
                  <a:ext uri="{0D108BD9-81ED-4DB2-BD59-A6C34878D82A}">
                    <a16:rowId xmlns:a16="http://schemas.microsoft.com/office/drawing/2014/main" val="88811376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t>Emergency Incident</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t>Emergency Service Agency </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t>Contact phone</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b="0" dirty="0"/>
                        <a:t>Website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3545946"/>
                  </a:ext>
                </a:extLst>
              </a:tr>
              <a:tr h="585793">
                <a:tc>
                  <a:txBody>
                    <a:bodyPr/>
                    <a:lstStyle/>
                    <a:p>
                      <a:r>
                        <a:rPr lang="en-IE" dirty="0"/>
                        <a:t>Air Pollution</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t>Environment Protection Authority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r>
                        <a:rPr lang="en-IE" dirty="0"/>
                        <a:t>Poison Water Sources</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a:t>Department of Environment &amp; Primary Industries </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3298261"/>
                  </a:ext>
                </a:extLst>
              </a:tr>
              <a:tr h="585793">
                <a:tc>
                  <a:txBody>
                    <a:bodyPr/>
                    <a:lstStyle/>
                    <a:p>
                      <a:r>
                        <a:rPr lang="en-IE" dirty="0"/>
                        <a:t>Disease Outbreak</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t>Department of Health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2398746"/>
                  </a:ext>
                </a:extLst>
              </a:tr>
              <a:tr h="585793">
                <a:tc>
                  <a:txBody>
                    <a:bodyPr/>
                    <a:lstStyle/>
                    <a:p>
                      <a:r>
                        <a:rPr lang="en-IE" dirty="0"/>
                        <a:t>Flooding</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highlight>
                            <a:srgbClr val="FFFF00"/>
                          </a:highlight>
                        </a:rPr>
                        <a:t>Region Name </a:t>
                      </a:r>
                      <a:r>
                        <a:rPr lang="en-IE" dirty="0"/>
                        <a:t>Emergency Services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4702012"/>
                  </a:ext>
                </a:extLst>
              </a:tr>
              <a:tr h="585793">
                <a:tc>
                  <a:txBody>
                    <a:bodyPr/>
                    <a:lstStyle/>
                    <a:p>
                      <a:r>
                        <a:rPr lang="en-IE" dirty="0"/>
                        <a:t>Hazardous Materials</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highlight>
                            <a:srgbClr val="FFFF00"/>
                          </a:highlight>
                        </a:rPr>
                        <a:t>Region Name </a:t>
                      </a:r>
                      <a:r>
                        <a:rPr lang="en-IE" dirty="0"/>
                        <a:t>Emergency Services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9381390"/>
                  </a:ext>
                </a:extLst>
              </a:tr>
              <a:tr h="585793">
                <a:tc>
                  <a:txBody>
                    <a:bodyPr/>
                    <a:lstStyle/>
                    <a:p>
                      <a:r>
                        <a:rPr lang="en-IE" dirty="0"/>
                        <a:t>Major Crime</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highlight>
                            <a:srgbClr val="FFFF00"/>
                          </a:highlight>
                        </a:rPr>
                        <a:t>Region Name </a:t>
                      </a:r>
                      <a:r>
                        <a:rPr lang="en-IE" dirty="0"/>
                        <a:t> Police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5250848"/>
                  </a:ext>
                </a:extLst>
              </a:tr>
              <a:tr h="585793">
                <a:tc>
                  <a:txBody>
                    <a:bodyPr/>
                    <a:lstStyle/>
                    <a:p>
                      <a:r>
                        <a:rPr lang="en-IE" dirty="0"/>
                        <a:t>Major Transport Accident</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highlight>
                            <a:srgbClr val="FFFF00"/>
                          </a:highlight>
                        </a:rPr>
                        <a:t>Region Name </a:t>
                      </a:r>
                      <a:r>
                        <a:rPr lang="en-IE" dirty="0"/>
                        <a:t> Police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726397"/>
                  </a:ext>
                </a:extLst>
              </a:tr>
              <a:tr h="585793">
                <a:tc>
                  <a:txBody>
                    <a:bodyPr/>
                    <a:lstStyle/>
                    <a:p>
                      <a:r>
                        <a:rPr lang="en-IE" dirty="0"/>
                        <a:t>Severe Storm</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highlight>
                            <a:srgbClr val="FFFF00"/>
                          </a:highlight>
                        </a:rPr>
                        <a:t>Region Name </a:t>
                      </a:r>
                      <a:r>
                        <a:rPr lang="en-IE" dirty="0"/>
                        <a:t>Emergency Services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5629470"/>
                  </a:ext>
                </a:extLst>
              </a:tr>
              <a:tr h="585793">
                <a:tc>
                  <a:txBody>
                    <a:bodyPr/>
                    <a:lstStyle/>
                    <a:p>
                      <a:r>
                        <a:rPr lang="en-IE" dirty="0"/>
                        <a:t>Terrorist Incident</a:t>
                      </a:r>
                      <a:endParaRPr lang="en-IE" sz="1800" b="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dirty="0">
                          <a:highlight>
                            <a:srgbClr val="FFFF00"/>
                          </a:highlight>
                        </a:rPr>
                        <a:t>Region Name </a:t>
                      </a:r>
                      <a:r>
                        <a:rPr lang="en-IE" dirty="0"/>
                        <a:t> Police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4728840"/>
                  </a:ext>
                </a:extLst>
              </a:tr>
            </a:tbl>
          </a:graphicData>
        </a:graphic>
      </p:graphicFrame>
    </p:spTree>
    <p:extLst>
      <p:ext uri="{BB962C8B-B14F-4D97-AF65-F5344CB8AC3E}">
        <p14:creationId xmlns:p14="http://schemas.microsoft.com/office/powerpoint/2010/main" val="2850073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few people looking at a computer&#10;&#10;Description automatically generated with medium confidence">
            <a:extLst>
              <a:ext uri="{FF2B5EF4-FFF2-40B4-BE49-F238E27FC236}">
                <a16:creationId xmlns:a16="http://schemas.microsoft.com/office/drawing/2014/main" id="{2E483A74-2A64-6925-0225-57684383AF0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448" t="-20024" r="35182" b="-6941"/>
          <a:stretch/>
        </p:blipFill>
        <p:spPr>
          <a:xfrm>
            <a:off x="7258050" y="110124"/>
            <a:ext cx="4699133" cy="6481176"/>
          </a:xfrm>
        </p:spPr>
      </p:pic>
      <p:sp>
        <p:nvSpPr>
          <p:cNvPr id="7" name="Text Placeholder 6">
            <a:extLst>
              <a:ext uri="{FF2B5EF4-FFF2-40B4-BE49-F238E27FC236}">
                <a16:creationId xmlns:a16="http://schemas.microsoft.com/office/drawing/2014/main" id="{9289C617-D286-94FE-99A4-C669FEF29D75}"/>
              </a:ext>
            </a:extLst>
          </p:cNvPr>
          <p:cNvSpPr>
            <a:spLocks noGrp="1"/>
          </p:cNvSpPr>
          <p:nvPr>
            <p:ph type="body" sz="quarter" idx="18"/>
          </p:nvPr>
        </p:nvSpPr>
        <p:spPr>
          <a:xfrm>
            <a:off x="1348679" y="796730"/>
            <a:ext cx="5260016" cy="5446709"/>
          </a:xfrm>
        </p:spPr>
        <p:txBody>
          <a:bodyPr>
            <a:noAutofit/>
          </a:bodyPr>
          <a:lstStyle/>
          <a:p>
            <a:pPr marL="342900" indent="-342900">
              <a:buFont typeface="Wingdings" panose="05000000000000000000" pitchFamily="2" charset="2"/>
              <a:buChar char="v"/>
            </a:pPr>
            <a:r>
              <a:rPr lang="en-GB" sz="2000" b="1" dirty="0"/>
              <a:t>Establish a framework/infrastructure for Internet-</a:t>
            </a:r>
            <a:r>
              <a:rPr lang="en-GB" sz="2000" b="1" dirty="0" err="1"/>
              <a:t>centered</a:t>
            </a:r>
            <a:r>
              <a:rPr lang="en-GB" sz="2000" b="1" dirty="0"/>
              <a:t> communication. </a:t>
            </a:r>
            <a:r>
              <a:rPr lang="en-GB" sz="2000" dirty="0"/>
              <a:t>Set up regional social media accounts. Pick two that are most popular among tourists and stakeholders and do them well, no need for activity on every single platform.  Pick one for tourists and one for industry (consider a closed group to manage wrong posting etc.)</a:t>
            </a:r>
          </a:p>
          <a:p>
            <a:pPr marL="342900" indent="-342900">
              <a:buFont typeface="Wingdings" panose="05000000000000000000" pitchFamily="2" charset="2"/>
              <a:buChar char="v"/>
            </a:pPr>
            <a:endParaRPr lang="en-GB" sz="2000" dirty="0"/>
          </a:p>
          <a:p>
            <a:pPr marL="342900" indent="-342900">
              <a:buFont typeface="Wingdings" panose="05000000000000000000" pitchFamily="2" charset="2"/>
              <a:buChar char="v"/>
            </a:pPr>
            <a:r>
              <a:rPr lang="en-GB" sz="2000" b="1" i="0" dirty="0">
                <a:effectLst/>
                <a:latin typeface="+mn-lt"/>
              </a:rPr>
              <a:t>Monitor Online Conversations. </a:t>
            </a:r>
            <a:r>
              <a:rPr lang="en-GB" sz="2000" dirty="0"/>
              <a:t>Use AI powered tools to start social listening. See how conversations flow, and familiarize how to reply, both privately and in public, to others, as well as how functions like lists and targeted messaging work. This is so important for reputation management. Search for region name, mentions, crisis keywords, hashtags etc. Set up notifications and Google Alerts.</a:t>
            </a:r>
          </a:p>
          <a:p>
            <a:endParaRPr lang="en-IE" sz="2000" dirty="0"/>
          </a:p>
        </p:txBody>
      </p:sp>
      <p:sp>
        <p:nvSpPr>
          <p:cNvPr id="6" name="Text Placeholder 5">
            <a:extLst>
              <a:ext uri="{FF2B5EF4-FFF2-40B4-BE49-F238E27FC236}">
                <a16:creationId xmlns:a16="http://schemas.microsoft.com/office/drawing/2014/main" id="{4A8D8C5F-0A80-F081-89FF-3C1C7C80BBF6}"/>
              </a:ext>
            </a:extLst>
          </p:cNvPr>
          <p:cNvSpPr>
            <a:spLocks noGrp="1"/>
          </p:cNvSpPr>
          <p:nvPr>
            <p:ph type="body" sz="quarter" idx="16"/>
          </p:nvPr>
        </p:nvSpPr>
        <p:spPr>
          <a:xfrm>
            <a:off x="1336895" y="233560"/>
            <a:ext cx="5606830" cy="582221"/>
          </a:xfrm>
        </p:spPr>
        <p:txBody>
          <a:bodyPr>
            <a:normAutofit fontScale="70000" lnSpcReduction="20000"/>
          </a:bodyPr>
          <a:lstStyle/>
          <a:p>
            <a:pPr algn="ctr"/>
            <a:r>
              <a:rPr lang="en-IE" dirty="0"/>
              <a:t>Set Up an Online Communication System</a:t>
            </a:r>
          </a:p>
        </p:txBody>
      </p:sp>
      <p:pic>
        <p:nvPicPr>
          <p:cNvPr id="8" name="Graphic 7" descr="Document with solid fill">
            <a:hlinkClick r:id="rId3"/>
            <a:extLst>
              <a:ext uri="{FF2B5EF4-FFF2-40B4-BE49-F238E27FC236}">
                <a16:creationId xmlns:a16="http://schemas.microsoft.com/office/drawing/2014/main" id="{64F35FCB-8337-7B71-3685-45BE4FA0C0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0400" y="5743575"/>
            <a:ext cx="1419785" cy="1262056"/>
          </a:xfrm>
          <a:prstGeom prst="rect">
            <a:avLst/>
          </a:prstGeom>
        </p:spPr>
      </p:pic>
      <p:sp>
        <p:nvSpPr>
          <p:cNvPr id="9" name="TextBox 8">
            <a:extLst>
              <a:ext uri="{FF2B5EF4-FFF2-40B4-BE49-F238E27FC236}">
                <a16:creationId xmlns:a16="http://schemas.microsoft.com/office/drawing/2014/main" id="{41C8D95A-11EB-1EB3-75BB-A603DE01ED6C}"/>
              </a:ext>
            </a:extLst>
          </p:cNvPr>
          <p:cNvSpPr txBox="1"/>
          <p:nvPr/>
        </p:nvSpPr>
        <p:spPr>
          <a:xfrm>
            <a:off x="8128693" y="6507718"/>
            <a:ext cx="3996631" cy="369332"/>
          </a:xfrm>
          <a:prstGeom prst="rect">
            <a:avLst/>
          </a:prstGeom>
          <a:solidFill>
            <a:schemeClr val="accent2"/>
          </a:solidFill>
        </p:spPr>
        <p:txBody>
          <a:bodyPr wrap="square" rtlCol="0">
            <a:spAutoFit/>
          </a:bodyPr>
          <a:lstStyle/>
          <a:p>
            <a:r>
              <a:rPr lang="en-IE" dirty="0">
                <a:solidFill>
                  <a:schemeClr val="bg1"/>
                </a:solidFill>
                <a:hlinkClick r:id="rId6">
                  <a:extLst>
                    <a:ext uri="{A12FA001-AC4F-418D-AE19-62706E023703}">
                      <ahyp:hlinkClr xmlns:ahyp="http://schemas.microsoft.com/office/drawing/2018/hyperlinkcolor" val="tx"/>
                    </a:ext>
                  </a:extLst>
                </a:hlinkClick>
              </a:rPr>
              <a:t>Top 7 Social Media Monitoring Tools</a:t>
            </a:r>
            <a:endParaRPr lang="en-IE" dirty="0">
              <a:solidFill>
                <a:schemeClr val="bg1"/>
              </a:solidFill>
            </a:endParaRPr>
          </a:p>
        </p:txBody>
      </p:sp>
    </p:spTree>
    <p:extLst>
      <p:ext uri="{BB962C8B-B14F-4D97-AF65-F5344CB8AC3E}">
        <p14:creationId xmlns:p14="http://schemas.microsoft.com/office/powerpoint/2010/main" val="28438500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looking at a computer&#10;&#10;Description automatically generated">
            <a:extLst>
              <a:ext uri="{FF2B5EF4-FFF2-40B4-BE49-F238E27FC236}">
                <a16:creationId xmlns:a16="http://schemas.microsoft.com/office/drawing/2014/main" id="{22D9B992-542C-D76F-1C47-FAB1BF21CCD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026" b="4026"/>
          <a:stretch>
            <a:fillRect/>
          </a:stretch>
        </p:blipFill>
        <p:spPr/>
      </p:pic>
      <p:sp>
        <p:nvSpPr>
          <p:cNvPr id="7" name="Text Placeholder 6">
            <a:extLst>
              <a:ext uri="{FF2B5EF4-FFF2-40B4-BE49-F238E27FC236}">
                <a16:creationId xmlns:a16="http://schemas.microsoft.com/office/drawing/2014/main" id="{9289C617-D286-94FE-99A4-C669FEF29D75}"/>
              </a:ext>
            </a:extLst>
          </p:cNvPr>
          <p:cNvSpPr>
            <a:spLocks noGrp="1"/>
          </p:cNvSpPr>
          <p:nvPr>
            <p:ph type="body" sz="quarter" idx="18"/>
          </p:nvPr>
        </p:nvSpPr>
        <p:spPr>
          <a:xfrm>
            <a:off x="1047750" y="796730"/>
            <a:ext cx="6219825" cy="5446709"/>
          </a:xfrm>
        </p:spPr>
        <p:txBody>
          <a:bodyPr>
            <a:noAutofit/>
          </a:bodyPr>
          <a:lstStyle/>
          <a:p>
            <a:pPr marL="342900" indent="-342900">
              <a:buFont typeface="Wingdings" panose="05000000000000000000" pitchFamily="2" charset="2"/>
              <a:buChar char="v"/>
            </a:pPr>
            <a:r>
              <a:rPr lang="en-GB" sz="2200" dirty="0"/>
              <a:t>Establish and maintain contact with the emergency response team for regular information updates. </a:t>
            </a:r>
          </a:p>
          <a:p>
            <a:pPr marL="342900" indent="-342900">
              <a:buFont typeface="Wingdings" panose="05000000000000000000" pitchFamily="2" charset="2"/>
              <a:buChar char="v"/>
            </a:pPr>
            <a:r>
              <a:rPr lang="en-GB" sz="2200" dirty="0"/>
              <a:t>Assess immediate implications for regional tourism, including initial economic impacts. </a:t>
            </a:r>
          </a:p>
          <a:p>
            <a:pPr marL="342900" indent="-342900">
              <a:buFont typeface="Wingdings" panose="05000000000000000000" pitchFamily="2" charset="2"/>
              <a:buChar char="v"/>
            </a:pPr>
            <a:r>
              <a:rPr lang="en-GB" sz="2200" dirty="0"/>
              <a:t>Canvass immediate crisis actions required. </a:t>
            </a:r>
          </a:p>
          <a:p>
            <a:pPr marL="342900" indent="-342900">
              <a:buFont typeface="Wingdings" panose="05000000000000000000" pitchFamily="2" charset="2"/>
              <a:buChar char="v"/>
            </a:pPr>
            <a:r>
              <a:rPr lang="en-GB" sz="2200" dirty="0"/>
              <a:t>Determine key themes and messages for all communications</a:t>
            </a:r>
          </a:p>
          <a:p>
            <a:pPr marL="342900" indent="-342900">
              <a:buFont typeface="Wingdings" panose="05000000000000000000" pitchFamily="2" charset="2"/>
              <a:buChar char="v"/>
            </a:pPr>
            <a:r>
              <a:rPr lang="en-GB" sz="2200" dirty="0"/>
              <a:t>Determine the most appropriate tools of communication to reach key stakeholders and audiences. </a:t>
            </a:r>
          </a:p>
          <a:p>
            <a:pPr marL="342900" indent="-342900">
              <a:buFont typeface="Wingdings" panose="05000000000000000000" pitchFamily="2" charset="2"/>
              <a:buChar char="v"/>
            </a:pPr>
            <a:r>
              <a:rPr lang="en-GB" sz="2200" dirty="0"/>
              <a:t>Coordinate regular stakeholder information updates. </a:t>
            </a:r>
          </a:p>
          <a:p>
            <a:pPr marL="342900" indent="-342900">
              <a:buFont typeface="Wingdings" panose="05000000000000000000" pitchFamily="2" charset="2"/>
              <a:buChar char="v"/>
            </a:pPr>
            <a:r>
              <a:rPr lang="en-GB" sz="2200" dirty="0"/>
              <a:t>Review any proposed media statements or releases. </a:t>
            </a:r>
          </a:p>
          <a:p>
            <a:pPr marL="342900" indent="-342900">
              <a:buFont typeface="Wingdings" panose="05000000000000000000" pitchFamily="2" charset="2"/>
              <a:buChar char="v"/>
            </a:pPr>
            <a:r>
              <a:rPr lang="en-GB" sz="2200" dirty="0"/>
              <a:t>Participate in debrief process and advise on gaps in the provision and dissemination of information. </a:t>
            </a:r>
            <a:endParaRPr lang="en-IE" sz="2200" dirty="0"/>
          </a:p>
          <a:p>
            <a:endParaRPr lang="en-IE" sz="2200" dirty="0"/>
          </a:p>
        </p:txBody>
      </p:sp>
      <p:sp>
        <p:nvSpPr>
          <p:cNvPr id="6" name="Text Placeholder 5">
            <a:extLst>
              <a:ext uri="{FF2B5EF4-FFF2-40B4-BE49-F238E27FC236}">
                <a16:creationId xmlns:a16="http://schemas.microsoft.com/office/drawing/2014/main" id="{4A8D8C5F-0A80-F081-89FF-3C1C7C80BBF6}"/>
              </a:ext>
            </a:extLst>
          </p:cNvPr>
          <p:cNvSpPr>
            <a:spLocks noGrp="1"/>
          </p:cNvSpPr>
          <p:nvPr>
            <p:ph type="body" sz="quarter" idx="16"/>
          </p:nvPr>
        </p:nvSpPr>
        <p:spPr>
          <a:xfrm>
            <a:off x="962025" y="214509"/>
            <a:ext cx="6305550" cy="582221"/>
          </a:xfrm>
        </p:spPr>
        <p:txBody>
          <a:bodyPr>
            <a:noAutofit/>
          </a:bodyPr>
          <a:lstStyle/>
          <a:p>
            <a:pPr algn="ctr"/>
            <a:r>
              <a:rPr lang="en-IE" sz="2600" dirty="0"/>
              <a:t>Checklist to Keep Communication Relevant</a:t>
            </a:r>
          </a:p>
        </p:txBody>
      </p:sp>
    </p:spTree>
    <p:extLst>
      <p:ext uri="{BB962C8B-B14F-4D97-AF65-F5344CB8AC3E}">
        <p14:creationId xmlns:p14="http://schemas.microsoft.com/office/powerpoint/2010/main" val="2381401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38982" y="1547280"/>
            <a:ext cx="9259094" cy="4815420"/>
          </a:xfrm>
        </p:spPr>
        <p:txBody>
          <a:bodyPr>
            <a:noAutofit/>
          </a:bodyPr>
          <a:lstStyle/>
          <a:p>
            <a:pPr algn="l"/>
            <a:r>
              <a:rPr lang="en-GB" sz="2000" dirty="0" err="1"/>
              <a:t>Soñmez</a:t>
            </a:r>
            <a:r>
              <a:rPr lang="en-GB" sz="2000" dirty="0"/>
              <a:t> et al (1999) noted the importance for marketers to have a prepared crisis </a:t>
            </a:r>
          </a:p>
          <a:p>
            <a:pPr algn="l"/>
            <a:r>
              <a:rPr lang="en-GB" sz="2000" dirty="0"/>
              <a:t>communication and marketing plan, as the cost of this will be far less than the costs </a:t>
            </a:r>
          </a:p>
          <a:p>
            <a:pPr algn="l"/>
            <a:r>
              <a:rPr lang="en-GB" sz="2000" dirty="0"/>
              <a:t>associated with a downturn in visitor confidence and visitation due to a slow response. </a:t>
            </a:r>
          </a:p>
          <a:p>
            <a:pPr algn="l"/>
            <a:r>
              <a:rPr lang="en-GB" sz="2000" dirty="0" err="1"/>
              <a:t>Soñmez</a:t>
            </a:r>
            <a:r>
              <a:rPr lang="en-GB" sz="2000" dirty="0"/>
              <a:t> et al. (1999) suggest several ways to improve crisis communication for tourism </a:t>
            </a:r>
          </a:p>
          <a:p>
            <a:pPr algn="l"/>
            <a:r>
              <a:rPr lang="en-GB" sz="2000" dirty="0"/>
              <a:t>crisis management including the preparation of a task force involving the private and </a:t>
            </a:r>
          </a:p>
          <a:p>
            <a:pPr algn="l"/>
            <a:r>
              <a:rPr lang="en-GB" sz="2000" dirty="0"/>
              <a:t>public sector including a PR team, recovery marketing team, information coordination </a:t>
            </a:r>
          </a:p>
          <a:p>
            <a:pPr algn="l"/>
            <a:r>
              <a:rPr lang="en-GB" sz="2000" dirty="0"/>
              <a:t>team and a finance and fund raising team.</a:t>
            </a:r>
          </a:p>
          <a:p>
            <a:pPr algn="l"/>
            <a:endParaRPr lang="en-GB" sz="2000" dirty="0"/>
          </a:p>
          <a:p>
            <a:pPr algn="l"/>
            <a:r>
              <a:rPr lang="en-GB" sz="2000" dirty="0"/>
              <a:t>The development of Fiji’s Tourism Action Group (TAG) during the military coups illustrates the advantages of forming such as group. Fiji’s tourist industry responded faster than expected because of the implementation of a task force combined with target marketing to restore confidence. As </a:t>
            </a:r>
            <a:r>
              <a:rPr lang="en-GB" sz="2000" dirty="0" err="1"/>
              <a:t>Soñmez</a:t>
            </a:r>
            <a:r>
              <a:rPr lang="en-GB" sz="2000" dirty="0"/>
              <a:t> et al. (1999:8) note “it is imperative for 11 destinations to augment their crisis management plans with marketing efforts, to recover lost tourism by rebuilding a positive image.</a:t>
            </a:r>
          </a:p>
          <a:p>
            <a:pPr algn="l"/>
            <a:endParaRPr lang="en-GB" sz="2000" dirty="0"/>
          </a:p>
          <a:p>
            <a:pPr algn="l"/>
            <a:endParaRPr lang="en-GB" sz="2000" b="0" i="0" dirty="0">
              <a:effectLst/>
            </a:endParaRPr>
          </a:p>
          <a:p>
            <a:endParaRPr lang="en-GB" sz="2000" b="0" i="0" dirty="0">
              <a:effectLst/>
            </a:endParaRPr>
          </a:p>
          <a:p>
            <a:endParaRPr lang="en-GB" sz="2000" b="0" i="0" dirty="0">
              <a:effectLst/>
            </a:endParaRP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Crisis Management Means Dealing with Human Perceptions &amp; Visitor Confidence</a:t>
            </a:r>
            <a:endParaRPr lang="en-IE" b="0" dirty="0"/>
          </a:p>
        </p:txBody>
      </p:sp>
    </p:spTree>
    <p:extLst>
      <p:ext uri="{BB962C8B-B14F-4D97-AF65-F5344CB8AC3E}">
        <p14:creationId xmlns:p14="http://schemas.microsoft.com/office/powerpoint/2010/main" val="1417218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DF0211-A868-46C0-F747-A39B277999CF}"/>
              </a:ext>
            </a:extLst>
          </p:cNvPr>
          <p:cNvSpPr>
            <a:spLocks noGrp="1"/>
          </p:cNvSpPr>
          <p:nvPr>
            <p:ph type="body" sz="quarter" idx="13"/>
          </p:nvPr>
        </p:nvSpPr>
        <p:spPr>
          <a:xfrm>
            <a:off x="590550" y="810208"/>
            <a:ext cx="4819650" cy="4493975"/>
          </a:xfrm>
        </p:spPr>
        <p:txBody>
          <a:bodyPr>
            <a:normAutofit fontScale="70000" lnSpcReduction="20000"/>
          </a:bodyPr>
          <a:lstStyle/>
          <a:p>
            <a:r>
              <a:rPr lang="en-GB" i="0" dirty="0"/>
              <a:t>“The Regional Tourism Associations formed part of our tourism communications group. They were involved in collating intelligence and information from their region. They were involved in helping us to devise strategies and how to manage the crisis and they were also playing an important role in communicating information back out to the industry stakeholders in regional and remote areas.” </a:t>
            </a:r>
          </a:p>
          <a:p>
            <a:endParaRPr lang="en-GB" i="0" dirty="0"/>
          </a:p>
          <a:p>
            <a:r>
              <a:rPr lang="en-GB" i="0" dirty="0"/>
              <a:t>Renata Lowe, Tourism Western Australia in response to the Varanus Island gas explosion</a:t>
            </a:r>
            <a:endParaRPr lang="en-IE" i="0" dirty="0"/>
          </a:p>
          <a:p>
            <a:endParaRPr lang="en-IE" i="0" dirty="0"/>
          </a:p>
        </p:txBody>
      </p:sp>
      <p:pic>
        <p:nvPicPr>
          <p:cNvPr id="1028" name="Picture 4" descr="Varanus Island a decade on: The remote explosion that ignited a WA gas  crisis | The West Australian">
            <a:extLst>
              <a:ext uri="{FF2B5EF4-FFF2-40B4-BE49-F238E27FC236}">
                <a16:creationId xmlns:a16="http://schemas.microsoft.com/office/drawing/2014/main" id="{BDE354E9-4432-892C-6C0A-DF2AD8A07F6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05475" y="1343025"/>
            <a:ext cx="6036734" cy="339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294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EA37798-9BAE-75AD-53A0-5DC30030077E}"/>
              </a:ext>
            </a:extLst>
          </p:cNvPr>
          <p:cNvSpPr>
            <a:spLocks noGrp="1"/>
          </p:cNvSpPr>
          <p:nvPr>
            <p:ph type="body" sz="quarter" idx="18"/>
          </p:nvPr>
        </p:nvSpPr>
        <p:spPr>
          <a:xfrm>
            <a:off x="770536" y="1633738"/>
            <a:ext cx="8901204" cy="4347961"/>
          </a:xfrm>
        </p:spPr>
        <p:txBody>
          <a:bodyPr>
            <a:noAutofit/>
          </a:bodyPr>
          <a:lstStyle/>
          <a:p>
            <a:pPr algn="l"/>
            <a:r>
              <a:rPr lang="en-GB" sz="2000" dirty="0"/>
              <a:t>An individual or team of individuals responsible for making immediate decisions in a crisis must, by the very definition of the job, be strong-willed and capable of functioning under pressure. Team members must be able to deal with a wide range of unexpected obstacles in resolving a crisis, keep a cool head, and a calm </a:t>
            </a:r>
            <a:r>
              <a:rPr lang="en-GB" sz="2000" dirty="0" err="1"/>
              <a:t>demeanor</a:t>
            </a:r>
            <a:r>
              <a:rPr lang="en-GB" sz="2000" dirty="0"/>
              <a:t>, and most importantly of all, have the ability to multitask.</a:t>
            </a:r>
          </a:p>
          <a:p>
            <a:pPr algn="l"/>
            <a:r>
              <a:rPr lang="en-GB" sz="2000" dirty="0"/>
              <a:t>The ability of an individual to offer advice and direction with authority is an essential part of the decision-making process. There will be no time for debates, no compromises, and no time to deal with corporate hierarchy, approval, and so on. Crisis response team members should be granted the freedom to perform unconditionally and with direct authority when it comes to ensuring the safety of employees or other individuals.</a:t>
            </a:r>
          </a:p>
        </p:txBody>
      </p:sp>
      <p:grpSp>
        <p:nvGrpSpPr>
          <p:cNvPr id="8" name="Graphic 2">
            <a:extLst>
              <a:ext uri="{FF2B5EF4-FFF2-40B4-BE49-F238E27FC236}">
                <a16:creationId xmlns:a16="http://schemas.microsoft.com/office/drawing/2014/main" id="{D5C6D5EF-F0B6-D850-774D-32E3D3984A1E}"/>
              </a:ext>
            </a:extLst>
          </p:cNvPr>
          <p:cNvGrpSpPr/>
          <p:nvPr/>
        </p:nvGrpSpPr>
        <p:grpSpPr>
          <a:xfrm>
            <a:off x="9945283" y="1255566"/>
            <a:ext cx="1866204" cy="1526432"/>
            <a:chOff x="7903196" y="4237101"/>
            <a:chExt cx="1261886" cy="1055032"/>
          </a:xfrm>
        </p:grpSpPr>
        <p:sp>
          <p:nvSpPr>
            <p:cNvPr id="9" name="Freeform 926">
              <a:extLst>
                <a:ext uri="{FF2B5EF4-FFF2-40B4-BE49-F238E27FC236}">
                  <a16:creationId xmlns:a16="http://schemas.microsoft.com/office/drawing/2014/main" id="{F23371F4-D9F3-11DF-5586-5D601E5A6CFA}"/>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10" name="Freeform 927">
              <a:extLst>
                <a:ext uri="{FF2B5EF4-FFF2-40B4-BE49-F238E27FC236}">
                  <a16:creationId xmlns:a16="http://schemas.microsoft.com/office/drawing/2014/main" id="{F700F1C0-D7F6-E024-4901-FFBF28787B3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11" name="Freeform 928">
              <a:extLst>
                <a:ext uri="{FF2B5EF4-FFF2-40B4-BE49-F238E27FC236}">
                  <a16:creationId xmlns:a16="http://schemas.microsoft.com/office/drawing/2014/main" id="{174C46EA-8533-2F3F-A71D-3568D3975BFD}"/>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12" name="Freeform 929">
              <a:extLst>
                <a:ext uri="{FF2B5EF4-FFF2-40B4-BE49-F238E27FC236}">
                  <a16:creationId xmlns:a16="http://schemas.microsoft.com/office/drawing/2014/main" id="{F8A81B13-D2AF-FE4D-6129-5018DCD2BAB5}"/>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13" name="Freeform 930">
              <a:extLst>
                <a:ext uri="{FF2B5EF4-FFF2-40B4-BE49-F238E27FC236}">
                  <a16:creationId xmlns:a16="http://schemas.microsoft.com/office/drawing/2014/main" id="{57D0CCB8-A621-3C11-F1A4-CCC55F52F8CF}"/>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4" name="Freeform 931">
              <a:extLst>
                <a:ext uri="{FF2B5EF4-FFF2-40B4-BE49-F238E27FC236}">
                  <a16:creationId xmlns:a16="http://schemas.microsoft.com/office/drawing/2014/main" id="{CD575DBA-5E37-D00C-890D-81C684724B2C}"/>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5" name="Freeform 932">
              <a:extLst>
                <a:ext uri="{FF2B5EF4-FFF2-40B4-BE49-F238E27FC236}">
                  <a16:creationId xmlns:a16="http://schemas.microsoft.com/office/drawing/2014/main" id="{FFDEE7C7-946D-A182-E42C-F2625FF72D74}"/>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3">
              <a:extLst>
                <a:ext uri="{FF2B5EF4-FFF2-40B4-BE49-F238E27FC236}">
                  <a16:creationId xmlns:a16="http://schemas.microsoft.com/office/drawing/2014/main" id="{C989F4FF-08AB-7B3F-1F64-08C0F10BC9B1}"/>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7" name="Freeform 934">
              <a:extLst>
                <a:ext uri="{FF2B5EF4-FFF2-40B4-BE49-F238E27FC236}">
                  <a16:creationId xmlns:a16="http://schemas.microsoft.com/office/drawing/2014/main" id="{1BE5349C-261C-C42F-A730-B450794D99BE}"/>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5">
              <a:extLst>
                <a:ext uri="{FF2B5EF4-FFF2-40B4-BE49-F238E27FC236}">
                  <a16:creationId xmlns:a16="http://schemas.microsoft.com/office/drawing/2014/main" id="{F9CB37AF-8E84-2C6A-0ABE-69A79DAC7E54}"/>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w="2286" cap="flat">
              <a:noFill/>
              <a:prstDash val="solid"/>
              <a:miter/>
            </a:ln>
          </p:spPr>
          <p:txBody>
            <a:bodyPr rtlCol="0" anchor="ctr"/>
            <a:lstStyle/>
            <a:p>
              <a:endParaRPr lang="en-US"/>
            </a:p>
          </p:txBody>
        </p:sp>
        <p:sp>
          <p:nvSpPr>
            <p:cNvPr id="19" name="Freeform 936">
              <a:extLst>
                <a:ext uri="{FF2B5EF4-FFF2-40B4-BE49-F238E27FC236}">
                  <a16:creationId xmlns:a16="http://schemas.microsoft.com/office/drawing/2014/main" id="{CCB59C19-0C93-91FB-0D88-F8D7B48840E3}"/>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7">
              <a:extLst>
                <a:ext uri="{FF2B5EF4-FFF2-40B4-BE49-F238E27FC236}">
                  <a16:creationId xmlns:a16="http://schemas.microsoft.com/office/drawing/2014/main" id="{7CA3EB8F-47CB-59DF-8155-416ED9141192}"/>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21" name="Freeform 938">
              <a:extLst>
                <a:ext uri="{FF2B5EF4-FFF2-40B4-BE49-F238E27FC236}">
                  <a16:creationId xmlns:a16="http://schemas.microsoft.com/office/drawing/2014/main" id="{F36E8E7C-E5B6-2E83-A242-0F960229319E}"/>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39">
              <a:extLst>
                <a:ext uri="{FF2B5EF4-FFF2-40B4-BE49-F238E27FC236}">
                  <a16:creationId xmlns:a16="http://schemas.microsoft.com/office/drawing/2014/main" id="{39178C7C-54B1-9548-1214-4EA9C78F3FCA}"/>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0">
              <a:extLst>
                <a:ext uri="{FF2B5EF4-FFF2-40B4-BE49-F238E27FC236}">
                  <a16:creationId xmlns:a16="http://schemas.microsoft.com/office/drawing/2014/main" id="{94AD73B5-3919-B01B-DE79-59F2270DA3DA}"/>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1">
              <a:extLst>
                <a:ext uri="{FF2B5EF4-FFF2-40B4-BE49-F238E27FC236}">
                  <a16:creationId xmlns:a16="http://schemas.microsoft.com/office/drawing/2014/main" id="{7D7CBF6B-5AA2-FDBA-01CB-ED7688AD110A}"/>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2">
              <a:extLst>
                <a:ext uri="{FF2B5EF4-FFF2-40B4-BE49-F238E27FC236}">
                  <a16:creationId xmlns:a16="http://schemas.microsoft.com/office/drawing/2014/main" id="{5E778E78-E8C8-3BF1-D1C1-04AE984CDC70}"/>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3">
              <a:extLst>
                <a:ext uri="{FF2B5EF4-FFF2-40B4-BE49-F238E27FC236}">
                  <a16:creationId xmlns:a16="http://schemas.microsoft.com/office/drawing/2014/main" id="{507BBB7D-A06D-9D05-1E7F-73AAC3F51C90}"/>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4">
              <a:extLst>
                <a:ext uri="{FF2B5EF4-FFF2-40B4-BE49-F238E27FC236}">
                  <a16:creationId xmlns:a16="http://schemas.microsoft.com/office/drawing/2014/main" id="{A4C0C8DA-2351-106C-CCD0-968FB50E68A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5">
              <a:extLst>
                <a:ext uri="{FF2B5EF4-FFF2-40B4-BE49-F238E27FC236}">
                  <a16:creationId xmlns:a16="http://schemas.microsoft.com/office/drawing/2014/main" id="{1510A584-566B-EEC3-2479-71C2B3CD903F}"/>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6">
              <a:extLst>
                <a:ext uri="{FF2B5EF4-FFF2-40B4-BE49-F238E27FC236}">
                  <a16:creationId xmlns:a16="http://schemas.microsoft.com/office/drawing/2014/main" id="{DA821DB9-404A-AC55-2080-8FECF8116C5A}"/>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30" name="Freeform 947">
              <a:extLst>
                <a:ext uri="{FF2B5EF4-FFF2-40B4-BE49-F238E27FC236}">
                  <a16:creationId xmlns:a16="http://schemas.microsoft.com/office/drawing/2014/main" id="{EDC80FA9-16E9-3214-0787-C83A6DA27AE3}"/>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8">
              <a:extLst>
                <a:ext uri="{FF2B5EF4-FFF2-40B4-BE49-F238E27FC236}">
                  <a16:creationId xmlns:a16="http://schemas.microsoft.com/office/drawing/2014/main" id="{7C0EC7BD-E2B8-5657-7F21-6EC0F69C736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2" name="Freeform 949">
              <a:extLst>
                <a:ext uri="{FF2B5EF4-FFF2-40B4-BE49-F238E27FC236}">
                  <a16:creationId xmlns:a16="http://schemas.microsoft.com/office/drawing/2014/main" id="{590F1312-94A1-7B76-1D23-51A1BAEAC0E3}"/>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3" name="Freeform 950">
              <a:extLst>
                <a:ext uri="{FF2B5EF4-FFF2-40B4-BE49-F238E27FC236}">
                  <a16:creationId xmlns:a16="http://schemas.microsoft.com/office/drawing/2014/main" id="{D6CA29D7-2458-1834-4970-606E6B937C5A}"/>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4" name="Freeform 951">
              <a:extLst>
                <a:ext uri="{FF2B5EF4-FFF2-40B4-BE49-F238E27FC236}">
                  <a16:creationId xmlns:a16="http://schemas.microsoft.com/office/drawing/2014/main" id="{EDBEB5AC-F718-4D36-4080-FAB44E3F1EF4}"/>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5" name="Freeform 952">
              <a:extLst>
                <a:ext uri="{FF2B5EF4-FFF2-40B4-BE49-F238E27FC236}">
                  <a16:creationId xmlns:a16="http://schemas.microsoft.com/office/drawing/2014/main" id="{19E9FE82-880D-99CF-8726-1F9F9A94C799}"/>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6" name="Freeform 953">
              <a:extLst>
                <a:ext uri="{FF2B5EF4-FFF2-40B4-BE49-F238E27FC236}">
                  <a16:creationId xmlns:a16="http://schemas.microsoft.com/office/drawing/2014/main" id="{5C10F7AD-FB1E-2364-0989-E1AF7CFE992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7" name="Freeform 954">
              <a:extLst>
                <a:ext uri="{FF2B5EF4-FFF2-40B4-BE49-F238E27FC236}">
                  <a16:creationId xmlns:a16="http://schemas.microsoft.com/office/drawing/2014/main" id="{136B0C43-05F3-9BD8-9776-0CA6EB08CAF3}"/>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8" name="Freeform 955">
              <a:extLst>
                <a:ext uri="{FF2B5EF4-FFF2-40B4-BE49-F238E27FC236}">
                  <a16:creationId xmlns:a16="http://schemas.microsoft.com/office/drawing/2014/main" id="{F87C3AEC-AEB0-AB66-D5BE-C7E9619644C4}"/>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w="2286" cap="flat">
              <a:noFill/>
              <a:prstDash val="solid"/>
              <a:miter/>
            </a:ln>
          </p:spPr>
          <p:txBody>
            <a:bodyPr rtlCol="0" anchor="ctr"/>
            <a:lstStyle/>
            <a:p>
              <a:endParaRPr lang="en-US"/>
            </a:p>
          </p:txBody>
        </p:sp>
        <p:sp>
          <p:nvSpPr>
            <p:cNvPr id="39" name="Freeform 956">
              <a:extLst>
                <a:ext uri="{FF2B5EF4-FFF2-40B4-BE49-F238E27FC236}">
                  <a16:creationId xmlns:a16="http://schemas.microsoft.com/office/drawing/2014/main" id="{C18E9B03-352A-D360-7E74-996A29AD844D}"/>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40" name="Freeform 957">
              <a:extLst>
                <a:ext uri="{FF2B5EF4-FFF2-40B4-BE49-F238E27FC236}">
                  <a16:creationId xmlns:a16="http://schemas.microsoft.com/office/drawing/2014/main" id="{74C790B1-772B-4DBE-216B-DC7D23D53940}"/>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41" name="Freeform 958">
              <a:extLst>
                <a:ext uri="{FF2B5EF4-FFF2-40B4-BE49-F238E27FC236}">
                  <a16:creationId xmlns:a16="http://schemas.microsoft.com/office/drawing/2014/main" id="{7B464BC1-0941-927A-139D-8DEA8249A27F}"/>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59">
              <a:extLst>
                <a:ext uri="{FF2B5EF4-FFF2-40B4-BE49-F238E27FC236}">
                  <a16:creationId xmlns:a16="http://schemas.microsoft.com/office/drawing/2014/main" id="{9FF537D6-5DE8-F2D2-F3EE-8E0973380709}"/>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0">
              <a:extLst>
                <a:ext uri="{FF2B5EF4-FFF2-40B4-BE49-F238E27FC236}">
                  <a16:creationId xmlns:a16="http://schemas.microsoft.com/office/drawing/2014/main" id="{53492C37-227C-90E2-3FAE-051E640E70B4}"/>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1">
              <a:extLst>
                <a:ext uri="{FF2B5EF4-FFF2-40B4-BE49-F238E27FC236}">
                  <a16:creationId xmlns:a16="http://schemas.microsoft.com/office/drawing/2014/main" id="{217DCEFE-9C6E-549D-3BD1-E41990EF2139}"/>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2">
              <a:extLst>
                <a:ext uri="{FF2B5EF4-FFF2-40B4-BE49-F238E27FC236}">
                  <a16:creationId xmlns:a16="http://schemas.microsoft.com/office/drawing/2014/main" id="{ADF54BC5-D7DC-907F-9813-07524AA4BE7D}"/>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6" name="Freeform 963">
              <a:extLst>
                <a:ext uri="{FF2B5EF4-FFF2-40B4-BE49-F238E27FC236}">
                  <a16:creationId xmlns:a16="http://schemas.microsoft.com/office/drawing/2014/main" id="{2B83BBFD-F6BB-412B-D8D8-5FB10A0478C6}"/>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4">
              <a:extLst>
                <a:ext uri="{FF2B5EF4-FFF2-40B4-BE49-F238E27FC236}">
                  <a16:creationId xmlns:a16="http://schemas.microsoft.com/office/drawing/2014/main" id="{BB354553-7507-5B7B-D0A3-525D2104FD0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8" name="Freeform 965">
              <a:extLst>
                <a:ext uri="{FF2B5EF4-FFF2-40B4-BE49-F238E27FC236}">
                  <a16:creationId xmlns:a16="http://schemas.microsoft.com/office/drawing/2014/main" id="{2DA39F77-279B-4A87-E66F-1EE8C79D2295}"/>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9" name="Freeform 966">
              <a:extLst>
                <a:ext uri="{FF2B5EF4-FFF2-40B4-BE49-F238E27FC236}">
                  <a16:creationId xmlns:a16="http://schemas.microsoft.com/office/drawing/2014/main" id="{3A2AE8CE-5FC7-0EDB-92CB-1DCBE2D9684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7">
              <a:extLst>
                <a:ext uri="{FF2B5EF4-FFF2-40B4-BE49-F238E27FC236}">
                  <a16:creationId xmlns:a16="http://schemas.microsoft.com/office/drawing/2014/main" id="{C45E27C8-F86C-203A-B852-344CDBDE96C0}"/>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51" name="Freeform 968">
              <a:extLst>
                <a:ext uri="{FF2B5EF4-FFF2-40B4-BE49-F238E27FC236}">
                  <a16:creationId xmlns:a16="http://schemas.microsoft.com/office/drawing/2014/main" id="{C1122256-E9A0-CC11-6915-783BE5FD9587}"/>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2" name="Freeform 969">
              <a:extLst>
                <a:ext uri="{FF2B5EF4-FFF2-40B4-BE49-F238E27FC236}">
                  <a16:creationId xmlns:a16="http://schemas.microsoft.com/office/drawing/2014/main" id="{46EAEEAA-99B0-C90B-5F80-5312AEF51D78}"/>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70">
              <a:extLst>
                <a:ext uri="{FF2B5EF4-FFF2-40B4-BE49-F238E27FC236}">
                  <a16:creationId xmlns:a16="http://schemas.microsoft.com/office/drawing/2014/main" id="{F8C1E552-BB02-D33D-3C38-246F5FDD143A}"/>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4" name="Freeform 971">
              <a:extLst>
                <a:ext uri="{FF2B5EF4-FFF2-40B4-BE49-F238E27FC236}">
                  <a16:creationId xmlns:a16="http://schemas.microsoft.com/office/drawing/2014/main" id="{FC84AEFF-4948-36A5-0EB9-B4B7E63F1427}"/>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5" name="Freeform 972">
              <a:extLst>
                <a:ext uri="{FF2B5EF4-FFF2-40B4-BE49-F238E27FC236}">
                  <a16:creationId xmlns:a16="http://schemas.microsoft.com/office/drawing/2014/main" id="{9A4A7517-7753-7648-D664-096196D5961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6" name="Freeform 973">
              <a:extLst>
                <a:ext uri="{FF2B5EF4-FFF2-40B4-BE49-F238E27FC236}">
                  <a16:creationId xmlns:a16="http://schemas.microsoft.com/office/drawing/2014/main" id="{FF850EDC-1D8B-E153-146A-56566190E551}"/>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7" name="Freeform 974">
              <a:extLst>
                <a:ext uri="{FF2B5EF4-FFF2-40B4-BE49-F238E27FC236}">
                  <a16:creationId xmlns:a16="http://schemas.microsoft.com/office/drawing/2014/main" id="{0961ADD6-6956-6393-1EDD-0CD5F55B1BC5}"/>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8" name="Freeform 975">
              <a:extLst>
                <a:ext uri="{FF2B5EF4-FFF2-40B4-BE49-F238E27FC236}">
                  <a16:creationId xmlns:a16="http://schemas.microsoft.com/office/drawing/2014/main" id="{2CB055C7-6B4A-BFE4-3CD8-C18B2E487060}"/>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9" name="Freeform 976">
              <a:extLst>
                <a:ext uri="{FF2B5EF4-FFF2-40B4-BE49-F238E27FC236}">
                  <a16:creationId xmlns:a16="http://schemas.microsoft.com/office/drawing/2014/main" id="{37DBB657-F4C7-DA44-8B7D-CF163CF44F6E}"/>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60" name="Freeform 977">
              <a:extLst>
                <a:ext uri="{FF2B5EF4-FFF2-40B4-BE49-F238E27FC236}">
                  <a16:creationId xmlns:a16="http://schemas.microsoft.com/office/drawing/2014/main" id="{1C71E368-D444-9999-4FF8-E82A861336E4}"/>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61" name="Freeform 978">
              <a:extLst>
                <a:ext uri="{FF2B5EF4-FFF2-40B4-BE49-F238E27FC236}">
                  <a16:creationId xmlns:a16="http://schemas.microsoft.com/office/drawing/2014/main" id="{BA0CD6F2-1B04-8674-822E-5DE4383199A0}"/>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2" name="Freeform 979">
              <a:extLst>
                <a:ext uri="{FF2B5EF4-FFF2-40B4-BE49-F238E27FC236}">
                  <a16:creationId xmlns:a16="http://schemas.microsoft.com/office/drawing/2014/main" id="{606168F1-1410-3EC9-0C84-91C974123A12}"/>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3" name="Freeform 980">
              <a:extLst>
                <a:ext uri="{FF2B5EF4-FFF2-40B4-BE49-F238E27FC236}">
                  <a16:creationId xmlns:a16="http://schemas.microsoft.com/office/drawing/2014/main" id="{537738D7-F6DC-2B2C-6F77-4962DF7CF077}"/>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4" name="Freeform 981">
              <a:extLst>
                <a:ext uri="{FF2B5EF4-FFF2-40B4-BE49-F238E27FC236}">
                  <a16:creationId xmlns:a16="http://schemas.microsoft.com/office/drawing/2014/main" id="{AA2E2BAB-9061-A0E4-37C2-B98624746B93}"/>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5" name="Freeform 982">
              <a:extLst>
                <a:ext uri="{FF2B5EF4-FFF2-40B4-BE49-F238E27FC236}">
                  <a16:creationId xmlns:a16="http://schemas.microsoft.com/office/drawing/2014/main" id="{50541B29-07CA-8B6F-4C66-FE2B766735CA}"/>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pic>
        <p:nvPicPr>
          <p:cNvPr id="66" name="Graphic 65" descr="Document with solid fill">
            <a:hlinkClick r:id="rId2"/>
            <a:extLst>
              <a:ext uri="{FF2B5EF4-FFF2-40B4-BE49-F238E27FC236}">
                <a16:creationId xmlns:a16="http://schemas.microsoft.com/office/drawing/2014/main" id="{677A4E1D-CB32-EDFA-3941-E9EC988EBA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0702" y="3284679"/>
            <a:ext cx="1950785" cy="1950785"/>
          </a:xfrm>
          <a:prstGeom prst="rect">
            <a:avLst/>
          </a:prstGeom>
        </p:spPr>
      </p:pic>
      <p:sp>
        <p:nvSpPr>
          <p:cNvPr id="67" name="TextBox 66">
            <a:extLst>
              <a:ext uri="{FF2B5EF4-FFF2-40B4-BE49-F238E27FC236}">
                <a16:creationId xmlns:a16="http://schemas.microsoft.com/office/drawing/2014/main" id="{D80F16BD-38D0-A755-4715-00383D9546E6}"/>
              </a:ext>
            </a:extLst>
          </p:cNvPr>
          <p:cNvSpPr txBox="1"/>
          <p:nvPr/>
        </p:nvSpPr>
        <p:spPr>
          <a:xfrm>
            <a:off x="9928285" y="5194599"/>
            <a:ext cx="1872578" cy="646331"/>
          </a:xfrm>
          <a:prstGeom prst="rect">
            <a:avLst/>
          </a:prstGeom>
          <a:noFill/>
        </p:spPr>
        <p:txBody>
          <a:bodyPr wrap="square" rtlCol="0">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Read Research Article</a:t>
            </a:r>
            <a:endParaRPr lang="en-IE" dirty="0">
              <a:solidFill>
                <a:schemeClr val="bg1"/>
              </a:solidFill>
            </a:endParaRPr>
          </a:p>
        </p:txBody>
      </p:sp>
      <p:sp>
        <p:nvSpPr>
          <p:cNvPr id="2" name="Text Placeholder 5">
            <a:extLst>
              <a:ext uri="{FF2B5EF4-FFF2-40B4-BE49-F238E27FC236}">
                <a16:creationId xmlns:a16="http://schemas.microsoft.com/office/drawing/2014/main" id="{9CDD15A4-EBA4-8E7E-3C5B-6E81419214C6}"/>
              </a:ext>
            </a:extLst>
          </p:cNvPr>
          <p:cNvSpPr txBox="1">
            <a:spLocks/>
          </p:cNvSpPr>
          <p:nvPr/>
        </p:nvSpPr>
        <p:spPr>
          <a:xfrm>
            <a:off x="711040" y="588444"/>
            <a:ext cx="10596674" cy="9168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D4D4D"/>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D4D4D"/>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Article: </a:t>
            </a:r>
            <a:r>
              <a:rPr lang="en-GB" b="0" dirty="0"/>
              <a:t>Crisis Managers Should be Have the Authority To Act to Ensure Safety</a:t>
            </a:r>
            <a:endParaRPr lang="en-IE" dirty="0"/>
          </a:p>
        </p:txBody>
      </p:sp>
    </p:spTree>
    <p:extLst>
      <p:ext uri="{BB962C8B-B14F-4D97-AF65-F5344CB8AC3E}">
        <p14:creationId xmlns:p14="http://schemas.microsoft.com/office/powerpoint/2010/main" val="2313896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52E7F9-C060-B488-34E0-CD1C68E6A12C}"/>
              </a:ext>
            </a:extLst>
          </p:cNvPr>
          <p:cNvSpPr>
            <a:spLocks noGrp="1"/>
          </p:cNvSpPr>
          <p:nvPr>
            <p:ph type="body" sz="quarter" idx="16"/>
          </p:nvPr>
        </p:nvSpPr>
        <p:spPr>
          <a:xfrm>
            <a:off x="6407795" y="1440549"/>
            <a:ext cx="5530205" cy="582221"/>
          </a:xfrm>
        </p:spPr>
        <p:txBody>
          <a:bodyPr/>
          <a:lstStyle/>
          <a:p>
            <a:r>
              <a:rPr lang="en-IE" sz="3200" b="0" i="1" dirty="0"/>
              <a:t>4.  Regional Communication for A Cohesive Unified Approach</a:t>
            </a:r>
          </a:p>
        </p:txBody>
      </p:sp>
      <p:sp>
        <p:nvSpPr>
          <p:cNvPr id="5" name="Text Placeholder 4">
            <a:extLst>
              <a:ext uri="{FF2B5EF4-FFF2-40B4-BE49-F238E27FC236}">
                <a16:creationId xmlns:a16="http://schemas.microsoft.com/office/drawing/2014/main" id="{42BF4430-F8DC-176C-2D52-459E0BA442D9}"/>
              </a:ext>
            </a:extLst>
          </p:cNvPr>
          <p:cNvSpPr>
            <a:spLocks noGrp="1"/>
          </p:cNvSpPr>
          <p:nvPr>
            <p:ph type="body" sz="quarter" idx="18"/>
          </p:nvPr>
        </p:nvSpPr>
        <p:spPr>
          <a:xfrm>
            <a:off x="6357742" y="2577353"/>
            <a:ext cx="5029134" cy="851567"/>
          </a:xfrm>
        </p:spPr>
        <p:txBody>
          <a:bodyPr>
            <a:normAutofit/>
          </a:bodyPr>
          <a:lstStyle/>
          <a:p>
            <a:r>
              <a:rPr lang="en-IE" i="1" dirty="0"/>
              <a:t>‘We are in this Together’</a:t>
            </a:r>
          </a:p>
        </p:txBody>
      </p:sp>
      <p:pic>
        <p:nvPicPr>
          <p:cNvPr id="20" name="Picture Placeholder 19" descr="A group of people sitting in a living room&#10;&#10;Description automatically generated with medium confidence">
            <a:extLst>
              <a:ext uri="{FF2B5EF4-FFF2-40B4-BE49-F238E27FC236}">
                <a16:creationId xmlns:a16="http://schemas.microsoft.com/office/drawing/2014/main" id="{F0C88A01-ACC6-F6C2-4AC5-480CA3D9430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6109" b="6109"/>
          <a:stretch>
            <a:fillRect/>
          </a:stretch>
        </p:blipFill>
        <p:spPr/>
      </p:pic>
    </p:spTree>
    <p:extLst>
      <p:ext uri="{BB962C8B-B14F-4D97-AF65-F5344CB8AC3E}">
        <p14:creationId xmlns:p14="http://schemas.microsoft.com/office/powerpoint/2010/main" val="1222948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250260" y="1166023"/>
            <a:ext cx="5798240" cy="4525954"/>
          </a:xfrm>
        </p:spPr>
        <p:txBody>
          <a:bodyPr>
            <a:noAutofit/>
          </a:bodyPr>
          <a:lstStyle/>
          <a:p>
            <a:r>
              <a:rPr lang="en-GB" sz="2000" dirty="0"/>
              <a:t>It is the role of the Tourism Crisis Management Team </a:t>
            </a:r>
            <a:r>
              <a:rPr lang="en-GB" sz="2000" b="1" dirty="0"/>
              <a:t>to communicate effectively with the region’s tourism industry during a crisis.  </a:t>
            </a:r>
            <a:r>
              <a:rPr lang="en-GB" sz="2000" dirty="0"/>
              <a:t>Even if operators have not been directly affected by a crisis event they will be keen for information about the status of the crisis as it is likely to impact upon their trade. </a:t>
            </a:r>
          </a:p>
          <a:p>
            <a:endParaRPr lang="en-GB" sz="2000" dirty="0"/>
          </a:p>
          <a:p>
            <a:r>
              <a:rPr lang="en-GB" sz="2000" dirty="0"/>
              <a:t>Operators and visitor information </a:t>
            </a:r>
            <a:r>
              <a:rPr lang="en-GB" sz="2000" dirty="0" err="1"/>
              <a:t>centers</a:t>
            </a:r>
            <a:r>
              <a:rPr lang="en-GB" sz="2000" dirty="0"/>
              <a:t> will pass on information to visitors about how to travel around the region safely. </a:t>
            </a:r>
          </a:p>
          <a:p>
            <a:endParaRPr lang="en-GB" sz="2000" dirty="0"/>
          </a:p>
          <a:p>
            <a:r>
              <a:rPr lang="en-GB" sz="2000" b="1" dirty="0"/>
              <a:t>The TCMT must maintain an up-to-date database of all relevant parties </a:t>
            </a:r>
            <a:r>
              <a:rPr lang="en-GB" sz="2000" dirty="0"/>
              <a:t>(e.g. operators, event organisers, visitor information centres, government Tourism Organisation, travel trade) covering as many contact points as possible (landline, mobile phone, email, physical address). The RTOs membership database is be a good place to start. </a:t>
            </a:r>
            <a:endParaRPr lang="en-IE" sz="2000" dirty="0"/>
          </a:p>
          <a:p>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228600"/>
            <a:ext cx="6010274" cy="1101531"/>
          </a:xfrm>
        </p:spPr>
        <p:txBody>
          <a:bodyPr>
            <a:normAutofit fontScale="85000" lnSpcReduction="10000"/>
          </a:bodyPr>
          <a:lstStyle/>
          <a:p>
            <a:r>
              <a:rPr lang="en-IE" dirty="0"/>
              <a:t>Ensure Effective, Regular, Consistent Communication with Stakeholders</a:t>
            </a:r>
          </a:p>
        </p:txBody>
      </p:sp>
      <p:pic>
        <p:nvPicPr>
          <p:cNvPr id="11" name="Picture Placeholder 10" descr="Two people sitting at a table with a computer&#10;&#10;Description automatically generated with medium confidence">
            <a:extLst>
              <a:ext uri="{FF2B5EF4-FFF2-40B4-BE49-F238E27FC236}">
                <a16:creationId xmlns:a16="http://schemas.microsoft.com/office/drawing/2014/main" id="{B3661DB4-E6AE-AD38-3B2D-E498206518A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80" b="4480"/>
          <a:stretch>
            <a:fillRect/>
          </a:stretch>
        </p:blipFill>
        <p:spPr/>
      </p:pic>
    </p:spTree>
    <p:extLst>
      <p:ext uri="{BB962C8B-B14F-4D97-AF65-F5344CB8AC3E}">
        <p14:creationId xmlns:p14="http://schemas.microsoft.com/office/powerpoint/2010/main" val="223624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 indoor, counter&#10;&#10;Description automatically generated">
            <a:extLst>
              <a:ext uri="{FF2B5EF4-FFF2-40B4-BE49-F238E27FC236}">
                <a16:creationId xmlns:a16="http://schemas.microsoft.com/office/drawing/2014/main" id="{1E92D41E-2953-6FE5-3BEC-54D2273964E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6598" t="-14233" r="26388" b="-2548"/>
          <a:stretch/>
        </p:blipFill>
        <p:spPr>
          <a:xfrm>
            <a:off x="7298140" y="228600"/>
            <a:ext cx="4659043" cy="6362700"/>
          </a:xfrm>
        </p:spPr>
      </p:pic>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250260" y="1004098"/>
            <a:ext cx="5798240" cy="4525954"/>
          </a:xfrm>
        </p:spPr>
        <p:txBody>
          <a:bodyPr>
            <a:noAutofit/>
          </a:bodyPr>
          <a:lstStyle/>
          <a:p>
            <a:r>
              <a:rPr lang="en-GB" sz="2400" dirty="0"/>
              <a:t>Regions should gather the most important stakeholders in the destination to make sure they are coordinated in the crisis response and can take decisions fast. </a:t>
            </a:r>
          </a:p>
          <a:p>
            <a:endParaRPr lang="en-GB" dirty="0"/>
          </a:p>
          <a:p>
            <a:r>
              <a:rPr lang="en-GB" sz="2400" dirty="0"/>
              <a:t>They should meet often, every day if needed. Agree on who is doing what, and how you will communicate. </a:t>
            </a:r>
          </a:p>
          <a:p>
            <a:endParaRPr lang="en-GB" dirty="0"/>
          </a:p>
          <a:p>
            <a:r>
              <a:rPr lang="en-GB" sz="2400" dirty="0"/>
              <a:t>This is what professional crisis response organizations – like health care, police organizations, and the military – do when a crisis hits. They have practiced what to do, who is doing what and how to communicate over and over again to be ready. (</a:t>
            </a:r>
            <a:r>
              <a:rPr lang="en-GB" sz="2400" dirty="0">
                <a:hlinkClick r:id="rId3">
                  <a:extLst>
                    <a:ext uri="{A12FA001-AC4F-418D-AE19-62706E023703}">
                      <ahyp:hlinkClr xmlns:ahyp="http://schemas.microsoft.com/office/drawing/2018/hyperlinkcolor" val="tx"/>
                    </a:ext>
                  </a:extLst>
                </a:hlinkClick>
              </a:rPr>
              <a:t>Source</a:t>
            </a:r>
            <a:r>
              <a:rPr lang="en-GB" sz="2400" dirty="0"/>
              <a:t>)</a:t>
            </a:r>
          </a:p>
          <a:p>
            <a:r>
              <a:rPr lang="en-GB" sz="2400" dirty="0"/>
              <a:t> </a:t>
            </a:r>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228600"/>
            <a:ext cx="6010274" cy="1101531"/>
          </a:xfrm>
        </p:spPr>
        <p:txBody>
          <a:bodyPr>
            <a:normAutofit/>
          </a:bodyPr>
          <a:lstStyle/>
          <a:p>
            <a:r>
              <a:rPr lang="en-IE" dirty="0"/>
              <a:t>Collaborate with Stakeholders</a:t>
            </a:r>
          </a:p>
        </p:txBody>
      </p:sp>
    </p:spTree>
    <p:extLst>
      <p:ext uri="{BB962C8B-B14F-4D97-AF65-F5344CB8AC3E}">
        <p14:creationId xmlns:p14="http://schemas.microsoft.com/office/powerpoint/2010/main" val="3762572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riting on a whiteboard&#10;&#10;Description automatically generated with medium confidence">
            <a:extLst>
              <a:ext uri="{FF2B5EF4-FFF2-40B4-BE49-F238E27FC236}">
                <a16:creationId xmlns:a16="http://schemas.microsoft.com/office/drawing/2014/main" id="{BCDF55FC-7D4C-6E26-3A46-5C1F8187636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80" b="4480"/>
          <a:stretch>
            <a:fillRect/>
          </a:stretch>
        </p:blipFill>
        <p:spPr/>
      </p:pic>
      <p:sp>
        <p:nvSpPr>
          <p:cNvPr id="3" name="Text Placeholder 2">
            <a:extLst>
              <a:ext uri="{FF2B5EF4-FFF2-40B4-BE49-F238E27FC236}">
                <a16:creationId xmlns:a16="http://schemas.microsoft.com/office/drawing/2014/main" id="{B1A0A9F2-591C-FE6A-CC1A-43E7930AA58A}"/>
              </a:ext>
            </a:extLst>
          </p:cNvPr>
          <p:cNvSpPr>
            <a:spLocks noGrp="1"/>
          </p:cNvSpPr>
          <p:nvPr>
            <p:ph type="body" sz="quarter" idx="18"/>
          </p:nvPr>
        </p:nvSpPr>
        <p:spPr>
          <a:xfrm>
            <a:off x="1190625" y="653856"/>
            <a:ext cx="5909422" cy="4525954"/>
          </a:xfrm>
        </p:spPr>
        <p:txBody>
          <a:bodyPr>
            <a:noAutofit/>
          </a:bodyPr>
          <a:lstStyle/>
          <a:p>
            <a:r>
              <a:rPr lang="en-GB" sz="2000" dirty="0"/>
              <a:t>Clear lines of communication to tourism operators are essential to avoid misunderstandings and damaging speculation. Communications with tourism operators should include: </a:t>
            </a:r>
          </a:p>
          <a:p>
            <a:endParaRPr lang="en-GB" sz="2000" dirty="0"/>
          </a:p>
          <a:p>
            <a:pPr marL="342900" indent="-342900">
              <a:buFont typeface="Wingdings" panose="05000000000000000000" pitchFamily="2" charset="2"/>
              <a:buChar char="v"/>
            </a:pPr>
            <a:r>
              <a:rPr lang="en-GB" sz="2000" dirty="0"/>
              <a:t>All Tourism Crisis Management Team media statements </a:t>
            </a:r>
          </a:p>
          <a:p>
            <a:pPr marL="342900" indent="-342900">
              <a:buFont typeface="Wingdings" panose="05000000000000000000" pitchFamily="2" charset="2"/>
              <a:buChar char="v"/>
            </a:pPr>
            <a:r>
              <a:rPr lang="en-GB" sz="2000" dirty="0"/>
              <a:t>Explain why particular messages to the media (general public) have been devised by the TCMT</a:t>
            </a:r>
          </a:p>
          <a:p>
            <a:pPr marL="342900" indent="-342900">
              <a:buFont typeface="Wingdings" panose="05000000000000000000" pitchFamily="2" charset="2"/>
              <a:buChar char="v"/>
            </a:pPr>
            <a:r>
              <a:rPr lang="en-GB" sz="2000" dirty="0"/>
              <a:t>Key messages to assist operators to respond to visitor inquiries (e.g. safety and travel messages noting authoritative sources and contacts for inquiries, alternative activities that tourists can do, etc) </a:t>
            </a:r>
          </a:p>
          <a:p>
            <a:pPr marL="342900" indent="-342900">
              <a:buFont typeface="Wingdings" panose="05000000000000000000" pitchFamily="2" charset="2"/>
              <a:buChar char="v"/>
            </a:pPr>
            <a:r>
              <a:rPr lang="en-GB" sz="2000" dirty="0"/>
              <a:t>Frequently Asked Question (FAQ) sheets for visitors, media, tourism operators, etc. to answer common queries about the crisis event (e.g. explain how visitors should respond to certain types of events such as driving through a locust plague). </a:t>
            </a:r>
            <a:endParaRPr lang="en-IE" sz="2000" dirty="0"/>
          </a:p>
        </p:txBody>
      </p:sp>
      <p:sp>
        <p:nvSpPr>
          <p:cNvPr id="4" name="Text Placeholder 3">
            <a:extLst>
              <a:ext uri="{FF2B5EF4-FFF2-40B4-BE49-F238E27FC236}">
                <a16:creationId xmlns:a16="http://schemas.microsoft.com/office/drawing/2014/main" id="{0D7A005D-4C65-3C12-E4D5-7ADFE4F4B510}"/>
              </a:ext>
            </a:extLst>
          </p:cNvPr>
          <p:cNvSpPr>
            <a:spLocks noGrp="1"/>
          </p:cNvSpPr>
          <p:nvPr>
            <p:ph type="body" sz="quarter" idx="16"/>
          </p:nvPr>
        </p:nvSpPr>
        <p:spPr>
          <a:xfrm>
            <a:off x="1190625" y="228600"/>
            <a:ext cx="5838825" cy="582221"/>
          </a:xfrm>
        </p:spPr>
        <p:txBody>
          <a:bodyPr>
            <a:normAutofit fontScale="62500" lnSpcReduction="20000"/>
          </a:bodyPr>
          <a:lstStyle/>
          <a:p>
            <a:r>
              <a:rPr lang="en-IE" dirty="0"/>
              <a:t>What to Communicate to Industry Stakeholders</a:t>
            </a:r>
          </a:p>
        </p:txBody>
      </p:sp>
    </p:spTree>
    <p:extLst>
      <p:ext uri="{BB962C8B-B14F-4D97-AF65-F5344CB8AC3E}">
        <p14:creationId xmlns:p14="http://schemas.microsoft.com/office/powerpoint/2010/main" val="2188296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grass, smoke, outdoor, steam&#10;&#10;Description automatically generated">
            <a:extLst>
              <a:ext uri="{FF2B5EF4-FFF2-40B4-BE49-F238E27FC236}">
                <a16:creationId xmlns:a16="http://schemas.microsoft.com/office/drawing/2014/main" id="{561CE0DD-62AF-E82B-D175-E246A1885D2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6195" b="6195"/>
          <a:stretch>
            <a:fillRect/>
          </a:stretch>
        </p:blipFill>
        <p:spPr/>
      </p:pic>
      <p:sp>
        <p:nvSpPr>
          <p:cNvPr id="8" name="Text Placeholder 6">
            <a:extLst>
              <a:ext uri="{FF2B5EF4-FFF2-40B4-BE49-F238E27FC236}">
                <a16:creationId xmlns:a16="http://schemas.microsoft.com/office/drawing/2014/main" id="{4787EB14-4BBF-7FE9-B55C-015DF9213F7E}"/>
              </a:ext>
            </a:extLst>
          </p:cNvPr>
          <p:cNvSpPr>
            <a:spLocks noGrp="1"/>
          </p:cNvSpPr>
          <p:nvPr>
            <p:ph type="body" sz="quarter" idx="16"/>
          </p:nvPr>
        </p:nvSpPr>
        <p:spPr>
          <a:xfrm>
            <a:off x="6420495" y="1328734"/>
            <a:ext cx="5113283" cy="1683407"/>
          </a:xfrm>
        </p:spPr>
        <p:txBody>
          <a:bodyPr>
            <a:normAutofit/>
          </a:bodyPr>
          <a:lstStyle/>
          <a:p>
            <a:r>
              <a:rPr lang="en-IE" sz="3600" b="0" dirty="0"/>
              <a:t>1.  Responding to a Regional Tourism Crisis</a:t>
            </a:r>
          </a:p>
        </p:txBody>
      </p:sp>
      <p:sp>
        <p:nvSpPr>
          <p:cNvPr id="2" name="Text Placeholder 6">
            <a:extLst>
              <a:ext uri="{FF2B5EF4-FFF2-40B4-BE49-F238E27FC236}">
                <a16:creationId xmlns:a16="http://schemas.microsoft.com/office/drawing/2014/main" id="{5A888150-F2C9-184E-8EBA-47720D0D756E}"/>
              </a:ext>
            </a:extLst>
          </p:cNvPr>
          <p:cNvSpPr>
            <a:spLocks noGrp="1"/>
          </p:cNvSpPr>
          <p:nvPr>
            <p:ph type="body" sz="quarter" idx="18"/>
          </p:nvPr>
        </p:nvSpPr>
        <p:spPr>
          <a:xfrm>
            <a:off x="6420496" y="2418882"/>
            <a:ext cx="5523854" cy="851567"/>
          </a:xfrm>
        </p:spPr>
        <p:txBody>
          <a:bodyPr anchor="ctr"/>
          <a:lstStyle/>
          <a:p>
            <a:r>
              <a:rPr lang="en-IE" dirty="0"/>
              <a:t>Preparing European Regions to Respond to an Eminent Crisis</a:t>
            </a:r>
          </a:p>
        </p:txBody>
      </p:sp>
    </p:spTree>
    <p:extLst>
      <p:ext uri="{BB962C8B-B14F-4D97-AF65-F5344CB8AC3E}">
        <p14:creationId xmlns:p14="http://schemas.microsoft.com/office/powerpoint/2010/main" val="1245498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in a meeting&#10;&#10;Description automatically generated with low confidence">
            <a:extLst>
              <a:ext uri="{FF2B5EF4-FFF2-40B4-BE49-F238E27FC236}">
                <a16:creationId xmlns:a16="http://schemas.microsoft.com/office/drawing/2014/main" id="{5BE620C5-7922-CEF1-5ADE-DDAC0D65B5A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35" b="4435"/>
          <a:stretch>
            <a:fillRect/>
          </a:stretch>
        </p:blipFill>
        <p:spPr/>
      </p:pic>
      <p:sp>
        <p:nvSpPr>
          <p:cNvPr id="3" name="Text Placeholder 2">
            <a:extLst>
              <a:ext uri="{FF2B5EF4-FFF2-40B4-BE49-F238E27FC236}">
                <a16:creationId xmlns:a16="http://schemas.microsoft.com/office/drawing/2014/main" id="{B1A0A9F2-591C-FE6A-CC1A-43E7930AA58A}"/>
              </a:ext>
            </a:extLst>
          </p:cNvPr>
          <p:cNvSpPr>
            <a:spLocks noGrp="1"/>
          </p:cNvSpPr>
          <p:nvPr>
            <p:ph type="body" sz="quarter" idx="18"/>
          </p:nvPr>
        </p:nvSpPr>
        <p:spPr>
          <a:xfrm>
            <a:off x="1310929" y="801289"/>
            <a:ext cx="5598215" cy="4525954"/>
          </a:xfrm>
        </p:spPr>
        <p:txBody>
          <a:bodyPr>
            <a:noAutofit/>
          </a:bodyPr>
          <a:lstStyle/>
          <a:p>
            <a:pPr marL="342900" indent="-342900">
              <a:buFont typeface="Wingdings" panose="05000000000000000000" pitchFamily="2" charset="2"/>
              <a:buChar char="v"/>
            </a:pPr>
            <a:r>
              <a:rPr lang="en-GB" sz="2200" dirty="0"/>
              <a:t>Consult with local visitor information centres and operators about the questions visitors are asking </a:t>
            </a:r>
          </a:p>
          <a:p>
            <a:endParaRPr lang="en-GB" sz="2200" dirty="0"/>
          </a:p>
          <a:p>
            <a:r>
              <a:rPr lang="en-GB" sz="2200" b="1" dirty="0"/>
              <a:t>Reminders about: </a:t>
            </a:r>
          </a:p>
          <a:p>
            <a:pPr marL="342900" indent="-342900">
              <a:buFont typeface="Wingdings" panose="05000000000000000000" pitchFamily="2" charset="2"/>
              <a:buChar char="v"/>
            </a:pPr>
            <a:endParaRPr lang="en-GB" sz="2200" dirty="0"/>
          </a:p>
          <a:p>
            <a:pPr marL="342900" indent="-342900">
              <a:buFont typeface="Wingdings" panose="05000000000000000000" pitchFamily="2" charset="2"/>
              <a:buChar char="v"/>
            </a:pPr>
            <a:r>
              <a:rPr lang="en-GB" sz="2200" dirty="0"/>
              <a:t>Roles of and contact details of the Tourism Crisis Management Team</a:t>
            </a:r>
          </a:p>
          <a:p>
            <a:pPr marL="342900" indent="-342900">
              <a:buFont typeface="Wingdings" panose="05000000000000000000" pitchFamily="2" charset="2"/>
              <a:buChar char="v"/>
            </a:pPr>
            <a:r>
              <a:rPr lang="en-GB" sz="2200" dirty="0"/>
              <a:t>Media protocols and the benefits of a sole spokesperson for tourism </a:t>
            </a:r>
          </a:p>
          <a:p>
            <a:pPr marL="342900" indent="-342900">
              <a:buFont typeface="Wingdings" panose="05000000000000000000" pitchFamily="2" charset="2"/>
              <a:buChar char="v"/>
            </a:pPr>
            <a:r>
              <a:rPr lang="en-GB" sz="2200" dirty="0"/>
              <a:t>How to manage bookings and cancellations </a:t>
            </a:r>
          </a:p>
          <a:p>
            <a:pPr marL="342900" indent="-342900">
              <a:buFont typeface="Wingdings" panose="05000000000000000000" pitchFamily="2" charset="2"/>
              <a:buChar char="v"/>
            </a:pPr>
            <a:r>
              <a:rPr lang="en-GB" sz="2200" dirty="0"/>
              <a:t>Opportunities to access government and charitable funds and services to assist with the recovery process </a:t>
            </a:r>
          </a:p>
          <a:p>
            <a:pPr marL="342900" indent="-342900">
              <a:buFont typeface="Wingdings" panose="05000000000000000000" pitchFamily="2" charset="2"/>
              <a:buChar char="v"/>
            </a:pPr>
            <a:r>
              <a:rPr lang="en-GB" sz="2200" dirty="0"/>
              <a:t>Providing information about the region including response actions and recovery progress</a:t>
            </a:r>
            <a:endParaRPr lang="en-IE" sz="2200" dirty="0"/>
          </a:p>
          <a:p>
            <a:endParaRPr lang="en-IE" sz="2200" dirty="0"/>
          </a:p>
        </p:txBody>
      </p:sp>
      <p:sp>
        <p:nvSpPr>
          <p:cNvPr id="4" name="Text Placeholder 3">
            <a:extLst>
              <a:ext uri="{FF2B5EF4-FFF2-40B4-BE49-F238E27FC236}">
                <a16:creationId xmlns:a16="http://schemas.microsoft.com/office/drawing/2014/main" id="{0D7A005D-4C65-3C12-E4D5-7ADFE4F4B510}"/>
              </a:ext>
            </a:extLst>
          </p:cNvPr>
          <p:cNvSpPr>
            <a:spLocks noGrp="1"/>
          </p:cNvSpPr>
          <p:nvPr>
            <p:ph type="body" sz="quarter" idx="16"/>
          </p:nvPr>
        </p:nvSpPr>
        <p:spPr>
          <a:xfrm>
            <a:off x="1190625" y="228600"/>
            <a:ext cx="5838825" cy="582221"/>
          </a:xfrm>
        </p:spPr>
        <p:txBody>
          <a:bodyPr>
            <a:normAutofit fontScale="62500" lnSpcReduction="20000"/>
          </a:bodyPr>
          <a:lstStyle/>
          <a:p>
            <a:r>
              <a:rPr lang="en-IE" dirty="0"/>
              <a:t>What to Communicate to Industry Stakeholders</a:t>
            </a:r>
          </a:p>
        </p:txBody>
      </p:sp>
    </p:spTree>
    <p:extLst>
      <p:ext uri="{BB962C8B-B14F-4D97-AF65-F5344CB8AC3E}">
        <p14:creationId xmlns:p14="http://schemas.microsoft.com/office/powerpoint/2010/main" val="534781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in chairs&#10;&#10;Description automatically generated with medium confidence">
            <a:extLst>
              <a:ext uri="{FF2B5EF4-FFF2-40B4-BE49-F238E27FC236}">
                <a16:creationId xmlns:a16="http://schemas.microsoft.com/office/drawing/2014/main" id="{D669569F-EBE5-F719-6129-D80A2B10547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5590" r="25590"/>
          <a:stretch>
            <a:fillRect/>
          </a:stretch>
        </p:blipFill>
        <p:spPr/>
      </p:pic>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162051" y="1051723"/>
            <a:ext cx="5798240" cy="4525954"/>
          </a:xfrm>
        </p:spPr>
        <p:txBody>
          <a:bodyPr>
            <a:noAutofit/>
          </a:bodyPr>
          <a:lstStyle/>
          <a:p>
            <a:r>
              <a:rPr lang="en-GB" sz="2000" dirty="0"/>
              <a:t>A region must inform tourism operators about the contents of the Tourism Crisis Communication Plan this will;</a:t>
            </a:r>
          </a:p>
          <a:p>
            <a:pPr marL="342900" indent="-342900">
              <a:buFont typeface="Wingdings" panose="05000000000000000000" pitchFamily="2" charset="2"/>
              <a:buChar char="v"/>
            </a:pPr>
            <a:r>
              <a:rPr lang="en-GB" sz="2000" dirty="0"/>
              <a:t>Helps them prepare and plan in advance</a:t>
            </a:r>
          </a:p>
          <a:p>
            <a:pPr marL="342900" indent="-342900">
              <a:buFont typeface="Wingdings" panose="05000000000000000000" pitchFamily="2" charset="2"/>
              <a:buChar char="v"/>
            </a:pPr>
            <a:r>
              <a:rPr lang="en-GB" sz="2000" dirty="0"/>
              <a:t>Helps ease operators’ concerns by confirming that a plan is in place to assist if a crisis occurs </a:t>
            </a:r>
          </a:p>
          <a:p>
            <a:pPr marL="342900" indent="-342900">
              <a:buFont typeface="Wingdings" panose="05000000000000000000" pitchFamily="2" charset="2"/>
              <a:buChar char="v"/>
            </a:pPr>
            <a:r>
              <a:rPr lang="en-GB" sz="2000" dirty="0"/>
              <a:t>Informs operators of the communication procedures and contact details relevant to the region which are to be used in a crisis situation so they may adopt and include them in their individual Business Recovery Plans </a:t>
            </a:r>
          </a:p>
          <a:p>
            <a:pPr marL="342900" indent="-342900">
              <a:buFont typeface="Wingdings" panose="05000000000000000000" pitchFamily="2" charset="2"/>
              <a:buChar char="v"/>
            </a:pPr>
            <a:r>
              <a:rPr lang="en-GB" sz="2000" dirty="0"/>
              <a:t>A region should include a survey or an online feedback tool so the region has the opportunity to obtain potentially useful operator feedback and potential solutions</a:t>
            </a:r>
          </a:p>
          <a:p>
            <a:pPr marL="342900" indent="-342900">
              <a:buFont typeface="Wingdings" panose="05000000000000000000" pitchFamily="2" charset="2"/>
              <a:buChar char="v"/>
            </a:pPr>
            <a:r>
              <a:rPr lang="en-GB" sz="2000" dirty="0"/>
              <a:t>Include two way communication with </a:t>
            </a:r>
            <a:r>
              <a:rPr lang="en-GB" sz="2000" dirty="0" err="1"/>
              <a:t>neighboring</a:t>
            </a:r>
            <a:r>
              <a:rPr lang="en-GB" sz="2000" dirty="0"/>
              <a:t> regions in advance so a streamlined approach of communication and information can be achieved</a:t>
            </a:r>
            <a:endParaRPr lang="en-IE" sz="2000" dirty="0"/>
          </a:p>
          <a:p>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93067"/>
            <a:ext cx="6010274" cy="1101531"/>
          </a:xfrm>
        </p:spPr>
        <p:txBody>
          <a:bodyPr>
            <a:normAutofit/>
          </a:bodyPr>
          <a:lstStyle/>
          <a:p>
            <a:pPr algn="ctr"/>
            <a:r>
              <a:rPr lang="en-IE" sz="2800" b="1" dirty="0"/>
              <a:t>Link Tourism Stakeholders to the Communications Plan</a:t>
            </a:r>
          </a:p>
        </p:txBody>
      </p:sp>
    </p:spTree>
    <p:extLst>
      <p:ext uri="{BB962C8B-B14F-4D97-AF65-F5344CB8AC3E}">
        <p14:creationId xmlns:p14="http://schemas.microsoft.com/office/powerpoint/2010/main" val="75299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268068" y="737398"/>
            <a:ext cx="5798240" cy="4525954"/>
          </a:xfrm>
        </p:spPr>
        <p:txBody>
          <a:bodyPr>
            <a:noAutofit/>
          </a:bodyPr>
          <a:lstStyle/>
          <a:p>
            <a:r>
              <a:rPr lang="en-GB" sz="2400" dirty="0"/>
              <a:t>Listening and showing regional support to the tourism industry enterprises will take it a long way. A region should ask them how they are doing, tell them they are not alone in this and that it is there to support them. </a:t>
            </a:r>
          </a:p>
          <a:p>
            <a:endParaRPr lang="en-GB" dirty="0"/>
          </a:p>
          <a:p>
            <a:r>
              <a:rPr lang="en-GB" dirty="0"/>
              <a:t>By g</a:t>
            </a:r>
            <a:r>
              <a:rPr lang="en-GB" sz="2400" dirty="0"/>
              <a:t>etting in touch with the companies in the industry the TCMT  will get valuable input on what actions to take to help them. </a:t>
            </a:r>
          </a:p>
          <a:p>
            <a:endParaRPr lang="en-GB" dirty="0"/>
          </a:p>
          <a:p>
            <a:r>
              <a:rPr lang="en-GB" sz="2400" dirty="0"/>
              <a:t>One municipality in Sweden called all their tourism industry enterprises and asked three questions: 1. How is your company doing? 2. How are you doing, personally? 3. Do you need business coaching from one of our experts? (</a:t>
            </a:r>
            <a:r>
              <a:rPr lang="en-GB" sz="2400" dirty="0">
                <a:hlinkClick r:id="rId2">
                  <a:extLst>
                    <a:ext uri="{A12FA001-AC4F-418D-AE19-62706E023703}">
                      <ahyp:hlinkClr xmlns:ahyp="http://schemas.microsoft.com/office/drawing/2018/hyperlinkcolor" val="tx"/>
                    </a:ext>
                  </a:extLst>
                </a:hlinkClick>
              </a:rPr>
              <a:t>Source</a:t>
            </a:r>
            <a:r>
              <a:rPr lang="en-GB" sz="2400" dirty="0"/>
              <a:t>)</a:t>
            </a:r>
          </a:p>
          <a:p>
            <a:r>
              <a:rPr lang="en-GB" sz="2400" dirty="0"/>
              <a:t> </a:t>
            </a:r>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93067"/>
            <a:ext cx="6010274" cy="1101531"/>
          </a:xfrm>
        </p:spPr>
        <p:txBody>
          <a:bodyPr>
            <a:normAutofit/>
          </a:bodyPr>
          <a:lstStyle/>
          <a:p>
            <a:pPr algn="ctr"/>
            <a:r>
              <a:rPr lang="en-IE" sz="2800" b="1" dirty="0"/>
              <a:t>Ask them How They Are Doing!</a:t>
            </a:r>
          </a:p>
        </p:txBody>
      </p:sp>
      <p:pic>
        <p:nvPicPr>
          <p:cNvPr id="10" name="Picture Placeholder 9" descr="A picture containing person, person, standing&#10;&#10;Description automatically generated">
            <a:extLst>
              <a:ext uri="{FF2B5EF4-FFF2-40B4-BE49-F238E27FC236}">
                <a16:creationId xmlns:a16="http://schemas.microsoft.com/office/drawing/2014/main" id="{F8A649E5-6FF6-6B4D-42F2-7CEB04F9AAB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4493" b="4493"/>
          <a:stretch>
            <a:fillRect/>
          </a:stretch>
        </p:blipFill>
        <p:spPr/>
      </p:pic>
    </p:spTree>
    <p:extLst>
      <p:ext uri="{BB962C8B-B14F-4D97-AF65-F5344CB8AC3E}">
        <p14:creationId xmlns:p14="http://schemas.microsoft.com/office/powerpoint/2010/main" val="3755349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162051" y="1051723"/>
            <a:ext cx="5798240" cy="4525954"/>
          </a:xfrm>
        </p:spPr>
        <p:txBody>
          <a:bodyPr>
            <a:noAutofit/>
          </a:bodyPr>
          <a:lstStyle/>
          <a:p>
            <a:r>
              <a:rPr lang="en-GB" sz="2200" dirty="0"/>
              <a:t>During and following the flood, Brisbane Marketing undertook the following activities: </a:t>
            </a:r>
          </a:p>
          <a:p>
            <a:endParaRPr lang="en-GB" sz="2200" dirty="0"/>
          </a:p>
          <a:p>
            <a:pPr marL="342900" indent="-342900">
              <a:buFont typeface="Wingdings" panose="05000000000000000000" pitchFamily="2" charset="2"/>
              <a:buChar char="v"/>
            </a:pPr>
            <a:r>
              <a:rPr lang="en-GB" sz="2200" dirty="0"/>
              <a:t>Strongly supported its members and local tourism operators by keeping in regular contact to remain informed about their issues and provide updates on the latest developments, and to give a voice to their concerns. </a:t>
            </a:r>
          </a:p>
          <a:p>
            <a:pPr marL="342900" indent="-342900">
              <a:buFont typeface="Wingdings" panose="05000000000000000000" pitchFamily="2" charset="2"/>
              <a:buChar char="v"/>
            </a:pPr>
            <a:r>
              <a:rPr lang="en-GB" sz="2200" dirty="0"/>
              <a:t>Conducted a post-flood economic impact survey of Brisbane businesses in association with Brisbane City Council’s Economic Development unit. </a:t>
            </a:r>
          </a:p>
          <a:p>
            <a:pPr marL="342900" indent="-342900">
              <a:buFont typeface="Wingdings" panose="05000000000000000000" pitchFamily="2" charset="2"/>
              <a:buChar char="v"/>
            </a:pPr>
            <a:r>
              <a:rPr lang="en-GB" sz="2200" dirty="0"/>
              <a:t>Developed and implemented a crisis marketing and communications plan, including a 90-day Action Plan.</a:t>
            </a:r>
            <a:endParaRPr lang="en-IE" sz="2200" dirty="0"/>
          </a:p>
          <a:p>
            <a:endParaRPr lang="en-IE" sz="22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93067"/>
            <a:ext cx="6010274" cy="1101531"/>
          </a:xfrm>
        </p:spPr>
        <p:txBody>
          <a:bodyPr>
            <a:normAutofit/>
          </a:bodyPr>
          <a:lstStyle/>
          <a:p>
            <a:pPr algn="ctr"/>
            <a:r>
              <a:rPr lang="en-IE" sz="2800" b="1" dirty="0"/>
              <a:t>Steps Taken by Brisbane Marketing  During a Flood Crisis</a:t>
            </a:r>
          </a:p>
        </p:txBody>
      </p:sp>
      <p:sp>
        <p:nvSpPr>
          <p:cNvPr id="2" name="TextBox 1">
            <a:hlinkClick r:id="rId2"/>
            <a:extLst>
              <a:ext uri="{FF2B5EF4-FFF2-40B4-BE49-F238E27FC236}">
                <a16:creationId xmlns:a16="http://schemas.microsoft.com/office/drawing/2014/main" id="{022E7F91-1835-8826-A206-4CB3ACD03076}"/>
              </a:ext>
            </a:extLst>
          </p:cNvPr>
          <p:cNvSpPr txBox="1"/>
          <p:nvPr/>
        </p:nvSpPr>
        <p:spPr>
          <a:xfrm>
            <a:off x="7239396" y="0"/>
            <a:ext cx="4952604" cy="1446550"/>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hlinkClick r:id="rId3">
                  <a:extLst>
                    <a:ext uri="{A12FA001-AC4F-418D-AE19-62706E023703}">
                      <ahyp:hlinkClr xmlns:ahyp="http://schemas.microsoft.com/office/drawing/2018/hyperlinkcolor" val="tx"/>
                    </a:ext>
                  </a:extLst>
                </a:hlinkClick>
              </a:rPr>
              <a:t>Steps Brisbane Marketing Took During the Brisbane Flooding 2012</a:t>
            </a:r>
            <a:endParaRPr lang="en-IE" dirty="0">
              <a:solidFill>
                <a:schemeClr val="bg1"/>
              </a:solidFill>
            </a:endParaRPr>
          </a:p>
        </p:txBody>
      </p:sp>
      <p:sp>
        <p:nvSpPr>
          <p:cNvPr id="6" name="TextBox 5">
            <a:extLst>
              <a:ext uri="{FF2B5EF4-FFF2-40B4-BE49-F238E27FC236}">
                <a16:creationId xmlns:a16="http://schemas.microsoft.com/office/drawing/2014/main" id="{4D3F189B-36A0-CE4B-116F-506C68883783}"/>
              </a:ext>
            </a:extLst>
          </p:cNvPr>
          <p:cNvSpPr txBox="1"/>
          <p:nvPr/>
        </p:nvSpPr>
        <p:spPr>
          <a:xfrm>
            <a:off x="7239396" y="4826675"/>
            <a:ext cx="4952604" cy="2031325"/>
          </a:xfrm>
          <a:prstGeom prst="rect">
            <a:avLst/>
          </a:prstGeom>
          <a:noFill/>
        </p:spPr>
        <p:txBody>
          <a:bodyPr wrap="square" rtlCol="0">
            <a:spAutoFit/>
          </a:bodyPr>
          <a:lstStyle/>
          <a:p>
            <a:r>
              <a:rPr lang="en-GB" b="0" i="0" dirty="0">
                <a:solidFill>
                  <a:srgbClr val="4D4D4D"/>
                </a:solidFill>
                <a:effectLst/>
              </a:rPr>
              <a:t>A series of </a:t>
            </a:r>
            <a:r>
              <a:rPr lang="en-GB" b="0" i="0" u="none" strike="noStrike" dirty="0">
                <a:solidFill>
                  <a:srgbClr val="4D4D4D"/>
                </a:solidFill>
                <a:effectLst/>
                <a:hlinkClick r:id="rId4" tooltip="Flood">
                  <a:extLst>
                    <a:ext uri="{A12FA001-AC4F-418D-AE19-62706E023703}">
                      <ahyp:hlinkClr xmlns:ahyp="http://schemas.microsoft.com/office/drawing/2018/hyperlinkcolor" val="tx"/>
                    </a:ext>
                  </a:extLst>
                </a:hlinkClick>
              </a:rPr>
              <a:t>floods</a:t>
            </a:r>
            <a:r>
              <a:rPr lang="en-GB" b="0" i="0" dirty="0">
                <a:solidFill>
                  <a:srgbClr val="4D4D4D"/>
                </a:solidFill>
                <a:effectLst/>
              </a:rPr>
              <a:t> hit </a:t>
            </a:r>
            <a:r>
              <a:rPr lang="en-GB" b="0" i="0" u="none" strike="noStrike" dirty="0">
                <a:solidFill>
                  <a:srgbClr val="4D4D4D"/>
                </a:solidFill>
                <a:effectLst/>
                <a:hlinkClick r:id="rId5" tooltip="Queensland">
                  <a:extLst>
                    <a:ext uri="{A12FA001-AC4F-418D-AE19-62706E023703}">
                      <ahyp:hlinkClr xmlns:ahyp="http://schemas.microsoft.com/office/drawing/2018/hyperlinkcolor" val="tx"/>
                    </a:ext>
                  </a:extLst>
                </a:hlinkClick>
              </a:rPr>
              <a:t>Queensland</a:t>
            </a:r>
            <a:r>
              <a:rPr lang="en-GB" b="0" i="0" dirty="0">
                <a:solidFill>
                  <a:srgbClr val="4D4D4D"/>
                </a:solidFill>
                <a:effectLst/>
              </a:rPr>
              <a:t>, </a:t>
            </a:r>
            <a:r>
              <a:rPr lang="en-GB" b="0" i="0" u="none" strike="noStrike" dirty="0">
                <a:solidFill>
                  <a:srgbClr val="4D4D4D"/>
                </a:solidFill>
                <a:effectLst/>
                <a:hlinkClick r:id="rId6" tooltip="Australia">
                  <a:extLst>
                    <a:ext uri="{A12FA001-AC4F-418D-AE19-62706E023703}">
                      <ahyp:hlinkClr xmlns:ahyp="http://schemas.microsoft.com/office/drawing/2018/hyperlinkcolor" val="tx"/>
                    </a:ext>
                  </a:extLst>
                </a:hlinkClick>
              </a:rPr>
              <a:t>Australia</a:t>
            </a:r>
            <a:r>
              <a:rPr lang="en-GB" b="0" i="0" dirty="0">
                <a:solidFill>
                  <a:srgbClr val="4D4D4D"/>
                </a:solidFill>
                <a:effectLst/>
              </a:rPr>
              <a:t>, beginning in November 2010. The floods forced the evacuation of thousands of people from towns and cities.</a:t>
            </a:r>
            <a:r>
              <a:rPr lang="en-GB" b="0" i="0" u="none" strike="noStrike" baseline="30000" dirty="0">
                <a:solidFill>
                  <a:srgbClr val="4D4D4D"/>
                </a:solidFill>
                <a:effectLst/>
                <a:hlinkClick r:id="rId7">
                  <a:extLst>
                    <a:ext uri="{A12FA001-AC4F-418D-AE19-62706E023703}">
                      <ahyp:hlinkClr xmlns:ahyp="http://schemas.microsoft.com/office/drawing/2018/hyperlinkcolor" val="tx"/>
                    </a:ext>
                  </a:extLst>
                </a:hlinkClick>
              </a:rPr>
              <a:t>[2]</a:t>
            </a:r>
            <a:r>
              <a:rPr lang="en-GB" b="0" i="0" dirty="0">
                <a:solidFill>
                  <a:srgbClr val="4D4D4D"/>
                </a:solidFill>
                <a:effectLst/>
              </a:rPr>
              <a:t> At least 90 towns and over 200,000 people were affected.</a:t>
            </a:r>
            <a:r>
              <a:rPr lang="en-GB" b="0" i="0" u="none" strike="noStrike" baseline="30000" dirty="0">
                <a:solidFill>
                  <a:srgbClr val="4D4D4D"/>
                </a:solidFill>
                <a:effectLst/>
                <a:hlinkClick r:id="rId7">
                  <a:extLst>
                    <a:ext uri="{A12FA001-AC4F-418D-AE19-62706E023703}">
                      <ahyp:hlinkClr xmlns:ahyp="http://schemas.microsoft.com/office/drawing/2018/hyperlinkcolor" val="tx"/>
                    </a:ext>
                  </a:extLst>
                </a:hlinkClick>
              </a:rPr>
              <a:t>[2]</a:t>
            </a:r>
            <a:r>
              <a:rPr lang="en-GB" b="0" i="0" dirty="0">
                <a:solidFill>
                  <a:srgbClr val="4D4D4D"/>
                </a:solidFill>
                <a:effectLst/>
              </a:rPr>
              <a:t> Damage initially was estimated at </a:t>
            </a:r>
            <a:r>
              <a:rPr lang="en-GB" b="0" i="0" u="none" strike="noStrike" dirty="0">
                <a:solidFill>
                  <a:srgbClr val="4D4D4D"/>
                </a:solidFill>
                <a:effectLst/>
                <a:hlinkClick r:id="rId8" tooltip="Australian dollar">
                  <a:extLst>
                    <a:ext uri="{A12FA001-AC4F-418D-AE19-62706E023703}">
                      <ahyp:hlinkClr xmlns:ahyp="http://schemas.microsoft.com/office/drawing/2018/hyperlinkcolor" val="tx"/>
                    </a:ext>
                  </a:extLst>
                </a:hlinkClick>
              </a:rPr>
              <a:t>A$</a:t>
            </a:r>
            <a:r>
              <a:rPr lang="en-GB" b="0" i="0" dirty="0">
                <a:solidFill>
                  <a:srgbClr val="4D4D4D"/>
                </a:solidFill>
                <a:effectLst/>
              </a:rPr>
              <a:t>1 billion</a:t>
            </a:r>
            <a:r>
              <a:rPr lang="en-GB" b="0" i="0" u="none" strike="noStrike" baseline="30000" dirty="0">
                <a:solidFill>
                  <a:srgbClr val="4D4D4D"/>
                </a:solidFill>
                <a:effectLst/>
                <a:hlinkClick r:id="rId9">
                  <a:extLst>
                    <a:ext uri="{A12FA001-AC4F-418D-AE19-62706E023703}">
                      <ahyp:hlinkClr xmlns:ahyp="http://schemas.microsoft.com/office/drawing/2018/hyperlinkcolor" val="tx"/>
                    </a:ext>
                  </a:extLst>
                </a:hlinkClick>
              </a:rPr>
              <a:t>[3]</a:t>
            </a:r>
            <a:r>
              <a:rPr lang="en-GB" b="0" i="0" dirty="0">
                <a:solidFill>
                  <a:srgbClr val="4D4D4D"/>
                </a:solidFill>
                <a:effectLst/>
              </a:rPr>
              <a:t> before it was raised to $2.38 billion. (</a:t>
            </a:r>
            <a:r>
              <a:rPr lang="en-GB" b="0" i="0" dirty="0">
                <a:solidFill>
                  <a:srgbClr val="4D4D4D"/>
                </a:solidFill>
                <a:effectLst/>
                <a:hlinkClick r:id="rId10"/>
              </a:rPr>
              <a:t>Source</a:t>
            </a:r>
            <a:r>
              <a:rPr lang="en-GB" b="0" i="0" dirty="0">
                <a:solidFill>
                  <a:srgbClr val="4D4D4D"/>
                </a:solidFill>
                <a:effectLst/>
              </a:rPr>
              <a:t>)</a:t>
            </a:r>
            <a:endParaRPr lang="en-IE" dirty="0">
              <a:solidFill>
                <a:srgbClr val="4D4D4D"/>
              </a:solidFill>
            </a:endParaRPr>
          </a:p>
        </p:txBody>
      </p:sp>
      <p:pic>
        <p:nvPicPr>
          <p:cNvPr id="2050" name="Picture 2" descr="Queensland 2011 floods: thousands of victims win class action over handling  of dams | Queensland | The Guardian">
            <a:extLst>
              <a:ext uri="{FF2B5EF4-FFF2-40B4-BE49-F238E27FC236}">
                <a16:creationId xmlns:a16="http://schemas.microsoft.com/office/drawing/2014/main" id="{2EFABE88-8A87-51B3-5D90-CE729043061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24750" y="1446550"/>
            <a:ext cx="4506834" cy="338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510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229122" y="692290"/>
            <a:ext cx="6010274" cy="4525954"/>
          </a:xfrm>
        </p:spPr>
        <p:txBody>
          <a:bodyPr>
            <a:noAutofit/>
          </a:bodyPr>
          <a:lstStyle/>
          <a:p>
            <a:r>
              <a:rPr lang="en-GB" sz="2000" dirty="0"/>
              <a:t>An umbrella campaign that promoted a re-energised Brisbane focused on getting back to its best, or even better, communicated nationally and internationally. </a:t>
            </a:r>
          </a:p>
          <a:p>
            <a:endParaRPr lang="en-GB" sz="2000" dirty="0"/>
          </a:p>
          <a:p>
            <a:pPr marL="342900" indent="-342900">
              <a:buFont typeface="Wingdings" panose="05000000000000000000" pitchFamily="2" charset="2"/>
              <a:buChar char="v"/>
            </a:pPr>
            <a:r>
              <a:rPr lang="en-GB" sz="2000" dirty="0"/>
              <a:t>The campaign was designed for use by the media industry, business community, and residents and generated in excess of $6 million in media coverage. </a:t>
            </a:r>
          </a:p>
          <a:p>
            <a:pPr marL="342900" indent="-342900">
              <a:buFont typeface="Wingdings" panose="05000000000000000000" pitchFamily="2" charset="2"/>
              <a:buChar char="v"/>
            </a:pPr>
            <a:r>
              <a:rPr lang="en-GB" sz="2000" dirty="0"/>
              <a:t>A local two-week radio campaign that reached over 1.5 million listeners </a:t>
            </a:r>
            <a:r>
              <a:rPr lang="en-GB" sz="2000" dirty="0" err="1"/>
              <a:t>centered</a:t>
            </a:r>
            <a:r>
              <a:rPr lang="en-GB" sz="2000" dirty="0"/>
              <a:t> on a single message, </a:t>
            </a:r>
            <a:r>
              <a:rPr lang="en-GB" sz="2000" b="1" dirty="0"/>
              <a:t>‘The City is open’. </a:t>
            </a:r>
          </a:p>
          <a:p>
            <a:pPr marL="342900" indent="-342900">
              <a:buFont typeface="Wingdings" panose="05000000000000000000" pitchFamily="2" charset="2"/>
              <a:buChar char="v"/>
            </a:pPr>
            <a:r>
              <a:rPr lang="en-GB" sz="2000" dirty="0"/>
              <a:t>Activities to keep key industry media updated such as posting </a:t>
            </a:r>
            <a:r>
              <a:rPr lang="en-GB" sz="2000" b="1" dirty="0"/>
              <a:t>“back to business” stories </a:t>
            </a:r>
            <a:r>
              <a:rPr lang="en-GB" sz="2000" dirty="0"/>
              <a:t>via social media; distributing positive media releases, post-flood photographs, and visuals depicting Brisbane “Back to Business” etc. A wide range of other initiatives were also undertaken. </a:t>
            </a:r>
          </a:p>
          <a:p>
            <a:pPr marL="342900" indent="-342900">
              <a:buFont typeface="Wingdings" panose="05000000000000000000" pitchFamily="2" charset="2"/>
              <a:buChar char="v"/>
            </a:pPr>
            <a:r>
              <a:rPr lang="en-GB" sz="2000" dirty="0"/>
              <a:t>Worked with the Forward Planning Groups of both local and state government disaster coordination units to develop immediate and medium-term economic recovery strategies.</a:t>
            </a:r>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93067"/>
            <a:ext cx="6010274" cy="1101531"/>
          </a:xfrm>
        </p:spPr>
        <p:txBody>
          <a:bodyPr>
            <a:normAutofit/>
          </a:bodyPr>
          <a:lstStyle/>
          <a:p>
            <a:pPr algn="ctr"/>
            <a:r>
              <a:rPr lang="en-IE" sz="2800" b="1" dirty="0"/>
              <a:t>Back to Business Umbrella Campaign</a:t>
            </a:r>
          </a:p>
        </p:txBody>
      </p:sp>
      <p:sp>
        <p:nvSpPr>
          <p:cNvPr id="2" name="TextBox 1">
            <a:hlinkClick r:id="rId2"/>
            <a:extLst>
              <a:ext uri="{FF2B5EF4-FFF2-40B4-BE49-F238E27FC236}">
                <a16:creationId xmlns:a16="http://schemas.microsoft.com/office/drawing/2014/main" id="{022E7F91-1835-8826-A206-4CB3ACD03076}"/>
              </a:ext>
            </a:extLst>
          </p:cNvPr>
          <p:cNvSpPr txBox="1"/>
          <p:nvPr/>
        </p:nvSpPr>
        <p:spPr>
          <a:xfrm>
            <a:off x="7239396" y="0"/>
            <a:ext cx="4952604" cy="1354217"/>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Case Study</a:t>
            </a:r>
          </a:p>
          <a:p>
            <a:pPr algn="ctr"/>
            <a:r>
              <a:rPr lang="en-IE" sz="2400" dirty="0">
                <a:solidFill>
                  <a:schemeClr val="bg1"/>
                </a:solidFill>
                <a:hlinkClick r:id="rId3">
                  <a:extLst>
                    <a:ext uri="{A12FA001-AC4F-418D-AE19-62706E023703}">
                      <ahyp:hlinkClr xmlns:ahyp="http://schemas.microsoft.com/office/drawing/2018/hyperlinkcolor" val="tx"/>
                    </a:ext>
                  </a:extLst>
                </a:hlinkClick>
              </a:rPr>
              <a:t>Brisbane Recovery </a:t>
            </a:r>
            <a:r>
              <a:rPr lang="en-IE" sz="2400" dirty="0">
                <a:solidFill>
                  <a:schemeClr val="bg1"/>
                </a:solidFill>
              </a:rPr>
              <a:t>Results</a:t>
            </a:r>
          </a:p>
          <a:p>
            <a:pPr algn="ctr"/>
            <a:endParaRPr lang="en-IE" dirty="0">
              <a:solidFill>
                <a:schemeClr val="bg1"/>
              </a:solidFill>
            </a:endParaRPr>
          </a:p>
        </p:txBody>
      </p:sp>
      <p:sp>
        <p:nvSpPr>
          <p:cNvPr id="6" name="TextBox 5">
            <a:extLst>
              <a:ext uri="{FF2B5EF4-FFF2-40B4-BE49-F238E27FC236}">
                <a16:creationId xmlns:a16="http://schemas.microsoft.com/office/drawing/2014/main" id="{4D3F189B-36A0-CE4B-116F-506C68883783}"/>
              </a:ext>
            </a:extLst>
          </p:cNvPr>
          <p:cNvSpPr txBox="1"/>
          <p:nvPr/>
        </p:nvSpPr>
        <p:spPr>
          <a:xfrm>
            <a:off x="7239396" y="1354217"/>
            <a:ext cx="4952604" cy="5324535"/>
          </a:xfrm>
          <a:prstGeom prst="rect">
            <a:avLst/>
          </a:prstGeom>
          <a:solidFill>
            <a:srgbClr val="086D6E"/>
          </a:solidFill>
        </p:spPr>
        <p:txBody>
          <a:bodyPr wrap="square" rtlCol="0">
            <a:spAutoFit/>
          </a:bodyPr>
          <a:lstStyle/>
          <a:p>
            <a:pPr algn="ctr">
              <a:spcBef>
                <a:spcPts val="1200"/>
              </a:spcBef>
            </a:pPr>
            <a:r>
              <a:rPr lang="en-GB" sz="2000" dirty="0">
                <a:solidFill>
                  <a:schemeClr val="bg1"/>
                </a:solidFill>
              </a:rPr>
              <a:t>The recovery activities were considered to be highly successful. </a:t>
            </a:r>
          </a:p>
          <a:p>
            <a:pPr algn="ctr">
              <a:spcBef>
                <a:spcPts val="1200"/>
              </a:spcBef>
            </a:pPr>
            <a:r>
              <a:rPr lang="en-GB" sz="2000" dirty="0">
                <a:solidFill>
                  <a:schemeClr val="bg1"/>
                </a:solidFill>
              </a:rPr>
              <a:t>Visitor numbers started to increase immediately after campaign activities commenced. </a:t>
            </a:r>
          </a:p>
          <a:p>
            <a:pPr algn="ctr">
              <a:spcBef>
                <a:spcPts val="1200"/>
              </a:spcBef>
            </a:pPr>
            <a:r>
              <a:rPr lang="en-GB" sz="2000" dirty="0">
                <a:solidFill>
                  <a:schemeClr val="bg1"/>
                </a:solidFill>
              </a:rPr>
              <a:t>Three months after the floods, monthly visitation was at 75% of the previous year’s figures. </a:t>
            </a:r>
          </a:p>
          <a:p>
            <a:pPr algn="ctr">
              <a:spcBef>
                <a:spcPts val="1200"/>
              </a:spcBef>
            </a:pPr>
            <a:r>
              <a:rPr lang="en-GB" sz="2000" dirty="0">
                <a:solidFill>
                  <a:schemeClr val="bg1"/>
                </a:solidFill>
              </a:rPr>
              <a:t>A year later, Brisbane’s businesses were still reaping the returns of the extra marketing activities. </a:t>
            </a:r>
          </a:p>
          <a:p>
            <a:pPr algn="ctr">
              <a:spcBef>
                <a:spcPts val="1200"/>
              </a:spcBef>
            </a:pPr>
            <a:r>
              <a:rPr lang="en-GB" sz="2000" dirty="0">
                <a:solidFill>
                  <a:schemeClr val="bg1"/>
                </a:solidFill>
              </a:rPr>
              <a:t>There was also considerable investment in infrastructure to reinvigorate the city that is providing significant benefits to residents and visitors today. </a:t>
            </a:r>
            <a:endParaRPr lang="en-IE" sz="2000" dirty="0">
              <a:solidFill>
                <a:schemeClr val="bg1"/>
              </a:solidFill>
            </a:endParaRPr>
          </a:p>
        </p:txBody>
      </p:sp>
    </p:spTree>
    <p:extLst>
      <p:ext uri="{BB962C8B-B14F-4D97-AF65-F5344CB8AC3E}">
        <p14:creationId xmlns:p14="http://schemas.microsoft.com/office/powerpoint/2010/main" val="3681690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10;&#10;Description automatically generated">
            <a:extLst>
              <a:ext uri="{FF2B5EF4-FFF2-40B4-BE49-F238E27FC236}">
                <a16:creationId xmlns:a16="http://schemas.microsoft.com/office/drawing/2014/main" id="{7A742C84-A1A6-7009-3269-DDC7DF2A893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80" b="4480"/>
          <a:stretch>
            <a:fillRect/>
          </a:stretch>
        </p:blipFill>
        <p:spPr/>
      </p:pic>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268068" y="813598"/>
            <a:ext cx="5798240" cy="4525954"/>
          </a:xfrm>
        </p:spPr>
        <p:txBody>
          <a:bodyPr>
            <a:noAutofit/>
          </a:bodyPr>
          <a:lstStyle/>
          <a:p>
            <a:r>
              <a:rPr lang="en-GB" sz="2000" dirty="0"/>
              <a:t>The TCMT should develop a Stakeholder and Audience Communications Matrix that outlines for each of your stakeholder and audience groups: </a:t>
            </a:r>
          </a:p>
          <a:p>
            <a:endParaRPr lang="en-GB" sz="2000" dirty="0"/>
          </a:p>
          <a:p>
            <a:pPr marL="342900" indent="-342900">
              <a:buFont typeface="Wingdings" panose="05000000000000000000" pitchFamily="2" charset="2"/>
              <a:buChar char="v"/>
            </a:pPr>
            <a:r>
              <a:rPr lang="en-GB" sz="2000" dirty="0"/>
              <a:t>What methods of communication would be suitable;</a:t>
            </a:r>
          </a:p>
          <a:p>
            <a:pPr marL="342900" indent="-342900">
              <a:buFont typeface="Wingdings" panose="05000000000000000000" pitchFamily="2" charset="2"/>
              <a:buChar char="v"/>
            </a:pPr>
            <a:r>
              <a:rPr lang="en-GB" sz="2000" dirty="0"/>
              <a:t>When and how often a piece of communication about the crisis should be distributed; </a:t>
            </a:r>
          </a:p>
          <a:p>
            <a:pPr marL="342900" indent="-342900">
              <a:buFont typeface="Wingdings" panose="05000000000000000000" pitchFamily="2" charset="2"/>
              <a:buChar char="v"/>
            </a:pPr>
            <a:r>
              <a:rPr lang="en-GB" sz="2000" dirty="0"/>
              <a:t>Key messages/information that will be required; and</a:t>
            </a:r>
          </a:p>
          <a:p>
            <a:pPr marL="342900" indent="-342900">
              <a:buFont typeface="Wingdings" panose="05000000000000000000" pitchFamily="2" charset="2"/>
              <a:buChar char="v"/>
            </a:pPr>
            <a:r>
              <a:rPr lang="en-GB" sz="2000" dirty="0"/>
              <a:t>Who will undertake the tasks. </a:t>
            </a:r>
          </a:p>
          <a:p>
            <a:endParaRPr lang="en-GB" sz="2000" dirty="0"/>
          </a:p>
          <a:p>
            <a:endParaRPr lang="en-GB" sz="2000" dirty="0"/>
          </a:p>
          <a:p>
            <a:r>
              <a:rPr lang="en-GB" sz="2000" dirty="0"/>
              <a:t>Devise a program to respond to the greatest risks to the region identified in Risk Assessment &amp; Management Module. See next table for a sample Stakeholder and Audience Communications Matrix. It guides regional crisis communications activities and should be updated as the crisis unfolds.  (</a:t>
            </a:r>
            <a:r>
              <a:rPr lang="en-GB" sz="2000" dirty="0">
                <a:hlinkClick r:id="rId3">
                  <a:extLst>
                    <a:ext uri="{A12FA001-AC4F-418D-AE19-62706E023703}">
                      <ahyp:hlinkClr xmlns:ahyp="http://schemas.microsoft.com/office/drawing/2018/hyperlinkcolor" val="tx"/>
                    </a:ext>
                  </a:extLst>
                </a:hlinkClick>
              </a:rPr>
              <a:t>Source</a:t>
            </a:r>
            <a:r>
              <a:rPr lang="en-GB" sz="2000" dirty="0"/>
              <a:t>)</a:t>
            </a:r>
            <a:endParaRPr lang="en-IE" sz="2000" dirty="0"/>
          </a:p>
          <a:p>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93067"/>
            <a:ext cx="6010274" cy="1101531"/>
          </a:xfrm>
        </p:spPr>
        <p:txBody>
          <a:bodyPr>
            <a:normAutofit/>
          </a:bodyPr>
          <a:lstStyle/>
          <a:p>
            <a:pPr algn="ctr"/>
            <a:r>
              <a:rPr lang="en-IE" sz="2800" b="1" dirty="0"/>
              <a:t>Stakeholders Communications Matrix</a:t>
            </a:r>
          </a:p>
        </p:txBody>
      </p:sp>
    </p:spTree>
    <p:extLst>
      <p:ext uri="{BB962C8B-B14F-4D97-AF65-F5344CB8AC3E}">
        <p14:creationId xmlns:p14="http://schemas.microsoft.com/office/powerpoint/2010/main" val="3834253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28110541"/>
              </p:ext>
            </p:extLst>
          </p:nvPr>
        </p:nvGraphicFramePr>
        <p:xfrm>
          <a:off x="0" y="128582"/>
          <a:ext cx="12192000" cy="6346513"/>
        </p:xfrm>
        <a:graphic>
          <a:graphicData uri="http://schemas.openxmlformats.org/drawingml/2006/table">
            <a:tbl>
              <a:tblPr firstRow="1" bandRow="1">
                <a:tableStyleId>{5C22544A-7EE6-4342-B048-85BDC9FD1C3A}</a:tableStyleId>
              </a:tblPr>
              <a:tblGrid>
                <a:gridCol w="1792764">
                  <a:extLst>
                    <a:ext uri="{9D8B030D-6E8A-4147-A177-3AD203B41FA5}">
                      <a16:colId xmlns:a16="http://schemas.microsoft.com/office/drawing/2014/main" val="3584008144"/>
                    </a:ext>
                  </a:extLst>
                </a:gridCol>
                <a:gridCol w="1540986">
                  <a:extLst>
                    <a:ext uri="{9D8B030D-6E8A-4147-A177-3AD203B41FA5}">
                      <a16:colId xmlns:a16="http://schemas.microsoft.com/office/drawing/2014/main" val="2583777858"/>
                    </a:ext>
                  </a:extLst>
                </a:gridCol>
                <a:gridCol w="1695450">
                  <a:extLst>
                    <a:ext uri="{9D8B030D-6E8A-4147-A177-3AD203B41FA5}">
                      <a16:colId xmlns:a16="http://schemas.microsoft.com/office/drawing/2014/main" val="241887237"/>
                    </a:ext>
                  </a:extLst>
                </a:gridCol>
                <a:gridCol w="3133725">
                  <a:extLst>
                    <a:ext uri="{9D8B030D-6E8A-4147-A177-3AD203B41FA5}">
                      <a16:colId xmlns:a16="http://schemas.microsoft.com/office/drawing/2014/main" val="1063287475"/>
                    </a:ext>
                  </a:extLst>
                </a:gridCol>
                <a:gridCol w="4029075">
                  <a:extLst>
                    <a:ext uri="{9D8B030D-6E8A-4147-A177-3AD203B41FA5}">
                      <a16:colId xmlns:a16="http://schemas.microsoft.com/office/drawing/2014/main" val="2212712858"/>
                    </a:ext>
                  </a:extLst>
                </a:gridCol>
              </a:tblGrid>
              <a:tr h="58579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t>Sample Stakeholder and Audience Communications Matrix</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923545946"/>
                  </a:ext>
                </a:extLst>
              </a:tr>
              <a:tr h="585793">
                <a:tc>
                  <a:txBody>
                    <a:bodyPr/>
                    <a:lstStyle/>
                    <a:p>
                      <a:pPr marL="0" indent="0" algn="ctr">
                        <a:buFont typeface="+mj-lt"/>
                        <a:buNone/>
                      </a:pPr>
                      <a:r>
                        <a:rPr lang="en-IE" b="1" dirty="0">
                          <a:solidFill>
                            <a:schemeClr val="bg1"/>
                          </a:solidFill>
                        </a:rPr>
                        <a:t>Audience / Stakeholder Group</a:t>
                      </a:r>
                      <a:endParaRPr lang="en-IE" b="1"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Responsibility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Method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Timing and Frequency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Information Needs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extLst>
                  <a:ext uri="{0D108BD9-81ED-4DB2-BD59-A6C34878D82A}">
                    <a16:rowId xmlns:a16="http://schemas.microsoft.com/office/drawing/2014/main" val="3913161899"/>
                  </a:ext>
                </a:extLst>
              </a:tr>
              <a:tr h="585793">
                <a:tc>
                  <a:txBody>
                    <a:bodyPr/>
                    <a:lstStyle/>
                    <a:p>
                      <a:r>
                        <a:rPr lang="en-IE" dirty="0">
                          <a:solidFill>
                            <a:schemeClr val="bg1"/>
                          </a:solidFill>
                        </a:rPr>
                        <a:t>TCMT members</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 typeface="+mj-lt"/>
                        <a:buNone/>
                      </a:pPr>
                      <a:r>
                        <a:rPr lang="en-IE" dirty="0">
                          <a:solidFill>
                            <a:srgbClr val="4D4D4D"/>
                          </a:solidFill>
                        </a:rPr>
                        <a:t>Chair</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dirty="0">
                          <a:solidFill>
                            <a:srgbClr val="4D4D4D"/>
                          </a:solidFill>
                        </a:rPr>
                        <a:t>Phone Email Industry bulletins Media releases</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dirty="0">
                          <a:solidFill>
                            <a:srgbClr val="4D4D4D"/>
                          </a:solidFill>
                        </a:rPr>
                        <a:t>Immediately, then every two days, then weekly as required</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dirty="0">
                          <a:solidFill>
                            <a:srgbClr val="4D4D4D"/>
                          </a:solidFill>
                        </a:rPr>
                        <a:t>The nature and extent of the crisis. Industry Impact information Communications activities for all audience / stakeholder groups</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9685738"/>
                  </a:ext>
                </a:extLst>
              </a:tr>
              <a:tr h="585793">
                <a:tc>
                  <a:txBody>
                    <a:bodyPr/>
                    <a:lstStyle/>
                    <a:p>
                      <a:pPr marL="0" indent="0">
                        <a:buFontTx/>
                        <a:buNone/>
                      </a:pPr>
                      <a:r>
                        <a:rPr lang="en-IE" dirty="0">
                          <a:solidFill>
                            <a:schemeClr val="bg1"/>
                          </a:solidFill>
                        </a:rPr>
                        <a:t>Emergency service agencies</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dirty="0">
                          <a:solidFill>
                            <a:srgbClr val="4D4D4D"/>
                          </a:solidFill>
                        </a:rPr>
                        <a:t>Information Officer </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IE" dirty="0">
                          <a:solidFill>
                            <a:srgbClr val="4D4D4D"/>
                          </a:solidFill>
                        </a:rPr>
                        <a:t>Phone Email </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Immediately, then every two days, then weekly as required </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Key messages to visitors and media</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517448"/>
                  </a:ext>
                </a:extLst>
              </a:tr>
              <a:tr h="585793">
                <a:tc>
                  <a:txBody>
                    <a:bodyPr/>
                    <a:lstStyle/>
                    <a:p>
                      <a:pPr marL="0" indent="0">
                        <a:buFontTx/>
                        <a:buNone/>
                      </a:pPr>
                      <a:r>
                        <a:rPr lang="en-IE" dirty="0">
                          <a:solidFill>
                            <a:schemeClr val="bg1"/>
                          </a:solidFill>
                        </a:rPr>
                        <a:t>Tourism businesses</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dirty="0">
                          <a:solidFill>
                            <a:srgbClr val="4D4D4D"/>
                          </a:solidFill>
                        </a:rPr>
                        <a:t>Information Officer </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Industry bulletins Media releases Briefings / meetings</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Initially within two days then every 5-7 days as required</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The nature and extent of the crisis and suggested alternatives and key information for visitors Response and recovery activities</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6100415"/>
                  </a:ext>
                </a:extLst>
              </a:tr>
              <a:tr h="585793">
                <a:tc>
                  <a:txBody>
                    <a:bodyPr/>
                    <a:lstStyle/>
                    <a:p>
                      <a:pPr marL="0" indent="0">
                        <a:buFontTx/>
                        <a:buNone/>
                      </a:pPr>
                      <a:r>
                        <a:rPr lang="en-IE" dirty="0">
                          <a:solidFill>
                            <a:schemeClr val="bg1"/>
                          </a:solidFill>
                        </a:rPr>
                        <a:t>Regional Tourism Organisation or Network</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4D4D4D"/>
                          </a:solidFill>
                        </a:rPr>
                        <a:t>Chair</a:t>
                      </a:r>
                      <a:endParaRPr lang="en-IE" b="0" dirty="0">
                        <a:solidFill>
                          <a:srgbClr val="4D4D4D"/>
                        </a:solidFill>
                      </a:endParaRPr>
                    </a:p>
                    <a:p>
                      <a:pPr marL="0" indent="0">
                        <a:buFontTx/>
                        <a:buNone/>
                      </a:pP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solidFill>
                            <a:srgbClr val="4D4D4D"/>
                          </a:solidFill>
                        </a:rPr>
                        <a:t>Phone Email </a:t>
                      </a:r>
                      <a:endParaRPr lang="en-IE" b="0" dirty="0">
                        <a:solidFill>
                          <a:srgbClr val="4D4D4D"/>
                        </a:solidFill>
                      </a:endParaRPr>
                    </a:p>
                    <a:p>
                      <a:pPr marL="0" indent="0">
                        <a:buFontTx/>
                        <a:buNone/>
                      </a:pP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Initially within two days then weekly as required</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dirty="0">
                          <a:solidFill>
                            <a:srgbClr val="4D4D4D"/>
                          </a:solidFill>
                        </a:rPr>
                        <a:t>The nature and extent of the crisis Industry Impact information Key messages for stakeholder dialogue.</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r>
                        <a:rPr lang="en-GB" sz="1800" kern="1200" dirty="0">
                          <a:solidFill>
                            <a:schemeClr val="bg1"/>
                          </a:solidFill>
                          <a:latin typeface="+mn-lt"/>
                          <a:ea typeface="+mn-ea"/>
                          <a:cs typeface="+mn-cs"/>
                        </a:rPr>
                        <a:t>Tourism industry and Travel trade</a:t>
                      </a:r>
                      <a:endParaRPr lang="en-IE" sz="180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dirty="0">
                          <a:solidFill>
                            <a:srgbClr val="4D4D4D"/>
                          </a:solidFill>
                        </a:rPr>
                        <a:t>Information Officer </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IE" dirty="0">
                          <a:solidFill>
                            <a:srgbClr val="4D4D4D"/>
                          </a:solidFill>
                        </a:rPr>
                        <a:t>Industry bulletins</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dirty="0">
                          <a:solidFill>
                            <a:srgbClr val="4D4D4D"/>
                          </a:solidFill>
                        </a:rPr>
                        <a:t>Initially within two days then fortnightly as required</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mj-lt"/>
                        <a:buNone/>
                      </a:pPr>
                      <a:r>
                        <a:rPr lang="en-GB" dirty="0">
                          <a:solidFill>
                            <a:srgbClr val="4D4D4D"/>
                          </a:solidFill>
                        </a:rPr>
                        <a:t>The nature and extent of the crisis and Tourism Victoria’s response to the crisis</a:t>
                      </a:r>
                      <a:endParaRPr lang="en-IE" b="0" dirty="0">
                        <a:solidFill>
                          <a:srgbClr val="4D4D4D"/>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4821959"/>
                  </a:ext>
                </a:extLst>
              </a:tr>
            </a:tbl>
          </a:graphicData>
        </a:graphic>
      </p:graphicFrame>
    </p:spTree>
    <p:extLst>
      <p:ext uri="{BB962C8B-B14F-4D97-AF65-F5344CB8AC3E}">
        <p14:creationId xmlns:p14="http://schemas.microsoft.com/office/powerpoint/2010/main" val="41260017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483170749"/>
              </p:ext>
            </p:extLst>
          </p:nvPr>
        </p:nvGraphicFramePr>
        <p:xfrm>
          <a:off x="0" y="128582"/>
          <a:ext cx="12192000" cy="6803713"/>
        </p:xfrm>
        <a:graphic>
          <a:graphicData uri="http://schemas.openxmlformats.org/drawingml/2006/table">
            <a:tbl>
              <a:tblPr firstRow="1" bandRow="1">
                <a:tableStyleId>{5C22544A-7EE6-4342-B048-85BDC9FD1C3A}</a:tableStyleId>
              </a:tblPr>
              <a:tblGrid>
                <a:gridCol w="1792764">
                  <a:extLst>
                    <a:ext uri="{9D8B030D-6E8A-4147-A177-3AD203B41FA5}">
                      <a16:colId xmlns:a16="http://schemas.microsoft.com/office/drawing/2014/main" val="3584008144"/>
                    </a:ext>
                  </a:extLst>
                </a:gridCol>
                <a:gridCol w="1540986">
                  <a:extLst>
                    <a:ext uri="{9D8B030D-6E8A-4147-A177-3AD203B41FA5}">
                      <a16:colId xmlns:a16="http://schemas.microsoft.com/office/drawing/2014/main" val="2583777858"/>
                    </a:ext>
                  </a:extLst>
                </a:gridCol>
                <a:gridCol w="1695450">
                  <a:extLst>
                    <a:ext uri="{9D8B030D-6E8A-4147-A177-3AD203B41FA5}">
                      <a16:colId xmlns:a16="http://schemas.microsoft.com/office/drawing/2014/main" val="241887237"/>
                    </a:ext>
                  </a:extLst>
                </a:gridCol>
                <a:gridCol w="3133725">
                  <a:extLst>
                    <a:ext uri="{9D8B030D-6E8A-4147-A177-3AD203B41FA5}">
                      <a16:colId xmlns:a16="http://schemas.microsoft.com/office/drawing/2014/main" val="1063287475"/>
                    </a:ext>
                  </a:extLst>
                </a:gridCol>
                <a:gridCol w="4029075">
                  <a:extLst>
                    <a:ext uri="{9D8B030D-6E8A-4147-A177-3AD203B41FA5}">
                      <a16:colId xmlns:a16="http://schemas.microsoft.com/office/drawing/2014/main" val="2212712858"/>
                    </a:ext>
                  </a:extLst>
                </a:gridCol>
              </a:tblGrid>
              <a:tr h="58579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t>Sample Stakeholder and Audience Communications Matrix</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923545946"/>
                  </a:ext>
                </a:extLst>
              </a:tr>
              <a:tr h="585793">
                <a:tc>
                  <a:txBody>
                    <a:bodyPr/>
                    <a:lstStyle/>
                    <a:p>
                      <a:pPr marL="0" indent="0" algn="ctr">
                        <a:buFont typeface="+mj-lt"/>
                        <a:buNone/>
                      </a:pPr>
                      <a:r>
                        <a:rPr lang="en-IE" b="1" dirty="0">
                          <a:solidFill>
                            <a:schemeClr val="bg1"/>
                          </a:solidFill>
                        </a:rPr>
                        <a:t>Audience / Stakeholder Group</a:t>
                      </a:r>
                      <a:endParaRPr lang="en-IE" b="1"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Responsibility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Method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Timing and Frequency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lgn="ctr">
                        <a:buFont typeface="+mj-lt"/>
                        <a:buNone/>
                      </a:pPr>
                      <a:r>
                        <a:rPr lang="en-IE" b="1" dirty="0">
                          <a:solidFill>
                            <a:schemeClr val="bg1"/>
                          </a:solidFill>
                        </a:rPr>
                        <a:t>Information Needs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extLst>
                  <a:ext uri="{0D108BD9-81ED-4DB2-BD59-A6C34878D82A}">
                    <a16:rowId xmlns:a16="http://schemas.microsoft.com/office/drawing/2014/main" val="3913161899"/>
                  </a:ext>
                </a:extLst>
              </a:tr>
              <a:tr h="585793">
                <a:tc>
                  <a:txBody>
                    <a:bodyPr/>
                    <a:lstStyle/>
                    <a:p>
                      <a:pPr marL="0" indent="0">
                        <a:buFontTx/>
                        <a:buNone/>
                      </a:pPr>
                      <a:r>
                        <a:rPr lang="fr-FR" dirty="0">
                          <a:solidFill>
                            <a:schemeClr val="bg1"/>
                          </a:solidFill>
                        </a:rPr>
                        <a:t>Intermediaries, </a:t>
                      </a:r>
                      <a:r>
                        <a:rPr lang="fr-FR" dirty="0" err="1">
                          <a:solidFill>
                            <a:schemeClr val="bg1"/>
                          </a:solidFill>
                        </a:rPr>
                        <a:t>eg</a:t>
                      </a:r>
                      <a:r>
                        <a:rPr lang="fr-FR" dirty="0">
                          <a:solidFill>
                            <a:schemeClr val="bg1"/>
                          </a:solidFill>
                        </a:rPr>
                        <a:t>. </a:t>
                      </a:r>
                      <a:r>
                        <a:rPr lang="fr-FR" dirty="0" err="1">
                          <a:solidFill>
                            <a:schemeClr val="bg1"/>
                          </a:solidFill>
                        </a:rPr>
                        <a:t>VICs</a:t>
                      </a:r>
                      <a:r>
                        <a:rPr lang="fr-FR" dirty="0">
                          <a:solidFill>
                            <a:schemeClr val="bg1"/>
                          </a:solidFill>
                        </a:rPr>
                        <a:t>, car renta, </a:t>
                      </a:r>
                      <a:r>
                        <a:rPr lang="fr-FR" dirty="0" err="1">
                          <a:solidFill>
                            <a:schemeClr val="bg1"/>
                          </a:solidFill>
                        </a:rPr>
                        <a:t>travel</a:t>
                      </a:r>
                      <a:r>
                        <a:rPr lang="fr-FR" dirty="0">
                          <a:solidFill>
                            <a:schemeClr val="bg1"/>
                          </a:solidFill>
                        </a:rPr>
                        <a:t> </a:t>
                      </a:r>
                      <a:r>
                        <a:rPr lang="fr-FR" dirty="0" err="1">
                          <a:solidFill>
                            <a:schemeClr val="bg1"/>
                          </a:solidFill>
                        </a:rPr>
                        <a:t>companies</a:t>
                      </a:r>
                      <a:r>
                        <a:rPr lang="fr-FR" dirty="0">
                          <a:solidFill>
                            <a:schemeClr val="bg1"/>
                          </a:solidFill>
                        </a:rPr>
                        <a:t>, etc.</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sz="1800" kern="1200" dirty="0">
                          <a:solidFill>
                            <a:srgbClr val="4D4D4D"/>
                          </a:solidFill>
                          <a:latin typeface="+mn-lt"/>
                          <a:ea typeface="+mn-ea"/>
                          <a:cs typeface="+mn-cs"/>
                        </a:rPr>
                        <a:t>Information Officer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IE" sz="1800" kern="1200" dirty="0">
                          <a:solidFill>
                            <a:srgbClr val="4D4D4D"/>
                          </a:solidFill>
                          <a:latin typeface="+mn-lt"/>
                          <a:ea typeface="+mn-ea"/>
                          <a:cs typeface="+mn-cs"/>
                        </a:rPr>
                        <a:t>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Initially within two days then fortnightly as required</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The nature and extent of the crisis and suggested alternatives and key information for visitors</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9685738"/>
                  </a:ext>
                </a:extLst>
              </a:tr>
              <a:tr h="585793">
                <a:tc>
                  <a:txBody>
                    <a:bodyPr/>
                    <a:lstStyle/>
                    <a:p>
                      <a:pPr marL="0" indent="0">
                        <a:buFontTx/>
                        <a:buNone/>
                      </a:pPr>
                      <a:r>
                        <a:rPr lang="en-IE" dirty="0">
                          <a:solidFill>
                            <a:schemeClr val="bg1"/>
                          </a:solidFill>
                        </a:rPr>
                        <a:t>Consumer/ General public</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sz="1800" kern="1200" dirty="0">
                          <a:solidFill>
                            <a:srgbClr val="4D4D4D"/>
                          </a:solidFill>
                          <a:latin typeface="+mn-lt"/>
                          <a:ea typeface="+mn-ea"/>
                          <a:cs typeface="+mn-cs"/>
                        </a:rPr>
                        <a:t>Media Officer Information Officer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IE" sz="1800" kern="1200" dirty="0">
                          <a:solidFill>
                            <a:srgbClr val="4D4D4D"/>
                          </a:solidFill>
                          <a:latin typeface="+mn-lt"/>
                          <a:ea typeface="+mn-ea"/>
                          <a:cs typeface="+mn-cs"/>
                        </a:rPr>
                        <a:t>Consumer websites (local, regional, state) Travel bulletins Social media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Initially within two days then fortnightly as required</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Up-to-date factual information and alternative activities and locations, preferably within the region</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517448"/>
                  </a:ext>
                </a:extLst>
              </a:tr>
              <a:tr h="585793">
                <a:tc>
                  <a:txBody>
                    <a:bodyPr/>
                    <a:lstStyle/>
                    <a:p>
                      <a:pPr marL="0" indent="0">
                        <a:buFontTx/>
                        <a:buNone/>
                      </a:pPr>
                      <a:r>
                        <a:rPr lang="en-IE" dirty="0">
                          <a:solidFill>
                            <a:schemeClr val="bg1"/>
                          </a:solidFill>
                        </a:rPr>
                        <a:t>Media</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sz="1800" kern="1200" dirty="0">
                          <a:solidFill>
                            <a:srgbClr val="4D4D4D"/>
                          </a:solidFill>
                          <a:latin typeface="+mn-lt"/>
                          <a:ea typeface="+mn-ea"/>
                          <a:cs typeface="+mn-cs"/>
                        </a:rPr>
                        <a:t>Media Officer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IE" sz="1800" kern="1200" dirty="0">
                          <a:solidFill>
                            <a:srgbClr val="4D4D4D"/>
                          </a:solidFill>
                          <a:latin typeface="+mn-lt"/>
                          <a:ea typeface="+mn-ea"/>
                          <a:cs typeface="+mn-cs"/>
                        </a:rPr>
                        <a:t>Holding statement Media release Media interviews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Initially within two days then fortnightly as required</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Up-to-date factual information and alternative activities and locations, preferably within the region</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6100415"/>
                  </a:ext>
                </a:extLst>
              </a:tr>
              <a:tr h="585793">
                <a:tc>
                  <a:txBody>
                    <a:bodyPr/>
                    <a:lstStyle/>
                    <a:p>
                      <a:pPr marL="0" indent="0">
                        <a:buFontTx/>
                        <a:buNone/>
                      </a:pPr>
                      <a:r>
                        <a:rPr lang="fr-FR" dirty="0" err="1">
                          <a:solidFill>
                            <a:schemeClr val="bg1"/>
                          </a:solidFill>
                        </a:rPr>
                        <a:t>intermediaries</a:t>
                      </a:r>
                      <a:r>
                        <a:rPr lang="fr-FR" dirty="0">
                          <a:solidFill>
                            <a:schemeClr val="bg1"/>
                          </a:solidFill>
                        </a:rPr>
                        <a:t>, </a:t>
                      </a:r>
                      <a:r>
                        <a:rPr lang="fr-FR" dirty="0" err="1">
                          <a:solidFill>
                            <a:schemeClr val="bg1"/>
                          </a:solidFill>
                        </a:rPr>
                        <a:t>eg</a:t>
                      </a:r>
                      <a:r>
                        <a:rPr lang="fr-FR" dirty="0">
                          <a:solidFill>
                            <a:schemeClr val="bg1"/>
                          </a:solidFill>
                        </a:rPr>
                        <a:t>. </a:t>
                      </a:r>
                      <a:r>
                        <a:rPr lang="fr-FR" dirty="0" err="1">
                          <a:solidFill>
                            <a:schemeClr val="bg1"/>
                          </a:solidFill>
                        </a:rPr>
                        <a:t>VICs</a:t>
                      </a:r>
                      <a:r>
                        <a:rPr lang="fr-FR" dirty="0">
                          <a:solidFill>
                            <a:schemeClr val="bg1"/>
                          </a:solidFill>
                        </a:rPr>
                        <a:t>, car </a:t>
                      </a:r>
                      <a:r>
                        <a:rPr lang="fr-FR" dirty="0" err="1">
                          <a:solidFill>
                            <a:schemeClr val="bg1"/>
                          </a:solidFill>
                        </a:rPr>
                        <a:t>rental</a:t>
                      </a:r>
                      <a:r>
                        <a:rPr lang="fr-FR" dirty="0">
                          <a:solidFill>
                            <a:schemeClr val="bg1"/>
                          </a:solidFill>
                        </a:rPr>
                        <a:t> </a:t>
                      </a:r>
                      <a:r>
                        <a:rPr lang="fr-FR" dirty="0" err="1">
                          <a:solidFill>
                            <a:schemeClr val="bg1"/>
                          </a:solidFill>
                        </a:rPr>
                        <a:t>companies</a:t>
                      </a:r>
                      <a:r>
                        <a:rPr lang="fr-FR" dirty="0">
                          <a:solidFill>
                            <a:schemeClr val="bg1"/>
                          </a:solidFill>
                        </a:rPr>
                        <a:t>, etc.</a:t>
                      </a:r>
                      <a:endParaRPr lang="en-IE" b="0" i="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a:txBody>
                    <a:bodyPr/>
                    <a:lstStyle/>
                    <a:p>
                      <a:pPr marL="0" indent="0">
                        <a:buFontTx/>
                        <a:buNone/>
                      </a:pPr>
                      <a:r>
                        <a:rPr lang="en-IE" sz="1800" kern="1200" dirty="0">
                          <a:solidFill>
                            <a:srgbClr val="4D4D4D"/>
                          </a:solidFill>
                          <a:latin typeface="+mn-lt"/>
                          <a:ea typeface="+mn-ea"/>
                          <a:cs typeface="+mn-cs"/>
                        </a:rPr>
                        <a:t>Information Officer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IE" sz="1800" kern="1200" dirty="0">
                          <a:solidFill>
                            <a:srgbClr val="4D4D4D"/>
                          </a:solidFill>
                          <a:latin typeface="+mn-lt"/>
                          <a:ea typeface="+mn-ea"/>
                          <a:cs typeface="+mn-cs"/>
                        </a:rPr>
                        <a:t>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Initially within two days then fortnightly as required</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Tx/>
                        <a:buNone/>
                      </a:pPr>
                      <a:r>
                        <a:rPr lang="en-GB" sz="1800" kern="1200" dirty="0">
                          <a:solidFill>
                            <a:srgbClr val="4D4D4D"/>
                          </a:solidFill>
                          <a:latin typeface="+mn-lt"/>
                          <a:ea typeface="+mn-ea"/>
                          <a:cs typeface="+mn-cs"/>
                        </a:rPr>
                        <a:t>The nature and extent of the crisis and suggested alternatives and key information for visitors</a:t>
                      </a:r>
                      <a:endParaRPr lang="en-IE" sz="18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bl>
          </a:graphicData>
        </a:graphic>
      </p:graphicFrame>
    </p:spTree>
    <p:extLst>
      <p:ext uri="{BB962C8B-B14F-4D97-AF65-F5344CB8AC3E}">
        <p14:creationId xmlns:p14="http://schemas.microsoft.com/office/powerpoint/2010/main" val="1399612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people raising their hands in the air&#10;&#10;Description automatically generated with medium confidence">
            <a:extLst>
              <a:ext uri="{FF2B5EF4-FFF2-40B4-BE49-F238E27FC236}">
                <a16:creationId xmlns:a16="http://schemas.microsoft.com/office/drawing/2014/main" id="{9B2C4945-D7B0-9386-B8AD-B1B841DB046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80" b="4480"/>
          <a:stretch>
            <a:fillRect/>
          </a:stretch>
        </p:blipFill>
        <p:spPr/>
      </p:pic>
      <p:sp>
        <p:nvSpPr>
          <p:cNvPr id="3" name="Text Placeholder 2">
            <a:extLst>
              <a:ext uri="{FF2B5EF4-FFF2-40B4-BE49-F238E27FC236}">
                <a16:creationId xmlns:a16="http://schemas.microsoft.com/office/drawing/2014/main" id="{40F7FE8B-6223-51C1-715E-2178FDCE5A8C}"/>
              </a:ext>
            </a:extLst>
          </p:cNvPr>
          <p:cNvSpPr>
            <a:spLocks noGrp="1"/>
          </p:cNvSpPr>
          <p:nvPr>
            <p:ph type="body" sz="quarter" idx="4294967295"/>
          </p:nvPr>
        </p:nvSpPr>
        <p:spPr>
          <a:xfrm>
            <a:off x="1802710" y="1335091"/>
            <a:ext cx="4621841" cy="4525954"/>
          </a:xfrm>
        </p:spPr>
        <p:txBody>
          <a:bodyPr>
            <a:normAutofit/>
          </a:bodyPr>
          <a:lstStyle/>
          <a:p>
            <a:pPr algn="ctr"/>
            <a:r>
              <a:rPr lang="en-GB" b="0" i="0" dirty="0">
                <a:solidFill>
                  <a:schemeClr val="bg1"/>
                </a:solidFill>
                <a:effectLst/>
              </a:rPr>
              <a:t>How a tourism region communicates with its stakeholders creates a lasting impression for future recovery. Most importantly, communication at this stage should be informative, professional and not over-selling. The main intent is to stay in contact and keep information flowing.</a:t>
            </a:r>
          </a:p>
          <a:p>
            <a:pPr algn="ctr"/>
            <a:endParaRPr lang="en-IE" dirty="0">
              <a:solidFill>
                <a:schemeClr val="bg1"/>
              </a:solidFill>
            </a:endParaRPr>
          </a:p>
        </p:txBody>
      </p:sp>
      <p:sp>
        <p:nvSpPr>
          <p:cNvPr id="4" name="Text Placeholder 3">
            <a:extLst>
              <a:ext uri="{FF2B5EF4-FFF2-40B4-BE49-F238E27FC236}">
                <a16:creationId xmlns:a16="http://schemas.microsoft.com/office/drawing/2014/main" id="{5477C464-8584-55D5-812F-CA95395201C8}"/>
              </a:ext>
            </a:extLst>
          </p:cNvPr>
          <p:cNvSpPr>
            <a:spLocks noGrp="1"/>
          </p:cNvSpPr>
          <p:nvPr>
            <p:ph type="body" sz="quarter" idx="4294967295"/>
          </p:nvPr>
        </p:nvSpPr>
        <p:spPr>
          <a:xfrm>
            <a:off x="1718561" y="595510"/>
            <a:ext cx="4716425" cy="582221"/>
          </a:xfrm>
        </p:spPr>
        <p:txBody>
          <a:bodyPr>
            <a:normAutofit/>
          </a:bodyPr>
          <a:lstStyle/>
          <a:p>
            <a:pPr algn="ctr"/>
            <a:r>
              <a:rPr lang="en-IE" b="1" dirty="0">
                <a:solidFill>
                  <a:schemeClr val="bg1"/>
                </a:solidFill>
              </a:rPr>
              <a:t>Communication Style</a:t>
            </a:r>
          </a:p>
        </p:txBody>
      </p:sp>
    </p:spTree>
    <p:extLst>
      <p:ext uri="{BB962C8B-B14F-4D97-AF65-F5344CB8AC3E}">
        <p14:creationId xmlns:p14="http://schemas.microsoft.com/office/powerpoint/2010/main" val="1572786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rock climbing&#10;&#10;Description automatically generated with low confidence">
            <a:extLst>
              <a:ext uri="{FF2B5EF4-FFF2-40B4-BE49-F238E27FC236}">
                <a16:creationId xmlns:a16="http://schemas.microsoft.com/office/drawing/2014/main" id="{C2293B53-BA64-702D-FEBE-00B3F030C91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2539" r="22539"/>
          <a:stretch>
            <a:fillRect/>
          </a:stretch>
        </p:blipFill>
        <p:spPr/>
      </p:pic>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268068" y="643832"/>
            <a:ext cx="5798240" cy="4525954"/>
          </a:xfrm>
        </p:spPr>
        <p:txBody>
          <a:bodyPr>
            <a:noAutofit/>
          </a:bodyPr>
          <a:lstStyle/>
          <a:p>
            <a:r>
              <a:rPr lang="en-GB" sz="2000" dirty="0"/>
              <a:t>It is also important to establish communication processes with emergency service agencies so the local/regional tourism organisation and TCMT are advised of the latest information about an event. </a:t>
            </a:r>
          </a:p>
          <a:p>
            <a:endParaRPr lang="en-GB" sz="2000" dirty="0"/>
          </a:p>
          <a:p>
            <a:pPr marL="342900" indent="-342900">
              <a:buFont typeface="Wingdings" panose="05000000000000000000" pitchFamily="2" charset="2"/>
              <a:buChar char="v"/>
            </a:pPr>
            <a:r>
              <a:rPr lang="en-GB" sz="2000" b="1" dirty="0"/>
              <a:t>Alert Systems </a:t>
            </a:r>
          </a:p>
          <a:p>
            <a:r>
              <a:rPr lang="en-GB" sz="2000" dirty="0"/>
              <a:t>It is imperative to set up arrangements with these agencies to be alerted as early as possible about an impending incident or occurrence that could affect the tourism industry, as well as the safety of the tourism organization.</a:t>
            </a:r>
          </a:p>
          <a:p>
            <a:r>
              <a:rPr lang="en-GB" sz="2000" dirty="0"/>
              <a:t> </a:t>
            </a:r>
          </a:p>
          <a:p>
            <a:pPr marL="342900" indent="-342900">
              <a:buFont typeface="Wingdings" panose="05000000000000000000" pitchFamily="2" charset="2"/>
              <a:buChar char="v"/>
            </a:pPr>
            <a:r>
              <a:rPr lang="en-GB" sz="2000" b="1" dirty="0"/>
              <a:t>Alerts to TCMT members </a:t>
            </a:r>
          </a:p>
          <a:p>
            <a:r>
              <a:rPr lang="en-GB" sz="2000" dirty="0"/>
              <a:t>An alert system should be in place to communicate relevant emergency service alerts to all TCMT members. The TCMT should identify a protocol to guide how TCMT members will be contacted about an emergency incident, and note this in the CM Response Plan. </a:t>
            </a:r>
            <a:endParaRPr lang="en-IE" sz="2000" dirty="0"/>
          </a:p>
          <a:p>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93067"/>
            <a:ext cx="6010274" cy="1101531"/>
          </a:xfrm>
        </p:spPr>
        <p:txBody>
          <a:bodyPr>
            <a:normAutofit/>
          </a:bodyPr>
          <a:lstStyle/>
          <a:p>
            <a:pPr algn="ctr"/>
            <a:r>
              <a:rPr lang="en-IE" sz="2800" b="1" dirty="0"/>
              <a:t>Emergency Services Communications</a:t>
            </a:r>
          </a:p>
        </p:txBody>
      </p:sp>
      <p:pic>
        <p:nvPicPr>
          <p:cNvPr id="2" name="Graphic 1" descr="Document with solid fill">
            <a:hlinkClick r:id="rId3"/>
            <a:extLst>
              <a:ext uri="{FF2B5EF4-FFF2-40B4-BE49-F238E27FC236}">
                <a16:creationId xmlns:a16="http://schemas.microsoft.com/office/drawing/2014/main" id="{F782C7F0-E122-2596-ED7F-1F1AE1E1C5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6308" y="5868301"/>
            <a:ext cx="1106142" cy="1106142"/>
          </a:xfrm>
          <a:prstGeom prst="rect">
            <a:avLst/>
          </a:prstGeom>
        </p:spPr>
      </p:pic>
      <p:sp>
        <p:nvSpPr>
          <p:cNvPr id="6" name="TextBox 5">
            <a:extLst>
              <a:ext uri="{FF2B5EF4-FFF2-40B4-BE49-F238E27FC236}">
                <a16:creationId xmlns:a16="http://schemas.microsoft.com/office/drawing/2014/main" id="{1E60E6C5-CB50-D836-5052-2382F1656EA6}"/>
              </a:ext>
            </a:extLst>
          </p:cNvPr>
          <p:cNvSpPr txBox="1"/>
          <p:nvPr/>
        </p:nvSpPr>
        <p:spPr>
          <a:xfrm>
            <a:off x="7936489" y="6221194"/>
            <a:ext cx="4252526" cy="646331"/>
          </a:xfrm>
          <a:prstGeom prst="rect">
            <a:avLst/>
          </a:prstGeom>
          <a:solidFill>
            <a:schemeClr val="accent2"/>
          </a:solidFill>
        </p:spPr>
        <p:txBody>
          <a:bodyPr wrap="square" rtlCol="0">
            <a:spAutoFit/>
          </a:bodyPr>
          <a:lstStyle/>
          <a:p>
            <a:pPr algn="l"/>
            <a:r>
              <a:rPr lang="en-GB" b="0" i="0" dirty="0">
                <a:solidFill>
                  <a:schemeClr val="bg1"/>
                </a:solidFill>
                <a:effectLst/>
                <a:latin typeface="RO Sans"/>
              </a:rPr>
              <a:t>ASEAN’s </a:t>
            </a:r>
            <a:r>
              <a:rPr lang="en-GB" b="0" i="0" u="none" strike="noStrike" dirty="0">
                <a:solidFill>
                  <a:schemeClr val="bg1"/>
                </a:solidFill>
                <a:effectLst/>
                <a:latin typeface="RO Sans"/>
                <a:hlinkClick r:id="rId6">
                  <a:extLst>
                    <a:ext uri="{A12FA001-AC4F-418D-AE19-62706E023703}">
                      <ahyp:hlinkClr xmlns:ahyp="http://schemas.microsoft.com/office/drawing/2018/hyperlinkcolor" val="tx"/>
                    </a:ext>
                  </a:extLst>
                </a:hlinkClick>
              </a:rPr>
              <a:t>Tourism Crisis Communications Manual</a:t>
            </a:r>
            <a:r>
              <a:rPr lang="en-GB" b="0" i="0" dirty="0">
                <a:solidFill>
                  <a:schemeClr val="bg1"/>
                </a:solidFill>
                <a:effectLst/>
                <a:latin typeface="RO Sans"/>
              </a:rPr>
              <a:t> for more advice.</a:t>
            </a:r>
            <a:endParaRPr lang="en-GB" b="0" i="0" dirty="0">
              <a:solidFill>
                <a:schemeClr val="bg1"/>
              </a:solidFill>
              <a:effectLst/>
            </a:endParaRPr>
          </a:p>
        </p:txBody>
      </p:sp>
    </p:spTree>
    <p:extLst>
      <p:ext uri="{BB962C8B-B14F-4D97-AF65-F5344CB8AC3E}">
        <p14:creationId xmlns:p14="http://schemas.microsoft.com/office/powerpoint/2010/main" val="740154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 road, outdoor, street&#10;&#10;Description automatically generated">
            <a:extLst>
              <a:ext uri="{FF2B5EF4-FFF2-40B4-BE49-F238E27FC236}">
                <a16:creationId xmlns:a16="http://schemas.microsoft.com/office/drawing/2014/main" id="{F8E8C44B-1234-9B6F-01C9-EF5847E6419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80" b="4480"/>
          <a:stretch>
            <a:fillRect/>
          </a:stretch>
        </p:blipFill>
        <p:spPr/>
      </p:pic>
      <p:sp>
        <p:nvSpPr>
          <p:cNvPr id="5" name="Text Placeholder 4">
            <a:extLst>
              <a:ext uri="{FF2B5EF4-FFF2-40B4-BE49-F238E27FC236}">
                <a16:creationId xmlns:a16="http://schemas.microsoft.com/office/drawing/2014/main" id="{39DCAFA7-2EE5-C7D5-D711-66FA2E910559}"/>
              </a:ext>
            </a:extLst>
          </p:cNvPr>
          <p:cNvSpPr>
            <a:spLocks noGrp="1"/>
          </p:cNvSpPr>
          <p:nvPr>
            <p:ph type="body" sz="quarter" idx="4294967295"/>
          </p:nvPr>
        </p:nvSpPr>
        <p:spPr>
          <a:xfrm>
            <a:off x="1222927" y="1295412"/>
            <a:ext cx="5743575" cy="4525954"/>
          </a:xfrm>
        </p:spPr>
        <p:txBody>
          <a:bodyPr>
            <a:noAutofit/>
          </a:bodyPr>
          <a:lstStyle/>
          <a:p>
            <a:pPr marL="0" indent="0">
              <a:lnSpc>
                <a:spcPct val="100000"/>
              </a:lnSpc>
              <a:spcBef>
                <a:spcPts val="0"/>
              </a:spcBef>
            </a:pPr>
            <a:r>
              <a:rPr lang="en-GB" sz="2000" dirty="0">
                <a:solidFill>
                  <a:schemeClr val="bg1"/>
                </a:solidFill>
              </a:rPr>
              <a:t>Crisis management response </a:t>
            </a:r>
            <a:r>
              <a:rPr lang="en-GB" sz="2000" b="1" dirty="0">
                <a:solidFill>
                  <a:schemeClr val="bg1"/>
                </a:solidFill>
              </a:rPr>
              <a:t>aims to minimize the long-term effects on a region</a:t>
            </a:r>
            <a:r>
              <a:rPr lang="en-GB" sz="2000" dirty="0">
                <a:solidFill>
                  <a:schemeClr val="bg1"/>
                </a:solidFill>
              </a:rPr>
              <a:t>, its stakeholders, businesses, image, and its employees until the crisis is resolved. The current COVID-19 pandemic has provided all of us with an all-too-real lesson in the importance of crisis response management. Across the world, businesses are still in varying stages of their response. Even regions with traditional business continuity and disaster recovery plans are struggling with the unique challenges a global pandemic presents. Without a plan and clear leadership or response strategy, a tourism region cannot continue to operate in a time of crisis. Crisis response management involves taking the steps necessary to sustain the region, businesses, and identity, protect employees and ultimately recover and resume normal operations. </a:t>
            </a:r>
            <a:endParaRPr lang="en-IE" sz="2000" dirty="0">
              <a:solidFill>
                <a:schemeClr val="bg1"/>
              </a:solidFill>
            </a:endParaRPr>
          </a:p>
        </p:txBody>
      </p:sp>
      <p:sp>
        <p:nvSpPr>
          <p:cNvPr id="7" name="Text Placeholder 6">
            <a:extLst>
              <a:ext uri="{FF2B5EF4-FFF2-40B4-BE49-F238E27FC236}">
                <a16:creationId xmlns:a16="http://schemas.microsoft.com/office/drawing/2014/main" id="{DE06F6E9-E4A0-8D58-F151-D108AB1C07AF}"/>
              </a:ext>
            </a:extLst>
          </p:cNvPr>
          <p:cNvSpPr>
            <a:spLocks noGrp="1"/>
          </p:cNvSpPr>
          <p:nvPr>
            <p:ph type="body" sz="quarter" idx="4294967295"/>
          </p:nvPr>
        </p:nvSpPr>
        <p:spPr>
          <a:xfrm>
            <a:off x="1152525" y="227009"/>
            <a:ext cx="5813977" cy="582221"/>
          </a:xfrm>
        </p:spPr>
        <p:txBody>
          <a:bodyPr>
            <a:noAutofit/>
          </a:bodyPr>
          <a:lstStyle/>
          <a:p>
            <a:pPr algn="ctr">
              <a:lnSpc>
                <a:spcPct val="100000"/>
              </a:lnSpc>
              <a:spcBef>
                <a:spcPts val="0"/>
              </a:spcBef>
            </a:pPr>
            <a:r>
              <a:rPr lang="en-IE" sz="2800" b="1" dirty="0">
                <a:solidFill>
                  <a:schemeClr val="bg1"/>
                </a:solidFill>
              </a:rPr>
              <a:t>COVID-19 Alerts Regions to The Need for Crisis Response Management</a:t>
            </a:r>
          </a:p>
        </p:txBody>
      </p:sp>
    </p:spTree>
    <p:extLst>
      <p:ext uri="{BB962C8B-B14F-4D97-AF65-F5344CB8AC3E}">
        <p14:creationId xmlns:p14="http://schemas.microsoft.com/office/powerpoint/2010/main" val="2501966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outdoor, nature, sunset&#10;&#10;Description automatically generated">
            <a:extLst>
              <a:ext uri="{FF2B5EF4-FFF2-40B4-BE49-F238E27FC236}">
                <a16:creationId xmlns:a16="http://schemas.microsoft.com/office/drawing/2014/main" id="{0245F225-A8B5-26B2-9E22-A2969939B94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472" r="1472"/>
          <a:stretch>
            <a:fillRect/>
          </a:stretch>
        </p:blipFill>
        <p:spPr/>
      </p:pic>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268068" y="739082"/>
            <a:ext cx="5798240" cy="4525954"/>
          </a:xfrm>
        </p:spPr>
        <p:txBody>
          <a:bodyPr>
            <a:noAutofit/>
          </a:bodyPr>
          <a:lstStyle/>
          <a:p>
            <a:r>
              <a:rPr lang="en-GB" sz="2000" dirty="0"/>
              <a:t>The TCMT can play a valuable role supporting the work of emergency service agencies by: </a:t>
            </a:r>
          </a:p>
          <a:p>
            <a:endParaRPr lang="en-GB" sz="2000" dirty="0"/>
          </a:p>
          <a:p>
            <a:pPr marL="342900" indent="-342900">
              <a:buFont typeface="Wingdings" panose="05000000000000000000" pitchFamily="2" charset="2"/>
              <a:buChar char="v"/>
            </a:pPr>
            <a:r>
              <a:rPr lang="en-GB" sz="2000" dirty="0"/>
              <a:t>Providing links on the regional tourism organization’s industry and consumer website/s to communicate up-to-date information about the crisis situation; </a:t>
            </a:r>
          </a:p>
          <a:p>
            <a:pPr marL="342900" indent="-342900">
              <a:buFont typeface="Wingdings" panose="05000000000000000000" pitchFamily="2" charset="2"/>
              <a:buChar char="v"/>
            </a:pPr>
            <a:r>
              <a:rPr lang="en-GB" sz="2000" dirty="0"/>
              <a:t>Respond to visitor inquiries about future bookings/cancellations;</a:t>
            </a:r>
          </a:p>
          <a:p>
            <a:pPr marL="342900" indent="-342900">
              <a:buFont typeface="Wingdings" panose="05000000000000000000" pitchFamily="2" charset="2"/>
              <a:buChar char="v"/>
            </a:pPr>
            <a:r>
              <a:rPr lang="en-GB" sz="2000" dirty="0"/>
              <a:t>Providing information about the region including recovery progress (use word ‘updated’ and include a date); </a:t>
            </a:r>
          </a:p>
          <a:p>
            <a:pPr marL="342900" indent="-342900">
              <a:buFont typeface="Wingdings" panose="05000000000000000000" pitchFamily="2" charset="2"/>
              <a:buChar char="v"/>
            </a:pPr>
            <a:r>
              <a:rPr lang="en-GB" sz="2000" dirty="0"/>
              <a:t>Communicate information to the media about visitor safety and security; </a:t>
            </a:r>
          </a:p>
          <a:p>
            <a:endParaRPr lang="en-GB" sz="2000" dirty="0"/>
          </a:p>
          <a:p>
            <a:r>
              <a:rPr lang="en-GB" sz="2000" dirty="0"/>
              <a:t>Sharing and coordinating emergency/crisis management plans. The region should document relevant actions for these roles in the CM Response Plan, and allocate timeframes and responsibilities. </a:t>
            </a:r>
            <a:endParaRPr lang="en-IE" sz="2000" dirty="0"/>
          </a:p>
          <a:p>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93067"/>
            <a:ext cx="6010274" cy="1101531"/>
          </a:xfrm>
        </p:spPr>
        <p:txBody>
          <a:bodyPr>
            <a:normAutofit/>
          </a:bodyPr>
          <a:lstStyle/>
          <a:p>
            <a:pPr algn="ctr"/>
            <a:r>
              <a:rPr lang="en-IE" sz="2800" b="1" dirty="0"/>
              <a:t>Emergency Services Communications</a:t>
            </a:r>
          </a:p>
        </p:txBody>
      </p:sp>
      <p:pic>
        <p:nvPicPr>
          <p:cNvPr id="2" name="Graphic 1" descr="Document with solid fill">
            <a:hlinkClick r:id="rId3"/>
            <a:extLst>
              <a:ext uri="{FF2B5EF4-FFF2-40B4-BE49-F238E27FC236}">
                <a16:creationId xmlns:a16="http://schemas.microsoft.com/office/drawing/2014/main" id="{7397A77F-5D83-C4A0-E6BF-2288B89E9B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6308" y="5868301"/>
            <a:ext cx="1106142" cy="1106142"/>
          </a:xfrm>
          <a:prstGeom prst="rect">
            <a:avLst/>
          </a:prstGeom>
        </p:spPr>
      </p:pic>
      <p:sp>
        <p:nvSpPr>
          <p:cNvPr id="6" name="TextBox 5">
            <a:extLst>
              <a:ext uri="{FF2B5EF4-FFF2-40B4-BE49-F238E27FC236}">
                <a16:creationId xmlns:a16="http://schemas.microsoft.com/office/drawing/2014/main" id="{C4517E4F-5CC2-0340-7D1B-F7BE3F3AA6AF}"/>
              </a:ext>
            </a:extLst>
          </p:cNvPr>
          <p:cNvSpPr txBox="1"/>
          <p:nvPr/>
        </p:nvSpPr>
        <p:spPr>
          <a:xfrm>
            <a:off x="7939474" y="5931132"/>
            <a:ext cx="4252526" cy="923330"/>
          </a:xfrm>
          <a:prstGeom prst="rect">
            <a:avLst/>
          </a:prstGeom>
          <a:solidFill>
            <a:schemeClr val="accent2"/>
          </a:solidFill>
        </p:spPr>
        <p:txBody>
          <a:bodyPr wrap="square" rtlCol="0">
            <a:spAutoFit/>
          </a:bodyPr>
          <a:lstStyle/>
          <a:p>
            <a:pPr algn="l"/>
            <a:r>
              <a:rPr lang="en-GB" b="0" i="0" dirty="0">
                <a:solidFill>
                  <a:schemeClr val="bg1"/>
                </a:solidFill>
                <a:effectLst/>
              </a:rPr>
              <a:t>UNWTO’s </a:t>
            </a:r>
            <a:r>
              <a:rPr lang="en-GB" b="0" i="0" u="none" strike="noStrike" dirty="0">
                <a:solidFill>
                  <a:schemeClr val="bg1"/>
                </a:solidFill>
                <a:effectLst/>
                <a:hlinkClick r:id="rId6">
                  <a:extLst>
                    <a:ext uri="{A12FA001-AC4F-418D-AE19-62706E023703}">
                      <ahyp:hlinkClr xmlns:ahyp="http://schemas.microsoft.com/office/drawing/2018/hyperlinkcolor" val="tx"/>
                    </a:ext>
                  </a:extLst>
                </a:hlinkClick>
              </a:rPr>
              <a:t>Toolbox for Crisis Communications in Tourism</a:t>
            </a:r>
            <a:r>
              <a:rPr lang="en-GB" b="0" i="0" dirty="0">
                <a:solidFill>
                  <a:schemeClr val="bg1"/>
                </a:solidFill>
                <a:effectLst/>
              </a:rPr>
              <a:t> for checklists and best practices.</a:t>
            </a:r>
          </a:p>
        </p:txBody>
      </p:sp>
    </p:spTree>
    <p:extLst>
      <p:ext uri="{BB962C8B-B14F-4D97-AF65-F5344CB8AC3E}">
        <p14:creationId xmlns:p14="http://schemas.microsoft.com/office/powerpoint/2010/main" val="25336816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in a room&#10;&#10;Description automatically generated with medium confidence">
            <a:extLst>
              <a:ext uri="{FF2B5EF4-FFF2-40B4-BE49-F238E27FC236}">
                <a16:creationId xmlns:a16="http://schemas.microsoft.com/office/drawing/2014/main" id="{69811921-E0EE-BD60-A927-913853E8FE3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2539" r="22539"/>
          <a:stretch>
            <a:fillRect/>
          </a:stretch>
        </p:blipFill>
        <p:spPr/>
      </p:pic>
      <p:sp>
        <p:nvSpPr>
          <p:cNvPr id="5" name="Text Placeholder 4">
            <a:extLst>
              <a:ext uri="{FF2B5EF4-FFF2-40B4-BE49-F238E27FC236}">
                <a16:creationId xmlns:a16="http://schemas.microsoft.com/office/drawing/2014/main" id="{3EDDAC77-E330-4B74-139E-853D46049269}"/>
              </a:ext>
            </a:extLst>
          </p:cNvPr>
          <p:cNvSpPr>
            <a:spLocks noGrp="1"/>
          </p:cNvSpPr>
          <p:nvPr>
            <p:ph type="body" sz="quarter" idx="18"/>
          </p:nvPr>
        </p:nvSpPr>
        <p:spPr>
          <a:xfrm>
            <a:off x="1268068" y="739082"/>
            <a:ext cx="5798240" cy="4525954"/>
          </a:xfrm>
        </p:spPr>
        <p:txBody>
          <a:bodyPr>
            <a:noAutofit/>
          </a:bodyPr>
          <a:lstStyle/>
          <a:p>
            <a:pPr algn="l"/>
            <a:r>
              <a:rPr lang="en-GB" sz="2000" dirty="0"/>
              <a:t>A crisis will affect everyone in the region differently, bringing with it different needs and reactions. During a crisis, regional tourism operators and accommodation providers should set up a way to provide feedback to the TCMT regarding the Crisis, its current and likely impact on their businesses and visitor activity. </a:t>
            </a:r>
            <a:r>
              <a:rPr lang="en-GB" sz="2000" b="0" i="0" dirty="0">
                <a:effectLst/>
              </a:rPr>
              <a:t>Set regular team meetings, even if they are virtual. Concentrate on openness and turn the meetings into safe spaces to express concerns and look for support. Regions should always strive to be understanding and supportive during these meetings.</a:t>
            </a:r>
          </a:p>
          <a:p>
            <a:pPr algn="l"/>
            <a:endParaRPr lang="en-GB" sz="2000" b="0" i="0" dirty="0">
              <a:effectLst/>
            </a:endParaRPr>
          </a:p>
          <a:p>
            <a:pPr marL="342900" indent="-342900" algn="l">
              <a:buFont typeface="Wingdings" panose="05000000000000000000" pitchFamily="2" charset="2"/>
              <a:buChar char="v"/>
            </a:pPr>
            <a:r>
              <a:rPr lang="en-GB" sz="2000" b="0" i="0" dirty="0">
                <a:effectLst/>
              </a:rPr>
              <a:t>Empower small teams within the workforce to focus on specific responses, such as developing marketing material or communications </a:t>
            </a:r>
          </a:p>
          <a:p>
            <a:pPr marL="342900" indent="-342900" algn="l">
              <a:buFont typeface="Wingdings" panose="05000000000000000000" pitchFamily="2" charset="2"/>
              <a:buChar char="v"/>
            </a:pPr>
            <a:r>
              <a:rPr lang="en-GB" sz="2000" b="0" i="0" dirty="0">
                <a:effectLst/>
              </a:rPr>
              <a:t>Make reporting back to the whole team essential and keep communications transparent</a:t>
            </a:r>
          </a:p>
          <a:p>
            <a:pPr marL="342900" indent="-342900" algn="l">
              <a:buFont typeface="Wingdings" panose="05000000000000000000" pitchFamily="2" charset="2"/>
              <a:buChar char="v"/>
            </a:pPr>
            <a:r>
              <a:rPr lang="en-GB" sz="2000" b="0" i="0" dirty="0">
                <a:effectLst/>
              </a:rPr>
              <a:t>Lead the communications in the team and concentrate on keeping spirits high.</a:t>
            </a:r>
          </a:p>
          <a:p>
            <a:endParaRPr lang="en-IE" sz="2000" dirty="0"/>
          </a:p>
        </p:txBody>
      </p:sp>
      <p:sp>
        <p:nvSpPr>
          <p:cNvPr id="4" name="Text Placeholder 3">
            <a:extLst>
              <a:ext uri="{FF2B5EF4-FFF2-40B4-BE49-F238E27FC236}">
                <a16:creationId xmlns:a16="http://schemas.microsoft.com/office/drawing/2014/main" id="{71521B88-1219-36FB-1AC7-7885AE4D5D9C}"/>
              </a:ext>
            </a:extLst>
          </p:cNvPr>
          <p:cNvSpPr>
            <a:spLocks noGrp="1"/>
          </p:cNvSpPr>
          <p:nvPr>
            <p:ph type="body" sz="quarter" idx="16"/>
          </p:nvPr>
        </p:nvSpPr>
        <p:spPr>
          <a:xfrm>
            <a:off x="1162051" y="93067"/>
            <a:ext cx="6010274" cy="1101531"/>
          </a:xfrm>
        </p:spPr>
        <p:txBody>
          <a:bodyPr>
            <a:normAutofit/>
          </a:bodyPr>
          <a:lstStyle/>
          <a:p>
            <a:pPr algn="ctr"/>
            <a:r>
              <a:rPr lang="en-IE" sz="2800" b="1" dirty="0"/>
              <a:t>Cement Team Spirit</a:t>
            </a:r>
          </a:p>
        </p:txBody>
      </p:sp>
      <p:sp>
        <p:nvSpPr>
          <p:cNvPr id="7" name="TextBox 6">
            <a:extLst>
              <a:ext uri="{FF2B5EF4-FFF2-40B4-BE49-F238E27FC236}">
                <a16:creationId xmlns:a16="http://schemas.microsoft.com/office/drawing/2014/main" id="{465FAFAE-09EF-9B5A-5ABE-D519C0C7F38C}"/>
              </a:ext>
            </a:extLst>
          </p:cNvPr>
          <p:cNvSpPr txBox="1"/>
          <p:nvPr/>
        </p:nvSpPr>
        <p:spPr>
          <a:xfrm>
            <a:off x="7829550" y="4274007"/>
            <a:ext cx="4359465" cy="2585323"/>
          </a:xfrm>
          <a:prstGeom prst="rect">
            <a:avLst/>
          </a:prstGeom>
          <a:solidFill>
            <a:schemeClr val="accent2"/>
          </a:solidFill>
        </p:spPr>
        <p:txBody>
          <a:bodyPr wrap="square" rtlCol="0">
            <a:spAutoFit/>
          </a:bodyPr>
          <a:lstStyle/>
          <a:p>
            <a:pPr algn="l"/>
            <a:r>
              <a:rPr lang="en-GB" sz="1800" b="0" i="0" dirty="0">
                <a:solidFill>
                  <a:schemeClr val="bg1"/>
                </a:solidFill>
                <a:effectLst/>
              </a:rPr>
              <a:t>Check out the </a:t>
            </a:r>
            <a:r>
              <a:rPr lang="en-GB" sz="1800" b="1" i="0" dirty="0">
                <a:solidFill>
                  <a:schemeClr val="bg1"/>
                </a:solidFill>
                <a:effectLst/>
              </a:rPr>
              <a:t>LOVES method of communication</a:t>
            </a:r>
            <a:r>
              <a:rPr lang="en-GB" sz="1800" b="0" i="0" dirty="0">
                <a:solidFill>
                  <a:schemeClr val="bg1"/>
                </a:solidFill>
                <a:effectLst/>
              </a:rPr>
              <a:t>. Developed by the </a:t>
            </a:r>
            <a:r>
              <a:rPr lang="en-GB" sz="1800" b="0" i="0" u="none" strike="noStrike" dirty="0">
                <a:solidFill>
                  <a:schemeClr val="bg1"/>
                </a:solidFill>
                <a:effectLst/>
                <a:hlinkClick r:id="rId3">
                  <a:extLst>
                    <a:ext uri="{A12FA001-AC4F-418D-AE19-62706E023703}">
                      <ahyp:hlinkClr xmlns:ahyp="http://schemas.microsoft.com/office/drawing/2018/hyperlinkcolor" val="tx"/>
                    </a:ext>
                  </a:extLst>
                </a:hlinkClick>
              </a:rPr>
              <a:t>Transformational Tourism Council</a:t>
            </a:r>
            <a:r>
              <a:rPr lang="en-GB" sz="1800" b="0" i="0" dirty="0">
                <a:solidFill>
                  <a:schemeClr val="bg1"/>
                </a:solidFill>
                <a:effectLst/>
              </a:rPr>
              <a:t>, the LOVES method of communication creates safe spaces where the members can talk, provide a  </a:t>
            </a:r>
            <a:r>
              <a:rPr lang="en-GB" sz="1800" b="1" i="0" dirty="0">
                <a:solidFill>
                  <a:schemeClr val="bg1"/>
                </a:solidFill>
                <a:effectLst/>
              </a:rPr>
              <a:t>Lift update</a:t>
            </a:r>
            <a:r>
              <a:rPr lang="en-GB" sz="1800" b="0" i="0" dirty="0">
                <a:solidFill>
                  <a:schemeClr val="bg1"/>
                </a:solidFill>
                <a:effectLst/>
              </a:rPr>
              <a:t>, talk about </a:t>
            </a:r>
            <a:r>
              <a:rPr lang="en-GB" sz="1800" b="1" i="0" dirty="0">
                <a:solidFill>
                  <a:schemeClr val="bg1"/>
                </a:solidFill>
                <a:effectLst/>
              </a:rPr>
              <a:t>Opportunities or Obstacles</a:t>
            </a:r>
            <a:r>
              <a:rPr lang="en-GB" sz="1800" b="0" i="0" dirty="0">
                <a:solidFill>
                  <a:schemeClr val="bg1"/>
                </a:solidFill>
                <a:effectLst/>
              </a:rPr>
              <a:t>, share small </a:t>
            </a:r>
            <a:r>
              <a:rPr lang="en-GB" sz="1800" b="1" i="0" dirty="0">
                <a:solidFill>
                  <a:schemeClr val="bg1"/>
                </a:solidFill>
                <a:effectLst/>
              </a:rPr>
              <a:t>Victories</a:t>
            </a:r>
            <a:r>
              <a:rPr lang="en-GB" sz="1800" b="0" i="0" dirty="0">
                <a:solidFill>
                  <a:schemeClr val="bg1"/>
                </a:solidFill>
                <a:effectLst/>
              </a:rPr>
              <a:t>, express what they are </a:t>
            </a:r>
            <a:r>
              <a:rPr lang="en-GB" sz="1800" b="1" i="0" dirty="0">
                <a:solidFill>
                  <a:schemeClr val="bg1"/>
                </a:solidFill>
                <a:effectLst/>
              </a:rPr>
              <a:t>Excited</a:t>
            </a:r>
            <a:r>
              <a:rPr lang="en-GB" sz="1800" b="0" i="0" dirty="0">
                <a:solidFill>
                  <a:schemeClr val="bg1"/>
                </a:solidFill>
                <a:effectLst/>
              </a:rPr>
              <a:t> about, and ask for Support</a:t>
            </a:r>
          </a:p>
        </p:txBody>
      </p:sp>
      <p:pic>
        <p:nvPicPr>
          <p:cNvPr id="8" name="Graphic 7" descr="Document with solid fill">
            <a:hlinkClick r:id="rId4"/>
            <a:extLst>
              <a:ext uri="{FF2B5EF4-FFF2-40B4-BE49-F238E27FC236}">
                <a16:creationId xmlns:a16="http://schemas.microsoft.com/office/drawing/2014/main" id="{1E924306-CBDC-8BB7-9B30-A9A17C7ACC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433" y="5868301"/>
            <a:ext cx="1106142" cy="1106142"/>
          </a:xfrm>
          <a:prstGeom prst="rect">
            <a:avLst/>
          </a:prstGeom>
        </p:spPr>
      </p:pic>
      <p:sp>
        <p:nvSpPr>
          <p:cNvPr id="3" name="TextBox 2">
            <a:extLst>
              <a:ext uri="{FF2B5EF4-FFF2-40B4-BE49-F238E27FC236}">
                <a16:creationId xmlns:a16="http://schemas.microsoft.com/office/drawing/2014/main" id="{A7BA348A-762A-0693-DC15-A4AD281F6F24}"/>
              </a:ext>
            </a:extLst>
          </p:cNvPr>
          <p:cNvSpPr txBox="1"/>
          <p:nvPr/>
        </p:nvSpPr>
        <p:spPr>
          <a:xfrm>
            <a:off x="3048000" y="3164105"/>
            <a:ext cx="6096000" cy="646331"/>
          </a:xfrm>
          <a:prstGeom prst="rect">
            <a:avLst/>
          </a:prstGeom>
          <a:noFill/>
        </p:spPr>
        <p:txBody>
          <a:bodyPr wrap="square">
            <a:spAutoFit/>
          </a:bodyPr>
          <a:lstStyle/>
          <a:p>
            <a:pPr algn="ctr"/>
            <a:r>
              <a:rPr lang="en-IE" dirty="0">
                <a:solidFill>
                  <a:srgbClr val="F37C57"/>
                </a:solidFill>
              </a:rPr>
              <a:t>Response Activation and Communication with Industry for Regional Collaboration</a:t>
            </a:r>
          </a:p>
        </p:txBody>
      </p:sp>
    </p:spTree>
    <p:extLst>
      <p:ext uri="{BB962C8B-B14F-4D97-AF65-F5344CB8AC3E}">
        <p14:creationId xmlns:p14="http://schemas.microsoft.com/office/powerpoint/2010/main" val="1433658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8" cy="6707528"/>
            <a:chOff x="1822329" y="95015"/>
            <a:chExt cx="6297495"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5" cy="1706278"/>
              <a:chOff x="1822329" y="95015"/>
              <a:chExt cx="6297495"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7" cy="1706278"/>
                <a:chOff x="3933496" y="95015"/>
                <a:chExt cx="2075527"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0" cy="1706278"/>
                <a:chOff x="6044114" y="95015"/>
                <a:chExt cx="2075710"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3"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5" cy="1706209"/>
              <a:chOff x="1822329" y="1806595"/>
              <a:chExt cx="6297495"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7" cy="1706209"/>
                <a:chOff x="3933496" y="1806595"/>
                <a:chExt cx="2075527"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0" cy="1706209"/>
                <a:chOff x="6044114" y="1806595"/>
                <a:chExt cx="2075710"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3" y="1806595"/>
                  <a:ext cx="1895391" cy="1508018"/>
                  <a:chOff x="6224433"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3" y="2008283"/>
                    <a:ext cx="1895391" cy="1306330"/>
                    <a:chOff x="6224433"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3"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5" cy="1706163"/>
              <a:chOff x="1822329" y="3518152"/>
              <a:chExt cx="6297495" cy="1706163"/>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3"/>
                <a:chOff x="1822329" y="3518152"/>
                <a:chExt cx="2075870" cy="1706163"/>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7" cy="1706163"/>
                <a:chOff x="3933496" y="3518152"/>
                <a:chExt cx="2075527" cy="1706163"/>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0" cy="1706163"/>
                <a:chOff x="6044114" y="3518152"/>
                <a:chExt cx="2075710" cy="1706163"/>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3" y="3518152"/>
                  <a:ext cx="1895391" cy="1508018"/>
                  <a:chOff x="6224433"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3" y="3719840"/>
                    <a:ext cx="1895391" cy="1306330"/>
                    <a:chOff x="6224433"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3"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499821" y="837810"/>
            <a:ext cx="2368530" cy="1200329"/>
          </a:xfrm>
          <a:prstGeom prst="rect">
            <a:avLst/>
          </a:prstGeom>
          <a:noFill/>
        </p:spPr>
        <p:txBody>
          <a:bodyPr wrap="square" rtlCol="0">
            <a:spAutoFit/>
          </a:bodyPr>
          <a:lstStyle/>
          <a:p>
            <a:pPr algn="ctr"/>
            <a:r>
              <a:rPr lang="en-IE" kern="1200" dirty="0">
                <a:solidFill>
                  <a:srgbClr val="79527B"/>
                </a:solidFill>
                <a:latin typeface="+mn-lt"/>
                <a:ea typeface="+mn-ea"/>
                <a:cs typeface="+mn-cs"/>
              </a:rPr>
              <a:t>Conduct a Regional Crisis Vulnerability  SWOT Analysis and Destination Audit </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200329"/>
          </a:xfrm>
          <a:prstGeom prst="rect">
            <a:avLst/>
          </a:prstGeom>
          <a:noFill/>
        </p:spPr>
        <p:txBody>
          <a:bodyPr wrap="square" rtlCol="0">
            <a:spAutoFit/>
          </a:bodyPr>
          <a:lstStyle/>
          <a:p>
            <a:r>
              <a:rPr lang="en-IE" sz="3200" b="1" kern="1200" dirty="0">
                <a:solidFill>
                  <a:srgbClr val="79527B"/>
                </a:solidFill>
                <a:latin typeface="+mn-lt"/>
                <a:ea typeface="+mn-ea"/>
                <a:cs typeface="+mn-cs"/>
              </a:rPr>
              <a:t>Phase 1</a:t>
            </a:r>
            <a:r>
              <a:rPr lang="en-IE" sz="2400" b="1" kern="1200" dirty="0">
                <a:solidFill>
                  <a:srgbClr val="79527B"/>
                </a:solidFill>
                <a:latin typeface="+mn-lt"/>
                <a:ea typeface="+mn-ea"/>
                <a:cs typeface="+mn-cs"/>
              </a:rPr>
              <a:t> </a:t>
            </a:r>
            <a:r>
              <a:rPr lang="en-IE" sz="2000" kern="1200" dirty="0">
                <a:solidFill>
                  <a:srgbClr val="79527B"/>
                </a:solidFill>
                <a:latin typeface="+mn-lt"/>
                <a:ea typeface="+mn-ea"/>
                <a:cs typeface="+mn-cs"/>
              </a:rPr>
              <a:t>Preparation &amp; Mitigation</a:t>
            </a:r>
            <a:endParaRPr lang="en-I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a:solidFill>
                  <a:srgbClr val="F27954"/>
                </a:solidFill>
                <a:latin typeface="+mn-lt"/>
                <a:ea typeface="+mn-ea"/>
                <a:cs typeface="+mn-cs"/>
              </a:rPr>
              <a:t>Planning, </a:t>
            </a:r>
          </a:p>
          <a:p>
            <a:r>
              <a:rPr lang="en-IE" sz="2000" kern="1200" dirty="0">
                <a:solidFill>
                  <a:srgbClr val="F27954"/>
                </a:solidFill>
                <a:latin typeface="+mn-lt"/>
                <a:ea typeface="+mn-ea"/>
                <a:cs typeface="+mn-cs"/>
              </a:rPr>
              <a:t>&amp; Response</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839123"/>
            <a:ext cx="1618749" cy="1508105"/>
          </a:xfrm>
          <a:prstGeom prst="rect">
            <a:avLst/>
          </a:prstGeom>
          <a:solidFill>
            <a:schemeClr val="bg1"/>
          </a:solidFill>
        </p:spPr>
        <p:txBody>
          <a:bodyPr wrap="square" rtlCol="0">
            <a:spAutoFit/>
          </a:bodyPr>
          <a:lstStyle/>
          <a:p>
            <a:r>
              <a:rPr lang="en-IE" sz="3200" b="1" kern="1200" dirty="0">
                <a:solidFill>
                  <a:srgbClr val="44BAA9"/>
                </a:solidFill>
                <a:latin typeface="+mn-lt"/>
                <a:ea typeface="+mn-ea"/>
                <a:cs typeface="+mn-cs"/>
              </a:rPr>
              <a:t>Phase 3</a:t>
            </a:r>
          </a:p>
          <a:p>
            <a:r>
              <a:rPr lang="en-IE" sz="2000" kern="1200" dirty="0">
                <a:solidFill>
                  <a:srgbClr val="44BAA9"/>
                </a:solidFill>
                <a:latin typeface="+mn-lt"/>
                <a:ea typeface="+mn-ea"/>
                <a:cs typeface="+mn-cs"/>
              </a:rPr>
              <a:t>Recovery, Rebuild, Resilience</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606580" y="821497"/>
            <a:ext cx="2238831" cy="1200329"/>
          </a:xfrm>
          <a:prstGeom prst="rect">
            <a:avLst/>
          </a:prstGeom>
          <a:noFill/>
        </p:spPr>
        <p:txBody>
          <a:bodyPr wrap="square" rtlCol="0">
            <a:spAutoFit/>
          </a:bodyPr>
          <a:lstStyle/>
          <a:p>
            <a:pPr algn="ctr"/>
            <a:r>
              <a:rPr lang="en-IE" dirty="0">
                <a:solidFill>
                  <a:srgbClr val="79527B"/>
                </a:solidFill>
              </a:rPr>
              <a:t>Set Up a Regional Public Private Partnership &amp; Crisis Management Team</a:t>
            </a:r>
          </a:p>
        </p:txBody>
      </p:sp>
      <p:sp>
        <p:nvSpPr>
          <p:cNvPr id="25" name="TextBox 24">
            <a:extLst>
              <a:ext uri="{FF2B5EF4-FFF2-40B4-BE49-F238E27FC236}">
                <a16:creationId xmlns:a16="http://schemas.microsoft.com/office/drawing/2014/main" id="{CE502EDD-988E-1B8E-D6B0-D0F35BBA060C}"/>
              </a:ext>
            </a:extLst>
          </p:cNvPr>
          <p:cNvSpPr txBox="1"/>
          <p:nvPr/>
        </p:nvSpPr>
        <p:spPr>
          <a:xfrm>
            <a:off x="2757709" y="3008200"/>
            <a:ext cx="2238124" cy="1200329"/>
          </a:xfrm>
          <a:prstGeom prst="rect">
            <a:avLst/>
          </a:prstGeom>
          <a:noFill/>
        </p:spPr>
        <p:txBody>
          <a:bodyPr wrap="square" rtlCol="0">
            <a:spAutoFit/>
          </a:bodyPr>
          <a:lstStyle/>
          <a:p>
            <a:pPr algn="ctr"/>
            <a:r>
              <a:rPr lang="en-IE" dirty="0">
                <a:solidFill>
                  <a:srgbClr val="F37C57"/>
                </a:solidFill>
              </a:rPr>
              <a:t>Develop a Regional Crisis Management Strategy </a:t>
            </a:r>
            <a:r>
              <a:rPr lang="en-IE" i="1" dirty="0">
                <a:solidFill>
                  <a:srgbClr val="F37C57"/>
                </a:solidFill>
              </a:rPr>
              <a:t>(Long Term Mitigation Planning)</a:t>
            </a:r>
          </a:p>
        </p:txBody>
      </p:sp>
      <p:sp>
        <p:nvSpPr>
          <p:cNvPr id="27" name="TextBox 26">
            <a:extLst>
              <a:ext uri="{FF2B5EF4-FFF2-40B4-BE49-F238E27FC236}">
                <a16:creationId xmlns:a16="http://schemas.microsoft.com/office/drawing/2014/main" id="{81623343-A1BD-B957-16FF-32FA43BBD2C9}"/>
              </a:ext>
            </a:extLst>
          </p:cNvPr>
          <p:cNvSpPr txBox="1"/>
          <p:nvPr/>
        </p:nvSpPr>
        <p:spPr>
          <a:xfrm>
            <a:off x="8509929" y="2985988"/>
            <a:ext cx="2307211" cy="1200329"/>
          </a:xfrm>
          <a:prstGeom prst="rect">
            <a:avLst/>
          </a:prstGeom>
          <a:noFill/>
        </p:spPr>
        <p:txBody>
          <a:bodyPr wrap="square" rtlCol="0">
            <a:spAutoFit/>
          </a:bodyPr>
          <a:lstStyle/>
          <a:p>
            <a:pPr algn="ctr"/>
            <a:r>
              <a:rPr lang="en-IE" dirty="0">
                <a:solidFill>
                  <a:srgbClr val="F37C57"/>
                </a:solidFill>
              </a:rPr>
              <a:t>Response Activation and Communication with Industry for Regional Collaboration</a:t>
            </a:r>
          </a:p>
        </p:txBody>
      </p:sp>
      <p:sp>
        <p:nvSpPr>
          <p:cNvPr id="34" name="TextBox 33">
            <a:extLst>
              <a:ext uri="{FF2B5EF4-FFF2-40B4-BE49-F238E27FC236}">
                <a16:creationId xmlns:a16="http://schemas.microsoft.com/office/drawing/2014/main" id="{E93438AD-EA15-CD96-A656-CE420AA275E8}"/>
              </a:ext>
            </a:extLst>
          </p:cNvPr>
          <p:cNvSpPr txBox="1"/>
          <p:nvPr/>
        </p:nvSpPr>
        <p:spPr>
          <a:xfrm>
            <a:off x="8456229" y="5231762"/>
            <a:ext cx="2414610" cy="1261884"/>
          </a:xfrm>
          <a:prstGeom prst="rect">
            <a:avLst/>
          </a:prstGeom>
          <a:noFill/>
        </p:spPr>
        <p:txBody>
          <a:bodyPr wrap="square" rtlCol="0">
            <a:spAutoFit/>
          </a:bodyPr>
          <a:lstStyle/>
          <a:p>
            <a:pPr algn="ctr"/>
            <a:r>
              <a:rPr lang="en-IE" sz="1900" dirty="0">
                <a:solidFill>
                  <a:srgbClr val="3AA091"/>
                </a:solidFill>
              </a:rPr>
              <a:t>Regional Recovery, Rebuilding &amp;  Resilience Towards a ‘New Norm’ Post Crisis</a:t>
            </a:r>
          </a:p>
        </p:txBody>
      </p:sp>
      <p:sp>
        <p:nvSpPr>
          <p:cNvPr id="37" name="TextBox 36">
            <a:extLst>
              <a:ext uri="{FF2B5EF4-FFF2-40B4-BE49-F238E27FC236}">
                <a16:creationId xmlns:a16="http://schemas.microsoft.com/office/drawing/2014/main" id="{53EC9D4B-4D3A-99C6-A294-D819C91601AE}"/>
              </a:ext>
            </a:extLst>
          </p:cNvPr>
          <p:cNvSpPr txBox="1"/>
          <p:nvPr/>
        </p:nvSpPr>
        <p:spPr>
          <a:xfrm>
            <a:off x="2696985" y="777931"/>
            <a:ext cx="2243609" cy="1200329"/>
          </a:xfrm>
          <a:prstGeom prst="rect">
            <a:avLst/>
          </a:prstGeom>
          <a:noFill/>
        </p:spPr>
        <p:txBody>
          <a:bodyPr wrap="square" rtlCol="0">
            <a:spAutoFit/>
          </a:bodyPr>
          <a:lstStyle/>
          <a:p>
            <a:pPr algn="ctr"/>
            <a:r>
              <a:rPr lang="en-IE" dirty="0">
                <a:solidFill>
                  <a:srgbClr val="79527B"/>
                </a:solidFill>
              </a:rPr>
              <a:t>Introduction to Regional Crisis Tourism Management &amp; Its Complexities</a:t>
            </a:r>
          </a:p>
        </p:txBody>
      </p:sp>
      <p:sp>
        <p:nvSpPr>
          <p:cNvPr id="39" name="TextBox 38">
            <a:extLst>
              <a:ext uri="{FF2B5EF4-FFF2-40B4-BE49-F238E27FC236}">
                <a16:creationId xmlns:a16="http://schemas.microsoft.com/office/drawing/2014/main" id="{91E70F61-2CF0-4673-9DDE-6DC54F2CEF2D}"/>
              </a:ext>
            </a:extLst>
          </p:cNvPr>
          <p:cNvSpPr txBox="1"/>
          <p:nvPr/>
        </p:nvSpPr>
        <p:spPr>
          <a:xfrm>
            <a:off x="5719842" y="3000513"/>
            <a:ext cx="2233365" cy="1200329"/>
          </a:xfrm>
          <a:prstGeom prst="rect">
            <a:avLst/>
          </a:prstGeom>
          <a:noFill/>
        </p:spPr>
        <p:txBody>
          <a:bodyPr wrap="square" rtlCol="0">
            <a:spAutoFit/>
          </a:bodyPr>
          <a:lstStyle/>
          <a:p>
            <a:pPr algn="ctr"/>
            <a:r>
              <a:rPr lang="en-IE" dirty="0">
                <a:solidFill>
                  <a:srgbClr val="F37C57"/>
                </a:solidFill>
              </a:rPr>
              <a:t>Develop a Regional Crisis Management Response Plan </a:t>
            </a:r>
            <a:r>
              <a:rPr lang="en-IE" i="1" dirty="0">
                <a:solidFill>
                  <a:srgbClr val="F37C57"/>
                </a:solidFill>
              </a:rPr>
              <a:t>(Short Term Response Plan)</a:t>
            </a: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331565"/>
            <a:ext cx="2329487" cy="1015663"/>
          </a:xfrm>
          <a:prstGeom prst="rect">
            <a:avLst/>
          </a:prstGeom>
          <a:noFill/>
        </p:spPr>
        <p:txBody>
          <a:bodyPr wrap="square" rtlCol="0">
            <a:spAutoFit/>
          </a:bodyPr>
          <a:lstStyle/>
          <a:p>
            <a:pPr algn="ctr"/>
            <a:r>
              <a:rPr lang="en-IE" sz="2000" dirty="0">
                <a:solidFill>
                  <a:srgbClr val="3AA091"/>
                </a:solidFill>
              </a:rPr>
              <a:t>Communication Strategy and Dealing with PR &amp; Media</a:t>
            </a: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Module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Module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568959" y="5366361"/>
            <a:ext cx="2400001" cy="1015663"/>
          </a:xfrm>
          <a:prstGeom prst="rect">
            <a:avLst/>
          </a:prstGeom>
          <a:noFill/>
        </p:spPr>
        <p:txBody>
          <a:bodyPr wrap="square" rtlCol="0">
            <a:spAutoFit/>
          </a:bodyPr>
          <a:lstStyle/>
          <a:p>
            <a:pPr algn="ctr"/>
            <a:r>
              <a:rPr lang="en-IE" sz="2000" dirty="0">
                <a:solidFill>
                  <a:srgbClr val="3AA091"/>
                </a:solidFill>
              </a:rPr>
              <a:t>Strategic Regional Crisis Response and Recovery Marketing</a:t>
            </a: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Module 9</a:t>
            </a:r>
            <a:endParaRPr lang="en-IE" b="1" dirty="0">
              <a:solidFill>
                <a:srgbClr val="44BAA9"/>
              </a:solidFill>
            </a:endParaRPr>
          </a:p>
        </p:txBody>
      </p:sp>
    </p:spTree>
    <p:extLst>
      <p:ext uri="{BB962C8B-B14F-4D97-AF65-F5344CB8AC3E}">
        <p14:creationId xmlns:p14="http://schemas.microsoft.com/office/powerpoint/2010/main" val="3091910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a:t>
            </a:r>
            <a:r>
              <a:rPr lang="en-IE" sz="1800" dirty="0"/>
              <a:t>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Ireland Developer of Modules</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22729" y="2735673"/>
            <a:ext cx="6096000" cy="2867268"/>
          </a:xfrm>
        </p:spPr>
        <p:txBody>
          <a:bodyPr>
            <a:normAutofit fontScale="25000" lnSpcReduction="20000"/>
          </a:bodyPr>
          <a:lstStyle/>
          <a:p>
            <a:pPr>
              <a:lnSpc>
                <a:spcPct val="120000"/>
              </a:lnSpc>
              <a:spcBef>
                <a:spcPts val="0"/>
              </a:spcBef>
            </a:pPr>
            <a:r>
              <a:rPr lang="en-IE" sz="11000" b="1" dirty="0"/>
              <a:t>Well Done!</a:t>
            </a:r>
          </a:p>
          <a:p>
            <a:pPr>
              <a:lnSpc>
                <a:spcPct val="120000"/>
              </a:lnSpc>
              <a:spcBef>
                <a:spcPts val="0"/>
              </a:spcBef>
            </a:pPr>
            <a:r>
              <a:rPr lang="en-IE" sz="7400" dirty="0"/>
              <a:t>You Have Finished </a:t>
            </a:r>
          </a:p>
          <a:p>
            <a:pPr>
              <a:lnSpc>
                <a:spcPct val="120000"/>
              </a:lnSpc>
              <a:spcBef>
                <a:spcPts val="0"/>
              </a:spcBef>
            </a:pPr>
            <a:r>
              <a:rPr lang="en-IE" sz="7400" b="1" dirty="0"/>
              <a:t>Module 6 </a:t>
            </a:r>
            <a:r>
              <a:rPr lang="en-IE" sz="7600" dirty="0"/>
              <a:t>Response Activation and Communication with Industry for Regional Collaboration</a:t>
            </a:r>
          </a:p>
          <a:p>
            <a:pPr>
              <a:lnSpc>
                <a:spcPct val="120000"/>
              </a:lnSpc>
              <a:spcBef>
                <a:spcPts val="0"/>
              </a:spcBef>
            </a:pPr>
            <a:endParaRPr lang="en-IE" sz="7400" dirty="0"/>
          </a:p>
          <a:p>
            <a:pPr>
              <a:lnSpc>
                <a:spcPct val="120000"/>
              </a:lnSpc>
              <a:spcBef>
                <a:spcPts val="0"/>
              </a:spcBef>
            </a:pPr>
            <a:r>
              <a:rPr lang="en-IE" sz="7400" dirty="0"/>
              <a:t>Now Get Ready for </a:t>
            </a:r>
          </a:p>
          <a:p>
            <a:pPr>
              <a:lnSpc>
                <a:spcPct val="120000"/>
              </a:lnSpc>
              <a:spcBef>
                <a:spcPts val="0"/>
              </a:spcBef>
            </a:pPr>
            <a:r>
              <a:rPr lang="en-IE" sz="7400" b="1" dirty="0"/>
              <a:t>Module 7 </a:t>
            </a:r>
            <a:r>
              <a:rPr lang="en-IE" sz="7600" dirty="0"/>
              <a:t>Communication Strategy and Dealing with PR &amp; Media</a:t>
            </a:r>
            <a:endParaRPr lang="en-IE" sz="7400" dirty="0"/>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6730" y="212973"/>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supports the production of this publication and </a:t>
            </a:r>
            <a:r>
              <a:rPr lang="en-IE"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does not constitute an endorsement of the contents which reflects the views only of the authors, and the Commission cannot be held responsible for any use which may be of the information contained </a:t>
            </a:r>
            <a:r>
              <a:rPr lang="en-US" sz="1100" dirty="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therein </a:t>
            </a:r>
            <a:r>
              <a:rPr lang="en-IE" sz="1100">
                <a:solidFill>
                  <a:srgbClr val="4D4D4D"/>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4D4D4D"/>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575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table with laptops and papers&#10;&#10;Description automatically generated with medium confidence">
            <a:extLst>
              <a:ext uri="{FF2B5EF4-FFF2-40B4-BE49-F238E27FC236}">
                <a16:creationId xmlns:a16="http://schemas.microsoft.com/office/drawing/2014/main" id="{7C05EBD0-8E37-FF8F-0A5C-443BB16B861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35" b="4435"/>
          <a:stretch>
            <a:fillRect/>
          </a:stretch>
        </p:blipFill>
        <p:spPr>
          <a:xfrm>
            <a:off x="7431490" y="228600"/>
            <a:ext cx="4659043" cy="6362700"/>
          </a:xfrm>
        </p:spPr>
      </p:pic>
      <p:sp>
        <p:nvSpPr>
          <p:cNvPr id="3" name="Text Placeholder 2">
            <a:extLst>
              <a:ext uri="{FF2B5EF4-FFF2-40B4-BE49-F238E27FC236}">
                <a16:creationId xmlns:a16="http://schemas.microsoft.com/office/drawing/2014/main" id="{0AB73191-6D01-C386-864A-A70E5D6008E7}"/>
              </a:ext>
            </a:extLst>
          </p:cNvPr>
          <p:cNvSpPr>
            <a:spLocks noGrp="1"/>
          </p:cNvSpPr>
          <p:nvPr>
            <p:ph type="body" sz="quarter" idx="4294967295"/>
          </p:nvPr>
        </p:nvSpPr>
        <p:spPr>
          <a:xfrm>
            <a:off x="1297885" y="1217422"/>
            <a:ext cx="5750615" cy="5373878"/>
          </a:xfrm>
        </p:spPr>
        <p:txBody>
          <a:bodyPr>
            <a:normAutofit fontScale="85000" lnSpcReduction="10000"/>
          </a:bodyPr>
          <a:lstStyle/>
          <a:p>
            <a:pPr marL="0" indent="0">
              <a:lnSpc>
                <a:spcPct val="100000"/>
              </a:lnSpc>
              <a:spcBef>
                <a:spcPts val="0"/>
              </a:spcBef>
            </a:pPr>
            <a:r>
              <a:rPr lang="en-IE" dirty="0">
                <a:solidFill>
                  <a:schemeClr val="bg1"/>
                </a:solidFill>
              </a:rPr>
              <a:t>The Crisis Management Team should be the first people contacted when a regional tourism crisis occurs. They need to </a:t>
            </a:r>
          </a:p>
          <a:p>
            <a:pPr marL="0" indent="0">
              <a:lnSpc>
                <a:spcPct val="100000"/>
              </a:lnSpc>
              <a:spcBef>
                <a:spcPts val="0"/>
              </a:spcBef>
            </a:pPr>
            <a:endParaRPr lang="en-IE" dirty="0">
              <a:solidFill>
                <a:schemeClr val="bg1"/>
              </a:solidFill>
            </a:endParaRPr>
          </a:p>
          <a:p>
            <a:pPr marL="0" indent="0">
              <a:lnSpc>
                <a:spcPct val="100000"/>
              </a:lnSpc>
              <a:spcBef>
                <a:spcPts val="0"/>
              </a:spcBef>
            </a:pPr>
            <a:r>
              <a:rPr lang="en-IE" dirty="0">
                <a:solidFill>
                  <a:schemeClr val="bg1"/>
                </a:solidFill>
              </a:rPr>
              <a:t>First, try to prevent loss or future </a:t>
            </a:r>
            <a:r>
              <a:rPr lang="en-IE" b="1" dirty="0">
                <a:solidFill>
                  <a:schemeClr val="bg1"/>
                </a:solidFill>
              </a:rPr>
              <a:t>loss of life </a:t>
            </a:r>
            <a:r>
              <a:rPr lang="en-IE" dirty="0">
                <a:solidFill>
                  <a:schemeClr val="bg1"/>
                </a:solidFill>
              </a:rPr>
              <a:t>or injury or harm</a:t>
            </a:r>
          </a:p>
          <a:p>
            <a:pPr marL="0" indent="0">
              <a:lnSpc>
                <a:spcPct val="100000"/>
              </a:lnSpc>
              <a:spcBef>
                <a:spcPts val="0"/>
              </a:spcBef>
            </a:pPr>
            <a:endParaRPr lang="en-IE" dirty="0">
              <a:solidFill>
                <a:schemeClr val="bg1"/>
              </a:solidFill>
            </a:endParaRPr>
          </a:p>
          <a:p>
            <a:pPr marL="0" indent="0">
              <a:lnSpc>
                <a:spcPct val="100000"/>
              </a:lnSpc>
              <a:spcBef>
                <a:spcPts val="0"/>
              </a:spcBef>
            </a:pPr>
            <a:r>
              <a:rPr lang="en-IE" b="1" dirty="0">
                <a:solidFill>
                  <a:schemeClr val="bg1"/>
                </a:solidFill>
              </a:rPr>
              <a:t>Contain and mitigate </a:t>
            </a:r>
            <a:r>
              <a:rPr lang="en-IE" dirty="0">
                <a:solidFill>
                  <a:schemeClr val="bg1"/>
                </a:solidFill>
              </a:rPr>
              <a:t>the situation by alerting the relevant response, emergency services, and volunteer teams.</a:t>
            </a:r>
          </a:p>
          <a:p>
            <a:pPr marL="0" indent="0">
              <a:lnSpc>
                <a:spcPct val="100000"/>
              </a:lnSpc>
              <a:spcBef>
                <a:spcPts val="0"/>
              </a:spcBef>
            </a:pPr>
            <a:endParaRPr lang="en-IE" dirty="0">
              <a:solidFill>
                <a:schemeClr val="bg1"/>
              </a:solidFill>
            </a:endParaRPr>
          </a:p>
          <a:p>
            <a:pPr marL="0" indent="0">
              <a:lnSpc>
                <a:spcPct val="100000"/>
              </a:lnSpc>
              <a:spcBef>
                <a:spcPts val="0"/>
              </a:spcBef>
            </a:pPr>
            <a:r>
              <a:rPr lang="en-IE" dirty="0">
                <a:solidFill>
                  <a:schemeClr val="bg1"/>
                </a:solidFill>
              </a:rPr>
              <a:t>Reduce the shock and impact by providing support on a local and industry level by managing the crisis directly and building trust and consistency in recovery</a:t>
            </a:r>
          </a:p>
        </p:txBody>
      </p:sp>
      <p:sp>
        <p:nvSpPr>
          <p:cNvPr id="4" name="Text Placeholder 3">
            <a:extLst>
              <a:ext uri="{FF2B5EF4-FFF2-40B4-BE49-F238E27FC236}">
                <a16:creationId xmlns:a16="http://schemas.microsoft.com/office/drawing/2014/main" id="{11BC7FB4-04B0-8393-C572-1EAE7D047CD7}"/>
              </a:ext>
            </a:extLst>
          </p:cNvPr>
          <p:cNvSpPr>
            <a:spLocks noGrp="1"/>
          </p:cNvSpPr>
          <p:nvPr>
            <p:ph type="body" sz="quarter" idx="4294967295"/>
          </p:nvPr>
        </p:nvSpPr>
        <p:spPr>
          <a:xfrm>
            <a:off x="1043234" y="304399"/>
            <a:ext cx="6259915" cy="582221"/>
          </a:xfrm>
        </p:spPr>
        <p:txBody>
          <a:bodyPr anchor="ctr">
            <a:normAutofit/>
          </a:bodyPr>
          <a:lstStyle/>
          <a:p>
            <a:pPr algn="ctr"/>
            <a:r>
              <a:rPr lang="en-IE" b="1" dirty="0">
                <a:solidFill>
                  <a:schemeClr val="bg1"/>
                </a:solidFill>
              </a:rPr>
              <a:t>Activate Crisis Management Team</a:t>
            </a:r>
          </a:p>
        </p:txBody>
      </p:sp>
    </p:spTree>
    <p:extLst>
      <p:ext uri="{BB962C8B-B14F-4D97-AF65-F5344CB8AC3E}">
        <p14:creationId xmlns:p14="http://schemas.microsoft.com/office/powerpoint/2010/main" val="156134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B73191-6D01-C386-864A-A70E5D6008E7}"/>
              </a:ext>
            </a:extLst>
          </p:cNvPr>
          <p:cNvSpPr>
            <a:spLocks noGrp="1"/>
          </p:cNvSpPr>
          <p:nvPr>
            <p:ph type="body" sz="quarter" idx="4294967295"/>
          </p:nvPr>
        </p:nvSpPr>
        <p:spPr>
          <a:xfrm>
            <a:off x="1247775" y="810821"/>
            <a:ext cx="5829299" cy="5942404"/>
          </a:xfrm>
        </p:spPr>
        <p:txBody>
          <a:bodyPr>
            <a:normAutofit fontScale="77500" lnSpcReduction="20000"/>
          </a:bodyPr>
          <a:lstStyle/>
          <a:p>
            <a:pPr marL="0" indent="0" algn="l" fontAlgn="auto">
              <a:lnSpc>
                <a:spcPct val="120000"/>
              </a:lnSpc>
              <a:spcBef>
                <a:spcPts val="0"/>
              </a:spcBef>
            </a:pPr>
            <a:r>
              <a:rPr lang="en-GB" b="0" i="0" dirty="0">
                <a:solidFill>
                  <a:schemeClr val="bg1"/>
                </a:solidFill>
                <a:effectLst/>
              </a:rPr>
              <a:t>The CMP or Crisis Management </a:t>
            </a:r>
            <a:r>
              <a:rPr lang="en-GB" dirty="0">
                <a:solidFill>
                  <a:schemeClr val="bg1"/>
                </a:solidFill>
              </a:rPr>
              <a:t>Response Plan is the first place a Crisis Management Team should go to. It is how a region prevents a situation from getting worse. The CMP (see Module 5) </a:t>
            </a:r>
            <a:r>
              <a:rPr lang="en-GB" b="0" i="0" dirty="0">
                <a:solidFill>
                  <a:schemeClr val="bg1"/>
                </a:solidFill>
                <a:effectLst/>
              </a:rPr>
              <a:t>outlines how a tourism region will react if a crisis occurs. The plan should identify who will take action and what their roles will be. The goal of a crisis management plan is to minimize damage and restore business operations as quickly as possible. The crisis management plan must be a living document the Crisis Management Team can refer to and update immediately and frequently. </a:t>
            </a:r>
          </a:p>
          <a:p>
            <a:pPr marL="0" indent="0" algn="l" fontAlgn="auto">
              <a:lnSpc>
                <a:spcPct val="120000"/>
              </a:lnSpc>
              <a:spcBef>
                <a:spcPts val="0"/>
              </a:spcBef>
            </a:pPr>
            <a:endParaRPr lang="en-GB" dirty="0">
              <a:solidFill>
                <a:schemeClr val="bg1"/>
              </a:solidFill>
            </a:endParaRPr>
          </a:p>
          <a:p>
            <a:pPr marL="0" indent="0" algn="l" fontAlgn="auto">
              <a:lnSpc>
                <a:spcPct val="120000"/>
              </a:lnSpc>
              <a:spcBef>
                <a:spcPts val="0"/>
              </a:spcBef>
            </a:pPr>
            <a:r>
              <a:rPr lang="en-GB" dirty="0">
                <a:solidFill>
                  <a:schemeClr val="bg1"/>
                </a:solidFill>
              </a:rPr>
              <a:t>It must be easy to use and work like a checklist with all key relevant information to hand so that when a crisis occurs the team </a:t>
            </a:r>
            <a:r>
              <a:rPr lang="en-GB" b="0" i="0" dirty="0">
                <a:solidFill>
                  <a:schemeClr val="bg1"/>
                </a:solidFill>
                <a:effectLst/>
              </a:rPr>
              <a:t>can check off what items need to be done to respond to the crisis.</a:t>
            </a:r>
          </a:p>
          <a:p>
            <a:pPr marL="0" indent="0" algn="l" fontAlgn="auto">
              <a:lnSpc>
                <a:spcPct val="120000"/>
              </a:lnSpc>
              <a:spcBef>
                <a:spcPts val="0"/>
              </a:spcBef>
            </a:pPr>
            <a:endParaRPr lang="en-GB" b="0" i="0" dirty="0">
              <a:solidFill>
                <a:schemeClr val="bg1"/>
              </a:solidFill>
              <a:effectLst/>
            </a:endParaRPr>
          </a:p>
          <a:p>
            <a:pPr marL="0" indent="0">
              <a:lnSpc>
                <a:spcPct val="120000"/>
              </a:lnSpc>
              <a:spcBef>
                <a:spcPts val="0"/>
              </a:spcBef>
            </a:pPr>
            <a:endParaRPr lang="en-IE" dirty="0">
              <a:solidFill>
                <a:schemeClr val="bg1"/>
              </a:solidFill>
            </a:endParaRPr>
          </a:p>
        </p:txBody>
      </p:sp>
      <p:sp>
        <p:nvSpPr>
          <p:cNvPr id="4" name="Text Placeholder 3">
            <a:extLst>
              <a:ext uri="{FF2B5EF4-FFF2-40B4-BE49-F238E27FC236}">
                <a16:creationId xmlns:a16="http://schemas.microsoft.com/office/drawing/2014/main" id="{11BC7FB4-04B0-8393-C572-1EAE7D047CD7}"/>
              </a:ext>
            </a:extLst>
          </p:cNvPr>
          <p:cNvSpPr>
            <a:spLocks noGrp="1"/>
          </p:cNvSpPr>
          <p:nvPr>
            <p:ph type="body" sz="quarter" idx="4294967295"/>
          </p:nvPr>
        </p:nvSpPr>
        <p:spPr>
          <a:xfrm>
            <a:off x="1038225" y="228600"/>
            <a:ext cx="6259915" cy="582221"/>
          </a:xfrm>
        </p:spPr>
        <p:txBody>
          <a:bodyPr anchor="ctr">
            <a:normAutofit/>
          </a:bodyPr>
          <a:lstStyle/>
          <a:p>
            <a:pPr algn="ctr"/>
            <a:r>
              <a:rPr lang="en-IE" b="1" dirty="0">
                <a:solidFill>
                  <a:schemeClr val="bg1"/>
                </a:solidFill>
              </a:rPr>
              <a:t>Activate Crisis Management Plan</a:t>
            </a:r>
          </a:p>
        </p:txBody>
      </p:sp>
      <p:pic>
        <p:nvPicPr>
          <p:cNvPr id="10" name="Picture Placeholder 9" descr="A picture containing person, indoor&#10;&#10;Description automatically generated">
            <a:extLst>
              <a:ext uri="{FF2B5EF4-FFF2-40B4-BE49-F238E27FC236}">
                <a16:creationId xmlns:a16="http://schemas.microsoft.com/office/drawing/2014/main" id="{7CA805D2-1B77-3DF6-B917-DF5D8E734DA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414" b="4414"/>
          <a:stretch>
            <a:fillRect/>
          </a:stretch>
        </p:blipFill>
        <p:spPr>
          <a:xfrm>
            <a:off x="7441015" y="266700"/>
            <a:ext cx="4659043" cy="6362700"/>
          </a:xfrm>
        </p:spPr>
      </p:pic>
    </p:spTree>
    <p:extLst>
      <p:ext uri="{BB962C8B-B14F-4D97-AF65-F5344CB8AC3E}">
        <p14:creationId xmlns:p14="http://schemas.microsoft.com/office/powerpoint/2010/main" val="125103267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10388</TotalTime>
  <Words>9012</Words>
  <Application>Microsoft Office PowerPoint</Application>
  <PresentationFormat>Widescreen</PresentationFormat>
  <Paragraphs>617</Paragraphs>
  <Slides>73</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73</vt:i4>
      </vt:variant>
    </vt:vector>
  </HeadingPairs>
  <TitlesOfParts>
    <vt:vector size="87" baseType="lpstr">
      <vt:lpstr>Aharoni</vt:lpstr>
      <vt:lpstr>Arial</vt:lpstr>
      <vt:lpstr>Calibri</vt:lpstr>
      <vt:lpstr>Calibri Light</vt:lpstr>
      <vt:lpstr>Lato Regular</vt:lpstr>
      <vt:lpstr>Montserrat</vt:lpstr>
      <vt:lpstr>Montserrat Light</vt:lpstr>
      <vt:lpstr>Montserrat Medium</vt:lpstr>
      <vt:lpstr>NexusSerif</vt:lpstr>
      <vt:lpstr>Quattrocento Sans</vt:lpstr>
      <vt:lpstr>RO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1125</cp:revision>
  <dcterms:created xsi:type="dcterms:W3CDTF">2020-10-14T13:32:04Z</dcterms:created>
  <dcterms:modified xsi:type="dcterms:W3CDTF">2023-10-26T07:28:34Z</dcterms:modified>
</cp:coreProperties>
</file>