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8"/>
  </p:notesMasterIdLst>
  <p:handoutMasterIdLst>
    <p:handoutMasterId r:id="rId79"/>
  </p:handoutMasterIdLst>
  <p:sldIdLst>
    <p:sldId id="5494" r:id="rId2"/>
    <p:sldId id="5509" r:id="rId3"/>
    <p:sldId id="5510" r:id="rId4"/>
    <p:sldId id="5724" r:id="rId5"/>
    <p:sldId id="6001" r:id="rId6"/>
    <p:sldId id="5034" r:id="rId7"/>
    <p:sldId id="6004" r:id="rId8"/>
    <p:sldId id="4971" r:id="rId9"/>
    <p:sldId id="4844" r:id="rId10"/>
    <p:sldId id="4862" r:id="rId11"/>
    <p:sldId id="5108" r:id="rId12"/>
    <p:sldId id="5035" r:id="rId13"/>
    <p:sldId id="5036" r:id="rId14"/>
    <p:sldId id="5701" r:id="rId15"/>
    <p:sldId id="5114" r:id="rId16"/>
    <p:sldId id="5723" r:id="rId17"/>
    <p:sldId id="5376" r:id="rId18"/>
    <p:sldId id="5113" r:id="rId19"/>
    <p:sldId id="5112" r:id="rId20"/>
    <p:sldId id="5388" r:id="rId21"/>
    <p:sldId id="5702" r:id="rId22"/>
    <p:sldId id="5372" r:id="rId23"/>
    <p:sldId id="5373" r:id="rId24"/>
    <p:sldId id="5374" r:id="rId25"/>
    <p:sldId id="5375" r:id="rId26"/>
    <p:sldId id="5390" r:id="rId27"/>
    <p:sldId id="5410" r:id="rId28"/>
    <p:sldId id="5397" r:id="rId29"/>
    <p:sldId id="5404" r:id="rId30"/>
    <p:sldId id="4309" r:id="rId31"/>
    <p:sldId id="6002" r:id="rId32"/>
    <p:sldId id="5393" r:id="rId33"/>
    <p:sldId id="5716" r:id="rId34"/>
    <p:sldId id="5717" r:id="rId35"/>
    <p:sldId id="5569" r:id="rId36"/>
    <p:sldId id="5381" r:id="rId37"/>
    <p:sldId id="4312" r:id="rId38"/>
    <p:sldId id="5382" r:id="rId39"/>
    <p:sldId id="4863" r:id="rId40"/>
    <p:sldId id="5721" r:id="rId41"/>
    <p:sldId id="5385" r:id="rId42"/>
    <p:sldId id="5386" r:id="rId43"/>
    <p:sldId id="5389" r:id="rId44"/>
    <p:sldId id="5045" r:id="rId45"/>
    <p:sldId id="5720" r:id="rId46"/>
    <p:sldId id="5705" r:id="rId47"/>
    <p:sldId id="5392" r:id="rId48"/>
    <p:sldId id="5043" r:id="rId49"/>
    <p:sldId id="5401" r:id="rId50"/>
    <p:sldId id="5707" r:id="rId51"/>
    <p:sldId id="5708" r:id="rId52"/>
    <p:sldId id="4310" r:id="rId53"/>
    <p:sldId id="5402" r:id="rId54"/>
    <p:sldId id="5713" r:id="rId55"/>
    <p:sldId id="5714" r:id="rId56"/>
    <p:sldId id="5719" r:id="rId57"/>
    <p:sldId id="5396" r:id="rId58"/>
    <p:sldId id="5403" r:id="rId59"/>
    <p:sldId id="5722" r:id="rId60"/>
    <p:sldId id="5405" r:id="rId61"/>
    <p:sldId id="5406" r:id="rId62"/>
    <p:sldId id="6003" r:id="rId63"/>
    <p:sldId id="5718" r:id="rId64"/>
    <p:sldId id="5064" r:id="rId65"/>
    <p:sldId id="5093" r:id="rId66"/>
    <p:sldId id="5094" r:id="rId67"/>
    <p:sldId id="5421" r:id="rId68"/>
    <p:sldId id="5146" r:id="rId69"/>
    <p:sldId id="5412" r:id="rId70"/>
    <p:sldId id="5415" r:id="rId71"/>
    <p:sldId id="5675" r:id="rId72"/>
    <p:sldId id="5676" r:id="rId73"/>
    <p:sldId id="5677" r:id="rId74"/>
    <p:sldId id="4843" r:id="rId75"/>
    <p:sldId id="5941" r:id="rId76"/>
    <p:sldId id="550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091"/>
    <a:srgbClr val="F27954"/>
    <a:srgbClr val="F37C57"/>
    <a:srgbClr val="7A547C"/>
    <a:srgbClr val="4D4D4D"/>
    <a:srgbClr val="086D6E"/>
    <a:srgbClr val="004D86"/>
    <a:srgbClr val="624464"/>
    <a:srgbClr val="916395"/>
    <a:srgbClr val="E7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snapToObjects="1">
      <p:cViewPr varScale="1">
        <p:scale>
          <a:sx n="86" d="100"/>
          <a:sy n="86" d="100"/>
        </p:scale>
        <p:origin x="562" y="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CB8698-B1B9-43B0-BB33-BDBA39EFB6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FC7F04F-2D48-4758-81BD-902905810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C1735-4C2A-4388-9625-39B3B2E119F3}" type="datetimeFigureOut">
              <a:rPr lang="en-IE" smtClean="0"/>
              <a:t>26/10/2023</a:t>
            </a:fld>
            <a:endParaRPr lang="en-IE"/>
          </a:p>
        </p:txBody>
      </p:sp>
      <p:sp>
        <p:nvSpPr>
          <p:cNvPr id="4" name="Footer Placeholder 3">
            <a:extLst>
              <a:ext uri="{FF2B5EF4-FFF2-40B4-BE49-F238E27FC236}">
                <a16:creationId xmlns:a16="http://schemas.microsoft.com/office/drawing/2014/main" id="{6FB15A29-5C88-4027-B22A-9D40E07A10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846B7B5-7F1E-4889-AE58-9FD4216462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CCA3A-D2CB-47FF-BC0E-B2676212AF4B}" type="slidenum">
              <a:rPr lang="en-IE" smtClean="0"/>
              <a:t>‹#›</a:t>
            </a:fld>
            <a:endParaRPr lang="en-IE"/>
          </a:p>
        </p:txBody>
      </p:sp>
    </p:spTree>
    <p:extLst>
      <p:ext uri="{BB962C8B-B14F-4D97-AF65-F5344CB8AC3E}">
        <p14:creationId xmlns:p14="http://schemas.microsoft.com/office/powerpoint/2010/main" val="155057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6E11C-96CD-420A-BBB8-216160B7D62B}" type="datetimeFigureOut">
              <a:rPr lang="en-IE" smtClean="0"/>
              <a:t>26/10/2023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B2EDA-311B-44C4-9505-AE01BBB17CFE}" type="slidenum">
              <a:rPr lang="en-IE" smtClean="0"/>
              <a:t>‹#›</a:t>
            </a:fld>
            <a:endParaRPr lang="en-IE"/>
          </a:p>
        </p:txBody>
      </p:sp>
    </p:spTree>
    <p:extLst>
      <p:ext uri="{BB962C8B-B14F-4D97-AF65-F5344CB8AC3E}">
        <p14:creationId xmlns:p14="http://schemas.microsoft.com/office/powerpoint/2010/main" val="211592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B2EDA-311B-44C4-9505-AE01BBB17CFE}" type="slidenum">
              <a:rPr lang="en-IE" smtClean="0"/>
              <a:t>12</a:t>
            </a:fld>
            <a:endParaRPr lang="en-IE"/>
          </a:p>
        </p:txBody>
      </p:sp>
    </p:spTree>
    <p:extLst>
      <p:ext uri="{BB962C8B-B14F-4D97-AF65-F5344CB8AC3E}">
        <p14:creationId xmlns:p14="http://schemas.microsoft.com/office/powerpoint/2010/main" val="228846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B2EDA-311B-44C4-9505-AE01BBB17CFE}" type="slidenum">
              <a:rPr lang="en-IE" smtClean="0"/>
              <a:t>13</a:t>
            </a:fld>
            <a:endParaRPr lang="en-IE"/>
          </a:p>
        </p:txBody>
      </p:sp>
    </p:spTree>
    <p:extLst>
      <p:ext uri="{BB962C8B-B14F-4D97-AF65-F5344CB8AC3E}">
        <p14:creationId xmlns:p14="http://schemas.microsoft.com/office/powerpoint/2010/main" val="393121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B2EDA-311B-44C4-9505-AE01BBB17CFE}" type="slidenum">
              <a:rPr lang="en-IE" smtClean="0"/>
              <a:t>14</a:t>
            </a:fld>
            <a:endParaRPr lang="en-IE"/>
          </a:p>
        </p:txBody>
      </p:sp>
    </p:spTree>
    <p:extLst>
      <p:ext uri="{BB962C8B-B14F-4D97-AF65-F5344CB8AC3E}">
        <p14:creationId xmlns:p14="http://schemas.microsoft.com/office/powerpoint/2010/main" val="63031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7CC7C-D46F-634C-9849-AEFDDCB9FB66}" type="slidenum">
              <a:t>31</a:t>
            </a:fld>
            <a:endParaRPr lang="en-GB"/>
          </a:p>
        </p:txBody>
      </p:sp>
    </p:spTree>
    <p:extLst>
      <p:ext uri="{BB962C8B-B14F-4D97-AF65-F5344CB8AC3E}">
        <p14:creationId xmlns:p14="http://schemas.microsoft.com/office/powerpoint/2010/main" val="277464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7CC7C-D46F-634C-9849-AEFDDCB9FB66}" type="slidenum">
              <a:rPr lang="en-LB"/>
              <a:t>62</a:t>
            </a:fld>
            <a:endParaRPr lang="en-LB"/>
          </a:p>
        </p:txBody>
      </p:sp>
    </p:spTree>
    <p:extLst>
      <p:ext uri="{BB962C8B-B14F-4D97-AF65-F5344CB8AC3E}">
        <p14:creationId xmlns:p14="http://schemas.microsoft.com/office/powerpoint/2010/main" val="116210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NAVIGATING TOURISM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NAVIGATING TOURISM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8073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1"/>
            <a:ext cx="11696700" cy="57789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4491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605798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266178" y="1226"/>
            <a:ext cx="6893229" cy="5556049"/>
          </a:xfrm>
          <a:prstGeom prst="rect">
            <a:avLst/>
          </a:prstGeom>
        </p:spPr>
      </p:pic>
    </p:spTree>
    <p:extLst>
      <p:ext uri="{BB962C8B-B14F-4D97-AF65-F5344CB8AC3E}">
        <p14:creationId xmlns:p14="http://schemas.microsoft.com/office/powerpoint/2010/main" val="35613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51067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962387" y="-4"/>
            <a:ext cx="6338119"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7343950" y="228600"/>
            <a:ext cx="461323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418181" y="51253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000F3F-3215-5A45-A03E-AC727D88D02E}"/>
              </a:ext>
            </a:extLst>
          </p:cNvPr>
          <p:cNvSpPr/>
          <p:nvPr userDrawn="1"/>
        </p:nvSpPr>
        <p:spPr>
          <a:xfrm flipV="1">
            <a:off x="1057275" y="-4"/>
            <a:ext cx="6197421"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Text Placeholder 17">
            <a:extLst>
              <a:ext uri="{FF2B5EF4-FFF2-40B4-BE49-F238E27FC236}">
                <a16:creationId xmlns:a16="http://schemas.microsoft.com/office/drawing/2014/main" id="{094267F6-51B9-6F44-A139-B0EC46A469E4}"/>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9BFFA626-8117-F746-8855-E663EA82A6D1}"/>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2BBCFF70-40E8-713E-E8DC-748671379FB8}"/>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5C54085F-870F-12DB-92C3-F395A5C9ED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78A697B-ADCC-EF4E-1AAA-3C5D9CD01FE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507FA8B-605D-93F5-A7C8-D6A1D411E1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0C44AB79-AB5C-FC77-7315-F5999D594395}"/>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E30E8B38-1179-778D-30F2-3B1C17DC2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FB3520B-6B1C-FDBE-464E-45E624554B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C3EDCDD4-4D12-D8C2-59E6-10D96DC9E5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5685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08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E9BFE4BA-4DC1-23C7-EC0C-E0D80ECCC1BB}"/>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639343F3-CF9F-A899-430F-11DDFEB8AB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A20B29C8-FDD9-B8FE-7F16-8DEFB12F026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DC20644-C2F8-3CAA-9F5B-F51A3D4E2CF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4258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3613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66754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78776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59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839981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24958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F37C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9" y="165981"/>
            <a:ext cx="5768471" cy="2536919"/>
          </a:xfrm>
          <a:prstGeom prst="rect">
            <a:avLst/>
          </a:prstGeom>
        </p:spPr>
      </p:pic>
      <p:sp>
        <p:nvSpPr>
          <p:cNvPr id="23" name="Rectangle 22">
            <a:extLst>
              <a:ext uri="{FF2B5EF4-FFF2-40B4-BE49-F238E27FC236}">
                <a16:creationId xmlns:a16="http://schemas.microsoft.com/office/drawing/2014/main" id="{23FAF6BC-92F1-BF4F-87ED-EB5FDA663DAD}"/>
              </a:ext>
            </a:extLst>
          </p:cNvPr>
          <p:cNvSpPr/>
          <p:nvPr userDrawn="1"/>
        </p:nvSpPr>
        <p:spPr>
          <a:xfrm>
            <a:off x="701913" y="5958576"/>
            <a:ext cx="658953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42477C97-4AB2-0B46-A1B1-C5A8EC75C110}"/>
              </a:ext>
            </a:extLst>
          </p:cNvPr>
          <p:cNvGrpSpPr/>
          <p:nvPr userDrawn="1"/>
        </p:nvGrpSpPr>
        <p:grpSpPr>
          <a:xfrm>
            <a:off x="9456007" y="5764605"/>
            <a:ext cx="2735993" cy="679345"/>
            <a:chOff x="0" y="0"/>
            <a:chExt cx="2301694" cy="571500"/>
          </a:xfrm>
        </p:grpSpPr>
        <p:sp>
          <p:nvSpPr>
            <p:cNvPr id="25" name="Rectangle 24">
              <a:extLst>
                <a:ext uri="{FF2B5EF4-FFF2-40B4-BE49-F238E27FC236}">
                  <a16:creationId xmlns:a16="http://schemas.microsoft.com/office/drawing/2014/main" id="{7B452FE1-41E3-9240-B0A7-14147065C55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4802A6F-162A-174A-B07A-A9228B9DB5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8580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41E08221-81F0-7640-A540-7545968C7F1D}"/>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A982680D-7A79-0B44-AD73-F8C1B3E29F9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66679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8580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9D3D66B3-2CAD-6C42-AAD3-BB443A255643}"/>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56E2D971-C8C7-D14D-AABE-B4B5AD9FDC12}"/>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2736936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60548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283401"/>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A9EEE3A6-E41F-9343-8972-CCE6D8C8BE4B}"/>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86EFA570-7386-444A-9366-2E9AE1461E93}"/>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A9EEE3A6-E41F-9343-8972-CCE6D8C8BE4B}"/>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86EFA570-7386-444A-9366-2E9AE1461E93}"/>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4019436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9864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7">
            <a:extLst>
              <a:ext uri="{FF2B5EF4-FFF2-40B4-BE49-F238E27FC236}">
                <a16:creationId xmlns:a16="http://schemas.microsoft.com/office/drawing/2014/main" id="{99D23FD4-22D9-A348-AD7C-04936B6032FD}"/>
              </a:ext>
            </a:extLst>
          </p:cNvPr>
          <p:cNvSpPr>
            <a:spLocks noGrp="1"/>
          </p:cNvSpPr>
          <p:nvPr>
            <p:ph type="body" sz="quarter" idx="19"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Text Placeholder 23">
            <a:extLst>
              <a:ext uri="{FF2B5EF4-FFF2-40B4-BE49-F238E27FC236}">
                <a16:creationId xmlns:a16="http://schemas.microsoft.com/office/drawing/2014/main" id="{AD49F340-16DB-D94D-B2CC-F61C6DB13FF4}"/>
              </a:ext>
            </a:extLst>
          </p:cNvPr>
          <p:cNvSpPr>
            <a:spLocks noGrp="1"/>
          </p:cNvSpPr>
          <p:nvPr>
            <p:ph type="body" sz="quarter" idx="20"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378251"/>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169183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6B4D2140-7AF7-2342-8073-6B097681ABCE}"/>
              </a:ext>
            </a:extLst>
          </p:cNvPr>
          <p:cNvSpPr>
            <a:spLocks noGrp="1"/>
          </p:cNvSpPr>
          <p:nvPr>
            <p:ph type="body" sz="quarter" idx="18" hasCustomPrompt="1"/>
          </p:nvPr>
        </p:nvSpPr>
        <p:spPr>
          <a:xfrm>
            <a:off x="389965" y="1757011"/>
            <a:ext cx="11470341" cy="3867704"/>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971F322A-4522-9546-887C-14B2E32687D2}"/>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4D4D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067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62727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9527B"/>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79527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3947335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89D4E793-8F1D-EA46-85FC-26B8B760AC05}"/>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534E92E9-5B03-B646-A7A2-5C2AF2C71F8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1D1C5"/>
                </a:solidFill>
                <a:latin typeface="+mn-lt"/>
              </a:defRPr>
            </a:lvl1pPr>
          </a:lstStyle>
          <a:p>
            <a:pPr lvl="0"/>
            <a:r>
              <a:rPr lang="en-US" dirty="0"/>
              <a:t>TITLE</a:t>
            </a:r>
          </a:p>
        </p:txBody>
      </p:sp>
      <p:cxnSp>
        <p:nvCxnSpPr>
          <p:cNvPr id="15" name="Straight Connector 14">
            <a:extLst>
              <a:ext uri="{FF2B5EF4-FFF2-40B4-BE49-F238E27FC236}">
                <a16:creationId xmlns:a16="http://schemas.microsoft.com/office/drawing/2014/main" id="{65FDDFEB-957D-1241-95D3-379545B7DD40}"/>
              </a:ext>
            </a:extLst>
          </p:cNvPr>
          <p:cNvCxnSpPr>
            <a:cxnSpLocks/>
          </p:cNvCxnSpPr>
          <p:nvPr userDrawn="1"/>
        </p:nvCxnSpPr>
        <p:spPr>
          <a:xfrm>
            <a:off x="5346936" y="-25722"/>
            <a:ext cx="0" cy="6853558"/>
          </a:xfrm>
          <a:prstGeom prst="line">
            <a:avLst/>
          </a:prstGeom>
          <a:ln w="12700">
            <a:solidFill>
              <a:srgbClr val="81D1C5"/>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231BF611-120F-4A4B-A33E-C91A80AB9BB2}"/>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81D1C5"/>
                </a:solidFill>
                <a:latin typeface="+mn-lt"/>
              </a:defRPr>
            </a:lvl1pPr>
          </a:lstStyle>
          <a:p>
            <a:pPr lvl="0"/>
            <a:r>
              <a:rPr lang="en-US" dirty="0"/>
              <a:t>BULLET POINT SLIDE</a:t>
            </a:r>
          </a:p>
        </p:txBody>
      </p:sp>
      <p:sp>
        <p:nvSpPr>
          <p:cNvPr id="20" name="Text Placeholder 23">
            <a:extLst>
              <a:ext uri="{FF2B5EF4-FFF2-40B4-BE49-F238E27FC236}">
                <a16:creationId xmlns:a16="http://schemas.microsoft.com/office/drawing/2014/main" id="{FC3E879B-5606-F04A-AFE5-D35BF4D077A4}"/>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1089787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A6E88258-E8BB-0243-982D-D12F9A4BE97B}"/>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D3EECD35-6756-FA41-B826-D6943CDC9CA3}"/>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27954"/>
                </a:solidFill>
                <a:latin typeface="+mn-lt"/>
              </a:defRPr>
            </a:lvl1pPr>
          </a:lstStyle>
          <a:p>
            <a:pPr lvl="0"/>
            <a:r>
              <a:rPr lang="en-US" dirty="0"/>
              <a:t>TITLE</a:t>
            </a:r>
          </a:p>
        </p:txBody>
      </p:sp>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AE542F0D-4252-7C40-AD55-0302A8BCE5D9}"/>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F27954"/>
                </a:solidFill>
                <a:latin typeface="+mn-lt"/>
              </a:defRPr>
            </a:lvl1pPr>
          </a:lstStyle>
          <a:p>
            <a:pPr lvl="0"/>
            <a:r>
              <a:rPr lang="en-US" dirty="0"/>
              <a:t>BULLET POINT SLIDE</a:t>
            </a:r>
          </a:p>
        </p:txBody>
      </p:sp>
      <p:sp>
        <p:nvSpPr>
          <p:cNvPr id="20" name="Text Placeholder 23">
            <a:extLst>
              <a:ext uri="{FF2B5EF4-FFF2-40B4-BE49-F238E27FC236}">
                <a16:creationId xmlns:a16="http://schemas.microsoft.com/office/drawing/2014/main" id="{19F75B0F-4397-6C4F-B20C-8045C0D4A69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906445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1" name="Text Placeholder 17">
            <a:extLst>
              <a:ext uri="{FF2B5EF4-FFF2-40B4-BE49-F238E27FC236}">
                <a16:creationId xmlns:a16="http://schemas.microsoft.com/office/drawing/2014/main" id="{C93EC21C-9DEB-442A-9AEB-E1C0F2A5F04F}"/>
              </a:ext>
            </a:extLst>
          </p:cNvPr>
          <p:cNvSpPr>
            <a:spLocks noGrp="1"/>
          </p:cNvSpPr>
          <p:nvPr>
            <p:ph type="body" sz="quarter" idx="21" hasCustomPrompt="1"/>
          </p:nvPr>
        </p:nvSpPr>
        <p:spPr>
          <a:xfrm>
            <a:off x="6691452"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a:t>
            </a:r>
            <a:r>
              <a:rPr lang="en-GB" dirty="0" err="1"/>
              <a:t>headcccing</a:t>
            </a:r>
            <a:endParaRPr lang="en-US" dirty="0"/>
          </a:p>
        </p:txBody>
      </p:sp>
    </p:spTree>
    <p:extLst>
      <p:ext uri="{BB962C8B-B14F-4D97-AF65-F5344CB8AC3E}">
        <p14:creationId xmlns:p14="http://schemas.microsoft.com/office/powerpoint/2010/main" val="138772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3747522"/>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96000" y="3745749"/>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60244" y="399723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65092" y="399732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60244"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65092"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803491" y="890151"/>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508290" y="114172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508290" y="188603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85368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4D4D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32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17604" y="3188167"/>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78396" y="3186394"/>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785887" y="330796"/>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48479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26407" y="1314782"/>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35208" y="2538715"/>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17604" y="1"/>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Rectangle 19">
            <a:extLst>
              <a:ext uri="{FF2B5EF4-FFF2-40B4-BE49-F238E27FC236}">
                <a16:creationId xmlns:a16="http://schemas.microsoft.com/office/drawing/2014/main" id="{902CF8DE-4164-37E2-D6C3-4013E41258CE}"/>
              </a:ext>
            </a:extLst>
          </p:cNvPr>
          <p:cNvSpPr/>
          <p:nvPr userDrawn="1"/>
        </p:nvSpPr>
        <p:spPr>
          <a:xfrm>
            <a:off x="-35210" y="5077429"/>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C74CBAD6-C060-CE5F-B5BF-74D27FCFC322}"/>
              </a:ext>
            </a:extLst>
          </p:cNvPr>
          <p:cNvSpPr>
            <a:spLocks noGrp="1"/>
          </p:cNvSpPr>
          <p:nvPr>
            <p:ph type="body" sz="quarter" idx="26" hasCustomPrompt="1"/>
          </p:nvPr>
        </p:nvSpPr>
        <p:spPr>
          <a:xfrm>
            <a:off x="533837"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5" name="Text Placeholder 17">
            <a:extLst>
              <a:ext uri="{FF2B5EF4-FFF2-40B4-BE49-F238E27FC236}">
                <a16:creationId xmlns:a16="http://schemas.microsoft.com/office/drawing/2014/main" id="{05CA5A8F-B467-BBB8-9D16-3DD79DC4A79F}"/>
              </a:ext>
            </a:extLst>
          </p:cNvPr>
          <p:cNvSpPr>
            <a:spLocks noGrp="1"/>
          </p:cNvSpPr>
          <p:nvPr>
            <p:ph type="body" sz="quarter" idx="27" hasCustomPrompt="1"/>
          </p:nvPr>
        </p:nvSpPr>
        <p:spPr>
          <a:xfrm>
            <a:off x="6538685"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Rectangle 25">
            <a:extLst>
              <a:ext uri="{FF2B5EF4-FFF2-40B4-BE49-F238E27FC236}">
                <a16:creationId xmlns:a16="http://schemas.microsoft.com/office/drawing/2014/main" id="{D93B65A7-E2BE-1BD3-2893-672CD22AE917}"/>
              </a:ext>
            </a:extLst>
          </p:cNvPr>
          <p:cNvSpPr/>
          <p:nvPr userDrawn="1"/>
        </p:nvSpPr>
        <p:spPr>
          <a:xfrm>
            <a:off x="-26407" y="3762648"/>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3">
            <a:extLst>
              <a:ext uri="{FF2B5EF4-FFF2-40B4-BE49-F238E27FC236}">
                <a16:creationId xmlns:a16="http://schemas.microsoft.com/office/drawing/2014/main" id="{09CEEB8E-1F27-0E72-D0BF-B2DF80CF9566}"/>
              </a:ext>
            </a:extLst>
          </p:cNvPr>
          <p:cNvSpPr>
            <a:spLocks noGrp="1"/>
          </p:cNvSpPr>
          <p:nvPr>
            <p:ph type="body" sz="quarter" idx="28" hasCustomPrompt="1"/>
          </p:nvPr>
        </p:nvSpPr>
        <p:spPr>
          <a:xfrm>
            <a:off x="3481883" y="434501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25446412-15F1-C29A-E437-7D6A8A9F982A}"/>
              </a:ext>
            </a:extLst>
          </p:cNvPr>
          <p:cNvSpPr/>
          <p:nvPr userDrawn="1"/>
        </p:nvSpPr>
        <p:spPr>
          <a:xfrm>
            <a:off x="-35208" y="5630052"/>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658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7"/>
            <a:ext cx="12165015" cy="522864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4632645"/>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92912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5129369"/>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85918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9799061" cy="2950618"/>
            <a:chOff x="0" y="4738255"/>
            <a:chExt cx="15877308"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355623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12165015" cy="2950618"/>
            <a:chOff x="0" y="4738255"/>
            <a:chExt cx="21169744"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D352329-08FF-628B-DF7A-31DD6972EEC1}"/>
                </a:ext>
              </a:extLst>
            </p:cNvPr>
            <p:cNvSpPr/>
            <p:nvPr/>
          </p:nvSpPr>
          <p:spPr>
            <a:xfrm>
              <a:off x="15877308" y="4738255"/>
              <a:ext cx="5292436" cy="5292436"/>
            </a:xfrm>
            <a:prstGeom prst="rect">
              <a:avLst/>
            </a:prstGeom>
            <a:solidFill>
              <a:srgbClr val="F9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0" name="Text Placeholder 17">
            <a:extLst>
              <a:ext uri="{FF2B5EF4-FFF2-40B4-BE49-F238E27FC236}">
                <a16:creationId xmlns:a16="http://schemas.microsoft.com/office/drawing/2014/main" id="{892D8D79-6384-66F7-AF62-274CB5BB00AE}"/>
              </a:ext>
            </a:extLst>
          </p:cNvPr>
          <p:cNvSpPr>
            <a:spLocks noGrp="1"/>
          </p:cNvSpPr>
          <p:nvPr>
            <p:ph type="body" sz="quarter" idx="36" hasCustomPrompt="1"/>
          </p:nvPr>
        </p:nvSpPr>
        <p:spPr>
          <a:xfrm>
            <a:off x="9109405" y="466449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71" name="Text Placeholder 23">
            <a:extLst>
              <a:ext uri="{FF2B5EF4-FFF2-40B4-BE49-F238E27FC236}">
                <a16:creationId xmlns:a16="http://schemas.microsoft.com/office/drawing/2014/main" id="{0FF6F375-44D6-2504-B2AD-28ECE7430E51}"/>
              </a:ext>
            </a:extLst>
          </p:cNvPr>
          <p:cNvSpPr>
            <a:spLocks noGrp="1"/>
          </p:cNvSpPr>
          <p:nvPr>
            <p:ph type="body" sz="quarter" idx="37" hasCustomPrompt="1"/>
          </p:nvPr>
        </p:nvSpPr>
        <p:spPr>
          <a:xfrm>
            <a:off x="9113688" y="4033146"/>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72" name="Text Placeholder 17">
            <a:extLst>
              <a:ext uri="{FF2B5EF4-FFF2-40B4-BE49-F238E27FC236}">
                <a16:creationId xmlns:a16="http://schemas.microsoft.com/office/drawing/2014/main" id="{FEB78C00-B55F-604D-8439-DEE8A6DF4DF4}"/>
              </a:ext>
            </a:extLst>
          </p:cNvPr>
          <p:cNvSpPr>
            <a:spLocks noGrp="1"/>
          </p:cNvSpPr>
          <p:nvPr>
            <p:ph type="body" sz="quarter" idx="38" hasCustomPrompt="1"/>
          </p:nvPr>
        </p:nvSpPr>
        <p:spPr>
          <a:xfrm>
            <a:off x="9138701" y="5107337"/>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286829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59C3B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1" y="2902370"/>
            <a:ext cx="2340880" cy="3197995"/>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719382" y="2902370"/>
            <a:ext cx="2174902" cy="3188489"/>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2902370"/>
            <a:ext cx="2131270" cy="3188489"/>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366367" y="2902370"/>
            <a:ext cx="2244362" cy="320644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793758" y="2884410"/>
            <a:ext cx="2244362" cy="320644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225351" y="474253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543460" y="473628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462" t="8076" r="-22520" b="14181"/>
          <a:stretch/>
        </p:blipFill>
        <p:spPr>
          <a:xfrm rot="16200000">
            <a:off x="983099" y="1439326"/>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29" name="Rectangle 28">
            <a:extLst>
              <a:ext uri="{FF2B5EF4-FFF2-40B4-BE49-F238E27FC236}">
                <a16:creationId xmlns:a16="http://schemas.microsoft.com/office/drawing/2014/main" id="{8C5618B2-B035-0F48-A014-0081DCCA7413}"/>
              </a:ext>
            </a:extLst>
          </p:cNvPr>
          <p:cNvSpPr/>
          <p:nvPr userDrawn="1"/>
        </p:nvSpPr>
        <p:spPr>
          <a:xfrm>
            <a:off x="6519554" y="5700156"/>
            <a:ext cx="5300429" cy="7884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449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2361364"/>
            <a:ext cx="2989824" cy="413709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7" y="2361364"/>
            <a:ext cx="2880767" cy="413709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463085" y="2361363"/>
            <a:ext cx="2692241" cy="413709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2361363"/>
            <a:ext cx="2692241" cy="4137091"/>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65292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349406"/>
            <a:ext cx="2796283" cy="514904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349407"/>
            <a:ext cx="2796282" cy="514904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349406"/>
            <a:ext cx="2583359" cy="514904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349406"/>
            <a:ext cx="2692241" cy="514904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519910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846556"/>
            <a:ext cx="2796283" cy="465189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856063"/>
            <a:ext cx="2796282" cy="4642391"/>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846556"/>
            <a:ext cx="2583359" cy="465189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846556"/>
            <a:ext cx="2692241" cy="465189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1286146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947279" y="1887157"/>
            <a:ext cx="9327612" cy="2798187"/>
            <a:chOff x="1875859" y="4907106"/>
            <a:chExt cx="19467076"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45590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225117" y="1948195"/>
            <a:ext cx="11256886" cy="2798187"/>
            <a:chOff x="1875856" y="4907106"/>
            <a:chExt cx="19467079"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6" y="4984003"/>
              <a:ext cx="4390332" cy="4554600"/>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10030722" y="4984003"/>
              <a:ext cx="4316207" cy="4477703"/>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2862615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92159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18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70722" y="249079"/>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809050" y="30627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79005" y="6106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38959" y="249079"/>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70722" y="132370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809050" y="138090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79005" y="1685237"/>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38959" y="132370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70722" y="2383469"/>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809050" y="244066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79005" y="274500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38959" y="2383469"/>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56867" y="344165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95195" y="349885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65150" y="3803187"/>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525104" y="344165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955931" y="-6"/>
            <a:ext cx="5418236" cy="6892757"/>
          </a:xfrm>
          <a:prstGeom prst="rect">
            <a:avLst/>
          </a:prstGeom>
          <a:solidFill>
            <a:srgbClr val="F37C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285937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42832" y="206674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781160" y="21239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51115" y="24567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11069" y="206674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312650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318369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51647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312650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28977" y="418469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67305" y="424188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37260" y="457466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497214" y="418469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5261992"/>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53191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5651963"/>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5261992"/>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1286010" y="-4"/>
            <a:ext cx="4809990"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247650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784022"/>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10/26/2023</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0" r:id="rId4"/>
    <p:sldLayoutId id="2147483882" r:id="rId5"/>
    <p:sldLayoutId id="2147483881" r:id="rId6"/>
    <p:sldLayoutId id="2147483830" r:id="rId7"/>
    <p:sldLayoutId id="2147483842" r:id="rId8"/>
    <p:sldLayoutId id="2147483840" r:id="rId9"/>
    <p:sldLayoutId id="2147483841" r:id="rId10"/>
    <p:sldLayoutId id="2147483883" r:id="rId11"/>
    <p:sldLayoutId id="2147483891" r:id="rId12"/>
    <p:sldLayoutId id="2147483862" r:id="rId13"/>
    <p:sldLayoutId id="2147483907" r:id="rId14"/>
    <p:sldLayoutId id="2147483861" r:id="rId15"/>
    <p:sldLayoutId id="2147483906" r:id="rId16"/>
    <p:sldLayoutId id="2147483874" r:id="rId17"/>
    <p:sldLayoutId id="2147483863" r:id="rId18"/>
    <p:sldLayoutId id="2147483835" r:id="rId19"/>
    <p:sldLayoutId id="2147483875" r:id="rId20"/>
    <p:sldLayoutId id="2147483901" r:id="rId21"/>
    <p:sldLayoutId id="2147483836" r:id="rId22"/>
    <p:sldLayoutId id="2147483831" r:id="rId23"/>
    <p:sldLayoutId id="2147483888" r:id="rId24"/>
    <p:sldLayoutId id="2147483902" r:id="rId25"/>
    <p:sldLayoutId id="2147483889" r:id="rId26"/>
    <p:sldLayoutId id="2147483890" r:id="rId27"/>
    <p:sldLayoutId id="2147483846" r:id="rId28"/>
    <p:sldLayoutId id="2147483904" r:id="rId29"/>
    <p:sldLayoutId id="2147483876" r:id="rId30"/>
    <p:sldLayoutId id="2147483873" r:id="rId31"/>
    <p:sldLayoutId id="2147483834" r:id="rId32"/>
    <p:sldLayoutId id="2147483877" r:id="rId33"/>
    <p:sldLayoutId id="2147483845" r:id="rId34"/>
    <p:sldLayoutId id="2147483869" r:id="rId35"/>
    <p:sldLayoutId id="2147483910" r:id="rId36"/>
    <p:sldLayoutId id="2147483878" r:id="rId37"/>
    <p:sldLayoutId id="2147483866" r:id="rId38"/>
    <p:sldLayoutId id="2147483833" r:id="rId39"/>
    <p:sldLayoutId id="2147483900" r:id="rId40"/>
    <p:sldLayoutId id="2147483847" r:id="rId41"/>
    <p:sldLayoutId id="2147483871" r:id="rId42"/>
    <p:sldLayoutId id="2147483870" r:id="rId43"/>
    <p:sldLayoutId id="2147483872" r:id="rId44"/>
    <p:sldLayoutId id="2147483837" r:id="rId45"/>
    <p:sldLayoutId id="2147483838" r:id="rId46"/>
    <p:sldLayoutId id="2147483844" r:id="rId47"/>
    <p:sldLayoutId id="2147483848" r:id="rId48"/>
    <p:sldLayoutId id="2147483898" r:id="rId49"/>
    <p:sldLayoutId id="2147483903" r:id="rId50"/>
    <p:sldLayoutId id="2147483905" r:id="rId51"/>
    <p:sldLayoutId id="2147483849" r:id="rId52"/>
    <p:sldLayoutId id="2147483895" r:id="rId53"/>
    <p:sldLayoutId id="2147483909" r:id="rId54"/>
    <p:sldLayoutId id="2147483887" r:id="rId55"/>
    <p:sldLayoutId id="2147483896" r:id="rId56"/>
    <p:sldLayoutId id="2147483851" r:id="rId57"/>
    <p:sldLayoutId id="2147483854" r:id="rId58"/>
    <p:sldLayoutId id="2147483855" r:id="rId59"/>
    <p:sldLayoutId id="2147483885" r:id="rId60"/>
    <p:sldLayoutId id="2147483899" r:id="rId61"/>
    <p:sldLayoutId id="2147483886" r:id="rId62"/>
    <p:sldLayoutId id="2147483856" r:id="rId63"/>
    <p:sldLayoutId id="2147483893" r:id="rId64"/>
    <p:sldLayoutId id="2147483894" r:id="rId65"/>
    <p:sldLayoutId id="2147483892" r:id="rId66"/>
    <p:sldLayoutId id="2147483857" r:id="rId67"/>
    <p:sldLayoutId id="2147483864" r:id="rId68"/>
    <p:sldLayoutId id="2147483852" r:id="rId69"/>
    <p:sldLayoutId id="2147483858" r:id="rId70"/>
    <p:sldLayoutId id="2147483859" r:id="rId71"/>
    <p:sldLayoutId id="2147483860" r:id="rId72"/>
    <p:sldLayoutId id="2147483853" r:id="rId73"/>
    <p:sldLayoutId id="2147483911" r:id="rId7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chtarget.com/searchsecurity/definition/cybersecurity" TargetMode="External"/><Relationship Id="rId2" Type="http://schemas.openxmlformats.org/officeDocument/2006/relationships/hyperlink" Target="https://www.techtarget.com/searchdisasterrecovery/The-impact-of-coronavirus-on-business-continuity-planning" TargetMode="External"/><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www.techtarget.com/searchdisasterrecovery/definition/crisis-management-plan-CM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41.sv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hyperlink" Target="https://www.smartsheet.com/content/crisis-management-model-theories#most-influential-crisis-management-theories-" TargetMode="External"/><Relationship Id="rId2" Type="http://schemas.openxmlformats.org/officeDocument/2006/relationships/hyperlink" Target="https://www.smartsheet.com/content/crisis-management-model-theories" TargetMode="Externa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2212571X22000208#bib69" TargetMode="External"/><Relationship Id="rId2" Type="http://schemas.openxmlformats.org/officeDocument/2006/relationships/hyperlink" Target="https://www.sciencedirect.com/science/article/pii/S2212571X22000208#bib68" TargetMode="External"/><Relationship Id="rId1" Type="http://schemas.openxmlformats.org/officeDocument/2006/relationships/slideLayout" Target="../slideLayouts/slideLayout3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hyperlink" Target="https://www.sciencedirect.com/science/article/pii/S2212571X22000208"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onlinemba.wsu.edu/blog/crisis-management-plans/#:~:text=Despite%20this%20reality%2C%20surveys%20show,devastating%20consequences%20as%20a%20result." TargetMode="External"/><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martsheet.com/disaster-recovery-templates" TargetMode="External"/><Relationship Id="rId2" Type="http://schemas.openxmlformats.org/officeDocument/2006/relationships/hyperlink" Target="https://www.smartsheet.com/business-continuity-management-planning" TargetMode="Externa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8.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in/hilewoman" TargetMode="External"/><Relationship Id="rId2" Type="http://schemas.openxmlformats.org/officeDocument/2006/relationships/hyperlink" Target="https://ems-solutionsinc.com/" TargetMode="External"/><Relationship Id="rId1" Type="http://schemas.openxmlformats.org/officeDocument/2006/relationships/slideLayout" Target="../slideLayouts/slideLayout21.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pwc.com/gx/en/services/advisory/forensics/global-crisis-survey.html" TargetMode="External"/><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france24.com/en/france/20210908-paris-november-2015-attacks-a-timeline-of-the-night-that-shook-the-city" TargetMode="External"/><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smartsheet.com/content/crisis-management-plan"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smartsheet.com/content/crisis-management-model-theories" TargetMode="Externa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smartsheet.com/disaster-recovery-templates" TargetMode="External"/><Relationship Id="rId1" Type="http://schemas.openxmlformats.org/officeDocument/2006/relationships/slideLayout" Target="../slideLayouts/slideLayout2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smartsheet.com/content/crisis-management-templates" TargetMode="External"/><Relationship Id="rId1" Type="http://schemas.openxmlformats.org/officeDocument/2006/relationships/slideLayout" Target="../slideLayouts/slideLayout20.xml"/><Relationship Id="rId5" Type="http://schemas.openxmlformats.org/officeDocument/2006/relationships/image" Target="../media/image60.sv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hyperlink" Target="http://htmaglobal.com/tourism-crisis.html#:~:text=Tourism%20crisis%20is%20an%20event,an%20entire%20tourism%20destination%20region." TargetMode="Externa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hyperlink" Target="https://www.smartsheet.com/content/crisis-management-pla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smartsheet.com/content/crisis-management-model-theories" TargetMode="External"/><Relationship Id="rId5" Type="http://schemas.openxmlformats.org/officeDocument/2006/relationships/image" Target="../media/image64.sv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hyperlink" Target="https://www.smartsheet.com/content/crisis-management-templates" TargetMode="External"/><Relationship Id="rId2" Type="http://schemas.openxmlformats.org/officeDocument/2006/relationships/hyperlink" Target="https://www.techtarget.com/searchdisasterrecovery/definition/business-continuity" TargetMode="External"/><Relationship Id="rId1" Type="http://schemas.openxmlformats.org/officeDocument/2006/relationships/slideLayout" Target="../slideLayouts/slideLayout2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hyperlink" Target="https://grampianstourism.com.au/wp-content/uploads/sites/4/2020/04/Tourism_CrisisManagement_WEB.pdf" TargetMode="External"/><Relationship Id="rId2" Type="http://schemas.openxmlformats.org/officeDocument/2006/relationships/hyperlink" Target="https://www.discoverypark.ie/insurance-crisis-in-our-sector/" TargetMode="External"/><Relationship Id="rId1" Type="http://schemas.openxmlformats.org/officeDocument/2006/relationships/slideLayout" Target="../slideLayouts/slideLayout2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hyperlink" Target="https://grampianstourism.com.au/wp-content/uploads/sites/4/2020/04/Tourism_CrisisManagement_WEB.pdf" TargetMode="External"/><Relationship Id="rId2" Type="http://schemas.openxmlformats.org/officeDocument/2006/relationships/hyperlink" Target="https://www.discoverypark.ie/insurance-crisis-in-our-sector/" TargetMode="External"/><Relationship Id="rId1" Type="http://schemas.openxmlformats.org/officeDocument/2006/relationships/slideLayout" Target="../slideLayouts/slideLayout2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https://www.techtarget.com/searchdisasterrecovery/tip/Crisis-management-plan-12-key-elements-for-resilience" TargetMode="External"/><Relationship Id="rId2" Type="http://schemas.openxmlformats.org/officeDocument/2006/relationships/hyperlink" Target="https://www.techtarget.com/searchdisasterrecovery/answer/What-are-vital-elements-of-a-workplace-emergency-response-plan" TargetMode="Externa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crisisconsultant.com/"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hyperlink" Target="https://www.techtarget.com/searchsecurity/tip/Incident-response-frameworks-for-enterprise-security-teams" TargetMode="Externa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hyperlink" Target="https://www.techtarget.com/searchdisasterrecovery/pro/Template-for-Preparing-a-Crisis-Management-Plan" TargetMode="Externa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sciencedirect.com/science/article/pii/S2212571X22000208#bib44" TargetMode="External"/><Relationship Id="rId7" Type="http://schemas.openxmlformats.org/officeDocument/2006/relationships/hyperlink" Target="https://www.sciencedirect.com/science/article/pii/S2212571X22000208" TargetMode="External"/><Relationship Id="rId2" Type="http://schemas.openxmlformats.org/officeDocument/2006/relationships/hyperlink" Target="https://www.sciencedirect.com/science/article/pii/S2212571X22000208#bib5" TargetMode="External"/><Relationship Id="rId1" Type="http://schemas.openxmlformats.org/officeDocument/2006/relationships/slideLayout" Target="../slideLayouts/slideLayout34.xml"/><Relationship Id="rId6" Type="http://schemas.openxmlformats.org/officeDocument/2006/relationships/hyperlink" Target="https://www.sciencedirect.com/science/article/pii/S2212571X22000208#bib66" TargetMode="External"/><Relationship Id="rId5" Type="http://schemas.openxmlformats.org/officeDocument/2006/relationships/hyperlink" Target="https://www.sciencedirect.com/science/article/pii/S2212571X22000208#bib53" TargetMode="External"/><Relationship Id="rId4" Type="http://schemas.openxmlformats.org/officeDocument/2006/relationships/hyperlink" Target="https://www.sciencedirect.com/science/article/pii/S2212571X22000208#bib45" TargetMode="External"/><Relationship Id="rId9" Type="http://schemas.openxmlformats.org/officeDocument/2006/relationships/image" Target="../media/image45.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ciencedirect.com/science/article/abs/pii/S2212420922003107" TargetMode="External"/><Relationship Id="rId1" Type="http://schemas.openxmlformats.org/officeDocument/2006/relationships/slideLayout" Target="../slideLayouts/slideLayout34.xml"/><Relationship Id="rId4" Type="http://schemas.openxmlformats.org/officeDocument/2006/relationships/image" Target="../media/image45.svg"/></Relationships>
</file>

<file path=ppt/slides/_rels/slide46.xml.rels><?xml version="1.0" encoding="UTF-8" standalone="yes"?>
<Relationships xmlns="http://schemas.openxmlformats.org/package/2006/relationships"><Relationship Id="rId2" Type="http://schemas.openxmlformats.org/officeDocument/2006/relationships/hyperlink" Target="https://www.mind.org.uk/workplace/influence-and-participation-toolkit/how/methods/working-and-steering-groups/#:~:text=A%20steering%20group%20is%20similar,to%20help%20make%20strategic%20decisions." TargetMode="Externa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hyperlink" Target="https://www.smartsheet.com/content/crisis-management-plan" TargetMode="External"/><Relationship Id="rId2" Type="http://schemas.openxmlformats.org/officeDocument/2006/relationships/hyperlink" Target="https://www.aurorasafety.com/" TargetMode="External"/><Relationship Id="rId1" Type="http://schemas.openxmlformats.org/officeDocument/2006/relationships/slideLayout" Target="../slideLayouts/slideLayout42.xml"/><Relationship Id="rId5" Type="http://schemas.openxmlformats.org/officeDocument/2006/relationships/image" Target="../media/image70.sv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hyperlink" Target="https://www.techtarget.com/searchsecurity/tip/How-to-create-a-critical-infrastructure-incident-response-plan" TargetMode="Externa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hyperlink" Target="https://www.smartsheet.com/disaster-recovery-templates" TargetMode="External"/><Relationship Id="rId2" Type="http://schemas.openxmlformats.org/officeDocument/2006/relationships/hyperlink" Target="https://www.smartsheet.com/business-continuity-management-planning" TargetMode="External"/><Relationship Id="rId1" Type="http://schemas.openxmlformats.org/officeDocument/2006/relationships/slideLayout" Target="../slideLayouts/slideLayout20.xml"/><Relationship Id="rId6" Type="http://schemas.openxmlformats.org/officeDocument/2006/relationships/image" Target="../media/image73.jpeg"/><Relationship Id="rId5" Type="http://schemas.openxmlformats.org/officeDocument/2006/relationships/image" Target="../media/image60.sv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hyperlink" Target="https://www.techtarget.com/searchcio/feature/Risk-management-process-What-are-the-5-steps" TargetMode="External"/><Relationship Id="rId2" Type="http://schemas.openxmlformats.org/officeDocument/2006/relationships/image" Target="../media/image74.jpeg"/><Relationship Id="rId1" Type="http://schemas.openxmlformats.org/officeDocument/2006/relationships/slideLayout" Target="../slideLayouts/slideLayout1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www.techtarget.com/searchdisasterrecovery/tip/Create-a-flood-business-continuity-plan-to-stay-afloa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techtarget.com/searchdisasterrecovery/tip/Create-a-flood-business-continuity-plan-to-stay-afloat" TargetMode="External"/><Relationship Id="rId2" Type="http://schemas.openxmlformats.org/officeDocument/2006/relationships/image" Target="../media/image75.jpeg"/><Relationship Id="rId1" Type="http://schemas.openxmlformats.org/officeDocument/2006/relationships/slideLayout" Target="../slideLayouts/slideLayout18.xml"/><Relationship Id="rId5" Type="http://schemas.openxmlformats.org/officeDocument/2006/relationships/image" Target="../media/image37.sv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ciencedirect.com/science/article/abs/pii/S2212420922003107" TargetMode="External"/><Relationship Id="rId1" Type="http://schemas.openxmlformats.org/officeDocument/2006/relationships/slideLayout" Target="../slideLayouts/slideLayout34.xml"/><Relationship Id="rId4" Type="http://schemas.openxmlformats.org/officeDocument/2006/relationships/image" Target="../media/image45.svg"/></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smartsheet.com/content/crisis-management-guide" TargetMode="External"/><Relationship Id="rId1" Type="http://schemas.openxmlformats.org/officeDocument/2006/relationships/slideLayout" Target="../slideLayouts/slideLayout21.xml"/><Relationship Id="rId5" Type="http://schemas.openxmlformats.org/officeDocument/2006/relationships/image" Target="../media/image60.sv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ciencedirect.com/science/article/pii/S2212571X22000208" TargetMode="External"/><Relationship Id="rId1" Type="http://schemas.openxmlformats.org/officeDocument/2006/relationships/slideLayout" Target="../slideLayouts/slideLayout34.xml"/><Relationship Id="rId4" Type="http://schemas.openxmlformats.org/officeDocument/2006/relationships/image" Target="../media/image45.svg"/></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hyperlink" Target="https://www.ncbi.nlm.nih.gov/pmc/articles/PMC8961202/" TargetMode="External"/><Relationship Id="rId2" Type="http://schemas.openxmlformats.org/officeDocument/2006/relationships/hyperlink" Target="https://www.ncbi.nlm.nih.gov/pmc/articles/PMC8961202/#bibr10-03063070211063717" TargetMode="External"/><Relationship Id="rId1" Type="http://schemas.openxmlformats.org/officeDocument/2006/relationships/slideLayout" Target="../slideLayouts/slideLayout29.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hyperlink" Target="https://www.techtarget.com/searchsecurity/tip/How-to-create-a-critical-infrastructure-incident-response-plan"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hyperlink" Target="https://www.smartsheet.com/content/crisis-management-model-theories" TargetMode="External"/><Relationship Id="rId5" Type="http://schemas.openxmlformats.org/officeDocument/2006/relationships/image" Target="../media/image64.svg"/><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hyperlink" Target="https://www.undrr.org/publication/sendai-framework-disaster-risk-reduction-2015-2030" TargetMode="External"/><Relationship Id="rId2" Type="http://schemas.openxmlformats.org/officeDocument/2006/relationships/hyperlink" Target="https://climate-adapt.eea.europa.eu/en/metadata/publications/hyogo-framework-for-action-2005-2015-building-the-resilience-of-nations-and-communities-to-disasters#:~:text=The%20Hyogo%20Framework%20for%20Action,World%20Conference%20on%20Disaster%20Reduction." TargetMode="External"/><Relationship Id="rId1" Type="http://schemas.openxmlformats.org/officeDocument/2006/relationships/slideLayout" Target="../slideLayouts/slideLayout34.xml"/><Relationship Id="rId6" Type="http://schemas.openxmlformats.org/officeDocument/2006/relationships/hyperlink" Target="https://www.sciencedirect.com/science/article/abs/pii/S2212420922003107"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www.the42.ie/you-will-be-robbed-barcelona-bound-irish-soccer-fans-warned-243790-Oct2011/" TargetMode="External"/><Relationship Id="rId1" Type="http://schemas.openxmlformats.org/officeDocument/2006/relationships/slideLayout" Target="../slideLayouts/slideLayout20.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hyperlink" Target="https://www.discoverypark.ie/insurance-crisis-in-our-sector/"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hyperlink" Target="https://www.bbc.com/news/world-europe-49409625" TargetMode="External"/><Relationship Id="rId7" Type="http://schemas.openxmlformats.org/officeDocument/2006/relationships/hyperlink" Target="https://www.barcelonacheckin.com/en/r/barcelona_tourism_guide/articles/what-to-do-robbed-in-barcelona" TargetMode="External"/><Relationship Id="rId2" Type="http://schemas.openxmlformats.org/officeDocument/2006/relationships/hyperlink" Target="https://www.euronews.com/travel/2022/05/30/how-can-barcelona-shake-off-its-reputation-as-the-bag-snatching-capital-of-spain" TargetMode="External"/><Relationship Id="rId1" Type="http://schemas.openxmlformats.org/officeDocument/2006/relationships/slideLayout" Target="../slideLayouts/slideLayout20.xml"/><Relationship Id="rId6" Type="http://schemas.openxmlformats.org/officeDocument/2006/relationships/hyperlink" Target="https://www.barcelona-tourist-guide.com/en/general/safety/robbed-in-barcelona-guide.html" TargetMode="External"/><Relationship Id="rId5" Type="http://schemas.openxmlformats.org/officeDocument/2006/relationships/image" Target="../media/image84.jpeg"/><Relationship Id="rId4" Type="http://schemas.openxmlformats.org/officeDocument/2006/relationships/hyperlink" Target="https://www.catalannews.com/society-science/item/barcelona-police-launch-operation-summer-to-tackle-expected-rise-in-crime" TargetMode="External"/><Relationship Id="rId9" Type="http://schemas.openxmlformats.org/officeDocument/2006/relationships/image" Target="../media/image83.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2" Type="http://schemas.openxmlformats.org/officeDocument/2006/relationships/hyperlink" Target="https://www.bernsteincrisismanagement.com/10-steps-crisis-prevention/" TargetMode="Externa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leitrimtourism.com/towns-villages/carrick-on-shannon/" TargetMode="External"/><Relationship Id="rId2" Type="http://schemas.openxmlformats.org/officeDocument/2006/relationships/hyperlink" Target="http://www.carrickonshannon.ie/carrick-on-shannon/" TargetMode="External"/><Relationship Id="rId1" Type="http://schemas.openxmlformats.org/officeDocument/2006/relationships/slideLayout" Target="../slideLayouts/slideLayout38.xml"/><Relationship Id="rId4" Type="http://schemas.openxmlformats.org/officeDocument/2006/relationships/hyperlink" Target="https://www.farmersjournal.ie/flooding-of-river-shannon-to-move-into-severe-risk-category-195813"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8.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6.xml.rels><?xml version="1.0" encoding="UTF-8" standalone="yes"?>
<Relationships xmlns="http://schemas.openxmlformats.org/package/2006/relationships"><Relationship Id="rId3" Type="http://schemas.openxmlformats.org/officeDocument/2006/relationships/hyperlink" Target="https://momentumconsulting.ie/team/laura-magan/" TargetMode="External"/><Relationship Id="rId2" Type="http://schemas.openxmlformats.org/officeDocument/2006/relationships/hyperlink" Target="https://www.tourismrecovery.eu/" TargetMode="External"/><Relationship Id="rId1" Type="http://schemas.openxmlformats.org/officeDocument/2006/relationships/slideLayout" Target="../slideLayouts/slideLayout73.xml"/><Relationship Id="rId5" Type="http://schemas.openxmlformats.org/officeDocument/2006/relationships/image" Target="../media/image88.jpeg"/><Relationship Id="rId4" Type="http://schemas.openxmlformats.org/officeDocument/2006/relationships/hyperlink" Target="https://www.facebook.com/tourismcrisisrecover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E3EA55-9759-7ED0-D15C-2C5A250022BE}"/>
              </a:ext>
            </a:extLst>
          </p:cNvPr>
          <p:cNvSpPr>
            <a:spLocks noGrp="1"/>
          </p:cNvSpPr>
          <p:nvPr>
            <p:ph type="body" sz="quarter" idx="15"/>
          </p:nvPr>
        </p:nvSpPr>
        <p:spPr>
          <a:xfrm>
            <a:off x="817348" y="4476760"/>
            <a:ext cx="10101663" cy="697353"/>
          </a:xfrm>
        </p:spPr>
        <p:txBody>
          <a:bodyPr/>
          <a:lstStyle/>
          <a:p>
            <a:pPr>
              <a:lnSpc>
                <a:spcPct val="100000"/>
              </a:lnSpc>
              <a:spcBef>
                <a:spcPts val="0"/>
              </a:spcBef>
            </a:pPr>
            <a:r>
              <a:rPr lang="en-US" sz="2800" dirty="0"/>
              <a:t>Regional Tourism Crisis Management Plan</a:t>
            </a:r>
          </a:p>
          <a:p>
            <a:pPr>
              <a:lnSpc>
                <a:spcPct val="100000"/>
              </a:lnSpc>
              <a:spcBef>
                <a:spcPts val="0"/>
              </a:spcBef>
            </a:pPr>
            <a:r>
              <a:rPr lang="en-US" sz="2200" b="0" i="1" dirty="0">
                <a:solidFill>
                  <a:schemeClr val="bg1"/>
                </a:solidFill>
              </a:rPr>
              <a:t>(</a:t>
            </a:r>
            <a:r>
              <a:rPr lang="en-US" sz="2200" b="0" i="1" dirty="0"/>
              <a:t>Short-Term Response and Recovery Plan Driven by the Crisis Management Unit)</a:t>
            </a:r>
            <a:endParaRPr lang="en-US" sz="2200" b="0" i="1" dirty="0">
              <a:solidFill>
                <a:schemeClr val="bg1"/>
              </a:solidFill>
            </a:endParaRPr>
          </a:p>
          <a:p>
            <a:endParaRPr lang="en-IE" sz="2400" dirty="0"/>
          </a:p>
        </p:txBody>
      </p:sp>
      <p:sp>
        <p:nvSpPr>
          <p:cNvPr id="4" name="Text Placeholder 3">
            <a:extLst>
              <a:ext uri="{FF2B5EF4-FFF2-40B4-BE49-F238E27FC236}">
                <a16:creationId xmlns:a16="http://schemas.microsoft.com/office/drawing/2014/main" id="{4FC3F148-6E68-05B5-0D92-B41B8A44F575}"/>
              </a:ext>
            </a:extLst>
          </p:cNvPr>
          <p:cNvSpPr>
            <a:spLocks noGrp="1"/>
          </p:cNvSpPr>
          <p:nvPr>
            <p:ph type="body" sz="quarter" idx="16"/>
          </p:nvPr>
        </p:nvSpPr>
        <p:spPr>
          <a:xfrm>
            <a:off x="817349" y="3633385"/>
            <a:ext cx="5278651" cy="697353"/>
          </a:xfrm>
        </p:spPr>
        <p:txBody>
          <a:bodyPr>
            <a:noAutofit/>
          </a:bodyPr>
          <a:lstStyle/>
          <a:p>
            <a:r>
              <a:rPr lang="en-IE" sz="6000" b="1" dirty="0"/>
              <a:t>Module 5</a:t>
            </a:r>
          </a:p>
        </p:txBody>
      </p:sp>
      <p:sp>
        <p:nvSpPr>
          <p:cNvPr id="5" name="TextBox 4">
            <a:extLst>
              <a:ext uri="{FF2B5EF4-FFF2-40B4-BE49-F238E27FC236}">
                <a16:creationId xmlns:a16="http://schemas.microsoft.com/office/drawing/2014/main" id="{44BD95F2-86C7-498E-E319-CA13B72068C9}"/>
              </a:ext>
            </a:extLst>
          </p:cNvPr>
          <p:cNvSpPr txBox="1"/>
          <p:nvPr/>
        </p:nvSpPr>
        <p:spPr>
          <a:xfrm>
            <a:off x="817349" y="2201904"/>
            <a:ext cx="6257925" cy="1107996"/>
          </a:xfrm>
          <a:prstGeom prst="rect">
            <a:avLst/>
          </a:prstGeom>
          <a:noFill/>
        </p:spPr>
        <p:txBody>
          <a:bodyPr wrap="square" rtlCol="0">
            <a:spAutoFit/>
          </a:bodyPr>
          <a:lstStyle/>
          <a:p>
            <a:r>
              <a:rPr lang="en-IE" sz="2400" dirty="0">
                <a:solidFill>
                  <a:srgbClr val="7A547C"/>
                </a:solidFill>
              </a:rPr>
              <a:t>Regional Tourism Crisis Management (RTCM)</a:t>
            </a:r>
          </a:p>
          <a:p>
            <a:r>
              <a:rPr lang="en-IE" sz="2400" dirty="0">
                <a:solidFill>
                  <a:srgbClr val="7A547C"/>
                </a:solidFill>
              </a:rPr>
              <a:t>HEI Course, 2023</a:t>
            </a:r>
          </a:p>
          <a:p>
            <a:r>
              <a:rPr lang="en-IE" i="1" dirty="0">
                <a:solidFill>
                  <a:srgbClr val="7A547C"/>
                </a:solidFill>
              </a:rPr>
              <a:t>Developed by Laura Magan (Momentum) </a:t>
            </a:r>
          </a:p>
        </p:txBody>
      </p:sp>
    </p:spTree>
    <p:extLst>
      <p:ext uri="{BB962C8B-B14F-4D97-AF65-F5344CB8AC3E}">
        <p14:creationId xmlns:p14="http://schemas.microsoft.com/office/powerpoint/2010/main" val="338463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0A2053-FD63-7330-22FA-8D9BF9CCC868}"/>
              </a:ext>
            </a:extLst>
          </p:cNvPr>
          <p:cNvSpPr>
            <a:spLocks noGrp="1"/>
          </p:cNvSpPr>
          <p:nvPr>
            <p:ph type="body" sz="quarter" idx="16"/>
          </p:nvPr>
        </p:nvSpPr>
        <p:spPr>
          <a:xfrm>
            <a:off x="272258" y="214755"/>
            <a:ext cx="7957342" cy="4635150"/>
          </a:xfrm>
        </p:spPr>
        <p:txBody>
          <a:bodyPr>
            <a:normAutofit fontScale="25000" lnSpcReduction="20000"/>
          </a:bodyPr>
          <a:lstStyle/>
          <a:p>
            <a:pPr>
              <a:lnSpc>
                <a:spcPct val="120000"/>
              </a:lnSpc>
              <a:spcBef>
                <a:spcPts val="0"/>
              </a:spcBef>
            </a:pPr>
            <a:endParaRPr lang="en-IE" dirty="0"/>
          </a:p>
          <a:p>
            <a:pPr>
              <a:lnSpc>
                <a:spcPct val="120000"/>
              </a:lnSpc>
              <a:spcBef>
                <a:spcPts val="0"/>
              </a:spcBef>
            </a:pPr>
            <a:r>
              <a:rPr lang="en-US" sz="14400" b="1" dirty="0"/>
              <a:t>A Crisis Management Plan is Critical for Regional Tourism Sustainability</a:t>
            </a:r>
          </a:p>
          <a:p>
            <a:pPr>
              <a:lnSpc>
                <a:spcPct val="120000"/>
              </a:lnSpc>
              <a:spcBef>
                <a:spcPts val="0"/>
              </a:spcBef>
            </a:pPr>
            <a:endParaRPr lang="en-US" sz="8000" b="1" dirty="0"/>
          </a:p>
          <a:p>
            <a:pPr>
              <a:lnSpc>
                <a:spcPct val="120000"/>
              </a:lnSpc>
              <a:spcBef>
                <a:spcPts val="0"/>
              </a:spcBef>
            </a:pPr>
            <a:r>
              <a:rPr lang="en-GB" sz="8000" dirty="0"/>
              <a:t>Developing a Regional Tourism Crisis Management Plan </a:t>
            </a:r>
            <a:r>
              <a:rPr lang="en-GB" sz="8000" b="0" i="0" dirty="0">
                <a:effectLst/>
              </a:rPr>
              <a:t>for smart crisis planning and management is no longer an </a:t>
            </a:r>
            <a:r>
              <a:rPr lang="en-GB" sz="8000" dirty="0"/>
              <a:t>option. </a:t>
            </a:r>
            <a:r>
              <a:rPr lang="en-GB" sz="8000" b="0" i="0" dirty="0">
                <a:effectLst/>
              </a:rPr>
              <a:t>In an age of the </a:t>
            </a:r>
            <a:r>
              <a:rPr lang="en-GB" sz="8000" b="0" i="0" u="sng" dirty="0">
                <a:effectLst/>
                <a:hlinkClick r:id="rId2">
                  <a:extLst>
                    <a:ext uri="{A12FA001-AC4F-418D-AE19-62706E023703}">
                      <ahyp:hlinkClr xmlns:ahyp="http://schemas.microsoft.com/office/drawing/2018/hyperlinkcolor" val="tx"/>
                    </a:ext>
                  </a:extLst>
                </a:hlinkClick>
              </a:rPr>
              <a:t>coronavirus pandemic</a:t>
            </a:r>
            <a:r>
              <a:rPr lang="en-GB" sz="8000" b="0" i="0" dirty="0">
                <a:effectLst/>
              </a:rPr>
              <a:t> and increased </a:t>
            </a:r>
            <a:r>
              <a:rPr lang="en-GB" sz="8000" b="0" i="0" u="sng" dirty="0">
                <a:effectLst/>
                <a:hlinkClick r:id="rId3">
                  <a:extLst>
                    <a:ext uri="{A12FA001-AC4F-418D-AE19-62706E023703}">
                      <ahyp:hlinkClr xmlns:ahyp="http://schemas.microsoft.com/office/drawing/2018/hyperlinkcolor" val="tx"/>
                    </a:ext>
                  </a:extLst>
                </a:hlinkClick>
              </a:rPr>
              <a:t>cybersecurity</a:t>
            </a:r>
            <a:r>
              <a:rPr lang="en-GB" sz="8000" b="0" i="0" dirty="0">
                <a:effectLst/>
              </a:rPr>
              <a:t> attacks, tourism regions more than ever should have a </a:t>
            </a:r>
            <a:r>
              <a:rPr lang="en-GB" sz="8000" b="1" i="0" dirty="0">
                <a:effectLst/>
              </a:rPr>
              <a:t>"</a:t>
            </a:r>
            <a:r>
              <a:rPr lang="en-GB" sz="8000" b="1" i="1" dirty="0">
                <a:effectLst/>
              </a:rPr>
              <a:t>when</a:t>
            </a:r>
            <a:r>
              <a:rPr lang="en-GB" sz="8000" b="1" i="0" dirty="0">
                <a:effectLst/>
              </a:rPr>
              <a:t>, not </a:t>
            </a:r>
            <a:r>
              <a:rPr lang="en-GB" sz="8000" b="1" i="1" dirty="0">
                <a:effectLst/>
              </a:rPr>
              <a:t>if</a:t>
            </a:r>
            <a:r>
              <a:rPr lang="en-GB" sz="8000" b="1" i="0" dirty="0">
                <a:effectLst/>
              </a:rPr>
              <a:t>" </a:t>
            </a:r>
            <a:r>
              <a:rPr lang="en-GB" sz="8000" b="0" i="0" dirty="0">
                <a:effectLst/>
              </a:rPr>
              <a:t>mentality regarding crisis management planning and should form a plan as if an incident will happen. It's important to be proactive, rather than reactive. </a:t>
            </a:r>
            <a:r>
              <a:rPr lang="en-GB" sz="8000" dirty="0"/>
              <a:t>A crisis management plan (CMP) helps regions outline how they can respond to a critical situation that would negatively affect their profitability, reputation, or ability to operate. (</a:t>
            </a:r>
            <a:r>
              <a:rPr lang="en-GB" sz="8000" dirty="0">
                <a:hlinkClick r:id="rId4">
                  <a:extLst>
                    <a:ext uri="{A12FA001-AC4F-418D-AE19-62706E023703}">
                      <ahyp:hlinkClr xmlns:ahyp="http://schemas.microsoft.com/office/drawing/2018/hyperlinkcolor" val="tx"/>
                    </a:ext>
                  </a:extLst>
                </a:hlinkClick>
              </a:rPr>
              <a:t>Source</a:t>
            </a:r>
            <a:r>
              <a:rPr lang="en-GB" sz="8000" dirty="0"/>
              <a:t>). </a:t>
            </a:r>
            <a:endParaRPr lang="en-US" sz="8000" b="1" dirty="0"/>
          </a:p>
        </p:txBody>
      </p:sp>
      <p:pic>
        <p:nvPicPr>
          <p:cNvPr id="2" name="Graphic 1" descr="Touchscreen with solid fill">
            <a:extLst>
              <a:ext uri="{FF2B5EF4-FFF2-40B4-BE49-F238E27FC236}">
                <a16:creationId xmlns:a16="http://schemas.microsoft.com/office/drawing/2014/main" id="{3B1C0433-A871-328A-571A-5847C74FCA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0096" y="4313536"/>
            <a:ext cx="914400" cy="914400"/>
          </a:xfrm>
          <a:prstGeom prst="rect">
            <a:avLst/>
          </a:prstGeom>
        </p:spPr>
      </p:pic>
    </p:spTree>
    <p:extLst>
      <p:ext uri="{BB962C8B-B14F-4D97-AF65-F5344CB8AC3E}">
        <p14:creationId xmlns:p14="http://schemas.microsoft.com/office/powerpoint/2010/main" val="64384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D53A6-0C33-CE49-032F-4E341CDDBC47}"/>
              </a:ext>
            </a:extLst>
          </p:cNvPr>
          <p:cNvSpPr>
            <a:spLocks noGrp="1"/>
          </p:cNvSpPr>
          <p:nvPr>
            <p:ph type="body" sz="quarter" idx="18"/>
          </p:nvPr>
        </p:nvSpPr>
        <p:spPr>
          <a:xfrm>
            <a:off x="600090" y="1063828"/>
            <a:ext cx="5117805" cy="5208494"/>
          </a:xfrm>
        </p:spPr>
        <p:txBody>
          <a:bodyPr>
            <a:normAutofit fontScale="92500" lnSpcReduction="20000"/>
          </a:bodyPr>
          <a:lstStyle/>
          <a:p>
            <a:pPr indent="0">
              <a:lnSpc>
                <a:spcPct val="110000"/>
              </a:lnSpc>
            </a:pPr>
            <a:r>
              <a:rPr lang="en-GB" dirty="0"/>
              <a:t>Strong</a:t>
            </a:r>
            <a:r>
              <a:rPr lang="en-GB" b="0" i="0" dirty="0">
                <a:effectLst/>
              </a:rPr>
              <a:t> regional tourism crisis management requires a strong crisis strategy, </a:t>
            </a:r>
            <a:r>
              <a:rPr lang="en-GB" i="0" dirty="0">
                <a:effectLst/>
              </a:rPr>
              <a:t>plan, manuals, and other support materials so everyone is singing from the same hymn sheet and;</a:t>
            </a:r>
          </a:p>
          <a:p>
            <a:pPr marL="571500" indent="-342900">
              <a:lnSpc>
                <a:spcPct val="110000"/>
              </a:lnSpc>
              <a:buFont typeface="Wingdings" panose="05000000000000000000" pitchFamily="2" charset="2"/>
              <a:buChar char="v"/>
            </a:pPr>
            <a:r>
              <a:rPr lang="en-GB" i="0" dirty="0">
                <a:effectLst/>
              </a:rPr>
              <a:t>can promptly respond to a disaster or crisis event in an adequate way; and</a:t>
            </a:r>
          </a:p>
          <a:p>
            <a:pPr marL="571500" indent="-342900">
              <a:lnSpc>
                <a:spcPct val="110000"/>
              </a:lnSpc>
              <a:buFont typeface="Wingdings" panose="05000000000000000000" pitchFamily="2" charset="2"/>
              <a:buChar char="v"/>
            </a:pPr>
            <a:r>
              <a:rPr lang="en-GB" i="0" dirty="0">
                <a:effectLst/>
              </a:rPr>
              <a:t>minimize the negative impacts on visitors and the tourism industry. </a:t>
            </a:r>
          </a:p>
          <a:p>
            <a:pPr indent="0">
              <a:lnSpc>
                <a:spcPct val="110000"/>
              </a:lnSpc>
            </a:pPr>
            <a:r>
              <a:rPr lang="en-GB" b="0" i="0" dirty="0">
                <a:effectLst/>
              </a:rPr>
              <a:t>Well-prepared destination and tourism businesses are quick to get involved to become part of the crisis plan so they too can take necessary actions for crisis preparation, mitigation, response and post-disaster recovery.</a:t>
            </a:r>
            <a:endParaRPr lang="en-IE" dirty="0"/>
          </a:p>
        </p:txBody>
      </p:sp>
      <p:sp>
        <p:nvSpPr>
          <p:cNvPr id="3" name="Text Placeholder 2">
            <a:extLst>
              <a:ext uri="{FF2B5EF4-FFF2-40B4-BE49-F238E27FC236}">
                <a16:creationId xmlns:a16="http://schemas.microsoft.com/office/drawing/2014/main" id="{E0F91143-6CE5-48D5-28D0-ECD79469330D}"/>
              </a:ext>
            </a:extLst>
          </p:cNvPr>
          <p:cNvSpPr>
            <a:spLocks noGrp="1"/>
          </p:cNvSpPr>
          <p:nvPr>
            <p:ph type="body" sz="quarter" idx="16"/>
          </p:nvPr>
        </p:nvSpPr>
        <p:spPr>
          <a:xfrm>
            <a:off x="734714" y="472643"/>
            <a:ext cx="5085159" cy="582221"/>
          </a:xfrm>
        </p:spPr>
        <p:txBody>
          <a:bodyPr>
            <a:normAutofit fontScale="77500" lnSpcReduction="20000"/>
          </a:bodyPr>
          <a:lstStyle/>
          <a:p>
            <a:r>
              <a:rPr lang="en-IE" dirty="0"/>
              <a:t>Tourism Crisis Management Plans</a:t>
            </a:r>
          </a:p>
        </p:txBody>
      </p:sp>
      <p:pic>
        <p:nvPicPr>
          <p:cNvPr id="5" name="Picture 4" descr="A picture containing sky, ground, outdoor, person&#10;&#10;Description automatically generated">
            <a:extLst>
              <a:ext uri="{FF2B5EF4-FFF2-40B4-BE49-F238E27FC236}">
                <a16:creationId xmlns:a16="http://schemas.microsoft.com/office/drawing/2014/main" id="{3F212F8D-3E78-037B-0D19-4A99509A82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2129" y="1308847"/>
            <a:ext cx="5819871" cy="3872236"/>
          </a:xfrm>
          <a:prstGeom prst="rect">
            <a:avLst/>
          </a:prstGeom>
        </p:spPr>
      </p:pic>
      <p:sp>
        <p:nvSpPr>
          <p:cNvPr id="7" name="Frame 6">
            <a:extLst>
              <a:ext uri="{FF2B5EF4-FFF2-40B4-BE49-F238E27FC236}">
                <a16:creationId xmlns:a16="http://schemas.microsoft.com/office/drawing/2014/main" id="{D5F03CB7-FA58-A002-291D-A180A78030B9}"/>
              </a:ext>
            </a:extLst>
          </p:cNvPr>
          <p:cNvSpPr/>
          <p:nvPr/>
        </p:nvSpPr>
        <p:spPr>
          <a:xfrm rot="20572014">
            <a:off x="6821419" y="2711497"/>
            <a:ext cx="4718021" cy="1066937"/>
          </a:xfrm>
          <a:prstGeom prst="frame">
            <a:avLst/>
          </a:prstGeom>
          <a:solidFill>
            <a:srgbClr val="FF53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solidFill>
                  <a:srgbClr val="FF0000"/>
                </a:solidFill>
              </a:rPr>
              <a:t>CANCELLED</a:t>
            </a:r>
          </a:p>
        </p:txBody>
      </p:sp>
    </p:spTree>
    <p:extLst>
      <p:ext uri="{BB962C8B-B14F-4D97-AF65-F5344CB8AC3E}">
        <p14:creationId xmlns:p14="http://schemas.microsoft.com/office/powerpoint/2010/main" val="376566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1C884-6278-7F31-707E-7BD6CC09DAF5}"/>
              </a:ext>
            </a:extLst>
          </p:cNvPr>
          <p:cNvSpPr>
            <a:spLocks noGrp="1"/>
          </p:cNvSpPr>
          <p:nvPr>
            <p:ph type="body" sz="quarter" idx="18"/>
          </p:nvPr>
        </p:nvSpPr>
        <p:spPr>
          <a:xfrm>
            <a:off x="644362" y="1011732"/>
            <a:ext cx="5554972" cy="5677438"/>
          </a:xfrm>
        </p:spPr>
        <p:txBody>
          <a:bodyPr>
            <a:noAutofit/>
          </a:bodyPr>
          <a:lstStyle/>
          <a:p>
            <a:pPr marL="0" indent="0" algn="l">
              <a:lnSpc>
                <a:spcPct val="100000"/>
              </a:lnSpc>
              <a:spcBef>
                <a:spcPts val="0"/>
              </a:spcBef>
            </a:pPr>
            <a:r>
              <a:rPr lang="en-GB" sz="2100" b="1" i="0" u="none" strike="noStrike" dirty="0">
                <a:effectLst/>
              </a:rPr>
              <a:t>Crises are a fact of life, whether novel viruses, natural disasters, cyberattacks, or any other form of critical event. </a:t>
            </a:r>
            <a:r>
              <a:rPr lang="en-GB" sz="2100" dirty="0"/>
              <a:t>CMPs are what tourism businesses, agencies, operators and regions </a:t>
            </a:r>
            <a:r>
              <a:rPr lang="en-GB" sz="2100" b="1" dirty="0"/>
              <a:t>can do to </a:t>
            </a:r>
            <a:r>
              <a:rPr lang="en-GB" sz="2100" b="1" i="0" u="none" strike="noStrike" dirty="0">
                <a:effectLst/>
              </a:rPr>
              <a:t>prepare, respond and recover</a:t>
            </a:r>
            <a:r>
              <a:rPr lang="en-GB" sz="2100" b="0" i="0" u="none" strike="noStrike" dirty="0">
                <a:effectLst/>
              </a:rPr>
              <a:t>.</a:t>
            </a:r>
          </a:p>
          <a:p>
            <a:pPr marL="0" indent="0" algn="l">
              <a:lnSpc>
                <a:spcPct val="100000"/>
              </a:lnSpc>
              <a:spcBef>
                <a:spcPts val="0"/>
              </a:spcBef>
            </a:pPr>
            <a:endParaRPr lang="en-GB" sz="2100" b="0" i="0" u="none" strike="noStrike" dirty="0">
              <a:effectLst/>
            </a:endParaRPr>
          </a:p>
          <a:p>
            <a:pPr marL="0" indent="0" algn="l">
              <a:lnSpc>
                <a:spcPct val="100000"/>
              </a:lnSpc>
              <a:spcBef>
                <a:spcPts val="0"/>
              </a:spcBef>
            </a:pPr>
            <a:r>
              <a:rPr lang="en-GB" sz="2100" b="0" i="0" u="none" strike="noStrike" dirty="0">
                <a:effectLst/>
              </a:rPr>
              <a:t>The CMP presents all the crisis </a:t>
            </a:r>
            <a:r>
              <a:rPr lang="en-GB" sz="2100" b="1" i="0" u="none" strike="noStrike" dirty="0">
                <a:effectLst/>
              </a:rPr>
              <a:t>preparatory activities </a:t>
            </a:r>
            <a:r>
              <a:rPr lang="en-GB" sz="2100" b="0" i="0" u="none" strike="noStrike" dirty="0">
                <a:effectLst/>
              </a:rPr>
              <a:t>needed – a catalogue of roles, responsibilities, and tasks personnel will perform before, during, and after a crisis.</a:t>
            </a:r>
          </a:p>
          <a:p>
            <a:pPr marL="0" indent="0" algn="l">
              <a:lnSpc>
                <a:spcPct val="100000"/>
              </a:lnSpc>
              <a:spcBef>
                <a:spcPts val="0"/>
              </a:spcBef>
            </a:pPr>
            <a:endParaRPr lang="en-GB" sz="2100" dirty="0"/>
          </a:p>
          <a:p>
            <a:pPr marL="0" indent="0" algn="l">
              <a:lnSpc>
                <a:spcPct val="100000"/>
              </a:lnSpc>
              <a:spcBef>
                <a:spcPts val="0"/>
              </a:spcBef>
            </a:pPr>
            <a:r>
              <a:rPr lang="en-GB" sz="2100" b="0" i="0" u="none" strike="noStrike" dirty="0">
                <a:effectLst/>
              </a:rPr>
              <a:t>The CMP lays out </a:t>
            </a:r>
            <a:r>
              <a:rPr lang="en-GB" sz="2100" b="1" i="0" u="none" strike="noStrike" dirty="0">
                <a:effectLst/>
              </a:rPr>
              <a:t>how the region and its stakeholders can and will respond </a:t>
            </a:r>
            <a:r>
              <a:rPr lang="en-GB" sz="2100" b="0" i="0" u="none" strike="noStrike" dirty="0">
                <a:effectLst/>
              </a:rPr>
              <a:t>to a critical event that could negatively affect its visitors, profitability, reputation, and/or ability to operate. </a:t>
            </a:r>
            <a:r>
              <a:rPr lang="en-GB" sz="2100" i="0" u="none" strike="noStrike" dirty="0"/>
              <a:t>Everyone involved </a:t>
            </a:r>
            <a:r>
              <a:rPr lang="en-GB" sz="2100" dirty="0"/>
              <a:t>knows how to </a:t>
            </a:r>
            <a:r>
              <a:rPr lang="en-GB" sz="2100" b="0" dirty="0">
                <a:effectLst/>
              </a:rPr>
              <a:t>react to a crisis, including who is involved and what they will do. </a:t>
            </a:r>
            <a:endParaRPr lang="en-GB" sz="2100" b="0" i="0" u="none" strike="noStrike" dirty="0">
              <a:effectLst/>
            </a:endParaRPr>
          </a:p>
          <a:p>
            <a:pPr marL="0" indent="0" algn="l">
              <a:lnSpc>
                <a:spcPct val="100000"/>
              </a:lnSpc>
              <a:spcBef>
                <a:spcPts val="0"/>
              </a:spcBef>
            </a:pPr>
            <a:endParaRPr lang="en-GB" sz="2100" dirty="0"/>
          </a:p>
          <a:p>
            <a:pPr marL="0" indent="0">
              <a:lnSpc>
                <a:spcPct val="100000"/>
              </a:lnSpc>
              <a:spcBef>
                <a:spcPts val="0"/>
              </a:spcBef>
            </a:pPr>
            <a:endParaRPr lang="en-IE" sz="2100" dirty="0"/>
          </a:p>
        </p:txBody>
      </p:sp>
      <p:sp>
        <p:nvSpPr>
          <p:cNvPr id="3" name="Text Placeholder 2">
            <a:extLst>
              <a:ext uri="{FF2B5EF4-FFF2-40B4-BE49-F238E27FC236}">
                <a16:creationId xmlns:a16="http://schemas.microsoft.com/office/drawing/2014/main" id="{65902D45-218E-59A3-A112-495BB9FC7672}"/>
              </a:ext>
            </a:extLst>
          </p:cNvPr>
          <p:cNvSpPr>
            <a:spLocks noGrp="1"/>
          </p:cNvSpPr>
          <p:nvPr>
            <p:ph type="body" sz="quarter" idx="16"/>
          </p:nvPr>
        </p:nvSpPr>
        <p:spPr>
          <a:xfrm>
            <a:off x="349625" y="67987"/>
            <a:ext cx="5949974" cy="595328"/>
          </a:xfrm>
          <a:solidFill>
            <a:schemeClr val="accent2"/>
          </a:solidFill>
        </p:spPr>
        <p:txBody>
          <a:bodyPr anchor="ctr">
            <a:noAutofit/>
          </a:bodyPr>
          <a:lstStyle/>
          <a:p>
            <a:pPr algn="ctr">
              <a:lnSpc>
                <a:spcPct val="100000"/>
              </a:lnSpc>
              <a:spcBef>
                <a:spcPts val="0"/>
              </a:spcBef>
            </a:pPr>
            <a:r>
              <a:rPr lang="en-IE" sz="3000" dirty="0"/>
              <a:t>What is a Crisis Management Plan?</a:t>
            </a:r>
          </a:p>
        </p:txBody>
      </p:sp>
      <p:pic>
        <p:nvPicPr>
          <p:cNvPr id="6" name="Picture Placeholder 5" descr="A picture containing person, sky, outdoor, people&#10;&#10;Description automatically generated">
            <a:extLst>
              <a:ext uri="{FF2B5EF4-FFF2-40B4-BE49-F238E27FC236}">
                <a16:creationId xmlns:a16="http://schemas.microsoft.com/office/drawing/2014/main" id="{7D33DCD2-F0A2-7E0D-2DC2-8EF2FB36DDB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61" b="17361"/>
          <a:stretch>
            <a:fillRect/>
          </a:stretch>
        </p:blipFill>
        <p:spPr>
          <a:xfrm>
            <a:off x="6392300" y="4482"/>
            <a:ext cx="5799700" cy="5677438"/>
          </a:xfrm>
        </p:spPr>
      </p:pic>
      <p:pic>
        <p:nvPicPr>
          <p:cNvPr id="9" name="Graphic 8" descr="Badge Question Mark with solid fill">
            <a:extLst>
              <a:ext uri="{FF2B5EF4-FFF2-40B4-BE49-F238E27FC236}">
                <a16:creationId xmlns:a16="http://schemas.microsoft.com/office/drawing/2014/main" id="{6564787D-3F5C-15B5-6BFE-BED6892191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8386" y="-75522"/>
            <a:ext cx="914400" cy="914400"/>
          </a:xfrm>
          <a:prstGeom prst="rect">
            <a:avLst/>
          </a:prstGeom>
        </p:spPr>
      </p:pic>
    </p:spTree>
    <p:extLst>
      <p:ext uri="{BB962C8B-B14F-4D97-AF65-F5344CB8AC3E}">
        <p14:creationId xmlns:p14="http://schemas.microsoft.com/office/powerpoint/2010/main" val="347989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indoor, area, several&#10;&#10;Description automatically generated">
            <a:extLst>
              <a:ext uri="{FF2B5EF4-FFF2-40B4-BE49-F238E27FC236}">
                <a16:creationId xmlns:a16="http://schemas.microsoft.com/office/drawing/2014/main" id="{14E4DF95-B334-6BF6-C184-F09912C336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1277" r="21277"/>
          <a:stretch>
            <a:fillRect/>
          </a:stretch>
        </p:blipFill>
        <p:spPr>
          <a:xfrm>
            <a:off x="6392300" y="-1266"/>
            <a:ext cx="5799700" cy="5677438"/>
          </a:xfrm>
        </p:spPr>
      </p:pic>
      <p:sp>
        <p:nvSpPr>
          <p:cNvPr id="2" name="Text Placeholder 1">
            <a:extLst>
              <a:ext uri="{FF2B5EF4-FFF2-40B4-BE49-F238E27FC236}">
                <a16:creationId xmlns:a16="http://schemas.microsoft.com/office/drawing/2014/main" id="{2111C884-6278-7F31-707E-7BD6CC09DAF5}"/>
              </a:ext>
            </a:extLst>
          </p:cNvPr>
          <p:cNvSpPr>
            <a:spLocks noGrp="1"/>
          </p:cNvSpPr>
          <p:nvPr>
            <p:ph type="body" sz="quarter" idx="18"/>
          </p:nvPr>
        </p:nvSpPr>
        <p:spPr>
          <a:xfrm>
            <a:off x="538531" y="982385"/>
            <a:ext cx="5529694" cy="5780191"/>
          </a:xfrm>
        </p:spPr>
        <p:txBody>
          <a:bodyPr anchor="ctr">
            <a:noAutofit/>
          </a:bodyPr>
          <a:lstStyle/>
          <a:p>
            <a:pPr marL="0" indent="0"/>
            <a:r>
              <a:rPr lang="en-GB" sz="2200" b="0" i="0" u="none" strike="noStrike" dirty="0">
                <a:effectLst/>
              </a:rPr>
              <a:t>Its purpose is to </a:t>
            </a:r>
            <a:r>
              <a:rPr lang="en-GB" sz="2200" b="1" i="0" u="none" strike="noStrike" dirty="0">
                <a:effectLst/>
              </a:rPr>
              <a:t>avoid or minimize damage</a:t>
            </a:r>
            <a:r>
              <a:rPr lang="en-GB" sz="2200" b="0" i="0" u="none" strike="noStrike" dirty="0">
                <a:effectLst/>
              </a:rPr>
              <a:t>, as well as </a:t>
            </a:r>
            <a:r>
              <a:rPr lang="en-GB" sz="2200" b="1" i="0" u="none" strike="noStrike" dirty="0">
                <a:effectLst/>
              </a:rPr>
              <a:t>provide direction </a:t>
            </a:r>
            <a:r>
              <a:rPr lang="en-GB" sz="2200" b="0" i="0" u="none" strike="noStrike" dirty="0">
                <a:effectLst/>
              </a:rPr>
              <a:t>on critical matters, such as personnel, safety, resources, and communications – so they can be actioned effectively during the crisis.</a:t>
            </a:r>
          </a:p>
          <a:p>
            <a:pPr marL="0" indent="0"/>
            <a:endParaRPr lang="en-GB" sz="2200" b="0" i="0" u="none" strike="noStrike" dirty="0">
              <a:effectLst/>
            </a:endParaRPr>
          </a:p>
          <a:p>
            <a:pPr marL="0" indent="0"/>
            <a:r>
              <a:rPr lang="en-GB" sz="2200" b="1" dirty="0"/>
              <a:t>It Helps Mitigate Loss &amp; Damage. The answer is simple. Planning saves. </a:t>
            </a:r>
            <a:r>
              <a:rPr lang="en-GB" sz="2200" dirty="0"/>
              <a:t>In the emergency or crisis management context. The better prepared a region is for a disaster the less needed to spend resources, time, money, and energy on recovery. </a:t>
            </a:r>
            <a:r>
              <a:rPr lang="en-GB" sz="2200" b="1" dirty="0"/>
              <a:t>CMPs mitigate the loss of unnecessary resources,</a:t>
            </a:r>
            <a:r>
              <a:rPr lang="en-GB" sz="2200" dirty="0"/>
              <a:t> and people, damage to reputation, injuries, money lost, infrastructural damage, health problems…the list goes on.</a:t>
            </a:r>
          </a:p>
          <a:p>
            <a:pPr marL="0" indent="0"/>
            <a:endParaRPr lang="en-IE" sz="2200" dirty="0"/>
          </a:p>
        </p:txBody>
      </p:sp>
      <p:sp>
        <p:nvSpPr>
          <p:cNvPr id="3" name="Text Placeholder 2">
            <a:extLst>
              <a:ext uri="{FF2B5EF4-FFF2-40B4-BE49-F238E27FC236}">
                <a16:creationId xmlns:a16="http://schemas.microsoft.com/office/drawing/2014/main" id="{65902D45-218E-59A3-A112-495BB9FC7672}"/>
              </a:ext>
            </a:extLst>
          </p:cNvPr>
          <p:cNvSpPr>
            <a:spLocks noGrp="1"/>
          </p:cNvSpPr>
          <p:nvPr>
            <p:ph type="body" sz="quarter" idx="16"/>
          </p:nvPr>
        </p:nvSpPr>
        <p:spPr>
          <a:xfrm>
            <a:off x="242046" y="67986"/>
            <a:ext cx="6146339" cy="770891"/>
          </a:xfrm>
          <a:solidFill>
            <a:schemeClr val="accent2"/>
          </a:solidFill>
        </p:spPr>
        <p:txBody>
          <a:bodyPr anchor="ctr">
            <a:noAutofit/>
          </a:bodyPr>
          <a:lstStyle/>
          <a:p>
            <a:pPr algn="ctr">
              <a:lnSpc>
                <a:spcPct val="100000"/>
              </a:lnSpc>
              <a:spcBef>
                <a:spcPts val="0"/>
              </a:spcBef>
            </a:pPr>
            <a:r>
              <a:rPr lang="en-IE" sz="2400" dirty="0"/>
              <a:t>Tourism Regions Need a Crisis Management Plan</a:t>
            </a:r>
          </a:p>
        </p:txBody>
      </p:sp>
      <p:pic>
        <p:nvPicPr>
          <p:cNvPr id="4" name="Graphic 3" descr="Badge Question Mark with solid fill">
            <a:extLst>
              <a:ext uri="{FF2B5EF4-FFF2-40B4-BE49-F238E27FC236}">
                <a16:creationId xmlns:a16="http://schemas.microsoft.com/office/drawing/2014/main" id="{E3152A0A-C7CA-005F-A4B7-7FE77091CD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8386" y="-75522"/>
            <a:ext cx="914400" cy="914400"/>
          </a:xfrm>
          <a:prstGeom prst="rect">
            <a:avLst/>
          </a:prstGeom>
        </p:spPr>
      </p:pic>
    </p:spTree>
    <p:extLst>
      <p:ext uri="{BB962C8B-B14F-4D97-AF65-F5344CB8AC3E}">
        <p14:creationId xmlns:p14="http://schemas.microsoft.com/office/powerpoint/2010/main" val="35888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indoor, area, several&#10;&#10;Description automatically generated">
            <a:extLst>
              <a:ext uri="{FF2B5EF4-FFF2-40B4-BE49-F238E27FC236}">
                <a16:creationId xmlns:a16="http://schemas.microsoft.com/office/drawing/2014/main" id="{14E4DF95-B334-6BF6-C184-F09912C336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1277" r="21277"/>
          <a:stretch>
            <a:fillRect/>
          </a:stretch>
        </p:blipFill>
        <p:spPr>
          <a:xfrm>
            <a:off x="6392300" y="-1266"/>
            <a:ext cx="5799700" cy="5677438"/>
          </a:xfrm>
        </p:spPr>
      </p:pic>
      <p:sp>
        <p:nvSpPr>
          <p:cNvPr id="2" name="Text Placeholder 1">
            <a:extLst>
              <a:ext uri="{FF2B5EF4-FFF2-40B4-BE49-F238E27FC236}">
                <a16:creationId xmlns:a16="http://schemas.microsoft.com/office/drawing/2014/main" id="{2111C884-6278-7F31-707E-7BD6CC09DAF5}"/>
              </a:ext>
            </a:extLst>
          </p:cNvPr>
          <p:cNvSpPr>
            <a:spLocks noGrp="1"/>
          </p:cNvSpPr>
          <p:nvPr>
            <p:ph type="body" sz="quarter" idx="18"/>
          </p:nvPr>
        </p:nvSpPr>
        <p:spPr>
          <a:xfrm>
            <a:off x="735965" y="1116856"/>
            <a:ext cx="5226738" cy="4834535"/>
          </a:xfrm>
        </p:spPr>
        <p:txBody>
          <a:bodyPr>
            <a:noAutofit/>
          </a:bodyPr>
          <a:lstStyle/>
          <a:p>
            <a:pPr marL="0" indent="0"/>
            <a:r>
              <a:rPr lang="en-GB" sz="2200" b="1" dirty="0"/>
              <a:t>Peace of Mind. </a:t>
            </a:r>
            <a:r>
              <a:rPr lang="en-GB" sz="2200" dirty="0"/>
              <a:t>It </a:t>
            </a:r>
            <a:r>
              <a:rPr lang="en-GB" sz="2200" b="1" dirty="0"/>
              <a:t>gives stakeholders and regions peace of mind</a:t>
            </a:r>
            <a:r>
              <a:rPr lang="en-GB" sz="2200" dirty="0"/>
              <a:t>, uncovers risk, provides a sense of security and safety, maintains reputation, accelerates response and recovery, and might ensure compliance and efficiencies. These positive outcomes are transferred to visitors and tourists.</a:t>
            </a:r>
          </a:p>
          <a:p>
            <a:pPr marL="0" indent="0"/>
            <a:r>
              <a:rPr lang="en-GB" sz="2200" dirty="0"/>
              <a:t>Not all regions have a sufficient crisis plan. Given its importance, it’s imperative to get the CMP and crisis management planning right. Since every region is different this is not an easy task. Its definitely true to say even similar regions will have an often very different CMP.</a:t>
            </a:r>
          </a:p>
          <a:p>
            <a:pPr marL="0" indent="0"/>
            <a:r>
              <a:rPr lang="en-GB" sz="2200" dirty="0"/>
              <a:t>This section will demonstrate how to create a Crisis Management Plan</a:t>
            </a:r>
            <a:endParaRPr lang="en-IE" sz="2200" dirty="0"/>
          </a:p>
        </p:txBody>
      </p:sp>
      <p:sp>
        <p:nvSpPr>
          <p:cNvPr id="3" name="Text Placeholder 2">
            <a:extLst>
              <a:ext uri="{FF2B5EF4-FFF2-40B4-BE49-F238E27FC236}">
                <a16:creationId xmlns:a16="http://schemas.microsoft.com/office/drawing/2014/main" id="{65902D45-218E-59A3-A112-495BB9FC7672}"/>
              </a:ext>
            </a:extLst>
          </p:cNvPr>
          <p:cNvSpPr>
            <a:spLocks noGrp="1"/>
          </p:cNvSpPr>
          <p:nvPr>
            <p:ph type="body" sz="quarter" idx="16"/>
          </p:nvPr>
        </p:nvSpPr>
        <p:spPr>
          <a:xfrm>
            <a:off x="242046" y="67986"/>
            <a:ext cx="6146339" cy="770891"/>
          </a:xfrm>
          <a:solidFill>
            <a:schemeClr val="accent2"/>
          </a:solidFill>
        </p:spPr>
        <p:txBody>
          <a:bodyPr anchor="ctr">
            <a:noAutofit/>
          </a:bodyPr>
          <a:lstStyle/>
          <a:p>
            <a:pPr algn="ctr">
              <a:lnSpc>
                <a:spcPct val="100000"/>
              </a:lnSpc>
              <a:spcBef>
                <a:spcPts val="0"/>
              </a:spcBef>
            </a:pPr>
            <a:r>
              <a:rPr lang="en-IE" sz="2400" dirty="0"/>
              <a:t>Tourism Regions Need a Crisis Management Plan</a:t>
            </a:r>
          </a:p>
        </p:txBody>
      </p:sp>
      <p:pic>
        <p:nvPicPr>
          <p:cNvPr id="4" name="Graphic 3" descr="Badge Question Mark with solid fill">
            <a:extLst>
              <a:ext uri="{FF2B5EF4-FFF2-40B4-BE49-F238E27FC236}">
                <a16:creationId xmlns:a16="http://schemas.microsoft.com/office/drawing/2014/main" id="{E3152A0A-C7CA-005F-A4B7-7FE77091CD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8386" y="-75522"/>
            <a:ext cx="914400" cy="914400"/>
          </a:xfrm>
          <a:prstGeom prst="rect">
            <a:avLst/>
          </a:prstGeom>
        </p:spPr>
      </p:pic>
    </p:spTree>
    <p:extLst>
      <p:ext uri="{BB962C8B-B14F-4D97-AF65-F5344CB8AC3E}">
        <p14:creationId xmlns:p14="http://schemas.microsoft.com/office/powerpoint/2010/main" val="394300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10085D-884F-302C-7090-828478B3AA7A}"/>
              </a:ext>
            </a:extLst>
          </p:cNvPr>
          <p:cNvSpPr/>
          <p:nvPr/>
        </p:nvSpPr>
        <p:spPr>
          <a:xfrm>
            <a:off x="257175" y="2270925"/>
            <a:ext cx="5461602" cy="443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119135" y="182284"/>
            <a:ext cx="5957047" cy="1095269"/>
          </a:xfrm>
        </p:spPr>
        <p:txBody>
          <a:bodyPr anchor="ctr">
            <a:normAutofit fontScale="92500" lnSpcReduction="10000"/>
          </a:bodyPr>
          <a:lstStyle/>
          <a:p>
            <a:pPr algn="ctr"/>
            <a:r>
              <a:rPr lang="en-IE" dirty="0">
                <a:solidFill>
                  <a:srgbClr val="F27954"/>
                </a:solidFill>
              </a:rPr>
              <a:t>The CMP is a </a:t>
            </a:r>
          </a:p>
          <a:p>
            <a:pPr algn="ctr"/>
            <a:r>
              <a:rPr lang="en-IE" dirty="0">
                <a:solidFill>
                  <a:srgbClr val="F27954"/>
                </a:solidFill>
              </a:rPr>
              <a:t>Competitive Advantage</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322908" y="1175656"/>
            <a:ext cx="5395869" cy="5500060"/>
          </a:xfrm>
        </p:spPr>
        <p:txBody>
          <a:bodyPr>
            <a:noAutofit/>
          </a:bodyPr>
          <a:lstStyle/>
          <a:p>
            <a:pPr marL="0" indent="0" algn="l" fontAlgn="base">
              <a:lnSpc>
                <a:spcPct val="100000"/>
              </a:lnSpc>
              <a:spcBef>
                <a:spcPts val="0"/>
              </a:spcBef>
            </a:pPr>
            <a:endParaRPr lang="en-GB" sz="2000" dirty="0">
              <a:solidFill>
                <a:srgbClr val="4D4D4D"/>
              </a:solidFill>
            </a:endParaRPr>
          </a:p>
          <a:p>
            <a:pPr marL="0" indent="0" algn="l" fontAlgn="base">
              <a:lnSpc>
                <a:spcPct val="100000"/>
              </a:lnSpc>
              <a:spcBef>
                <a:spcPts val="0"/>
              </a:spcBef>
            </a:pPr>
            <a:r>
              <a:rPr lang="en-GB" sz="2000" dirty="0">
                <a:solidFill>
                  <a:srgbClr val="4D4D4D"/>
                </a:solidFill>
              </a:rPr>
              <a:t>Good crisis management is a competitive advantage. </a:t>
            </a:r>
          </a:p>
          <a:p>
            <a:pPr marL="0" indent="0" algn="l" fontAlgn="base">
              <a:lnSpc>
                <a:spcPct val="100000"/>
              </a:lnSpc>
              <a:spcBef>
                <a:spcPts val="0"/>
              </a:spcBef>
            </a:pPr>
            <a:endParaRPr lang="en-GB" sz="2000" dirty="0">
              <a:solidFill>
                <a:srgbClr val="4D4D4D"/>
              </a:solidFill>
            </a:endParaRPr>
          </a:p>
          <a:p>
            <a:pPr marL="0" indent="0" algn="l" fontAlgn="base">
              <a:lnSpc>
                <a:spcPct val="100000"/>
              </a:lnSpc>
              <a:spcBef>
                <a:spcPts val="0"/>
              </a:spcBef>
            </a:pPr>
            <a:r>
              <a:rPr lang="en-GB" sz="2000" dirty="0"/>
              <a:t>For example, the </a:t>
            </a:r>
            <a:r>
              <a:rPr lang="en-GB" sz="2000" dirty="0">
                <a:hlinkClick r:id="rId2">
                  <a:extLst>
                    <a:ext uri="{A12FA001-AC4F-418D-AE19-62706E023703}">
                      <ahyp:hlinkClr xmlns:ahyp="http://schemas.microsoft.com/office/drawing/2018/hyperlinkcolor" val="tx"/>
                    </a:ext>
                  </a:extLst>
                </a:hlinkClick>
              </a:rPr>
              <a:t>Incident Command System,</a:t>
            </a:r>
            <a:r>
              <a:rPr lang="en-GB" sz="2000" dirty="0"/>
              <a:t> which originated as a structure to streamline the coordination of different agencies fighting California wildfires, is becoming more widely adopted because it enables faster, more efficient responses. </a:t>
            </a:r>
          </a:p>
          <a:p>
            <a:pPr marL="0" indent="0" algn="l" fontAlgn="base">
              <a:lnSpc>
                <a:spcPct val="100000"/>
              </a:lnSpc>
              <a:spcBef>
                <a:spcPts val="0"/>
              </a:spcBef>
            </a:pPr>
            <a:endParaRPr lang="en-GB" sz="2000" dirty="0"/>
          </a:p>
          <a:p>
            <a:pPr marL="0" indent="0" algn="l" fontAlgn="base">
              <a:lnSpc>
                <a:spcPct val="100000"/>
              </a:lnSpc>
              <a:spcBef>
                <a:spcPts val="0"/>
              </a:spcBef>
            </a:pPr>
            <a:r>
              <a:rPr lang="en-GB" sz="2000" dirty="0"/>
              <a:t>The private sector has enhanced the </a:t>
            </a:r>
            <a:r>
              <a:rPr lang="en-GB" sz="2000" dirty="0">
                <a:hlinkClick r:id="rId3">
                  <a:extLst>
                    <a:ext uri="{A12FA001-AC4F-418D-AE19-62706E023703}">
                      <ahyp:hlinkClr xmlns:ahyp="http://schemas.microsoft.com/office/drawing/2018/hyperlinkcolor" val="tx"/>
                    </a:ext>
                  </a:extLst>
                </a:hlinkClick>
              </a:rPr>
              <a:t>efficiency of the Incident Command System</a:t>
            </a:r>
            <a:r>
              <a:rPr lang="en-GB" sz="2000" dirty="0"/>
              <a:t> with technology by embedding features such as real-time incident status reports, dynamic organization charts, audit trails of responses, and form generation. </a:t>
            </a:r>
            <a:endParaRPr lang="en-IE" sz="2000" dirty="0"/>
          </a:p>
        </p:txBody>
      </p:sp>
      <p:pic>
        <p:nvPicPr>
          <p:cNvPr id="10" name="Picture Placeholder 9" descr="A picture containing tree&#10;&#10;Description automatically generated">
            <a:extLst>
              <a:ext uri="{FF2B5EF4-FFF2-40B4-BE49-F238E27FC236}">
                <a16:creationId xmlns:a16="http://schemas.microsoft.com/office/drawing/2014/main" id="{C42E2990-2E98-FA66-7BAB-817AD083C300}"/>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l="17571" r="17571"/>
          <a:stretch>
            <a:fillRect/>
          </a:stretch>
        </p:blipFill>
        <p:spPr/>
      </p:pic>
    </p:spTree>
    <p:extLst>
      <p:ext uri="{BB962C8B-B14F-4D97-AF65-F5344CB8AC3E}">
        <p14:creationId xmlns:p14="http://schemas.microsoft.com/office/powerpoint/2010/main" val="371535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444273" y="1111075"/>
            <a:ext cx="9594753" cy="4406689"/>
          </a:xfrm>
        </p:spPr>
        <p:txBody>
          <a:bodyPr>
            <a:normAutofit fontScale="92500"/>
          </a:bodyPr>
          <a:lstStyle/>
          <a:p>
            <a:pPr marL="0" indent="0">
              <a:lnSpc>
                <a:spcPct val="100000"/>
              </a:lnSpc>
              <a:spcBef>
                <a:spcPts val="0"/>
              </a:spcBef>
            </a:pPr>
            <a:r>
              <a:rPr lang="en-GB" sz="2600" b="1" i="0" dirty="0">
                <a:effectLst/>
              </a:rPr>
              <a:t>A Study states how to Improve Tourist Experiences with Destination Safety</a:t>
            </a:r>
          </a:p>
          <a:p>
            <a:pPr marL="0" indent="0">
              <a:lnSpc>
                <a:spcPct val="100000"/>
              </a:lnSpc>
              <a:spcBef>
                <a:spcPts val="0"/>
              </a:spcBef>
            </a:pPr>
            <a:endParaRPr lang="en-GB" sz="2600" b="1" dirty="0"/>
          </a:p>
          <a:p>
            <a:pPr marL="0" indent="0">
              <a:lnSpc>
                <a:spcPct val="100000"/>
              </a:lnSpc>
              <a:spcBef>
                <a:spcPts val="0"/>
              </a:spcBef>
            </a:pPr>
            <a:r>
              <a:rPr lang="en-GB" b="0" i="0" dirty="0">
                <a:effectLst/>
                <a:latin typeface="NexusSerif"/>
              </a:rPr>
              <a:t>Tourists tend to remember a destination's prominent safety features or activities (</a:t>
            </a:r>
            <a:r>
              <a:rPr lang="en-GB" b="0" i="0" u="none" strike="noStrike" dirty="0">
                <a:effectLst/>
                <a:latin typeface="NexusSerif"/>
                <a:hlinkClick r:id="rId2">
                  <a:extLst>
                    <a:ext uri="{A12FA001-AC4F-418D-AE19-62706E023703}">
                      <ahyp:hlinkClr xmlns:ahyp="http://schemas.microsoft.com/office/drawing/2018/hyperlinkcolor" val="tx"/>
                    </a:ext>
                  </a:extLst>
                </a:hlinkClick>
              </a:rPr>
              <a:t>Yu et al., 2021</a:t>
            </a:r>
            <a:r>
              <a:rPr lang="en-GB" b="0" i="0" dirty="0">
                <a:effectLst/>
                <a:latin typeface="NexusSerif"/>
              </a:rPr>
              <a:t>). When destination safety is better than expected, tourists are more likely to revisit, share the experience with prospective tourists, and recommend the destination to others (</a:t>
            </a:r>
            <a:r>
              <a:rPr lang="en-GB" b="0" i="0" u="none" strike="noStrike" dirty="0">
                <a:effectLst/>
                <a:latin typeface="NexusSerif"/>
                <a:hlinkClick r:id="rId3">
                  <a:extLst>
                    <a:ext uri="{A12FA001-AC4F-418D-AE19-62706E023703}">
                      <ahyp:hlinkClr xmlns:ahyp="http://schemas.microsoft.com/office/drawing/2018/hyperlinkcolor" val="tx"/>
                    </a:ext>
                  </a:extLst>
                </a:hlinkClick>
              </a:rPr>
              <a:t>Zhang, Wu, &amp; </a:t>
            </a:r>
            <a:r>
              <a:rPr lang="en-GB" b="0" i="0" u="none" strike="noStrike" dirty="0" err="1">
                <a:effectLst/>
                <a:latin typeface="NexusSerif"/>
                <a:hlinkClick r:id="rId3">
                  <a:extLst>
                    <a:ext uri="{A12FA001-AC4F-418D-AE19-62706E023703}">
                      <ahyp:hlinkClr xmlns:ahyp="http://schemas.microsoft.com/office/drawing/2018/hyperlinkcolor" val="tx"/>
                    </a:ext>
                  </a:extLst>
                </a:hlinkClick>
              </a:rPr>
              <a:t>Buhalis</a:t>
            </a:r>
            <a:r>
              <a:rPr lang="en-GB" b="0" i="0" u="none" strike="noStrike" dirty="0">
                <a:effectLst/>
                <a:latin typeface="NexusSerif"/>
                <a:hlinkClick r:id="rId3">
                  <a:extLst>
                    <a:ext uri="{A12FA001-AC4F-418D-AE19-62706E023703}">
                      <ahyp:hlinkClr xmlns:ahyp="http://schemas.microsoft.com/office/drawing/2018/hyperlinkcolor" val="tx"/>
                    </a:ext>
                  </a:extLst>
                </a:hlinkClick>
              </a:rPr>
              <a:t>, 2018</a:t>
            </a:r>
            <a:r>
              <a:rPr lang="en-GB" b="0" i="0" dirty="0">
                <a:effectLst/>
                <a:latin typeface="NexusSerif"/>
              </a:rPr>
              <a:t>). </a:t>
            </a:r>
          </a:p>
          <a:p>
            <a:pPr marL="0" indent="0">
              <a:lnSpc>
                <a:spcPct val="100000"/>
              </a:lnSpc>
              <a:spcBef>
                <a:spcPts val="0"/>
              </a:spcBef>
            </a:pPr>
            <a:endParaRPr lang="en-GB" dirty="0">
              <a:latin typeface="NexusSerif"/>
            </a:endParaRPr>
          </a:p>
          <a:p>
            <a:pPr marL="0" indent="0">
              <a:lnSpc>
                <a:spcPct val="100000"/>
              </a:lnSpc>
              <a:spcBef>
                <a:spcPts val="0"/>
              </a:spcBef>
            </a:pPr>
            <a:r>
              <a:rPr lang="en-GB" dirty="0">
                <a:latin typeface="NexusSerif"/>
              </a:rPr>
              <a:t>It also states that to improve tourists' experiences with destination safety, brochures or mobile apps that cover local laws and regulations, medical services, police contacts, important transportation information (e.g. bus/train timetables), driving instructions, and local cultural taboos can be provided to tourists once they arrive at the destination. </a:t>
            </a:r>
          </a:p>
          <a:p>
            <a:pPr marL="0" indent="0">
              <a:lnSpc>
                <a:spcPct val="100000"/>
              </a:lnSpc>
              <a:spcBef>
                <a:spcPts val="0"/>
              </a:spcBef>
            </a:pPr>
            <a:endParaRPr lang="en-GB" b="0" i="0" dirty="0">
              <a:effectLst/>
              <a:latin typeface="NexusSerif"/>
            </a:endParaRPr>
          </a:p>
          <a:p>
            <a:pPr marL="0" indent="0">
              <a:lnSpc>
                <a:spcPct val="100000"/>
              </a:lnSpc>
              <a:spcBef>
                <a:spcPts val="0"/>
              </a:spcBef>
            </a:pPr>
            <a:endParaRPr lang="en-IE"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4"/>
            <a:extLst>
              <a:ext uri="{FF2B5EF4-FFF2-40B4-BE49-F238E27FC236}">
                <a16:creationId xmlns:a16="http://schemas.microsoft.com/office/drawing/2014/main" id="{677A4E1D-CB32-EDFA-3941-E9EC988EBA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4">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Tree>
    <p:extLst>
      <p:ext uri="{BB962C8B-B14F-4D97-AF65-F5344CB8AC3E}">
        <p14:creationId xmlns:p14="http://schemas.microsoft.com/office/powerpoint/2010/main" val="136019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0" y="165799"/>
            <a:ext cx="5957047" cy="1078193"/>
          </a:xfrm>
        </p:spPr>
        <p:txBody>
          <a:bodyPr anchor="ctr">
            <a:normAutofit fontScale="85000" lnSpcReduction="20000"/>
          </a:bodyPr>
          <a:lstStyle/>
          <a:p>
            <a:pPr algn="ctr">
              <a:lnSpc>
                <a:spcPct val="120000"/>
              </a:lnSpc>
              <a:spcBef>
                <a:spcPts val="0"/>
              </a:spcBef>
            </a:pPr>
            <a:r>
              <a:rPr lang="en-IE" dirty="0">
                <a:solidFill>
                  <a:srgbClr val="F27954"/>
                </a:solidFill>
              </a:rPr>
              <a:t>A Crisis Management Plan Implementation Needs Leadership</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187785" y="1370682"/>
            <a:ext cx="6150262" cy="5321519"/>
          </a:xfrm>
          <a:solidFill>
            <a:schemeClr val="bg1"/>
          </a:solidFill>
        </p:spPr>
        <p:txBody>
          <a:bodyPr>
            <a:noAutofit/>
          </a:bodyPr>
          <a:lstStyle/>
          <a:p>
            <a:pPr indent="0" algn="l" fontAlgn="base"/>
            <a:r>
              <a:rPr lang="en-GB" sz="2200" b="0" i="0" dirty="0">
                <a:solidFill>
                  <a:srgbClr val="4D4D4D"/>
                </a:solidFill>
                <a:effectLst/>
              </a:rPr>
              <a:t>The Crisis Steering Group (CSG) and other senior executives </a:t>
            </a:r>
            <a:r>
              <a:rPr lang="en-GB" sz="2200" dirty="0">
                <a:solidFill>
                  <a:srgbClr val="4D4D4D"/>
                </a:solidFill>
              </a:rPr>
              <a:t>in a region </a:t>
            </a:r>
            <a:r>
              <a:rPr lang="en-GB" sz="2200" b="0" i="0" dirty="0">
                <a:solidFill>
                  <a:srgbClr val="4D4D4D"/>
                </a:solidFill>
                <a:effectLst/>
              </a:rPr>
              <a:t>are largely responsible for making sure a Crisis Management Strategy and Crisis Management Plan exists. </a:t>
            </a:r>
          </a:p>
          <a:p>
            <a:pPr indent="0" algn="l" fontAlgn="base"/>
            <a:r>
              <a:rPr lang="en-GB" sz="2200" b="0" i="0" dirty="0">
                <a:solidFill>
                  <a:srgbClr val="4D4D4D"/>
                </a:solidFill>
                <a:effectLst/>
              </a:rPr>
              <a:t>Planning and implementation is ultimately the responsibility of the Crisis Management Unit Manager or Leader and their team</a:t>
            </a:r>
            <a:r>
              <a:rPr lang="en-GB" sz="2200" dirty="0">
                <a:solidFill>
                  <a:srgbClr val="4D4D4D"/>
                </a:solidFill>
              </a:rPr>
              <a:t> but </a:t>
            </a:r>
            <a:r>
              <a:rPr lang="en-GB" sz="2200" dirty="0" err="1">
                <a:solidFill>
                  <a:srgbClr val="4D4D4D"/>
                </a:solidFill>
              </a:rPr>
              <a:t>theyneeds</a:t>
            </a:r>
            <a:r>
              <a:rPr lang="en-GB" sz="2200" dirty="0">
                <a:solidFill>
                  <a:srgbClr val="4D4D4D"/>
                </a:solidFill>
              </a:rPr>
              <a:t> support, expertise and advice when needed from</a:t>
            </a:r>
            <a:r>
              <a:rPr lang="en-GB" sz="2200" b="0" i="0" dirty="0">
                <a:solidFill>
                  <a:srgbClr val="4D4D4D"/>
                </a:solidFill>
                <a:effectLst/>
              </a:rPr>
              <a:t> regional planners, crisis trainers, emergency operators and responders, risk managers, legal aid, data strategists and assessors, and other specialized areas. </a:t>
            </a:r>
          </a:p>
          <a:p>
            <a:pPr indent="0" algn="l" fontAlgn="base"/>
            <a:endParaRPr lang="en-GB" dirty="0">
              <a:solidFill>
                <a:srgbClr val="4D4D4D"/>
              </a:solidFill>
            </a:endParaRPr>
          </a:p>
        </p:txBody>
      </p:sp>
      <p:pic>
        <p:nvPicPr>
          <p:cNvPr id="99" name="Picture Placeholder 98" descr="A close-up of a bridge&#10;&#10;Description automatically generated with low confidence">
            <a:extLst>
              <a:ext uri="{FF2B5EF4-FFF2-40B4-BE49-F238E27FC236}">
                <a16:creationId xmlns:a16="http://schemas.microsoft.com/office/drawing/2014/main" id="{CB212E3D-9460-F50A-F6F2-51AEBC4470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790" r="23790"/>
          <a:stretch>
            <a:fillRect/>
          </a:stretch>
        </p:blipFill>
        <p:spPr>
          <a:xfrm>
            <a:off x="7160405" y="-15217"/>
            <a:ext cx="4963476" cy="6308442"/>
          </a:xfrm>
        </p:spPr>
      </p:pic>
      <p:sp>
        <p:nvSpPr>
          <p:cNvPr id="96" name="TextBox 95">
            <a:extLst>
              <a:ext uri="{FF2B5EF4-FFF2-40B4-BE49-F238E27FC236}">
                <a16:creationId xmlns:a16="http://schemas.microsoft.com/office/drawing/2014/main" id="{B904D0D9-DD72-EEE2-507A-9C79638B84A2}"/>
              </a:ext>
            </a:extLst>
          </p:cNvPr>
          <p:cNvSpPr txBox="1"/>
          <p:nvPr/>
        </p:nvSpPr>
        <p:spPr>
          <a:xfrm>
            <a:off x="362541" y="6062854"/>
            <a:ext cx="3918323" cy="646331"/>
          </a:xfrm>
          <a:prstGeom prst="rect">
            <a:avLst/>
          </a:prstGeom>
          <a:solidFill>
            <a:srgbClr val="086D6E"/>
          </a:solidFill>
        </p:spPr>
        <p:txBody>
          <a:bodyPr wrap="square" rtlCol="0">
            <a:spAutoFit/>
          </a:bodyPr>
          <a:lstStyle/>
          <a:p>
            <a:pPr algn="ctr"/>
            <a:r>
              <a:rPr lang="en-GB" dirty="0">
                <a:solidFill>
                  <a:schemeClr val="bg1"/>
                </a:solidFill>
              </a:rPr>
              <a:t>Learn About the Crisis Management Unit Team and Supports in Module 2</a:t>
            </a:r>
            <a:endParaRPr lang="en-IE" dirty="0">
              <a:solidFill>
                <a:schemeClr val="bg1"/>
              </a:solidFill>
            </a:endParaRPr>
          </a:p>
        </p:txBody>
      </p:sp>
      <p:grpSp>
        <p:nvGrpSpPr>
          <p:cNvPr id="98" name="Graphic 4">
            <a:extLst>
              <a:ext uri="{FF2B5EF4-FFF2-40B4-BE49-F238E27FC236}">
                <a16:creationId xmlns:a16="http://schemas.microsoft.com/office/drawing/2014/main" id="{965BD032-5590-4508-D3C9-1D684CCC1846}"/>
              </a:ext>
            </a:extLst>
          </p:cNvPr>
          <p:cNvGrpSpPr/>
          <p:nvPr/>
        </p:nvGrpSpPr>
        <p:grpSpPr>
          <a:xfrm>
            <a:off x="4594472" y="4930588"/>
            <a:ext cx="2281457" cy="1751177"/>
            <a:chOff x="8321314" y="1790175"/>
            <a:chExt cx="1456348" cy="1130621"/>
          </a:xfrm>
        </p:grpSpPr>
        <p:sp>
          <p:nvSpPr>
            <p:cNvPr id="100" name="Freeform 965">
              <a:extLst>
                <a:ext uri="{FF2B5EF4-FFF2-40B4-BE49-F238E27FC236}">
                  <a16:creationId xmlns:a16="http://schemas.microsoft.com/office/drawing/2014/main" id="{3811D770-FC47-B3EB-8725-3E71A3776DCF}"/>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101" name="Freeform 966">
              <a:extLst>
                <a:ext uri="{FF2B5EF4-FFF2-40B4-BE49-F238E27FC236}">
                  <a16:creationId xmlns:a16="http://schemas.microsoft.com/office/drawing/2014/main" id="{66D835E2-486E-F58D-75B7-827B42DA3A03}"/>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102" name="Freeform 967">
              <a:extLst>
                <a:ext uri="{FF2B5EF4-FFF2-40B4-BE49-F238E27FC236}">
                  <a16:creationId xmlns:a16="http://schemas.microsoft.com/office/drawing/2014/main" id="{B60D49BB-1044-9DA7-E448-5C64643176A6}"/>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103" name="Freeform 968">
              <a:extLst>
                <a:ext uri="{FF2B5EF4-FFF2-40B4-BE49-F238E27FC236}">
                  <a16:creationId xmlns:a16="http://schemas.microsoft.com/office/drawing/2014/main" id="{B286E0D0-F6DB-5A4F-87AF-AECCF98CCBF8}"/>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104" name="Freeform 969">
              <a:extLst>
                <a:ext uri="{FF2B5EF4-FFF2-40B4-BE49-F238E27FC236}">
                  <a16:creationId xmlns:a16="http://schemas.microsoft.com/office/drawing/2014/main" id="{B5ECE660-FEA0-62D9-69FD-1C9817BBDCFC}"/>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05" name="Freeform 970">
              <a:extLst>
                <a:ext uri="{FF2B5EF4-FFF2-40B4-BE49-F238E27FC236}">
                  <a16:creationId xmlns:a16="http://schemas.microsoft.com/office/drawing/2014/main" id="{E2FD403A-9555-DA79-8C15-911E9C4999C8}"/>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06" name="Freeform 971">
              <a:extLst>
                <a:ext uri="{FF2B5EF4-FFF2-40B4-BE49-F238E27FC236}">
                  <a16:creationId xmlns:a16="http://schemas.microsoft.com/office/drawing/2014/main" id="{14EFA949-4FC7-CEE6-ED7A-4FE732BBCE4C}"/>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07" name="Freeform 972">
              <a:extLst>
                <a:ext uri="{FF2B5EF4-FFF2-40B4-BE49-F238E27FC236}">
                  <a16:creationId xmlns:a16="http://schemas.microsoft.com/office/drawing/2014/main" id="{0EE8FB46-4845-A213-B70C-604218B812B1}"/>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08" name="Freeform 973">
              <a:extLst>
                <a:ext uri="{FF2B5EF4-FFF2-40B4-BE49-F238E27FC236}">
                  <a16:creationId xmlns:a16="http://schemas.microsoft.com/office/drawing/2014/main" id="{9BA70A9E-1986-98A4-6FCB-7ED96E521560}"/>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09" name="Freeform 974">
              <a:extLst>
                <a:ext uri="{FF2B5EF4-FFF2-40B4-BE49-F238E27FC236}">
                  <a16:creationId xmlns:a16="http://schemas.microsoft.com/office/drawing/2014/main" id="{0A2AD714-9C38-7F93-96D9-55AB79A0B24C}"/>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110" name="Freeform 975">
              <a:extLst>
                <a:ext uri="{FF2B5EF4-FFF2-40B4-BE49-F238E27FC236}">
                  <a16:creationId xmlns:a16="http://schemas.microsoft.com/office/drawing/2014/main" id="{FA306F4D-1B1B-E104-1B8F-8FF04A85AADE}"/>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111" name="Freeform 976">
              <a:extLst>
                <a:ext uri="{FF2B5EF4-FFF2-40B4-BE49-F238E27FC236}">
                  <a16:creationId xmlns:a16="http://schemas.microsoft.com/office/drawing/2014/main" id="{652E27F6-31E7-86CE-0195-087385E75338}"/>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112" name="Freeform 977">
              <a:extLst>
                <a:ext uri="{FF2B5EF4-FFF2-40B4-BE49-F238E27FC236}">
                  <a16:creationId xmlns:a16="http://schemas.microsoft.com/office/drawing/2014/main" id="{2AB18497-49F6-DB85-87F8-4F296D43A978}"/>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113" name="Freeform 978">
              <a:extLst>
                <a:ext uri="{FF2B5EF4-FFF2-40B4-BE49-F238E27FC236}">
                  <a16:creationId xmlns:a16="http://schemas.microsoft.com/office/drawing/2014/main" id="{BD625267-950A-44C9-9042-6E3A9F69673C}"/>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114" name="Freeform 979">
              <a:extLst>
                <a:ext uri="{FF2B5EF4-FFF2-40B4-BE49-F238E27FC236}">
                  <a16:creationId xmlns:a16="http://schemas.microsoft.com/office/drawing/2014/main" id="{E9C229FA-FF58-2C64-18B3-E68C0FE17DDF}"/>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115" name="Freeform 980">
              <a:extLst>
                <a:ext uri="{FF2B5EF4-FFF2-40B4-BE49-F238E27FC236}">
                  <a16:creationId xmlns:a16="http://schemas.microsoft.com/office/drawing/2014/main" id="{B6B121CD-B007-06A2-C36D-1135D46B04E2}"/>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116" name="Freeform 981">
              <a:extLst>
                <a:ext uri="{FF2B5EF4-FFF2-40B4-BE49-F238E27FC236}">
                  <a16:creationId xmlns:a16="http://schemas.microsoft.com/office/drawing/2014/main" id="{B8F80AA4-BBC5-8F94-0F0B-BFE85D4E0D3A}"/>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117" name="Freeform 982">
              <a:extLst>
                <a:ext uri="{FF2B5EF4-FFF2-40B4-BE49-F238E27FC236}">
                  <a16:creationId xmlns:a16="http://schemas.microsoft.com/office/drawing/2014/main" id="{B7E6561C-8746-3469-DA74-CFCF1EE0E713}"/>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118" name="Freeform 983">
              <a:extLst>
                <a:ext uri="{FF2B5EF4-FFF2-40B4-BE49-F238E27FC236}">
                  <a16:creationId xmlns:a16="http://schemas.microsoft.com/office/drawing/2014/main" id="{15A4658B-DC29-4743-2ADA-1723BBFBEF4C}"/>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119" name="Freeform 984">
              <a:extLst>
                <a:ext uri="{FF2B5EF4-FFF2-40B4-BE49-F238E27FC236}">
                  <a16:creationId xmlns:a16="http://schemas.microsoft.com/office/drawing/2014/main" id="{CB278B15-10C1-E1B9-3A4B-0EE79FA0AC84}"/>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120" name="Freeform 985">
              <a:extLst>
                <a:ext uri="{FF2B5EF4-FFF2-40B4-BE49-F238E27FC236}">
                  <a16:creationId xmlns:a16="http://schemas.microsoft.com/office/drawing/2014/main" id="{7F44E774-9F5F-192F-D3B6-9906849A2F22}"/>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121" name="Freeform 986">
              <a:extLst>
                <a:ext uri="{FF2B5EF4-FFF2-40B4-BE49-F238E27FC236}">
                  <a16:creationId xmlns:a16="http://schemas.microsoft.com/office/drawing/2014/main" id="{9A302F44-56D8-1A11-8590-BE9354B1320B}"/>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122" name="Freeform 987">
              <a:extLst>
                <a:ext uri="{FF2B5EF4-FFF2-40B4-BE49-F238E27FC236}">
                  <a16:creationId xmlns:a16="http://schemas.microsoft.com/office/drawing/2014/main" id="{E1A8CC84-7BF7-50D0-1716-4F544927192E}"/>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123" name="Freeform 988">
              <a:extLst>
                <a:ext uri="{FF2B5EF4-FFF2-40B4-BE49-F238E27FC236}">
                  <a16:creationId xmlns:a16="http://schemas.microsoft.com/office/drawing/2014/main" id="{69D814BA-FBE3-0D2D-03BF-E2CF8F4DBCAD}"/>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124" name="Freeform 989">
              <a:extLst>
                <a:ext uri="{FF2B5EF4-FFF2-40B4-BE49-F238E27FC236}">
                  <a16:creationId xmlns:a16="http://schemas.microsoft.com/office/drawing/2014/main" id="{3017D5B3-8284-A526-C8A0-83035ED91415}"/>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125" name="Freeform 990">
              <a:extLst>
                <a:ext uri="{FF2B5EF4-FFF2-40B4-BE49-F238E27FC236}">
                  <a16:creationId xmlns:a16="http://schemas.microsoft.com/office/drawing/2014/main" id="{4C06AEAB-2119-1614-560E-43910DCCC4F9}"/>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126" name="Freeform 991">
              <a:extLst>
                <a:ext uri="{FF2B5EF4-FFF2-40B4-BE49-F238E27FC236}">
                  <a16:creationId xmlns:a16="http://schemas.microsoft.com/office/drawing/2014/main" id="{281D37D9-A10A-7BDE-A161-93DBD94A901E}"/>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127" name="Freeform 992">
              <a:extLst>
                <a:ext uri="{FF2B5EF4-FFF2-40B4-BE49-F238E27FC236}">
                  <a16:creationId xmlns:a16="http://schemas.microsoft.com/office/drawing/2014/main" id="{7329D46F-D2E4-F78A-301D-464742442468}"/>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128" name="Freeform 993">
              <a:extLst>
                <a:ext uri="{FF2B5EF4-FFF2-40B4-BE49-F238E27FC236}">
                  <a16:creationId xmlns:a16="http://schemas.microsoft.com/office/drawing/2014/main" id="{F9D22E77-F4E6-2487-004A-AD5DA25097FB}"/>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129" name="Freeform 994">
              <a:extLst>
                <a:ext uri="{FF2B5EF4-FFF2-40B4-BE49-F238E27FC236}">
                  <a16:creationId xmlns:a16="http://schemas.microsoft.com/office/drawing/2014/main" id="{03B4029E-8ADA-18A4-0125-1C87C3380EAF}"/>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130" name="Freeform 995">
              <a:extLst>
                <a:ext uri="{FF2B5EF4-FFF2-40B4-BE49-F238E27FC236}">
                  <a16:creationId xmlns:a16="http://schemas.microsoft.com/office/drawing/2014/main" id="{BC58BBBF-0287-7FF6-2A9C-4CF163A1870D}"/>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131" name="Freeform 996">
              <a:extLst>
                <a:ext uri="{FF2B5EF4-FFF2-40B4-BE49-F238E27FC236}">
                  <a16:creationId xmlns:a16="http://schemas.microsoft.com/office/drawing/2014/main" id="{C2A0B24B-C46F-FDFA-0B12-4618390B59EF}"/>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132" name="Freeform 997">
              <a:extLst>
                <a:ext uri="{FF2B5EF4-FFF2-40B4-BE49-F238E27FC236}">
                  <a16:creationId xmlns:a16="http://schemas.microsoft.com/office/drawing/2014/main" id="{EB00EEA5-4DD8-ACC8-EE61-5905888A8EE0}"/>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133" name="Freeform 998">
              <a:extLst>
                <a:ext uri="{FF2B5EF4-FFF2-40B4-BE49-F238E27FC236}">
                  <a16:creationId xmlns:a16="http://schemas.microsoft.com/office/drawing/2014/main" id="{B8E2DAE8-1C9D-29D9-AA44-FB92E0B21343}"/>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134" name="Freeform 999">
              <a:extLst>
                <a:ext uri="{FF2B5EF4-FFF2-40B4-BE49-F238E27FC236}">
                  <a16:creationId xmlns:a16="http://schemas.microsoft.com/office/drawing/2014/main" id="{81C7E153-84C5-3156-7384-7408B1DF0BA7}"/>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135" name="Freeform 1000">
              <a:extLst>
                <a:ext uri="{FF2B5EF4-FFF2-40B4-BE49-F238E27FC236}">
                  <a16:creationId xmlns:a16="http://schemas.microsoft.com/office/drawing/2014/main" id="{2AB7586C-D9E1-4AB5-D1A3-CF5B390C94EC}"/>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136" name="Freeform 1001">
              <a:extLst>
                <a:ext uri="{FF2B5EF4-FFF2-40B4-BE49-F238E27FC236}">
                  <a16:creationId xmlns:a16="http://schemas.microsoft.com/office/drawing/2014/main" id="{4E78B43D-7FB3-EC7F-3ED5-CAF00865A696}"/>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137" name="Freeform 1002">
              <a:extLst>
                <a:ext uri="{FF2B5EF4-FFF2-40B4-BE49-F238E27FC236}">
                  <a16:creationId xmlns:a16="http://schemas.microsoft.com/office/drawing/2014/main" id="{1462B1FD-7523-6D70-2DBC-591C2001C28F}"/>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138" name="Freeform 1003">
              <a:extLst>
                <a:ext uri="{FF2B5EF4-FFF2-40B4-BE49-F238E27FC236}">
                  <a16:creationId xmlns:a16="http://schemas.microsoft.com/office/drawing/2014/main" id="{987472DA-F4E0-00ED-2AC0-618DF29C3439}"/>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139" name="Freeform 1004">
              <a:extLst>
                <a:ext uri="{FF2B5EF4-FFF2-40B4-BE49-F238E27FC236}">
                  <a16:creationId xmlns:a16="http://schemas.microsoft.com/office/drawing/2014/main" id="{78E7EB8E-44F3-6335-02ED-95FB3DC15458}"/>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140" name="Freeform 1005">
              <a:extLst>
                <a:ext uri="{FF2B5EF4-FFF2-40B4-BE49-F238E27FC236}">
                  <a16:creationId xmlns:a16="http://schemas.microsoft.com/office/drawing/2014/main" id="{AD67D9E7-1569-6CF4-C297-DEE7C3F31726}"/>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141" name="Freeform 1006">
              <a:extLst>
                <a:ext uri="{FF2B5EF4-FFF2-40B4-BE49-F238E27FC236}">
                  <a16:creationId xmlns:a16="http://schemas.microsoft.com/office/drawing/2014/main" id="{4CF98DE3-C549-28A2-8B0D-6B403BCEAC15}"/>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142" name="Freeform 1007">
              <a:extLst>
                <a:ext uri="{FF2B5EF4-FFF2-40B4-BE49-F238E27FC236}">
                  <a16:creationId xmlns:a16="http://schemas.microsoft.com/office/drawing/2014/main" id="{3E47354A-3D31-1E2B-488D-91722796820A}"/>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143" name="Freeform 1008">
              <a:extLst>
                <a:ext uri="{FF2B5EF4-FFF2-40B4-BE49-F238E27FC236}">
                  <a16:creationId xmlns:a16="http://schemas.microsoft.com/office/drawing/2014/main" id="{7493D174-466C-FCF3-B7A5-614B2A73142E}"/>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144" name="Freeform 1009">
              <a:extLst>
                <a:ext uri="{FF2B5EF4-FFF2-40B4-BE49-F238E27FC236}">
                  <a16:creationId xmlns:a16="http://schemas.microsoft.com/office/drawing/2014/main" id="{D3BDB845-87FA-2ED0-832B-70877D22B448}"/>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145" name="Freeform 1010">
              <a:extLst>
                <a:ext uri="{FF2B5EF4-FFF2-40B4-BE49-F238E27FC236}">
                  <a16:creationId xmlns:a16="http://schemas.microsoft.com/office/drawing/2014/main" id="{11E2B2FD-0ACA-3A1D-1F1B-D67B5157C8F1}"/>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noFill/>
              <a:prstDash val="solid"/>
              <a:miter/>
            </a:ln>
          </p:spPr>
          <p:txBody>
            <a:bodyPr rtlCol="0" anchor="ctr"/>
            <a:lstStyle/>
            <a:p>
              <a:endParaRPr lang="en-US"/>
            </a:p>
          </p:txBody>
        </p:sp>
        <p:sp>
          <p:nvSpPr>
            <p:cNvPr id="146" name="Freeform 1011">
              <a:extLst>
                <a:ext uri="{FF2B5EF4-FFF2-40B4-BE49-F238E27FC236}">
                  <a16:creationId xmlns:a16="http://schemas.microsoft.com/office/drawing/2014/main" id="{F24827DF-7D73-2AB9-2533-4765EE6F55FB}"/>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noFill/>
              <a:prstDash val="solid"/>
              <a:miter/>
            </a:ln>
          </p:spPr>
          <p:txBody>
            <a:bodyPr rtlCol="0" anchor="ctr"/>
            <a:lstStyle/>
            <a:p>
              <a:endParaRPr lang="en-US"/>
            </a:p>
          </p:txBody>
        </p:sp>
        <p:sp>
          <p:nvSpPr>
            <p:cNvPr id="147" name="Freeform 1012">
              <a:extLst>
                <a:ext uri="{FF2B5EF4-FFF2-40B4-BE49-F238E27FC236}">
                  <a16:creationId xmlns:a16="http://schemas.microsoft.com/office/drawing/2014/main" id="{0823868B-0751-CE1D-4EE5-0E9552343A72}"/>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148" name="Freeform 1013">
              <a:extLst>
                <a:ext uri="{FF2B5EF4-FFF2-40B4-BE49-F238E27FC236}">
                  <a16:creationId xmlns:a16="http://schemas.microsoft.com/office/drawing/2014/main" id="{20D60240-BF97-6ABA-B2C9-E6EEA353F571}"/>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149" name="Freeform 1014">
              <a:extLst>
                <a:ext uri="{FF2B5EF4-FFF2-40B4-BE49-F238E27FC236}">
                  <a16:creationId xmlns:a16="http://schemas.microsoft.com/office/drawing/2014/main" id="{BFBE6445-7A3E-0614-6478-3682C98315BE}"/>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150" name="Freeform 1015">
              <a:extLst>
                <a:ext uri="{FF2B5EF4-FFF2-40B4-BE49-F238E27FC236}">
                  <a16:creationId xmlns:a16="http://schemas.microsoft.com/office/drawing/2014/main" id="{DAFBBBCD-BABE-972E-23AE-CB05D66D8577}"/>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151" name="Freeform 1016">
              <a:extLst>
                <a:ext uri="{FF2B5EF4-FFF2-40B4-BE49-F238E27FC236}">
                  <a16:creationId xmlns:a16="http://schemas.microsoft.com/office/drawing/2014/main" id="{CFB27130-F2BD-E616-A219-80FD73C69E52}"/>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152" name="Freeform 1017">
              <a:extLst>
                <a:ext uri="{FF2B5EF4-FFF2-40B4-BE49-F238E27FC236}">
                  <a16:creationId xmlns:a16="http://schemas.microsoft.com/office/drawing/2014/main" id="{106ACFFF-9620-839F-ECA6-BDDEF85BE24F}"/>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153" name="Freeform 1018">
              <a:extLst>
                <a:ext uri="{FF2B5EF4-FFF2-40B4-BE49-F238E27FC236}">
                  <a16:creationId xmlns:a16="http://schemas.microsoft.com/office/drawing/2014/main" id="{38F6FACA-D147-FD36-BACB-C289969FAEE8}"/>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154" name="Freeform 1019">
              <a:extLst>
                <a:ext uri="{FF2B5EF4-FFF2-40B4-BE49-F238E27FC236}">
                  <a16:creationId xmlns:a16="http://schemas.microsoft.com/office/drawing/2014/main" id="{8F4D9705-E316-8720-661D-27009083BC69}"/>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155" name="Freeform 1020">
              <a:extLst>
                <a:ext uri="{FF2B5EF4-FFF2-40B4-BE49-F238E27FC236}">
                  <a16:creationId xmlns:a16="http://schemas.microsoft.com/office/drawing/2014/main" id="{CD9BD836-AF43-6070-9058-C0F68A1D0E77}"/>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156" name="Freeform 1021">
              <a:extLst>
                <a:ext uri="{FF2B5EF4-FFF2-40B4-BE49-F238E27FC236}">
                  <a16:creationId xmlns:a16="http://schemas.microsoft.com/office/drawing/2014/main" id="{03E5EDC6-8CEC-D5F5-BA5E-735F2DA1A1C0}"/>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424788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9A2DC4-928E-5CD2-B3E6-36FF01B912E5}"/>
              </a:ext>
            </a:extLst>
          </p:cNvPr>
          <p:cNvSpPr/>
          <p:nvPr/>
        </p:nvSpPr>
        <p:spPr>
          <a:xfrm>
            <a:off x="257174" y="4356847"/>
            <a:ext cx="6385673" cy="219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pic>
        <p:nvPicPr>
          <p:cNvPr id="9" name="Picture Placeholder 8" descr="A person standing in front of a building under construction&#10;&#10;Description automatically generated with low confidence">
            <a:extLst>
              <a:ext uri="{FF2B5EF4-FFF2-40B4-BE49-F238E27FC236}">
                <a16:creationId xmlns:a16="http://schemas.microsoft.com/office/drawing/2014/main" id="{199FA15F-3EEC-6022-F69B-7E347239717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773" r="23773"/>
          <a:stretch>
            <a:fillRect/>
          </a:stretch>
        </p:blipFill>
        <p:spPr>
          <a:xfrm>
            <a:off x="7127642" y="0"/>
            <a:ext cx="5064358" cy="6436660"/>
          </a:xfrm>
        </p:spPr>
      </p:pic>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192746" y="152400"/>
            <a:ext cx="6683183" cy="751809"/>
          </a:xfrm>
        </p:spPr>
        <p:txBody>
          <a:bodyPr anchor="ctr">
            <a:noAutofit/>
          </a:bodyPr>
          <a:lstStyle/>
          <a:p>
            <a:pPr algn="ctr"/>
            <a:r>
              <a:rPr lang="en-IE" sz="2800" dirty="0">
                <a:solidFill>
                  <a:srgbClr val="F27954"/>
                </a:solidFill>
              </a:rPr>
              <a:t>Developing and Implementing a  CMP is a Region Being Proactive</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322908" y="925277"/>
            <a:ext cx="6319940" cy="3072982"/>
          </a:xfrm>
          <a:noFill/>
        </p:spPr>
        <p:txBody>
          <a:bodyPr>
            <a:noAutofit/>
          </a:bodyPr>
          <a:lstStyle/>
          <a:p>
            <a:pPr marL="0" indent="0" algn="l" fontAlgn="base">
              <a:lnSpc>
                <a:spcPct val="100000"/>
              </a:lnSpc>
              <a:spcBef>
                <a:spcPts val="0"/>
              </a:spcBef>
            </a:pPr>
            <a:r>
              <a:rPr lang="en-GB" sz="2000" dirty="0">
                <a:solidFill>
                  <a:srgbClr val="4D4D4D"/>
                </a:solidFill>
              </a:rPr>
              <a:t>It is great to have a Crisis Management Plan but it also needs to be used, updated, and implemented. It is crucial regional tourism stakeholders and companies are aware of and understand it so they too can help prevent or avert catastrophes, and get operations back to normal as quickly as possible. </a:t>
            </a:r>
          </a:p>
          <a:p>
            <a:pPr marL="0" indent="0" algn="l" fontAlgn="base">
              <a:lnSpc>
                <a:spcPct val="100000"/>
              </a:lnSpc>
              <a:spcBef>
                <a:spcPts val="0"/>
              </a:spcBef>
            </a:pPr>
            <a:endParaRPr lang="en-GB" sz="2000" dirty="0">
              <a:solidFill>
                <a:srgbClr val="4D4D4D"/>
              </a:solidFill>
            </a:endParaRPr>
          </a:p>
          <a:p>
            <a:pPr marL="0" indent="0" algn="l" fontAlgn="base">
              <a:lnSpc>
                <a:spcPct val="100000"/>
              </a:lnSpc>
              <a:spcBef>
                <a:spcPts val="0"/>
              </a:spcBef>
            </a:pPr>
            <a:r>
              <a:rPr lang="en-GB" sz="2000" dirty="0">
                <a:solidFill>
                  <a:srgbClr val="4D4D4D"/>
                </a:solidFill>
              </a:rPr>
              <a:t>Events such as the 2020 global pandemic it couldn’t be clearer that major crises are more than possible and likely and that being proactive is a basic survival skill required by tourism regions. </a:t>
            </a:r>
          </a:p>
          <a:p>
            <a:pPr marL="0" indent="0" algn="l" fontAlgn="base">
              <a:lnSpc>
                <a:spcPct val="100000"/>
              </a:lnSpc>
              <a:spcBef>
                <a:spcPts val="0"/>
              </a:spcBef>
            </a:pPr>
            <a:endParaRPr lang="en-GB" sz="1000" dirty="0">
              <a:cs typeface="Aldhabi" panose="020B0604020202020204" pitchFamily="2" charset="-78"/>
            </a:endParaRPr>
          </a:p>
          <a:p>
            <a:pPr marL="0" indent="0" algn="l" fontAlgn="base">
              <a:lnSpc>
                <a:spcPct val="100000"/>
              </a:lnSpc>
              <a:spcBef>
                <a:spcPts val="0"/>
              </a:spcBef>
            </a:pPr>
            <a:r>
              <a:rPr lang="en-GB" sz="2000" dirty="0">
                <a:cs typeface="Aldhabi" panose="020B0604020202020204" pitchFamily="2" charset="-78"/>
              </a:rPr>
              <a:t>“Despite this reality, surveys show that only </a:t>
            </a:r>
            <a:r>
              <a:rPr lang="en-GB" sz="2800" dirty="0">
                <a:cs typeface="Aldhabi" panose="020B0604020202020204" pitchFamily="2" charset="-78"/>
              </a:rPr>
              <a:t>54% </a:t>
            </a:r>
            <a:r>
              <a:rPr lang="en-GB" sz="2000" dirty="0">
                <a:cs typeface="Aldhabi" panose="020B0604020202020204" pitchFamily="2" charset="-78"/>
              </a:rPr>
              <a:t>of businesses have a proactive crisis management plan in place. These numbers mean that when disaster inevitably strikes, </a:t>
            </a:r>
            <a:r>
              <a:rPr lang="en-GB" sz="2800" dirty="0">
                <a:cs typeface="Aldhabi" panose="020B0604020202020204" pitchFamily="2" charset="-78"/>
              </a:rPr>
              <a:t>46% </a:t>
            </a:r>
            <a:r>
              <a:rPr lang="en-GB" sz="2000" dirty="0">
                <a:cs typeface="Aldhabi" panose="020B0604020202020204" pitchFamily="2" charset="-78"/>
              </a:rPr>
              <a:t>of organizations won't be ready—and may suffer devastating consequences as a result’’. </a:t>
            </a:r>
            <a:r>
              <a:rPr lang="en-GB" sz="2000" dirty="0">
                <a:cs typeface="Aharoni" panose="02010803020104030203" pitchFamily="2" charset="-79"/>
              </a:rPr>
              <a:t>(</a:t>
            </a:r>
            <a:r>
              <a:rPr lang="en-GB" sz="2000" dirty="0">
                <a:cs typeface="Aharoni" panose="02010803020104030203" pitchFamily="2" charset="-79"/>
                <a:hlinkClick r:id="rId3">
                  <a:extLst>
                    <a:ext uri="{A12FA001-AC4F-418D-AE19-62706E023703}">
                      <ahyp:hlinkClr xmlns:ahyp="http://schemas.microsoft.com/office/drawing/2018/hyperlinkcolor" val="tx"/>
                    </a:ext>
                  </a:extLst>
                </a:hlinkClick>
              </a:rPr>
              <a:t>Source</a:t>
            </a:r>
            <a:r>
              <a:rPr lang="en-GB" sz="2000" dirty="0">
                <a:cs typeface="Aharoni" panose="02010803020104030203" pitchFamily="2" charset="-79"/>
              </a:rPr>
              <a:t>)</a:t>
            </a:r>
          </a:p>
        </p:txBody>
      </p:sp>
    </p:spTree>
    <p:extLst>
      <p:ext uri="{BB962C8B-B14F-4D97-AF65-F5344CB8AC3E}">
        <p14:creationId xmlns:p14="http://schemas.microsoft.com/office/powerpoint/2010/main" val="218110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A85906F-D9C7-506F-6CA5-85C2CEFDDEE1}"/>
              </a:ext>
            </a:extLst>
          </p:cNvPr>
          <p:cNvSpPr>
            <a:spLocks noGrp="1"/>
          </p:cNvSpPr>
          <p:nvPr>
            <p:ph type="body" sz="quarter" idx="16"/>
          </p:nvPr>
        </p:nvSpPr>
        <p:spPr>
          <a:xfrm>
            <a:off x="320315" y="3787380"/>
            <a:ext cx="5437765" cy="582221"/>
          </a:xfrm>
          <a:noFill/>
        </p:spPr>
        <p:txBody>
          <a:bodyPr anchor="ctr">
            <a:noAutofit/>
          </a:bodyPr>
          <a:lstStyle/>
          <a:p>
            <a:pPr algn="ctr">
              <a:lnSpc>
                <a:spcPct val="100000"/>
              </a:lnSpc>
              <a:spcBef>
                <a:spcPts val="0"/>
              </a:spcBef>
            </a:pPr>
            <a:r>
              <a:rPr lang="en-IE" sz="2400" dirty="0"/>
              <a:t>Ownership by all Regional Stakeholders</a:t>
            </a:r>
          </a:p>
        </p:txBody>
      </p:sp>
      <p:sp>
        <p:nvSpPr>
          <p:cNvPr id="17" name="Text Placeholder 16">
            <a:extLst>
              <a:ext uri="{FF2B5EF4-FFF2-40B4-BE49-F238E27FC236}">
                <a16:creationId xmlns:a16="http://schemas.microsoft.com/office/drawing/2014/main" id="{776DE6C5-E27E-36DA-36AE-BD9D5A6AEC19}"/>
              </a:ext>
            </a:extLst>
          </p:cNvPr>
          <p:cNvSpPr>
            <a:spLocks noGrp="1"/>
          </p:cNvSpPr>
          <p:nvPr>
            <p:ph type="body" sz="quarter" idx="20"/>
          </p:nvPr>
        </p:nvSpPr>
        <p:spPr>
          <a:xfrm>
            <a:off x="6229979" y="3850056"/>
            <a:ext cx="5813928" cy="582221"/>
          </a:xfrm>
        </p:spPr>
        <p:txBody>
          <a:bodyPr anchor="ctr">
            <a:noAutofit/>
          </a:bodyPr>
          <a:lstStyle/>
          <a:p>
            <a:pPr>
              <a:lnSpc>
                <a:spcPct val="100000"/>
              </a:lnSpc>
              <a:spcBef>
                <a:spcPts val="0"/>
              </a:spcBef>
            </a:pPr>
            <a:r>
              <a:rPr lang="en-IE" sz="2000" dirty="0"/>
              <a:t>The Aim is to Regional Recovery and Business Continuity as Soon as Possible</a:t>
            </a:r>
          </a:p>
        </p:txBody>
      </p:sp>
      <p:sp>
        <p:nvSpPr>
          <p:cNvPr id="16" name="Text Placeholder 15">
            <a:extLst>
              <a:ext uri="{FF2B5EF4-FFF2-40B4-BE49-F238E27FC236}">
                <a16:creationId xmlns:a16="http://schemas.microsoft.com/office/drawing/2014/main" id="{71FE2BAA-C52A-5B20-78E6-B2EB4F6DE710}"/>
              </a:ext>
            </a:extLst>
          </p:cNvPr>
          <p:cNvSpPr>
            <a:spLocks noGrp="1"/>
          </p:cNvSpPr>
          <p:nvPr>
            <p:ph type="body" sz="quarter" idx="18"/>
          </p:nvPr>
        </p:nvSpPr>
        <p:spPr>
          <a:xfrm>
            <a:off x="189257" y="4316138"/>
            <a:ext cx="5699879" cy="2448159"/>
          </a:xfrm>
        </p:spPr>
        <p:txBody>
          <a:bodyPr anchor="ctr">
            <a:noAutofit/>
          </a:bodyPr>
          <a:lstStyle/>
          <a:p>
            <a:r>
              <a:rPr lang="en-GB" sz="1800" b="0" i="0" dirty="0">
                <a:solidFill>
                  <a:schemeClr val="bg1"/>
                </a:solidFill>
                <a:effectLst/>
              </a:rPr>
              <a:t>A crisis should be collectively managed by all the regional stakeholders. They need to understand all the calamities that could befall their region, and that requires tourism operational staff, not just top managers. Once the team drafts a </a:t>
            </a:r>
            <a:r>
              <a:rPr lang="en-GB" sz="1800" b="0" i="0" u="none" strike="noStrike" dirty="0">
                <a:solidFill>
                  <a:schemeClr val="bg1"/>
                </a:solidFill>
                <a:effectLst/>
              </a:rPr>
              <a:t>crisis management plan</a:t>
            </a:r>
            <a:r>
              <a:rPr lang="en-GB" sz="1800" b="0" i="0" dirty="0">
                <a:solidFill>
                  <a:schemeClr val="bg1"/>
                </a:solidFill>
                <a:effectLst/>
              </a:rPr>
              <a:t>, make sure to allocate adequate resources to train responders, acquire staff or material that may be needed, and update the plan regularly. </a:t>
            </a:r>
            <a:endParaRPr lang="en-IE" sz="2000" dirty="0">
              <a:solidFill>
                <a:schemeClr val="bg1"/>
              </a:solidFill>
            </a:endParaRPr>
          </a:p>
        </p:txBody>
      </p:sp>
      <p:sp>
        <p:nvSpPr>
          <p:cNvPr id="18" name="Text Placeholder 17">
            <a:extLst>
              <a:ext uri="{FF2B5EF4-FFF2-40B4-BE49-F238E27FC236}">
                <a16:creationId xmlns:a16="http://schemas.microsoft.com/office/drawing/2014/main" id="{5343060F-F8F8-192F-2D02-DA57391DA520}"/>
              </a:ext>
            </a:extLst>
          </p:cNvPr>
          <p:cNvSpPr>
            <a:spLocks noGrp="1"/>
          </p:cNvSpPr>
          <p:nvPr>
            <p:ph type="body" sz="quarter" idx="21"/>
          </p:nvPr>
        </p:nvSpPr>
        <p:spPr>
          <a:xfrm>
            <a:off x="6344029" y="4751176"/>
            <a:ext cx="5699878" cy="1680348"/>
          </a:xfrm>
        </p:spPr>
        <p:txBody>
          <a:bodyPr anchor="ctr">
            <a:noAutofit/>
          </a:bodyPr>
          <a:lstStyle/>
          <a:p>
            <a:r>
              <a:rPr lang="en-GB" sz="1800" b="0" i="0" dirty="0">
                <a:solidFill>
                  <a:schemeClr val="bg1"/>
                </a:solidFill>
                <a:effectLst/>
              </a:rPr>
              <a:t>A major goal of preparation is to keep operations running or resume them as quickly as possible in the event of a crisis. A </a:t>
            </a:r>
            <a:r>
              <a:rPr lang="en-GB" sz="1800" dirty="0">
                <a:solidFill>
                  <a:schemeClr val="bg1"/>
                </a:solidFill>
              </a:rPr>
              <a:t>business continuity plan focuses on this aspect of crisis management. See “</a:t>
            </a:r>
            <a:r>
              <a:rPr lang="en-GB" sz="1800" dirty="0">
                <a:solidFill>
                  <a:schemeClr val="bg1"/>
                </a:solidFill>
                <a:hlinkClick r:id="rId2">
                  <a:extLst>
                    <a:ext uri="{A12FA001-AC4F-418D-AE19-62706E023703}">
                      <ahyp:hlinkClr xmlns:ahyp="http://schemas.microsoft.com/office/drawing/2018/hyperlinkcolor" val="tx"/>
                    </a:ext>
                  </a:extLst>
                </a:hlinkClick>
              </a:rPr>
              <a:t>Business Continuity Planning: How to Do It Well</a:t>
            </a:r>
            <a:r>
              <a:rPr lang="en-GB" sz="1800" dirty="0">
                <a:solidFill>
                  <a:schemeClr val="bg1"/>
                </a:solidFill>
              </a:rPr>
              <a:t>” to learn </a:t>
            </a:r>
            <a:r>
              <a:rPr lang="en-GB" sz="1800" b="0" i="0" dirty="0">
                <a:solidFill>
                  <a:schemeClr val="bg1"/>
                </a:solidFill>
                <a:effectLst/>
              </a:rPr>
              <a:t>more. “</a:t>
            </a:r>
            <a:r>
              <a:rPr lang="en-GB" sz="1800" b="0" i="0" u="none" strike="noStrike" dirty="0">
                <a:solidFill>
                  <a:schemeClr val="bg1"/>
                </a:solidFill>
                <a:effectLst/>
                <a:hlinkClick r:id="rId3">
                  <a:extLst>
                    <a:ext uri="{A12FA001-AC4F-418D-AE19-62706E023703}">
                      <ahyp:hlinkClr xmlns:ahyp="http://schemas.microsoft.com/office/drawing/2018/hyperlinkcolor" val="tx"/>
                    </a:ext>
                  </a:extLst>
                </a:hlinkClick>
              </a:rPr>
              <a:t>Free Disaster Recovery Plan Templates</a:t>
            </a:r>
            <a:r>
              <a:rPr lang="en-GB" sz="1800" b="0" i="0" dirty="0">
                <a:solidFill>
                  <a:schemeClr val="bg1"/>
                </a:solidFill>
                <a:effectLst/>
              </a:rPr>
              <a:t>” offers templates for disaster recovery plans at different kinds of organizations and for business needs such as payroll and data.</a:t>
            </a:r>
            <a:endParaRPr lang="en-IE" sz="1800" dirty="0">
              <a:solidFill>
                <a:schemeClr val="bg1"/>
              </a:solidFill>
            </a:endParaRPr>
          </a:p>
        </p:txBody>
      </p:sp>
      <p:sp>
        <p:nvSpPr>
          <p:cNvPr id="19" name="Text Placeholder 18">
            <a:extLst>
              <a:ext uri="{FF2B5EF4-FFF2-40B4-BE49-F238E27FC236}">
                <a16:creationId xmlns:a16="http://schemas.microsoft.com/office/drawing/2014/main" id="{286B59E4-7860-D1D5-0D31-F5B8921BEFB2}"/>
              </a:ext>
            </a:extLst>
          </p:cNvPr>
          <p:cNvSpPr>
            <a:spLocks noGrp="1"/>
          </p:cNvSpPr>
          <p:nvPr>
            <p:ph type="body" sz="quarter" idx="22"/>
          </p:nvPr>
        </p:nvSpPr>
        <p:spPr>
          <a:xfrm>
            <a:off x="3508290" y="961438"/>
            <a:ext cx="4957908" cy="582221"/>
          </a:xfrm>
        </p:spPr>
        <p:txBody>
          <a:bodyPr>
            <a:normAutofit/>
          </a:bodyPr>
          <a:lstStyle/>
          <a:p>
            <a:r>
              <a:rPr lang="en-IE" sz="2400" dirty="0"/>
              <a:t>Competent Leadership</a:t>
            </a:r>
          </a:p>
        </p:txBody>
      </p:sp>
      <p:sp>
        <p:nvSpPr>
          <p:cNvPr id="20" name="Text Placeholder 19">
            <a:extLst>
              <a:ext uri="{FF2B5EF4-FFF2-40B4-BE49-F238E27FC236}">
                <a16:creationId xmlns:a16="http://schemas.microsoft.com/office/drawing/2014/main" id="{8C20A98D-0B0D-2AEF-24ED-FD5E52C8B81E}"/>
              </a:ext>
            </a:extLst>
          </p:cNvPr>
          <p:cNvSpPr>
            <a:spLocks noGrp="1"/>
          </p:cNvSpPr>
          <p:nvPr>
            <p:ph type="body" sz="quarter" idx="23"/>
          </p:nvPr>
        </p:nvSpPr>
        <p:spPr>
          <a:xfrm>
            <a:off x="2934120" y="1339220"/>
            <a:ext cx="6129494" cy="2448159"/>
          </a:xfrm>
        </p:spPr>
        <p:txBody>
          <a:bodyPr anchor="ctr">
            <a:noAutofit/>
          </a:bodyPr>
          <a:lstStyle/>
          <a:p>
            <a:r>
              <a:rPr lang="en-GB" sz="1800" b="0" i="0" dirty="0">
                <a:solidFill>
                  <a:schemeClr val="bg1"/>
                </a:solidFill>
                <a:effectLst/>
              </a:rPr>
              <a:t>Crises never unfold exactly as anticipated, but the planning process should develop crisis management skills and a preparedness mindset. Every Crisis Management Strategy and Plan needs to be driven and managed strategically by a responsible competent </a:t>
            </a:r>
            <a:r>
              <a:rPr lang="en-GB" sz="1800" dirty="0">
                <a:solidFill>
                  <a:schemeClr val="bg1"/>
                </a:solidFill>
              </a:rPr>
              <a:t>leader and </a:t>
            </a:r>
            <a:r>
              <a:rPr lang="en-GB" sz="1800" b="0" i="0" dirty="0">
                <a:solidFill>
                  <a:schemeClr val="bg1"/>
                </a:solidFill>
                <a:effectLst/>
              </a:rPr>
              <a:t>crisis management team. That way, tourism regions can deal with whatever happens more effectively.</a:t>
            </a:r>
            <a:endParaRPr lang="en-IE" sz="2000" dirty="0">
              <a:solidFill>
                <a:schemeClr val="bg1"/>
              </a:solidFill>
            </a:endParaRPr>
          </a:p>
        </p:txBody>
      </p:sp>
      <p:sp>
        <p:nvSpPr>
          <p:cNvPr id="21" name="Text Placeholder 4">
            <a:extLst>
              <a:ext uri="{FF2B5EF4-FFF2-40B4-BE49-F238E27FC236}">
                <a16:creationId xmlns:a16="http://schemas.microsoft.com/office/drawing/2014/main" id="{108651BC-1A24-DCB1-1937-A5E27F80D1FB}"/>
              </a:ext>
            </a:extLst>
          </p:cNvPr>
          <p:cNvSpPr txBox="1">
            <a:spLocks/>
          </p:cNvSpPr>
          <p:nvPr/>
        </p:nvSpPr>
        <p:spPr>
          <a:xfrm>
            <a:off x="0" y="60318"/>
            <a:ext cx="12181236" cy="582221"/>
          </a:xfrm>
          <a:prstGeom prst="rect">
            <a:avLst/>
          </a:prstGeom>
          <a:solidFill>
            <a:srgbClr val="086D6E"/>
          </a:solidFill>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3600" dirty="0">
                <a:solidFill>
                  <a:schemeClr val="bg1"/>
                </a:solidFill>
              </a:rPr>
              <a:t>A Crisis Management Plan Requires Regional Ownership</a:t>
            </a:r>
          </a:p>
        </p:txBody>
      </p:sp>
    </p:spTree>
    <p:extLst>
      <p:ext uri="{BB962C8B-B14F-4D97-AF65-F5344CB8AC3E}">
        <p14:creationId xmlns:p14="http://schemas.microsoft.com/office/powerpoint/2010/main" val="350771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en-GB"/>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en-GB"/>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en-GB"/>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en-GB"/>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en-GB"/>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en-GB"/>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1200329"/>
          </a:xfrm>
          <a:prstGeom prst="rect">
            <a:avLst/>
          </a:prstGeom>
          <a:noFill/>
        </p:spPr>
        <p:txBody>
          <a:bodyPr wrap="square" rtlCol="0">
            <a:spAutoFit/>
          </a:bodyPr>
          <a:lstStyle/>
          <a:p>
            <a:pPr algn="ctr"/>
            <a:r>
              <a:rPr lang="en-IE" kern="1200" dirty="0">
                <a:solidFill>
                  <a:srgbClr val="79527B"/>
                </a:solidFill>
                <a:latin typeface="+mn-lt"/>
                <a:ea typeface="+mn-ea"/>
                <a:cs typeface="+mn-cs"/>
              </a:rPr>
              <a:t>Conduct a Regional Crisis Vulnerability  SWOT Analysis and Destination Audit </a:t>
            </a:r>
            <a:endParaRPr lang="en-IE" dirty="0">
              <a:solidFill>
                <a:srgbClr val="79527B"/>
              </a:solidFill>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dirty="0">
                <a:solidFill>
                  <a:srgbClr val="79527B"/>
                </a:solidFill>
                <a:latin typeface="+mn-lt"/>
                <a:ea typeface="+mn-ea"/>
                <a:cs typeface="+mn-cs"/>
              </a:rPr>
              <a:t>Phase 1</a:t>
            </a:r>
            <a:r>
              <a:rPr lang="en-IE" sz="2400" b="1" kern="1200" dirty="0">
                <a:solidFill>
                  <a:srgbClr val="79527B"/>
                </a:solidFill>
                <a:latin typeface="+mn-lt"/>
                <a:ea typeface="+mn-ea"/>
                <a:cs typeface="+mn-cs"/>
              </a:rPr>
              <a:t> </a:t>
            </a:r>
            <a:r>
              <a:rPr lang="en-IE" sz="2000" kern="1200" dirty="0">
                <a:solidFill>
                  <a:srgbClr val="79527B"/>
                </a:solidFill>
                <a:latin typeface="+mn-lt"/>
                <a:ea typeface="+mn-ea"/>
                <a:cs typeface="+mn-cs"/>
              </a:rPr>
              <a:t>Preparation &amp; Mitigation</a:t>
            </a:r>
            <a:endParaRPr lang="en-IE" sz="2000" dirty="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kern="1200" dirty="0">
                <a:solidFill>
                  <a:srgbClr val="F27954"/>
                </a:solidFill>
                <a:latin typeface="+mn-lt"/>
                <a:ea typeface="+mn-ea"/>
                <a:cs typeface="+mn-cs"/>
              </a:rPr>
              <a:t>Phase 2</a:t>
            </a:r>
            <a:r>
              <a:rPr lang="en-IE" sz="2400" b="1" kern="1200" dirty="0">
                <a:solidFill>
                  <a:srgbClr val="F27954"/>
                </a:solidFill>
                <a:latin typeface="+mn-lt"/>
                <a:ea typeface="+mn-ea"/>
                <a:cs typeface="+mn-cs"/>
              </a:rPr>
              <a:t> </a:t>
            </a:r>
            <a:r>
              <a:rPr lang="en-IE" sz="2000" kern="1200" dirty="0">
                <a:solidFill>
                  <a:srgbClr val="F27954"/>
                </a:solidFill>
                <a:latin typeface="+mn-lt"/>
                <a:ea typeface="+mn-ea"/>
                <a:cs typeface="+mn-cs"/>
              </a:rPr>
              <a:t>Planning, </a:t>
            </a:r>
          </a:p>
          <a:p>
            <a:r>
              <a:rPr lang="en-IE" sz="2000" kern="1200" dirty="0">
                <a:solidFill>
                  <a:srgbClr val="F27954"/>
                </a:solidFill>
                <a:latin typeface="+mn-lt"/>
                <a:ea typeface="+mn-ea"/>
                <a:cs typeface="+mn-cs"/>
              </a:rPr>
              <a:t>&amp; Response</a:t>
            </a:r>
            <a:endParaRPr lang="en-IE" sz="2000" dirty="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kern="1200" dirty="0">
                <a:solidFill>
                  <a:srgbClr val="44BAA9"/>
                </a:solidFill>
                <a:latin typeface="+mn-lt"/>
                <a:ea typeface="+mn-ea"/>
                <a:cs typeface="+mn-cs"/>
              </a:rPr>
              <a:t>Phase 3</a:t>
            </a:r>
          </a:p>
          <a:p>
            <a:r>
              <a:rPr lang="en-IE" sz="2000" kern="1200" dirty="0">
                <a:solidFill>
                  <a:srgbClr val="44BAA9"/>
                </a:solidFill>
                <a:latin typeface="+mn-lt"/>
                <a:ea typeface="+mn-ea"/>
                <a:cs typeface="+mn-cs"/>
              </a:rPr>
              <a:t>Recovery, Rebuild, Resilience</a:t>
            </a:r>
            <a:endParaRPr lang="en-IE" sz="2000" dirty="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1200329"/>
          </a:xfrm>
          <a:prstGeom prst="rect">
            <a:avLst/>
          </a:prstGeom>
          <a:noFill/>
        </p:spPr>
        <p:txBody>
          <a:bodyPr wrap="square" rtlCol="0">
            <a:spAutoFit/>
          </a:bodyPr>
          <a:lstStyle/>
          <a:p>
            <a:pPr algn="ctr"/>
            <a:r>
              <a:rPr lang="en-IE" dirty="0">
                <a:solidFill>
                  <a:srgbClr val="79527B"/>
                </a:solidFill>
              </a:rPr>
              <a:t>Set Up a Regional Public Private Partnership &amp; Crisis Management Team</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757709" y="3008200"/>
            <a:ext cx="2238124" cy="1200329"/>
          </a:xfrm>
          <a:prstGeom prst="rect">
            <a:avLst/>
          </a:prstGeom>
          <a:noFill/>
        </p:spPr>
        <p:txBody>
          <a:bodyPr wrap="square" rtlCol="0">
            <a:spAutoFit/>
          </a:bodyPr>
          <a:lstStyle/>
          <a:p>
            <a:pPr algn="ctr"/>
            <a:r>
              <a:rPr lang="en-IE" dirty="0">
                <a:solidFill>
                  <a:srgbClr val="F37C57"/>
                </a:solidFill>
              </a:rPr>
              <a:t>Develop a Regional Crisis Management Strategy </a:t>
            </a:r>
            <a:r>
              <a:rPr lang="en-IE" i="1" dirty="0">
                <a:solidFill>
                  <a:srgbClr val="F37C57"/>
                </a:solidFill>
              </a:rPr>
              <a:t>(Long Term Mitigation Planning)</a:t>
            </a:r>
          </a:p>
        </p:txBody>
      </p:sp>
      <p:sp>
        <p:nvSpPr>
          <p:cNvPr id="27" name="TextBox 26">
            <a:extLst>
              <a:ext uri="{FF2B5EF4-FFF2-40B4-BE49-F238E27FC236}">
                <a16:creationId xmlns:a16="http://schemas.microsoft.com/office/drawing/2014/main" id="{81623343-A1BD-B957-16FF-32FA43BBD2C9}"/>
              </a:ext>
            </a:extLst>
          </p:cNvPr>
          <p:cNvSpPr txBox="1"/>
          <p:nvPr/>
        </p:nvSpPr>
        <p:spPr>
          <a:xfrm>
            <a:off x="8509929" y="2985988"/>
            <a:ext cx="2307211" cy="1200329"/>
          </a:xfrm>
          <a:prstGeom prst="rect">
            <a:avLst/>
          </a:prstGeom>
          <a:noFill/>
        </p:spPr>
        <p:txBody>
          <a:bodyPr wrap="square" rtlCol="0">
            <a:spAutoFit/>
          </a:bodyPr>
          <a:lstStyle/>
          <a:p>
            <a:pPr algn="ctr"/>
            <a:r>
              <a:rPr lang="en-IE" dirty="0">
                <a:solidFill>
                  <a:srgbClr val="F37C57"/>
                </a:solidFill>
              </a:rPr>
              <a:t>Response Activation and Communication with Industry for Regional Collaboration</a:t>
            </a: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261884"/>
          </a:xfrm>
          <a:prstGeom prst="rect">
            <a:avLst/>
          </a:prstGeom>
          <a:noFill/>
        </p:spPr>
        <p:txBody>
          <a:bodyPr wrap="square" rtlCol="0">
            <a:spAutoFit/>
          </a:bodyPr>
          <a:lstStyle/>
          <a:p>
            <a:pPr algn="ctr"/>
            <a:r>
              <a:rPr lang="en-IE" sz="1900" dirty="0">
                <a:solidFill>
                  <a:srgbClr val="3AA091"/>
                </a:solidFill>
              </a:rPr>
              <a:t>Regional Recovery, Rebuilding &amp;  Resilience Towards a ‘New Norm’ Post Crisis</a:t>
            </a: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243609" cy="1200329"/>
          </a:xfrm>
          <a:prstGeom prst="rect">
            <a:avLst/>
          </a:prstGeom>
          <a:noFill/>
        </p:spPr>
        <p:txBody>
          <a:bodyPr wrap="square" rtlCol="0">
            <a:spAutoFit/>
          </a:bodyPr>
          <a:lstStyle/>
          <a:p>
            <a:pPr algn="ctr"/>
            <a:r>
              <a:rPr lang="en-IE" dirty="0">
                <a:solidFill>
                  <a:srgbClr val="79527B"/>
                </a:solidFill>
              </a:rPr>
              <a:t>Introduction to Regional Crisis Tourism Management &amp; Its Complexities</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200329"/>
          </a:xfrm>
          <a:prstGeom prst="rect">
            <a:avLst/>
          </a:prstGeom>
          <a:noFill/>
        </p:spPr>
        <p:txBody>
          <a:bodyPr wrap="square" rtlCol="0">
            <a:spAutoFit/>
          </a:bodyPr>
          <a:lstStyle/>
          <a:p>
            <a:pPr algn="ctr"/>
            <a:r>
              <a:rPr lang="en-IE" dirty="0">
                <a:solidFill>
                  <a:srgbClr val="F37C57"/>
                </a:solidFill>
              </a:rPr>
              <a:t>Develop a Regional Crisis Management Response Plan </a:t>
            </a:r>
            <a:r>
              <a:rPr lang="en-IE" i="1" dirty="0">
                <a:solidFill>
                  <a:srgbClr val="F37C57"/>
                </a:solidFill>
              </a:rPr>
              <a:t>(Short Term Response Plan)</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015663"/>
          </a:xfrm>
          <a:prstGeom prst="rect">
            <a:avLst/>
          </a:prstGeom>
          <a:noFill/>
        </p:spPr>
        <p:txBody>
          <a:bodyPr wrap="square" rtlCol="0">
            <a:spAutoFit/>
          </a:bodyPr>
          <a:lstStyle/>
          <a:p>
            <a:pPr algn="ctr"/>
            <a:r>
              <a:rPr lang="en-IE" sz="2000" dirty="0">
                <a:solidFill>
                  <a:srgbClr val="3AA091"/>
                </a:solidFill>
              </a:rPr>
              <a:t>Communication Strategy and Dealing with PR &amp; Media</a:t>
            </a: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1</a:t>
            </a:r>
            <a:endParaRPr lang="en-IE"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2</a:t>
            </a:r>
            <a:endParaRPr lang="en-IE"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3</a:t>
            </a:r>
            <a:endParaRPr lang="en-IE"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4</a:t>
            </a:r>
            <a:endParaRPr lang="en-IE"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5</a:t>
            </a:r>
            <a:endParaRPr lang="en-IE"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6</a:t>
            </a:r>
            <a:endParaRPr lang="en-IE"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7</a:t>
            </a:r>
            <a:endParaRPr lang="en-IE"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68959" y="5366361"/>
            <a:ext cx="2400001" cy="1015663"/>
          </a:xfrm>
          <a:prstGeom prst="rect">
            <a:avLst/>
          </a:prstGeom>
          <a:noFill/>
        </p:spPr>
        <p:txBody>
          <a:bodyPr wrap="square" rtlCol="0">
            <a:spAutoFit/>
          </a:bodyPr>
          <a:lstStyle/>
          <a:p>
            <a:pPr algn="ctr"/>
            <a:r>
              <a:rPr lang="en-IE" sz="2000" dirty="0">
                <a:solidFill>
                  <a:srgbClr val="3AA091"/>
                </a:solidFill>
              </a:rPr>
              <a:t>Strategic Regional Crisis Response and Recovery Marketing</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8</a:t>
            </a:r>
            <a:endParaRPr lang="en-IE"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9</a:t>
            </a:r>
            <a:endParaRPr lang="en-IE" b="1" dirty="0">
              <a:solidFill>
                <a:srgbClr val="44BAA9"/>
              </a:solidFill>
            </a:endParaRPr>
          </a:p>
        </p:txBody>
      </p:sp>
    </p:spTree>
    <p:extLst>
      <p:ext uri="{BB962C8B-B14F-4D97-AF65-F5344CB8AC3E}">
        <p14:creationId xmlns:p14="http://schemas.microsoft.com/office/powerpoint/2010/main" val="355681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C366655-D98B-4CE5-3ADF-769F87999981}"/>
              </a:ext>
            </a:extLst>
          </p:cNvPr>
          <p:cNvSpPr>
            <a:spLocks noGrp="1"/>
          </p:cNvSpPr>
          <p:nvPr>
            <p:ph type="body" sz="quarter" idx="18"/>
          </p:nvPr>
        </p:nvSpPr>
        <p:spPr>
          <a:xfrm>
            <a:off x="1219201" y="1053906"/>
            <a:ext cx="5524500" cy="5419725"/>
          </a:xfrm>
        </p:spPr>
        <p:txBody>
          <a:bodyPr>
            <a:normAutofit/>
          </a:bodyPr>
          <a:lstStyle/>
          <a:p>
            <a:pPr indent="0" algn="l" fontAlgn="base">
              <a:lnSpc>
                <a:spcPct val="110000"/>
              </a:lnSpc>
              <a:spcBef>
                <a:spcPts val="0"/>
              </a:spcBef>
            </a:pPr>
            <a:endParaRPr lang="en-GB" sz="2000" b="0" i="1" dirty="0">
              <a:effectLst/>
            </a:endParaRPr>
          </a:p>
          <a:p>
            <a:pPr indent="0" algn="l" fontAlgn="base">
              <a:lnSpc>
                <a:spcPct val="110000"/>
              </a:lnSpc>
              <a:spcBef>
                <a:spcPts val="0"/>
              </a:spcBef>
            </a:pPr>
            <a:endParaRPr lang="en-GB" sz="2000" i="1" dirty="0"/>
          </a:p>
          <a:p>
            <a:pPr indent="0" algn="l" fontAlgn="base">
              <a:lnSpc>
                <a:spcPct val="110000"/>
              </a:lnSpc>
              <a:spcBef>
                <a:spcPts val="0"/>
              </a:spcBef>
            </a:pPr>
            <a:r>
              <a:rPr lang="en-GB" sz="2000" b="0" i="1" dirty="0">
                <a:effectLst/>
              </a:rPr>
              <a:t>“The best plans use an all-hazard approach, meaning you don’t write plans with a specific crisis in mind, but rather with all potential hazards in mind. Using this method ensures that you’ll have a consistent response and a team that’s always ready, regardless of the nature of the incident,” recommends Regina Phelps</a:t>
            </a:r>
            <a:endParaRPr lang="en-IE" sz="2000" i="1" dirty="0"/>
          </a:p>
        </p:txBody>
      </p:sp>
      <p:sp>
        <p:nvSpPr>
          <p:cNvPr id="6" name="Text Placeholder 5">
            <a:extLst>
              <a:ext uri="{FF2B5EF4-FFF2-40B4-BE49-F238E27FC236}">
                <a16:creationId xmlns:a16="http://schemas.microsoft.com/office/drawing/2014/main" id="{2365E110-EFDA-86AB-C4A9-825D40DF103E}"/>
              </a:ext>
            </a:extLst>
          </p:cNvPr>
          <p:cNvSpPr>
            <a:spLocks noGrp="1"/>
          </p:cNvSpPr>
          <p:nvPr>
            <p:ph type="body" sz="quarter" idx="16"/>
          </p:nvPr>
        </p:nvSpPr>
        <p:spPr>
          <a:xfrm>
            <a:off x="1371601" y="433585"/>
            <a:ext cx="5524500" cy="582221"/>
          </a:xfrm>
        </p:spPr>
        <p:txBody>
          <a:bodyPr>
            <a:normAutofit fontScale="77500" lnSpcReduction="20000"/>
          </a:bodyPr>
          <a:lstStyle/>
          <a:p>
            <a:r>
              <a:rPr lang="en-IE" dirty="0"/>
              <a:t>A Good Crisis Management Plan…</a:t>
            </a:r>
          </a:p>
        </p:txBody>
      </p:sp>
      <p:sp>
        <p:nvSpPr>
          <p:cNvPr id="12" name="TextBox 11">
            <a:extLst>
              <a:ext uri="{FF2B5EF4-FFF2-40B4-BE49-F238E27FC236}">
                <a16:creationId xmlns:a16="http://schemas.microsoft.com/office/drawing/2014/main" id="{91B45F89-C777-CC94-92C6-F068F7CB11A1}"/>
              </a:ext>
            </a:extLst>
          </p:cNvPr>
          <p:cNvSpPr txBox="1"/>
          <p:nvPr/>
        </p:nvSpPr>
        <p:spPr>
          <a:xfrm>
            <a:off x="7400924" y="3805410"/>
            <a:ext cx="4657725" cy="2677656"/>
          </a:xfrm>
          <a:prstGeom prst="rect">
            <a:avLst/>
          </a:prstGeom>
          <a:noFill/>
        </p:spPr>
        <p:txBody>
          <a:bodyPr wrap="square" rtlCol="0">
            <a:spAutoFit/>
          </a:bodyPr>
          <a:lstStyle/>
          <a:p>
            <a:r>
              <a:rPr lang="en-GB" b="1" i="0" dirty="0">
                <a:solidFill>
                  <a:srgbClr val="086D6E"/>
                </a:solidFill>
                <a:effectLst/>
              </a:rPr>
              <a:t>Regina Phelps, </a:t>
            </a:r>
            <a:r>
              <a:rPr lang="en-GB" i="0" dirty="0">
                <a:solidFill>
                  <a:srgbClr val="086D6E"/>
                </a:solidFill>
                <a:effectLst/>
              </a:rPr>
              <a:t>Founder of crisis management consulting firm</a:t>
            </a:r>
            <a:r>
              <a:rPr lang="en-GB" i="0" u="none" strike="noStrike" dirty="0">
                <a:solidFill>
                  <a:srgbClr val="086D6E"/>
                </a:solidFill>
                <a:effectLst/>
                <a:hlinkClick r:id="rId2">
                  <a:extLst>
                    <a:ext uri="{A12FA001-AC4F-418D-AE19-62706E023703}">
                      <ahyp:hlinkClr xmlns:ahyp="http://schemas.microsoft.com/office/drawing/2018/hyperlinkcolor" val="tx"/>
                    </a:ext>
                  </a:extLst>
                </a:hlinkClick>
              </a:rPr>
              <a:t> </a:t>
            </a:r>
            <a:r>
              <a:rPr lang="en-GB" b="1" i="0" u="none" strike="noStrike" dirty="0">
                <a:solidFill>
                  <a:srgbClr val="086D6E"/>
                </a:solidFill>
                <a:effectLst/>
                <a:hlinkClick r:id="rId2">
                  <a:extLst>
                    <a:ext uri="{A12FA001-AC4F-418D-AE19-62706E023703}">
                      <ahyp:hlinkClr xmlns:ahyp="http://schemas.microsoft.com/office/drawing/2018/hyperlinkcolor" val="tx"/>
                    </a:ext>
                  </a:extLst>
                </a:hlinkClick>
              </a:rPr>
              <a:t>Emergency Management &amp; Safety Solutions</a:t>
            </a:r>
            <a:r>
              <a:rPr lang="en-GB" b="1" i="0" dirty="0">
                <a:solidFill>
                  <a:srgbClr val="086D6E"/>
                </a:solidFill>
                <a:effectLst/>
              </a:rPr>
              <a:t>.</a:t>
            </a:r>
          </a:p>
          <a:p>
            <a:endParaRPr lang="en-GB" dirty="0">
              <a:solidFill>
                <a:srgbClr val="4D4D4D"/>
              </a:solidFill>
            </a:endParaRPr>
          </a:p>
          <a:p>
            <a:r>
              <a:rPr lang="en-GB" sz="1600" i="0" dirty="0">
                <a:solidFill>
                  <a:srgbClr val="4D4D4D"/>
                </a:solidFill>
                <a:effectLst/>
                <a:hlinkClick r:id="rId3">
                  <a:extLst>
                    <a:ext uri="{A12FA001-AC4F-418D-AE19-62706E023703}">
                      <ahyp:hlinkClr xmlns:ahyp="http://schemas.microsoft.com/office/drawing/2018/hyperlinkcolor" val="tx"/>
                    </a:ext>
                  </a:extLst>
                </a:hlinkClick>
              </a:rPr>
              <a:t>Regina Phelps </a:t>
            </a:r>
            <a:r>
              <a:rPr lang="en-GB" sz="1600" i="0" dirty="0">
                <a:solidFill>
                  <a:srgbClr val="4D4D4D"/>
                </a:solidFill>
                <a:effectLst/>
              </a:rPr>
              <a:t>is an internationally recognized thought leader in the field of crisis management, exercise design &amp; pandemic, and continuity planning. Since 1982, she has provided consultation &amp; speaking services to multinational companies on five continents.</a:t>
            </a:r>
            <a:endParaRPr lang="en-IE" sz="1600" dirty="0">
              <a:solidFill>
                <a:srgbClr val="4D4D4D"/>
              </a:solidFill>
            </a:endParaRPr>
          </a:p>
        </p:txBody>
      </p:sp>
      <p:pic>
        <p:nvPicPr>
          <p:cNvPr id="10242" name="Picture 2" descr="Regina Phelps | Emergency Management And Safety Solutions Inc">
            <a:extLst>
              <a:ext uri="{FF2B5EF4-FFF2-40B4-BE49-F238E27FC236}">
                <a16:creationId xmlns:a16="http://schemas.microsoft.com/office/drawing/2014/main" id="{3EA3E986-5B50-5DA3-A93F-86175DE2A83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2514" y="523875"/>
            <a:ext cx="4214544" cy="280969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8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ky, outdoor&#10;&#10;Description automatically generated">
            <a:extLst>
              <a:ext uri="{FF2B5EF4-FFF2-40B4-BE49-F238E27FC236}">
                <a16:creationId xmlns:a16="http://schemas.microsoft.com/office/drawing/2014/main" id="{E4C5E473-8CDD-6770-7DB0-07357157A70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764" b="13764"/>
          <a:stretch>
            <a:fillRect/>
          </a:stretch>
        </p:blipFill>
        <p:spPr/>
      </p:pic>
      <p:sp>
        <p:nvSpPr>
          <p:cNvPr id="6" name="Text Placeholder 5">
            <a:extLst>
              <a:ext uri="{FF2B5EF4-FFF2-40B4-BE49-F238E27FC236}">
                <a16:creationId xmlns:a16="http://schemas.microsoft.com/office/drawing/2014/main" id="{918B051C-6001-C66F-EB12-6F4DCB2C0FE0}"/>
              </a:ext>
            </a:extLst>
          </p:cNvPr>
          <p:cNvSpPr>
            <a:spLocks noGrp="1"/>
          </p:cNvSpPr>
          <p:nvPr>
            <p:ph type="body" sz="quarter" idx="16"/>
          </p:nvPr>
        </p:nvSpPr>
        <p:spPr>
          <a:xfrm>
            <a:off x="6420495" y="1328733"/>
            <a:ext cx="5113283" cy="1862702"/>
          </a:xfrm>
        </p:spPr>
        <p:txBody>
          <a:bodyPr>
            <a:normAutofit/>
          </a:bodyPr>
          <a:lstStyle/>
          <a:p>
            <a:r>
              <a:rPr lang="en-IE" sz="3200" dirty="0"/>
              <a:t>2.  What Happens If a Region Doesn’t have a Crisis Management Plan</a:t>
            </a:r>
          </a:p>
        </p:txBody>
      </p:sp>
    </p:spTree>
    <p:extLst>
      <p:ext uri="{BB962C8B-B14F-4D97-AF65-F5344CB8AC3E}">
        <p14:creationId xmlns:p14="http://schemas.microsoft.com/office/powerpoint/2010/main" val="191977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138691" y="165799"/>
            <a:ext cx="5764301" cy="582221"/>
          </a:xfrm>
        </p:spPr>
        <p:txBody>
          <a:bodyPr anchor="ctr">
            <a:normAutofit fontScale="92500"/>
          </a:bodyPr>
          <a:lstStyle/>
          <a:p>
            <a:pPr algn="ctr"/>
            <a:r>
              <a:rPr lang="en-IE" dirty="0">
                <a:solidFill>
                  <a:srgbClr val="F27954"/>
                </a:solidFill>
              </a:rPr>
              <a:t>What Happens Without a CMP</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499355" y="925276"/>
            <a:ext cx="5764301" cy="5766925"/>
          </a:xfrm>
          <a:solidFill>
            <a:schemeClr val="bg1"/>
          </a:solidFill>
        </p:spPr>
        <p:txBody>
          <a:bodyPr>
            <a:noAutofit/>
          </a:bodyPr>
          <a:lstStyle/>
          <a:p>
            <a:pPr indent="0" algn="l" rtl="0" fontAlgn="base">
              <a:lnSpc>
                <a:spcPct val="100000"/>
              </a:lnSpc>
              <a:spcBef>
                <a:spcPts val="0"/>
              </a:spcBef>
            </a:pPr>
            <a:r>
              <a:rPr lang="en-GB" sz="2000" b="1" i="0" dirty="0">
                <a:solidFill>
                  <a:srgbClr val="F27954"/>
                </a:solidFill>
                <a:effectLst/>
              </a:rPr>
              <a:t>Poor Decisions Are Made. </a:t>
            </a:r>
            <a:r>
              <a:rPr lang="en-GB" sz="2000" b="0" i="0" dirty="0">
                <a:solidFill>
                  <a:srgbClr val="4D4D4D"/>
                </a:solidFill>
                <a:effectLst/>
              </a:rPr>
              <a:t>Having a crisis management plan is critical because, without one, people under stress may make poor decisions and may unintentionally extend or worsen a crisis. Taking swift, constructive action may be the key to </a:t>
            </a:r>
            <a:r>
              <a:rPr lang="en-GB" sz="2000" dirty="0">
                <a:solidFill>
                  <a:srgbClr val="4D4D4D"/>
                </a:solidFill>
              </a:rPr>
              <a:t>a region’s </a:t>
            </a:r>
            <a:r>
              <a:rPr lang="en-GB" sz="2000" b="0" i="0" dirty="0">
                <a:solidFill>
                  <a:srgbClr val="4D4D4D"/>
                </a:solidFill>
                <a:effectLst/>
              </a:rPr>
              <a:t>survival.</a:t>
            </a:r>
          </a:p>
          <a:p>
            <a:pPr indent="0" algn="l" rtl="0" fontAlgn="base">
              <a:lnSpc>
                <a:spcPct val="100000"/>
              </a:lnSpc>
              <a:spcBef>
                <a:spcPts val="0"/>
              </a:spcBef>
            </a:pPr>
            <a:endParaRPr lang="en-GB" sz="2000" b="0" i="0" dirty="0">
              <a:solidFill>
                <a:srgbClr val="4D4D4D"/>
              </a:solidFill>
              <a:effectLst/>
            </a:endParaRPr>
          </a:p>
          <a:p>
            <a:pPr indent="0" fontAlgn="base">
              <a:lnSpc>
                <a:spcPct val="100000"/>
              </a:lnSpc>
              <a:spcBef>
                <a:spcPts val="0"/>
              </a:spcBef>
            </a:pPr>
            <a:r>
              <a:rPr lang="en-GB" sz="2000" b="1" dirty="0">
                <a:solidFill>
                  <a:srgbClr val="F27954"/>
                </a:solidFill>
              </a:rPr>
              <a:t>Stakeholders Can’t Assist in Crisis Management</a:t>
            </a:r>
            <a:r>
              <a:rPr lang="en-GB" sz="2000" dirty="0">
                <a:solidFill>
                  <a:srgbClr val="4D4D4D"/>
                </a:solidFill>
              </a:rPr>
              <a:t>. </a:t>
            </a:r>
            <a:r>
              <a:rPr lang="en-GB" sz="2000" b="0" i="0" dirty="0">
                <a:solidFill>
                  <a:srgbClr val="4D4D4D"/>
                </a:solidFill>
                <a:effectLst/>
              </a:rPr>
              <a:t>In the wake of a crisis, a CMP keeps </a:t>
            </a:r>
            <a:r>
              <a:rPr lang="en-GB" sz="2000" dirty="0">
                <a:solidFill>
                  <a:srgbClr val="4D4D4D"/>
                </a:solidFill>
              </a:rPr>
              <a:t>regional stakeholders aware, informed, prepared and </a:t>
            </a:r>
            <a:r>
              <a:rPr lang="en-GB" sz="2000" b="0" i="0" dirty="0">
                <a:solidFill>
                  <a:srgbClr val="4D4D4D"/>
                </a:solidFill>
                <a:effectLst/>
              </a:rPr>
              <a:t>focused. It enables them to understand and </a:t>
            </a:r>
            <a:r>
              <a:rPr lang="en-GB" sz="2000" dirty="0">
                <a:solidFill>
                  <a:srgbClr val="4D4D4D"/>
                </a:solidFill>
              </a:rPr>
              <a:t>implement a </a:t>
            </a:r>
            <a:r>
              <a:rPr lang="en-GB" sz="2000" b="0" i="0" dirty="0">
                <a:solidFill>
                  <a:srgbClr val="4D4D4D"/>
                </a:solidFill>
                <a:effectLst/>
              </a:rPr>
              <a:t>region’s response measures, identify potential vulnerabilities, and understand and assist with top priorities. Moreover, training exercises and scenarios help </a:t>
            </a:r>
            <a:r>
              <a:rPr lang="en-GB" sz="2000" dirty="0">
                <a:solidFill>
                  <a:srgbClr val="4D4D4D"/>
                </a:solidFill>
              </a:rPr>
              <a:t>stakeholders </a:t>
            </a:r>
            <a:r>
              <a:rPr lang="en-GB" sz="2000" b="0" i="0" dirty="0">
                <a:solidFill>
                  <a:srgbClr val="4D4D4D"/>
                </a:solidFill>
                <a:effectLst/>
              </a:rPr>
              <a:t>identify threats, minimize their likelihood, and improve the regional response. This autonomy helps combat their fears and uncertainty which can compound the damage. </a:t>
            </a:r>
          </a:p>
          <a:p>
            <a:pPr indent="0" fontAlgn="base">
              <a:lnSpc>
                <a:spcPct val="100000"/>
              </a:lnSpc>
              <a:spcBef>
                <a:spcPts val="0"/>
              </a:spcBef>
            </a:pPr>
            <a:endParaRPr lang="en-GB" sz="2000" b="0" i="0" dirty="0">
              <a:solidFill>
                <a:srgbClr val="4D4D4D"/>
              </a:solidFill>
              <a:effectLst/>
            </a:endParaRPr>
          </a:p>
        </p:txBody>
      </p:sp>
      <p:pic>
        <p:nvPicPr>
          <p:cNvPr id="10" name="Picture Placeholder 9" descr="A picture containing text, indoor, wall, green&#10;&#10;Description automatically generated">
            <a:extLst>
              <a:ext uri="{FF2B5EF4-FFF2-40B4-BE49-F238E27FC236}">
                <a16:creationId xmlns:a16="http://schemas.microsoft.com/office/drawing/2014/main" id="{D83BA292-706E-A570-E101-3504118925A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773" r="23773"/>
          <a:stretch>
            <a:fillRect/>
          </a:stretch>
        </p:blipFill>
        <p:spPr>
          <a:xfrm>
            <a:off x="6373200" y="1"/>
            <a:ext cx="4979716" cy="6329082"/>
          </a:xfrm>
        </p:spPr>
      </p:pic>
      <p:pic>
        <p:nvPicPr>
          <p:cNvPr id="4" name="Graphic 3" descr="Chevron arrows with solid fill">
            <a:extLst>
              <a:ext uri="{FF2B5EF4-FFF2-40B4-BE49-F238E27FC236}">
                <a16:creationId xmlns:a16="http://schemas.microsoft.com/office/drawing/2014/main" id="{9EEEA367-9DE4-4FED-A0CF-FB4BCAF335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967095"/>
            <a:ext cx="706201" cy="706201"/>
          </a:xfrm>
          <a:prstGeom prst="rect">
            <a:avLst/>
          </a:prstGeom>
        </p:spPr>
      </p:pic>
      <p:pic>
        <p:nvPicPr>
          <p:cNvPr id="7" name="Graphic 6" descr="Chevron arrows with solid fill">
            <a:extLst>
              <a:ext uri="{FF2B5EF4-FFF2-40B4-BE49-F238E27FC236}">
                <a16:creationId xmlns:a16="http://schemas.microsoft.com/office/drawing/2014/main" id="{9C3054C2-6907-0BF0-BBF0-C63531BC0A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75899"/>
            <a:ext cx="706201" cy="706201"/>
          </a:xfrm>
          <a:prstGeom prst="rect">
            <a:avLst/>
          </a:prstGeom>
        </p:spPr>
      </p:pic>
    </p:spTree>
    <p:extLst>
      <p:ext uri="{BB962C8B-B14F-4D97-AF65-F5344CB8AC3E}">
        <p14:creationId xmlns:p14="http://schemas.microsoft.com/office/powerpoint/2010/main" val="98033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D5A06F-DED9-7CCF-30A0-ECE25A505C6E}"/>
              </a:ext>
            </a:extLst>
          </p:cNvPr>
          <p:cNvSpPr/>
          <p:nvPr/>
        </p:nvSpPr>
        <p:spPr>
          <a:xfrm>
            <a:off x="314698" y="2162175"/>
            <a:ext cx="5914275" cy="4400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138691" y="165799"/>
            <a:ext cx="5764301" cy="582221"/>
          </a:xfrm>
        </p:spPr>
        <p:txBody>
          <a:bodyPr anchor="ctr">
            <a:normAutofit fontScale="92500"/>
          </a:bodyPr>
          <a:lstStyle/>
          <a:p>
            <a:pPr algn="ctr"/>
            <a:r>
              <a:rPr lang="en-IE" dirty="0">
                <a:solidFill>
                  <a:srgbClr val="F27954"/>
                </a:solidFill>
              </a:rPr>
              <a:t>What Happens Without a CMP</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447674" y="768421"/>
            <a:ext cx="5648325" cy="5766925"/>
          </a:xfrm>
          <a:noFill/>
        </p:spPr>
        <p:txBody>
          <a:bodyPr>
            <a:noAutofit/>
          </a:bodyPr>
          <a:lstStyle/>
          <a:p>
            <a:pPr indent="0" algn="l" rtl="0" fontAlgn="base">
              <a:lnSpc>
                <a:spcPct val="100000"/>
              </a:lnSpc>
              <a:spcBef>
                <a:spcPts val="0"/>
              </a:spcBef>
            </a:pPr>
            <a:r>
              <a:rPr lang="en-GB" sz="2000" b="1" dirty="0">
                <a:solidFill>
                  <a:srgbClr val="F27954"/>
                </a:solidFill>
              </a:rPr>
              <a:t>Vulnerability and Instability Increase as </a:t>
            </a:r>
            <a:r>
              <a:rPr lang="en-GB" sz="2000" b="1" i="0" dirty="0">
                <a:solidFill>
                  <a:srgbClr val="F27954"/>
                </a:solidFill>
                <a:effectLst/>
              </a:rPr>
              <a:t>Crisis is Inevitable. </a:t>
            </a:r>
            <a:r>
              <a:rPr lang="en-GB" sz="2000" b="0" i="0" dirty="0">
                <a:solidFill>
                  <a:srgbClr val="4D4D4D"/>
                </a:solidFill>
                <a:effectLst/>
              </a:rPr>
              <a:t>A strong crisis management plan is essential because emergencies and disasters are more common than many people realize. </a:t>
            </a:r>
          </a:p>
          <a:p>
            <a:pPr indent="0" algn="l" rtl="0" fontAlgn="base">
              <a:lnSpc>
                <a:spcPct val="100000"/>
              </a:lnSpc>
              <a:spcBef>
                <a:spcPts val="0"/>
              </a:spcBef>
            </a:pPr>
            <a:endParaRPr lang="en-GB" sz="2000" dirty="0">
              <a:solidFill>
                <a:srgbClr val="4D4D4D"/>
              </a:solidFill>
            </a:endParaRPr>
          </a:p>
          <a:p>
            <a:pPr indent="0" algn="l" rtl="0" fontAlgn="base">
              <a:lnSpc>
                <a:spcPct val="100000"/>
              </a:lnSpc>
              <a:spcBef>
                <a:spcPts val="0"/>
              </a:spcBef>
            </a:pPr>
            <a:r>
              <a:rPr lang="en-GB" sz="2000" b="0" i="0" dirty="0">
                <a:effectLst/>
              </a:rPr>
              <a:t>In 2019, consulting company </a:t>
            </a:r>
            <a:r>
              <a:rPr lang="en-GB" sz="2000" b="0" i="0" u="none" strike="noStrike" dirty="0">
                <a:effectLst/>
                <a:hlinkClick r:id="rId2">
                  <a:extLst>
                    <a:ext uri="{A12FA001-AC4F-418D-AE19-62706E023703}">
                      <ahyp:hlinkClr xmlns:ahyp="http://schemas.microsoft.com/office/drawing/2018/hyperlinkcolor" val="tx"/>
                    </a:ext>
                  </a:extLst>
                </a:hlinkClick>
              </a:rPr>
              <a:t>PwC interviewed more than 2,000 senior executives</a:t>
            </a:r>
            <a:r>
              <a:rPr lang="en-GB" sz="2000" b="0" i="0" dirty="0">
                <a:effectLst/>
              </a:rPr>
              <a:t> around the world and found that </a:t>
            </a:r>
            <a:r>
              <a:rPr lang="en-GB" sz="2000" b="1" i="1" dirty="0">
                <a:effectLst/>
              </a:rPr>
              <a:t>69 percent </a:t>
            </a:r>
            <a:r>
              <a:rPr lang="en-GB" sz="2000" b="0" i="1" dirty="0">
                <a:effectLst/>
              </a:rPr>
              <a:t>had experienced at least one crisis in the last five years; in fact, these executives experienced an average of three crises during that same time period. </a:t>
            </a:r>
          </a:p>
          <a:p>
            <a:pPr indent="0" algn="l" rtl="0" fontAlgn="base">
              <a:lnSpc>
                <a:spcPct val="100000"/>
              </a:lnSpc>
              <a:spcBef>
                <a:spcPts val="0"/>
              </a:spcBef>
            </a:pPr>
            <a:endParaRPr lang="en-GB" sz="2000" b="0" i="0" dirty="0">
              <a:effectLst/>
            </a:endParaRPr>
          </a:p>
          <a:p>
            <a:pPr indent="0" algn="l" rtl="0" fontAlgn="base">
              <a:lnSpc>
                <a:spcPct val="100000"/>
              </a:lnSpc>
              <a:spcBef>
                <a:spcPts val="0"/>
              </a:spcBef>
            </a:pPr>
            <a:r>
              <a:rPr lang="en-GB" sz="2000" b="0" i="0" dirty="0">
                <a:effectLst/>
              </a:rPr>
              <a:t>These crises fell into almost </a:t>
            </a:r>
            <a:r>
              <a:rPr lang="en-GB" sz="2000" b="1" i="0" dirty="0">
                <a:effectLst/>
              </a:rPr>
              <a:t>20 different categories</a:t>
            </a:r>
            <a:r>
              <a:rPr lang="en-GB" sz="2000" b="0" i="0" dirty="0">
                <a:effectLst/>
              </a:rPr>
              <a:t>, the most common being a financial or liquidity-related crisis, a technology failure, and the failure of an operation. Cybercrime, natural disasters, viral social media, and leadership misconduct also featured prominently on the list.</a:t>
            </a:r>
          </a:p>
        </p:txBody>
      </p:sp>
      <p:pic>
        <p:nvPicPr>
          <p:cNvPr id="2" name="Graphic 1" descr="Chevron arrows with solid fill">
            <a:extLst>
              <a:ext uri="{FF2B5EF4-FFF2-40B4-BE49-F238E27FC236}">
                <a16:creationId xmlns:a16="http://schemas.microsoft.com/office/drawing/2014/main" id="{57613578-4983-5BCC-F771-6BF757347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6" y="719445"/>
            <a:ext cx="706201" cy="706201"/>
          </a:xfrm>
          <a:prstGeom prst="rect">
            <a:avLst/>
          </a:prstGeom>
        </p:spPr>
      </p:pic>
      <p:pic>
        <p:nvPicPr>
          <p:cNvPr id="8" name="Picture Placeholder 7" descr="A high angle view of a river&#10;&#10;Description automatically generated with medium confidence">
            <a:extLst>
              <a:ext uri="{FF2B5EF4-FFF2-40B4-BE49-F238E27FC236}">
                <a16:creationId xmlns:a16="http://schemas.microsoft.com/office/drawing/2014/main" id="{CAA2CCE5-B0ED-488C-D84E-69B3522A5382}"/>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l="23791" r="23791"/>
          <a:stretch>
            <a:fillRect/>
          </a:stretch>
        </p:blipFill>
        <p:spPr>
          <a:xfrm>
            <a:off x="6377694" y="0"/>
            <a:ext cx="5395869" cy="6858001"/>
          </a:xfrm>
        </p:spPr>
      </p:pic>
    </p:spTree>
    <p:extLst>
      <p:ext uri="{BB962C8B-B14F-4D97-AF65-F5344CB8AC3E}">
        <p14:creationId xmlns:p14="http://schemas.microsoft.com/office/powerpoint/2010/main" val="189129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05F5B3-B92E-5619-12D1-26BBDEB814A0}"/>
              </a:ext>
            </a:extLst>
          </p:cNvPr>
          <p:cNvSpPr/>
          <p:nvPr/>
        </p:nvSpPr>
        <p:spPr>
          <a:xfrm>
            <a:off x="469900" y="3067050"/>
            <a:ext cx="5914275" cy="3495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325283" y="165799"/>
            <a:ext cx="5764301" cy="582221"/>
          </a:xfrm>
        </p:spPr>
        <p:txBody>
          <a:bodyPr anchor="ctr">
            <a:normAutofit fontScale="92500"/>
          </a:bodyPr>
          <a:lstStyle/>
          <a:p>
            <a:pPr algn="ctr"/>
            <a:r>
              <a:rPr lang="en-IE" dirty="0">
                <a:solidFill>
                  <a:srgbClr val="F27954"/>
                </a:solidFill>
              </a:rPr>
              <a:t>What Happens Without a CMP</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534149" y="925276"/>
            <a:ext cx="5764301" cy="5766925"/>
          </a:xfrm>
          <a:noFill/>
        </p:spPr>
        <p:txBody>
          <a:bodyPr>
            <a:noAutofit/>
          </a:bodyPr>
          <a:lstStyle/>
          <a:p>
            <a:pPr indent="0" algn="l" fontAlgn="base">
              <a:lnSpc>
                <a:spcPct val="100000"/>
              </a:lnSpc>
              <a:spcBef>
                <a:spcPts val="0"/>
              </a:spcBef>
            </a:pPr>
            <a:r>
              <a:rPr lang="en-GB" sz="2000" b="1" i="0" dirty="0">
                <a:solidFill>
                  <a:srgbClr val="F27954"/>
                </a:solidFill>
                <a:effectLst/>
              </a:rPr>
              <a:t>Mitigation and Prevention are Almost Impossible. </a:t>
            </a:r>
            <a:r>
              <a:rPr lang="en-GB" sz="2000" b="0" i="0" dirty="0">
                <a:solidFill>
                  <a:srgbClr val="4D4D4D"/>
                </a:solidFill>
                <a:effectLst/>
              </a:rPr>
              <a:t>Planning helps a region contain and mitigate the negative effects of a crisis, which can include damage to reputation, loss of operations, and legal or regulatory trouble. A crisis can even close down a company or region. </a:t>
            </a:r>
          </a:p>
          <a:p>
            <a:pPr indent="0" algn="l" fontAlgn="base">
              <a:lnSpc>
                <a:spcPct val="100000"/>
              </a:lnSpc>
              <a:spcBef>
                <a:spcPts val="0"/>
              </a:spcBef>
            </a:pPr>
            <a:endParaRPr lang="en-GB" sz="2000" dirty="0">
              <a:solidFill>
                <a:srgbClr val="4D4D4D"/>
              </a:solidFill>
            </a:endParaRPr>
          </a:p>
          <a:p>
            <a:pPr indent="0" algn="l" fontAlgn="base">
              <a:lnSpc>
                <a:spcPct val="100000"/>
              </a:lnSpc>
              <a:spcBef>
                <a:spcPts val="0"/>
              </a:spcBef>
            </a:pPr>
            <a:endParaRPr lang="en-GB" sz="1000" b="0" i="0" dirty="0">
              <a:solidFill>
                <a:srgbClr val="4D4D4D"/>
              </a:solidFill>
              <a:effectLst/>
            </a:endParaRPr>
          </a:p>
          <a:p>
            <a:pPr indent="0" algn="l" fontAlgn="base">
              <a:lnSpc>
                <a:spcPct val="100000"/>
              </a:lnSpc>
              <a:spcBef>
                <a:spcPts val="0"/>
              </a:spcBef>
            </a:pPr>
            <a:r>
              <a:rPr lang="en-GB" sz="2000" dirty="0"/>
              <a:t>The Paris Terrorist Attacks (November 2015) where 130 people were killed and many wounded. The attacks were claimed by the jihadist Islamic State group the following day. The city was closed off for a number of days with multiple disruptions (raids, searches, blocked access, and arrests) continued until April 8, 2016. It continued up until May 25, 2022, with high-level media court proceedings reminding the victims, tourists, Paris, and the world that it wasn’t over yet. (</a:t>
            </a:r>
            <a:r>
              <a:rPr lang="en-GB" sz="2000" dirty="0">
                <a:hlinkClick r:id="rId2">
                  <a:extLst>
                    <a:ext uri="{A12FA001-AC4F-418D-AE19-62706E023703}">
                      <ahyp:hlinkClr xmlns:ahyp="http://schemas.microsoft.com/office/drawing/2018/hyperlinkcolor" val="tx"/>
                    </a:ext>
                  </a:extLst>
                </a:hlinkClick>
              </a:rPr>
              <a:t>Read the Timeline</a:t>
            </a:r>
            <a:r>
              <a:rPr lang="en-GB" sz="2000" dirty="0"/>
              <a:t>)</a:t>
            </a:r>
          </a:p>
        </p:txBody>
      </p:sp>
      <p:pic>
        <p:nvPicPr>
          <p:cNvPr id="2" name="Graphic 1" descr="Chevron arrows with solid fill">
            <a:extLst>
              <a:ext uri="{FF2B5EF4-FFF2-40B4-BE49-F238E27FC236}">
                <a16:creationId xmlns:a16="http://schemas.microsoft.com/office/drawing/2014/main" id="{9852B173-6319-3B42-D31A-7095C73757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6" y="873871"/>
            <a:ext cx="706201" cy="706201"/>
          </a:xfrm>
          <a:prstGeom prst="rect">
            <a:avLst/>
          </a:prstGeom>
        </p:spPr>
      </p:pic>
      <p:pic>
        <p:nvPicPr>
          <p:cNvPr id="1030" name="Picture 6" descr="November 2015 Paris attacks - Wikipedia">
            <a:extLst>
              <a:ext uri="{FF2B5EF4-FFF2-40B4-BE49-F238E27FC236}">
                <a16:creationId xmlns:a16="http://schemas.microsoft.com/office/drawing/2014/main" id="{7FA6C940-15AE-4A8D-484F-44224258C1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65134" y="0"/>
            <a:ext cx="4541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0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BF4B44-F3C5-E250-A6DA-1964379E894E}"/>
              </a:ext>
            </a:extLst>
          </p:cNvPr>
          <p:cNvSpPr/>
          <p:nvPr/>
        </p:nvSpPr>
        <p:spPr>
          <a:xfrm>
            <a:off x="257175" y="4591050"/>
            <a:ext cx="5324475" cy="211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0" y="11583"/>
            <a:ext cx="5957047" cy="738410"/>
          </a:xfrm>
        </p:spPr>
        <p:txBody>
          <a:bodyPr anchor="ctr">
            <a:normAutofit fontScale="92500"/>
          </a:bodyPr>
          <a:lstStyle/>
          <a:p>
            <a:pPr algn="ctr">
              <a:lnSpc>
                <a:spcPct val="120000"/>
              </a:lnSpc>
              <a:spcBef>
                <a:spcPts val="0"/>
              </a:spcBef>
            </a:pPr>
            <a:r>
              <a:rPr lang="en-IE" dirty="0">
                <a:solidFill>
                  <a:srgbClr val="F27954"/>
                </a:solidFill>
              </a:rPr>
              <a:t>Difficult to Preserve Operations</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96206" y="664268"/>
            <a:ext cx="5694993" cy="5766925"/>
          </a:xfrm>
          <a:noFill/>
        </p:spPr>
        <p:txBody>
          <a:bodyPr>
            <a:noAutofit/>
          </a:bodyPr>
          <a:lstStyle/>
          <a:p>
            <a:pPr indent="0" algn="l" rtl="0" fontAlgn="base"/>
            <a:r>
              <a:rPr lang="en-GB" sz="2000" b="0" i="0" dirty="0">
                <a:solidFill>
                  <a:srgbClr val="4D4D4D"/>
                </a:solidFill>
                <a:effectLst/>
              </a:rPr>
              <a:t>A crisis management plan prepares a region how to cope with an unexpected crisis or calamity by;</a:t>
            </a:r>
          </a:p>
          <a:p>
            <a:pPr marL="514350" indent="-285750" algn="l" rtl="0" fontAlgn="base">
              <a:buFont typeface="Arial" panose="020B0604020202020204" pitchFamily="34" charset="0"/>
              <a:buChar char="•"/>
            </a:pPr>
            <a:r>
              <a:rPr lang="en-GB" sz="2000" dirty="0">
                <a:solidFill>
                  <a:srgbClr val="F27954"/>
                </a:solidFill>
              </a:rPr>
              <a:t>Shortening and lessening </a:t>
            </a:r>
            <a:r>
              <a:rPr lang="en-GB" sz="2000" i="0" dirty="0">
                <a:solidFill>
                  <a:srgbClr val="F27954"/>
                </a:solidFill>
                <a:effectLst/>
              </a:rPr>
              <a:t>the impact </a:t>
            </a:r>
            <a:r>
              <a:rPr lang="en-GB" sz="2000" b="0" i="0" dirty="0">
                <a:solidFill>
                  <a:srgbClr val="4D4D4D"/>
                </a:solidFill>
                <a:effectLst/>
              </a:rPr>
              <a:t>of a crisis; </a:t>
            </a:r>
          </a:p>
          <a:p>
            <a:pPr marL="514350" indent="-285750" algn="l" rtl="0" fontAlgn="base">
              <a:buFont typeface="Arial" panose="020B0604020202020204" pitchFamily="34" charset="0"/>
              <a:buChar char="•"/>
            </a:pPr>
            <a:r>
              <a:rPr lang="en-GB" sz="2000" dirty="0">
                <a:solidFill>
                  <a:srgbClr val="4D4D4D"/>
                </a:solidFill>
              </a:rPr>
              <a:t>I</a:t>
            </a:r>
            <a:r>
              <a:rPr lang="en-GB" sz="2000" b="0" i="0" dirty="0">
                <a:solidFill>
                  <a:srgbClr val="4D4D4D"/>
                </a:solidFill>
                <a:effectLst/>
              </a:rPr>
              <a:t>t </a:t>
            </a:r>
            <a:r>
              <a:rPr lang="en-GB" sz="2000" b="0" i="0" dirty="0">
                <a:solidFill>
                  <a:srgbClr val="F27954"/>
                </a:solidFill>
                <a:effectLst/>
              </a:rPr>
              <a:t>protects stakeholders</a:t>
            </a:r>
            <a:r>
              <a:rPr lang="en-GB" sz="2000" b="0" i="0" dirty="0">
                <a:solidFill>
                  <a:srgbClr val="4D4D4D"/>
                </a:solidFill>
                <a:effectLst/>
              </a:rPr>
              <a:t>, tourists employees, and anyone else affected; </a:t>
            </a:r>
          </a:p>
          <a:p>
            <a:pPr marL="514350" indent="-285750" algn="l" rtl="0" fontAlgn="base">
              <a:buFont typeface="Arial" panose="020B0604020202020204" pitchFamily="34" charset="0"/>
              <a:buChar char="•"/>
            </a:pPr>
            <a:r>
              <a:rPr lang="en-GB" sz="2000" dirty="0">
                <a:solidFill>
                  <a:srgbClr val="4D4D4D"/>
                </a:solidFill>
              </a:rPr>
              <a:t>I</a:t>
            </a:r>
            <a:r>
              <a:rPr lang="en-GB" sz="2000" b="0" i="0" dirty="0">
                <a:solidFill>
                  <a:srgbClr val="4D4D4D"/>
                </a:solidFill>
                <a:effectLst/>
              </a:rPr>
              <a:t>t </a:t>
            </a:r>
            <a:r>
              <a:rPr lang="en-GB" sz="2000" b="0" i="0" dirty="0">
                <a:solidFill>
                  <a:srgbClr val="F27954"/>
                </a:solidFill>
                <a:effectLst/>
              </a:rPr>
              <a:t>preserves operations </a:t>
            </a:r>
            <a:r>
              <a:rPr lang="en-GB" sz="2000" b="0" i="0" dirty="0">
                <a:solidFill>
                  <a:srgbClr val="4D4D4D"/>
                </a:solidFill>
                <a:effectLst/>
              </a:rPr>
              <a:t>and productivity as much as possible; and </a:t>
            </a:r>
          </a:p>
          <a:p>
            <a:pPr marL="514350" indent="-285750" algn="l" rtl="0" fontAlgn="base">
              <a:buFont typeface="Arial" panose="020B0604020202020204" pitchFamily="34" charset="0"/>
              <a:buChar char="•"/>
            </a:pPr>
            <a:r>
              <a:rPr lang="en-GB" sz="2000" dirty="0">
                <a:solidFill>
                  <a:srgbClr val="4D4D4D"/>
                </a:solidFill>
              </a:rPr>
              <a:t>I</a:t>
            </a:r>
            <a:r>
              <a:rPr lang="en-GB" sz="2000" b="0" i="0" dirty="0">
                <a:solidFill>
                  <a:srgbClr val="4D4D4D"/>
                </a:solidFill>
                <a:effectLst/>
              </a:rPr>
              <a:t>t safeguards a region’s </a:t>
            </a:r>
            <a:r>
              <a:rPr lang="en-GB" sz="2000" b="0" i="0" dirty="0">
                <a:solidFill>
                  <a:srgbClr val="F27954"/>
                </a:solidFill>
                <a:effectLst/>
              </a:rPr>
              <a:t>reputation.</a:t>
            </a:r>
            <a:r>
              <a:rPr lang="en-GB" sz="2000" b="0" i="0" dirty="0">
                <a:solidFill>
                  <a:srgbClr val="4D4D4D"/>
                </a:solidFill>
                <a:effectLst/>
              </a:rPr>
              <a:t>  </a:t>
            </a:r>
          </a:p>
          <a:p>
            <a:pPr indent="0" algn="l" rtl="0" fontAlgn="base"/>
            <a:r>
              <a:rPr lang="en-GB" sz="2000" b="0" i="0" dirty="0">
                <a:solidFill>
                  <a:srgbClr val="4D4D4D"/>
                </a:solidFill>
                <a:effectLst/>
              </a:rPr>
              <a:t>Crisis planning seeks to make a tourism region more resilient and more capable of weathering the long-term effects of a crisis. </a:t>
            </a:r>
          </a:p>
          <a:p>
            <a:pPr indent="0" algn="l" rtl="0" fontAlgn="base"/>
            <a:endParaRPr lang="en-GB" sz="1000" dirty="0">
              <a:solidFill>
                <a:srgbClr val="4D4D4D"/>
              </a:solidFill>
            </a:endParaRPr>
          </a:p>
          <a:p>
            <a:pPr indent="0" algn="l" rtl="0" fontAlgn="base"/>
            <a:r>
              <a:rPr lang="en-GB" sz="2000" dirty="0"/>
              <a:t>A</a:t>
            </a:r>
            <a:r>
              <a:rPr lang="en-GB" sz="2000" b="0" i="0" dirty="0">
                <a:effectLst/>
              </a:rPr>
              <a:t> PwC study cited that organizations that had a crisis response plan in place fared better (after a crisis) by a margin of nearly two to one. In fact, 41 percent of those companies with plans emerged stronger than before, and 39 percent saw their revenue grow as a result. (</a:t>
            </a:r>
            <a:r>
              <a:rPr lang="en-GB" sz="2000" b="0" i="0" dirty="0">
                <a:effectLst/>
                <a:hlinkClick r:id="rId2">
                  <a:extLst>
                    <a:ext uri="{A12FA001-AC4F-418D-AE19-62706E023703}">
                      <ahyp:hlinkClr xmlns:ahyp="http://schemas.microsoft.com/office/drawing/2018/hyperlinkcolor" val="tx"/>
                    </a:ext>
                  </a:extLst>
                </a:hlinkClick>
              </a:rPr>
              <a:t>source</a:t>
            </a:r>
            <a:r>
              <a:rPr lang="en-GB" sz="2000" b="0" i="0" dirty="0">
                <a:effectLst/>
              </a:rPr>
              <a:t>)</a:t>
            </a:r>
          </a:p>
        </p:txBody>
      </p:sp>
      <p:pic>
        <p:nvPicPr>
          <p:cNvPr id="10" name="Picture Placeholder 9" descr="A large building with a mountain in the background&#10;&#10;Description automatically generated with medium confidence">
            <a:extLst>
              <a:ext uri="{FF2B5EF4-FFF2-40B4-BE49-F238E27FC236}">
                <a16:creationId xmlns:a16="http://schemas.microsoft.com/office/drawing/2014/main" id="{C8FF88A6-9D1B-386D-66E8-B7412D1D0BD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7641" b="7641"/>
          <a:stretch>
            <a:fillRect/>
          </a:stretch>
        </p:blipFill>
        <p:spPr/>
      </p:pic>
    </p:spTree>
    <p:extLst>
      <p:ext uri="{BB962C8B-B14F-4D97-AF65-F5344CB8AC3E}">
        <p14:creationId xmlns:p14="http://schemas.microsoft.com/office/powerpoint/2010/main" val="74490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181EE5-1652-359F-8B67-5EAF66D5DFE5}"/>
              </a:ext>
            </a:extLst>
          </p:cNvPr>
          <p:cNvSpPr>
            <a:spLocks noGrp="1"/>
          </p:cNvSpPr>
          <p:nvPr>
            <p:ph type="body" sz="quarter" idx="18"/>
          </p:nvPr>
        </p:nvSpPr>
        <p:spPr>
          <a:xfrm>
            <a:off x="3075871" y="1828964"/>
            <a:ext cx="3024340" cy="442916"/>
          </a:xfrm>
        </p:spPr>
        <p:txBody>
          <a:bodyPr>
            <a:normAutofit/>
          </a:bodyPr>
          <a:lstStyle/>
          <a:p>
            <a:r>
              <a:rPr lang="en-IE" sz="2000" dirty="0"/>
              <a:t>Ready to React to a Crisis</a:t>
            </a:r>
          </a:p>
        </p:txBody>
      </p:sp>
      <p:sp>
        <p:nvSpPr>
          <p:cNvPr id="4" name="Text Placeholder 3">
            <a:extLst>
              <a:ext uri="{FF2B5EF4-FFF2-40B4-BE49-F238E27FC236}">
                <a16:creationId xmlns:a16="http://schemas.microsoft.com/office/drawing/2014/main" id="{5D5F3759-BDD7-020A-B296-E25FA6C98CD8}"/>
              </a:ext>
            </a:extLst>
          </p:cNvPr>
          <p:cNvSpPr>
            <a:spLocks noGrp="1"/>
          </p:cNvSpPr>
          <p:nvPr>
            <p:ph type="body" sz="quarter" idx="16"/>
          </p:nvPr>
        </p:nvSpPr>
        <p:spPr/>
        <p:txBody>
          <a:bodyPr>
            <a:normAutofit/>
          </a:bodyPr>
          <a:lstStyle/>
          <a:p>
            <a:r>
              <a:rPr lang="en-IE" sz="2800" dirty="0"/>
              <a:t>Responsive</a:t>
            </a:r>
          </a:p>
        </p:txBody>
      </p:sp>
      <p:sp>
        <p:nvSpPr>
          <p:cNvPr id="6" name="Text Placeholder 5">
            <a:extLst>
              <a:ext uri="{FF2B5EF4-FFF2-40B4-BE49-F238E27FC236}">
                <a16:creationId xmlns:a16="http://schemas.microsoft.com/office/drawing/2014/main" id="{C9673903-FE35-EF75-636D-B4A25D8E675E}"/>
              </a:ext>
            </a:extLst>
          </p:cNvPr>
          <p:cNvSpPr>
            <a:spLocks noGrp="1"/>
          </p:cNvSpPr>
          <p:nvPr>
            <p:ph type="body" sz="quarter" idx="19"/>
          </p:nvPr>
        </p:nvSpPr>
        <p:spPr>
          <a:xfrm>
            <a:off x="3021993" y="2285701"/>
            <a:ext cx="3024340" cy="1483196"/>
          </a:xfrm>
        </p:spPr>
        <p:txBody>
          <a:bodyPr>
            <a:noAutofit/>
          </a:bodyPr>
          <a:lstStyle/>
          <a:p>
            <a:pPr marL="0" indent="0"/>
            <a:r>
              <a:rPr lang="en-GB" sz="1800" dirty="0"/>
              <a:t>This occurs when there is little warning of a crisis. However, thoughtful and quick analysis can lead to effective action that accounts for long and short-term results.</a:t>
            </a:r>
            <a:endParaRPr lang="en-IE" sz="1800" dirty="0"/>
          </a:p>
        </p:txBody>
      </p:sp>
      <p:sp>
        <p:nvSpPr>
          <p:cNvPr id="7" name="Text Placeholder 6">
            <a:extLst>
              <a:ext uri="{FF2B5EF4-FFF2-40B4-BE49-F238E27FC236}">
                <a16:creationId xmlns:a16="http://schemas.microsoft.com/office/drawing/2014/main" id="{99FA7970-4753-6FFA-24B9-FF953910E338}"/>
              </a:ext>
            </a:extLst>
          </p:cNvPr>
          <p:cNvSpPr>
            <a:spLocks noGrp="1"/>
          </p:cNvSpPr>
          <p:nvPr>
            <p:ph type="body" sz="quarter" idx="20"/>
          </p:nvPr>
        </p:nvSpPr>
        <p:spPr>
          <a:xfrm>
            <a:off x="10647" y="1793365"/>
            <a:ext cx="3024340" cy="442916"/>
          </a:xfrm>
        </p:spPr>
        <p:txBody>
          <a:bodyPr>
            <a:normAutofit/>
          </a:bodyPr>
          <a:lstStyle/>
          <a:p>
            <a:r>
              <a:rPr lang="en-IE" sz="2000" dirty="0"/>
              <a:t>Prevent &amp; Resolve</a:t>
            </a:r>
          </a:p>
        </p:txBody>
      </p:sp>
      <p:sp>
        <p:nvSpPr>
          <p:cNvPr id="8" name="Text Placeholder 7">
            <a:extLst>
              <a:ext uri="{FF2B5EF4-FFF2-40B4-BE49-F238E27FC236}">
                <a16:creationId xmlns:a16="http://schemas.microsoft.com/office/drawing/2014/main" id="{22511D08-3C28-F110-D66E-8CC15395C419}"/>
              </a:ext>
            </a:extLst>
          </p:cNvPr>
          <p:cNvSpPr>
            <a:spLocks noGrp="1"/>
          </p:cNvSpPr>
          <p:nvPr>
            <p:ph type="body" sz="quarter" idx="21"/>
          </p:nvPr>
        </p:nvSpPr>
        <p:spPr/>
        <p:txBody>
          <a:bodyPr>
            <a:normAutofit/>
          </a:bodyPr>
          <a:lstStyle/>
          <a:p>
            <a:r>
              <a:rPr lang="en-IE" sz="2800" dirty="0"/>
              <a:t>Pre-emptive</a:t>
            </a:r>
          </a:p>
        </p:txBody>
      </p:sp>
      <p:sp>
        <p:nvSpPr>
          <p:cNvPr id="9" name="Text Placeholder 8">
            <a:extLst>
              <a:ext uri="{FF2B5EF4-FFF2-40B4-BE49-F238E27FC236}">
                <a16:creationId xmlns:a16="http://schemas.microsoft.com/office/drawing/2014/main" id="{B127FAEC-449C-2FFA-BAB5-2F134B96F24F}"/>
              </a:ext>
            </a:extLst>
          </p:cNvPr>
          <p:cNvSpPr>
            <a:spLocks noGrp="1"/>
          </p:cNvSpPr>
          <p:nvPr>
            <p:ph type="body" sz="quarter" idx="22"/>
          </p:nvPr>
        </p:nvSpPr>
        <p:spPr/>
        <p:txBody>
          <a:bodyPr>
            <a:noAutofit/>
          </a:bodyPr>
          <a:lstStyle/>
          <a:p>
            <a:pPr>
              <a:lnSpc>
                <a:spcPct val="100000"/>
              </a:lnSpc>
              <a:spcBef>
                <a:spcPts val="0"/>
              </a:spcBef>
            </a:pPr>
            <a:r>
              <a:rPr lang="en-GB" sz="1800" dirty="0"/>
              <a:t>This approach regions/business seeks to prevent or resolve a crisis at its earliest sign.</a:t>
            </a:r>
            <a:endParaRPr lang="en-IE" sz="1800" dirty="0"/>
          </a:p>
        </p:txBody>
      </p:sp>
      <p:sp>
        <p:nvSpPr>
          <p:cNvPr id="20" name="Text Placeholder 19">
            <a:extLst>
              <a:ext uri="{FF2B5EF4-FFF2-40B4-BE49-F238E27FC236}">
                <a16:creationId xmlns:a16="http://schemas.microsoft.com/office/drawing/2014/main" id="{F066B92B-5026-97A7-5D38-9103B7B5AC3D}"/>
              </a:ext>
            </a:extLst>
          </p:cNvPr>
          <p:cNvSpPr>
            <a:spLocks noGrp="1"/>
          </p:cNvSpPr>
          <p:nvPr>
            <p:ph type="body" sz="quarter" idx="24"/>
          </p:nvPr>
        </p:nvSpPr>
        <p:spPr/>
        <p:txBody>
          <a:bodyPr>
            <a:normAutofit/>
          </a:bodyPr>
          <a:lstStyle/>
          <a:p>
            <a:r>
              <a:rPr lang="en-IE" sz="2800" dirty="0"/>
              <a:t>Pro-active</a:t>
            </a:r>
          </a:p>
        </p:txBody>
      </p:sp>
      <p:sp>
        <p:nvSpPr>
          <p:cNvPr id="12" name="Text Placeholder 11">
            <a:extLst>
              <a:ext uri="{FF2B5EF4-FFF2-40B4-BE49-F238E27FC236}">
                <a16:creationId xmlns:a16="http://schemas.microsoft.com/office/drawing/2014/main" id="{0AC3F83E-BC81-2637-DCC9-31AA16746550}"/>
              </a:ext>
            </a:extLst>
          </p:cNvPr>
          <p:cNvSpPr>
            <a:spLocks noGrp="1"/>
          </p:cNvSpPr>
          <p:nvPr>
            <p:ph type="body" sz="quarter" idx="25"/>
          </p:nvPr>
        </p:nvSpPr>
        <p:spPr>
          <a:xfrm>
            <a:off x="9142507" y="2118957"/>
            <a:ext cx="3024340" cy="1521872"/>
          </a:xfrm>
        </p:spPr>
        <p:txBody>
          <a:bodyPr>
            <a:noAutofit/>
          </a:bodyPr>
          <a:lstStyle/>
          <a:p>
            <a:pPr marL="0" indent="0" fontAlgn="base">
              <a:lnSpc>
                <a:spcPct val="100000"/>
              </a:lnSpc>
              <a:spcBef>
                <a:spcPts val="0"/>
              </a:spcBef>
            </a:pPr>
            <a:r>
              <a:rPr lang="en-GB" sz="1400" dirty="0"/>
              <a:t>In this approach, regions seek to take initiative early in the crisis and seek to shape how events unfold. </a:t>
            </a:r>
            <a:r>
              <a:rPr lang="en-IE" sz="1400" dirty="0"/>
              <a:t>They are prepared and in the </a:t>
            </a:r>
            <a:r>
              <a:rPr lang="en-GB" sz="1400" dirty="0"/>
              <a:t>response phase, anticipate knock-on effects and voluntarily disclose the most negative information before the media discovers it.</a:t>
            </a:r>
            <a:endParaRPr lang="en-IE" sz="1400" dirty="0"/>
          </a:p>
        </p:txBody>
      </p:sp>
      <p:sp>
        <p:nvSpPr>
          <p:cNvPr id="13" name="Text Placeholder 12">
            <a:extLst>
              <a:ext uri="{FF2B5EF4-FFF2-40B4-BE49-F238E27FC236}">
                <a16:creationId xmlns:a16="http://schemas.microsoft.com/office/drawing/2014/main" id="{9BD3DADC-54B5-FD1D-8FD4-F3072ADD163F}"/>
              </a:ext>
            </a:extLst>
          </p:cNvPr>
          <p:cNvSpPr>
            <a:spLocks noGrp="1"/>
          </p:cNvSpPr>
          <p:nvPr>
            <p:ph type="body" sz="quarter" idx="26"/>
          </p:nvPr>
        </p:nvSpPr>
        <p:spPr>
          <a:xfrm>
            <a:off x="6086785" y="1808994"/>
            <a:ext cx="3024340" cy="442916"/>
          </a:xfrm>
        </p:spPr>
        <p:txBody>
          <a:bodyPr>
            <a:normAutofit/>
          </a:bodyPr>
          <a:lstStyle/>
          <a:p>
            <a:r>
              <a:rPr lang="en-IE" sz="1800" dirty="0"/>
              <a:t>Not Ready</a:t>
            </a:r>
          </a:p>
        </p:txBody>
      </p:sp>
      <p:sp>
        <p:nvSpPr>
          <p:cNvPr id="14" name="Text Placeholder 13">
            <a:extLst>
              <a:ext uri="{FF2B5EF4-FFF2-40B4-BE49-F238E27FC236}">
                <a16:creationId xmlns:a16="http://schemas.microsoft.com/office/drawing/2014/main" id="{4F4F08D8-B882-2536-49E5-33A20656ACD4}"/>
              </a:ext>
            </a:extLst>
          </p:cNvPr>
          <p:cNvSpPr>
            <a:spLocks noGrp="1"/>
          </p:cNvSpPr>
          <p:nvPr>
            <p:ph type="body" sz="quarter" idx="27"/>
          </p:nvPr>
        </p:nvSpPr>
        <p:spPr/>
        <p:txBody>
          <a:bodyPr>
            <a:normAutofit/>
          </a:bodyPr>
          <a:lstStyle/>
          <a:p>
            <a:r>
              <a:rPr lang="en-IE" sz="2800" dirty="0"/>
              <a:t>Reactive</a:t>
            </a:r>
          </a:p>
        </p:txBody>
      </p:sp>
      <p:sp>
        <p:nvSpPr>
          <p:cNvPr id="15" name="Text Placeholder 14">
            <a:extLst>
              <a:ext uri="{FF2B5EF4-FFF2-40B4-BE49-F238E27FC236}">
                <a16:creationId xmlns:a16="http://schemas.microsoft.com/office/drawing/2014/main" id="{3E767BC9-65CD-D8B4-0925-38DEC318269D}"/>
              </a:ext>
            </a:extLst>
          </p:cNvPr>
          <p:cNvSpPr>
            <a:spLocks noGrp="1"/>
          </p:cNvSpPr>
          <p:nvPr>
            <p:ph type="body" sz="quarter" idx="28"/>
          </p:nvPr>
        </p:nvSpPr>
        <p:spPr>
          <a:xfrm>
            <a:off x="6080416" y="2082725"/>
            <a:ext cx="3024340" cy="1483196"/>
          </a:xfrm>
        </p:spPr>
        <p:txBody>
          <a:bodyPr>
            <a:noAutofit/>
          </a:bodyPr>
          <a:lstStyle/>
          <a:p>
            <a:pPr marL="0" indent="0">
              <a:lnSpc>
                <a:spcPct val="100000"/>
              </a:lnSpc>
              <a:spcBef>
                <a:spcPts val="0"/>
              </a:spcBef>
            </a:pPr>
            <a:r>
              <a:rPr lang="en-GB" sz="1400" dirty="0"/>
              <a:t>This is often a panic-driven or knee-jerk reaction. Emotions like fear play a leading role, and objective thinking is largely absent from the crisis response. The company or region faces crises reluctantly and, after the crisis, it may experiences problems e.g., low visitor numbers, or even business failure. </a:t>
            </a:r>
            <a:endParaRPr lang="en-IE" sz="1400" dirty="0"/>
          </a:p>
        </p:txBody>
      </p:sp>
      <p:sp>
        <p:nvSpPr>
          <p:cNvPr id="16" name="Text Placeholder 15">
            <a:extLst>
              <a:ext uri="{FF2B5EF4-FFF2-40B4-BE49-F238E27FC236}">
                <a16:creationId xmlns:a16="http://schemas.microsoft.com/office/drawing/2014/main" id="{975F0504-76FB-3ED5-DCBC-F57036D9E271}"/>
              </a:ext>
            </a:extLst>
          </p:cNvPr>
          <p:cNvSpPr>
            <a:spLocks noGrp="1"/>
          </p:cNvSpPr>
          <p:nvPr>
            <p:ph type="body" sz="quarter" idx="29"/>
          </p:nvPr>
        </p:nvSpPr>
        <p:spPr>
          <a:xfrm>
            <a:off x="2654" y="177309"/>
            <a:ext cx="12181236" cy="582221"/>
          </a:xfrm>
        </p:spPr>
        <p:txBody>
          <a:bodyPr>
            <a:normAutofit lnSpcReduction="10000"/>
          </a:bodyPr>
          <a:lstStyle/>
          <a:p>
            <a:r>
              <a:rPr lang="en-IE" dirty="0"/>
              <a:t>Response Approaches to Crisis Management</a:t>
            </a:r>
          </a:p>
          <a:p>
            <a:endParaRPr lang="en-IE" dirty="0"/>
          </a:p>
        </p:txBody>
      </p:sp>
      <p:sp>
        <p:nvSpPr>
          <p:cNvPr id="21" name="Text Placeholder 20">
            <a:extLst>
              <a:ext uri="{FF2B5EF4-FFF2-40B4-BE49-F238E27FC236}">
                <a16:creationId xmlns:a16="http://schemas.microsoft.com/office/drawing/2014/main" id="{DF808B2E-A821-1458-F08E-54A0F7FB2DE2}"/>
              </a:ext>
            </a:extLst>
          </p:cNvPr>
          <p:cNvSpPr>
            <a:spLocks noGrp="1"/>
          </p:cNvSpPr>
          <p:nvPr>
            <p:ph type="body" sz="quarter" idx="30"/>
          </p:nvPr>
        </p:nvSpPr>
        <p:spPr>
          <a:xfrm>
            <a:off x="3349058" y="4435918"/>
            <a:ext cx="3024340" cy="442916"/>
          </a:xfrm>
        </p:spPr>
        <p:txBody>
          <a:bodyPr>
            <a:normAutofit fontScale="85000" lnSpcReduction="10000"/>
          </a:bodyPr>
          <a:lstStyle/>
          <a:p>
            <a:r>
              <a:rPr lang="en-IE" sz="2000" dirty="0">
                <a:solidFill>
                  <a:srgbClr val="4D4D4D"/>
                </a:solidFill>
              </a:rPr>
              <a:t>Accepts Reality &amp; Responsibility</a:t>
            </a:r>
          </a:p>
          <a:p>
            <a:endParaRPr lang="en-IE" sz="2000" dirty="0"/>
          </a:p>
        </p:txBody>
      </p:sp>
      <p:sp>
        <p:nvSpPr>
          <p:cNvPr id="22" name="Text Placeholder 21">
            <a:extLst>
              <a:ext uri="{FF2B5EF4-FFF2-40B4-BE49-F238E27FC236}">
                <a16:creationId xmlns:a16="http://schemas.microsoft.com/office/drawing/2014/main" id="{31F7EB0F-D64D-770A-9D3B-ADB607857BE9}"/>
              </a:ext>
            </a:extLst>
          </p:cNvPr>
          <p:cNvSpPr>
            <a:spLocks noGrp="1"/>
          </p:cNvSpPr>
          <p:nvPr>
            <p:ph type="body" sz="quarter" idx="31"/>
          </p:nvPr>
        </p:nvSpPr>
        <p:spPr>
          <a:xfrm>
            <a:off x="3352990" y="4046461"/>
            <a:ext cx="3049353" cy="582221"/>
          </a:xfrm>
        </p:spPr>
        <p:txBody>
          <a:bodyPr>
            <a:normAutofit/>
          </a:bodyPr>
          <a:lstStyle/>
          <a:p>
            <a:r>
              <a:rPr lang="en-IE" sz="2800" dirty="0">
                <a:solidFill>
                  <a:srgbClr val="4D4D4D"/>
                </a:solidFill>
              </a:rPr>
              <a:t>Accommodative</a:t>
            </a:r>
          </a:p>
        </p:txBody>
      </p:sp>
      <p:sp>
        <p:nvSpPr>
          <p:cNvPr id="23" name="Text Placeholder 22">
            <a:extLst>
              <a:ext uri="{FF2B5EF4-FFF2-40B4-BE49-F238E27FC236}">
                <a16:creationId xmlns:a16="http://schemas.microsoft.com/office/drawing/2014/main" id="{D8ED4F4E-79C8-639D-A5E3-656973C30648}"/>
              </a:ext>
            </a:extLst>
          </p:cNvPr>
          <p:cNvSpPr>
            <a:spLocks noGrp="1"/>
          </p:cNvSpPr>
          <p:nvPr>
            <p:ph type="body" sz="quarter" idx="32"/>
          </p:nvPr>
        </p:nvSpPr>
        <p:spPr>
          <a:xfrm>
            <a:off x="3272430" y="4775563"/>
            <a:ext cx="3024340" cy="1483196"/>
          </a:xfrm>
        </p:spPr>
        <p:txBody>
          <a:bodyPr>
            <a:noAutofit/>
          </a:bodyPr>
          <a:lstStyle/>
          <a:p>
            <a:pPr>
              <a:lnSpc>
                <a:spcPct val="100000"/>
              </a:lnSpc>
              <a:spcBef>
                <a:spcPts val="0"/>
              </a:spcBef>
            </a:pPr>
            <a:r>
              <a:rPr lang="en-GB" sz="1600" dirty="0">
                <a:solidFill>
                  <a:srgbClr val="4D4D4D"/>
                </a:solidFill>
              </a:rPr>
              <a:t>The company or region accepts that a crisis is possible and involves a broad set of stakeholders in preparation. In a crisis, the company accepts responsibility, voluntarily meets the needs of the victims, and tells the truth.</a:t>
            </a:r>
            <a:endParaRPr lang="en-IE" sz="1600" dirty="0">
              <a:solidFill>
                <a:srgbClr val="4D4D4D"/>
              </a:solidFill>
            </a:endParaRPr>
          </a:p>
        </p:txBody>
      </p:sp>
      <p:sp>
        <p:nvSpPr>
          <p:cNvPr id="31" name="Text Placeholder 30">
            <a:extLst>
              <a:ext uri="{FF2B5EF4-FFF2-40B4-BE49-F238E27FC236}">
                <a16:creationId xmlns:a16="http://schemas.microsoft.com/office/drawing/2014/main" id="{8D0768E5-8077-20C2-221F-524C24DF737B}"/>
              </a:ext>
            </a:extLst>
          </p:cNvPr>
          <p:cNvSpPr>
            <a:spLocks noGrp="1"/>
          </p:cNvSpPr>
          <p:nvPr>
            <p:ph type="body" sz="quarter" idx="40"/>
          </p:nvPr>
        </p:nvSpPr>
        <p:spPr>
          <a:xfrm>
            <a:off x="6627645" y="3919918"/>
            <a:ext cx="3049353" cy="582221"/>
          </a:xfrm>
        </p:spPr>
        <p:txBody>
          <a:bodyPr>
            <a:normAutofit/>
          </a:bodyPr>
          <a:lstStyle/>
          <a:p>
            <a:r>
              <a:rPr lang="en-IE" sz="2800" dirty="0">
                <a:solidFill>
                  <a:srgbClr val="4D4D4D"/>
                </a:solidFill>
              </a:rPr>
              <a:t>Defensive</a:t>
            </a:r>
          </a:p>
        </p:txBody>
      </p:sp>
      <p:sp>
        <p:nvSpPr>
          <p:cNvPr id="32" name="Text Placeholder 31">
            <a:extLst>
              <a:ext uri="{FF2B5EF4-FFF2-40B4-BE49-F238E27FC236}">
                <a16:creationId xmlns:a16="http://schemas.microsoft.com/office/drawing/2014/main" id="{5A9357C0-9B08-A309-1FC9-09A2ADB4C5F3}"/>
              </a:ext>
            </a:extLst>
          </p:cNvPr>
          <p:cNvSpPr>
            <a:spLocks noGrp="1"/>
          </p:cNvSpPr>
          <p:nvPr>
            <p:ph type="body" sz="quarter" idx="41"/>
          </p:nvPr>
        </p:nvSpPr>
        <p:spPr>
          <a:xfrm>
            <a:off x="6582131" y="4681011"/>
            <a:ext cx="3225256" cy="1483196"/>
          </a:xfrm>
        </p:spPr>
        <p:txBody>
          <a:bodyPr>
            <a:noAutofit/>
          </a:bodyPr>
          <a:lstStyle/>
          <a:p>
            <a:pPr marL="0" indent="0">
              <a:lnSpc>
                <a:spcPct val="100000"/>
              </a:lnSpc>
              <a:spcBef>
                <a:spcPts val="0"/>
              </a:spcBef>
            </a:pPr>
            <a:r>
              <a:rPr lang="en-GB" sz="1400" dirty="0">
                <a:solidFill>
                  <a:srgbClr val="4D4D4D"/>
                </a:solidFill>
              </a:rPr>
              <a:t>The business or region prepares or participates only if required by law e.g. if it risks high expected costs or fines or risks involving external regulation e.g., government, and environmental authorities. During a crisis, the region resists admitting full responsibility but does admit some. The region or some of its companies only does what is mandated by law.</a:t>
            </a:r>
            <a:endParaRPr lang="en-IE" sz="1400" dirty="0">
              <a:solidFill>
                <a:srgbClr val="4D4D4D"/>
              </a:solidFill>
            </a:endParaRPr>
          </a:p>
        </p:txBody>
      </p:sp>
      <p:sp>
        <p:nvSpPr>
          <p:cNvPr id="17" name="TextBox 16">
            <a:extLst>
              <a:ext uri="{FF2B5EF4-FFF2-40B4-BE49-F238E27FC236}">
                <a16:creationId xmlns:a16="http://schemas.microsoft.com/office/drawing/2014/main" id="{4A32ECA7-4E2C-E83D-004D-8B1BA33822EF}"/>
              </a:ext>
            </a:extLst>
          </p:cNvPr>
          <p:cNvSpPr txBox="1"/>
          <p:nvPr/>
        </p:nvSpPr>
        <p:spPr>
          <a:xfrm>
            <a:off x="367553" y="680410"/>
            <a:ext cx="11546541" cy="369332"/>
          </a:xfrm>
          <a:prstGeom prst="rect">
            <a:avLst/>
          </a:prstGeom>
          <a:noFill/>
        </p:spPr>
        <p:txBody>
          <a:bodyPr wrap="square" rtlCol="0">
            <a:spAutoFit/>
          </a:bodyPr>
          <a:lstStyle/>
          <a:p>
            <a:r>
              <a:rPr lang="en-GB" b="0" i="0" dirty="0">
                <a:solidFill>
                  <a:srgbClr val="455264"/>
                </a:solidFill>
                <a:effectLst/>
                <a:latin typeface="TT Norms"/>
              </a:rPr>
              <a:t>7 different approaches along a crisis management maturity model, from most to least advanced, are as follows (</a:t>
            </a:r>
            <a:r>
              <a:rPr lang="en-GB" b="0" i="0" dirty="0">
                <a:solidFill>
                  <a:srgbClr val="4D4D4D"/>
                </a:solidFill>
                <a:effectLst/>
                <a:latin typeface="TT Norms"/>
                <a:hlinkClick r:id="rId2">
                  <a:extLst>
                    <a:ext uri="{A12FA001-AC4F-418D-AE19-62706E023703}">
                      <ahyp:hlinkClr xmlns:ahyp="http://schemas.microsoft.com/office/drawing/2018/hyperlinkcolor" val="tx"/>
                    </a:ext>
                  </a:extLst>
                </a:hlinkClick>
              </a:rPr>
              <a:t>Source</a:t>
            </a:r>
            <a:r>
              <a:rPr lang="en-GB" b="0" i="0" dirty="0">
                <a:solidFill>
                  <a:srgbClr val="455264"/>
                </a:solidFill>
                <a:effectLst/>
                <a:latin typeface="TT Norms"/>
              </a:rPr>
              <a:t>)</a:t>
            </a:r>
            <a:endParaRPr lang="en-IE" dirty="0"/>
          </a:p>
        </p:txBody>
      </p:sp>
      <p:sp>
        <p:nvSpPr>
          <p:cNvPr id="3" name="Text Placeholder 7">
            <a:extLst>
              <a:ext uri="{FF2B5EF4-FFF2-40B4-BE49-F238E27FC236}">
                <a16:creationId xmlns:a16="http://schemas.microsoft.com/office/drawing/2014/main" id="{1787EF43-5FA2-9A7D-D572-2FF35222ED77}"/>
              </a:ext>
            </a:extLst>
          </p:cNvPr>
          <p:cNvSpPr txBox="1">
            <a:spLocks/>
          </p:cNvSpPr>
          <p:nvPr/>
        </p:nvSpPr>
        <p:spPr>
          <a:xfrm>
            <a:off x="-60322" y="3936023"/>
            <a:ext cx="3049353" cy="582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rgbClr val="4D4D4D"/>
                </a:solidFill>
              </a:rPr>
              <a:t>Denial</a:t>
            </a:r>
          </a:p>
        </p:txBody>
      </p:sp>
      <p:sp>
        <p:nvSpPr>
          <p:cNvPr id="18" name="Text Placeholder 8">
            <a:extLst>
              <a:ext uri="{FF2B5EF4-FFF2-40B4-BE49-F238E27FC236}">
                <a16:creationId xmlns:a16="http://schemas.microsoft.com/office/drawing/2014/main" id="{80279F37-97A2-D737-6C03-BBA9DE51D307}"/>
              </a:ext>
            </a:extLst>
          </p:cNvPr>
          <p:cNvSpPr txBox="1">
            <a:spLocks/>
          </p:cNvSpPr>
          <p:nvPr/>
        </p:nvSpPr>
        <p:spPr>
          <a:xfrm>
            <a:off x="-76453" y="4966988"/>
            <a:ext cx="3045592" cy="1050842"/>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4D4D4D"/>
                </a:solidFill>
              </a:rPr>
              <a:t>The company or region denies the possibility of a crisis and any negative consequences. In a crisis, the company denies all responsibility, closes off communications, and hides the truth. Its stance is uncooperative.</a:t>
            </a:r>
            <a:endParaRPr lang="en-IE" sz="1600" dirty="0">
              <a:solidFill>
                <a:srgbClr val="4D4D4D"/>
              </a:solidFill>
            </a:endParaRPr>
          </a:p>
        </p:txBody>
      </p:sp>
      <p:sp>
        <p:nvSpPr>
          <p:cNvPr id="33" name="Text Placeholder 6">
            <a:extLst>
              <a:ext uri="{FF2B5EF4-FFF2-40B4-BE49-F238E27FC236}">
                <a16:creationId xmlns:a16="http://schemas.microsoft.com/office/drawing/2014/main" id="{A6CDE983-293B-B252-7286-02491E68D405}"/>
              </a:ext>
            </a:extLst>
          </p:cNvPr>
          <p:cNvSpPr txBox="1">
            <a:spLocks/>
          </p:cNvSpPr>
          <p:nvPr/>
        </p:nvSpPr>
        <p:spPr>
          <a:xfrm>
            <a:off x="-37271" y="4340053"/>
            <a:ext cx="3024340" cy="621107"/>
          </a:xfrm>
          <a:prstGeom prst="rect">
            <a:avLst/>
          </a:prstGeom>
        </p:spPr>
        <p:txBody>
          <a:bodyPr vert="horz" lIns="91440" tIns="45720" rIns="91440" bIns="45720" rtlCol="0">
            <a:normAutofit fontScale="850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IE" sz="2000" dirty="0">
                <a:solidFill>
                  <a:srgbClr val="4D4D4D"/>
                </a:solidFill>
              </a:rPr>
              <a:t>Hides from Reality and Responsibility</a:t>
            </a:r>
          </a:p>
        </p:txBody>
      </p:sp>
      <p:sp>
        <p:nvSpPr>
          <p:cNvPr id="34" name="Text Placeholder 20">
            <a:extLst>
              <a:ext uri="{FF2B5EF4-FFF2-40B4-BE49-F238E27FC236}">
                <a16:creationId xmlns:a16="http://schemas.microsoft.com/office/drawing/2014/main" id="{1F735478-68B6-D5F0-139C-D0C5968F32C6}"/>
              </a:ext>
            </a:extLst>
          </p:cNvPr>
          <p:cNvSpPr txBox="1">
            <a:spLocks/>
          </p:cNvSpPr>
          <p:nvPr/>
        </p:nvSpPr>
        <p:spPr>
          <a:xfrm>
            <a:off x="6582131" y="4313003"/>
            <a:ext cx="3140380" cy="442916"/>
          </a:xfrm>
          <a:prstGeom prst="rect">
            <a:avLst/>
          </a:prstGeom>
        </p:spPr>
        <p:txBody>
          <a:bodyPr vert="horz" lIns="91440" tIns="45720" rIns="91440" bIns="45720" rtlCol="0" anchor="ctr">
            <a:normAutofit fontScale="85000"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solidFill>
                  <a:srgbClr val="4D4D4D"/>
                </a:solidFill>
              </a:rPr>
              <a:t>Only Participates if Made by Law</a:t>
            </a:r>
            <a:endParaRPr lang="en-IE" sz="2000" dirty="0"/>
          </a:p>
        </p:txBody>
      </p:sp>
      <p:sp>
        <p:nvSpPr>
          <p:cNvPr id="36" name="Text Placeholder 12">
            <a:extLst>
              <a:ext uri="{FF2B5EF4-FFF2-40B4-BE49-F238E27FC236}">
                <a16:creationId xmlns:a16="http://schemas.microsoft.com/office/drawing/2014/main" id="{016F4D6C-5DF1-A0EE-FA31-B785EEE39F48}"/>
              </a:ext>
            </a:extLst>
          </p:cNvPr>
          <p:cNvSpPr txBox="1">
            <a:spLocks/>
          </p:cNvSpPr>
          <p:nvPr/>
        </p:nvSpPr>
        <p:spPr>
          <a:xfrm>
            <a:off x="9079743" y="1791405"/>
            <a:ext cx="3024340" cy="442916"/>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dirty="0"/>
              <a:t>Anticipate and Manage</a:t>
            </a:r>
          </a:p>
        </p:txBody>
      </p:sp>
    </p:spTree>
    <p:extLst>
      <p:ext uri="{BB962C8B-B14F-4D97-AF65-F5344CB8AC3E}">
        <p14:creationId xmlns:p14="http://schemas.microsoft.com/office/powerpoint/2010/main" val="3612733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B9F7AB3-193C-2FF7-EF7C-41EDD871CD11}"/>
              </a:ext>
            </a:extLst>
          </p:cNvPr>
          <p:cNvSpPr>
            <a:spLocks noGrp="1"/>
          </p:cNvSpPr>
          <p:nvPr>
            <p:ph type="body" sz="quarter" idx="16"/>
          </p:nvPr>
        </p:nvSpPr>
        <p:spPr>
          <a:xfrm>
            <a:off x="6420495" y="1328734"/>
            <a:ext cx="5113283" cy="1766891"/>
          </a:xfrm>
        </p:spPr>
        <p:txBody>
          <a:bodyPr anchor="ctr">
            <a:normAutofit/>
          </a:bodyPr>
          <a:lstStyle/>
          <a:p>
            <a:r>
              <a:rPr lang="en-IE" sz="3200" dirty="0"/>
              <a:t>3.  How to Develop an Effective Regional Crisis Management Plan</a:t>
            </a:r>
          </a:p>
        </p:txBody>
      </p:sp>
      <p:pic>
        <p:nvPicPr>
          <p:cNvPr id="5" name="Picture Placeholder 4" descr="A picture containing text&#10;&#10;Description automatically generated">
            <a:extLst>
              <a:ext uri="{FF2B5EF4-FFF2-40B4-BE49-F238E27FC236}">
                <a16:creationId xmlns:a16="http://schemas.microsoft.com/office/drawing/2014/main" id="{717D6575-A8F6-C5FC-3409-42176D164C8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9" b="13039"/>
          <a:stretch>
            <a:fillRect/>
          </a:stretch>
        </p:blipFill>
        <p:spPr/>
      </p:pic>
    </p:spTree>
    <p:extLst>
      <p:ext uri="{BB962C8B-B14F-4D97-AF65-F5344CB8AC3E}">
        <p14:creationId xmlns:p14="http://schemas.microsoft.com/office/powerpoint/2010/main" val="73423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C366655-D98B-4CE5-3ADF-769F87999981}"/>
              </a:ext>
            </a:extLst>
          </p:cNvPr>
          <p:cNvSpPr>
            <a:spLocks noGrp="1"/>
          </p:cNvSpPr>
          <p:nvPr>
            <p:ph type="body" sz="quarter" idx="18"/>
          </p:nvPr>
        </p:nvSpPr>
        <p:spPr>
          <a:xfrm>
            <a:off x="1183902" y="657225"/>
            <a:ext cx="6038850" cy="6200775"/>
          </a:xfrm>
        </p:spPr>
        <p:txBody>
          <a:bodyPr>
            <a:normAutofit fontScale="85000" lnSpcReduction="20000"/>
          </a:bodyPr>
          <a:lstStyle/>
          <a:p>
            <a:pPr marL="0" indent="0" algn="l" fontAlgn="base">
              <a:lnSpc>
                <a:spcPct val="120000"/>
              </a:lnSpc>
              <a:spcBef>
                <a:spcPts val="0"/>
              </a:spcBef>
            </a:pPr>
            <a:r>
              <a:rPr lang="en-GB" b="0" i="0" dirty="0">
                <a:effectLst/>
              </a:rPr>
              <a:t>Management by crisis means that your region is in a constant state of crisis response,  leaping from one emergency to the next. Without a plan, regional tourism businesses and managers are putting out fires all the time, and they have no opportunity to plan or take initiative; they are stuck in a stressed-out, reactive mode. They are not able to operate strategically and perpetuate the conditions that give rise to problems. </a:t>
            </a:r>
          </a:p>
          <a:p>
            <a:pPr marL="0" indent="0" algn="l" fontAlgn="base">
              <a:lnSpc>
                <a:spcPct val="120000"/>
              </a:lnSpc>
              <a:spcBef>
                <a:spcPts val="0"/>
              </a:spcBef>
            </a:pPr>
            <a:endParaRPr lang="en-GB" b="0" i="0" dirty="0">
              <a:effectLst/>
            </a:endParaRPr>
          </a:p>
          <a:p>
            <a:pPr marL="0" indent="0" algn="l" fontAlgn="base">
              <a:lnSpc>
                <a:spcPct val="120000"/>
              </a:lnSpc>
              <a:spcBef>
                <a:spcPts val="0"/>
              </a:spcBef>
            </a:pPr>
            <a:r>
              <a:rPr lang="en-GB" dirty="0"/>
              <a:t>Tourism managers and l</a:t>
            </a:r>
            <a:r>
              <a:rPr lang="en-GB" b="0" i="0" dirty="0">
                <a:effectLst/>
              </a:rPr>
              <a:t>eaders who manage their business as a crisis comes may also manufacture a regional atmosphere of crisis with the well-intended goal of getting their teams to exert superhuman efforts. However, the result is ultimately employee and stakeholder burnout, low morale, and turnover. Common moves that contribute to a regional crisis atmosphere include unpredictable business patterns, staff shortages due to too much shuffling, dilapidated infrastructure, inability to plan events etc. </a:t>
            </a:r>
          </a:p>
        </p:txBody>
      </p:sp>
      <p:sp>
        <p:nvSpPr>
          <p:cNvPr id="6" name="Text Placeholder 5">
            <a:extLst>
              <a:ext uri="{FF2B5EF4-FFF2-40B4-BE49-F238E27FC236}">
                <a16:creationId xmlns:a16="http://schemas.microsoft.com/office/drawing/2014/main" id="{2365E110-EFDA-86AB-C4A9-825D40DF103E}"/>
              </a:ext>
            </a:extLst>
          </p:cNvPr>
          <p:cNvSpPr>
            <a:spLocks noGrp="1"/>
          </p:cNvSpPr>
          <p:nvPr>
            <p:ph type="body" sz="quarter" idx="16"/>
          </p:nvPr>
        </p:nvSpPr>
        <p:spPr>
          <a:xfrm>
            <a:off x="1371601" y="142474"/>
            <a:ext cx="5524500" cy="582221"/>
          </a:xfrm>
        </p:spPr>
        <p:txBody>
          <a:bodyPr>
            <a:normAutofit fontScale="77500" lnSpcReduction="20000"/>
          </a:bodyPr>
          <a:lstStyle/>
          <a:p>
            <a:pPr>
              <a:lnSpc>
                <a:spcPct val="120000"/>
              </a:lnSpc>
            </a:pPr>
            <a:r>
              <a:rPr lang="en-IE" dirty="0"/>
              <a:t>A Crisis Reactive Strategy is Not Ideal</a:t>
            </a:r>
          </a:p>
        </p:txBody>
      </p:sp>
      <p:sp>
        <p:nvSpPr>
          <p:cNvPr id="2" name="TextBox 1">
            <a:extLst>
              <a:ext uri="{FF2B5EF4-FFF2-40B4-BE49-F238E27FC236}">
                <a16:creationId xmlns:a16="http://schemas.microsoft.com/office/drawing/2014/main" id="{FCE30D1E-EA8E-2996-B71A-A2C4F123D0DD}"/>
              </a:ext>
            </a:extLst>
          </p:cNvPr>
          <p:cNvSpPr txBox="1"/>
          <p:nvPr/>
        </p:nvSpPr>
        <p:spPr>
          <a:xfrm>
            <a:off x="7407824" y="6338982"/>
            <a:ext cx="4479376" cy="307777"/>
          </a:xfrm>
          <a:prstGeom prst="rect">
            <a:avLst/>
          </a:prstGeom>
          <a:solidFill>
            <a:srgbClr val="086D6E"/>
          </a:solidFill>
        </p:spPr>
        <p:txBody>
          <a:bodyPr wrap="square" rtlCol="0">
            <a:spAutoFit/>
          </a:bodyPr>
          <a:lstStyle/>
          <a:p>
            <a:pPr algn="ctr"/>
            <a:r>
              <a:rPr lang="en-GB" sz="1400" dirty="0">
                <a:solidFill>
                  <a:schemeClr val="bg1"/>
                </a:solidFill>
                <a:hlinkClick r:id="rId2">
                  <a:extLst>
                    <a:ext uri="{A12FA001-AC4F-418D-AE19-62706E023703}">
                      <ahyp:hlinkClr xmlns:ahyp="http://schemas.microsoft.com/office/drawing/2018/hyperlinkcolor" val="tx"/>
                    </a:ext>
                  </a:extLst>
                </a:hlinkClick>
              </a:rPr>
              <a:t>Disaster Recovery Templates from Smartsheet</a:t>
            </a:r>
            <a:endParaRPr lang="en-IE" sz="1400" dirty="0">
              <a:solidFill>
                <a:schemeClr val="bg1"/>
              </a:solidFill>
            </a:endParaRPr>
          </a:p>
        </p:txBody>
      </p:sp>
      <p:sp>
        <p:nvSpPr>
          <p:cNvPr id="3" name="Flowchart: Alternate Process 2">
            <a:extLst>
              <a:ext uri="{FF2B5EF4-FFF2-40B4-BE49-F238E27FC236}">
                <a16:creationId xmlns:a16="http://schemas.microsoft.com/office/drawing/2014/main" id="{F2648024-BCAB-4E66-31C9-10C0BB9B5976}"/>
              </a:ext>
            </a:extLst>
          </p:cNvPr>
          <p:cNvSpPr/>
          <p:nvPr/>
        </p:nvSpPr>
        <p:spPr>
          <a:xfrm>
            <a:off x="7513679" y="115901"/>
            <a:ext cx="4000500" cy="393101"/>
          </a:xfrm>
          <a:prstGeom prst="flowChartAlternateProcess">
            <a:avLst/>
          </a:prstGeom>
          <a:solidFill>
            <a:srgbClr val="F2795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600" b="1" dirty="0">
                <a:solidFill>
                  <a:schemeClr val="bg1"/>
                </a:solidFill>
                <a:hlinkClick r:id="rId2">
                  <a:extLst>
                    <a:ext uri="{A12FA001-AC4F-418D-AE19-62706E023703}">
                      <ahyp:hlinkClr xmlns:ahyp="http://schemas.microsoft.com/office/drawing/2018/hyperlinkcolor" val="tx"/>
                    </a:ext>
                  </a:extLst>
                </a:hlinkClick>
              </a:rPr>
              <a:t>Sample Disaster Recovery Plan Templates</a:t>
            </a:r>
            <a:endParaRPr lang="en-IE" sz="1600" b="1" dirty="0">
              <a:solidFill>
                <a:schemeClr val="bg1"/>
              </a:solidFill>
            </a:endParaRPr>
          </a:p>
        </p:txBody>
      </p:sp>
      <p:pic>
        <p:nvPicPr>
          <p:cNvPr id="4" name="Picture 2" descr="Disaster Recovery Plan Template">
            <a:extLst>
              <a:ext uri="{FF2B5EF4-FFF2-40B4-BE49-F238E27FC236}">
                <a16:creationId xmlns:a16="http://schemas.microsoft.com/office/drawing/2014/main" id="{FBB3CCEE-C01F-D69E-3517-9117670190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60300" y="830785"/>
            <a:ext cx="4831699" cy="253098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Disaster Recovery Communication Plan Template">
            <a:extLst>
              <a:ext uri="{FF2B5EF4-FFF2-40B4-BE49-F238E27FC236}">
                <a16:creationId xmlns:a16="http://schemas.microsoft.com/office/drawing/2014/main" id="{EDD3A0AA-36C4-C275-E4F1-BD7C974D94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60900" y="3695706"/>
            <a:ext cx="4831099" cy="240925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2" name="Graphic 11" descr="Touchscreen with solid fill">
            <a:extLst>
              <a:ext uri="{FF2B5EF4-FFF2-40B4-BE49-F238E27FC236}">
                <a16:creationId xmlns:a16="http://schemas.microsoft.com/office/drawing/2014/main" id="{20B43197-E5D3-B2CA-ADB6-42C64F9A69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75583" y="248353"/>
            <a:ext cx="914400" cy="914400"/>
          </a:xfrm>
          <a:prstGeom prst="rect">
            <a:avLst/>
          </a:prstGeom>
        </p:spPr>
      </p:pic>
    </p:spTree>
    <p:extLst>
      <p:ext uri="{BB962C8B-B14F-4D97-AF65-F5344CB8AC3E}">
        <p14:creationId xmlns:p14="http://schemas.microsoft.com/office/powerpoint/2010/main" val="3471625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32C501-91B1-B257-1612-5E4259659EAA}"/>
              </a:ext>
            </a:extLst>
          </p:cNvPr>
          <p:cNvSpPr>
            <a:spLocks noGrp="1"/>
          </p:cNvSpPr>
          <p:nvPr>
            <p:ph type="body" sz="quarter" idx="18"/>
          </p:nvPr>
        </p:nvSpPr>
        <p:spPr>
          <a:xfrm>
            <a:off x="1265043" y="1735237"/>
            <a:ext cx="5787838" cy="3867704"/>
          </a:xfrm>
        </p:spPr>
        <p:txBody>
          <a:bodyPr>
            <a:noAutofit/>
          </a:bodyPr>
          <a:lstStyle/>
          <a:p>
            <a:pPr marL="0" indent="0">
              <a:lnSpc>
                <a:spcPct val="100000"/>
              </a:lnSpc>
              <a:spcBef>
                <a:spcPts val="0"/>
              </a:spcBef>
            </a:pPr>
            <a:r>
              <a:rPr lang="en-GB" sz="2000" b="0" i="0" u="none" strike="noStrike" dirty="0">
                <a:effectLst/>
              </a:rPr>
              <a:t>Tourism companies and regions shouldn’t get hung up on all of the possible bad things that can happen. Businesses and regions simply can’t plan for every contingency. It’s not practical. Instead, </a:t>
            </a:r>
            <a:r>
              <a:rPr lang="en-GB" sz="2000" dirty="0"/>
              <a:t>start a </a:t>
            </a:r>
            <a:r>
              <a:rPr lang="en-GB" sz="2000" b="1" i="0" u="none" strike="noStrike" dirty="0">
                <a:effectLst/>
              </a:rPr>
              <a:t>Crisis Management Plan </a:t>
            </a:r>
            <a:r>
              <a:rPr lang="en-GB" sz="2000" b="0" i="0" u="none" strike="noStrike" dirty="0">
                <a:effectLst/>
              </a:rPr>
              <a:t>with the likeliest crises to strike </a:t>
            </a:r>
            <a:r>
              <a:rPr lang="en-GB" sz="2000" dirty="0"/>
              <a:t>a</a:t>
            </a:r>
            <a:r>
              <a:rPr lang="en-GB" sz="2000" b="0" i="0" u="none" strike="noStrike" dirty="0">
                <a:effectLst/>
              </a:rPr>
              <a:t> company or region</a:t>
            </a:r>
            <a:r>
              <a:rPr lang="en-GB" sz="2000" dirty="0"/>
              <a:t>. These crises are detected during the Risk Assessment (Module 3)</a:t>
            </a:r>
            <a:endParaRPr lang="en-IE" sz="2000" dirty="0"/>
          </a:p>
          <a:p>
            <a:pPr marL="0" indent="0">
              <a:lnSpc>
                <a:spcPct val="100000"/>
              </a:lnSpc>
              <a:spcBef>
                <a:spcPts val="0"/>
              </a:spcBef>
            </a:pPr>
            <a:endParaRPr lang="en-GB" sz="2000" b="0" i="0" u="none" strike="noStrike" dirty="0">
              <a:effectLst/>
            </a:endParaRPr>
          </a:p>
          <a:p>
            <a:pPr marL="0" indent="0">
              <a:lnSpc>
                <a:spcPct val="100000"/>
              </a:lnSpc>
              <a:spcBef>
                <a:spcPts val="0"/>
              </a:spcBef>
            </a:pPr>
            <a:r>
              <a:rPr lang="en-GB" sz="2000" dirty="0"/>
              <a:t>Start with</a:t>
            </a:r>
            <a:r>
              <a:rPr lang="en-GB" sz="2000" b="0" i="0" u="none" strike="noStrike" dirty="0">
                <a:effectLst/>
              </a:rPr>
              <a:t> the inevitable first but forget to address other potential crises and possible crises that may occur during an initial crisis. Prepare for a crisis that </a:t>
            </a:r>
            <a:r>
              <a:rPr lang="en-GB" sz="2000" dirty="0"/>
              <a:t>can potentially disrupt or shut down a tourism business or region’s </a:t>
            </a:r>
            <a:r>
              <a:rPr lang="en-GB" sz="2000" b="0" i="0" u="none" strike="noStrike" dirty="0">
                <a:effectLst/>
              </a:rPr>
              <a:t>day-to-day operations. Depending on its nature and severity, that crisis has the potential to create significant financial, safety, security, and/or reputational harm. </a:t>
            </a:r>
          </a:p>
          <a:p>
            <a:pPr marL="0" indent="0">
              <a:lnSpc>
                <a:spcPct val="100000"/>
              </a:lnSpc>
              <a:spcBef>
                <a:spcPts val="0"/>
              </a:spcBef>
            </a:pPr>
            <a:endParaRPr lang="en-GB" sz="2000" dirty="0"/>
          </a:p>
        </p:txBody>
      </p:sp>
      <p:sp>
        <p:nvSpPr>
          <p:cNvPr id="8" name="Text Placeholder 5">
            <a:extLst>
              <a:ext uri="{FF2B5EF4-FFF2-40B4-BE49-F238E27FC236}">
                <a16:creationId xmlns:a16="http://schemas.microsoft.com/office/drawing/2014/main" id="{AE56826C-7355-8F01-5537-66507C3E6DE9}"/>
              </a:ext>
            </a:extLst>
          </p:cNvPr>
          <p:cNvSpPr>
            <a:spLocks noGrp="1"/>
          </p:cNvSpPr>
          <p:nvPr>
            <p:ph type="body" sz="quarter" idx="16"/>
          </p:nvPr>
        </p:nvSpPr>
        <p:spPr>
          <a:xfrm>
            <a:off x="2862665" y="206808"/>
            <a:ext cx="4220501" cy="582221"/>
          </a:xfrm>
        </p:spPr>
        <p:txBody>
          <a:bodyPr>
            <a:noAutofit/>
          </a:bodyPr>
          <a:lstStyle/>
          <a:p>
            <a:pPr algn="ctr"/>
            <a:r>
              <a:rPr lang="en-IE" sz="2800" dirty="0"/>
              <a:t>Focus on the Inevitable Crisis First!</a:t>
            </a:r>
          </a:p>
        </p:txBody>
      </p:sp>
      <p:pic>
        <p:nvPicPr>
          <p:cNvPr id="4" name="Picture 2" descr="Crisis Management Report Template">
            <a:hlinkClick r:id="rId2"/>
            <a:extLst>
              <a:ext uri="{FF2B5EF4-FFF2-40B4-BE49-F238E27FC236}">
                <a16:creationId xmlns:a16="http://schemas.microsoft.com/office/drawing/2014/main" id="{DB3269E8-B100-B3C1-E4A2-1A1D6DC369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3163" y="0"/>
            <a:ext cx="4421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47E2C7-567B-7E8D-0715-28F771B9B6A0}"/>
              </a:ext>
            </a:extLst>
          </p:cNvPr>
          <p:cNvSpPr txBox="1"/>
          <p:nvPr/>
        </p:nvSpPr>
        <p:spPr>
          <a:xfrm>
            <a:off x="7258050" y="6427615"/>
            <a:ext cx="4933950" cy="307777"/>
          </a:xfrm>
          <a:prstGeom prst="rect">
            <a:avLst/>
          </a:prstGeom>
          <a:solidFill>
            <a:srgbClr val="086D6E"/>
          </a:solidFill>
        </p:spPr>
        <p:txBody>
          <a:bodyPr wrap="square" rtlCol="0">
            <a:spAutoFit/>
          </a:bodyPr>
          <a:lstStyle/>
          <a:p>
            <a:pPr algn="ctr"/>
            <a:r>
              <a:rPr lang="en-GB" sz="1400" dirty="0">
                <a:solidFill>
                  <a:schemeClr val="bg1"/>
                </a:solidFill>
                <a:hlinkClick r:id="rId2">
                  <a:extLst>
                    <a:ext uri="{A12FA001-AC4F-418D-AE19-62706E023703}">
                      <ahyp:hlinkClr xmlns:ahyp="http://schemas.microsoft.com/office/drawing/2018/hyperlinkcolor" val="tx"/>
                    </a:ext>
                  </a:extLst>
                </a:hlinkClick>
              </a:rPr>
              <a:t>Crisis Management Templates from Smartsheet</a:t>
            </a:r>
            <a:endParaRPr lang="en-IE" sz="1400" dirty="0">
              <a:solidFill>
                <a:schemeClr val="bg1"/>
              </a:solidFill>
            </a:endParaRPr>
          </a:p>
        </p:txBody>
      </p:sp>
      <p:sp>
        <p:nvSpPr>
          <p:cNvPr id="6" name="Flowchart: Alternate Process 5">
            <a:extLst>
              <a:ext uri="{FF2B5EF4-FFF2-40B4-BE49-F238E27FC236}">
                <a16:creationId xmlns:a16="http://schemas.microsoft.com/office/drawing/2014/main" id="{01C7EA7B-BE3B-CC83-469D-F7C3847351D2}"/>
              </a:ext>
            </a:extLst>
          </p:cNvPr>
          <p:cNvSpPr/>
          <p:nvPr/>
        </p:nvSpPr>
        <p:spPr>
          <a:xfrm>
            <a:off x="7611290" y="462866"/>
            <a:ext cx="4000500" cy="393101"/>
          </a:xfrm>
          <a:prstGeom prst="flowChartAlternateProcess">
            <a:avLst/>
          </a:prstGeom>
          <a:solidFill>
            <a:srgbClr val="F2795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600" b="1" dirty="0">
                <a:solidFill>
                  <a:schemeClr val="bg1"/>
                </a:solidFill>
                <a:hlinkClick r:id="rId2">
                  <a:extLst>
                    <a:ext uri="{A12FA001-AC4F-418D-AE19-62706E023703}">
                      <ahyp:hlinkClr xmlns:ahyp="http://schemas.microsoft.com/office/drawing/2018/hyperlinkcolor" val="tx"/>
                    </a:ext>
                  </a:extLst>
                </a:hlinkClick>
              </a:rPr>
              <a:t>Sample CM Report Templates</a:t>
            </a:r>
            <a:endParaRPr lang="en-IE" sz="1600" b="1" dirty="0">
              <a:solidFill>
                <a:schemeClr val="bg1"/>
              </a:solidFill>
            </a:endParaRPr>
          </a:p>
        </p:txBody>
      </p:sp>
      <p:pic>
        <p:nvPicPr>
          <p:cNvPr id="9" name="Graphic 8" descr="Touchscreen with solid fill">
            <a:extLst>
              <a:ext uri="{FF2B5EF4-FFF2-40B4-BE49-F238E27FC236}">
                <a16:creationId xmlns:a16="http://schemas.microsoft.com/office/drawing/2014/main" id="{CAB530AB-7C86-D0AC-9771-E9E74E45A3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63670" y="462866"/>
            <a:ext cx="914400" cy="914400"/>
          </a:xfrm>
          <a:prstGeom prst="rect">
            <a:avLst/>
          </a:prstGeom>
        </p:spPr>
      </p:pic>
      <p:sp>
        <p:nvSpPr>
          <p:cNvPr id="10" name="Rectangle 9">
            <a:extLst>
              <a:ext uri="{FF2B5EF4-FFF2-40B4-BE49-F238E27FC236}">
                <a16:creationId xmlns:a16="http://schemas.microsoft.com/office/drawing/2014/main" id="{9EC73BF7-B0D3-E7C4-26F2-905277F9459F}"/>
              </a:ext>
            </a:extLst>
          </p:cNvPr>
          <p:cNvSpPr/>
          <p:nvPr/>
        </p:nvSpPr>
        <p:spPr>
          <a:xfrm>
            <a:off x="0" y="-1"/>
            <a:ext cx="3200400" cy="1735237"/>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EAFBD0AC-B28F-452B-F3CD-34C9A5CB0C0E}"/>
              </a:ext>
            </a:extLst>
          </p:cNvPr>
          <p:cNvSpPr txBox="1"/>
          <p:nvPr/>
        </p:nvSpPr>
        <p:spPr>
          <a:xfrm>
            <a:off x="247650" y="206808"/>
            <a:ext cx="2615015" cy="1446550"/>
          </a:xfrm>
          <a:prstGeom prst="rect">
            <a:avLst/>
          </a:prstGeom>
          <a:noFill/>
        </p:spPr>
        <p:txBody>
          <a:bodyPr wrap="square" rtlCol="0">
            <a:spAutoFit/>
          </a:bodyPr>
          <a:lstStyle/>
          <a:p>
            <a:r>
              <a:rPr lang="en-GB" sz="4000" b="1" dirty="0">
                <a:solidFill>
                  <a:schemeClr val="bg1"/>
                </a:solidFill>
              </a:rPr>
              <a:t>Step 1 </a:t>
            </a:r>
          </a:p>
          <a:p>
            <a:r>
              <a:rPr lang="en-GB" sz="2400" dirty="0">
                <a:solidFill>
                  <a:schemeClr val="bg1"/>
                </a:solidFill>
              </a:rPr>
              <a:t>Start with Likely Regional Crisis First</a:t>
            </a:r>
            <a:endParaRPr lang="en-IE" sz="2400" dirty="0"/>
          </a:p>
        </p:txBody>
      </p:sp>
    </p:spTree>
    <p:extLst>
      <p:ext uri="{BB962C8B-B14F-4D97-AF65-F5344CB8AC3E}">
        <p14:creationId xmlns:p14="http://schemas.microsoft.com/office/powerpoint/2010/main" val="352736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4D7CB0-A666-6E27-6CED-81D9925D5E21}"/>
              </a:ext>
            </a:extLst>
          </p:cNvPr>
          <p:cNvGraphicFramePr>
            <a:graphicFrameLocks noGrp="1"/>
          </p:cNvGraphicFramePr>
          <p:nvPr/>
        </p:nvGraphicFramePr>
        <p:xfrm>
          <a:off x="30956" y="1163949"/>
          <a:ext cx="12192001" cy="5638122"/>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3397093220"/>
                    </a:ext>
                  </a:extLst>
                </a:gridCol>
                <a:gridCol w="4314826">
                  <a:extLst>
                    <a:ext uri="{9D8B030D-6E8A-4147-A177-3AD203B41FA5}">
                      <a16:colId xmlns:a16="http://schemas.microsoft.com/office/drawing/2014/main" val="3284956068"/>
                    </a:ext>
                  </a:extLst>
                </a:gridCol>
                <a:gridCol w="4019550">
                  <a:extLst>
                    <a:ext uri="{9D8B030D-6E8A-4147-A177-3AD203B41FA5}">
                      <a16:colId xmlns:a16="http://schemas.microsoft.com/office/drawing/2014/main" val="2549890576"/>
                    </a:ext>
                  </a:extLst>
                </a:gridCol>
              </a:tblGrid>
              <a:tr h="136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extLst>
                  <a:ext uri="{0D108BD9-81ED-4DB2-BD59-A6C34878D82A}">
                    <a16:rowId xmlns:a16="http://schemas.microsoft.com/office/drawing/2014/main" val="3670043815"/>
                  </a:ext>
                </a:extLst>
              </a:tr>
              <a:tr h="1624544">
                <a:tc>
                  <a:txBody>
                    <a:bodyPr/>
                    <a:lstStyle/>
                    <a:p>
                      <a:endParaRPr lang="en-IE" sz="160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kern="1200" dirty="0">
                          <a:solidFill>
                            <a:srgbClr val="FF535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extLst>
                  <a:ext uri="{0D108BD9-81ED-4DB2-BD59-A6C34878D82A}">
                    <a16:rowId xmlns:a16="http://schemas.microsoft.com/office/drawing/2014/main" val="3085167703"/>
                  </a:ext>
                </a:extLst>
              </a:tr>
              <a:tr h="2643865">
                <a:tc>
                  <a: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pPr marL="0" algn="l" defTabSz="914400" rtl="0" eaLnBrk="1" latinLnBrk="0" hangingPunct="1"/>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extLst>
                  <a:ext uri="{0D108BD9-81ED-4DB2-BD59-A6C34878D82A}">
                    <a16:rowId xmlns:a16="http://schemas.microsoft.com/office/drawing/2014/main" val="3959722406"/>
                  </a:ext>
                </a:extLst>
              </a:tr>
            </a:tbl>
          </a:graphicData>
        </a:graphic>
      </p:graphicFrame>
      <p:sp>
        <p:nvSpPr>
          <p:cNvPr id="3" name="TextBox 2">
            <a:extLst>
              <a:ext uri="{FF2B5EF4-FFF2-40B4-BE49-F238E27FC236}">
                <a16:creationId xmlns:a16="http://schemas.microsoft.com/office/drawing/2014/main" id="{55262975-0358-9E6B-C8F2-A6FDAA4B82BE}"/>
              </a:ext>
            </a:extLst>
          </p:cNvPr>
          <p:cNvSpPr txBox="1"/>
          <p:nvPr/>
        </p:nvSpPr>
        <p:spPr>
          <a:xfrm>
            <a:off x="4803893" y="1202638"/>
            <a:ext cx="3390900" cy="1231106"/>
          </a:xfrm>
          <a:prstGeom prst="rect">
            <a:avLst/>
          </a:prstGeom>
          <a:noFill/>
        </p:spPr>
        <p:txBody>
          <a:bodyPr wrap="square" rtlCol="0">
            <a:spAutoFit/>
          </a:bodyPr>
          <a:lstStyle/>
          <a:p>
            <a:r>
              <a:rPr lang="en-IE" sz="2000" b="1" kern="1200" dirty="0">
                <a:solidFill>
                  <a:schemeClr val="bg1"/>
                </a:solidFill>
                <a:latin typeface="+mn-lt"/>
                <a:ea typeface="+mn-ea"/>
                <a:cs typeface="+mn-cs"/>
              </a:rPr>
              <a:t>Regional Risk Analysis </a:t>
            </a:r>
          </a:p>
          <a:p>
            <a:r>
              <a:rPr lang="en-IE" b="0" kern="1200" dirty="0">
                <a:solidFill>
                  <a:schemeClr val="bg1"/>
                </a:solidFill>
                <a:latin typeface="+mn-lt"/>
                <a:ea typeface="+mn-ea"/>
                <a:cs typeface="+mn-cs"/>
              </a:rPr>
              <a:t>Assess the most likely crisis a region will face and the priority actions </a:t>
            </a:r>
            <a:r>
              <a:rPr lang="en-IE" dirty="0">
                <a:solidFill>
                  <a:schemeClr val="bg1"/>
                </a:solidFill>
              </a:rPr>
              <a:t>to </a:t>
            </a:r>
            <a:r>
              <a:rPr lang="en-IE" b="0" kern="1200" dirty="0">
                <a:solidFill>
                  <a:schemeClr val="bg1"/>
                </a:solidFill>
                <a:latin typeface="+mn-lt"/>
                <a:ea typeface="+mn-ea"/>
                <a:cs typeface="+mn-cs"/>
              </a:rPr>
              <a:t>mitigate the risk.</a:t>
            </a:r>
            <a:endParaRPr lang="en-IE" dirty="0"/>
          </a:p>
        </p:txBody>
      </p:sp>
      <p:sp>
        <p:nvSpPr>
          <p:cNvPr id="5" name="Flowchart: Connector 4">
            <a:extLst>
              <a:ext uri="{FF2B5EF4-FFF2-40B4-BE49-F238E27FC236}">
                <a16:creationId xmlns:a16="http://schemas.microsoft.com/office/drawing/2014/main" id="{596B3A26-00CF-4784-952F-37EF71972A2A}"/>
              </a:ext>
            </a:extLst>
          </p:cNvPr>
          <p:cNvSpPr/>
          <p:nvPr/>
        </p:nvSpPr>
        <p:spPr>
          <a:xfrm>
            <a:off x="81950" y="125816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1</a:t>
            </a:r>
          </a:p>
        </p:txBody>
      </p:sp>
      <p:sp>
        <p:nvSpPr>
          <p:cNvPr id="6" name="TextBox 5">
            <a:extLst>
              <a:ext uri="{FF2B5EF4-FFF2-40B4-BE49-F238E27FC236}">
                <a16:creationId xmlns:a16="http://schemas.microsoft.com/office/drawing/2014/main" id="{98E7691F-C000-2B23-70EB-EF7C644DCDFA}"/>
              </a:ext>
            </a:extLst>
          </p:cNvPr>
          <p:cNvSpPr txBox="1"/>
          <p:nvPr/>
        </p:nvSpPr>
        <p:spPr>
          <a:xfrm>
            <a:off x="8951820" y="1188669"/>
            <a:ext cx="3505200"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kern="1200" dirty="0">
                <a:solidFill>
                  <a:schemeClr val="bg1"/>
                </a:solidFill>
                <a:latin typeface="+mn-lt"/>
                <a:ea typeface="+mn-ea"/>
                <a:cs typeface="+mn-cs"/>
              </a:rPr>
              <a:t>SWOT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bg1"/>
                </a:solidFill>
                <a:latin typeface="+mn-lt"/>
                <a:ea typeface="+mn-ea"/>
                <a:cs typeface="+mn-cs"/>
              </a:rPr>
              <a:t>Analyse</a:t>
            </a:r>
            <a:r>
              <a:rPr lang="en-IE" sz="1800" b="1" kern="1200" dirty="0">
                <a:solidFill>
                  <a:schemeClr val="bg1"/>
                </a:solidFill>
                <a:latin typeface="+mn-lt"/>
                <a:ea typeface="+mn-ea"/>
                <a:cs typeface="+mn-cs"/>
              </a:rPr>
              <a:t> </a:t>
            </a:r>
            <a:r>
              <a:rPr lang="en-IE" sz="1800" b="0" kern="1200" dirty="0">
                <a:solidFill>
                  <a:schemeClr val="bg1"/>
                </a:solidFill>
                <a:latin typeface="+mn-lt"/>
                <a:ea typeface="+mn-ea"/>
                <a:cs typeface="+mn-cs"/>
              </a:rPr>
              <a:t>strengths, opportunities, and threats to review and strengthen a tourism region. </a:t>
            </a:r>
          </a:p>
          <a:p>
            <a:endParaRPr lang="en-IE" dirty="0"/>
          </a:p>
        </p:txBody>
      </p:sp>
      <p:sp>
        <p:nvSpPr>
          <p:cNvPr id="8" name="TextBox 7">
            <a:extLst>
              <a:ext uri="{FF2B5EF4-FFF2-40B4-BE49-F238E27FC236}">
                <a16:creationId xmlns:a16="http://schemas.microsoft.com/office/drawing/2014/main" id="{F2487019-265E-7BA8-A4FC-5F3DA7F357C6}"/>
              </a:ext>
            </a:extLst>
          </p:cNvPr>
          <p:cNvSpPr txBox="1"/>
          <p:nvPr/>
        </p:nvSpPr>
        <p:spPr>
          <a:xfrm>
            <a:off x="811165" y="2667636"/>
            <a:ext cx="3045620" cy="1231106"/>
          </a:xfrm>
          <a:prstGeom prst="rect">
            <a:avLst/>
          </a:prstGeom>
          <a:noFill/>
        </p:spPr>
        <p:txBody>
          <a:bodyPr wrap="square" rtlCol="0">
            <a:spAutoFit/>
          </a:bodyPr>
          <a:lstStyle/>
          <a:p>
            <a:r>
              <a:rPr lang="en-IE" sz="2000" b="1" kern="1200" dirty="0">
                <a:solidFill>
                  <a:schemeClr val="bg1"/>
                </a:solidFill>
                <a:latin typeface="+mn-lt"/>
                <a:ea typeface="+mn-ea"/>
                <a:cs typeface="+mn-cs"/>
              </a:rPr>
              <a:t>Regional Crisis Audit</a:t>
            </a:r>
          </a:p>
          <a:p>
            <a:r>
              <a:rPr lang="en-IE" dirty="0">
                <a:solidFill>
                  <a:schemeClr val="bg1"/>
                </a:solidFill>
              </a:rPr>
              <a:t>Audit regional gaps and needs to implement Risk and SWOT Priorities and Actions</a:t>
            </a:r>
          </a:p>
        </p:txBody>
      </p:sp>
      <p:sp>
        <p:nvSpPr>
          <p:cNvPr id="10" name="TextBox 9">
            <a:extLst>
              <a:ext uri="{FF2B5EF4-FFF2-40B4-BE49-F238E27FC236}">
                <a16:creationId xmlns:a16="http://schemas.microsoft.com/office/drawing/2014/main" id="{7FB03BD2-75BA-BAA3-6880-EE584807A1FC}"/>
              </a:ext>
            </a:extLst>
          </p:cNvPr>
          <p:cNvSpPr txBox="1"/>
          <p:nvPr/>
        </p:nvSpPr>
        <p:spPr>
          <a:xfrm>
            <a:off x="800244" y="1157891"/>
            <a:ext cx="3174905" cy="1292662"/>
          </a:xfrm>
          <a:prstGeom prst="rect">
            <a:avLst/>
          </a:prstGeom>
          <a:noFill/>
        </p:spPr>
        <p:txBody>
          <a:bodyPr wrap="square" rtlCol="0">
            <a:spAutoFit/>
          </a:bodyPr>
          <a:lstStyle/>
          <a:p>
            <a:r>
              <a:rPr lang="en-IE" sz="2000" b="1" kern="1200" dirty="0">
                <a:solidFill>
                  <a:schemeClr val="bg1"/>
                </a:solidFill>
                <a:latin typeface="+mn-lt"/>
                <a:ea typeface="+mn-ea"/>
                <a:cs typeface="+mn-cs"/>
              </a:rPr>
              <a:t>Regional </a:t>
            </a:r>
            <a:r>
              <a:rPr lang="en-IE" sz="2000" b="1" dirty="0">
                <a:solidFill>
                  <a:schemeClr val="bg1"/>
                </a:solidFill>
              </a:rPr>
              <a:t>Tourism </a:t>
            </a:r>
            <a:r>
              <a:rPr lang="en-IE" sz="2000" b="1" kern="1200" dirty="0">
                <a:solidFill>
                  <a:schemeClr val="bg1"/>
                </a:solidFill>
                <a:latin typeface="+mn-lt"/>
                <a:ea typeface="+mn-ea"/>
                <a:cs typeface="+mn-cs"/>
              </a:rPr>
              <a:t>Crisis Management Team </a:t>
            </a:r>
            <a:r>
              <a:rPr lang="en-IE" sz="2000" kern="1200" dirty="0">
                <a:solidFill>
                  <a:schemeClr val="bg1"/>
                </a:solidFill>
                <a:latin typeface="+mn-lt"/>
                <a:ea typeface="+mn-ea"/>
                <a:cs typeface="+mn-cs"/>
              </a:rPr>
              <a:t>(TCMT) </a:t>
            </a:r>
            <a:r>
              <a:rPr lang="en-IE" dirty="0">
                <a:solidFill>
                  <a:schemeClr val="bg1"/>
                </a:solidFill>
              </a:rPr>
              <a:t>Create for a</a:t>
            </a:r>
            <a:r>
              <a:rPr lang="en-IE" sz="2000" b="1" kern="1200" dirty="0">
                <a:solidFill>
                  <a:schemeClr val="bg1"/>
                </a:solidFill>
                <a:latin typeface="+mn-lt"/>
                <a:ea typeface="+mn-ea"/>
                <a:cs typeface="+mn-cs"/>
              </a:rPr>
              <a:t> </a:t>
            </a:r>
            <a:r>
              <a:rPr lang="en-IE" dirty="0">
                <a:solidFill>
                  <a:schemeClr val="bg1"/>
                </a:solidFill>
              </a:rPr>
              <a:t>collaborated, coordinated </a:t>
            </a:r>
            <a:r>
              <a:rPr lang="en-IE" kern="1200" dirty="0">
                <a:solidFill>
                  <a:schemeClr val="bg1"/>
                </a:solidFill>
                <a:latin typeface="+mn-lt"/>
                <a:ea typeface="+mn-ea"/>
                <a:cs typeface="+mn-cs"/>
              </a:rPr>
              <a:t>response to a crisis</a:t>
            </a:r>
            <a:endParaRPr lang="en-IE" dirty="0"/>
          </a:p>
        </p:txBody>
      </p:sp>
      <p:sp>
        <p:nvSpPr>
          <p:cNvPr id="12" name="TextBox 11">
            <a:extLst>
              <a:ext uri="{FF2B5EF4-FFF2-40B4-BE49-F238E27FC236}">
                <a16:creationId xmlns:a16="http://schemas.microsoft.com/office/drawing/2014/main" id="{BC9B00F2-7362-0E07-8042-5085FD9D362E}"/>
              </a:ext>
            </a:extLst>
          </p:cNvPr>
          <p:cNvSpPr txBox="1"/>
          <p:nvPr/>
        </p:nvSpPr>
        <p:spPr>
          <a:xfrm>
            <a:off x="4693443" y="2601215"/>
            <a:ext cx="3571875" cy="1508105"/>
          </a:xfrm>
          <a:prstGeom prst="rect">
            <a:avLst/>
          </a:prstGeom>
          <a:noFill/>
        </p:spPr>
        <p:txBody>
          <a:bodyPr wrap="square" rtlCol="0">
            <a:spAutoFit/>
          </a:bodyPr>
          <a:lstStyle/>
          <a:p>
            <a:r>
              <a:rPr lang="en-IE" sz="2000" b="1" dirty="0">
                <a:solidFill>
                  <a:schemeClr val="bg1"/>
                </a:solidFill>
              </a:rPr>
              <a:t>Crisis Management Strategy</a:t>
            </a:r>
          </a:p>
          <a:p>
            <a:r>
              <a:rPr lang="en-IE" dirty="0">
                <a:solidFill>
                  <a:schemeClr val="bg1"/>
                </a:solidFill>
              </a:rPr>
              <a:t>Develop a CMS so a tourism region can follow a long-term plan to mitigate and prevent the impact of a crisis</a:t>
            </a:r>
          </a:p>
        </p:txBody>
      </p:sp>
      <p:sp>
        <p:nvSpPr>
          <p:cNvPr id="15" name="TextBox 14">
            <a:extLst>
              <a:ext uri="{FF2B5EF4-FFF2-40B4-BE49-F238E27FC236}">
                <a16:creationId xmlns:a16="http://schemas.microsoft.com/office/drawing/2014/main" id="{A62EEDC9-742F-7BAC-F6E6-FF916011BDFB}"/>
              </a:ext>
            </a:extLst>
          </p:cNvPr>
          <p:cNvSpPr txBox="1"/>
          <p:nvPr/>
        </p:nvSpPr>
        <p:spPr>
          <a:xfrm>
            <a:off x="8951820" y="2619746"/>
            <a:ext cx="3302094" cy="1785104"/>
          </a:xfrm>
          <a:prstGeom prst="rect">
            <a:avLst/>
          </a:prstGeom>
          <a:noFill/>
        </p:spPr>
        <p:txBody>
          <a:bodyPr wrap="square" rtlCol="0">
            <a:spAutoFit/>
          </a:bodyPr>
          <a:lstStyle/>
          <a:p>
            <a:r>
              <a:rPr lang="en-IE" sz="2000" b="1" kern="1200" dirty="0">
                <a:solidFill>
                  <a:schemeClr val="bg1"/>
                </a:solidFill>
                <a:latin typeface="+mn-lt"/>
                <a:ea typeface="+mn-ea"/>
                <a:cs typeface="+mn-cs"/>
              </a:rPr>
              <a:t>Crisis Management Plan</a:t>
            </a:r>
          </a:p>
          <a:p>
            <a:r>
              <a:rPr lang="en-IE" dirty="0">
                <a:solidFill>
                  <a:schemeClr val="bg1"/>
                </a:solidFill>
              </a:rPr>
              <a:t>Develop a CMP so a tourism region can follow a short term  plan to respond and recover from a crisis</a:t>
            </a:r>
          </a:p>
          <a:p>
            <a:endParaRPr lang="en-IE" dirty="0"/>
          </a:p>
        </p:txBody>
      </p:sp>
      <p:sp>
        <p:nvSpPr>
          <p:cNvPr id="19" name="TextBox 18">
            <a:extLst>
              <a:ext uri="{FF2B5EF4-FFF2-40B4-BE49-F238E27FC236}">
                <a16:creationId xmlns:a16="http://schemas.microsoft.com/office/drawing/2014/main" id="{7B0DE5EB-47F7-E6D9-3190-BFBE473832AA}"/>
              </a:ext>
            </a:extLst>
          </p:cNvPr>
          <p:cNvSpPr txBox="1"/>
          <p:nvPr/>
        </p:nvSpPr>
        <p:spPr>
          <a:xfrm>
            <a:off x="842825" y="4311926"/>
            <a:ext cx="3045620" cy="2369880"/>
          </a:xfrm>
          <a:prstGeom prst="rect">
            <a:avLst/>
          </a:prstGeom>
          <a:solidFill>
            <a:srgbClr val="3AA091"/>
          </a:solidFill>
        </p:spPr>
        <p:txBody>
          <a:bodyPr wrap="square" rtlCol="0">
            <a:spAutoFit/>
          </a:bodyPr>
          <a:lstStyle/>
          <a:p>
            <a:r>
              <a:rPr lang="en-IE" sz="2000" b="1" dirty="0">
                <a:solidFill>
                  <a:schemeClr val="bg1"/>
                </a:solidFill>
              </a:rPr>
              <a:t>Activating a Response to a Regional Crisis</a:t>
            </a:r>
          </a:p>
          <a:p>
            <a:r>
              <a:rPr lang="en-IE" dirty="0">
                <a:solidFill>
                  <a:schemeClr val="bg1"/>
                </a:solidFill>
              </a:rPr>
              <a:t>Crisis response activation measures, protocols, systems of communication, and information sharing with internal industry stakeholders to ensure an aligned response.</a:t>
            </a:r>
          </a:p>
        </p:txBody>
      </p:sp>
      <p:sp>
        <p:nvSpPr>
          <p:cNvPr id="21" name="TextBox 20">
            <a:extLst>
              <a:ext uri="{FF2B5EF4-FFF2-40B4-BE49-F238E27FC236}">
                <a16:creationId xmlns:a16="http://schemas.microsoft.com/office/drawing/2014/main" id="{8739F42F-0B72-9ECC-18EE-FFC114E59680}"/>
              </a:ext>
            </a:extLst>
          </p:cNvPr>
          <p:cNvSpPr txBox="1"/>
          <p:nvPr/>
        </p:nvSpPr>
        <p:spPr>
          <a:xfrm>
            <a:off x="4815588" y="4296538"/>
            <a:ext cx="3302094" cy="2400657"/>
          </a:xfrm>
          <a:prstGeom prst="rect">
            <a:avLst/>
          </a:prstGeom>
          <a:noFill/>
        </p:spPr>
        <p:txBody>
          <a:bodyPr wrap="square" rtlCol="0">
            <a:spAutoFit/>
          </a:bodyPr>
          <a:lstStyle/>
          <a:p>
            <a:r>
              <a:rPr lang="en-IE" sz="2000" b="1" dirty="0">
                <a:solidFill>
                  <a:schemeClr val="bg1"/>
                </a:solidFill>
              </a:rPr>
              <a:t>External Communication with PR, Media, and Tourist Marketing </a:t>
            </a:r>
            <a:r>
              <a:rPr lang="en-IE" dirty="0">
                <a:solidFill>
                  <a:schemeClr val="bg1"/>
                </a:solidFill>
              </a:rPr>
              <a:t>Regional response and communication approaches with different external stakeholders. How each is dealt with differently in terms of messaging, approach and timing.</a:t>
            </a:r>
          </a:p>
        </p:txBody>
      </p:sp>
      <p:sp>
        <p:nvSpPr>
          <p:cNvPr id="22" name="TextBox 21">
            <a:extLst>
              <a:ext uri="{FF2B5EF4-FFF2-40B4-BE49-F238E27FC236}">
                <a16:creationId xmlns:a16="http://schemas.microsoft.com/office/drawing/2014/main" id="{87472D22-2C8A-156F-5F38-0F439A200F9E}"/>
              </a:ext>
            </a:extLst>
          </p:cNvPr>
          <p:cNvSpPr txBox="1"/>
          <p:nvPr/>
        </p:nvSpPr>
        <p:spPr>
          <a:xfrm>
            <a:off x="9044825" y="4298668"/>
            <a:ext cx="3080566" cy="2369880"/>
          </a:xfrm>
          <a:prstGeom prst="rect">
            <a:avLst/>
          </a:prstGeom>
          <a:noFill/>
        </p:spPr>
        <p:txBody>
          <a:bodyPr wrap="square" rtlCol="0">
            <a:spAutoFit/>
          </a:bodyPr>
          <a:lstStyle/>
          <a:p>
            <a:r>
              <a:rPr lang="en-IE" sz="2000" b="1" dirty="0">
                <a:solidFill>
                  <a:schemeClr val="bg1"/>
                </a:solidFill>
              </a:rPr>
              <a:t>Rebuild, Recovery, and Resilience </a:t>
            </a:r>
            <a:r>
              <a:rPr lang="en-IE" dirty="0">
                <a:solidFill>
                  <a:schemeClr val="bg1"/>
                </a:solidFill>
              </a:rPr>
              <a:t>Rebuilding tourism regions to a ‘new normal’ using business continuity and resilience approaches, discovering a need to prioritize change, and adapting to the ‘new norm’.</a:t>
            </a:r>
          </a:p>
        </p:txBody>
      </p:sp>
      <p:sp>
        <p:nvSpPr>
          <p:cNvPr id="24" name="TextBox 23">
            <a:extLst>
              <a:ext uri="{FF2B5EF4-FFF2-40B4-BE49-F238E27FC236}">
                <a16:creationId xmlns:a16="http://schemas.microsoft.com/office/drawing/2014/main" id="{9DDA7FBF-AC1F-D31A-5F15-A0F562955505}"/>
              </a:ext>
            </a:extLst>
          </p:cNvPr>
          <p:cNvSpPr txBox="1"/>
          <p:nvPr/>
        </p:nvSpPr>
        <p:spPr>
          <a:xfrm>
            <a:off x="0" y="171587"/>
            <a:ext cx="12192000" cy="769441"/>
          </a:xfrm>
          <a:prstGeom prst="rect">
            <a:avLst/>
          </a:prstGeom>
          <a:solidFill>
            <a:schemeClr val="bg1"/>
          </a:solidFill>
        </p:spPr>
        <p:txBody>
          <a:bodyPr wrap="square" rtlCol="0">
            <a:spAutoFit/>
          </a:bodyPr>
          <a:lstStyle/>
          <a:p>
            <a:pPr algn="ctr"/>
            <a:r>
              <a:rPr lang="en-IE" sz="2400" b="1" dirty="0">
                <a:solidFill>
                  <a:srgbClr val="086D6E"/>
                </a:solidFill>
              </a:rPr>
              <a:t>Regional Tourism Roadmap to Managing a Crisis</a:t>
            </a:r>
          </a:p>
          <a:p>
            <a:pPr algn="ctr"/>
            <a:r>
              <a:rPr lang="en-IE" sz="2000" i="1" dirty="0">
                <a:solidFill>
                  <a:srgbClr val="086D6E"/>
                </a:solidFill>
              </a:rPr>
              <a:t>(Prepare, Prevent, Mitigate, Plan, Respond, Recover, and Rebuild)</a:t>
            </a:r>
          </a:p>
        </p:txBody>
      </p:sp>
      <p:sp>
        <p:nvSpPr>
          <p:cNvPr id="2" name="Flowchart: Connector 1">
            <a:extLst>
              <a:ext uri="{FF2B5EF4-FFF2-40B4-BE49-F238E27FC236}">
                <a16:creationId xmlns:a16="http://schemas.microsoft.com/office/drawing/2014/main" id="{5073AB51-7472-7828-E94D-EE4F10923967}"/>
              </a:ext>
            </a:extLst>
          </p:cNvPr>
          <p:cNvSpPr/>
          <p:nvPr/>
        </p:nvSpPr>
        <p:spPr>
          <a:xfrm>
            <a:off x="4014372" y="1238868"/>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2</a:t>
            </a:r>
          </a:p>
        </p:txBody>
      </p:sp>
      <p:sp>
        <p:nvSpPr>
          <p:cNvPr id="14" name="Flowchart: Connector 13">
            <a:extLst>
              <a:ext uri="{FF2B5EF4-FFF2-40B4-BE49-F238E27FC236}">
                <a16:creationId xmlns:a16="http://schemas.microsoft.com/office/drawing/2014/main" id="{8D7A3F2D-6E2B-CB42-4668-D26C947EEDB7}"/>
              </a:ext>
            </a:extLst>
          </p:cNvPr>
          <p:cNvSpPr/>
          <p:nvPr/>
        </p:nvSpPr>
        <p:spPr>
          <a:xfrm>
            <a:off x="8233526" y="12546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3</a:t>
            </a:r>
          </a:p>
        </p:txBody>
      </p:sp>
      <p:sp>
        <p:nvSpPr>
          <p:cNvPr id="17" name="Flowchart: Connector 16">
            <a:extLst>
              <a:ext uri="{FF2B5EF4-FFF2-40B4-BE49-F238E27FC236}">
                <a16:creationId xmlns:a16="http://schemas.microsoft.com/office/drawing/2014/main" id="{24F5DF37-983E-6A94-E40F-D66B5F4DB793}"/>
              </a:ext>
            </a:extLst>
          </p:cNvPr>
          <p:cNvSpPr/>
          <p:nvPr/>
        </p:nvSpPr>
        <p:spPr>
          <a:xfrm>
            <a:off x="109683" y="266763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4</a:t>
            </a:r>
          </a:p>
        </p:txBody>
      </p:sp>
      <p:sp>
        <p:nvSpPr>
          <p:cNvPr id="25" name="Flowchart: Connector 24">
            <a:extLst>
              <a:ext uri="{FF2B5EF4-FFF2-40B4-BE49-F238E27FC236}">
                <a16:creationId xmlns:a16="http://schemas.microsoft.com/office/drawing/2014/main" id="{BCED203A-65CC-C011-66D0-5825F70727CF}"/>
              </a:ext>
            </a:extLst>
          </p:cNvPr>
          <p:cNvSpPr/>
          <p:nvPr/>
        </p:nvSpPr>
        <p:spPr>
          <a:xfrm>
            <a:off x="3975149"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5</a:t>
            </a:r>
          </a:p>
        </p:txBody>
      </p:sp>
      <p:sp>
        <p:nvSpPr>
          <p:cNvPr id="26" name="Flowchart: Connector 25">
            <a:extLst>
              <a:ext uri="{FF2B5EF4-FFF2-40B4-BE49-F238E27FC236}">
                <a16:creationId xmlns:a16="http://schemas.microsoft.com/office/drawing/2014/main" id="{7D30FE9E-A7B6-2948-D1D6-277EB3F5CB27}"/>
              </a:ext>
            </a:extLst>
          </p:cNvPr>
          <p:cNvSpPr/>
          <p:nvPr/>
        </p:nvSpPr>
        <p:spPr>
          <a:xfrm>
            <a:off x="8249422"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6</a:t>
            </a:r>
          </a:p>
        </p:txBody>
      </p:sp>
      <p:sp>
        <p:nvSpPr>
          <p:cNvPr id="27" name="Flowchart: Connector 26">
            <a:extLst>
              <a:ext uri="{FF2B5EF4-FFF2-40B4-BE49-F238E27FC236}">
                <a16:creationId xmlns:a16="http://schemas.microsoft.com/office/drawing/2014/main" id="{9352668B-B994-53CA-17C9-05ACE4922396}"/>
              </a:ext>
            </a:extLst>
          </p:cNvPr>
          <p:cNvSpPr/>
          <p:nvPr/>
        </p:nvSpPr>
        <p:spPr>
          <a:xfrm>
            <a:off x="118370" y="4404850"/>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7</a:t>
            </a:r>
          </a:p>
        </p:txBody>
      </p:sp>
      <p:sp>
        <p:nvSpPr>
          <p:cNvPr id="28" name="Flowchart: Connector 27">
            <a:extLst>
              <a:ext uri="{FF2B5EF4-FFF2-40B4-BE49-F238E27FC236}">
                <a16:creationId xmlns:a16="http://schemas.microsoft.com/office/drawing/2014/main" id="{0EF0FABC-98E2-4BE6-3CD8-5CF37499B1A6}"/>
              </a:ext>
            </a:extLst>
          </p:cNvPr>
          <p:cNvSpPr/>
          <p:nvPr/>
        </p:nvSpPr>
        <p:spPr>
          <a:xfrm>
            <a:off x="4046515" y="43419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8</a:t>
            </a:r>
          </a:p>
        </p:txBody>
      </p:sp>
      <p:sp>
        <p:nvSpPr>
          <p:cNvPr id="29" name="Flowchart: Connector 28">
            <a:extLst>
              <a:ext uri="{FF2B5EF4-FFF2-40B4-BE49-F238E27FC236}">
                <a16:creationId xmlns:a16="http://schemas.microsoft.com/office/drawing/2014/main" id="{330C94BA-0135-4ACB-C48F-689035375231}"/>
              </a:ext>
            </a:extLst>
          </p:cNvPr>
          <p:cNvSpPr/>
          <p:nvPr/>
        </p:nvSpPr>
        <p:spPr>
          <a:xfrm>
            <a:off x="8301103" y="4388105"/>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9</a:t>
            </a:r>
          </a:p>
        </p:txBody>
      </p:sp>
    </p:spTree>
    <p:extLst>
      <p:ext uri="{BB962C8B-B14F-4D97-AF65-F5344CB8AC3E}">
        <p14:creationId xmlns:p14="http://schemas.microsoft.com/office/powerpoint/2010/main" val="4168792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70268D-92E2-3737-F605-85974371514F}"/>
              </a:ext>
            </a:extLst>
          </p:cNvPr>
          <p:cNvSpPr/>
          <p:nvPr/>
        </p:nvSpPr>
        <p:spPr>
          <a:xfrm>
            <a:off x="1" y="2940424"/>
            <a:ext cx="5302592" cy="1335741"/>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426620A1-8707-7542-B97A-B226AAAEAB47}"/>
              </a:ext>
            </a:extLst>
          </p:cNvPr>
          <p:cNvSpPr>
            <a:spLocks noGrp="1"/>
          </p:cNvSpPr>
          <p:nvPr>
            <p:ph type="body" sz="quarter" idx="20"/>
          </p:nvPr>
        </p:nvSpPr>
        <p:spPr>
          <a:xfrm>
            <a:off x="6366478" y="485705"/>
            <a:ext cx="5132263" cy="3722513"/>
          </a:xfrm>
        </p:spPr>
        <p:txBody>
          <a:bodyPr/>
          <a:lstStyle/>
          <a:p>
            <a:r>
              <a:rPr lang="en-GB" b="1" dirty="0">
                <a:solidFill>
                  <a:srgbClr val="F27954"/>
                </a:solidFill>
              </a:rPr>
              <a:t>Category 2 </a:t>
            </a:r>
            <a:r>
              <a:rPr lang="en-GB" dirty="0">
                <a:solidFill>
                  <a:srgbClr val="F27954"/>
                </a:solidFill>
              </a:rPr>
              <a:t>Crisis events that result from a failure of management action, process, or lack of contingency measures taken to deal with predictable risks. </a:t>
            </a:r>
            <a:r>
              <a:rPr lang="en-GB" dirty="0"/>
              <a:t>These include a business collapse due to management failure, inappropriate strategic management, financial fraud, loss of data, destruction of a place of business due to fire or flood without adequate backup procedures or insurance cover, and massive turnover or loss of management and staff. It can also include service or equipment failures that compromise the reputation of the business. </a:t>
            </a:r>
            <a:endParaRPr lang="en-US" dirty="0"/>
          </a:p>
        </p:txBody>
      </p:sp>
      <p:sp>
        <p:nvSpPr>
          <p:cNvPr id="6" name="Text Placeholder 5">
            <a:extLst>
              <a:ext uri="{FF2B5EF4-FFF2-40B4-BE49-F238E27FC236}">
                <a16:creationId xmlns:a16="http://schemas.microsoft.com/office/drawing/2014/main" id="{9A38D665-AB7F-F341-A33F-C75103C9706A}"/>
              </a:ext>
            </a:extLst>
          </p:cNvPr>
          <p:cNvSpPr>
            <a:spLocks noGrp="1"/>
          </p:cNvSpPr>
          <p:nvPr>
            <p:ph type="body" sz="quarter" idx="23"/>
          </p:nvPr>
        </p:nvSpPr>
        <p:spPr>
          <a:xfrm>
            <a:off x="403412" y="202044"/>
            <a:ext cx="4320987" cy="6441364"/>
          </a:xfrm>
          <a:noFill/>
        </p:spPr>
        <p:txBody>
          <a:bodyPr>
            <a:noAutofit/>
          </a:bodyPr>
          <a:lstStyle/>
          <a:p>
            <a:pPr>
              <a:lnSpc>
                <a:spcPct val="100000"/>
              </a:lnSpc>
              <a:spcBef>
                <a:spcPts val="0"/>
              </a:spcBef>
            </a:pPr>
            <a:r>
              <a:rPr lang="en-GB" sz="2400" b="1" dirty="0">
                <a:solidFill>
                  <a:srgbClr val="3AA091"/>
                </a:solidFill>
              </a:rPr>
              <a:t>‘A crisis is an event or set of circumstances that can severely compromise or damage the marketability and reputation of a tourism business, its brand, or an entire tourism destination region’. </a:t>
            </a:r>
            <a:r>
              <a:rPr lang="en-GB" sz="1800" dirty="0">
                <a:solidFill>
                  <a:srgbClr val="916395"/>
                </a:solidFill>
              </a:rPr>
              <a:t>(</a:t>
            </a:r>
            <a:r>
              <a:rPr lang="en-GB" sz="1800" dirty="0">
                <a:solidFill>
                  <a:srgbClr val="916395"/>
                </a:solidFill>
                <a:hlinkClick r:id="rId2">
                  <a:extLst>
                    <a:ext uri="{A12FA001-AC4F-418D-AE19-62706E023703}">
                      <ahyp:hlinkClr xmlns:ahyp="http://schemas.microsoft.com/office/drawing/2018/hyperlinkcolor" val="tx"/>
                    </a:ext>
                  </a:extLst>
                </a:hlinkClick>
              </a:rPr>
              <a:t>Source</a:t>
            </a:r>
            <a:r>
              <a:rPr lang="en-GB" sz="1800" dirty="0">
                <a:solidFill>
                  <a:srgbClr val="916395"/>
                </a:solidFill>
              </a:rPr>
              <a:t>)</a:t>
            </a:r>
          </a:p>
          <a:p>
            <a:pPr>
              <a:lnSpc>
                <a:spcPct val="100000"/>
              </a:lnSpc>
              <a:spcBef>
                <a:spcPts val="0"/>
              </a:spcBef>
            </a:pPr>
            <a:endParaRPr lang="en-GB" sz="2200" dirty="0">
              <a:solidFill>
                <a:srgbClr val="916395"/>
              </a:solidFill>
            </a:endParaRPr>
          </a:p>
          <a:p>
            <a:pPr>
              <a:lnSpc>
                <a:spcPct val="100000"/>
              </a:lnSpc>
              <a:spcBef>
                <a:spcPts val="0"/>
              </a:spcBef>
            </a:pPr>
            <a:r>
              <a:rPr lang="en-GB" sz="2200" b="1" dirty="0">
                <a:solidFill>
                  <a:schemeClr val="bg1"/>
                </a:solidFill>
              </a:rPr>
              <a:t>There are two broad categories of tourism-related crises that impact tourism businesses and regions.</a:t>
            </a:r>
          </a:p>
          <a:p>
            <a:pPr>
              <a:lnSpc>
                <a:spcPct val="100000"/>
              </a:lnSpc>
              <a:spcBef>
                <a:spcPts val="0"/>
              </a:spcBef>
            </a:pPr>
            <a:endParaRPr lang="en-GB" sz="1200" dirty="0">
              <a:solidFill>
                <a:srgbClr val="916395"/>
              </a:solidFill>
            </a:endParaRPr>
          </a:p>
          <a:p>
            <a:pPr>
              <a:lnSpc>
                <a:spcPct val="100000"/>
              </a:lnSpc>
              <a:spcBef>
                <a:spcPts val="0"/>
              </a:spcBef>
            </a:pPr>
            <a:r>
              <a:rPr lang="en-GB" sz="2200" b="1" dirty="0">
                <a:solidFill>
                  <a:srgbClr val="F27954"/>
                </a:solidFill>
              </a:rPr>
              <a:t>Category 1 </a:t>
            </a:r>
            <a:r>
              <a:rPr lang="en-GB" sz="2200" dirty="0">
                <a:solidFill>
                  <a:srgbClr val="F27954"/>
                </a:solidFill>
              </a:rPr>
              <a:t>Crisis events that are beyond the control of management. </a:t>
            </a:r>
            <a:r>
              <a:rPr lang="en-GB" sz="2200" dirty="0">
                <a:solidFill>
                  <a:srgbClr val="595A59"/>
                </a:solidFill>
              </a:rPr>
              <a:t>These include natural disasters, acts of war or terrorism, political upheavals, crime waves, epidemics, and sudden global economic downturns. </a:t>
            </a:r>
          </a:p>
          <a:p>
            <a:pPr>
              <a:lnSpc>
                <a:spcPct val="100000"/>
              </a:lnSpc>
              <a:spcBef>
                <a:spcPts val="0"/>
              </a:spcBef>
            </a:pPr>
            <a:endParaRPr lang="en-IE" sz="2200" dirty="0">
              <a:solidFill>
                <a:srgbClr val="916395"/>
              </a:solidFill>
            </a:endParaRPr>
          </a:p>
          <a:p>
            <a:pPr>
              <a:lnSpc>
                <a:spcPct val="100000"/>
              </a:lnSpc>
              <a:spcBef>
                <a:spcPts val="0"/>
              </a:spcBef>
            </a:pPr>
            <a:endParaRPr lang="en-GB" sz="2800" b="1" dirty="0">
              <a:solidFill>
                <a:srgbClr val="3AA091"/>
              </a:solidFill>
            </a:endParaRPr>
          </a:p>
          <a:p>
            <a:pPr>
              <a:lnSpc>
                <a:spcPct val="100000"/>
              </a:lnSpc>
              <a:spcBef>
                <a:spcPts val="0"/>
              </a:spcBef>
            </a:pPr>
            <a:endParaRPr lang="en-GB" sz="2800" b="1" dirty="0">
              <a:solidFill>
                <a:srgbClr val="3AA091"/>
              </a:solidFill>
            </a:endParaRPr>
          </a:p>
          <a:p>
            <a:pPr>
              <a:lnSpc>
                <a:spcPct val="100000"/>
              </a:lnSpc>
              <a:spcBef>
                <a:spcPts val="0"/>
              </a:spcBef>
            </a:pPr>
            <a:endParaRPr lang="en-US" sz="2800" b="1" dirty="0">
              <a:solidFill>
                <a:srgbClr val="3AA091"/>
              </a:solidFill>
            </a:endParaRPr>
          </a:p>
        </p:txBody>
      </p:sp>
    </p:spTree>
    <p:extLst>
      <p:ext uri="{BB962C8B-B14F-4D97-AF65-F5344CB8AC3E}">
        <p14:creationId xmlns:p14="http://schemas.microsoft.com/office/powerpoint/2010/main" val="2039468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B7ABCFC-817D-9D6F-BE81-2C3A379F68FF}"/>
              </a:ext>
            </a:extLst>
          </p:cNvPr>
          <p:cNvSpPr>
            <a:spLocks noGrp="1"/>
          </p:cNvSpPr>
          <p:nvPr>
            <p:ph type="body" sz="quarter" idx="16"/>
          </p:nvPr>
        </p:nvSpPr>
        <p:spPr>
          <a:xfrm>
            <a:off x="0" y="371393"/>
            <a:ext cx="5852271" cy="582221"/>
          </a:xfrm>
        </p:spPr>
        <p:txBody>
          <a:bodyPr>
            <a:normAutofit lnSpcReduction="10000"/>
          </a:bodyPr>
          <a:lstStyle/>
          <a:p>
            <a:pPr algn="ctr"/>
            <a:r>
              <a:rPr lang="en-IE" b="1" dirty="0">
                <a:solidFill>
                  <a:srgbClr val="F37C57"/>
                </a:solidFill>
              </a:rPr>
              <a:t>CMP Risk Analysis</a:t>
            </a:r>
          </a:p>
        </p:txBody>
      </p:sp>
      <p:sp>
        <p:nvSpPr>
          <p:cNvPr id="12" name="Text Placeholder 11">
            <a:extLst>
              <a:ext uri="{FF2B5EF4-FFF2-40B4-BE49-F238E27FC236}">
                <a16:creationId xmlns:a16="http://schemas.microsoft.com/office/drawing/2014/main" id="{30C6B73B-566C-11BE-E1D5-2D2F5C53F7C7}"/>
              </a:ext>
            </a:extLst>
          </p:cNvPr>
          <p:cNvSpPr>
            <a:spLocks noGrp="1"/>
          </p:cNvSpPr>
          <p:nvPr>
            <p:ph type="body" sz="quarter" idx="18"/>
          </p:nvPr>
        </p:nvSpPr>
        <p:spPr>
          <a:xfrm>
            <a:off x="342901" y="1111624"/>
            <a:ext cx="5412440" cy="5150865"/>
          </a:xfrm>
        </p:spPr>
        <p:txBody>
          <a:bodyPr>
            <a:normAutofit fontScale="85000" lnSpcReduction="20000"/>
          </a:bodyPr>
          <a:lstStyle/>
          <a:p>
            <a:pPr indent="0">
              <a:lnSpc>
                <a:spcPct val="110000"/>
              </a:lnSpc>
              <a:spcBef>
                <a:spcPts val="0"/>
              </a:spcBef>
            </a:pPr>
            <a:r>
              <a:rPr lang="en-GB" b="0" i="0" dirty="0">
                <a:solidFill>
                  <a:srgbClr val="4D4D4D"/>
                </a:solidFill>
                <a:effectLst/>
              </a:rPr>
              <a:t>The Crisis Management Team outlines the scenarios it thinks the region could face. Having a more specific sense of these potential occurrences will guide regional planning. </a:t>
            </a:r>
            <a:r>
              <a:rPr lang="en-GB" dirty="0">
                <a:solidFill>
                  <a:srgbClr val="4D4D4D"/>
                </a:solidFill>
              </a:rPr>
              <a:t>Those involved in developing the CMP</a:t>
            </a:r>
            <a:r>
              <a:rPr lang="en-GB" b="0" i="0" dirty="0">
                <a:solidFill>
                  <a:srgbClr val="4D4D4D"/>
                </a:solidFill>
                <a:effectLst/>
              </a:rPr>
              <a:t> do not need to include every conceivable risk but cover a crisis or number of crises that </a:t>
            </a:r>
            <a:r>
              <a:rPr lang="en-GB" dirty="0">
                <a:solidFill>
                  <a:srgbClr val="4D4D4D"/>
                </a:solidFill>
              </a:rPr>
              <a:t>can potentially and are most likely to happen, refer to Module 3 for Regional Risk Assessment. </a:t>
            </a:r>
          </a:p>
          <a:p>
            <a:pPr indent="0">
              <a:lnSpc>
                <a:spcPct val="110000"/>
              </a:lnSpc>
              <a:spcBef>
                <a:spcPts val="0"/>
              </a:spcBef>
            </a:pPr>
            <a:endParaRPr lang="en-GB" dirty="0">
              <a:solidFill>
                <a:srgbClr val="4D4D4D"/>
              </a:solidFill>
            </a:endParaRPr>
          </a:p>
          <a:p>
            <a:pPr indent="0">
              <a:lnSpc>
                <a:spcPct val="110000"/>
              </a:lnSpc>
              <a:spcBef>
                <a:spcPts val="0"/>
              </a:spcBef>
            </a:pPr>
            <a:r>
              <a:rPr lang="en-GB" dirty="0">
                <a:solidFill>
                  <a:srgbClr val="4D4D4D"/>
                </a:solidFill>
              </a:rPr>
              <a:t>It is important to start with the most likely e.g., a</a:t>
            </a:r>
            <a:r>
              <a:rPr lang="en-GB" b="0" i="0" dirty="0">
                <a:solidFill>
                  <a:srgbClr val="4D4D4D"/>
                </a:solidFill>
                <a:effectLst/>
              </a:rPr>
              <a:t> natural disaster </a:t>
            </a:r>
            <a:r>
              <a:rPr lang="en-GB" b="0" i="1" dirty="0">
                <a:solidFill>
                  <a:srgbClr val="4D4D4D"/>
                </a:solidFill>
                <a:effectLst/>
              </a:rPr>
              <a:t>(e.g., a flood which will be used as an example in this module), </a:t>
            </a:r>
            <a:r>
              <a:rPr lang="en-GB" b="0" i="0" dirty="0">
                <a:solidFill>
                  <a:srgbClr val="4D4D4D"/>
                </a:solidFill>
                <a:effectLst/>
              </a:rPr>
              <a:t>a cyberattack, a loss of utilities, a technology failure, a shooter at a tourist attraction, a financial crisis, an operational accident, and a product or experience failure. </a:t>
            </a:r>
            <a:endParaRPr lang="en-IE" dirty="0">
              <a:solidFill>
                <a:srgbClr val="4D4D4D"/>
              </a:solidFill>
            </a:endParaRPr>
          </a:p>
        </p:txBody>
      </p:sp>
      <p:pic>
        <p:nvPicPr>
          <p:cNvPr id="15" name="Picture 14">
            <a:extLst>
              <a:ext uri="{FF2B5EF4-FFF2-40B4-BE49-F238E27FC236}">
                <a16:creationId xmlns:a16="http://schemas.microsoft.com/office/drawing/2014/main" id="{21DE2619-EC54-C170-8A05-FB14C411C9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03069" y="64757"/>
            <a:ext cx="6604426" cy="6858000"/>
          </a:xfrm>
          <a:prstGeom prst="rect">
            <a:avLst/>
          </a:prstGeom>
        </p:spPr>
      </p:pic>
      <p:grpSp>
        <p:nvGrpSpPr>
          <p:cNvPr id="2" name="Group 1">
            <a:extLst>
              <a:ext uri="{FF2B5EF4-FFF2-40B4-BE49-F238E27FC236}">
                <a16:creationId xmlns:a16="http://schemas.microsoft.com/office/drawing/2014/main" id="{9AFA4254-1B8A-A715-E840-2CAF67D1649F}"/>
              </a:ext>
            </a:extLst>
          </p:cNvPr>
          <p:cNvGrpSpPr/>
          <p:nvPr/>
        </p:nvGrpSpPr>
        <p:grpSpPr>
          <a:xfrm>
            <a:off x="4551558" y="5731341"/>
            <a:ext cx="1564178" cy="1191416"/>
            <a:chOff x="4551558" y="5731341"/>
            <a:chExt cx="1564178" cy="1191416"/>
          </a:xfrm>
        </p:grpSpPr>
        <p:pic>
          <p:nvPicPr>
            <p:cNvPr id="5" name="Graphic 4" descr="Touchscreen with solid fill">
              <a:extLst>
                <a:ext uri="{FF2B5EF4-FFF2-40B4-BE49-F238E27FC236}">
                  <a16:creationId xmlns:a16="http://schemas.microsoft.com/office/drawing/2014/main" id="{3DD728F9-412C-7E91-EEC7-EC71B0C986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5145" y="5731341"/>
              <a:ext cx="914400" cy="914400"/>
            </a:xfrm>
            <a:prstGeom prst="rect">
              <a:avLst/>
            </a:prstGeom>
          </p:spPr>
        </p:pic>
        <p:sp>
          <p:nvSpPr>
            <p:cNvPr id="6" name="Text Placeholder 5">
              <a:hlinkClick r:id="rId6"/>
              <a:extLst>
                <a:ext uri="{FF2B5EF4-FFF2-40B4-BE49-F238E27FC236}">
                  <a16:creationId xmlns:a16="http://schemas.microsoft.com/office/drawing/2014/main" id="{F0559E8B-D796-23E4-E94C-D9DD4EAC7E3D}"/>
                </a:ext>
              </a:extLst>
            </p:cNvPr>
            <p:cNvSpPr txBox="1">
              <a:spLocks/>
            </p:cNvSpPr>
            <p:nvPr/>
          </p:nvSpPr>
          <p:spPr>
            <a:xfrm>
              <a:off x="4551558" y="6578733"/>
              <a:ext cx="1564178" cy="344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000" b="1" dirty="0">
                  <a:solidFill>
                    <a:srgbClr val="F37C57"/>
                  </a:solidFill>
                  <a:hlinkClick r:id="rId7">
                    <a:extLst>
                      <a:ext uri="{A12FA001-AC4F-418D-AE19-62706E023703}">
                        <ahyp:hlinkClr xmlns:ahyp="http://schemas.microsoft.com/office/drawing/2018/hyperlinkcolor" val="tx"/>
                      </a:ext>
                    </a:extLst>
                  </a:hlinkClick>
                </a:rPr>
                <a:t>Source</a:t>
              </a:r>
              <a:endParaRPr lang="en-IE" sz="1000" b="1" dirty="0">
                <a:solidFill>
                  <a:srgbClr val="F37C57"/>
                </a:solidFill>
              </a:endParaRPr>
            </a:p>
          </p:txBody>
        </p:sp>
      </p:grpSp>
      <p:sp>
        <p:nvSpPr>
          <p:cNvPr id="7" name="Text Placeholder 5">
            <a:extLst>
              <a:ext uri="{FF2B5EF4-FFF2-40B4-BE49-F238E27FC236}">
                <a16:creationId xmlns:a16="http://schemas.microsoft.com/office/drawing/2014/main" id="{4F10BF48-1841-F614-9281-25A4CF3515AA}"/>
              </a:ext>
            </a:extLst>
          </p:cNvPr>
          <p:cNvSpPr txBox="1">
            <a:spLocks/>
          </p:cNvSpPr>
          <p:nvPr/>
        </p:nvSpPr>
        <p:spPr>
          <a:xfrm>
            <a:off x="6067424" y="628649"/>
            <a:ext cx="3748087" cy="14144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2400" b="1" dirty="0">
                <a:solidFill>
                  <a:srgbClr val="79527B"/>
                </a:solidFill>
              </a:rPr>
              <a:t>10 Elements of a Crisis Management Plan</a:t>
            </a:r>
          </a:p>
        </p:txBody>
      </p:sp>
      <p:sp>
        <p:nvSpPr>
          <p:cNvPr id="9" name="Text Placeholder 5">
            <a:extLst>
              <a:ext uri="{FF2B5EF4-FFF2-40B4-BE49-F238E27FC236}">
                <a16:creationId xmlns:a16="http://schemas.microsoft.com/office/drawing/2014/main" id="{EFFD77F8-46CF-B169-4956-FA918AC6551B}"/>
              </a:ext>
            </a:extLst>
          </p:cNvPr>
          <p:cNvSpPr txBox="1">
            <a:spLocks/>
          </p:cNvSpPr>
          <p:nvPr/>
        </p:nvSpPr>
        <p:spPr>
          <a:xfrm>
            <a:off x="9834160" y="896220"/>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1</a:t>
            </a:r>
          </a:p>
        </p:txBody>
      </p:sp>
      <p:sp>
        <p:nvSpPr>
          <p:cNvPr id="10" name="Text Placeholder 5">
            <a:extLst>
              <a:ext uri="{FF2B5EF4-FFF2-40B4-BE49-F238E27FC236}">
                <a16:creationId xmlns:a16="http://schemas.microsoft.com/office/drawing/2014/main" id="{35D8C124-C5D8-34D1-D528-E093B2CFA6A7}"/>
              </a:ext>
            </a:extLst>
          </p:cNvPr>
          <p:cNvSpPr txBox="1">
            <a:spLocks/>
          </p:cNvSpPr>
          <p:nvPr/>
        </p:nvSpPr>
        <p:spPr>
          <a:xfrm>
            <a:off x="9936589" y="1152235"/>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Risk analysis</a:t>
            </a:r>
          </a:p>
        </p:txBody>
      </p:sp>
      <p:sp>
        <p:nvSpPr>
          <p:cNvPr id="13" name="Text Placeholder 5">
            <a:extLst>
              <a:ext uri="{FF2B5EF4-FFF2-40B4-BE49-F238E27FC236}">
                <a16:creationId xmlns:a16="http://schemas.microsoft.com/office/drawing/2014/main" id="{974FF3CB-8205-C9DD-3D2C-BD122F1EA7A1}"/>
              </a:ext>
            </a:extLst>
          </p:cNvPr>
          <p:cNvSpPr txBox="1">
            <a:spLocks/>
          </p:cNvSpPr>
          <p:nvPr/>
        </p:nvSpPr>
        <p:spPr>
          <a:xfrm>
            <a:off x="9927162" y="1532148"/>
            <a:ext cx="1724014"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A study of the most likely crises you will face.</a:t>
            </a:r>
          </a:p>
        </p:txBody>
      </p:sp>
      <p:sp>
        <p:nvSpPr>
          <p:cNvPr id="18" name="Text Placeholder 5">
            <a:extLst>
              <a:ext uri="{FF2B5EF4-FFF2-40B4-BE49-F238E27FC236}">
                <a16:creationId xmlns:a16="http://schemas.microsoft.com/office/drawing/2014/main" id="{44B316EA-ACA8-7987-E3DC-CECBB4FE6033}"/>
              </a:ext>
            </a:extLst>
          </p:cNvPr>
          <p:cNvSpPr txBox="1">
            <a:spLocks/>
          </p:cNvSpPr>
          <p:nvPr/>
        </p:nvSpPr>
        <p:spPr>
          <a:xfrm>
            <a:off x="9834160" y="2349239"/>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4</a:t>
            </a:r>
          </a:p>
        </p:txBody>
      </p:sp>
      <p:sp>
        <p:nvSpPr>
          <p:cNvPr id="19" name="Text Placeholder 5">
            <a:extLst>
              <a:ext uri="{FF2B5EF4-FFF2-40B4-BE49-F238E27FC236}">
                <a16:creationId xmlns:a16="http://schemas.microsoft.com/office/drawing/2014/main" id="{5EED0F3C-1FE1-110E-8FEA-026182BC1C4A}"/>
              </a:ext>
            </a:extLst>
          </p:cNvPr>
          <p:cNvSpPr txBox="1">
            <a:spLocks/>
          </p:cNvSpPr>
          <p:nvPr/>
        </p:nvSpPr>
        <p:spPr>
          <a:xfrm>
            <a:off x="9936589" y="2605254"/>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Command </a:t>
            </a:r>
          </a:p>
          <a:p>
            <a:pPr>
              <a:lnSpc>
                <a:spcPts val="1380"/>
              </a:lnSpc>
              <a:spcBef>
                <a:spcPts val="0"/>
              </a:spcBef>
            </a:pPr>
            <a:r>
              <a:rPr lang="en-IE" sz="1400" b="1" dirty="0"/>
              <a:t>center plan</a:t>
            </a:r>
          </a:p>
        </p:txBody>
      </p:sp>
      <p:sp>
        <p:nvSpPr>
          <p:cNvPr id="20" name="Text Placeholder 5">
            <a:extLst>
              <a:ext uri="{FF2B5EF4-FFF2-40B4-BE49-F238E27FC236}">
                <a16:creationId xmlns:a16="http://schemas.microsoft.com/office/drawing/2014/main" id="{106FB8EF-EAE4-6342-16D1-7EC914BBF88E}"/>
              </a:ext>
            </a:extLst>
          </p:cNvPr>
          <p:cNvSpPr txBox="1">
            <a:spLocks/>
          </p:cNvSpPr>
          <p:nvPr/>
        </p:nvSpPr>
        <p:spPr>
          <a:xfrm>
            <a:off x="9927162" y="2985167"/>
            <a:ext cx="1724014"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A bases of operations for the crisis response.</a:t>
            </a:r>
          </a:p>
        </p:txBody>
      </p:sp>
      <p:sp>
        <p:nvSpPr>
          <p:cNvPr id="22" name="Text Placeholder 5">
            <a:extLst>
              <a:ext uri="{FF2B5EF4-FFF2-40B4-BE49-F238E27FC236}">
                <a16:creationId xmlns:a16="http://schemas.microsoft.com/office/drawing/2014/main" id="{2F56CDF5-3B91-AA34-184B-2560668B5FB2}"/>
              </a:ext>
            </a:extLst>
          </p:cNvPr>
          <p:cNvSpPr txBox="1">
            <a:spLocks/>
          </p:cNvSpPr>
          <p:nvPr/>
        </p:nvSpPr>
        <p:spPr>
          <a:xfrm>
            <a:off x="9834160" y="3764680"/>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7</a:t>
            </a:r>
          </a:p>
        </p:txBody>
      </p:sp>
      <p:sp>
        <p:nvSpPr>
          <p:cNvPr id="23" name="Text Placeholder 5">
            <a:extLst>
              <a:ext uri="{FF2B5EF4-FFF2-40B4-BE49-F238E27FC236}">
                <a16:creationId xmlns:a16="http://schemas.microsoft.com/office/drawing/2014/main" id="{8D2DD38B-C473-24E6-1D2A-355462805A26}"/>
              </a:ext>
            </a:extLst>
          </p:cNvPr>
          <p:cNvSpPr txBox="1">
            <a:spLocks/>
          </p:cNvSpPr>
          <p:nvPr/>
        </p:nvSpPr>
        <p:spPr>
          <a:xfrm>
            <a:off x="9936589" y="4020695"/>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External communicatoins</a:t>
            </a:r>
          </a:p>
        </p:txBody>
      </p:sp>
      <p:sp>
        <p:nvSpPr>
          <p:cNvPr id="24" name="Text Placeholder 5">
            <a:extLst>
              <a:ext uri="{FF2B5EF4-FFF2-40B4-BE49-F238E27FC236}">
                <a16:creationId xmlns:a16="http://schemas.microsoft.com/office/drawing/2014/main" id="{FFB33D04-8182-F298-13C4-CAD306406B14}"/>
              </a:ext>
            </a:extLst>
          </p:cNvPr>
          <p:cNvSpPr txBox="1">
            <a:spLocks/>
          </p:cNvSpPr>
          <p:nvPr/>
        </p:nvSpPr>
        <p:spPr>
          <a:xfrm>
            <a:off x="9927161" y="4388082"/>
            <a:ext cx="1921937"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A plan for communicating with media and the public</a:t>
            </a:r>
          </a:p>
        </p:txBody>
      </p:sp>
      <p:sp>
        <p:nvSpPr>
          <p:cNvPr id="26" name="Text Placeholder 5">
            <a:extLst>
              <a:ext uri="{FF2B5EF4-FFF2-40B4-BE49-F238E27FC236}">
                <a16:creationId xmlns:a16="http://schemas.microsoft.com/office/drawing/2014/main" id="{5850A6F5-C78E-ADF3-578A-D00B97F83049}"/>
              </a:ext>
            </a:extLst>
          </p:cNvPr>
          <p:cNvSpPr txBox="1">
            <a:spLocks/>
          </p:cNvSpPr>
          <p:nvPr/>
        </p:nvSpPr>
        <p:spPr>
          <a:xfrm>
            <a:off x="9834160" y="5217699"/>
            <a:ext cx="82548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10</a:t>
            </a:r>
          </a:p>
        </p:txBody>
      </p:sp>
      <p:sp>
        <p:nvSpPr>
          <p:cNvPr id="27" name="Text Placeholder 5">
            <a:extLst>
              <a:ext uri="{FF2B5EF4-FFF2-40B4-BE49-F238E27FC236}">
                <a16:creationId xmlns:a16="http://schemas.microsoft.com/office/drawing/2014/main" id="{DB77238E-3E44-4F44-53A0-18445BCD3582}"/>
              </a:ext>
            </a:extLst>
          </p:cNvPr>
          <p:cNvSpPr txBox="1">
            <a:spLocks/>
          </p:cNvSpPr>
          <p:nvPr/>
        </p:nvSpPr>
        <p:spPr>
          <a:xfrm>
            <a:off x="9936589" y="5473714"/>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Review</a:t>
            </a:r>
          </a:p>
        </p:txBody>
      </p:sp>
      <p:sp>
        <p:nvSpPr>
          <p:cNvPr id="28" name="Text Placeholder 5">
            <a:extLst>
              <a:ext uri="{FF2B5EF4-FFF2-40B4-BE49-F238E27FC236}">
                <a16:creationId xmlns:a16="http://schemas.microsoft.com/office/drawing/2014/main" id="{93B4821E-A8F1-D683-E836-DD28EADAD75A}"/>
              </a:ext>
            </a:extLst>
          </p:cNvPr>
          <p:cNvSpPr txBox="1">
            <a:spLocks/>
          </p:cNvSpPr>
          <p:nvPr/>
        </p:nvSpPr>
        <p:spPr>
          <a:xfrm>
            <a:off x="9927162" y="5714804"/>
            <a:ext cx="1724014"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Producers for updating the plan and analyzing crisis response.</a:t>
            </a:r>
          </a:p>
        </p:txBody>
      </p:sp>
      <p:sp>
        <p:nvSpPr>
          <p:cNvPr id="30" name="Text Placeholder 5">
            <a:extLst>
              <a:ext uri="{FF2B5EF4-FFF2-40B4-BE49-F238E27FC236}">
                <a16:creationId xmlns:a16="http://schemas.microsoft.com/office/drawing/2014/main" id="{52A1E2DD-AEE8-D27B-4917-0E68B3D4DC54}"/>
              </a:ext>
            </a:extLst>
          </p:cNvPr>
          <p:cNvSpPr txBox="1">
            <a:spLocks/>
          </p:cNvSpPr>
          <p:nvPr/>
        </p:nvSpPr>
        <p:spPr>
          <a:xfrm>
            <a:off x="7917678" y="2336713"/>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3</a:t>
            </a:r>
          </a:p>
        </p:txBody>
      </p:sp>
      <p:sp>
        <p:nvSpPr>
          <p:cNvPr id="31" name="Text Placeholder 5">
            <a:extLst>
              <a:ext uri="{FF2B5EF4-FFF2-40B4-BE49-F238E27FC236}">
                <a16:creationId xmlns:a16="http://schemas.microsoft.com/office/drawing/2014/main" id="{7A1342D9-F24F-9B8F-9A2A-AE465D53E787}"/>
              </a:ext>
            </a:extLst>
          </p:cNvPr>
          <p:cNvSpPr txBox="1">
            <a:spLocks/>
          </p:cNvSpPr>
          <p:nvPr/>
        </p:nvSpPr>
        <p:spPr>
          <a:xfrm>
            <a:off x="8020107" y="2592728"/>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Chain </a:t>
            </a:r>
          </a:p>
          <a:p>
            <a:pPr>
              <a:lnSpc>
                <a:spcPts val="1380"/>
              </a:lnSpc>
              <a:spcBef>
                <a:spcPts val="0"/>
              </a:spcBef>
            </a:pPr>
            <a:r>
              <a:rPr lang="en-IE" sz="1400" b="1" dirty="0"/>
              <a:t>of command</a:t>
            </a:r>
          </a:p>
        </p:txBody>
      </p:sp>
      <p:sp>
        <p:nvSpPr>
          <p:cNvPr id="32" name="Text Placeholder 5">
            <a:extLst>
              <a:ext uri="{FF2B5EF4-FFF2-40B4-BE49-F238E27FC236}">
                <a16:creationId xmlns:a16="http://schemas.microsoft.com/office/drawing/2014/main" id="{EA4A0A65-A0AE-3869-BAB0-811ACD296D23}"/>
              </a:ext>
            </a:extLst>
          </p:cNvPr>
          <p:cNvSpPr txBox="1">
            <a:spLocks/>
          </p:cNvSpPr>
          <p:nvPr/>
        </p:nvSpPr>
        <p:spPr>
          <a:xfrm>
            <a:off x="8010680" y="2972641"/>
            <a:ext cx="1724014"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Lines of authority for crisis management.</a:t>
            </a:r>
          </a:p>
        </p:txBody>
      </p:sp>
      <p:sp>
        <p:nvSpPr>
          <p:cNvPr id="34" name="Text Placeholder 5">
            <a:extLst>
              <a:ext uri="{FF2B5EF4-FFF2-40B4-BE49-F238E27FC236}">
                <a16:creationId xmlns:a16="http://schemas.microsoft.com/office/drawing/2014/main" id="{B70376F5-AD2F-49C8-D884-6910E455E3CA}"/>
              </a:ext>
            </a:extLst>
          </p:cNvPr>
          <p:cNvSpPr txBox="1">
            <a:spLocks/>
          </p:cNvSpPr>
          <p:nvPr/>
        </p:nvSpPr>
        <p:spPr>
          <a:xfrm>
            <a:off x="7917678" y="3752154"/>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6</a:t>
            </a:r>
          </a:p>
        </p:txBody>
      </p:sp>
      <p:sp>
        <p:nvSpPr>
          <p:cNvPr id="35" name="Text Placeholder 5">
            <a:extLst>
              <a:ext uri="{FF2B5EF4-FFF2-40B4-BE49-F238E27FC236}">
                <a16:creationId xmlns:a16="http://schemas.microsoft.com/office/drawing/2014/main" id="{6623A8D2-1BE8-143B-D758-B0D1A1E0DBFD}"/>
              </a:ext>
            </a:extLst>
          </p:cNvPr>
          <p:cNvSpPr txBox="1">
            <a:spLocks/>
          </p:cNvSpPr>
          <p:nvPr/>
        </p:nvSpPr>
        <p:spPr>
          <a:xfrm>
            <a:off x="8020107" y="4008169"/>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Internal communicaitons</a:t>
            </a:r>
          </a:p>
        </p:txBody>
      </p:sp>
      <p:sp>
        <p:nvSpPr>
          <p:cNvPr id="36" name="Text Placeholder 5">
            <a:extLst>
              <a:ext uri="{FF2B5EF4-FFF2-40B4-BE49-F238E27FC236}">
                <a16:creationId xmlns:a16="http://schemas.microsoft.com/office/drawing/2014/main" id="{8AB565B1-B68C-215E-C489-34F1AC10E00B}"/>
              </a:ext>
            </a:extLst>
          </p:cNvPr>
          <p:cNvSpPr txBox="1">
            <a:spLocks/>
          </p:cNvSpPr>
          <p:nvPr/>
        </p:nvSpPr>
        <p:spPr>
          <a:xfrm>
            <a:off x="8010679" y="4375556"/>
            <a:ext cx="1925909"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20"/>
              </a:lnSpc>
              <a:spcBef>
                <a:spcPts val="0"/>
              </a:spcBef>
            </a:pPr>
            <a:r>
              <a:rPr lang="en-IE" sz="1000" dirty="0"/>
              <a:t>Systems for crisis team communicaitons and information sharing with employees.</a:t>
            </a:r>
          </a:p>
        </p:txBody>
      </p:sp>
      <p:sp>
        <p:nvSpPr>
          <p:cNvPr id="38" name="Text Placeholder 5">
            <a:extLst>
              <a:ext uri="{FF2B5EF4-FFF2-40B4-BE49-F238E27FC236}">
                <a16:creationId xmlns:a16="http://schemas.microsoft.com/office/drawing/2014/main" id="{BD15F13A-E469-EEE2-1774-DFA3D641C37F}"/>
              </a:ext>
            </a:extLst>
          </p:cNvPr>
          <p:cNvSpPr txBox="1">
            <a:spLocks/>
          </p:cNvSpPr>
          <p:nvPr/>
        </p:nvSpPr>
        <p:spPr>
          <a:xfrm>
            <a:off x="7917678" y="5205173"/>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9</a:t>
            </a:r>
          </a:p>
        </p:txBody>
      </p:sp>
      <p:sp>
        <p:nvSpPr>
          <p:cNvPr id="39" name="Text Placeholder 5">
            <a:extLst>
              <a:ext uri="{FF2B5EF4-FFF2-40B4-BE49-F238E27FC236}">
                <a16:creationId xmlns:a16="http://schemas.microsoft.com/office/drawing/2014/main" id="{04F0AEE4-C1A3-0627-AE74-19A91E9703C7}"/>
              </a:ext>
            </a:extLst>
          </p:cNvPr>
          <p:cNvSpPr txBox="1">
            <a:spLocks/>
          </p:cNvSpPr>
          <p:nvPr/>
        </p:nvSpPr>
        <p:spPr>
          <a:xfrm>
            <a:off x="8020107" y="5461188"/>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Training</a:t>
            </a:r>
          </a:p>
        </p:txBody>
      </p:sp>
      <p:sp>
        <p:nvSpPr>
          <p:cNvPr id="40" name="Text Placeholder 5">
            <a:extLst>
              <a:ext uri="{FF2B5EF4-FFF2-40B4-BE49-F238E27FC236}">
                <a16:creationId xmlns:a16="http://schemas.microsoft.com/office/drawing/2014/main" id="{6DD5F349-9DC8-B5EA-F01D-FC7435FEECB6}"/>
              </a:ext>
            </a:extLst>
          </p:cNvPr>
          <p:cNvSpPr txBox="1">
            <a:spLocks/>
          </p:cNvSpPr>
          <p:nvPr/>
        </p:nvSpPr>
        <p:spPr>
          <a:xfrm>
            <a:off x="8010680" y="5696138"/>
            <a:ext cx="1724014"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Plans for practicing the crisis response.</a:t>
            </a:r>
          </a:p>
        </p:txBody>
      </p:sp>
      <p:sp>
        <p:nvSpPr>
          <p:cNvPr id="42" name="Text Placeholder 5">
            <a:extLst>
              <a:ext uri="{FF2B5EF4-FFF2-40B4-BE49-F238E27FC236}">
                <a16:creationId xmlns:a16="http://schemas.microsoft.com/office/drawing/2014/main" id="{A3EBCBE6-068B-FF42-663E-7BBA3850B189}"/>
              </a:ext>
            </a:extLst>
          </p:cNvPr>
          <p:cNvSpPr txBox="1">
            <a:spLocks/>
          </p:cNvSpPr>
          <p:nvPr/>
        </p:nvSpPr>
        <p:spPr>
          <a:xfrm>
            <a:off x="5988670" y="2336713"/>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2</a:t>
            </a:r>
          </a:p>
        </p:txBody>
      </p:sp>
      <p:sp>
        <p:nvSpPr>
          <p:cNvPr id="43" name="Text Placeholder 5">
            <a:extLst>
              <a:ext uri="{FF2B5EF4-FFF2-40B4-BE49-F238E27FC236}">
                <a16:creationId xmlns:a16="http://schemas.microsoft.com/office/drawing/2014/main" id="{17976807-79EC-DC49-D262-E0B5854DF553}"/>
              </a:ext>
            </a:extLst>
          </p:cNvPr>
          <p:cNvSpPr txBox="1">
            <a:spLocks/>
          </p:cNvSpPr>
          <p:nvPr/>
        </p:nvSpPr>
        <p:spPr>
          <a:xfrm>
            <a:off x="6091099" y="2592728"/>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Activation </a:t>
            </a:r>
          </a:p>
          <a:p>
            <a:pPr>
              <a:lnSpc>
                <a:spcPts val="1380"/>
              </a:lnSpc>
              <a:spcBef>
                <a:spcPts val="0"/>
              </a:spcBef>
            </a:pPr>
            <a:r>
              <a:rPr lang="en-IE" sz="1400" b="1" dirty="0"/>
              <a:t>protocol</a:t>
            </a:r>
          </a:p>
        </p:txBody>
      </p:sp>
      <p:sp>
        <p:nvSpPr>
          <p:cNvPr id="44" name="Text Placeholder 5">
            <a:extLst>
              <a:ext uri="{FF2B5EF4-FFF2-40B4-BE49-F238E27FC236}">
                <a16:creationId xmlns:a16="http://schemas.microsoft.com/office/drawing/2014/main" id="{4A0BCBB1-4FF1-38EB-CAFB-020A4A95A83F}"/>
              </a:ext>
            </a:extLst>
          </p:cNvPr>
          <p:cNvSpPr txBox="1">
            <a:spLocks/>
          </p:cNvSpPr>
          <p:nvPr/>
        </p:nvSpPr>
        <p:spPr>
          <a:xfrm>
            <a:off x="6081672" y="2972641"/>
            <a:ext cx="1724014"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Triggers for your crisis response.</a:t>
            </a:r>
          </a:p>
        </p:txBody>
      </p:sp>
      <p:sp>
        <p:nvSpPr>
          <p:cNvPr id="46" name="Text Placeholder 5">
            <a:extLst>
              <a:ext uri="{FF2B5EF4-FFF2-40B4-BE49-F238E27FC236}">
                <a16:creationId xmlns:a16="http://schemas.microsoft.com/office/drawing/2014/main" id="{62C29D8B-280F-BC7C-4061-582EEA6799CF}"/>
              </a:ext>
            </a:extLst>
          </p:cNvPr>
          <p:cNvSpPr txBox="1">
            <a:spLocks/>
          </p:cNvSpPr>
          <p:nvPr/>
        </p:nvSpPr>
        <p:spPr>
          <a:xfrm>
            <a:off x="5988670" y="3752154"/>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5</a:t>
            </a:r>
          </a:p>
        </p:txBody>
      </p:sp>
      <p:sp>
        <p:nvSpPr>
          <p:cNvPr id="47" name="Text Placeholder 5">
            <a:extLst>
              <a:ext uri="{FF2B5EF4-FFF2-40B4-BE49-F238E27FC236}">
                <a16:creationId xmlns:a16="http://schemas.microsoft.com/office/drawing/2014/main" id="{C03CBC00-5BBF-6E6E-9950-8C1403577253}"/>
              </a:ext>
            </a:extLst>
          </p:cNvPr>
          <p:cNvSpPr txBox="1">
            <a:spLocks/>
          </p:cNvSpPr>
          <p:nvPr/>
        </p:nvSpPr>
        <p:spPr>
          <a:xfrm>
            <a:off x="6091099" y="4008169"/>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Response</a:t>
            </a:r>
          </a:p>
          <a:p>
            <a:pPr>
              <a:lnSpc>
                <a:spcPts val="1380"/>
              </a:lnSpc>
              <a:spcBef>
                <a:spcPts val="0"/>
              </a:spcBef>
            </a:pPr>
            <a:r>
              <a:rPr lang="en-IE" sz="1400" b="1" dirty="0"/>
              <a:t>Action plans</a:t>
            </a:r>
          </a:p>
        </p:txBody>
      </p:sp>
      <p:sp>
        <p:nvSpPr>
          <p:cNvPr id="48" name="Text Placeholder 5">
            <a:extLst>
              <a:ext uri="{FF2B5EF4-FFF2-40B4-BE49-F238E27FC236}">
                <a16:creationId xmlns:a16="http://schemas.microsoft.com/office/drawing/2014/main" id="{021893A6-2B3D-F5DC-ACA4-5BF10B4A19A8}"/>
              </a:ext>
            </a:extLst>
          </p:cNvPr>
          <p:cNvSpPr txBox="1">
            <a:spLocks/>
          </p:cNvSpPr>
          <p:nvPr/>
        </p:nvSpPr>
        <p:spPr>
          <a:xfrm>
            <a:off x="6081672" y="4375556"/>
            <a:ext cx="1724014"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Detailed plans for the actions you will take.</a:t>
            </a:r>
          </a:p>
        </p:txBody>
      </p:sp>
      <p:sp>
        <p:nvSpPr>
          <p:cNvPr id="50" name="Text Placeholder 5">
            <a:extLst>
              <a:ext uri="{FF2B5EF4-FFF2-40B4-BE49-F238E27FC236}">
                <a16:creationId xmlns:a16="http://schemas.microsoft.com/office/drawing/2014/main" id="{BD7A6DA4-8B05-3E55-D4DB-078BA555651C}"/>
              </a:ext>
            </a:extLst>
          </p:cNvPr>
          <p:cNvSpPr txBox="1">
            <a:spLocks/>
          </p:cNvSpPr>
          <p:nvPr/>
        </p:nvSpPr>
        <p:spPr>
          <a:xfrm>
            <a:off x="5988670" y="5205173"/>
            <a:ext cx="623699"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220"/>
              </a:lnSpc>
              <a:spcBef>
                <a:spcPts val="0"/>
              </a:spcBef>
            </a:pPr>
            <a:r>
              <a:rPr lang="en-IE" sz="4800" b="1" dirty="0"/>
              <a:t>8</a:t>
            </a:r>
          </a:p>
        </p:txBody>
      </p:sp>
      <p:sp>
        <p:nvSpPr>
          <p:cNvPr id="51" name="Text Placeholder 5">
            <a:extLst>
              <a:ext uri="{FF2B5EF4-FFF2-40B4-BE49-F238E27FC236}">
                <a16:creationId xmlns:a16="http://schemas.microsoft.com/office/drawing/2014/main" id="{CDFD4A31-1B47-4776-88B4-4A2EFD72AFC1}"/>
              </a:ext>
            </a:extLst>
          </p:cNvPr>
          <p:cNvSpPr txBox="1">
            <a:spLocks/>
          </p:cNvSpPr>
          <p:nvPr/>
        </p:nvSpPr>
        <p:spPr>
          <a:xfrm>
            <a:off x="6091099" y="5461188"/>
            <a:ext cx="1724014" cy="3277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80"/>
              </a:lnSpc>
              <a:spcBef>
                <a:spcPts val="0"/>
              </a:spcBef>
            </a:pPr>
            <a:r>
              <a:rPr lang="en-IE" sz="1400" b="1" dirty="0"/>
              <a:t>Resources</a:t>
            </a:r>
          </a:p>
        </p:txBody>
      </p:sp>
      <p:sp>
        <p:nvSpPr>
          <p:cNvPr id="52" name="Text Placeholder 5">
            <a:extLst>
              <a:ext uri="{FF2B5EF4-FFF2-40B4-BE49-F238E27FC236}">
                <a16:creationId xmlns:a16="http://schemas.microsoft.com/office/drawing/2014/main" id="{A8CD00DB-6128-CB5E-F86F-A24B1EE7136C}"/>
              </a:ext>
            </a:extLst>
          </p:cNvPr>
          <p:cNvSpPr txBox="1">
            <a:spLocks/>
          </p:cNvSpPr>
          <p:nvPr/>
        </p:nvSpPr>
        <p:spPr>
          <a:xfrm>
            <a:off x="6081672" y="5695329"/>
            <a:ext cx="1836006" cy="58621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200" dirty="0"/>
              <a:t>Information, equipment, supplies, outside advisors to have available.</a:t>
            </a:r>
          </a:p>
        </p:txBody>
      </p:sp>
      <p:sp>
        <p:nvSpPr>
          <p:cNvPr id="3" name="TextBox 2">
            <a:extLst>
              <a:ext uri="{FF2B5EF4-FFF2-40B4-BE49-F238E27FC236}">
                <a16:creationId xmlns:a16="http://schemas.microsoft.com/office/drawing/2014/main" id="{69DEF296-4657-92E2-7E33-F1BF8568ECA4}"/>
              </a:ext>
            </a:extLst>
          </p:cNvPr>
          <p:cNvSpPr txBox="1"/>
          <p:nvPr/>
        </p:nvSpPr>
        <p:spPr>
          <a:xfrm>
            <a:off x="7229475" y="6380164"/>
            <a:ext cx="3733800" cy="369332"/>
          </a:xfrm>
          <a:prstGeom prst="rect">
            <a:avLst/>
          </a:prstGeom>
          <a:noFill/>
        </p:spPr>
        <p:txBody>
          <a:bodyPr wrap="square" rtlCol="0">
            <a:spAutoFit/>
          </a:bodyPr>
          <a:lstStyle/>
          <a:p>
            <a:pPr algn="ctr"/>
            <a:r>
              <a:rPr lang="en-IE" dirty="0">
                <a:solidFill>
                  <a:srgbClr val="002060"/>
                </a:solidFill>
                <a:hlinkClick r:id="rId7">
                  <a:extLst>
                    <a:ext uri="{A12FA001-AC4F-418D-AE19-62706E023703}">
                      <ahyp:hlinkClr xmlns:ahyp="http://schemas.microsoft.com/office/drawing/2018/hyperlinkcolor" val="tx"/>
                    </a:ext>
                  </a:extLst>
                </a:hlinkClick>
              </a:rPr>
              <a:t>Source</a:t>
            </a:r>
            <a:r>
              <a:rPr lang="en-IE" dirty="0">
                <a:solidFill>
                  <a:srgbClr val="002060"/>
                </a:solidFill>
              </a:rPr>
              <a:t> </a:t>
            </a:r>
          </a:p>
        </p:txBody>
      </p:sp>
    </p:spTree>
    <p:extLst>
      <p:ext uri="{BB962C8B-B14F-4D97-AF65-F5344CB8AC3E}">
        <p14:creationId xmlns:p14="http://schemas.microsoft.com/office/powerpoint/2010/main" val="861124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8B0ADA-A0BB-B161-1A1D-5F2112E68D23}"/>
              </a:ext>
            </a:extLst>
          </p:cNvPr>
          <p:cNvSpPr/>
          <p:nvPr/>
        </p:nvSpPr>
        <p:spPr>
          <a:xfrm>
            <a:off x="1044213" y="-38007"/>
            <a:ext cx="6880587" cy="689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a:extLst>
              <a:ext uri="{FF2B5EF4-FFF2-40B4-BE49-F238E27FC236}">
                <a16:creationId xmlns:a16="http://schemas.microsoft.com/office/drawing/2014/main" id="{EC366655-D98B-4CE5-3ADF-769F87999981}"/>
              </a:ext>
            </a:extLst>
          </p:cNvPr>
          <p:cNvSpPr>
            <a:spLocks noGrp="1"/>
          </p:cNvSpPr>
          <p:nvPr>
            <p:ph type="body" sz="quarter" idx="18"/>
          </p:nvPr>
        </p:nvSpPr>
        <p:spPr>
          <a:xfrm>
            <a:off x="1044213" y="657225"/>
            <a:ext cx="6818707" cy="6238782"/>
          </a:xfrm>
        </p:spPr>
        <p:txBody>
          <a:bodyPr>
            <a:noAutofit/>
          </a:bodyPr>
          <a:lstStyle/>
          <a:p>
            <a:pPr indent="0" fontAlgn="base">
              <a:lnSpc>
                <a:spcPct val="100000"/>
              </a:lnSpc>
              <a:spcBef>
                <a:spcPts val="0"/>
              </a:spcBef>
            </a:pPr>
            <a:endParaRPr lang="en-GB" sz="1900" dirty="0"/>
          </a:p>
          <a:p>
            <a:pPr indent="0" fontAlgn="base">
              <a:lnSpc>
                <a:spcPct val="100000"/>
              </a:lnSpc>
              <a:spcBef>
                <a:spcPts val="0"/>
              </a:spcBef>
            </a:pPr>
            <a:endParaRPr lang="en-GB" sz="1900" dirty="0"/>
          </a:p>
          <a:p>
            <a:pPr indent="0" fontAlgn="base">
              <a:lnSpc>
                <a:spcPct val="100000"/>
              </a:lnSpc>
              <a:spcBef>
                <a:spcPts val="0"/>
              </a:spcBef>
            </a:pPr>
            <a:endParaRPr lang="en-GB" sz="1900" dirty="0"/>
          </a:p>
          <a:p>
            <a:pPr indent="0" fontAlgn="base">
              <a:lnSpc>
                <a:spcPct val="100000"/>
              </a:lnSpc>
              <a:spcBef>
                <a:spcPts val="0"/>
              </a:spcBef>
            </a:pPr>
            <a:r>
              <a:rPr lang="en-GB" sz="1900" dirty="0"/>
              <a:t>Creating a crisis management plan is the most challenging part of your preparation. CMPs are used by regional </a:t>
            </a:r>
            <a:r>
              <a:rPr lang="en-GB" sz="1900" dirty="0">
                <a:hlinkClick r:id="rId2">
                  <a:extLst>
                    <a:ext uri="{A12FA001-AC4F-418D-AE19-62706E023703}">
                      <ahyp:hlinkClr xmlns:ahyp="http://schemas.microsoft.com/office/drawing/2018/hyperlinkcolor" val="tx"/>
                    </a:ext>
                  </a:extLst>
                </a:hlinkClick>
              </a:rPr>
              <a:t>business continuity</a:t>
            </a:r>
            <a:r>
              <a:rPr lang="en-GB" sz="1900" dirty="0"/>
              <a:t> teams, emergency management teams, crisis management teams, and damage assessment teams to avoid or minimize damage, and to provide direction on responding, staffing, resources, training, and communications.</a:t>
            </a:r>
          </a:p>
          <a:p>
            <a:pPr indent="0" fontAlgn="base">
              <a:lnSpc>
                <a:spcPct val="100000"/>
              </a:lnSpc>
              <a:spcBef>
                <a:spcPts val="0"/>
              </a:spcBef>
            </a:pPr>
            <a:endParaRPr lang="en-GB" sz="1900" b="0" i="0" dirty="0">
              <a:effectLst/>
            </a:endParaRPr>
          </a:p>
          <a:p>
            <a:pPr indent="0" algn="l" fontAlgn="base">
              <a:lnSpc>
                <a:spcPct val="100000"/>
              </a:lnSpc>
              <a:spcBef>
                <a:spcPts val="0"/>
              </a:spcBef>
            </a:pPr>
            <a:r>
              <a:rPr lang="en-GB" sz="1900" b="0" i="0" dirty="0">
                <a:effectLst/>
              </a:rPr>
              <a:t>A </a:t>
            </a:r>
            <a:r>
              <a:rPr lang="en-GB" sz="1900" dirty="0"/>
              <a:t>crisis management regional effort begins with designating a Crisis Management Team with a Steering Group and a Crisis Management Unit Manager (see Module 2). In the preparation stage, they should work together through the phases of identifying risks, developing and documenting response plans, practicing those plans, implementing them when needed, and reviewing the results.  Within these stages fall key tasks such as detecting warning signs, damage control, learning from experience, and updating crisis plans are required. The CMP should be underpinned by a strong Training Schedule and Communication Strategy and Plan  (See Modules 7 and 8)</a:t>
            </a:r>
            <a:endParaRPr lang="en-IE" sz="2000" dirty="0"/>
          </a:p>
        </p:txBody>
      </p:sp>
      <p:sp>
        <p:nvSpPr>
          <p:cNvPr id="6" name="Text Placeholder 5">
            <a:extLst>
              <a:ext uri="{FF2B5EF4-FFF2-40B4-BE49-F238E27FC236}">
                <a16:creationId xmlns:a16="http://schemas.microsoft.com/office/drawing/2014/main" id="{2365E110-EFDA-86AB-C4A9-825D40DF103E}"/>
              </a:ext>
            </a:extLst>
          </p:cNvPr>
          <p:cNvSpPr>
            <a:spLocks noGrp="1"/>
          </p:cNvSpPr>
          <p:nvPr>
            <p:ph type="body" sz="quarter" idx="16"/>
          </p:nvPr>
        </p:nvSpPr>
        <p:spPr>
          <a:xfrm>
            <a:off x="2997678" y="142474"/>
            <a:ext cx="4151003" cy="1381526"/>
          </a:xfrm>
        </p:spPr>
        <p:txBody>
          <a:bodyPr>
            <a:normAutofit/>
          </a:bodyPr>
          <a:lstStyle/>
          <a:p>
            <a:pPr algn="ctr">
              <a:lnSpc>
                <a:spcPct val="100000"/>
              </a:lnSpc>
              <a:spcBef>
                <a:spcPts val="0"/>
              </a:spcBef>
            </a:pPr>
            <a:r>
              <a:rPr lang="en-IE" dirty="0"/>
              <a:t>A Strong CMP Needs a Collaborative Effort</a:t>
            </a:r>
          </a:p>
        </p:txBody>
      </p:sp>
      <p:pic>
        <p:nvPicPr>
          <p:cNvPr id="5" name="Picture 4">
            <a:hlinkClick r:id="rId3"/>
            <a:extLst>
              <a:ext uri="{FF2B5EF4-FFF2-40B4-BE49-F238E27FC236}">
                <a16:creationId xmlns:a16="http://schemas.microsoft.com/office/drawing/2014/main" id="{30A4118B-D46D-0A38-F83D-57FD356021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6902" y="428042"/>
            <a:ext cx="3993171" cy="4923887"/>
          </a:xfrm>
          <a:prstGeom prst="rect">
            <a:avLst/>
          </a:prstGeom>
        </p:spPr>
      </p:pic>
      <p:sp>
        <p:nvSpPr>
          <p:cNvPr id="8" name="TextBox 7">
            <a:extLst>
              <a:ext uri="{FF2B5EF4-FFF2-40B4-BE49-F238E27FC236}">
                <a16:creationId xmlns:a16="http://schemas.microsoft.com/office/drawing/2014/main" id="{FDB82C2D-7D00-B2B4-B3EC-00A16EECFDC6}"/>
              </a:ext>
            </a:extLst>
          </p:cNvPr>
          <p:cNvSpPr txBox="1"/>
          <p:nvPr/>
        </p:nvSpPr>
        <p:spPr>
          <a:xfrm>
            <a:off x="7245797" y="6395997"/>
            <a:ext cx="4933950" cy="307777"/>
          </a:xfrm>
          <a:prstGeom prst="rect">
            <a:avLst/>
          </a:prstGeom>
          <a:solidFill>
            <a:srgbClr val="086D6E"/>
          </a:solidFill>
        </p:spPr>
        <p:txBody>
          <a:bodyPr wrap="square" rtlCol="0">
            <a:spAutoFit/>
          </a:bodyPr>
          <a:lstStyle/>
          <a:p>
            <a:pPr algn="ctr"/>
            <a:r>
              <a:rPr lang="en-GB" sz="1400" dirty="0">
                <a:solidFill>
                  <a:schemeClr val="bg1"/>
                </a:solidFill>
                <a:hlinkClick r:id="rId3">
                  <a:extLst>
                    <a:ext uri="{A12FA001-AC4F-418D-AE19-62706E023703}">
                      <ahyp:hlinkClr xmlns:ahyp="http://schemas.microsoft.com/office/drawing/2018/hyperlinkcolor" val="tx"/>
                    </a:ext>
                  </a:extLst>
                </a:hlinkClick>
              </a:rPr>
              <a:t>Crisis Management Templates from Smartsheet</a:t>
            </a:r>
            <a:endParaRPr lang="en-IE" sz="1400" dirty="0">
              <a:solidFill>
                <a:schemeClr val="bg1"/>
              </a:solidFill>
            </a:endParaRPr>
          </a:p>
        </p:txBody>
      </p:sp>
      <p:sp>
        <p:nvSpPr>
          <p:cNvPr id="9" name="Flowchart: Alternate Process 8">
            <a:extLst>
              <a:ext uri="{FF2B5EF4-FFF2-40B4-BE49-F238E27FC236}">
                <a16:creationId xmlns:a16="http://schemas.microsoft.com/office/drawing/2014/main" id="{4D6CDA3E-6491-CF42-6B50-F1F360963C3F}"/>
              </a:ext>
            </a:extLst>
          </p:cNvPr>
          <p:cNvSpPr/>
          <p:nvPr/>
        </p:nvSpPr>
        <p:spPr>
          <a:xfrm>
            <a:off x="8052023" y="0"/>
            <a:ext cx="4000500" cy="393101"/>
          </a:xfrm>
          <a:prstGeom prst="flowChartAlternateProcess">
            <a:avLst/>
          </a:prstGeom>
          <a:solidFill>
            <a:srgbClr val="F2795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600" b="1" dirty="0">
                <a:solidFill>
                  <a:schemeClr val="bg1"/>
                </a:solidFill>
                <a:hlinkClick r:id="rId3">
                  <a:extLst>
                    <a:ext uri="{A12FA001-AC4F-418D-AE19-62706E023703}">
                      <ahyp:hlinkClr xmlns:ahyp="http://schemas.microsoft.com/office/drawing/2018/hyperlinkcolor" val="tx"/>
                    </a:ext>
                  </a:extLst>
                </a:hlinkClick>
              </a:rPr>
              <a:t>Sample CMP Templates</a:t>
            </a:r>
            <a:endParaRPr lang="en-IE" sz="1600" b="1" dirty="0">
              <a:solidFill>
                <a:schemeClr val="bg1"/>
              </a:solidFill>
            </a:endParaRPr>
          </a:p>
        </p:txBody>
      </p:sp>
      <p:pic>
        <p:nvPicPr>
          <p:cNvPr id="10" name="Graphic 9" descr="Touchscreen with solid fill">
            <a:extLst>
              <a:ext uri="{FF2B5EF4-FFF2-40B4-BE49-F238E27FC236}">
                <a16:creationId xmlns:a16="http://schemas.microsoft.com/office/drawing/2014/main" id="{3ED2F90C-8709-F6F3-865A-660B75DCED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0941" y="280834"/>
            <a:ext cx="914400" cy="914400"/>
          </a:xfrm>
          <a:prstGeom prst="rect">
            <a:avLst/>
          </a:prstGeom>
        </p:spPr>
      </p:pic>
      <p:sp>
        <p:nvSpPr>
          <p:cNvPr id="11" name="TextBox 10">
            <a:extLst>
              <a:ext uri="{FF2B5EF4-FFF2-40B4-BE49-F238E27FC236}">
                <a16:creationId xmlns:a16="http://schemas.microsoft.com/office/drawing/2014/main" id="{7BC67EE1-E396-724A-19D5-CD353B9899B1}"/>
              </a:ext>
            </a:extLst>
          </p:cNvPr>
          <p:cNvSpPr txBox="1"/>
          <p:nvPr/>
        </p:nvSpPr>
        <p:spPr>
          <a:xfrm>
            <a:off x="8052023" y="5227000"/>
            <a:ext cx="4000501" cy="1200329"/>
          </a:xfrm>
          <a:prstGeom prst="rect">
            <a:avLst/>
          </a:prstGeom>
          <a:noFill/>
        </p:spPr>
        <p:txBody>
          <a:bodyPr wrap="square" rtlCol="0">
            <a:spAutoFit/>
          </a:bodyPr>
          <a:lstStyle/>
          <a:p>
            <a:pPr algn="ctr"/>
            <a:r>
              <a:rPr lang="en-GB" sz="1800" b="0" i="0" dirty="0">
                <a:effectLst/>
              </a:rPr>
              <a:t>See </a:t>
            </a:r>
            <a:r>
              <a:rPr lang="en-GB" sz="1800" b="1" i="0" dirty="0">
                <a:effectLst/>
              </a:rPr>
              <a:t>“</a:t>
            </a:r>
            <a:r>
              <a:rPr lang="en-GB" sz="1800" b="1" i="0" u="none" strike="noStrike" dirty="0">
                <a:effectLst/>
                <a:hlinkClick r:id="rId3">
                  <a:extLst>
                    <a:ext uri="{A12FA001-AC4F-418D-AE19-62706E023703}">
                      <ahyp:hlinkClr xmlns:ahyp="http://schemas.microsoft.com/office/drawing/2018/hyperlinkcolor" val="tx"/>
                    </a:ext>
                  </a:extLst>
                </a:hlinkClick>
              </a:rPr>
              <a:t>Free Crisis Management Templates</a:t>
            </a:r>
            <a:r>
              <a:rPr lang="en-GB" sz="1800" b="1" i="0" dirty="0">
                <a:effectLst/>
              </a:rPr>
              <a:t>” </a:t>
            </a:r>
            <a:r>
              <a:rPr lang="en-GB" sz="1800" b="0" i="0" dirty="0">
                <a:effectLst/>
              </a:rPr>
              <a:t>to download templates for management plans, helpful checklists, and tabletop exercises.</a:t>
            </a:r>
            <a:endParaRPr lang="en-IE" dirty="0"/>
          </a:p>
        </p:txBody>
      </p:sp>
      <p:sp>
        <p:nvSpPr>
          <p:cNvPr id="2" name="Rectangle 1">
            <a:extLst>
              <a:ext uri="{FF2B5EF4-FFF2-40B4-BE49-F238E27FC236}">
                <a16:creationId xmlns:a16="http://schemas.microsoft.com/office/drawing/2014/main" id="{B3C1ECB0-F085-B787-7070-8053AFC17713}"/>
              </a:ext>
            </a:extLst>
          </p:cNvPr>
          <p:cNvSpPr/>
          <p:nvPr/>
        </p:nvSpPr>
        <p:spPr>
          <a:xfrm>
            <a:off x="-15240" y="2317"/>
            <a:ext cx="2788936" cy="1186598"/>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5C182549-6AD2-D7A3-859B-A962CF1A5BF4}"/>
              </a:ext>
            </a:extLst>
          </p:cNvPr>
          <p:cNvSpPr txBox="1"/>
          <p:nvPr/>
        </p:nvSpPr>
        <p:spPr>
          <a:xfrm>
            <a:off x="106904" y="-38007"/>
            <a:ext cx="2824555" cy="1077218"/>
          </a:xfrm>
          <a:prstGeom prst="rect">
            <a:avLst/>
          </a:prstGeom>
          <a:noFill/>
        </p:spPr>
        <p:txBody>
          <a:bodyPr wrap="square" rtlCol="0">
            <a:spAutoFit/>
          </a:bodyPr>
          <a:lstStyle/>
          <a:p>
            <a:r>
              <a:rPr lang="en-GB" sz="4000" b="1" dirty="0">
                <a:solidFill>
                  <a:schemeClr val="bg1"/>
                </a:solidFill>
              </a:rPr>
              <a:t>Step 2 </a:t>
            </a:r>
          </a:p>
          <a:p>
            <a:r>
              <a:rPr lang="en-GB" sz="2400" dirty="0">
                <a:solidFill>
                  <a:schemeClr val="bg1"/>
                </a:solidFill>
              </a:rPr>
              <a:t>Start Collaborating</a:t>
            </a:r>
            <a:endParaRPr lang="en-IE" sz="2400" dirty="0"/>
          </a:p>
        </p:txBody>
      </p:sp>
    </p:spTree>
    <p:extLst>
      <p:ext uri="{BB962C8B-B14F-4D97-AF65-F5344CB8AC3E}">
        <p14:creationId xmlns:p14="http://schemas.microsoft.com/office/powerpoint/2010/main" val="1756945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F51022-D834-DFF6-7BE8-4F2D9593F354}"/>
              </a:ext>
            </a:extLst>
          </p:cNvPr>
          <p:cNvSpPr>
            <a:spLocks noGrp="1"/>
          </p:cNvSpPr>
          <p:nvPr>
            <p:ph type="body" sz="quarter" idx="18"/>
          </p:nvPr>
        </p:nvSpPr>
        <p:spPr>
          <a:xfrm>
            <a:off x="1379575" y="1244322"/>
            <a:ext cx="5720472" cy="5532995"/>
          </a:xfrm>
        </p:spPr>
        <p:txBody>
          <a:bodyPr>
            <a:noAutofit/>
          </a:bodyPr>
          <a:lstStyle/>
          <a:p>
            <a:pPr marL="0" indent="0">
              <a:lnSpc>
                <a:spcPct val="100000"/>
              </a:lnSpc>
              <a:spcBef>
                <a:spcPts val="0"/>
              </a:spcBef>
            </a:pPr>
            <a:r>
              <a:rPr lang="en-GB" sz="2000" dirty="0"/>
              <a:t>Preparing your Tourism Crisis Management Plan should involve bringing relevant organizations together to brainstorm the most appropriate way to handle crisis situations, and recording the results. It is valuable to engage agencies and groups in the development of the Plan whom you may need to work with the management of a crisis. This will help to: </a:t>
            </a:r>
          </a:p>
          <a:p>
            <a:pPr marL="342900" indent="-342900">
              <a:lnSpc>
                <a:spcPct val="100000"/>
              </a:lnSpc>
              <a:spcBef>
                <a:spcPts val="0"/>
              </a:spcBef>
              <a:buFont typeface="Wingdings" panose="05000000000000000000" pitchFamily="2" charset="2"/>
              <a:buChar char="v"/>
            </a:pPr>
            <a:r>
              <a:rPr lang="en-GB" sz="2000" dirty="0"/>
              <a:t>Inform your Plan with a range of </a:t>
            </a:r>
            <a:r>
              <a:rPr lang="en-GB" sz="2000" b="1" dirty="0"/>
              <a:t>expertise </a:t>
            </a:r>
            <a:r>
              <a:rPr lang="en-GB" sz="2000" dirty="0"/>
              <a:t>and new ideas; </a:t>
            </a:r>
          </a:p>
          <a:p>
            <a:pPr marL="342900" indent="-342900">
              <a:lnSpc>
                <a:spcPct val="100000"/>
              </a:lnSpc>
              <a:spcBef>
                <a:spcPts val="0"/>
              </a:spcBef>
              <a:buFont typeface="Wingdings" panose="05000000000000000000" pitchFamily="2" charset="2"/>
              <a:buChar char="v"/>
            </a:pPr>
            <a:r>
              <a:rPr lang="en-GB" sz="2000" b="1" dirty="0"/>
              <a:t>Increase understanding </a:t>
            </a:r>
            <a:r>
              <a:rPr lang="en-GB" sz="2000" dirty="0"/>
              <a:t>of the tourism industry’s needs amongst participating organizations; </a:t>
            </a:r>
          </a:p>
          <a:p>
            <a:pPr marL="342900" indent="-342900">
              <a:lnSpc>
                <a:spcPct val="100000"/>
              </a:lnSpc>
              <a:spcBef>
                <a:spcPts val="0"/>
              </a:spcBef>
              <a:buFont typeface="Wingdings" panose="05000000000000000000" pitchFamily="2" charset="2"/>
              <a:buChar char="v"/>
            </a:pPr>
            <a:r>
              <a:rPr lang="en-GB" sz="2000" dirty="0"/>
              <a:t>Assist with the </a:t>
            </a:r>
            <a:r>
              <a:rPr lang="en-GB" sz="2000" b="1" dirty="0"/>
              <a:t>coordination</a:t>
            </a:r>
            <a:r>
              <a:rPr lang="en-GB" sz="2000" dirty="0"/>
              <a:t> of crisis/emergency management plans in the region; </a:t>
            </a:r>
          </a:p>
          <a:p>
            <a:pPr marL="342900" indent="-342900">
              <a:lnSpc>
                <a:spcPct val="100000"/>
              </a:lnSpc>
              <a:spcBef>
                <a:spcPts val="0"/>
              </a:spcBef>
              <a:buFont typeface="Wingdings" panose="05000000000000000000" pitchFamily="2" charset="2"/>
              <a:buChar char="v"/>
            </a:pPr>
            <a:r>
              <a:rPr lang="en-GB" sz="2000" dirty="0"/>
              <a:t>Gain the </a:t>
            </a:r>
            <a:r>
              <a:rPr lang="en-GB" sz="2000" b="1" dirty="0"/>
              <a:t>support </a:t>
            </a:r>
            <a:r>
              <a:rPr lang="en-GB" sz="2000" dirty="0"/>
              <a:t>of participating organizations and tourism businesses in the region; and </a:t>
            </a:r>
          </a:p>
          <a:p>
            <a:pPr marL="342900" indent="-342900">
              <a:lnSpc>
                <a:spcPct val="100000"/>
              </a:lnSpc>
              <a:spcBef>
                <a:spcPts val="0"/>
              </a:spcBef>
              <a:buFont typeface="Wingdings" panose="05000000000000000000" pitchFamily="2" charset="2"/>
              <a:buChar char="v"/>
            </a:pPr>
            <a:r>
              <a:rPr lang="en-GB" sz="2000" dirty="0"/>
              <a:t>Foster more effective </a:t>
            </a:r>
            <a:r>
              <a:rPr lang="en-GB" sz="2000" b="1" dirty="0"/>
              <a:t>implementation </a:t>
            </a:r>
            <a:r>
              <a:rPr lang="en-GB" sz="2000" dirty="0"/>
              <a:t>of the Plan. </a:t>
            </a:r>
          </a:p>
          <a:p>
            <a:pPr marL="0" indent="0">
              <a:lnSpc>
                <a:spcPct val="100000"/>
              </a:lnSpc>
              <a:spcBef>
                <a:spcPts val="0"/>
              </a:spcBef>
            </a:pPr>
            <a:endParaRPr lang="en-GB" sz="2000" dirty="0"/>
          </a:p>
          <a:p>
            <a:pPr marL="0" indent="0">
              <a:lnSpc>
                <a:spcPct val="100000"/>
              </a:lnSpc>
              <a:spcBef>
                <a:spcPts val="0"/>
              </a:spcBef>
            </a:pPr>
            <a:endParaRPr lang="en-IE" sz="2000" dirty="0"/>
          </a:p>
        </p:txBody>
      </p:sp>
      <p:sp>
        <p:nvSpPr>
          <p:cNvPr id="4" name="Text Placeholder 3">
            <a:extLst>
              <a:ext uri="{FF2B5EF4-FFF2-40B4-BE49-F238E27FC236}">
                <a16:creationId xmlns:a16="http://schemas.microsoft.com/office/drawing/2014/main" id="{6B783E2E-B785-2647-3383-B4CCE3748072}"/>
              </a:ext>
            </a:extLst>
          </p:cNvPr>
          <p:cNvSpPr>
            <a:spLocks noGrp="1"/>
          </p:cNvSpPr>
          <p:nvPr>
            <p:ph type="body" sz="quarter" idx="16"/>
          </p:nvPr>
        </p:nvSpPr>
        <p:spPr>
          <a:xfrm>
            <a:off x="1379575" y="304399"/>
            <a:ext cx="5532213" cy="582221"/>
          </a:xfrm>
        </p:spPr>
        <p:txBody>
          <a:bodyPr>
            <a:noAutofit/>
          </a:bodyPr>
          <a:lstStyle/>
          <a:p>
            <a:pPr algn="ctr"/>
            <a:r>
              <a:rPr lang="en-GB" sz="2800" dirty="0"/>
              <a:t>A CMP Should be A Collaborative Effort, Victoria States</a:t>
            </a:r>
            <a:endParaRPr lang="en-IE" sz="2800" dirty="0"/>
          </a:p>
        </p:txBody>
      </p:sp>
      <p:sp>
        <p:nvSpPr>
          <p:cNvPr id="5" name="TextBox 4">
            <a:hlinkClick r:id="rId2"/>
            <a:extLst>
              <a:ext uri="{FF2B5EF4-FFF2-40B4-BE49-F238E27FC236}">
                <a16:creationId xmlns:a16="http://schemas.microsoft.com/office/drawing/2014/main" id="{B263CDC4-F72E-D188-BE2C-2C88BB2703B4}"/>
              </a:ext>
            </a:extLst>
          </p:cNvPr>
          <p:cNvSpPr txBox="1"/>
          <p:nvPr/>
        </p:nvSpPr>
        <p:spPr>
          <a:xfrm>
            <a:off x="6796131" y="-4808"/>
            <a:ext cx="5395869" cy="1077218"/>
          </a:xfrm>
          <a:prstGeom prst="rect">
            <a:avLst/>
          </a:prstGeom>
          <a:solidFill>
            <a:srgbClr val="086D6E"/>
          </a:solidFill>
        </p:spPr>
        <p:txBody>
          <a:bodyPr wrap="square" rtlCol="0">
            <a:spAutoFit/>
          </a:bodyPr>
          <a:lstStyle/>
          <a:p>
            <a:pPr algn="ctr"/>
            <a:r>
              <a:rPr lang="en-IE" sz="4000"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rPr>
              <a:t>Victoria, Australia</a:t>
            </a:r>
            <a:endParaRPr lang="en-IE" dirty="0">
              <a:solidFill>
                <a:schemeClr val="bg1"/>
              </a:solidFill>
            </a:endParaRPr>
          </a:p>
        </p:txBody>
      </p:sp>
      <p:pic>
        <p:nvPicPr>
          <p:cNvPr id="6" name="Picture 5">
            <a:hlinkClick r:id="rId3"/>
            <a:extLst>
              <a:ext uri="{FF2B5EF4-FFF2-40B4-BE49-F238E27FC236}">
                <a16:creationId xmlns:a16="http://schemas.microsoft.com/office/drawing/2014/main" id="{5A5CF97F-75DF-AF23-371B-8D31B10275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517"/>
          <a:stretch/>
        </p:blipFill>
        <p:spPr>
          <a:xfrm>
            <a:off x="8117818" y="1963271"/>
            <a:ext cx="2960302" cy="3820026"/>
          </a:xfrm>
          <a:prstGeom prst="rect">
            <a:avLst/>
          </a:prstGeom>
          <a:ln>
            <a:noFill/>
          </a:ln>
          <a:effectLst>
            <a:outerShdw blurRad="292100" dist="139700" dir="2700000" algn="tl" rotWithShape="0">
              <a:srgbClr val="333333">
                <a:alpha val="65000"/>
              </a:srgbClr>
            </a:outerShdw>
          </a:effectLst>
        </p:spPr>
      </p:pic>
      <p:pic>
        <p:nvPicPr>
          <p:cNvPr id="7" name="Graphic 6" descr="Touchscreen with solid fill">
            <a:extLst>
              <a:ext uri="{FF2B5EF4-FFF2-40B4-BE49-F238E27FC236}">
                <a16:creationId xmlns:a16="http://schemas.microsoft.com/office/drawing/2014/main" id="{52A9E0F2-58A5-67AB-DFD1-537B15F822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9131" y="3766689"/>
            <a:ext cx="914400" cy="914400"/>
          </a:xfrm>
          <a:prstGeom prst="rect">
            <a:avLst/>
          </a:prstGeom>
        </p:spPr>
      </p:pic>
    </p:spTree>
    <p:extLst>
      <p:ext uri="{BB962C8B-B14F-4D97-AF65-F5344CB8AC3E}">
        <p14:creationId xmlns:p14="http://schemas.microsoft.com/office/powerpoint/2010/main" val="3541881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F51022-D834-DFF6-7BE8-4F2D9593F354}"/>
              </a:ext>
            </a:extLst>
          </p:cNvPr>
          <p:cNvSpPr>
            <a:spLocks noGrp="1"/>
          </p:cNvSpPr>
          <p:nvPr>
            <p:ph type="body" sz="quarter" idx="18"/>
          </p:nvPr>
        </p:nvSpPr>
        <p:spPr>
          <a:xfrm>
            <a:off x="1379575" y="1244322"/>
            <a:ext cx="5532213" cy="5532995"/>
          </a:xfrm>
        </p:spPr>
        <p:txBody>
          <a:bodyPr>
            <a:noAutofit/>
          </a:bodyPr>
          <a:lstStyle/>
          <a:p>
            <a:pPr marL="0" indent="0">
              <a:lnSpc>
                <a:spcPct val="100000"/>
              </a:lnSpc>
              <a:spcBef>
                <a:spcPts val="0"/>
              </a:spcBef>
            </a:pPr>
            <a:endParaRPr lang="en-GB" sz="2000" dirty="0"/>
          </a:p>
          <a:p>
            <a:pPr marL="0" indent="0">
              <a:lnSpc>
                <a:spcPct val="100000"/>
              </a:lnSpc>
              <a:spcBef>
                <a:spcPts val="0"/>
              </a:spcBef>
            </a:pPr>
            <a:r>
              <a:rPr lang="en-GB" sz="2000" dirty="0"/>
              <a:t>The Emergency Management Manual Victoria states: </a:t>
            </a:r>
          </a:p>
          <a:p>
            <a:pPr marL="0" indent="0">
              <a:lnSpc>
                <a:spcPct val="100000"/>
              </a:lnSpc>
              <a:spcBef>
                <a:spcPts val="0"/>
              </a:spcBef>
            </a:pPr>
            <a:endParaRPr lang="en-GB" sz="2000" dirty="0"/>
          </a:p>
          <a:p>
            <a:pPr marL="342900" indent="-342900">
              <a:lnSpc>
                <a:spcPct val="100000"/>
              </a:lnSpc>
              <a:spcBef>
                <a:spcPts val="0"/>
              </a:spcBef>
              <a:buFont typeface="Wingdings" panose="05000000000000000000" pitchFamily="2" charset="2"/>
              <a:buChar char="v"/>
            </a:pPr>
            <a:r>
              <a:rPr lang="en-GB" sz="2000" dirty="0"/>
              <a:t>The process of planning is both </a:t>
            </a:r>
            <a:r>
              <a:rPr lang="en-GB" sz="2000" b="1" dirty="0"/>
              <a:t>educative and developmental. </a:t>
            </a:r>
          </a:p>
          <a:p>
            <a:pPr marL="342900" indent="-342900">
              <a:lnSpc>
                <a:spcPct val="100000"/>
              </a:lnSpc>
              <a:spcBef>
                <a:spcPts val="0"/>
              </a:spcBef>
              <a:buFont typeface="Wingdings" panose="05000000000000000000" pitchFamily="2" charset="2"/>
              <a:buChar char="v"/>
            </a:pPr>
            <a:endParaRPr lang="en-GB" sz="2000" b="1" dirty="0"/>
          </a:p>
          <a:p>
            <a:pPr marL="342900" indent="-342900">
              <a:lnSpc>
                <a:spcPct val="100000"/>
              </a:lnSpc>
              <a:spcBef>
                <a:spcPts val="0"/>
              </a:spcBef>
              <a:buFont typeface="Wingdings" panose="05000000000000000000" pitchFamily="2" charset="2"/>
              <a:buChar char="v"/>
            </a:pPr>
            <a:r>
              <a:rPr lang="en-GB" sz="2000" dirty="0"/>
              <a:t>Production of a plan through a consultative process promotes a </a:t>
            </a:r>
            <a:r>
              <a:rPr lang="en-GB" sz="2000" b="1" dirty="0"/>
              <a:t>sense of involvement </a:t>
            </a:r>
            <a:r>
              <a:rPr lang="en-GB" sz="2000" dirty="0"/>
              <a:t>without which the document will be of less practical value to its users.</a:t>
            </a:r>
          </a:p>
          <a:p>
            <a:pPr marL="0" indent="0">
              <a:lnSpc>
                <a:spcPct val="100000"/>
              </a:lnSpc>
              <a:spcBef>
                <a:spcPts val="0"/>
              </a:spcBef>
            </a:pPr>
            <a:r>
              <a:rPr lang="en-GB" sz="2000" dirty="0"/>
              <a:t> </a:t>
            </a:r>
          </a:p>
          <a:p>
            <a:pPr marL="342900" indent="-342900">
              <a:lnSpc>
                <a:spcPct val="100000"/>
              </a:lnSpc>
              <a:spcBef>
                <a:spcPts val="0"/>
              </a:spcBef>
              <a:buFont typeface="Wingdings" panose="05000000000000000000" pitchFamily="2" charset="2"/>
              <a:buChar char="v"/>
            </a:pPr>
            <a:r>
              <a:rPr lang="en-GB" sz="2000" dirty="0"/>
              <a:t>A well-managed planning process </a:t>
            </a:r>
            <a:r>
              <a:rPr lang="en-GB" sz="2000" b="1" dirty="0"/>
              <a:t>develops trust </a:t>
            </a:r>
            <a:r>
              <a:rPr lang="en-GB" sz="2000" dirty="0"/>
              <a:t>between agencies and individual officers, commits agencies to particular roles, and helps develop shared goals. </a:t>
            </a:r>
            <a:endParaRPr lang="en-IE" sz="2000" dirty="0"/>
          </a:p>
        </p:txBody>
      </p:sp>
      <p:sp>
        <p:nvSpPr>
          <p:cNvPr id="4" name="Text Placeholder 3">
            <a:extLst>
              <a:ext uri="{FF2B5EF4-FFF2-40B4-BE49-F238E27FC236}">
                <a16:creationId xmlns:a16="http://schemas.microsoft.com/office/drawing/2014/main" id="{6B783E2E-B785-2647-3383-B4CCE3748072}"/>
              </a:ext>
            </a:extLst>
          </p:cNvPr>
          <p:cNvSpPr>
            <a:spLocks noGrp="1"/>
          </p:cNvSpPr>
          <p:nvPr>
            <p:ph type="body" sz="quarter" idx="16"/>
          </p:nvPr>
        </p:nvSpPr>
        <p:spPr>
          <a:xfrm>
            <a:off x="1379575" y="304399"/>
            <a:ext cx="5532213" cy="582221"/>
          </a:xfrm>
        </p:spPr>
        <p:txBody>
          <a:bodyPr>
            <a:noAutofit/>
          </a:bodyPr>
          <a:lstStyle/>
          <a:p>
            <a:pPr algn="ctr"/>
            <a:r>
              <a:rPr lang="en-GB" sz="2800" dirty="0"/>
              <a:t>Planning is Both Educative and Developmental to Stakeholders </a:t>
            </a:r>
            <a:endParaRPr lang="en-IE" sz="2800" dirty="0"/>
          </a:p>
        </p:txBody>
      </p:sp>
      <p:sp>
        <p:nvSpPr>
          <p:cNvPr id="5" name="TextBox 4">
            <a:hlinkClick r:id="rId2"/>
            <a:extLst>
              <a:ext uri="{FF2B5EF4-FFF2-40B4-BE49-F238E27FC236}">
                <a16:creationId xmlns:a16="http://schemas.microsoft.com/office/drawing/2014/main" id="{B263CDC4-F72E-D188-BE2C-2C88BB2703B4}"/>
              </a:ext>
            </a:extLst>
          </p:cNvPr>
          <p:cNvSpPr txBox="1"/>
          <p:nvPr/>
        </p:nvSpPr>
        <p:spPr>
          <a:xfrm>
            <a:off x="6796131" y="-4808"/>
            <a:ext cx="5395869" cy="1077218"/>
          </a:xfrm>
          <a:prstGeom prst="rect">
            <a:avLst/>
          </a:prstGeom>
          <a:solidFill>
            <a:srgbClr val="086D6E"/>
          </a:solidFill>
        </p:spPr>
        <p:txBody>
          <a:bodyPr wrap="square" rtlCol="0">
            <a:spAutoFit/>
          </a:bodyPr>
          <a:lstStyle/>
          <a:p>
            <a:pPr algn="ctr"/>
            <a:r>
              <a:rPr lang="en-IE" sz="4000"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rPr>
              <a:t>Victoria, Australia</a:t>
            </a:r>
            <a:endParaRPr lang="en-IE" dirty="0">
              <a:solidFill>
                <a:schemeClr val="bg1"/>
              </a:solidFill>
            </a:endParaRPr>
          </a:p>
        </p:txBody>
      </p:sp>
      <p:pic>
        <p:nvPicPr>
          <p:cNvPr id="7" name="Picture 6">
            <a:hlinkClick r:id="rId3"/>
            <a:extLst>
              <a:ext uri="{FF2B5EF4-FFF2-40B4-BE49-F238E27FC236}">
                <a16:creationId xmlns:a16="http://schemas.microsoft.com/office/drawing/2014/main" id="{B2ABD8E2-51DE-E807-762F-07FD22690E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517"/>
          <a:stretch/>
        </p:blipFill>
        <p:spPr>
          <a:xfrm>
            <a:off x="8117818" y="1963271"/>
            <a:ext cx="2960302" cy="3820026"/>
          </a:xfrm>
          <a:prstGeom prst="rect">
            <a:avLst/>
          </a:prstGeom>
          <a:ln>
            <a:noFill/>
          </a:ln>
          <a:effectLst>
            <a:outerShdw blurRad="292100" dist="139700" dir="2700000" algn="tl" rotWithShape="0">
              <a:srgbClr val="333333">
                <a:alpha val="65000"/>
              </a:srgbClr>
            </a:outerShdw>
          </a:effectLst>
        </p:spPr>
      </p:pic>
      <p:pic>
        <p:nvPicPr>
          <p:cNvPr id="8" name="Graphic 7" descr="Touchscreen with solid fill">
            <a:extLst>
              <a:ext uri="{FF2B5EF4-FFF2-40B4-BE49-F238E27FC236}">
                <a16:creationId xmlns:a16="http://schemas.microsoft.com/office/drawing/2014/main" id="{10D078BB-ECFD-E598-A248-43A154FC95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9131" y="3766689"/>
            <a:ext cx="914400" cy="914400"/>
          </a:xfrm>
          <a:prstGeom prst="rect">
            <a:avLst/>
          </a:prstGeom>
        </p:spPr>
      </p:pic>
    </p:spTree>
    <p:extLst>
      <p:ext uri="{BB962C8B-B14F-4D97-AF65-F5344CB8AC3E}">
        <p14:creationId xmlns:p14="http://schemas.microsoft.com/office/powerpoint/2010/main" val="4245818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1362077353"/>
              </p:ext>
            </p:extLst>
          </p:nvPr>
        </p:nvGraphicFramePr>
        <p:xfrm>
          <a:off x="144703" y="118583"/>
          <a:ext cx="11712094" cy="6606584"/>
        </p:xfrm>
        <a:graphic>
          <a:graphicData uri="http://schemas.openxmlformats.org/drawingml/2006/table">
            <a:tbl>
              <a:tblPr firstRow="1" bandRow="1">
                <a:tableStyleId>{5C22544A-7EE6-4342-B048-85BDC9FD1C3A}</a:tableStyleId>
              </a:tblPr>
              <a:tblGrid>
                <a:gridCol w="11712094">
                  <a:extLst>
                    <a:ext uri="{9D8B030D-6E8A-4147-A177-3AD203B41FA5}">
                      <a16:colId xmlns:a16="http://schemas.microsoft.com/office/drawing/2014/main" val="3584008144"/>
                    </a:ext>
                  </a:extLst>
                </a:gridCol>
              </a:tblGrid>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Steps How to Include Regional Stakeholders in Preparing a Tourism CMP</a:t>
                      </a: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585793">
                <a:tc>
                  <a:txBody>
                    <a:bodyPr/>
                    <a:lstStyle/>
                    <a:p>
                      <a:pPr marL="342900" indent="-342900">
                        <a:buFont typeface="+mj-lt"/>
                        <a:buAutoNum type="arabicPeriod"/>
                      </a:pPr>
                      <a:r>
                        <a:rPr lang="en-GB" dirty="0"/>
                        <a:t>Identify and contact any </a:t>
                      </a:r>
                      <a:r>
                        <a:rPr lang="en-GB" b="1" dirty="0">
                          <a:solidFill>
                            <a:srgbClr val="F27954"/>
                          </a:solidFill>
                        </a:rPr>
                        <a:t>existing regional or local emergency services </a:t>
                      </a:r>
                      <a:r>
                        <a:rPr lang="en-GB" dirty="0"/>
                        <a:t>and source their relevant plans. </a:t>
                      </a:r>
                      <a:endParaRPr lang="en-IE" sz="18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500118"/>
                  </a:ext>
                </a:extLst>
              </a:tr>
              <a:tr h="585793">
                <a:tc>
                  <a:txBody>
                    <a:bodyPr/>
                    <a:lstStyle/>
                    <a:p>
                      <a:pPr marL="342900" indent="-342900">
                        <a:buFont typeface="+mj-lt"/>
                        <a:buAutoNum type="arabicPeriod" startAt="2"/>
                      </a:pPr>
                      <a:r>
                        <a:rPr lang="en-GB" dirty="0"/>
                        <a:t>Identify the </a:t>
                      </a:r>
                      <a:r>
                        <a:rPr lang="en-GB" b="1" dirty="0">
                          <a:solidFill>
                            <a:srgbClr val="F27954"/>
                          </a:solidFill>
                        </a:rPr>
                        <a:t>main organizations </a:t>
                      </a:r>
                      <a:r>
                        <a:rPr lang="en-GB" dirty="0"/>
                        <a:t>that will have a role, or be impacted upon, in the event of a crisis in the region. </a:t>
                      </a:r>
                      <a:endParaRPr lang="en-IE" sz="18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585793">
                <a:tc>
                  <a:txBody>
                    <a:bodyPr/>
                    <a:lstStyle/>
                    <a:p>
                      <a:pPr marL="342900" indent="-342900">
                        <a:buFont typeface="+mj-lt"/>
                        <a:buAutoNum type="arabicPeriod" startAt="3"/>
                      </a:pPr>
                      <a:r>
                        <a:rPr lang="en-GB" dirty="0"/>
                        <a:t>Conduct a </a:t>
                      </a:r>
                      <a:r>
                        <a:rPr lang="en-GB" b="1" dirty="0">
                          <a:solidFill>
                            <a:srgbClr val="F27954"/>
                          </a:solidFill>
                        </a:rPr>
                        <a:t>workshop with representatives </a:t>
                      </a:r>
                      <a:r>
                        <a:rPr lang="en-GB" dirty="0"/>
                        <a:t>of these organizations and the Tourism Team to discuss the contents of your Plan, undertake a risk assessment and conduct crisis scenario planning. </a:t>
                      </a: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r h="585793">
                <a:tc>
                  <a:txBody>
                    <a:bodyPr/>
                    <a:lstStyle/>
                    <a:p>
                      <a:pPr marL="342900" indent="-342900">
                        <a:buFont typeface="+mj-lt"/>
                        <a:buAutoNum type="arabicPeriod" startAt="4"/>
                      </a:pPr>
                      <a:r>
                        <a:rPr lang="en-GB" dirty="0"/>
                        <a:t>Prepare a </a:t>
                      </a:r>
                      <a:r>
                        <a:rPr lang="en-GB" b="1" dirty="0">
                          <a:solidFill>
                            <a:srgbClr val="F27954"/>
                          </a:solidFill>
                        </a:rPr>
                        <a:t>draft CMP </a:t>
                      </a:r>
                      <a:r>
                        <a:rPr lang="en-GB" dirty="0"/>
                        <a:t>based on the steps outlined in this document. Have a </a:t>
                      </a:r>
                      <a:r>
                        <a:rPr lang="en-GB" b="1" dirty="0">
                          <a:solidFill>
                            <a:srgbClr val="F27954"/>
                          </a:solidFill>
                        </a:rPr>
                        <a:t>second workshop </a:t>
                      </a:r>
                      <a:r>
                        <a:rPr lang="en-GB" dirty="0"/>
                        <a:t>to refine the draft CMP.</a:t>
                      </a: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613738"/>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dirty="0"/>
                        <a:t>Circulate the draft Plan and corresponding procedures and plans to </a:t>
                      </a:r>
                      <a:r>
                        <a:rPr lang="en-GB" b="1" dirty="0">
                          <a:solidFill>
                            <a:srgbClr val="F27954"/>
                          </a:solidFill>
                        </a:rPr>
                        <a:t>participating organizations </a:t>
                      </a:r>
                      <a:r>
                        <a:rPr lang="en-GB" dirty="0"/>
                        <a:t>and other </a:t>
                      </a:r>
                      <a:r>
                        <a:rPr lang="en-GB" b="1" dirty="0">
                          <a:solidFill>
                            <a:srgbClr val="F27954"/>
                          </a:solidFill>
                        </a:rPr>
                        <a:t>relevant stakeholders </a:t>
                      </a:r>
                      <a:r>
                        <a:rPr lang="en-GB" dirty="0"/>
                        <a:t>for comment. </a:t>
                      </a: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144958"/>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GB" dirty="0"/>
                        <a:t>Consult with tourism operators for </a:t>
                      </a:r>
                      <a:r>
                        <a:rPr lang="en-GB" b="1" dirty="0">
                          <a:solidFill>
                            <a:srgbClr val="F27954"/>
                          </a:solidFill>
                        </a:rPr>
                        <a:t>feedback</a:t>
                      </a:r>
                      <a:r>
                        <a:rPr lang="en-GB" dirty="0"/>
                        <a:t> about proposed crisis management arrangements.</a:t>
                      </a: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5846128"/>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dirty="0"/>
                        <a:t>Finalise the Plan and procedures and </a:t>
                      </a:r>
                      <a:r>
                        <a:rPr lang="en-GB" b="1" dirty="0">
                          <a:solidFill>
                            <a:srgbClr val="F27954"/>
                          </a:solidFill>
                        </a:rPr>
                        <a:t>attain sign-off </a:t>
                      </a:r>
                      <a:r>
                        <a:rPr lang="en-GB" dirty="0"/>
                        <a:t>from the Board or Crisis Steering Group.</a:t>
                      </a: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1793371"/>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b="1" dirty="0">
                          <a:solidFill>
                            <a:srgbClr val="F27954"/>
                          </a:solidFill>
                        </a:rPr>
                        <a:t>Communicate the contents </a:t>
                      </a:r>
                      <a:r>
                        <a:rPr lang="en-GB" dirty="0"/>
                        <a:t>of the Plan to tourism businesses and other key stakeholders.</a:t>
                      </a: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4615283"/>
                  </a:ext>
                </a:extLst>
              </a:tr>
              <a:tr h="585793">
                <a:tc>
                  <a:txBody>
                    <a:bodyPr/>
                    <a:lstStyle/>
                    <a:p>
                      <a:pPr marL="342900" indent="-342900">
                        <a:buFont typeface="+mj-lt"/>
                        <a:buAutoNum type="arabicPeriod" startAt="9"/>
                      </a:pPr>
                      <a:r>
                        <a:rPr lang="en-IE" sz="1800" kern="1200" dirty="0">
                          <a:solidFill>
                            <a:schemeClr val="dk1"/>
                          </a:solidFill>
                          <a:latin typeface="+mn-lt"/>
                          <a:ea typeface="+mn-ea"/>
                          <a:cs typeface="+mn-cs"/>
                        </a:rPr>
                        <a:t>Publish any relevant crisis communication on the </a:t>
                      </a:r>
                      <a:r>
                        <a:rPr lang="en-IE" sz="1800" b="1" kern="1200" dirty="0">
                          <a:solidFill>
                            <a:srgbClr val="F27954"/>
                          </a:solidFill>
                          <a:latin typeface="+mn-lt"/>
                          <a:ea typeface="+mn-ea"/>
                          <a:cs typeface="+mn-cs"/>
                        </a:rPr>
                        <a:t>crisis management website </a:t>
                      </a:r>
                      <a:r>
                        <a:rPr lang="en-IE" sz="1800" kern="1200" dirty="0">
                          <a:solidFill>
                            <a:schemeClr val="dk1"/>
                          </a:solidFill>
                          <a:latin typeface="+mn-lt"/>
                          <a:ea typeface="+mn-ea"/>
                          <a:cs typeface="+mn-cs"/>
                        </a:rPr>
                        <a:t>to ensure visitors, tourists, and other inhabitants know what to do to respond to a crisis or support the CMP and procedures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7959682"/>
                  </a:ext>
                </a:extLst>
              </a:tr>
              <a:tr h="585793">
                <a:tc>
                  <a:txBody>
                    <a:bodyPr/>
                    <a:lstStyle/>
                    <a:p>
                      <a:pPr marL="342900" indent="-342900">
                        <a:buFont typeface="+mj-lt"/>
                        <a:buAutoNum type="arabicPeriod" startAt="10"/>
                      </a:pPr>
                      <a:r>
                        <a:rPr lang="en-GB" dirty="0"/>
                        <a:t>Regularly </a:t>
                      </a:r>
                      <a:r>
                        <a:rPr lang="en-GB" b="1" dirty="0">
                          <a:solidFill>
                            <a:srgbClr val="F27954"/>
                          </a:solidFill>
                        </a:rPr>
                        <a:t>review and practice </a:t>
                      </a:r>
                      <a:r>
                        <a:rPr lang="en-GB" dirty="0"/>
                        <a:t>the Plan and procedures.</a:t>
                      </a: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1896114"/>
                  </a:ext>
                </a:extLst>
              </a:tr>
            </a:tbl>
          </a:graphicData>
        </a:graphic>
      </p:graphicFrame>
    </p:spTree>
    <p:extLst>
      <p:ext uri="{BB962C8B-B14F-4D97-AF65-F5344CB8AC3E}">
        <p14:creationId xmlns:p14="http://schemas.microsoft.com/office/powerpoint/2010/main" val="4213972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sitting on the beach&#10;&#10;Description automatically generated with medium confidence">
            <a:extLst>
              <a:ext uri="{FF2B5EF4-FFF2-40B4-BE49-F238E27FC236}">
                <a16:creationId xmlns:a16="http://schemas.microsoft.com/office/drawing/2014/main" id="{1725FB7C-8309-E997-2507-D65302D39E8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4480" b="4480"/>
          <a:stretch>
            <a:fillRect/>
          </a:stretch>
        </p:blipFill>
        <p:spPr/>
      </p:pic>
      <p:sp>
        <p:nvSpPr>
          <p:cNvPr id="7" name="Text Placeholder 6">
            <a:extLst>
              <a:ext uri="{FF2B5EF4-FFF2-40B4-BE49-F238E27FC236}">
                <a16:creationId xmlns:a16="http://schemas.microsoft.com/office/drawing/2014/main" id="{EC366655-D98B-4CE5-3ADF-769F87999981}"/>
              </a:ext>
            </a:extLst>
          </p:cNvPr>
          <p:cNvSpPr>
            <a:spLocks noGrp="1"/>
          </p:cNvSpPr>
          <p:nvPr>
            <p:ph type="body" sz="quarter" idx="18"/>
          </p:nvPr>
        </p:nvSpPr>
        <p:spPr>
          <a:xfrm>
            <a:off x="1114425" y="1188915"/>
            <a:ext cx="6038850" cy="5899344"/>
          </a:xfrm>
        </p:spPr>
        <p:txBody>
          <a:bodyPr>
            <a:normAutofit fontScale="85000" lnSpcReduction="20000"/>
          </a:bodyPr>
          <a:lstStyle/>
          <a:p>
            <a:pPr indent="0" algn="l" rtl="0" fontAlgn="base">
              <a:lnSpc>
                <a:spcPct val="120000"/>
              </a:lnSpc>
              <a:spcBef>
                <a:spcPts val="0"/>
              </a:spcBef>
            </a:pPr>
            <a:r>
              <a:rPr lang="en-GB" b="1" i="0" dirty="0">
                <a:effectLst/>
              </a:rPr>
              <a:t>An effective crisis management plan has a number of different essential elements. </a:t>
            </a:r>
            <a:r>
              <a:rPr lang="en-GB" b="0" i="0" dirty="0">
                <a:effectLst/>
              </a:rPr>
              <a:t>These include a risk analysis, an activation protocol, a chain of command, a command </a:t>
            </a:r>
            <a:r>
              <a:rPr lang="en-GB" b="0" i="0" dirty="0" err="1">
                <a:effectLst/>
              </a:rPr>
              <a:t>center</a:t>
            </a:r>
            <a:r>
              <a:rPr lang="en-GB" b="0" i="0" dirty="0">
                <a:effectLst/>
              </a:rPr>
              <a:t> and plan, response action plans, internal and external communication programs, resources, training, and an evaluation and review. </a:t>
            </a:r>
          </a:p>
          <a:p>
            <a:pPr indent="0" algn="l" rtl="0" fontAlgn="base">
              <a:lnSpc>
                <a:spcPct val="120000"/>
              </a:lnSpc>
              <a:spcBef>
                <a:spcPts val="0"/>
              </a:spcBef>
            </a:pPr>
            <a:endParaRPr lang="en-GB" b="0" i="0" dirty="0">
              <a:effectLst/>
            </a:endParaRPr>
          </a:p>
          <a:p>
            <a:pPr indent="0" algn="l" fontAlgn="base">
              <a:lnSpc>
                <a:spcPct val="120000"/>
              </a:lnSpc>
              <a:spcBef>
                <a:spcPts val="0"/>
              </a:spcBef>
            </a:pPr>
            <a:r>
              <a:rPr lang="en-GB" b="1" i="0" dirty="0">
                <a:effectLst/>
              </a:rPr>
              <a:t>The Crisis Management Team </a:t>
            </a:r>
            <a:r>
              <a:rPr lang="en-GB" b="0" i="0" dirty="0">
                <a:effectLst/>
              </a:rPr>
              <a:t>is largely responsible for creating the crisis plan. All team members have input, and the team also consults other stakeholders, such as the tour operators, tourism organizations, the community, local government, staff, and senior management. </a:t>
            </a:r>
          </a:p>
          <a:p>
            <a:pPr indent="0" algn="l" fontAlgn="base">
              <a:lnSpc>
                <a:spcPct val="120000"/>
              </a:lnSpc>
              <a:spcBef>
                <a:spcPts val="0"/>
              </a:spcBef>
            </a:pPr>
            <a:endParaRPr lang="en-GB" dirty="0"/>
          </a:p>
          <a:p>
            <a:pPr indent="0" algn="l" fontAlgn="base">
              <a:lnSpc>
                <a:spcPct val="120000"/>
              </a:lnSpc>
              <a:spcBef>
                <a:spcPts val="0"/>
              </a:spcBef>
            </a:pPr>
            <a:r>
              <a:rPr lang="en-GB" b="1" i="0" dirty="0">
                <a:effectLst/>
              </a:rPr>
              <a:t>The Crisis </a:t>
            </a:r>
            <a:r>
              <a:rPr lang="en-GB" b="1" dirty="0"/>
              <a:t>Management P</a:t>
            </a:r>
            <a:r>
              <a:rPr lang="en-GB" b="1" i="0" dirty="0">
                <a:effectLst/>
              </a:rPr>
              <a:t>lan also spells out important roles in the crisis response and each person’s responsibilities. </a:t>
            </a:r>
            <a:r>
              <a:rPr lang="en-GB" b="0" i="0" dirty="0">
                <a:effectLst/>
              </a:rPr>
              <a:t>For in-depth instructions on how to form a crisis team, </a:t>
            </a:r>
            <a:r>
              <a:rPr lang="en-GB" sz="2500" dirty="0"/>
              <a:t>see Module 2</a:t>
            </a:r>
          </a:p>
          <a:p>
            <a:pPr indent="0">
              <a:lnSpc>
                <a:spcPct val="120000"/>
              </a:lnSpc>
              <a:spcBef>
                <a:spcPts val="0"/>
              </a:spcBef>
            </a:pPr>
            <a:endParaRPr lang="en-IE" dirty="0"/>
          </a:p>
        </p:txBody>
      </p:sp>
      <p:sp>
        <p:nvSpPr>
          <p:cNvPr id="6" name="Text Placeholder 5">
            <a:extLst>
              <a:ext uri="{FF2B5EF4-FFF2-40B4-BE49-F238E27FC236}">
                <a16:creationId xmlns:a16="http://schemas.microsoft.com/office/drawing/2014/main" id="{2365E110-EFDA-86AB-C4A9-825D40DF103E}"/>
              </a:ext>
            </a:extLst>
          </p:cNvPr>
          <p:cNvSpPr>
            <a:spLocks noGrp="1"/>
          </p:cNvSpPr>
          <p:nvPr>
            <p:ph type="body" sz="quarter" idx="16"/>
          </p:nvPr>
        </p:nvSpPr>
        <p:spPr>
          <a:xfrm>
            <a:off x="2895840" y="228600"/>
            <a:ext cx="4000259" cy="960315"/>
          </a:xfrm>
        </p:spPr>
        <p:txBody>
          <a:bodyPr>
            <a:normAutofit fontScale="92500" lnSpcReduction="10000"/>
          </a:bodyPr>
          <a:lstStyle/>
          <a:p>
            <a:pPr algn="ctr"/>
            <a:r>
              <a:rPr lang="en-IE" b="1" dirty="0"/>
              <a:t>The CMP Has Essential Elements</a:t>
            </a:r>
          </a:p>
        </p:txBody>
      </p:sp>
      <p:sp>
        <p:nvSpPr>
          <p:cNvPr id="2" name="Rectangle 1">
            <a:extLst>
              <a:ext uri="{FF2B5EF4-FFF2-40B4-BE49-F238E27FC236}">
                <a16:creationId xmlns:a16="http://schemas.microsoft.com/office/drawing/2014/main" id="{589C5880-FC23-4CA5-BDF0-3B516B30AB13}"/>
              </a:ext>
            </a:extLst>
          </p:cNvPr>
          <p:cNvSpPr/>
          <p:nvPr/>
        </p:nvSpPr>
        <p:spPr>
          <a:xfrm>
            <a:off x="-15240" y="2317"/>
            <a:ext cx="2788936" cy="1186598"/>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093C12B3-4E20-17AE-6536-D8BA0001627B}"/>
              </a:ext>
            </a:extLst>
          </p:cNvPr>
          <p:cNvSpPr txBox="1"/>
          <p:nvPr/>
        </p:nvSpPr>
        <p:spPr>
          <a:xfrm>
            <a:off x="106904" y="-38007"/>
            <a:ext cx="2824555" cy="1077218"/>
          </a:xfrm>
          <a:prstGeom prst="rect">
            <a:avLst/>
          </a:prstGeom>
          <a:noFill/>
        </p:spPr>
        <p:txBody>
          <a:bodyPr wrap="square" rtlCol="0">
            <a:spAutoFit/>
          </a:bodyPr>
          <a:lstStyle/>
          <a:p>
            <a:r>
              <a:rPr lang="en-GB" sz="4000" b="1" dirty="0">
                <a:solidFill>
                  <a:schemeClr val="bg1"/>
                </a:solidFill>
              </a:rPr>
              <a:t>Step 3 </a:t>
            </a:r>
          </a:p>
          <a:p>
            <a:r>
              <a:rPr lang="en-GB" sz="2400" dirty="0">
                <a:solidFill>
                  <a:schemeClr val="bg1"/>
                </a:solidFill>
              </a:rPr>
              <a:t>Key Elements</a:t>
            </a:r>
            <a:endParaRPr lang="en-IE" sz="2400" dirty="0"/>
          </a:p>
        </p:txBody>
      </p:sp>
    </p:spTree>
    <p:extLst>
      <p:ext uri="{BB962C8B-B14F-4D97-AF65-F5344CB8AC3E}">
        <p14:creationId xmlns:p14="http://schemas.microsoft.com/office/powerpoint/2010/main" val="4210576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10798-9C15-5FF0-42E3-FA74F64850BB}"/>
              </a:ext>
            </a:extLst>
          </p:cNvPr>
          <p:cNvSpPr/>
          <p:nvPr/>
        </p:nvSpPr>
        <p:spPr>
          <a:xfrm>
            <a:off x="0" y="340659"/>
            <a:ext cx="5289803" cy="323625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B83365D5-1565-E6B5-BDFB-13077E488D1A}"/>
              </a:ext>
            </a:extLst>
          </p:cNvPr>
          <p:cNvSpPr>
            <a:spLocks noGrp="1"/>
          </p:cNvSpPr>
          <p:nvPr>
            <p:ph type="body" sz="quarter" idx="20"/>
          </p:nvPr>
        </p:nvSpPr>
        <p:spPr>
          <a:xfrm>
            <a:off x="5652493" y="1208436"/>
            <a:ext cx="6263651" cy="3722513"/>
          </a:xfrm>
        </p:spPr>
        <p:txBody>
          <a:bodyPr/>
          <a:lstStyle/>
          <a:p>
            <a:pPr marL="342900" indent="-342900" algn="l">
              <a:buClr>
                <a:srgbClr val="F27954"/>
              </a:buClr>
              <a:buFont typeface="Wingdings" panose="05000000000000000000" pitchFamily="2" charset="2"/>
              <a:buChar char="ü"/>
            </a:pPr>
            <a:r>
              <a:rPr lang="en-GB" sz="2200" dirty="0">
                <a:solidFill>
                  <a:srgbClr val="666666"/>
                </a:solidFill>
              </a:rPr>
              <a:t>An outline of the </a:t>
            </a:r>
            <a:r>
              <a:rPr lang="en-GB" sz="2200" b="1" dirty="0">
                <a:solidFill>
                  <a:srgbClr val="F27954"/>
                </a:solidFill>
              </a:rPr>
              <a:t>purpose, scope, and goals </a:t>
            </a:r>
            <a:r>
              <a:rPr lang="en-GB" sz="2200" dirty="0">
                <a:solidFill>
                  <a:srgbClr val="666666"/>
                </a:solidFill>
              </a:rPr>
              <a:t>of the plan </a:t>
            </a:r>
            <a:r>
              <a:rPr lang="en-GB" sz="2000" dirty="0">
                <a:solidFill>
                  <a:srgbClr val="666666"/>
                </a:solidFill>
              </a:rPr>
              <a:t>(these should be aligned and support the purpose, scope, and goals of the Crisis Management Strategy)</a:t>
            </a:r>
          </a:p>
          <a:p>
            <a:pPr marL="342900" indent="-342900" algn="l">
              <a:buClr>
                <a:srgbClr val="F27954"/>
              </a:buClr>
              <a:buFont typeface="Wingdings" panose="05000000000000000000" pitchFamily="2" charset="2"/>
              <a:buChar char="ü"/>
            </a:pPr>
            <a:r>
              <a:rPr lang="en-GB" sz="2200" dirty="0">
                <a:solidFill>
                  <a:srgbClr val="666666"/>
                </a:solidFill>
              </a:rPr>
              <a:t>An </a:t>
            </a:r>
            <a:r>
              <a:rPr lang="en-GB" sz="2200" b="1" dirty="0">
                <a:solidFill>
                  <a:srgbClr val="F27954"/>
                </a:solidFill>
              </a:rPr>
              <a:t>Evacuation Plan</a:t>
            </a:r>
          </a:p>
          <a:p>
            <a:pPr marL="342900" indent="-342900">
              <a:buClr>
                <a:srgbClr val="F27954"/>
              </a:buClr>
              <a:buFont typeface="Wingdings" panose="05000000000000000000" pitchFamily="2" charset="2"/>
              <a:buChar char="ü"/>
            </a:pPr>
            <a:r>
              <a:rPr lang="en-GB" sz="2200" dirty="0">
                <a:solidFill>
                  <a:srgbClr val="666666"/>
                </a:solidFill>
              </a:rPr>
              <a:t>A </a:t>
            </a:r>
            <a:r>
              <a:rPr lang="en-GB" sz="2200" b="1" dirty="0">
                <a:solidFill>
                  <a:srgbClr val="F27954"/>
                </a:solidFill>
              </a:rPr>
              <a:t>Crisis Response Plan </a:t>
            </a:r>
            <a:r>
              <a:rPr lang="en-GB" sz="2200" dirty="0">
                <a:solidFill>
                  <a:srgbClr val="666666"/>
                </a:solidFill>
              </a:rPr>
              <a:t>for each crisis that develops a framework to respond to and manage each crisis. This includes different </a:t>
            </a:r>
            <a:r>
              <a:rPr lang="en-GB" sz="2200" b="1" dirty="0">
                <a:solidFill>
                  <a:srgbClr val="F27954"/>
                </a:solidFill>
              </a:rPr>
              <a:t>Procedures</a:t>
            </a:r>
            <a:r>
              <a:rPr lang="en-GB" sz="2200" dirty="0">
                <a:solidFill>
                  <a:srgbClr val="666666"/>
                </a:solidFill>
              </a:rPr>
              <a:t> and </a:t>
            </a:r>
            <a:r>
              <a:rPr lang="en-GB" sz="2200" b="1" dirty="0">
                <a:solidFill>
                  <a:srgbClr val="F27954"/>
                </a:solidFill>
              </a:rPr>
              <a:t>Tasks and Operations </a:t>
            </a:r>
            <a:r>
              <a:rPr lang="en-GB" sz="2200" dirty="0">
                <a:solidFill>
                  <a:srgbClr val="666666"/>
                </a:solidFill>
              </a:rPr>
              <a:t>responses required for different crises and incidents; and</a:t>
            </a:r>
          </a:p>
          <a:p>
            <a:pPr marL="342900" indent="-342900" algn="l">
              <a:buClr>
                <a:srgbClr val="F27954"/>
              </a:buClr>
              <a:buFont typeface="Wingdings" panose="05000000000000000000" pitchFamily="2" charset="2"/>
              <a:buChar char="ü"/>
            </a:pPr>
            <a:r>
              <a:rPr lang="en-GB" sz="2200" b="1" dirty="0">
                <a:solidFill>
                  <a:srgbClr val="F27954"/>
                </a:solidFill>
              </a:rPr>
              <a:t>Contact information</a:t>
            </a:r>
            <a:r>
              <a:rPr lang="en-GB" sz="2200" dirty="0">
                <a:solidFill>
                  <a:srgbClr val="666666"/>
                </a:solidFill>
              </a:rPr>
              <a:t>, including lists of staff, emergency, health and safety, tourism businesses, fire safety, and law enforcement</a:t>
            </a:r>
          </a:p>
          <a:p>
            <a:pPr marL="342900" indent="-342900" algn="l">
              <a:buClr>
                <a:srgbClr val="F27954"/>
              </a:buClr>
              <a:buFont typeface="Wingdings" panose="05000000000000000000" pitchFamily="2" charset="2"/>
              <a:buChar char="ü"/>
            </a:pPr>
            <a:r>
              <a:rPr lang="en-GB" sz="2200" dirty="0">
                <a:solidFill>
                  <a:srgbClr val="666666"/>
                </a:solidFill>
              </a:rPr>
              <a:t>Media management supported by a </a:t>
            </a:r>
            <a:r>
              <a:rPr lang="en-GB" sz="2200" b="1" dirty="0">
                <a:solidFill>
                  <a:srgbClr val="F27954"/>
                </a:solidFill>
              </a:rPr>
              <a:t>Communications Plan</a:t>
            </a:r>
          </a:p>
          <a:p>
            <a:pPr marL="342900" indent="-342900" algn="l">
              <a:buClr>
                <a:srgbClr val="F27954"/>
              </a:buClr>
              <a:buFont typeface="Wingdings" panose="05000000000000000000" pitchFamily="2" charset="2"/>
              <a:buChar char="ü"/>
            </a:pPr>
            <a:r>
              <a:rPr lang="en-GB" sz="2200" dirty="0">
                <a:solidFill>
                  <a:srgbClr val="666666"/>
                </a:solidFill>
              </a:rPr>
              <a:t>Integration with other </a:t>
            </a:r>
            <a:r>
              <a:rPr lang="en-GB" sz="2200" b="1" dirty="0">
                <a:solidFill>
                  <a:srgbClr val="F27954"/>
                </a:solidFill>
                <a:hlinkClick r:id="rId2">
                  <a:extLst>
                    <a:ext uri="{A12FA001-AC4F-418D-AE19-62706E023703}">
                      <ahyp:hlinkClr xmlns:ahyp="http://schemas.microsoft.com/office/drawing/2018/hyperlinkcolor" val="tx"/>
                    </a:ext>
                  </a:extLst>
                </a:hlinkClick>
              </a:rPr>
              <a:t>Emergency Plans</a:t>
            </a:r>
            <a:r>
              <a:rPr lang="en-GB" sz="2200" b="1" dirty="0">
                <a:solidFill>
                  <a:srgbClr val="F27954"/>
                </a:solidFill>
              </a:rPr>
              <a:t>.</a:t>
            </a:r>
          </a:p>
          <a:p>
            <a:pPr marL="342900" indent="-342900">
              <a:buClr>
                <a:srgbClr val="F27954"/>
              </a:buClr>
              <a:buFont typeface="Wingdings" panose="05000000000000000000" pitchFamily="2" charset="2"/>
              <a:buChar char="ü"/>
            </a:pPr>
            <a:endParaRPr lang="en-IE" sz="2200" dirty="0">
              <a:highlight>
                <a:srgbClr val="FFFF00"/>
              </a:highlight>
            </a:endParaRPr>
          </a:p>
        </p:txBody>
      </p:sp>
      <p:sp>
        <p:nvSpPr>
          <p:cNvPr id="4" name="Text Placeholder 3">
            <a:extLst>
              <a:ext uri="{FF2B5EF4-FFF2-40B4-BE49-F238E27FC236}">
                <a16:creationId xmlns:a16="http://schemas.microsoft.com/office/drawing/2014/main" id="{B18E68B9-98F3-F4B2-93C3-63953BC2A9E5}"/>
              </a:ext>
            </a:extLst>
          </p:cNvPr>
          <p:cNvSpPr>
            <a:spLocks noGrp="1"/>
          </p:cNvSpPr>
          <p:nvPr>
            <p:ph type="body" sz="quarter" idx="23"/>
          </p:nvPr>
        </p:nvSpPr>
        <p:spPr>
          <a:xfrm>
            <a:off x="10749497" y="6265124"/>
            <a:ext cx="1299068" cy="341263"/>
          </a:xfrm>
        </p:spPr>
        <p:txBody>
          <a:bodyPr>
            <a:noAutofit/>
          </a:bodyPr>
          <a:lstStyle/>
          <a:p>
            <a:pPr algn="ctr"/>
            <a:r>
              <a:rPr lang="en-IE" sz="2400" dirty="0">
                <a:hlinkClick r:id="rId3">
                  <a:extLst>
                    <a:ext uri="{A12FA001-AC4F-418D-AE19-62706E023703}">
                      <ahyp:hlinkClr xmlns:ahyp="http://schemas.microsoft.com/office/drawing/2018/hyperlinkcolor" val="tx"/>
                    </a:ext>
                  </a:extLst>
                </a:hlinkClick>
              </a:rPr>
              <a:t>Source</a:t>
            </a:r>
            <a:r>
              <a:rPr lang="en-IE" sz="2400" dirty="0"/>
              <a:t> </a:t>
            </a:r>
          </a:p>
        </p:txBody>
      </p:sp>
      <p:sp>
        <p:nvSpPr>
          <p:cNvPr id="6" name="Text Placeholder 4">
            <a:extLst>
              <a:ext uri="{FF2B5EF4-FFF2-40B4-BE49-F238E27FC236}">
                <a16:creationId xmlns:a16="http://schemas.microsoft.com/office/drawing/2014/main" id="{0D477473-97A4-0EB2-42AF-3C5997B1FB19}"/>
              </a:ext>
            </a:extLst>
          </p:cNvPr>
          <p:cNvSpPr txBox="1">
            <a:spLocks/>
          </p:cNvSpPr>
          <p:nvPr/>
        </p:nvSpPr>
        <p:spPr>
          <a:xfrm>
            <a:off x="275857" y="340659"/>
            <a:ext cx="4905744" cy="6355977"/>
          </a:xfrm>
          <a:prstGeom prst="rect">
            <a:avLst/>
          </a:prstGeom>
          <a:noFill/>
        </p:spPr>
        <p:txBody>
          <a:bodyPr vert="horz" lIns="91440" tIns="45720" rIns="91440" bIns="45720" rtlCol="0" anchor="t">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i="0" kern="1200">
                <a:solidFill>
                  <a:srgbClr val="F279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endParaRPr lang="en-GB" sz="6400" b="1" dirty="0">
              <a:solidFill>
                <a:schemeClr val="bg1"/>
              </a:solidFill>
            </a:endParaRPr>
          </a:p>
          <a:p>
            <a:pPr>
              <a:lnSpc>
                <a:spcPct val="110000"/>
              </a:lnSpc>
              <a:spcBef>
                <a:spcPts val="0"/>
              </a:spcBef>
            </a:pPr>
            <a:r>
              <a:rPr lang="en-GB" sz="7300" b="1" dirty="0">
                <a:solidFill>
                  <a:schemeClr val="bg1"/>
                </a:solidFill>
              </a:rPr>
              <a:t>Step 3 </a:t>
            </a:r>
          </a:p>
          <a:p>
            <a:pPr>
              <a:lnSpc>
                <a:spcPct val="110000"/>
              </a:lnSpc>
              <a:spcBef>
                <a:spcPts val="0"/>
              </a:spcBef>
            </a:pPr>
            <a:endParaRPr lang="en-GB" sz="3500" dirty="0">
              <a:solidFill>
                <a:schemeClr val="bg1"/>
              </a:solidFill>
            </a:endParaRPr>
          </a:p>
          <a:p>
            <a:pPr>
              <a:lnSpc>
                <a:spcPct val="110000"/>
              </a:lnSpc>
              <a:spcBef>
                <a:spcPts val="0"/>
              </a:spcBef>
            </a:pPr>
            <a:r>
              <a:rPr lang="en-GB" sz="5800" dirty="0">
                <a:solidFill>
                  <a:schemeClr val="bg1"/>
                </a:solidFill>
              </a:rPr>
              <a:t>Create a List of all The Key Elements a Regional Crisis Management Plan Needs to Support the CMS</a:t>
            </a:r>
          </a:p>
          <a:p>
            <a:pPr>
              <a:lnSpc>
                <a:spcPct val="110000"/>
              </a:lnSpc>
              <a:spcBef>
                <a:spcPts val="0"/>
              </a:spcBef>
            </a:pPr>
            <a:endParaRPr lang="en-GB" sz="3500" dirty="0">
              <a:solidFill>
                <a:srgbClr val="916395"/>
              </a:solidFill>
            </a:endParaRPr>
          </a:p>
          <a:p>
            <a:pPr>
              <a:lnSpc>
                <a:spcPct val="110000"/>
              </a:lnSpc>
              <a:spcBef>
                <a:spcPts val="0"/>
              </a:spcBef>
            </a:pPr>
            <a:endParaRPr lang="en-GB" sz="3500" dirty="0">
              <a:solidFill>
                <a:srgbClr val="916395"/>
              </a:solidFill>
            </a:endParaRPr>
          </a:p>
          <a:p>
            <a:pPr>
              <a:lnSpc>
                <a:spcPct val="110000"/>
              </a:lnSpc>
              <a:spcBef>
                <a:spcPts val="0"/>
              </a:spcBef>
            </a:pPr>
            <a:r>
              <a:rPr lang="en-GB" i="1" dirty="0"/>
              <a:t>Once the Crisis Management Centre Manager understands the CMS they should get to work to develop the complementary CMP. All key elements of the CMP should be aligned with the CMS elements. (See Module 5)</a:t>
            </a:r>
          </a:p>
          <a:p>
            <a:pPr>
              <a:lnSpc>
                <a:spcPct val="110000"/>
              </a:lnSpc>
              <a:spcBef>
                <a:spcPts val="0"/>
              </a:spcBef>
            </a:pPr>
            <a:endParaRPr lang="en-GB" sz="2900" b="1" dirty="0">
              <a:solidFill>
                <a:srgbClr val="4D4D4D"/>
              </a:solidFill>
            </a:endParaRPr>
          </a:p>
          <a:p>
            <a:pPr algn="l">
              <a:lnSpc>
                <a:spcPct val="110000"/>
              </a:lnSpc>
              <a:spcBef>
                <a:spcPts val="0"/>
              </a:spcBef>
            </a:pPr>
            <a:r>
              <a:rPr lang="en-GB" sz="2900" dirty="0">
                <a:solidFill>
                  <a:srgbClr val="666666"/>
                </a:solidFill>
              </a:rPr>
              <a:t>There are several </a:t>
            </a:r>
            <a:r>
              <a:rPr lang="en-GB" sz="2900" dirty="0">
                <a:solidFill>
                  <a:srgbClr val="666666"/>
                </a:solidFill>
                <a:hlinkClick r:id="rId3">
                  <a:extLst>
                    <a:ext uri="{A12FA001-AC4F-418D-AE19-62706E023703}">
                      <ahyp:hlinkClr xmlns:ahyp="http://schemas.microsoft.com/office/drawing/2018/hyperlinkcolor" val="tx"/>
                    </a:ext>
                  </a:extLst>
                </a:hlinkClick>
              </a:rPr>
              <a:t>key elements to a CMP</a:t>
            </a:r>
            <a:r>
              <a:rPr lang="en-GB" sz="2900" dirty="0">
                <a:solidFill>
                  <a:srgbClr val="666666"/>
                </a:solidFill>
              </a:rPr>
              <a:t>. According to business continuity and disaster recovery (BC/DR) expert Paul Kirvan, a crisis management plan should include:</a:t>
            </a:r>
          </a:p>
          <a:p>
            <a:pPr>
              <a:lnSpc>
                <a:spcPct val="110000"/>
              </a:lnSpc>
              <a:spcBef>
                <a:spcPts val="0"/>
              </a:spcBef>
            </a:pPr>
            <a:endParaRPr lang="en-GB" b="1" dirty="0">
              <a:solidFill>
                <a:srgbClr val="4D4D4D"/>
              </a:solidFill>
            </a:endParaRPr>
          </a:p>
          <a:p>
            <a:pPr>
              <a:lnSpc>
                <a:spcPct val="110000"/>
              </a:lnSpc>
              <a:spcBef>
                <a:spcPts val="0"/>
              </a:spcBef>
            </a:pPr>
            <a:endParaRPr lang="en-IE" dirty="0"/>
          </a:p>
        </p:txBody>
      </p:sp>
      <p:sp>
        <p:nvSpPr>
          <p:cNvPr id="3" name="TextBox 2">
            <a:extLst>
              <a:ext uri="{FF2B5EF4-FFF2-40B4-BE49-F238E27FC236}">
                <a16:creationId xmlns:a16="http://schemas.microsoft.com/office/drawing/2014/main" id="{6719A4F3-7972-103B-4604-EF81D318B204}"/>
              </a:ext>
            </a:extLst>
          </p:cNvPr>
          <p:cNvSpPr txBox="1"/>
          <p:nvPr/>
        </p:nvSpPr>
        <p:spPr>
          <a:xfrm>
            <a:off x="5471148" y="107577"/>
            <a:ext cx="6263651" cy="1631216"/>
          </a:xfrm>
          <a:prstGeom prst="rect">
            <a:avLst/>
          </a:prstGeom>
          <a:noFill/>
        </p:spPr>
        <p:txBody>
          <a:bodyPr wrap="square" rtlCol="0">
            <a:spAutoFit/>
          </a:bodyPr>
          <a:lstStyle/>
          <a:p>
            <a:pPr algn="ctr"/>
            <a:r>
              <a:rPr lang="en-GB" sz="3200" dirty="0">
                <a:solidFill>
                  <a:srgbClr val="916395"/>
                </a:solidFill>
              </a:rPr>
              <a:t>Key Elements of a Crisis Management Plan</a:t>
            </a:r>
          </a:p>
          <a:p>
            <a:pPr algn="ctr"/>
            <a:endParaRPr lang="en-IE" sz="3600" dirty="0"/>
          </a:p>
        </p:txBody>
      </p:sp>
    </p:spTree>
    <p:extLst>
      <p:ext uri="{BB962C8B-B14F-4D97-AF65-F5344CB8AC3E}">
        <p14:creationId xmlns:p14="http://schemas.microsoft.com/office/powerpoint/2010/main" val="411159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33B71E7B-26B7-DB36-9A5E-C54677538624}"/>
              </a:ext>
            </a:extLst>
          </p:cNvPr>
          <p:cNvSpPr txBox="1">
            <a:spLocks/>
          </p:cNvSpPr>
          <p:nvPr/>
        </p:nvSpPr>
        <p:spPr>
          <a:xfrm>
            <a:off x="419100" y="590550"/>
            <a:ext cx="5676900" cy="541972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fontAlgn="base">
              <a:buNone/>
            </a:pPr>
            <a:r>
              <a:rPr lang="en-GB" sz="2100" i="1" dirty="0">
                <a:solidFill>
                  <a:schemeClr val="bg1"/>
                </a:solidFill>
              </a:rPr>
              <a:t>A good </a:t>
            </a:r>
            <a:r>
              <a:rPr lang="en-GB" sz="2000" b="1" i="1" dirty="0">
                <a:solidFill>
                  <a:schemeClr val="bg1"/>
                </a:solidFill>
              </a:rPr>
              <a:t>Crisis Management Plan </a:t>
            </a:r>
            <a:r>
              <a:rPr lang="en-GB" sz="2100" i="1" dirty="0">
                <a:solidFill>
                  <a:schemeClr val="bg1"/>
                </a:solidFill>
              </a:rPr>
              <a:t>possesses a variety of elements that prepare crisis team members to effectively perform their duties when a crisis occurs,” explains Deborah Hileman, President and CEO of the </a:t>
            </a:r>
            <a:r>
              <a:rPr lang="en-GB" sz="2100" i="1" dirty="0">
                <a:solidFill>
                  <a:schemeClr val="bg1"/>
                </a:solidFill>
                <a:hlinkClick r:id="rId2">
                  <a:extLst>
                    <a:ext uri="{A12FA001-AC4F-418D-AE19-62706E023703}">
                      <ahyp:hlinkClr xmlns:ahyp="http://schemas.microsoft.com/office/drawing/2018/hyperlinkcolor" val="tx"/>
                    </a:ext>
                  </a:extLst>
                </a:hlinkClick>
              </a:rPr>
              <a:t>Institute for Crisis Management</a:t>
            </a:r>
            <a:r>
              <a:rPr lang="en-GB" sz="2100" i="1" dirty="0">
                <a:solidFill>
                  <a:schemeClr val="bg1"/>
                </a:solidFill>
              </a:rPr>
              <a:t>. </a:t>
            </a:r>
          </a:p>
          <a:p>
            <a:pPr indent="0" fontAlgn="base">
              <a:buNone/>
            </a:pPr>
            <a:endParaRPr lang="en-GB" sz="2100" i="1" dirty="0">
              <a:solidFill>
                <a:schemeClr val="bg1"/>
              </a:solidFill>
            </a:endParaRPr>
          </a:p>
          <a:p>
            <a:pPr indent="0" fontAlgn="base">
              <a:buNone/>
            </a:pPr>
            <a:r>
              <a:rPr lang="en-GB" sz="2100" i="1" dirty="0">
                <a:solidFill>
                  <a:schemeClr val="bg1"/>
                </a:solidFill>
              </a:rPr>
              <a:t>“You should include team roles and responsibilities, the chain of command, the operations </a:t>
            </a:r>
            <a:r>
              <a:rPr lang="en-GB" sz="2100" i="1" dirty="0" err="1">
                <a:solidFill>
                  <a:schemeClr val="bg1"/>
                </a:solidFill>
              </a:rPr>
              <a:t>center</a:t>
            </a:r>
            <a:r>
              <a:rPr lang="en-GB" sz="2100" i="1" dirty="0">
                <a:solidFill>
                  <a:schemeClr val="bg1"/>
                </a:solidFill>
              </a:rPr>
              <a:t> details, the command system structure, and communication, mitigation, and recovery activities. You should also include protocols that are specific to certain common scenarios.”</a:t>
            </a:r>
          </a:p>
          <a:p>
            <a:pPr indent="0" fontAlgn="base">
              <a:buNone/>
            </a:pPr>
            <a:r>
              <a:rPr lang="en-GB" sz="2100" i="1" dirty="0">
                <a:solidFill>
                  <a:schemeClr val="bg1"/>
                </a:solidFill>
              </a:rPr>
              <a:t>‘Because emergencies are unpredictable — and crises rarely unfold exactly as you’ve rehearsed — your crisis management plan must be flexible and practical. Therefore, make sure that your plan can adapt to changing circumstances and that you can realistically execute it under pressure’. </a:t>
            </a:r>
          </a:p>
          <a:p>
            <a:pPr indent="0">
              <a:lnSpc>
                <a:spcPct val="120000"/>
              </a:lnSpc>
              <a:spcBef>
                <a:spcPts val="0"/>
              </a:spcBef>
              <a:buNone/>
            </a:pPr>
            <a:endParaRPr lang="en-IE" i="1" dirty="0">
              <a:solidFill>
                <a:schemeClr val="bg1"/>
              </a:solidFill>
            </a:endParaRPr>
          </a:p>
        </p:txBody>
      </p:sp>
      <p:pic>
        <p:nvPicPr>
          <p:cNvPr id="10" name="Picture 4" descr="Deborah Hileman - Ragan Communications">
            <a:extLst>
              <a:ext uri="{FF2B5EF4-FFF2-40B4-BE49-F238E27FC236}">
                <a16:creationId xmlns:a16="http://schemas.microsoft.com/office/drawing/2014/main" id="{C7B0F1E4-8A88-0EC9-3211-D3D7EE6E15D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14335" y="590550"/>
            <a:ext cx="3743325" cy="374332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676002-C140-5FED-79A1-A9A7712C526D}"/>
              </a:ext>
            </a:extLst>
          </p:cNvPr>
          <p:cNvSpPr txBox="1"/>
          <p:nvPr/>
        </p:nvSpPr>
        <p:spPr>
          <a:xfrm>
            <a:off x="7370390" y="4336961"/>
            <a:ext cx="3487270" cy="1600438"/>
          </a:xfrm>
          <a:prstGeom prst="rect">
            <a:avLst/>
          </a:prstGeom>
          <a:noFill/>
        </p:spPr>
        <p:txBody>
          <a:bodyPr wrap="square" rtlCol="0">
            <a:spAutoFit/>
          </a:bodyPr>
          <a:lstStyle/>
          <a:p>
            <a:r>
              <a:rPr lang="en-GB" sz="1400" b="1" dirty="0">
                <a:solidFill>
                  <a:schemeClr val="bg1"/>
                </a:solidFill>
              </a:rPr>
              <a:t>Deborah Hileman, President, and CEO of the </a:t>
            </a:r>
            <a:r>
              <a:rPr lang="en-GB" sz="1400" b="1" dirty="0">
                <a:solidFill>
                  <a:schemeClr val="bg1"/>
                </a:solidFill>
                <a:hlinkClick r:id="rId2">
                  <a:extLst>
                    <a:ext uri="{A12FA001-AC4F-418D-AE19-62706E023703}">
                      <ahyp:hlinkClr xmlns:ahyp="http://schemas.microsoft.com/office/drawing/2018/hyperlinkcolor" val="tx"/>
                    </a:ext>
                  </a:extLst>
                </a:hlinkClick>
              </a:rPr>
              <a:t>Institute for Crisis Management</a:t>
            </a:r>
            <a:r>
              <a:rPr lang="en-GB" sz="1400" b="1" dirty="0">
                <a:solidFill>
                  <a:schemeClr val="bg1"/>
                </a:solidFill>
              </a:rPr>
              <a:t>.</a:t>
            </a:r>
          </a:p>
          <a:p>
            <a:endParaRPr lang="en-GB" sz="1400" b="1" dirty="0">
              <a:solidFill>
                <a:schemeClr val="bg1"/>
              </a:solidFill>
            </a:endParaRPr>
          </a:p>
          <a:p>
            <a:r>
              <a:rPr lang="en-GB" sz="1400" dirty="0">
                <a:solidFill>
                  <a:schemeClr val="bg1"/>
                </a:solidFill>
              </a:rPr>
              <a:t>R</a:t>
            </a:r>
            <a:r>
              <a:rPr lang="en-GB" sz="1400" b="0" i="0" dirty="0">
                <a:solidFill>
                  <a:schemeClr val="bg1"/>
                </a:solidFill>
                <a:effectLst/>
              </a:rPr>
              <a:t>esponsible for consulting, training, and crisis communication </a:t>
            </a:r>
            <a:r>
              <a:rPr lang="en-GB" sz="1400" dirty="0">
                <a:solidFill>
                  <a:schemeClr val="bg1"/>
                </a:solidFill>
              </a:rPr>
              <a:t>planning to help </a:t>
            </a:r>
            <a:r>
              <a:rPr lang="en-GB" sz="1400" b="0" i="0" dirty="0">
                <a:solidFill>
                  <a:schemeClr val="bg1"/>
                </a:solidFill>
                <a:effectLst/>
              </a:rPr>
              <a:t>clients plan and prepare for potential </a:t>
            </a:r>
            <a:r>
              <a:rPr lang="en-GB" sz="1400" i="0" dirty="0">
                <a:solidFill>
                  <a:schemeClr val="bg1"/>
                </a:solidFill>
                <a:effectLst/>
              </a:rPr>
              <a:t>crises, and mitigate damage when a crisis erupts. </a:t>
            </a:r>
            <a:endParaRPr lang="en-IE" sz="1400" dirty="0">
              <a:solidFill>
                <a:schemeClr val="bg1"/>
              </a:solidFill>
            </a:endParaRPr>
          </a:p>
        </p:txBody>
      </p:sp>
    </p:spTree>
    <p:extLst>
      <p:ext uri="{BB962C8B-B14F-4D97-AF65-F5344CB8AC3E}">
        <p14:creationId xmlns:p14="http://schemas.microsoft.com/office/powerpoint/2010/main" val="246546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0E6A3D-0506-B57E-A1AE-7F1E36DD46DF}"/>
              </a:ext>
            </a:extLst>
          </p:cNvPr>
          <p:cNvSpPr/>
          <p:nvPr/>
        </p:nvSpPr>
        <p:spPr>
          <a:xfrm>
            <a:off x="0" y="600633"/>
            <a:ext cx="5289803" cy="3648637"/>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85907" y="391041"/>
            <a:ext cx="6625411" cy="3722513"/>
          </a:xfrm>
        </p:spPr>
        <p:txBody>
          <a:bodyPr/>
          <a:lstStyle/>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Identify crisis management </a:t>
            </a:r>
            <a:r>
              <a:rPr lang="en-GB" sz="2000" b="1" i="0" dirty="0">
                <a:solidFill>
                  <a:srgbClr val="F27954"/>
                </a:solidFill>
                <a:effectLst/>
              </a:rPr>
              <a:t>team members</a:t>
            </a:r>
            <a:r>
              <a:rPr lang="en-GB" sz="2000" b="0" i="0" dirty="0">
                <a:solidFill>
                  <a:srgbClr val="666666"/>
                </a:solidFill>
                <a:effectLst/>
              </a:rPr>
              <a:t>.</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Identify the </a:t>
            </a:r>
            <a:r>
              <a:rPr lang="en-GB" sz="2000" b="1" dirty="0">
                <a:solidFill>
                  <a:srgbClr val="F27954"/>
                </a:solidFill>
              </a:rPr>
              <a:t>possibility</a:t>
            </a:r>
            <a:r>
              <a:rPr lang="en-GB" sz="2000" b="0" i="0" dirty="0">
                <a:solidFill>
                  <a:srgbClr val="666666"/>
                </a:solidFill>
                <a:effectLst/>
              </a:rPr>
              <a:t> of different types of crisis</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Document what </a:t>
            </a:r>
            <a:r>
              <a:rPr lang="en-GB" sz="2000" b="1" dirty="0">
                <a:solidFill>
                  <a:srgbClr val="F27954"/>
                </a:solidFill>
              </a:rPr>
              <a:t>criteria</a:t>
            </a:r>
            <a:r>
              <a:rPr lang="en-GB" sz="2000" b="0" i="0" dirty="0">
                <a:solidFill>
                  <a:srgbClr val="666666"/>
                </a:solidFill>
                <a:effectLst/>
              </a:rPr>
              <a:t> will be used to </a:t>
            </a:r>
            <a:r>
              <a:rPr lang="en-GB" sz="2000" b="1" dirty="0">
                <a:solidFill>
                  <a:srgbClr val="F27954"/>
                </a:solidFill>
              </a:rPr>
              <a:t>determine</a:t>
            </a:r>
            <a:r>
              <a:rPr lang="en-GB" sz="2000" b="0" i="0" dirty="0">
                <a:solidFill>
                  <a:srgbClr val="666666"/>
                </a:solidFill>
                <a:effectLst/>
              </a:rPr>
              <a:t> if a crisis has occurred.</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Establish </a:t>
            </a:r>
            <a:r>
              <a:rPr lang="en-GB" sz="2000" b="1" dirty="0">
                <a:solidFill>
                  <a:srgbClr val="F27954"/>
                </a:solidFill>
              </a:rPr>
              <a:t>monitoring systems </a:t>
            </a:r>
            <a:r>
              <a:rPr lang="en-GB" sz="2000" b="0" i="0" dirty="0">
                <a:solidFill>
                  <a:srgbClr val="666666"/>
                </a:solidFill>
                <a:effectLst/>
              </a:rPr>
              <a:t>and practices to detect early warning signals of any potential crisis situation.</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Specify who will be the </a:t>
            </a:r>
            <a:r>
              <a:rPr lang="en-GB" sz="2000" b="1" dirty="0">
                <a:solidFill>
                  <a:srgbClr val="F27954"/>
                </a:solidFill>
              </a:rPr>
              <a:t>spokesperson(s)</a:t>
            </a:r>
            <a:r>
              <a:rPr lang="en-GB" sz="2000" b="0" i="0" dirty="0">
                <a:solidFill>
                  <a:srgbClr val="666666"/>
                </a:solidFill>
                <a:effectLst/>
              </a:rPr>
              <a:t> in the event of a crisis.</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Provide a list of</a:t>
            </a:r>
            <a:r>
              <a:rPr lang="en-GB" sz="2000" dirty="0">
                <a:solidFill>
                  <a:srgbClr val="666666"/>
                </a:solidFill>
              </a:rPr>
              <a:t> key </a:t>
            </a:r>
            <a:r>
              <a:rPr lang="en-GB" sz="2000" b="1" dirty="0">
                <a:solidFill>
                  <a:srgbClr val="F27954"/>
                </a:solidFill>
              </a:rPr>
              <a:t>emergency contacts</a:t>
            </a:r>
            <a:r>
              <a:rPr lang="en-GB" sz="2000" b="0" i="0" dirty="0">
                <a:solidFill>
                  <a:srgbClr val="666666"/>
                </a:solidFill>
                <a:effectLst/>
              </a:rPr>
              <a:t>.</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Document </a:t>
            </a:r>
            <a:r>
              <a:rPr lang="en-GB" sz="2000" b="1" dirty="0">
                <a:solidFill>
                  <a:srgbClr val="F27954"/>
                </a:solidFill>
              </a:rPr>
              <a:t>who will need to be notified </a:t>
            </a:r>
            <a:r>
              <a:rPr lang="en-GB" sz="2000" b="0" i="0" dirty="0">
                <a:solidFill>
                  <a:srgbClr val="666666"/>
                </a:solidFill>
                <a:effectLst/>
              </a:rPr>
              <a:t>in the event of a crisis and how that notification will be made.</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Identify a </a:t>
            </a:r>
            <a:r>
              <a:rPr lang="en-GB" sz="2000" b="1" dirty="0">
                <a:solidFill>
                  <a:srgbClr val="F27954"/>
                </a:solidFill>
              </a:rPr>
              <a:t>process to </a:t>
            </a:r>
            <a:r>
              <a:rPr lang="en-GB" sz="2000" b="1" dirty="0">
                <a:solidFill>
                  <a:srgbClr val="F27954"/>
                </a:solidFill>
                <a:hlinkClick r:id="rId2">
                  <a:extLst>
                    <a:ext uri="{A12FA001-AC4F-418D-AE19-62706E023703}">
                      <ahyp:hlinkClr xmlns:ahyp="http://schemas.microsoft.com/office/drawing/2018/hyperlinkcolor" val="tx"/>
                    </a:ext>
                  </a:extLst>
                </a:hlinkClick>
              </a:rPr>
              <a:t>assess the incident</a:t>
            </a:r>
            <a:r>
              <a:rPr lang="en-GB" sz="2000" dirty="0">
                <a:solidFill>
                  <a:srgbClr val="666666"/>
                </a:solidFill>
              </a:rPr>
              <a:t> or crisis</a:t>
            </a:r>
            <a:r>
              <a:rPr lang="en-GB" sz="2000" b="0" i="0" dirty="0">
                <a:solidFill>
                  <a:srgbClr val="666666"/>
                </a:solidFill>
                <a:effectLst/>
              </a:rPr>
              <a:t> its potential severity and how it will impact the region and stakeholders.</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Identify and document tailored </a:t>
            </a:r>
            <a:r>
              <a:rPr lang="en-GB" sz="2000" b="1" i="0" dirty="0">
                <a:solidFill>
                  <a:srgbClr val="F27954"/>
                </a:solidFill>
                <a:effectLst/>
              </a:rPr>
              <a:t>processes and </a:t>
            </a:r>
            <a:r>
              <a:rPr lang="en-GB" sz="2000" b="1" dirty="0">
                <a:solidFill>
                  <a:srgbClr val="F27954"/>
                </a:solidFill>
              </a:rPr>
              <a:t>procedures </a:t>
            </a:r>
            <a:r>
              <a:rPr lang="en-GB" sz="2000" dirty="0">
                <a:solidFill>
                  <a:srgbClr val="666666"/>
                </a:solidFill>
              </a:rPr>
              <a:t>needed to respond </a:t>
            </a:r>
            <a:r>
              <a:rPr lang="en-GB" sz="2000" b="0" i="0" dirty="0">
                <a:solidFill>
                  <a:srgbClr val="666666"/>
                </a:solidFill>
                <a:effectLst/>
              </a:rPr>
              <a:t>to a crisis and select emergency assembly points where people can go.</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Develop a </a:t>
            </a:r>
            <a:r>
              <a:rPr lang="en-GB" sz="2000" b="1" dirty="0">
                <a:solidFill>
                  <a:srgbClr val="F27954"/>
                </a:solidFill>
              </a:rPr>
              <a:t>strategy for social media </a:t>
            </a:r>
            <a:r>
              <a:rPr lang="en-GB" sz="2000" b="0" i="0" dirty="0">
                <a:solidFill>
                  <a:srgbClr val="666666"/>
                </a:solidFill>
                <a:effectLst/>
              </a:rPr>
              <a:t>posting and response.</a:t>
            </a:r>
          </a:p>
          <a:p>
            <a:pPr marL="457200" indent="-457200" algn="l">
              <a:lnSpc>
                <a:spcPct val="100000"/>
              </a:lnSpc>
              <a:spcBef>
                <a:spcPts val="0"/>
              </a:spcBef>
              <a:buClr>
                <a:srgbClr val="F27954"/>
              </a:buClr>
              <a:buFont typeface="Wingdings" panose="05000000000000000000" pitchFamily="2" charset="2"/>
              <a:buChar char="ü"/>
            </a:pPr>
            <a:r>
              <a:rPr lang="en-GB" sz="2000" b="0" i="0" dirty="0">
                <a:solidFill>
                  <a:srgbClr val="666666"/>
                </a:solidFill>
                <a:effectLst/>
              </a:rPr>
              <a:t>Provide a </a:t>
            </a:r>
            <a:r>
              <a:rPr lang="en-GB" sz="2000" b="1" dirty="0">
                <a:solidFill>
                  <a:srgbClr val="F27954"/>
                </a:solidFill>
              </a:rPr>
              <a:t>process for testing </a:t>
            </a:r>
            <a:r>
              <a:rPr lang="en-GB" sz="2000" b="0" i="0" dirty="0">
                <a:solidFill>
                  <a:srgbClr val="666666"/>
                </a:solidFill>
                <a:effectLst/>
              </a:rPr>
              <a:t>the effectiveness of the crisis management plan and update it on a regular basis.</a:t>
            </a:r>
          </a:p>
          <a:p>
            <a:pPr marL="342900" indent="-342900">
              <a:lnSpc>
                <a:spcPct val="100000"/>
              </a:lnSpc>
              <a:spcBef>
                <a:spcPts val="0"/>
              </a:spcBef>
              <a:buFont typeface="Wingdings" panose="05000000000000000000" pitchFamily="2" charset="2"/>
              <a:buChar char="ü"/>
            </a:pPr>
            <a:endParaRPr lang="en-IE" sz="2000" dirty="0"/>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385482" y="600635"/>
            <a:ext cx="4397913" cy="5773271"/>
          </a:xfrm>
        </p:spPr>
        <p:txBody>
          <a:bodyPr>
            <a:normAutofit fontScale="85000" lnSpcReduction="10000"/>
          </a:bodyPr>
          <a:lstStyle/>
          <a:p>
            <a:pPr algn="l">
              <a:lnSpc>
                <a:spcPct val="110000"/>
              </a:lnSpc>
              <a:spcBef>
                <a:spcPts val="0"/>
              </a:spcBef>
            </a:pPr>
            <a:r>
              <a:rPr lang="en-GB" sz="4300" b="1" i="0" dirty="0">
                <a:solidFill>
                  <a:schemeClr val="bg1"/>
                </a:solidFill>
                <a:effectLst/>
              </a:rPr>
              <a:t>Step 4 </a:t>
            </a:r>
          </a:p>
          <a:p>
            <a:pPr algn="l">
              <a:lnSpc>
                <a:spcPct val="110000"/>
              </a:lnSpc>
              <a:spcBef>
                <a:spcPts val="0"/>
              </a:spcBef>
            </a:pPr>
            <a:endParaRPr lang="en-GB" sz="3500" b="1" i="0" dirty="0">
              <a:solidFill>
                <a:schemeClr val="bg1"/>
              </a:solidFill>
              <a:effectLst/>
            </a:endParaRPr>
          </a:p>
          <a:p>
            <a:pPr algn="l">
              <a:lnSpc>
                <a:spcPct val="110000"/>
              </a:lnSpc>
              <a:spcBef>
                <a:spcPts val="0"/>
              </a:spcBef>
            </a:pPr>
            <a:r>
              <a:rPr lang="en-GB" sz="3200" b="0" i="0" dirty="0">
                <a:solidFill>
                  <a:schemeClr val="bg1"/>
                </a:solidFill>
                <a:effectLst/>
              </a:rPr>
              <a:t>Aim to Tackle the Following CMP Initiatives First to Ensure Effectiveness. Extend th</a:t>
            </a:r>
            <a:r>
              <a:rPr lang="en-GB" sz="3200" dirty="0">
                <a:solidFill>
                  <a:schemeClr val="bg1"/>
                </a:solidFill>
              </a:rPr>
              <a:t>e List with the Regional Crisis Audit Findings and Results.</a:t>
            </a:r>
            <a:endParaRPr lang="en-GB" sz="3200" b="0" i="0" dirty="0">
              <a:solidFill>
                <a:schemeClr val="bg1"/>
              </a:solidFill>
              <a:effectLst/>
            </a:endParaRPr>
          </a:p>
          <a:p>
            <a:pPr algn="l">
              <a:lnSpc>
                <a:spcPct val="110000"/>
              </a:lnSpc>
              <a:spcBef>
                <a:spcPts val="0"/>
              </a:spcBef>
            </a:pPr>
            <a:endParaRPr lang="en-GB" sz="3200" dirty="0">
              <a:solidFill>
                <a:schemeClr val="bg1"/>
              </a:solidFill>
            </a:endParaRPr>
          </a:p>
          <a:p>
            <a:pPr algn="l">
              <a:lnSpc>
                <a:spcPct val="110000"/>
              </a:lnSpc>
              <a:spcBef>
                <a:spcPts val="0"/>
              </a:spcBef>
            </a:pPr>
            <a:endParaRPr lang="en-GB" sz="3200" b="1" dirty="0">
              <a:solidFill>
                <a:schemeClr val="bg1"/>
              </a:solidFill>
            </a:endParaRPr>
          </a:p>
          <a:p>
            <a:pPr algn="l">
              <a:lnSpc>
                <a:spcPct val="110000"/>
              </a:lnSpc>
              <a:spcBef>
                <a:spcPts val="0"/>
              </a:spcBef>
            </a:pPr>
            <a:r>
              <a:rPr lang="en-GB" sz="2600" b="0" i="1" dirty="0">
                <a:effectLst/>
              </a:rPr>
              <a:t>Crisis Management Plans </a:t>
            </a:r>
            <a:r>
              <a:rPr lang="en-GB" sz="2600" i="1" dirty="0"/>
              <a:t>involve a lot of ‘planning’,</a:t>
            </a:r>
            <a:r>
              <a:rPr lang="en-GB" sz="2600" b="0" i="1" dirty="0">
                <a:effectLst/>
              </a:rPr>
              <a:t> preparation, analysis, discussion, development of processes and procedures and testing and training.</a:t>
            </a:r>
          </a:p>
          <a:p>
            <a:pPr>
              <a:lnSpc>
                <a:spcPct val="110000"/>
              </a:lnSpc>
              <a:spcBef>
                <a:spcPts val="0"/>
              </a:spcBef>
            </a:pPr>
            <a:endParaRPr lang="en-GB" b="1" i="0" dirty="0">
              <a:solidFill>
                <a:srgbClr val="4D4D4D"/>
              </a:solidFill>
              <a:effectLst/>
            </a:endParaRPr>
          </a:p>
          <a:p>
            <a:pPr>
              <a:lnSpc>
                <a:spcPct val="110000"/>
              </a:lnSpc>
              <a:spcBef>
                <a:spcPts val="0"/>
              </a:spcBef>
            </a:pPr>
            <a:endParaRPr lang="en-IE" dirty="0"/>
          </a:p>
        </p:txBody>
      </p:sp>
      <p:sp>
        <p:nvSpPr>
          <p:cNvPr id="6" name="Text Placeholder 5">
            <a:extLst>
              <a:ext uri="{FF2B5EF4-FFF2-40B4-BE49-F238E27FC236}">
                <a16:creationId xmlns:a16="http://schemas.microsoft.com/office/drawing/2014/main" id="{99634BE5-1808-DE4A-CDDF-C777DFE98B4A}"/>
              </a:ext>
            </a:extLst>
          </p:cNvPr>
          <p:cNvSpPr>
            <a:spLocks noGrp="1"/>
          </p:cNvSpPr>
          <p:nvPr>
            <p:ph type="body" sz="quarter" idx="24"/>
          </p:nvPr>
        </p:nvSpPr>
        <p:spPr/>
        <p:txBody>
          <a:bodyPr/>
          <a:lstStyle/>
          <a:p>
            <a:r>
              <a:rPr lang="en-IE" dirty="0"/>
              <a:t>1</a:t>
            </a:r>
          </a:p>
        </p:txBody>
      </p:sp>
    </p:spTree>
    <p:extLst>
      <p:ext uri="{BB962C8B-B14F-4D97-AF65-F5344CB8AC3E}">
        <p14:creationId xmlns:p14="http://schemas.microsoft.com/office/powerpoint/2010/main" val="401884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674076-4EDB-05F8-C565-92DF227376AE}"/>
              </a:ext>
            </a:extLst>
          </p:cNvPr>
          <p:cNvSpPr>
            <a:spLocks noGrp="1"/>
          </p:cNvSpPr>
          <p:nvPr>
            <p:ph type="body" sz="quarter" idx="15"/>
          </p:nvPr>
        </p:nvSpPr>
        <p:spPr/>
        <p:txBody>
          <a:bodyPr/>
          <a:lstStyle/>
          <a:p>
            <a:r>
              <a:rPr lang="en-IE" sz="2400" b="1" dirty="0"/>
              <a:t>1</a:t>
            </a:r>
          </a:p>
        </p:txBody>
      </p:sp>
      <p:sp>
        <p:nvSpPr>
          <p:cNvPr id="3" name="Text Placeholder 2">
            <a:extLst>
              <a:ext uri="{FF2B5EF4-FFF2-40B4-BE49-F238E27FC236}">
                <a16:creationId xmlns:a16="http://schemas.microsoft.com/office/drawing/2014/main" id="{6299F955-ED59-83B0-A425-A35A1934D4B1}"/>
              </a:ext>
            </a:extLst>
          </p:cNvPr>
          <p:cNvSpPr>
            <a:spLocks noGrp="1"/>
          </p:cNvSpPr>
          <p:nvPr>
            <p:ph type="body" sz="quarter" idx="14"/>
          </p:nvPr>
        </p:nvSpPr>
        <p:spPr>
          <a:xfrm>
            <a:off x="7538959" y="249079"/>
            <a:ext cx="4545465" cy="822373"/>
          </a:xfrm>
        </p:spPr>
        <p:txBody>
          <a:bodyPr/>
          <a:lstStyle/>
          <a:p>
            <a:pPr>
              <a:lnSpc>
                <a:spcPct val="100000"/>
              </a:lnSpc>
              <a:spcBef>
                <a:spcPts val="0"/>
              </a:spcBef>
            </a:pPr>
            <a:r>
              <a:rPr lang="en-IE" sz="2000" b="1" dirty="0"/>
              <a:t>Introduction to the Purpose of a Regional Tourism Crisis Management Plan</a:t>
            </a:r>
            <a:endParaRPr lang="en-IE" sz="1800" dirty="0"/>
          </a:p>
        </p:txBody>
      </p:sp>
      <p:sp>
        <p:nvSpPr>
          <p:cNvPr id="8" name="Text Placeholder 7">
            <a:extLst>
              <a:ext uri="{FF2B5EF4-FFF2-40B4-BE49-F238E27FC236}">
                <a16:creationId xmlns:a16="http://schemas.microsoft.com/office/drawing/2014/main" id="{99EA1760-7B66-AEF3-CA31-7887A3BB5EC6}"/>
              </a:ext>
            </a:extLst>
          </p:cNvPr>
          <p:cNvSpPr>
            <a:spLocks noGrp="1"/>
          </p:cNvSpPr>
          <p:nvPr>
            <p:ph type="body" sz="quarter" idx="20"/>
          </p:nvPr>
        </p:nvSpPr>
        <p:spPr/>
        <p:txBody>
          <a:bodyPr/>
          <a:lstStyle/>
          <a:p>
            <a:pPr>
              <a:lnSpc>
                <a:spcPct val="100000"/>
              </a:lnSpc>
              <a:spcBef>
                <a:spcPts val="0"/>
              </a:spcBef>
            </a:pPr>
            <a:r>
              <a:rPr lang="en-IE" sz="2000" b="1" dirty="0"/>
              <a:t>What Happens if a Region Doesn’t Have  A Crisis Management Plan</a:t>
            </a:r>
            <a:endParaRPr lang="en-IE" sz="1800" dirty="0"/>
          </a:p>
        </p:txBody>
      </p:sp>
      <p:sp>
        <p:nvSpPr>
          <p:cNvPr id="9" name="Text Placeholder 8">
            <a:extLst>
              <a:ext uri="{FF2B5EF4-FFF2-40B4-BE49-F238E27FC236}">
                <a16:creationId xmlns:a16="http://schemas.microsoft.com/office/drawing/2014/main" id="{9D67DCD8-9098-EDB9-1EAE-F9BE704F6AEB}"/>
              </a:ext>
            </a:extLst>
          </p:cNvPr>
          <p:cNvSpPr>
            <a:spLocks noGrp="1"/>
          </p:cNvSpPr>
          <p:nvPr>
            <p:ph type="body" sz="quarter" idx="21"/>
          </p:nvPr>
        </p:nvSpPr>
        <p:spPr/>
        <p:txBody>
          <a:bodyPr/>
          <a:lstStyle/>
          <a:p>
            <a:r>
              <a:rPr lang="en-IE" b="1" dirty="0"/>
              <a:t>3</a:t>
            </a:r>
          </a:p>
        </p:txBody>
      </p:sp>
      <p:sp>
        <p:nvSpPr>
          <p:cNvPr id="10" name="Text Placeholder 9">
            <a:extLst>
              <a:ext uri="{FF2B5EF4-FFF2-40B4-BE49-F238E27FC236}">
                <a16:creationId xmlns:a16="http://schemas.microsoft.com/office/drawing/2014/main" id="{978EE96B-B2C0-2891-EB92-0E4281960F57}"/>
              </a:ext>
            </a:extLst>
          </p:cNvPr>
          <p:cNvSpPr>
            <a:spLocks noGrp="1"/>
          </p:cNvSpPr>
          <p:nvPr>
            <p:ph type="body" sz="quarter" idx="22"/>
          </p:nvPr>
        </p:nvSpPr>
        <p:spPr>
          <a:xfrm>
            <a:off x="7511069" y="2364353"/>
            <a:ext cx="4465067" cy="822373"/>
          </a:xfrm>
        </p:spPr>
        <p:txBody>
          <a:bodyPr/>
          <a:lstStyle/>
          <a:p>
            <a:pPr>
              <a:lnSpc>
                <a:spcPct val="100000"/>
              </a:lnSpc>
              <a:spcBef>
                <a:spcPts val="0"/>
              </a:spcBef>
            </a:pPr>
            <a:r>
              <a:rPr lang="en-IE" sz="2000" b="1" dirty="0"/>
              <a:t>How to Develop an Effective Regional Crisis Management Plan</a:t>
            </a:r>
            <a:endParaRPr lang="en-IE" sz="2000" dirty="0"/>
          </a:p>
        </p:txBody>
      </p:sp>
      <p:sp>
        <p:nvSpPr>
          <p:cNvPr id="11" name="Text Placeholder 10">
            <a:extLst>
              <a:ext uri="{FF2B5EF4-FFF2-40B4-BE49-F238E27FC236}">
                <a16:creationId xmlns:a16="http://schemas.microsoft.com/office/drawing/2014/main" id="{D8293B55-B203-22E4-4B91-38CF29097488}"/>
              </a:ext>
            </a:extLst>
          </p:cNvPr>
          <p:cNvSpPr>
            <a:spLocks noGrp="1"/>
          </p:cNvSpPr>
          <p:nvPr>
            <p:ph type="body" sz="quarter" idx="23"/>
          </p:nvPr>
        </p:nvSpPr>
        <p:spPr/>
        <p:txBody>
          <a:bodyPr/>
          <a:lstStyle/>
          <a:p>
            <a:r>
              <a:rPr lang="en-IE" b="1" dirty="0"/>
              <a:t>4</a:t>
            </a:r>
          </a:p>
        </p:txBody>
      </p:sp>
      <p:sp>
        <p:nvSpPr>
          <p:cNvPr id="12" name="Text Placeholder 11">
            <a:extLst>
              <a:ext uri="{FF2B5EF4-FFF2-40B4-BE49-F238E27FC236}">
                <a16:creationId xmlns:a16="http://schemas.microsoft.com/office/drawing/2014/main" id="{3066462E-9A3F-0CE0-D834-74EE5BB24761}"/>
              </a:ext>
            </a:extLst>
          </p:cNvPr>
          <p:cNvSpPr>
            <a:spLocks noGrp="1"/>
          </p:cNvSpPr>
          <p:nvPr>
            <p:ph type="body" sz="quarter" idx="24"/>
          </p:nvPr>
        </p:nvSpPr>
        <p:spPr/>
        <p:txBody>
          <a:bodyPr/>
          <a:lstStyle/>
          <a:p>
            <a:r>
              <a:rPr lang="en-IE" sz="2000" b="1" dirty="0"/>
              <a:t>Crisis Management Plan Template</a:t>
            </a:r>
            <a:endParaRPr lang="en-IE" sz="2000" dirty="0"/>
          </a:p>
        </p:txBody>
      </p:sp>
      <p:sp>
        <p:nvSpPr>
          <p:cNvPr id="6" name="Text Placeholder 5">
            <a:extLst>
              <a:ext uri="{FF2B5EF4-FFF2-40B4-BE49-F238E27FC236}">
                <a16:creationId xmlns:a16="http://schemas.microsoft.com/office/drawing/2014/main" id="{8F2E9FD1-0F11-D5F4-8BA7-544EB47F64BA}"/>
              </a:ext>
            </a:extLst>
          </p:cNvPr>
          <p:cNvSpPr>
            <a:spLocks noGrp="1"/>
          </p:cNvSpPr>
          <p:nvPr>
            <p:ph type="body" sz="quarter" idx="18"/>
          </p:nvPr>
        </p:nvSpPr>
        <p:spPr>
          <a:xfrm>
            <a:off x="1129553" y="1428648"/>
            <a:ext cx="5118846" cy="4546458"/>
          </a:xfrm>
        </p:spPr>
        <p:txBody>
          <a:bodyPr>
            <a:noAutofit/>
          </a:bodyPr>
          <a:lstStyle/>
          <a:p>
            <a:pPr marL="0" indent="0">
              <a:lnSpc>
                <a:spcPct val="100000"/>
              </a:lnSpc>
              <a:spcBef>
                <a:spcPts val="0"/>
              </a:spcBef>
            </a:pPr>
            <a:r>
              <a:rPr lang="en-GB" sz="2000" b="0" i="0" dirty="0">
                <a:solidFill>
                  <a:schemeClr val="bg1"/>
                </a:solidFill>
                <a:effectLst/>
              </a:rPr>
              <a:t>This Module is designe</a:t>
            </a:r>
            <a:r>
              <a:rPr lang="en-GB" sz="2000" dirty="0"/>
              <a:t>d to guide regional crisis management teams and centres to formulate and implement the Crisis Management Plan which is designed to support the Crisis Management Strategy. It provides </a:t>
            </a:r>
            <a:r>
              <a:rPr lang="en-GB" sz="2000" b="0" i="0" dirty="0">
                <a:solidFill>
                  <a:schemeClr val="bg1"/>
                </a:solidFill>
                <a:effectLst/>
              </a:rPr>
              <a:t>guidance and examples to regional tourism crisis management, including pre-event planning, managing the crisis, and post-event activities. It shows how to create a crisis management plan for a tourism region and all the elements, activities, procedures, and resources needed to assist a region to respond to an eminent crisis. In addition to many other modules in this course there are also free downloadable </a:t>
            </a:r>
            <a:r>
              <a:rPr lang="en-GB" sz="2000" b="0" i="0" u="sng" dirty="0">
                <a:solidFill>
                  <a:schemeClr val="bg1"/>
                </a:solidFill>
                <a:effectLst/>
                <a:hlinkClick r:id="rId2">
                  <a:extLst>
                    <a:ext uri="{A12FA001-AC4F-418D-AE19-62706E023703}">
                      <ahyp:hlinkClr xmlns:ahyp="http://schemas.microsoft.com/office/drawing/2018/hyperlinkcolor" val="tx"/>
                    </a:ext>
                  </a:extLst>
                </a:hlinkClick>
              </a:rPr>
              <a:t>crisis management plan template</a:t>
            </a:r>
            <a:r>
              <a:rPr lang="en-GB" sz="2000" b="0" i="0" u="sng" dirty="0">
                <a:solidFill>
                  <a:schemeClr val="bg1"/>
                </a:solidFill>
                <a:effectLst/>
              </a:rPr>
              <a:t>s</a:t>
            </a:r>
            <a:r>
              <a:rPr lang="en-GB" sz="2000" b="0" i="0" dirty="0">
                <a:solidFill>
                  <a:schemeClr val="bg1"/>
                </a:solidFill>
                <a:effectLst/>
              </a:rPr>
              <a:t> and checklists to help aid implement the design of a CMP.</a:t>
            </a:r>
          </a:p>
          <a:p>
            <a:pPr marL="0" indent="0">
              <a:lnSpc>
                <a:spcPct val="100000"/>
              </a:lnSpc>
              <a:spcBef>
                <a:spcPts val="0"/>
              </a:spcBef>
            </a:pPr>
            <a:r>
              <a:rPr lang="en-GB" sz="2000" dirty="0"/>
              <a:t>. </a:t>
            </a:r>
            <a:endParaRPr lang="en-IE" sz="2000" dirty="0"/>
          </a:p>
        </p:txBody>
      </p:sp>
      <p:sp>
        <p:nvSpPr>
          <p:cNvPr id="5" name="Text Placeholder 4">
            <a:extLst>
              <a:ext uri="{FF2B5EF4-FFF2-40B4-BE49-F238E27FC236}">
                <a16:creationId xmlns:a16="http://schemas.microsoft.com/office/drawing/2014/main" id="{C15AF00C-A19E-6EB0-8FE5-5DAAD3B7E96D}"/>
              </a:ext>
            </a:extLst>
          </p:cNvPr>
          <p:cNvSpPr>
            <a:spLocks noGrp="1"/>
          </p:cNvSpPr>
          <p:nvPr>
            <p:ph type="body" sz="quarter" idx="16"/>
          </p:nvPr>
        </p:nvSpPr>
        <p:spPr>
          <a:xfrm>
            <a:off x="1057836" y="191861"/>
            <a:ext cx="5038164" cy="603631"/>
          </a:xfrm>
        </p:spPr>
        <p:txBody>
          <a:bodyPr>
            <a:normAutofit/>
          </a:bodyPr>
          <a:lstStyle/>
          <a:p>
            <a:pPr algn="ctr"/>
            <a:r>
              <a:rPr lang="en-IE" sz="3200" b="1" dirty="0"/>
              <a:t>Table of Contents</a:t>
            </a:r>
            <a:endParaRPr lang="en-IE" sz="3200" dirty="0"/>
          </a:p>
        </p:txBody>
      </p:sp>
      <p:sp>
        <p:nvSpPr>
          <p:cNvPr id="2" name="Text Placeholder 3">
            <a:extLst>
              <a:ext uri="{FF2B5EF4-FFF2-40B4-BE49-F238E27FC236}">
                <a16:creationId xmlns:a16="http://schemas.microsoft.com/office/drawing/2014/main" id="{697081DD-F0EA-CAC1-3F90-4BE0FB908626}"/>
              </a:ext>
            </a:extLst>
          </p:cNvPr>
          <p:cNvSpPr txBox="1">
            <a:spLocks/>
          </p:cNvSpPr>
          <p:nvPr/>
        </p:nvSpPr>
        <p:spPr>
          <a:xfrm>
            <a:off x="6795194" y="139113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a:t>2</a:t>
            </a:r>
          </a:p>
        </p:txBody>
      </p:sp>
      <p:sp>
        <p:nvSpPr>
          <p:cNvPr id="15" name="Text Placeholder 3">
            <a:extLst>
              <a:ext uri="{FF2B5EF4-FFF2-40B4-BE49-F238E27FC236}">
                <a16:creationId xmlns:a16="http://schemas.microsoft.com/office/drawing/2014/main" id="{977E095A-2B7B-6302-5BDF-0CAD38931053}"/>
              </a:ext>
            </a:extLst>
          </p:cNvPr>
          <p:cNvSpPr txBox="1">
            <a:spLocks/>
          </p:cNvSpPr>
          <p:nvPr/>
        </p:nvSpPr>
        <p:spPr>
          <a:xfrm>
            <a:off x="1057836" y="668257"/>
            <a:ext cx="5038164" cy="8772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dirty="0"/>
              <a:t>Regional Tourism Crisis Management Plan</a:t>
            </a:r>
          </a:p>
          <a:p>
            <a:pPr algn="ctr">
              <a:lnSpc>
                <a:spcPct val="100000"/>
              </a:lnSpc>
              <a:spcBef>
                <a:spcPts val="0"/>
              </a:spcBef>
            </a:pPr>
            <a:endParaRPr lang="en-IE" sz="2400" dirty="0"/>
          </a:p>
        </p:txBody>
      </p:sp>
      <p:sp>
        <p:nvSpPr>
          <p:cNvPr id="7" name="Text Placeholder 12">
            <a:extLst>
              <a:ext uri="{FF2B5EF4-FFF2-40B4-BE49-F238E27FC236}">
                <a16:creationId xmlns:a16="http://schemas.microsoft.com/office/drawing/2014/main" id="{0C26555A-8B9B-5B5D-5B2D-34845259EA8B}"/>
              </a:ext>
            </a:extLst>
          </p:cNvPr>
          <p:cNvSpPr txBox="1">
            <a:spLocks/>
          </p:cNvSpPr>
          <p:nvPr/>
        </p:nvSpPr>
        <p:spPr>
          <a:xfrm>
            <a:off x="6885694" y="5657606"/>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6</a:t>
            </a:r>
          </a:p>
        </p:txBody>
      </p:sp>
    </p:spTree>
    <p:extLst>
      <p:ext uri="{BB962C8B-B14F-4D97-AF65-F5344CB8AC3E}">
        <p14:creationId xmlns:p14="http://schemas.microsoft.com/office/powerpoint/2010/main" val="2328273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578622" y="466166"/>
            <a:ext cx="9274572" cy="5609204"/>
          </a:xfrm>
        </p:spPr>
        <p:txBody>
          <a:bodyPr>
            <a:normAutofit fontScale="92500" lnSpcReduction="10000"/>
          </a:bodyPr>
          <a:lstStyle/>
          <a:p>
            <a:pPr marL="0" indent="0">
              <a:lnSpc>
                <a:spcPct val="100000"/>
              </a:lnSpc>
              <a:spcBef>
                <a:spcPts val="0"/>
              </a:spcBef>
            </a:pPr>
            <a:endParaRPr lang="en-GB" b="0" i="0" dirty="0">
              <a:effectLst/>
            </a:endParaRPr>
          </a:p>
          <a:p>
            <a:pPr marL="0" indent="0">
              <a:lnSpc>
                <a:spcPct val="100000"/>
              </a:lnSpc>
              <a:spcBef>
                <a:spcPts val="0"/>
              </a:spcBef>
            </a:pPr>
            <a:r>
              <a:rPr lang="en-GB" sz="2600" dirty="0"/>
              <a:t>This study states the type of initiatives that should be included in a CMP </a:t>
            </a:r>
            <a:endParaRPr lang="en-GB" sz="2600" b="0" i="0" dirty="0">
              <a:effectLst/>
            </a:endParaRPr>
          </a:p>
          <a:p>
            <a:pPr marL="0" indent="0">
              <a:lnSpc>
                <a:spcPct val="100000"/>
              </a:lnSpc>
              <a:spcBef>
                <a:spcPts val="0"/>
              </a:spcBef>
            </a:pPr>
            <a:endParaRPr lang="en-GB" sz="2600" dirty="0"/>
          </a:p>
          <a:p>
            <a:pPr marL="0" indent="0">
              <a:lnSpc>
                <a:spcPct val="100000"/>
              </a:lnSpc>
              <a:spcBef>
                <a:spcPts val="0"/>
              </a:spcBef>
            </a:pPr>
            <a:r>
              <a:rPr lang="en-GB" b="0" i="0" dirty="0">
                <a:effectLst/>
              </a:rPr>
              <a:t>Tourism </a:t>
            </a:r>
            <a:r>
              <a:rPr lang="en-GB" dirty="0"/>
              <a:t>destination safety management can involve a number of initiatives (e.g. safety warnings, public rules, crisis management, emergency rescue services, and disaster recovery </a:t>
            </a:r>
            <a:r>
              <a:rPr lang="en-GB" b="0" i="0" dirty="0">
                <a:effectLst/>
              </a:rPr>
              <a:t>plans) (</a:t>
            </a:r>
            <a:r>
              <a:rPr lang="en-GB" b="0" i="0" u="none" strike="noStrike" dirty="0" err="1">
                <a:effectLst/>
                <a:hlinkClick r:id="rId2">
                  <a:extLst>
                    <a:ext uri="{A12FA001-AC4F-418D-AE19-62706E023703}">
                      <ahyp:hlinkClr xmlns:ahyp="http://schemas.microsoft.com/office/drawing/2018/hyperlinkcolor" val="tx"/>
                    </a:ext>
                  </a:extLst>
                </a:hlinkClick>
              </a:rPr>
              <a:t>Becken</a:t>
            </a:r>
            <a:r>
              <a:rPr lang="en-GB" b="0" i="0" u="none" strike="noStrike" dirty="0">
                <a:effectLst/>
                <a:hlinkClick r:id="rId2">
                  <a:extLst>
                    <a:ext uri="{A12FA001-AC4F-418D-AE19-62706E023703}">
                      <ahyp:hlinkClr xmlns:ahyp="http://schemas.microsoft.com/office/drawing/2018/hyperlinkcolor" val="tx"/>
                    </a:ext>
                  </a:extLst>
                </a:hlinkClick>
              </a:rPr>
              <a:t> &amp; Hughey, 2013</a:t>
            </a:r>
            <a:r>
              <a:rPr lang="en-GB" b="0" i="0" dirty="0">
                <a:effectLst/>
              </a:rPr>
              <a:t>; </a:t>
            </a:r>
            <a:r>
              <a:rPr lang="en-GB" b="0" i="0" u="none" strike="noStrike" dirty="0" err="1">
                <a:effectLst/>
                <a:hlinkClick r:id="rId3">
                  <a:extLst>
                    <a:ext uri="{A12FA001-AC4F-418D-AE19-62706E023703}">
                      <ahyp:hlinkClr xmlns:ahyp="http://schemas.microsoft.com/office/drawing/2018/hyperlinkcolor" val="tx"/>
                    </a:ext>
                  </a:extLst>
                </a:hlinkClick>
              </a:rPr>
              <a:t>Rittichainuwat</a:t>
            </a:r>
            <a:r>
              <a:rPr lang="en-GB" b="0" i="0" u="none" strike="noStrike" dirty="0">
                <a:effectLst/>
                <a:hlinkClick r:id="rId3">
                  <a:extLst>
                    <a:ext uri="{A12FA001-AC4F-418D-AE19-62706E023703}">
                      <ahyp:hlinkClr xmlns:ahyp="http://schemas.microsoft.com/office/drawing/2018/hyperlinkcolor" val="tx"/>
                    </a:ext>
                  </a:extLst>
                </a:hlinkClick>
              </a:rPr>
              <a:t>, 2008</a:t>
            </a:r>
            <a:r>
              <a:rPr lang="en-GB" b="0" i="0" dirty="0">
                <a:effectLst/>
              </a:rPr>
              <a:t>, </a:t>
            </a:r>
            <a:r>
              <a:rPr lang="en-GB" b="0" i="0" u="none" strike="noStrike" dirty="0">
                <a:effectLst/>
                <a:hlinkClick r:id="rId4">
                  <a:extLst>
                    <a:ext uri="{A12FA001-AC4F-418D-AE19-62706E023703}">
                      <ahyp:hlinkClr xmlns:ahyp="http://schemas.microsoft.com/office/drawing/2018/hyperlinkcolor" val="tx"/>
                    </a:ext>
                  </a:extLst>
                </a:hlinkClick>
              </a:rPr>
              <a:t>2013</a:t>
            </a:r>
            <a:r>
              <a:rPr lang="en-GB" b="0" i="0" dirty="0">
                <a:effectLst/>
              </a:rPr>
              <a:t>).</a:t>
            </a:r>
          </a:p>
          <a:p>
            <a:pPr marL="0" indent="0">
              <a:lnSpc>
                <a:spcPct val="100000"/>
              </a:lnSpc>
              <a:spcBef>
                <a:spcPts val="0"/>
              </a:spcBef>
            </a:pPr>
            <a:endParaRPr lang="en-GB" dirty="0"/>
          </a:p>
          <a:p>
            <a:pPr marL="0" indent="0">
              <a:lnSpc>
                <a:spcPct val="100000"/>
              </a:lnSpc>
              <a:spcBef>
                <a:spcPts val="0"/>
              </a:spcBef>
            </a:pPr>
            <a:r>
              <a:rPr lang="en-GB" b="0" i="0" dirty="0">
                <a:effectLst/>
              </a:rPr>
              <a:t>The same study states </a:t>
            </a:r>
            <a:r>
              <a:rPr lang="en-GB" dirty="0"/>
              <a:t>the term ‘safety climate’, which is often applied in organizational studies, refers to the collective perception of policies, operations, procedures, and practices implemented to ensure tourism </a:t>
            </a:r>
            <a:r>
              <a:rPr lang="en-GB" b="0" i="0" dirty="0">
                <a:effectLst/>
              </a:rPr>
              <a:t>safety (</a:t>
            </a:r>
            <a:r>
              <a:rPr lang="en-GB" b="0" i="0" u="none" strike="noStrike" dirty="0">
                <a:effectLst/>
                <a:hlinkClick r:id="rId5">
                  <a:extLst>
                    <a:ext uri="{A12FA001-AC4F-418D-AE19-62706E023703}">
                      <ahyp:hlinkClr xmlns:ahyp="http://schemas.microsoft.com/office/drawing/2018/hyperlinkcolor" val="tx"/>
                    </a:ext>
                  </a:extLst>
                </a:hlinkClick>
              </a:rPr>
              <a:t>Stackhouse &amp; Turner, 2019</a:t>
            </a:r>
            <a:r>
              <a:rPr lang="en-GB" b="0" i="0" dirty="0">
                <a:effectLst/>
              </a:rPr>
              <a:t>; </a:t>
            </a:r>
            <a:r>
              <a:rPr lang="en-GB" b="0" i="0" u="none" strike="noStrike" dirty="0">
                <a:effectLst/>
                <a:hlinkClick r:id="rId6">
                  <a:extLst>
                    <a:ext uri="{A12FA001-AC4F-418D-AE19-62706E023703}">
                      <ahyp:hlinkClr xmlns:ahyp="http://schemas.microsoft.com/office/drawing/2018/hyperlinkcolor" val="tx"/>
                    </a:ext>
                  </a:extLst>
                </a:hlinkClick>
              </a:rPr>
              <a:t>Yen et al., 2021</a:t>
            </a:r>
            <a:r>
              <a:rPr lang="en-GB" b="0" i="0" dirty="0">
                <a:effectLst/>
              </a:rPr>
              <a:t>). </a:t>
            </a:r>
          </a:p>
          <a:p>
            <a:pPr marL="0" indent="0">
              <a:lnSpc>
                <a:spcPct val="100000"/>
              </a:lnSpc>
              <a:spcBef>
                <a:spcPts val="0"/>
              </a:spcBef>
            </a:pPr>
            <a:endParaRPr lang="en-GB" dirty="0"/>
          </a:p>
          <a:p>
            <a:pPr marL="0" indent="0">
              <a:lnSpc>
                <a:spcPct val="100000"/>
              </a:lnSpc>
              <a:spcBef>
                <a:spcPts val="0"/>
              </a:spcBef>
            </a:pPr>
            <a:r>
              <a:rPr lang="en-GB" dirty="0"/>
              <a:t>A destination's safety climate is coloured by tourists' overall perceptions of safety-related issues based on personal evaluations of public safety regulations, supervision, and maintenance (</a:t>
            </a:r>
            <a:r>
              <a:rPr lang="en-GB" dirty="0">
                <a:hlinkClick r:id="rId6">
                  <a:extLst>
                    <a:ext uri="{A12FA001-AC4F-418D-AE19-62706E023703}">
                      <ahyp:hlinkClr xmlns:ahyp="http://schemas.microsoft.com/office/drawing/2018/hyperlinkcolor" val="tx"/>
                    </a:ext>
                  </a:extLst>
                </a:hlinkClick>
              </a:rPr>
              <a:t>Yen et al., 2021</a:t>
            </a:r>
            <a:r>
              <a:rPr lang="en-GB" dirty="0"/>
              <a:t>). The data unearthed four major subjects in this regard: human factors, environment and social order, facilities and equipment, and management factors.</a:t>
            </a:r>
          </a:p>
          <a:p>
            <a:pPr marL="0" indent="0">
              <a:lnSpc>
                <a:spcPct val="100000"/>
              </a:lnSpc>
              <a:spcBef>
                <a:spcPts val="0"/>
              </a:spcBef>
            </a:pPr>
            <a:endParaRPr lang="en-GB" b="0" i="0" dirty="0">
              <a:effectLst/>
            </a:endParaRPr>
          </a:p>
          <a:p>
            <a:pPr marL="0" indent="0">
              <a:lnSpc>
                <a:spcPct val="100000"/>
              </a:lnSpc>
              <a:spcBef>
                <a:spcPts val="0"/>
              </a:spcBef>
            </a:pPr>
            <a:endParaRPr lang="en-GB"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hlinkClick r:id="rId7"/>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7"/>
            <a:extLst>
              <a:ext uri="{FF2B5EF4-FFF2-40B4-BE49-F238E27FC236}">
                <a16:creationId xmlns:a16="http://schemas.microsoft.com/office/drawing/2014/main" id="{677A4E1D-CB32-EDFA-3941-E9EC988EBA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7">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Tree>
    <p:extLst>
      <p:ext uri="{BB962C8B-B14F-4D97-AF65-F5344CB8AC3E}">
        <p14:creationId xmlns:p14="http://schemas.microsoft.com/office/powerpoint/2010/main" val="2259544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76778D06-955F-AA3F-F90A-96D74C47CBDF}"/>
              </a:ext>
            </a:extLst>
          </p:cNvPr>
          <p:cNvSpPr>
            <a:spLocks noGrp="1"/>
          </p:cNvSpPr>
          <p:nvPr>
            <p:ph type="body" sz="quarter" idx="21"/>
          </p:nvPr>
        </p:nvSpPr>
        <p:spPr>
          <a:xfrm>
            <a:off x="0" y="1028423"/>
            <a:ext cx="3049353" cy="582221"/>
          </a:xfrm>
        </p:spPr>
        <p:txBody>
          <a:bodyPr anchor="ctr">
            <a:normAutofit/>
          </a:bodyPr>
          <a:lstStyle/>
          <a:p>
            <a:r>
              <a:rPr lang="en-IE" sz="2800" dirty="0">
                <a:solidFill>
                  <a:srgbClr val="79527B"/>
                </a:solidFill>
              </a:rPr>
              <a:t>Risk Analysis </a:t>
            </a:r>
          </a:p>
        </p:txBody>
      </p:sp>
      <p:sp>
        <p:nvSpPr>
          <p:cNvPr id="32" name="Text Placeholder 31">
            <a:extLst>
              <a:ext uri="{FF2B5EF4-FFF2-40B4-BE49-F238E27FC236}">
                <a16:creationId xmlns:a16="http://schemas.microsoft.com/office/drawing/2014/main" id="{AE3E564E-229A-2710-8B1F-F6D184EC9E5B}"/>
              </a:ext>
            </a:extLst>
          </p:cNvPr>
          <p:cNvSpPr>
            <a:spLocks noGrp="1"/>
          </p:cNvSpPr>
          <p:nvPr>
            <p:ph type="body" sz="quarter" idx="22"/>
          </p:nvPr>
        </p:nvSpPr>
        <p:spPr>
          <a:xfrm>
            <a:off x="38290" y="1756159"/>
            <a:ext cx="3024340" cy="3345681"/>
          </a:xfrm>
        </p:spPr>
        <p:txBody>
          <a:bodyPr>
            <a:noAutofit/>
          </a:bodyPr>
          <a:lstStyle/>
          <a:p>
            <a:pPr marL="0" indent="0">
              <a:lnSpc>
                <a:spcPct val="100000"/>
              </a:lnSpc>
              <a:spcBef>
                <a:spcPts val="0"/>
              </a:spcBef>
            </a:pPr>
            <a:r>
              <a:rPr lang="en-GB" sz="1800" b="0" i="0" dirty="0">
                <a:effectLst/>
              </a:rPr>
              <a:t>Outlines the scenarios and crises it thinks the region could face. Having a more specific sense of these potential occurrences guides the development of the plan. Not every risk needs to be included but covers a broad range, such as a natural disaster, a cyberattack, a loss of utilities, a technology failure, the death of a tourist, a shooter at an attraction, a financial crisis, an accident, and a service failure. This is covered in the previous Crisis Management Strategy phase. </a:t>
            </a:r>
            <a:endParaRPr lang="en-IE" sz="1800" dirty="0"/>
          </a:p>
        </p:txBody>
      </p:sp>
      <p:sp>
        <p:nvSpPr>
          <p:cNvPr id="39" name="Text Placeholder 38">
            <a:extLst>
              <a:ext uri="{FF2B5EF4-FFF2-40B4-BE49-F238E27FC236}">
                <a16:creationId xmlns:a16="http://schemas.microsoft.com/office/drawing/2014/main" id="{6D1039CD-DEA2-AF78-FEA1-1E750D965B2E}"/>
              </a:ext>
            </a:extLst>
          </p:cNvPr>
          <p:cNvSpPr>
            <a:spLocks noGrp="1"/>
          </p:cNvSpPr>
          <p:nvPr>
            <p:ph type="body" sz="quarter" idx="29"/>
          </p:nvPr>
        </p:nvSpPr>
        <p:spPr>
          <a:xfrm>
            <a:off x="10764" y="152178"/>
            <a:ext cx="12181236" cy="730730"/>
          </a:xfrm>
          <a:solidFill>
            <a:srgbClr val="086D6E"/>
          </a:solidFill>
        </p:spPr>
        <p:txBody>
          <a:bodyPr>
            <a:normAutofit/>
          </a:bodyPr>
          <a:lstStyle/>
          <a:p>
            <a:r>
              <a:rPr lang="en-IE" dirty="0">
                <a:solidFill>
                  <a:schemeClr val="bg1"/>
                </a:solidFill>
              </a:rPr>
              <a:t>10 Key Elements of a Regional Crisis Management Plan</a:t>
            </a:r>
          </a:p>
        </p:txBody>
      </p:sp>
      <p:sp>
        <p:nvSpPr>
          <p:cNvPr id="40" name="Text Placeholder 30">
            <a:extLst>
              <a:ext uri="{FF2B5EF4-FFF2-40B4-BE49-F238E27FC236}">
                <a16:creationId xmlns:a16="http://schemas.microsoft.com/office/drawing/2014/main" id="{7B508EDD-4D48-E30D-7D6B-B78C6A19BEA7}"/>
              </a:ext>
            </a:extLst>
          </p:cNvPr>
          <p:cNvSpPr txBox="1">
            <a:spLocks/>
          </p:cNvSpPr>
          <p:nvPr/>
        </p:nvSpPr>
        <p:spPr>
          <a:xfrm>
            <a:off x="2962275" y="1056721"/>
            <a:ext cx="3049353" cy="58222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rgbClr val="916395"/>
                </a:solidFill>
              </a:rPr>
              <a:t>Activation Protocol</a:t>
            </a:r>
          </a:p>
        </p:txBody>
      </p:sp>
      <p:sp>
        <p:nvSpPr>
          <p:cNvPr id="41" name="Text Placeholder 31">
            <a:extLst>
              <a:ext uri="{FF2B5EF4-FFF2-40B4-BE49-F238E27FC236}">
                <a16:creationId xmlns:a16="http://schemas.microsoft.com/office/drawing/2014/main" id="{4A187A39-57D1-DE45-A890-0C32F3411930}"/>
              </a:ext>
            </a:extLst>
          </p:cNvPr>
          <p:cNvSpPr txBox="1">
            <a:spLocks/>
          </p:cNvSpPr>
          <p:nvPr/>
        </p:nvSpPr>
        <p:spPr>
          <a:xfrm>
            <a:off x="3000565" y="1750747"/>
            <a:ext cx="3095435" cy="334568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800" dirty="0"/>
              <a:t>The CMP should have a system with a series of triggers with a set of steps, rules, triggers, and communication as the natural first response to a certain emergency. Using levels of urgency as criteria for the level of response, define the circumstances that activate a particular crisis response. Explain how to escalate that response, in the event that a crisis turns out to be more serious than it first appeared. The protocol should establish some type of communication that signals the end of a crisis. </a:t>
            </a:r>
            <a:endParaRPr lang="en-IE" sz="1800" dirty="0"/>
          </a:p>
        </p:txBody>
      </p:sp>
      <p:sp>
        <p:nvSpPr>
          <p:cNvPr id="42" name="Text Placeholder 30">
            <a:extLst>
              <a:ext uri="{FF2B5EF4-FFF2-40B4-BE49-F238E27FC236}">
                <a16:creationId xmlns:a16="http://schemas.microsoft.com/office/drawing/2014/main" id="{3E370E48-B65C-D9FD-683A-D780F069F2D1}"/>
              </a:ext>
            </a:extLst>
          </p:cNvPr>
          <p:cNvSpPr txBox="1">
            <a:spLocks/>
          </p:cNvSpPr>
          <p:nvPr/>
        </p:nvSpPr>
        <p:spPr>
          <a:xfrm>
            <a:off x="6011628" y="1037394"/>
            <a:ext cx="3049353" cy="58222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rgbClr val="3AA091"/>
                </a:solidFill>
              </a:rPr>
              <a:t>Chain of Command</a:t>
            </a:r>
          </a:p>
        </p:txBody>
      </p:sp>
      <p:sp>
        <p:nvSpPr>
          <p:cNvPr id="43" name="Text Placeholder 31">
            <a:extLst>
              <a:ext uri="{FF2B5EF4-FFF2-40B4-BE49-F238E27FC236}">
                <a16:creationId xmlns:a16="http://schemas.microsoft.com/office/drawing/2014/main" id="{7CD644E0-E07A-642F-4038-A3D8AB986571}"/>
              </a:ext>
            </a:extLst>
          </p:cNvPr>
          <p:cNvSpPr txBox="1">
            <a:spLocks/>
          </p:cNvSpPr>
          <p:nvPr/>
        </p:nvSpPr>
        <p:spPr>
          <a:xfrm>
            <a:off x="6049918" y="1731420"/>
            <a:ext cx="3095435" cy="334568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800" dirty="0"/>
              <a:t>A region must include a crisis management regional organizational chart, so it’s clear who does what, who has final authority and who reports to whom. A well-defined org chart supports coordination and consistency, which fragmented regions sometimes struggle to achieve. Depending on the seriousness of the event, the CMP may call for additional layers of command. For example, an emergency at one site may activate the emergency response services team but also a tourism expert from the CSG.</a:t>
            </a:r>
            <a:endParaRPr lang="en-IE" sz="1800" dirty="0"/>
          </a:p>
        </p:txBody>
      </p:sp>
      <p:sp>
        <p:nvSpPr>
          <p:cNvPr id="44" name="Text Placeholder 30">
            <a:extLst>
              <a:ext uri="{FF2B5EF4-FFF2-40B4-BE49-F238E27FC236}">
                <a16:creationId xmlns:a16="http://schemas.microsoft.com/office/drawing/2014/main" id="{9824C71D-AEA9-C72F-B923-10D1C2344007}"/>
              </a:ext>
            </a:extLst>
          </p:cNvPr>
          <p:cNvSpPr txBox="1">
            <a:spLocks/>
          </p:cNvSpPr>
          <p:nvPr/>
        </p:nvSpPr>
        <p:spPr>
          <a:xfrm>
            <a:off x="9104357" y="1056721"/>
            <a:ext cx="3049353" cy="582221"/>
          </a:xfrm>
          <a:prstGeom prst="rect">
            <a:avLst/>
          </a:prstGeom>
        </p:spPr>
        <p:txBody>
          <a:bodyPr vert="horz" lIns="91440" tIns="45720" rIns="91440" bIns="45720"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rgbClr val="F27954"/>
                </a:solidFill>
              </a:rPr>
              <a:t>Command Centre Plan</a:t>
            </a:r>
          </a:p>
        </p:txBody>
      </p:sp>
      <p:sp>
        <p:nvSpPr>
          <p:cNvPr id="45" name="Text Placeholder 31">
            <a:extLst>
              <a:ext uri="{FF2B5EF4-FFF2-40B4-BE49-F238E27FC236}">
                <a16:creationId xmlns:a16="http://schemas.microsoft.com/office/drawing/2014/main" id="{8AED5836-BB10-736F-2447-C4A5307FA4A0}"/>
              </a:ext>
            </a:extLst>
          </p:cNvPr>
          <p:cNvSpPr txBox="1">
            <a:spLocks/>
          </p:cNvSpPr>
          <p:nvPr/>
        </p:nvSpPr>
        <p:spPr>
          <a:xfrm>
            <a:off x="9142647" y="1750747"/>
            <a:ext cx="3095435" cy="334568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800" dirty="0"/>
              <a:t>This is usually called a Crisis Management Unit or </a:t>
            </a:r>
            <a:r>
              <a:rPr lang="en-GB" sz="1800" dirty="0" err="1"/>
              <a:t>Center</a:t>
            </a:r>
            <a:r>
              <a:rPr lang="en-GB" sz="1800" dirty="0"/>
              <a:t> and is what will serve as the base of operations for the team during a crisis. In addition, it has the resources, supplies and utilities the team or volunteers will require. In the event that the first command </a:t>
            </a:r>
            <a:r>
              <a:rPr lang="en-GB" sz="1800" dirty="0" err="1"/>
              <a:t>center</a:t>
            </a:r>
            <a:r>
              <a:rPr lang="en-GB" sz="1800" dirty="0"/>
              <a:t> is unavailable, it may be necessary for the region to designate a backup command </a:t>
            </a:r>
            <a:r>
              <a:rPr lang="en-GB" sz="1800" dirty="0" err="1"/>
              <a:t>center</a:t>
            </a:r>
            <a:r>
              <a:rPr lang="en-GB" sz="1800" dirty="0"/>
              <a:t> e.g., temporary set up in a community </a:t>
            </a:r>
            <a:r>
              <a:rPr lang="en-GB" sz="1800" dirty="0" err="1"/>
              <a:t>center</a:t>
            </a:r>
            <a:r>
              <a:rPr lang="en-GB" sz="1800" dirty="0"/>
              <a:t>. Please see Module 2 how to set up a Crisis Management Unit.</a:t>
            </a:r>
            <a:endParaRPr lang="en-IE" sz="1800" dirty="0"/>
          </a:p>
        </p:txBody>
      </p:sp>
    </p:spTree>
    <p:extLst>
      <p:ext uri="{BB962C8B-B14F-4D97-AF65-F5344CB8AC3E}">
        <p14:creationId xmlns:p14="http://schemas.microsoft.com/office/powerpoint/2010/main" val="223414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76778D06-955F-AA3F-F90A-96D74C47CBDF}"/>
              </a:ext>
            </a:extLst>
          </p:cNvPr>
          <p:cNvSpPr>
            <a:spLocks noGrp="1"/>
          </p:cNvSpPr>
          <p:nvPr>
            <p:ph type="body" sz="quarter" idx="21"/>
          </p:nvPr>
        </p:nvSpPr>
        <p:spPr>
          <a:xfrm>
            <a:off x="0" y="1028423"/>
            <a:ext cx="3049353" cy="582221"/>
          </a:xfrm>
        </p:spPr>
        <p:txBody>
          <a:bodyPr anchor="ctr">
            <a:normAutofit fontScale="85000" lnSpcReduction="10000"/>
          </a:bodyPr>
          <a:lstStyle/>
          <a:p>
            <a:r>
              <a:rPr lang="en-IE" sz="2800" dirty="0">
                <a:solidFill>
                  <a:srgbClr val="79527B"/>
                </a:solidFill>
              </a:rPr>
              <a:t>Response Action Plan</a:t>
            </a:r>
          </a:p>
        </p:txBody>
      </p:sp>
      <p:sp>
        <p:nvSpPr>
          <p:cNvPr id="32" name="Text Placeholder 31">
            <a:extLst>
              <a:ext uri="{FF2B5EF4-FFF2-40B4-BE49-F238E27FC236}">
                <a16:creationId xmlns:a16="http://schemas.microsoft.com/office/drawing/2014/main" id="{AE3E564E-229A-2710-8B1F-F6D184EC9E5B}"/>
              </a:ext>
            </a:extLst>
          </p:cNvPr>
          <p:cNvSpPr>
            <a:spLocks noGrp="1"/>
          </p:cNvSpPr>
          <p:nvPr>
            <p:ph type="body" sz="quarter" idx="22"/>
          </p:nvPr>
        </p:nvSpPr>
        <p:spPr>
          <a:xfrm>
            <a:off x="38290" y="1756159"/>
            <a:ext cx="3024340" cy="3345681"/>
          </a:xfrm>
        </p:spPr>
        <p:txBody>
          <a:bodyPr>
            <a:noAutofit/>
          </a:bodyPr>
          <a:lstStyle/>
          <a:p>
            <a:pPr marL="0" indent="0">
              <a:lnSpc>
                <a:spcPct val="100000"/>
              </a:lnSpc>
              <a:spcBef>
                <a:spcPts val="0"/>
              </a:spcBef>
            </a:pPr>
            <a:r>
              <a:rPr lang="en-GB" sz="1800" dirty="0"/>
              <a:t>The region must perform detailed planning around how it will respond to various scenarios, risks, and hazards. This planning includes assigning responsibility for each task. These response actions should be approached as modular elements that should be rolled out as if the actual crisis situation is occurring and requires them. Conceptualizing crises in this way makes regional crisis management plans through and adaptable. </a:t>
            </a:r>
            <a:endParaRPr lang="en-IE" sz="1800" dirty="0"/>
          </a:p>
        </p:txBody>
      </p:sp>
      <p:sp>
        <p:nvSpPr>
          <p:cNvPr id="39" name="Text Placeholder 38">
            <a:extLst>
              <a:ext uri="{FF2B5EF4-FFF2-40B4-BE49-F238E27FC236}">
                <a16:creationId xmlns:a16="http://schemas.microsoft.com/office/drawing/2014/main" id="{6D1039CD-DEA2-AF78-FEA1-1E750D965B2E}"/>
              </a:ext>
            </a:extLst>
          </p:cNvPr>
          <p:cNvSpPr>
            <a:spLocks noGrp="1"/>
          </p:cNvSpPr>
          <p:nvPr>
            <p:ph type="body" sz="quarter" idx="29"/>
          </p:nvPr>
        </p:nvSpPr>
        <p:spPr>
          <a:xfrm>
            <a:off x="10764" y="152178"/>
            <a:ext cx="12181236" cy="730730"/>
          </a:xfrm>
          <a:solidFill>
            <a:srgbClr val="086D6E"/>
          </a:solidFill>
        </p:spPr>
        <p:txBody>
          <a:bodyPr>
            <a:normAutofit/>
          </a:bodyPr>
          <a:lstStyle/>
          <a:p>
            <a:r>
              <a:rPr lang="en-IE" dirty="0">
                <a:solidFill>
                  <a:schemeClr val="bg1"/>
                </a:solidFill>
              </a:rPr>
              <a:t>10 Key Elements of a Regional Crisis Management Plan</a:t>
            </a:r>
          </a:p>
        </p:txBody>
      </p:sp>
      <p:sp>
        <p:nvSpPr>
          <p:cNvPr id="40" name="Text Placeholder 30">
            <a:extLst>
              <a:ext uri="{FF2B5EF4-FFF2-40B4-BE49-F238E27FC236}">
                <a16:creationId xmlns:a16="http://schemas.microsoft.com/office/drawing/2014/main" id="{7B508EDD-4D48-E30D-7D6B-B78C6A19BEA7}"/>
              </a:ext>
            </a:extLst>
          </p:cNvPr>
          <p:cNvSpPr txBox="1">
            <a:spLocks/>
          </p:cNvSpPr>
          <p:nvPr/>
        </p:nvSpPr>
        <p:spPr>
          <a:xfrm>
            <a:off x="3429000" y="1042572"/>
            <a:ext cx="5334000" cy="58222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rgbClr val="3AA091"/>
                </a:solidFill>
              </a:rPr>
              <a:t>Internal Communication Plan</a:t>
            </a:r>
          </a:p>
        </p:txBody>
      </p:sp>
      <p:sp>
        <p:nvSpPr>
          <p:cNvPr id="41" name="Text Placeholder 31">
            <a:extLst>
              <a:ext uri="{FF2B5EF4-FFF2-40B4-BE49-F238E27FC236}">
                <a16:creationId xmlns:a16="http://schemas.microsoft.com/office/drawing/2014/main" id="{4A187A39-57D1-DE45-A890-0C32F3411930}"/>
              </a:ext>
            </a:extLst>
          </p:cNvPr>
          <p:cNvSpPr txBox="1">
            <a:spLocks/>
          </p:cNvSpPr>
          <p:nvPr/>
        </p:nvSpPr>
        <p:spPr>
          <a:xfrm>
            <a:off x="3049353" y="1610644"/>
            <a:ext cx="6055004" cy="5247355"/>
          </a:xfrm>
          <a:prstGeom prst="rect">
            <a:avLst/>
          </a:prstGeom>
          <a:solidFill>
            <a:srgbClr val="3AA091"/>
          </a:solidFill>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endParaRPr lang="en-GB" sz="1800" dirty="0"/>
          </a:p>
          <a:p>
            <a:pPr marL="0" indent="0">
              <a:lnSpc>
                <a:spcPct val="100000"/>
              </a:lnSpc>
              <a:spcBef>
                <a:spcPts val="0"/>
              </a:spcBef>
            </a:pPr>
            <a:r>
              <a:rPr lang="en-GB" sz="1800" dirty="0"/>
              <a:t>Regions need to create systems and backup methods for members of the crisis management team to communicate with each other. Collect contact information for all team members as well as anyone they might need to call upon, including outside consultants and subject matter experts. </a:t>
            </a:r>
          </a:p>
          <a:p>
            <a:pPr marL="0" indent="0">
              <a:lnSpc>
                <a:spcPct val="100000"/>
              </a:lnSpc>
              <a:spcBef>
                <a:spcPts val="0"/>
              </a:spcBef>
            </a:pPr>
            <a:endParaRPr lang="en-GB" sz="1800" dirty="0"/>
          </a:p>
          <a:p>
            <a:pPr marL="0" indent="0">
              <a:lnSpc>
                <a:spcPct val="100000"/>
              </a:lnSpc>
              <a:spcBef>
                <a:spcPts val="0"/>
              </a:spcBef>
            </a:pPr>
            <a:r>
              <a:rPr lang="en-GB" sz="1800" dirty="0"/>
              <a:t>Establish ways to disseminate urgent information to all employees, such as using a notification provider to send texts and automated calls or implementing a method for your employees to check in and report their safety and whereabouts. </a:t>
            </a:r>
          </a:p>
          <a:p>
            <a:pPr marL="0" indent="0">
              <a:lnSpc>
                <a:spcPct val="100000"/>
              </a:lnSpc>
              <a:spcBef>
                <a:spcPts val="0"/>
              </a:spcBef>
            </a:pPr>
            <a:endParaRPr lang="en-GB" sz="1800" dirty="0"/>
          </a:p>
          <a:p>
            <a:pPr marL="0" indent="0">
              <a:lnSpc>
                <a:spcPct val="100000"/>
              </a:lnSpc>
              <a:spcBef>
                <a:spcPts val="0"/>
              </a:spcBef>
            </a:pPr>
            <a:r>
              <a:rPr lang="en-GB" sz="1800" dirty="0"/>
              <a:t>Determine how it will share sensitive news internally, such as a threat to the region’s reputation, viability, or a loss of life. In addition, establish a schedule and mechanism for updates. </a:t>
            </a:r>
            <a:endParaRPr lang="en-IE" sz="1800" dirty="0"/>
          </a:p>
        </p:txBody>
      </p:sp>
      <p:sp>
        <p:nvSpPr>
          <p:cNvPr id="44" name="Text Placeholder 30">
            <a:extLst>
              <a:ext uri="{FF2B5EF4-FFF2-40B4-BE49-F238E27FC236}">
                <a16:creationId xmlns:a16="http://schemas.microsoft.com/office/drawing/2014/main" id="{9824C71D-AEA9-C72F-B923-10D1C2344007}"/>
              </a:ext>
            </a:extLst>
          </p:cNvPr>
          <p:cNvSpPr txBox="1">
            <a:spLocks/>
          </p:cNvSpPr>
          <p:nvPr/>
        </p:nvSpPr>
        <p:spPr>
          <a:xfrm>
            <a:off x="9104357" y="1056721"/>
            <a:ext cx="3049353" cy="58222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rgbClr val="F27954"/>
                </a:solidFill>
              </a:rPr>
              <a:t>Resources</a:t>
            </a:r>
          </a:p>
        </p:txBody>
      </p:sp>
      <p:sp>
        <p:nvSpPr>
          <p:cNvPr id="45" name="Text Placeholder 31">
            <a:extLst>
              <a:ext uri="{FF2B5EF4-FFF2-40B4-BE49-F238E27FC236}">
                <a16:creationId xmlns:a16="http://schemas.microsoft.com/office/drawing/2014/main" id="{8AED5836-BB10-736F-2447-C4A5307FA4A0}"/>
              </a:ext>
            </a:extLst>
          </p:cNvPr>
          <p:cNvSpPr txBox="1">
            <a:spLocks/>
          </p:cNvSpPr>
          <p:nvPr/>
        </p:nvSpPr>
        <p:spPr>
          <a:xfrm>
            <a:off x="9104357" y="1756159"/>
            <a:ext cx="3095435" cy="334568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800" dirty="0"/>
              <a:t>This is where the Crisis Management Team must think about everything they might need, from hard hats, to cell phones, to a dedicated residence, to credit cards, vehicles, and a standby public relations advisor, and line these things up. Information resources will be especially important in a time of crisis. These resources include e.g., maps of crisis areas, timelines, a  crisis management website, helpline </a:t>
            </a:r>
            <a:r>
              <a:rPr lang="en-GB" sz="1800" dirty="0" err="1"/>
              <a:t>informatoin</a:t>
            </a:r>
            <a:r>
              <a:rPr lang="en-GB" sz="1800" dirty="0"/>
              <a:t>, flowcharts of key processes and procedures, emergency contacts, and more.  </a:t>
            </a:r>
            <a:r>
              <a:rPr lang="en-GB" sz="1400" b="0" i="0" dirty="0">
                <a:solidFill>
                  <a:srgbClr val="455264"/>
                </a:solidFill>
                <a:effectLst/>
                <a:latin typeface="TT Norms"/>
              </a:rPr>
              <a:t>  </a:t>
            </a:r>
            <a:endParaRPr lang="en-IE" sz="1800" dirty="0">
              <a:solidFill>
                <a:schemeClr val="tx1"/>
              </a:solidFill>
              <a:highlight>
                <a:srgbClr val="FFFF00"/>
              </a:highlight>
            </a:endParaRPr>
          </a:p>
        </p:txBody>
      </p:sp>
    </p:spTree>
    <p:extLst>
      <p:ext uri="{BB962C8B-B14F-4D97-AF65-F5344CB8AC3E}">
        <p14:creationId xmlns:p14="http://schemas.microsoft.com/office/powerpoint/2010/main" val="63041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76778D06-955F-AA3F-F90A-96D74C47CBDF}"/>
              </a:ext>
            </a:extLst>
          </p:cNvPr>
          <p:cNvSpPr>
            <a:spLocks noGrp="1"/>
          </p:cNvSpPr>
          <p:nvPr>
            <p:ph type="body" sz="quarter" idx="21"/>
          </p:nvPr>
        </p:nvSpPr>
        <p:spPr>
          <a:xfrm>
            <a:off x="0" y="1028423"/>
            <a:ext cx="3049353" cy="582221"/>
          </a:xfrm>
        </p:spPr>
        <p:txBody>
          <a:bodyPr anchor="ctr">
            <a:normAutofit fontScale="85000" lnSpcReduction="10000"/>
          </a:bodyPr>
          <a:lstStyle/>
          <a:p>
            <a:r>
              <a:rPr lang="en-IE" sz="2800" dirty="0">
                <a:solidFill>
                  <a:srgbClr val="79527B"/>
                </a:solidFill>
              </a:rPr>
              <a:t>Response Procedures</a:t>
            </a:r>
          </a:p>
        </p:txBody>
      </p:sp>
      <p:sp>
        <p:nvSpPr>
          <p:cNvPr id="32" name="Text Placeholder 31">
            <a:extLst>
              <a:ext uri="{FF2B5EF4-FFF2-40B4-BE49-F238E27FC236}">
                <a16:creationId xmlns:a16="http://schemas.microsoft.com/office/drawing/2014/main" id="{AE3E564E-229A-2710-8B1F-F6D184EC9E5B}"/>
              </a:ext>
            </a:extLst>
          </p:cNvPr>
          <p:cNvSpPr>
            <a:spLocks noGrp="1"/>
          </p:cNvSpPr>
          <p:nvPr>
            <p:ph type="body" sz="quarter" idx="22"/>
          </p:nvPr>
        </p:nvSpPr>
        <p:spPr>
          <a:xfrm>
            <a:off x="25013" y="1755236"/>
            <a:ext cx="3024340" cy="3345681"/>
          </a:xfrm>
        </p:spPr>
        <p:txBody>
          <a:bodyPr>
            <a:noAutofit/>
          </a:bodyPr>
          <a:lstStyle/>
          <a:p>
            <a:pPr marL="0" indent="0">
              <a:lnSpc>
                <a:spcPct val="100000"/>
              </a:lnSpc>
              <a:spcBef>
                <a:spcPts val="0"/>
              </a:spcBef>
            </a:pPr>
            <a:r>
              <a:rPr lang="en-GB" sz="1700" dirty="0"/>
              <a:t>A crisis procedure is a document that instructs responders on how to execute one or more activities of a crisis response. It describes the sequence of steps and specifies for each step what needs to be done, often including when the procedure should be executed and by whom. This does not include emergency response e.g., fire, health, and police but other Crisis Management Unit activities that manage a crisis response e.g., industry communication, PR &amp; Media, assessing the overall regional crisis response. </a:t>
            </a:r>
            <a:endParaRPr lang="en-IE" sz="1700" dirty="0"/>
          </a:p>
        </p:txBody>
      </p:sp>
      <p:sp>
        <p:nvSpPr>
          <p:cNvPr id="39" name="Text Placeholder 38">
            <a:extLst>
              <a:ext uri="{FF2B5EF4-FFF2-40B4-BE49-F238E27FC236}">
                <a16:creationId xmlns:a16="http://schemas.microsoft.com/office/drawing/2014/main" id="{6D1039CD-DEA2-AF78-FEA1-1E750D965B2E}"/>
              </a:ext>
            </a:extLst>
          </p:cNvPr>
          <p:cNvSpPr>
            <a:spLocks noGrp="1"/>
          </p:cNvSpPr>
          <p:nvPr>
            <p:ph type="body" sz="quarter" idx="29"/>
          </p:nvPr>
        </p:nvSpPr>
        <p:spPr>
          <a:xfrm>
            <a:off x="10764" y="152178"/>
            <a:ext cx="12181236" cy="730730"/>
          </a:xfrm>
          <a:solidFill>
            <a:srgbClr val="086D6E"/>
          </a:solidFill>
        </p:spPr>
        <p:txBody>
          <a:bodyPr>
            <a:normAutofit/>
          </a:bodyPr>
          <a:lstStyle/>
          <a:p>
            <a:r>
              <a:rPr lang="en-IE" dirty="0">
                <a:solidFill>
                  <a:schemeClr val="bg1"/>
                </a:solidFill>
              </a:rPr>
              <a:t>10 Key Elements of a Regional Crisis Management Plan</a:t>
            </a:r>
          </a:p>
        </p:txBody>
      </p:sp>
      <p:sp>
        <p:nvSpPr>
          <p:cNvPr id="40" name="Text Placeholder 30">
            <a:extLst>
              <a:ext uri="{FF2B5EF4-FFF2-40B4-BE49-F238E27FC236}">
                <a16:creationId xmlns:a16="http://schemas.microsoft.com/office/drawing/2014/main" id="{7B508EDD-4D48-E30D-7D6B-B78C6A19BEA7}"/>
              </a:ext>
            </a:extLst>
          </p:cNvPr>
          <p:cNvSpPr txBox="1">
            <a:spLocks/>
          </p:cNvSpPr>
          <p:nvPr/>
        </p:nvSpPr>
        <p:spPr>
          <a:xfrm>
            <a:off x="3429000" y="1037117"/>
            <a:ext cx="5334000" cy="58222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rgbClr val="4D4D4D"/>
                </a:solidFill>
              </a:rPr>
              <a:t>External Communication Plan</a:t>
            </a:r>
          </a:p>
        </p:txBody>
      </p:sp>
      <p:sp>
        <p:nvSpPr>
          <p:cNvPr id="41" name="Text Placeholder 31">
            <a:extLst>
              <a:ext uri="{FF2B5EF4-FFF2-40B4-BE49-F238E27FC236}">
                <a16:creationId xmlns:a16="http://schemas.microsoft.com/office/drawing/2014/main" id="{4A187A39-57D1-DE45-A890-0C32F3411930}"/>
              </a:ext>
            </a:extLst>
          </p:cNvPr>
          <p:cNvSpPr txBox="1">
            <a:spLocks/>
          </p:cNvSpPr>
          <p:nvPr/>
        </p:nvSpPr>
        <p:spPr>
          <a:xfrm>
            <a:off x="3049353" y="1610644"/>
            <a:ext cx="6055004" cy="5247355"/>
          </a:xfrm>
          <a:prstGeom prst="rect">
            <a:avLst/>
          </a:prstGeom>
          <a:solidFill>
            <a:srgbClr val="4D4D4D"/>
          </a:solidFill>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endParaRPr lang="en-GB" sz="1800" dirty="0"/>
          </a:p>
          <a:p>
            <a:pPr marL="0" indent="0">
              <a:lnSpc>
                <a:spcPct val="100000"/>
              </a:lnSpc>
              <a:spcBef>
                <a:spcPts val="0"/>
              </a:spcBef>
            </a:pPr>
            <a:r>
              <a:rPr lang="en-GB" sz="1800" dirty="0"/>
              <a:t>A Regional CMP needs to define an External Communication Plan to deal with external Media and PR. It is also used for communicating with the public and key external stakeholders. A spokesperson should be appointed. </a:t>
            </a:r>
          </a:p>
          <a:p>
            <a:pPr marL="0" indent="0">
              <a:lnSpc>
                <a:spcPct val="100000"/>
              </a:lnSpc>
              <a:spcBef>
                <a:spcPts val="0"/>
              </a:spcBef>
            </a:pPr>
            <a:r>
              <a:rPr lang="en-GB" sz="1800" dirty="0"/>
              <a:t>A priority pre-crisis should be about building a strong relationship with external PR, media and stakeholders. </a:t>
            </a:r>
          </a:p>
          <a:p>
            <a:pPr marL="0" indent="0">
              <a:lnSpc>
                <a:spcPct val="100000"/>
              </a:lnSpc>
              <a:spcBef>
                <a:spcPts val="0"/>
              </a:spcBef>
            </a:pPr>
            <a:r>
              <a:rPr lang="en-GB" sz="1800" dirty="0"/>
              <a:t>It should include detailed instructions, including who needs to be notified (e.g., media outlets in a particular geographic area). </a:t>
            </a:r>
          </a:p>
          <a:p>
            <a:pPr marL="0" indent="0">
              <a:lnSpc>
                <a:spcPct val="100000"/>
              </a:lnSpc>
              <a:spcBef>
                <a:spcPts val="0"/>
              </a:spcBef>
            </a:pPr>
            <a:r>
              <a:rPr lang="en-GB" sz="1800" dirty="0"/>
              <a:t>A set of holding statements should be drafted for certain events and scenarios, the details of which can be edited or filled in later, once the relevant information is acquired. </a:t>
            </a:r>
          </a:p>
          <a:p>
            <a:pPr marL="0" indent="0">
              <a:lnSpc>
                <a:spcPct val="100000"/>
              </a:lnSpc>
              <a:spcBef>
                <a:spcPts val="0"/>
              </a:spcBef>
            </a:pPr>
            <a:r>
              <a:rPr lang="en-GB" sz="1800" dirty="0"/>
              <a:t>Strategic communication objectives should be prioritized and outline talking points. The Communication Plan should align with other communication efforts. </a:t>
            </a:r>
          </a:p>
          <a:p>
            <a:pPr marL="0" indent="0">
              <a:lnSpc>
                <a:spcPct val="100000"/>
              </a:lnSpc>
              <a:spcBef>
                <a:spcPts val="0"/>
              </a:spcBef>
            </a:pPr>
            <a:r>
              <a:rPr lang="en-GB" sz="1800" dirty="0"/>
              <a:t>A crisis management website or telephone line is critical to answering consumer or community questions. </a:t>
            </a:r>
            <a:endParaRPr lang="en-IE" sz="1800" dirty="0"/>
          </a:p>
        </p:txBody>
      </p:sp>
      <p:sp>
        <p:nvSpPr>
          <p:cNvPr id="44" name="Text Placeholder 30">
            <a:extLst>
              <a:ext uri="{FF2B5EF4-FFF2-40B4-BE49-F238E27FC236}">
                <a16:creationId xmlns:a16="http://schemas.microsoft.com/office/drawing/2014/main" id="{9824C71D-AEA9-C72F-B923-10D1C2344007}"/>
              </a:ext>
            </a:extLst>
          </p:cNvPr>
          <p:cNvSpPr txBox="1">
            <a:spLocks/>
          </p:cNvSpPr>
          <p:nvPr/>
        </p:nvSpPr>
        <p:spPr>
          <a:xfrm>
            <a:off x="9104357" y="1056721"/>
            <a:ext cx="3049353" cy="58222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solidFill>
                  <a:srgbClr val="F27954"/>
                </a:solidFill>
              </a:rPr>
              <a:t>Training</a:t>
            </a:r>
          </a:p>
        </p:txBody>
      </p:sp>
      <p:sp>
        <p:nvSpPr>
          <p:cNvPr id="45" name="Text Placeholder 31">
            <a:extLst>
              <a:ext uri="{FF2B5EF4-FFF2-40B4-BE49-F238E27FC236}">
                <a16:creationId xmlns:a16="http://schemas.microsoft.com/office/drawing/2014/main" id="{8AED5836-BB10-736F-2447-C4A5307FA4A0}"/>
              </a:ext>
            </a:extLst>
          </p:cNvPr>
          <p:cNvSpPr txBox="1">
            <a:spLocks/>
          </p:cNvSpPr>
          <p:nvPr/>
        </p:nvSpPr>
        <p:spPr>
          <a:xfrm>
            <a:off x="9081317" y="1638942"/>
            <a:ext cx="3118476" cy="334568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800" dirty="0"/>
              <a:t>Being able to execute the CMP quickly is paramount. Holding drills and exercises with the Crisis Management Team is crucial to that goal. Rehearsals or even tabletop drills can reveal flaws in the plan, and practice will help the crisis team become comfortable with their individual roles and work together. It must stay current by doing regular training. Training should be provided to other staff and stakeholders based on their strengths e.g., a hotel receptionist could train and teach others how to respond to crisis calls.</a:t>
            </a:r>
            <a:endParaRPr lang="en-IE" sz="1800" dirty="0"/>
          </a:p>
        </p:txBody>
      </p:sp>
    </p:spTree>
    <p:extLst>
      <p:ext uri="{BB962C8B-B14F-4D97-AF65-F5344CB8AC3E}">
        <p14:creationId xmlns:p14="http://schemas.microsoft.com/office/powerpoint/2010/main" val="2761429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CA0AAA99-E6A0-EFA9-3D66-4AE8C8841A82}"/>
              </a:ext>
            </a:extLst>
          </p:cNvPr>
          <p:cNvSpPr/>
          <p:nvPr/>
        </p:nvSpPr>
        <p:spPr>
          <a:xfrm>
            <a:off x="26635" y="20248"/>
            <a:ext cx="5289803" cy="2922495"/>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591175" y="127522"/>
            <a:ext cx="6511177" cy="3722513"/>
          </a:xfrm>
        </p:spPr>
        <p:txBody>
          <a:bodyPr/>
          <a:lstStyle/>
          <a:p>
            <a:pPr marL="342900" indent="-342900" algn="l">
              <a:lnSpc>
                <a:spcPct val="100000"/>
              </a:lnSpc>
              <a:spcBef>
                <a:spcPts val="0"/>
              </a:spcBef>
              <a:buClr>
                <a:srgbClr val="F27954"/>
              </a:buClr>
              <a:buFont typeface="Wingdings" panose="05000000000000000000" pitchFamily="2" charset="2"/>
              <a:buChar char="v"/>
            </a:pPr>
            <a:r>
              <a:rPr lang="en-GB" sz="2200" dirty="0">
                <a:solidFill>
                  <a:srgbClr val="F27954"/>
                </a:solidFill>
              </a:rPr>
              <a:t>The Crisis Management Unit &amp; Manager should feel fully supported by the Crisis Steering Group</a:t>
            </a:r>
            <a:r>
              <a:rPr lang="en-GB" sz="2200" dirty="0">
                <a:solidFill>
                  <a:srgbClr val="916395"/>
                </a:solidFill>
              </a:rPr>
              <a:t>. </a:t>
            </a:r>
            <a:r>
              <a:rPr lang="en-GB" sz="2200" dirty="0">
                <a:solidFill>
                  <a:srgbClr val="4D4D4D"/>
                </a:solidFill>
              </a:rPr>
              <a:t>For example; if the CMU Manager suggests it needs additional smaller teams focused on particular issues or crisis expertise. The CSG should review the request promptly with due consideration to help address the issue and provide relevant support, information, resources, and advice.</a:t>
            </a:r>
          </a:p>
          <a:p>
            <a:pPr algn="l">
              <a:lnSpc>
                <a:spcPct val="100000"/>
              </a:lnSpc>
              <a:spcBef>
                <a:spcPts val="0"/>
              </a:spcBef>
              <a:buClr>
                <a:srgbClr val="F27954"/>
              </a:buClr>
            </a:pPr>
            <a:r>
              <a:rPr lang="en-GB" sz="2200" dirty="0">
                <a:solidFill>
                  <a:srgbClr val="4D4D4D"/>
                </a:solidFill>
              </a:rPr>
              <a:t> </a:t>
            </a:r>
          </a:p>
          <a:p>
            <a:pPr marL="342900" indent="-342900" algn="l">
              <a:lnSpc>
                <a:spcPct val="100000"/>
              </a:lnSpc>
              <a:spcBef>
                <a:spcPts val="0"/>
              </a:spcBef>
              <a:buClr>
                <a:srgbClr val="F27954"/>
              </a:buClr>
              <a:buFont typeface="Wingdings" panose="05000000000000000000" pitchFamily="2" charset="2"/>
              <a:buChar char="v"/>
            </a:pPr>
            <a:r>
              <a:rPr lang="en-GB" sz="2200" dirty="0">
                <a:solidFill>
                  <a:srgbClr val="F27954"/>
                </a:solidFill>
              </a:rPr>
              <a:t>Crisis Managers should be trained in the CMP and making critical crisis decisions. </a:t>
            </a:r>
            <a:r>
              <a:rPr lang="en-GB" sz="2200" dirty="0">
                <a:solidFill>
                  <a:srgbClr val="4D4D4D"/>
                </a:solidFill>
              </a:rPr>
              <a:t>When a crisis strikes, it tends to move quickly. This means the Crisis Manager needs to be confident in making quick decisions often in a high-stakes environment (possibly the highest). To relieve any stress and assist in making better decisions expert crisis training, support, mentorship, expertise, and resources should be provided. Practice ahead of time where information, expertise, and resources are limited.</a:t>
            </a:r>
            <a:endParaRPr lang="en-IE"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206188" y="150828"/>
            <a:ext cx="5110249" cy="6527877"/>
          </a:xfrm>
        </p:spPr>
        <p:txBody>
          <a:bodyPr>
            <a:normAutofit fontScale="70000" lnSpcReduction="20000"/>
          </a:bodyPr>
          <a:lstStyle/>
          <a:p>
            <a:pPr>
              <a:lnSpc>
                <a:spcPct val="120000"/>
              </a:lnSpc>
              <a:spcBef>
                <a:spcPts val="0"/>
              </a:spcBef>
            </a:pPr>
            <a:r>
              <a:rPr lang="en-GB" sz="5700" b="1" dirty="0">
                <a:solidFill>
                  <a:schemeClr val="bg1"/>
                </a:solidFill>
              </a:rPr>
              <a:t>Step 5 </a:t>
            </a:r>
          </a:p>
          <a:p>
            <a:pPr>
              <a:lnSpc>
                <a:spcPct val="120000"/>
              </a:lnSpc>
              <a:spcBef>
                <a:spcPts val="0"/>
              </a:spcBef>
            </a:pPr>
            <a:endParaRPr lang="en-GB" sz="3500" b="1" i="0" dirty="0">
              <a:solidFill>
                <a:schemeClr val="bg1"/>
              </a:solidFill>
              <a:effectLst/>
            </a:endParaRPr>
          </a:p>
          <a:p>
            <a:pPr algn="l">
              <a:lnSpc>
                <a:spcPct val="120000"/>
              </a:lnSpc>
              <a:spcBef>
                <a:spcPts val="0"/>
              </a:spcBef>
            </a:pPr>
            <a:r>
              <a:rPr lang="en-GB" dirty="0">
                <a:solidFill>
                  <a:schemeClr val="bg1"/>
                </a:solidFill>
              </a:rPr>
              <a:t>Work with and Collaborate with the CMS Executives (Crisis Steering Group) for Support and Guidance</a:t>
            </a:r>
          </a:p>
          <a:p>
            <a:pPr algn="l">
              <a:lnSpc>
                <a:spcPct val="120000"/>
              </a:lnSpc>
              <a:spcBef>
                <a:spcPts val="0"/>
              </a:spcBef>
            </a:pPr>
            <a:endParaRPr lang="en-GB" sz="1500" dirty="0">
              <a:solidFill>
                <a:srgbClr val="666666"/>
              </a:solidFill>
            </a:endParaRPr>
          </a:p>
          <a:p>
            <a:pPr algn="l">
              <a:lnSpc>
                <a:spcPct val="120000"/>
              </a:lnSpc>
              <a:spcBef>
                <a:spcPts val="0"/>
              </a:spcBef>
            </a:pPr>
            <a:endParaRPr lang="en-GB" sz="1500" dirty="0">
              <a:solidFill>
                <a:srgbClr val="666666"/>
              </a:solidFill>
            </a:endParaRPr>
          </a:p>
          <a:p>
            <a:pPr algn="l">
              <a:lnSpc>
                <a:spcPct val="120000"/>
              </a:lnSpc>
              <a:spcBef>
                <a:spcPts val="0"/>
              </a:spcBef>
            </a:pPr>
            <a:endParaRPr lang="en-GB" sz="2400" i="1" dirty="0"/>
          </a:p>
          <a:p>
            <a:pPr algn="l">
              <a:lnSpc>
                <a:spcPct val="120000"/>
              </a:lnSpc>
              <a:spcBef>
                <a:spcPts val="0"/>
              </a:spcBef>
            </a:pPr>
            <a:endParaRPr lang="en-GB" sz="2700" i="1" dirty="0"/>
          </a:p>
          <a:p>
            <a:pPr algn="l">
              <a:lnSpc>
                <a:spcPct val="120000"/>
              </a:lnSpc>
              <a:spcBef>
                <a:spcPts val="0"/>
              </a:spcBef>
            </a:pPr>
            <a:r>
              <a:rPr lang="en-GB" sz="2700" i="1" dirty="0"/>
              <a:t>Regional tourism c</a:t>
            </a:r>
            <a:r>
              <a:rPr lang="en-GB" sz="2700" i="1" u="none" strike="noStrike" dirty="0">
                <a:effectLst/>
              </a:rPr>
              <a:t>risis management planning and the crisis preparedness plan are only as good as the personnel tapped to create and execute them.</a:t>
            </a:r>
          </a:p>
          <a:p>
            <a:pPr algn="l">
              <a:lnSpc>
                <a:spcPct val="120000"/>
              </a:lnSpc>
              <a:spcBef>
                <a:spcPts val="0"/>
              </a:spcBef>
            </a:pPr>
            <a:endParaRPr lang="en-GB" sz="2700" i="1" dirty="0"/>
          </a:p>
          <a:p>
            <a:pPr marL="457200" indent="-457200">
              <a:lnSpc>
                <a:spcPct val="120000"/>
              </a:lnSpc>
              <a:spcBef>
                <a:spcPts val="0"/>
              </a:spcBef>
              <a:buFont typeface="Wingdings" panose="05000000000000000000" pitchFamily="2" charset="2"/>
              <a:buChar char="v"/>
            </a:pPr>
            <a:r>
              <a:rPr lang="en-GB" sz="2700" b="0" i="0" u="none" strike="noStrike" dirty="0">
                <a:solidFill>
                  <a:srgbClr val="F27954"/>
                </a:solidFill>
                <a:effectLst/>
              </a:rPr>
              <a:t>The Crisis Manager needs to have a cohort of people. </a:t>
            </a:r>
            <a:r>
              <a:rPr lang="en-GB" sz="2700" b="0" i="0" u="none" strike="noStrike" dirty="0">
                <a:solidFill>
                  <a:srgbClr val="4D4D4D"/>
                </a:solidFill>
                <a:effectLst/>
              </a:rPr>
              <a:t>The Crisis Steering Group must be centrally involved in the creation and execution of the Crisis Management Plan this step is crucial to any positive outcomes. It should regularly review its performance and effectiveness at each crisis stage.</a:t>
            </a:r>
          </a:p>
          <a:p>
            <a:pPr algn="l">
              <a:lnSpc>
                <a:spcPct val="120000"/>
              </a:lnSpc>
              <a:spcBef>
                <a:spcPts val="0"/>
              </a:spcBef>
            </a:pPr>
            <a:endParaRPr lang="en-GB" sz="2600" i="1" dirty="0"/>
          </a:p>
          <a:p>
            <a:pPr algn="l">
              <a:lnSpc>
                <a:spcPct val="120000"/>
              </a:lnSpc>
              <a:spcBef>
                <a:spcPts val="0"/>
              </a:spcBef>
            </a:pPr>
            <a:endParaRPr lang="en-GB" sz="2000" b="1" i="0" dirty="0">
              <a:effectLst/>
            </a:endParaRPr>
          </a:p>
          <a:p>
            <a:pPr algn="l">
              <a:lnSpc>
                <a:spcPct val="120000"/>
              </a:lnSpc>
              <a:spcBef>
                <a:spcPts val="0"/>
              </a:spcBef>
            </a:pPr>
            <a:endParaRPr lang="en-GB" sz="2000" b="1" i="0" dirty="0">
              <a:effectLst/>
            </a:endParaRPr>
          </a:p>
          <a:p>
            <a:pPr algn="l">
              <a:lnSpc>
                <a:spcPct val="120000"/>
              </a:lnSpc>
              <a:spcBef>
                <a:spcPts val="0"/>
              </a:spcBef>
            </a:pPr>
            <a:endParaRPr lang="en-GB" sz="2000" b="1" dirty="0"/>
          </a:p>
          <a:p>
            <a:pPr algn="l">
              <a:lnSpc>
                <a:spcPct val="120000"/>
              </a:lnSpc>
              <a:spcBef>
                <a:spcPts val="0"/>
              </a:spcBef>
            </a:pPr>
            <a:endParaRPr lang="en-GB" sz="2000" b="1" i="0" dirty="0">
              <a:effectLst/>
            </a:endParaRPr>
          </a:p>
          <a:p>
            <a:pPr algn="l">
              <a:lnSpc>
                <a:spcPct val="120000"/>
              </a:lnSpc>
              <a:spcBef>
                <a:spcPts val="0"/>
              </a:spcBef>
            </a:pPr>
            <a:endParaRPr lang="en-GB" sz="2000" b="1" i="0" dirty="0">
              <a:effectLst/>
              <a:highlight>
                <a:srgbClr val="FFFF00"/>
              </a:highlight>
            </a:endParaRPr>
          </a:p>
          <a:p>
            <a:pPr>
              <a:lnSpc>
                <a:spcPct val="120000"/>
              </a:lnSpc>
              <a:spcBef>
                <a:spcPts val="0"/>
              </a:spcBef>
            </a:pPr>
            <a:endParaRPr lang="en-GB" b="1" i="0" dirty="0">
              <a:solidFill>
                <a:srgbClr val="4D4D4D"/>
              </a:solidFill>
              <a:effectLst/>
            </a:endParaRPr>
          </a:p>
          <a:p>
            <a:pPr>
              <a:lnSpc>
                <a:spcPct val="120000"/>
              </a:lnSpc>
              <a:spcBef>
                <a:spcPts val="0"/>
              </a:spcBef>
            </a:pPr>
            <a:endParaRPr lang="en-IE" dirty="0"/>
          </a:p>
        </p:txBody>
      </p:sp>
    </p:spTree>
    <p:extLst>
      <p:ext uri="{BB962C8B-B14F-4D97-AF65-F5344CB8AC3E}">
        <p14:creationId xmlns:p14="http://schemas.microsoft.com/office/powerpoint/2010/main" val="4033533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812858" y="645388"/>
            <a:ext cx="8901204" cy="5100988"/>
          </a:xfrm>
        </p:spPr>
        <p:txBody>
          <a:bodyPr>
            <a:normAutofit lnSpcReduction="10000"/>
          </a:bodyPr>
          <a:lstStyle/>
          <a:p>
            <a:pPr marL="0" indent="0">
              <a:lnSpc>
                <a:spcPct val="100000"/>
              </a:lnSpc>
              <a:spcBef>
                <a:spcPts val="0"/>
              </a:spcBef>
            </a:pPr>
            <a:r>
              <a:rPr lang="en-GB" b="1" i="0" dirty="0">
                <a:effectLst/>
              </a:rPr>
              <a:t>A study states that emergency response measures, training, and disaster plans are lacking in the tourism industry </a:t>
            </a:r>
          </a:p>
          <a:p>
            <a:pPr marL="0" indent="0">
              <a:lnSpc>
                <a:spcPct val="100000"/>
              </a:lnSpc>
              <a:spcBef>
                <a:spcPts val="0"/>
              </a:spcBef>
            </a:pPr>
            <a:endParaRPr lang="en-GB" b="0" i="0" dirty="0">
              <a:effectLst/>
            </a:endParaRPr>
          </a:p>
          <a:p>
            <a:pPr marL="0" indent="0">
              <a:lnSpc>
                <a:spcPct val="100000"/>
              </a:lnSpc>
              <a:spcBef>
                <a:spcPts val="0"/>
              </a:spcBef>
            </a:pPr>
            <a:r>
              <a:rPr lang="en-GB" b="0" i="0" dirty="0">
                <a:effectLst/>
              </a:rPr>
              <a:t>Many studies have found that the tourism industry </a:t>
            </a:r>
            <a:r>
              <a:rPr lang="en-GB" b="1" i="0" dirty="0">
                <a:effectLst/>
              </a:rPr>
              <a:t>did not have enough emergency response measures and disaster plans for natural hazards</a:t>
            </a:r>
          </a:p>
          <a:p>
            <a:pPr marL="0" indent="0">
              <a:lnSpc>
                <a:spcPct val="100000"/>
              </a:lnSpc>
              <a:spcBef>
                <a:spcPts val="0"/>
              </a:spcBef>
            </a:pPr>
            <a:endParaRPr lang="en-GB" dirty="0"/>
          </a:p>
          <a:p>
            <a:pPr marL="0" indent="0">
              <a:lnSpc>
                <a:spcPct val="100000"/>
              </a:lnSpc>
              <a:spcBef>
                <a:spcPts val="0"/>
              </a:spcBef>
            </a:pPr>
            <a:r>
              <a:rPr lang="en-GB" b="0" i="0" dirty="0">
                <a:effectLst/>
              </a:rPr>
              <a:t>In the tourism industry, staff training for evacuation responses and awareness of tourist business executives and managers were also low</a:t>
            </a:r>
          </a:p>
          <a:p>
            <a:pPr marL="0" indent="0">
              <a:lnSpc>
                <a:spcPct val="100000"/>
              </a:lnSpc>
              <a:spcBef>
                <a:spcPts val="0"/>
              </a:spcBef>
            </a:pPr>
            <a:endParaRPr lang="en-GB" b="0" i="0" dirty="0">
              <a:effectLst/>
            </a:endParaRPr>
          </a:p>
          <a:p>
            <a:pPr marL="0" indent="0">
              <a:lnSpc>
                <a:spcPct val="100000"/>
              </a:lnSpc>
              <a:spcBef>
                <a:spcPts val="0"/>
              </a:spcBef>
            </a:pPr>
            <a:r>
              <a:rPr lang="en-GB" b="0" i="0" dirty="0">
                <a:effectLst/>
              </a:rPr>
              <a:t>However, tourism workers in coastal areas desired to learn response measures for tsunami warning [30]. Tourists have since demanded the preparation of tsunami evacuation and safety measures for the emergency management of accommodations in coastal tourist areas.</a:t>
            </a:r>
            <a:endParaRPr lang="en-IE"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Tree>
    <p:extLst>
      <p:ext uri="{BB962C8B-B14F-4D97-AF65-F5344CB8AC3E}">
        <p14:creationId xmlns:p14="http://schemas.microsoft.com/office/powerpoint/2010/main" val="3991212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5544BA-ED8F-15D6-9B1E-E5380459E6BE}"/>
              </a:ext>
            </a:extLst>
          </p:cNvPr>
          <p:cNvSpPr>
            <a:spLocks noGrp="1"/>
          </p:cNvSpPr>
          <p:nvPr>
            <p:ph type="body" sz="quarter" idx="16"/>
          </p:nvPr>
        </p:nvSpPr>
        <p:spPr>
          <a:xfrm>
            <a:off x="389965" y="189968"/>
            <a:ext cx="11470341" cy="582221"/>
          </a:xfrm>
        </p:spPr>
        <p:txBody>
          <a:bodyPr>
            <a:normAutofit lnSpcReduction="10000"/>
          </a:bodyPr>
          <a:lstStyle/>
          <a:p>
            <a:pPr algn="ctr"/>
            <a:r>
              <a:rPr lang="en-IE" b="1" dirty="0"/>
              <a:t>Tourism Crisis Management Team Structure</a:t>
            </a:r>
          </a:p>
        </p:txBody>
      </p:sp>
      <p:sp>
        <p:nvSpPr>
          <p:cNvPr id="4" name="Rectangle 3">
            <a:extLst>
              <a:ext uri="{FF2B5EF4-FFF2-40B4-BE49-F238E27FC236}">
                <a16:creationId xmlns:a16="http://schemas.microsoft.com/office/drawing/2014/main" id="{547A3730-1876-283B-3808-371A054E50E6}"/>
              </a:ext>
            </a:extLst>
          </p:cNvPr>
          <p:cNvSpPr/>
          <p:nvPr/>
        </p:nvSpPr>
        <p:spPr>
          <a:xfrm>
            <a:off x="379316" y="1550278"/>
            <a:ext cx="9592236" cy="1122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Public-Private Partnership Collaboration (Regional Level)</a:t>
            </a:r>
            <a:endParaRPr lang="en-IE" sz="2400" b="1" dirty="0">
              <a:solidFill>
                <a:schemeClr val="bg1"/>
              </a:solidFill>
              <a:hlinkClick r:id="rId2">
                <a:extLst>
                  <a:ext uri="{A12FA001-AC4F-418D-AE19-62706E023703}">
                    <ahyp:hlinkClr xmlns:ahyp="http://schemas.microsoft.com/office/drawing/2018/hyperlinkcolor" val="tx"/>
                  </a:ext>
                </a:extLst>
              </a:hlinkClick>
            </a:endParaRPr>
          </a:p>
          <a:p>
            <a:pPr algn="ctr"/>
            <a:r>
              <a:rPr lang="en-IE" sz="1600" i="1" dirty="0"/>
              <a:t>This is when all regional public and private representatives who want to be part of the crisis management of the tourism region come together to form a coordinated cohesive alliance or partnership.</a:t>
            </a:r>
            <a:endParaRPr lang="en-IE" sz="1600" dirty="0"/>
          </a:p>
        </p:txBody>
      </p:sp>
      <p:sp>
        <p:nvSpPr>
          <p:cNvPr id="5" name="Rectangle 4">
            <a:extLst>
              <a:ext uri="{FF2B5EF4-FFF2-40B4-BE49-F238E27FC236}">
                <a16:creationId xmlns:a16="http://schemas.microsoft.com/office/drawing/2014/main" id="{18ED5080-2168-BBD0-20C9-25823CA22A15}"/>
              </a:ext>
            </a:extLst>
          </p:cNvPr>
          <p:cNvSpPr/>
          <p:nvPr/>
        </p:nvSpPr>
        <p:spPr>
          <a:xfrm>
            <a:off x="358021" y="5470359"/>
            <a:ext cx="9613529" cy="1051118"/>
          </a:xfrm>
          <a:prstGeom prst="rect">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bg1"/>
                </a:solidFill>
              </a:rPr>
              <a:t>Public &amp; PR (Public &amp; PR) (External)</a:t>
            </a:r>
          </a:p>
          <a:p>
            <a:pPr algn="ctr"/>
            <a:r>
              <a:rPr lang="en-IE" sz="1600" i="1" dirty="0"/>
              <a:t>All external stakeholders including; PR &amp; Media, Tourism Agencies, Wider Public &amp; International Individuals and Organisations, Existing and Potential Tourists, Visitors.</a:t>
            </a:r>
            <a:endParaRPr lang="en-IE" sz="2400" dirty="0">
              <a:solidFill>
                <a:srgbClr val="4D4D4D"/>
              </a:solidFill>
            </a:endParaRPr>
          </a:p>
        </p:txBody>
      </p:sp>
      <p:sp>
        <p:nvSpPr>
          <p:cNvPr id="6" name="Rectangle 5">
            <a:extLst>
              <a:ext uri="{FF2B5EF4-FFF2-40B4-BE49-F238E27FC236}">
                <a16:creationId xmlns:a16="http://schemas.microsoft.com/office/drawing/2014/main" id="{84E3F89E-12A4-9DCF-3205-2FA453C8C9C0}"/>
              </a:ext>
            </a:extLst>
          </p:cNvPr>
          <p:cNvSpPr/>
          <p:nvPr/>
        </p:nvSpPr>
        <p:spPr>
          <a:xfrm>
            <a:off x="368669" y="4034278"/>
            <a:ext cx="9613529" cy="1332340"/>
          </a:xfrm>
          <a:prstGeom prst="rect">
            <a:avLst/>
          </a:prstGeom>
          <a:solidFill>
            <a:srgbClr val="4D4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Crisis </a:t>
            </a:r>
            <a:r>
              <a:rPr lang="en-IE" sz="2400" b="1" dirty="0">
                <a:solidFill>
                  <a:schemeClr val="bg1"/>
                </a:solidFill>
              </a:rPr>
              <a:t>Management Unit (Response Level)</a:t>
            </a:r>
          </a:p>
          <a:p>
            <a:pPr algn="ctr"/>
            <a:r>
              <a:rPr lang="en-IE" sz="1600" i="1" dirty="0"/>
              <a:t>This group is made up of all the crisis managers and responders. They are the people on the ground e.g., Emergency Response Teams, Emergency and Health Services, Crisis Hotline, Crisis Marketing, Media, PR &amp; Communication Officer, Volunteers, etc.</a:t>
            </a:r>
          </a:p>
        </p:txBody>
      </p:sp>
      <p:sp>
        <p:nvSpPr>
          <p:cNvPr id="9" name="Rectangle 8">
            <a:extLst>
              <a:ext uri="{FF2B5EF4-FFF2-40B4-BE49-F238E27FC236}">
                <a16:creationId xmlns:a16="http://schemas.microsoft.com/office/drawing/2014/main" id="{D62B1DB8-EDD9-EC34-4582-2DE9F93E395D}"/>
              </a:ext>
            </a:extLst>
          </p:cNvPr>
          <p:cNvSpPr/>
          <p:nvPr/>
        </p:nvSpPr>
        <p:spPr>
          <a:xfrm>
            <a:off x="10114990" y="1700398"/>
            <a:ext cx="1856812" cy="878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All Regional Tourism Stakeholders</a:t>
            </a:r>
          </a:p>
        </p:txBody>
      </p:sp>
      <p:sp>
        <p:nvSpPr>
          <p:cNvPr id="11" name="Rectangle 10">
            <a:extLst>
              <a:ext uri="{FF2B5EF4-FFF2-40B4-BE49-F238E27FC236}">
                <a16:creationId xmlns:a16="http://schemas.microsoft.com/office/drawing/2014/main" id="{39CDA248-0CE1-6E35-D4F9-880CAC9EC23B}"/>
              </a:ext>
            </a:extLst>
          </p:cNvPr>
          <p:cNvSpPr/>
          <p:nvPr/>
        </p:nvSpPr>
        <p:spPr>
          <a:xfrm>
            <a:off x="10114987" y="3022968"/>
            <a:ext cx="1856811" cy="692552"/>
          </a:xfrm>
          <a:prstGeom prst="rect">
            <a:avLst/>
          </a:prstGeom>
          <a:solidFill>
            <a:srgbClr val="9163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Crisis Decision Makers</a:t>
            </a:r>
          </a:p>
        </p:txBody>
      </p:sp>
      <p:sp>
        <p:nvSpPr>
          <p:cNvPr id="12" name="Rectangle 11">
            <a:extLst>
              <a:ext uri="{FF2B5EF4-FFF2-40B4-BE49-F238E27FC236}">
                <a16:creationId xmlns:a16="http://schemas.microsoft.com/office/drawing/2014/main" id="{8730C565-A72E-6A12-86E0-06EDD6A1778D}"/>
              </a:ext>
            </a:extLst>
          </p:cNvPr>
          <p:cNvSpPr/>
          <p:nvPr/>
        </p:nvSpPr>
        <p:spPr>
          <a:xfrm>
            <a:off x="10172138" y="5649642"/>
            <a:ext cx="1856813" cy="692551"/>
          </a:xfrm>
          <a:prstGeom prst="rect">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External Stakeholders</a:t>
            </a:r>
          </a:p>
        </p:txBody>
      </p:sp>
      <p:sp>
        <p:nvSpPr>
          <p:cNvPr id="2" name="Rectangle 1">
            <a:extLst>
              <a:ext uri="{FF2B5EF4-FFF2-40B4-BE49-F238E27FC236}">
                <a16:creationId xmlns:a16="http://schemas.microsoft.com/office/drawing/2014/main" id="{FCDF49D6-5887-07D0-47CD-EAC9E3C4ADD8}"/>
              </a:ext>
            </a:extLst>
          </p:cNvPr>
          <p:cNvSpPr/>
          <p:nvPr/>
        </p:nvSpPr>
        <p:spPr>
          <a:xfrm>
            <a:off x="379316" y="2807950"/>
            <a:ext cx="9613531" cy="1122588"/>
          </a:xfrm>
          <a:prstGeom prst="rect">
            <a:avLst/>
          </a:prstGeom>
          <a:solidFill>
            <a:srgbClr val="9163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Crisis Management Steering Group (Executive Level)</a:t>
            </a:r>
            <a:endParaRPr lang="en-IE" sz="2400" b="1" dirty="0">
              <a:solidFill>
                <a:schemeClr val="bg1"/>
              </a:solidFill>
              <a:hlinkClick r:id="rId2">
                <a:extLst>
                  <a:ext uri="{A12FA001-AC4F-418D-AE19-62706E023703}">
                    <ahyp:hlinkClr xmlns:ahyp="http://schemas.microsoft.com/office/drawing/2018/hyperlinkcolor" val="tx"/>
                  </a:ext>
                </a:extLst>
              </a:hlinkClick>
            </a:endParaRPr>
          </a:p>
          <a:p>
            <a:pPr algn="ctr"/>
            <a:r>
              <a:rPr lang="en-IE" sz="1600" i="1" dirty="0"/>
              <a:t>Public-private sector partnership representatives or high level group. These are the key tourism crisis executive decision-makers, experts, strategic thinkers, leaders, local government, etc. They do not get involved with crisis response activities but support the Crisis Management Unit with expertise, guidance, and advice.</a:t>
            </a:r>
            <a:endParaRPr lang="en-IE" sz="1600" b="1" i="1" dirty="0"/>
          </a:p>
        </p:txBody>
      </p:sp>
      <p:sp>
        <p:nvSpPr>
          <p:cNvPr id="8" name="Rectangle 7">
            <a:extLst>
              <a:ext uri="{FF2B5EF4-FFF2-40B4-BE49-F238E27FC236}">
                <a16:creationId xmlns:a16="http://schemas.microsoft.com/office/drawing/2014/main" id="{91DEDE89-7503-140B-0B12-9F03123A8271}"/>
              </a:ext>
            </a:extLst>
          </p:cNvPr>
          <p:cNvSpPr/>
          <p:nvPr/>
        </p:nvSpPr>
        <p:spPr>
          <a:xfrm>
            <a:off x="10114987" y="4354172"/>
            <a:ext cx="1856813" cy="692552"/>
          </a:xfrm>
          <a:prstGeom prst="rect">
            <a:avLst/>
          </a:prstGeom>
          <a:solidFill>
            <a:srgbClr val="4D4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Crisis Managers &amp; Responders </a:t>
            </a:r>
          </a:p>
        </p:txBody>
      </p:sp>
      <p:sp>
        <p:nvSpPr>
          <p:cNvPr id="10" name="TextBox 9">
            <a:extLst>
              <a:ext uri="{FF2B5EF4-FFF2-40B4-BE49-F238E27FC236}">
                <a16:creationId xmlns:a16="http://schemas.microsoft.com/office/drawing/2014/main" id="{5AD88B92-60AC-6B14-2119-386E31FA0130}"/>
              </a:ext>
            </a:extLst>
          </p:cNvPr>
          <p:cNvSpPr txBox="1"/>
          <p:nvPr/>
        </p:nvSpPr>
        <p:spPr>
          <a:xfrm>
            <a:off x="368669" y="705472"/>
            <a:ext cx="11737606" cy="707886"/>
          </a:xfrm>
          <a:prstGeom prst="rect">
            <a:avLst/>
          </a:prstGeom>
          <a:noFill/>
        </p:spPr>
        <p:txBody>
          <a:bodyPr wrap="square" rtlCol="0">
            <a:spAutoFit/>
          </a:bodyPr>
          <a:lstStyle/>
          <a:p>
            <a:pPr algn="ctr"/>
            <a:r>
              <a:rPr lang="en-GB" sz="2000" dirty="0">
                <a:solidFill>
                  <a:srgbClr val="4D4D4D"/>
                </a:solidFill>
              </a:rPr>
              <a:t>The Public Private Partnership essentially brings together the expertise of the Government and the private sector to meet the priorities and needs of the public effectively and efficiently when in a crisis.</a:t>
            </a:r>
            <a:endParaRPr lang="en-IE" sz="2000" dirty="0">
              <a:solidFill>
                <a:srgbClr val="4D4D4D"/>
              </a:solidFill>
            </a:endParaRPr>
          </a:p>
        </p:txBody>
      </p:sp>
    </p:spTree>
    <p:extLst>
      <p:ext uri="{BB962C8B-B14F-4D97-AF65-F5344CB8AC3E}">
        <p14:creationId xmlns:p14="http://schemas.microsoft.com/office/powerpoint/2010/main" val="2795170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786169-B40A-5791-64F3-70F56B86928E}"/>
              </a:ext>
            </a:extLst>
          </p:cNvPr>
          <p:cNvSpPr/>
          <p:nvPr/>
        </p:nvSpPr>
        <p:spPr>
          <a:xfrm>
            <a:off x="5343524" y="0"/>
            <a:ext cx="6848476" cy="2466975"/>
          </a:xfrm>
          <a:prstGeom prst="rect">
            <a:avLst/>
          </a:prstGeom>
          <a:solidFill>
            <a:srgbClr val="9163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7">
            <a:extLst>
              <a:ext uri="{FF2B5EF4-FFF2-40B4-BE49-F238E27FC236}">
                <a16:creationId xmlns:a16="http://schemas.microsoft.com/office/drawing/2014/main" id="{EC241FAE-0CEE-4060-5882-96390062C2B2}"/>
              </a:ext>
            </a:extLst>
          </p:cNvPr>
          <p:cNvSpPr>
            <a:spLocks noGrp="1"/>
          </p:cNvSpPr>
          <p:nvPr>
            <p:ph type="body" sz="quarter" idx="20"/>
          </p:nvPr>
        </p:nvSpPr>
        <p:spPr>
          <a:xfrm>
            <a:off x="5604335" y="2935960"/>
            <a:ext cx="6233275" cy="3922040"/>
          </a:xfrm>
        </p:spPr>
        <p:txBody>
          <a:bodyPr/>
          <a:lstStyle/>
          <a:p>
            <a:pPr marL="457200" indent="-457200" fontAlgn="base">
              <a:spcBef>
                <a:spcPts val="600"/>
              </a:spcBef>
              <a:buFont typeface="+mj-lt"/>
              <a:buAutoNum type="arabicPeriod" startAt="7"/>
            </a:pPr>
            <a:r>
              <a:rPr lang="en-GB" sz="2000" dirty="0">
                <a:solidFill>
                  <a:srgbClr val="916395"/>
                </a:solidFill>
              </a:rPr>
              <a:t>Don’t make things worse. </a:t>
            </a:r>
            <a:r>
              <a:rPr lang="en-GB" sz="2000" dirty="0">
                <a:solidFill>
                  <a:srgbClr val="455264"/>
                </a:solidFill>
              </a:rPr>
              <a:t>Try to not deviate from the CMP. </a:t>
            </a:r>
            <a:r>
              <a:rPr lang="en-GB" sz="2000" b="0" i="0" dirty="0">
                <a:solidFill>
                  <a:srgbClr val="455264"/>
                </a:solidFill>
                <a:effectLst/>
              </a:rPr>
              <a:t>Never, ever lie </a:t>
            </a:r>
          </a:p>
          <a:p>
            <a:pPr marL="457200" indent="-457200" fontAlgn="base">
              <a:spcBef>
                <a:spcPts val="600"/>
              </a:spcBef>
              <a:buFont typeface="+mj-lt"/>
              <a:buAutoNum type="arabicPeriod" startAt="7"/>
            </a:pPr>
            <a:r>
              <a:rPr lang="en-GB" sz="2000" dirty="0">
                <a:solidFill>
                  <a:srgbClr val="916395"/>
                </a:solidFill>
              </a:rPr>
              <a:t>Communicate clearly and quickly </a:t>
            </a:r>
            <a:r>
              <a:rPr lang="en-GB" sz="2000" dirty="0">
                <a:solidFill>
                  <a:srgbClr val="455264"/>
                </a:solidFill>
              </a:rPr>
              <a:t>but avoid a knee-jerk reaction</a:t>
            </a:r>
          </a:p>
          <a:p>
            <a:pPr marL="457200" indent="-457200" algn="l" fontAlgn="base">
              <a:spcBef>
                <a:spcPts val="600"/>
              </a:spcBef>
              <a:buFont typeface="+mj-lt"/>
              <a:buAutoNum type="arabicPeriod" startAt="7"/>
            </a:pPr>
            <a:r>
              <a:rPr lang="en-GB" sz="2000" b="0" i="0" dirty="0">
                <a:solidFill>
                  <a:srgbClr val="455264"/>
                </a:solidFill>
                <a:effectLst/>
              </a:rPr>
              <a:t>Don’t lose touch with </a:t>
            </a:r>
            <a:r>
              <a:rPr lang="en-GB" sz="2000" b="0" i="0" dirty="0">
                <a:solidFill>
                  <a:srgbClr val="916395"/>
                </a:solidFill>
                <a:effectLst/>
              </a:rPr>
              <a:t>humanity. </a:t>
            </a:r>
            <a:r>
              <a:rPr lang="en-GB" sz="2000" b="0" i="0" dirty="0">
                <a:solidFill>
                  <a:srgbClr val="455264"/>
                </a:solidFill>
                <a:effectLst/>
              </a:rPr>
              <a:t>Recognize people are under stress and may be grieving.</a:t>
            </a:r>
          </a:p>
          <a:p>
            <a:pPr marL="457200" indent="-457200" algn="l" fontAlgn="base">
              <a:spcBef>
                <a:spcPts val="600"/>
              </a:spcBef>
              <a:buFont typeface="+mj-lt"/>
              <a:buAutoNum type="arabicPeriod" startAt="7"/>
            </a:pPr>
            <a:r>
              <a:rPr lang="en-GB" sz="2000" b="0" i="0" dirty="0">
                <a:solidFill>
                  <a:srgbClr val="916395"/>
                </a:solidFill>
                <a:effectLst/>
              </a:rPr>
              <a:t>Learn from the crisis </a:t>
            </a:r>
            <a:r>
              <a:rPr lang="en-GB" sz="2000" b="0" i="0" dirty="0">
                <a:solidFill>
                  <a:srgbClr val="455264"/>
                </a:solidFill>
                <a:effectLst/>
              </a:rPr>
              <a:t>and fix any underlying problems revealed as soon as possible</a:t>
            </a:r>
          </a:p>
          <a:p>
            <a:pPr marL="457200" indent="-457200" fontAlgn="base">
              <a:spcBef>
                <a:spcPts val="600"/>
              </a:spcBef>
              <a:buFont typeface="+mj-lt"/>
              <a:buAutoNum type="arabicPeriod" startAt="7"/>
            </a:pPr>
            <a:r>
              <a:rPr lang="en-GB" sz="2000" dirty="0">
                <a:solidFill>
                  <a:srgbClr val="455264"/>
                </a:solidFill>
              </a:rPr>
              <a:t>Appoint </a:t>
            </a:r>
            <a:r>
              <a:rPr lang="en-GB" sz="2000" dirty="0">
                <a:solidFill>
                  <a:srgbClr val="916395"/>
                </a:solidFill>
              </a:rPr>
              <a:t>one credible spokesperson </a:t>
            </a:r>
            <a:r>
              <a:rPr lang="en-GB" sz="2000" dirty="0">
                <a:solidFill>
                  <a:srgbClr val="455264"/>
                </a:solidFill>
              </a:rPr>
              <a:t>and have consistent messaging</a:t>
            </a:r>
          </a:p>
          <a:p>
            <a:pPr algn="l" fontAlgn="base">
              <a:spcBef>
                <a:spcPts val="600"/>
              </a:spcBef>
            </a:pPr>
            <a:endParaRPr lang="en-GB" sz="2000" b="0" i="0" dirty="0">
              <a:solidFill>
                <a:srgbClr val="455264"/>
              </a:solidFill>
              <a:effectLst/>
            </a:endParaRPr>
          </a:p>
          <a:p>
            <a:pPr>
              <a:spcBef>
                <a:spcPts val="600"/>
              </a:spcBef>
            </a:pPr>
            <a:endParaRPr lang="en-IE" sz="2000" dirty="0"/>
          </a:p>
        </p:txBody>
      </p:sp>
      <p:sp>
        <p:nvSpPr>
          <p:cNvPr id="9" name="Text Placeholder 8">
            <a:extLst>
              <a:ext uri="{FF2B5EF4-FFF2-40B4-BE49-F238E27FC236}">
                <a16:creationId xmlns:a16="http://schemas.microsoft.com/office/drawing/2014/main" id="{5E3F7FA9-4A1A-DC3F-32FC-D08D62E6202B}"/>
              </a:ext>
            </a:extLst>
          </p:cNvPr>
          <p:cNvSpPr>
            <a:spLocks noGrp="1"/>
          </p:cNvSpPr>
          <p:nvPr>
            <p:ph type="body" sz="quarter" idx="22"/>
          </p:nvPr>
        </p:nvSpPr>
        <p:spPr>
          <a:xfrm>
            <a:off x="0" y="125507"/>
            <a:ext cx="5343525" cy="969928"/>
          </a:xfrm>
          <a:solidFill>
            <a:srgbClr val="916395"/>
          </a:solidFill>
        </p:spPr>
        <p:txBody>
          <a:bodyPr anchor="ctr">
            <a:normAutofit lnSpcReduction="10000"/>
          </a:bodyPr>
          <a:lstStyle/>
          <a:p>
            <a:pPr algn="ctr">
              <a:lnSpc>
                <a:spcPct val="100000"/>
              </a:lnSpc>
              <a:spcBef>
                <a:spcPts val="0"/>
              </a:spcBef>
            </a:pPr>
            <a:r>
              <a:rPr lang="en-GB" sz="3200" dirty="0">
                <a:solidFill>
                  <a:schemeClr val="bg1"/>
                </a:solidFill>
              </a:rPr>
              <a:t>Stick to Good Crisis Management</a:t>
            </a:r>
            <a:endParaRPr lang="en-IE" sz="3200" dirty="0">
              <a:solidFill>
                <a:schemeClr val="bg1"/>
              </a:solidFill>
            </a:endParaRPr>
          </a:p>
        </p:txBody>
      </p:sp>
      <p:sp>
        <p:nvSpPr>
          <p:cNvPr id="12" name="Text Placeholder 7">
            <a:extLst>
              <a:ext uri="{FF2B5EF4-FFF2-40B4-BE49-F238E27FC236}">
                <a16:creationId xmlns:a16="http://schemas.microsoft.com/office/drawing/2014/main" id="{C096BAA2-60FA-998E-E708-8D48FFAB2558}"/>
              </a:ext>
            </a:extLst>
          </p:cNvPr>
          <p:cNvSpPr txBox="1">
            <a:spLocks/>
          </p:cNvSpPr>
          <p:nvPr/>
        </p:nvSpPr>
        <p:spPr>
          <a:xfrm>
            <a:off x="220057" y="1389547"/>
            <a:ext cx="4903410" cy="37225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EA1D76"/>
              </a:buClr>
              <a:buFont typeface="Arial" charset="0"/>
              <a:buNone/>
              <a:defRPr sz="2400" kern="1200">
                <a:solidFill>
                  <a:srgbClr val="595A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spcBef>
                <a:spcPts val="600"/>
              </a:spcBef>
              <a:buFont typeface="+mj-lt"/>
              <a:buAutoNum type="arabicPeriod"/>
            </a:pPr>
            <a:r>
              <a:rPr lang="en-GB" sz="2000" dirty="0">
                <a:solidFill>
                  <a:srgbClr val="455264"/>
                </a:solidFill>
              </a:rPr>
              <a:t>Prepare and make crisis readiness an </a:t>
            </a:r>
            <a:r>
              <a:rPr lang="en-GB" sz="2000" dirty="0">
                <a:solidFill>
                  <a:srgbClr val="916395"/>
                </a:solidFill>
              </a:rPr>
              <a:t>ongoing process</a:t>
            </a:r>
          </a:p>
          <a:p>
            <a:pPr marL="457200" indent="-457200" fontAlgn="base">
              <a:spcBef>
                <a:spcPts val="600"/>
              </a:spcBef>
              <a:buFont typeface="+mj-lt"/>
              <a:buAutoNum type="arabicPeriod"/>
            </a:pPr>
            <a:r>
              <a:rPr lang="en-GB" sz="2000" dirty="0">
                <a:solidFill>
                  <a:srgbClr val="916395"/>
                </a:solidFill>
              </a:rPr>
              <a:t>Work closely with your peers, </a:t>
            </a:r>
            <a:r>
              <a:rPr lang="en-GB" sz="2000" dirty="0">
                <a:solidFill>
                  <a:srgbClr val="455264"/>
                </a:solidFill>
              </a:rPr>
              <a:t>the Crisis Steering Group, and the Crisis Management Unit Team and keep everyone else updated</a:t>
            </a:r>
          </a:p>
          <a:p>
            <a:pPr marL="457200" indent="-457200" fontAlgn="base">
              <a:spcBef>
                <a:spcPts val="600"/>
              </a:spcBef>
              <a:buFont typeface="+mj-lt"/>
              <a:buAutoNum type="arabicPeriod"/>
            </a:pPr>
            <a:r>
              <a:rPr lang="en-GB" sz="2000" dirty="0">
                <a:solidFill>
                  <a:srgbClr val="916395"/>
                </a:solidFill>
              </a:rPr>
              <a:t>Stay calm </a:t>
            </a:r>
            <a:r>
              <a:rPr lang="en-GB" sz="2000" dirty="0">
                <a:solidFill>
                  <a:srgbClr val="455264"/>
                </a:solidFill>
              </a:rPr>
              <a:t>and convey confidence to others. Enable others to help</a:t>
            </a:r>
          </a:p>
          <a:p>
            <a:pPr marL="457200" indent="-457200" fontAlgn="base">
              <a:spcBef>
                <a:spcPts val="600"/>
              </a:spcBef>
              <a:buFont typeface="+mj-lt"/>
              <a:buAutoNum type="arabicPeriod"/>
            </a:pPr>
            <a:r>
              <a:rPr lang="en-GB" sz="2000" dirty="0">
                <a:solidFill>
                  <a:srgbClr val="455264"/>
                </a:solidFill>
              </a:rPr>
              <a:t>Gather </a:t>
            </a:r>
            <a:r>
              <a:rPr lang="en-GB" sz="2000" dirty="0">
                <a:solidFill>
                  <a:srgbClr val="916395"/>
                </a:solidFill>
              </a:rPr>
              <a:t>clear and accurate facts </a:t>
            </a:r>
            <a:r>
              <a:rPr lang="en-GB" sz="2000" dirty="0">
                <a:solidFill>
                  <a:srgbClr val="455264"/>
                </a:solidFill>
              </a:rPr>
              <a:t>about the crisis as soon as possible</a:t>
            </a:r>
          </a:p>
          <a:p>
            <a:pPr marL="457200" indent="-457200" fontAlgn="base">
              <a:spcBef>
                <a:spcPts val="600"/>
              </a:spcBef>
              <a:buFont typeface="+mj-lt"/>
              <a:buAutoNum type="arabicPeriod"/>
            </a:pPr>
            <a:r>
              <a:rPr lang="en-GB" sz="2000" dirty="0">
                <a:solidFill>
                  <a:srgbClr val="916395"/>
                </a:solidFill>
              </a:rPr>
              <a:t>Prioritize people </a:t>
            </a:r>
            <a:r>
              <a:rPr lang="en-GB" sz="2000" dirty="0">
                <a:solidFill>
                  <a:srgbClr val="455264"/>
                </a:solidFill>
              </a:rPr>
              <a:t>over property and infrastructure and anything else</a:t>
            </a:r>
          </a:p>
          <a:p>
            <a:pPr marL="457200" indent="-457200" fontAlgn="base">
              <a:spcBef>
                <a:spcPts val="600"/>
              </a:spcBef>
              <a:buFont typeface="+mj-lt"/>
              <a:buAutoNum type="arabicPeriod"/>
            </a:pPr>
            <a:r>
              <a:rPr lang="en-GB" sz="2000" b="0" i="0" dirty="0">
                <a:solidFill>
                  <a:srgbClr val="455264"/>
                </a:solidFill>
                <a:effectLst/>
              </a:rPr>
              <a:t>Make sure the </a:t>
            </a:r>
            <a:r>
              <a:rPr lang="en-GB" sz="2000" b="0" i="0" dirty="0">
                <a:solidFill>
                  <a:srgbClr val="916395"/>
                </a:solidFill>
                <a:effectLst/>
              </a:rPr>
              <a:t>crisis team </a:t>
            </a:r>
            <a:r>
              <a:rPr lang="en-GB" sz="2000" b="0" i="0" dirty="0">
                <a:solidFill>
                  <a:srgbClr val="455264"/>
                </a:solidFill>
                <a:effectLst/>
              </a:rPr>
              <a:t>has the support and resources it needs </a:t>
            </a:r>
          </a:p>
          <a:p>
            <a:pPr marL="457200" indent="-457200" fontAlgn="base">
              <a:spcBef>
                <a:spcPts val="600"/>
              </a:spcBef>
              <a:buFont typeface="+mj-lt"/>
              <a:buAutoNum type="arabicPeriod"/>
            </a:pPr>
            <a:r>
              <a:rPr lang="en-GB" sz="2000" dirty="0">
                <a:solidFill>
                  <a:srgbClr val="455264"/>
                </a:solidFill>
              </a:rPr>
              <a:t>Empower people and your team with </a:t>
            </a:r>
            <a:r>
              <a:rPr lang="en-GB" sz="2000" dirty="0">
                <a:solidFill>
                  <a:srgbClr val="916395"/>
                </a:solidFill>
              </a:rPr>
              <a:t>the CMP Crisis Management Plan, Training, Support, and Information</a:t>
            </a:r>
          </a:p>
          <a:p>
            <a:pPr marL="457200" indent="-457200" fontAlgn="base">
              <a:spcBef>
                <a:spcPts val="600"/>
              </a:spcBef>
              <a:buFont typeface="+mj-lt"/>
              <a:buAutoNum type="arabicPeriod"/>
            </a:pPr>
            <a:endParaRPr lang="en-GB" sz="2000" b="0" i="0" dirty="0">
              <a:solidFill>
                <a:srgbClr val="455264"/>
              </a:solidFill>
              <a:effectLst/>
            </a:endParaRPr>
          </a:p>
          <a:p>
            <a:pPr marL="457200" indent="-457200" fontAlgn="base">
              <a:spcBef>
                <a:spcPts val="600"/>
              </a:spcBef>
              <a:buFont typeface="+mj-lt"/>
              <a:buAutoNum type="arabicPeriod"/>
            </a:pPr>
            <a:endParaRPr lang="en-GB" sz="2000" dirty="0">
              <a:solidFill>
                <a:srgbClr val="455264"/>
              </a:solidFill>
            </a:endParaRPr>
          </a:p>
          <a:p>
            <a:pPr>
              <a:spcBef>
                <a:spcPts val="600"/>
              </a:spcBef>
            </a:pPr>
            <a:endParaRPr lang="en-IE" sz="2000" dirty="0"/>
          </a:p>
        </p:txBody>
      </p:sp>
      <p:sp>
        <p:nvSpPr>
          <p:cNvPr id="13" name="TextBox 12">
            <a:extLst>
              <a:ext uri="{FF2B5EF4-FFF2-40B4-BE49-F238E27FC236}">
                <a16:creationId xmlns:a16="http://schemas.microsoft.com/office/drawing/2014/main" id="{6EFB0CB5-AE79-78D9-E640-9D1A092D3895}"/>
              </a:ext>
            </a:extLst>
          </p:cNvPr>
          <p:cNvSpPr txBox="1"/>
          <p:nvPr/>
        </p:nvSpPr>
        <p:spPr>
          <a:xfrm>
            <a:off x="5839661" y="373885"/>
            <a:ext cx="5762625" cy="2031325"/>
          </a:xfrm>
          <a:prstGeom prst="rect">
            <a:avLst/>
          </a:prstGeom>
          <a:noFill/>
        </p:spPr>
        <p:txBody>
          <a:bodyPr wrap="square" rtlCol="0">
            <a:spAutoFit/>
          </a:bodyPr>
          <a:lstStyle/>
          <a:p>
            <a:r>
              <a:rPr lang="en-GB" sz="2000" b="0" i="0" dirty="0">
                <a:solidFill>
                  <a:schemeClr val="bg1"/>
                </a:solidFill>
                <a:effectLst/>
              </a:rPr>
              <a:t>It is vital to commit to crisis readiness for the long term</a:t>
            </a:r>
          </a:p>
          <a:p>
            <a:endParaRPr lang="en-GB" sz="1000" dirty="0">
              <a:solidFill>
                <a:schemeClr val="bg1"/>
              </a:solidFill>
            </a:endParaRPr>
          </a:p>
          <a:p>
            <a:r>
              <a:rPr lang="en-GB" sz="2400" b="0" i="1" dirty="0">
                <a:solidFill>
                  <a:schemeClr val="bg1"/>
                </a:solidFill>
                <a:effectLst/>
              </a:rPr>
              <a:t>“Emergency planning is not a light switch, and it’s not a magic wand. It’s a process,” </a:t>
            </a:r>
          </a:p>
          <a:p>
            <a:endParaRPr lang="en-GB" sz="1400" dirty="0">
              <a:solidFill>
                <a:schemeClr val="bg1"/>
              </a:solidFill>
            </a:endParaRPr>
          </a:p>
          <a:p>
            <a:r>
              <a:rPr lang="en-GB" sz="1400" b="0" i="0" dirty="0">
                <a:solidFill>
                  <a:schemeClr val="bg1"/>
                </a:solidFill>
                <a:effectLst/>
              </a:rPr>
              <a:t>Michael </a:t>
            </a:r>
            <a:r>
              <a:rPr lang="en-GB" sz="1400" b="0" i="0" dirty="0" err="1">
                <a:solidFill>
                  <a:schemeClr val="bg1"/>
                </a:solidFill>
                <a:effectLst/>
              </a:rPr>
              <a:t>Fagel</a:t>
            </a:r>
            <a:r>
              <a:rPr lang="en-GB" sz="1400" b="0" i="0" dirty="0">
                <a:solidFill>
                  <a:schemeClr val="bg1"/>
                </a:solidFill>
                <a:effectLst/>
              </a:rPr>
              <a:t>, founder of emergency response consulting firm </a:t>
            </a:r>
            <a:r>
              <a:rPr lang="en-GB" sz="1400" b="0" i="0" u="none" strike="noStrike" dirty="0">
                <a:solidFill>
                  <a:schemeClr val="bg1"/>
                </a:solidFill>
                <a:effectLst/>
                <a:hlinkClick r:id="rId2">
                  <a:extLst>
                    <a:ext uri="{A12FA001-AC4F-418D-AE19-62706E023703}">
                      <ahyp:hlinkClr xmlns:ahyp="http://schemas.microsoft.com/office/drawing/2018/hyperlinkcolor" val="tx"/>
                    </a:ext>
                  </a:extLst>
                </a:hlinkClick>
              </a:rPr>
              <a:t>Aurora Safety</a:t>
            </a:r>
            <a:r>
              <a:rPr lang="en-GB" sz="1400" b="0" i="0" dirty="0">
                <a:solidFill>
                  <a:schemeClr val="bg1"/>
                </a:solidFill>
                <a:effectLst/>
              </a:rPr>
              <a:t>, </a:t>
            </a:r>
            <a:endParaRPr lang="en-IE" sz="1400" dirty="0">
              <a:solidFill>
                <a:schemeClr val="bg1"/>
              </a:solidFill>
            </a:endParaRPr>
          </a:p>
        </p:txBody>
      </p:sp>
      <p:sp>
        <p:nvSpPr>
          <p:cNvPr id="2" name="TextBox 1">
            <a:extLst>
              <a:ext uri="{FF2B5EF4-FFF2-40B4-BE49-F238E27FC236}">
                <a16:creationId xmlns:a16="http://schemas.microsoft.com/office/drawing/2014/main" id="{B1ED59A9-7CD4-922B-1B8E-F983BB84A9CF}"/>
              </a:ext>
            </a:extLst>
          </p:cNvPr>
          <p:cNvSpPr txBox="1"/>
          <p:nvPr/>
        </p:nvSpPr>
        <p:spPr>
          <a:xfrm>
            <a:off x="8854322" y="6114783"/>
            <a:ext cx="3248025" cy="369332"/>
          </a:xfrm>
          <a:prstGeom prst="rect">
            <a:avLst/>
          </a:prstGeom>
          <a:noFill/>
        </p:spPr>
        <p:txBody>
          <a:bodyPr wrap="square" rtlCol="0">
            <a:spAutoFit/>
          </a:bodyPr>
          <a:lstStyle/>
          <a:p>
            <a:pPr algn="ctr"/>
            <a:r>
              <a:rPr lang="en-IE" dirty="0">
                <a:solidFill>
                  <a:srgbClr val="916395"/>
                </a:solidFill>
                <a:hlinkClick r:id="rId3">
                  <a:extLst>
                    <a:ext uri="{A12FA001-AC4F-418D-AE19-62706E023703}">
                      <ahyp:hlinkClr xmlns:ahyp="http://schemas.microsoft.com/office/drawing/2018/hyperlinkcolor" val="tx"/>
                    </a:ext>
                  </a:extLst>
                </a:hlinkClick>
              </a:rPr>
              <a:t>Source Smartsheet</a:t>
            </a:r>
            <a:endParaRPr lang="en-IE" dirty="0">
              <a:solidFill>
                <a:srgbClr val="916395"/>
              </a:solidFill>
            </a:endParaRPr>
          </a:p>
        </p:txBody>
      </p:sp>
      <p:pic>
        <p:nvPicPr>
          <p:cNvPr id="3" name="Graphic 2" descr="Touchscreen with solid fill">
            <a:extLst>
              <a:ext uri="{FF2B5EF4-FFF2-40B4-BE49-F238E27FC236}">
                <a16:creationId xmlns:a16="http://schemas.microsoft.com/office/drawing/2014/main" id="{28F31D2C-BB11-29AE-9440-B22EB9C5F6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07883" y="6189712"/>
            <a:ext cx="588806" cy="588806"/>
          </a:xfrm>
          <a:prstGeom prst="rect">
            <a:avLst/>
          </a:prstGeom>
        </p:spPr>
      </p:pic>
    </p:spTree>
    <p:extLst>
      <p:ext uri="{BB962C8B-B14F-4D97-AF65-F5344CB8AC3E}">
        <p14:creationId xmlns:p14="http://schemas.microsoft.com/office/powerpoint/2010/main" val="3875742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939B05-5B65-4F22-C3B5-6C1292AA2CA0}"/>
              </a:ext>
            </a:extLst>
          </p:cNvPr>
          <p:cNvSpPr/>
          <p:nvPr/>
        </p:nvSpPr>
        <p:spPr>
          <a:xfrm>
            <a:off x="-8595" y="20247"/>
            <a:ext cx="5325034" cy="298292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07533" y="126750"/>
            <a:ext cx="6596208" cy="3722513"/>
          </a:xfrm>
        </p:spPr>
        <p:txBody>
          <a:bodyPr/>
          <a:lstStyle/>
          <a:p>
            <a:pPr marL="342900" indent="-342900" algn="l">
              <a:buClr>
                <a:srgbClr val="F27954"/>
              </a:buClr>
              <a:buFont typeface="Wingdings" panose="05000000000000000000" pitchFamily="2" charset="2"/>
              <a:buChar char="v"/>
            </a:pPr>
            <a:r>
              <a:rPr lang="en-GB" sz="2000" dirty="0">
                <a:solidFill>
                  <a:srgbClr val="F27954"/>
                </a:solidFill>
              </a:rPr>
              <a:t>The </a:t>
            </a:r>
            <a:r>
              <a:rPr lang="en-GB" sz="2000" b="0" i="0" u="none" strike="noStrike" dirty="0">
                <a:solidFill>
                  <a:srgbClr val="F27954"/>
                </a:solidFill>
                <a:effectLst/>
              </a:rPr>
              <a:t>Crisis Manager </a:t>
            </a:r>
            <a:r>
              <a:rPr lang="en-GB" sz="2000" dirty="0">
                <a:solidFill>
                  <a:srgbClr val="F27954"/>
                </a:solidFill>
              </a:rPr>
              <a:t>must regularly monitor, assess, compare and report the status of regional risks or crises identified in the Risk Assessment. </a:t>
            </a:r>
            <a:r>
              <a:rPr lang="en-GB" sz="2000" dirty="0">
                <a:solidFill>
                  <a:srgbClr val="4D4D4D"/>
                </a:solidFill>
              </a:rPr>
              <a:t>Crisis status and priorities change over time so do their probability and likely impact. Heighten monitoring when the crisis is most likely to occur. </a:t>
            </a:r>
          </a:p>
          <a:p>
            <a:pPr marL="342900" indent="-342900" algn="l">
              <a:buClr>
                <a:srgbClr val="F27954"/>
              </a:buClr>
              <a:buFont typeface="Wingdings" panose="05000000000000000000" pitchFamily="2" charset="2"/>
              <a:buChar char="v"/>
            </a:pPr>
            <a:r>
              <a:rPr lang="en-GB" sz="2000" b="1" dirty="0">
                <a:solidFill>
                  <a:srgbClr val="F27954"/>
                </a:solidFill>
              </a:rPr>
              <a:t>Monitor the crisis occurring. </a:t>
            </a:r>
            <a:r>
              <a:rPr lang="en-GB" sz="2000" i="1" dirty="0">
                <a:solidFill>
                  <a:srgbClr val="F27954"/>
                </a:solidFill>
              </a:rPr>
              <a:t>e.g., use weather programs to detect weather-related flooding. Check it more during the months of September to May when it is most likely. Document and report findings to those that need to know.</a:t>
            </a:r>
          </a:p>
          <a:p>
            <a:pPr marL="342900" indent="-342900">
              <a:buClr>
                <a:srgbClr val="F27954"/>
              </a:buClr>
              <a:buFont typeface="Wingdings" panose="05000000000000000000" pitchFamily="2" charset="2"/>
              <a:buChar char="v"/>
            </a:pPr>
            <a:r>
              <a:rPr lang="en-GB" sz="2000" b="1" dirty="0">
                <a:solidFill>
                  <a:srgbClr val="F27954"/>
                </a:solidFill>
              </a:rPr>
              <a:t>The devil (crisis) is in the detail. </a:t>
            </a:r>
            <a:r>
              <a:rPr lang="en-GB" sz="2000" dirty="0">
                <a:solidFill>
                  <a:srgbClr val="4D4D4D"/>
                </a:solidFill>
              </a:rPr>
              <a:t>A crisis response plan is only as good as the activation guidelines it includes. To this end, the crisis management team needs to document all the criteria and crisis indicators they will use to determine how a crisis impact. Note: These are different from the CMS indicators.</a:t>
            </a:r>
          </a:p>
          <a:p>
            <a:pPr marL="342900" indent="-342900" algn="l">
              <a:buClr>
                <a:srgbClr val="F27954"/>
              </a:buClr>
              <a:buFont typeface="Wingdings" panose="05000000000000000000" pitchFamily="2" charset="2"/>
              <a:buChar char="v"/>
            </a:pPr>
            <a:r>
              <a:rPr lang="en-GB" sz="2000" b="1" dirty="0">
                <a:solidFill>
                  <a:srgbClr val="F27954"/>
                </a:solidFill>
              </a:rPr>
              <a:t>Crisis Impact Indicators </a:t>
            </a:r>
            <a:r>
              <a:rPr lang="en-GB" sz="2000" i="1" dirty="0">
                <a:solidFill>
                  <a:srgbClr val="F27954"/>
                </a:solidFill>
              </a:rPr>
              <a:t>e.g., multiple injuries, an unnatural death, widespread infection, high unmanageable flooding levels, significant environmental damage, multiple properties damaged by falling trees, a large sudden decline in tourism numbers, a large sudden increase in cancellations. </a:t>
            </a:r>
          </a:p>
          <a:p>
            <a:pPr marL="342900" indent="-342900" algn="l">
              <a:buClr>
                <a:srgbClr val="F27954"/>
              </a:buClr>
              <a:buFont typeface="Wingdings" panose="05000000000000000000" pitchFamily="2" charset="2"/>
              <a:buChar char="v"/>
            </a:pPr>
            <a:endParaRPr lang="en-GB" sz="2000" i="1" dirty="0">
              <a:solidFill>
                <a:srgbClr val="4D4D4D"/>
              </a:solidFill>
            </a:endParaRPr>
          </a:p>
          <a:p>
            <a:pPr marL="342900" indent="-342900">
              <a:lnSpc>
                <a:spcPct val="100000"/>
              </a:lnSpc>
              <a:spcBef>
                <a:spcPts val="0"/>
              </a:spcBef>
              <a:buClr>
                <a:srgbClr val="F27954"/>
              </a:buClr>
              <a:buFont typeface="Wingdings" panose="05000000000000000000" pitchFamily="2" charset="2"/>
              <a:buChar char="v"/>
            </a:pPr>
            <a:endParaRPr lang="en-IE" sz="20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340345" y="126750"/>
            <a:ext cx="4955555" cy="6122894"/>
          </a:xfrm>
        </p:spPr>
        <p:txBody>
          <a:bodyPr>
            <a:normAutofit/>
          </a:bodyPr>
          <a:lstStyle/>
          <a:p>
            <a:pPr>
              <a:lnSpc>
                <a:spcPct val="120000"/>
              </a:lnSpc>
              <a:spcBef>
                <a:spcPts val="0"/>
              </a:spcBef>
            </a:pPr>
            <a:r>
              <a:rPr lang="en-GB" sz="4600" b="1" dirty="0">
                <a:solidFill>
                  <a:schemeClr val="bg1"/>
                </a:solidFill>
              </a:rPr>
              <a:t>Step 6 </a:t>
            </a:r>
            <a:endParaRPr lang="en-GB" sz="4600" b="1" i="0" dirty="0">
              <a:solidFill>
                <a:schemeClr val="bg1"/>
              </a:solidFill>
              <a:effectLst/>
            </a:endParaRPr>
          </a:p>
          <a:p>
            <a:pPr>
              <a:spcBef>
                <a:spcPts val="0"/>
              </a:spcBef>
            </a:pPr>
            <a:endParaRPr lang="en-GB" sz="1800" dirty="0">
              <a:solidFill>
                <a:schemeClr val="bg1"/>
              </a:solidFill>
            </a:endParaRPr>
          </a:p>
          <a:p>
            <a:pPr>
              <a:spcBef>
                <a:spcPts val="0"/>
              </a:spcBef>
            </a:pPr>
            <a:r>
              <a:rPr lang="en-GB" sz="2800" dirty="0">
                <a:solidFill>
                  <a:schemeClr val="bg1"/>
                </a:solidFill>
              </a:rPr>
              <a:t>Include Regular Monitoring &amp; Reporting Measures, &amp; KPIs to Check Crisis Status and Manage Regional Preparedness</a:t>
            </a:r>
            <a:endParaRPr lang="en-IE" sz="2800" dirty="0">
              <a:solidFill>
                <a:schemeClr val="bg1"/>
              </a:solidFill>
            </a:endParaRPr>
          </a:p>
          <a:p>
            <a:pPr>
              <a:spcBef>
                <a:spcPts val="0"/>
              </a:spcBef>
            </a:pPr>
            <a:endParaRPr lang="en-IE" sz="3200" dirty="0">
              <a:solidFill>
                <a:schemeClr val="bg1"/>
              </a:solidFill>
            </a:endParaRPr>
          </a:p>
          <a:p>
            <a:pPr>
              <a:spcBef>
                <a:spcPts val="0"/>
              </a:spcBef>
            </a:pPr>
            <a:endParaRPr lang="en-IE" sz="3200" dirty="0">
              <a:solidFill>
                <a:schemeClr val="bg1"/>
              </a:solidFill>
            </a:endParaRPr>
          </a:p>
          <a:p>
            <a:pPr algn="l">
              <a:lnSpc>
                <a:spcPct val="100000"/>
              </a:lnSpc>
              <a:spcBef>
                <a:spcPts val="0"/>
              </a:spcBef>
            </a:pPr>
            <a:endParaRPr lang="en-GB" sz="3400" dirty="0"/>
          </a:p>
          <a:p>
            <a:pPr algn="l">
              <a:lnSpc>
                <a:spcPct val="120000"/>
              </a:lnSpc>
              <a:spcBef>
                <a:spcPts val="0"/>
              </a:spcBef>
            </a:pPr>
            <a:endParaRPr lang="en-GB" sz="3400" dirty="0">
              <a:solidFill>
                <a:srgbClr val="666666"/>
              </a:solidFill>
            </a:endParaRPr>
          </a:p>
          <a:p>
            <a:pPr algn="l">
              <a:lnSpc>
                <a:spcPct val="120000"/>
              </a:lnSpc>
              <a:spcBef>
                <a:spcPts val="0"/>
              </a:spcBef>
            </a:pPr>
            <a:endParaRPr lang="en-GB" sz="3400" dirty="0">
              <a:solidFill>
                <a:srgbClr val="666666"/>
              </a:solidFill>
            </a:endParaRPr>
          </a:p>
          <a:p>
            <a:pPr algn="l">
              <a:lnSpc>
                <a:spcPct val="120000"/>
              </a:lnSpc>
              <a:spcBef>
                <a:spcPts val="0"/>
              </a:spcBef>
            </a:pPr>
            <a:endParaRPr lang="en-GB" sz="2000" b="1" i="0" dirty="0">
              <a:effectLst/>
            </a:endParaRPr>
          </a:p>
          <a:p>
            <a:pPr>
              <a:lnSpc>
                <a:spcPct val="120000"/>
              </a:lnSpc>
              <a:spcBef>
                <a:spcPts val="0"/>
              </a:spcBef>
            </a:pPr>
            <a:endParaRPr lang="en-GB" b="1" i="0" dirty="0">
              <a:solidFill>
                <a:srgbClr val="4D4D4D"/>
              </a:solidFill>
              <a:effectLst/>
            </a:endParaRPr>
          </a:p>
          <a:p>
            <a:pPr>
              <a:lnSpc>
                <a:spcPct val="120000"/>
              </a:lnSpc>
              <a:spcBef>
                <a:spcPts val="0"/>
              </a:spcBef>
            </a:pPr>
            <a:endParaRPr lang="en-IE" dirty="0"/>
          </a:p>
        </p:txBody>
      </p:sp>
      <p:pic>
        <p:nvPicPr>
          <p:cNvPr id="98" name="Picture 97" descr="A picture containing text&#10;&#10;Description automatically generated">
            <a:extLst>
              <a:ext uri="{FF2B5EF4-FFF2-40B4-BE49-F238E27FC236}">
                <a16:creationId xmlns:a16="http://schemas.microsoft.com/office/drawing/2014/main" id="{EC5CE411-8123-2BD5-D893-FB5F502061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75665"/>
            <a:ext cx="5325035" cy="3550024"/>
          </a:xfrm>
          <a:prstGeom prst="rect">
            <a:avLst/>
          </a:prstGeom>
        </p:spPr>
      </p:pic>
    </p:spTree>
    <p:extLst>
      <p:ext uri="{BB962C8B-B14F-4D97-AF65-F5344CB8AC3E}">
        <p14:creationId xmlns:p14="http://schemas.microsoft.com/office/powerpoint/2010/main" val="2848763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sky, outdoor&#10;&#10;Description automatically generated">
            <a:extLst>
              <a:ext uri="{FF2B5EF4-FFF2-40B4-BE49-F238E27FC236}">
                <a16:creationId xmlns:a16="http://schemas.microsoft.com/office/drawing/2014/main" id="{6F5DB5D8-27AE-1A83-2890-9E2B77EFAF1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5102" r="25102"/>
          <a:stretch>
            <a:fillRect/>
          </a:stretch>
        </p:blipFill>
        <p:spPr/>
      </p:pic>
      <p:sp>
        <p:nvSpPr>
          <p:cNvPr id="9" name="Text Placeholder 6">
            <a:extLst>
              <a:ext uri="{FF2B5EF4-FFF2-40B4-BE49-F238E27FC236}">
                <a16:creationId xmlns:a16="http://schemas.microsoft.com/office/drawing/2014/main" id="{FB1826F4-E375-6203-3AFE-48C7367CA0A3}"/>
              </a:ext>
            </a:extLst>
          </p:cNvPr>
          <p:cNvSpPr>
            <a:spLocks noGrp="1"/>
          </p:cNvSpPr>
          <p:nvPr>
            <p:ph type="body" sz="quarter" idx="18"/>
          </p:nvPr>
        </p:nvSpPr>
        <p:spPr>
          <a:xfrm>
            <a:off x="1175328" y="992006"/>
            <a:ext cx="6007546" cy="3867704"/>
          </a:xfrm>
        </p:spPr>
        <p:txBody>
          <a:bodyPr>
            <a:noAutofit/>
          </a:bodyPr>
          <a:lstStyle/>
          <a:p>
            <a:pPr marL="0" indent="0" algn="l" fontAlgn="base">
              <a:lnSpc>
                <a:spcPct val="100000"/>
              </a:lnSpc>
              <a:spcBef>
                <a:spcPts val="0"/>
              </a:spcBef>
            </a:pPr>
            <a:r>
              <a:rPr lang="en-GB" sz="2000" b="0" i="0" dirty="0">
                <a:effectLst/>
              </a:rPr>
              <a:t>The CMP helps the Tourism Crisis Management Unit to understand all the calamities that could befall their region, </a:t>
            </a:r>
            <a:r>
              <a:rPr lang="en-GB" sz="2000" dirty="0"/>
              <a:t>however, they must keep their </a:t>
            </a:r>
            <a:r>
              <a:rPr lang="en-GB" sz="2000" b="1" i="0" dirty="0">
                <a:effectLst/>
              </a:rPr>
              <a:t>finger on the crisis pulse by;</a:t>
            </a:r>
          </a:p>
          <a:p>
            <a:pPr marL="0" indent="0" algn="l" fontAlgn="base">
              <a:lnSpc>
                <a:spcPct val="100000"/>
              </a:lnSpc>
              <a:spcBef>
                <a:spcPts val="0"/>
              </a:spcBef>
            </a:pPr>
            <a:endParaRPr lang="en-GB" sz="1000" b="0" i="0" dirty="0">
              <a:effectLst/>
            </a:endParaRPr>
          </a:p>
          <a:p>
            <a:pPr marL="0" indent="0" algn="l" fontAlgn="base">
              <a:lnSpc>
                <a:spcPct val="100000"/>
              </a:lnSpc>
              <a:spcBef>
                <a:spcPts val="600"/>
              </a:spcBef>
            </a:pPr>
            <a:r>
              <a:rPr lang="en-GB" sz="2000" b="1" i="0" dirty="0">
                <a:effectLst/>
              </a:rPr>
              <a:t>monitoring</a:t>
            </a:r>
            <a:r>
              <a:rPr lang="en-GB" sz="2000" b="0" i="0" dirty="0">
                <a:effectLst/>
              </a:rPr>
              <a:t> </a:t>
            </a:r>
            <a:r>
              <a:rPr lang="en-GB" sz="2000" b="0" i="1" dirty="0">
                <a:effectLst/>
              </a:rPr>
              <a:t>(e.g., water levels),</a:t>
            </a:r>
          </a:p>
          <a:p>
            <a:pPr marL="0" indent="0" algn="l" fontAlgn="base">
              <a:lnSpc>
                <a:spcPct val="100000"/>
              </a:lnSpc>
              <a:spcBef>
                <a:spcPts val="600"/>
              </a:spcBef>
            </a:pPr>
            <a:r>
              <a:rPr lang="en-GB" sz="2000" b="1" i="0" dirty="0">
                <a:effectLst/>
              </a:rPr>
              <a:t>watching </a:t>
            </a:r>
            <a:r>
              <a:rPr lang="en-GB" sz="2000" b="0" i="1" dirty="0">
                <a:effectLst/>
              </a:rPr>
              <a:t>(e.g., the weather forecast) </a:t>
            </a:r>
          </a:p>
          <a:p>
            <a:pPr marL="0" indent="0" algn="l" fontAlgn="base">
              <a:lnSpc>
                <a:spcPct val="100000"/>
              </a:lnSpc>
              <a:spcBef>
                <a:spcPts val="600"/>
              </a:spcBef>
            </a:pPr>
            <a:r>
              <a:rPr lang="en-GB" sz="2000" b="1" dirty="0"/>
              <a:t>researching</a:t>
            </a:r>
            <a:r>
              <a:rPr lang="en-GB" sz="2000" dirty="0"/>
              <a:t> </a:t>
            </a:r>
            <a:r>
              <a:rPr lang="en-GB" sz="2000" i="1" dirty="0"/>
              <a:t>(e.g., looking back on previous and forecasting predicted yearly trends), </a:t>
            </a:r>
          </a:p>
          <a:p>
            <a:pPr marL="0" indent="0" algn="l" fontAlgn="base">
              <a:lnSpc>
                <a:spcPct val="100000"/>
              </a:lnSpc>
              <a:spcBef>
                <a:spcPts val="600"/>
              </a:spcBef>
            </a:pPr>
            <a:r>
              <a:rPr lang="en-GB" sz="2000" b="1" dirty="0"/>
              <a:t>updating</a:t>
            </a:r>
            <a:r>
              <a:rPr lang="en-GB" sz="2000" i="1" dirty="0"/>
              <a:t> (e.g., maps, plans, statistical reports)</a:t>
            </a:r>
          </a:p>
          <a:p>
            <a:pPr marL="0" indent="0" algn="l" fontAlgn="base">
              <a:lnSpc>
                <a:spcPct val="100000"/>
              </a:lnSpc>
              <a:spcBef>
                <a:spcPts val="600"/>
              </a:spcBef>
            </a:pPr>
            <a:r>
              <a:rPr lang="en-GB" sz="2000" b="1" dirty="0"/>
              <a:t>reading </a:t>
            </a:r>
            <a:r>
              <a:rPr lang="en-GB" sz="2000" i="1" dirty="0"/>
              <a:t>(e.g., what other similar regions are doing or experts are saying) </a:t>
            </a:r>
            <a:r>
              <a:rPr lang="en-GB" sz="2000" dirty="0"/>
              <a:t>and </a:t>
            </a:r>
          </a:p>
          <a:p>
            <a:pPr marL="0" indent="0" algn="l" fontAlgn="base">
              <a:lnSpc>
                <a:spcPct val="100000"/>
              </a:lnSpc>
              <a:spcBef>
                <a:spcPts val="600"/>
              </a:spcBef>
            </a:pPr>
            <a:r>
              <a:rPr lang="en-GB" sz="2000" b="1" i="0" dirty="0">
                <a:effectLst/>
              </a:rPr>
              <a:t>consulting </a:t>
            </a:r>
            <a:r>
              <a:rPr lang="en-GB" sz="2000" i="1" dirty="0">
                <a:effectLst/>
              </a:rPr>
              <a:t>(e.g., with experts and advisors)</a:t>
            </a:r>
          </a:p>
          <a:p>
            <a:pPr marL="0" indent="0" algn="l" fontAlgn="base">
              <a:lnSpc>
                <a:spcPct val="100000"/>
              </a:lnSpc>
              <a:spcBef>
                <a:spcPts val="600"/>
              </a:spcBef>
            </a:pPr>
            <a:r>
              <a:rPr lang="en-GB" sz="2000" b="1" dirty="0">
                <a:effectLst/>
              </a:rPr>
              <a:t>building knowledge</a:t>
            </a:r>
            <a:r>
              <a:rPr lang="en-GB" sz="2000" i="1" dirty="0">
                <a:effectLst/>
              </a:rPr>
              <a:t> (e.g., </a:t>
            </a:r>
            <a:r>
              <a:rPr lang="en-GB" sz="2000" i="1" dirty="0"/>
              <a:t>knowledge exchange networks)</a:t>
            </a:r>
            <a:endParaRPr lang="en-GB" sz="2000" i="1" dirty="0">
              <a:effectLst/>
            </a:endParaRPr>
          </a:p>
          <a:p>
            <a:pPr marL="0" indent="0" algn="l" fontAlgn="base">
              <a:lnSpc>
                <a:spcPct val="100000"/>
              </a:lnSpc>
              <a:spcBef>
                <a:spcPts val="600"/>
              </a:spcBef>
            </a:pPr>
            <a:r>
              <a:rPr lang="en-GB" sz="2000" b="1" i="0" dirty="0">
                <a:effectLst/>
              </a:rPr>
              <a:t>communicating </a:t>
            </a:r>
            <a:r>
              <a:rPr lang="en-GB" sz="2000" b="0" i="0" dirty="0">
                <a:effectLst/>
              </a:rPr>
              <a:t>with the community, local government stakeholders, and staff, not just tourism managers. </a:t>
            </a:r>
            <a:endParaRPr lang="en-IE" sz="2000" dirty="0"/>
          </a:p>
        </p:txBody>
      </p:sp>
      <p:sp>
        <p:nvSpPr>
          <p:cNvPr id="10" name="Text Placeholder 5">
            <a:extLst>
              <a:ext uri="{FF2B5EF4-FFF2-40B4-BE49-F238E27FC236}">
                <a16:creationId xmlns:a16="http://schemas.microsoft.com/office/drawing/2014/main" id="{3A776A6A-C230-FCF8-6EC0-22500614B84D}"/>
              </a:ext>
            </a:extLst>
          </p:cNvPr>
          <p:cNvSpPr>
            <a:spLocks noGrp="1"/>
          </p:cNvSpPr>
          <p:nvPr>
            <p:ph type="body" sz="quarter" idx="16"/>
          </p:nvPr>
        </p:nvSpPr>
        <p:spPr>
          <a:xfrm>
            <a:off x="1010561" y="160741"/>
            <a:ext cx="6337080" cy="582221"/>
          </a:xfrm>
        </p:spPr>
        <p:txBody>
          <a:bodyPr>
            <a:noAutofit/>
          </a:bodyPr>
          <a:lstStyle/>
          <a:p>
            <a:pPr algn="ctr"/>
            <a:r>
              <a:rPr lang="en-IE" sz="2800" dirty="0"/>
              <a:t>Keep a Finger on the Regional Crisis Pulse!</a:t>
            </a:r>
          </a:p>
        </p:txBody>
      </p:sp>
    </p:spTree>
    <p:extLst>
      <p:ext uri="{BB962C8B-B14F-4D97-AF65-F5344CB8AC3E}">
        <p14:creationId xmlns:p14="http://schemas.microsoft.com/office/powerpoint/2010/main" val="370063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215154"/>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797376"/>
            <a:ext cx="5395869" cy="5953048"/>
          </a:xfrm>
          <a:solidFill>
            <a:schemeClr val="bg1"/>
          </a:solidFill>
        </p:spPr>
        <p:txBody>
          <a:bodyPr>
            <a:normAutofit fontScale="77500" lnSpcReduction="20000"/>
          </a:bodyPr>
          <a:lstStyle/>
          <a:p>
            <a:pPr marL="342900" indent="-342900">
              <a:lnSpc>
                <a:spcPct val="120000"/>
              </a:lnSpc>
              <a:spcBef>
                <a:spcPts val="600"/>
              </a:spcBef>
              <a:buFont typeface="Wingdings" panose="05000000000000000000" pitchFamily="2" charset="2"/>
              <a:buChar char="v"/>
            </a:pPr>
            <a:r>
              <a:rPr lang="en-IE" b="1" dirty="0">
                <a:solidFill>
                  <a:srgbClr val="3AA091"/>
                </a:solidFill>
              </a:rPr>
              <a:t>Learn </a:t>
            </a:r>
            <a:r>
              <a:rPr lang="en-IE" dirty="0">
                <a:solidFill>
                  <a:srgbClr val="4D4D4D"/>
                </a:solidFill>
              </a:rPr>
              <a:t>how the CMP is a competitive advantage to steering regions that will face an eminent or potential crisis </a:t>
            </a:r>
          </a:p>
          <a:p>
            <a:pPr marL="342900" indent="-342900">
              <a:lnSpc>
                <a:spcPct val="120000"/>
              </a:lnSpc>
              <a:spcBef>
                <a:spcPts val="600"/>
              </a:spcBef>
              <a:buFont typeface="Wingdings" panose="05000000000000000000" pitchFamily="2" charset="2"/>
              <a:buChar char="v"/>
            </a:pPr>
            <a:r>
              <a:rPr lang="en-IE" b="1" dirty="0">
                <a:solidFill>
                  <a:srgbClr val="F27954"/>
                </a:solidFill>
              </a:rPr>
              <a:t>Understand </a:t>
            </a:r>
            <a:r>
              <a:rPr lang="en-IE" dirty="0">
                <a:solidFill>
                  <a:srgbClr val="4D4D4D"/>
                </a:solidFill>
              </a:rPr>
              <a:t>how a tourism region needs to come together so that it is a well-thought-out and thorough live document that includes all important regional crisis elements. The devil is in the detail.</a:t>
            </a:r>
          </a:p>
          <a:p>
            <a:pPr marL="342900" indent="-342900">
              <a:lnSpc>
                <a:spcPct val="120000"/>
              </a:lnSpc>
              <a:spcBef>
                <a:spcPts val="600"/>
              </a:spcBef>
              <a:buFont typeface="Wingdings" panose="05000000000000000000" pitchFamily="2" charset="2"/>
              <a:buChar char="v"/>
            </a:pPr>
            <a:r>
              <a:rPr lang="en-IE" b="1" dirty="0">
                <a:solidFill>
                  <a:srgbClr val="7A547C"/>
                </a:solidFill>
              </a:rPr>
              <a:t>Learn</a:t>
            </a:r>
            <a:r>
              <a:rPr lang="en-IE" dirty="0">
                <a:solidFill>
                  <a:srgbClr val="4D4D4D"/>
                </a:solidFill>
              </a:rPr>
              <a:t> how everyone has a role to play in the response and activation, response, training, monitoring, and evaluation of the plan.</a:t>
            </a:r>
          </a:p>
          <a:p>
            <a:pPr marL="342900" indent="-342900">
              <a:lnSpc>
                <a:spcPct val="120000"/>
              </a:lnSpc>
              <a:spcBef>
                <a:spcPts val="600"/>
              </a:spcBef>
              <a:buFont typeface="Wingdings" panose="05000000000000000000" pitchFamily="2" charset="2"/>
              <a:buChar char="v"/>
            </a:pPr>
            <a:r>
              <a:rPr lang="en-IE" b="1" dirty="0">
                <a:solidFill>
                  <a:srgbClr val="916395"/>
                </a:solidFill>
              </a:rPr>
              <a:t>Learn</a:t>
            </a:r>
            <a:r>
              <a:rPr lang="en-IE" b="1" dirty="0">
                <a:solidFill>
                  <a:srgbClr val="3AA091"/>
                </a:solidFill>
              </a:rPr>
              <a:t> </a:t>
            </a:r>
            <a:r>
              <a:rPr lang="en-IE" dirty="0">
                <a:solidFill>
                  <a:srgbClr val="4D4D4D"/>
                </a:solidFill>
              </a:rPr>
              <a:t>how to develop a regional crisis management plan that has all the necessary supporting documents, checklists, procedures plans, and actions</a:t>
            </a:r>
          </a:p>
          <a:p>
            <a:pPr marL="342900" indent="-342900">
              <a:lnSpc>
                <a:spcPct val="120000"/>
              </a:lnSpc>
              <a:spcBef>
                <a:spcPts val="600"/>
              </a:spcBef>
              <a:buFont typeface="Wingdings" panose="05000000000000000000" pitchFamily="2" charset="2"/>
              <a:buChar char="v"/>
            </a:pPr>
            <a:r>
              <a:rPr lang="en-IE" b="1" dirty="0">
                <a:solidFill>
                  <a:srgbClr val="002060"/>
                </a:solidFill>
              </a:rPr>
              <a:t>Become aware </a:t>
            </a:r>
            <a:r>
              <a:rPr lang="en-IE" dirty="0">
                <a:solidFill>
                  <a:srgbClr val="4D4D4D"/>
                </a:solidFill>
              </a:rPr>
              <a:t>of crisis scenarios and the crisis playbook so that the plan can be put to the test during and after development to see if it actually works.</a:t>
            </a:r>
          </a:p>
          <a:p>
            <a:pPr marL="342900" indent="-342900">
              <a:lnSpc>
                <a:spcPct val="120000"/>
              </a:lnSpc>
              <a:spcBef>
                <a:spcPts val="600"/>
              </a:spcBef>
              <a:buFont typeface="Wingdings" panose="05000000000000000000" pitchFamily="2" charset="2"/>
              <a:buChar char="v"/>
            </a:pPr>
            <a:endParaRPr lang="en-IE" dirty="0"/>
          </a:p>
        </p:txBody>
      </p:sp>
      <p:pic>
        <p:nvPicPr>
          <p:cNvPr id="5" name="Picture Placeholder 4" descr="A picture containing person, indoor&#10;&#10;Description automatically generated">
            <a:extLst>
              <a:ext uri="{FF2B5EF4-FFF2-40B4-BE49-F238E27FC236}">
                <a16:creationId xmlns:a16="http://schemas.microsoft.com/office/drawing/2014/main" id="{58BECD7D-FC35-51BB-7955-AEE92950844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573" b="7573"/>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071B56-D7F2-D72D-7090-E0F7B5EA2ABD}"/>
              </a:ext>
            </a:extLst>
          </p:cNvPr>
          <p:cNvSpPr/>
          <p:nvPr/>
        </p:nvSpPr>
        <p:spPr>
          <a:xfrm>
            <a:off x="-8595" y="20247"/>
            <a:ext cx="5325034" cy="298292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559143" y="217583"/>
            <a:ext cx="6209359" cy="6317688"/>
          </a:xfrm>
        </p:spPr>
        <p:txBody>
          <a:bodyPr/>
          <a:lstStyle/>
          <a:p>
            <a:pPr marL="342900" indent="-342900">
              <a:buClr>
                <a:srgbClr val="F27954"/>
              </a:buClr>
              <a:buFont typeface="Wingdings" panose="05000000000000000000" pitchFamily="2" charset="2"/>
              <a:buChar char="v"/>
            </a:pPr>
            <a:r>
              <a:rPr lang="en-GB" sz="2200" b="0" i="0" u="none" strike="noStrike" dirty="0">
                <a:solidFill>
                  <a:srgbClr val="4D4D4D"/>
                </a:solidFill>
                <a:effectLst/>
              </a:rPr>
              <a:t>Time is precious during a crisis. Preparing and allocating precious resources in advance means the CMU can optimally be ready when a crisis occurs. It should rank the list of potential crises in order of likelihood and occurrence. Then have </a:t>
            </a:r>
            <a:r>
              <a:rPr lang="en-GB" sz="2200" dirty="0">
                <a:solidFill>
                  <a:srgbClr val="4D4D4D"/>
                </a:solidFill>
              </a:rPr>
              <a:t>the necessary resources and procedures in place to respond. </a:t>
            </a:r>
            <a:endParaRPr lang="en-GB" sz="2200" b="0" i="0" u="none" strike="noStrike" dirty="0">
              <a:solidFill>
                <a:srgbClr val="4D4D4D"/>
              </a:solidFill>
              <a:effectLst/>
            </a:endParaRPr>
          </a:p>
          <a:p>
            <a:pPr marL="342900" indent="-342900" algn="l">
              <a:buClr>
                <a:srgbClr val="F27954"/>
              </a:buClr>
              <a:buFont typeface="Wingdings" panose="05000000000000000000" pitchFamily="2" charset="2"/>
              <a:buChar char="v"/>
            </a:pPr>
            <a:r>
              <a:rPr lang="en-GB" sz="2200" dirty="0">
                <a:solidFill>
                  <a:srgbClr val="4D4D4D"/>
                </a:solidFill>
              </a:rPr>
              <a:t>In addition to setting activation guidelines and procedures, crisis management teams should make sure they have the key crisis emergency, response, and recovery teams in place. Assign and train them on their responsibilities and have a second backup person, just in case.</a:t>
            </a:r>
          </a:p>
          <a:p>
            <a:pPr marL="342900" indent="-342900" algn="l">
              <a:buClr>
                <a:srgbClr val="F27954"/>
              </a:buClr>
              <a:buFont typeface="Wingdings" panose="05000000000000000000" pitchFamily="2" charset="2"/>
              <a:buChar char="v"/>
            </a:pPr>
            <a:r>
              <a:rPr lang="en-GB" sz="2200" dirty="0">
                <a:solidFill>
                  <a:srgbClr val="4D4D4D"/>
                </a:solidFill>
              </a:rPr>
              <a:t>All responders should fully understand at a minimum their plans and procedures, relevant crisis logistics, the chain of the command structure for different potential scenarios, and off-site gathering points in the case of evacuations.</a:t>
            </a:r>
          </a:p>
          <a:p>
            <a:pPr marL="342900" indent="-342900" algn="l">
              <a:buClr>
                <a:srgbClr val="F27954"/>
              </a:buClr>
              <a:buFont typeface="Wingdings" panose="05000000000000000000" pitchFamily="2" charset="2"/>
              <a:buChar char="v"/>
            </a:pPr>
            <a:endParaRPr lang="en-GB" sz="2200" dirty="0">
              <a:solidFill>
                <a:srgbClr val="4D4D4D"/>
              </a:solidFill>
            </a:endParaRPr>
          </a:p>
          <a:p>
            <a:pPr marL="342900" indent="-342900">
              <a:lnSpc>
                <a:spcPct val="100000"/>
              </a:lnSpc>
              <a:spcBef>
                <a:spcPts val="0"/>
              </a:spcBef>
              <a:buClr>
                <a:srgbClr val="F27954"/>
              </a:buClr>
              <a:buFont typeface="Wingdings" panose="05000000000000000000" pitchFamily="2" charset="2"/>
              <a:buChar char="v"/>
            </a:pPr>
            <a:endParaRPr lang="en-IE"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51434" y="89529"/>
            <a:ext cx="4662248" cy="6069106"/>
          </a:xfrm>
        </p:spPr>
        <p:txBody>
          <a:bodyPr>
            <a:normAutofit/>
          </a:bodyPr>
          <a:lstStyle/>
          <a:p>
            <a:pPr>
              <a:lnSpc>
                <a:spcPct val="120000"/>
              </a:lnSpc>
              <a:spcBef>
                <a:spcPts val="0"/>
              </a:spcBef>
            </a:pPr>
            <a:r>
              <a:rPr lang="en-GB" sz="4600" b="1" dirty="0">
                <a:solidFill>
                  <a:schemeClr val="bg1"/>
                </a:solidFill>
              </a:rPr>
              <a:t>Step 7 </a:t>
            </a:r>
            <a:endParaRPr lang="en-GB" sz="4600" b="1" i="0" dirty="0">
              <a:solidFill>
                <a:schemeClr val="bg1"/>
              </a:solidFill>
              <a:effectLst/>
            </a:endParaRPr>
          </a:p>
          <a:p>
            <a:pPr>
              <a:lnSpc>
                <a:spcPct val="120000"/>
              </a:lnSpc>
              <a:spcBef>
                <a:spcPts val="0"/>
              </a:spcBef>
            </a:pPr>
            <a:endParaRPr lang="en-GB" sz="2000" b="1" dirty="0">
              <a:solidFill>
                <a:schemeClr val="bg1"/>
              </a:solidFill>
            </a:endParaRPr>
          </a:p>
          <a:p>
            <a:pPr algn="l">
              <a:lnSpc>
                <a:spcPct val="120000"/>
              </a:lnSpc>
              <a:spcBef>
                <a:spcPts val="0"/>
              </a:spcBef>
            </a:pPr>
            <a:r>
              <a:rPr lang="en-GB" sz="2800" dirty="0">
                <a:solidFill>
                  <a:schemeClr val="bg1"/>
                </a:solidFill>
              </a:rPr>
              <a:t>Assign Roles &amp; Responsibilities and Organise Resources</a:t>
            </a:r>
          </a:p>
          <a:p>
            <a:pPr algn="l">
              <a:lnSpc>
                <a:spcPct val="120000"/>
              </a:lnSpc>
              <a:spcBef>
                <a:spcPts val="0"/>
              </a:spcBef>
            </a:pPr>
            <a:endParaRPr lang="en-GB" sz="2000" dirty="0">
              <a:solidFill>
                <a:srgbClr val="086D6E"/>
              </a:solidFill>
            </a:endParaRPr>
          </a:p>
          <a:p>
            <a:pPr algn="l">
              <a:lnSpc>
                <a:spcPct val="120000"/>
              </a:lnSpc>
              <a:spcBef>
                <a:spcPts val="0"/>
              </a:spcBef>
            </a:pPr>
            <a:endParaRPr lang="en-GB" sz="2000" dirty="0">
              <a:solidFill>
                <a:srgbClr val="086D6E"/>
              </a:solidFill>
            </a:endParaRPr>
          </a:p>
          <a:p>
            <a:pPr algn="l">
              <a:lnSpc>
                <a:spcPct val="120000"/>
              </a:lnSpc>
              <a:spcBef>
                <a:spcPts val="0"/>
              </a:spcBef>
            </a:pPr>
            <a:endParaRPr lang="en-GB" sz="2000" dirty="0">
              <a:solidFill>
                <a:srgbClr val="086D6E"/>
              </a:solidFill>
            </a:endParaRPr>
          </a:p>
          <a:p>
            <a:pPr algn="l">
              <a:lnSpc>
                <a:spcPct val="100000"/>
              </a:lnSpc>
              <a:spcBef>
                <a:spcPts val="0"/>
              </a:spcBef>
            </a:pPr>
            <a:r>
              <a:rPr lang="en-GB" sz="2400" i="1" u="none" strike="noStrike" dirty="0">
                <a:effectLst/>
              </a:rPr>
              <a:t>The CMU </a:t>
            </a:r>
            <a:r>
              <a:rPr lang="en-GB" sz="2400" i="1" dirty="0"/>
              <a:t>Manager and crisis team’s time is precious during a crisis, there is no time to be reactive. The CMU Manager must p</a:t>
            </a:r>
            <a:r>
              <a:rPr lang="en-GB" sz="2400" i="1" u="none" strike="noStrike" dirty="0">
                <a:effectLst/>
              </a:rPr>
              <a:t>lan responders, resources, and responses in advance. </a:t>
            </a:r>
            <a:endParaRPr lang="en-GB" sz="3400" dirty="0">
              <a:solidFill>
                <a:srgbClr val="666666"/>
              </a:solidFill>
            </a:endParaRPr>
          </a:p>
          <a:p>
            <a:pPr algn="l">
              <a:lnSpc>
                <a:spcPct val="120000"/>
              </a:lnSpc>
              <a:spcBef>
                <a:spcPts val="0"/>
              </a:spcBef>
            </a:pPr>
            <a:endParaRPr lang="en-GB" sz="2000" b="1" i="0" dirty="0">
              <a:effectLst/>
            </a:endParaRPr>
          </a:p>
          <a:p>
            <a:pPr algn="l">
              <a:lnSpc>
                <a:spcPct val="120000"/>
              </a:lnSpc>
              <a:spcBef>
                <a:spcPts val="0"/>
              </a:spcBef>
            </a:pPr>
            <a:endParaRPr lang="en-GB" sz="2000" b="1" i="0" dirty="0">
              <a:effectLst/>
            </a:endParaRPr>
          </a:p>
          <a:p>
            <a:pPr algn="l">
              <a:lnSpc>
                <a:spcPct val="120000"/>
              </a:lnSpc>
              <a:spcBef>
                <a:spcPts val="0"/>
              </a:spcBef>
            </a:pPr>
            <a:endParaRPr lang="en-GB" sz="2000" b="1" dirty="0"/>
          </a:p>
          <a:p>
            <a:pPr algn="l">
              <a:lnSpc>
                <a:spcPct val="120000"/>
              </a:lnSpc>
              <a:spcBef>
                <a:spcPts val="0"/>
              </a:spcBef>
            </a:pPr>
            <a:endParaRPr lang="en-GB" sz="2000" b="1" i="0" dirty="0">
              <a:effectLst/>
            </a:endParaRPr>
          </a:p>
          <a:p>
            <a:pPr algn="l">
              <a:lnSpc>
                <a:spcPct val="120000"/>
              </a:lnSpc>
              <a:spcBef>
                <a:spcPts val="0"/>
              </a:spcBef>
            </a:pPr>
            <a:endParaRPr lang="en-GB" sz="2000" b="1" i="0" dirty="0">
              <a:effectLst/>
              <a:highlight>
                <a:srgbClr val="FFFF00"/>
              </a:highlight>
            </a:endParaRPr>
          </a:p>
          <a:p>
            <a:pPr>
              <a:lnSpc>
                <a:spcPct val="120000"/>
              </a:lnSpc>
              <a:spcBef>
                <a:spcPts val="0"/>
              </a:spcBef>
            </a:pPr>
            <a:endParaRPr lang="en-GB" b="1" i="0" dirty="0">
              <a:solidFill>
                <a:srgbClr val="4D4D4D"/>
              </a:solidFill>
              <a:effectLst/>
            </a:endParaRPr>
          </a:p>
          <a:p>
            <a:pPr>
              <a:lnSpc>
                <a:spcPct val="120000"/>
              </a:lnSpc>
              <a:spcBef>
                <a:spcPts val="0"/>
              </a:spcBef>
            </a:pPr>
            <a:endParaRPr lang="en-IE" dirty="0"/>
          </a:p>
        </p:txBody>
      </p:sp>
    </p:spTree>
    <p:extLst>
      <p:ext uri="{BB962C8B-B14F-4D97-AF65-F5344CB8AC3E}">
        <p14:creationId xmlns:p14="http://schemas.microsoft.com/office/powerpoint/2010/main" val="564664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52C2E4-455D-19DA-B7E7-86F3FCBF5F43}"/>
              </a:ext>
            </a:extLst>
          </p:cNvPr>
          <p:cNvSpPr/>
          <p:nvPr/>
        </p:nvSpPr>
        <p:spPr>
          <a:xfrm>
            <a:off x="-8595" y="20247"/>
            <a:ext cx="5325034" cy="298292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621101" y="121359"/>
            <a:ext cx="6209359" cy="6624808"/>
          </a:xfrm>
        </p:spPr>
        <p:txBody>
          <a:bodyPr/>
          <a:lstStyle/>
          <a:p>
            <a:pPr algn="l">
              <a:lnSpc>
                <a:spcPct val="100000"/>
              </a:lnSpc>
              <a:spcBef>
                <a:spcPts val="0"/>
              </a:spcBef>
            </a:pPr>
            <a:r>
              <a:rPr lang="en-GB" sz="1800" b="1" i="0" dirty="0">
                <a:solidFill>
                  <a:srgbClr val="7A547C"/>
                </a:solidFill>
                <a:effectLst/>
              </a:rPr>
              <a:t>Sample Response Crisis Management Plan for critical infrastructure:</a:t>
            </a:r>
          </a:p>
          <a:p>
            <a:pPr algn="l">
              <a:lnSpc>
                <a:spcPct val="100000"/>
              </a:lnSpc>
              <a:spcBef>
                <a:spcPts val="0"/>
              </a:spcBef>
            </a:pPr>
            <a:endParaRPr lang="en-GB" sz="1000" b="1" i="0" dirty="0">
              <a:solidFill>
                <a:srgbClr val="7A547C"/>
              </a:solidFill>
              <a:effectLst/>
            </a:endParaRPr>
          </a:p>
          <a:p>
            <a:pPr marL="285750" indent="-285750" algn="l">
              <a:lnSpc>
                <a:spcPct val="100000"/>
              </a:lnSpc>
              <a:spcBef>
                <a:spcPts val="0"/>
              </a:spcBef>
              <a:buFont typeface="Arial" panose="020B0604020202020204" pitchFamily="34" charset="0"/>
              <a:buChar char="•"/>
            </a:pPr>
            <a:r>
              <a:rPr lang="en-GB" sz="1800" b="1" dirty="0">
                <a:solidFill>
                  <a:srgbClr val="F27954"/>
                </a:solidFill>
              </a:rPr>
              <a:t>description, </a:t>
            </a:r>
            <a:r>
              <a:rPr lang="en-GB" sz="1800" b="1" i="0" dirty="0">
                <a:solidFill>
                  <a:srgbClr val="F27954"/>
                </a:solidFill>
                <a:effectLst/>
              </a:rPr>
              <a:t>definitions, and scope;</a:t>
            </a:r>
          </a:p>
          <a:p>
            <a:pPr marL="285750" indent="-285750" algn="l">
              <a:lnSpc>
                <a:spcPct val="100000"/>
              </a:lnSpc>
              <a:spcBef>
                <a:spcPts val="0"/>
              </a:spcBef>
              <a:buFont typeface="Arial" panose="020B0604020202020204" pitchFamily="34" charset="0"/>
              <a:buChar char="•"/>
            </a:pPr>
            <a:r>
              <a:rPr lang="en-GB" sz="1800" b="0" i="0" dirty="0">
                <a:solidFill>
                  <a:srgbClr val="4D4D4D"/>
                </a:solidFill>
                <a:effectLst/>
              </a:rPr>
              <a:t>risk and critical infrastructure </a:t>
            </a:r>
            <a:r>
              <a:rPr lang="en-GB" sz="1800" b="1" dirty="0">
                <a:solidFill>
                  <a:srgbClr val="F27954"/>
                </a:solidFill>
              </a:rPr>
              <a:t>vulnerability analysis</a:t>
            </a:r>
            <a:r>
              <a:rPr lang="en-GB" sz="1800" b="0" i="0" dirty="0">
                <a:solidFill>
                  <a:srgbClr val="4D4D4D"/>
                </a:solidFill>
                <a:effectLst/>
              </a:rPr>
              <a:t>;</a:t>
            </a:r>
          </a:p>
          <a:p>
            <a:pPr marL="285750" indent="-285750" algn="l">
              <a:lnSpc>
                <a:spcPct val="100000"/>
              </a:lnSpc>
              <a:spcBef>
                <a:spcPts val="0"/>
              </a:spcBef>
              <a:buFont typeface="Arial" panose="020B0604020202020204" pitchFamily="34" charset="0"/>
              <a:buChar char="•"/>
            </a:pPr>
            <a:r>
              <a:rPr lang="en-GB" sz="1800" dirty="0">
                <a:solidFill>
                  <a:srgbClr val="4D4D4D"/>
                </a:solidFill>
              </a:rPr>
              <a:t>d</a:t>
            </a:r>
            <a:r>
              <a:rPr lang="en-GB" sz="1800" b="0" i="0" dirty="0">
                <a:solidFill>
                  <a:srgbClr val="4D4D4D"/>
                </a:solidFill>
                <a:effectLst/>
              </a:rPr>
              <a:t>elivery of required </a:t>
            </a:r>
            <a:r>
              <a:rPr lang="en-GB" sz="1800" b="1" i="0" dirty="0">
                <a:solidFill>
                  <a:srgbClr val="F27954"/>
                </a:solidFill>
                <a:effectLst/>
              </a:rPr>
              <a:t>training</a:t>
            </a:r>
            <a:r>
              <a:rPr lang="en-GB" sz="1800" b="0" i="0" dirty="0">
                <a:solidFill>
                  <a:srgbClr val="4D4D4D"/>
                </a:solidFill>
                <a:effectLst/>
              </a:rPr>
              <a:t> to required people</a:t>
            </a:r>
          </a:p>
          <a:p>
            <a:pPr marL="285750" indent="-285750" algn="l">
              <a:lnSpc>
                <a:spcPct val="100000"/>
              </a:lnSpc>
              <a:spcBef>
                <a:spcPts val="0"/>
              </a:spcBef>
              <a:buFont typeface="Arial" panose="020B0604020202020204" pitchFamily="34" charset="0"/>
              <a:buChar char="•"/>
            </a:pPr>
            <a:r>
              <a:rPr lang="en-GB" sz="1800" b="1" dirty="0">
                <a:solidFill>
                  <a:srgbClr val="F27954"/>
                </a:solidFill>
              </a:rPr>
              <a:t>process for reporting </a:t>
            </a:r>
            <a:r>
              <a:rPr lang="en-GB" sz="1800" b="0" i="0" dirty="0">
                <a:solidFill>
                  <a:srgbClr val="4D4D4D"/>
                </a:solidFill>
                <a:effectLst/>
              </a:rPr>
              <a:t>a critical infrastructure </a:t>
            </a:r>
            <a:r>
              <a:rPr lang="en-GB" sz="1800" b="1" dirty="0">
                <a:solidFill>
                  <a:srgbClr val="F27954"/>
                </a:solidFill>
              </a:rPr>
              <a:t>incident</a:t>
            </a:r>
            <a:r>
              <a:rPr lang="en-GB" sz="1800" b="0" i="0" dirty="0">
                <a:solidFill>
                  <a:srgbClr val="4D4D4D"/>
                </a:solidFill>
                <a:effectLst/>
              </a:rPr>
              <a:t>;</a:t>
            </a:r>
          </a:p>
          <a:p>
            <a:pPr marL="285750" indent="-285750" algn="l">
              <a:lnSpc>
                <a:spcPct val="100000"/>
              </a:lnSpc>
              <a:spcBef>
                <a:spcPts val="0"/>
              </a:spcBef>
              <a:buFont typeface="Arial" panose="020B0604020202020204" pitchFamily="34" charset="0"/>
              <a:buChar char="•"/>
            </a:pPr>
            <a:r>
              <a:rPr lang="en-GB" sz="1800" b="0" i="0" dirty="0">
                <a:solidFill>
                  <a:srgbClr val="4D4D4D"/>
                </a:solidFill>
                <a:effectLst/>
              </a:rPr>
              <a:t>first responders and their </a:t>
            </a:r>
            <a:r>
              <a:rPr lang="en-GB" sz="1800" b="1" dirty="0">
                <a:solidFill>
                  <a:srgbClr val="F27954"/>
                </a:solidFill>
              </a:rPr>
              <a:t>contact details</a:t>
            </a:r>
            <a:r>
              <a:rPr lang="en-GB" sz="1800" b="0" i="0" dirty="0">
                <a:solidFill>
                  <a:srgbClr val="4D4D4D"/>
                </a:solidFill>
                <a:effectLst/>
              </a:rPr>
              <a:t>;</a:t>
            </a:r>
          </a:p>
          <a:p>
            <a:pPr marL="285750" indent="-285750" algn="l">
              <a:lnSpc>
                <a:spcPct val="100000"/>
              </a:lnSpc>
              <a:spcBef>
                <a:spcPts val="0"/>
              </a:spcBef>
              <a:buFont typeface="Arial" panose="020B0604020202020204" pitchFamily="34" charset="0"/>
              <a:buChar char="•"/>
            </a:pPr>
            <a:r>
              <a:rPr lang="en-GB" sz="1800" b="0" i="0" dirty="0">
                <a:solidFill>
                  <a:srgbClr val="4D4D4D"/>
                </a:solidFill>
                <a:effectLst/>
              </a:rPr>
              <a:t>incident team members and their contact details;</a:t>
            </a:r>
          </a:p>
          <a:p>
            <a:pPr marL="285750" indent="-285750" algn="l">
              <a:lnSpc>
                <a:spcPct val="100000"/>
              </a:lnSpc>
              <a:spcBef>
                <a:spcPts val="0"/>
              </a:spcBef>
              <a:buFont typeface="Arial" panose="020B0604020202020204" pitchFamily="34" charset="0"/>
              <a:buChar char="•"/>
            </a:pPr>
            <a:r>
              <a:rPr lang="en-GB" sz="1800" b="0" i="0" dirty="0">
                <a:solidFill>
                  <a:srgbClr val="4D4D4D"/>
                </a:solidFill>
                <a:effectLst/>
              </a:rPr>
              <a:t>infrastructure organizations and their contact details;</a:t>
            </a:r>
          </a:p>
          <a:p>
            <a:pPr marL="285750" indent="-285750" algn="l">
              <a:lnSpc>
                <a:spcPct val="100000"/>
              </a:lnSpc>
              <a:spcBef>
                <a:spcPts val="0"/>
              </a:spcBef>
              <a:buFont typeface="Arial" panose="020B0604020202020204" pitchFamily="34" charset="0"/>
              <a:buChar char="•"/>
            </a:pPr>
            <a:r>
              <a:rPr lang="en-GB" sz="1800" b="0" i="0" dirty="0">
                <a:solidFill>
                  <a:srgbClr val="4D4D4D"/>
                </a:solidFill>
                <a:effectLst/>
              </a:rPr>
              <a:t>assessing the critical infrastructure </a:t>
            </a:r>
            <a:r>
              <a:rPr lang="en-GB" sz="1800" b="1" dirty="0">
                <a:solidFill>
                  <a:srgbClr val="F27954"/>
                </a:solidFill>
              </a:rPr>
              <a:t>incident and initial response steps;</a:t>
            </a:r>
          </a:p>
          <a:p>
            <a:pPr marL="285750" indent="-285750" algn="l">
              <a:lnSpc>
                <a:spcPct val="100000"/>
              </a:lnSpc>
              <a:spcBef>
                <a:spcPts val="0"/>
              </a:spcBef>
              <a:buFont typeface="Arial" panose="020B0604020202020204" pitchFamily="34" charset="0"/>
              <a:buChar char="•"/>
            </a:pPr>
            <a:r>
              <a:rPr lang="en-GB" sz="1800" b="1" dirty="0">
                <a:solidFill>
                  <a:srgbClr val="F27954"/>
                </a:solidFill>
              </a:rPr>
              <a:t>site evacuations </a:t>
            </a:r>
            <a:r>
              <a:rPr lang="en-GB" sz="1800" b="0" i="0" dirty="0">
                <a:solidFill>
                  <a:srgbClr val="4D4D4D"/>
                </a:solidFill>
                <a:effectLst/>
              </a:rPr>
              <a:t>and employee </a:t>
            </a:r>
            <a:r>
              <a:rPr lang="en-GB" sz="1800" b="1" dirty="0">
                <a:solidFill>
                  <a:srgbClr val="F27954"/>
                </a:solidFill>
              </a:rPr>
              <a:t>relocation </a:t>
            </a:r>
            <a:r>
              <a:rPr lang="en-GB" sz="1800" b="0" i="0" dirty="0">
                <a:solidFill>
                  <a:srgbClr val="4D4D4D"/>
                </a:solidFill>
                <a:effectLst/>
              </a:rPr>
              <a:t>if the event is serious;</a:t>
            </a:r>
          </a:p>
          <a:p>
            <a:pPr marL="285750" indent="-285750" algn="l">
              <a:lnSpc>
                <a:spcPct val="100000"/>
              </a:lnSpc>
              <a:spcBef>
                <a:spcPts val="0"/>
              </a:spcBef>
              <a:buFont typeface="Arial" panose="020B0604020202020204" pitchFamily="34" charset="0"/>
              <a:buChar char="•"/>
            </a:pPr>
            <a:r>
              <a:rPr lang="en-GB" sz="1800" b="1" dirty="0">
                <a:solidFill>
                  <a:srgbClr val="F27954"/>
                </a:solidFill>
              </a:rPr>
              <a:t>actions to perform during </a:t>
            </a:r>
            <a:r>
              <a:rPr lang="en-GB" sz="1800" b="0" i="0" dirty="0">
                <a:solidFill>
                  <a:srgbClr val="4D4D4D"/>
                </a:solidFill>
                <a:effectLst/>
              </a:rPr>
              <a:t>the critical infrastructure incident;</a:t>
            </a:r>
          </a:p>
          <a:p>
            <a:pPr marL="285750" indent="-285750" algn="l">
              <a:lnSpc>
                <a:spcPct val="100000"/>
              </a:lnSpc>
              <a:spcBef>
                <a:spcPts val="0"/>
              </a:spcBef>
              <a:buFont typeface="Arial" panose="020B0604020202020204" pitchFamily="34" charset="0"/>
              <a:buChar char="•"/>
            </a:pPr>
            <a:r>
              <a:rPr lang="en-GB" sz="1800" b="1" dirty="0">
                <a:solidFill>
                  <a:srgbClr val="F27954"/>
                </a:solidFill>
              </a:rPr>
              <a:t>disaster declaration </a:t>
            </a:r>
            <a:r>
              <a:rPr lang="en-GB" sz="1800" b="0" i="0" dirty="0">
                <a:solidFill>
                  <a:srgbClr val="4D4D4D"/>
                </a:solidFill>
                <a:effectLst/>
              </a:rPr>
              <a:t>if the situation escalates;</a:t>
            </a:r>
          </a:p>
          <a:p>
            <a:pPr marL="285750" indent="-285750" algn="l">
              <a:lnSpc>
                <a:spcPct val="100000"/>
              </a:lnSpc>
              <a:spcBef>
                <a:spcPts val="0"/>
              </a:spcBef>
              <a:buFont typeface="Arial" panose="020B0604020202020204" pitchFamily="34" charset="0"/>
              <a:buChar char="•"/>
            </a:pPr>
            <a:r>
              <a:rPr lang="en-GB" sz="1800" b="0" i="0" dirty="0">
                <a:solidFill>
                  <a:srgbClr val="4D4D4D"/>
                </a:solidFill>
                <a:effectLst/>
              </a:rPr>
              <a:t>launching </a:t>
            </a:r>
            <a:r>
              <a:rPr lang="en-GB" sz="1800" b="1" dirty="0">
                <a:solidFill>
                  <a:srgbClr val="F27954"/>
                </a:solidFill>
              </a:rPr>
              <a:t>Business Continuity Disaster Recovery </a:t>
            </a:r>
            <a:r>
              <a:rPr lang="en-GB" sz="1800" b="0" i="0" dirty="0">
                <a:solidFill>
                  <a:srgbClr val="4D4D4D"/>
                </a:solidFill>
                <a:effectLst/>
              </a:rPr>
              <a:t>plans;</a:t>
            </a:r>
          </a:p>
          <a:p>
            <a:pPr marL="285750" indent="-285750" algn="l">
              <a:lnSpc>
                <a:spcPct val="100000"/>
              </a:lnSpc>
              <a:spcBef>
                <a:spcPts val="0"/>
              </a:spcBef>
              <a:buFont typeface="Arial" panose="020B0604020202020204" pitchFamily="34" charset="0"/>
              <a:buChar char="•"/>
            </a:pPr>
            <a:r>
              <a:rPr lang="en-GB" sz="1800" b="1" dirty="0">
                <a:solidFill>
                  <a:srgbClr val="F27954"/>
                </a:solidFill>
              </a:rPr>
              <a:t>criteria for standing down </a:t>
            </a:r>
            <a:r>
              <a:rPr lang="en-GB" sz="1800" b="0" i="0" dirty="0">
                <a:solidFill>
                  <a:srgbClr val="4D4D4D"/>
                </a:solidFill>
                <a:effectLst/>
              </a:rPr>
              <a:t>from the critical infrastructure incident;</a:t>
            </a:r>
          </a:p>
          <a:p>
            <a:pPr marL="285750" indent="-285750" algn="l">
              <a:lnSpc>
                <a:spcPct val="100000"/>
              </a:lnSpc>
              <a:spcBef>
                <a:spcPts val="0"/>
              </a:spcBef>
              <a:buFont typeface="Arial" panose="020B0604020202020204" pitchFamily="34" charset="0"/>
              <a:buChar char="•"/>
            </a:pPr>
            <a:r>
              <a:rPr lang="en-GB" sz="1800" b="1" dirty="0">
                <a:solidFill>
                  <a:srgbClr val="F27954"/>
                </a:solidFill>
              </a:rPr>
              <a:t>post-event review </a:t>
            </a:r>
            <a:r>
              <a:rPr lang="en-GB" sz="1800" b="0" i="0" dirty="0">
                <a:solidFill>
                  <a:srgbClr val="4D4D4D"/>
                </a:solidFill>
                <a:effectLst/>
              </a:rPr>
              <a:t>and </a:t>
            </a:r>
            <a:r>
              <a:rPr lang="en-GB" sz="1800" b="1" dirty="0">
                <a:solidFill>
                  <a:srgbClr val="F27954"/>
                </a:solidFill>
              </a:rPr>
              <a:t>after-action report</a:t>
            </a:r>
            <a:r>
              <a:rPr lang="en-GB" sz="1800" b="0" i="0" dirty="0">
                <a:solidFill>
                  <a:srgbClr val="4D4D4D"/>
                </a:solidFill>
                <a:effectLst/>
              </a:rPr>
              <a:t>;</a:t>
            </a:r>
          </a:p>
          <a:p>
            <a:pPr marL="285750" indent="-285750" algn="l">
              <a:lnSpc>
                <a:spcPct val="100000"/>
              </a:lnSpc>
              <a:spcBef>
                <a:spcPts val="0"/>
              </a:spcBef>
              <a:buFont typeface="Arial" panose="020B0604020202020204" pitchFamily="34" charset="0"/>
              <a:buChar char="•"/>
            </a:pPr>
            <a:r>
              <a:rPr lang="en-GB" sz="1800" b="1" dirty="0">
                <a:solidFill>
                  <a:srgbClr val="F27954"/>
                </a:solidFill>
              </a:rPr>
              <a:t>updating</a:t>
            </a:r>
            <a:r>
              <a:rPr lang="en-GB" sz="1800" b="0" i="0" dirty="0">
                <a:solidFill>
                  <a:srgbClr val="4D4D4D"/>
                </a:solidFill>
                <a:effectLst/>
              </a:rPr>
              <a:t> critical infrastructure response policies, procedures, training, hardware, software, and network services; and</a:t>
            </a:r>
          </a:p>
          <a:p>
            <a:pPr marL="285750" indent="-285750" algn="l">
              <a:lnSpc>
                <a:spcPct val="100000"/>
              </a:lnSpc>
              <a:spcBef>
                <a:spcPts val="0"/>
              </a:spcBef>
              <a:buFont typeface="Arial" panose="020B0604020202020204" pitchFamily="34" charset="0"/>
              <a:buChar char="•"/>
            </a:pPr>
            <a:r>
              <a:rPr lang="en-GB" sz="1800" b="1" dirty="0">
                <a:solidFill>
                  <a:srgbClr val="F27954"/>
                </a:solidFill>
              </a:rPr>
              <a:t>scheduling and conducting testing </a:t>
            </a:r>
            <a:r>
              <a:rPr lang="en-GB" sz="1800" b="0" i="0" dirty="0">
                <a:solidFill>
                  <a:srgbClr val="4D4D4D"/>
                </a:solidFill>
                <a:effectLst/>
              </a:rPr>
              <a:t>of IR plans and updating them as needed.</a:t>
            </a:r>
          </a:p>
          <a:p>
            <a:pPr>
              <a:lnSpc>
                <a:spcPct val="100000"/>
              </a:lnSpc>
              <a:spcBef>
                <a:spcPts val="0"/>
              </a:spcBef>
            </a:pPr>
            <a:endParaRPr lang="en-IE" sz="18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75129" y="111833"/>
            <a:ext cx="4662248" cy="6265002"/>
          </a:xfrm>
        </p:spPr>
        <p:txBody>
          <a:bodyPr>
            <a:normAutofit fontScale="92500" lnSpcReduction="10000"/>
          </a:bodyPr>
          <a:lstStyle/>
          <a:p>
            <a:pPr>
              <a:lnSpc>
                <a:spcPct val="120000"/>
              </a:lnSpc>
              <a:spcBef>
                <a:spcPts val="0"/>
              </a:spcBef>
            </a:pPr>
            <a:r>
              <a:rPr lang="en-GB" sz="4600" b="1" dirty="0">
                <a:solidFill>
                  <a:schemeClr val="bg1"/>
                </a:solidFill>
              </a:rPr>
              <a:t>Step 8 </a:t>
            </a:r>
            <a:endParaRPr lang="en-GB" sz="4600" b="1" i="0" dirty="0">
              <a:solidFill>
                <a:schemeClr val="bg1"/>
              </a:solidFill>
              <a:effectLst/>
            </a:endParaRPr>
          </a:p>
          <a:p>
            <a:pPr>
              <a:lnSpc>
                <a:spcPct val="120000"/>
              </a:lnSpc>
              <a:spcBef>
                <a:spcPts val="0"/>
              </a:spcBef>
            </a:pPr>
            <a:endParaRPr lang="en-GB" sz="2000" b="1" dirty="0">
              <a:solidFill>
                <a:schemeClr val="bg1"/>
              </a:solidFill>
            </a:endParaRPr>
          </a:p>
          <a:p>
            <a:pPr algn="l">
              <a:lnSpc>
                <a:spcPct val="120000"/>
              </a:lnSpc>
              <a:spcBef>
                <a:spcPts val="0"/>
              </a:spcBef>
            </a:pPr>
            <a:r>
              <a:rPr lang="en-GB" sz="2800" dirty="0">
                <a:solidFill>
                  <a:schemeClr val="bg1"/>
                </a:solidFill>
              </a:rPr>
              <a:t>Develop the Response Plans, Procedures, Actions, Lists, etc</a:t>
            </a:r>
          </a:p>
          <a:p>
            <a:pPr algn="l">
              <a:lnSpc>
                <a:spcPct val="120000"/>
              </a:lnSpc>
              <a:spcBef>
                <a:spcPts val="0"/>
              </a:spcBef>
            </a:pPr>
            <a:endParaRPr lang="en-GB" sz="2000" dirty="0">
              <a:solidFill>
                <a:srgbClr val="086D6E"/>
              </a:solidFill>
            </a:endParaRPr>
          </a:p>
          <a:p>
            <a:pPr algn="l">
              <a:lnSpc>
                <a:spcPct val="120000"/>
              </a:lnSpc>
              <a:spcBef>
                <a:spcPts val="0"/>
              </a:spcBef>
            </a:pPr>
            <a:endParaRPr lang="en-GB" sz="2000" dirty="0">
              <a:solidFill>
                <a:srgbClr val="086D6E"/>
              </a:solidFill>
            </a:endParaRPr>
          </a:p>
          <a:p>
            <a:pPr algn="l">
              <a:lnSpc>
                <a:spcPct val="120000"/>
              </a:lnSpc>
              <a:spcBef>
                <a:spcPts val="0"/>
              </a:spcBef>
            </a:pPr>
            <a:endParaRPr lang="en-GB" sz="2000" dirty="0">
              <a:solidFill>
                <a:srgbClr val="086D6E"/>
              </a:solidFill>
            </a:endParaRPr>
          </a:p>
          <a:p>
            <a:pPr algn="l">
              <a:lnSpc>
                <a:spcPct val="120000"/>
              </a:lnSpc>
              <a:spcBef>
                <a:spcPts val="0"/>
              </a:spcBef>
            </a:pPr>
            <a:endParaRPr lang="en-GB" sz="2000" dirty="0">
              <a:solidFill>
                <a:srgbClr val="086D6E"/>
              </a:solidFill>
            </a:endParaRPr>
          </a:p>
          <a:p>
            <a:pPr algn="l">
              <a:lnSpc>
                <a:spcPct val="100000"/>
              </a:lnSpc>
              <a:spcBef>
                <a:spcPts val="0"/>
              </a:spcBef>
            </a:pPr>
            <a:r>
              <a:rPr lang="en-GB" sz="2000" b="0" i="1" dirty="0">
                <a:effectLst/>
              </a:rPr>
              <a:t>Developing and implementing an incident response plan for a </a:t>
            </a:r>
            <a:r>
              <a:rPr lang="en-GB" sz="2000" i="1" dirty="0"/>
              <a:t>type of crisis </a:t>
            </a:r>
            <a:r>
              <a:rPr lang="en-GB" sz="2000" b="0" i="1" dirty="0">
                <a:effectLst/>
              </a:rPr>
              <a:t>involves several steps. The order depends on how critical infrastructure systems and resources are used, the potential vulnerabilities of those resources, and the effects on the region if the resources are disrupted or destroyed. The next part demonstrates what should be considered when developing a response plan for critical infrastructure </a:t>
            </a:r>
            <a:endParaRPr lang="en-GB" sz="2000" i="1" dirty="0"/>
          </a:p>
          <a:p>
            <a:pPr algn="l">
              <a:lnSpc>
                <a:spcPct val="120000"/>
              </a:lnSpc>
              <a:spcBef>
                <a:spcPts val="0"/>
              </a:spcBef>
            </a:pPr>
            <a:endParaRPr lang="en-GB" sz="3400" dirty="0">
              <a:solidFill>
                <a:srgbClr val="666666"/>
              </a:solidFill>
            </a:endParaRPr>
          </a:p>
          <a:p>
            <a:pPr algn="l">
              <a:lnSpc>
                <a:spcPct val="120000"/>
              </a:lnSpc>
              <a:spcBef>
                <a:spcPts val="0"/>
              </a:spcBef>
            </a:pPr>
            <a:endParaRPr lang="en-GB" sz="2000" b="1" i="0" dirty="0">
              <a:effectLst/>
            </a:endParaRPr>
          </a:p>
          <a:p>
            <a:pPr algn="l">
              <a:lnSpc>
                <a:spcPct val="120000"/>
              </a:lnSpc>
              <a:spcBef>
                <a:spcPts val="0"/>
              </a:spcBef>
            </a:pPr>
            <a:endParaRPr lang="en-GB" sz="2000" b="1" i="0" dirty="0">
              <a:effectLst/>
            </a:endParaRPr>
          </a:p>
          <a:p>
            <a:pPr algn="l">
              <a:lnSpc>
                <a:spcPct val="120000"/>
              </a:lnSpc>
              <a:spcBef>
                <a:spcPts val="0"/>
              </a:spcBef>
            </a:pPr>
            <a:endParaRPr lang="en-GB" sz="2000" b="1" dirty="0"/>
          </a:p>
          <a:p>
            <a:pPr algn="l">
              <a:lnSpc>
                <a:spcPct val="120000"/>
              </a:lnSpc>
              <a:spcBef>
                <a:spcPts val="0"/>
              </a:spcBef>
            </a:pPr>
            <a:endParaRPr lang="en-GB" sz="2000" b="1" i="0" dirty="0">
              <a:effectLst/>
            </a:endParaRPr>
          </a:p>
          <a:p>
            <a:pPr algn="l">
              <a:lnSpc>
                <a:spcPct val="120000"/>
              </a:lnSpc>
              <a:spcBef>
                <a:spcPts val="0"/>
              </a:spcBef>
            </a:pPr>
            <a:endParaRPr lang="en-GB" sz="2000" b="1" i="0" dirty="0">
              <a:effectLst/>
              <a:highlight>
                <a:srgbClr val="FFFF00"/>
              </a:highlight>
            </a:endParaRPr>
          </a:p>
          <a:p>
            <a:pPr>
              <a:lnSpc>
                <a:spcPct val="120000"/>
              </a:lnSpc>
              <a:spcBef>
                <a:spcPts val="0"/>
              </a:spcBef>
            </a:pPr>
            <a:endParaRPr lang="en-GB" b="1" i="0" dirty="0">
              <a:solidFill>
                <a:srgbClr val="4D4D4D"/>
              </a:solidFill>
              <a:effectLst/>
            </a:endParaRPr>
          </a:p>
          <a:p>
            <a:pPr>
              <a:lnSpc>
                <a:spcPct val="120000"/>
              </a:lnSpc>
              <a:spcBef>
                <a:spcPts val="0"/>
              </a:spcBef>
            </a:pPr>
            <a:endParaRPr lang="en-IE" dirty="0"/>
          </a:p>
        </p:txBody>
      </p:sp>
      <p:sp>
        <p:nvSpPr>
          <p:cNvPr id="98" name="TextBox 97">
            <a:hlinkClick r:id="rId2"/>
            <a:extLst>
              <a:ext uri="{FF2B5EF4-FFF2-40B4-BE49-F238E27FC236}">
                <a16:creationId xmlns:a16="http://schemas.microsoft.com/office/drawing/2014/main" id="{04D3AB1D-5D35-C261-D000-521997C6789A}"/>
              </a:ext>
            </a:extLst>
          </p:cNvPr>
          <p:cNvSpPr txBox="1"/>
          <p:nvPr/>
        </p:nvSpPr>
        <p:spPr>
          <a:xfrm>
            <a:off x="4313305" y="6376835"/>
            <a:ext cx="824072" cy="369332"/>
          </a:xfrm>
          <a:prstGeom prst="rect">
            <a:avLst/>
          </a:prstGeom>
          <a:noFill/>
        </p:spPr>
        <p:txBody>
          <a:bodyPr wrap="none" rtlCol="0">
            <a:spAutoFit/>
          </a:bodyPr>
          <a:lstStyle/>
          <a:p>
            <a:r>
              <a:rPr lang="en-IE" dirty="0"/>
              <a:t>Source</a:t>
            </a:r>
          </a:p>
        </p:txBody>
      </p:sp>
    </p:spTree>
    <p:extLst>
      <p:ext uri="{BB962C8B-B14F-4D97-AF65-F5344CB8AC3E}">
        <p14:creationId xmlns:p14="http://schemas.microsoft.com/office/powerpoint/2010/main" val="1956454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509032-A192-B74F-9D77-2C382FADC18E}"/>
              </a:ext>
            </a:extLst>
          </p:cNvPr>
          <p:cNvSpPr>
            <a:spLocks noGrp="1"/>
          </p:cNvSpPr>
          <p:nvPr>
            <p:ph type="body" sz="quarter" idx="16"/>
          </p:nvPr>
        </p:nvSpPr>
        <p:spPr>
          <a:xfrm>
            <a:off x="666708" y="323850"/>
            <a:ext cx="6908468" cy="5162549"/>
          </a:xfrm>
        </p:spPr>
        <p:txBody>
          <a:bodyPr>
            <a:normAutofit fontScale="32500" lnSpcReduction="20000"/>
          </a:bodyPr>
          <a:lstStyle/>
          <a:p>
            <a:pPr>
              <a:lnSpc>
                <a:spcPct val="120000"/>
              </a:lnSpc>
              <a:spcBef>
                <a:spcPts val="0"/>
              </a:spcBef>
            </a:pPr>
            <a:r>
              <a:rPr lang="en-US" sz="11000" b="1" dirty="0"/>
              <a:t>Support the CMP with Relevant Plans and Procedures</a:t>
            </a:r>
          </a:p>
          <a:p>
            <a:pPr>
              <a:lnSpc>
                <a:spcPct val="120000"/>
              </a:lnSpc>
              <a:spcBef>
                <a:spcPts val="0"/>
              </a:spcBef>
            </a:pPr>
            <a:endParaRPr lang="en-US" dirty="0"/>
          </a:p>
          <a:p>
            <a:pPr>
              <a:lnSpc>
                <a:spcPct val="120000"/>
              </a:lnSpc>
              <a:spcBef>
                <a:spcPts val="0"/>
              </a:spcBef>
            </a:pPr>
            <a:r>
              <a:rPr lang="en-GB" sz="6800" b="0" i="0" dirty="0">
                <a:effectLst/>
              </a:rPr>
              <a:t>A crisis, which can last from a few hours to several days or longer, requires decisions to be made quickly to limit damage to a destination, or region by its key stakeholders and the public. A strong CMP should have a strong team in place pre-crisis </a:t>
            </a:r>
            <a:r>
              <a:rPr lang="en-GB" sz="6800" dirty="0"/>
              <a:t>each with a role to play. The CMP should be supported with a w</a:t>
            </a:r>
            <a:r>
              <a:rPr lang="en-GB" sz="6800" b="0" i="0" dirty="0">
                <a:effectLst/>
              </a:rPr>
              <a:t>ell-documented set of responses, procedures and actions to potentially critical situations so that regions can act quickly, should a serious incident or crisis occur.</a:t>
            </a:r>
          </a:p>
          <a:p>
            <a:pPr>
              <a:lnSpc>
                <a:spcPct val="120000"/>
              </a:lnSpc>
              <a:spcBef>
                <a:spcPts val="0"/>
              </a:spcBef>
            </a:pPr>
            <a:endParaRPr lang="en-US" dirty="0"/>
          </a:p>
        </p:txBody>
      </p:sp>
    </p:spTree>
    <p:extLst>
      <p:ext uri="{BB962C8B-B14F-4D97-AF65-F5344CB8AC3E}">
        <p14:creationId xmlns:p14="http://schemas.microsoft.com/office/powerpoint/2010/main" val="2673214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32C501-91B1-B257-1612-5E4259659EAA}"/>
              </a:ext>
            </a:extLst>
          </p:cNvPr>
          <p:cNvSpPr>
            <a:spLocks noGrp="1"/>
          </p:cNvSpPr>
          <p:nvPr>
            <p:ph type="body" sz="quarter" idx="18"/>
          </p:nvPr>
        </p:nvSpPr>
        <p:spPr>
          <a:xfrm>
            <a:off x="1428750" y="1096078"/>
            <a:ext cx="5547038" cy="3867704"/>
          </a:xfrm>
        </p:spPr>
        <p:txBody>
          <a:bodyPr>
            <a:noAutofit/>
          </a:bodyPr>
          <a:lstStyle/>
          <a:p>
            <a:pPr marL="0" indent="0" algn="l" fontAlgn="base">
              <a:lnSpc>
                <a:spcPct val="100000"/>
              </a:lnSpc>
              <a:spcBef>
                <a:spcPts val="0"/>
              </a:spcBef>
            </a:pPr>
            <a:r>
              <a:rPr lang="en-GB" sz="2000" b="0" i="0" dirty="0">
                <a:effectLst/>
              </a:rPr>
              <a:t>Once the Crisis Management Unit and Manager get the </a:t>
            </a:r>
            <a:r>
              <a:rPr lang="en-GB" sz="2000" b="0" i="0" u="none" strike="noStrike" dirty="0">
                <a:effectLst/>
              </a:rPr>
              <a:t>Crisis Management Plan</a:t>
            </a:r>
            <a:r>
              <a:rPr lang="en-GB" sz="2000" b="0" i="0" dirty="0">
                <a:effectLst/>
              </a:rPr>
              <a:t>, they must start working </a:t>
            </a:r>
            <a:r>
              <a:rPr lang="en-GB" sz="2000" dirty="0"/>
              <a:t>on what they need to do to make it happen e.g., </a:t>
            </a:r>
            <a:r>
              <a:rPr lang="en-GB" sz="2000" b="0" i="0" dirty="0">
                <a:effectLst/>
              </a:rPr>
              <a:t>allocate adequate resources to develop training, train responders, acquire staff or materials that may be needed, update key contacts, set up </a:t>
            </a:r>
            <a:r>
              <a:rPr lang="en-GB" sz="2000" dirty="0"/>
              <a:t>or update the crisis website </a:t>
            </a:r>
            <a:r>
              <a:rPr lang="en-GB" sz="2000" b="0" i="0" dirty="0">
                <a:effectLst/>
              </a:rPr>
              <a:t>and update the plan to record all activities and changes conducted.</a:t>
            </a:r>
          </a:p>
          <a:p>
            <a:pPr marL="0" indent="0" algn="l" fontAlgn="base">
              <a:lnSpc>
                <a:spcPct val="100000"/>
              </a:lnSpc>
              <a:spcBef>
                <a:spcPts val="0"/>
              </a:spcBef>
            </a:pPr>
            <a:endParaRPr lang="en-GB" sz="2000" b="0" i="0" dirty="0">
              <a:effectLst/>
            </a:endParaRPr>
          </a:p>
          <a:p>
            <a:pPr marL="0" indent="0" algn="l" fontAlgn="base">
              <a:lnSpc>
                <a:spcPct val="100000"/>
              </a:lnSpc>
              <a:spcBef>
                <a:spcPts val="0"/>
              </a:spcBef>
            </a:pPr>
            <a:r>
              <a:rPr lang="en-GB" sz="2000" b="0" i="0" dirty="0">
                <a:effectLst/>
              </a:rPr>
              <a:t>A major goal of preparation is to keep regional operations running and resume them as quickly as possible in the event of a crisis. A business continuity plan focuses on this aspect of crisis management. See “</a:t>
            </a:r>
            <a:r>
              <a:rPr lang="en-GB" sz="2000" b="0" i="0" u="none" strike="noStrike" dirty="0">
                <a:effectLst/>
                <a:hlinkClick r:id="rId2">
                  <a:extLst>
                    <a:ext uri="{A12FA001-AC4F-418D-AE19-62706E023703}">
                      <ahyp:hlinkClr xmlns:ahyp="http://schemas.microsoft.com/office/drawing/2018/hyperlinkcolor" val="tx"/>
                    </a:ext>
                  </a:extLst>
                </a:hlinkClick>
              </a:rPr>
              <a:t>Business Continuity Planning: How to Do It Well</a:t>
            </a:r>
            <a:r>
              <a:rPr lang="en-GB" sz="2000" b="0" i="0" dirty="0">
                <a:effectLst/>
              </a:rPr>
              <a:t>” to learn more. “</a:t>
            </a:r>
            <a:r>
              <a:rPr lang="en-GB" sz="2000" b="0" i="0" u="none" strike="noStrike" dirty="0">
                <a:effectLst/>
                <a:hlinkClick r:id="rId3">
                  <a:extLst>
                    <a:ext uri="{A12FA001-AC4F-418D-AE19-62706E023703}">
                      <ahyp:hlinkClr xmlns:ahyp="http://schemas.microsoft.com/office/drawing/2018/hyperlinkcolor" val="tx"/>
                    </a:ext>
                  </a:extLst>
                </a:hlinkClick>
              </a:rPr>
              <a:t>Free Disaster Recovery Plan Templates</a:t>
            </a:r>
            <a:r>
              <a:rPr lang="en-GB" sz="2000" b="0" i="0" dirty="0">
                <a:effectLst/>
              </a:rPr>
              <a:t>”</a:t>
            </a:r>
            <a:endParaRPr lang="en-IE" sz="2000" dirty="0"/>
          </a:p>
        </p:txBody>
      </p:sp>
      <p:sp>
        <p:nvSpPr>
          <p:cNvPr id="8" name="Text Placeholder 5">
            <a:extLst>
              <a:ext uri="{FF2B5EF4-FFF2-40B4-BE49-F238E27FC236}">
                <a16:creationId xmlns:a16="http://schemas.microsoft.com/office/drawing/2014/main" id="{AE56826C-7355-8F01-5537-66507C3E6DE9}"/>
              </a:ext>
            </a:extLst>
          </p:cNvPr>
          <p:cNvSpPr>
            <a:spLocks noGrp="1"/>
          </p:cNvSpPr>
          <p:nvPr>
            <p:ph type="body" sz="quarter" idx="16"/>
          </p:nvPr>
        </p:nvSpPr>
        <p:spPr>
          <a:xfrm>
            <a:off x="1200150" y="250206"/>
            <a:ext cx="5917625" cy="582221"/>
          </a:xfrm>
        </p:spPr>
        <p:txBody>
          <a:bodyPr>
            <a:noAutofit/>
          </a:bodyPr>
          <a:lstStyle/>
          <a:p>
            <a:pPr algn="ctr"/>
            <a:r>
              <a:rPr lang="en-IE" sz="2800" dirty="0"/>
              <a:t>Getting the Tourism Region Crisis Ready</a:t>
            </a:r>
          </a:p>
        </p:txBody>
      </p:sp>
      <p:pic>
        <p:nvPicPr>
          <p:cNvPr id="9" name="Graphic 8" descr="Touchscreen with solid fill">
            <a:extLst>
              <a:ext uri="{FF2B5EF4-FFF2-40B4-BE49-F238E27FC236}">
                <a16:creationId xmlns:a16="http://schemas.microsoft.com/office/drawing/2014/main" id="{425FC85E-36E4-0983-C715-636571E1E0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2269" y="5693394"/>
            <a:ext cx="914400" cy="914400"/>
          </a:xfrm>
          <a:prstGeom prst="rect">
            <a:avLst/>
          </a:prstGeom>
        </p:spPr>
      </p:pic>
      <p:pic>
        <p:nvPicPr>
          <p:cNvPr id="15" name="Picture Placeholder 14">
            <a:extLst>
              <a:ext uri="{FF2B5EF4-FFF2-40B4-BE49-F238E27FC236}">
                <a16:creationId xmlns:a16="http://schemas.microsoft.com/office/drawing/2014/main" id="{328DAE74-8EE2-DDAF-02AF-5B7C5B623176}"/>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1472" r="1472"/>
          <a:stretch>
            <a:fillRect/>
          </a:stretch>
        </p:blipFill>
        <p:spPr/>
      </p:pic>
    </p:spTree>
    <p:extLst>
      <p:ext uri="{BB962C8B-B14F-4D97-AF65-F5344CB8AC3E}">
        <p14:creationId xmlns:p14="http://schemas.microsoft.com/office/powerpoint/2010/main" val="3623105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building, outdoor, old, stone&#10;&#10;Description automatically generated">
            <a:extLst>
              <a:ext uri="{FF2B5EF4-FFF2-40B4-BE49-F238E27FC236}">
                <a16:creationId xmlns:a16="http://schemas.microsoft.com/office/drawing/2014/main" id="{3773F0A4-72A3-D928-838D-5B901BDD5BA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4026" b="4026"/>
          <a:stretch>
            <a:fillRect/>
          </a:stretch>
        </p:blipFill>
        <p:spPr>
          <a:xfrm>
            <a:off x="7647355" y="294064"/>
            <a:ext cx="4544645" cy="6268101"/>
          </a:xfrm>
        </p:spPr>
      </p:pic>
      <p:sp>
        <p:nvSpPr>
          <p:cNvPr id="8" name="Text Placeholder 7">
            <a:extLst>
              <a:ext uri="{FF2B5EF4-FFF2-40B4-BE49-F238E27FC236}">
                <a16:creationId xmlns:a16="http://schemas.microsoft.com/office/drawing/2014/main" id="{17029609-5317-19D7-11F1-8F519C225EEF}"/>
              </a:ext>
            </a:extLst>
          </p:cNvPr>
          <p:cNvSpPr>
            <a:spLocks noGrp="1"/>
          </p:cNvSpPr>
          <p:nvPr>
            <p:ph type="body" sz="quarter" idx="18"/>
          </p:nvPr>
        </p:nvSpPr>
        <p:spPr>
          <a:xfrm>
            <a:off x="963742" y="930558"/>
            <a:ext cx="6288706" cy="5712289"/>
          </a:xfrm>
        </p:spPr>
        <p:txBody>
          <a:bodyPr>
            <a:noAutofit/>
          </a:bodyPr>
          <a:lstStyle/>
          <a:p>
            <a:pPr marL="0" indent="0" algn="l">
              <a:lnSpc>
                <a:spcPct val="100000"/>
              </a:lnSpc>
              <a:spcBef>
                <a:spcPts val="0"/>
              </a:spcBef>
            </a:pPr>
            <a:r>
              <a:rPr lang="en-GB" sz="2800" b="1" i="0" dirty="0">
                <a:effectLst/>
              </a:rPr>
              <a:t>Preparation Phase; </a:t>
            </a:r>
            <a:r>
              <a:rPr lang="en-GB" sz="1900" b="0" i="0" dirty="0">
                <a:effectLst/>
              </a:rPr>
              <a:t>should include the following activities with relevant reports, logs, and procedures</a:t>
            </a:r>
          </a:p>
          <a:p>
            <a:pPr marL="0" indent="0" algn="l">
              <a:lnSpc>
                <a:spcPct val="100000"/>
              </a:lnSpc>
              <a:spcBef>
                <a:spcPts val="0"/>
              </a:spcBef>
            </a:pPr>
            <a:endParaRPr lang="en-GB" sz="1900" b="0" i="0" dirty="0">
              <a:effectLst/>
            </a:endParaRPr>
          </a:p>
          <a:p>
            <a:pPr marL="342900" indent="-342900" algn="l">
              <a:lnSpc>
                <a:spcPct val="100000"/>
              </a:lnSpc>
              <a:spcBef>
                <a:spcPts val="0"/>
              </a:spcBef>
              <a:buFont typeface="Wingdings" panose="05000000000000000000" pitchFamily="2" charset="2"/>
              <a:buChar char="v"/>
            </a:pPr>
            <a:r>
              <a:rPr lang="en-GB" sz="1900" b="0" i="0" dirty="0">
                <a:effectLst/>
              </a:rPr>
              <a:t>Perform a </a:t>
            </a:r>
            <a:r>
              <a:rPr lang="en-GB" sz="1900" b="0" i="0" u="sng" dirty="0">
                <a:effectLst/>
                <a:hlinkClick r:id="rId3">
                  <a:extLst>
                    <a:ext uri="{A12FA001-AC4F-418D-AE19-62706E023703}">
                      <ahyp:hlinkClr xmlns:ahyp="http://schemas.microsoft.com/office/drawing/2018/hyperlinkcolor" val="tx"/>
                    </a:ext>
                  </a:extLst>
                </a:hlinkClick>
              </a:rPr>
              <a:t>risk analysis</a:t>
            </a:r>
            <a:r>
              <a:rPr lang="en-GB" sz="1900" b="0" i="0" dirty="0">
                <a:effectLst/>
              </a:rPr>
              <a:t> </a:t>
            </a:r>
            <a:r>
              <a:rPr lang="en-GB" sz="1900" b="0" i="1" dirty="0">
                <a:effectLst/>
              </a:rPr>
              <a:t> </a:t>
            </a:r>
            <a:r>
              <a:rPr lang="en-GB" sz="1900" b="0" i="0" dirty="0">
                <a:effectLst/>
              </a:rPr>
              <a:t>to understand the types of flooding events in th</a:t>
            </a:r>
            <a:r>
              <a:rPr lang="en-GB" sz="1900" dirty="0"/>
              <a:t>e region and where</a:t>
            </a:r>
            <a:endParaRPr lang="en-GB" sz="1900" b="0" i="0" dirty="0">
              <a:effectLst/>
            </a:endParaRPr>
          </a:p>
          <a:p>
            <a:pPr marL="342900" indent="-342900" algn="l">
              <a:lnSpc>
                <a:spcPct val="100000"/>
              </a:lnSpc>
              <a:spcBef>
                <a:spcPts val="0"/>
              </a:spcBef>
              <a:buClr>
                <a:srgbClr val="F27954"/>
              </a:buClr>
              <a:buFont typeface="Wingdings" panose="05000000000000000000" pitchFamily="2" charset="2"/>
              <a:buChar char="v"/>
            </a:pPr>
            <a:r>
              <a:rPr lang="en-GB" sz="1900" b="0" i="0" dirty="0" err="1">
                <a:effectLst/>
              </a:rPr>
              <a:t>Analyze</a:t>
            </a:r>
            <a:r>
              <a:rPr lang="en-GB" sz="1900" b="0" i="0" dirty="0">
                <a:effectLst/>
              </a:rPr>
              <a:t> data on the weather for the likelihood of happening again</a:t>
            </a:r>
          </a:p>
          <a:p>
            <a:pPr marL="342900" indent="-342900" algn="l">
              <a:lnSpc>
                <a:spcPct val="100000"/>
              </a:lnSpc>
              <a:spcBef>
                <a:spcPts val="0"/>
              </a:spcBef>
              <a:buClr>
                <a:srgbClr val="F27954"/>
              </a:buClr>
              <a:buFont typeface="Wingdings" panose="05000000000000000000" pitchFamily="2" charset="2"/>
              <a:buChar char="v"/>
            </a:pPr>
            <a:r>
              <a:rPr lang="en-GB" sz="1900" b="0" i="0" dirty="0" err="1">
                <a:effectLst/>
              </a:rPr>
              <a:t>Analyze</a:t>
            </a:r>
            <a:r>
              <a:rPr lang="en-GB" sz="1900" b="0" i="0" dirty="0">
                <a:effectLst/>
              </a:rPr>
              <a:t> geography that could support floods detection and level of impact</a:t>
            </a:r>
          </a:p>
          <a:p>
            <a:pPr marL="342900" indent="-342900" algn="l">
              <a:lnSpc>
                <a:spcPct val="100000"/>
              </a:lnSpc>
              <a:spcBef>
                <a:spcPts val="0"/>
              </a:spcBef>
              <a:buClr>
                <a:srgbClr val="F27954"/>
              </a:buClr>
              <a:buFont typeface="Wingdings" panose="05000000000000000000" pitchFamily="2" charset="2"/>
              <a:buChar char="v"/>
            </a:pPr>
            <a:r>
              <a:rPr lang="en-GB" sz="1900" b="0" i="0" dirty="0">
                <a:effectLst/>
              </a:rPr>
              <a:t>Identify historical occurrences of flooding to measure potential reoccurrence</a:t>
            </a:r>
          </a:p>
          <a:p>
            <a:pPr marL="342900" indent="-342900" algn="l">
              <a:lnSpc>
                <a:spcPct val="100000"/>
              </a:lnSpc>
              <a:spcBef>
                <a:spcPts val="0"/>
              </a:spcBef>
              <a:buClr>
                <a:srgbClr val="F27954"/>
              </a:buClr>
              <a:buFont typeface="Wingdings" panose="05000000000000000000" pitchFamily="2" charset="2"/>
              <a:buChar char="v"/>
            </a:pPr>
            <a:r>
              <a:rPr lang="en-GB" sz="1900" b="0" i="0" dirty="0">
                <a:effectLst/>
              </a:rPr>
              <a:t>Identify potential internal building and external infrastructure vulnerabilities</a:t>
            </a:r>
          </a:p>
          <a:p>
            <a:pPr marL="342900" indent="-342900" algn="l">
              <a:lnSpc>
                <a:spcPct val="100000"/>
              </a:lnSpc>
              <a:spcBef>
                <a:spcPts val="0"/>
              </a:spcBef>
              <a:buClr>
                <a:srgbClr val="F27954"/>
              </a:buClr>
              <a:buFont typeface="Wingdings" panose="05000000000000000000" pitchFamily="2" charset="2"/>
              <a:buChar char="v"/>
            </a:pPr>
            <a:r>
              <a:rPr lang="en-GB" sz="1900" b="0" i="0" dirty="0">
                <a:effectLst/>
              </a:rPr>
              <a:t>Prepare incident response, business continuity, and disaster recovery plans that address flooding</a:t>
            </a:r>
          </a:p>
          <a:p>
            <a:pPr marL="342900" indent="-342900" algn="l">
              <a:lnSpc>
                <a:spcPct val="100000"/>
              </a:lnSpc>
              <a:spcBef>
                <a:spcPts val="0"/>
              </a:spcBef>
              <a:buClr>
                <a:srgbClr val="F27954"/>
              </a:buClr>
              <a:buFont typeface="Wingdings" panose="05000000000000000000" pitchFamily="2" charset="2"/>
              <a:buChar char="v"/>
            </a:pPr>
            <a:r>
              <a:rPr lang="en-GB" sz="1900" b="0" i="0" dirty="0">
                <a:effectLst/>
              </a:rPr>
              <a:t>Train stakeholders on responding to flooding</a:t>
            </a:r>
          </a:p>
          <a:p>
            <a:pPr marL="342900" indent="-342900" algn="l">
              <a:lnSpc>
                <a:spcPct val="100000"/>
              </a:lnSpc>
              <a:spcBef>
                <a:spcPts val="0"/>
              </a:spcBef>
              <a:buClr>
                <a:srgbClr val="F27954"/>
              </a:buClr>
              <a:buFont typeface="Wingdings" panose="05000000000000000000" pitchFamily="2" charset="2"/>
              <a:buChar char="v"/>
            </a:pPr>
            <a:r>
              <a:rPr lang="en-GB" sz="1900" b="0" i="0" dirty="0">
                <a:effectLst/>
              </a:rPr>
              <a:t>Identify alternate business operations if an evacuation is needed </a:t>
            </a:r>
          </a:p>
          <a:p>
            <a:pPr marL="342900" indent="-342900" algn="l">
              <a:lnSpc>
                <a:spcPct val="100000"/>
              </a:lnSpc>
              <a:spcBef>
                <a:spcPts val="0"/>
              </a:spcBef>
              <a:buClr>
                <a:srgbClr val="F27954"/>
              </a:buClr>
              <a:buFont typeface="Wingdings" panose="05000000000000000000" pitchFamily="2" charset="2"/>
              <a:buChar char="v"/>
            </a:pPr>
            <a:r>
              <a:rPr lang="en-GB" sz="1900" b="0" i="0" dirty="0">
                <a:effectLst/>
              </a:rPr>
              <a:t>Define how the region will operate post-flood</a:t>
            </a:r>
            <a:endParaRPr lang="en-IE" sz="1900" dirty="0"/>
          </a:p>
        </p:txBody>
      </p:sp>
      <p:sp>
        <p:nvSpPr>
          <p:cNvPr id="7" name="Text Placeholder 6">
            <a:extLst>
              <a:ext uri="{FF2B5EF4-FFF2-40B4-BE49-F238E27FC236}">
                <a16:creationId xmlns:a16="http://schemas.microsoft.com/office/drawing/2014/main" id="{2310579B-2A6A-9875-EB3B-346DBC9E6AD5}"/>
              </a:ext>
            </a:extLst>
          </p:cNvPr>
          <p:cNvSpPr>
            <a:spLocks noGrp="1"/>
          </p:cNvSpPr>
          <p:nvPr>
            <p:ph type="body" sz="quarter" idx="16"/>
          </p:nvPr>
        </p:nvSpPr>
        <p:spPr>
          <a:xfrm>
            <a:off x="963742" y="0"/>
            <a:ext cx="11228258" cy="930558"/>
          </a:xfrm>
          <a:solidFill>
            <a:srgbClr val="7A547C"/>
          </a:solidFill>
        </p:spPr>
        <p:txBody>
          <a:bodyPr anchor="ctr">
            <a:noAutofit/>
          </a:bodyPr>
          <a:lstStyle/>
          <a:p>
            <a:pPr algn="ctr">
              <a:lnSpc>
                <a:spcPct val="100000"/>
              </a:lnSpc>
              <a:spcBef>
                <a:spcPts val="0"/>
              </a:spcBef>
            </a:pPr>
            <a:r>
              <a:rPr lang="en-GB" sz="2800" i="0" dirty="0">
                <a:effectLst/>
              </a:rPr>
              <a:t>Plans, Procedures, and Activities for a Flood Crisis</a:t>
            </a:r>
            <a:endParaRPr lang="en-IE" sz="2800" dirty="0"/>
          </a:p>
        </p:txBody>
      </p:sp>
      <p:sp>
        <p:nvSpPr>
          <p:cNvPr id="2" name="Text Placeholder 1">
            <a:extLst>
              <a:ext uri="{FF2B5EF4-FFF2-40B4-BE49-F238E27FC236}">
                <a16:creationId xmlns:a16="http://schemas.microsoft.com/office/drawing/2014/main" id="{83D07556-9746-3764-37BC-64111D1CC094}"/>
              </a:ext>
            </a:extLst>
          </p:cNvPr>
          <p:cNvSpPr txBox="1">
            <a:spLocks/>
          </p:cNvSpPr>
          <p:nvPr/>
        </p:nvSpPr>
        <p:spPr>
          <a:xfrm>
            <a:off x="7279341" y="6096000"/>
            <a:ext cx="4912659" cy="801871"/>
          </a:xfrm>
          <a:prstGeom prst="rect">
            <a:avLst/>
          </a:prstGeom>
          <a:solidFill>
            <a:srgbClr val="F37C57"/>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000" dirty="0">
                <a:solidFill>
                  <a:schemeClr val="bg1"/>
                </a:solidFill>
                <a:hlinkClick r:id="rId4">
                  <a:extLst>
                    <a:ext uri="{A12FA001-AC4F-418D-AE19-62706E023703}">
                      <ahyp:hlinkClr xmlns:ahyp="http://schemas.microsoft.com/office/drawing/2018/hyperlinkcolor" val="tx"/>
                    </a:ext>
                  </a:extLst>
                </a:hlinkClick>
              </a:rPr>
              <a:t>Create a Flood Business Continuity Plan and Recovery Plan</a:t>
            </a:r>
            <a:endParaRPr lang="en-IE" sz="2000" dirty="0">
              <a:solidFill>
                <a:schemeClr val="bg1"/>
              </a:solidFill>
            </a:endParaRPr>
          </a:p>
        </p:txBody>
      </p:sp>
      <p:pic>
        <p:nvPicPr>
          <p:cNvPr id="3" name="Graphic 2" descr="Touchscreen with solid fill">
            <a:extLst>
              <a:ext uri="{FF2B5EF4-FFF2-40B4-BE49-F238E27FC236}">
                <a16:creationId xmlns:a16="http://schemas.microsoft.com/office/drawing/2014/main" id="{4625EC79-5F54-3252-F7A9-CFE1B90724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49330" y="6157677"/>
            <a:ext cx="678516" cy="678516"/>
          </a:xfrm>
          <a:prstGeom prst="rect">
            <a:avLst/>
          </a:prstGeom>
        </p:spPr>
      </p:pic>
    </p:spTree>
    <p:extLst>
      <p:ext uri="{BB962C8B-B14F-4D97-AF65-F5344CB8AC3E}">
        <p14:creationId xmlns:p14="http://schemas.microsoft.com/office/powerpoint/2010/main" val="3793929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2AFBE485-6AAE-5D20-9D22-F643384F280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4682" r="4682"/>
          <a:stretch/>
        </p:blipFill>
        <p:spPr>
          <a:xfrm>
            <a:off x="7647355" y="294064"/>
            <a:ext cx="4544645" cy="6268101"/>
          </a:xfrm>
        </p:spPr>
      </p:pic>
      <p:sp>
        <p:nvSpPr>
          <p:cNvPr id="2" name="Text Placeholder 6">
            <a:extLst>
              <a:ext uri="{FF2B5EF4-FFF2-40B4-BE49-F238E27FC236}">
                <a16:creationId xmlns:a16="http://schemas.microsoft.com/office/drawing/2014/main" id="{9B751C84-3F67-2A9C-9A05-CA129DE615E3}"/>
              </a:ext>
            </a:extLst>
          </p:cNvPr>
          <p:cNvSpPr>
            <a:spLocks noGrp="1"/>
          </p:cNvSpPr>
          <p:nvPr>
            <p:ph type="body" sz="quarter" idx="16"/>
          </p:nvPr>
        </p:nvSpPr>
        <p:spPr>
          <a:xfrm>
            <a:off x="963742" y="0"/>
            <a:ext cx="11228258" cy="930558"/>
          </a:xfrm>
          <a:solidFill>
            <a:srgbClr val="7A547C"/>
          </a:solidFill>
        </p:spPr>
        <p:txBody>
          <a:bodyPr anchor="ctr">
            <a:noAutofit/>
          </a:bodyPr>
          <a:lstStyle/>
          <a:p>
            <a:pPr algn="ctr">
              <a:lnSpc>
                <a:spcPct val="100000"/>
              </a:lnSpc>
              <a:spcBef>
                <a:spcPts val="0"/>
              </a:spcBef>
            </a:pPr>
            <a:r>
              <a:rPr lang="en-GB" sz="2800" i="0" dirty="0">
                <a:effectLst/>
              </a:rPr>
              <a:t>Plans, Procedures, and Activities for a Flood Crisis</a:t>
            </a:r>
            <a:endParaRPr lang="en-IE" sz="2800" dirty="0"/>
          </a:p>
        </p:txBody>
      </p:sp>
      <p:sp>
        <p:nvSpPr>
          <p:cNvPr id="8" name="Text Placeholder 7">
            <a:extLst>
              <a:ext uri="{FF2B5EF4-FFF2-40B4-BE49-F238E27FC236}">
                <a16:creationId xmlns:a16="http://schemas.microsoft.com/office/drawing/2014/main" id="{17029609-5317-19D7-11F1-8F519C225EEF}"/>
              </a:ext>
            </a:extLst>
          </p:cNvPr>
          <p:cNvSpPr>
            <a:spLocks noGrp="1"/>
          </p:cNvSpPr>
          <p:nvPr>
            <p:ph type="body" sz="quarter" idx="18"/>
          </p:nvPr>
        </p:nvSpPr>
        <p:spPr>
          <a:xfrm>
            <a:off x="963743" y="847635"/>
            <a:ext cx="6315598" cy="5712289"/>
          </a:xfrm>
        </p:spPr>
        <p:txBody>
          <a:bodyPr>
            <a:noAutofit/>
          </a:bodyPr>
          <a:lstStyle/>
          <a:p>
            <a:pPr marL="0" indent="0">
              <a:lnSpc>
                <a:spcPct val="100000"/>
              </a:lnSpc>
              <a:spcBef>
                <a:spcPts val="0"/>
              </a:spcBef>
              <a:buClr>
                <a:srgbClr val="F27954"/>
              </a:buClr>
            </a:pPr>
            <a:r>
              <a:rPr lang="en-GB" sz="2800" b="1" dirty="0"/>
              <a:t>Response Recovery Phases; </a:t>
            </a:r>
            <a:r>
              <a:rPr lang="en-GB" sz="1900" b="0" i="0" dirty="0">
                <a:effectLst/>
              </a:rPr>
              <a:t>should include the following activities with relevant reports, logs, and procedures</a:t>
            </a:r>
          </a:p>
          <a:p>
            <a:pPr marL="0" indent="0">
              <a:lnSpc>
                <a:spcPct val="100000"/>
              </a:lnSpc>
              <a:spcBef>
                <a:spcPts val="0"/>
              </a:spcBef>
              <a:buClr>
                <a:srgbClr val="F27954"/>
              </a:buClr>
            </a:pPr>
            <a:endParaRPr lang="en-GB" sz="1900" dirty="0"/>
          </a:p>
          <a:p>
            <a:pPr marL="342900" indent="-342900">
              <a:lnSpc>
                <a:spcPct val="100000"/>
              </a:lnSpc>
              <a:spcBef>
                <a:spcPts val="0"/>
              </a:spcBef>
              <a:buClr>
                <a:srgbClr val="F27954"/>
              </a:buClr>
              <a:buFont typeface="Wingdings" panose="05000000000000000000" pitchFamily="2" charset="2"/>
              <a:buChar char="v"/>
            </a:pPr>
            <a:r>
              <a:rPr lang="en-GB" sz="1900" dirty="0"/>
              <a:t>Update </a:t>
            </a:r>
            <a:r>
              <a:rPr lang="en-GB" sz="1900" b="1" dirty="0"/>
              <a:t>contact data </a:t>
            </a:r>
            <a:r>
              <a:rPr lang="en-GB" sz="1900" dirty="0"/>
              <a:t>for all employees, first responders, and other relevant emergency and crisis entities (e.g., fire, police, clean up, sandbag suppliers)</a:t>
            </a:r>
          </a:p>
          <a:p>
            <a:pPr marL="342900" indent="-342900">
              <a:lnSpc>
                <a:spcPct val="100000"/>
              </a:lnSpc>
              <a:spcBef>
                <a:spcPts val="0"/>
              </a:spcBef>
              <a:buClr>
                <a:srgbClr val="F27954"/>
              </a:buClr>
              <a:buFont typeface="Wingdings" panose="05000000000000000000" pitchFamily="2" charset="2"/>
              <a:buChar char="v"/>
            </a:pPr>
            <a:r>
              <a:rPr lang="en-GB" sz="1900" dirty="0"/>
              <a:t>Install and test emergency </a:t>
            </a:r>
            <a:r>
              <a:rPr lang="en-GB" sz="1900" b="1" dirty="0"/>
              <a:t>notification</a:t>
            </a:r>
            <a:r>
              <a:rPr lang="en-GB" sz="1900" dirty="0"/>
              <a:t> and communication systems</a:t>
            </a:r>
          </a:p>
          <a:p>
            <a:pPr marL="342900" indent="-342900">
              <a:lnSpc>
                <a:spcPct val="100000"/>
              </a:lnSpc>
              <a:spcBef>
                <a:spcPts val="0"/>
              </a:spcBef>
              <a:buClr>
                <a:srgbClr val="F27954"/>
              </a:buClr>
              <a:buFont typeface="Wingdings" panose="05000000000000000000" pitchFamily="2" charset="2"/>
              <a:buChar char="v"/>
            </a:pPr>
            <a:r>
              <a:rPr lang="en-GB" sz="1900" dirty="0"/>
              <a:t>Regularly test </a:t>
            </a:r>
            <a:r>
              <a:rPr lang="en-GB" sz="1900" b="1" dirty="0"/>
              <a:t>evacuation procedures </a:t>
            </a:r>
            <a:r>
              <a:rPr lang="en-GB" sz="1900" dirty="0"/>
              <a:t>(especially for people with high-impact or mobility challenges)</a:t>
            </a:r>
          </a:p>
          <a:p>
            <a:pPr marL="342900" indent="-342900">
              <a:lnSpc>
                <a:spcPct val="100000"/>
              </a:lnSpc>
              <a:spcBef>
                <a:spcPts val="0"/>
              </a:spcBef>
              <a:buClr>
                <a:srgbClr val="F27954"/>
              </a:buClr>
              <a:buFont typeface="Wingdings" panose="05000000000000000000" pitchFamily="2" charset="2"/>
              <a:buChar char="v"/>
            </a:pPr>
            <a:r>
              <a:rPr lang="en-GB" sz="1900" dirty="0"/>
              <a:t>Establish logistics to </a:t>
            </a:r>
            <a:r>
              <a:rPr lang="en-GB" sz="1900" b="1" dirty="0"/>
              <a:t>relocate </a:t>
            </a:r>
            <a:r>
              <a:rPr lang="en-GB" sz="1900" dirty="0"/>
              <a:t>people to alternate locations.</a:t>
            </a:r>
          </a:p>
          <a:p>
            <a:pPr marL="342900" indent="-342900">
              <a:lnSpc>
                <a:spcPct val="100000"/>
              </a:lnSpc>
              <a:spcBef>
                <a:spcPts val="0"/>
              </a:spcBef>
              <a:buClr>
                <a:srgbClr val="F27954"/>
              </a:buClr>
              <a:buFont typeface="Wingdings" panose="05000000000000000000" pitchFamily="2" charset="2"/>
              <a:buChar char="v"/>
            </a:pPr>
            <a:r>
              <a:rPr lang="en-GB" sz="1900" dirty="0"/>
              <a:t>Document internal procedures for dealing with </a:t>
            </a:r>
            <a:r>
              <a:rPr lang="en-GB" sz="1900" b="1" dirty="0"/>
              <a:t>health-related incidents</a:t>
            </a:r>
            <a:r>
              <a:rPr lang="en-GB" sz="1900" dirty="0"/>
              <a:t> from the flood</a:t>
            </a:r>
          </a:p>
          <a:p>
            <a:pPr marL="342900" indent="-342900">
              <a:lnSpc>
                <a:spcPct val="100000"/>
              </a:lnSpc>
              <a:spcBef>
                <a:spcPts val="0"/>
              </a:spcBef>
              <a:buClr>
                <a:srgbClr val="F27954"/>
              </a:buClr>
              <a:buFont typeface="Wingdings" panose="05000000000000000000" pitchFamily="2" charset="2"/>
              <a:buChar char="v"/>
            </a:pPr>
            <a:r>
              <a:rPr lang="en-GB" sz="1900" dirty="0"/>
              <a:t>Establish procedures to </a:t>
            </a:r>
            <a:r>
              <a:rPr lang="en-GB" sz="1900" b="1" dirty="0"/>
              <a:t>recover businesses</a:t>
            </a:r>
          </a:p>
          <a:p>
            <a:pPr marL="342900" indent="-342900">
              <a:lnSpc>
                <a:spcPct val="100000"/>
              </a:lnSpc>
              <a:spcBef>
                <a:spcPts val="0"/>
              </a:spcBef>
              <a:buClr>
                <a:srgbClr val="F27954"/>
              </a:buClr>
              <a:buFont typeface="Wingdings" panose="05000000000000000000" pitchFamily="2" charset="2"/>
              <a:buChar char="v"/>
            </a:pPr>
            <a:r>
              <a:rPr lang="en-GB" sz="1900" dirty="0"/>
              <a:t>Establish procedures to </a:t>
            </a:r>
            <a:r>
              <a:rPr lang="en-GB" sz="1900" b="1" dirty="0"/>
              <a:t>temporarily resume business </a:t>
            </a:r>
            <a:r>
              <a:rPr lang="en-GB" sz="1900" dirty="0"/>
              <a:t>activities until the effects of the flood can be determined</a:t>
            </a:r>
          </a:p>
          <a:p>
            <a:pPr marL="342900" indent="-342900">
              <a:lnSpc>
                <a:spcPct val="100000"/>
              </a:lnSpc>
              <a:spcBef>
                <a:spcPts val="0"/>
              </a:spcBef>
              <a:buClr>
                <a:srgbClr val="F27954"/>
              </a:buClr>
              <a:buFont typeface="Wingdings" panose="05000000000000000000" pitchFamily="2" charset="2"/>
              <a:buChar char="v"/>
            </a:pPr>
            <a:r>
              <a:rPr lang="en-GB" sz="1900" dirty="0"/>
              <a:t>Complete on-site repair and clean-up activities </a:t>
            </a:r>
          </a:p>
          <a:p>
            <a:pPr marL="342900" indent="-342900">
              <a:lnSpc>
                <a:spcPct val="100000"/>
              </a:lnSpc>
              <a:spcBef>
                <a:spcPts val="0"/>
              </a:spcBef>
              <a:buClr>
                <a:srgbClr val="F27954"/>
              </a:buClr>
              <a:buFont typeface="Wingdings" panose="05000000000000000000" pitchFamily="2" charset="2"/>
              <a:buChar char="v"/>
            </a:pPr>
            <a:r>
              <a:rPr lang="en-GB" sz="1900" dirty="0"/>
              <a:t>Replace, repairs assets damaged in the flood</a:t>
            </a:r>
          </a:p>
          <a:p>
            <a:pPr marL="342900" indent="-342900">
              <a:lnSpc>
                <a:spcPct val="100000"/>
              </a:lnSpc>
              <a:spcBef>
                <a:spcPts val="0"/>
              </a:spcBef>
              <a:buClr>
                <a:srgbClr val="F27954"/>
              </a:buClr>
              <a:buFont typeface="Wingdings" panose="05000000000000000000" pitchFamily="2" charset="2"/>
              <a:buChar char="v"/>
            </a:pPr>
            <a:r>
              <a:rPr lang="en-GB" sz="1900" dirty="0"/>
              <a:t>Resume business operations to an acceptable level</a:t>
            </a:r>
          </a:p>
          <a:p>
            <a:pPr marL="342900" indent="-342900">
              <a:lnSpc>
                <a:spcPct val="100000"/>
              </a:lnSpc>
              <a:spcBef>
                <a:spcPts val="0"/>
              </a:spcBef>
              <a:buClr>
                <a:srgbClr val="F27954"/>
              </a:buClr>
              <a:buFont typeface="Wingdings" panose="05000000000000000000" pitchFamily="2" charset="2"/>
              <a:buChar char="v"/>
            </a:pPr>
            <a:endParaRPr lang="en-GB" sz="1900" dirty="0"/>
          </a:p>
          <a:p>
            <a:pPr marL="0" indent="0">
              <a:lnSpc>
                <a:spcPct val="100000"/>
              </a:lnSpc>
              <a:spcBef>
                <a:spcPts val="0"/>
              </a:spcBef>
            </a:pPr>
            <a:endParaRPr lang="en-IE" sz="1900" dirty="0"/>
          </a:p>
        </p:txBody>
      </p:sp>
      <p:sp>
        <p:nvSpPr>
          <p:cNvPr id="5" name="Text Placeholder 1">
            <a:extLst>
              <a:ext uri="{FF2B5EF4-FFF2-40B4-BE49-F238E27FC236}">
                <a16:creationId xmlns:a16="http://schemas.microsoft.com/office/drawing/2014/main" id="{D1BBA9AB-79C6-33CB-1A7A-9F310FF0A83C}"/>
              </a:ext>
            </a:extLst>
          </p:cNvPr>
          <p:cNvSpPr txBox="1">
            <a:spLocks/>
          </p:cNvSpPr>
          <p:nvPr/>
        </p:nvSpPr>
        <p:spPr>
          <a:xfrm>
            <a:off x="7279341" y="6096000"/>
            <a:ext cx="4912659" cy="801871"/>
          </a:xfrm>
          <a:prstGeom prst="rect">
            <a:avLst/>
          </a:prstGeom>
          <a:solidFill>
            <a:srgbClr val="F37C57"/>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000" dirty="0">
                <a:solidFill>
                  <a:schemeClr val="bg1"/>
                </a:solidFill>
                <a:hlinkClick r:id="rId3">
                  <a:extLst>
                    <a:ext uri="{A12FA001-AC4F-418D-AE19-62706E023703}">
                      <ahyp:hlinkClr xmlns:ahyp="http://schemas.microsoft.com/office/drawing/2018/hyperlinkcolor" val="tx"/>
                    </a:ext>
                  </a:extLst>
                </a:hlinkClick>
              </a:rPr>
              <a:t>Create a Flood Business Continuity Plan and Recovery Plan</a:t>
            </a:r>
            <a:endParaRPr lang="en-IE" sz="2000" dirty="0">
              <a:solidFill>
                <a:schemeClr val="bg1"/>
              </a:solidFill>
            </a:endParaRPr>
          </a:p>
        </p:txBody>
      </p:sp>
      <p:pic>
        <p:nvPicPr>
          <p:cNvPr id="6" name="Graphic 5" descr="Touchscreen with solid fill">
            <a:extLst>
              <a:ext uri="{FF2B5EF4-FFF2-40B4-BE49-F238E27FC236}">
                <a16:creationId xmlns:a16="http://schemas.microsoft.com/office/drawing/2014/main" id="{080D9751-01B4-E683-06E5-435CC1328A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49330" y="6157677"/>
            <a:ext cx="678516" cy="678516"/>
          </a:xfrm>
          <a:prstGeom prst="rect">
            <a:avLst/>
          </a:prstGeom>
        </p:spPr>
      </p:pic>
    </p:spTree>
    <p:extLst>
      <p:ext uri="{BB962C8B-B14F-4D97-AF65-F5344CB8AC3E}">
        <p14:creationId xmlns:p14="http://schemas.microsoft.com/office/powerpoint/2010/main" val="1794323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60446" y="2091371"/>
            <a:ext cx="8901204" cy="3867704"/>
          </a:xfrm>
        </p:spPr>
        <p:txBody>
          <a:bodyPr/>
          <a:lstStyle/>
          <a:p>
            <a:pPr marL="0" indent="0">
              <a:lnSpc>
                <a:spcPct val="100000"/>
              </a:lnSpc>
              <a:spcBef>
                <a:spcPts val="0"/>
              </a:spcBef>
            </a:pPr>
            <a:r>
              <a:rPr lang="en-GB" b="0" i="0" dirty="0">
                <a:effectLst/>
              </a:rPr>
              <a:t>In terms of preparedness for crisis management and evacuation responses, a gap was found between the </a:t>
            </a:r>
            <a:r>
              <a:rPr lang="en-GB" b="1" i="0" dirty="0">
                <a:effectLst/>
              </a:rPr>
              <a:t>awareness of tourists and tourism industry managers</a:t>
            </a:r>
            <a:r>
              <a:rPr lang="en-GB" b="0" i="0" dirty="0">
                <a:effectLst/>
              </a:rPr>
              <a:t>. Many studies have suggested that </a:t>
            </a:r>
            <a:r>
              <a:rPr lang="en-GB" b="1" i="0" dirty="0">
                <a:effectLst/>
              </a:rPr>
              <a:t>simulation exercises and practical drills </a:t>
            </a:r>
            <a:r>
              <a:rPr lang="en-GB" b="0" i="0" dirty="0">
                <a:effectLst/>
              </a:rPr>
              <a:t>could be useful for tourism workers and that staff training is necessary. For crisis planning intention, subjective norm, attitude, perceived behavioural control, and past crisis experience were included as factors in the accommodation sector</a:t>
            </a:r>
            <a:endParaRPr lang="en-GB" dirty="0"/>
          </a:p>
          <a:p>
            <a:endParaRPr lang="en-IE" dirty="0"/>
          </a:p>
        </p:txBody>
      </p:sp>
      <p:sp>
        <p:nvSpPr>
          <p:cNvPr id="6" name="Text Placeholder 5">
            <a:extLst>
              <a:ext uri="{FF2B5EF4-FFF2-40B4-BE49-F238E27FC236}">
                <a16:creationId xmlns:a16="http://schemas.microsoft.com/office/drawing/2014/main" id="{89F7EB5D-1C93-23F2-742F-0BF5BD390B8E}"/>
              </a:ext>
            </a:extLst>
          </p:cNvPr>
          <p:cNvSpPr>
            <a:spLocks noGrp="1"/>
          </p:cNvSpPr>
          <p:nvPr>
            <p:ph type="body" sz="quarter" idx="16"/>
          </p:nvPr>
        </p:nvSpPr>
        <p:spPr>
          <a:xfrm>
            <a:off x="734714" y="642972"/>
            <a:ext cx="10596674" cy="916887"/>
          </a:xfrm>
        </p:spPr>
        <p:txBody>
          <a:bodyPr>
            <a:normAutofit/>
          </a:bodyPr>
          <a:lstStyle/>
          <a:p>
            <a:r>
              <a:rPr lang="en-GB" sz="3000" i="0" dirty="0">
                <a:effectLst/>
              </a:rPr>
              <a:t>This study emphasizes the need for tourists and tourism industry managers to receive crisis training </a:t>
            </a:r>
          </a:p>
          <a:p>
            <a:endParaRPr lang="en-IE"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Tree>
    <p:extLst>
      <p:ext uri="{BB962C8B-B14F-4D97-AF65-F5344CB8AC3E}">
        <p14:creationId xmlns:p14="http://schemas.microsoft.com/office/powerpoint/2010/main" val="3937250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ample Crisis Management Playbook">
            <a:hlinkClick r:id="rId2"/>
            <a:extLst>
              <a:ext uri="{FF2B5EF4-FFF2-40B4-BE49-F238E27FC236}">
                <a16:creationId xmlns:a16="http://schemas.microsoft.com/office/drawing/2014/main" id="{5D25478E-489F-16E4-BC63-47ACA0CD706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8050" y="569339"/>
            <a:ext cx="5012081" cy="5858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EC366655-D98B-4CE5-3ADF-769F87999981}"/>
              </a:ext>
            </a:extLst>
          </p:cNvPr>
          <p:cNvSpPr>
            <a:spLocks noGrp="1"/>
          </p:cNvSpPr>
          <p:nvPr>
            <p:ph type="body" sz="quarter" idx="18"/>
          </p:nvPr>
        </p:nvSpPr>
        <p:spPr>
          <a:xfrm>
            <a:off x="1400737" y="984672"/>
            <a:ext cx="5743574" cy="6200775"/>
          </a:xfrm>
        </p:spPr>
        <p:txBody>
          <a:bodyPr>
            <a:normAutofit/>
          </a:bodyPr>
          <a:lstStyle/>
          <a:p>
            <a:pPr marL="0" indent="0">
              <a:lnSpc>
                <a:spcPct val="110000"/>
              </a:lnSpc>
              <a:spcBef>
                <a:spcPts val="0"/>
              </a:spcBef>
            </a:pPr>
            <a:r>
              <a:rPr lang="en-GB" sz="2000" dirty="0"/>
              <a:t>A </a:t>
            </a:r>
            <a:r>
              <a:rPr lang="en-GB" sz="2000" b="0" i="0" dirty="0">
                <a:effectLst/>
              </a:rPr>
              <a:t>crisis management playbook is a useful document to gather details of </a:t>
            </a:r>
            <a:r>
              <a:rPr lang="en-GB" sz="2000" dirty="0"/>
              <a:t>possible</a:t>
            </a:r>
            <a:r>
              <a:rPr lang="en-GB" sz="2000" b="0" i="0" dirty="0">
                <a:effectLst/>
              </a:rPr>
              <a:t> response actions, processes, and roles. In some ways, it is similar to a Crisis Management Plan, but the playbook is usually more detailed, succinct, and oriented to the immediate response actions.</a:t>
            </a:r>
          </a:p>
          <a:p>
            <a:pPr marL="0" indent="0">
              <a:lnSpc>
                <a:spcPct val="110000"/>
              </a:lnSpc>
              <a:spcBef>
                <a:spcPts val="0"/>
              </a:spcBef>
            </a:pPr>
            <a:endParaRPr lang="en-GB" sz="2000" dirty="0"/>
          </a:p>
          <a:p>
            <a:pPr marL="0" indent="0">
              <a:lnSpc>
                <a:spcPct val="110000"/>
              </a:lnSpc>
              <a:spcBef>
                <a:spcPts val="0"/>
              </a:spcBef>
            </a:pPr>
            <a:r>
              <a:rPr lang="en-GB" sz="2000" b="0" i="0" dirty="0">
                <a:effectLst/>
              </a:rPr>
              <a:t>Click to see an example of such a playbook. This example provided of a crisis management playbook summarizes how a fictional school district intends to respond to its most likely crises. The example goes into more detail on the response to a positive case of infectious disease including how to verify there is a crisis, key messaging points, and post-crisis analysis.</a:t>
            </a:r>
          </a:p>
          <a:p>
            <a:pPr marL="0" indent="0">
              <a:lnSpc>
                <a:spcPct val="110000"/>
              </a:lnSpc>
              <a:spcBef>
                <a:spcPts val="0"/>
              </a:spcBef>
            </a:pPr>
            <a:r>
              <a:rPr lang="en-GB" sz="2000" dirty="0"/>
              <a:t>Imagine something similar happening in a tourism region setting e.g., a hotel or cruise ship contracts a virus how would you handle it?</a:t>
            </a:r>
            <a:endParaRPr lang="en-IE" sz="2000" dirty="0"/>
          </a:p>
        </p:txBody>
      </p:sp>
      <p:sp>
        <p:nvSpPr>
          <p:cNvPr id="6" name="Text Placeholder 5">
            <a:extLst>
              <a:ext uri="{FF2B5EF4-FFF2-40B4-BE49-F238E27FC236}">
                <a16:creationId xmlns:a16="http://schemas.microsoft.com/office/drawing/2014/main" id="{2365E110-EFDA-86AB-C4A9-825D40DF103E}"/>
              </a:ext>
            </a:extLst>
          </p:cNvPr>
          <p:cNvSpPr>
            <a:spLocks noGrp="1"/>
          </p:cNvSpPr>
          <p:nvPr>
            <p:ph type="body" sz="quarter" idx="16"/>
          </p:nvPr>
        </p:nvSpPr>
        <p:spPr>
          <a:xfrm>
            <a:off x="1362383" y="142474"/>
            <a:ext cx="5524500" cy="582221"/>
          </a:xfrm>
        </p:spPr>
        <p:txBody>
          <a:bodyPr>
            <a:noAutofit/>
          </a:bodyPr>
          <a:lstStyle/>
          <a:p>
            <a:pPr algn="ctr">
              <a:lnSpc>
                <a:spcPct val="100000"/>
              </a:lnSpc>
              <a:spcBef>
                <a:spcPts val="0"/>
              </a:spcBef>
            </a:pPr>
            <a:r>
              <a:rPr lang="en-IE" sz="2800" b="1" dirty="0"/>
              <a:t>The Devil is in the Detail!</a:t>
            </a:r>
          </a:p>
          <a:p>
            <a:pPr algn="ctr">
              <a:lnSpc>
                <a:spcPct val="100000"/>
              </a:lnSpc>
              <a:spcBef>
                <a:spcPts val="0"/>
              </a:spcBef>
            </a:pPr>
            <a:r>
              <a:rPr lang="en-IE" sz="2800" b="1" dirty="0"/>
              <a:t>Crisis Management Playbook</a:t>
            </a:r>
          </a:p>
        </p:txBody>
      </p:sp>
      <p:sp>
        <p:nvSpPr>
          <p:cNvPr id="2" name="TextBox 1">
            <a:extLst>
              <a:ext uri="{FF2B5EF4-FFF2-40B4-BE49-F238E27FC236}">
                <a16:creationId xmlns:a16="http://schemas.microsoft.com/office/drawing/2014/main" id="{1A9FCE1B-4AA5-A24F-814E-5CA3AAE4161B}"/>
              </a:ext>
            </a:extLst>
          </p:cNvPr>
          <p:cNvSpPr txBox="1"/>
          <p:nvPr/>
        </p:nvSpPr>
        <p:spPr>
          <a:xfrm>
            <a:off x="7258050" y="6427615"/>
            <a:ext cx="4933950" cy="307777"/>
          </a:xfrm>
          <a:prstGeom prst="rect">
            <a:avLst/>
          </a:prstGeom>
          <a:solidFill>
            <a:srgbClr val="086D6E"/>
          </a:solidFill>
        </p:spPr>
        <p:txBody>
          <a:bodyPr wrap="square" rtlCol="0">
            <a:spAutoFit/>
          </a:bodyPr>
          <a:lstStyle/>
          <a:p>
            <a:pPr algn="ctr"/>
            <a:r>
              <a:rPr lang="en-GB" sz="1400" dirty="0">
                <a:solidFill>
                  <a:schemeClr val="bg1"/>
                </a:solidFill>
                <a:hlinkClick r:id="rId2">
                  <a:extLst>
                    <a:ext uri="{A12FA001-AC4F-418D-AE19-62706E023703}">
                      <ahyp:hlinkClr xmlns:ahyp="http://schemas.microsoft.com/office/drawing/2018/hyperlinkcolor" val="tx"/>
                    </a:ext>
                  </a:extLst>
                </a:hlinkClick>
              </a:rPr>
              <a:t>Crisis Management Playbook Templates from Smartsheet</a:t>
            </a:r>
            <a:endParaRPr lang="en-IE" sz="1400" dirty="0">
              <a:solidFill>
                <a:schemeClr val="bg1"/>
              </a:solidFill>
            </a:endParaRPr>
          </a:p>
        </p:txBody>
      </p:sp>
      <p:sp>
        <p:nvSpPr>
          <p:cNvPr id="5" name="Flowchart: Alternate Process 4">
            <a:extLst>
              <a:ext uri="{FF2B5EF4-FFF2-40B4-BE49-F238E27FC236}">
                <a16:creationId xmlns:a16="http://schemas.microsoft.com/office/drawing/2014/main" id="{7EA20320-D476-F621-03BA-1843C9FDC96C}"/>
              </a:ext>
            </a:extLst>
          </p:cNvPr>
          <p:cNvSpPr/>
          <p:nvPr/>
        </p:nvSpPr>
        <p:spPr>
          <a:xfrm>
            <a:off x="7611290" y="162854"/>
            <a:ext cx="4000500" cy="393101"/>
          </a:xfrm>
          <a:prstGeom prst="flowChartAlternateProcess">
            <a:avLst/>
          </a:prstGeom>
          <a:solidFill>
            <a:srgbClr val="F2795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600" b="1" dirty="0">
                <a:solidFill>
                  <a:schemeClr val="bg1"/>
                </a:solidFill>
                <a:hlinkClick r:id="rId2">
                  <a:extLst>
                    <a:ext uri="{A12FA001-AC4F-418D-AE19-62706E023703}">
                      <ahyp:hlinkClr xmlns:ahyp="http://schemas.microsoft.com/office/drawing/2018/hyperlinkcolor" val="tx"/>
                    </a:ext>
                  </a:extLst>
                </a:hlinkClick>
              </a:rPr>
              <a:t>Sample CM Playbook Templates</a:t>
            </a:r>
            <a:endParaRPr lang="en-IE" sz="1600" b="1" dirty="0">
              <a:solidFill>
                <a:schemeClr val="bg1"/>
              </a:solidFill>
            </a:endParaRPr>
          </a:p>
        </p:txBody>
      </p:sp>
      <p:pic>
        <p:nvPicPr>
          <p:cNvPr id="3" name="Graphic 2" descr="Touchscreen with solid fill">
            <a:extLst>
              <a:ext uri="{FF2B5EF4-FFF2-40B4-BE49-F238E27FC236}">
                <a16:creationId xmlns:a16="http://schemas.microsoft.com/office/drawing/2014/main" id="{63947677-0F7D-859B-55B9-A88196D454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8475" y="2843212"/>
            <a:ext cx="914400" cy="914400"/>
          </a:xfrm>
          <a:prstGeom prst="rect">
            <a:avLst/>
          </a:prstGeom>
        </p:spPr>
      </p:pic>
    </p:spTree>
    <p:extLst>
      <p:ext uri="{BB962C8B-B14F-4D97-AF65-F5344CB8AC3E}">
        <p14:creationId xmlns:p14="http://schemas.microsoft.com/office/powerpoint/2010/main" val="1452370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4AF01D-A08A-7C2B-7791-7FA67DB3A1FE}"/>
              </a:ext>
            </a:extLst>
          </p:cNvPr>
          <p:cNvSpPr/>
          <p:nvPr/>
        </p:nvSpPr>
        <p:spPr>
          <a:xfrm>
            <a:off x="-8595" y="20247"/>
            <a:ext cx="5325034" cy="298292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71654" y="217583"/>
            <a:ext cx="6639664" cy="3722513"/>
          </a:xfrm>
        </p:spPr>
        <p:txBody>
          <a:bodyPr/>
          <a:lstStyle/>
          <a:p>
            <a:pPr algn="l"/>
            <a:r>
              <a:rPr lang="en-GB" sz="2000" b="1" i="0" dirty="0">
                <a:solidFill>
                  <a:srgbClr val="086D6E"/>
                </a:solidFill>
                <a:effectLst/>
              </a:rPr>
              <a:t>When dealing </a:t>
            </a:r>
            <a:r>
              <a:rPr lang="en-GB" sz="2000" b="1" dirty="0">
                <a:solidFill>
                  <a:srgbClr val="086D6E"/>
                </a:solidFill>
              </a:rPr>
              <a:t>with a crisis good </a:t>
            </a:r>
            <a:r>
              <a:rPr lang="en-GB" sz="2000" b="1" i="0" dirty="0">
                <a:solidFill>
                  <a:srgbClr val="086D6E"/>
                </a:solidFill>
                <a:effectLst/>
              </a:rPr>
              <a:t>crisis management means responding quickly. </a:t>
            </a:r>
            <a:r>
              <a:rPr lang="en-GB" sz="2000" b="0" i="0" dirty="0">
                <a:solidFill>
                  <a:srgbClr val="4D4D4D"/>
                </a:solidFill>
                <a:effectLst/>
              </a:rPr>
              <a:t>A region must give the crisis its full attention so it can be resolved quickly as each stage requires a different response. </a:t>
            </a:r>
            <a:r>
              <a:rPr lang="en-GB" sz="2000" dirty="0">
                <a:solidFill>
                  <a:srgbClr val="4D4D4D"/>
                </a:solidFill>
              </a:rPr>
              <a:t>(</a:t>
            </a:r>
            <a:r>
              <a:rPr lang="en-GB" sz="2000" i="1" dirty="0">
                <a:solidFill>
                  <a:srgbClr val="4D4D4D"/>
                </a:solidFill>
              </a:rPr>
              <a:t>Stages explained in next slide)</a:t>
            </a:r>
            <a:endParaRPr lang="en-GB" sz="2000" b="0" i="1" dirty="0">
              <a:solidFill>
                <a:srgbClr val="4D4D4D"/>
              </a:solidFill>
              <a:effectLst/>
            </a:endParaRPr>
          </a:p>
          <a:p>
            <a:pPr algn="l" fontAlgn="base"/>
            <a:r>
              <a:rPr lang="en-GB" sz="2000" b="1" i="0" dirty="0">
                <a:solidFill>
                  <a:srgbClr val="086D6E"/>
                </a:solidFill>
                <a:effectLst/>
              </a:rPr>
              <a:t>Regular Consistent Communication. </a:t>
            </a:r>
            <a:r>
              <a:rPr lang="en-GB" sz="2000" i="0" dirty="0">
                <a:solidFill>
                  <a:srgbClr val="4D4D4D"/>
                </a:solidFill>
                <a:effectLst/>
              </a:rPr>
              <a:t>A region should issue a statement within the first hour of a crisis and publish frequent updates. Keep stakeholders</a:t>
            </a:r>
            <a:r>
              <a:rPr lang="en-GB" sz="2000" b="0" i="0" dirty="0">
                <a:solidFill>
                  <a:srgbClr val="4D4D4D"/>
                </a:solidFill>
                <a:effectLst/>
              </a:rPr>
              <a:t>, and other stakeholders informed about progress. If you’re unsure about frequency, err on the side of too much communication, rather than too little but be careful what you say! If you don’t know the solution or have any updates then that is your message.</a:t>
            </a:r>
          </a:p>
          <a:p>
            <a:pPr algn="l" rtl="0" fontAlgn="base"/>
            <a:r>
              <a:rPr lang="en-GB" sz="2000" b="1" dirty="0">
                <a:solidFill>
                  <a:srgbClr val="086D6E"/>
                </a:solidFill>
              </a:rPr>
              <a:t>Immediate </a:t>
            </a:r>
            <a:r>
              <a:rPr lang="en-GB" sz="2000" b="1" i="0" dirty="0">
                <a:solidFill>
                  <a:srgbClr val="086D6E"/>
                </a:solidFill>
                <a:effectLst/>
              </a:rPr>
              <a:t>Honesty and Integrity. </a:t>
            </a:r>
            <a:r>
              <a:rPr lang="en-GB" sz="2000" i="0" dirty="0">
                <a:solidFill>
                  <a:srgbClr val="4D4D4D"/>
                </a:solidFill>
                <a:effectLst/>
              </a:rPr>
              <a:t>If a region has little information it should act quickly and acknowledge the problem publicly. Regions need to assure they are working on resolving what happened, how it is being addressed, and when it should be solved. </a:t>
            </a:r>
          </a:p>
          <a:p>
            <a:pPr algn="l" rtl="0" fontAlgn="base"/>
            <a:r>
              <a:rPr lang="en-GB" sz="2000" b="1" i="0" dirty="0">
                <a:solidFill>
                  <a:srgbClr val="086D6E"/>
                </a:solidFill>
                <a:effectLst/>
              </a:rPr>
              <a:t>Act Promptly Speak the Truth to Protect Reputation. </a:t>
            </a:r>
            <a:r>
              <a:rPr lang="en-GB" sz="2000" b="0" i="0" dirty="0">
                <a:solidFill>
                  <a:srgbClr val="4D4D4D"/>
                </a:solidFill>
                <a:effectLst/>
              </a:rPr>
              <a:t>It is always better to give a positive message from the horse’s mouth than gossip, and untrue rumours damaging the reputation of a region. </a:t>
            </a:r>
            <a:r>
              <a:rPr lang="en-GB" sz="2000" dirty="0">
                <a:solidFill>
                  <a:srgbClr val="4D4D4D"/>
                </a:solidFill>
              </a:rPr>
              <a:t>If a region is at fault they need to own up and take responsibility. This, believe it or not, is a positive step it will prevent mistrust and resentment.</a:t>
            </a:r>
            <a:endParaRPr lang="en-GB" sz="2000" b="0" i="0" dirty="0">
              <a:solidFill>
                <a:srgbClr val="4D4D4D"/>
              </a:solidFill>
              <a:effectLst/>
            </a:endParaRPr>
          </a:p>
          <a:p>
            <a:pPr>
              <a:lnSpc>
                <a:spcPct val="100000"/>
              </a:lnSpc>
              <a:spcBef>
                <a:spcPts val="0"/>
              </a:spcBef>
            </a:pPr>
            <a:endParaRPr lang="en-IE"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75129" y="40177"/>
            <a:ext cx="4662248" cy="6069106"/>
          </a:xfrm>
        </p:spPr>
        <p:txBody>
          <a:bodyPr>
            <a:normAutofit/>
          </a:bodyPr>
          <a:lstStyle/>
          <a:p>
            <a:pPr>
              <a:lnSpc>
                <a:spcPct val="120000"/>
              </a:lnSpc>
              <a:spcBef>
                <a:spcPts val="0"/>
              </a:spcBef>
            </a:pPr>
            <a:r>
              <a:rPr lang="en-GB" sz="4600" b="1" dirty="0">
                <a:solidFill>
                  <a:schemeClr val="bg1"/>
                </a:solidFill>
              </a:rPr>
              <a:t>Step 9 </a:t>
            </a:r>
            <a:endParaRPr lang="en-GB" sz="4600" b="1" i="0" dirty="0">
              <a:solidFill>
                <a:schemeClr val="bg1"/>
              </a:solidFill>
              <a:effectLst/>
            </a:endParaRPr>
          </a:p>
          <a:p>
            <a:pPr algn="l">
              <a:lnSpc>
                <a:spcPct val="120000"/>
              </a:lnSpc>
              <a:spcBef>
                <a:spcPts val="0"/>
              </a:spcBef>
            </a:pPr>
            <a:r>
              <a:rPr lang="en-GB" sz="2800" dirty="0">
                <a:solidFill>
                  <a:schemeClr val="bg1"/>
                </a:solidFill>
              </a:rPr>
              <a:t>Know when and how to initiate the Crisis Management Plan, Communication &amp; Training</a:t>
            </a:r>
          </a:p>
          <a:p>
            <a:pPr algn="l">
              <a:lnSpc>
                <a:spcPct val="120000"/>
              </a:lnSpc>
              <a:spcBef>
                <a:spcPts val="0"/>
              </a:spcBef>
            </a:pPr>
            <a:endParaRPr lang="en-GB" sz="2000" dirty="0">
              <a:solidFill>
                <a:srgbClr val="086D6E"/>
              </a:solidFill>
            </a:endParaRPr>
          </a:p>
          <a:p>
            <a:pPr algn="l">
              <a:lnSpc>
                <a:spcPct val="100000"/>
              </a:lnSpc>
              <a:spcBef>
                <a:spcPts val="0"/>
              </a:spcBef>
            </a:pPr>
            <a:r>
              <a:rPr lang="en-GB" sz="2400" b="1" i="1" dirty="0"/>
              <a:t>Its Best to Practice As Quickly as Possible! </a:t>
            </a:r>
            <a:r>
              <a:rPr lang="en-GB" sz="2400" i="1" dirty="0"/>
              <a:t>Communication and training are king and should start immediately addressing all stakeholders, tourists, and the public.  </a:t>
            </a:r>
          </a:p>
          <a:p>
            <a:pPr algn="l">
              <a:lnSpc>
                <a:spcPct val="120000"/>
              </a:lnSpc>
              <a:spcBef>
                <a:spcPts val="0"/>
              </a:spcBef>
            </a:pPr>
            <a:endParaRPr lang="en-GB" sz="3400" dirty="0">
              <a:solidFill>
                <a:srgbClr val="666666"/>
              </a:solidFill>
            </a:endParaRPr>
          </a:p>
          <a:p>
            <a:pPr algn="l">
              <a:lnSpc>
                <a:spcPct val="120000"/>
              </a:lnSpc>
              <a:spcBef>
                <a:spcPts val="0"/>
              </a:spcBef>
            </a:pPr>
            <a:endParaRPr lang="en-GB" sz="3400" dirty="0">
              <a:solidFill>
                <a:srgbClr val="666666"/>
              </a:solidFill>
            </a:endParaRPr>
          </a:p>
          <a:p>
            <a:pPr algn="l">
              <a:lnSpc>
                <a:spcPct val="120000"/>
              </a:lnSpc>
              <a:spcBef>
                <a:spcPts val="0"/>
              </a:spcBef>
            </a:pPr>
            <a:endParaRPr lang="en-GB" sz="2000" b="1" i="0" dirty="0">
              <a:effectLst/>
            </a:endParaRPr>
          </a:p>
          <a:p>
            <a:pPr algn="l">
              <a:lnSpc>
                <a:spcPct val="120000"/>
              </a:lnSpc>
              <a:spcBef>
                <a:spcPts val="0"/>
              </a:spcBef>
            </a:pPr>
            <a:endParaRPr lang="en-GB" sz="2000" b="1" i="0" dirty="0">
              <a:effectLst/>
            </a:endParaRPr>
          </a:p>
          <a:p>
            <a:pPr algn="l">
              <a:lnSpc>
                <a:spcPct val="120000"/>
              </a:lnSpc>
              <a:spcBef>
                <a:spcPts val="0"/>
              </a:spcBef>
            </a:pPr>
            <a:endParaRPr lang="en-GB" sz="2000" b="1" dirty="0"/>
          </a:p>
          <a:p>
            <a:pPr algn="l">
              <a:lnSpc>
                <a:spcPct val="120000"/>
              </a:lnSpc>
              <a:spcBef>
                <a:spcPts val="0"/>
              </a:spcBef>
            </a:pPr>
            <a:endParaRPr lang="en-GB" sz="2000" b="1" i="0" dirty="0">
              <a:effectLst/>
            </a:endParaRPr>
          </a:p>
          <a:p>
            <a:pPr algn="l">
              <a:lnSpc>
                <a:spcPct val="120000"/>
              </a:lnSpc>
              <a:spcBef>
                <a:spcPts val="0"/>
              </a:spcBef>
            </a:pPr>
            <a:endParaRPr lang="en-GB" sz="2000" b="1" i="0" dirty="0">
              <a:effectLst/>
              <a:highlight>
                <a:srgbClr val="FFFF00"/>
              </a:highlight>
            </a:endParaRPr>
          </a:p>
          <a:p>
            <a:pPr>
              <a:lnSpc>
                <a:spcPct val="120000"/>
              </a:lnSpc>
              <a:spcBef>
                <a:spcPts val="0"/>
              </a:spcBef>
            </a:pPr>
            <a:endParaRPr lang="en-GB" b="1" i="0" dirty="0">
              <a:solidFill>
                <a:srgbClr val="4D4D4D"/>
              </a:solidFill>
              <a:effectLst/>
            </a:endParaRPr>
          </a:p>
          <a:p>
            <a:pPr>
              <a:lnSpc>
                <a:spcPct val="120000"/>
              </a:lnSpc>
              <a:spcBef>
                <a:spcPts val="0"/>
              </a:spcBef>
            </a:pPr>
            <a:endParaRPr lang="en-IE" dirty="0"/>
          </a:p>
        </p:txBody>
      </p:sp>
      <p:grpSp>
        <p:nvGrpSpPr>
          <p:cNvPr id="2" name="Graphic 4">
            <a:extLst>
              <a:ext uri="{FF2B5EF4-FFF2-40B4-BE49-F238E27FC236}">
                <a16:creationId xmlns:a16="http://schemas.microsoft.com/office/drawing/2014/main" id="{1B9E29B2-3210-DB3E-9AEA-052140EFE490}"/>
              </a:ext>
            </a:extLst>
          </p:cNvPr>
          <p:cNvGrpSpPr/>
          <p:nvPr/>
        </p:nvGrpSpPr>
        <p:grpSpPr>
          <a:xfrm>
            <a:off x="2593016" y="5206840"/>
            <a:ext cx="2178642" cy="1359852"/>
            <a:chOff x="2314720" y="5191934"/>
            <a:chExt cx="1552033" cy="1019392"/>
          </a:xfrm>
        </p:grpSpPr>
        <p:sp>
          <p:nvSpPr>
            <p:cNvPr id="4" name="Freeform 69">
              <a:extLst>
                <a:ext uri="{FF2B5EF4-FFF2-40B4-BE49-F238E27FC236}">
                  <a16:creationId xmlns:a16="http://schemas.microsoft.com/office/drawing/2014/main" id="{EE28AFF3-B861-428F-F5F6-9673AD74CB31}"/>
                </a:ext>
              </a:extLst>
            </p:cNvPr>
            <p:cNvSpPr/>
            <p:nvPr/>
          </p:nvSpPr>
          <p:spPr>
            <a:xfrm>
              <a:off x="3230956" y="5294376"/>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6"/>
                    <a:pt x="457" y="1600"/>
                    <a:pt x="686" y="2286"/>
                  </a:cubicBezTo>
                  <a:cubicBezTo>
                    <a:pt x="457"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7" name="Freeform 70">
              <a:extLst>
                <a:ext uri="{FF2B5EF4-FFF2-40B4-BE49-F238E27FC236}">
                  <a16:creationId xmlns:a16="http://schemas.microsoft.com/office/drawing/2014/main" id="{D2130603-E805-39A1-87B3-261069F6EEBB}"/>
                </a:ext>
              </a:extLst>
            </p:cNvPr>
            <p:cNvSpPr/>
            <p:nvPr/>
          </p:nvSpPr>
          <p:spPr>
            <a:xfrm>
              <a:off x="3235299" y="5312206"/>
              <a:ext cx="457" cy="2057"/>
            </a:xfrm>
            <a:custGeom>
              <a:avLst/>
              <a:gdLst>
                <a:gd name="connsiteX0" fmla="*/ 0 w 457"/>
                <a:gd name="connsiteY0" fmla="*/ 0 h 2057"/>
                <a:gd name="connsiteX1" fmla="*/ 457 w 457"/>
                <a:gd name="connsiteY1" fmla="*/ 2057 h 2057"/>
                <a:gd name="connsiteX2" fmla="*/ 0 w 457"/>
                <a:gd name="connsiteY2" fmla="*/ 0 h 2057"/>
              </a:gdLst>
              <a:ahLst/>
              <a:cxnLst>
                <a:cxn ang="0">
                  <a:pos x="connsiteX0" y="connsiteY0"/>
                </a:cxn>
                <a:cxn ang="0">
                  <a:pos x="connsiteX1" y="connsiteY1"/>
                </a:cxn>
                <a:cxn ang="0">
                  <a:pos x="connsiteX2" y="connsiteY2"/>
                </a:cxn>
              </a:cxnLst>
              <a:rect l="l" t="t" r="r" b="b"/>
              <a:pathLst>
                <a:path w="457" h="2057">
                  <a:moveTo>
                    <a:pt x="0" y="0"/>
                  </a:moveTo>
                  <a:cubicBezTo>
                    <a:pt x="229" y="686"/>
                    <a:pt x="229" y="1371"/>
                    <a:pt x="457" y="2057"/>
                  </a:cubicBezTo>
                  <a:cubicBezTo>
                    <a:pt x="457" y="1371"/>
                    <a:pt x="229" y="686"/>
                    <a:pt x="0" y="0"/>
                  </a:cubicBezTo>
                  <a:close/>
                </a:path>
              </a:pathLst>
            </a:custGeom>
            <a:solidFill>
              <a:srgbClr val="FFFFFF"/>
            </a:solidFill>
            <a:ln w="2286" cap="flat">
              <a:noFill/>
              <a:prstDash val="solid"/>
              <a:miter/>
            </a:ln>
          </p:spPr>
          <p:txBody>
            <a:bodyPr rtlCol="0" anchor="ctr"/>
            <a:lstStyle/>
            <a:p>
              <a:endParaRPr lang="en-US"/>
            </a:p>
          </p:txBody>
        </p:sp>
        <p:sp>
          <p:nvSpPr>
            <p:cNvPr id="8" name="Freeform 71">
              <a:extLst>
                <a:ext uri="{FF2B5EF4-FFF2-40B4-BE49-F238E27FC236}">
                  <a16:creationId xmlns:a16="http://schemas.microsoft.com/office/drawing/2014/main" id="{6E2AAFB1-D924-F99C-2D0B-53579958F9A6}"/>
                </a:ext>
              </a:extLst>
            </p:cNvPr>
            <p:cNvSpPr/>
            <p:nvPr/>
          </p:nvSpPr>
          <p:spPr>
            <a:xfrm>
              <a:off x="3234385" y="5307406"/>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229" y="686"/>
                    <a:pt x="229" y="1372"/>
                    <a:pt x="457" y="2286"/>
                  </a:cubicBezTo>
                  <a:cubicBezTo>
                    <a:pt x="229" y="1600"/>
                    <a:pt x="229" y="686"/>
                    <a:pt x="0" y="0"/>
                  </a:cubicBezTo>
                  <a:close/>
                </a:path>
              </a:pathLst>
            </a:custGeom>
            <a:solidFill>
              <a:srgbClr val="FFFFFF"/>
            </a:solidFill>
            <a:ln w="2286" cap="flat">
              <a:noFill/>
              <a:prstDash val="solid"/>
              <a:miter/>
            </a:ln>
          </p:spPr>
          <p:txBody>
            <a:bodyPr rtlCol="0" anchor="ctr"/>
            <a:lstStyle/>
            <a:p>
              <a:endParaRPr lang="en-US"/>
            </a:p>
          </p:txBody>
        </p:sp>
        <p:sp>
          <p:nvSpPr>
            <p:cNvPr id="9" name="Freeform 72">
              <a:extLst>
                <a:ext uri="{FF2B5EF4-FFF2-40B4-BE49-F238E27FC236}">
                  <a16:creationId xmlns:a16="http://schemas.microsoft.com/office/drawing/2014/main" id="{90FF9E64-3735-EEC7-D94D-FF59C8B4917E}"/>
                </a:ext>
              </a:extLst>
            </p:cNvPr>
            <p:cNvSpPr/>
            <p:nvPr/>
          </p:nvSpPr>
          <p:spPr>
            <a:xfrm>
              <a:off x="3233470" y="5302834"/>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229" y="686"/>
                    <a:pt x="457" y="1372"/>
                    <a:pt x="457" y="2286"/>
                  </a:cubicBezTo>
                  <a:cubicBezTo>
                    <a:pt x="229"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0" name="Freeform 73">
              <a:extLst>
                <a:ext uri="{FF2B5EF4-FFF2-40B4-BE49-F238E27FC236}">
                  <a16:creationId xmlns:a16="http://schemas.microsoft.com/office/drawing/2014/main" id="{0534EC33-29E6-A576-467D-225EA9060034}"/>
                </a:ext>
              </a:extLst>
            </p:cNvPr>
            <p:cNvSpPr/>
            <p:nvPr/>
          </p:nvSpPr>
          <p:spPr>
            <a:xfrm>
              <a:off x="3232327" y="5298490"/>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6"/>
                    <a:pt x="457" y="1371"/>
                    <a:pt x="686" y="2286"/>
                  </a:cubicBezTo>
                  <a:cubicBezTo>
                    <a:pt x="229" y="1600"/>
                    <a:pt x="0" y="686"/>
                    <a:pt x="0" y="0"/>
                  </a:cubicBezTo>
                  <a:close/>
                </a:path>
              </a:pathLst>
            </a:custGeom>
            <a:solidFill>
              <a:srgbClr val="FFFFFF"/>
            </a:solidFill>
            <a:ln w="2286" cap="flat">
              <a:noFill/>
              <a:prstDash val="solid"/>
              <a:miter/>
            </a:ln>
          </p:spPr>
          <p:txBody>
            <a:bodyPr rtlCol="0" anchor="ctr"/>
            <a:lstStyle/>
            <a:p>
              <a:endParaRPr lang="en-US"/>
            </a:p>
          </p:txBody>
        </p:sp>
        <p:sp>
          <p:nvSpPr>
            <p:cNvPr id="11" name="Freeform 74">
              <a:extLst>
                <a:ext uri="{FF2B5EF4-FFF2-40B4-BE49-F238E27FC236}">
                  <a16:creationId xmlns:a16="http://schemas.microsoft.com/office/drawing/2014/main" id="{A85812CE-19CB-9569-CE3F-1F5AF7F3EF26}"/>
                </a:ext>
              </a:extLst>
            </p:cNvPr>
            <p:cNvSpPr/>
            <p:nvPr/>
          </p:nvSpPr>
          <p:spPr>
            <a:xfrm>
              <a:off x="3211525" y="5450967"/>
              <a:ext cx="2286" cy="228"/>
            </a:xfrm>
            <a:custGeom>
              <a:avLst/>
              <a:gdLst>
                <a:gd name="connsiteX0" fmla="*/ 0 w 2286"/>
                <a:gd name="connsiteY0" fmla="*/ 0 h 228"/>
                <a:gd name="connsiteX1" fmla="*/ 0 w 2286"/>
                <a:gd name="connsiteY1" fmla="*/ 229 h 228"/>
                <a:gd name="connsiteX2" fmla="*/ 0 w 2286"/>
                <a:gd name="connsiteY2" fmla="*/ 0 h 228"/>
              </a:gdLst>
              <a:ahLst/>
              <a:cxnLst>
                <a:cxn ang="0">
                  <a:pos x="connsiteX0" y="connsiteY0"/>
                </a:cxn>
                <a:cxn ang="0">
                  <a:pos x="connsiteX1" y="connsiteY1"/>
                </a:cxn>
                <a:cxn ang="0">
                  <a:pos x="connsiteX2" y="connsiteY2"/>
                </a:cxn>
              </a:cxnLst>
              <a:rect l="l" t="t" r="r" b="b"/>
              <a:pathLst>
                <a:path w="2286" h="228">
                  <a:moveTo>
                    <a:pt x="0" y="0"/>
                  </a:moveTo>
                  <a:cubicBezTo>
                    <a:pt x="0" y="0"/>
                    <a:pt x="0" y="229"/>
                    <a:pt x="0" y="229"/>
                  </a:cubicBezTo>
                  <a:cubicBezTo>
                    <a:pt x="0" y="229"/>
                    <a:pt x="0" y="0"/>
                    <a:pt x="0" y="0"/>
                  </a:cubicBezTo>
                  <a:close/>
                </a:path>
              </a:pathLst>
            </a:custGeom>
            <a:solidFill>
              <a:srgbClr val="FFFFFF"/>
            </a:solidFill>
            <a:ln w="2286" cap="flat">
              <a:noFill/>
              <a:prstDash val="solid"/>
              <a:miter/>
            </a:ln>
          </p:spPr>
          <p:txBody>
            <a:bodyPr rtlCol="0" anchor="ctr"/>
            <a:lstStyle/>
            <a:p>
              <a:endParaRPr lang="en-US"/>
            </a:p>
          </p:txBody>
        </p:sp>
        <p:sp>
          <p:nvSpPr>
            <p:cNvPr id="12" name="Freeform 75">
              <a:extLst>
                <a:ext uri="{FF2B5EF4-FFF2-40B4-BE49-F238E27FC236}">
                  <a16:creationId xmlns:a16="http://schemas.microsoft.com/office/drawing/2014/main" id="{7283BE79-315B-FA31-554F-3F1657047ADA}"/>
                </a:ext>
              </a:extLst>
            </p:cNvPr>
            <p:cNvSpPr/>
            <p:nvPr/>
          </p:nvSpPr>
          <p:spPr>
            <a:xfrm>
              <a:off x="3212039" y="5447080"/>
              <a:ext cx="171" cy="685"/>
            </a:xfrm>
            <a:custGeom>
              <a:avLst/>
              <a:gdLst>
                <a:gd name="connsiteX0" fmla="*/ 171 w 171"/>
                <a:gd name="connsiteY0" fmla="*/ 0 h 685"/>
                <a:gd name="connsiteX1" fmla="*/ 171 w 171"/>
                <a:gd name="connsiteY1" fmla="*/ 686 h 685"/>
                <a:gd name="connsiteX2" fmla="*/ 171 w 171"/>
                <a:gd name="connsiteY2" fmla="*/ 0 h 685"/>
              </a:gdLst>
              <a:ahLst/>
              <a:cxnLst>
                <a:cxn ang="0">
                  <a:pos x="connsiteX0" y="connsiteY0"/>
                </a:cxn>
                <a:cxn ang="0">
                  <a:pos x="connsiteX1" y="connsiteY1"/>
                </a:cxn>
                <a:cxn ang="0">
                  <a:pos x="connsiteX2" y="connsiteY2"/>
                </a:cxn>
              </a:cxnLst>
              <a:rect l="l" t="t" r="r" b="b"/>
              <a:pathLst>
                <a:path w="171" h="685">
                  <a:moveTo>
                    <a:pt x="171" y="0"/>
                  </a:moveTo>
                  <a:cubicBezTo>
                    <a:pt x="171" y="228"/>
                    <a:pt x="171" y="457"/>
                    <a:pt x="171" y="686"/>
                  </a:cubicBezTo>
                  <a:cubicBezTo>
                    <a:pt x="-57" y="457"/>
                    <a:pt x="-57" y="228"/>
                    <a:pt x="171" y="0"/>
                  </a:cubicBezTo>
                  <a:close/>
                </a:path>
              </a:pathLst>
            </a:custGeom>
            <a:solidFill>
              <a:srgbClr val="FFFFFF"/>
            </a:solidFill>
            <a:ln w="2286" cap="flat">
              <a:noFill/>
              <a:prstDash val="solid"/>
              <a:miter/>
            </a:ln>
          </p:spPr>
          <p:txBody>
            <a:bodyPr rtlCol="0" anchor="ctr"/>
            <a:lstStyle/>
            <a:p>
              <a:endParaRPr lang="en-US"/>
            </a:p>
          </p:txBody>
        </p:sp>
        <p:sp>
          <p:nvSpPr>
            <p:cNvPr id="13" name="Freeform 76">
              <a:extLst>
                <a:ext uri="{FF2B5EF4-FFF2-40B4-BE49-F238E27FC236}">
                  <a16:creationId xmlns:a16="http://schemas.microsoft.com/office/drawing/2014/main" id="{D6EFF2CD-6F6B-E230-1077-80867EF0BF45}"/>
                </a:ext>
              </a:extLst>
            </p:cNvPr>
            <p:cNvSpPr/>
            <p:nvPr/>
          </p:nvSpPr>
          <p:spPr>
            <a:xfrm>
              <a:off x="3236214" y="5317007"/>
              <a:ext cx="457" cy="2057"/>
            </a:xfrm>
            <a:custGeom>
              <a:avLst/>
              <a:gdLst>
                <a:gd name="connsiteX0" fmla="*/ 0 w 457"/>
                <a:gd name="connsiteY0" fmla="*/ 0 h 2057"/>
                <a:gd name="connsiteX1" fmla="*/ 457 w 457"/>
                <a:gd name="connsiteY1" fmla="*/ 2058 h 2057"/>
                <a:gd name="connsiteX2" fmla="*/ 0 w 457"/>
                <a:gd name="connsiteY2" fmla="*/ 0 h 2057"/>
              </a:gdLst>
              <a:ahLst/>
              <a:cxnLst>
                <a:cxn ang="0">
                  <a:pos x="connsiteX0" y="connsiteY0"/>
                </a:cxn>
                <a:cxn ang="0">
                  <a:pos x="connsiteX1" y="connsiteY1"/>
                </a:cxn>
                <a:cxn ang="0">
                  <a:pos x="connsiteX2" y="connsiteY2"/>
                </a:cxn>
              </a:cxnLst>
              <a:rect l="l" t="t" r="r" b="b"/>
              <a:pathLst>
                <a:path w="457" h="2057">
                  <a:moveTo>
                    <a:pt x="0" y="0"/>
                  </a:moveTo>
                  <a:cubicBezTo>
                    <a:pt x="229" y="686"/>
                    <a:pt x="229" y="1372"/>
                    <a:pt x="457" y="2058"/>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4" name="Freeform 77">
              <a:extLst>
                <a:ext uri="{FF2B5EF4-FFF2-40B4-BE49-F238E27FC236}">
                  <a16:creationId xmlns:a16="http://schemas.microsoft.com/office/drawing/2014/main" id="{16EE71DA-429C-A1BE-21B4-8C7DA72948AA}"/>
                </a:ext>
              </a:extLst>
            </p:cNvPr>
            <p:cNvSpPr/>
            <p:nvPr/>
          </p:nvSpPr>
          <p:spPr>
            <a:xfrm>
              <a:off x="3229813" y="5290032"/>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5"/>
                    <a:pt x="457" y="1600"/>
                    <a:pt x="686" y="2286"/>
                  </a:cubicBezTo>
                  <a:cubicBezTo>
                    <a:pt x="457" y="1600"/>
                    <a:pt x="229" y="914"/>
                    <a:pt x="0" y="0"/>
                  </a:cubicBezTo>
                  <a:close/>
                </a:path>
              </a:pathLst>
            </a:custGeom>
            <a:solidFill>
              <a:srgbClr val="FFFFFF"/>
            </a:solidFill>
            <a:ln w="2286" cap="flat">
              <a:noFill/>
              <a:prstDash val="solid"/>
              <a:miter/>
            </a:ln>
          </p:spPr>
          <p:txBody>
            <a:bodyPr rtlCol="0" anchor="ctr"/>
            <a:lstStyle/>
            <a:p>
              <a:endParaRPr lang="en-US"/>
            </a:p>
          </p:txBody>
        </p:sp>
        <p:sp>
          <p:nvSpPr>
            <p:cNvPr id="15" name="Freeform 78">
              <a:extLst>
                <a:ext uri="{FF2B5EF4-FFF2-40B4-BE49-F238E27FC236}">
                  <a16:creationId xmlns:a16="http://schemas.microsoft.com/office/drawing/2014/main" id="{D526AF36-81D1-79CA-E04F-03934F2DDC73}"/>
                </a:ext>
              </a:extLst>
            </p:cNvPr>
            <p:cNvSpPr/>
            <p:nvPr/>
          </p:nvSpPr>
          <p:spPr>
            <a:xfrm>
              <a:off x="3220212" y="5395417"/>
              <a:ext cx="7772" cy="23774"/>
            </a:xfrm>
            <a:custGeom>
              <a:avLst/>
              <a:gdLst>
                <a:gd name="connsiteX0" fmla="*/ 7772 w 7772"/>
                <a:gd name="connsiteY0" fmla="*/ 0 h 23774"/>
                <a:gd name="connsiteX1" fmla="*/ 0 w 7772"/>
                <a:gd name="connsiteY1" fmla="*/ 23775 h 23774"/>
                <a:gd name="connsiteX2" fmla="*/ 7772 w 7772"/>
                <a:gd name="connsiteY2" fmla="*/ 0 h 23774"/>
              </a:gdLst>
              <a:ahLst/>
              <a:cxnLst>
                <a:cxn ang="0">
                  <a:pos x="connsiteX0" y="connsiteY0"/>
                </a:cxn>
                <a:cxn ang="0">
                  <a:pos x="connsiteX1" y="connsiteY1"/>
                </a:cxn>
                <a:cxn ang="0">
                  <a:pos x="connsiteX2" y="connsiteY2"/>
                </a:cxn>
              </a:cxnLst>
              <a:rect l="l" t="t" r="r" b="b"/>
              <a:pathLst>
                <a:path w="7772" h="23774">
                  <a:moveTo>
                    <a:pt x="7772" y="0"/>
                  </a:moveTo>
                  <a:cubicBezTo>
                    <a:pt x="5258" y="8001"/>
                    <a:pt x="2515" y="15774"/>
                    <a:pt x="0" y="23775"/>
                  </a:cubicBezTo>
                  <a:cubicBezTo>
                    <a:pt x="2743" y="16002"/>
                    <a:pt x="5258" y="8001"/>
                    <a:pt x="7772" y="0"/>
                  </a:cubicBezTo>
                  <a:close/>
                </a:path>
              </a:pathLst>
            </a:custGeom>
            <a:solidFill>
              <a:srgbClr val="FFFFFF"/>
            </a:solidFill>
            <a:ln w="2286" cap="flat">
              <a:noFill/>
              <a:prstDash val="solid"/>
              <a:miter/>
            </a:ln>
          </p:spPr>
          <p:txBody>
            <a:bodyPr rtlCol="0" anchor="ctr"/>
            <a:lstStyle/>
            <a:p>
              <a:endParaRPr lang="en-US"/>
            </a:p>
          </p:txBody>
        </p:sp>
        <p:sp>
          <p:nvSpPr>
            <p:cNvPr id="16" name="Freeform 79">
              <a:extLst>
                <a:ext uri="{FF2B5EF4-FFF2-40B4-BE49-F238E27FC236}">
                  <a16:creationId xmlns:a16="http://schemas.microsoft.com/office/drawing/2014/main" id="{8AC4F057-19B3-DCBD-CE09-A640A7F5F014}"/>
                </a:ext>
              </a:extLst>
            </p:cNvPr>
            <p:cNvSpPr/>
            <p:nvPr/>
          </p:nvSpPr>
          <p:spPr>
            <a:xfrm>
              <a:off x="3237128" y="5322265"/>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17" name="Freeform 80">
              <a:extLst>
                <a:ext uri="{FF2B5EF4-FFF2-40B4-BE49-F238E27FC236}">
                  <a16:creationId xmlns:a16="http://schemas.microsoft.com/office/drawing/2014/main" id="{4E4AC051-495D-E322-1A1B-E72F7833EAF0}"/>
                </a:ext>
              </a:extLst>
            </p:cNvPr>
            <p:cNvSpPr/>
            <p:nvPr/>
          </p:nvSpPr>
          <p:spPr>
            <a:xfrm>
              <a:off x="3206953" y="5251170"/>
              <a:ext cx="2286" cy="2286"/>
            </a:xfrm>
            <a:custGeom>
              <a:avLst/>
              <a:gdLst>
                <a:gd name="connsiteX0" fmla="*/ 0 w 2286"/>
                <a:gd name="connsiteY0" fmla="*/ 0 h 2286"/>
                <a:gd name="connsiteX1" fmla="*/ 2286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686" y="685"/>
                    <a:pt x="1372" y="1600"/>
                    <a:pt x="2286" y="2286"/>
                  </a:cubicBezTo>
                  <a:cubicBezTo>
                    <a:pt x="1600" y="1600"/>
                    <a:pt x="914" y="914"/>
                    <a:pt x="0" y="0"/>
                  </a:cubicBezTo>
                  <a:close/>
                </a:path>
              </a:pathLst>
            </a:custGeom>
            <a:solidFill>
              <a:srgbClr val="FFFFFF"/>
            </a:solidFill>
            <a:ln w="2286" cap="flat">
              <a:noFill/>
              <a:prstDash val="solid"/>
              <a:miter/>
            </a:ln>
          </p:spPr>
          <p:txBody>
            <a:bodyPr rtlCol="0" anchor="ctr"/>
            <a:lstStyle/>
            <a:p>
              <a:endParaRPr lang="en-US"/>
            </a:p>
          </p:txBody>
        </p:sp>
        <p:sp>
          <p:nvSpPr>
            <p:cNvPr id="18" name="Freeform 81">
              <a:extLst>
                <a:ext uri="{FF2B5EF4-FFF2-40B4-BE49-F238E27FC236}">
                  <a16:creationId xmlns:a16="http://schemas.microsoft.com/office/drawing/2014/main" id="{4F3FAD48-74B6-C1CC-FB03-CA754BDD93CE}"/>
                </a:ext>
              </a:extLst>
            </p:cNvPr>
            <p:cNvSpPr/>
            <p:nvPr/>
          </p:nvSpPr>
          <p:spPr>
            <a:xfrm>
              <a:off x="3182721" y="5233568"/>
              <a:ext cx="3429" cy="1828"/>
            </a:xfrm>
            <a:custGeom>
              <a:avLst/>
              <a:gdLst>
                <a:gd name="connsiteX0" fmla="*/ 0 w 3429"/>
                <a:gd name="connsiteY0" fmla="*/ 0 h 1828"/>
                <a:gd name="connsiteX1" fmla="*/ 3429 w 3429"/>
                <a:gd name="connsiteY1" fmla="*/ 1829 h 1828"/>
                <a:gd name="connsiteX2" fmla="*/ 0 w 3429"/>
                <a:gd name="connsiteY2" fmla="*/ 0 h 1828"/>
              </a:gdLst>
              <a:ahLst/>
              <a:cxnLst>
                <a:cxn ang="0">
                  <a:pos x="connsiteX0" y="connsiteY0"/>
                </a:cxn>
                <a:cxn ang="0">
                  <a:pos x="connsiteX1" y="connsiteY1"/>
                </a:cxn>
                <a:cxn ang="0">
                  <a:pos x="connsiteX2" y="connsiteY2"/>
                </a:cxn>
              </a:cxnLst>
              <a:rect l="l" t="t" r="r" b="b"/>
              <a:pathLst>
                <a:path w="3429" h="1828">
                  <a:moveTo>
                    <a:pt x="0" y="0"/>
                  </a:moveTo>
                  <a:cubicBezTo>
                    <a:pt x="1143" y="686"/>
                    <a:pt x="2286" y="1143"/>
                    <a:pt x="3429" y="1829"/>
                  </a:cubicBezTo>
                  <a:cubicBezTo>
                    <a:pt x="2286" y="1143"/>
                    <a:pt x="1143" y="686"/>
                    <a:pt x="0" y="0"/>
                  </a:cubicBezTo>
                  <a:close/>
                </a:path>
              </a:pathLst>
            </a:custGeom>
            <a:solidFill>
              <a:srgbClr val="FFFFFF"/>
            </a:solidFill>
            <a:ln w="2286" cap="flat">
              <a:noFill/>
              <a:prstDash val="solid"/>
              <a:miter/>
            </a:ln>
          </p:spPr>
          <p:txBody>
            <a:bodyPr rtlCol="0" anchor="ctr"/>
            <a:lstStyle/>
            <a:p>
              <a:endParaRPr lang="en-US"/>
            </a:p>
          </p:txBody>
        </p:sp>
        <p:sp>
          <p:nvSpPr>
            <p:cNvPr id="19" name="Freeform 82">
              <a:extLst>
                <a:ext uri="{FF2B5EF4-FFF2-40B4-BE49-F238E27FC236}">
                  <a16:creationId xmlns:a16="http://schemas.microsoft.com/office/drawing/2014/main" id="{975D4E9C-2F2C-E250-824A-E1886B930227}"/>
                </a:ext>
              </a:extLst>
            </p:cNvPr>
            <p:cNvSpPr/>
            <p:nvPr/>
          </p:nvSpPr>
          <p:spPr>
            <a:xfrm>
              <a:off x="3171291" y="5228539"/>
              <a:ext cx="3886" cy="1600"/>
            </a:xfrm>
            <a:custGeom>
              <a:avLst/>
              <a:gdLst>
                <a:gd name="connsiteX0" fmla="*/ 0 w 3886"/>
                <a:gd name="connsiteY0" fmla="*/ 0 h 1600"/>
                <a:gd name="connsiteX1" fmla="*/ 3886 w 3886"/>
                <a:gd name="connsiteY1" fmla="*/ 1600 h 1600"/>
                <a:gd name="connsiteX2" fmla="*/ 0 w 3886"/>
                <a:gd name="connsiteY2" fmla="*/ 0 h 1600"/>
              </a:gdLst>
              <a:ahLst/>
              <a:cxnLst>
                <a:cxn ang="0">
                  <a:pos x="connsiteX0" y="connsiteY0"/>
                </a:cxn>
                <a:cxn ang="0">
                  <a:pos x="connsiteX1" y="connsiteY1"/>
                </a:cxn>
                <a:cxn ang="0">
                  <a:pos x="connsiteX2" y="connsiteY2"/>
                </a:cxn>
              </a:cxnLst>
              <a:rect l="l" t="t" r="r" b="b"/>
              <a:pathLst>
                <a:path w="3886" h="1600">
                  <a:moveTo>
                    <a:pt x="0" y="0"/>
                  </a:moveTo>
                  <a:cubicBezTo>
                    <a:pt x="1372" y="457"/>
                    <a:pt x="2515" y="915"/>
                    <a:pt x="3886" y="1600"/>
                  </a:cubicBezTo>
                  <a:cubicBezTo>
                    <a:pt x="2515" y="915"/>
                    <a:pt x="1143" y="457"/>
                    <a:pt x="0" y="0"/>
                  </a:cubicBezTo>
                  <a:close/>
                </a:path>
              </a:pathLst>
            </a:custGeom>
            <a:solidFill>
              <a:srgbClr val="FFFFFF"/>
            </a:solidFill>
            <a:ln w="2286" cap="flat">
              <a:noFill/>
              <a:prstDash val="solid"/>
              <a:miter/>
            </a:ln>
          </p:spPr>
          <p:txBody>
            <a:bodyPr rtlCol="0" anchor="ctr"/>
            <a:lstStyle/>
            <a:p>
              <a:endParaRPr lang="en-US"/>
            </a:p>
          </p:txBody>
        </p:sp>
        <p:sp>
          <p:nvSpPr>
            <p:cNvPr id="20" name="Freeform 83">
              <a:extLst>
                <a:ext uri="{FF2B5EF4-FFF2-40B4-BE49-F238E27FC236}">
                  <a16:creationId xmlns:a16="http://schemas.microsoft.com/office/drawing/2014/main" id="{CB392317-27C0-32CE-59ED-A834B69BECE2}"/>
                </a:ext>
              </a:extLst>
            </p:cNvPr>
            <p:cNvSpPr/>
            <p:nvPr/>
          </p:nvSpPr>
          <p:spPr>
            <a:xfrm>
              <a:off x="3228213" y="5286146"/>
              <a:ext cx="914" cy="2514"/>
            </a:xfrm>
            <a:custGeom>
              <a:avLst/>
              <a:gdLst>
                <a:gd name="connsiteX0" fmla="*/ 0 w 914"/>
                <a:gd name="connsiteY0" fmla="*/ 0 h 2514"/>
                <a:gd name="connsiteX1" fmla="*/ 914 w 914"/>
                <a:gd name="connsiteY1" fmla="*/ 2515 h 2514"/>
                <a:gd name="connsiteX2" fmla="*/ 0 w 914"/>
                <a:gd name="connsiteY2" fmla="*/ 0 h 2514"/>
              </a:gdLst>
              <a:ahLst/>
              <a:cxnLst>
                <a:cxn ang="0">
                  <a:pos x="connsiteX0" y="connsiteY0"/>
                </a:cxn>
                <a:cxn ang="0">
                  <a:pos x="connsiteX1" y="connsiteY1"/>
                </a:cxn>
                <a:cxn ang="0">
                  <a:pos x="connsiteX2" y="connsiteY2"/>
                </a:cxn>
              </a:cxnLst>
              <a:rect l="l" t="t" r="r" b="b"/>
              <a:pathLst>
                <a:path w="914" h="2514">
                  <a:moveTo>
                    <a:pt x="0" y="0"/>
                  </a:moveTo>
                  <a:cubicBezTo>
                    <a:pt x="229" y="686"/>
                    <a:pt x="457" y="1601"/>
                    <a:pt x="914" y="2515"/>
                  </a:cubicBezTo>
                  <a:cubicBezTo>
                    <a:pt x="686" y="1601"/>
                    <a:pt x="457" y="686"/>
                    <a:pt x="0" y="0"/>
                  </a:cubicBezTo>
                  <a:close/>
                </a:path>
              </a:pathLst>
            </a:custGeom>
            <a:solidFill>
              <a:srgbClr val="FFFFFF"/>
            </a:solidFill>
            <a:ln w="2286" cap="flat">
              <a:noFill/>
              <a:prstDash val="solid"/>
              <a:miter/>
            </a:ln>
          </p:spPr>
          <p:txBody>
            <a:bodyPr rtlCol="0" anchor="ctr"/>
            <a:lstStyle/>
            <a:p>
              <a:endParaRPr lang="en-US"/>
            </a:p>
          </p:txBody>
        </p:sp>
        <p:sp>
          <p:nvSpPr>
            <p:cNvPr id="21" name="Freeform 84">
              <a:extLst>
                <a:ext uri="{FF2B5EF4-FFF2-40B4-BE49-F238E27FC236}">
                  <a16:creationId xmlns:a16="http://schemas.microsoft.com/office/drawing/2014/main" id="{A0338E91-7446-B3B0-4F34-D1140E2F8721}"/>
                </a:ext>
              </a:extLst>
            </p:cNvPr>
            <p:cNvSpPr/>
            <p:nvPr/>
          </p:nvSpPr>
          <p:spPr>
            <a:xfrm>
              <a:off x="3209467" y="5253913"/>
              <a:ext cx="2057" cy="2286"/>
            </a:xfrm>
            <a:custGeom>
              <a:avLst/>
              <a:gdLst>
                <a:gd name="connsiteX0" fmla="*/ 0 w 2057"/>
                <a:gd name="connsiteY0" fmla="*/ 0 h 2286"/>
                <a:gd name="connsiteX1" fmla="*/ 2057 w 2057"/>
                <a:gd name="connsiteY1" fmla="*/ 2286 h 2286"/>
                <a:gd name="connsiteX2" fmla="*/ 0 w 2057"/>
                <a:gd name="connsiteY2" fmla="*/ 0 h 2286"/>
              </a:gdLst>
              <a:ahLst/>
              <a:cxnLst>
                <a:cxn ang="0">
                  <a:pos x="connsiteX0" y="connsiteY0"/>
                </a:cxn>
                <a:cxn ang="0">
                  <a:pos x="connsiteX1" y="connsiteY1"/>
                </a:cxn>
                <a:cxn ang="0">
                  <a:pos x="connsiteX2" y="connsiteY2"/>
                </a:cxn>
              </a:cxnLst>
              <a:rect l="l" t="t" r="r" b="b"/>
              <a:pathLst>
                <a:path w="2057" h="2286">
                  <a:moveTo>
                    <a:pt x="0" y="0"/>
                  </a:moveTo>
                  <a:cubicBezTo>
                    <a:pt x="686" y="686"/>
                    <a:pt x="1372" y="1600"/>
                    <a:pt x="2057" y="2286"/>
                  </a:cubicBezTo>
                  <a:cubicBezTo>
                    <a:pt x="1372" y="1600"/>
                    <a:pt x="686" y="914"/>
                    <a:pt x="0" y="0"/>
                  </a:cubicBezTo>
                  <a:close/>
                </a:path>
              </a:pathLst>
            </a:custGeom>
            <a:solidFill>
              <a:srgbClr val="FFFFFF"/>
            </a:solidFill>
            <a:ln w="2286" cap="flat">
              <a:noFill/>
              <a:prstDash val="solid"/>
              <a:miter/>
            </a:ln>
          </p:spPr>
          <p:txBody>
            <a:bodyPr rtlCol="0" anchor="ctr"/>
            <a:lstStyle/>
            <a:p>
              <a:endParaRPr lang="en-US"/>
            </a:p>
          </p:txBody>
        </p:sp>
        <p:sp>
          <p:nvSpPr>
            <p:cNvPr id="22" name="Freeform 85">
              <a:extLst>
                <a:ext uri="{FF2B5EF4-FFF2-40B4-BE49-F238E27FC236}">
                  <a16:creationId xmlns:a16="http://schemas.microsoft.com/office/drawing/2014/main" id="{AEF43C5C-E4DB-0BDB-1B76-436E5630D8CB}"/>
                </a:ext>
              </a:extLst>
            </p:cNvPr>
            <p:cNvSpPr/>
            <p:nvPr/>
          </p:nvSpPr>
          <p:spPr>
            <a:xfrm>
              <a:off x="3175177" y="5230139"/>
              <a:ext cx="3657" cy="1600"/>
            </a:xfrm>
            <a:custGeom>
              <a:avLst/>
              <a:gdLst>
                <a:gd name="connsiteX0" fmla="*/ 0 w 3657"/>
                <a:gd name="connsiteY0" fmla="*/ 0 h 1600"/>
                <a:gd name="connsiteX1" fmla="*/ 3658 w 3657"/>
                <a:gd name="connsiteY1" fmla="*/ 1601 h 1600"/>
                <a:gd name="connsiteX2" fmla="*/ 0 w 3657"/>
                <a:gd name="connsiteY2" fmla="*/ 0 h 1600"/>
              </a:gdLst>
              <a:ahLst/>
              <a:cxnLst>
                <a:cxn ang="0">
                  <a:pos x="connsiteX0" y="connsiteY0"/>
                </a:cxn>
                <a:cxn ang="0">
                  <a:pos x="connsiteX1" y="connsiteY1"/>
                </a:cxn>
                <a:cxn ang="0">
                  <a:pos x="connsiteX2" y="connsiteY2"/>
                </a:cxn>
              </a:cxnLst>
              <a:rect l="l" t="t" r="r" b="b"/>
              <a:pathLst>
                <a:path w="3657" h="1600">
                  <a:moveTo>
                    <a:pt x="0" y="0"/>
                  </a:moveTo>
                  <a:cubicBezTo>
                    <a:pt x="1143" y="458"/>
                    <a:pt x="2515" y="1143"/>
                    <a:pt x="3658" y="1601"/>
                  </a:cubicBezTo>
                  <a:cubicBezTo>
                    <a:pt x="2515" y="1143"/>
                    <a:pt x="1372" y="458"/>
                    <a:pt x="0" y="0"/>
                  </a:cubicBezTo>
                  <a:close/>
                </a:path>
              </a:pathLst>
            </a:custGeom>
            <a:solidFill>
              <a:srgbClr val="FFFFFF"/>
            </a:solidFill>
            <a:ln w="2286" cap="flat">
              <a:noFill/>
              <a:prstDash val="solid"/>
              <a:miter/>
            </a:ln>
          </p:spPr>
          <p:txBody>
            <a:bodyPr rtlCol="0" anchor="ctr"/>
            <a:lstStyle/>
            <a:p>
              <a:endParaRPr lang="en-US"/>
            </a:p>
          </p:txBody>
        </p:sp>
        <p:sp>
          <p:nvSpPr>
            <p:cNvPr id="23" name="Freeform 86">
              <a:extLst>
                <a:ext uri="{FF2B5EF4-FFF2-40B4-BE49-F238E27FC236}">
                  <a16:creationId xmlns:a16="http://schemas.microsoft.com/office/drawing/2014/main" id="{60EA345F-939B-47C3-7BB3-53094FF0FC6A}"/>
                </a:ext>
              </a:extLst>
            </p:cNvPr>
            <p:cNvSpPr/>
            <p:nvPr/>
          </p:nvSpPr>
          <p:spPr>
            <a:xfrm>
              <a:off x="3179064" y="5231739"/>
              <a:ext cx="3429" cy="1600"/>
            </a:xfrm>
            <a:custGeom>
              <a:avLst/>
              <a:gdLst>
                <a:gd name="connsiteX0" fmla="*/ 0 w 3429"/>
                <a:gd name="connsiteY0" fmla="*/ 0 h 1600"/>
                <a:gd name="connsiteX1" fmla="*/ 3429 w 3429"/>
                <a:gd name="connsiteY1" fmla="*/ 1600 h 1600"/>
                <a:gd name="connsiteX2" fmla="*/ 0 w 3429"/>
                <a:gd name="connsiteY2" fmla="*/ 0 h 1600"/>
              </a:gdLst>
              <a:ahLst/>
              <a:cxnLst>
                <a:cxn ang="0">
                  <a:pos x="connsiteX0" y="connsiteY0"/>
                </a:cxn>
                <a:cxn ang="0">
                  <a:pos x="connsiteX1" y="connsiteY1"/>
                </a:cxn>
                <a:cxn ang="0">
                  <a:pos x="connsiteX2" y="connsiteY2"/>
                </a:cxn>
              </a:cxnLst>
              <a:rect l="l" t="t" r="r" b="b"/>
              <a:pathLst>
                <a:path w="3429" h="1600">
                  <a:moveTo>
                    <a:pt x="0" y="0"/>
                  </a:moveTo>
                  <a:cubicBezTo>
                    <a:pt x="1143" y="457"/>
                    <a:pt x="2286" y="1143"/>
                    <a:pt x="3429" y="1600"/>
                  </a:cubicBezTo>
                  <a:cubicBezTo>
                    <a:pt x="2286" y="1143"/>
                    <a:pt x="1143" y="685"/>
                    <a:pt x="0" y="0"/>
                  </a:cubicBezTo>
                  <a:close/>
                </a:path>
              </a:pathLst>
            </a:custGeom>
            <a:solidFill>
              <a:srgbClr val="FFFFFF"/>
            </a:solidFill>
            <a:ln w="2286" cap="flat">
              <a:noFill/>
              <a:prstDash val="solid"/>
              <a:miter/>
            </a:ln>
          </p:spPr>
          <p:txBody>
            <a:bodyPr rtlCol="0" anchor="ctr"/>
            <a:lstStyle/>
            <a:p>
              <a:endParaRPr lang="en-US"/>
            </a:p>
          </p:txBody>
        </p:sp>
        <p:sp>
          <p:nvSpPr>
            <p:cNvPr id="24" name="Freeform 87">
              <a:extLst>
                <a:ext uri="{FF2B5EF4-FFF2-40B4-BE49-F238E27FC236}">
                  <a16:creationId xmlns:a16="http://schemas.microsoft.com/office/drawing/2014/main" id="{9C34FD95-8A36-D6E0-94AB-DAB1D8FC5885}"/>
                </a:ext>
              </a:extLst>
            </p:cNvPr>
            <p:cNvSpPr/>
            <p:nvPr/>
          </p:nvSpPr>
          <p:spPr>
            <a:xfrm>
              <a:off x="2537383" y="5215205"/>
              <a:ext cx="900694" cy="908365"/>
            </a:xfrm>
            <a:custGeom>
              <a:avLst/>
              <a:gdLst>
                <a:gd name="connsiteX0" fmla="*/ 360502 w 900694"/>
                <a:gd name="connsiteY0" fmla="*/ 449960 h 908365"/>
                <a:gd name="connsiteX1" fmla="*/ 312953 w 900694"/>
                <a:gd name="connsiteY1" fmla="*/ 464590 h 908365"/>
                <a:gd name="connsiteX2" fmla="*/ 281178 w 900694"/>
                <a:gd name="connsiteY2" fmla="*/ 426414 h 908365"/>
                <a:gd name="connsiteX3" fmla="*/ 276835 w 900694"/>
                <a:gd name="connsiteY3" fmla="*/ 344347 h 908365"/>
                <a:gd name="connsiteX4" fmla="*/ 264719 w 900694"/>
                <a:gd name="connsiteY4" fmla="*/ 305942 h 908365"/>
                <a:gd name="connsiteX5" fmla="*/ 222656 w 900694"/>
                <a:gd name="connsiteY5" fmla="*/ 315086 h 908365"/>
                <a:gd name="connsiteX6" fmla="*/ 220828 w 900694"/>
                <a:gd name="connsiteY6" fmla="*/ 332459 h 908365"/>
                <a:gd name="connsiteX7" fmla="*/ 223114 w 900694"/>
                <a:gd name="connsiteY7" fmla="*/ 456132 h 908365"/>
                <a:gd name="connsiteX8" fmla="*/ 215798 w 900694"/>
                <a:gd name="connsiteY8" fmla="*/ 490193 h 908365"/>
                <a:gd name="connsiteX9" fmla="*/ 173965 w 900694"/>
                <a:gd name="connsiteY9" fmla="*/ 497280 h 908365"/>
                <a:gd name="connsiteX10" fmla="*/ 13487 w 900694"/>
                <a:gd name="connsiteY10" fmla="*/ 518768 h 908365"/>
                <a:gd name="connsiteX11" fmla="*/ 13716 w 900694"/>
                <a:gd name="connsiteY11" fmla="*/ 556945 h 908365"/>
                <a:gd name="connsiteX12" fmla="*/ 50292 w 900694"/>
                <a:gd name="connsiteY12" fmla="*/ 603122 h 908365"/>
                <a:gd name="connsiteX13" fmla="*/ 53950 w 900694"/>
                <a:gd name="connsiteY13" fmla="*/ 650442 h 908365"/>
                <a:gd name="connsiteX14" fmla="*/ 13487 w 900694"/>
                <a:gd name="connsiteY14" fmla="*/ 668273 h 908365"/>
                <a:gd name="connsiteX15" fmla="*/ 0 w 900694"/>
                <a:gd name="connsiteY15" fmla="*/ 667130 h 908365"/>
                <a:gd name="connsiteX16" fmla="*/ 20803 w 900694"/>
                <a:gd name="connsiteY16" fmla="*/ 674217 h 908365"/>
                <a:gd name="connsiteX17" fmla="*/ 171907 w 900694"/>
                <a:gd name="connsiteY17" fmla="*/ 675817 h 908365"/>
                <a:gd name="connsiteX18" fmla="*/ 294437 w 900694"/>
                <a:gd name="connsiteY18" fmla="*/ 770686 h 908365"/>
                <a:gd name="connsiteX19" fmla="*/ 338099 w 900694"/>
                <a:gd name="connsiteY19" fmla="*/ 841095 h 908365"/>
                <a:gd name="connsiteX20" fmla="*/ 422681 w 900694"/>
                <a:gd name="connsiteY20" fmla="*/ 884300 h 908365"/>
                <a:gd name="connsiteX21" fmla="*/ 531724 w 900694"/>
                <a:gd name="connsiteY21" fmla="*/ 897330 h 908365"/>
                <a:gd name="connsiteX22" fmla="*/ 629336 w 900694"/>
                <a:gd name="connsiteY22" fmla="*/ 901216 h 908365"/>
                <a:gd name="connsiteX23" fmla="*/ 779297 w 900694"/>
                <a:gd name="connsiteY23" fmla="*/ 899388 h 908365"/>
                <a:gd name="connsiteX24" fmla="*/ 877367 w 900694"/>
                <a:gd name="connsiteY24" fmla="*/ 796746 h 908365"/>
                <a:gd name="connsiteX25" fmla="*/ 890397 w 900694"/>
                <a:gd name="connsiteY25" fmla="*/ 703477 h 908365"/>
                <a:gd name="connsiteX26" fmla="*/ 887425 w 900694"/>
                <a:gd name="connsiteY26" fmla="*/ 726337 h 908365"/>
                <a:gd name="connsiteX27" fmla="*/ 900227 w 900694"/>
                <a:gd name="connsiteY27" fmla="*/ 459790 h 908365"/>
                <a:gd name="connsiteX28" fmla="*/ 896112 w 900694"/>
                <a:gd name="connsiteY28" fmla="*/ 348919 h 908365"/>
                <a:gd name="connsiteX29" fmla="*/ 854050 w 900694"/>
                <a:gd name="connsiteY29" fmla="*/ 284225 h 908365"/>
                <a:gd name="connsiteX30" fmla="*/ 865937 w 900694"/>
                <a:gd name="connsiteY30" fmla="*/ 285368 h 908365"/>
                <a:gd name="connsiteX31" fmla="*/ 743407 w 900694"/>
                <a:gd name="connsiteY31" fmla="*/ 285596 h 908365"/>
                <a:gd name="connsiteX32" fmla="*/ 693115 w 900694"/>
                <a:gd name="connsiteY32" fmla="*/ 273252 h 908365"/>
                <a:gd name="connsiteX33" fmla="*/ 673913 w 900694"/>
                <a:gd name="connsiteY33" fmla="*/ 243077 h 908365"/>
                <a:gd name="connsiteX34" fmla="*/ 673913 w 900694"/>
                <a:gd name="connsiteY34" fmla="*/ 243077 h 908365"/>
                <a:gd name="connsiteX35" fmla="*/ 650367 w 900694"/>
                <a:gd name="connsiteY35" fmla="*/ 72998 h 908365"/>
                <a:gd name="connsiteX36" fmla="*/ 633908 w 900694"/>
                <a:gd name="connsiteY36" fmla="*/ 13105 h 908365"/>
                <a:gd name="connsiteX37" fmla="*/ 621563 w 900694"/>
                <a:gd name="connsiteY37" fmla="*/ 8990 h 908365"/>
                <a:gd name="connsiteX38" fmla="*/ 557784 w 900694"/>
                <a:gd name="connsiteY38" fmla="*/ 75 h 908365"/>
                <a:gd name="connsiteX39" fmla="*/ 436626 w 900694"/>
                <a:gd name="connsiteY39" fmla="*/ 89229 h 908365"/>
                <a:gd name="connsiteX40" fmla="*/ 434340 w 900694"/>
                <a:gd name="connsiteY40" fmla="*/ 153466 h 908365"/>
                <a:gd name="connsiteX41" fmla="*/ 459943 w 900694"/>
                <a:gd name="connsiteY41" fmla="*/ 225246 h 908365"/>
                <a:gd name="connsiteX42" fmla="*/ 440969 w 900694"/>
                <a:gd name="connsiteY42" fmla="*/ 275538 h 908365"/>
                <a:gd name="connsiteX43" fmla="*/ 412623 w 900694"/>
                <a:gd name="connsiteY43" fmla="*/ 281024 h 908365"/>
                <a:gd name="connsiteX44" fmla="*/ 374218 w 900694"/>
                <a:gd name="connsiteY44" fmla="*/ 286054 h 908365"/>
                <a:gd name="connsiteX45" fmla="*/ 388391 w 900694"/>
                <a:gd name="connsiteY45" fmla="*/ 342518 h 908365"/>
                <a:gd name="connsiteX46" fmla="*/ 360502 w 900694"/>
                <a:gd name="connsiteY46" fmla="*/ 449960 h 90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00694" h="908365">
                  <a:moveTo>
                    <a:pt x="360502" y="449960"/>
                  </a:moveTo>
                  <a:cubicBezTo>
                    <a:pt x="347701" y="463676"/>
                    <a:pt x="332384" y="471220"/>
                    <a:pt x="312953" y="464590"/>
                  </a:cubicBezTo>
                  <a:cubicBezTo>
                    <a:pt x="294208" y="458418"/>
                    <a:pt x="284836" y="446074"/>
                    <a:pt x="281178" y="426414"/>
                  </a:cubicBezTo>
                  <a:cubicBezTo>
                    <a:pt x="275920" y="398982"/>
                    <a:pt x="277292" y="371779"/>
                    <a:pt x="276835" y="344347"/>
                  </a:cubicBezTo>
                  <a:cubicBezTo>
                    <a:pt x="276606" y="330173"/>
                    <a:pt x="275006" y="316686"/>
                    <a:pt x="264719" y="305942"/>
                  </a:cubicBezTo>
                  <a:cubicBezTo>
                    <a:pt x="250317" y="290626"/>
                    <a:pt x="229286" y="295198"/>
                    <a:pt x="222656" y="315086"/>
                  </a:cubicBezTo>
                  <a:cubicBezTo>
                    <a:pt x="220828" y="320572"/>
                    <a:pt x="220599" y="326744"/>
                    <a:pt x="220828" y="332459"/>
                  </a:cubicBezTo>
                  <a:cubicBezTo>
                    <a:pt x="222656" y="373607"/>
                    <a:pt x="218542" y="414984"/>
                    <a:pt x="223114" y="456132"/>
                  </a:cubicBezTo>
                  <a:cubicBezTo>
                    <a:pt x="224485" y="468019"/>
                    <a:pt x="221971" y="479678"/>
                    <a:pt x="215798" y="490193"/>
                  </a:cubicBezTo>
                  <a:cubicBezTo>
                    <a:pt x="205511" y="507567"/>
                    <a:pt x="189738" y="508939"/>
                    <a:pt x="173965" y="497280"/>
                  </a:cubicBezTo>
                  <a:cubicBezTo>
                    <a:pt x="95326" y="453160"/>
                    <a:pt x="34519" y="488822"/>
                    <a:pt x="13487" y="518768"/>
                  </a:cubicBezTo>
                  <a:cubicBezTo>
                    <a:pt x="0" y="537971"/>
                    <a:pt x="-457" y="538200"/>
                    <a:pt x="13716" y="556945"/>
                  </a:cubicBezTo>
                  <a:cubicBezTo>
                    <a:pt x="25603" y="572490"/>
                    <a:pt x="38862" y="587120"/>
                    <a:pt x="50292" y="603122"/>
                  </a:cubicBezTo>
                  <a:cubicBezTo>
                    <a:pt x="60808" y="617752"/>
                    <a:pt x="62865" y="634212"/>
                    <a:pt x="53950" y="650442"/>
                  </a:cubicBezTo>
                  <a:cubicBezTo>
                    <a:pt x="45263" y="666444"/>
                    <a:pt x="29947" y="669416"/>
                    <a:pt x="13487" y="668273"/>
                  </a:cubicBezTo>
                  <a:cubicBezTo>
                    <a:pt x="9144" y="668044"/>
                    <a:pt x="4572" y="667587"/>
                    <a:pt x="0" y="667130"/>
                  </a:cubicBezTo>
                  <a:cubicBezTo>
                    <a:pt x="6858" y="669873"/>
                    <a:pt x="13716" y="672388"/>
                    <a:pt x="20803" y="674217"/>
                  </a:cubicBezTo>
                  <a:cubicBezTo>
                    <a:pt x="70866" y="687704"/>
                    <a:pt x="121387" y="683361"/>
                    <a:pt x="171907" y="675817"/>
                  </a:cubicBezTo>
                  <a:cubicBezTo>
                    <a:pt x="183109" y="674217"/>
                    <a:pt x="249860" y="670559"/>
                    <a:pt x="294437" y="770686"/>
                  </a:cubicBezTo>
                  <a:cubicBezTo>
                    <a:pt x="305867" y="796289"/>
                    <a:pt x="316611" y="822121"/>
                    <a:pt x="338099" y="841095"/>
                  </a:cubicBezTo>
                  <a:cubicBezTo>
                    <a:pt x="362331" y="862583"/>
                    <a:pt x="391135" y="876985"/>
                    <a:pt x="422681" y="884300"/>
                  </a:cubicBezTo>
                  <a:cubicBezTo>
                    <a:pt x="457886" y="892530"/>
                    <a:pt x="495376" y="895273"/>
                    <a:pt x="531724" y="897330"/>
                  </a:cubicBezTo>
                  <a:cubicBezTo>
                    <a:pt x="564185" y="899388"/>
                    <a:pt x="596875" y="900302"/>
                    <a:pt x="629336" y="901216"/>
                  </a:cubicBezTo>
                  <a:cubicBezTo>
                    <a:pt x="680085" y="902588"/>
                    <a:pt x="729463" y="917676"/>
                    <a:pt x="779297" y="899388"/>
                  </a:cubicBezTo>
                  <a:cubicBezTo>
                    <a:pt x="827761" y="881557"/>
                    <a:pt x="861822" y="846352"/>
                    <a:pt x="877367" y="796746"/>
                  </a:cubicBezTo>
                  <a:cubicBezTo>
                    <a:pt x="886739" y="766800"/>
                    <a:pt x="886739" y="734567"/>
                    <a:pt x="890397" y="703477"/>
                  </a:cubicBezTo>
                  <a:lnTo>
                    <a:pt x="887425" y="726337"/>
                  </a:lnTo>
                  <a:cubicBezTo>
                    <a:pt x="899312" y="638326"/>
                    <a:pt x="900227" y="548487"/>
                    <a:pt x="900227" y="459790"/>
                  </a:cubicBezTo>
                  <a:cubicBezTo>
                    <a:pt x="900227" y="422985"/>
                    <a:pt x="902741" y="385266"/>
                    <a:pt x="896112" y="348919"/>
                  </a:cubicBezTo>
                  <a:cubicBezTo>
                    <a:pt x="891311" y="322172"/>
                    <a:pt x="875309" y="299770"/>
                    <a:pt x="854050" y="284225"/>
                  </a:cubicBezTo>
                  <a:cubicBezTo>
                    <a:pt x="857936" y="284682"/>
                    <a:pt x="862051" y="284911"/>
                    <a:pt x="865937" y="285368"/>
                  </a:cubicBezTo>
                  <a:cubicBezTo>
                    <a:pt x="825246" y="281024"/>
                    <a:pt x="784327" y="280110"/>
                    <a:pt x="743407" y="285596"/>
                  </a:cubicBezTo>
                  <a:cubicBezTo>
                    <a:pt x="724433" y="288111"/>
                    <a:pt x="708431" y="282625"/>
                    <a:pt x="693115" y="273252"/>
                  </a:cubicBezTo>
                  <a:cubicBezTo>
                    <a:pt x="680542" y="265708"/>
                    <a:pt x="674370" y="255650"/>
                    <a:pt x="673913" y="243077"/>
                  </a:cubicBezTo>
                  <a:cubicBezTo>
                    <a:pt x="673913" y="243077"/>
                    <a:pt x="673913" y="243077"/>
                    <a:pt x="673913" y="243077"/>
                  </a:cubicBezTo>
                  <a:cubicBezTo>
                    <a:pt x="629564" y="221817"/>
                    <a:pt x="655853" y="113232"/>
                    <a:pt x="650367" y="72998"/>
                  </a:cubicBezTo>
                  <a:cubicBezTo>
                    <a:pt x="647624" y="52882"/>
                    <a:pt x="642366" y="32308"/>
                    <a:pt x="633908" y="13105"/>
                  </a:cubicBezTo>
                  <a:cubicBezTo>
                    <a:pt x="630022" y="11505"/>
                    <a:pt x="625907" y="10133"/>
                    <a:pt x="621563" y="8990"/>
                  </a:cubicBezTo>
                  <a:cubicBezTo>
                    <a:pt x="600761" y="3047"/>
                    <a:pt x="579730" y="761"/>
                    <a:pt x="557784" y="75"/>
                  </a:cubicBezTo>
                  <a:cubicBezTo>
                    <a:pt x="496062" y="-1754"/>
                    <a:pt x="451714" y="30022"/>
                    <a:pt x="436626" y="89229"/>
                  </a:cubicBezTo>
                  <a:cubicBezTo>
                    <a:pt x="431140" y="110489"/>
                    <a:pt x="431140" y="131749"/>
                    <a:pt x="434340" y="153466"/>
                  </a:cubicBezTo>
                  <a:cubicBezTo>
                    <a:pt x="437998" y="179297"/>
                    <a:pt x="449885" y="201929"/>
                    <a:pt x="459943" y="225246"/>
                  </a:cubicBezTo>
                  <a:cubicBezTo>
                    <a:pt x="470687" y="249935"/>
                    <a:pt x="464972" y="263422"/>
                    <a:pt x="440969" y="275538"/>
                  </a:cubicBezTo>
                  <a:cubicBezTo>
                    <a:pt x="431825" y="280110"/>
                    <a:pt x="422681" y="282396"/>
                    <a:pt x="412623" y="281024"/>
                  </a:cubicBezTo>
                  <a:cubicBezTo>
                    <a:pt x="399821" y="279196"/>
                    <a:pt x="387477" y="279881"/>
                    <a:pt x="374218" y="286054"/>
                  </a:cubicBezTo>
                  <a:cubicBezTo>
                    <a:pt x="379247" y="305027"/>
                    <a:pt x="386105" y="323544"/>
                    <a:pt x="388391" y="342518"/>
                  </a:cubicBezTo>
                  <a:cubicBezTo>
                    <a:pt x="393192" y="381608"/>
                    <a:pt x="389077" y="419327"/>
                    <a:pt x="360502" y="449960"/>
                  </a:cubicBezTo>
                  <a:close/>
                </a:path>
              </a:pathLst>
            </a:custGeom>
            <a:solidFill>
              <a:srgbClr val="FFFFFF"/>
            </a:solidFill>
            <a:ln w="2286" cap="flat">
              <a:noFill/>
              <a:prstDash val="solid"/>
              <a:miter/>
            </a:ln>
          </p:spPr>
          <p:txBody>
            <a:bodyPr rtlCol="0" anchor="ctr"/>
            <a:lstStyle/>
            <a:p>
              <a:endParaRPr lang="en-US"/>
            </a:p>
          </p:txBody>
        </p:sp>
        <p:sp>
          <p:nvSpPr>
            <p:cNvPr id="25" name="Freeform 88">
              <a:extLst>
                <a:ext uri="{FF2B5EF4-FFF2-40B4-BE49-F238E27FC236}">
                  <a16:creationId xmlns:a16="http://schemas.microsoft.com/office/drawing/2014/main" id="{A7BD8CBE-404E-40BD-DA55-D6255F8A2D54}"/>
                </a:ext>
              </a:extLst>
            </p:cNvPr>
            <p:cNvSpPr/>
            <p:nvPr/>
          </p:nvSpPr>
          <p:spPr>
            <a:xfrm>
              <a:off x="3186150" y="5235397"/>
              <a:ext cx="20802" cy="15544"/>
            </a:xfrm>
            <a:custGeom>
              <a:avLst/>
              <a:gdLst>
                <a:gd name="connsiteX0" fmla="*/ 0 w 20802"/>
                <a:gd name="connsiteY0" fmla="*/ 0 h 15544"/>
                <a:gd name="connsiteX1" fmla="*/ 20803 w 20802"/>
                <a:gd name="connsiteY1" fmla="*/ 15545 h 15544"/>
                <a:gd name="connsiteX2" fmla="*/ 0 w 20802"/>
                <a:gd name="connsiteY2" fmla="*/ 0 h 15544"/>
              </a:gdLst>
              <a:ahLst/>
              <a:cxnLst>
                <a:cxn ang="0">
                  <a:pos x="connsiteX0" y="connsiteY0"/>
                </a:cxn>
                <a:cxn ang="0">
                  <a:pos x="connsiteX1" y="connsiteY1"/>
                </a:cxn>
                <a:cxn ang="0">
                  <a:pos x="connsiteX2" y="connsiteY2"/>
                </a:cxn>
              </a:cxnLst>
              <a:rect l="l" t="t" r="r" b="b"/>
              <a:pathLst>
                <a:path w="20802" h="15544">
                  <a:moveTo>
                    <a:pt x="0" y="0"/>
                  </a:moveTo>
                  <a:cubicBezTo>
                    <a:pt x="8001" y="4344"/>
                    <a:pt x="14859" y="9601"/>
                    <a:pt x="20803" y="15545"/>
                  </a:cubicBezTo>
                  <a:cubicBezTo>
                    <a:pt x="14859" y="9830"/>
                    <a:pt x="8001" y="4572"/>
                    <a:pt x="0" y="0"/>
                  </a:cubicBezTo>
                  <a:close/>
                </a:path>
              </a:pathLst>
            </a:custGeom>
            <a:solidFill>
              <a:srgbClr val="FFFFFF"/>
            </a:solidFill>
            <a:ln w="2286" cap="flat">
              <a:noFill/>
              <a:prstDash val="solid"/>
              <a:miter/>
            </a:ln>
          </p:spPr>
          <p:txBody>
            <a:bodyPr rtlCol="0" anchor="ctr"/>
            <a:lstStyle/>
            <a:p>
              <a:endParaRPr lang="en-US"/>
            </a:p>
          </p:txBody>
        </p:sp>
        <p:sp>
          <p:nvSpPr>
            <p:cNvPr id="26" name="Freeform 89">
              <a:extLst>
                <a:ext uri="{FF2B5EF4-FFF2-40B4-BE49-F238E27FC236}">
                  <a16:creationId xmlns:a16="http://schemas.microsoft.com/office/drawing/2014/main" id="{7F897766-D36E-A9CE-8AE2-BB8B0ACD5CCC}"/>
                </a:ext>
              </a:extLst>
            </p:cNvPr>
            <p:cNvSpPr/>
            <p:nvPr/>
          </p:nvSpPr>
          <p:spPr>
            <a:xfrm>
              <a:off x="3220440" y="5269230"/>
              <a:ext cx="1371" cy="2514"/>
            </a:xfrm>
            <a:custGeom>
              <a:avLst/>
              <a:gdLst>
                <a:gd name="connsiteX0" fmla="*/ 0 w 1371"/>
                <a:gd name="connsiteY0" fmla="*/ 0 h 2514"/>
                <a:gd name="connsiteX1" fmla="*/ 1372 w 1371"/>
                <a:gd name="connsiteY1" fmla="*/ 2515 h 2514"/>
                <a:gd name="connsiteX2" fmla="*/ 0 w 1371"/>
                <a:gd name="connsiteY2" fmla="*/ 0 h 2514"/>
              </a:gdLst>
              <a:ahLst/>
              <a:cxnLst>
                <a:cxn ang="0">
                  <a:pos x="connsiteX0" y="connsiteY0"/>
                </a:cxn>
                <a:cxn ang="0">
                  <a:pos x="connsiteX1" y="connsiteY1"/>
                </a:cxn>
                <a:cxn ang="0">
                  <a:pos x="connsiteX2" y="connsiteY2"/>
                </a:cxn>
              </a:cxnLst>
              <a:rect l="l" t="t" r="r" b="b"/>
              <a:pathLst>
                <a:path w="1371" h="2514">
                  <a:moveTo>
                    <a:pt x="0" y="0"/>
                  </a:moveTo>
                  <a:cubicBezTo>
                    <a:pt x="457" y="914"/>
                    <a:pt x="914" y="1829"/>
                    <a:pt x="1372" y="2515"/>
                  </a:cubicBezTo>
                  <a:cubicBezTo>
                    <a:pt x="914" y="1600"/>
                    <a:pt x="457" y="686"/>
                    <a:pt x="0" y="0"/>
                  </a:cubicBezTo>
                  <a:close/>
                </a:path>
              </a:pathLst>
            </a:custGeom>
            <a:solidFill>
              <a:srgbClr val="FFFFFF"/>
            </a:solidFill>
            <a:ln w="2286" cap="flat">
              <a:noFill/>
              <a:prstDash val="solid"/>
              <a:miter/>
            </a:ln>
          </p:spPr>
          <p:txBody>
            <a:bodyPr rtlCol="0" anchor="ctr"/>
            <a:lstStyle/>
            <a:p>
              <a:endParaRPr lang="en-US"/>
            </a:p>
          </p:txBody>
        </p:sp>
        <p:sp>
          <p:nvSpPr>
            <p:cNvPr id="27" name="Freeform 90">
              <a:extLst>
                <a:ext uri="{FF2B5EF4-FFF2-40B4-BE49-F238E27FC236}">
                  <a16:creationId xmlns:a16="http://schemas.microsoft.com/office/drawing/2014/main" id="{0471F512-FEA8-0A71-B63D-571C14E3EBBD}"/>
                </a:ext>
              </a:extLst>
            </p:cNvPr>
            <p:cNvSpPr/>
            <p:nvPr/>
          </p:nvSpPr>
          <p:spPr>
            <a:xfrm>
              <a:off x="3218611" y="5266029"/>
              <a:ext cx="1600" cy="2514"/>
            </a:xfrm>
            <a:custGeom>
              <a:avLst/>
              <a:gdLst>
                <a:gd name="connsiteX0" fmla="*/ 0 w 1600"/>
                <a:gd name="connsiteY0" fmla="*/ 0 h 2514"/>
                <a:gd name="connsiteX1" fmla="*/ 1600 w 1600"/>
                <a:gd name="connsiteY1" fmla="*/ 2514 h 2514"/>
                <a:gd name="connsiteX2" fmla="*/ 0 w 1600"/>
                <a:gd name="connsiteY2" fmla="*/ 0 h 2514"/>
              </a:gdLst>
              <a:ahLst/>
              <a:cxnLst>
                <a:cxn ang="0">
                  <a:pos x="connsiteX0" y="connsiteY0"/>
                </a:cxn>
                <a:cxn ang="0">
                  <a:pos x="connsiteX1" y="connsiteY1"/>
                </a:cxn>
                <a:cxn ang="0">
                  <a:pos x="connsiteX2" y="connsiteY2"/>
                </a:cxn>
              </a:cxnLst>
              <a:rect l="l" t="t" r="r" b="b"/>
              <a:pathLst>
                <a:path w="1600" h="2514">
                  <a:moveTo>
                    <a:pt x="0" y="0"/>
                  </a:moveTo>
                  <a:cubicBezTo>
                    <a:pt x="457" y="914"/>
                    <a:pt x="914" y="1600"/>
                    <a:pt x="1600" y="2514"/>
                  </a:cubicBezTo>
                  <a:cubicBezTo>
                    <a:pt x="914" y="1600"/>
                    <a:pt x="457" y="685"/>
                    <a:pt x="0" y="0"/>
                  </a:cubicBezTo>
                  <a:close/>
                </a:path>
              </a:pathLst>
            </a:custGeom>
            <a:solidFill>
              <a:srgbClr val="FFFFFF"/>
            </a:solidFill>
            <a:ln w="2286" cap="flat">
              <a:noFill/>
              <a:prstDash val="solid"/>
              <a:miter/>
            </a:ln>
          </p:spPr>
          <p:txBody>
            <a:bodyPr rtlCol="0" anchor="ctr"/>
            <a:lstStyle/>
            <a:p>
              <a:endParaRPr lang="en-US"/>
            </a:p>
          </p:txBody>
        </p:sp>
        <p:sp>
          <p:nvSpPr>
            <p:cNvPr id="28" name="Freeform 91">
              <a:extLst>
                <a:ext uri="{FF2B5EF4-FFF2-40B4-BE49-F238E27FC236}">
                  <a16:creationId xmlns:a16="http://schemas.microsoft.com/office/drawing/2014/main" id="{4B08D617-F8B0-3C27-9382-9FE364DB105A}"/>
                </a:ext>
              </a:extLst>
            </p:cNvPr>
            <p:cNvSpPr/>
            <p:nvPr/>
          </p:nvSpPr>
          <p:spPr>
            <a:xfrm>
              <a:off x="3222269" y="5272201"/>
              <a:ext cx="5715" cy="12573"/>
            </a:xfrm>
            <a:custGeom>
              <a:avLst/>
              <a:gdLst>
                <a:gd name="connsiteX0" fmla="*/ 0 w 5715"/>
                <a:gd name="connsiteY0" fmla="*/ 0 h 12573"/>
                <a:gd name="connsiteX1" fmla="*/ 5715 w 5715"/>
                <a:gd name="connsiteY1" fmla="*/ 12573 h 12573"/>
                <a:gd name="connsiteX2" fmla="*/ 0 w 5715"/>
                <a:gd name="connsiteY2" fmla="*/ 0 h 12573"/>
              </a:gdLst>
              <a:ahLst/>
              <a:cxnLst>
                <a:cxn ang="0">
                  <a:pos x="connsiteX0" y="connsiteY0"/>
                </a:cxn>
                <a:cxn ang="0">
                  <a:pos x="connsiteX1" y="connsiteY1"/>
                </a:cxn>
                <a:cxn ang="0">
                  <a:pos x="connsiteX2" y="connsiteY2"/>
                </a:cxn>
              </a:cxnLst>
              <a:rect l="l" t="t" r="r" b="b"/>
              <a:pathLst>
                <a:path w="5715" h="12573">
                  <a:moveTo>
                    <a:pt x="0" y="0"/>
                  </a:moveTo>
                  <a:cubicBezTo>
                    <a:pt x="2057" y="3886"/>
                    <a:pt x="3886" y="8229"/>
                    <a:pt x="5715" y="12573"/>
                  </a:cubicBezTo>
                  <a:cubicBezTo>
                    <a:pt x="3886" y="8229"/>
                    <a:pt x="2057" y="4115"/>
                    <a:pt x="0" y="0"/>
                  </a:cubicBezTo>
                  <a:close/>
                </a:path>
              </a:pathLst>
            </a:custGeom>
            <a:solidFill>
              <a:srgbClr val="FFFFFF"/>
            </a:solidFill>
            <a:ln w="2286" cap="flat">
              <a:noFill/>
              <a:prstDash val="solid"/>
              <a:miter/>
            </a:ln>
          </p:spPr>
          <p:txBody>
            <a:bodyPr rtlCol="0" anchor="ctr"/>
            <a:lstStyle/>
            <a:p>
              <a:endParaRPr lang="en-US"/>
            </a:p>
          </p:txBody>
        </p:sp>
        <p:sp>
          <p:nvSpPr>
            <p:cNvPr id="29" name="Freeform 92">
              <a:extLst>
                <a:ext uri="{FF2B5EF4-FFF2-40B4-BE49-F238E27FC236}">
                  <a16:creationId xmlns:a16="http://schemas.microsoft.com/office/drawing/2014/main" id="{E6C4C6B9-8849-5352-CB7D-0C874A71248D}"/>
                </a:ext>
              </a:extLst>
            </p:cNvPr>
            <p:cNvSpPr/>
            <p:nvPr/>
          </p:nvSpPr>
          <p:spPr>
            <a:xfrm>
              <a:off x="3211982" y="5256885"/>
              <a:ext cx="1828" cy="2286"/>
            </a:xfrm>
            <a:custGeom>
              <a:avLst/>
              <a:gdLst>
                <a:gd name="connsiteX0" fmla="*/ 0 w 1828"/>
                <a:gd name="connsiteY0" fmla="*/ 0 h 2286"/>
                <a:gd name="connsiteX1" fmla="*/ 1829 w 1828"/>
                <a:gd name="connsiteY1" fmla="*/ 2286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685"/>
                    <a:pt x="1143" y="1600"/>
                    <a:pt x="1829" y="2286"/>
                  </a:cubicBezTo>
                  <a:cubicBezTo>
                    <a:pt x="1143" y="1371"/>
                    <a:pt x="686" y="685"/>
                    <a:pt x="0" y="0"/>
                  </a:cubicBezTo>
                  <a:close/>
                </a:path>
              </a:pathLst>
            </a:custGeom>
            <a:solidFill>
              <a:srgbClr val="FFFFFF"/>
            </a:solidFill>
            <a:ln w="2286" cap="flat">
              <a:noFill/>
              <a:prstDash val="solid"/>
              <a:miter/>
            </a:ln>
          </p:spPr>
          <p:txBody>
            <a:bodyPr rtlCol="0" anchor="ctr"/>
            <a:lstStyle/>
            <a:p>
              <a:endParaRPr lang="en-US"/>
            </a:p>
          </p:txBody>
        </p:sp>
        <p:sp>
          <p:nvSpPr>
            <p:cNvPr id="30" name="Freeform 93">
              <a:extLst>
                <a:ext uri="{FF2B5EF4-FFF2-40B4-BE49-F238E27FC236}">
                  <a16:creationId xmlns:a16="http://schemas.microsoft.com/office/drawing/2014/main" id="{58DE0419-77C5-B4C0-BC4A-22672F44872C}"/>
                </a:ext>
              </a:extLst>
            </p:cNvPr>
            <p:cNvSpPr/>
            <p:nvPr/>
          </p:nvSpPr>
          <p:spPr>
            <a:xfrm>
              <a:off x="3216554" y="5262829"/>
              <a:ext cx="1600" cy="2286"/>
            </a:xfrm>
            <a:custGeom>
              <a:avLst/>
              <a:gdLst>
                <a:gd name="connsiteX0" fmla="*/ 0 w 1600"/>
                <a:gd name="connsiteY0" fmla="*/ 0 h 2286"/>
                <a:gd name="connsiteX1" fmla="*/ 1600 w 1600"/>
                <a:gd name="connsiteY1" fmla="*/ 2286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686"/>
                    <a:pt x="1143" y="1600"/>
                    <a:pt x="1600" y="2286"/>
                  </a:cubicBezTo>
                  <a:cubicBezTo>
                    <a:pt x="914" y="1600"/>
                    <a:pt x="457" y="686"/>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
              <a:extLst>
                <a:ext uri="{FF2B5EF4-FFF2-40B4-BE49-F238E27FC236}">
                  <a16:creationId xmlns:a16="http://schemas.microsoft.com/office/drawing/2014/main" id="{7DA46CD7-53A9-8F78-CFC3-6EBA070CA5E4}"/>
                </a:ext>
              </a:extLst>
            </p:cNvPr>
            <p:cNvSpPr/>
            <p:nvPr/>
          </p:nvSpPr>
          <p:spPr>
            <a:xfrm>
              <a:off x="3214268" y="5259857"/>
              <a:ext cx="1600" cy="2286"/>
            </a:xfrm>
            <a:custGeom>
              <a:avLst/>
              <a:gdLst>
                <a:gd name="connsiteX0" fmla="*/ 0 w 1600"/>
                <a:gd name="connsiteY0" fmla="*/ 0 h 2286"/>
                <a:gd name="connsiteX1" fmla="*/ 1600 w 1600"/>
                <a:gd name="connsiteY1" fmla="*/ 2286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686"/>
                    <a:pt x="1143" y="1601"/>
                    <a:pt x="1600" y="2286"/>
                  </a:cubicBezTo>
                  <a:cubicBezTo>
                    <a:pt x="1143" y="1372"/>
                    <a:pt x="686" y="686"/>
                    <a:pt x="0" y="0"/>
                  </a:cubicBezTo>
                  <a:close/>
                </a:path>
              </a:pathLst>
            </a:custGeom>
            <a:solidFill>
              <a:srgbClr val="FFFFFF"/>
            </a:solidFill>
            <a:ln w="2286" cap="flat">
              <a:noFill/>
              <a:prstDash val="solid"/>
              <a:miter/>
            </a:ln>
          </p:spPr>
          <p:txBody>
            <a:bodyPr rtlCol="0" anchor="ctr"/>
            <a:lstStyle/>
            <a:p>
              <a:endParaRPr lang="en-US"/>
            </a:p>
          </p:txBody>
        </p:sp>
        <p:sp>
          <p:nvSpPr>
            <p:cNvPr id="32" name="Freeform 95">
              <a:extLst>
                <a:ext uri="{FF2B5EF4-FFF2-40B4-BE49-F238E27FC236}">
                  <a16:creationId xmlns:a16="http://schemas.microsoft.com/office/drawing/2014/main" id="{811B89A5-B703-45E7-5AC1-F1EF075677BF}"/>
                </a:ext>
              </a:extLst>
            </p:cNvPr>
            <p:cNvSpPr/>
            <p:nvPr/>
          </p:nvSpPr>
          <p:spPr>
            <a:xfrm>
              <a:off x="3490417" y="6084417"/>
              <a:ext cx="4114" cy="22860"/>
            </a:xfrm>
            <a:custGeom>
              <a:avLst/>
              <a:gdLst>
                <a:gd name="connsiteX0" fmla="*/ 4115 w 4114"/>
                <a:gd name="connsiteY0" fmla="*/ 0 h 22860"/>
                <a:gd name="connsiteX1" fmla="*/ 0 w 4114"/>
                <a:gd name="connsiteY1" fmla="*/ 22860 h 22860"/>
                <a:gd name="connsiteX2" fmla="*/ 4115 w 4114"/>
                <a:gd name="connsiteY2" fmla="*/ 0 h 22860"/>
              </a:gdLst>
              <a:ahLst/>
              <a:cxnLst>
                <a:cxn ang="0">
                  <a:pos x="connsiteX0" y="connsiteY0"/>
                </a:cxn>
                <a:cxn ang="0">
                  <a:pos x="connsiteX1" y="connsiteY1"/>
                </a:cxn>
                <a:cxn ang="0">
                  <a:pos x="connsiteX2" y="connsiteY2"/>
                </a:cxn>
              </a:cxnLst>
              <a:rect l="l" t="t" r="r" b="b"/>
              <a:pathLst>
                <a:path w="4114" h="22860">
                  <a:moveTo>
                    <a:pt x="4115" y="0"/>
                  </a:moveTo>
                  <a:cubicBezTo>
                    <a:pt x="2743" y="7543"/>
                    <a:pt x="1372" y="15087"/>
                    <a:pt x="0" y="22860"/>
                  </a:cubicBezTo>
                  <a:cubicBezTo>
                    <a:pt x="1372" y="15087"/>
                    <a:pt x="2743" y="7543"/>
                    <a:pt x="4115" y="0"/>
                  </a:cubicBezTo>
                  <a:close/>
                </a:path>
              </a:pathLst>
            </a:custGeom>
            <a:solidFill>
              <a:srgbClr val="FFFFFF"/>
            </a:solidFill>
            <a:ln w="2286" cap="flat">
              <a:noFill/>
              <a:prstDash val="solid"/>
              <a:miter/>
            </a:ln>
          </p:spPr>
          <p:txBody>
            <a:bodyPr rtlCol="0" anchor="ctr"/>
            <a:lstStyle/>
            <a:p>
              <a:endParaRPr lang="en-US"/>
            </a:p>
          </p:txBody>
        </p:sp>
        <p:sp>
          <p:nvSpPr>
            <p:cNvPr id="33" name="Freeform 96">
              <a:extLst>
                <a:ext uri="{FF2B5EF4-FFF2-40B4-BE49-F238E27FC236}">
                  <a16:creationId xmlns:a16="http://schemas.microsoft.com/office/drawing/2014/main" id="{66516E6A-3C53-A985-7572-9E87BE52282D}"/>
                </a:ext>
              </a:extLst>
            </p:cNvPr>
            <p:cNvSpPr/>
            <p:nvPr/>
          </p:nvSpPr>
          <p:spPr>
            <a:xfrm>
              <a:off x="2787472" y="6174943"/>
              <a:ext cx="1371" cy="1600"/>
            </a:xfrm>
            <a:custGeom>
              <a:avLst/>
              <a:gdLst>
                <a:gd name="connsiteX0" fmla="*/ 1372 w 1371"/>
                <a:gd name="connsiteY0" fmla="*/ 1600 h 1600"/>
                <a:gd name="connsiteX1" fmla="*/ 0 w 1371"/>
                <a:gd name="connsiteY1" fmla="*/ 0 h 1600"/>
                <a:gd name="connsiteX2" fmla="*/ 1372 w 1371"/>
                <a:gd name="connsiteY2" fmla="*/ 1600 h 1600"/>
              </a:gdLst>
              <a:ahLst/>
              <a:cxnLst>
                <a:cxn ang="0">
                  <a:pos x="connsiteX0" y="connsiteY0"/>
                </a:cxn>
                <a:cxn ang="0">
                  <a:pos x="connsiteX1" y="connsiteY1"/>
                </a:cxn>
                <a:cxn ang="0">
                  <a:pos x="connsiteX2" y="connsiteY2"/>
                </a:cxn>
              </a:cxnLst>
              <a:rect l="l" t="t" r="r" b="b"/>
              <a:pathLst>
                <a:path w="1371" h="1600">
                  <a:moveTo>
                    <a:pt x="1372" y="1600"/>
                  </a:moveTo>
                  <a:cubicBezTo>
                    <a:pt x="914" y="1143"/>
                    <a:pt x="457" y="686"/>
                    <a:pt x="0" y="0"/>
                  </a:cubicBezTo>
                  <a:cubicBezTo>
                    <a:pt x="457" y="457"/>
                    <a:pt x="914" y="1143"/>
                    <a:pt x="1372" y="1600"/>
                  </a:cubicBezTo>
                  <a:close/>
                </a:path>
              </a:pathLst>
            </a:custGeom>
            <a:solidFill>
              <a:srgbClr val="FFFFFF"/>
            </a:solidFill>
            <a:ln w="2286" cap="flat">
              <a:noFill/>
              <a:prstDash val="solid"/>
              <a:miter/>
            </a:ln>
          </p:spPr>
          <p:txBody>
            <a:bodyPr rtlCol="0" anchor="ctr"/>
            <a:lstStyle/>
            <a:p>
              <a:endParaRPr lang="en-US"/>
            </a:p>
          </p:txBody>
        </p:sp>
        <p:sp>
          <p:nvSpPr>
            <p:cNvPr id="34" name="Freeform 97">
              <a:extLst>
                <a:ext uri="{FF2B5EF4-FFF2-40B4-BE49-F238E27FC236}">
                  <a16:creationId xmlns:a16="http://schemas.microsoft.com/office/drawing/2014/main" id="{6FC816E9-13EE-C84B-73BC-A9C9B61D5D2F}"/>
                </a:ext>
              </a:extLst>
            </p:cNvPr>
            <p:cNvSpPr/>
            <p:nvPr/>
          </p:nvSpPr>
          <p:spPr>
            <a:xfrm>
              <a:off x="3213125" y="5419191"/>
              <a:ext cx="7315" cy="24003"/>
            </a:xfrm>
            <a:custGeom>
              <a:avLst/>
              <a:gdLst>
                <a:gd name="connsiteX0" fmla="*/ 0 w 7315"/>
                <a:gd name="connsiteY0" fmla="*/ 24003 h 24003"/>
                <a:gd name="connsiteX1" fmla="*/ 0 w 7315"/>
                <a:gd name="connsiteY1" fmla="*/ 24003 h 24003"/>
                <a:gd name="connsiteX2" fmla="*/ 7315 w 7315"/>
                <a:gd name="connsiteY2" fmla="*/ 0 h 24003"/>
                <a:gd name="connsiteX3" fmla="*/ 0 w 7315"/>
                <a:gd name="connsiteY3" fmla="*/ 24003 h 24003"/>
                <a:gd name="connsiteX4" fmla="*/ 0 w 7315"/>
                <a:gd name="connsiteY4" fmla="*/ 24003 h 2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 h="24003">
                  <a:moveTo>
                    <a:pt x="0" y="24003"/>
                  </a:moveTo>
                  <a:cubicBezTo>
                    <a:pt x="0" y="24003"/>
                    <a:pt x="0" y="24003"/>
                    <a:pt x="0" y="24003"/>
                  </a:cubicBezTo>
                  <a:cubicBezTo>
                    <a:pt x="2286" y="16002"/>
                    <a:pt x="4801" y="8001"/>
                    <a:pt x="7315" y="0"/>
                  </a:cubicBezTo>
                  <a:cubicBezTo>
                    <a:pt x="4572" y="8001"/>
                    <a:pt x="2286" y="16002"/>
                    <a:pt x="0" y="24003"/>
                  </a:cubicBezTo>
                  <a:cubicBezTo>
                    <a:pt x="0" y="24003"/>
                    <a:pt x="0" y="24003"/>
                    <a:pt x="0" y="24003"/>
                  </a:cubicBezTo>
                  <a:close/>
                </a:path>
              </a:pathLst>
            </a:custGeom>
            <a:solidFill>
              <a:srgbClr val="FFFFFF"/>
            </a:solidFill>
            <a:ln w="2286" cap="flat">
              <a:noFill/>
              <a:prstDash val="solid"/>
              <a:miter/>
            </a:ln>
          </p:spPr>
          <p:txBody>
            <a:bodyPr rtlCol="0" anchor="ctr"/>
            <a:lstStyle/>
            <a:p>
              <a:endParaRPr lang="en-US"/>
            </a:p>
          </p:txBody>
        </p:sp>
        <p:sp>
          <p:nvSpPr>
            <p:cNvPr id="35" name="Freeform 98">
              <a:extLst>
                <a:ext uri="{FF2B5EF4-FFF2-40B4-BE49-F238E27FC236}">
                  <a16:creationId xmlns:a16="http://schemas.microsoft.com/office/drawing/2014/main" id="{AD8BFA7D-E774-3037-F1A8-705E6FE63ADA}"/>
                </a:ext>
              </a:extLst>
            </p:cNvPr>
            <p:cNvSpPr/>
            <p:nvPr/>
          </p:nvSpPr>
          <p:spPr>
            <a:xfrm>
              <a:off x="2796387" y="6182029"/>
              <a:ext cx="1828" cy="228"/>
            </a:xfrm>
            <a:custGeom>
              <a:avLst/>
              <a:gdLst>
                <a:gd name="connsiteX0" fmla="*/ 1829 w 1828"/>
                <a:gd name="connsiteY0" fmla="*/ 228 h 228"/>
                <a:gd name="connsiteX1" fmla="*/ 0 w 1828"/>
                <a:gd name="connsiteY1" fmla="*/ 0 h 228"/>
                <a:gd name="connsiteX2" fmla="*/ 1829 w 1828"/>
                <a:gd name="connsiteY2" fmla="*/ 228 h 228"/>
              </a:gdLst>
              <a:ahLst/>
              <a:cxnLst>
                <a:cxn ang="0">
                  <a:pos x="connsiteX0" y="connsiteY0"/>
                </a:cxn>
                <a:cxn ang="0">
                  <a:pos x="connsiteX1" y="connsiteY1"/>
                </a:cxn>
                <a:cxn ang="0">
                  <a:pos x="connsiteX2" y="connsiteY2"/>
                </a:cxn>
              </a:cxnLst>
              <a:rect l="l" t="t" r="r" b="b"/>
              <a:pathLst>
                <a:path w="1828" h="228">
                  <a:moveTo>
                    <a:pt x="1829" y="228"/>
                  </a:moveTo>
                  <a:cubicBezTo>
                    <a:pt x="1143" y="228"/>
                    <a:pt x="686" y="228"/>
                    <a:pt x="0" y="0"/>
                  </a:cubicBezTo>
                  <a:cubicBezTo>
                    <a:pt x="686" y="0"/>
                    <a:pt x="1372" y="228"/>
                    <a:pt x="1829" y="228"/>
                  </a:cubicBezTo>
                  <a:close/>
                </a:path>
              </a:pathLst>
            </a:custGeom>
            <a:solidFill>
              <a:srgbClr val="FFFFFF"/>
            </a:solidFill>
            <a:ln w="2286" cap="flat">
              <a:noFill/>
              <a:prstDash val="solid"/>
              <a:miter/>
            </a:ln>
          </p:spPr>
          <p:txBody>
            <a:bodyPr rtlCol="0" anchor="ctr"/>
            <a:lstStyle/>
            <a:p>
              <a:endParaRPr lang="en-US"/>
            </a:p>
          </p:txBody>
        </p:sp>
        <p:sp>
          <p:nvSpPr>
            <p:cNvPr id="36" name="Freeform 99">
              <a:extLst>
                <a:ext uri="{FF2B5EF4-FFF2-40B4-BE49-F238E27FC236}">
                  <a16:creationId xmlns:a16="http://schemas.microsoft.com/office/drawing/2014/main" id="{24607917-69D2-922B-5214-FDE50AF0A567}"/>
                </a:ext>
              </a:extLst>
            </p:cNvPr>
            <p:cNvSpPr/>
            <p:nvPr/>
          </p:nvSpPr>
          <p:spPr>
            <a:xfrm>
              <a:off x="2793644" y="6180658"/>
              <a:ext cx="1828" cy="914"/>
            </a:xfrm>
            <a:custGeom>
              <a:avLst/>
              <a:gdLst>
                <a:gd name="connsiteX0" fmla="*/ 1829 w 1828"/>
                <a:gd name="connsiteY0" fmla="*/ 915 h 914"/>
                <a:gd name="connsiteX1" fmla="*/ 0 w 1828"/>
                <a:gd name="connsiteY1" fmla="*/ 0 h 914"/>
                <a:gd name="connsiteX2" fmla="*/ 1829 w 1828"/>
                <a:gd name="connsiteY2" fmla="*/ 915 h 914"/>
              </a:gdLst>
              <a:ahLst/>
              <a:cxnLst>
                <a:cxn ang="0">
                  <a:pos x="connsiteX0" y="connsiteY0"/>
                </a:cxn>
                <a:cxn ang="0">
                  <a:pos x="connsiteX1" y="connsiteY1"/>
                </a:cxn>
                <a:cxn ang="0">
                  <a:pos x="connsiteX2" y="connsiteY2"/>
                </a:cxn>
              </a:cxnLst>
              <a:rect l="l" t="t" r="r" b="b"/>
              <a:pathLst>
                <a:path w="1828" h="914">
                  <a:moveTo>
                    <a:pt x="1829" y="915"/>
                  </a:moveTo>
                  <a:cubicBezTo>
                    <a:pt x="1143" y="686"/>
                    <a:pt x="457" y="229"/>
                    <a:pt x="0" y="0"/>
                  </a:cubicBezTo>
                  <a:cubicBezTo>
                    <a:pt x="686" y="229"/>
                    <a:pt x="1143" y="686"/>
                    <a:pt x="1829" y="915"/>
                  </a:cubicBezTo>
                  <a:close/>
                </a:path>
              </a:pathLst>
            </a:custGeom>
            <a:solidFill>
              <a:srgbClr val="FFFFFF"/>
            </a:solidFill>
            <a:ln w="2286" cap="flat">
              <a:noFill/>
              <a:prstDash val="solid"/>
              <a:miter/>
            </a:ln>
          </p:spPr>
          <p:txBody>
            <a:bodyPr rtlCol="0" anchor="ctr"/>
            <a:lstStyle/>
            <a:p>
              <a:endParaRPr lang="en-US"/>
            </a:p>
          </p:txBody>
        </p:sp>
        <p:sp>
          <p:nvSpPr>
            <p:cNvPr id="37" name="Freeform 100">
              <a:extLst>
                <a:ext uri="{FF2B5EF4-FFF2-40B4-BE49-F238E27FC236}">
                  <a16:creationId xmlns:a16="http://schemas.microsoft.com/office/drawing/2014/main" id="{414B94F6-045C-E6FF-0808-E49BD00A416D}"/>
                </a:ext>
              </a:extLst>
            </p:cNvPr>
            <p:cNvSpPr/>
            <p:nvPr/>
          </p:nvSpPr>
          <p:spPr>
            <a:xfrm>
              <a:off x="2785186" y="6172200"/>
              <a:ext cx="1371" cy="1600"/>
            </a:xfrm>
            <a:custGeom>
              <a:avLst/>
              <a:gdLst>
                <a:gd name="connsiteX0" fmla="*/ 1372 w 1371"/>
                <a:gd name="connsiteY0" fmla="*/ 1600 h 1600"/>
                <a:gd name="connsiteX1" fmla="*/ 0 w 1371"/>
                <a:gd name="connsiteY1" fmla="*/ 0 h 1600"/>
                <a:gd name="connsiteX2" fmla="*/ 1372 w 1371"/>
                <a:gd name="connsiteY2" fmla="*/ 1600 h 1600"/>
              </a:gdLst>
              <a:ahLst/>
              <a:cxnLst>
                <a:cxn ang="0">
                  <a:pos x="connsiteX0" y="connsiteY0"/>
                </a:cxn>
                <a:cxn ang="0">
                  <a:pos x="connsiteX1" y="connsiteY1"/>
                </a:cxn>
                <a:cxn ang="0">
                  <a:pos x="connsiteX2" y="connsiteY2"/>
                </a:cxn>
              </a:cxnLst>
              <a:rect l="l" t="t" r="r" b="b"/>
              <a:pathLst>
                <a:path w="1371" h="1600">
                  <a:moveTo>
                    <a:pt x="1372" y="1600"/>
                  </a:moveTo>
                  <a:cubicBezTo>
                    <a:pt x="914" y="1143"/>
                    <a:pt x="457" y="457"/>
                    <a:pt x="0" y="0"/>
                  </a:cubicBezTo>
                  <a:cubicBezTo>
                    <a:pt x="457" y="457"/>
                    <a:pt x="914" y="914"/>
                    <a:pt x="1372" y="1600"/>
                  </a:cubicBezTo>
                  <a:close/>
                </a:path>
              </a:pathLst>
            </a:custGeom>
            <a:solidFill>
              <a:srgbClr val="FFFFFF"/>
            </a:solidFill>
            <a:ln w="2286" cap="flat">
              <a:noFill/>
              <a:prstDash val="solid"/>
              <a:miter/>
            </a:ln>
          </p:spPr>
          <p:txBody>
            <a:bodyPr rtlCol="0" anchor="ctr"/>
            <a:lstStyle/>
            <a:p>
              <a:endParaRPr lang="en-US"/>
            </a:p>
          </p:txBody>
        </p:sp>
        <p:sp>
          <p:nvSpPr>
            <p:cNvPr id="38" name="Freeform 101">
              <a:extLst>
                <a:ext uri="{FF2B5EF4-FFF2-40B4-BE49-F238E27FC236}">
                  <a16:creationId xmlns:a16="http://schemas.microsoft.com/office/drawing/2014/main" id="{88AE894C-6F23-8AEA-6433-EA5DF58904C8}"/>
                </a:ext>
              </a:extLst>
            </p:cNvPr>
            <p:cNvSpPr/>
            <p:nvPr/>
          </p:nvSpPr>
          <p:spPr>
            <a:xfrm>
              <a:off x="2781300" y="6166485"/>
              <a:ext cx="1143" cy="1828"/>
            </a:xfrm>
            <a:custGeom>
              <a:avLst/>
              <a:gdLst>
                <a:gd name="connsiteX0" fmla="*/ 1143 w 1143"/>
                <a:gd name="connsiteY0" fmla="*/ 1829 h 1828"/>
                <a:gd name="connsiteX1" fmla="*/ 0 w 1143"/>
                <a:gd name="connsiteY1" fmla="*/ 0 h 1828"/>
                <a:gd name="connsiteX2" fmla="*/ 1143 w 1143"/>
                <a:gd name="connsiteY2" fmla="*/ 1829 h 1828"/>
              </a:gdLst>
              <a:ahLst/>
              <a:cxnLst>
                <a:cxn ang="0">
                  <a:pos x="connsiteX0" y="connsiteY0"/>
                </a:cxn>
                <a:cxn ang="0">
                  <a:pos x="connsiteX1" y="connsiteY1"/>
                </a:cxn>
                <a:cxn ang="0">
                  <a:pos x="connsiteX2" y="connsiteY2"/>
                </a:cxn>
              </a:cxnLst>
              <a:rect l="l" t="t" r="r" b="b"/>
              <a:pathLst>
                <a:path w="1143" h="1828">
                  <a:moveTo>
                    <a:pt x="1143" y="1829"/>
                  </a:moveTo>
                  <a:cubicBezTo>
                    <a:pt x="686" y="1143"/>
                    <a:pt x="457" y="686"/>
                    <a:pt x="0" y="0"/>
                  </a:cubicBezTo>
                  <a:cubicBezTo>
                    <a:pt x="457" y="686"/>
                    <a:pt x="914" y="1143"/>
                    <a:pt x="1143" y="1829"/>
                  </a:cubicBezTo>
                  <a:close/>
                </a:path>
              </a:pathLst>
            </a:custGeom>
            <a:solidFill>
              <a:srgbClr val="FFFFFF"/>
            </a:solidFill>
            <a:ln w="2286" cap="flat">
              <a:noFill/>
              <a:prstDash val="solid"/>
              <a:miter/>
            </a:ln>
          </p:spPr>
          <p:txBody>
            <a:bodyPr rtlCol="0" anchor="ctr"/>
            <a:lstStyle/>
            <a:p>
              <a:endParaRPr lang="en-US"/>
            </a:p>
          </p:txBody>
        </p:sp>
        <p:sp>
          <p:nvSpPr>
            <p:cNvPr id="39" name="Freeform 102">
              <a:extLst>
                <a:ext uri="{FF2B5EF4-FFF2-40B4-BE49-F238E27FC236}">
                  <a16:creationId xmlns:a16="http://schemas.microsoft.com/office/drawing/2014/main" id="{034817C6-D83F-DA0D-C846-A5D5449A4D36}"/>
                </a:ext>
              </a:extLst>
            </p:cNvPr>
            <p:cNvSpPr/>
            <p:nvPr/>
          </p:nvSpPr>
          <p:spPr>
            <a:xfrm>
              <a:off x="3211068" y="5454853"/>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40" name="Freeform 103">
              <a:extLst>
                <a:ext uri="{FF2B5EF4-FFF2-40B4-BE49-F238E27FC236}">
                  <a16:creationId xmlns:a16="http://schemas.microsoft.com/office/drawing/2014/main" id="{130EA844-76A4-AD86-071D-18A7E4D8B819}"/>
                </a:ext>
              </a:extLst>
            </p:cNvPr>
            <p:cNvSpPr/>
            <p:nvPr/>
          </p:nvSpPr>
          <p:spPr>
            <a:xfrm>
              <a:off x="3418636" y="5502402"/>
              <a:ext cx="8458" cy="1143"/>
            </a:xfrm>
            <a:custGeom>
              <a:avLst/>
              <a:gdLst>
                <a:gd name="connsiteX0" fmla="*/ 0 w 8458"/>
                <a:gd name="connsiteY0" fmla="*/ 0 h 1143"/>
                <a:gd name="connsiteX1" fmla="*/ 8458 w 8458"/>
                <a:gd name="connsiteY1" fmla="*/ 1143 h 1143"/>
                <a:gd name="connsiteX2" fmla="*/ 0 w 8458"/>
                <a:gd name="connsiteY2" fmla="*/ 0 h 1143"/>
              </a:gdLst>
              <a:ahLst/>
              <a:cxnLst>
                <a:cxn ang="0">
                  <a:pos x="connsiteX0" y="connsiteY0"/>
                </a:cxn>
                <a:cxn ang="0">
                  <a:pos x="connsiteX1" y="connsiteY1"/>
                </a:cxn>
                <a:cxn ang="0">
                  <a:pos x="connsiteX2" y="connsiteY2"/>
                </a:cxn>
              </a:cxnLst>
              <a:rect l="l" t="t" r="r" b="b"/>
              <a:pathLst>
                <a:path w="8458" h="1143">
                  <a:moveTo>
                    <a:pt x="0" y="0"/>
                  </a:moveTo>
                  <a:cubicBezTo>
                    <a:pt x="2743" y="457"/>
                    <a:pt x="5715" y="686"/>
                    <a:pt x="8458" y="1143"/>
                  </a:cubicBezTo>
                  <a:cubicBezTo>
                    <a:pt x="5715" y="686"/>
                    <a:pt x="2743" y="457"/>
                    <a:pt x="0" y="0"/>
                  </a:cubicBezTo>
                  <a:close/>
                </a:path>
              </a:pathLst>
            </a:custGeom>
            <a:solidFill>
              <a:srgbClr val="FFFFFF"/>
            </a:solidFill>
            <a:ln w="2286" cap="flat">
              <a:noFill/>
              <a:prstDash val="solid"/>
              <a:miter/>
            </a:ln>
          </p:spPr>
          <p:txBody>
            <a:bodyPr rtlCol="0" anchor="ctr"/>
            <a:lstStyle/>
            <a:p>
              <a:endParaRPr lang="en-US"/>
            </a:p>
          </p:txBody>
        </p:sp>
        <p:sp>
          <p:nvSpPr>
            <p:cNvPr id="41" name="Freeform 104">
              <a:extLst>
                <a:ext uri="{FF2B5EF4-FFF2-40B4-BE49-F238E27FC236}">
                  <a16:creationId xmlns:a16="http://schemas.microsoft.com/office/drawing/2014/main" id="{9BB7B9DE-783B-6417-E949-B208C1A98F14}"/>
                </a:ext>
              </a:extLst>
            </p:cNvPr>
            <p:cNvSpPr/>
            <p:nvPr/>
          </p:nvSpPr>
          <p:spPr>
            <a:xfrm>
              <a:off x="2810560" y="6184087"/>
              <a:ext cx="5029" cy="457"/>
            </a:xfrm>
            <a:custGeom>
              <a:avLst/>
              <a:gdLst>
                <a:gd name="connsiteX0" fmla="*/ 5029 w 5029"/>
                <a:gd name="connsiteY0" fmla="*/ 457 h 457"/>
                <a:gd name="connsiteX1" fmla="*/ 0 w 5029"/>
                <a:gd name="connsiteY1" fmla="*/ 0 h 457"/>
                <a:gd name="connsiteX2" fmla="*/ 5029 w 5029"/>
                <a:gd name="connsiteY2" fmla="*/ 457 h 457"/>
              </a:gdLst>
              <a:ahLst/>
              <a:cxnLst>
                <a:cxn ang="0">
                  <a:pos x="connsiteX0" y="connsiteY0"/>
                </a:cxn>
                <a:cxn ang="0">
                  <a:pos x="connsiteX1" y="connsiteY1"/>
                </a:cxn>
                <a:cxn ang="0">
                  <a:pos x="connsiteX2" y="connsiteY2"/>
                </a:cxn>
              </a:cxnLst>
              <a:rect l="l" t="t" r="r" b="b"/>
              <a:pathLst>
                <a:path w="5029" h="457">
                  <a:moveTo>
                    <a:pt x="5029" y="457"/>
                  </a:moveTo>
                  <a:cubicBezTo>
                    <a:pt x="3200" y="229"/>
                    <a:pt x="1600" y="0"/>
                    <a:pt x="0" y="0"/>
                  </a:cubicBezTo>
                  <a:cubicBezTo>
                    <a:pt x="1600" y="229"/>
                    <a:pt x="3200" y="457"/>
                    <a:pt x="5029" y="457"/>
                  </a:cubicBezTo>
                  <a:close/>
                </a:path>
              </a:pathLst>
            </a:custGeom>
            <a:solidFill>
              <a:srgbClr val="FFFFFF"/>
            </a:solidFill>
            <a:ln w="2286" cap="flat">
              <a:noFill/>
              <a:prstDash val="solid"/>
              <a:miter/>
            </a:ln>
          </p:spPr>
          <p:txBody>
            <a:bodyPr rtlCol="0" anchor="ctr"/>
            <a:lstStyle/>
            <a:p>
              <a:endParaRPr lang="en-US"/>
            </a:p>
          </p:txBody>
        </p:sp>
        <p:sp>
          <p:nvSpPr>
            <p:cNvPr id="42" name="Freeform 105">
              <a:extLst>
                <a:ext uri="{FF2B5EF4-FFF2-40B4-BE49-F238E27FC236}">
                  <a16:creationId xmlns:a16="http://schemas.microsoft.com/office/drawing/2014/main" id="{2EBEF2C5-98D3-45AA-08B2-218C3E8D5B67}"/>
                </a:ext>
              </a:extLst>
            </p:cNvPr>
            <p:cNvSpPr/>
            <p:nvPr/>
          </p:nvSpPr>
          <p:spPr>
            <a:xfrm>
              <a:off x="2757525" y="6054699"/>
              <a:ext cx="228" cy="11658"/>
            </a:xfrm>
            <a:custGeom>
              <a:avLst/>
              <a:gdLst>
                <a:gd name="connsiteX0" fmla="*/ 229 w 228"/>
                <a:gd name="connsiteY0" fmla="*/ 11658 h 11658"/>
                <a:gd name="connsiteX1" fmla="*/ 0 w 228"/>
                <a:gd name="connsiteY1" fmla="*/ 0 h 11658"/>
                <a:gd name="connsiteX2" fmla="*/ 229 w 228"/>
                <a:gd name="connsiteY2" fmla="*/ 11658 h 11658"/>
              </a:gdLst>
              <a:ahLst/>
              <a:cxnLst>
                <a:cxn ang="0">
                  <a:pos x="connsiteX0" y="connsiteY0"/>
                </a:cxn>
                <a:cxn ang="0">
                  <a:pos x="connsiteX1" y="connsiteY1"/>
                </a:cxn>
                <a:cxn ang="0">
                  <a:pos x="connsiteX2" y="connsiteY2"/>
                </a:cxn>
              </a:cxnLst>
              <a:rect l="l" t="t" r="r" b="b"/>
              <a:pathLst>
                <a:path w="228" h="11658">
                  <a:moveTo>
                    <a:pt x="229" y="11658"/>
                  </a:moveTo>
                  <a:cubicBezTo>
                    <a:pt x="0" y="7772"/>
                    <a:pt x="0" y="3886"/>
                    <a:pt x="0" y="0"/>
                  </a:cubicBezTo>
                  <a:cubicBezTo>
                    <a:pt x="0" y="3657"/>
                    <a:pt x="229" y="7772"/>
                    <a:pt x="229" y="11658"/>
                  </a:cubicBezTo>
                  <a:close/>
                </a:path>
              </a:pathLst>
            </a:custGeom>
            <a:solidFill>
              <a:srgbClr val="FFFFFF"/>
            </a:solidFill>
            <a:ln w="2286" cap="flat">
              <a:noFill/>
              <a:prstDash val="solid"/>
              <a:miter/>
            </a:ln>
          </p:spPr>
          <p:txBody>
            <a:bodyPr rtlCol="0" anchor="ctr"/>
            <a:lstStyle/>
            <a:p>
              <a:endParaRPr lang="en-US"/>
            </a:p>
          </p:txBody>
        </p:sp>
        <p:sp>
          <p:nvSpPr>
            <p:cNvPr id="43" name="Freeform 106">
              <a:extLst>
                <a:ext uri="{FF2B5EF4-FFF2-40B4-BE49-F238E27FC236}">
                  <a16:creationId xmlns:a16="http://schemas.microsoft.com/office/drawing/2014/main" id="{C147B437-E3AD-E1EC-B348-92E8B0A0319E}"/>
                </a:ext>
              </a:extLst>
            </p:cNvPr>
            <p:cNvSpPr/>
            <p:nvPr/>
          </p:nvSpPr>
          <p:spPr>
            <a:xfrm>
              <a:off x="3430524" y="5504002"/>
              <a:ext cx="11658" cy="1828"/>
            </a:xfrm>
            <a:custGeom>
              <a:avLst/>
              <a:gdLst>
                <a:gd name="connsiteX0" fmla="*/ 0 w 11658"/>
                <a:gd name="connsiteY0" fmla="*/ 0 h 1828"/>
                <a:gd name="connsiteX1" fmla="*/ 11659 w 11658"/>
                <a:gd name="connsiteY1" fmla="*/ 1829 h 1828"/>
                <a:gd name="connsiteX2" fmla="*/ 0 w 11658"/>
                <a:gd name="connsiteY2" fmla="*/ 0 h 1828"/>
              </a:gdLst>
              <a:ahLst/>
              <a:cxnLst>
                <a:cxn ang="0">
                  <a:pos x="connsiteX0" y="connsiteY0"/>
                </a:cxn>
                <a:cxn ang="0">
                  <a:pos x="connsiteX1" y="connsiteY1"/>
                </a:cxn>
                <a:cxn ang="0">
                  <a:pos x="connsiteX2" y="connsiteY2"/>
                </a:cxn>
              </a:cxnLst>
              <a:rect l="l" t="t" r="r" b="b"/>
              <a:pathLst>
                <a:path w="11658" h="1828">
                  <a:moveTo>
                    <a:pt x="0" y="0"/>
                  </a:moveTo>
                  <a:cubicBezTo>
                    <a:pt x="3886" y="457"/>
                    <a:pt x="7772" y="1143"/>
                    <a:pt x="11659" y="1829"/>
                  </a:cubicBezTo>
                  <a:cubicBezTo>
                    <a:pt x="7772" y="1143"/>
                    <a:pt x="3886" y="686"/>
                    <a:pt x="0" y="0"/>
                  </a:cubicBezTo>
                  <a:close/>
                </a:path>
              </a:pathLst>
            </a:custGeom>
            <a:solidFill>
              <a:srgbClr val="FFFFFF"/>
            </a:solidFill>
            <a:ln w="2286" cap="flat">
              <a:noFill/>
              <a:prstDash val="solid"/>
              <a:miter/>
            </a:ln>
          </p:spPr>
          <p:txBody>
            <a:bodyPr rtlCol="0" anchor="ctr"/>
            <a:lstStyle/>
            <a:p>
              <a:endParaRPr lang="en-US"/>
            </a:p>
          </p:txBody>
        </p:sp>
        <p:sp>
          <p:nvSpPr>
            <p:cNvPr id="44" name="Freeform 107">
              <a:extLst>
                <a:ext uri="{FF2B5EF4-FFF2-40B4-BE49-F238E27FC236}">
                  <a16:creationId xmlns:a16="http://schemas.microsoft.com/office/drawing/2014/main" id="{8CAB1D84-6EF1-21AB-37D4-62A3E2D71AD5}"/>
                </a:ext>
              </a:extLst>
            </p:cNvPr>
            <p:cNvSpPr/>
            <p:nvPr/>
          </p:nvSpPr>
          <p:spPr>
            <a:xfrm>
              <a:off x="3406063" y="5500801"/>
              <a:ext cx="8915" cy="1143"/>
            </a:xfrm>
            <a:custGeom>
              <a:avLst/>
              <a:gdLst>
                <a:gd name="connsiteX0" fmla="*/ 0 w 8915"/>
                <a:gd name="connsiteY0" fmla="*/ 0 h 1143"/>
                <a:gd name="connsiteX1" fmla="*/ 8915 w 8915"/>
                <a:gd name="connsiteY1" fmla="*/ 1143 h 1143"/>
                <a:gd name="connsiteX2" fmla="*/ 0 w 8915"/>
                <a:gd name="connsiteY2" fmla="*/ 0 h 1143"/>
              </a:gdLst>
              <a:ahLst/>
              <a:cxnLst>
                <a:cxn ang="0">
                  <a:pos x="connsiteX0" y="connsiteY0"/>
                </a:cxn>
                <a:cxn ang="0">
                  <a:pos x="connsiteX1" y="connsiteY1"/>
                </a:cxn>
                <a:cxn ang="0">
                  <a:pos x="connsiteX2" y="connsiteY2"/>
                </a:cxn>
              </a:cxnLst>
              <a:rect l="l" t="t" r="r" b="b"/>
              <a:pathLst>
                <a:path w="8915" h="1143">
                  <a:moveTo>
                    <a:pt x="0" y="0"/>
                  </a:moveTo>
                  <a:cubicBezTo>
                    <a:pt x="2972" y="228"/>
                    <a:pt x="5944" y="686"/>
                    <a:pt x="8915" y="1143"/>
                  </a:cubicBezTo>
                  <a:cubicBezTo>
                    <a:pt x="5944" y="686"/>
                    <a:pt x="2972" y="457"/>
                    <a:pt x="0" y="0"/>
                  </a:cubicBezTo>
                  <a:close/>
                </a:path>
              </a:pathLst>
            </a:custGeom>
            <a:solidFill>
              <a:srgbClr val="FFFFFF"/>
            </a:solidFill>
            <a:ln w="2286" cap="flat">
              <a:noFill/>
              <a:prstDash val="solid"/>
              <a:miter/>
            </a:ln>
          </p:spPr>
          <p:txBody>
            <a:bodyPr rtlCol="0" anchor="ctr"/>
            <a:lstStyle/>
            <a:p>
              <a:endParaRPr lang="en-US"/>
            </a:p>
          </p:txBody>
        </p:sp>
        <p:sp>
          <p:nvSpPr>
            <p:cNvPr id="45" name="Freeform 108">
              <a:extLst>
                <a:ext uri="{FF2B5EF4-FFF2-40B4-BE49-F238E27FC236}">
                  <a16:creationId xmlns:a16="http://schemas.microsoft.com/office/drawing/2014/main" id="{7C39F475-73A7-0697-865B-11FB27ADF733}"/>
                </a:ext>
              </a:extLst>
            </p:cNvPr>
            <p:cNvSpPr/>
            <p:nvPr/>
          </p:nvSpPr>
          <p:spPr>
            <a:xfrm>
              <a:off x="2804845" y="6183172"/>
              <a:ext cx="2286" cy="457"/>
            </a:xfrm>
            <a:custGeom>
              <a:avLst/>
              <a:gdLst>
                <a:gd name="connsiteX0" fmla="*/ 2286 w 2286"/>
                <a:gd name="connsiteY0" fmla="*/ 457 h 457"/>
                <a:gd name="connsiteX1" fmla="*/ 0 w 2286"/>
                <a:gd name="connsiteY1" fmla="*/ 0 h 457"/>
                <a:gd name="connsiteX2" fmla="*/ 2286 w 2286"/>
                <a:gd name="connsiteY2" fmla="*/ 457 h 457"/>
              </a:gdLst>
              <a:ahLst/>
              <a:cxnLst>
                <a:cxn ang="0">
                  <a:pos x="connsiteX0" y="connsiteY0"/>
                </a:cxn>
                <a:cxn ang="0">
                  <a:pos x="connsiteX1" y="connsiteY1"/>
                </a:cxn>
                <a:cxn ang="0">
                  <a:pos x="connsiteX2" y="connsiteY2"/>
                </a:cxn>
              </a:cxnLst>
              <a:rect l="l" t="t" r="r" b="b"/>
              <a:pathLst>
                <a:path w="2286" h="457">
                  <a:moveTo>
                    <a:pt x="2286" y="457"/>
                  </a:moveTo>
                  <a:cubicBezTo>
                    <a:pt x="1372" y="228"/>
                    <a:pt x="686" y="228"/>
                    <a:pt x="0" y="0"/>
                  </a:cubicBezTo>
                  <a:cubicBezTo>
                    <a:pt x="457" y="228"/>
                    <a:pt x="1372" y="228"/>
                    <a:pt x="2286" y="457"/>
                  </a:cubicBezTo>
                  <a:close/>
                </a:path>
              </a:pathLst>
            </a:custGeom>
            <a:solidFill>
              <a:srgbClr val="FFFFFF"/>
            </a:solidFill>
            <a:ln w="2286" cap="flat">
              <a:noFill/>
              <a:prstDash val="solid"/>
              <a:miter/>
            </a:ln>
          </p:spPr>
          <p:txBody>
            <a:bodyPr rtlCol="0" anchor="ctr"/>
            <a:lstStyle/>
            <a:p>
              <a:endParaRPr lang="en-US"/>
            </a:p>
          </p:txBody>
        </p:sp>
        <p:sp>
          <p:nvSpPr>
            <p:cNvPr id="46" name="Freeform 109">
              <a:extLst>
                <a:ext uri="{FF2B5EF4-FFF2-40B4-BE49-F238E27FC236}">
                  <a16:creationId xmlns:a16="http://schemas.microsoft.com/office/drawing/2014/main" id="{EA653336-B7AB-A00E-3A4E-203DAB31E337}"/>
                </a:ext>
              </a:extLst>
            </p:cNvPr>
            <p:cNvSpPr/>
            <p:nvPr/>
          </p:nvSpPr>
          <p:spPr>
            <a:xfrm>
              <a:off x="2727579" y="5945886"/>
              <a:ext cx="2971" cy="1828"/>
            </a:xfrm>
            <a:custGeom>
              <a:avLst/>
              <a:gdLst>
                <a:gd name="connsiteX0" fmla="*/ 2972 w 2971"/>
                <a:gd name="connsiteY0" fmla="*/ 1829 h 1828"/>
                <a:gd name="connsiteX1" fmla="*/ 0 w 2971"/>
                <a:gd name="connsiteY1" fmla="*/ 0 h 1828"/>
                <a:gd name="connsiteX2" fmla="*/ 2972 w 2971"/>
                <a:gd name="connsiteY2" fmla="*/ 1829 h 1828"/>
              </a:gdLst>
              <a:ahLst/>
              <a:cxnLst>
                <a:cxn ang="0">
                  <a:pos x="connsiteX0" y="connsiteY0"/>
                </a:cxn>
                <a:cxn ang="0">
                  <a:pos x="connsiteX1" y="connsiteY1"/>
                </a:cxn>
                <a:cxn ang="0">
                  <a:pos x="connsiteX2" y="connsiteY2"/>
                </a:cxn>
              </a:cxnLst>
              <a:rect l="l" t="t" r="r" b="b"/>
              <a:pathLst>
                <a:path w="2971" h="1828">
                  <a:moveTo>
                    <a:pt x="2972" y="1829"/>
                  </a:moveTo>
                  <a:cubicBezTo>
                    <a:pt x="2057" y="1143"/>
                    <a:pt x="914" y="457"/>
                    <a:pt x="0" y="0"/>
                  </a:cubicBezTo>
                  <a:cubicBezTo>
                    <a:pt x="914" y="457"/>
                    <a:pt x="1829" y="1143"/>
                    <a:pt x="2972" y="1829"/>
                  </a:cubicBezTo>
                  <a:close/>
                </a:path>
              </a:pathLst>
            </a:custGeom>
            <a:solidFill>
              <a:srgbClr val="FFFFFF"/>
            </a:solidFill>
            <a:ln w="2286" cap="flat">
              <a:noFill/>
              <a:prstDash val="solid"/>
              <a:miter/>
            </a:ln>
          </p:spPr>
          <p:txBody>
            <a:bodyPr rtlCol="0" anchor="ctr"/>
            <a:lstStyle/>
            <a:p>
              <a:endParaRPr lang="en-US"/>
            </a:p>
          </p:txBody>
        </p:sp>
        <p:sp>
          <p:nvSpPr>
            <p:cNvPr id="47" name="Freeform 110">
              <a:extLst>
                <a:ext uri="{FF2B5EF4-FFF2-40B4-BE49-F238E27FC236}">
                  <a16:creationId xmlns:a16="http://schemas.microsoft.com/office/drawing/2014/main" id="{EBD655CF-3DE1-9913-3D7C-86D48B9A7026}"/>
                </a:ext>
              </a:extLst>
            </p:cNvPr>
            <p:cNvSpPr/>
            <p:nvPr/>
          </p:nvSpPr>
          <p:spPr>
            <a:xfrm>
              <a:off x="2519781" y="5880277"/>
              <a:ext cx="1371" cy="8001"/>
            </a:xfrm>
            <a:custGeom>
              <a:avLst/>
              <a:gdLst>
                <a:gd name="connsiteX0" fmla="*/ 0 w 1371"/>
                <a:gd name="connsiteY0" fmla="*/ 0 h 8001"/>
                <a:gd name="connsiteX1" fmla="*/ 1372 w 1371"/>
                <a:gd name="connsiteY1" fmla="*/ 8001 h 8001"/>
                <a:gd name="connsiteX2" fmla="*/ 0 w 1371"/>
                <a:gd name="connsiteY2" fmla="*/ 0 h 8001"/>
                <a:gd name="connsiteX3" fmla="*/ 0 w 1371"/>
                <a:gd name="connsiteY3" fmla="*/ 0 h 8001"/>
              </a:gdLst>
              <a:ahLst/>
              <a:cxnLst>
                <a:cxn ang="0">
                  <a:pos x="connsiteX0" y="connsiteY0"/>
                </a:cxn>
                <a:cxn ang="0">
                  <a:pos x="connsiteX1" y="connsiteY1"/>
                </a:cxn>
                <a:cxn ang="0">
                  <a:pos x="connsiteX2" y="connsiteY2"/>
                </a:cxn>
                <a:cxn ang="0">
                  <a:pos x="connsiteX3" y="connsiteY3"/>
                </a:cxn>
              </a:cxnLst>
              <a:rect l="l" t="t" r="r" b="b"/>
              <a:pathLst>
                <a:path w="1371" h="8001">
                  <a:moveTo>
                    <a:pt x="0" y="0"/>
                  </a:moveTo>
                  <a:cubicBezTo>
                    <a:pt x="229" y="2743"/>
                    <a:pt x="686" y="5486"/>
                    <a:pt x="1372" y="8001"/>
                  </a:cubicBezTo>
                  <a:cubicBezTo>
                    <a:pt x="686" y="5486"/>
                    <a:pt x="229" y="2972"/>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48" name="Freeform 111">
              <a:extLst>
                <a:ext uri="{FF2B5EF4-FFF2-40B4-BE49-F238E27FC236}">
                  <a16:creationId xmlns:a16="http://schemas.microsoft.com/office/drawing/2014/main" id="{AE5DF001-9732-D207-8915-4A10393F4F7F}"/>
                </a:ext>
              </a:extLst>
            </p:cNvPr>
            <p:cNvSpPr/>
            <p:nvPr/>
          </p:nvSpPr>
          <p:spPr>
            <a:xfrm>
              <a:off x="2520924" y="5888278"/>
              <a:ext cx="5029" cy="13944"/>
            </a:xfrm>
            <a:custGeom>
              <a:avLst/>
              <a:gdLst>
                <a:gd name="connsiteX0" fmla="*/ 5029 w 5029"/>
                <a:gd name="connsiteY0" fmla="*/ 13944 h 13944"/>
                <a:gd name="connsiteX1" fmla="*/ 0 w 5029"/>
                <a:gd name="connsiteY1" fmla="*/ 0 h 13944"/>
                <a:gd name="connsiteX2" fmla="*/ 5029 w 5029"/>
                <a:gd name="connsiteY2" fmla="*/ 13944 h 13944"/>
              </a:gdLst>
              <a:ahLst/>
              <a:cxnLst>
                <a:cxn ang="0">
                  <a:pos x="connsiteX0" y="connsiteY0"/>
                </a:cxn>
                <a:cxn ang="0">
                  <a:pos x="connsiteX1" y="connsiteY1"/>
                </a:cxn>
                <a:cxn ang="0">
                  <a:pos x="connsiteX2" y="connsiteY2"/>
                </a:cxn>
              </a:cxnLst>
              <a:rect l="l" t="t" r="r" b="b"/>
              <a:pathLst>
                <a:path w="5029" h="13944">
                  <a:moveTo>
                    <a:pt x="5029" y="13944"/>
                  </a:moveTo>
                  <a:cubicBezTo>
                    <a:pt x="2972" y="9830"/>
                    <a:pt x="1143" y="5029"/>
                    <a:pt x="0" y="0"/>
                  </a:cubicBezTo>
                  <a:cubicBezTo>
                    <a:pt x="1143" y="5258"/>
                    <a:pt x="2972" y="9830"/>
                    <a:pt x="5029" y="13944"/>
                  </a:cubicBezTo>
                  <a:close/>
                </a:path>
              </a:pathLst>
            </a:custGeom>
            <a:solidFill>
              <a:srgbClr val="FFFFFF"/>
            </a:solidFill>
            <a:ln w="2286" cap="flat">
              <a:noFill/>
              <a:prstDash val="solid"/>
              <a:miter/>
            </a:ln>
          </p:spPr>
          <p:txBody>
            <a:bodyPr rtlCol="0" anchor="ctr"/>
            <a:lstStyle/>
            <a:p>
              <a:endParaRPr lang="en-US"/>
            </a:p>
          </p:txBody>
        </p:sp>
        <p:sp>
          <p:nvSpPr>
            <p:cNvPr id="49" name="Freeform 112">
              <a:extLst>
                <a:ext uri="{FF2B5EF4-FFF2-40B4-BE49-F238E27FC236}">
                  <a16:creationId xmlns:a16="http://schemas.microsoft.com/office/drawing/2014/main" id="{20F42539-32AC-46C8-0F91-EDF5C574ABE7}"/>
                </a:ext>
              </a:extLst>
            </p:cNvPr>
            <p:cNvSpPr/>
            <p:nvPr/>
          </p:nvSpPr>
          <p:spPr>
            <a:xfrm>
              <a:off x="2704490" y="5940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50" name="Freeform 113">
              <a:extLst>
                <a:ext uri="{FF2B5EF4-FFF2-40B4-BE49-F238E27FC236}">
                  <a16:creationId xmlns:a16="http://schemas.microsoft.com/office/drawing/2014/main" id="{F07DAF88-7355-583D-D4D0-31D1CDAC27C8}"/>
                </a:ext>
              </a:extLst>
            </p:cNvPr>
            <p:cNvSpPr/>
            <p:nvPr/>
          </p:nvSpPr>
          <p:spPr>
            <a:xfrm>
              <a:off x="2715006" y="5941314"/>
              <a:ext cx="5486" cy="1371"/>
            </a:xfrm>
            <a:custGeom>
              <a:avLst/>
              <a:gdLst>
                <a:gd name="connsiteX0" fmla="*/ 5486 w 5486"/>
                <a:gd name="connsiteY0" fmla="*/ 1372 h 1371"/>
                <a:gd name="connsiteX1" fmla="*/ 0 w 5486"/>
                <a:gd name="connsiteY1" fmla="*/ 0 h 1371"/>
                <a:gd name="connsiteX2" fmla="*/ 5486 w 5486"/>
                <a:gd name="connsiteY2" fmla="*/ 1372 h 1371"/>
              </a:gdLst>
              <a:ahLst/>
              <a:cxnLst>
                <a:cxn ang="0">
                  <a:pos x="connsiteX0" y="connsiteY0"/>
                </a:cxn>
                <a:cxn ang="0">
                  <a:pos x="connsiteX1" y="connsiteY1"/>
                </a:cxn>
                <a:cxn ang="0">
                  <a:pos x="connsiteX2" y="connsiteY2"/>
                </a:cxn>
              </a:cxnLst>
              <a:rect l="l" t="t" r="r" b="b"/>
              <a:pathLst>
                <a:path w="5486" h="1371">
                  <a:moveTo>
                    <a:pt x="5486" y="1372"/>
                  </a:moveTo>
                  <a:cubicBezTo>
                    <a:pt x="3658" y="686"/>
                    <a:pt x="1829" y="229"/>
                    <a:pt x="0" y="0"/>
                  </a:cubicBezTo>
                  <a:cubicBezTo>
                    <a:pt x="1829" y="457"/>
                    <a:pt x="3658" y="914"/>
                    <a:pt x="5486" y="1372"/>
                  </a:cubicBezTo>
                  <a:close/>
                </a:path>
              </a:pathLst>
            </a:custGeom>
            <a:solidFill>
              <a:srgbClr val="FFFFFF"/>
            </a:solidFill>
            <a:ln w="2286" cap="flat">
              <a:noFill/>
              <a:prstDash val="solid"/>
              <a:miter/>
            </a:ln>
          </p:spPr>
          <p:txBody>
            <a:bodyPr rtlCol="0" anchor="ctr"/>
            <a:lstStyle/>
            <a:p>
              <a:endParaRPr lang="en-US"/>
            </a:p>
          </p:txBody>
        </p:sp>
        <p:sp>
          <p:nvSpPr>
            <p:cNvPr id="51" name="Freeform 114">
              <a:extLst>
                <a:ext uri="{FF2B5EF4-FFF2-40B4-BE49-F238E27FC236}">
                  <a16:creationId xmlns:a16="http://schemas.microsoft.com/office/drawing/2014/main" id="{8091BBB5-0E4F-DCBA-DA15-E418AA8CAF91}"/>
                </a:ext>
              </a:extLst>
            </p:cNvPr>
            <p:cNvSpPr/>
            <p:nvPr/>
          </p:nvSpPr>
          <p:spPr>
            <a:xfrm>
              <a:off x="2820847" y="6185001"/>
              <a:ext cx="3200" cy="228"/>
            </a:xfrm>
            <a:custGeom>
              <a:avLst/>
              <a:gdLst>
                <a:gd name="connsiteX0" fmla="*/ 3200 w 3200"/>
                <a:gd name="connsiteY0" fmla="*/ 228 h 228"/>
                <a:gd name="connsiteX1" fmla="*/ 0 w 3200"/>
                <a:gd name="connsiteY1" fmla="*/ 0 h 228"/>
                <a:gd name="connsiteX2" fmla="*/ 3200 w 3200"/>
                <a:gd name="connsiteY2" fmla="*/ 228 h 228"/>
              </a:gdLst>
              <a:ahLst/>
              <a:cxnLst>
                <a:cxn ang="0">
                  <a:pos x="connsiteX0" y="connsiteY0"/>
                </a:cxn>
                <a:cxn ang="0">
                  <a:pos x="connsiteX1" y="connsiteY1"/>
                </a:cxn>
                <a:cxn ang="0">
                  <a:pos x="connsiteX2" y="connsiteY2"/>
                </a:cxn>
              </a:cxnLst>
              <a:rect l="l" t="t" r="r" b="b"/>
              <a:pathLst>
                <a:path w="3200" h="228">
                  <a:moveTo>
                    <a:pt x="3200" y="228"/>
                  </a:moveTo>
                  <a:cubicBezTo>
                    <a:pt x="2057" y="228"/>
                    <a:pt x="914" y="0"/>
                    <a:pt x="0" y="0"/>
                  </a:cubicBezTo>
                  <a:cubicBezTo>
                    <a:pt x="914" y="228"/>
                    <a:pt x="2057" y="228"/>
                    <a:pt x="3200" y="228"/>
                  </a:cubicBezTo>
                  <a:close/>
                </a:path>
              </a:pathLst>
            </a:custGeom>
            <a:solidFill>
              <a:srgbClr val="FFFFFF"/>
            </a:solidFill>
            <a:ln w="2286" cap="flat">
              <a:noFill/>
              <a:prstDash val="solid"/>
              <a:miter/>
            </a:ln>
          </p:spPr>
          <p:txBody>
            <a:bodyPr rtlCol="0" anchor="ctr"/>
            <a:lstStyle/>
            <a:p>
              <a:endParaRPr lang="en-US"/>
            </a:p>
          </p:txBody>
        </p:sp>
        <p:sp>
          <p:nvSpPr>
            <p:cNvPr id="52" name="Freeform 115">
              <a:extLst>
                <a:ext uri="{FF2B5EF4-FFF2-40B4-BE49-F238E27FC236}">
                  <a16:creationId xmlns:a16="http://schemas.microsoft.com/office/drawing/2014/main" id="{1D145DF7-CD3D-2BF6-CE22-3382A365CE34}"/>
                </a:ext>
              </a:extLst>
            </p:cNvPr>
            <p:cNvSpPr/>
            <p:nvPr/>
          </p:nvSpPr>
          <p:spPr>
            <a:xfrm>
              <a:off x="2799130" y="6182258"/>
              <a:ext cx="2514" cy="685"/>
            </a:xfrm>
            <a:custGeom>
              <a:avLst/>
              <a:gdLst>
                <a:gd name="connsiteX0" fmla="*/ 0 w 2514"/>
                <a:gd name="connsiteY0" fmla="*/ 0 h 685"/>
                <a:gd name="connsiteX1" fmla="*/ 2515 w 2514"/>
                <a:gd name="connsiteY1" fmla="*/ 686 h 685"/>
                <a:gd name="connsiteX2" fmla="*/ 0 w 2514"/>
                <a:gd name="connsiteY2" fmla="*/ 0 h 685"/>
                <a:gd name="connsiteX3" fmla="*/ 0 w 2514"/>
                <a:gd name="connsiteY3" fmla="*/ 0 h 685"/>
              </a:gdLst>
              <a:ahLst/>
              <a:cxnLst>
                <a:cxn ang="0">
                  <a:pos x="connsiteX0" y="connsiteY0"/>
                </a:cxn>
                <a:cxn ang="0">
                  <a:pos x="connsiteX1" y="connsiteY1"/>
                </a:cxn>
                <a:cxn ang="0">
                  <a:pos x="connsiteX2" y="connsiteY2"/>
                </a:cxn>
                <a:cxn ang="0">
                  <a:pos x="connsiteX3" y="connsiteY3"/>
                </a:cxn>
              </a:cxnLst>
              <a:rect l="l" t="t" r="r" b="b"/>
              <a:pathLst>
                <a:path w="2514" h="685">
                  <a:moveTo>
                    <a:pt x="0" y="0"/>
                  </a:moveTo>
                  <a:cubicBezTo>
                    <a:pt x="686" y="229"/>
                    <a:pt x="1600" y="458"/>
                    <a:pt x="2515" y="686"/>
                  </a:cubicBezTo>
                  <a:cubicBezTo>
                    <a:pt x="1600" y="229"/>
                    <a:pt x="914" y="0"/>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53" name="Freeform 116">
              <a:extLst>
                <a:ext uri="{FF2B5EF4-FFF2-40B4-BE49-F238E27FC236}">
                  <a16:creationId xmlns:a16="http://schemas.microsoft.com/office/drawing/2014/main" id="{AA773B49-402A-AB5E-9CD7-6506B34B782A}"/>
                </a:ext>
              </a:extLst>
            </p:cNvPr>
            <p:cNvSpPr/>
            <p:nvPr/>
          </p:nvSpPr>
          <p:spPr>
            <a:xfrm>
              <a:off x="3566312" y="5717286"/>
              <a:ext cx="38862" cy="21945"/>
            </a:xfrm>
            <a:custGeom>
              <a:avLst/>
              <a:gdLst>
                <a:gd name="connsiteX0" fmla="*/ 38862 w 38862"/>
                <a:gd name="connsiteY0" fmla="*/ 0 h 21945"/>
                <a:gd name="connsiteX1" fmla="*/ 25832 w 38862"/>
                <a:gd name="connsiteY1" fmla="*/ 8001 h 21945"/>
                <a:gd name="connsiteX2" fmla="*/ 0 w 38862"/>
                <a:gd name="connsiteY2" fmla="*/ 21946 h 21945"/>
                <a:gd name="connsiteX3" fmla="*/ 25832 w 38862"/>
                <a:gd name="connsiteY3" fmla="*/ 8001 h 21945"/>
                <a:gd name="connsiteX4" fmla="*/ 38862 w 38862"/>
                <a:gd name="connsiteY4" fmla="*/ 0 h 2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21945">
                  <a:moveTo>
                    <a:pt x="38862" y="0"/>
                  </a:moveTo>
                  <a:cubicBezTo>
                    <a:pt x="34519" y="2286"/>
                    <a:pt x="30175" y="5029"/>
                    <a:pt x="25832" y="8001"/>
                  </a:cubicBezTo>
                  <a:cubicBezTo>
                    <a:pt x="17602" y="13716"/>
                    <a:pt x="8915" y="18059"/>
                    <a:pt x="0" y="21946"/>
                  </a:cubicBezTo>
                  <a:cubicBezTo>
                    <a:pt x="8915" y="18059"/>
                    <a:pt x="17602" y="13487"/>
                    <a:pt x="25832" y="8001"/>
                  </a:cubicBezTo>
                  <a:cubicBezTo>
                    <a:pt x="30175" y="5029"/>
                    <a:pt x="34519" y="2515"/>
                    <a:pt x="38862" y="0"/>
                  </a:cubicBezTo>
                  <a:close/>
                </a:path>
              </a:pathLst>
            </a:custGeom>
            <a:solidFill>
              <a:srgbClr val="FFFFFF"/>
            </a:solidFill>
            <a:ln w="2286" cap="flat">
              <a:noFill/>
              <a:prstDash val="solid"/>
              <a:miter/>
            </a:ln>
          </p:spPr>
          <p:txBody>
            <a:bodyPr rtlCol="0" anchor="ctr"/>
            <a:lstStyle/>
            <a:p>
              <a:endParaRPr lang="en-US"/>
            </a:p>
          </p:txBody>
        </p:sp>
        <p:sp>
          <p:nvSpPr>
            <p:cNvPr id="54" name="Freeform 117">
              <a:extLst>
                <a:ext uri="{FF2B5EF4-FFF2-40B4-BE49-F238E27FC236}">
                  <a16:creationId xmlns:a16="http://schemas.microsoft.com/office/drawing/2014/main" id="{896BD684-2016-3CC9-BD2C-76491C51B4F5}"/>
                </a:ext>
              </a:extLst>
            </p:cNvPr>
            <p:cNvSpPr/>
            <p:nvPr/>
          </p:nvSpPr>
          <p:spPr>
            <a:xfrm>
              <a:off x="3499961" y="5696483"/>
              <a:ext cx="1428" cy="22860"/>
            </a:xfrm>
            <a:custGeom>
              <a:avLst/>
              <a:gdLst>
                <a:gd name="connsiteX0" fmla="*/ 514 w 1428"/>
                <a:gd name="connsiteY0" fmla="*/ 22860 h 22860"/>
                <a:gd name="connsiteX1" fmla="*/ 514 w 1428"/>
                <a:gd name="connsiteY1" fmla="*/ 8459 h 22860"/>
                <a:gd name="connsiteX2" fmla="*/ 1429 w 1428"/>
                <a:gd name="connsiteY2" fmla="*/ 0 h 22860"/>
                <a:gd name="connsiteX3" fmla="*/ 514 w 1428"/>
                <a:gd name="connsiteY3" fmla="*/ 8459 h 22860"/>
                <a:gd name="connsiteX4" fmla="*/ 514 w 1428"/>
                <a:gd name="connsiteY4" fmla="*/ 22860 h 2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22860">
                  <a:moveTo>
                    <a:pt x="514" y="22860"/>
                  </a:moveTo>
                  <a:cubicBezTo>
                    <a:pt x="-171" y="18517"/>
                    <a:pt x="-171" y="13488"/>
                    <a:pt x="514" y="8459"/>
                  </a:cubicBezTo>
                  <a:cubicBezTo>
                    <a:pt x="972" y="5715"/>
                    <a:pt x="1200" y="2744"/>
                    <a:pt x="1429" y="0"/>
                  </a:cubicBezTo>
                  <a:cubicBezTo>
                    <a:pt x="1200" y="2744"/>
                    <a:pt x="743" y="5715"/>
                    <a:pt x="514" y="8459"/>
                  </a:cubicBezTo>
                  <a:cubicBezTo>
                    <a:pt x="-171" y="13488"/>
                    <a:pt x="-171" y="18288"/>
                    <a:pt x="514" y="22860"/>
                  </a:cubicBezTo>
                  <a:close/>
                </a:path>
              </a:pathLst>
            </a:custGeom>
            <a:solidFill>
              <a:srgbClr val="FFFFFF"/>
            </a:solidFill>
            <a:ln w="2286" cap="flat">
              <a:noFill/>
              <a:prstDash val="solid"/>
              <a:miter/>
            </a:ln>
          </p:spPr>
          <p:txBody>
            <a:bodyPr rtlCol="0" anchor="ctr"/>
            <a:lstStyle/>
            <a:p>
              <a:endParaRPr lang="en-US"/>
            </a:p>
          </p:txBody>
        </p:sp>
        <p:sp>
          <p:nvSpPr>
            <p:cNvPr id="55" name="Freeform 118">
              <a:extLst>
                <a:ext uri="{FF2B5EF4-FFF2-40B4-BE49-F238E27FC236}">
                  <a16:creationId xmlns:a16="http://schemas.microsoft.com/office/drawing/2014/main" id="{A99D1A55-5739-2D43-A7F5-73FD077F6773}"/>
                </a:ext>
              </a:extLst>
            </p:cNvPr>
            <p:cNvSpPr/>
            <p:nvPr/>
          </p:nvSpPr>
          <p:spPr>
            <a:xfrm>
              <a:off x="2757525" y="6042812"/>
              <a:ext cx="2286" cy="11658"/>
            </a:xfrm>
            <a:custGeom>
              <a:avLst/>
              <a:gdLst>
                <a:gd name="connsiteX0" fmla="*/ 0 w 2286"/>
                <a:gd name="connsiteY0" fmla="*/ 11659 h 11658"/>
                <a:gd name="connsiteX1" fmla="*/ 0 w 2286"/>
                <a:gd name="connsiteY1" fmla="*/ 0 h 11658"/>
                <a:gd name="connsiteX2" fmla="*/ 0 w 2286"/>
                <a:gd name="connsiteY2" fmla="*/ 11659 h 11658"/>
              </a:gdLst>
              <a:ahLst/>
              <a:cxnLst>
                <a:cxn ang="0">
                  <a:pos x="connsiteX0" y="connsiteY0"/>
                </a:cxn>
                <a:cxn ang="0">
                  <a:pos x="connsiteX1" y="connsiteY1"/>
                </a:cxn>
                <a:cxn ang="0">
                  <a:pos x="connsiteX2" y="connsiteY2"/>
                </a:cxn>
              </a:cxnLst>
              <a:rect l="l" t="t" r="r" b="b"/>
              <a:pathLst>
                <a:path w="2286" h="11658">
                  <a:moveTo>
                    <a:pt x="0" y="11659"/>
                  </a:moveTo>
                  <a:cubicBezTo>
                    <a:pt x="0" y="7773"/>
                    <a:pt x="0" y="3887"/>
                    <a:pt x="0" y="0"/>
                  </a:cubicBezTo>
                  <a:cubicBezTo>
                    <a:pt x="0" y="3887"/>
                    <a:pt x="0" y="7773"/>
                    <a:pt x="0" y="11659"/>
                  </a:cubicBezTo>
                  <a:close/>
                </a:path>
              </a:pathLst>
            </a:custGeom>
            <a:solidFill>
              <a:srgbClr val="FFFFFF"/>
            </a:solidFill>
            <a:ln w="2286" cap="flat">
              <a:noFill/>
              <a:prstDash val="solid"/>
              <a:miter/>
            </a:ln>
          </p:spPr>
          <p:txBody>
            <a:bodyPr rtlCol="0" anchor="ctr"/>
            <a:lstStyle/>
            <a:p>
              <a:endParaRPr lang="en-US"/>
            </a:p>
          </p:txBody>
        </p:sp>
        <p:sp>
          <p:nvSpPr>
            <p:cNvPr id="56" name="Freeform 119">
              <a:extLst>
                <a:ext uri="{FF2B5EF4-FFF2-40B4-BE49-F238E27FC236}">
                  <a16:creationId xmlns:a16="http://schemas.microsoft.com/office/drawing/2014/main" id="{9C06D3FA-3851-5115-73B2-AB112F1E516F}"/>
                </a:ext>
              </a:extLst>
            </p:cNvPr>
            <p:cNvSpPr/>
            <p:nvPr/>
          </p:nvSpPr>
          <p:spPr>
            <a:xfrm>
              <a:off x="3689985" y="5704255"/>
              <a:ext cx="46405" cy="18973"/>
            </a:xfrm>
            <a:custGeom>
              <a:avLst/>
              <a:gdLst>
                <a:gd name="connsiteX0" fmla="*/ 46406 w 46405"/>
                <a:gd name="connsiteY0" fmla="*/ 18974 h 18973"/>
                <a:gd name="connsiteX1" fmla="*/ 14859 w 46405"/>
                <a:gd name="connsiteY1" fmla="*/ 3200 h 18973"/>
                <a:gd name="connsiteX2" fmla="*/ 0 w 46405"/>
                <a:gd name="connsiteY2" fmla="*/ 0 h 18973"/>
                <a:gd name="connsiteX3" fmla="*/ 14859 w 46405"/>
                <a:gd name="connsiteY3" fmla="*/ 3200 h 18973"/>
                <a:gd name="connsiteX4" fmla="*/ 46406 w 46405"/>
                <a:gd name="connsiteY4" fmla="*/ 18974 h 1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5" h="18973">
                  <a:moveTo>
                    <a:pt x="46406" y="18974"/>
                  </a:moveTo>
                  <a:cubicBezTo>
                    <a:pt x="36805" y="11658"/>
                    <a:pt x="26060" y="6401"/>
                    <a:pt x="14859" y="3200"/>
                  </a:cubicBezTo>
                  <a:cubicBezTo>
                    <a:pt x="9830" y="1829"/>
                    <a:pt x="5029" y="686"/>
                    <a:pt x="0" y="0"/>
                  </a:cubicBezTo>
                  <a:cubicBezTo>
                    <a:pt x="4801" y="914"/>
                    <a:pt x="9830" y="1829"/>
                    <a:pt x="14859" y="3200"/>
                  </a:cubicBezTo>
                  <a:cubicBezTo>
                    <a:pt x="26060" y="6172"/>
                    <a:pt x="36805" y="11430"/>
                    <a:pt x="46406" y="18974"/>
                  </a:cubicBezTo>
                  <a:close/>
                </a:path>
              </a:pathLst>
            </a:custGeom>
            <a:solidFill>
              <a:srgbClr val="FFFFFF"/>
            </a:solidFill>
            <a:ln w="2286" cap="flat">
              <a:noFill/>
              <a:prstDash val="solid"/>
              <a:miter/>
            </a:ln>
          </p:spPr>
          <p:txBody>
            <a:bodyPr rtlCol="0" anchor="ctr"/>
            <a:lstStyle/>
            <a:p>
              <a:endParaRPr lang="en-US"/>
            </a:p>
          </p:txBody>
        </p:sp>
        <p:sp>
          <p:nvSpPr>
            <p:cNvPr id="57" name="Freeform 120">
              <a:extLst>
                <a:ext uri="{FF2B5EF4-FFF2-40B4-BE49-F238E27FC236}">
                  <a16:creationId xmlns:a16="http://schemas.microsoft.com/office/drawing/2014/main" id="{1B6C9EA5-074E-035D-C219-CB202BCFCC25}"/>
                </a:ext>
              </a:extLst>
            </p:cNvPr>
            <p:cNvSpPr/>
            <p:nvPr/>
          </p:nvSpPr>
          <p:spPr>
            <a:xfrm>
              <a:off x="3467785" y="6158484"/>
              <a:ext cx="10515" cy="15087"/>
            </a:xfrm>
            <a:custGeom>
              <a:avLst/>
              <a:gdLst>
                <a:gd name="connsiteX0" fmla="*/ 0 w 10515"/>
                <a:gd name="connsiteY0" fmla="*/ 15088 h 15087"/>
                <a:gd name="connsiteX1" fmla="*/ 6858 w 10515"/>
                <a:gd name="connsiteY1" fmla="*/ 6401 h 15087"/>
                <a:gd name="connsiteX2" fmla="*/ 10516 w 10515"/>
                <a:gd name="connsiteY2" fmla="*/ 0 h 15087"/>
                <a:gd name="connsiteX3" fmla="*/ 6858 w 10515"/>
                <a:gd name="connsiteY3" fmla="*/ 6401 h 15087"/>
                <a:gd name="connsiteX4" fmla="*/ 0 w 10515"/>
                <a:gd name="connsiteY4" fmla="*/ 15088 h 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 h="15087">
                  <a:moveTo>
                    <a:pt x="0" y="15088"/>
                  </a:moveTo>
                  <a:cubicBezTo>
                    <a:pt x="2515" y="12573"/>
                    <a:pt x="4572" y="9601"/>
                    <a:pt x="6858" y="6401"/>
                  </a:cubicBezTo>
                  <a:cubicBezTo>
                    <a:pt x="8230" y="4343"/>
                    <a:pt x="9601" y="2057"/>
                    <a:pt x="10516" y="0"/>
                  </a:cubicBezTo>
                  <a:cubicBezTo>
                    <a:pt x="9373" y="2286"/>
                    <a:pt x="8230" y="4343"/>
                    <a:pt x="6858" y="6401"/>
                  </a:cubicBezTo>
                  <a:cubicBezTo>
                    <a:pt x="4572" y="9830"/>
                    <a:pt x="2286" y="12573"/>
                    <a:pt x="0" y="15088"/>
                  </a:cubicBezTo>
                  <a:close/>
                </a:path>
              </a:pathLst>
            </a:custGeom>
            <a:solidFill>
              <a:srgbClr val="FFFFFF"/>
            </a:solidFill>
            <a:ln w="2286" cap="flat">
              <a:noFill/>
              <a:prstDash val="solid"/>
              <a:miter/>
            </a:ln>
          </p:spPr>
          <p:txBody>
            <a:bodyPr rtlCol="0" anchor="ctr"/>
            <a:lstStyle/>
            <a:p>
              <a:endParaRPr lang="en-US"/>
            </a:p>
          </p:txBody>
        </p:sp>
        <p:sp>
          <p:nvSpPr>
            <p:cNvPr id="58" name="Freeform 121">
              <a:extLst>
                <a:ext uri="{FF2B5EF4-FFF2-40B4-BE49-F238E27FC236}">
                  <a16:creationId xmlns:a16="http://schemas.microsoft.com/office/drawing/2014/main" id="{91AB2792-494A-63FF-609F-4E1F7F9546D8}"/>
                </a:ext>
              </a:extLst>
            </p:cNvPr>
            <p:cNvSpPr/>
            <p:nvPr/>
          </p:nvSpPr>
          <p:spPr>
            <a:xfrm>
              <a:off x="3583914" y="5926912"/>
              <a:ext cx="91211" cy="18489"/>
            </a:xfrm>
            <a:custGeom>
              <a:avLst/>
              <a:gdLst>
                <a:gd name="connsiteX0" fmla="*/ 14402 w 91211"/>
                <a:gd name="connsiteY0" fmla="*/ 5944 h 18489"/>
                <a:gd name="connsiteX1" fmla="*/ 0 w 91211"/>
                <a:gd name="connsiteY1" fmla="*/ 0 h 18489"/>
                <a:gd name="connsiteX2" fmla="*/ 14402 w 91211"/>
                <a:gd name="connsiteY2" fmla="*/ 5944 h 18489"/>
                <a:gd name="connsiteX3" fmla="*/ 91211 w 91211"/>
                <a:gd name="connsiteY3" fmla="*/ 18288 h 18489"/>
                <a:gd name="connsiteX4" fmla="*/ 14402 w 91211"/>
                <a:gd name="connsiteY4" fmla="*/ 5944 h 1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1" h="18489">
                  <a:moveTo>
                    <a:pt x="14402" y="5944"/>
                  </a:moveTo>
                  <a:cubicBezTo>
                    <a:pt x="9830" y="3429"/>
                    <a:pt x="4801" y="1372"/>
                    <a:pt x="0" y="0"/>
                  </a:cubicBezTo>
                  <a:cubicBezTo>
                    <a:pt x="4801" y="1600"/>
                    <a:pt x="9601" y="3658"/>
                    <a:pt x="14402" y="5944"/>
                  </a:cubicBezTo>
                  <a:cubicBezTo>
                    <a:pt x="44806" y="15545"/>
                    <a:pt x="70180" y="19203"/>
                    <a:pt x="91211" y="18288"/>
                  </a:cubicBezTo>
                  <a:cubicBezTo>
                    <a:pt x="69952" y="19431"/>
                    <a:pt x="44577" y="15774"/>
                    <a:pt x="14402" y="5944"/>
                  </a:cubicBezTo>
                  <a:close/>
                </a:path>
              </a:pathLst>
            </a:custGeom>
            <a:solidFill>
              <a:srgbClr val="FFFFFF"/>
            </a:solidFill>
            <a:ln w="2286" cap="flat">
              <a:noFill/>
              <a:prstDash val="solid"/>
              <a:miter/>
            </a:ln>
          </p:spPr>
          <p:txBody>
            <a:bodyPr rtlCol="0" anchor="ctr"/>
            <a:lstStyle/>
            <a:p>
              <a:endParaRPr lang="en-US"/>
            </a:p>
          </p:txBody>
        </p:sp>
        <p:sp>
          <p:nvSpPr>
            <p:cNvPr id="59" name="Freeform 122">
              <a:extLst>
                <a:ext uri="{FF2B5EF4-FFF2-40B4-BE49-F238E27FC236}">
                  <a16:creationId xmlns:a16="http://schemas.microsoft.com/office/drawing/2014/main" id="{9734FDE8-2EFD-AD56-BA41-CA99E17C2043}"/>
                </a:ext>
              </a:extLst>
            </p:cNvPr>
            <p:cNvSpPr/>
            <p:nvPr/>
          </p:nvSpPr>
          <p:spPr>
            <a:xfrm>
              <a:off x="2881884" y="6187744"/>
              <a:ext cx="4800" cy="228"/>
            </a:xfrm>
            <a:custGeom>
              <a:avLst/>
              <a:gdLst>
                <a:gd name="connsiteX0" fmla="*/ 4801 w 4800"/>
                <a:gd name="connsiteY0" fmla="*/ 228 h 228"/>
                <a:gd name="connsiteX1" fmla="*/ 0 w 4800"/>
                <a:gd name="connsiteY1" fmla="*/ 0 h 228"/>
                <a:gd name="connsiteX2" fmla="*/ 4801 w 4800"/>
                <a:gd name="connsiteY2" fmla="*/ 228 h 228"/>
              </a:gdLst>
              <a:ahLst/>
              <a:cxnLst>
                <a:cxn ang="0">
                  <a:pos x="connsiteX0" y="connsiteY0"/>
                </a:cxn>
                <a:cxn ang="0">
                  <a:pos x="connsiteX1" y="connsiteY1"/>
                </a:cxn>
                <a:cxn ang="0">
                  <a:pos x="connsiteX2" y="connsiteY2"/>
                </a:cxn>
              </a:cxnLst>
              <a:rect l="l" t="t" r="r" b="b"/>
              <a:pathLst>
                <a:path w="4800" h="228">
                  <a:moveTo>
                    <a:pt x="4801" y="228"/>
                  </a:moveTo>
                  <a:cubicBezTo>
                    <a:pt x="3200" y="228"/>
                    <a:pt x="1600" y="228"/>
                    <a:pt x="0" y="0"/>
                  </a:cubicBezTo>
                  <a:cubicBezTo>
                    <a:pt x="1600" y="228"/>
                    <a:pt x="3200" y="228"/>
                    <a:pt x="4801" y="228"/>
                  </a:cubicBezTo>
                  <a:close/>
                </a:path>
              </a:pathLst>
            </a:custGeom>
            <a:solidFill>
              <a:srgbClr val="FFFFFF"/>
            </a:solidFill>
            <a:ln w="2286" cap="flat">
              <a:noFill/>
              <a:prstDash val="solid"/>
              <a:miter/>
            </a:ln>
          </p:spPr>
          <p:txBody>
            <a:bodyPr rtlCol="0" anchor="ctr"/>
            <a:lstStyle/>
            <a:p>
              <a:endParaRPr lang="en-US"/>
            </a:p>
          </p:txBody>
        </p:sp>
        <p:sp>
          <p:nvSpPr>
            <p:cNvPr id="60" name="Freeform 123">
              <a:extLst>
                <a:ext uri="{FF2B5EF4-FFF2-40B4-BE49-F238E27FC236}">
                  <a16:creationId xmlns:a16="http://schemas.microsoft.com/office/drawing/2014/main" id="{697A7281-938C-61EC-D543-058A26B43DA6}"/>
                </a:ext>
              </a:extLst>
            </p:cNvPr>
            <p:cNvSpPr/>
            <p:nvPr/>
          </p:nvSpPr>
          <p:spPr>
            <a:xfrm>
              <a:off x="3668039" y="5702198"/>
              <a:ext cx="21945" cy="2057"/>
            </a:xfrm>
            <a:custGeom>
              <a:avLst/>
              <a:gdLst>
                <a:gd name="connsiteX0" fmla="*/ 0 w 21945"/>
                <a:gd name="connsiteY0" fmla="*/ 0 h 2057"/>
                <a:gd name="connsiteX1" fmla="*/ 21946 w 21945"/>
                <a:gd name="connsiteY1" fmla="*/ 2058 h 2057"/>
                <a:gd name="connsiteX2" fmla="*/ 0 w 21945"/>
                <a:gd name="connsiteY2" fmla="*/ 0 h 2057"/>
              </a:gdLst>
              <a:ahLst/>
              <a:cxnLst>
                <a:cxn ang="0">
                  <a:pos x="connsiteX0" y="connsiteY0"/>
                </a:cxn>
                <a:cxn ang="0">
                  <a:pos x="connsiteX1" y="connsiteY1"/>
                </a:cxn>
                <a:cxn ang="0">
                  <a:pos x="connsiteX2" y="connsiteY2"/>
                </a:cxn>
              </a:cxnLst>
              <a:rect l="l" t="t" r="r" b="b"/>
              <a:pathLst>
                <a:path w="21945" h="2057">
                  <a:moveTo>
                    <a:pt x="0" y="0"/>
                  </a:moveTo>
                  <a:cubicBezTo>
                    <a:pt x="7315" y="0"/>
                    <a:pt x="14630" y="915"/>
                    <a:pt x="21946" y="2058"/>
                  </a:cubicBezTo>
                  <a:cubicBezTo>
                    <a:pt x="14402" y="686"/>
                    <a:pt x="7087" y="0"/>
                    <a:pt x="0" y="0"/>
                  </a:cubicBezTo>
                  <a:close/>
                </a:path>
              </a:pathLst>
            </a:custGeom>
            <a:solidFill>
              <a:srgbClr val="FFFFFF"/>
            </a:solidFill>
            <a:ln w="2286" cap="flat">
              <a:noFill/>
              <a:prstDash val="solid"/>
              <a:miter/>
            </a:ln>
          </p:spPr>
          <p:txBody>
            <a:bodyPr rtlCol="0" anchor="ctr"/>
            <a:lstStyle/>
            <a:p>
              <a:endParaRPr lang="en-US"/>
            </a:p>
          </p:txBody>
        </p:sp>
        <p:sp>
          <p:nvSpPr>
            <p:cNvPr id="61" name="Freeform 124">
              <a:extLst>
                <a:ext uri="{FF2B5EF4-FFF2-40B4-BE49-F238E27FC236}">
                  <a16:creationId xmlns:a16="http://schemas.microsoft.com/office/drawing/2014/main" id="{387A0BBD-6F5D-8D7C-B3F9-30EF084BCFFA}"/>
                </a:ext>
              </a:extLst>
            </p:cNvPr>
            <p:cNvSpPr/>
            <p:nvPr/>
          </p:nvSpPr>
          <p:spPr>
            <a:xfrm>
              <a:off x="3605174" y="5706541"/>
              <a:ext cx="27203" cy="10744"/>
            </a:xfrm>
            <a:custGeom>
              <a:avLst/>
              <a:gdLst>
                <a:gd name="connsiteX0" fmla="*/ 0 w 27203"/>
                <a:gd name="connsiteY0" fmla="*/ 10744 h 10744"/>
                <a:gd name="connsiteX1" fmla="*/ 27203 w 27203"/>
                <a:gd name="connsiteY1" fmla="*/ 0 h 10744"/>
                <a:gd name="connsiteX2" fmla="*/ 0 w 27203"/>
                <a:gd name="connsiteY2" fmla="*/ 10744 h 10744"/>
              </a:gdLst>
              <a:ahLst/>
              <a:cxnLst>
                <a:cxn ang="0">
                  <a:pos x="connsiteX0" y="connsiteY0"/>
                </a:cxn>
                <a:cxn ang="0">
                  <a:pos x="connsiteX1" y="connsiteY1"/>
                </a:cxn>
                <a:cxn ang="0">
                  <a:pos x="connsiteX2" y="connsiteY2"/>
                </a:cxn>
              </a:cxnLst>
              <a:rect l="l" t="t" r="r" b="b"/>
              <a:pathLst>
                <a:path w="27203" h="10744">
                  <a:moveTo>
                    <a:pt x="0" y="10744"/>
                  </a:moveTo>
                  <a:cubicBezTo>
                    <a:pt x="8915" y="5943"/>
                    <a:pt x="17831" y="2514"/>
                    <a:pt x="27203" y="0"/>
                  </a:cubicBezTo>
                  <a:cubicBezTo>
                    <a:pt x="18059" y="2514"/>
                    <a:pt x="8915" y="6172"/>
                    <a:pt x="0" y="10744"/>
                  </a:cubicBezTo>
                  <a:close/>
                </a:path>
              </a:pathLst>
            </a:custGeom>
            <a:solidFill>
              <a:srgbClr val="FFFFFF"/>
            </a:solidFill>
            <a:ln w="2286" cap="flat">
              <a:noFill/>
              <a:prstDash val="solid"/>
              <a:miter/>
            </a:ln>
          </p:spPr>
          <p:txBody>
            <a:bodyPr rtlCol="0" anchor="ctr"/>
            <a:lstStyle/>
            <a:p>
              <a:endParaRPr lang="en-US"/>
            </a:p>
          </p:txBody>
        </p:sp>
        <p:sp>
          <p:nvSpPr>
            <p:cNvPr id="62" name="Freeform 125">
              <a:extLst>
                <a:ext uri="{FF2B5EF4-FFF2-40B4-BE49-F238E27FC236}">
                  <a16:creationId xmlns:a16="http://schemas.microsoft.com/office/drawing/2014/main" id="{62BCC1A0-CCC2-EA9A-86F6-2EADF1F2D3C0}"/>
                </a:ext>
              </a:extLst>
            </p:cNvPr>
            <p:cNvSpPr/>
            <p:nvPr/>
          </p:nvSpPr>
          <p:spPr>
            <a:xfrm>
              <a:off x="3744620" y="5730316"/>
              <a:ext cx="9829" cy="11430"/>
            </a:xfrm>
            <a:custGeom>
              <a:avLst/>
              <a:gdLst>
                <a:gd name="connsiteX0" fmla="*/ 0 w 9829"/>
                <a:gd name="connsiteY0" fmla="*/ 0 h 11430"/>
                <a:gd name="connsiteX1" fmla="*/ 9830 w 9829"/>
                <a:gd name="connsiteY1" fmla="*/ 11430 h 11430"/>
                <a:gd name="connsiteX2" fmla="*/ 0 w 9829"/>
                <a:gd name="connsiteY2" fmla="*/ 0 h 11430"/>
              </a:gdLst>
              <a:ahLst/>
              <a:cxnLst>
                <a:cxn ang="0">
                  <a:pos x="connsiteX0" y="connsiteY0"/>
                </a:cxn>
                <a:cxn ang="0">
                  <a:pos x="connsiteX1" y="connsiteY1"/>
                </a:cxn>
                <a:cxn ang="0">
                  <a:pos x="connsiteX2" y="connsiteY2"/>
                </a:cxn>
              </a:cxnLst>
              <a:rect l="l" t="t" r="r" b="b"/>
              <a:pathLst>
                <a:path w="9829" h="11430">
                  <a:moveTo>
                    <a:pt x="0" y="0"/>
                  </a:moveTo>
                  <a:cubicBezTo>
                    <a:pt x="3429" y="3429"/>
                    <a:pt x="6858" y="7315"/>
                    <a:pt x="9830" y="11430"/>
                  </a:cubicBezTo>
                  <a:cubicBezTo>
                    <a:pt x="6629" y="7315"/>
                    <a:pt x="3429" y="3658"/>
                    <a:pt x="0" y="0"/>
                  </a:cubicBezTo>
                  <a:close/>
                </a:path>
              </a:pathLst>
            </a:custGeom>
            <a:solidFill>
              <a:srgbClr val="FFFFFF"/>
            </a:solidFill>
            <a:ln w="2286" cap="flat">
              <a:noFill/>
              <a:prstDash val="solid"/>
              <a:miter/>
            </a:ln>
          </p:spPr>
          <p:txBody>
            <a:bodyPr rtlCol="0" anchor="ctr"/>
            <a:lstStyle/>
            <a:p>
              <a:endParaRPr lang="en-US"/>
            </a:p>
          </p:txBody>
        </p:sp>
        <p:sp>
          <p:nvSpPr>
            <p:cNvPr id="63" name="Freeform 126">
              <a:extLst>
                <a:ext uri="{FF2B5EF4-FFF2-40B4-BE49-F238E27FC236}">
                  <a16:creationId xmlns:a16="http://schemas.microsoft.com/office/drawing/2014/main" id="{0863C26E-9A60-30E2-49F0-EC63FD0966CD}"/>
                </a:ext>
              </a:extLst>
            </p:cNvPr>
            <p:cNvSpPr/>
            <p:nvPr/>
          </p:nvSpPr>
          <p:spPr>
            <a:xfrm>
              <a:off x="3754221" y="5741746"/>
              <a:ext cx="6400" cy="9829"/>
            </a:xfrm>
            <a:custGeom>
              <a:avLst/>
              <a:gdLst>
                <a:gd name="connsiteX0" fmla="*/ 0 w 6400"/>
                <a:gd name="connsiteY0" fmla="*/ 0 h 9829"/>
                <a:gd name="connsiteX1" fmla="*/ 6401 w 6400"/>
                <a:gd name="connsiteY1" fmla="*/ 9830 h 9829"/>
                <a:gd name="connsiteX2" fmla="*/ 0 w 6400"/>
                <a:gd name="connsiteY2" fmla="*/ 0 h 9829"/>
              </a:gdLst>
              <a:ahLst/>
              <a:cxnLst>
                <a:cxn ang="0">
                  <a:pos x="connsiteX0" y="connsiteY0"/>
                </a:cxn>
                <a:cxn ang="0">
                  <a:pos x="connsiteX1" y="connsiteY1"/>
                </a:cxn>
                <a:cxn ang="0">
                  <a:pos x="connsiteX2" y="connsiteY2"/>
                </a:cxn>
              </a:cxnLst>
              <a:rect l="l" t="t" r="r" b="b"/>
              <a:pathLst>
                <a:path w="6400" h="9829">
                  <a:moveTo>
                    <a:pt x="0" y="0"/>
                  </a:moveTo>
                  <a:cubicBezTo>
                    <a:pt x="2286" y="3201"/>
                    <a:pt x="4343" y="6401"/>
                    <a:pt x="6401" y="9830"/>
                  </a:cubicBezTo>
                  <a:cubicBezTo>
                    <a:pt x="4343" y="6630"/>
                    <a:pt x="2286" y="3201"/>
                    <a:pt x="0" y="0"/>
                  </a:cubicBezTo>
                  <a:close/>
                </a:path>
              </a:pathLst>
            </a:custGeom>
            <a:solidFill>
              <a:srgbClr val="FFFFFF"/>
            </a:solidFill>
            <a:ln w="2286" cap="flat">
              <a:noFill/>
              <a:prstDash val="solid"/>
              <a:miter/>
            </a:ln>
          </p:spPr>
          <p:txBody>
            <a:bodyPr rtlCol="0" anchor="ctr"/>
            <a:lstStyle/>
            <a:p>
              <a:endParaRPr lang="en-US"/>
            </a:p>
          </p:txBody>
        </p:sp>
        <p:sp>
          <p:nvSpPr>
            <p:cNvPr id="64" name="Freeform 127">
              <a:extLst>
                <a:ext uri="{FF2B5EF4-FFF2-40B4-BE49-F238E27FC236}">
                  <a16:creationId xmlns:a16="http://schemas.microsoft.com/office/drawing/2014/main" id="{E4C1E361-5FB9-1674-ACEA-04829E066B97}"/>
                </a:ext>
              </a:extLst>
            </p:cNvPr>
            <p:cNvSpPr/>
            <p:nvPr/>
          </p:nvSpPr>
          <p:spPr>
            <a:xfrm>
              <a:off x="3512362" y="5742203"/>
              <a:ext cx="3657" cy="2514"/>
            </a:xfrm>
            <a:custGeom>
              <a:avLst/>
              <a:gdLst>
                <a:gd name="connsiteX0" fmla="*/ 0 w 3657"/>
                <a:gd name="connsiteY0" fmla="*/ 0 h 2514"/>
                <a:gd name="connsiteX1" fmla="*/ 3658 w 3657"/>
                <a:gd name="connsiteY1" fmla="*/ 2515 h 2514"/>
                <a:gd name="connsiteX2" fmla="*/ 0 w 3657"/>
                <a:gd name="connsiteY2" fmla="*/ 0 h 2514"/>
              </a:gdLst>
              <a:ahLst/>
              <a:cxnLst>
                <a:cxn ang="0">
                  <a:pos x="connsiteX0" y="connsiteY0"/>
                </a:cxn>
                <a:cxn ang="0">
                  <a:pos x="connsiteX1" y="connsiteY1"/>
                </a:cxn>
                <a:cxn ang="0">
                  <a:pos x="connsiteX2" y="connsiteY2"/>
                </a:cxn>
              </a:cxnLst>
              <a:rect l="l" t="t" r="r" b="b"/>
              <a:pathLst>
                <a:path w="3657" h="2514">
                  <a:moveTo>
                    <a:pt x="0" y="0"/>
                  </a:moveTo>
                  <a:cubicBezTo>
                    <a:pt x="1143" y="915"/>
                    <a:pt x="2286" y="1829"/>
                    <a:pt x="3658" y="2515"/>
                  </a:cubicBezTo>
                  <a:cubicBezTo>
                    <a:pt x="2286" y="1829"/>
                    <a:pt x="1143" y="915"/>
                    <a:pt x="0" y="0"/>
                  </a:cubicBezTo>
                  <a:close/>
                </a:path>
              </a:pathLst>
            </a:custGeom>
            <a:solidFill>
              <a:srgbClr val="FFFFFF"/>
            </a:solidFill>
            <a:ln w="2286" cap="flat">
              <a:noFill/>
              <a:prstDash val="solid"/>
              <a:miter/>
            </a:ln>
          </p:spPr>
          <p:txBody>
            <a:bodyPr rtlCol="0" anchor="ctr"/>
            <a:lstStyle/>
            <a:p>
              <a:endParaRPr lang="en-US"/>
            </a:p>
          </p:txBody>
        </p:sp>
        <p:sp>
          <p:nvSpPr>
            <p:cNvPr id="65" name="Freeform 128">
              <a:extLst>
                <a:ext uri="{FF2B5EF4-FFF2-40B4-BE49-F238E27FC236}">
                  <a16:creationId xmlns:a16="http://schemas.microsoft.com/office/drawing/2014/main" id="{5F156C07-EC06-05F4-4C7E-BA76227D261E}"/>
                </a:ext>
              </a:extLst>
            </p:cNvPr>
            <p:cNvSpPr/>
            <p:nvPr/>
          </p:nvSpPr>
          <p:spPr>
            <a:xfrm>
              <a:off x="3501161" y="5978575"/>
              <a:ext cx="1371" cy="14630"/>
            </a:xfrm>
            <a:custGeom>
              <a:avLst/>
              <a:gdLst>
                <a:gd name="connsiteX0" fmla="*/ 1372 w 1371"/>
                <a:gd name="connsiteY0" fmla="*/ 0 h 14630"/>
                <a:gd name="connsiteX1" fmla="*/ 0 w 1371"/>
                <a:gd name="connsiteY1" fmla="*/ 14630 h 14630"/>
                <a:gd name="connsiteX2" fmla="*/ 1372 w 1371"/>
                <a:gd name="connsiteY2" fmla="*/ 0 h 14630"/>
              </a:gdLst>
              <a:ahLst/>
              <a:cxnLst>
                <a:cxn ang="0">
                  <a:pos x="connsiteX0" y="connsiteY0"/>
                </a:cxn>
                <a:cxn ang="0">
                  <a:pos x="connsiteX1" y="connsiteY1"/>
                </a:cxn>
                <a:cxn ang="0">
                  <a:pos x="connsiteX2" y="connsiteY2"/>
                </a:cxn>
              </a:cxnLst>
              <a:rect l="l" t="t" r="r" b="b"/>
              <a:pathLst>
                <a:path w="1371" h="14630">
                  <a:moveTo>
                    <a:pt x="1372" y="0"/>
                  </a:moveTo>
                  <a:cubicBezTo>
                    <a:pt x="686" y="4800"/>
                    <a:pt x="229" y="9830"/>
                    <a:pt x="0" y="14630"/>
                  </a:cubicBezTo>
                  <a:cubicBezTo>
                    <a:pt x="229" y="9601"/>
                    <a:pt x="914" y="4800"/>
                    <a:pt x="1372" y="0"/>
                  </a:cubicBezTo>
                  <a:close/>
                </a:path>
              </a:pathLst>
            </a:custGeom>
            <a:solidFill>
              <a:srgbClr val="FFFFFF"/>
            </a:solidFill>
            <a:ln w="2286" cap="flat">
              <a:noFill/>
              <a:prstDash val="solid"/>
              <a:miter/>
            </a:ln>
          </p:spPr>
          <p:txBody>
            <a:bodyPr rtlCol="0" anchor="ctr"/>
            <a:lstStyle/>
            <a:p>
              <a:endParaRPr lang="en-US"/>
            </a:p>
          </p:txBody>
        </p:sp>
        <p:sp>
          <p:nvSpPr>
            <p:cNvPr id="66" name="Freeform 129">
              <a:extLst>
                <a:ext uri="{FF2B5EF4-FFF2-40B4-BE49-F238E27FC236}">
                  <a16:creationId xmlns:a16="http://schemas.microsoft.com/office/drawing/2014/main" id="{A5685826-0A6C-1FEB-0CDD-15443761EDEC}"/>
                </a:ext>
              </a:extLst>
            </p:cNvPr>
            <p:cNvSpPr/>
            <p:nvPr/>
          </p:nvSpPr>
          <p:spPr>
            <a:xfrm>
              <a:off x="3501390" y="5671108"/>
              <a:ext cx="2286" cy="25374"/>
            </a:xfrm>
            <a:custGeom>
              <a:avLst/>
              <a:gdLst>
                <a:gd name="connsiteX0" fmla="*/ 2286 w 2286"/>
                <a:gd name="connsiteY0" fmla="*/ 0 h 25374"/>
                <a:gd name="connsiteX1" fmla="*/ 0 w 2286"/>
                <a:gd name="connsiteY1" fmla="*/ 25374 h 25374"/>
                <a:gd name="connsiteX2" fmla="*/ 2286 w 2286"/>
                <a:gd name="connsiteY2" fmla="*/ 0 h 25374"/>
              </a:gdLst>
              <a:ahLst/>
              <a:cxnLst>
                <a:cxn ang="0">
                  <a:pos x="connsiteX0" y="connsiteY0"/>
                </a:cxn>
                <a:cxn ang="0">
                  <a:pos x="connsiteX1" y="connsiteY1"/>
                </a:cxn>
                <a:cxn ang="0">
                  <a:pos x="connsiteX2" y="connsiteY2"/>
                </a:cxn>
              </a:cxnLst>
              <a:rect l="l" t="t" r="r" b="b"/>
              <a:pathLst>
                <a:path w="2286" h="25374">
                  <a:moveTo>
                    <a:pt x="2286" y="0"/>
                  </a:moveTo>
                  <a:cubicBezTo>
                    <a:pt x="1829" y="8458"/>
                    <a:pt x="914" y="16916"/>
                    <a:pt x="0" y="25374"/>
                  </a:cubicBezTo>
                  <a:cubicBezTo>
                    <a:pt x="914" y="16916"/>
                    <a:pt x="1829" y="8458"/>
                    <a:pt x="2286" y="0"/>
                  </a:cubicBezTo>
                  <a:close/>
                </a:path>
              </a:pathLst>
            </a:custGeom>
            <a:solidFill>
              <a:srgbClr val="FFFFFF"/>
            </a:solidFill>
            <a:ln w="2286" cap="flat">
              <a:noFill/>
              <a:prstDash val="solid"/>
              <a:miter/>
            </a:ln>
          </p:spPr>
          <p:txBody>
            <a:bodyPr rtlCol="0" anchor="ctr"/>
            <a:lstStyle/>
            <a:p>
              <a:endParaRPr lang="en-US"/>
            </a:p>
          </p:txBody>
        </p:sp>
        <p:sp>
          <p:nvSpPr>
            <p:cNvPr id="67" name="Freeform 130">
              <a:extLst>
                <a:ext uri="{FF2B5EF4-FFF2-40B4-BE49-F238E27FC236}">
                  <a16:creationId xmlns:a16="http://schemas.microsoft.com/office/drawing/2014/main" id="{1EDCD089-9522-431A-79F1-82A5ADB4B0DC}"/>
                </a:ext>
              </a:extLst>
            </p:cNvPr>
            <p:cNvSpPr/>
            <p:nvPr/>
          </p:nvSpPr>
          <p:spPr>
            <a:xfrm>
              <a:off x="3537966" y="5923940"/>
              <a:ext cx="7772" cy="914"/>
            </a:xfrm>
            <a:custGeom>
              <a:avLst/>
              <a:gdLst>
                <a:gd name="connsiteX0" fmla="*/ 7772 w 7772"/>
                <a:gd name="connsiteY0" fmla="*/ 0 h 914"/>
                <a:gd name="connsiteX1" fmla="*/ 0 w 7772"/>
                <a:gd name="connsiteY1" fmla="*/ 915 h 914"/>
                <a:gd name="connsiteX2" fmla="*/ 7772 w 7772"/>
                <a:gd name="connsiteY2" fmla="*/ 0 h 914"/>
              </a:gdLst>
              <a:ahLst/>
              <a:cxnLst>
                <a:cxn ang="0">
                  <a:pos x="connsiteX0" y="connsiteY0"/>
                </a:cxn>
                <a:cxn ang="0">
                  <a:pos x="connsiteX1" y="connsiteY1"/>
                </a:cxn>
                <a:cxn ang="0">
                  <a:pos x="connsiteX2" y="connsiteY2"/>
                </a:cxn>
              </a:cxnLst>
              <a:rect l="l" t="t" r="r" b="b"/>
              <a:pathLst>
                <a:path w="7772" h="914">
                  <a:moveTo>
                    <a:pt x="7772" y="0"/>
                  </a:moveTo>
                  <a:cubicBezTo>
                    <a:pt x="5258" y="229"/>
                    <a:pt x="2515" y="686"/>
                    <a:pt x="0" y="915"/>
                  </a:cubicBezTo>
                  <a:cubicBezTo>
                    <a:pt x="2515" y="686"/>
                    <a:pt x="5258" y="229"/>
                    <a:pt x="7772" y="0"/>
                  </a:cubicBezTo>
                  <a:close/>
                </a:path>
              </a:pathLst>
            </a:custGeom>
            <a:solidFill>
              <a:srgbClr val="FFFFFF"/>
            </a:solidFill>
            <a:ln w="2286" cap="flat">
              <a:noFill/>
              <a:prstDash val="solid"/>
              <a:miter/>
            </a:ln>
          </p:spPr>
          <p:txBody>
            <a:bodyPr rtlCol="0" anchor="ctr"/>
            <a:lstStyle/>
            <a:p>
              <a:endParaRPr lang="en-US"/>
            </a:p>
          </p:txBody>
        </p:sp>
        <p:sp>
          <p:nvSpPr>
            <p:cNvPr id="68" name="Freeform 131">
              <a:extLst>
                <a:ext uri="{FF2B5EF4-FFF2-40B4-BE49-F238E27FC236}">
                  <a16:creationId xmlns:a16="http://schemas.microsoft.com/office/drawing/2014/main" id="{AFC3D465-257E-3A4D-0721-A397EE8AC3ED}"/>
                </a:ext>
              </a:extLst>
            </p:cNvPr>
            <p:cNvSpPr/>
            <p:nvPr/>
          </p:nvSpPr>
          <p:spPr>
            <a:xfrm>
              <a:off x="3511677" y="5934227"/>
              <a:ext cx="3429" cy="4114"/>
            </a:xfrm>
            <a:custGeom>
              <a:avLst/>
              <a:gdLst>
                <a:gd name="connsiteX0" fmla="*/ 3429 w 3429"/>
                <a:gd name="connsiteY0" fmla="*/ 0 h 4114"/>
                <a:gd name="connsiteX1" fmla="*/ 0 w 3429"/>
                <a:gd name="connsiteY1" fmla="*/ 4115 h 4114"/>
                <a:gd name="connsiteX2" fmla="*/ 3429 w 3429"/>
                <a:gd name="connsiteY2" fmla="*/ 0 h 4114"/>
              </a:gdLst>
              <a:ahLst/>
              <a:cxnLst>
                <a:cxn ang="0">
                  <a:pos x="connsiteX0" y="connsiteY0"/>
                </a:cxn>
                <a:cxn ang="0">
                  <a:pos x="connsiteX1" y="connsiteY1"/>
                </a:cxn>
                <a:cxn ang="0">
                  <a:pos x="connsiteX2" y="connsiteY2"/>
                </a:cxn>
              </a:cxnLst>
              <a:rect l="l" t="t" r="r" b="b"/>
              <a:pathLst>
                <a:path w="3429" h="4114">
                  <a:moveTo>
                    <a:pt x="3429" y="0"/>
                  </a:moveTo>
                  <a:cubicBezTo>
                    <a:pt x="2057" y="1143"/>
                    <a:pt x="914" y="2515"/>
                    <a:pt x="0" y="4115"/>
                  </a:cubicBezTo>
                  <a:cubicBezTo>
                    <a:pt x="1143" y="2515"/>
                    <a:pt x="2286" y="1143"/>
                    <a:pt x="3429" y="0"/>
                  </a:cubicBezTo>
                  <a:close/>
                </a:path>
              </a:pathLst>
            </a:custGeom>
            <a:solidFill>
              <a:srgbClr val="FFFFFF"/>
            </a:solidFill>
            <a:ln w="2286" cap="flat">
              <a:noFill/>
              <a:prstDash val="solid"/>
              <a:miter/>
            </a:ln>
          </p:spPr>
          <p:txBody>
            <a:bodyPr rtlCol="0" anchor="ctr"/>
            <a:lstStyle/>
            <a:p>
              <a:endParaRPr lang="en-US"/>
            </a:p>
          </p:txBody>
        </p:sp>
        <p:sp>
          <p:nvSpPr>
            <p:cNvPr id="69" name="Freeform 132">
              <a:extLst>
                <a:ext uri="{FF2B5EF4-FFF2-40B4-BE49-F238E27FC236}">
                  <a16:creationId xmlns:a16="http://schemas.microsoft.com/office/drawing/2014/main" id="{C47A0406-539D-F2B7-8CDF-2995CF3FECCA}"/>
                </a:ext>
              </a:extLst>
            </p:cNvPr>
            <p:cNvSpPr/>
            <p:nvPr/>
          </p:nvSpPr>
          <p:spPr>
            <a:xfrm>
              <a:off x="2829763" y="6185687"/>
              <a:ext cx="3429" cy="228"/>
            </a:xfrm>
            <a:custGeom>
              <a:avLst/>
              <a:gdLst>
                <a:gd name="connsiteX0" fmla="*/ 3429 w 3429"/>
                <a:gd name="connsiteY0" fmla="*/ 229 h 228"/>
                <a:gd name="connsiteX1" fmla="*/ 0 w 3429"/>
                <a:gd name="connsiteY1" fmla="*/ 0 h 228"/>
                <a:gd name="connsiteX2" fmla="*/ 3429 w 3429"/>
                <a:gd name="connsiteY2" fmla="*/ 229 h 228"/>
              </a:gdLst>
              <a:ahLst/>
              <a:cxnLst>
                <a:cxn ang="0">
                  <a:pos x="connsiteX0" y="connsiteY0"/>
                </a:cxn>
                <a:cxn ang="0">
                  <a:pos x="connsiteX1" y="connsiteY1"/>
                </a:cxn>
                <a:cxn ang="0">
                  <a:pos x="connsiteX2" y="connsiteY2"/>
                </a:cxn>
              </a:cxnLst>
              <a:rect l="l" t="t" r="r" b="b"/>
              <a:pathLst>
                <a:path w="3429" h="228">
                  <a:moveTo>
                    <a:pt x="3429" y="229"/>
                  </a:moveTo>
                  <a:cubicBezTo>
                    <a:pt x="2286" y="229"/>
                    <a:pt x="1143" y="0"/>
                    <a:pt x="0" y="0"/>
                  </a:cubicBezTo>
                  <a:cubicBezTo>
                    <a:pt x="1143" y="0"/>
                    <a:pt x="2286" y="229"/>
                    <a:pt x="3429" y="229"/>
                  </a:cubicBezTo>
                  <a:close/>
                </a:path>
              </a:pathLst>
            </a:custGeom>
            <a:solidFill>
              <a:srgbClr val="FFFFFF"/>
            </a:solidFill>
            <a:ln w="2286" cap="flat">
              <a:noFill/>
              <a:prstDash val="solid"/>
              <a:miter/>
            </a:ln>
          </p:spPr>
          <p:txBody>
            <a:bodyPr rtlCol="0" anchor="ctr"/>
            <a:lstStyle/>
            <a:p>
              <a:endParaRPr lang="en-US"/>
            </a:p>
          </p:txBody>
        </p:sp>
        <p:sp>
          <p:nvSpPr>
            <p:cNvPr id="70" name="Freeform 133">
              <a:extLst>
                <a:ext uri="{FF2B5EF4-FFF2-40B4-BE49-F238E27FC236}">
                  <a16:creationId xmlns:a16="http://schemas.microsoft.com/office/drawing/2014/main" id="{5429563B-2203-1C10-85E8-08843FD5458D}"/>
                </a:ext>
              </a:extLst>
            </p:cNvPr>
            <p:cNvSpPr/>
            <p:nvPr/>
          </p:nvSpPr>
          <p:spPr>
            <a:xfrm>
              <a:off x="3765880" y="5762777"/>
              <a:ext cx="2971" cy="8001"/>
            </a:xfrm>
            <a:custGeom>
              <a:avLst/>
              <a:gdLst>
                <a:gd name="connsiteX0" fmla="*/ 0 w 2971"/>
                <a:gd name="connsiteY0" fmla="*/ 0 h 8001"/>
                <a:gd name="connsiteX1" fmla="*/ 2972 w 2971"/>
                <a:gd name="connsiteY1" fmla="*/ 8001 h 8001"/>
                <a:gd name="connsiteX2" fmla="*/ 0 w 2971"/>
                <a:gd name="connsiteY2" fmla="*/ 0 h 8001"/>
              </a:gdLst>
              <a:ahLst/>
              <a:cxnLst>
                <a:cxn ang="0">
                  <a:pos x="connsiteX0" y="connsiteY0"/>
                </a:cxn>
                <a:cxn ang="0">
                  <a:pos x="connsiteX1" y="connsiteY1"/>
                </a:cxn>
                <a:cxn ang="0">
                  <a:pos x="connsiteX2" y="connsiteY2"/>
                </a:cxn>
              </a:cxnLst>
              <a:rect l="l" t="t" r="r" b="b"/>
              <a:pathLst>
                <a:path w="2971" h="8001">
                  <a:moveTo>
                    <a:pt x="0" y="0"/>
                  </a:moveTo>
                  <a:cubicBezTo>
                    <a:pt x="1143" y="2515"/>
                    <a:pt x="2057" y="5258"/>
                    <a:pt x="2972" y="8001"/>
                  </a:cubicBezTo>
                  <a:cubicBezTo>
                    <a:pt x="2057" y="5258"/>
                    <a:pt x="1143" y="2744"/>
                    <a:pt x="0" y="0"/>
                  </a:cubicBezTo>
                  <a:close/>
                </a:path>
              </a:pathLst>
            </a:custGeom>
            <a:solidFill>
              <a:srgbClr val="FFFFFF"/>
            </a:solidFill>
            <a:ln w="2286" cap="flat">
              <a:noFill/>
              <a:prstDash val="solid"/>
              <a:miter/>
            </a:ln>
          </p:spPr>
          <p:txBody>
            <a:bodyPr rtlCol="0" anchor="ctr"/>
            <a:lstStyle/>
            <a:p>
              <a:endParaRPr lang="en-US"/>
            </a:p>
          </p:txBody>
        </p:sp>
        <p:sp>
          <p:nvSpPr>
            <p:cNvPr id="71" name="Freeform 134">
              <a:extLst>
                <a:ext uri="{FF2B5EF4-FFF2-40B4-BE49-F238E27FC236}">
                  <a16:creationId xmlns:a16="http://schemas.microsoft.com/office/drawing/2014/main" id="{864FB143-7E73-1E64-274D-F97A7CC69AE2}"/>
                </a:ext>
              </a:extLst>
            </p:cNvPr>
            <p:cNvSpPr/>
            <p:nvPr/>
          </p:nvSpPr>
          <p:spPr>
            <a:xfrm>
              <a:off x="3762451" y="5755462"/>
              <a:ext cx="3429" cy="7543"/>
            </a:xfrm>
            <a:custGeom>
              <a:avLst/>
              <a:gdLst>
                <a:gd name="connsiteX0" fmla="*/ 0 w 3429"/>
                <a:gd name="connsiteY0" fmla="*/ 0 h 7543"/>
                <a:gd name="connsiteX1" fmla="*/ 3429 w 3429"/>
                <a:gd name="connsiteY1" fmla="*/ 7544 h 7543"/>
                <a:gd name="connsiteX2" fmla="*/ 0 w 3429"/>
                <a:gd name="connsiteY2" fmla="*/ 0 h 7543"/>
              </a:gdLst>
              <a:ahLst/>
              <a:cxnLst>
                <a:cxn ang="0">
                  <a:pos x="connsiteX0" y="connsiteY0"/>
                </a:cxn>
                <a:cxn ang="0">
                  <a:pos x="connsiteX1" y="connsiteY1"/>
                </a:cxn>
                <a:cxn ang="0">
                  <a:pos x="connsiteX2" y="connsiteY2"/>
                </a:cxn>
              </a:cxnLst>
              <a:rect l="l" t="t" r="r" b="b"/>
              <a:pathLst>
                <a:path w="3429" h="7543">
                  <a:moveTo>
                    <a:pt x="0" y="0"/>
                  </a:moveTo>
                  <a:cubicBezTo>
                    <a:pt x="1143" y="2515"/>
                    <a:pt x="2286" y="5029"/>
                    <a:pt x="3429" y="7544"/>
                  </a:cubicBezTo>
                  <a:cubicBezTo>
                    <a:pt x="2286" y="4801"/>
                    <a:pt x="1143" y="2286"/>
                    <a:pt x="0" y="0"/>
                  </a:cubicBezTo>
                  <a:close/>
                </a:path>
              </a:pathLst>
            </a:custGeom>
            <a:solidFill>
              <a:srgbClr val="FFFFFF"/>
            </a:solidFill>
            <a:ln w="2286" cap="flat">
              <a:noFill/>
              <a:prstDash val="solid"/>
              <a:miter/>
            </a:ln>
          </p:spPr>
          <p:txBody>
            <a:bodyPr rtlCol="0" anchor="ctr"/>
            <a:lstStyle/>
            <a:p>
              <a:endParaRPr lang="en-US"/>
            </a:p>
          </p:txBody>
        </p:sp>
        <p:sp>
          <p:nvSpPr>
            <p:cNvPr id="72" name="Freeform 135">
              <a:extLst>
                <a:ext uri="{FF2B5EF4-FFF2-40B4-BE49-F238E27FC236}">
                  <a16:creationId xmlns:a16="http://schemas.microsoft.com/office/drawing/2014/main" id="{A43F2F75-1B11-3469-2DEE-2946EBB758C7}"/>
                </a:ext>
              </a:extLst>
            </p:cNvPr>
            <p:cNvSpPr/>
            <p:nvPr/>
          </p:nvSpPr>
          <p:spPr>
            <a:xfrm>
              <a:off x="3769995" y="5775121"/>
              <a:ext cx="3657" cy="18059"/>
            </a:xfrm>
            <a:custGeom>
              <a:avLst/>
              <a:gdLst>
                <a:gd name="connsiteX0" fmla="*/ 0 w 3657"/>
                <a:gd name="connsiteY0" fmla="*/ 0 h 18059"/>
                <a:gd name="connsiteX1" fmla="*/ 3658 w 3657"/>
                <a:gd name="connsiteY1" fmla="*/ 18059 h 18059"/>
                <a:gd name="connsiteX2" fmla="*/ 0 w 3657"/>
                <a:gd name="connsiteY2" fmla="*/ 0 h 18059"/>
              </a:gdLst>
              <a:ahLst/>
              <a:cxnLst>
                <a:cxn ang="0">
                  <a:pos x="connsiteX0" y="connsiteY0"/>
                </a:cxn>
                <a:cxn ang="0">
                  <a:pos x="connsiteX1" y="connsiteY1"/>
                </a:cxn>
                <a:cxn ang="0">
                  <a:pos x="connsiteX2" y="connsiteY2"/>
                </a:cxn>
              </a:cxnLst>
              <a:rect l="l" t="t" r="r" b="b"/>
              <a:pathLst>
                <a:path w="3657" h="18059">
                  <a:moveTo>
                    <a:pt x="0" y="0"/>
                  </a:moveTo>
                  <a:cubicBezTo>
                    <a:pt x="1600" y="5715"/>
                    <a:pt x="2972" y="11658"/>
                    <a:pt x="3658" y="18059"/>
                  </a:cubicBezTo>
                  <a:cubicBezTo>
                    <a:pt x="2972" y="11658"/>
                    <a:pt x="1600" y="5715"/>
                    <a:pt x="0" y="0"/>
                  </a:cubicBezTo>
                  <a:close/>
                </a:path>
              </a:pathLst>
            </a:custGeom>
            <a:solidFill>
              <a:srgbClr val="FFFFFF"/>
            </a:solidFill>
            <a:ln w="2286" cap="flat">
              <a:noFill/>
              <a:prstDash val="solid"/>
              <a:miter/>
            </a:ln>
          </p:spPr>
          <p:txBody>
            <a:bodyPr rtlCol="0" anchor="ctr"/>
            <a:lstStyle/>
            <a:p>
              <a:endParaRPr lang="en-US"/>
            </a:p>
          </p:txBody>
        </p:sp>
        <p:sp>
          <p:nvSpPr>
            <p:cNvPr id="73" name="Freeform 136">
              <a:extLst>
                <a:ext uri="{FF2B5EF4-FFF2-40B4-BE49-F238E27FC236}">
                  <a16:creationId xmlns:a16="http://schemas.microsoft.com/office/drawing/2014/main" id="{4395B4E9-1524-FB17-F60F-032655DE18FE}"/>
                </a:ext>
              </a:extLst>
            </p:cNvPr>
            <p:cNvSpPr/>
            <p:nvPr/>
          </p:nvSpPr>
          <p:spPr>
            <a:xfrm>
              <a:off x="3497732" y="6038469"/>
              <a:ext cx="2286" cy="23088"/>
            </a:xfrm>
            <a:custGeom>
              <a:avLst/>
              <a:gdLst>
                <a:gd name="connsiteX0" fmla="*/ 2286 w 2286"/>
                <a:gd name="connsiteY0" fmla="*/ 0 h 23088"/>
                <a:gd name="connsiteX1" fmla="*/ 0 w 2286"/>
                <a:gd name="connsiteY1" fmla="*/ 23089 h 23088"/>
                <a:gd name="connsiteX2" fmla="*/ 2286 w 2286"/>
                <a:gd name="connsiteY2" fmla="*/ 0 h 23088"/>
              </a:gdLst>
              <a:ahLst/>
              <a:cxnLst>
                <a:cxn ang="0">
                  <a:pos x="connsiteX0" y="connsiteY0"/>
                </a:cxn>
                <a:cxn ang="0">
                  <a:pos x="connsiteX1" y="connsiteY1"/>
                </a:cxn>
                <a:cxn ang="0">
                  <a:pos x="connsiteX2" y="connsiteY2"/>
                </a:cxn>
              </a:cxnLst>
              <a:rect l="l" t="t" r="r" b="b"/>
              <a:pathLst>
                <a:path w="2286" h="23088">
                  <a:moveTo>
                    <a:pt x="2286" y="0"/>
                  </a:moveTo>
                  <a:cubicBezTo>
                    <a:pt x="1829" y="7772"/>
                    <a:pt x="1143" y="15316"/>
                    <a:pt x="0" y="23089"/>
                  </a:cubicBezTo>
                  <a:cubicBezTo>
                    <a:pt x="1143" y="15316"/>
                    <a:pt x="1829" y="7772"/>
                    <a:pt x="2286" y="0"/>
                  </a:cubicBezTo>
                  <a:close/>
                </a:path>
              </a:pathLst>
            </a:custGeom>
            <a:solidFill>
              <a:srgbClr val="FFFFFF"/>
            </a:solidFill>
            <a:ln w="2286" cap="flat">
              <a:noFill/>
              <a:prstDash val="solid"/>
              <a:miter/>
            </a:ln>
          </p:spPr>
          <p:txBody>
            <a:bodyPr rtlCol="0" anchor="ctr"/>
            <a:lstStyle/>
            <a:p>
              <a:endParaRPr lang="en-US"/>
            </a:p>
          </p:txBody>
        </p:sp>
        <p:sp>
          <p:nvSpPr>
            <p:cNvPr id="74" name="Freeform 137">
              <a:extLst>
                <a:ext uri="{FF2B5EF4-FFF2-40B4-BE49-F238E27FC236}">
                  <a16:creationId xmlns:a16="http://schemas.microsoft.com/office/drawing/2014/main" id="{BAC5444D-D847-B08E-B46D-4282AB587C41}"/>
                </a:ext>
              </a:extLst>
            </p:cNvPr>
            <p:cNvSpPr/>
            <p:nvPr/>
          </p:nvSpPr>
          <p:spPr>
            <a:xfrm>
              <a:off x="2757068" y="6025210"/>
              <a:ext cx="228" cy="11658"/>
            </a:xfrm>
            <a:custGeom>
              <a:avLst/>
              <a:gdLst>
                <a:gd name="connsiteX0" fmla="*/ 229 w 228"/>
                <a:gd name="connsiteY0" fmla="*/ 11659 h 11658"/>
                <a:gd name="connsiteX1" fmla="*/ 0 w 228"/>
                <a:gd name="connsiteY1" fmla="*/ 0 h 11658"/>
                <a:gd name="connsiteX2" fmla="*/ 229 w 228"/>
                <a:gd name="connsiteY2" fmla="*/ 11659 h 11658"/>
              </a:gdLst>
              <a:ahLst/>
              <a:cxnLst>
                <a:cxn ang="0">
                  <a:pos x="connsiteX0" y="connsiteY0"/>
                </a:cxn>
                <a:cxn ang="0">
                  <a:pos x="connsiteX1" y="connsiteY1"/>
                </a:cxn>
                <a:cxn ang="0">
                  <a:pos x="connsiteX2" y="connsiteY2"/>
                </a:cxn>
              </a:cxnLst>
              <a:rect l="l" t="t" r="r" b="b"/>
              <a:pathLst>
                <a:path w="228" h="11658">
                  <a:moveTo>
                    <a:pt x="229" y="11659"/>
                  </a:moveTo>
                  <a:cubicBezTo>
                    <a:pt x="229" y="7773"/>
                    <a:pt x="229" y="3886"/>
                    <a:pt x="0" y="0"/>
                  </a:cubicBezTo>
                  <a:cubicBezTo>
                    <a:pt x="229" y="3886"/>
                    <a:pt x="229" y="7773"/>
                    <a:pt x="229" y="11659"/>
                  </a:cubicBezTo>
                  <a:close/>
                </a:path>
              </a:pathLst>
            </a:custGeom>
            <a:solidFill>
              <a:srgbClr val="FFFFFF"/>
            </a:solidFill>
            <a:ln w="2286" cap="flat">
              <a:noFill/>
              <a:prstDash val="solid"/>
              <a:miter/>
            </a:ln>
          </p:spPr>
          <p:txBody>
            <a:bodyPr rtlCol="0" anchor="ctr"/>
            <a:lstStyle/>
            <a:p>
              <a:endParaRPr lang="en-US"/>
            </a:p>
          </p:txBody>
        </p:sp>
        <p:sp>
          <p:nvSpPr>
            <p:cNvPr id="75" name="Freeform 138">
              <a:extLst>
                <a:ext uri="{FF2B5EF4-FFF2-40B4-BE49-F238E27FC236}">
                  <a16:creationId xmlns:a16="http://schemas.microsoft.com/office/drawing/2014/main" id="{1171DD40-0847-1AF6-77CE-063F7F94B4C1}"/>
                </a:ext>
              </a:extLst>
            </p:cNvPr>
            <p:cNvSpPr/>
            <p:nvPr/>
          </p:nvSpPr>
          <p:spPr>
            <a:xfrm>
              <a:off x="2863824" y="6187516"/>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0"/>
                    <a:pt x="8915" y="229"/>
                  </a:cubicBezTo>
                  <a:close/>
                </a:path>
              </a:pathLst>
            </a:custGeom>
            <a:solidFill>
              <a:srgbClr val="FFFFFF"/>
            </a:solidFill>
            <a:ln w="2286" cap="flat">
              <a:noFill/>
              <a:prstDash val="solid"/>
              <a:miter/>
            </a:ln>
          </p:spPr>
          <p:txBody>
            <a:bodyPr rtlCol="0" anchor="ctr"/>
            <a:lstStyle/>
            <a:p>
              <a:endParaRPr lang="en-US"/>
            </a:p>
          </p:txBody>
        </p:sp>
        <p:sp>
          <p:nvSpPr>
            <p:cNvPr id="76" name="Freeform 139">
              <a:extLst>
                <a:ext uri="{FF2B5EF4-FFF2-40B4-BE49-F238E27FC236}">
                  <a16:creationId xmlns:a16="http://schemas.microsoft.com/office/drawing/2014/main" id="{7B2A78AD-FAE9-5C0A-CCDE-C967A3D7FA2D}"/>
                </a:ext>
              </a:extLst>
            </p:cNvPr>
            <p:cNvSpPr/>
            <p:nvPr/>
          </p:nvSpPr>
          <p:spPr>
            <a:xfrm>
              <a:off x="3057448" y="6189573"/>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77" name="Freeform 140">
              <a:extLst>
                <a:ext uri="{FF2B5EF4-FFF2-40B4-BE49-F238E27FC236}">
                  <a16:creationId xmlns:a16="http://schemas.microsoft.com/office/drawing/2014/main" id="{59A03D40-5B41-1994-8CD2-9DE556A76A81}"/>
                </a:ext>
              </a:extLst>
            </p:cNvPr>
            <p:cNvSpPr/>
            <p:nvPr/>
          </p:nvSpPr>
          <p:spPr>
            <a:xfrm>
              <a:off x="3097682" y="6189573"/>
              <a:ext cx="6629" cy="2286"/>
            </a:xfrm>
            <a:custGeom>
              <a:avLst/>
              <a:gdLst>
                <a:gd name="connsiteX0" fmla="*/ 6629 w 6629"/>
                <a:gd name="connsiteY0" fmla="*/ 0 h 2286"/>
                <a:gd name="connsiteX1" fmla="*/ 0 w 6629"/>
                <a:gd name="connsiteY1" fmla="*/ 0 h 2286"/>
                <a:gd name="connsiteX2" fmla="*/ 6629 w 6629"/>
                <a:gd name="connsiteY2" fmla="*/ 0 h 2286"/>
              </a:gdLst>
              <a:ahLst/>
              <a:cxnLst>
                <a:cxn ang="0">
                  <a:pos x="connsiteX0" y="connsiteY0"/>
                </a:cxn>
                <a:cxn ang="0">
                  <a:pos x="connsiteX1" y="connsiteY1"/>
                </a:cxn>
                <a:cxn ang="0">
                  <a:pos x="connsiteX2" y="connsiteY2"/>
                </a:cxn>
              </a:cxnLst>
              <a:rect l="l" t="t" r="r" b="b"/>
              <a:pathLst>
                <a:path w="6629" h="2286">
                  <a:moveTo>
                    <a:pt x="6629" y="0"/>
                  </a:moveTo>
                  <a:cubicBezTo>
                    <a:pt x="4343" y="0"/>
                    <a:pt x="2057" y="0"/>
                    <a:pt x="0" y="0"/>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78" name="Freeform 141">
              <a:extLst>
                <a:ext uri="{FF2B5EF4-FFF2-40B4-BE49-F238E27FC236}">
                  <a16:creationId xmlns:a16="http://schemas.microsoft.com/office/drawing/2014/main" id="{00544D2E-E24A-752A-8AB1-B06B8AD33DD3}"/>
                </a:ext>
              </a:extLst>
            </p:cNvPr>
            <p:cNvSpPr/>
            <p:nvPr/>
          </p:nvSpPr>
          <p:spPr>
            <a:xfrm>
              <a:off x="2836849" y="6186144"/>
              <a:ext cx="7086" cy="457"/>
            </a:xfrm>
            <a:custGeom>
              <a:avLst/>
              <a:gdLst>
                <a:gd name="connsiteX0" fmla="*/ 7087 w 7086"/>
                <a:gd name="connsiteY0" fmla="*/ 457 h 457"/>
                <a:gd name="connsiteX1" fmla="*/ 0 w 7086"/>
                <a:gd name="connsiteY1" fmla="*/ 0 h 457"/>
                <a:gd name="connsiteX2" fmla="*/ 7087 w 7086"/>
                <a:gd name="connsiteY2" fmla="*/ 457 h 457"/>
              </a:gdLst>
              <a:ahLst/>
              <a:cxnLst>
                <a:cxn ang="0">
                  <a:pos x="connsiteX0" y="connsiteY0"/>
                </a:cxn>
                <a:cxn ang="0">
                  <a:pos x="connsiteX1" y="connsiteY1"/>
                </a:cxn>
                <a:cxn ang="0">
                  <a:pos x="connsiteX2" y="connsiteY2"/>
                </a:cxn>
              </a:cxnLst>
              <a:rect l="l" t="t" r="r" b="b"/>
              <a:pathLst>
                <a:path w="7086" h="457">
                  <a:moveTo>
                    <a:pt x="7087" y="457"/>
                  </a:moveTo>
                  <a:cubicBezTo>
                    <a:pt x="4572" y="228"/>
                    <a:pt x="2286" y="228"/>
                    <a:pt x="0" y="0"/>
                  </a:cubicBezTo>
                  <a:cubicBezTo>
                    <a:pt x="2057" y="228"/>
                    <a:pt x="4572" y="228"/>
                    <a:pt x="7087" y="457"/>
                  </a:cubicBezTo>
                  <a:close/>
                </a:path>
              </a:pathLst>
            </a:custGeom>
            <a:solidFill>
              <a:srgbClr val="FFFFFF"/>
            </a:solidFill>
            <a:ln w="2286" cap="flat">
              <a:noFill/>
              <a:prstDash val="solid"/>
              <a:miter/>
            </a:ln>
          </p:spPr>
          <p:txBody>
            <a:bodyPr rtlCol="0" anchor="ctr"/>
            <a:lstStyle/>
            <a:p>
              <a:endParaRPr lang="en-US"/>
            </a:p>
          </p:txBody>
        </p:sp>
        <p:sp>
          <p:nvSpPr>
            <p:cNvPr id="79" name="Freeform 142">
              <a:extLst>
                <a:ext uri="{FF2B5EF4-FFF2-40B4-BE49-F238E27FC236}">
                  <a16:creationId xmlns:a16="http://schemas.microsoft.com/office/drawing/2014/main" id="{AD6D6E5B-D74F-6189-5273-ACF0F48BC007}"/>
                </a:ext>
              </a:extLst>
            </p:cNvPr>
            <p:cNvSpPr/>
            <p:nvPr/>
          </p:nvSpPr>
          <p:spPr>
            <a:xfrm>
              <a:off x="2843936" y="6186373"/>
              <a:ext cx="3886" cy="228"/>
            </a:xfrm>
            <a:custGeom>
              <a:avLst/>
              <a:gdLst>
                <a:gd name="connsiteX0" fmla="*/ 3886 w 3886"/>
                <a:gd name="connsiteY0" fmla="*/ 229 h 228"/>
                <a:gd name="connsiteX1" fmla="*/ 0 w 3886"/>
                <a:gd name="connsiteY1" fmla="*/ 0 h 228"/>
                <a:gd name="connsiteX2" fmla="*/ 3886 w 3886"/>
                <a:gd name="connsiteY2" fmla="*/ 229 h 228"/>
              </a:gdLst>
              <a:ahLst/>
              <a:cxnLst>
                <a:cxn ang="0">
                  <a:pos x="connsiteX0" y="connsiteY0"/>
                </a:cxn>
                <a:cxn ang="0">
                  <a:pos x="connsiteX1" y="connsiteY1"/>
                </a:cxn>
                <a:cxn ang="0">
                  <a:pos x="connsiteX2" y="connsiteY2"/>
                </a:cxn>
              </a:cxnLst>
              <a:rect l="l" t="t" r="r" b="b"/>
              <a:pathLst>
                <a:path w="3886" h="228">
                  <a:moveTo>
                    <a:pt x="3886" y="229"/>
                  </a:moveTo>
                  <a:cubicBezTo>
                    <a:pt x="2515" y="229"/>
                    <a:pt x="1143" y="0"/>
                    <a:pt x="0" y="0"/>
                  </a:cubicBezTo>
                  <a:cubicBezTo>
                    <a:pt x="1143" y="229"/>
                    <a:pt x="2515" y="229"/>
                    <a:pt x="3886" y="229"/>
                  </a:cubicBezTo>
                  <a:close/>
                </a:path>
              </a:pathLst>
            </a:custGeom>
            <a:solidFill>
              <a:srgbClr val="FFFFFF"/>
            </a:solidFill>
            <a:ln w="2286" cap="flat">
              <a:noFill/>
              <a:prstDash val="solid"/>
              <a:miter/>
            </a:ln>
          </p:spPr>
          <p:txBody>
            <a:bodyPr rtlCol="0" anchor="ctr"/>
            <a:lstStyle/>
            <a:p>
              <a:endParaRPr lang="en-US"/>
            </a:p>
          </p:txBody>
        </p:sp>
        <p:sp>
          <p:nvSpPr>
            <p:cNvPr id="80" name="Freeform 143">
              <a:extLst>
                <a:ext uri="{FF2B5EF4-FFF2-40B4-BE49-F238E27FC236}">
                  <a16:creationId xmlns:a16="http://schemas.microsoft.com/office/drawing/2014/main" id="{F93CF70E-2076-3587-FB42-F1BB2D941E8C}"/>
                </a:ext>
              </a:extLst>
            </p:cNvPr>
            <p:cNvSpPr/>
            <p:nvPr/>
          </p:nvSpPr>
          <p:spPr>
            <a:xfrm>
              <a:off x="3285820" y="6187973"/>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3886" y="229"/>
                    <a:pt x="7772" y="0"/>
                    <a:pt x="11659" y="0"/>
                  </a:cubicBezTo>
                  <a:close/>
                </a:path>
              </a:pathLst>
            </a:custGeom>
            <a:solidFill>
              <a:srgbClr val="FFFFFF"/>
            </a:solidFill>
            <a:ln w="2286" cap="flat">
              <a:noFill/>
              <a:prstDash val="solid"/>
              <a:miter/>
            </a:ln>
          </p:spPr>
          <p:txBody>
            <a:bodyPr rtlCol="0" anchor="ctr"/>
            <a:lstStyle/>
            <a:p>
              <a:endParaRPr lang="en-US"/>
            </a:p>
          </p:txBody>
        </p:sp>
        <p:sp>
          <p:nvSpPr>
            <p:cNvPr id="81" name="Freeform 144">
              <a:extLst>
                <a:ext uri="{FF2B5EF4-FFF2-40B4-BE49-F238E27FC236}">
                  <a16:creationId xmlns:a16="http://schemas.microsoft.com/office/drawing/2014/main" id="{1F38BBA7-78E8-D22C-9FA2-B78B88FDA5D1}"/>
                </a:ext>
              </a:extLst>
            </p:cNvPr>
            <p:cNvSpPr/>
            <p:nvPr/>
          </p:nvSpPr>
          <p:spPr>
            <a:xfrm>
              <a:off x="3461842" y="5510631"/>
              <a:ext cx="15773" cy="7772"/>
            </a:xfrm>
            <a:custGeom>
              <a:avLst/>
              <a:gdLst>
                <a:gd name="connsiteX0" fmla="*/ 0 w 15773"/>
                <a:gd name="connsiteY0" fmla="*/ 0 h 7772"/>
                <a:gd name="connsiteX1" fmla="*/ 15773 w 15773"/>
                <a:gd name="connsiteY1" fmla="*/ 7772 h 7772"/>
                <a:gd name="connsiteX2" fmla="*/ 0 w 15773"/>
                <a:gd name="connsiteY2" fmla="*/ 0 h 7772"/>
              </a:gdLst>
              <a:ahLst/>
              <a:cxnLst>
                <a:cxn ang="0">
                  <a:pos x="connsiteX0" y="connsiteY0"/>
                </a:cxn>
                <a:cxn ang="0">
                  <a:pos x="connsiteX1" y="connsiteY1"/>
                </a:cxn>
                <a:cxn ang="0">
                  <a:pos x="connsiteX2" y="connsiteY2"/>
                </a:cxn>
              </a:cxnLst>
              <a:rect l="l" t="t" r="r" b="b"/>
              <a:pathLst>
                <a:path w="15773" h="7772">
                  <a:moveTo>
                    <a:pt x="0" y="0"/>
                  </a:moveTo>
                  <a:cubicBezTo>
                    <a:pt x="5944" y="2057"/>
                    <a:pt x="11201" y="4800"/>
                    <a:pt x="15773" y="7772"/>
                  </a:cubicBezTo>
                  <a:cubicBezTo>
                    <a:pt x="11201" y="4800"/>
                    <a:pt x="5944" y="20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145">
              <a:extLst>
                <a:ext uri="{FF2B5EF4-FFF2-40B4-BE49-F238E27FC236}">
                  <a16:creationId xmlns:a16="http://schemas.microsoft.com/office/drawing/2014/main" id="{3D1EC4AC-6697-F63A-AD1E-5C88B91679F2}"/>
                </a:ext>
              </a:extLst>
            </p:cNvPr>
            <p:cNvSpPr/>
            <p:nvPr/>
          </p:nvSpPr>
          <p:spPr>
            <a:xfrm>
              <a:off x="3484245" y="6122365"/>
              <a:ext cx="2971" cy="15087"/>
            </a:xfrm>
            <a:custGeom>
              <a:avLst/>
              <a:gdLst>
                <a:gd name="connsiteX0" fmla="*/ 2972 w 2971"/>
                <a:gd name="connsiteY0" fmla="*/ 0 h 15087"/>
                <a:gd name="connsiteX1" fmla="*/ 0 w 2971"/>
                <a:gd name="connsiteY1" fmla="*/ 15088 h 15087"/>
                <a:gd name="connsiteX2" fmla="*/ 2972 w 2971"/>
                <a:gd name="connsiteY2" fmla="*/ 0 h 15087"/>
              </a:gdLst>
              <a:ahLst/>
              <a:cxnLst>
                <a:cxn ang="0">
                  <a:pos x="connsiteX0" y="connsiteY0"/>
                </a:cxn>
                <a:cxn ang="0">
                  <a:pos x="connsiteX1" y="connsiteY1"/>
                </a:cxn>
                <a:cxn ang="0">
                  <a:pos x="connsiteX2" y="connsiteY2"/>
                </a:cxn>
              </a:cxnLst>
              <a:rect l="l" t="t" r="r" b="b"/>
              <a:pathLst>
                <a:path w="2971" h="15087">
                  <a:moveTo>
                    <a:pt x="2972" y="0"/>
                  </a:moveTo>
                  <a:cubicBezTo>
                    <a:pt x="2057" y="5029"/>
                    <a:pt x="914" y="10059"/>
                    <a:pt x="0" y="15088"/>
                  </a:cubicBezTo>
                  <a:cubicBezTo>
                    <a:pt x="1143" y="10059"/>
                    <a:pt x="2057" y="5029"/>
                    <a:pt x="2972" y="0"/>
                  </a:cubicBezTo>
                  <a:close/>
                </a:path>
              </a:pathLst>
            </a:custGeom>
            <a:solidFill>
              <a:srgbClr val="FFFFFF"/>
            </a:solidFill>
            <a:ln w="2286" cap="flat">
              <a:noFill/>
              <a:prstDash val="solid"/>
              <a:miter/>
            </a:ln>
          </p:spPr>
          <p:txBody>
            <a:bodyPr rtlCol="0" anchor="ctr"/>
            <a:lstStyle/>
            <a:p>
              <a:endParaRPr lang="en-US"/>
            </a:p>
          </p:txBody>
        </p:sp>
        <p:sp>
          <p:nvSpPr>
            <p:cNvPr id="83" name="Freeform 146">
              <a:extLst>
                <a:ext uri="{FF2B5EF4-FFF2-40B4-BE49-F238E27FC236}">
                  <a16:creationId xmlns:a16="http://schemas.microsoft.com/office/drawing/2014/main" id="{0C422434-8C4E-28ED-A525-A92E985A8CCE}"/>
                </a:ext>
              </a:extLst>
            </p:cNvPr>
            <p:cNvSpPr/>
            <p:nvPr/>
          </p:nvSpPr>
          <p:spPr>
            <a:xfrm>
              <a:off x="3500475" y="5993206"/>
              <a:ext cx="685" cy="14630"/>
            </a:xfrm>
            <a:custGeom>
              <a:avLst/>
              <a:gdLst>
                <a:gd name="connsiteX0" fmla="*/ 686 w 685"/>
                <a:gd name="connsiteY0" fmla="*/ 0 h 14630"/>
                <a:gd name="connsiteX1" fmla="*/ 0 w 685"/>
                <a:gd name="connsiteY1" fmla="*/ 14631 h 14630"/>
                <a:gd name="connsiteX2" fmla="*/ 686 w 685"/>
                <a:gd name="connsiteY2" fmla="*/ 0 h 14630"/>
              </a:gdLst>
              <a:ahLst/>
              <a:cxnLst>
                <a:cxn ang="0">
                  <a:pos x="connsiteX0" y="connsiteY0"/>
                </a:cxn>
                <a:cxn ang="0">
                  <a:pos x="connsiteX1" y="connsiteY1"/>
                </a:cxn>
                <a:cxn ang="0">
                  <a:pos x="connsiteX2" y="connsiteY2"/>
                </a:cxn>
              </a:cxnLst>
              <a:rect l="l" t="t" r="r" b="b"/>
              <a:pathLst>
                <a:path w="685" h="14630">
                  <a:moveTo>
                    <a:pt x="686" y="0"/>
                  </a:moveTo>
                  <a:cubicBezTo>
                    <a:pt x="229" y="4801"/>
                    <a:pt x="0" y="9830"/>
                    <a:pt x="0" y="14631"/>
                  </a:cubicBezTo>
                  <a:cubicBezTo>
                    <a:pt x="0" y="9601"/>
                    <a:pt x="229" y="4801"/>
                    <a:pt x="686" y="0"/>
                  </a:cubicBezTo>
                  <a:close/>
                </a:path>
              </a:pathLst>
            </a:custGeom>
            <a:solidFill>
              <a:srgbClr val="FFFFFF"/>
            </a:solidFill>
            <a:ln w="2286" cap="flat">
              <a:noFill/>
              <a:prstDash val="solid"/>
              <a:miter/>
            </a:ln>
          </p:spPr>
          <p:txBody>
            <a:bodyPr rtlCol="0" anchor="ctr"/>
            <a:lstStyle/>
            <a:p>
              <a:endParaRPr lang="en-US"/>
            </a:p>
          </p:txBody>
        </p:sp>
        <p:sp>
          <p:nvSpPr>
            <p:cNvPr id="84" name="Freeform 147">
              <a:extLst>
                <a:ext uri="{FF2B5EF4-FFF2-40B4-BE49-F238E27FC236}">
                  <a16:creationId xmlns:a16="http://schemas.microsoft.com/office/drawing/2014/main" id="{2B8D1E14-65BA-99EE-D925-77276EB03387}"/>
                </a:ext>
              </a:extLst>
            </p:cNvPr>
            <p:cNvSpPr/>
            <p:nvPr/>
          </p:nvSpPr>
          <p:spPr>
            <a:xfrm>
              <a:off x="3375431" y="618683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0"/>
                    <a:pt x="0" y="229"/>
                  </a:cubicBezTo>
                  <a:cubicBezTo>
                    <a:pt x="2972" y="229"/>
                    <a:pt x="5944" y="0"/>
                    <a:pt x="8687" y="0"/>
                  </a:cubicBezTo>
                  <a:close/>
                </a:path>
              </a:pathLst>
            </a:custGeom>
            <a:solidFill>
              <a:srgbClr val="FFFFFF"/>
            </a:solidFill>
            <a:ln w="2286" cap="flat">
              <a:noFill/>
              <a:prstDash val="solid"/>
              <a:miter/>
            </a:ln>
          </p:spPr>
          <p:txBody>
            <a:bodyPr rtlCol="0" anchor="ctr"/>
            <a:lstStyle/>
            <a:p>
              <a:endParaRPr lang="en-US"/>
            </a:p>
          </p:txBody>
        </p:sp>
        <p:sp>
          <p:nvSpPr>
            <p:cNvPr id="85" name="Freeform 148">
              <a:extLst>
                <a:ext uri="{FF2B5EF4-FFF2-40B4-BE49-F238E27FC236}">
                  <a16:creationId xmlns:a16="http://schemas.microsoft.com/office/drawing/2014/main" id="{9FD3DE88-DF75-7299-E6FA-744DFF09A74C}"/>
                </a:ext>
              </a:extLst>
            </p:cNvPr>
            <p:cNvSpPr/>
            <p:nvPr/>
          </p:nvSpPr>
          <p:spPr>
            <a:xfrm>
              <a:off x="3480816" y="6144539"/>
              <a:ext cx="2057" cy="7086"/>
            </a:xfrm>
            <a:custGeom>
              <a:avLst/>
              <a:gdLst>
                <a:gd name="connsiteX0" fmla="*/ 2057 w 2057"/>
                <a:gd name="connsiteY0" fmla="*/ 0 h 7086"/>
                <a:gd name="connsiteX1" fmla="*/ 0 w 2057"/>
                <a:gd name="connsiteY1" fmla="*/ 7087 h 7086"/>
                <a:gd name="connsiteX2" fmla="*/ 2057 w 2057"/>
                <a:gd name="connsiteY2" fmla="*/ 0 h 7086"/>
              </a:gdLst>
              <a:ahLst/>
              <a:cxnLst>
                <a:cxn ang="0">
                  <a:pos x="connsiteX0" y="connsiteY0"/>
                </a:cxn>
                <a:cxn ang="0">
                  <a:pos x="connsiteX1" y="connsiteY1"/>
                </a:cxn>
                <a:cxn ang="0">
                  <a:pos x="connsiteX2" y="connsiteY2"/>
                </a:cxn>
              </a:cxnLst>
              <a:rect l="l" t="t" r="r" b="b"/>
              <a:pathLst>
                <a:path w="2057" h="7086">
                  <a:moveTo>
                    <a:pt x="2057" y="0"/>
                  </a:moveTo>
                  <a:cubicBezTo>
                    <a:pt x="1372" y="2286"/>
                    <a:pt x="914" y="4801"/>
                    <a:pt x="0" y="7087"/>
                  </a:cubicBezTo>
                  <a:cubicBezTo>
                    <a:pt x="914" y="4801"/>
                    <a:pt x="1600" y="2515"/>
                    <a:pt x="2057" y="0"/>
                  </a:cubicBezTo>
                  <a:close/>
                </a:path>
              </a:pathLst>
            </a:custGeom>
            <a:solidFill>
              <a:srgbClr val="FFFFFF"/>
            </a:solidFill>
            <a:ln w="2286" cap="flat">
              <a:noFill/>
              <a:prstDash val="solid"/>
              <a:miter/>
            </a:ln>
          </p:spPr>
          <p:txBody>
            <a:bodyPr rtlCol="0" anchor="ctr"/>
            <a:lstStyle/>
            <a:p>
              <a:endParaRPr lang="en-US"/>
            </a:p>
          </p:txBody>
        </p:sp>
        <p:sp>
          <p:nvSpPr>
            <p:cNvPr id="86" name="Freeform 149">
              <a:extLst>
                <a:ext uri="{FF2B5EF4-FFF2-40B4-BE49-F238E27FC236}">
                  <a16:creationId xmlns:a16="http://schemas.microsoft.com/office/drawing/2014/main" id="{118494F0-4810-F48A-1FE6-8226C2C5F562}"/>
                </a:ext>
              </a:extLst>
            </p:cNvPr>
            <p:cNvSpPr/>
            <p:nvPr/>
          </p:nvSpPr>
          <p:spPr>
            <a:xfrm>
              <a:off x="2470632" y="5290943"/>
              <a:ext cx="234315" cy="236525"/>
            </a:xfrm>
            <a:custGeom>
              <a:avLst/>
              <a:gdLst>
                <a:gd name="connsiteX0" fmla="*/ 234315 w 234315"/>
                <a:gd name="connsiteY0" fmla="*/ 123676 h 236525"/>
                <a:gd name="connsiteX1" fmla="*/ 112014 w 234315"/>
                <a:gd name="connsiteY1" fmla="*/ 232 h 236525"/>
                <a:gd name="connsiteX2" fmla="*/ 0 w 234315"/>
                <a:gd name="connsiteY2" fmla="*/ 117733 h 236525"/>
                <a:gd name="connsiteX3" fmla="*/ 119786 w 234315"/>
                <a:gd name="connsiteY3" fmla="*/ 236376 h 236525"/>
                <a:gd name="connsiteX4" fmla="*/ 234315 w 234315"/>
                <a:gd name="connsiteY4" fmla="*/ 123676 h 23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 h="236525">
                  <a:moveTo>
                    <a:pt x="234315" y="123676"/>
                  </a:moveTo>
                  <a:cubicBezTo>
                    <a:pt x="234315" y="72927"/>
                    <a:pt x="180137" y="-4797"/>
                    <a:pt x="112014" y="232"/>
                  </a:cubicBezTo>
                  <a:cubicBezTo>
                    <a:pt x="45491" y="-1596"/>
                    <a:pt x="0" y="50524"/>
                    <a:pt x="0" y="117733"/>
                  </a:cubicBezTo>
                  <a:cubicBezTo>
                    <a:pt x="229" y="190656"/>
                    <a:pt x="49606" y="232490"/>
                    <a:pt x="119786" y="236376"/>
                  </a:cubicBezTo>
                  <a:cubicBezTo>
                    <a:pt x="179222" y="240034"/>
                    <a:pt x="234544" y="176026"/>
                    <a:pt x="234315" y="123676"/>
                  </a:cubicBezTo>
                  <a:close/>
                </a:path>
              </a:pathLst>
            </a:custGeom>
            <a:solidFill>
              <a:srgbClr val="FFFFFF"/>
            </a:solidFill>
            <a:ln w="2286" cap="flat">
              <a:noFill/>
              <a:prstDash val="solid"/>
              <a:miter/>
            </a:ln>
          </p:spPr>
          <p:txBody>
            <a:bodyPr rtlCol="0" anchor="ctr"/>
            <a:lstStyle/>
            <a:p>
              <a:endParaRPr lang="en-US"/>
            </a:p>
          </p:txBody>
        </p:sp>
        <p:sp>
          <p:nvSpPr>
            <p:cNvPr id="87" name="Freeform 150">
              <a:extLst>
                <a:ext uri="{FF2B5EF4-FFF2-40B4-BE49-F238E27FC236}">
                  <a16:creationId xmlns:a16="http://schemas.microsoft.com/office/drawing/2014/main" id="{690DEF7F-FCE2-FDCF-5858-911FD90A6EDC}"/>
                </a:ext>
              </a:extLst>
            </p:cNvPr>
            <p:cNvSpPr/>
            <p:nvPr/>
          </p:nvSpPr>
          <p:spPr>
            <a:xfrm>
              <a:off x="2586810" y="5965591"/>
              <a:ext cx="103616" cy="209454"/>
            </a:xfrm>
            <a:custGeom>
              <a:avLst/>
              <a:gdLst>
                <a:gd name="connsiteX0" fmla="*/ 89334 w 103616"/>
                <a:gd name="connsiteY0" fmla="*/ 1326 h 209454"/>
                <a:gd name="connsiteX1" fmla="*/ 46128 w 103616"/>
                <a:gd name="connsiteY1" fmla="*/ 5670 h 209454"/>
                <a:gd name="connsiteX2" fmla="*/ 34241 w 103616"/>
                <a:gd name="connsiteY2" fmla="*/ 4755 h 209454"/>
                <a:gd name="connsiteX3" fmla="*/ 6352 w 103616"/>
                <a:gd name="connsiteY3" fmla="*/ 30816 h 209454"/>
                <a:gd name="connsiteX4" fmla="*/ 866 w 103616"/>
                <a:gd name="connsiteY4" fmla="*/ 151059 h 209454"/>
                <a:gd name="connsiteX5" fmla="*/ 866 w 103616"/>
                <a:gd name="connsiteY5" fmla="*/ 177348 h 209454"/>
                <a:gd name="connsiteX6" fmla="*/ 28983 w 103616"/>
                <a:gd name="connsiteY6" fmla="*/ 208209 h 209454"/>
                <a:gd name="connsiteX7" fmla="*/ 74932 w 103616"/>
                <a:gd name="connsiteY7" fmla="*/ 186035 h 209454"/>
                <a:gd name="connsiteX8" fmla="*/ 96878 w 103616"/>
                <a:gd name="connsiteY8" fmla="*/ 79736 h 209454"/>
                <a:gd name="connsiteX9" fmla="*/ 103507 w 103616"/>
                <a:gd name="connsiteY9" fmla="*/ 12528 h 209454"/>
                <a:gd name="connsiteX10" fmla="*/ 89334 w 103616"/>
                <a:gd name="connsiteY10" fmla="*/ 1326 h 2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16" h="209454">
                  <a:moveTo>
                    <a:pt x="89334" y="1326"/>
                  </a:moveTo>
                  <a:cubicBezTo>
                    <a:pt x="75161" y="7270"/>
                    <a:pt x="60302" y="4527"/>
                    <a:pt x="46128" y="5670"/>
                  </a:cubicBezTo>
                  <a:cubicBezTo>
                    <a:pt x="42014" y="5441"/>
                    <a:pt x="38127" y="4984"/>
                    <a:pt x="34241" y="4755"/>
                  </a:cubicBezTo>
                  <a:cubicBezTo>
                    <a:pt x="6809" y="3155"/>
                    <a:pt x="7266" y="3155"/>
                    <a:pt x="6352" y="30816"/>
                  </a:cubicBezTo>
                  <a:cubicBezTo>
                    <a:pt x="4980" y="70821"/>
                    <a:pt x="6809" y="111283"/>
                    <a:pt x="866" y="151059"/>
                  </a:cubicBezTo>
                  <a:cubicBezTo>
                    <a:pt x="-506" y="159746"/>
                    <a:pt x="-49" y="168661"/>
                    <a:pt x="866" y="177348"/>
                  </a:cubicBezTo>
                  <a:cubicBezTo>
                    <a:pt x="3380" y="199294"/>
                    <a:pt x="9781" y="205923"/>
                    <a:pt x="28983" y="208209"/>
                  </a:cubicBezTo>
                  <a:cubicBezTo>
                    <a:pt x="61216" y="211638"/>
                    <a:pt x="67160" y="209124"/>
                    <a:pt x="74932" y="186035"/>
                  </a:cubicBezTo>
                  <a:cubicBezTo>
                    <a:pt x="86819" y="151516"/>
                    <a:pt x="91163" y="115626"/>
                    <a:pt x="96878" y="79736"/>
                  </a:cubicBezTo>
                  <a:cubicBezTo>
                    <a:pt x="100307" y="57562"/>
                    <a:pt x="101678" y="34930"/>
                    <a:pt x="103507" y="12528"/>
                  </a:cubicBezTo>
                  <a:cubicBezTo>
                    <a:pt x="104421" y="3155"/>
                    <a:pt x="99621" y="-2789"/>
                    <a:pt x="89334" y="1326"/>
                  </a:cubicBezTo>
                  <a:close/>
                </a:path>
              </a:pathLst>
            </a:custGeom>
            <a:solidFill>
              <a:srgbClr val="FFFFFF"/>
            </a:solidFill>
            <a:ln w="2286" cap="flat">
              <a:noFill/>
              <a:prstDash val="solid"/>
              <a:miter/>
            </a:ln>
          </p:spPr>
          <p:txBody>
            <a:bodyPr rtlCol="0" anchor="ctr"/>
            <a:lstStyle/>
            <a:p>
              <a:endParaRPr lang="en-US"/>
            </a:p>
          </p:txBody>
        </p:sp>
        <p:sp>
          <p:nvSpPr>
            <p:cNvPr id="88" name="Freeform 151">
              <a:extLst>
                <a:ext uri="{FF2B5EF4-FFF2-40B4-BE49-F238E27FC236}">
                  <a16:creationId xmlns:a16="http://schemas.microsoft.com/office/drawing/2014/main" id="{BB20B203-18FD-643A-764E-9E6077491950}"/>
                </a:ext>
              </a:extLst>
            </p:cNvPr>
            <p:cNvSpPr/>
            <p:nvPr/>
          </p:nvSpPr>
          <p:spPr>
            <a:xfrm>
              <a:off x="2460238" y="5442155"/>
              <a:ext cx="447947" cy="421378"/>
            </a:xfrm>
            <a:custGeom>
              <a:avLst/>
              <a:gdLst>
                <a:gd name="connsiteX0" fmla="*/ 7194 w 447947"/>
                <a:gd name="connsiteY0" fmla="*/ 279702 h 421378"/>
                <a:gd name="connsiteX1" fmla="*/ 12909 w 447947"/>
                <a:gd name="connsiteY1" fmla="*/ 358798 h 421378"/>
                <a:gd name="connsiteX2" fmla="*/ 72802 w 447947"/>
                <a:gd name="connsiteY2" fmla="*/ 414576 h 421378"/>
                <a:gd name="connsiteX3" fmla="*/ 113264 w 447947"/>
                <a:gd name="connsiteY3" fmla="*/ 413205 h 421378"/>
                <a:gd name="connsiteX4" fmla="*/ 105035 w 447947"/>
                <a:gd name="connsiteY4" fmla="*/ 378915 h 421378"/>
                <a:gd name="connsiteX5" fmla="*/ 60000 w 447947"/>
                <a:gd name="connsiteY5" fmla="*/ 320622 h 421378"/>
                <a:gd name="connsiteX6" fmla="*/ 59772 w 447947"/>
                <a:gd name="connsiteY6" fmla="*/ 277645 h 421378"/>
                <a:gd name="connsiteX7" fmla="*/ 92004 w 447947"/>
                <a:gd name="connsiteY7" fmla="*/ 256614 h 421378"/>
                <a:gd name="connsiteX8" fmla="*/ 99548 w 447947"/>
                <a:gd name="connsiteY8" fmla="*/ 252728 h 421378"/>
                <a:gd name="connsiteX9" fmla="*/ 260483 w 447947"/>
                <a:gd name="connsiteY9" fmla="*/ 252956 h 421378"/>
                <a:gd name="connsiteX10" fmla="*/ 277170 w 447947"/>
                <a:gd name="connsiteY10" fmla="*/ 244955 h 421378"/>
                <a:gd name="connsiteX11" fmla="*/ 278771 w 447947"/>
                <a:gd name="connsiteY11" fmla="*/ 215694 h 421378"/>
                <a:gd name="connsiteX12" fmla="*/ 276942 w 447947"/>
                <a:gd name="connsiteY12" fmla="*/ 86078 h 421378"/>
                <a:gd name="connsiteX13" fmla="*/ 285857 w 447947"/>
                <a:gd name="connsiteY13" fmla="*/ 59103 h 421378"/>
                <a:gd name="connsiteX14" fmla="*/ 356952 w 447947"/>
                <a:gd name="connsiteY14" fmla="*/ 61847 h 421378"/>
                <a:gd name="connsiteX15" fmla="*/ 375011 w 447947"/>
                <a:gd name="connsiteY15" fmla="*/ 113282 h 421378"/>
                <a:gd name="connsiteX16" fmla="*/ 379812 w 447947"/>
                <a:gd name="connsiteY16" fmla="*/ 189634 h 421378"/>
                <a:gd name="connsiteX17" fmla="*/ 400614 w 447947"/>
                <a:gd name="connsiteY17" fmla="*/ 218666 h 421378"/>
                <a:gd name="connsiteX18" fmla="*/ 430332 w 447947"/>
                <a:gd name="connsiteY18" fmla="*/ 203121 h 421378"/>
                <a:gd name="connsiteX19" fmla="*/ 439019 w 447947"/>
                <a:gd name="connsiteY19" fmla="*/ 188034 h 421378"/>
                <a:gd name="connsiteX20" fmla="*/ 431933 w 447947"/>
                <a:gd name="connsiteY20" fmla="*/ 70991 h 421378"/>
                <a:gd name="connsiteX21" fmla="*/ 414559 w 447947"/>
                <a:gd name="connsiteY21" fmla="*/ 51560 h 421378"/>
                <a:gd name="connsiteX22" fmla="*/ 277628 w 447947"/>
                <a:gd name="connsiteY22" fmla="*/ 582 h 421378"/>
                <a:gd name="connsiteX23" fmla="*/ 259340 w 447947"/>
                <a:gd name="connsiteY23" fmla="*/ 10412 h 421378"/>
                <a:gd name="connsiteX24" fmla="*/ 255453 w 447947"/>
                <a:gd name="connsiteY24" fmla="*/ 18413 h 421378"/>
                <a:gd name="connsiteX25" fmla="*/ 120579 w 447947"/>
                <a:gd name="connsiteY25" fmla="*/ 104595 h 421378"/>
                <a:gd name="connsiteX26" fmla="*/ 104349 w 447947"/>
                <a:gd name="connsiteY26" fmla="*/ 118311 h 421378"/>
                <a:gd name="connsiteX27" fmla="*/ 28454 w 447947"/>
                <a:gd name="connsiteY27" fmla="*/ 244041 h 421378"/>
                <a:gd name="connsiteX28" fmla="*/ 7194 w 447947"/>
                <a:gd name="connsiteY28" fmla="*/ 279702 h 42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947" h="421378">
                  <a:moveTo>
                    <a:pt x="7194" y="279702"/>
                  </a:moveTo>
                  <a:cubicBezTo>
                    <a:pt x="-3093" y="306906"/>
                    <a:pt x="-3322" y="333881"/>
                    <a:pt x="12909" y="358798"/>
                  </a:cubicBezTo>
                  <a:cubicBezTo>
                    <a:pt x="28225" y="382115"/>
                    <a:pt x="49256" y="400175"/>
                    <a:pt x="72802" y="414576"/>
                  </a:cubicBezTo>
                  <a:cubicBezTo>
                    <a:pt x="88804" y="424406"/>
                    <a:pt x="106406" y="423263"/>
                    <a:pt x="113264" y="413205"/>
                  </a:cubicBezTo>
                  <a:cubicBezTo>
                    <a:pt x="122865" y="399260"/>
                    <a:pt x="112350" y="388973"/>
                    <a:pt x="105035" y="378915"/>
                  </a:cubicBezTo>
                  <a:cubicBezTo>
                    <a:pt x="90404" y="359255"/>
                    <a:pt x="74631" y="340510"/>
                    <a:pt x="60000" y="320622"/>
                  </a:cubicBezTo>
                  <a:cubicBezTo>
                    <a:pt x="44913" y="299819"/>
                    <a:pt x="45370" y="299591"/>
                    <a:pt x="59772" y="277645"/>
                  </a:cubicBezTo>
                  <a:cubicBezTo>
                    <a:pt x="67544" y="265986"/>
                    <a:pt x="71659" y="249299"/>
                    <a:pt x="92004" y="256614"/>
                  </a:cubicBezTo>
                  <a:cubicBezTo>
                    <a:pt x="93833" y="257300"/>
                    <a:pt x="97491" y="254556"/>
                    <a:pt x="99548" y="252728"/>
                  </a:cubicBezTo>
                  <a:cubicBezTo>
                    <a:pt x="178415" y="196721"/>
                    <a:pt x="246767" y="245184"/>
                    <a:pt x="260483" y="252956"/>
                  </a:cubicBezTo>
                  <a:cubicBezTo>
                    <a:pt x="270770" y="258671"/>
                    <a:pt x="275799" y="254099"/>
                    <a:pt x="277170" y="244955"/>
                  </a:cubicBezTo>
                  <a:cubicBezTo>
                    <a:pt x="278771" y="235354"/>
                    <a:pt x="278542" y="225524"/>
                    <a:pt x="278771" y="215694"/>
                  </a:cubicBezTo>
                  <a:cubicBezTo>
                    <a:pt x="278999" y="196949"/>
                    <a:pt x="277170" y="110767"/>
                    <a:pt x="276942" y="86078"/>
                  </a:cubicBezTo>
                  <a:cubicBezTo>
                    <a:pt x="276942" y="76020"/>
                    <a:pt x="277856" y="66419"/>
                    <a:pt x="285857" y="59103"/>
                  </a:cubicBezTo>
                  <a:cubicBezTo>
                    <a:pt x="299573" y="46073"/>
                    <a:pt x="343464" y="48131"/>
                    <a:pt x="356952" y="61847"/>
                  </a:cubicBezTo>
                  <a:cubicBezTo>
                    <a:pt x="370896" y="76248"/>
                    <a:pt x="375240" y="94079"/>
                    <a:pt x="375011" y="113282"/>
                  </a:cubicBezTo>
                  <a:cubicBezTo>
                    <a:pt x="374554" y="138885"/>
                    <a:pt x="375468" y="164259"/>
                    <a:pt x="379812" y="189634"/>
                  </a:cubicBezTo>
                  <a:cubicBezTo>
                    <a:pt x="382098" y="202436"/>
                    <a:pt x="385527" y="215694"/>
                    <a:pt x="400614" y="218666"/>
                  </a:cubicBezTo>
                  <a:cubicBezTo>
                    <a:pt x="413645" y="221181"/>
                    <a:pt x="422789" y="212265"/>
                    <a:pt x="430332" y="203121"/>
                  </a:cubicBezTo>
                  <a:cubicBezTo>
                    <a:pt x="433990" y="198778"/>
                    <a:pt x="436962" y="193292"/>
                    <a:pt x="439019" y="188034"/>
                  </a:cubicBezTo>
                  <a:cubicBezTo>
                    <a:pt x="454335" y="148029"/>
                    <a:pt x="448620" y="109167"/>
                    <a:pt x="431933" y="70991"/>
                  </a:cubicBezTo>
                  <a:cubicBezTo>
                    <a:pt x="428275" y="62532"/>
                    <a:pt x="422331" y="55903"/>
                    <a:pt x="414559" y="51560"/>
                  </a:cubicBezTo>
                  <a:cubicBezTo>
                    <a:pt x="371811" y="27099"/>
                    <a:pt x="326091" y="10412"/>
                    <a:pt x="277628" y="582"/>
                  </a:cubicBezTo>
                  <a:cubicBezTo>
                    <a:pt x="267798" y="-1476"/>
                    <a:pt x="262769" y="1953"/>
                    <a:pt x="259340" y="10412"/>
                  </a:cubicBezTo>
                  <a:cubicBezTo>
                    <a:pt x="258197" y="13155"/>
                    <a:pt x="256825" y="15669"/>
                    <a:pt x="255453" y="18413"/>
                  </a:cubicBezTo>
                  <a:cubicBezTo>
                    <a:pt x="226193" y="71905"/>
                    <a:pt x="186416" y="108938"/>
                    <a:pt x="120579" y="104595"/>
                  </a:cubicBezTo>
                  <a:cubicBezTo>
                    <a:pt x="109835" y="103909"/>
                    <a:pt x="107549" y="111453"/>
                    <a:pt x="104349" y="118311"/>
                  </a:cubicBezTo>
                  <a:cubicBezTo>
                    <a:pt x="83318" y="162888"/>
                    <a:pt x="56800" y="204036"/>
                    <a:pt x="28454" y="244041"/>
                  </a:cubicBezTo>
                  <a:cubicBezTo>
                    <a:pt x="19767" y="255471"/>
                    <a:pt x="11994" y="266901"/>
                    <a:pt x="7194" y="279702"/>
                  </a:cubicBezTo>
                  <a:close/>
                </a:path>
              </a:pathLst>
            </a:custGeom>
            <a:solidFill>
              <a:srgbClr val="FFFFFF"/>
            </a:solidFill>
            <a:ln w="2286" cap="flat">
              <a:noFill/>
              <a:prstDash val="solid"/>
              <a:miter/>
            </a:ln>
          </p:spPr>
          <p:txBody>
            <a:bodyPr rtlCol="0" anchor="ctr"/>
            <a:lstStyle/>
            <a:p>
              <a:endParaRPr lang="en-US"/>
            </a:p>
          </p:txBody>
        </p:sp>
        <p:sp>
          <p:nvSpPr>
            <p:cNvPr id="89" name="Freeform 152">
              <a:extLst>
                <a:ext uri="{FF2B5EF4-FFF2-40B4-BE49-F238E27FC236}">
                  <a16:creationId xmlns:a16="http://schemas.microsoft.com/office/drawing/2014/main" id="{FBA2E74E-2E60-99F9-286F-A8E29DF398AC}"/>
                </a:ext>
              </a:extLst>
            </p:cNvPr>
            <p:cNvSpPr/>
            <p:nvPr/>
          </p:nvSpPr>
          <p:spPr>
            <a:xfrm>
              <a:off x="3171063" y="5228767"/>
              <a:ext cx="67534" cy="229514"/>
            </a:xfrm>
            <a:custGeom>
              <a:avLst/>
              <a:gdLst>
                <a:gd name="connsiteX0" fmla="*/ 40005 w 67534"/>
                <a:gd name="connsiteY0" fmla="*/ 229514 h 229514"/>
                <a:gd name="connsiteX1" fmla="*/ 40005 w 67534"/>
                <a:gd name="connsiteY1" fmla="*/ 229514 h 229514"/>
                <a:gd name="connsiteX2" fmla="*/ 40005 w 67534"/>
                <a:gd name="connsiteY2" fmla="*/ 225857 h 229514"/>
                <a:gd name="connsiteX3" fmla="*/ 40005 w 67534"/>
                <a:gd name="connsiteY3" fmla="*/ 225857 h 229514"/>
                <a:gd name="connsiteX4" fmla="*/ 40234 w 67534"/>
                <a:gd name="connsiteY4" fmla="*/ 222428 h 229514"/>
                <a:gd name="connsiteX5" fmla="*/ 40234 w 67534"/>
                <a:gd name="connsiteY5" fmla="*/ 222199 h 229514"/>
                <a:gd name="connsiteX6" fmla="*/ 40691 w 67534"/>
                <a:gd name="connsiteY6" fmla="*/ 218999 h 229514"/>
                <a:gd name="connsiteX7" fmla="*/ 40691 w 67534"/>
                <a:gd name="connsiteY7" fmla="*/ 218313 h 229514"/>
                <a:gd name="connsiteX8" fmla="*/ 41605 w 67534"/>
                <a:gd name="connsiteY8" fmla="*/ 214427 h 229514"/>
                <a:gd name="connsiteX9" fmla="*/ 41605 w 67534"/>
                <a:gd name="connsiteY9" fmla="*/ 214427 h 229514"/>
                <a:gd name="connsiteX10" fmla="*/ 48920 w 67534"/>
                <a:gd name="connsiteY10" fmla="*/ 190424 h 229514"/>
                <a:gd name="connsiteX11" fmla="*/ 56693 w 67534"/>
                <a:gd name="connsiteY11" fmla="*/ 166649 h 229514"/>
                <a:gd name="connsiteX12" fmla="*/ 66751 w 67534"/>
                <a:gd name="connsiteY12" fmla="*/ 100127 h 229514"/>
                <a:gd name="connsiteX13" fmla="*/ 66065 w 67534"/>
                <a:gd name="connsiteY13" fmla="*/ 95097 h 229514"/>
                <a:gd name="connsiteX14" fmla="*/ 65837 w 67534"/>
                <a:gd name="connsiteY14" fmla="*/ 93497 h 229514"/>
                <a:gd name="connsiteX15" fmla="*/ 65380 w 67534"/>
                <a:gd name="connsiteY15" fmla="*/ 90297 h 229514"/>
                <a:gd name="connsiteX16" fmla="*/ 64922 w 67534"/>
                <a:gd name="connsiteY16" fmla="*/ 88239 h 229514"/>
                <a:gd name="connsiteX17" fmla="*/ 64465 w 67534"/>
                <a:gd name="connsiteY17" fmla="*/ 85496 h 229514"/>
                <a:gd name="connsiteX18" fmla="*/ 64008 w 67534"/>
                <a:gd name="connsiteY18" fmla="*/ 83439 h 229514"/>
                <a:gd name="connsiteX19" fmla="*/ 63551 w 67534"/>
                <a:gd name="connsiteY19" fmla="*/ 80924 h 229514"/>
                <a:gd name="connsiteX20" fmla="*/ 63094 w 67534"/>
                <a:gd name="connsiteY20" fmla="*/ 78638 h 229514"/>
                <a:gd name="connsiteX21" fmla="*/ 62636 w 67534"/>
                <a:gd name="connsiteY21" fmla="*/ 76352 h 229514"/>
                <a:gd name="connsiteX22" fmla="*/ 62179 w 67534"/>
                <a:gd name="connsiteY22" fmla="*/ 74066 h 229514"/>
                <a:gd name="connsiteX23" fmla="*/ 61722 w 67534"/>
                <a:gd name="connsiteY23" fmla="*/ 71780 h 229514"/>
                <a:gd name="connsiteX24" fmla="*/ 61036 w 67534"/>
                <a:gd name="connsiteY24" fmla="*/ 69494 h 229514"/>
                <a:gd name="connsiteX25" fmla="*/ 60579 w 67534"/>
                <a:gd name="connsiteY25" fmla="*/ 67437 h 229514"/>
                <a:gd name="connsiteX26" fmla="*/ 59893 w 67534"/>
                <a:gd name="connsiteY26" fmla="*/ 65151 h 229514"/>
                <a:gd name="connsiteX27" fmla="*/ 59436 w 67534"/>
                <a:gd name="connsiteY27" fmla="*/ 63322 h 229514"/>
                <a:gd name="connsiteX28" fmla="*/ 58750 w 67534"/>
                <a:gd name="connsiteY28" fmla="*/ 61036 h 229514"/>
                <a:gd name="connsiteX29" fmla="*/ 58293 w 67534"/>
                <a:gd name="connsiteY29" fmla="*/ 59436 h 229514"/>
                <a:gd name="connsiteX30" fmla="*/ 57379 w 67534"/>
                <a:gd name="connsiteY30" fmla="*/ 56921 h 229514"/>
                <a:gd name="connsiteX31" fmla="*/ 56921 w 67534"/>
                <a:gd name="connsiteY31" fmla="*/ 55778 h 229514"/>
                <a:gd name="connsiteX32" fmla="*/ 51206 w 67534"/>
                <a:gd name="connsiteY32" fmla="*/ 43205 h 229514"/>
                <a:gd name="connsiteX33" fmla="*/ 50978 w 67534"/>
                <a:gd name="connsiteY33" fmla="*/ 42748 h 229514"/>
                <a:gd name="connsiteX34" fmla="*/ 49606 w 67534"/>
                <a:gd name="connsiteY34" fmla="*/ 40233 h 229514"/>
                <a:gd name="connsiteX35" fmla="*/ 49149 w 67534"/>
                <a:gd name="connsiteY35" fmla="*/ 39548 h 229514"/>
                <a:gd name="connsiteX36" fmla="*/ 47549 w 67534"/>
                <a:gd name="connsiteY36" fmla="*/ 37033 h 229514"/>
                <a:gd name="connsiteX37" fmla="*/ 47092 w 67534"/>
                <a:gd name="connsiteY37" fmla="*/ 36347 h 229514"/>
                <a:gd name="connsiteX38" fmla="*/ 45491 w 67534"/>
                <a:gd name="connsiteY38" fmla="*/ 34061 h 229514"/>
                <a:gd name="connsiteX39" fmla="*/ 45034 w 67534"/>
                <a:gd name="connsiteY39" fmla="*/ 33375 h 229514"/>
                <a:gd name="connsiteX40" fmla="*/ 43434 w 67534"/>
                <a:gd name="connsiteY40" fmla="*/ 31089 h 229514"/>
                <a:gd name="connsiteX41" fmla="*/ 42977 w 67534"/>
                <a:gd name="connsiteY41" fmla="*/ 30404 h 229514"/>
                <a:gd name="connsiteX42" fmla="*/ 41148 w 67534"/>
                <a:gd name="connsiteY42" fmla="*/ 28118 h 229514"/>
                <a:gd name="connsiteX43" fmla="*/ 40691 w 67534"/>
                <a:gd name="connsiteY43" fmla="*/ 27660 h 229514"/>
                <a:gd name="connsiteX44" fmla="*/ 38633 w 67534"/>
                <a:gd name="connsiteY44" fmla="*/ 25374 h 229514"/>
                <a:gd name="connsiteX45" fmla="*/ 38176 w 67534"/>
                <a:gd name="connsiteY45" fmla="*/ 24917 h 229514"/>
                <a:gd name="connsiteX46" fmla="*/ 35890 w 67534"/>
                <a:gd name="connsiteY46" fmla="*/ 22631 h 229514"/>
                <a:gd name="connsiteX47" fmla="*/ 35890 w 67534"/>
                <a:gd name="connsiteY47" fmla="*/ 22631 h 229514"/>
                <a:gd name="connsiteX48" fmla="*/ 15088 w 67534"/>
                <a:gd name="connsiteY48" fmla="*/ 7086 h 229514"/>
                <a:gd name="connsiteX49" fmla="*/ 15088 w 67534"/>
                <a:gd name="connsiteY49" fmla="*/ 7086 h 229514"/>
                <a:gd name="connsiteX50" fmla="*/ 11659 w 67534"/>
                <a:gd name="connsiteY50" fmla="*/ 5258 h 229514"/>
                <a:gd name="connsiteX51" fmla="*/ 11430 w 67534"/>
                <a:gd name="connsiteY51" fmla="*/ 5029 h 229514"/>
                <a:gd name="connsiteX52" fmla="*/ 8001 w 67534"/>
                <a:gd name="connsiteY52" fmla="*/ 3429 h 229514"/>
                <a:gd name="connsiteX53" fmla="*/ 7772 w 67534"/>
                <a:gd name="connsiteY53" fmla="*/ 3200 h 229514"/>
                <a:gd name="connsiteX54" fmla="*/ 4115 w 67534"/>
                <a:gd name="connsiteY54" fmla="*/ 1600 h 229514"/>
                <a:gd name="connsiteX55" fmla="*/ 3886 w 67534"/>
                <a:gd name="connsiteY55" fmla="*/ 1600 h 229514"/>
                <a:gd name="connsiteX56" fmla="*/ 0 w 67534"/>
                <a:gd name="connsiteY56" fmla="*/ 0 h 229514"/>
                <a:gd name="connsiteX57" fmla="*/ 0 w 67534"/>
                <a:gd name="connsiteY57" fmla="*/ 0 h 229514"/>
                <a:gd name="connsiteX58" fmla="*/ 16459 w 67534"/>
                <a:gd name="connsiteY58" fmla="*/ 59893 h 229514"/>
                <a:gd name="connsiteX59" fmla="*/ 40005 w 67534"/>
                <a:gd name="connsiteY59" fmla="*/ 229514 h 22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534" h="229514">
                  <a:moveTo>
                    <a:pt x="40005" y="229514"/>
                  </a:moveTo>
                  <a:cubicBezTo>
                    <a:pt x="40005" y="229514"/>
                    <a:pt x="40005" y="229514"/>
                    <a:pt x="40005" y="229514"/>
                  </a:cubicBezTo>
                  <a:cubicBezTo>
                    <a:pt x="40005" y="228371"/>
                    <a:pt x="40005" y="227228"/>
                    <a:pt x="40005" y="225857"/>
                  </a:cubicBezTo>
                  <a:cubicBezTo>
                    <a:pt x="40005" y="225857"/>
                    <a:pt x="40005" y="225857"/>
                    <a:pt x="40005" y="225857"/>
                  </a:cubicBezTo>
                  <a:cubicBezTo>
                    <a:pt x="40005" y="224714"/>
                    <a:pt x="40234" y="223571"/>
                    <a:pt x="40234" y="222428"/>
                  </a:cubicBezTo>
                  <a:cubicBezTo>
                    <a:pt x="40234" y="222428"/>
                    <a:pt x="40234" y="222199"/>
                    <a:pt x="40234" y="222199"/>
                  </a:cubicBezTo>
                  <a:cubicBezTo>
                    <a:pt x="40462" y="221056"/>
                    <a:pt x="40462" y="219913"/>
                    <a:pt x="40691" y="218999"/>
                  </a:cubicBezTo>
                  <a:cubicBezTo>
                    <a:pt x="40691" y="218770"/>
                    <a:pt x="40691" y="218541"/>
                    <a:pt x="40691" y="218313"/>
                  </a:cubicBezTo>
                  <a:cubicBezTo>
                    <a:pt x="40919" y="216941"/>
                    <a:pt x="41377" y="215798"/>
                    <a:pt x="41605" y="214427"/>
                  </a:cubicBezTo>
                  <a:cubicBezTo>
                    <a:pt x="41605" y="214427"/>
                    <a:pt x="41605" y="214427"/>
                    <a:pt x="41605" y="214427"/>
                  </a:cubicBezTo>
                  <a:cubicBezTo>
                    <a:pt x="43891" y="206426"/>
                    <a:pt x="46406" y="198425"/>
                    <a:pt x="48920" y="190424"/>
                  </a:cubicBezTo>
                  <a:cubicBezTo>
                    <a:pt x="51435" y="182423"/>
                    <a:pt x="54178" y="174650"/>
                    <a:pt x="56693" y="166649"/>
                  </a:cubicBezTo>
                  <a:cubicBezTo>
                    <a:pt x="63779" y="144932"/>
                    <a:pt x="69723" y="122987"/>
                    <a:pt x="66751" y="100127"/>
                  </a:cubicBezTo>
                  <a:cubicBezTo>
                    <a:pt x="66523" y="98526"/>
                    <a:pt x="66294" y="96698"/>
                    <a:pt x="66065" y="95097"/>
                  </a:cubicBezTo>
                  <a:cubicBezTo>
                    <a:pt x="66065" y="94640"/>
                    <a:pt x="65837" y="93954"/>
                    <a:pt x="65837" y="93497"/>
                  </a:cubicBezTo>
                  <a:cubicBezTo>
                    <a:pt x="65608" y="92354"/>
                    <a:pt x="65608" y="91440"/>
                    <a:pt x="65380" y="90297"/>
                  </a:cubicBezTo>
                  <a:cubicBezTo>
                    <a:pt x="65380" y="89611"/>
                    <a:pt x="65151" y="88925"/>
                    <a:pt x="64922" y="88239"/>
                  </a:cubicBezTo>
                  <a:cubicBezTo>
                    <a:pt x="64694" y="87325"/>
                    <a:pt x="64694" y="86411"/>
                    <a:pt x="64465" y="85496"/>
                  </a:cubicBezTo>
                  <a:cubicBezTo>
                    <a:pt x="64237" y="84810"/>
                    <a:pt x="64237" y="84125"/>
                    <a:pt x="64008" y="83439"/>
                  </a:cubicBezTo>
                  <a:cubicBezTo>
                    <a:pt x="63779" y="82524"/>
                    <a:pt x="63779" y="81839"/>
                    <a:pt x="63551" y="80924"/>
                  </a:cubicBezTo>
                  <a:cubicBezTo>
                    <a:pt x="63322" y="80238"/>
                    <a:pt x="63322" y="79553"/>
                    <a:pt x="63094" y="78638"/>
                  </a:cubicBezTo>
                  <a:cubicBezTo>
                    <a:pt x="62865" y="77952"/>
                    <a:pt x="62636" y="77038"/>
                    <a:pt x="62636" y="76352"/>
                  </a:cubicBezTo>
                  <a:cubicBezTo>
                    <a:pt x="62408" y="75666"/>
                    <a:pt x="62179" y="74981"/>
                    <a:pt x="62179" y="74066"/>
                  </a:cubicBezTo>
                  <a:cubicBezTo>
                    <a:pt x="61951" y="73380"/>
                    <a:pt x="61722" y="72695"/>
                    <a:pt x="61722" y="71780"/>
                  </a:cubicBezTo>
                  <a:cubicBezTo>
                    <a:pt x="61493" y="71094"/>
                    <a:pt x="61265" y="70180"/>
                    <a:pt x="61036" y="69494"/>
                  </a:cubicBezTo>
                  <a:cubicBezTo>
                    <a:pt x="60808" y="68808"/>
                    <a:pt x="60579" y="68123"/>
                    <a:pt x="60579" y="67437"/>
                  </a:cubicBezTo>
                  <a:cubicBezTo>
                    <a:pt x="60350" y="66751"/>
                    <a:pt x="60122" y="65837"/>
                    <a:pt x="59893" y="65151"/>
                  </a:cubicBezTo>
                  <a:cubicBezTo>
                    <a:pt x="59665" y="64465"/>
                    <a:pt x="59436" y="64008"/>
                    <a:pt x="59436" y="63322"/>
                  </a:cubicBezTo>
                  <a:cubicBezTo>
                    <a:pt x="59207" y="62636"/>
                    <a:pt x="58979" y="61722"/>
                    <a:pt x="58750" y="61036"/>
                  </a:cubicBezTo>
                  <a:cubicBezTo>
                    <a:pt x="58522" y="60579"/>
                    <a:pt x="58293" y="59893"/>
                    <a:pt x="58293" y="59436"/>
                  </a:cubicBezTo>
                  <a:cubicBezTo>
                    <a:pt x="58064" y="58521"/>
                    <a:pt x="57836" y="57836"/>
                    <a:pt x="57379" y="56921"/>
                  </a:cubicBezTo>
                  <a:cubicBezTo>
                    <a:pt x="57150" y="56464"/>
                    <a:pt x="57150" y="56235"/>
                    <a:pt x="56921" y="55778"/>
                  </a:cubicBezTo>
                  <a:cubicBezTo>
                    <a:pt x="55321" y="51435"/>
                    <a:pt x="53264" y="47091"/>
                    <a:pt x="51206" y="43205"/>
                  </a:cubicBezTo>
                  <a:cubicBezTo>
                    <a:pt x="51206" y="42977"/>
                    <a:pt x="50978" y="42977"/>
                    <a:pt x="50978" y="42748"/>
                  </a:cubicBezTo>
                  <a:cubicBezTo>
                    <a:pt x="50521" y="41834"/>
                    <a:pt x="50063" y="40919"/>
                    <a:pt x="49606" y="40233"/>
                  </a:cubicBezTo>
                  <a:cubicBezTo>
                    <a:pt x="49378" y="40005"/>
                    <a:pt x="49378" y="39776"/>
                    <a:pt x="49149" y="39548"/>
                  </a:cubicBezTo>
                  <a:cubicBezTo>
                    <a:pt x="48692" y="38633"/>
                    <a:pt x="48235" y="37947"/>
                    <a:pt x="47549" y="37033"/>
                  </a:cubicBezTo>
                  <a:cubicBezTo>
                    <a:pt x="47320" y="36804"/>
                    <a:pt x="47320" y="36576"/>
                    <a:pt x="47092" y="36347"/>
                  </a:cubicBezTo>
                  <a:cubicBezTo>
                    <a:pt x="46634" y="35661"/>
                    <a:pt x="45949" y="34747"/>
                    <a:pt x="45491" y="34061"/>
                  </a:cubicBezTo>
                  <a:cubicBezTo>
                    <a:pt x="45263" y="33833"/>
                    <a:pt x="45034" y="33604"/>
                    <a:pt x="45034" y="33375"/>
                  </a:cubicBezTo>
                  <a:cubicBezTo>
                    <a:pt x="44577" y="32690"/>
                    <a:pt x="43891" y="31775"/>
                    <a:pt x="43434" y="31089"/>
                  </a:cubicBezTo>
                  <a:cubicBezTo>
                    <a:pt x="43205" y="30861"/>
                    <a:pt x="42977" y="30632"/>
                    <a:pt x="42977" y="30404"/>
                  </a:cubicBezTo>
                  <a:cubicBezTo>
                    <a:pt x="42291" y="29718"/>
                    <a:pt x="41834" y="28803"/>
                    <a:pt x="41148" y="28118"/>
                  </a:cubicBezTo>
                  <a:cubicBezTo>
                    <a:pt x="40919" y="27889"/>
                    <a:pt x="40919" y="27660"/>
                    <a:pt x="40691" y="27660"/>
                  </a:cubicBezTo>
                  <a:cubicBezTo>
                    <a:pt x="40005" y="26975"/>
                    <a:pt x="39319" y="26060"/>
                    <a:pt x="38633" y="25374"/>
                  </a:cubicBezTo>
                  <a:cubicBezTo>
                    <a:pt x="38405" y="25146"/>
                    <a:pt x="38405" y="25146"/>
                    <a:pt x="38176" y="24917"/>
                  </a:cubicBezTo>
                  <a:cubicBezTo>
                    <a:pt x="37490" y="24231"/>
                    <a:pt x="36805" y="23317"/>
                    <a:pt x="35890" y="22631"/>
                  </a:cubicBezTo>
                  <a:cubicBezTo>
                    <a:pt x="35890" y="22631"/>
                    <a:pt x="35890" y="22631"/>
                    <a:pt x="35890" y="22631"/>
                  </a:cubicBezTo>
                  <a:cubicBezTo>
                    <a:pt x="29947" y="16688"/>
                    <a:pt x="23089" y="11430"/>
                    <a:pt x="15088" y="7086"/>
                  </a:cubicBezTo>
                  <a:cubicBezTo>
                    <a:pt x="15088" y="7086"/>
                    <a:pt x="15088" y="7086"/>
                    <a:pt x="15088" y="7086"/>
                  </a:cubicBezTo>
                  <a:cubicBezTo>
                    <a:pt x="13945" y="6401"/>
                    <a:pt x="12802" y="5943"/>
                    <a:pt x="11659" y="5258"/>
                  </a:cubicBezTo>
                  <a:cubicBezTo>
                    <a:pt x="11659" y="5258"/>
                    <a:pt x="11430" y="5258"/>
                    <a:pt x="11430" y="5029"/>
                  </a:cubicBezTo>
                  <a:cubicBezTo>
                    <a:pt x="10287" y="4572"/>
                    <a:pt x="9144" y="3886"/>
                    <a:pt x="8001" y="3429"/>
                  </a:cubicBezTo>
                  <a:cubicBezTo>
                    <a:pt x="8001" y="3429"/>
                    <a:pt x="7772" y="3429"/>
                    <a:pt x="7772" y="3200"/>
                  </a:cubicBezTo>
                  <a:cubicBezTo>
                    <a:pt x="6629" y="2743"/>
                    <a:pt x="5486" y="2057"/>
                    <a:pt x="4115" y="1600"/>
                  </a:cubicBezTo>
                  <a:cubicBezTo>
                    <a:pt x="4115" y="1600"/>
                    <a:pt x="3886" y="1600"/>
                    <a:pt x="3886" y="1600"/>
                  </a:cubicBezTo>
                  <a:cubicBezTo>
                    <a:pt x="2743" y="1143"/>
                    <a:pt x="1372" y="457"/>
                    <a:pt x="0" y="0"/>
                  </a:cubicBezTo>
                  <a:cubicBezTo>
                    <a:pt x="0" y="0"/>
                    <a:pt x="0" y="0"/>
                    <a:pt x="0" y="0"/>
                  </a:cubicBezTo>
                  <a:cubicBezTo>
                    <a:pt x="8230" y="18974"/>
                    <a:pt x="13716" y="39776"/>
                    <a:pt x="16459" y="59893"/>
                  </a:cubicBezTo>
                  <a:cubicBezTo>
                    <a:pt x="21946" y="99669"/>
                    <a:pt x="-4343" y="208254"/>
                    <a:pt x="40005" y="229514"/>
                  </a:cubicBezTo>
                  <a:close/>
                </a:path>
              </a:pathLst>
            </a:custGeom>
            <a:solidFill>
              <a:srgbClr val="FFFFFF"/>
            </a:solidFill>
            <a:ln w="2286" cap="flat">
              <a:noFill/>
              <a:prstDash val="solid"/>
              <a:miter/>
            </a:ln>
          </p:spPr>
          <p:txBody>
            <a:bodyPr rtlCol="0" anchor="ctr"/>
            <a:lstStyle/>
            <a:p>
              <a:endParaRPr lang="en-US"/>
            </a:p>
          </p:txBody>
        </p:sp>
        <p:sp>
          <p:nvSpPr>
            <p:cNvPr id="90" name="Freeform 153">
              <a:extLst>
                <a:ext uri="{FF2B5EF4-FFF2-40B4-BE49-F238E27FC236}">
                  <a16:creationId xmlns:a16="http://schemas.microsoft.com/office/drawing/2014/main" id="{27D25B24-5EC7-DC5F-D2B1-3BC8211A980A}"/>
                </a:ext>
              </a:extLst>
            </p:cNvPr>
            <p:cNvSpPr/>
            <p:nvPr/>
          </p:nvSpPr>
          <p:spPr>
            <a:xfrm>
              <a:off x="2519324" y="5499430"/>
              <a:ext cx="1255928" cy="689457"/>
            </a:xfrm>
            <a:custGeom>
              <a:avLst/>
              <a:gdLst>
                <a:gd name="connsiteX0" fmla="*/ 914171 w 1255928"/>
                <a:gd name="connsiteY0" fmla="*/ 64694 h 689457"/>
                <a:gd name="connsiteX1" fmla="*/ 918286 w 1255928"/>
                <a:gd name="connsiteY1" fmla="*/ 175565 h 689457"/>
                <a:gd name="connsiteX2" fmla="*/ 905485 w 1255928"/>
                <a:gd name="connsiteY2" fmla="*/ 442113 h 689457"/>
                <a:gd name="connsiteX3" fmla="*/ 908456 w 1255928"/>
                <a:gd name="connsiteY3" fmla="*/ 419253 h 689457"/>
                <a:gd name="connsiteX4" fmla="*/ 895426 w 1255928"/>
                <a:gd name="connsiteY4" fmla="*/ 512521 h 689457"/>
                <a:gd name="connsiteX5" fmla="*/ 797357 w 1255928"/>
                <a:gd name="connsiteY5" fmla="*/ 615163 h 689457"/>
                <a:gd name="connsiteX6" fmla="*/ 647395 w 1255928"/>
                <a:gd name="connsiteY6" fmla="*/ 616992 h 689457"/>
                <a:gd name="connsiteX7" fmla="*/ 549783 w 1255928"/>
                <a:gd name="connsiteY7" fmla="*/ 613105 h 689457"/>
                <a:gd name="connsiteX8" fmla="*/ 440741 w 1255928"/>
                <a:gd name="connsiteY8" fmla="*/ 600075 h 689457"/>
                <a:gd name="connsiteX9" fmla="*/ 356159 w 1255928"/>
                <a:gd name="connsiteY9" fmla="*/ 556870 h 689457"/>
                <a:gd name="connsiteX10" fmla="*/ 312496 w 1255928"/>
                <a:gd name="connsiteY10" fmla="*/ 486461 h 689457"/>
                <a:gd name="connsiteX11" fmla="*/ 189967 w 1255928"/>
                <a:gd name="connsiteY11" fmla="*/ 391592 h 689457"/>
                <a:gd name="connsiteX12" fmla="*/ 38862 w 1255928"/>
                <a:gd name="connsiteY12" fmla="*/ 389992 h 689457"/>
                <a:gd name="connsiteX13" fmla="*/ 18059 w 1255928"/>
                <a:gd name="connsiteY13" fmla="*/ 382905 h 689457"/>
                <a:gd name="connsiteX14" fmla="*/ 0 w 1255928"/>
                <a:gd name="connsiteY14" fmla="*/ 381076 h 689457"/>
                <a:gd name="connsiteX15" fmla="*/ 1372 w 1255928"/>
                <a:gd name="connsiteY15" fmla="*/ 389077 h 689457"/>
                <a:gd name="connsiteX16" fmla="*/ 6401 w 1255928"/>
                <a:gd name="connsiteY16" fmla="*/ 403022 h 689457"/>
                <a:gd name="connsiteX17" fmla="*/ 18974 w 1255928"/>
                <a:gd name="connsiteY17" fmla="*/ 419481 h 689457"/>
                <a:gd name="connsiteX18" fmla="*/ 30404 w 1255928"/>
                <a:gd name="connsiteY18" fmla="*/ 427939 h 689457"/>
                <a:gd name="connsiteX19" fmla="*/ 102641 w 1255928"/>
                <a:gd name="connsiteY19" fmla="*/ 451028 h 689457"/>
                <a:gd name="connsiteX20" fmla="*/ 166649 w 1255928"/>
                <a:gd name="connsiteY20" fmla="*/ 443713 h 689457"/>
                <a:gd name="connsiteX21" fmla="*/ 185166 w 1255928"/>
                <a:gd name="connsiteY21" fmla="*/ 440970 h 689457"/>
                <a:gd name="connsiteX22" fmla="*/ 185166 w 1255928"/>
                <a:gd name="connsiteY22" fmla="*/ 440970 h 689457"/>
                <a:gd name="connsiteX23" fmla="*/ 195682 w 1255928"/>
                <a:gd name="connsiteY23" fmla="*/ 441884 h 689457"/>
                <a:gd name="connsiteX24" fmla="*/ 201168 w 1255928"/>
                <a:gd name="connsiteY24" fmla="*/ 443256 h 689457"/>
                <a:gd name="connsiteX25" fmla="*/ 205969 w 1255928"/>
                <a:gd name="connsiteY25" fmla="*/ 445084 h 689457"/>
                <a:gd name="connsiteX26" fmla="*/ 208255 w 1255928"/>
                <a:gd name="connsiteY26" fmla="*/ 446227 h 689457"/>
                <a:gd name="connsiteX27" fmla="*/ 211226 w 1255928"/>
                <a:gd name="connsiteY27" fmla="*/ 448056 h 689457"/>
                <a:gd name="connsiteX28" fmla="*/ 214427 w 1255928"/>
                <a:gd name="connsiteY28" fmla="*/ 450342 h 689457"/>
                <a:gd name="connsiteX29" fmla="*/ 216256 w 1255928"/>
                <a:gd name="connsiteY29" fmla="*/ 451942 h 689457"/>
                <a:gd name="connsiteX30" fmla="*/ 219913 w 1255928"/>
                <a:gd name="connsiteY30" fmla="*/ 455600 h 689457"/>
                <a:gd name="connsiteX31" fmla="*/ 221513 w 1255928"/>
                <a:gd name="connsiteY31" fmla="*/ 457657 h 689457"/>
                <a:gd name="connsiteX32" fmla="*/ 224714 w 1255928"/>
                <a:gd name="connsiteY32" fmla="*/ 462001 h 689457"/>
                <a:gd name="connsiteX33" fmla="*/ 227457 w 1255928"/>
                <a:gd name="connsiteY33" fmla="*/ 466801 h 689457"/>
                <a:gd name="connsiteX34" fmla="*/ 233401 w 1255928"/>
                <a:gd name="connsiteY34" fmla="*/ 484175 h 689457"/>
                <a:gd name="connsiteX35" fmla="*/ 236372 w 1255928"/>
                <a:gd name="connsiteY35" fmla="*/ 501777 h 689457"/>
                <a:gd name="connsiteX36" fmla="*/ 237973 w 1255928"/>
                <a:gd name="connsiteY36" fmla="*/ 525323 h 689457"/>
                <a:gd name="connsiteX37" fmla="*/ 238201 w 1255928"/>
                <a:gd name="connsiteY37" fmla="*/ 536982 h 689457"/>
                <a:gd name="connsiteX38" fmla="*/ 238201 w 1255928"/>
                <a:gd name="connsiteY38" fmla="*/ 542925 h 689457"/>
                <a:gd name="connsiteX39" fmla="*/ 238201 w 1255928"/>
                <a:gd name="connsiteY39" fmla="*/ 554584 h 689457"/>
                <a:gd name="connsiteX40" fmla="*/ 238430 w 1255928"/>
                <a:gd name="connsiteY40" fmla="*/ 566242 h 689457"/>
                <a:gd name="connsiteX41" fmla="*/ 239116 w 1255928"/>
                <a:gd name="connsiteY41" fmla="*/ 577901 h 689457"/>
                <a:gd name="connsiteX42" fmla="*/ 239801 w 1255928"/>
                <a:gd name="connsiteY42" fmla="*/ 587502 h 689457"/>
                <a:gd name="connsiteX43" fmla="*/ 253746 w 1255928"/>
                <a:gd name="connsiteY43" fmla="*/ 652425 h 689457"/>
                <a:gd name="connsiteX44" fmla="*/ 256261 w 1255928"/>
                <a:gd name="connsiteY44" fmla="*/ 657225 h 689457"/>
                <a:gd name="connsiteX45" fmla="*/ 256946 w 1255928"/>
                <a:gd name="connsiteY45" fmla="*/ 658368 h 689457"/>
                <a:gd name="connsiteX46" fmla="*/ 261976 w 1255928"/>
                <a:gd name="connsiteY46" fmla="*/ 666598 h 689457"/>
                <a:gd name="connsiteX47" fmla="*/ 263119 w 1255928"/>
                <a:gd name="connsiteY47" fmla="*/ 668427 h 689457"/>
                <a:gd name="connsiteX48" fmla="*/ 265862 w 1255928"/>
                <a:gd name="connsiteY48" fmla="*/ 672084 h 689457"/>
                <a:gd name="connsiteX49" fmla="*/ 267233 w 1255928"/>
                <a:gd name="connsiteY49" fmla="*/ 673684 h 689457"/>
                <a:gd name="connsiteX50" fmla="*/ 268148 w 1255928"/>
                <a:gd name="connsiteY50" fmla="*/ 674827 h 689457"/>
                <a:gd name="connsiteX51" fmla="*/ 269519 w 1255928"/>
                <a:gd name="connsiteY51" fmla="*/ 676428 h 689457"/>
                <a:gd name="connsiteX52" fmla="*/ 274320 w 1255928"/>
                <a:gd name="connsiteY52" fmla="*/ 680542 h 689457"/>
                <a:gd name="connsiteX53" fmla="*/ 276149 w 1255928"/>
                <a:gd name="connsiteY53" fmla="*/ 681457 h 689457"/>
                <a:gd name="connsiteX54" fmla="*/ 277063 w 1255928"/>
                <a:gd name="connsiteY54" fmla="*/ 681685 h 689457"/>
                <a:gd name="connsiteX55" fmla="*/ 278892 w 1255928"/>
                <a:gd name="connsiteY55" fmla="*/ 681914 h 689457"/>
                <a:gd name="connsiteX56" fmla="*/ 279806 w 1255928"/>
                <a:gd name="connsiteY56" fmla="*/ 681914 h 689457"/>
                <a:gd name="connsiteX57" fmla="*/ 279806 w 1255928"/>
                <a:gd name="connsiteY57" fmla="*/ 681914 h 689457"/>
                <a:gd name="connsiteX58" fmla="*/ 279806 w 1255928"/>
                <a:gd name="connsiteY58" fmla="*/ 681914 h 689457"/>
                <a:gd name="connsiteX59" fmla="*/ 282321 w 1255928"/>
                <a:gd name="connsiteY59" fmla="*/ 682600 h 689457"/>
                <a:gd name="connsiteX60" fmla="*/ 285293 w 1255928"/>
                <a:gd name="connsiteY60" fmla="*/ 683057 h 689457"/>
                <a:gd name="connsiteX61" fmla="*/ 287579 w 1255928"/>
                <a:gd name="connsiteY61" fmla="*/ 683514 h 689457"/>
                <a:gd name="connsiteX62" fmla="*/ 291236 w 1255928"/>
                <a:gd name="connsiteY62" fmla="*/ 683971 h 689457"/>
                <a:gd name="connsiteX63" fmla="*/ 296266 w 1255928"/>
                <a:gd name="connsiteY63" fmla="*/ 684429 h 689457"/>
                <a:gd name="connsiteX64" fmla="*/ 301295 w 1255928"/>
                <a:gd name="connsiteY64" fmla="*/ 684886 h 689457"/>
                <a:gd name="connsiteX65" fmla="*/ 304495 w 1255928"/>
                <a:gd name="connsiteY65" fmla="*/ 685114 h 689457"/>
                <a:gd name="connsiteX66" fmla="*/ 310210 w 1255928"/>
                <a:gd name="connsiteY66" fmla="*/ 685572 h 689457"/>
                <a:gd name="connsiteX67" fmla="*/ 313639 w 1255928"/>
                <a:gd name="connsiteY67" fmla="*/ 685800 h 689457"/>
                <a:gd name="connsiteX68" fmla="*/ 317068 w 1255928"/>
                <a:gd name="connsiteY68" fmla="*/ 686029 h 689457"/>
                <a:gd name="connsiteX69" fmla="*/ 324155 w 1255928"/>
                <a:gd name="connsiteY69" fmla="*/ 686486 h 689457"/>
                <a:gd name="connsiteX70" fmla="*/ 328041 w 1255928"/>
                <a:gd name="connsiteY70" fmla="*/ 686715 h 689457"/>
                <a:gd name="connsiteX71" fmla="*/ 335813 w 1255928"/>
                <a:gd name="connsiteY71" fmla="*/ 686943 h 689457"/>
                <a:gd name="connsiteX72" fmla="*/ 344272 w 1255928"/>
                <a:gd name="connsiteY72" fmla="*/ 687172 h 689457"/>
                <a:gd name="connsiteX73" fmla="*/ 353187 w 1255928"/>
                <a:gd name="connsiteY73" fmla="*/ 687400 h 689457"/>
                <a:gd name="connsiteX74" fmla="*/ 362331 w 1255928"/>
                <a:gd name="connsiteY74" fmla="*/ 687629 h 689457"/>
                <a:gd name="connsiteX75" fmla="*/ 367132 w 1255928"/>
                <a:gd name="connsiteY75" fmla="*/ 687858 h 689457"/>
                <a:gd name="connsiteX76" fmla="*/ 371932 w 1255928"/>
                <a:gd name="connsiteY76" fmla="*/ 688086 h 689457"/>
                <a:gd name="connsiteX77" fmla="*/ 392278 w 1255928"/>
                <a:gd name="connsiteY77" fmla="*/ 688543 h 689457"/>
                <a:gd name="connsiteX78" fmla="*/ 397535 w 1255928"/>
                <a:gd name="connsiteY78" fmla="*/ 688543 h 689457"/>
                <a:gd name="connsiteX79" fmla="*/ 425425 w 1255928"/>
                <a:gd name="connsiteY79" fmla="*/ 689001 h 689457"/>
                <a:gd name="connsiteX80" fmla="*/ 448970 w 1255928"/>
                <a:gd name="connsiteY80" fmla="*/ 689229 h 689457"/>
                <a:gd name="connsiteX81" fmla="*/ 537896 w 1255928"/>
                <a:gd name="connsiteY81" fmla="*/ 689458 h 689457"/>
                <a:gd name="connsiteX82" fmla="*/ 537896 w 1255928"/>
                <a:gd name="connsiteY82" fmla="*/ 689458 h 689457"/>
                <a:gd name="connsiteX83" fmla="*/ 577901 w 1255928"/>
                <a:gd name="connsiteY83" fmla="*/ 689458 h 689457"/>
                <a:gd name="connsiteX84" fmla="*/ 584530 w 1255928"/>
                <a:gd name="connsiteY84" fmla="*/ 689458 h 689457"/>
                <a:gd name="connsiteX85" fmla="*/ 598018 w 1255928"/>
                <a:gd name="connsiteY85" fmla="*/ 689458 h 689457"/>
                <a:gd name="connsiteX86" fmla="*/ 604647 w 1255928"/>
                <a:gd name="connsiteY86" fmla="*/ 689458 h 689457"/>
                <a:gd name="connsiteX87" fmla="*/ 766039 w 1255928"/>
                <a:gd name="connsiteY87" fmla="*/ 688086 h 689457"/>
                <a:gd name="connsiteX88" fmla="*/ 777697 w 1255928"/>
                <a:gd name="connsiteY88" fmla="*/ 687858 h 689457"/>
                <a:gd name="connsiteX89" fmla="*/ 816559 w 1255928"/>
                <a:gd name="connsiteY89" fmla="*/ 687400 h 689457"/>
                <a:gd name="connsiteX90" fmla="*/ 836905 w 1255928"/>
                <a:gd name="connsiteY90" fmla="*/ 687172 h 689457"/>
                <a:gd name="connsiteX91" fmla="*/ 851078 w 1255928"/>
                <a:gd name="connsiteY91" fmla="*/ 686943 h 689457"/>
                <a:gd name="connsiteX92" fmla="*/ 855650 w 1255928"/>
                <a:gd name="connsiteY92" fmla="*/ 686943 h 689457"/>
                <a:gd name="connsiteX93" fmla="*/ 864337 w 1255928"/>
                <a:gd name="connsiteY93" fmla="*/ 686715 h 689457"/>
                <a:gd name="connsiteX94" fmla="*/ 876681 w 1255928"/>
                <a:gd name="connsiteY94" fmla="*/ 686486 h 689457"/>
                <a:gd name="connsiteX95" fmla="*/ 884225 w 1255928"/>
                <a:gd name="connsiteY95" fmla="*/ 686486 h 689457"/>
                <a:gd name="connsiteX96" fmla="*/ 887882 w 1255928"/>
                <a:gd name="connsiteY96" fmla="*/ 686486 h 689457"/>
                <a:gd name="connsiteX97" fmla="*/ 894740 w 1255928"/>
                <a:gd name="connsiteY97" fmla="*/ 686486 h 689457"/>
                <a:gd name="connsiteX98" fmla="*/ 897941 w 1255928"/>
                <a:gd name="connsiteY98" fmla="*/ 686486 h 689457"/>
                <a:gd name="connsiteX99" fmla="*/ 904113 w 1255928"/>
                <a:gd name="connsiteY99" fmla="*/ 686486 h 689457"/>
                <a:gd name="connsiteX100" fmla="*/ 918972 w 1255928"/>
                <a:gd name="connsiteY100" fmla="*/ 686257 h 689457"/>
                <a:gd name="connsiteX101" fmla="*/ 948004 w 1255928"/>
                <a:gd name="connsiteY101" fmla="*/ 673913 h 689457"/>
                <a:gd name="connsiteX102" fmla="*/ 954862 w 1255928"/>
                <a:gd name="connsiteY102" fmla="*/ 665226 h 689457"/>
                <a:gd name="connsiteX103" fmla="*/ 958520 w 1255928"/>
                <a:gd name="connsiteY103" fmla="*/ 658825 h 689457"/>
                <a:gd name="connsiteX104" fmla="*/ 961263 w 1255928"/>
                <a:gd name="connsiteY104" fmla="*/ 651967 h 689457"/>
                <a:gd name="connsiteX105" fmla="*/ 963320 w 1255928"/>
                <a:gd name="connsiteY105" fmla="*/ 644881 h 689457"/>
                <a:gd name="connsiteX106" fmla="*/ 964921 w 1255928"/>
                <a:gd name="connsiteY106" fmla="*/ 637794 h 689457"/>
                <a:gd name="connsiteX107" fmla="*/ 967892 w 1255928"/>
                <a:gd name="connsiteY107" fmla="*/ 622707 h 689457"/>
                <a:gd name="connsiteX108" fmla="*/ 970864 w 1255928"/>
                <a:gd name="connsiteY108" fmla="*/ 607619 h 689457"/>
                <a:gd name="connsiteX109" fmla="*/ 974979 w 1255928"/>
                <a:gd name="connsiteY109" fmla="*/ 584759 h 689457"/>
                <a:gd name="connsiteX110" fmla="*/ 978408 w 1255928"/>
                <a:gd name="connsiteY110" fmla="*/ 561899 h 689457"/>
                <a:gd name="connsiteX111" fmla="*/ 980694 w 1255928"/>
                <a:gd name="connsiteY111" fmla="*/ 538810 h 689457"/>
                <a:gd name="connsiteX112" fmla="*/ 981151 w 1255928"/>
                <a:gd name="connsiteY112" fmla="*/ 515493 h 689457"/>
                <a:gd name="connsiteX113" fmla="*/ 981151 w 1255928"/>
                <a:gd name="connsiteY113" fmla="*/ 508178 h 689457"/>
                <a:gd name="connsiteX114" fmla="*/ 981837 w 1255928"/>
                <a:gd name="connsiteY114" fmla="*/ 493548 h 689457"/>
                <a:gd name="connsiteX115" fmla="*/ 983209 w 1255928"/>
                <a:gd name="connsiteY115" fmla="*/ 478917 h 689457"/>
                <a:gd name="connsiteX116" fmla="*/ 985037 w 1255928"/>
                <a:gd name="connsiteY116" fmla="*/ 464287 h 689457"/>
                <a:gd name="connsiteX117" fmla="*/ 986180 w 1255928"/>
                <a:gd name="connsiteY117" fmla="*/ 456972 h 689457"/>
                <a:gd name="connsiteX118" fmla="*/ 992353 w 1255928"/>
                <a:gd name="connsiteY118" fmla="*/ 438684 h 689457"/>
                <a:gd name="connsiteX119" fmla="*/ 995782 w 1255928"/>
                <a:gd name="connsiteY119" fmla="*/ 434569 h 689457"/>
                <a:gd name="connsiteX120" fmla="*/ 1018642 w 1255928"/>
                <a:gd name="connsiteY120" fmla="*/ 425425 h 689457"/>
                <a:gd name="connsiteX121" fmla="*/ 1026414 w 1255928"/>
                <a:gd name="connsiteY121" fmla="*/ 424510 h 689457"/>
                <a:gd name="connsiteX122" fmla="*/ 1049503 w 1255928"/>
                <a:gd name="connsiteY122" fmla="*/ 424510 h 689457"/>
                <a:gd name="connsiteX123" fmla="*/ 1057046 w 1255928"/>
                <a:gd name="connsiteY123" fmla="*/ 425653 h 689457"/>
                <a:gd name="connsiteX124" fmla="*/ 1064362 w 1255928"/>
                <a:gd name="connsiteY124" fmla="*/ 427482 h 689457"/>
                <a:gd name="connsiteX125" fmla="*/ 1078763 w 1255928"/>
                <a:gd name="connsiteY125" fmla="*/ 433426 h 689457"/>
                <a:gd name="connsiteX126" fmla="*/ 1155573 w 1255928"/>
                <a:gd name="connsiteY126" fmla="*/ 445770 h 689457"/>
                <a:gd name="connsiteX127" fmla="*/ 1254100 w 1255928"/>
                <a:gd name="connsiteY127" fmla="*/ 345186 h 689457"/>
                <a:gd name="connsiteX128" fmla="*/ 1254557 w 1255928"/>
                <a:gd name="connsiteY128" fmla="*/ 341757 h 689457"/>
                <a:gd name="connsiteX129" fmla="*/ 1255700 w 1255928"/>
                <a:gd name="connsiteY129" fmla="*/ 328041 h 689457"/>
                <a:gd name="connsiteX130" fmla="*/ 1255928 w 1255928"/>
                <a:gd name="connsiteY130" fmla="*/ 324841 h 689457"/>
                <a:gd name="connsiteX131" fmla="*/ 1255928 w 1255928"/>
                <a:gd name="connsiteY131" fmla="*/ 318440 h 689457"/>
                <a:gd name="connsiteX132" fmla="*/ 1255471 w 1255928"/>
                <a:gd name="connsiteY132" fmla="*/ 303810 h 689457"/>
                <a:gd name="connsiteX133" fmla="*/ 1254557 w 1255928"/>
                <a:gd name="connsiteY133" fmla="*/ 293980 h 689457"/>
                <a:gd name="connsiteX134" fmla="*/ 1250899 w 1255928"/>
                <a:gd name="connsiteY134" fmla="*/ 275920 h 689457"/>
                <a:gd name="connsiteX135" fmla="*/ 1249528 w 1255928"/>
                <a:gd name="connsiteY135" fmla="*/ 271806 h 689457"/>
                <a:gd name="connsiteX136" fmla="*/ 1246556 w 1255928"/>
                <a:gd name="connsiteY136" fmla="*/ 263805 h 689457"/>
                <a:gd name="connsiteX137" fmla="*/ 1243127 w 1255928"/>
                <a:gd name="connsiteY137" fmla="*/ 256261 h 689457"/>
                <a:gd name="connsiteX138" fmla="*/ 1241298 w 1255928"/>
                <a:gd name="connsiteY138" fmla="*/ 252603 h 689457"/>
                <a:gd name="connsiteX139" fmla="*/ 1234897 w 1255928"/>
                <a:gd name="connsiteY139" fmla="*/ 242773 h 689457"/>
                <a:gd name="connsiteX140" fmla="*/ 1225067 w 1255928"/>
                <a:gd name="connsiteY140" fmla="*/ 231343 h 689457"/>
                <a:gd name="connsiteX141" fmla="*/ 1216838 w 1255928"/>
                <a:gd name="connsiteY141" fmla="*/ 224028 h 689457"/>
                <a:gd name="connsiteX142" fmla="*/ 1185291 w 1255928"/>
                <a:gd name="connsiteY142" fmla="*/ 208255 h 689457"/>
                <a:gd name="connsiteX143" fmla="*/ 1170432 w 1255928"/>
                <a:gd name="connsiteY143" fmla="*/ 205054 h 689457"/>
                <a:gd name="connsiteX144" fmla="*/ 1148486 w 1255928"/>
                <a:gd name="connsiteY144" fmla="*/ 202997 h 689457"/>
                <a:gd name="connsiteX145" fmla="*/ 1134085 w 1255928"/>
                <a:gd name="connsiteY145" fmla="*/ 203454 h 689457"/>
                <a:gd name="connsiteX146" fmla="*/ 1113053 w 1255928"/>
                <a:gd name="connsiteY146" fmla="*/ 207340 h 689457"/>
                <a:gd name="connsiteX147" fmla="*/ 1085850 w 1255928"/>
                <a:gd name="connsiteY147" fmla="*/ 218085 h 689457"/>
                <a:gd name="connsiteX148" fmla="*/ 1072820 w 1255928"/>
                <a:gd name="connsiteY148" fmla="*/ 226086 h 689457"/>
                <a:gd name="connsiteX149" fmla="*/ 1046988 w 1255928"/>
                <a:gd name="connsiteY149" fmla="*/ 240030 h 689457"/>
                <a:gd name="connsiteX150" fmla="*/ 1030757 w 1255928"/>
                <a:gd name="connsiteY150" fmla="*/ 246660 h 689457"/>
                <a:gd name="connsiteX151" fmla="*/ 996467 w 1255928"/>
                <a:gd name="connsiteY151" fmla="*/ 245517 h 689457"/>
                <a:gd name="connsiteX152" fmla="*/ 992810 w 1255928"/>
                <a:gd name="connsiteY152" fmla="*/ 243002 h 689457"/>
                <a:gd name="connsiteX153" fmla="*/ 980923 w 1255928"/>
                <a:gd name="connsiteY153" fmla="*/ 219913 h 689457"/>
                <a:gd name="connsiteX154" fmla="*/ 980923 w 1255928"/>
                <a:gd name="connsiteY154" fmla="*/ 205512 h 689457"/>
                <a:gd name="connsiteX155" fmla="*/ 981837 w 1255928"/>
                <a:gd name="connsiteY155" fmla="*/ 197053 h 689457"/>
                <a:gd name="connsiteX156" fmla="*/ 984123 w 1255928"/>
                <a:gd name="connsiteY156" fmla="*/ 171679 h 689457"/>
                <a:gd name="connsiteX157" fmla="*/ 985266 w 1255928"/>
                <a:gd name="connsiteY157" fmla="*/ 146304 h 689457"/>
                <a:gd name="connsiteX158" fmla="*/ 985495 w 1255928"/>
                <a:gd name="connsiteY158" fmla="*/ 129388 h 689457"/>
                <a:gd name="connsiteX159" fmla="*/ 985037 w 1255928"/>
                <a:gd name="connsiteY159" fmla="*/ 104013 h 689457"/>
                <a:gd name="connsiteX160" fmla="*/ 984352 w 1255928"/>
                <a:gd name="connsiteY160" fmla="*/ 87097 h 689457"/>
                <a:gd name="connsiteX161" fmla="*/ 983437 w 1255928"/>
                <a:gd name="connsiteY161" fmla="*/ 70180 h 689457"/>
                <a:gd name="connsiteX162" fmla="*/ 981608 w 1255928"/>
                <a:gd name="connsiteY162" fmla="*/ 56464 h 689457"/>
                <a:gd name="connsiteX163" fmla="*/ 980008 w 1255928"/>
                <a:gd name="connsiteY163" fmla="*/ 50292 h 689457"/>
                <a:gd name="connsiteX164" fmla="*/ 975893 w 1255928"/>
                <a:gd name="connsiteY164" fmla="*/ 39319 h 689457"/>
                <a:gd name="connsiteX165" fmla="*/ 958063 w 1255928"/>
                <a:gd name="connsiteY165" fmla="*/ 18974 h 689457"/>
                <a:gd name="connsiteX166" fmla="*/ 942289 w 1255928"/>
                <a:gd name="connsiteY166" fmla="*/ 11202 h 689457"/>
                <a:gd name="connsiteX167" fmla="*/ 922401 w 1255928"/>
                <a:gd name="connsiteY167" fmla="*/ 6401 h 689457"/>
                <a:gd name="connsiteX168" fmla="*/ 910742 w 1255928"/>
                <a:gd name="connsiteY168" fmla="*/ 4572 h 689457"/>
                <a:gd name="connsiteX169" fmla="*/ 907313 w 1255928"/>
                <a:gd name="connsiteY169" fmla="*/ 4115 h 689457"/>
                <a:gd name="connsiteX170" fmla="*/ 898855 w 1255928"/>
                <a:gd name="connsiteY170" fmla="*/ 2972 h 689457"/>
                <a:gd name="connsiteX171" fmla="*/ 895198 w 1255928"/>
                <a:gd name="connsiteY171" fmla="*/ 2515 h 689457"/>
                <a:gd name="connsiteX172" fmla="*/ 886282 w 1255928"/>
                <a:gd name="connsiteY172" fmla="*/ 1372 h 689457"/>
                <a:gd name="connsiteX173" fmla="*/ 883539 w 1255928"/>
                <a:gd name="connsiteY173" fmla="*/ 1143 h 689457"/>
                <a:gd name="connsiteX174" fmla="*/ 871652 w 1255928"/>
                <a:gd name="connsiteY174" fmla="*/ 0 h 689457"/>
                <a:gd name="connsiteX175" fmla="*/ 914171 w 1255928"/>
                <a:gd name="connsiteY175" fmla="*/ 64694 h 68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55928" h="689457">
                  <a:moveTo>
                    <a:pt x="914171" y="64694"/>
                  </a:moveTo>
                  <a:cubicBezTo>
                    <a:pt x="920801" y="101041"/>
                    <a:pt x="918286" y="138760"/>
                    <a:pt x="918286" y="175565"/>
                  </a:cubicBezTo>
                  <a:cubicBezTo>
                    <a:pt x="918286" y="264262"/>
                    <a:pt x="917372" y="354102"/>
                    <a:pt x="905485" y="442113"/>
                  </a:cubicBezTo>
                  <a:lnTo>
                    <a:pt x="908456" y="419253"/>
                  </a:lnTo>
                  <a:cubicBezTo>
                    <a:pt x="904570" y="450114"/>
                    <a:pt x="904799" y="482575"/>
                    <a:pt x="895426" y="512521"/>
                  </a:cubicBezTo>
                  <a:cubicBezTo>
                    <a:pt x="879881" y="561899"/>
                    <a:pt x="846049" y="597332"/>
                    <a:pt x="797357" y="615163"/>
                  </a:cubicBezTo>
                  <a:cubicBezTo>
                    <a:pt x="747522" y="633451"/>
                    <a:pt x="698144" y="618592"/>
                    <a:pt x="647395" y="616992"/>
                  </a:cubicBezTo>
                  <a:cubicBezTo>
                    <a:pt x="614934" y="616077"/>
                    <a:pt x="582244" y="615163"/>
                    <a:pt x="549783" y="613105"/>
                  </a:cubicBezTo>
                  <a:cubicBezTo>
                    <a:pt x="513664" y="611048"/>
                    <a:pt x="476174" y="608305"/>
                    <a:pt x="440741" y="600075"/>
                  </a:cubicBezTo>
                  <a:cubicBezTo>
                    <a:pt x="409194" y="592760"/>
                    <a:pt x="380390" y="578130"/>
                    <a:pt x="356159" y="556870"/>
                  </a:cubicBezTo>
                  <a:cubicBezTo>
                    <a:pt x="334670" y="537896"/>
                    <a:pt x="323926" y="512064"/>
                    <a:pt x="312496" y="486461"/>
                  </a:cubicBezTo>
                  <a:cubicBezTo>
                    <a:pt x="267919" y="386106"/>
                    <a:pt x="201168" y="389763"/>
                    <a:pt x="189967" y="391592"/>
                  </a:cubicBezTo>
                  <a:cubicBezTo>
                    <a:pt x="139675" y="399136"/>
                    <a:pt x="88925" y="403479"/>
                    <a:pt x="38862" y="389992"/>
                  </a:cubicBezTo>
                  <a:cubicBezTo>
                    <a:pt x="31775" y="388163"/>
                    <a:pt x="24917" y="385648"/>
                    <a:pt x="18059" y="382905"/>
                  </a:cubicBezTo>
                  <a:cubicBezTo>
                    <a:pt x="12344" y="382219"/>
                    <a:pt x="6401" y="381762"/>
                    <a:pt x="0" y="381076"/>
                  </a:cubicBezTo>
                  <a:cubicBezTo>
                    <a:pt x="229" y="383820"/>
                    <a:pt x="686" y="386563"/>
                    <a:pt x="1372" y="389077"/>
                  </a:cubicBezTo>
                  <a:cubicBezTo>
                    <a:pt x="2515" y="394107"/>
                    <a:pt x="4115" y="398907"/>
                    <a:pt x="6401" y="403022"/>
                  </a:cubicBezTo>
                  <a:cubicBezTo>
                    <a:pt x="9601" y="409423"/>
                    <a:pt x="13945" y="414681"/>
                    <a:pt x="18974" y="419481"/>
                  </a:cubicBezTo>
                  <a:cubicBezTo>
                    <a:pt x="22403" y="422682"/>
                    <a:pt x="26289" y="425425"/>
                    <a:pt x="30404" y="427939"/>
                  </a:cubicBezTo>
                  <a:cubicBezTo>
                    <a:pt x="52349" y="441655"/>
                    <a:pt x="76581" y="449428"/>
                    <a:pt x="102641" y="451028"/>
                  </a:cubicBezTo>
                  <a:cubicBezTo>
                    <a:pt x="124358" y="452400"/>
                    <a:pt x="145390" y="449656"/>
                    <a:pt x="166649" y="443713"/>
                  </a:cubicBezTo>
                  <a:cubicBezTo>
                    <a:pt x="173279" y="441884"/>
                    <a:pt x="179451" y="440970"/>
                    <a:pt x="185166" y="440970"/>
                  </a:cubicBezTo>
                  <a:cubicBezTo>
                    <a:pt x="185166" y="440970"/>
                    <a:pt x="185166" y="440970"/>
                    <a:pt x="185166" y="440970"/>
                  </a:cubicBezTo>
                  <a:cubicBezTo>
                    <a:pt x="188824" y="440970"/>
                    <a:pt x="192253" y="441198"/>
                    <a:pt x="195682" y="441884"/>
                  </a:cubicBezTo>
                  <a:cubicBezTo>
                    <a:pt x="197510" y="442341"/>
                    <a:pt x="199339" y="442798"/>
                    <a:pt x="201168" y="443256"/>
                  </a:cubicBezTo>
                  <a:cubicBezTo>
                    <a:pt x="202768" y="443713"/>
                    <a:pt x="204368" y="444399"/>
                    <a:pt x="205969" y="445084"/>
                  </a:cubicBezTo>
                  <a:cubicBezTo>
                    <a:pt x="206654" y="445542"/>
                    <a:pt x="207569" y="445770"/>
                    <a:pt x="208255" y="446227"/>
                  </a:cubicBezTo>
                  <a:cubicBezTo>
                    <a:pt x="209398" y="446685"/>
                    <a:pt x="210312" y="447370"/>
                    <a:pt x="211226" y="448056"/>
                  </a:cubicBezTo>
                  <a:cubicBezTo>
                    <a:pt x="212369" y="448742"/>
                    <a:pt x="213512" y="449656"/>
                    <a:pt x="214427" y="450342"/>
                  </a:cubicBezTo>
                  <a:cubicBezTo>
                    <a:pt x="215113" y="450799"/>
                    <a:pt x="215798" y="451485"/>
                    <a:pt x="216256" y="451942"/>
                  </a:cubicBezTo>
                  <a:cubicBezTo>
                    <a:pt x="217399" y="453085"/>
                    <a:pt x="218770" y="454228"/>
                    <a:pt x="219913" y="455600"/>
                  </a:cubicBezTo>
                  <a:cubicBezTo>
                    <a:pt x="220599" y="456286"/>
                    <a:pt x="221056" y="456972"/>
                    <a:pt x="221513" y="457657"/>
                  </a:cubicBezTo>
                  <a:cubicBezTo>
                    <a:pt x="222656" y="459029"/>
                    <a:pt x="223571" y="460629"/>
                    <a:pt x="224714" y="462001"/>
                  </a:cubicBezTo>
                  <a:cubicBezTo>
                    <a:pt x="225628" y="463601"/>
                    <a:pt x="226543" y="465201"/>
                    <a:pt x="227457" y="466801"/>
                  </a:cubicBezTo>
                  <a:cubicBezTo>
                    <a:pt x="229972" y="471831"/>
                    <a:pt x="232029" y="477774"/>
                    <a:pt x="233401" y="484175"/>
                  </a:cubicBezTo>
                  <a:cubicBezTo>
                    <a:pt x="234772" y="489890"/>
                    <a:pt x="235687" y="495834"/>
                    <a:pt x="236372" y="501777"/>
                  </a:cubicBezTo>
                  <a:cubicBezTo>
                    <a:pt x="237287" y="509550"/>
                    <a:pt x="237744" y="517322"/>
                    <a:pt x="237973" y="525323"/>
                  </a:cubicBezTo>
                  <a:cubicBezTo>
                    <a:pt x="237973" y="529209"/>
                    <a:pt x="238201" y="533095"/>
                    <a:pt x="238201" y="536982"/>
                  </a:cubicBezTo>
                  <a:cubicBezTo>
                    <a:pt x="238201" y="539039"/>
                    <a:pt x="238201" y="540868"/>
                    <a:pt x="238201" y="542925"/>
                  </a:cubicBezTo>
                  <a:cubicBezTo>
                    <a:pt x="238201" y="546811"/>
                    <a:pt x="238201" y="550698"/>
                    <a:pt x="238201" y="554584"/>
                  </a:cubicBezTo>
                  <a:cubicBezTo>
                    <a:pt x="238201" y="558470"/>
                    <a:pt x="238430" y="562356"/>
                    <a:pt x="238430" y="566242"/>
                  </a:cubicBezTo>
                  <a:cubicBezTo>
                    <a:pt x="238658" y="570129"/>
                    <a:pt x="238887" y="574015"/>
                    <a:pt x="239116" y="577901"/>
                  </a:cubicBezTo>
                  <a:cubicBezTo>
                    <a:pt x="239344" y="581101"/>
                    <a:pt x="239573" y="584302"/>
                    <a:pt x="239801" y="587502"/>
                  </a:cubicBezTo>
                  <a:cubicBezTo>
                    <a:pt x="241173" y="609676"/>
                    <a:pt x="242545" y="632079"/>
                    <a:pt x="253746" y="652425"/>
                  </a:cubicBezTo>
                  <a:cubicBezTo>
                    <a:pt x="254432" y="653568"/>
                    <a:pt x="255346" y="655396"/>
                    <a:pt x="256261" y="657225"/>
                  </a:cubicBezTo>
                  <a:cubicBezTo>
                    <a:pt x="256489" y="657682"/>
                    <a:pt x="256718" y="657911"/>
                    <a:pt x="256946" y="658368"/>
                  </a:cubicBezTo>
                  <a:cubicBezTo>
                    <a:pt x="258318" y="660883"/>
                    <a:pt x="260147" y="663855"/>
                    <a:pt x="261976" y="666598"/>
                  </a:cubicBezTo>
                  <a:cubicBezTo>
                    <a:pt x="262433" y="667284"/>
                    <a:pt x="262661" y="667741"/>
                    <a:pt x="263119" y="668427"/>
                  </a:cubicBezTo>
                  <a:cubicBezTo>
                    <a:pt x="264033" y="669798"/>
                    <a:pt x="264947" y="670941"/>
                    <a:pt x="265862" y="672084"/>
                  </a:cubicBezTo>
                  <a:cubicBezTo>
                    <a:pt x="266319" y="672770"/>
                    <a:pt x="266776" y="673227"/>
                    <a:pt x="267233" y="673684"/>
                  </a:cubicBezTo>
                  <a:cubicBezTo>
                    <a:pt x="267462" y="674142"/>
                    <a:pt x="267919" y="674599"/>
                    <a:pt x="268148" y="674827"/>
                  </a:cubicBezTo>
                  <a:cubicBezTo>
                    <a:pt x="268605" y="675285"/>
                    <a:pt x="269062" y="675970"/>
                    <a:pt x="269519" y="676428"/>
                  </a:cubicBezTo>
                  <a:cubicBezTo>
                    <a:pt x="271120" y="678028"/>
                    <a:pt x="272720" y="679628"/>
                    <a:pt x="274320" y="680542"/>
                  </a:cubicBezTo>
                  <a:cubicBezTo>
                    <a:pt x="275006" y="681000"/>
                    <a:pt x="275692" y="681228"/>
                    <a:pt x="276149" y="681457"/>
                  </a:cubicBezTo>
                  <a:cubicBezTo>
                    <a:pt x="276377" y="681685"/>
                    <a:pt x="276835" y="681685"/>
                    <a:pt x="277063" y="681685"/>
                  </a:cubicBezTo>
                  <a:cubicBezTo>
                    <a:pt x="277749" y="681914"/>
                    <a:pt x="278206" y="681914"/>
                    <a:pt x="278892" y="681914"/>
                  </a:cubicBezTo>
                  <a:cubicBezTo>
                    <a:pt x="279121" y="681914"/>
                    <a:pt x="279578" y="681914"/>
                    <a:pt x="279806" y="681914"/>
                  </a:cubicBezTo>
                  <a:lnTo>
                    <a:pt x="279806" y="681914"/>
                  </a:lnTo>
                  <a:lnTo>
                    <a:pt x="279806" y="681914"/>
                  </a:lnTo>
                  <a:cubicBezTo>
                    <a:pt x="280492" y="682143"/>
                    <a:pt x="281407" y="682371"/>
                    <a:pt x="282321" y="682600"/>
                  </a:cubicBezTo>
                  <a:cubicBezTo>
                    <a:pt x="283235" y="682828"/>
                    <a:pt x="284150" y="683057"/>
                    <a:pt x="285293" y="683057"/>
                  </a:cubicBezTo>
                  <a:cubicBezTo>
                    <a:pt x="285979" y="683286"/>
                    <a:pt x="286893" y="683286"/>
                    <a:pt x="287579" y="683514"/>
                  </a:cubicBezTo>
                  <a:cubicBezTo>
                    <a:pt x="288722" y="683743"/>
                    <a:pt x="289865" y="683743"/>
                    <a:pt x="291236" y="683971"/>
                  </a:cubicBezTo>
                  <a:cubicBezTo>
                    <a:pt x="292837" y="684200"/>
                    <a:pt x="294437" y="684429"/>
                    <a:pt x="296266" y="684429"/>
                  </a:cubicBezTo>
                  <a:cubicBezTo>
                    <a:pt x="297866" y="684657"/>
                    <a:pt x="299695" y="684657"/>
                    <a:pt x="301295" y="684886"/>
                  </a:cubicBezTo>
                  <a:cubicBezTo>
                    <a:pt x="302438" y="684886"/>
                    <a:pt x="303352" y="685114"/>
                    <a:pt x="304495" y="685114"/>
                  </a:cubicBezTo>
                  <a:cubicBezTo>
                    <a:pt x="306324" y="685343"/>
                    <a:pt x="308153" y="685343"/>
                    <a:pt x="310210" y="685572"/>
                  </a:cubicBezTo>
                  <a:cubicBezTo>
                    <a:pt x="311353" y="685572"/>
                    <a:pt x="312496" y="685800"/>
                    <a:pt x="313639" y="685800"/>
                  </a:cubicBezTo>
                  <a:cubicBezTo>
                    <a:pt x="314782" y="685800"/>
                    <a:pt x="315925" y="686029"/>
                    <a:pt x="317068" y="686029"/>
                  </a:cubicBezTo>
                  <a:cubicBezTo>
                    <a:pt x="319354" y="686257"/>
                    <a:pt x="321869" y="686257"/>
                    <a:pt x="324155" y="686486"/>
                  </a:cubicBezTo>
                  <a:cubicBezTo>
                    <a:pt x="325526" y="686486"/>
                    <a:pt x="326669" y="686715"/>
                    <a:pt x="328041" y="686715"/>
                  </a:cubicBezTo>
                  <a:cubicBezTo>
                    <a:pt x="330556" y="686943"/>
                    <a:pt x="333070" y="686943"/>
                    <a:pt x="335813" y="686943"/>
                  </a:cubicBezTo>
                  <a:cubicBezTo>
                    <a:pt x="338557" y="686943"/>
                    <a:pt x="341300" y="687172"/>
                    <a:pt x="344272" y="687172"/>
                  </a:cubicBezTo>
                  <a:cubicBezTo>
                    <a:pt x="347243" y="687172"/>
                    <a:pt x="349987" y="687400"/>
                    <a:pt x="353187" y="687400"/>
                  </a:cubicBezTo>
                  <a:cubicBezTo>
                    <a:pt x="356159" y="687400"/>
                    <a:pt x="359131" y="687629"/>
                    <a:pt x="362331" y="687629"/>
                  </a:cubicBezTo>
                  <a:cubicBezTo>
                    <a:pt x="363931" y="687629"/>
                    <a:pt x="365531" y="687629"/>
                    <a:pt x="367132" y="687858"/>
                  </a:cubicBezTo>
                  <a:cubicBezTo>
                    <a:pt x="368732" y="687858"/>
                    <a:pt x="370332" y="687858"/>
                    <a:pt x="371932" y="688086"/>
                  </a:cubicBezTo>
                  <a:cubicBezTo>
                    <a:pt x="378562" y="688315"/>
                    <a:pt x="385420" y="688315"/>
                    <a:pt x="392278" y="688543"/>
                  </a:cubicBezTo>
                  <a:cubicBezTo>
                    <a:pt x="394106" y="688543"/>
                    <a:pt x="395707" y="688543"/>
                    <a:pt x="397535" y="688543"/>
                  </a:cubicBezTo>
                  <a:cubicBezTo>
                    <a:pt x="406451" y="688772"/>
                    <a:pt x="415823" y="688772"/>
                    <a:pt x="425425" y="689001"/>
                  </a:cubicBezTo>
                  <a:cubicBezTo>
                    <a:pt x="433197" y="689001"/>
                    <a:pt x="440969" y="689229"/>
                    <a:pt x="448970" y="689229"/>
                  </a:cubicBezTo>
                  <a:cubicBezTo>
                    <a:pt x="477088" y="689458"/>
                    <a:pt x="507035" y="689458"/>
                    <a:pt x="537896" y="689458"/>
                  </a:cubicBezTo>
                  <a:cubicBezTo>
                    <a:pt x="537896" y="689458"/>
                    <a:pt x="537896" y="689458"/>
                    <a:pt x="537896" y="689458"/>
                  </a:cubicBezTo>
                  <a:cubicBezTo>
                    <a:pt x="551155" y="689458"/>
                    <a:pt x="564413" y="689458"/>
                    <a:pt x="577901" y="689458"/>
                  </a:cubicBezTo>
                  <a:cubicBezTo>
                    <a:pt x="580187" y="689458"/>
                    <a:pt x="582473" y="689458"/>
                    <a:pt x="584530" y="689458"/>
                  </a:cubicBezTo>
                  <a:cubicBezTo>
                    <a:pt x="589102" y="689458"/>
                    <a:pt x="593446" y="689458"/>
                    <a:pt x="598018" y="689458"/>
                  </a:cubicBezTo>
                  <a:cubicBezTo>
                    <a:pt x="600304" y="689458"/>
                    <a:pt x="602590" y="689458"/>
                    <a:pt x="604647" y="689458"/>
                  </a:cubicBezTo>
                  <a:cubicBezTo>
                    <a:pt x="660654" y="689229"/>
                    <a:pt x="716661" y="688772"/>
                    <a:pt x="766039" y="688086"/>
                  </a:cubicBezTo>
                  <a:cubicBezTo>
                    <a:pt x="769925" y="688086"/>
                    <a:pt x="773811" y="688086"/>
                    <a:pt x="777697" y="687858"/>
                  </a:cubicBezTo>
                  <a:cubicBezTo>
                    <a:pt x="791185" y="687629"/>
                    <a:pt x="804215" y="687629"/>
                    <a:pt x="816559" y="687400"/>
                  </a:cubicBezTo>
                  <a:cubicBezTo>
                    <a:pt x="823646" y="687400"/>
                    <a:pt x="830275" y="687172"/>
                    <a:pt x="836905" y="687172"/>
                  </a:cubicBezTo>
                  <a:cubicBezTo>
                    <a:pt x="841705" y="687172"/>
                    <a:pt x="846506" y="686943"/>
                    <a:pt x="851078" y="686943"/>
                  </a:cubicBezTo>
                  <a:cubicBezTo>
                    <a:pt x="852678" y="686943"/>
                    <a:pt x="854050" y="686943"/>
                    <a:pt x="855650" y="686943"/>
                  </a:cubicBezTo>
                  <a:cubicBezTo>
                    <a:pt x="858622" y="686943"/>
                    <a:pt x="861593" y="686943"/>
                    <a:pt x="864337" y="686715"/>
                  </a:cubicBezTo>
                  <a:cubicBezTo>
                    <a:pt x="868680" y="686715"/>
                    <a:pt x="872795" y="686486"/>
                    <a:pt x="876681" y="686486"/>
                  </a:cubicBezTo>
                  <a:cubicBezTo>
                    <a:pt x="879196" y="686486"/>
                    <a:pt x="881939" y="686486"/>
                    <a:pt x="884225" y="686486"/>
                  </a:cubicBezTo>
                  <a:cubicBezTo>
                    <a:pt x="885368" y="686486"/>
                    <a:pt x="886739" y="686486"/>
                    <a:pt x="887882" y="686486"/>
                  </a:cubicBezTo>
                  <a:cubicBezTo>
                    <a:pt x="890168" y="686486"/>
                    <a:pt x="892454" y="686486"/>
                    <a:pt x="894740" y="686486"/>
                  </a:cubicBezTo>
                  <a:cubicBezTo>
                    <a:pt x="895883" y="686486"/>
                    <a:pt x="897026" y="686486"/>
                    <a:pt x="897941" y="686486"/>
                  </a:cubicBezTo>
                  <a:cubicBezTo>
                    <a:pt x="899998" y="686486"/>
                    <a:pt x="902056" y="686486"/>
                    <a:pt x="904113" y="686486"/>
                  </a:cubicBezTo>
                  <a:cubicBezTo>
                    <a:pt x="909828" y="686486"/>
                    <a:pt x="914857" y="686257"/>
                    <a:pt x="918972" y="686257"/>
                  </a:cubicBezTo>
                  <a:cubicBezTo>
                    <a:pt x="932002" y="686029"/>
                    <a:pt x="940689" y="681457"/>
                    <a:pt x="948004" y="673913"/>
                  </a:cubicBezTo>
                  <a:cubicBezTo>
                    <a:pt x="950519" y="671398"/>
                    <a:pt x="952576" y="668427"/>
                    <a:pt x="954862" y="665226"/>
                  </a:cubicBezTo>
                  <a:cubicBezTo>
                    <a:pt x="956234" y="663169"/>
                    <a:pt x="957605" y="660883"/>
                    <a:pt x="958520" y="658825"/>
                  </a:cubicBezTo>
                  <a:cubicBezTo>
                    <a:pt x="959663" y="656539"/>
                    <a:pt x="960577" y="654253"/>
                    <a:pt x="961263" y="651967"/>
                  </a:cubicBezTo>
                  <a:cubicBezTo>
                    <a:pt x="961949" y="649681"/>
                    <a:pt x="962635" y="647395"/>
                    <a:pt x="963320" y="644881"/>
                  </a:cubicBezTo>
                  <a:cubicBezTo>
                    <a:pt x="964006" y="642595"/>
                    <a:pt x="964463" y="640080"/>
                    <a:pt x="964921" y="637794"/>
                  </a:cubicBezTo>
                  <a:cubicBezTo>
                    <a:pt x="965835" y="632765"/>
                    <a:pt x="966749" y="627736"/>
                    <a:pt x="967892" y="622707"/>
                  </a:cubicBezTo>
                  <a:cubicBezTo>
                    <a:pt x="968807" y="617677"/>
                    <a:pt x="969950" y="612648"/>
                    <a:pt x="970864" y="607619"/>
                  </a:cubicBezTo>
                  <a:cubicBezTo>
                    <a:pt x="972236" y="600075"/>
                    <a:pt x="973836" y="592531"/>
                    <a:pt x="974979" y="584759"/>
                  </a:cubicBezTo>
                  <a:cubicBezTo>
                    <a:pt x="976351" y="577215"/>
                    <a:pt x="977494" y="569443"/>
                    <a:pt x="978408" y="561899"/>
                  </a:cubicBezTo>
                  <a:cubicBezTo>
                    <a:pt x="979322" y="554355"/>
                    <a:pt x="980237" y="546583"/>
                    <a:pt x="980694" y="538810"/>
                  </a:cubicBezTo>
                  <a:cubicBezTo>
                    <a:pt x="981151" y="531038"/>
                    <a:pt x="981380" y="523266"/>
                    <a:pt x="981151" y="515493"/>
                  </a:cubicBezTo>
                  <a:cubicBezTo>
                    <a:pt x="981151" y="512979"/>
                    <a:pt x="981151" y="510693"/>
                    <a:pt x="981151" y="508178"/>
                  </a:cubicBezTo>
                  <a:cubicBezTo>
                    <a:pt x="981151" y="503377"/>
                    <a:pt x="981380" y="498348"/>
                    <a:pt x="981837" y="493548"/>
                  </a:cubicBezTo>
                  <a:cubicBezTo>
                    <a:pt x="982294" y="488747"/>
                    <a:pt x="982751" y="483718"/>
                    <a:pt x="983209" y="478917"/>
                  </a:cubicBezTo>
                  <a:cubicBezTo>
                    <a:pt x="983894" y="474117"/>
                    <a:pt x="984352" y="469087"/>
                    <a:pt x="985037" y="464287"/>
                  </a:cubicBezTo>
                  <a:cubicBezTo>
                    <a:pt x="985495" y="461772"/>
                    <a:pt x="985723" y="459486"/>
                    <a:pt x="986180" y="456972"/>
                  </a:cubicBezTo>
                  <a:cubicBezTo>
                    <a:pt x="987323" y="449199"/>
                    <a:pt x="989381" y="443256"/>
                    <a:pt x="992353" y="438684"/>
                  </a:cubicBezTo>
                  <a:cubicBezTo>
                    <a:pt x="993267" y="437083"/>
                    <a:pt x="994410" y="435712"/>
                    <a:pt x="995782" y="434569"/>
                  </a:cubicBezTo>
                  <a:cubicBezTo>
                    <a:pt x="1000811" y="429768"/>
                    <a:pt x="1008126" y="427025"/>
                    <a:pt x="1018642" y="425425"/>
                  </a:cubicBezTo>
                  <a:cubicBezTo>
                    <a:pt x="1021156" y="424968"/>
                    <a:pt x="1023899" y="424739"/>
                    <a:pt x="1026414" y="424510"/>
                  </a:cubicBezTo>
                  <a:cubicBezTo>
                    <a:pt x="1034186" y="423825"/>
                    <a:pt x="1041959" y="423596"/>
                    <a:pt x="1049503" y="424510"/>
                  </a:cubicBezTo>
                  <a:cubicBezTo>
                    <a:pt x="1052017" y="424739"/>
                    <a:pt x="1054532" y="425196"/>
                    <a:pt x="1057046" y="425653"/>
                  </a:cubicBezTo>
                  <a:cubicBezTo>
                    <a:pt x="1059561" y="426111"/>
                    <a:pt x="1062076" y="426796"/>
                    <a:pt x="1064362" y="427482"/>
                  </a:cubicBezTo>
                  <a:cubicBezTo>
                    <a:pt x="1069162" y="428854"/>
                    <a:pt x="1073963" y="430911"/>
                    <a:pt x="1078763" y="433426"/>
                  </a:cubicBezTo>
                  <a:cubicBezTo>
                    <a:pt x="1109167" y="443027"/>
                    <a:pt x="1134542" y="446685"/>
                    <a:pt x="1155573" y="445770"/>
                  </a:cubicBezTo>
                  <a:cubicBezTo>
                    <a:pt x="1224382" y="442570"/>
                    <a:pt x="1247927" y="390678"/>
                    <a:pt x="1254100" y="345186"/>
                  </a:cubicBezTo>
                  <a:cubicBezTo>
                    <a:pt x="1254328" y="344043"/>
                    <a:pt x="1254328" y="342900"/>
                    <a:pt x="1254557" y="341757"/>
                  </a:cubicBezTo>
                  <a:cubicBezTo>
                    <a:pt x="1255014" y="337185"/>
                    <a:pt x="1255471" y="332613"/>
                    <a:pt x="1255700" y="328041"/>
                  </a:cubicBezTo>
                  <a:cubicBezTo>
                    <a:pt x="1255700" y="326898"/>
                    <a:pt x="1255700" y="325755"/>
                    <a:pt x="1255928" y="324841"/>
                  </a:cubicBezTo>
                  <a:cubicBezTo>
                    <a:pt x="1255928" y="322555"/>
                    <a:pt x="1255928" y="320497"/>
                    <a:pt x="1255928" y="318440"/>
                  </a:cubicBezTo>
                  <a:cubicBezTo>
                    <a:pt x="1255928" y="313182"/>
                    <a:pt x="1255700" y="308153"/>
                    <a:pt x="1255471" y="303810"/>
                  </a:cubicBezTo>
                  <a:cubicBezTo>
                    <a:pt x="1255243" y="300381"/>
                    <a:pt x="1254785" y="297180"/>
                    <a:pt x="1254557" y="293980"/>
                  </a:cubicBezTo>
                  <a:cubicBezTo>
                    <a:pt x="1253642" y="287579"/>
                    <a:pt x="1252499" y="281635"/>
                    <a:pt x="1250899" y="275920"/>
                  </a:cubicBezTo>
                  <a:cubicBezTo>
                    <a:pt x="1250442" y="274549"/>
                    <a:pt x="1249985" y="273177"/>
                    <a:pt x="1249528" y="271806"/>
                  </a:cubicBezTo>
                  <a:cubicBezTo>
                    <a:pt x="1248613" y="269062"/>
                    <a:pt x="1247699" y="266319"/>
                    <a:pt x="1246556" y="263805"/>
                  </a:cubicBezTo>
                  <a:cubicBezTo>
                    <a:pt x="1245413" y="261290"/>
                    <a:pt x="1244270" y="258775"/>
                    <a:pt x="1243127" y="256261"/>
                  </a:cubicBezTo>
                  <a:cubicBezTo>
                    <a:pt x="1242441" y="255118"/>
                    <a:pt x="1241984" y="253975"/>
                    <a:pt x="1241298" y="252603"/>
                  </a:cubicBezTo>
                  <a:cubicBezTo>
                    <a:pt x="1239469" y="249174"/>
                    <a:pt x="1237183" y="245745"/>
                    <a:pt x="1234897" y="242773"/>
                  </a:cubicBezTo>
                  <a:cubicBezTo>
                    <a:pt x="1231925" y="238659"/>
                    <a:pt x="1228725" y="234772"/>
                    <a:pt x="1225067" y="231343"/>
                  </a:cubicBezTo>
                  <a:cubicBezTo>
                    <a:pt x="1222553" y="228829"/>
                    <a:pt x="1219810" y="226314"/>
                    <a:pt x="1216838" y="224028"/>
                  </a:cubicBezTo>
                  <a:cubicBezTo>
                    <a:pt x="1207237" y="216713"/>
                    <a:pt x="1196492" y="211455"/>
                    <a:pt x="1185291" y="208255"/>
                  </a:cubicBezTo>
                  <a:cubicBezTo>
                    <a:pt x="1180262" y="206883"/>
                    <a:pt x="1175461" y="205740"/>
                    <a:pt x="1170432" y="205054"/>
                  </a:cubicBezTo>
                  <a:cubicBezTo>
                    <a:pt x="1163117" y="203683"/>
                    <a:pt x="1155802" y="202997"/>
                    <a:pt x="1148486" y="202997"/>
                  </a:cubicBezTo>
                  <a:cubicBezTo>
                    <a:pt x="1143686" y="202997"/>
                    <a:pt x="1138885" y="202997"/>
                    <a:pt x="1134085" y="203454"/>
                  </a:cubicBezTo>
                  <a:cubicBezTo>
                    <a:pt x="1126998" y="204140"/>
                    <a:pt x="1119911" y="205512"/>
                    <a:pt x="1113053" y="207340"/>
                  </a:cubicBezTo>
                  <a:cubicBezTo>
                    <a:pt x="1103681" y="209855"/>
                    <a:pt x="1094765" y="213513"/>
                    <a:pt x="1085850" y="218085"/>
                  </a:cubicBezTo>
                  <a:cubicBezTo>
                    <a:pt x="1081507" y="220371"/>
                    <a:pt x="1077163" y="223114"/>
                    <a:pt x="1072820" y="226086"/>
                  </a:cubicBezTo>
                  <a:cubicBezTo>
                    <a:pt x="1064590" y="231801"/>
                    <a:pt x="1055903" y="236144"/>
                    <a:pt x="1046988" y="240030"/>
                  </a:cubicBezTo>
                  <a:cubicBezTo>
                    <a:pt x="1041730" y="242316"/>
                    <a:pt x="1036244" y="244602"/>
                    <a:pt x="1030757" y="246660"/>
                  </a:cubicBezTo>
                  <a:cubicBezTo>
                    <a:pt x="1017499" y="251917"/>
                    <a:pt x="1005383" y="251003"/>
                    <a:pt x="996467" y="245517"/>
                  </a:cubicBezTo>
                  <a:cubicBezTo>
                    <a:pt x="995096" y="244831"/>
                    <a:pt x="993953" y="243916"/>
                    <a:pt x="992810" y="243002"/>
                  </a:cubicBezTo>
                  <a:cubicBezTo>
                    <a:pt x="986638" y="237744"/>
                    <a:pt x="982294" y="229743"/>
                    <a:pt x="980923" y="219913"/>
                  </a:cubicBezTo>
                  <a:cubicBezTo>
                    <a:pt x="980237" y="215570"/>
                    <a:pt x="980237" y="210541"/>
                    <a:pt x="980923" y="205512"/>
                  </a:cubicBezTo>
                  <a:cubicBezTo>
                    <a:pt x="981380" y="202768"/>
                    <a:pt x="981608" y="199797"/>
                    <a:pt x="981837" y="197053"/>
                  </a:cubicBezTo>
                  <a:cubicBezTo>
                    <a:pt x="982751" y="188595"/>
                    <a:pt x="983437" y="180137"/>
                    <a:pt x="984123" y="171679"/>
                  </a:cubicBezTo>
                  <a:cubicBezTo>
                    <a:pt x="984580" y="163221"/>
                    <a:pt x="985037" y="154762"/>
                    <a:pt x="985266" y="146304"/>
                  </a:cubicBezTo>
                  <a:cubicBezTo>
                    <a:pt x="985495" y="140589"/>
                    <a:pt x="985495" y="135103"/>
                    <a:pt x="985495" y="129388"/>
                  </a:cubicBezTo>
                  <a:cubicBezTo>
                    <a:pt x="985495" y="120930"/>
                    <a:pt x="985495" y="112471"/>
                    <a:pt x="985037" y="104013"/>
                  </a:cubicBezTo>
                  <a:cubicBezTo>
                    <a:pt x="984809" y="98298"/>
                    <a:pt x="984580" y="92812"/>
                    <a:pt x="984352" y="87097"/>
                  </a:cubicBezTo>
                  <a:cubicBezTo>
                    <a:pt x="984123" y="81382"/>
                    <a:pt x="983666" y="75895"/>
                    <a:pt x="983437" y="70180"/>
                  </a:cubicBezTo>
                  <a:cubicBezTo>
                    <a:pt x="983209" y="65380"/>
                    <a:pt x="982523" y="60808"/>
                    <a:pt x="981608" y="56464"/>
                  </a:cubicBezTo>
                  <a:cubicBezTo>
                    <a:pt x="981151" y="54407"/>
                    <a:pt x="980694" y="52350"/>
                    <a:pt x="980008" y="50292"/>
                  </a:cubicBezTo>
                  <a:cubicBezTo>
                    <a:pt x="978865" y="46406"/>
                    <a:pt x="977494" y="42748"/>
                    <a:pt x="975893" y="39319"/>
                  </a:cubicBezTo>
                  <a:cubicBezTo>
                    <a:pt x="971779" y="30861"/>
                    <a:pt x="965835" y="24232"/>
                    <a:pt x="958063" y="18974"/>
                  </a:cubicBezTo>
                  <a:cubicBezTo>
                    <a:pt x="953491" y="15774"/>
                    <a:pt x="948233" y="13259"/>
                    <a:pt x="942289" y="11202"/>
                  </a:cubicBezTo>
                  <a:cubicBezTo>
                    <a:pt x="936346" y="9144"/>
                    <a:pt x="929716" y="7544"/>
                    <a:pt x="922401" y="6401"/>
                  </a:cubicBezTo>
                  <a:cubicBezTo>
                    <a:pt x="918515" y="5715"/>
                    <a:pt x="914629" y="5258"/>
                    <a:pt x="910742" y="4572"/>
                  </a:cubicBezTo>
                  <a:cubicBezTo>
                    <a:pt x="909599" y="4344"/>
                    <a:pt x="908456" y="4344"/>
                    <a:pt x="907313" y="4115"/>
                  </a:cubicBezTo>
                  <a:cubicBezTo>
                    <a:pt x="904570" y="3658"/>
                    <a:pt x="901598" y="3429"/>
                    <a:pt x="898855" y="2972"/>
                  </a:cubicBezTo>
                  <a:cubicBezTo>
                    <a:pt x="897712" y="2743"/>
                    <a:pt x="896341" y="2743"/>
                    <a:pt x="895198" y="2515"/>
                  </a:cubicBezTo>
                  <a:cubicBezTo>
                    <a:pt x="892226" y="2058"/>
                    <a:pt x="889254" y="1829"/>
                    <a:pt x="886282" y="1372"/>
                  </a:cubicBezTo>
                  <a:cubicBezTo>
                    <a:pt x="885368" y="1372"/>
                    <a:pt x="884453" y="1143"/>
                    <a:pt x="883539" y="1143"/>
                  </a:cubicBezTo>
                  <a:cubicBezTo>
                    <a:pt x="879653" y="686"/>
                    <a:pt x="875538" y="229"/>
                    <a:pt x="871652" y="0"/>
                  </a:cubicBezTo>
                  <a:cubicBezTo>
                    <a:pt x="893369" y="15545"/>
                    <a:pt x="909371" y="38176"/>
                    <a:pt x="914171" y="64694"/>
                  </a:cubicBezTo>
                  <a:close/>
                </a:path>
              </a:pathLst>
            </a:custGeom>
            <a:solidFill>
              <a:srgbClr val="FFFFFF"/>
            </a:solidFill>
            <a:ln w="2286" cap="flat">
              <a:noFill/>
              <a:prstDash val="solid"/>
              <a:miter/>
            </a:ln>
          </p:spPr>
          <p:txBody>
            <a:bodyPr rtlCol="0" anchor="ctr"/>
            <a:lstStyle/>
            <a:p>
              <a:endParaRPr lang="en-US"/>
            </a:p>
          </p:txBody>
        </p:sp>
        <p:sp>
          <p:nvSpPr>
            <p:cNvPr id="91" name="Freeform 154">
              <a:extLst>
                <a:ext uri="{FF2B5EF4-FFF2-40B4-BE49-F238E27FC236}">
                  <a16:creationId xmlns:a16="http://schemas.microsoft.com/office/drawing/2014/main" id="{36DBEEC1-5F0E-6DFE-90A7-B71CB8217A80}"/>
                </a:ext>
              </a:extLst>
            </p:cNvPr>
            <p:cNvSpPr/>
            <p:nvPr/>
          </p:nvSpPr>
          <p:spPr>
            <a:xfrm>
              <a:off x="2436714" y="5191934"/>
              <a:ext cx="1358789" cy="1019392"/>
            </a:xfrm>
            <a:custGeom>
              <a:avLst/>
              <a:gdLst>
                <a:gd name="connsiteX0" fmla="*/ 17230 w 1358789"/>
                <a:gd name="connsiteY0" fmla="*/ 508892 h 1019392"/>
                <a:gd name="connsiteX1" fmla="*/ 25688 w 1358789"/>
                <a:gd name="connsiteY1" fmla="*/ 631421 h 1019392"/>
                <a:gd name="connsiteX2" fmla="*/ 59749 w 1358789"/>
                <a:gd name="connsiteY2" fmla="*/ 695429 h 1019392"/>
                <a:gd name="connsiteX3" fmla="*/ 100212 w 1358789"/>
                <a:gd name="connsiteY3" fmla="*/ 750751 h 1019392"/>
                <a:gd name="connsiteX4" fmla="*/ 136331 w 1358789"/>
                <a:gd name="connsiteY4" fmla="*/ 820474 h 1019392"/>
                <a:gd name="connsiteX5" fmla="*/ 135416 w 1358789"/>
                <a:gd name="connsiteY5" fmla="*/ 841048 h 1019392"/>
                <a:gd name="connsiteX6" fmla="*/ 128787 w 1358789"/>
                <a:gd name="connsiteY6" fmla="*/ 958777 h 1019392"/>
                <a:gd name="connsiteX7" fmla="*/ 161248 w 1358789"/>
                <a:gd name="connsiteY7" fmla="*/ 1000610 h 1019392"/>
                <a:gd name="connsiteX8" fmla="*/ 205139 w 1358789"/>
                <a:gd name="connsiteY8" fmla="*/ 1002668 h 1019392"/>
                <a:gd name="connsiteX9" fmla="*/ 239201 w 1358789"/>
                <a:gd name="connsiteY9" fmla="*/ 979351 h 1019392"/>
                <a:gd name="connsiteX10" fmla="*/ 255431 w 1358789"/>
                <a:gd name="connsiteY10" fmla="*/ 919915 h 1019392"/>
                <a:gd name="connsiteX11" fmla="*/ 273948 w 1358789"/>
                <a:gd name="connsiteY11" fmla="*/ 791670 h 1019392"/>
                <a:gd name="connsiteX12" fmla="*/ 281720 w 1358789"/>
                <a:gd name="connsiteY12" fmla="*/ 778183 h 1019392"/>
                <a:gd name="connsiteX13" fmla="*/ 294065 w 1358789"/>
                <a:gd name="connsiteY13" fmla="*/ 789155 h 1019392"/>
                <a:gd name="connsiteX14" fmla="*/ 300923 w 1358789"/>
                <a:gd name="connsiteY14" fmla="*/ 829618 h 1019392"/>
                <a:gd name="connsiteX15" fmla="*/ 304580 w 1358789"/>
                <a:gd name="connsiteY15" fmla="*/ 935459 h 1019392"/>
                <a:gd name="connsiteX16" fmla="*/ 361959 w 1358789"/>
                <a:gd name="connsiteY16" fmla="*/ 1012726 h 1019392"/>
                <a:gd name="connsiteX17" fmla="*/ 978950 w 1358789"/>
                <a:gd name="connsiteY17" fmla="*/ 1019356 h 1019392"/>
                <a:gd name="connsiteX18" fmla="*/ 1071076 w 1358789"/>
                <a:gd name="connsiteY18" fmla="*/ 945289 h 1019392"/>
                <a:gd name="connsiteX19" fmla="*/ 1086164 w 1358789"/>
                <a:gd name="connsiteY19" fmla="*/ 793270 h 1019392"/>
                <a:gd name="connsiteX20" fmla="*/ 1130283 w 1358789"/>
                <a:gd name="connsiteY20" fmla="*/ 756008 h 1019392"/>
                <a:gd name="connsiteX21" fmla="*/ 1296476 w 1358789"/>
                <a:gd name="connsiteY21" fmla="*/ 756237 h 1019392"/>
                <a:gd name="connsiteX22" fmla="*/ 1357740 w 1358789"/>
                <a:gd name="connsiteY22" fmla="*/ 602389 h 1019392"/>
                <a:gd name="connsiteX23" fmla="*/ 1278188 w 1358789"/>
                <a:gd name="connsiteY23" fmla="*/ 494719 h 1019392"/>
                <a:gd name="connsiteX24" fmla="*/ 1145828 w 1358789"/>
                <a:gd name="connsiteY24" fmla="*/ 514378 h 1019392"/>
                <a:gd name="connsiteX25" fmla="*/ 1108566 w 1358789"/>
                <a:gd name="connsiteY25" fmla="*/ 531523 h 1019392"/>
                <a:gd name="connsiteX26" fmla="*/ 1088678 w 1358789"/>
                <a:gd name="connsiteY26" fmla="*/ 521008 h 1019392"/>
                <a:gd name="connsiteX27" fmla="*/ 1087535 w 1358789"/>
                <a:gd name="connsiteY27" fmla="*/ 500662 h 1019392"/>
                <a:gd name="connsiteX28" fmla="*/ 1086621 w 1358789"/>
                <a:gd name="connsiteY28" fmla="*/ 382933 h 1019392"/>
                <a:gd name="connsiteX29" fmla="*/ 1010954 w 1358789"/>
                <a:gd name="connsiteY29" fmla="*/ 292636 h 1019392"/>
                <a:gd name="connsiteX30" fmla="*/ 905570 w 1358789"/>
                <a:gd name="connsiteY30" fmla="*/ 284635 h 1019392"/>
                <a:gd name="connsiteX31" fmla="*/ 873108 w 1358789"/>
                <a:gd name="connsiteY31" fmla="*/ 284635 h 1019392"/>
                <a:gd name="connsiteX32" fmla="*/ 837904 w 1358789"/>
                <a:gd name="connsiteY32" fmla="*/ 287607 h 1019392"/>
                <a:gd name="connsiteX33" fmla="*/ 803157 w 1358789"/>
                <a:gd name="connsiteY33" fmla="*/ 252174 h 1019392"/>
                <a:gd name="connsiteX34" fmla="*/ 812758 w 1358789"/>
                <a:gd name="connsiteY34" fmla="*/ 206225 h 1019392"/>
                <a:gd name="connsiteX35" fmla="*/ 821673 w 1358789"/>
                <a:gd name="connsiteY35" fmla="*/ 127587 h 1019392"/>
                <a:gd name="connsiteX36" fmla="*/ 729548 w 1358789"/>
                <a:gd name="connsiteY36" fmla="*/ 12373 h 1019392"/>
                <a:gd name="connsiteX37" fmla="*/ 531351 w 1358789"/>
                <a:gd name="connsiteY37" fmla="*/ 61979 h 1019392"/>
                <a:gd name="connsiteX38" fmla="*/ 514664 w 1358789"/>
                <a:gd name="connsiteY38" fmla="*/ 193195 h 1019392"/>
                <a:gd name="connsiteX39" fmla="*/ 537981 w 1358789"/>
                <a:gd name="connsiteY39" fmla="*/ 259946 h 1019392"/>
                <a:gd name="connsiteX40" fmla="*/ 521064 w 1358789"/>
                <a:gd name="connsiteY40" fmla="*/ 282806 h 1019392"/>
                <a:gd name="connsiteX41" fmla="*/ 420023 w 1358789"/>
                <a:gd name="connsiteY41" fmla="*/ 266119 h 1019392"/>
                <a:gd name="connsiteX42" fmla="*/ 411794 w 1358789"/>
                <a:gd name="connsiteY42" fmla="*/ 263375 h 1019392"/>
                <a:gd name="connsiteX43" fmla="*/ 316010 w 1358789"/>
                <a:gd name="connsiteY43" fmla="*/ 235258 h 1019392"/>
                <a:gd name="connsiteX44" fmla="*/ 287664 w 1358789"/>
                <a:gd name="connsiteY44" fmla="*/ 208054 h 1019392"/>
                <a:gd name="connsiteX45" fmla="*/ 253145 w 1358789"/>
                <a:gd name="connsiteY45" fmla="*/ 133988 h 1019392"/>
                <a:gd name="connsiteX46" fmla="*/ 55863 w 1358789"/>
                <a:gd name="connsiteY46" fmla="*/ 113185 h 1019392"/>
                <a:gd name="connsiteX47" fmla="*/ 78266 w 1358789"/>
                <a:gd name="connsiteY47" fmla="*/ 334470 h 1019392"/>
                <a:gd name="connsiteX48" fmla="*/ 93811 w 1358789"/>
                <a:gd name="connsiteY48" fmla="*/ 342928 h 1019392"/>
                <a:gd name="connsiteX49" fmla="*/ 102269 w 1358789"/>
                <a:gd name="connsiteY49" fmla="*/ 375389 h 1019392"/>
                <a:gd name="connsiteX50" fmla="*/ 17230 w 1358789"/>
                <a:gd name="connsiteY50" fmla="*/ 508892 h 1019392"/>
                <a:gd name="connsiteX51" fmla="*/ 253602 w 1358789"/>
                <a:gd name="connsiteY51" fmla="*/ 786641 h 1019392"/>
                <a:gd name="connsiteX52" fmla="*/ 246973 w 1358789"/>
                <a:gd name="connsiteY52" fmla="*/ 853849 h 1019392"/>
                <a:gd name="connsiteX53" fmla="*/ 225027 w 1358789"/>
                <a:gd name="connsiteY53" fmla="*/ 960148 h 1019392"/>
                <a:gd name="connsiteX54" fmla="*/ 179079 w 1358789"/>
                <a:gd name="connsiteY54" fmla="*/ 982322 h 1019392"/>
                <a:gd name="connsiteX55" fmla="*/ 150961 w 1358789"/>
                <a:gd name="connsiteY55" fmla="*/ 951461 h 1019392"/>
                <a:gd name="connsiteX56" fmla="*/ 150961 w 1358789"/>
                <a:gd name="connsiteY56" fmla="*/ 925172 h 1019392"/>
                <a:gd name="connsiteX57" fmla="*/ 156447 w 1358789"/>
                <a:gd name="connsiteY57" fmla="*/ 804929 h 1019392"/>
                <a:gd name="connsiteX58" fmla="*/ 184337 w 1358789"/>
                <a:gd name="connsiteY58" fmla="*/ 778868 h 1019392"/>
                <a:gd name="connsiteX59" fmla="*/ 196224 w 1358789"/>
                <a:gd name="connsiteY59" fmla="*/ 779783 h 1019392"/>
                <a:gd name="connsiteX60" fmla="*/ 239429 w 1358789"/>
                <a:gd name="connsiteY60" fmla="*/ 775439 h 1019392"/>
                <a:gd name="connsiteX61" fmla="*/ 253602 w 1358789"/>
                <a:gd name="connsiteY61" fmla="*/ 786641 h 1019392"/>
                <a:gd name="connsiteX62" fmla="*/ 513292 w 1358789"/>
                <a:gd name="connsiteY62" fmla="*/ 304523 h 1019392"/>
                <a:gd name="connsiteX63" fmla="*/ 541638 w 1358789"/>
                <a:gd name="connsiteY63" fmla="*/ 299037 h 1019392"/>
                <a:gd name="connsiteX64" fmla="*/ 560612 w 1358789"/>
                <a:gd name="connsiteY64" fmla="*/ 248745 h 1019392"/>
                <a:gd name="connsiteX65" fmla="*/ 535009 w 1358789"/>
                <a:gd name="connsiteY65" fmla="*/ 176965 h 1019392"/>
                <a:gd name="connsiteX66" fmla="*/ 537295 w 1358789"/>
                <a:gd name="connsiteY66" fmla="*/ 112728 h 1019392"/>
                <a:gd name="connsiteX67" fmla="*/ 658453 w 1358789"/>
                <a:gd name="connsiteY67" fmla="*/ 23574 h 1019392"/>
                <a:gd name="connsiteX68" fmla="*/ 722232 w 1358789"/>
                <a:gd name="connsiteY68" fmla="*/ 32489 h 1019392"/>
                <a:gd name="connsiteX69" fmla="*/ 734577 w 1358789"/>
                <a:gd name="connsiteY69" fmla="*/ 36604 h 1019392"/>
                <a:gd name="connsiteX70" fmla="*/ 734577 w 1358789"/>
                <a:gd name="connsiteY70" fmla="*/ 36604 h 1019392"/>
                <a:gd name="connsiteX71" fmla="*/ 738463 w 1358789"/>
                <a:gd name="connsiteY71" fmla="*/ 38204 h 1019392"/>
                <a:gd name="connsiteX72" fmla="*/ 738692 w 1358789"/>
                <a:gd name="connsiteY72" fmla="*/ 38204 h 1019392"/>
                <a:gd name="connsiteX73" fmla="*/ 742349 w 1358789"/>
                <a:gd name="connsiteY73" fmla="*/ 39805 h 1019392"/>
                <a:gd name="connsiteX74" fmla="*/ 742578 w 1358789"/>
                <a:gd name="connsiteY74" fmla="*/ 40033 h 1019392"/>
                <a:gd name="connsiteX75" fmla="*/ 746007 w 1358789"/>
                <a:gd name="connsiteY75" fmla="*/ 41633 h 1019392"/>
                <a:gd name="connsiteX76" fmla="*/ 746235 w 1358789"/>
                <a:gd name="connsiteY76" fmla="*/ 41862 h 1019392"/>
                <a:gd name="connsiteX77" fmla="*/ 749664 w 1358789"/>
                <a:gd name="connsiteY77" fmla="*/ 43691 h 1019392"/>
                <a:gd name="connsiteX78" fmla="*/ 749664 w 1358789"/>
                <a:gd name="connsiteY78" fmla="*/ 43691 h 1019392"/>
                <a:gd name="connsiteX79" fmla="*/ 770467 w 1358789"/>
                <a:gd name="connsiteY79" fmla="*/ 59236 h 1019392"/>
                <a:gd name="connsiteX80" fmla="*/ 770467 w 1358789"/>
                <a:gd name="connsiteY80" fmla="*/ 59236 h 1019392"/>
                <a:gd name="connsiteX81" fmla="*/ 772753 w 1358789"/>
                <a:gd name="connsiteY81" fmla="*/ 61522 h 1019392"/>
                <a:gd name="connsiteX82" fmla="*/ 773210 w 1358789"/>
                <a:gd name="connsiteY82" fmla="*/ 61979 h 1019392"/>
                <a:gd name="connsiteX83" fmla="*/ 775268 w 1358789"/>
                <a:gd name="connsiteY83" fmla="*/ 64265 h 1019392"/>
                <a:gd name="connsiteX84" fmla="*/ 775725 w 1358789"/>
                <a:gd name="connsiteY84" fmla="*/ 64722 h 1019392"/>
                <a:gd name="connsiteX85" fmla="*/ 777554 w 1358789"/>
                <a:gd name="connsiteY85" fmla="*/ 67008 h 1019392"/>
                <a:gd name="connsiteX86" fmla="*/ 778011 w 1358789"/>
                <a:gd name="connsiteY86" fmla="*/ 67694 h 1019392"/>
                <a:gd name="connsiteX87" fmla="*/ 779611 w 1358789"/>
                <a:gd name="connsiteY87" fmla="*/ 69980 h 1019392"/>
                <a:gd name="connsiteX88" fmla="*/ 780068 w 1358789"/>
                <a:gd name="connsiteY88" fmla="*/ 70666 h 1019392"/>
                <a:gd name="connsiteX89" fmla="*/ 781668 w 1358789"/>
                <a:gd name="connsiteY89" fmla="*/ 72952 h 1019392"/>
                <a:gd name="connsiteX90" fmla="*/ 782126 w 1358789"/>
                <a:gd name="connsiteY90" fmla="*/ 73637 h 1019392"/>
                <a:gd name="connsiteX91" fmla="*/ 783726 w 1358789"/>
                <a:gd name="connsiteY91" fmla="*/ 76152 h 1019392"/>
                <a:gd name="connsiteX92" fmla="*/ 784183 w 1358789"/>
                <a:gd name="connsiteY92" fmla="*/ 76838 h 1019392"/>
                <a:gd name="connsiteX93" fmla="*/ 785555 w 1358789"/>
                <a:gd name="connsiteY93" fmla="*/ 79352 h 1019392"/>
                <a:gd name="connsiteX94" fmla="*/ 785783 w 1358789"/>
                <a:gd name="connsiteY94" fmla="*/ 79810 h 1019392"/>
                <a:gd name="connsiteX95" fmla="*/ 791498 w 1358789"/>
                <a:gd name="connsiteY95" fmla="*/ 92383 h 1019392"/>
                <a:gd name="connsiteX96" fmla="*/ 791955 w 1358789"/>
                <a:gd name="connsiteY96" fmla="*/ 93526 h 1019392"/>
                <a:gd name="connsiteX97" fmla="*/ 792870 w 1358789"/>
                <a:gd name="connsiteY97" fmla="*/ 96040 h 1019392"/>
                <a:gd name="connsiteX98" fmla="*/ 793327 w 1358789"/>
                <a:gd name="connsiteY98" fmla="*/ 97640 h 1019392"/>
                <a:gd name="connsiteX99" fmla="*/ 794013 w 1358789"/>
                <a:gd name="connsiteY99" fmla="*/ 99926 h 1019392"/>
                <a:gd name="connsiteX100" fmla="*/ 794470 w 1358789"/>
                <a:gd name="connsiteY100" fmla="*/ 101755 h 1019392"/>
                <a:gd name="connsiteX101" fmla="*/ 795156 w 1358789"/>
                <a:gd name="connsiteY101" fmla="*/ 104041 h 1019392"/>
                <a:gd name="connsiteX102" fmla="*/ 795613 w 1358789"/>
                <a:gd name="connsiteY102" fmla="*/ 106099 h 1019392"/>
                <a:gd name="connsiteX103" fmla="*/ 796299 w 1358789"/>
                <a:gd name="connsiteY103" fmla="*/ 108385 h 1019392"/>
                <a:gd name="connsiteX104" fmla="*/ 796756 w 1358789"/>
                <a:gd name="connsiteY104" fmla="*/ 110671 h 1019392"/>
                <a:gd name="connsiteX105" fmla="*/ 797213 w 1358789"/>
                <a:gd name="connsiteY105" fmla="*/ 112957 h 1019392"/>
                <a:gd name="connsiteX106" fmla="*/ 797670 w 1358789"/>
                <a:gd name="connsiteY106" fmla="*/ 115243 h 1019392"/>
                <a:gd name="connsiteX107" fmla="*/ 798128 w 1358789"/>
                <a:gd name="connsiteY107" fmla="*/ 117529 h 1019392"/>
                <a:gd name="connsiteX108" fmla="*/ 798585 w 1358789"/>
                <a:gd name="connsiteY108" fmla="*/ 120043 h 1019392"/>
                <a:gd name="connsiteX109" fmla="*/ 799042 w 1358789"/>
                <a:gd name="connsiteY109" fmla="*/ 122101 h 1019392"/>
                <a:gd name="connsiteX110" fmla="*/ 799499 w 1358789"/>
                <a:gd name="connsiteY110" fmla="*/ 124844 h 1019392"/>
                <a:gd name="connsiteX111" fmla="*/ 799956 w 1358789"/>
                <a:gd name="connsiteY111" fmla="*/ 126901 h 1019392"/>
                <a:gd name="connsiteX112" fmla="*/ 800414 w 1358789"/>
                <a:gd name="connsiteY112" fmla="*/ 130102 h 1019392"/>
                <a:gd name="connsiteX113" fmla="*/ 800642 w 1358789"/>
                <a:gd name="connsiteY113" fmla="*/ 131702 h 1019392"/>
                <a:gd name="connsiteX114" fmla="*/ 801328 w 1358789"/>
                <a:gd name="connsiteY114" fmla="*/ 136731 h 1019392"/>
                <a:gd name="connsiteX115" fmla="*/ 791270 w 1358789"/>
                <a:gd name="connsiteY115" fmla="*/ 203254 h 1019392"/>
                <a:gd name="connsiteX116" fmla="*/ 783497 w 1358789"/>
                <a:gd name="connsiteY116" fmla="*/ 227028 h 1019392"/>
                <a:gd name="connsiteX117" fmla="*/ 776182 w 1358789"/>
                <a:gd name="connsiteY117" fmla="*/ 251031 h 1019392"/>
                <a:gd name="connsiteX118" fmla="*/ 776182 w 1358789"/>
                <a:gd name="connsiteY118" fmla="*/ 251031 h 1019392"/>
                <a:gd name="connsiteX119" fmla="*/ 775268 w 1358789"/>
                <a:gd name="connsiteY119" fmla="*/ 254917 h 1019392"/>
                <a:gd name="connsiteX120" fmla="*/ 775268 w 1358789"/>
                <a:gd name="connsiteY120" fmla="*/ 255603 h 1019392"/>
                <a:gd name="connsiteX121" fmla="*/ 774810 w 1358789"/>
                <a:gd name="connsiteY121" fmla="*/ 258803 h 1019392"/>
                <a:gd name="connsiteX122" fmla="*/ 774810 w 1358789"/>
                <a:gd name="connsiteY122" fmla="*/ 259032 h 1019392"/>
                <a:gd name="connsiteX123" fmla="*/ 774582 w 1358789"/>
                <a:gd name="connsiteY123" fmla="*/ 262461 h 1019392"/>
                <a:gd name="connsiteX124" fmla="*/ 774582 w 1358789"/>
                <a:gd name="connsiteY124" fmla="*/ 262461 h 1019392"/>
                <a:gd name="connsiteX125" fmla="*/ 774582 w 1358789"/>
                <a:gd name="connsiteY125" fmla="*/ 266119 h 1019392"/>
                <a:gd name="connsiteX126" fmla="*/ 793784 w 1358789"/>
                <a:gd name="connsiteY126" fmla="*/ 296294 h 1019392"/>
                <a:gd name="connsiteX127" fmla="*/ 844076 w 1358789"/>
                <a:gd name="connsiteY127" fmla="*/ 308638 h 1019392"/>
                <a:gd name="connsiteX128" fmla="*/ 966606 w 1358789"/>
                <a:gd name="connsiteY128" fmla="*/ 308410 h 1019392"/>
                <a:gd name="connsiteX129" fmla="*/ 969349 w 1358789"/>
                <a:gd name="connsiteY129" fmla="*/ 308638 h 1019392"/>
                <a:gd name="connsiteX130" fmla="*/ 978264 w 1358789"/>
                <a:gd name="connsiteY130" fmla="*/ 309781 h 1019392"/>
                <a:gd name="connsiteX131" fmla="*/ 981922 w 1358789"/>
                <a:gd name="connsiteY131" fmla="*/ 310238 h 1019392"/>
                <a:gd name="connsiteX132" fmla="*/ 990380 w 1358789"/>
                <a:gd name="connsiteY132" fmla="*/ 311381 h 1019392"/>
                <a:gd name="connsiteX133" fmla="*/ 993809 w 1358789"/>
                <a:gd name="connsiteY133" fmla="*/ 311839 h 1019392"/>
                <a:gd name="connsiteX134" fmla="*/ 1005468 w 1358789"/>
                <a:gd name="connsiteY134" fmla="*/ 313667 h 1019392"/>
                <a:gd name="connsiteX135" fmla="*/ 1025356 w 1358789"/>
                <a:gd name="connsiteY135" fmla="*/ 318468 h 1019392"/>
                <a:gd name="connsiteX136" fmla="*/ 1041129 w 1358789"/>
                <a:gd name="connsiteY136" fmla="*/ 326240 h 1019392"/>
                <a:gd name="connsiteX137" fmla="*/ 1058960 w 1358789"/>
                <a:gd name="connsiteY137" fmla="*/ 346586 h 1019392"/>
                <a:gd name="connsiteX138" fmla="*/ 1063075 w 1358789"/>
                <a:gd name="connsiteY138" fmla="*/ 357559 h 1019392"/>
                <a:gd name="connsiteX139" fmla="*/ 1064675 w 1358789"/>
                <a:gd name="connsiteY139" fmla="*/ 363731 h 1019392"/>
                <a:gd name="connsiteX140" fmla="*/ 1066504 w 1358789"/>
                <a:gd name="connsiteY140" fmla="*/ 377447 h 1019392"/>
                <a:gd name="connsiteX141" fmla="*/ 1067418 w 1358789"/>
                <a:gd name="connsiteY141" fmla="*/ 394363 h 1019392"/>
                <a:gd name="connsiteX142" fmla="*/ 1068104 w 1358789"/>
                <a:gd name="connsiteY142" fmla="*/ 411280 h 1019392"/>
                <a:gd name="connsiteX143" fmla="*/ 1068561 w 1358789"/>
                <a:gd name="connsiteY143" fmla="*/ 436654 h 1019392"/>
                <a:gd name="connsiteX144" fmla="*/ 1068333 w 1358789"/>
                <a:gd name="connsiteY144" fmla="*/ 453571 h 1019392"/>
                <a:gd name="connsiteX145" fmla="*/ 1067190 w 1358789"/>
                <a:gd name="connsiteY145" fmla="*/ 478945 h 1019392"/>
                <a:gd name="connsiteX146" fmla="*/ 1064904 w 1358789"/>
                <a:gd name="connsiteY146" fmla="*/ 504320 h 1019392"/>
                <a:gd name="connsiteX147" fmla="*/ 1063989 w 1358789"/>
                <a:gd name="connsiteY147" fmla="*/ 512778 h 1019392"/>
                <a:gd name="connsiteX148" fmla="*/ 1063989 w 1358789"/>
                <a:gd name="connsiteY148" fmla="*/ 527180 h 1019392"/>
                <a:gd name="connsiteX149" fmla="*/ 1075877 w 1358789"/>
                <a:gd name="connsiteY149" fmla="*/ 550268 h 1019392"/>
                <a:gd name="connsiteX150" fmla="*/ 1079534 w 1358789"/>
                <a:gd name="connsiteY150" fmla="*/ 552783 h 1019392"/>
                <a:gd name="connsiteX151" fmla="*/ 1113824 w 1358789"/>
                <a:gd name="connsiteY151" fmla="*/ 553926 h 1019392"/>
                <a:gd name="connsiteX152" fmla="*/ 1130055 w 1358789"/>
                <a:gd name="connsiteY152" fmla="*/ 547297 h 1019392"/>
                <a:gd name="connsiteX153" fmla="*/ 1155887 w 1358789"/>
                <a:gd name="connsiteY153" fmla="*/ 533352 h 1019392"/>
                <a:gd name="connsiteX154" fmla="*/ 1168917 w 1358789"/>
                <a:gd name="connsiteY154" fmla="*/ 525351 h 1019392"/>
                <a:gd name="connsiteX155" fmla="*/ 1196120 w 1358789"/>
                <a:gd name="connsiteY155" fmla="*/ 514607 h 1019392"/>
                <a:gd name="connsiteX156" fmla="*/ 1217151 w 1358789"/>
                <a:gd name="connsiteY156" fmla="*/ 510721 h 1019392"/>
                <a:gd name="connsiteX157" fmla="*/ 1231553 w 1358789"/>
                <a:gd name="connsiteY157" fmla="*/ 510263 h 1019392"/>
                <a:gd name="connsiteX158" fmla="*/ 1253499 w 1358789"/>
                <a:gd name="connsiteY158" fmla="*/ 512321 h 1019392"/>
                <a:gd name="connsiteX159" fmla="*/ 1268358 w 1358789"/>
                <a:gd name="connsiteY159" fmla="*/ 515521 h 1019392"/>
                <a:gd name="connsiteX160" fmla="*/ 1299905 w 1358789"/>
                <a:gd name="connsiteY160" fmla="*/ 531295 h 1019392"/>
                <a:gd name="connsiteX161" fmla="*/ 1308134 w 1358789"/>
                <a:gd name="connsiteY161" fmla="*/ 538610 h 1019392"/>
                <a:gd name="connsiteX162" fmla="*/ 1317964 w 1358789"/>
                <a:gd name="connsiteY162" fmla="*/ 550040 h 1019392"/>
                <a:gd name="connsiteX163" fmla="*/ 1324365 w 1358789"/>
                <a:gd name="connsiteY163" fmla="*/ 559870 h 1019392"/>
                <a:gd name="connsiteX164" fmla="*/ 1326194 w 1358789"/>
                <a:gd name="connsiteY164" fmla="*/ 563527 h 1019392"/>
                <a:gd name="connsiteX165" fmla="*/ 1329623 w 1358789"/>
                <a:gd name="connsiteY165" fmla="*/ 571071 h 1019392"/>
                <a:gd name="connsiteX166" fmla="*/ 1332594 w 1358789"/>
                <a:gd name="connsiteY166" fmla="*/ 579072 h 1019392"/>
                <a:gd name="connsiteX167" fmla="*/ 1333966 w 1358789"/>
                <a:gd name="connsiteY167" fmla="*/ 583187 h 1019392"/>
                <a:gd name="connsiteX168" fmla="*/ 1337624 w 1358789"/>
                <a:gd name="connsiteY168" fmla="*/ 601246 h 1019392"/>
                <a:gd name="connsiteX169" fmla="*/ 1338538 w 1358789"/>
                <a:gd name="connsiteY169" fmla="*/ 611076 h 1019392"/>
                <a:gd name="connsiteX170" fmla="*/ 1338995 w 1358789"/>
                <a:gd name="connsiteY170" fmla="*/ 625706 h 1019392"/>
                <a:gd name="connsiteX171" fmla="*/ 1338995 w 1358789"/>
                <a:gd name="connsiteY171" fmla="*/ 632107 h 1019392"/>
                <a:gd name="connsiteX172" fmla="*/ 1338767 w 1358789"/>
                <a:gd name="connsiteY172" fmla="*/ 635308 h 1019392"/>
                <a:gd name="connsiteX173" fmla="*/ 1337624 w 1358789"/>
                <a:gd name="connsiteY173" fmla="*/ 649024 h 1019392"/>
                <a:gd name="connsiteX174" fmla="*/ 1337166 w 1358789"/>
                <a:gd name="connsiteY174" fmla="*/ 652453 h 1019392"/>
                <a:gd name="connsiteX175" fmla="*/ 1238640 w 1358789"/>
                <a:gd name="connsiteY175" fmla="*/ 753037 h 1019392"/>
                <a:gd name="connsiteX176" fmla="*/ 1161830 w 1358789"/>
                <a:gd name="connsiteY176" fmla="*/ 740692 h 1019392"/>
                <a:gd name="connsiteX177" fmla="*/ 1147428 w 1358789"/>
                <a:gd name="connsiteY177" fmla="*/ 734749 h 1019392"/>
                <a:gd name="connsiteX178" fmla="*/ 1140113 w 1358789"/>
                <a:gd name="connsiteY178" fmla="*/ 732920 h 1019392"/>
                <a:gd name="connsiteX179" fmla="*/ 1132569 w 1358789"/>
                <a:gd name="connsiteY179" fmla="*/ 731777 h 1019392"/>
                <a:gd name="connsiteX180" fmla="*/ 1109481 w 1358789"/>
                <a:gd name="connsiteY180" fmla="*/ 731777 h 1019392"/>
                <a:gd name="connsiteX181" fmla="*/ 1101708 w 1358789"/>
                <a:gd name="connsiteY181" fmla="*/ 732691 h 1019392"/>
                <a:gd name="connsiteX182" fmla="*/ 1078848 w 1358789"/>
                <a:gd name="connsiteY182" fmla="*/ 741835 h 1019392"/>
                <a:gd name="connsiteX183" fmla="*/ 1075419 w 1358789"/>
                <a:gd name="connsiteY183" fmla="*/ 745950 h 1019392"/>
                <a:gd name="connsiteX184" fmla="*/ 1069247 w 1358789"/>
                <a:gd name="connsiteY184" fmla="*/ 764238 h 1019392"/>
                <a:gd name="connsiteX185" fmla="*/ 1068104 w 1358789"/>
                <a:gd name="connsiteY185" fmla="*/ 771553 h 1019392"/>
                <a:gd name="connsiteX186" fmla="*/ 1066275 w 1358789"/>
                <a:gd name="connsiteY186" fmla="*/ 786184 h 1019392"/>
                <a:gd name="connsiteX187" fmla="*/ 1064904 w 1358789"/>
                <a:gd name="connsiteY187" fmla="*/ 800814 h 1019392"/>
                <a:gd name="connsiteX188" fmla="*/ 1064218 w 1358789"/>
                <a:gd name="connsiteY188" fmla="*/ 815444 h 1019392"/>
                <a:gd name="connsiteX189" fmla="*/ 1064218 w 1358789"/>
                <a:gd name="connsiteY189" fmla="*/ 822760 h 1019392"/>
                <a:gd name="connsiteX190" fmla="*/ 1063761 w 1358789"/>
                <a:gd name="connsiteY190" fmla="*/ 846077 h 1019392"/>
                <a:gd name="connsiteX191" fmla="*/ 1061475 w 1358789"/>
                <a:gd name="connsiteY191" fmla="*/ 869165 h 1019392"/>
                <a:gd name="connsiteX192" fmla="*/ 1058046 w 1358789"/>
                <a:gd name="connsiteY192" fmla="*/ 892025 h 1019392"/>
                <a:gd name="connsiteX193" fmla="*/ 1053931 w 1358789"/>
                <a:gd name="connsiteY193" fmla="*/ 914885 h 1019392"/>
                <a:gd name="connsiteX194" fmla="*/ 1050959 w 1358789"/>
                <a:gd name="connsiteY194" fmla="*/ 929973 h 1019392"/>
                <a:gd name="connsiteX195" fmla="*/ 1047987 w 1358789"/>
                <a:gd name="connsiteY195" fmla="*/ 945061 h 1019392"/>
                <a:gd name="connsiteX196" fmla="*/ 1046387 w 1358789"/>
                <a:gd name="connsiteY196" fmla="*/ 952147 h 1019392"/>
                <a:gd name="connsiteX197" fmla="*/ 1044330 w 1358789"/>
                <a:gd name="connsiteY197" fmla="*/ 959234 h 1019392"/>
                <a:gd name="connsiteX198" fmla="*/ 1041587 w 1358789"/>
                <a:gd name="connsiteY198" fmla="*/ 966092 h 1019392"/>
                <a:gd name="connsiteX199" fmla="*/ 1037929 w 1358789"/>
                <a:gd name="connsiteY199" fmla="*/ 972493 h 1019392"/>
                <a:gd name="connsiteX200" fmla="*/ 1031071 w 1358789"/>
                <a:gd name="connsiteY200" fmla="*/ 981179 h 1019392"/>
                <a:gd name="connsiteX201" fmla="*/ 1002039 w 1358789"/>
                <a:gd name="connsiteY201" fmla="*/ 993524 h 1019392"/>
                <a:gd name="connsiteX202" fmla="*/ 987180 w 1358789"/>
                <a:gd name="connsiteY202" fmla="*/ 993752 h 1019392"/>
                <a:gd name="connsiteX203" fmla="*/ 981008 w 1358789"/>
                <a:gd name="connsiteY203" fmla="*/ 993752 h 1019392"/>
                <a:gd name="connsiteX204" fmla="*/ 977807 w 1358789"/>
                <a:gd name="connsiteY204" fmla="*/ 993752 h 1019392"/>
                <a:gd name="connsiteX205" fmla="*/ 970949 w 1358789"/>
                <a:gd name="connsiteY205" fmla="*/ 993752 h 1019392"/>
                <a:gd name="connsiteX206" fmla="*/ 967292 w 1358789"/>
                <a:gd name="connsiteY206" fmla="*/ 993752 h 1019392"/>
                <a:gd name="connsiteX207" fmla="*/ 959748 w 1358789"/>
                <a:gd name="connsiteY207" fmla="*/ 993752 h 1019392"/>
                <a:gd name="connsiteX208" fmla="*/ 947403 w 1358789"/>
                <a:gd name="connsiteY208" fmla="*/ 993981 h 1019392"/>
                <a:gd name="connsiteX209" fmla="*/ 938717 w 1358789"/>
                <a:gd name="connsiteY209" fmla="*/ 994210 h 1019392"/>
                <a:gd name="connsiteX210" fmla="*/ 934145 w 1358789"/>
                <a:gd name="connsiteY210" fmla="*/ 994210 h 1019392"/>
                <a:gd name="connsiteX211" fmla="*/ 919971 w 1358789"/>
                <a:gd name="connsiteY211" fmla="*/ 994438 h 1019392"/>
                <a:gd name="connsiteX212" fmla="*/ 899626 w 1358789"/>
                <a:gd name="connsiteY212" fmla="*/ 994667 h 1019392"/>
                <a:gd name="connsiteX213" fmla="*/ 860764 w 1358789"/>
                <a:gd name="connsiteY213" fmla="*/ 995124 h 1019392"/>
                <a:gd name="connsiteX214" fmla="*/ 849105 w 1358789"/>
                <a:gd name="connsiteY214" fmla="*/ 995353 h 1019392"/>
                <a:gd name="connsiteX215" fmla="*/ 687714 w 1358789"/>
                <a:gd name="connsiteY215" fmla="*/ 996724 h 1019392"/>
                <a:gd name="connsiteX216" fmla="*/ 681084 w 1358789"/>
                <a:gd name="connsiteY216" fmla="*/ 996724 h 1019392"/>
                <a:gd name="connsiteX217" fmla="*/ 667597 w 1358789"/>
                <a:gd name="connsiteY217" fmla="*/ 996724 h 1019392"/>
                <a:gd name="connsiteX218" fmla="*/ 660968 w 1358789"/>
                <a:gd name="connsiteY218" fmla="*/ 996724 h 1019392"/>
                <a:gd name="connsiteX219" fmla="*/ 620963 w 1358789"/>
                <a:gd name="connsiteY219" fmla="*/ 996724 h 1019392"/>
                <a:gd name="connsiteX220" fmla="*/ 620963 w 1358789"/>
                <a:gd name="connsiteY220" fmla="*/ 996724 h 1019392"/>
                <a:gd name="connsiteX221" fmla="*/ 532037 w 1358789"/>
                <a:gd name="connsiteY221" fmla="*/ 996496 h 1019392"/>
                <a:gd name="connsiteX222" fmla="*/ 508491 w 1358789"/>
                <a:gd name="connsiteY222" fmla="*/ 996267 h 1019392"/>
                <a:gd name="connsiteX223" fmla="*/ 480602 w 1358789"/>
                <a:gd name="connsiteY223" fmla="*/ 995810 h 1019392"/>
                <a:gd name="connsiteX224" fmla="*/ 475344 w 1358789"/>
                <a:gd name="connsiteY224" fmla="*/ 995810 h 1019392"/>
                <a:gd name="connsiteX225" fmla="*/ 454999 w 1358789"/>
                <a:gd name="connsiteY225" fmla="*/ 995353 h 1019392"/>
                <a:gd name="connsiteX226" fmla="*/ 450198 w 1358789"/>
                <a:gd name="connsiteY226" fmla="*/ 995124 h 1019392"/>
                <a:gd name="connsiteX227" fmla="*/ 445398 w 1358789"/>
                <a:gd name="connsiteY227" fmla="*/ 994895 h 1019392"/>
                <a:gd name="connsiteX228" fmla="*/ 436254 w 1358789"/>
                <a:gd name="connsiteY228" fmla="*/ 994667 h 1019392"/>
                <a:gd name="connsiteX229" fmla="*/ 427338 w 1358789"/>
                <a:gd name="connsiteY229" fmla="*/ 994438 h 1019392"/>
                <a:gd name="connsiteX230" fmla="*/ 418880 w 1358789"/>
                <a:gd name="connsiteY230" fmla="*/ 994210 h 1019392"/>
                <a:gd name="connsiteX231" fmla="*/ 411108 w 1358789"/>
                <a:gd name="connsiteY231" fmla="*/ 993981 h 1019392"/>
                <a:gd name="connsiteX232" fmla="*/ 407222 w 1358789"/>
                <a:gd name="connsiteY232" fmla="*/ 993752 h 1019392"/>
                <a:gd name="connsiteX233" fmla="*/ 400135 w 1358789"/>
                <a:gd name="connsiteY233" fmla="*/ 993295 h 1019392"/>
                <a:gd name="connsiteX234" fmla="*/ 396706 w 1358789"/>
                <a:gd name="connsiteY234" fmla="*/ 993067 h 1019392"/>
                <a:gd name="connsiteX235" fmla="*/ 393277 w 1358789"/>
                <a:gd name="connsiteY235" fmla="*/ 992838 h 1019392"/>
                <a:gd name="connsiteX236" fmla="*/ 387562 w 1358789"/>
                <a:gd name="connsiteY236" fmla="*/ 992381 h 1019392"/>
                <a:gd name="connsiteX237" fmla="*/ 384362 w 1358789"/>
                <a:gd name="connsiteY237" fmla="*/ 992152 h 1019392"/>
                <a:gd name="connsiteX238" fmla="*/ 379332 w 1358789"/>
                <a:gd name="connsiteY238" fmla="*/ 991695 h 1019392"/>
                <a:gd name="connsiteX239" fmla="*/ 374303 w 1358789"/>
                <a:gd name="connsiteY239" fmla="*/ 991238 h 1019392"/>
                <a:gd name="connsiteX240" fmla="*/ 370646 w 1358789"/>
                <a:gd name="connsiteY240" fmla="*/ 990781 h 1019392"/>
                <a:gd name="connsiteX241" fmla="*/ 368360 w 1358789"/>
                <a:gd name="connsiteY241" fmla="*/ 990323 h 1019392"/>
                <a:gd name="connsiteX242" fmla="*/ 365388 w 1358789"/>
                <a:gd name="connsiteY242" fmla="*/ 989866 h 1019392"/>
                <a:gd name="connsiteX243" fmla="*/ 362873 w 1358789"/>
                <a:gd name="connsiteY243" fmla="*/ 989180 h 1019392"/>
                <a:gd name="connsiteX244" fmla="*/ 362873 w 1358789"/>
                <a:gd name="connsiteY244" fmla="*/ 989180 h 1019392"/>
                <a:gd name="connsiteX245" fmla="*/ 361959 w 1358789"/>
                <a:gd name="connsiteY245" fmla="*/ 989180 h 1019392"/>
                <a:gd name="connsiteX246" fmla="*/ 360130 w 1358789"/>
                <a:gd name="connsiteY246" fmla="*/ 988952 h 1019392"/>
                <a:gd name="connsiteX247" fmla="*/ 359216 w 1358789"/>
                <a:gd name="connsiteY247" fmla="*/ 988723 h 1019392"/>
                <a:gd name="connsiteX248" fmla="*/ 357387 w 1358789"/>
                <a:gd name="connsiteY248" fmla="*/ 987809 h 1019392"/>
                <a:gd name="connsiteX249" fmla="*/ 352586 w 1358789"/>
                <a:gd name="connsiteY249" fmla="*/ 983694 h 1019392"/>
                <a:gd name="connsiteX250" fmla="*/ 351215 w 1358789"/>
                <a:gd name="connsiteY250" fmla="*/ 982094 h 1019392"/>
                <a:gd name="connsiteX251" fmla="*/ 350300 w 1358789"/>
                <a:gd name="connsiteY251" fmla="*/ 980951 h 1019392"/>
                <a:gd name="connsiteX252" fmla="*/ 348929 w 1358789"/>
                <a:gd name="connsiteY252" fmla="*/ 979351 h 1019392"/>
                <a:gd name="connsiteX253" fmla="*/ 346185 w 1358789"/>
                <a:gd name="connsiteY253" fmla="*/ 975693 h 1019392"/>
                <a:gd name="connsiteX254" fmla="*/ 345042 w 1358789"/>
                <a:gd name="connsiteY254" fmla="*/ 973864 h 1019392"/>
                <a:gd name="connsiteX255" fmla="*/ 340013 w 1358789"/>
                <a:gd name="connsiteY255" fmla="*/ 965635 h 1019392"/>
                <a:gd name="connsiteX256" fmla="*/ 339327 w 1358789"/>
                <a:gd name="connsiteY256" fmla="*/ 964492 h 1019392"/>
                <a:gd name="connsiteX257" fmla="*/ 336813 w 1358789"/>
                <a:gd name="connsiteY257" fmla="*/ 959691 h 1019392"/>
                <a:gd name="connsiteX258" fmla="*/ 322868 w 1358789"/>
                <a:gd name="connsiteY258" fmla="*/ 894769 h 1019392"/>
                <a:gd name="connsiteX259" fmla="*/ 322182 w 1358789"/>
                <a:gd name="connsiteY259" fmla="*/ 885167 h 1019392"/>
                <a:gd name="connsiteX260" fmla="*/ 321497 w 1358789"/>
                <a:gd name="connsiteY260" fmla="*/ 873509 h 1019392"/>
                <a:gd name="connsiteX261" fmla="*/ 321268 w 1358789"/>
                <a:gd name="connsiteY261" fmla="*/ 861850 h 1019392"/>
                <a:gd name="connsiteX262" fmla="*/ 321268 w 1358789"/>
                <a:gd name="connsiteY262" fmla="*/ 850192 h 1019392"/>
                <a:gd name="connsiteX263" fmla="*/ 321268 w 1358789"/>
                <a:gd name="connsiteY263" fmla="*/ 844248 h 1019392"/>
                <a:gd name="connsiteX264" fmla="*/ 321039 w 1358789"/>
                <a:gd name="connsiteY264" fmla="*/ 832589 h 1019392"/>
                <a:gd name="connsiteX265" fmla="*/ 319439 w 1358789"/>
                <a:gd name="connsiteY265" fmla="*/ 809044 h 1019392"/>
                <a:gd name="connsiteX266" fmla="*/ 316467 w 1358789"/>
                <a:gd name="connsiteY266" fmla="*/ 791441 h 1019392"/>
                <a:gd name="connsiteX267" fmla="*/ 310524 w 1358789"/>
                <a:gd name="connsiteY267" fmla="*/ 774068 h 1019392"/>
                <a:gd name="connsiteX268" fmla="*/ 307781 w 1358789"/>
                <a:gd name="connsiteY268" fmla="*/ 769267 h 1019392"/>
                <a:gd name="connsiteX269" fmla="*/ 304580 w 1358789"/>
                <a:gd name="connsiteY269" fmla="*/ 764924 h 1019392"/>
                <a:gd name="connsiteX270" fmla="*/ 302980 w 1358789"/>
                <a:gd name="connsiteY270" fmla="*/ 762866 h 1019392"/>
                <a:gd name="connsiteX271" fmla="*/ 299322 w 1358789"/>
                <a:gd name="connsiteY271" fmla="*/ 759209 h 1019392"/>
                <a:gd name="connsiteX272" fmla="*/ 297494 w 1358789"/>
                <a:gd name="connsiteY272" fmla="*/ 757609 h 1019392"/>
                <a:gd name="connsiteX273" fmla="*/ 294293 w 1358789"/>
                <a:gd name="connsiteY273" fmla="*/ 755323 h 1019392"/>
                <a:gd name="connsiteX274" fmla="*/ 291321 w 1358789"/>
                <a:gd name="connsiteY274" fmla="*/ 753494 h 1019392"/>
                <a:gd name="connsiteX275" fmla="*/ 289035 w 1358789"/>
                <a:gd name="connsiteY275" fmla="*/ 752351 h 1019392"/>
                <a:gd name="connsiteX276" fmla="*/ 284235 w 1358789"/>
                <a:gd name="connsiteY276" fmla="*/ 750522 h 1019392"/>
                <a:gd name="connsiteX277" fmla="*/ 278748 w 1358789"/>
                <a:gd name="connsiteY277" fmla="*/ 749150 h 1019392"/>
                <a:gd name="connsiteX278" fmla="*/ 268233 w 1358789"/>
                <a:gd name="connsiteY278" fmla="*/ 748236 h 1019392"/>
                <a:gd name="connsiteX279" fmla="*/ 268233 w 1358789"/>
                <a:gd name="connsiteY279" fmla="*/ 748236 h 1019392"/>
                <a:gd name="connsiteX280" fmla="*/ 249716 w 1358789"/>
                <a:gd name="connsiteY280" fmla="*/ 750979 h 1019392"/>
                <a:gd name="connsiteX281" fmla="*/ 185708 w 1358789"/>
                <a:gd name="connsiteY281" fmla="*/ 758294 h 1019392"/>
                <a:gd name="connsiteX282" fmla="*/ 113470 w 1358789"/>
                <a:gd name="connsiteY282" fmla="*/ 735206 h 1019392"/>
                <a:gd name="connsiteX283" fmla="*/ 102040 w 1358789"/>
                <a:gd name="connsiteY283" fmla="*/ 726748 h 1019392"/>
                <a:gd name="connsiteX284" fmla="*/ 89467 w 1358789"/>
                <a:gd name="connsiteY284" fmla="*/ 710288 h 1019392"/>
                <a:gd name="connsiteX285" fmla="*/ 84438 w 1358789"/>
                <a:gd name="connsiteY285" fmla="*/ 696344 h 1019392"/>
                <a:gd name="connsiteX286" fmla="*/ 83067 w 1358789"/>
                <a:gd name="connsiteY286" fmla="*/ 688343 h 1019392"/>
                <a:gd name="connsiteX287" fmla="*/ 83067 w 1358789"/>
                <a:gd name="connsiteY287" fmla="*/ 688343 h 1019392"/>
                <a:gd name="connsiteX288" fmla="*/ 101126 w 1358789"/>
                <a:gd name="connsiteY288" fmla="*/ 690172 h 1019392"/>
                <a:gd name="connsiteX289" fmla="*/ 114613 w 1358789"/>
                <a:gd name="connsiteY289" fmla="*/ 691315 h 1019392"/>
                <a:gd name="connsiteX290" fmla="*/ 155076 w 1358789"/>
                <a:gd name="connsiteY290" fmla="*/ 673484 h 1019392"/>
                <a:gd name="connsiteX291" fmla="*/ 151418 w 1358789"/>
                <a:gd name="connsiteY291" fmla="*/ 626164 h 1019392"/>
                <a:gd name="connsiteX292" fmla="*/ 114842 w 1358789"/>
                <a:gd name="connsiteY292" fmla="*/ 579986 h 1019392"/>
                <a:gd name="connsiteX293" fmla="*/ 114613 w 1358789"/>
                <a:gd name="connsiteY293" fmla="*/ 541810 h 1019392"/>
                <a:gd name="connsiteX294" fmla="*/ 275091 w 1358789"/>
                <a:gd name="connsiteY294" fmla="*/ 520322 h 1019392"/>
                <a:gd name="connsiteX295" fmla="*/ 316925 w 1358789"/>
                <a:gd name="connsiteY295" fmla="*/ 513235 h 1019392"/>
                <a:gd name="connsiteX296" fmla="*/ 324240 w 1358789"/>
                <a:gd name="connsiteY296" fmla="*/ 479174 h 1019392"/>
                <a:gd name="connsiteX297" fmla="*/ 321954 w 1358789"/>
                <a:gd name="connsiteY297" fmla="*/ 355501 h 1019392"/>
                <a:gd name="connsiteX298" fmla="*/ 323783 w 1358789"/>
                <a:gd name="connsiteY298" fmla="*/ 338128 h 1019392"/>
                <a:gd name="connsiteX299" fmla="*/ 365845 w 1358789"/>
                <a:gd name="connsiteY299" fmla="*/ 328984 h 1019392"/>
                <a:gd name="connsiteX300" fmla="*/ 377961 w 1358789"/>
                <a:gd name="connsiteY300" fmla="*/ 367388 h 1019392"/>
                <a:gd name="connsiteX301" fmla="*/ 382304 w 1358789"/>
                <a:gd name="connsiteY301" fmla="*/ 449456 h 1019392"/>
                <a:gd name="connsiteX302" fmla="*/ 414080 w 1358789"/>
                <a:gd name="connsiteY302" fmla="*/ 487632 h 1019392"/>
                <a:gd name="connsiteX303" fmla="*/ 461628 w 1358789"/>
                <a:gd name="connsiteY303" fmla="*/ 473002 h 1019392"/>
                <a:gd name="connsiteX304" fmla="*/ 489518 w 1358789"/>
                <a:gd name="connsiteY304" fmla="*/ 365788 h 1019392"/>
                <a:gd name="connsiteX305" fmla="*/ 475344 w 1358789"/>
                <a:gd name="connsiteY305" fmla="*/ 309324 h 1019392"/>
                <a:gd name="connsiteX306" fmla="*/ 513292 w 1358789"/>
                <a:gd name="connsiteY306" fmla="*/ 304523 h 1019392"/>
                <a:gd name="connsiteX307" fmla="*/ 34146 w 1358789"/>
                <a:gd name="connsiteY307" fmla="*/ 216741 h 1019392"/>
                <a:gd name="connsiteX308" fmla="*/ 146160 w 1358789"/>
                <a:gd name="connsiteY308" fmla="*/ 99241 h 1019392"/>
                <a:gd name="connsiteX309" fmla="*/ 268461 w 1358789"/>
                <a:gd name="connsiteY309" fmla="*/ 222685 h 1019392"/>
                <a:gd name="connsiteX310" fmla="*/ 153933 w 1358789"/>
                <a:gd name="connsiteY310" fmla="*/ 335384 h 1019392"/>
                <a:gd name="connsiteX311" fmla="*/ 34146 w 1358789"/>
                <a:gd name="connsiteY311" fmla="*/ 216741 h 1019392"/>
                <a:gd name="connsiteX312" fmla="*/ 127186 w 1358789"/>
                <a:gd name="connsiteY312" fmla="*/ 368760 h 1019392"/>
                <a:gd name="connsiteX313" fmla="*/ 143417 w 1358789"/>
                <a:gd name="connsiteY313" fmla="*/ 355044 h 1019392"/>
                <a:gd name="connsiteX314" fmla="*/ 278291 w 1358789"/>
                <a:gd name="connsiteY314" fmla="*/ 268862 h 1019392"/>
                <a:gd name="connsiteX315" fmla="*/ 282177 w 1358789"/>
                <a:gd name="connsiteY315" fmla="*/ 260861 h 1019392"/>
                <a:gd name="connsiteX316" fmla="*/ 300465 w 1358789"/>
                <a:gd name="connsiteY316" fmla="*/ 251031 h 1019392"/>
                <a:gd name="connsiteX317" fmla="*/ 437397 w 1358789"/>
                <a:gd name="connsiteY317" fmla="*/ 302009 h 1019392"/>
                <a:gd name="connsiteX318" fmla="*/ 454770 w 1358789"/>
                <a:gd name="connsiteY318" fmla="*/ 321440 h 1019392"/>
                <a:gd name="connsiteX319" fmla="*/ 461857 w 1358789"/>
                <a:gd name="connsiteY319" fmla="*/ 438483 h 1019392"/>
                <a:gd name="connsiteX320" fmla="*/ 453170 w 1358789"/>
                <a:gd name="connsiteY320" fmla="*/ 453571 h 1019392"/>
                <a:gd name="connsiteX321" fmla="*/ 423452 w 1358789"/>
                <a:gd name="connsiteY321" fmla="*/ 469115 h 1019392"/>
                <a:gd name="connsiteX322" fmla="*/ 402650 w 1358789"/>
                <a:gd name="connsiteY322" fmla="*/ 440083 h 1019392"/>
                <a:gd name="connsiteX323" fmla="*/ 397849 w 1358789"/>
                <a:gd name="connsiteY323" fmla="*/ 363731 h 1019392"/>
                <a:gd name="connsiteX324" fmla="*/ 379790 w 1358789"/>
                <a:gd name="connsiteY324" fmla="*/ 312296 h 1019392"/>
                <a:gd name="connsiteX325" fmla="*/ 308695 w 1358789"/>
                <a:gd name="connsiteY325" fmla="*/ 309553 h 1019392"/>
                <a:gd name="connsiteX326" fmla="*/ 299780 w 1358789"/>
                <a:gd name="connsiteY326" fmla="*/ 336527 h 1019392"/>
                <a:gd name="connsiteX327" fmla="*/ 301608 w 1358789"/>
                <a:gd name="connsiteY327" fmla="*/ 466144 h 1019392"/>
                <a:gd name="connsiteX328" fmla="*/ 300008 w 1358789"/>
                <a:gd name="connsiteY328" fmla="*/ 495404 h 1019392"/>
                <a:gd name="connsiteX329" fmla="*/ 283320 w 1358789"/>
                <a:gd name="connsiteY329" fmla="*/ 503405 h 1019392"/>
                <a:gd name="connsiteX330" fmla="*/ 122386 w 1358789"/>
                <a:gd name="connsiteY330" fmla="*/ 503177 h 1019392"/>
                <a:gd name="connsiteX331" fmla="*/ 114842 w 1358789"/>
                <a:gd name="connsiteY331" fmla="*/ 507063 h 1019392"/>
                <a:gd name="connsiteX332" fmla="*/ 82609 w 1358789"/>
                <a:gd name="connsiteY332" fmla="*/ 528094 h 1019392"/>
                <a:gd name="connsiteX333" fmla="*/ 82838 w 1358789"/>
                <a:gd name="connsiteY333" fmla="*/ 571071 h 1019392"/>
                <a:gd name="connsiteX334" fmla="*/ 127872 w 1358789"/>
                <a:gd name="connsiteY334" fmla="*/ 629364 h 1019392"/>
                <a:gd name="connsiteX335" fmla="*/ 136102 w 1358789"/>
                <a:gd name="connsiteY335" fmla="*/ 663654 h 1019392"/>
                <a:gd name="connsiteX336" fmla="*/ 95640 w 1358789"/>
                <a:gd name="connsiteY336" fmla="*/ 665026 h 1019392"/>
                <a:gd name="connsiteX337" fmla="*/ 35746 w 1358789"/>
                <a:gd name="connsiteY337" fmla="*/ 609247 h 1019392"/>
                <a:gd name="connsiteX338" fmla="*/ 30031 w 1358789"/>
                <a:gd name="connsiteY338" fmla="*/ 530152 h 1019392"/>
                <a:gd name="connsiteX339" fmla="*/ 50605 w 1358789"/>
                <a:gd name="connsiteY339" fmla="*/ 494490 h 1019392"/>
                <a:gd name="connsiteX340" fmla="*/ 127186 w 1358789"/>
                <a:gd name="connsiteY340" fmla="*/ 368760 h 10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1358789" h="1019392">
                  <a:moveTo>
                    <a:pt x="17230" y="508892"/>
                  </a:moveTo>
                  <a:cubicBezTo>
                    <a:pt x="-8145" y="549811"/>
                    <a:pt x="-5630" y="595074"/>
                    <a:pt x="25688" y="631421"/>
                  </a:cubicBezTo>
                  <a:cubicBezTo>
                    <a:pt x="42147" y="650624"/>
                    <a:pt x="52891" y="671426"/>
                    <a:pt x="59749" y="695429"/>
                  </a:cubicBezTo>
                  <a:cubicBezTo>
                    <a:pt x="66379" y="718518"/>
                    <a:pt x="74380" y="729491"/>
                    <a:pt x="100212" y="750751"/>
                  </a:cubicBezTo>
                  <a:cubicBezTo>
                    <a:pt x="138388" y="773611"/>
                    <a:pt x="140445" y="788698"/>
                    <a:pt x="136331" y="820474"/>
                  </a:cubicBezTo>
                  <a:cubicBezTo>
                    <a:pt x="135416" y="827332"/>
                    <a:pt x="135873" y="834190"/>
                    <a:pt x="135416" y="841048"/>
                  </a:cubicBezTo>
                  <a:cubicBezTo>
                    <a:pt x="133130" y="880367"/>
                    <a:pt x="130158" y="919457"/>
                    <a:pt x="128787" y="958777"/>
                  </a:cubicBezTo>
                  <a:cubicBezTo>
                    <a:pt x="127872" y="983465"/>
                    <a:pt x="137474" y="994210"/>
                    <a:pt x="161248" y="1000610"/>
                  </a:cubicBezTo>
                  <a:cubicBezTo>
                    <a:pt x="175878" y="1004497"/>
                    <a:pt x="190509" y="1002668"/>
                    <a:pt x="205139" y="1002668"/>
                  </a:cubicBezTo>
                  <a:cubicBezTo>
                    <a:pt x="221827" y="1002668"/>
                    <a:pt x="232343" y="994210"/>
                    <a:pt x="239201" y="979351"/>
                  </a:cubicBezTo>
                  <a:cubicBezTo>
                    <a:pt x="247887" y="960377"/>
                    <a:pt x="252231" y="940260"/>
                    <a:pt x="255431" y="919915"/>
                  </a:cubicBezTo>
                  <a:cubicBezTo>
                    <a:pt x="262061" y="877166"/>
                    <a:pt x="267776" y="834418"/>
                    <a:pt x="273948" y="791670"/>
                  </a:cubicBezTo>
                  <a:cubicBezTo>
                    <a:pt x="274634" y="786184"/>
                    <a:pt x="273719" y="778411"/>
                    <a:pt x="281720" y="778183"/>
                  </a:cubicBezTo>
                  <a:cubicBezTo>
                    <a:pt x="287892" y="777954"/>
                    <a:pt x="293150" y="782983"/>
                    <a:pt x="294065" y="789155"/>
                  </a:cubicBezTo>
                  <a:cubicBezTo>
                    <a:pt x="295893" y="802643"/>
                    <a:pt x="300694" y="815444"/>
                    <a:pt x="300923" y="829618"/>
                  </a:cubicBezTo>
                  <a:cubicBezTo>
                    <a:pt x="301151" y="865051"/>
                    <a:pt x="301380" y="900484"/>
                    <a:pt x="304580" y="935459"/>
                  </a:cubicBezTo>
                  <a:cubicBezTo>
                    <a:pt x="309381" y="985066"/>
                    <a:pt x="330869" y="1010897"/>
                    <a:pt x="361959" y="1012726"/>
                  </a:cubicBezTo>
                  <a:cubicBezTo>
                    <a:pt x="417737" y="1015927"/>
                    <a:pt x="941688" y="1019813"/>
                    <a:pt x="978950" y="1019356"/>
                  </a:cubicBezTo>
                  <a:cubicBezTo>
                    <a:pt x="1037929" y="1018441"/>
                    <a:pt x="1060332" y="996953"/>
                    <a:pt x="1071076" y="945289"/>
                  </a:cubicBezTo>
                  <a:cubicBezTo>
                    <a:pt x="1081592" y="894769"/>
                    <a:pt x="1081592" y="844019"/>
                    <a:pt x="1086164" y="793270"/>
                  </a:cubicBezTo>
                  <a:cubicBezTo>
                    <a:pt x="1089364" y="758752"/>
                    <a:pt x="1095765" y="752579"/>
                    <a:pt x="1130283" y="756008"/>
                  </a:cubicBezTo>
                  <a:cubicBezTo>
                    <a:pt x="1137141" y="756694"/>
                    <a:pt x="1225152" y="799671"/>
                    <a:pt x="1296476" y="756237"/>
                  </a:cubicBezTo>
                  <a:cubicBezTo>
                    <a:pt x="1350882" y="723090"/>
                    <a:pt x="1362770" y="665711"/>
                    <a:pt x="1357740" y="602389"/>
                  </a:cubicBezTo>
                  <a:cubicBezTo>
                    <a:pt x="1353854" y="552097"/>
                    <a:pt x="1318650" y="506377"/>
                    <a:pt x="1278188" y="494719"/>
                  </a:cubicBezTo>
                  <a:cubicBezTo>
                    <a:pt x="1231096" y="481231"/>
                    <a:pt x="1186748" y="487403"/>
                    <a:pt x="1145828" y="514378"/>
                  </a:cubicBezTo>
                  <a:cubicBezTo>
                    <a:pt x="1134170" y="522151"/>
                    <a:pt x="1121139" y="526265"/>
                    <a:pt x="1108566" y="531523"/>
                  </a:cubicBezTo>
                  <a:cubicBezTo>
                    <a:pt x="1097594" y="536324"/>
                    <a:pt x="1091421" y="530609"/>
                    <a:pt x="1088678" y="521008"/>
                  </a:cubicBezTo>
                  <a:cubicBezTo>
                    <a:pt x="1086849" y="514607"/>
                    <a:pt x="1087535" y="507292"/>
                    <a:pt x="1087535" y="500662"/>
                  </a:cubicBezTo>
                  <a:cubicBezTo>
                    <a:pt x="1087078" y="461343"/>
                    <a:pt x="1086392" y="422252"/>
                    <a:pt x="1086621" y="382933"/>
                  </a:cubicBezTo>
                  <a:cubicBezTo>
                    <a:pt x="1086849" y="332641"/>
                    <a:pt x="1063532" y="307724"/>
                    <a:pt x="1010954" y="292636"/>
                  </a:cubicBezTo>
                  <a:cubicBezTo>
                    <a:pt x="976436" y="282806"/>
                    <a:pt x="940774" y="286464"/>
                    <a:pt x="905570" y="284635"/>
                  </a:cubicBezTo>
                  <a:cubicBezTo>
                    <a:pt x="894825" y="284635"/>
                    <a:pt x="883853" y="284178"/>
                    <a:pt x="873108" y="284635"/>
                  </a:cubicBezTo>
                  <a:cubicBezTo>
                    <a:pt x="861450" y="285321"/>
                    <a:pt x="849563" y="287378"/>
                    <a:pt x="837904" y="287607"/>
                  </a:cubicBezTo>
                  <a:cubicBezTo>
                    <a:pt x="812072" y="288293"/>
                    <a:pt x="802014" y="277549"/>
                    <a:pt x="803157" y="252174"/>
                  </a:cubicBezTo>
                  <a:cubicBezTo>
                    <a:pt x="803843" y="236172"/>
                    <a:pt x="808872" y="221313"/>
                    <a:pt x="812758" y="206225"/>
                  </a:cubicBezTo>
                  <a:cubicBezTo>
                    <a:pt x="819616" y="180394"/>
                    <a:pt x="823274" y="154105"/>
                    <a:pt x="821673" y="127587"/>
                  </a:cubicBezTo>
                  <a:cubicBezTo>
                    <a:pt x="818473" y="68151"/>
                    <a:pt x="786240" y="28603"/>
                    <a:pt x="729548" y="12373"/>
                  </a:cubicBezTo>
                  <a:cubicBezTo>
                    <a:pt x="684285" y="-658"/>
                    <a:pt x="590559" y="-21917"/>
                    <a:pt x="531351" y="61979"/>
                  </a:cubicBezTo>
                  <a:cubicBezTo>
                    <a:pt x="510320" y="103355"/>
                    <a:pt x="501405" y="146561"/>
                    <a:pt x="514664" y="193195"/>
                  </a:cubicBezTo>
                  <a:cubicBezTo>
                    <a:pt x="521064" y="216055"/>
                    <a:pt x="531809" y="237086"/>
                    <a:pt x="537981" y="259946"/>
                  </a:cubicBezTo>
                  <a:cubicBezTo>
                    <a:pt x="542324" y="275491"/>
                    <a:pt x="536838" y="283264"/>
                    <a:pt x="521064" y="282806"/>
                  </a:cubicBezTo>
                  <a:cubicBezTo>
                    <a:pt x="486774" y="281663"/>
                    <a:pt x="450427" y="291493"/>
                    <a:pt x="420023" y="266119"/>
                  </a:cubicBezTo>
                  <a:cubicBezTo>
                    <a:pt x="417966" y="264290"/>
                    <a:pt x="414537" y="264290"/>
                    <a:pt x="411794" y="263375"/>
                  </a:cubicBezTo>
                  <a:cubicBezTo>
                    <a:pt x="379790" y="253774"/>
                    <a:pt x="348243" y="243487"/>
                    <a:pt x="316010" y="235258"/>
                  </a:cubicBezTo>
                  <a:cubicBezTo>
                    <a:pt x="300237" y="231143"/>
                    <a:pt x="290178" y="226571"/>
                    <a:pt x="287664" y="208054"/>
                  </a:cubicBezTo>
                  <a:cubicBezTo>
                    <a:pt x="283778" y="180394"/>
                    <a:pt x="270062" y="155933"/>
                    <a:pt x="253145" y="133988"/>
                  </a:cubicBezTo>
                  <a:cubicBezTo>
                    <a:pt x="200110" y="64951"/>
                    <a:pt x="113013" y="60836"/>
                    <a:pt x="55863" y="113185"/>
                  </a:cubicBezTo>
                  <a:cubicBezTo>
                    <a:pt x="-15460" y="178565"/>
                    <a:pt x="999" y="297437"/>
                    <a:pt x="78266" y="334470"/>
                  </a:cubicBezTo>
                  <a:cubicBezTo>
                    <a:pt x="83524" y="336985"/>
                    <a:pt x="88553" y="340185"/>
                    <a:pt x="93811" y="342928"/>
                  </a:cubicBezTo>
                  <a:cubicBezTo>
                    <a:pt x="114385" y="354358"/>
                    <a:pt x="113928" y="354130"/>
                    <a:pt x="102269" y="375389"/>
                  </a:cubicBezTo>
                  <a:cubicBezTo>
                    <a:pt x="77352" y="421567"/>
                    <a:pt x="45348" y="463858"/>
                    <a:pt x="17230" y="508892"/>
                  </a:cubicBezTo>
                  <a:close/>
                  <a:moveTo>
                    <a:pt x="253602" y="786641"/>
                  </a:moveTo>
                  <a:cubicBezTo>
                    <a:pt x="251774" y="809044"/>
                    <a:pt x="250402" y="831675"/>
                    <a:pt x="246973" y="853849"/>
                  </a:cubicBezTo>
                  <a:cubicBezTo>
                    <a:pt x="241258" y="889511"/>
                    <a:pt x="236915" y="925630"/>
                    <a:pt x="225027" y="960148"/>
                  </a:cubicBezTo>
                  <a:cubicBezTo>
                    <a:pt x="217026" y="983237"/>
                    <a:pt x="211083" y="985751"/>
                    <a:pt x="179079" y="982322"/>
                  </a:cubicBezTo>
                  <a:cubicBezTo>
                    <a:pt x="159876" y="980265"/>
                    <a:pt x="153476" y="973407"/>
                    <a:pt x="150961" y="951461"/>
                  </a:cubicBezTo>
                  <a:cubicBezTo>
                    <a:pt x="150047" y="942775"/>
                    <a:pt x="149589" y="933631"/>
                    <a:pt x="150961" y="925172"/>
                  </a:cubicBezTo>
                  <a:cubicBezTo>
                    <a:pt x="156905" y="885167"/>
                    <a:pt x="155076" y="844934"/>
                    <a:pt x="156447" y="804929"/>
                  </a:cubicBezTo>
                  <a:cubicBezTo>
                    <a:pt x="157362" y="777268"/>
                    <a:pt x="156905" y="777268"/>
                    <a:pt x="184337" y="778868"/>
                  </a:cubicBezTo>
                  <a:cubicBezTo>
                    <a:pt x="188223" y="779097"/>
                    <a:pt x="192109" y="779326"/>
                    <a:pt x="196224" y="779783"/>
                  </a:cubicBezTo>
                  <a:cubicBezTo>
                    <a:pt x="210626" y="778640"/>
                    <a:pt x="225256" y="781383"/>
                    <a:pt x="239429" y="775439"/>
                  </a:cubicBezTo>
                  <a:cubicBezTo>
                    <a:pt x="249716" y="770867"/>
                    <a:pt x="254517" y="776811"/>
                    <a:pt x="253602" y="786641"/>
                  </a:cubicBezTo>
                  <a:close/>
                  <a:moveTo>
                    <a:pt x="513292" y="304523"/>
                  </a:moveTo>
                  <a:cubicBezTo>
                    <a:pt x="523350" y="305895"/>
                    <a:pt x="532494" y="303838"/>
                    <a:pt x="541638" y="299037"/>
                  </a:cubicBezTo>
                  <a:cubicBezTo>
                    <a:pt x="565413" y="286693"/>
                    <a:pt x="571356" y="273434"/>
                    <a:pt x="560612" y="248745"/>
                  </a:cubicBezTo>
                  <a:cubicBezTo>
                    <a:pt x="550554" y="225428"/>
                    <a:pt x="538667" y="202796"/>
                    <a:pt x="535009" y="176965"/>
                  </a:cubicBezTo>
                  <a:cubicBezTo>
                    <a:pt x="532037" y="155248"/>
                    <a:pt x="532037" y="133988"/>
                    <a:pt x="537295" y="112728"/>
                  </a:cubicBezTo>
                  <a:cubicBezTo>
                    <a:pt x="552383" y="53521"/>
                    <a:pt x="596731" y="21517"/>
                    <a:pt x="658453" y="23574"/>
                  </a:cubicBezTo>
                  <a:cubicBezTo>
                    <a:pt x="680170" y="24260"/>
                    <a:pt x="701201" y="26546"/>
                    <a:pt x="722232" y="32489"/>
                  </a:cubicBezTo>
                  <a:cubicBezTo>
                    <a:pt x="726576" y="33861"/>
                    <a:pt x="730691" y="35233"/>
                    <a:pt x="734577" y="36604"/>
                  </a:cubicBezTo>
                  <a:cubicBezTo>
                    <a:pt x="734577" y="36604"/>
                    <a:pt x="734577" y="36604"/>
                    <a:pt x="734577" y="36604"/>
                  </a:cubicBezTo>
                  <a:cubicBezTo>
                    <a:pt x="735948" y="37061"/>
                    <a:pt x="737091" y="37519"/>
                    <a:pt x="738463" y="38204"/>
                  </a:cubicBezTo>
                  <a:cubicBezTo>
                    <a:pt x="738463" y="38204"/>
                    <a:pt x="738692" y="38204"/>
                    <a:pt x="738692" y="38204"/>
                  </a:cubicBezTo>
                  <a:cubicBezTo>
                    <a:pt x="739835" y="38662"/>
                    <a:pt x="741206" y="39347"/>
                    <a:pt x="742349" y="39805"/>
                  </a:cubicBezTo>
                  <a:cubicBezTo>
                    <a:pt x="742349" y="39805"/>
                    <a:pt x="742578" y="39805"/>
                    <a:pt x="742578" y="40033"/>
                  </a:cubicBezTo>
                  <a:cubicBezTo>
                    <a:pt x="743721" y="40490"/>
                    <a:pt x="744864" y="41176"/>
                    <a:pt x="746007" y="41633"/>
                  </a:cubicBezTo>
                  <a:cubicBezTo>
                    <a:pt x="746007" y="41633"/>
                    <a:pt x="746235" y="41633"/>
                    <a:pt x="746235" y="41862"/>
                  </a:cubicBezTo>
                  <a:cubicBezTo>
                    <a:pt x="747378" y="42548"/>
                    <a:pt x="748521" y="43005"/>
                    <a:pt x="749664" y="43691"/>
                  </a:cubicBezTo>
                  <a:cubicBezTo>
                    <a:pt x="749664" y="43691"/>
                    <a:pt x="749664" y="43691"/>
                    <a:pt x="749664" y="43691"/>
                  </a:cubicBezTo>
                  <a:cubicBezTo>
                    <a:pt x="757665" y="48034"/>
                    <a:pt x="764523" y="53292"/>
                    <a:pt x="770467" y="59236"/>
                  </a:cubicBezTo>
                  <a:cubicBezTo>
                    <a:pt x="770467" y="59236"/>
                    <a:pt x="770467" y="59236"/>
                    <a:pt x="770467" y="59236"/>
                  </a:cubicBezTo>
                  <a:cubicBezTo>
                    <a:pt x="771153" y="59921"/>
                    <a:pt x="771839" y="60836"/>
                    <a:pt x="772753" y="61522"/>
                  </a:cubicBezTo>
                  <a:cubicBezTo>
                    <a:pt x="772982" y="61750"/>
                    <a:pt x="772982" y="61750"/>
                    <a:pt x="773210" y="61979"/>
                  </a:cubicBezTo>
                  <a:cubicBezTo>
                    <a:pt x="773896" y="62665"/>
                    <a:pt x="774582" y="63579"/>
                    <a:pt x="775268" y="64265"/>
                  </a:cubicBezTo>
                  <a:cubicBezTo>
                    <a:pt x="775496" y="64493"/>
                    <a:pt x="775496" y="64722"/>
                    <a:pt x="775725" y="64722"/>
                  </a:cubicBezTo>
                  <a:cubicBezTo>
                    <a:pt x="776411" y="65408"/>
                    <a:pt x="776868" y="66322"/>
                    <a:pt x="777554" y="67008"/>
                  </a:cubicBezTo>
                  <a:cubicBezTo>
                    <a:pt x="777782" y="67237"/>
                    <a:pt x="778011" y="67465"/>
                    <a:pt x="778011" y="67694"/>
                  </a:cubicBezTo>
                  <a:cubicBezTo>
                    <a:pt x="778468" y="68380"/>
                    <a:pt x="779154" y="69294"/>
                    <a:pt x="779611" y="69980"/>
                  </a:cubicBezTo>
                  <a:cubicBezTo>
                    <a:pt x="779840" y="70208"/>
                    <a:pt x="780068" y="70437"/>
                    <a:pt x="780068" y="70666"/>
                  </a:cubicBezTo>
                  <a:cubicBezTo>
                    <a:pt x="780525" y="71351"/>
                    <a:pt x="781211" y="72266"/>
                    <a:pt x="781668" y="72952"/>
                  </a:cubicBezTo>
                  <a:cubicBezTo>
                    <a:pt x="781897" y="73180"/>
                    <a:pt x="781897" y="73409"/>
                    <a:pt x="782126" y="73637"/>
                  </a:cubicBezTo>
                  <a:cubicBezTo>
                    <a:pt x="782583" y="74552"/>
                    <a:pt x="783040" y="75238"/>
                    <a:pt x="783726" y="76152"/>
                  </a:cubicBezTo>
                  <a:cubicBezTo>
                    <a:pt x="783954" y="76381"/>
                    <a:pt x="783954" y="76609"/>
                    <a:pt x="784183" y="76838"/>
                  </a:cubicBezTo>
                  <a:cubicBezTo>
                    <a:pt x="784640" y="77752"/>
                    <a:pt x="785097" y="78667"/>
                    <a:pt x="785555" y="79352"/>
                  </a:cubicBezTo>
                  <a:cubicBezTo>
                    <a:pt x="785555" y="79581"/>
                    <a:pt x="785783" y="79581"/>
                    <a:pt x="785783" y="79810"/>
                  </a:cubicBezTo>
                  <a:cubicBezTo>
                    <a:pt x="787841" y="83696"/>
                    <a:pt x="789669" y="88039"/>
                    <a:pt x="791498" y="92383"/>
                  </a:cubicBezTo>
                  <a:cubicBezTo>
                    <a:pt x="791727" y="92840"/>
                    <a:pt x="791727" y="93068"/>
                    <a:pt x="791955" y="93526"/>
                  </a:cubicBezTo>
                  <a:cubicBezTo>
                    <a:pt x="792184" y="94211"/>
                    <a:pt x="792413" y="95126"/>
                    <a:pt x="792870" y="96040"/>
                  </a:cubicBezTo>
                  <a:cubicBezTo>
                    <a:pt x="793098" y="96497"/>
                    <a:pt x="793327" y="97183"/>
                    <a:pt x="793327" y="97640"/>
                  </a:cubicBezTo>
                  <a:cubicBezTo>
                    <a:pt x="793556" y="98326"/>
                    <a:pt x="793784" y="99241"/>
                    <a:pt x="794013" y="99926"/>
                  </a:cubicBezTo>
                  <a:cubicBezTo>
                    <a:pt x="794241" y="100612"/>
                    <a:pt x="794470" y="101069"/>
                    <a:pt x="794470" y="101755"/>
                  </a:cubicBezTo>
                  <a:cubicBezTo>
                    <a:pt x="794699" y="102441"/>
                    <a:pt x="794927" y="103355"/>
                    <a:pt x="795156" y="104041"/>
                  </a:cubicBezTo>
                  <a:cubicBezTo>
                    <a:pt x="795384" y="104727"/>
                    <a:pt x="795613" y="105413"/>
                    <a:pt x="795613" y="106099"/>
                  </a:cubicBezTo>
                  <a:cubicBezTo>
                    <a:pt x="795842" y="106784"/>
                    <a:pt x="796070" y="107470"/>
                    <a:pt x="796299" y="108385"/>
                  </a:cubicBezTo>
                  <a:cubicBezTo>
                    <a:pt x="796527" y="109070"/>
                    <a:pt x="796756" y="109756"/>
                    <a:pt x="796756" y="110671"/>
                  </a:cubicBezTo>
                  <a:cubicBezTo>
                    <a:pt x="796985" y="111356"/>
                    <a:pt x="797213" y="112042"/>
                    <a:pt x="797213" y="112957"/>
                  </a:cubicBezTo>
                  <a:cubicBezTo>
                    <a:pt x="797442" y="113642"/>
                    <a:pt x="797670" y="114557"/>
                    <a:pt x="797670" y="115243"/>
                  </a:cubicBezTo>
                  <a:cubicBezTo>
                    <a:pt x="797899" y="115928"/>
                    <a:pt x="797899" y="116614"/>
                    <a:pt x="798128" y="117529"/>
                  </a:cubicBezTo>
                  <a:cubicBezTo>
                    <a:pt x="798356" y="118443"/>
                    <a:pt x="798356" y="119129"/>
                    <a:pt x="798585" y="120043"/>
                  </a:cubicBezTo>
                  <a:cubicBezTo>
                    <a:pt x="798813" y="120729"/>
                    <a:pt x="798813" y="121415"/>
                    <a:pt x="799042" y="122101"/>
                  </a:cubicBezTo>
                  <a:cubicBezTo>
                    <a:pt x="799271" y="123015"/>
                    <a:pt x="799271" y="123929"/>
                    <a:pt x="799499" y="124844"/>
                  </a:cubicBezTo>
                  <a:cubicBezTo>
                    <a:pt x="799728" y="125530"/>
                    <a:pt x="799728" y="126215"/>
                    <a:pt x="799956" y="126901"/>
                  </a:cubicBezTo>
                  <a:cubicBezTo>
                    <a:pt x="800185" y="128044"/>
                    <a:pt x="800185" y="128959"/>
                    <a:pt x="800414" y="130102"/>
                  </a:cubicBezTo>
                  <a:cubicBezTo>
                    <a:pt x="800414" y="130559"/>
                    <a:pt x="800642" y="131245"/>
                    <a:pt x="800642" y="131702"/>
                  </a:cubicBezTo>
                  <a:cubicBezTo>
                    <a:pt x="800871" y="133302"/>
                    <a:pt x="801099" y="135131"/>
                    <a:pt x="801328" y="136731"/>
                  </a:cubicBezTo>
                  <a:cubicBezTo>
                    <a:pt x="804300" y="159362"/>
                    <a:pt x="798356" y="181537"/>
                    <a:pt x="791270" y="203254"/>
                  </a:cubicBezTo>
                  <a:cubicBezTo>
                    <a:pt x="788755" y="211255"/>
                    <a:pt x="786012" y="219027"/>
                    <a:pt x="783497" y="227028"/>
                  </a:cubicBezTo>
                  <a:cubicBezTo>
                    <a:pt x="780983" y="235029"/>
                    <a:pt x="778468" y="243030"/>
                    <a:pt x="776182" y="251031"/>
                  </a:cubicBezTo>
                  <a:cubicBezTo>
                    <a:pt x="776182" y="251031"/>
                    <a:pt x="776182" y="251031"/>
                    <a:pt x="776182" y="251031"/>
                  </a:cubicBezTo>
                  <a:cubicBezTo>
                    <a:pt x="775725" y="252403"/>
                    <a:pt x="775496" y="253546"/>
                    <a:pt x="775268" y="254917"/>
                  </a:cubicBezTo>
                  <a:cubicBezTo>
                    <a:pt x="775268" y="255146"/>
                    <a:pt x="775268" y="255374"/>
                    <a:pt x="775268" y="255603"/>
                  </a:cubicBezTo>
                  <a:cubicBezTo>
                    <a:pt x="775039" y="256746"/>
                    <a:pt x="774810" y="257889"/>
                    <a:pt x="774810" y="258803"/>
                  </a:cubicBezTo>
                  <a:cubicBezTo>
                    <a:pt x="774810" y="258803"/>
                    <a:pt x="774810" y="259032"/>
                    <a:pt x="774810" y="259032"/>
                  </a:cubicBezTo>
                  <a:cubicBezTo>
                    <a:pt x="774582" y="260175"/>
                    <a:pt x="774582" y="261318"/>
                    <a:pt x="774582" y="262461"/>
                  </a:cubicBezTo>
                  <a:cubicBezTo>
                    <a:pt x="774582" y="262461"/>
                    <a:pt x="774582" y="262461"/>
                    <a:pt x="774582" y="262461"/>
                  </a:cubicBezTo>
                  <a:cubicBezTo>
                    <a:pt x="774582" y="263604"/>
                    <a:pt x="774582" y="264747"/>
                    <a:pt x="774582" y="266119"/>
                  </a:cubicBezTo>
                  <a:cubicBezTo>
                    <a:pt x="775039" y="278692"/>
                    <a:pt x="781440" y="288521"/>
                    <a:pt x="793784" y="296294"/>
                  </a:cubicBezTo>
                  <a:cubicBezTo>
                    <a:pt x="809100" y="305666"/>
                    <a:pt x="825331" y="310924"/>
                    <a:pt x="844076" y="308638"/>
                  </a:cubicBezTo>
                  <a:cubicBezTo>
                    <a:pt x="884996" y="303380"/>
                    <a:pt x="925915" y="304066"/>
                    <a:pt x="966606" y="308410"/>
                  </a:cubicBezTo>
                  <a:cubicBezTo>
                    <a:pt x="967520" y="308410"/>
                    <a:pt x="968435" y="308638"/>
                    <a:pt x="969349" y="308638"/>
                  </a:cubicBezTo>
                  <a:cubicBezTo>
                    <a:pt x="972321" y="308867"/>
                    <a:pt x="975293" y="309324"/>
                    <a:pt x="978264" y="309781"/>
                  </a:cubicBezTo>
                  <a:cubicBezTo>
                    <a:pt x="979407" y="310010"/>
                    <a:pt x="980779" y="310010"/>
                    <a:pt x="981922" y="310238"/>
                  </a:cubicBezTo>
                  <a:cubicBezTo>
                    <a:pt x="984665" y="310696"/>
                    <a:pt x="987637" y="310924"/>
                    <a:pt x="990380" y="311381"/>
                  </a:cubicBezTo>
                  <a:cubicBezTo>
                    <a:pt x="991523" y="311610"/>
                    <a:pt x="992666" y="311610"/>
                    <a:pt x="993809" y="311839"/>
                  </a:cubicBezTo>
                  <a:cubicBezTo>
                    <a:pt x="997695" y="312296"/>
                    <a:pt x="1001582" y="312982"/>
                    <a:pt x="1005468" y="313667"/>
                  </a:cubicBezTo>
                  <a:cubicBezTo>
                    <a:pt x="1012783" y="314810"/>
                    <a:pt x="1019412" y="316411"/>
                    <a:pt x="1025356" y="318468"/>
                  </a:cubicBezTo>
                  <a:cubicBezTo>
                    <a:pt x="1031300" y="320525"/>
                    <a:pt x="1036557" y="323269"/>
                    <a:pt x="1041129" y="326240"/>
                  </a:cubicBezTo>
                  <a:cubicBezTo>
                    <a:pt x="1048902" y="331498"/>
                    <a:pt x="1054845" y="338128"/>
                    <a:pt x="1058960" y="346586"/>
                  </a:cubicBezTo>
                  <a:cubicBezTo>
                    <a:pt x="1060560" y="350015"/>
                    <a:pt x="1061932" y="353672"/>
                    <a:pt x="1063075" y="357559"/>
                  </a:cubicBezTo>
                  <a:cubicBezTo>
                    <a:pt x="1063532" y="359616"/>
                    <a:pt x="1064218" y="361673"/>
                    <a:pt x="1064675" y="363731"/>
                  </a:cubicBezTo>
                  <a:cubicBezTo>
                    <a:pt x="1065590" y="368074"/>
                    <a:pt x="1066047" y="372418"/>
                    <a:pt x="1066504" y="377447"/>
                  </a:cubicBezTo>
                  <a:cubicBezTo>
                    <a:pt x="1066961" y="383162"/>
                    <a:pt x="1067190" y="388648"/>
                    <a:pt x="1067418" y="394363"/>
                  </a:cubicBezTo>
                  <a:cubicBezTo>
                    <a:pt x="1067647" y="400078"/>
                    <a:pt x="1067876" y="405565"/>
                    <a:pt x="1068104" y="411280"/>
                  </a:cubicBezTo>
                  <a:cubicBezTo>
                    <a:pt x="1068333" y="419738"/>
                    <a:pt x="1068561" y="428196"/>
                    <a:pt x="1068561" y="436654"/>
                  </a:cubicBezTo>
                  <a:cubicBezTo>
                    <a:pt x="1068561" y="442369"/>
                    <a:pt x="1068561" y="447856"/>
                    <a:pt x="1068333" y="453571"/>
                  </a:cubicBezTo>
                  <a:cubicBezTo>
                    <a:pt x="1068104" y="462029"/>
                    <a:pt x="1067647" y="470487"/>
                    <a:pt x="1067190" y="478945"/>
                  </a:cubicBezTo>
                  <a:cubicBezTo>
                    <a:pt x="1066733" y="487403"/>
                    <a:pt x="1065818" y="495862"/>
                    <a:pt x="1064904" y="504320"/>
                  </a:cubicBezTo>
                  <a:cubicBezTo>
                    <a:pt x="1064675" y="507063"/>
                    <a:pt x="1064218" y="510035"/>
                    <a:pt x="1063989" y="512778"/>
                  </a:cubicBezTo>
                  <a:cubicBezTo>
                    <a:pt x="1063304" y="517807"/>
                    <a:pt x="1063304" y="522608"/>
                    <a:pt x="1063989" y="527180"/>
                  </a:cubicBezTo>
                  <a:cubicBezTo>
                    <a:pt x="1065361" y="537010"/>
                    <a:pt x="1069476" y="545011"/>
                    <a:pt x="1075877" y="550268"/>
                  </a:cubicBezTo>
                  <a:cubicBezTo>
                    <a:pt x="1077020" y="551183"/>
                    <a:pt x="1078163" y="552097"/>
                    <a:pt x="1079534" y="552783"/>
                  </a:cubicBezTo>
                  <a:cubicBezTo>
                    <a:pt x="1088450" y="558269"/>
                    <a:pt x="1100337" y="559184"/>
                    <a:pt x="1113824" y="553926"/>
                  </a:cubicBezTo>
                  <a:cubicBezTo>
                    <a:pt x="1119311" y="551869"/>
                    <a:pt x="1124568" y="549583"/>
                    <a:pt x="1130055" y="547297"/>
                  </a:cubicBezTo>
                  <a:cubicBezTo>
                    <a:pt x="1138970" y="543410"/>
                    <a:pt x="1147657" y="538838"/>
                    <a:pt x="1155887" y="533352"/>
                  </a:cubicBezTo>
                  <a:cubicBezTo>
                    <a:pt x="1160230" y="530380"/>
                    <a:pt x="1164573" y="527866"/>
                    <a:pt x="1168917" y="525351"/>
                  </a:cubicBezTo>
                  <a:cubicBezTo>
                    <a:pt x="1177832" y="520550"/>
                    <a:pt x="1186748" y="517121"/>
                    <a:pt x="1196120" y="514607"/>
                  </a:cubicBezTo>
                  <a:cubicBezTo>
                    <a:pt x="1202978" y="512778"/>
                    <a:pt x="1210065" y="511406"/>
                    <a:pt x="1217151" y="510721"/>
                  </a:cubicBezTo>
                  <a:cubicBezTo>
                    <a:pt x="1221952" y="510263"/>
                    <a:pt x="1226753" y="510035"/>
                    <a:pt x="1231553" y="510263"/>
                  </a:cubicBezTo>
                  <a:cubicBezTo>
                    <a:pt x="1238868" y="510263"/>
                    <a:pt x="1246184" y="511178"/>
                    <a:pt x="1253499" y="512321"/>
                  </a:cubicBezTo>
                  <a:cubicBezTo>
                    <a:pt x="1258299" y="513235"/>
                    <a:pt x="1263329" y="514150"/>
                    <a:pt x="1268358" y="515521"/>
                  </a:cubicBezTo>
                  <a:cubicBezTo>
                    <a:pt x="1279788" y="518493"/>
                    <a:pt x="1290532" y="523751"/>
                    <a:pt x="1299905" y="531295"/>
                  </a:cubicBezTo>
                  <a:cubicBezTo>
                    <a:pt x="1302648" y="533581"/>
                    <a:pt x="1305391" y="535867"/>
                    <a:pt x="1308134" y="538610"/>
                  </a:cubicBezTo>
                  <a:cubicBezTo>
                    <a:pt x="1311563" y="542039"/>
                    <a:pt x="1314992" y="545925"/>
                    <a:pt x="1317964" y="550040"/>
                  </a:cubicBezTo>
                  <a:cubicBezTo>
                    <a:pt x="1320250" y="553240"/>
                    <a:pt x="1322307" y="556441"/>
                    <a:pt x="1324365" y="559870"/>
                  </a:cubicBezTo>
                  <a:cubicBezTo>
                    <a:pt x="1325051" y="561013"/>
                    <a:pt x="1325736" y="562156"/>
                    <a:pt x="1326194" y="563527"/>
                  </a:cubicBezTo>
                  <a:cubicBezTo>
                    <a:pt x="1327337" y="566042"/>
                    <a:pt x="1328480" y="568556"/>
                    <a:pt x="1329623" y="571071"/>
                  </a:cubicBezTo>
                  <a:cubicBezTo>
                    <a:pt x="1330766" y="573586"/>
                    <a:pt x="1331680" y="576329"/>
                    <a:pt x="1332594" y="579072"/>
                  </a:cubicBezTo>
                  <a:cubicBezTo>
                    <a:pt x="1333052" y="580444"/>
                    <a:pt x="1333509" y="581815"/>
                    <a:pt x="1333966" y="583187"/>
                  </a:cubicBezTo>
                  <a:cubicBezTo>
                    <a:pt x="1335566" y="588902"/>
                    <a:pt x="1336938" y="594845"/>
                    <a:pt x="1337624" y="601246"/>
                  </a:cubicBezTo>
                  <a:cubicBezTo>
                    <a:pt x="1338081" y="604447"/>
                    <a:pt x="1338309" y="607647"/>
                    <a:pt x="1338538" y="611076"/>
                  </a:cubicBezTo>
                  <a:cubicBezTo>
                    <a:pt x="1338767" y="615648"/>
                    <a:pt x="1338995" y="620677"/>
                    <a:pt x="1338995" y="625706"/>
                  </a:cubicBezTo>
                  <a:cubicBezTo>
                    <a:pt x="1338995" y="627764"/>
                    <a:pt x="1338995" y="630050"/>
                    <a:pt x="1338995" y="632107"/>
                  </a:cubicBezTo>
                  <a:cubicBezTo>
                    <a:pt x="1338995" y="633250"/>
                    <a:pt x="1338995" y="634393"/>
                    <a:pt x="1338767" y="635308"/>
                  </a:cubicBezTo>
                  <a:cubicBezTo>
                    <a:pt x="1338538" y="639651"/>
                    <a:pt x="1338081" y="644223"/>
                    <a:pt x="1337624" y="649024"/>
                  </a:cubicBezTo>
                  <a:cubicBezTo>
                    <a:pt x="1337395" y="650167"/>
                    <a:pt x="1337395" y="651310"/>
                    <a:pt x="1337166" y="652453"/>
                  </a:cubicBezTo>
                  <a:cubicBezTo>
                    <a:pt x="1330994" y="698173"/>
                    <a:pt x="1307448" y="749836"/>
                    <a:pt x="1238640" y="753037"/>
                  </a:cubicBezTo>
                  <a:cubicBezTo>
                    <a:pt x="1217609" y="753951"/>
                    <a:pt x="1192234" y="750522"/>
                    <a:pt x="1161830" y="740692"/>
                  </a:cubicBezTo>
                  <a:cubicBezTo>
                    <a:pt x="1157258" y="738178"/>
                    <a:pt x="1152229" y="736120"/>
                    <a:pt x="1147428" y="734749"/>
                  </a:cubicBezTo>
                  <a:cubicBezTo>
                    <a:pt x="1144914" y="734063"/>
                    <a:pt x="1142399" y="733377"/>
                    <a:pt x="1140113" y="732920"/>
                  </a:cubicBezTo>
                  <a:cubicBezTo>
                    <a:pt x="1137599" y="732463"/>
                    <a:pt x="1135084" y="732005"/>
                    <a:pt x="1132569" y="731777"/>
                  </a:cubicBezTo>
                  <a:cubicBezTo>
                    <a:pt x="1125026" y="730862"/>
                    <a:pt x="1117253" y="731091"/>
                    <a:pt x="1109481" y="731777"/>
                  </a:cubicBezTo>
                  <a:cubicBezTo>
                    <a:pt x="1106966" y="732005"/>
                    <a:pt x="1104223" y="732463"/>
                    <a:pt x="1101708" y="732691"/>
                  </a:cubicBezTo>
                  <a:cubicBezTo>
                    <a:pt x="1091421" y="734291"/>
                    <a:pt x="1084106" y="737035"/>
                    <a:pt x="1078848" y="741835"/>
                  </a:cubicBezTo>
                  <a:cubicBezTo>
                    <a:pt x="1077477" y="742978"/>
                    <a:pt x="1076334" y="744350"/>
                    <a:pt x="1075419" y="745950"/>
                  </a:cubicBezTo>
                  <a:cubicBezTo>
                    <a:pt x="1072448" y="750522"/>
                    <a:pt x="1070390" y="756466"/>
                    <a:pt x="1069247" y="764238"/>
                  </a:cubicBezTo>
                  <a:cubicBezTo>
                    <a:pt x="1068790" y="766753"/>
                    <a:pt x="1068561" y="769039"/>
                    <a:pt x="1068104" y="771553"/>
                  </a:cubicBezTo>
                  <a:cubicBezTo>
                    <a:pt x="1067418" y="776354"/>
                    <a:pt x="1066733" y="781383"/>
                    <a:pt x="1066275" y="786184"/>
                  </a:cubicBezTo>
                  <a:cubicBezTo>
                    <a:pt x="1065590" y="790984"/>
                    <a:pt x="1065132" y="796013"/>
                    <a:pt x="1064904" y="800814"/>
                  </a:cubicBezTo>
                  <a:cubicBezTo>
                    <a:pt x="1064447" y="805615"/>
                    <a:pt x="1064218" y="810644"/>
                    <a:pt x="1064218" y="815444"/>
                  </a:cubicBezTo>
                  <a:cubicBezTo>
                    <a:pt x="1064218" y="817959"/>
                    <a:pt x="1064218" y="820245"/>
                    <a:pt x="1064218" y="822760"/>
                  </a:cubicBezTo>
                  <a:cubicBezTo>
                    <a:pt x="1064447" y="830532"/>
                    <a:pt x="1064218" y="838304"/>
                    <a:pt x="1063761" y="846077"/>
                  </a:cubicBezTo>
                  <a:cubicBezTo>
                    <a:pt x="1063304" y="853849"/>
                    <a:pt x="1062618" y="861393"/>
                    <a:pt x="1061475" y="869165"/>
                  </a:cubicBezTo>
                  <a:cubicBezTo>
                    <a:pt x="1060560" y="876709"/>
                    <a:pt x="1059417" y="884482"/>
                    <a:pt x="1058046" y="892025"/>
                  </a:cubicBezTo>
                  <a:cubicBezTo>
                    <a:pt x="1056674" y="899569"/>
                    <a:pt x="1055303" y="907113"/>
                    <a:pt x="1053931" y="914885"/>
                  </a:cubicBezTo>
                  <a:cubicBezTo>
                    <a:pt x="1053017" y="919915"/>
                    <a:pt x="1051874" y="924944"/>
                    <a:pt x="1050959" y="929973"/>
                  </a:cubicBezTo>
                  <a:cubicBezTo>
                    <a:pt x="1050045" y="935002"/>
                    <a:pt x="1048902" y="940031"/>
                    <a:pt x="1047987" y="945061"/>
                  </a:cubicBezTo>
                  <a:cubicBezTo>
                    <a:pt x="1047530" y="947347"/>
                    <a:pt x="1047073" y="949861"/>
                    <a:pt x="1046387" y="952147"/>
                  </a:cubicBezTo>
                  <a:cubicBezTo>
                    <a:pt x="1045701" y="954433"/>
                    <a:pt x="1045244" y="956948"/>
                    <a:pt x="1044330" y="959234"/>
                  </a:cubicBezTo>
                  <a:cubicBezTo>
                    <a:pt x="1043644" y="961520"/>
                    <a:pt x="1042730" y="963806"/>
                    <a:pt x="1041587" y="966092"/>
                  </a:cubicBezTo>
                  <a:cubicBezTo>
                    <a:pt x="1040444" y="968378"/>
                    <a:pt x="1039301" y="970435"/>
                    <a:pt x="1037929" y="972493"/>
                  </a:cubicBezTo>
                  <a:cubicBezTo>
                    <a:pt x="1035872" y="975693"/>
                    <a:pt x="1033586" y="978665"/>
                    <a:pt x="1031071" y="981179"/>
                  </a:cubicBezTo>
                  <a:cubicBezTo>
                    <a:pt x="1023756" y="988952"/>
                    <a:pt x="1015069" y="993295"/>
                    <a:pt x="1002039" y="993524"/>
                  </a:cubicBezTo>
                  <a:cubicBezTo>
                    <a:pt x="997924" y="993524"/>
                    <a:pt x="993123" y="993752"/>
                    <a:pt x="987180" y="993752"/>
                  </a:cubicBezTo>
                  <a:cubicBezTo>
                    <a:pt x="985351" y="993752"/>
                    <a:pt x="983294" y="993752"/>
                    <a:pt x="981008" y="993752"/>
                  </a:cubicBezTo>
                  <a:cubicBezTo>
                    <a:pt x="979865" y="993752"/>
                    <a:pt x="978950" y="993752"/>
                    <a:pt x="977807" y="993752"/>
                  </a:cubicBezTo>
                  <a:cubicBezTo>
                    <a:pt x="975521" y="993752"/>
                    <a:pt x="973235" y="993752"/>
                    <a:pt x="970949" y="993752"/>
                  </a:cubicBezTo>
                  <a:cubicBezTo>
                    <a:pt x="969806" y="993752"/>
                    <a:pt x="968663" y="993752"/>
                    <a:pt x="967292" y="993752"/>
                  </a:cubicBezTo>
                  <a:cubicBezTo>
                    <a:pt x="964777" y="993752"/>
                    <a:pt x="962262" y="993752"/>
                    <a:pt x="959748" y="993752"/>
                  </a:cubicBezTo>
                  <a:cubicBezTo>
                    <a:pt x="955862" y="993752"/>
                    <a:pt x="951747" y="993981"/>
                    <a:pt x="947403" y="993981"/>
                  </a:cubicBezTo>
                  <a:cubicBezTo>
                    <a:pt x="944660" y="993981"/>
                    <a:pt x="941688" y="993981"/>
                    <a:pt x="938717" y="994210"/>
                  </a:cubicBezTo>
                  <a:cubicBezTo>
                    <a:pt x="937116" y="994210"/>
                    <a:pt x="935745" y="994210"/>
                    <a:pt x="934145" y="994210"/>
                  </a:cubicBezTo>
                  <a:cubicBezTo>
                    <a:pt x="929573" y="994210"/>
                    <a:pt x="924772" y="994438"/>
                    <a:pt x="919971" y="994438"/>
                  </a:cubicBezTo>
                  <a:cubicBezTo>
                    <a:pt x="913342" y="994438"/>
                    <a:pt x="906713" y="994667"/>
                    <a:pt x="899626" y="994667"/>
                  </a:cubicBezTo>
                  <a:cubicBezTo>
                    <a:pt x="887282" y="994895"/>
                    <a:pt x="874480" y="994895"/>
                    <a:pt x="860764" y="995124"/>
                  </a:cubicBezTo>
                  <a:cubicBezTo>
                    <a:pt x="856878" y="995124"/>
                    <a:pt x="852992" y="995124"/>
                    <a:pt x="849105" y="995353"/>
                  </a:cubicBezTo>
                  <a:cubicBezTo>
                    <a:pt x="799728" y="995810"/>
                    <a:pt x="743721" y="996496"/>
                    <a:pt x="687714" y="996724"/>
                  </a:cubicBezTo>
                  <a:cubicBezTo>
                    <a:pt x="685428" y="996724"/>
                    <a:pt x="683142" y="996724"/>
                    <a:pt x="681084" y="996724"/>
                  </a:cubicBezTo>
                  <a:cubicBezTo>
                    <a:pt x="676512" y="996724"/>
                    <a:pt x="672169" y="996724"/>
                    <a:pt x="667597" y="996724"/>
                  </a:cubicBezTo>
                  <a:cubicBezTo>
                    <a:pt x="665311" y="996724"/>
                    <a:pt x="663025" y="996724"/>
                    <a:pt x="660968" y="996724"/>
                  </a:cubicBezTo>
                  <a:cubicBezTo>
                    <a:pt x="647480" y="996724"/>
                    <a:pt x="634221" y="996724"/>
                    <a:pt x="620963" y="996724"/>
                  </a:cubicBezTo>
                  <a:cubicBezTo>
                    <a:pt x="620963" y="996724"/>
                    <a:pt x="620963" y="996724"/>
                    <a:pt x="620963" y="996724"/>
                  </a:cubicBezTo>
                  <a:cubicBezTo>
                    <a:pt x="590102" y="996724"/>
                    <a:pt x="560155" y="996724"/>
                    <a:pt x="532037" y="996496"/>
                  </a:cubicBezTo>
                  <a:cubicBezTo>
                    <a:pt x="524036" y="996496"/>
                    <a:pt x="516264" y="996267"/>
                    <a:pt x="508491" y="996267"/>
                  </a:cubicBezTo>
                  <a:cubicBezTo>
                    <a:pt x="498890" y="996267"/>
                    <a:pt x="489518" y="996038"/>
                    <a:pt x="480602" y="995810"/>
                  </a:cubicBezTo>
                  <a:cubicBezTo>
                    <a:pt x="478773" y="995810"/>
                    <a:pt x="476945" y="995810"/>
                    <a:pt x="475344" y="995810"/>
                  </a:cubicBezTo>
                  <a:cubicBezTo>
                    <a:pt x="468258" y="995581"/>
                    <a:pt x="461400" y="995581"/>
                    <a:pt x="454999" y="995353"/>
                  </a:cubicBezTo>
                  <a:cubicBezTo>
                    <a:pt x="453399" y="995353"/>
                    <a:pt x="451799" y="995353"/>
                    <a:pt x="450198" y="995124"/>
                  </a:cubicBezTo>
                  <a:cubicBezTo>
                    <a:pt x="448598" y="995124"/>
                    <a:pt x="446998" y="995124"/>
                    <a:pt x="445398" y="994895"/>
                  </a:cubicBezTo>
                  <a:cubicBezTo>
                    <a:pt x="442197" y="994895"/>
                    <a:pt x="439226" y="994667"/>
                    <a:pt x="436254" y="994667"/>
                  </a:cubicBezTo>
                  <a:cubicBezTo>
                    <a:pt x="433282" y="994667"/>
                    <a:pt x="430310" y="994438"/>
                    <a:pt x="427338" y="994438"/>
                  </a:cubicBezTo>
                  <a:cubicBezTo>
                    <a:pt x="424367" y="994438"/>
                    <a:pt x="421623" y="994210"/>
                    <a:pt x="418880" y="994210"/>
                  </a:cubicBezTo>
                  <a:cubicBezTo>
                    <a:pt x="416137" y="994210"/>
                    <a:pt x="413622" y="993981"/>
                    <a:pt x="411108" y="993981"/>
                  </a:cubicBezTo>
                  <a:cubicBezTo>
                    <a:pt x="409736" y="993981"/>
                    <a:pt x="408365" y="993752"/>
                    <a:pt x="407222" y="993752"/>
                  </a:cubicBezTo>
                  <a:cubicBezTo>
                    <a:pt x="404707" y="993524"/>
                    <a:pt x="402421" y="993524"/>
                    <a:pt x="400135" y="993295"/>
                  </a:cubicBezTo>
                  <a:cubicBezTo>
                    <a:pt x="398992" y="993295"/>
                    <a:pt x="397849" y="993067"/>
                    <a:pt x="396706" y="993067"/>
                  </a:cubicBezTo>
                  <a:cubicBezTo>
                    <a:pt x="395563" y="993067"/>
                    <a:pt x="394420" y="992838"/>
                    <a:pt x="393277" y="992838"/>
                  </a:cubicBezTo>
                  <a:cubicBezTo>
                    <a:pt x="391220" y="992609"/>
                    <a:pt x="389391" y="992609"/>
                    <a:pt x="387562" y="992381"/>
                  </a:cubicBezTo>
                  <a:cubicBezTo>
                    <a:pt x="386419" y="992381"/>
                    <a:pt x="385276" y="992152"/>
                    <a:pt x="384362" y="992152"/>
                  </a:cubicBezTo>
                  <a:cubicBezTo>
                    <a:pt x="382533" y="991924"/>
                    <a:pt x="380933" y="991924"/>
                    <a:pt x="379332" y="991695"/>
                  </a:cubicBezTo>
                  <a:cubicBezTo>
                    <a:pt x="377504" y="991466"/>
                    <a:pt x="375903" y="991238"/>
                    <a:pt x="374303" y="991238"/>
                  </a:cubicBezTo>
                  <a:cubicBezTo>
                    <a:pt x="372932" y="991009"/>
                    <a:pt x="371789" y="991009"/>
                    <a:pt x="370646" y="990781"/>
                  </a:cubicBezTo>
                  <a:cubicBezTo>
                    <a:pt x="369731" y="990552"/>
                    <a:pt x="369045" y="990552"/>
                    <a:pt x="368360" y="990323"/>
                  </a:cubicBezTo>
                  <a:cubicBezTo>
                    <a:pt x="367217" y="990095"/>
                    <a:pt x="366302" y="989866"/>
                    <a:pt x="365388" y="989866"/>
                  </a:cubicBezTo>
                  <a:cubicBezTo>
                    <a:pt x="364473" y="989638"/>
                    <a:pt x="363559" y="989409"/>
                    <a:pt x="362873" y="989180"/>
                  </a:cubicBezTo>
                  <a:lnTo>
                    <a:pt x="362873" y="989180"/>
                  </a:lnTo>
                  <a:cubicBezTo>
                    <a:pt x="362645" y="989180"/>
                    <a:pt x="362187" y="989180"/>
                    <a:pt x="361959" y="989180"/>
                  </a:cubicBezTo>
                  <a:cubicBezTo>
                    <a:pt x="361273" y="989180"/>
                    <a:pt x="360816" y="989180"/>
                    <a:pt x="360130" y="988952"/>
                  </a:cubicBezTo>
                  <a:cubicBezTo>
                    <a:pt x="359901" y="988952"/>
                    <a:pt x="359444" y="988723"/>
                    <a:pt x="359216" y="988723"/>
                  </a:cubicBezTo>
                  <a:cubicBezTo>
                    <a:pt x="358530" y="988495"/>
                    <a:pt x="357844" y="988037"/>
                    <a:pt x="357387" y="987809"/>
                  </a:cubicBezTo>
                  <a:cubicBezTo>
                    <a:pt x="355787" y="986894"/>
                    <a:pt x="354186" y="985294"/>
                    <a:pt x="352586" y="983694"/>
                  </a:cubicBezTo>
                  <a:cubicBezTo>
                    <a:pt x="352129" y="983237"/>
                    <a:pt x="351672" y="982780"/>
                    <a:pt x="351215" y="982094"/>
                  </a:cubicBezTo>
                  <a:cubicBezTo>
                    <a:pt x="350986" y="981637"/>
                    <a:pt x="350529" y="981179"/>
                    <a:pt x="350300" y="980951"/>
                  </a:cubicBezTo>
                  <a:cubicBezTo>
                    <a:pt x="349843" y="980494"/>
                    <a:pt x="349386" y="979808"/>
                    <a:pt x="348929" y="979351"/>
                  </a:cubicBezTo>
                  <a:cubicBezTo>
                    <a:pt x="348014" y="978208"/>
                    <a:pt x="347100" y="976836"/>
                    <a:pt x="346185" y="975693"/>
                  </a:cubicBezTo>
                  <a:cubicBezTo>
                    <a:pt x="345728" y="975007"/>
                    <a:pt x="345500" y="974550"/>
                    <a:pt x="345042" y="973864"/>
                  </a:cubicBezTo>
                  <a:cubicBezTo>
                    <a:pt x="343214" y="971121"/>
                    <a:pt x="341613" y="968149"/>
                    <a:pt x="340013" y="965635"/>
                  </a:cubicBezTo>
                  <a:cubicBezTo>
                    <a:pt x="339785" y="965177"/>
                    <a:pt x="339556" y="964949"/>
                    <a:pt x="339327" y="964492"/>
                  </a:cubicBezTo>
                  <a:cubicBezTo>
                    <a:pt x="338413" y="962663"/>
                    <a:pt x="337499" y="961063"/>
                    <a:pt x="336813" y="959691"/>
                  </a:cubicBezTo>
                  <a:cubicBezTo>
                    <a:pt x="325383" y="939346"/>
                    <a:pt x="324240" y="916943"/>
                    <a:pt x="322868" y="894769"/>
                  </a:cubicBezTo>
                  <a:cubicBezTo>
                    <a:pt x="322640" y="891568"/>
                    <a:pt x="322411" y="888368"/>
                    <a:pt x="322182" y="885167"/>
                  </a:cubicBezTo>
                  <a:cubicBezTo>
                    <a:pt x="321954" y="881281"/>
                    <a:pt x="321725" y="877395"/>
                    <a:pt x="321497" y="873509"/>
                  </a:cubicBezTo>
                  <a:cubicBezTo>
                    <a:pt x="321268" y="869623"/>
                    <a:pt x="321268" y="865736"/>
                    <a:pt x="321268" y="861850"/>
                  </a:cubicBezTo>
                  <a:cubicBezTo>
                    <a:pt x="321268" y="857964"/>
                    <a:pt x="321268" y="854078"/>
                    <a:pt x="321268" y="850192"/>
                  </a:cubicBezTo>
                  <a:cubicBezTo>
                    <a:pt x="321268" y="848134"/>
                    <a:pt x="321268" y="846305"/>
                    <a:pt x="321268" y="844248"/>
                  </a:cubicBezTo>
                  <a:cubicBezTo>
                    <a:pt x="321268" y="840362"/>
                    <a:pt x="321268" y="836476"/>
                    <a:pt x="321039" y="832589"/>
                  </a:cubicBezTo>
                  <a:cubicBezTo>
                    <a:pt x="320811" y="824817"/>
                    <a:pt x="320354" y="816816"/>
                    <a:pt x="319439" y="809044"/>
                  </a:cubicBezTo>
                  <a:cubicBezTo>
                    <a:pt x="318753" y="803100"/>
                    <a:pt x="317839" y="797385"/>
                    <a:pt x="316467" y="791441"/>
                  </a:cubicBezTo>
                  <a:cubicBezTo>
                    <a:pt x="315096" y="785041"/>
                    <a:pt x="313038" y="779097"/>
                    <a:pt x="310524" y="774068"/>
                  </a:cubicBezTo>
                  <a:cubicBezTo>
                    <a:pt x="309609" y="772468"/>
                    <a:pt x="308695" y="770639"/>
                    <a:pt x="307781" y="769267"/>
                  </a:cubicBezTo>
                  <a:cubicBezTo>
                    <a:pt x="306866" y="767667"/>
                    <a:pt x="305723" y="766295"/>
                    <a:pt x="304580" y="764924"/>
                  </a:cubicBezTo>
                  <a:cubicBezTo>
                    <a:pt x="304123" y="764238"/>
                    <a:pt x="303437" y="763552"/>
                    <a:pt x="302980" y="762866"/>
                  </a:cubicBezTo>
                  <a:cubicBezTo>
                    <a:pt x="301837" y="761495"/>
                    <a:pt x="300694" y="760352"/>
                    <a:pt x="299322" y="759209"/>
                  </a:cubicBezTo>
                  <a:cubicBezTo>
                    <a:pt x="298637" y="758752"/>
                    <a:pt x="297951" y="758066"/>
                    <a:pt x="297494" y="757609"/>
                  </a:cubicBezTo>
                  <a:cubicBezTo>
                    <a:pt x="296351" y="756694"/>
                    <a:pt x="295436" y="756008"/>
                    <a:pt x="294293" y="755323"/>
                  </a:cubicBezTo>
                  <a:cubicBezTo>
                    <a:pt x="293379" y="754637"/>
                    <a:pt x="292236" y="753951"/>
                    <a:pt x="291321" y="753494"/>
                  </a:cubicBezTo>
                  <a:cubicBezTo>
                    <a:pt x="290636" y="753037"/>
                    <a:pt x="289950" y="752808"/>
                    <a:pt x="289035" y="752351"/>
                  </a:cubicBezTo>
                  <a:cubicBezTo>
                    <a:pt x="287435" y="751665"/>
                    <a:pt x="285835" y="750979"/>
                    <a:pt x="284235" y="750522"/>
                  </a:cubicBezTo>
                  <a:cubicBezTo>
                    <a:pt x="282406" y="749836"/>
                    <a:pt x="280577" y="749379"/>
                    <a:pt x="278748" y="749150"/>
                  </a:cubicBezTo>
                  <a:cubicBezTo>
                    <a:pt x="275319" y="748465"/>
                    <a:pt x="271890" y="748236"/>
                    <a:pt x="268233" y="748236"/>
                  </a:cubicBezTo>
                  <a:cubicBezTo>
                    <a:pt x="268233" y="748236"/>
                    <a:pt x="268233" y="748236"/>
                    <a:pt x="268233" y="748236"/>
                  </a:cubicBezTo>
                  <a:cubicBezTo>
                    <a:pt x="262518" y="748236"/>
                    <a:pt x="256346" y="749150"/>
                    <a:pt x="249716" y="750979"/>
                  </a:cubicBezTo>
                  <a:cubicBezTo>
                    <a:pt x="228456" y="756694"/>
                    <a:pt x="207425" y="759666"/>
                    <a:pt x="185708" y="758294"/>
                  </a:cubicBezTo>
                  <a:cubicBezTo>
                    <a:pt x="159648" y="756466"/>
                    <a:pt x="135645" y="748922"/>
                    <a:pt x="113470" y="735206"/>
                  </a:cubicBezTo>
                  <a:cubicBezTo>
                    <a:pt x="109356" y="732691"/>
                    <a:pt x="105469" y="729948"/>
                    <a:pt x="102040" y="726748"/>
                  </a:cubicBezTo>
                  <a:cubicBezTo>
                    <a:pt x="97011" y="722176"/>
                    <a:pt x="92668" y="716689"/>
                    <a:pt x="89467" y="710288"/>
                  </a:cubicBezTo>
                  <a:cubicBezTo>
                    <a:pt x="87410" y="706174"/>
                    <a:pt x="85581" y="701373"/>
                    <a:pt x="84438" y="696344"/>
                  </a:cubicBezTo>
                  <a:cubicBezTo>
                    <a:pt x="83752" y="693829"/>
                    <a:pt x="83524" y="691086"/>
                    <a:pt x="83067" y="688343"/>
                  </a:cubicBezTo>
                  <a:lnTo>
                    <a:pt x="83067" y="688343"/>
                  </a:lnTo>
                  <a:cubicBezTo>
                    <a:pt x="89467" y="689029"/>
                    <a:pt x="95182" y="689714"/>
                    <a:pt x="101126" y="690172"/>
                  </a:cubicBezTo>
                  <a:cubicBezTo>
                    <a:pt x="105698" y="690629"/>
                    <a:pt x="110041" y="691086"/>
                    <a:pt x="114613" y="691315"/>
                  </a:cubicBezTo>
                  <a:cubicBezTo>
                    <a:pt x="131073" y="692458"/>
                    <a:pt x="146389" y="689486"/>
                    <a:pt x="155076" y="673484"/>
                  </a:cubicBezTo>
                  <a:cubicBezTo>
                    <a:pt x="163763" y="657253"/>
                    <a:pt x="161705" y="640794"/>
                    <a:pt x="151418" y="626164"/>
                  </a:cubicBezTo>
                  <a:cubicBezTo>
                    <a:pt x="139988" y="610390"/>
                    <a:pt x="126729" y="595760"/>
                    <a:pt x="114842" y="579986"/>
                  </a:cubicBezTo>
                  <a:cubicBezTo>
                    <a:pt x="100669" y="561241"/>
                    <a:pt x="100897" y="561013"/>
                    <a:pt x="114613" y="541810"/>
                  </a:cubicBezTo>
                  <a:cubicBezTo>
                    <a:pt x="135645" y="511864"/>
                    <a:pt x="196452" y="476202"/>
                    <a:pt x="275091" y="520322"/>
                  </a:cubicBezTo>
                  <a:cubicBezTo>
                    <a:pt x="291093" y="532209"/>
                    <a:pt x="306638" y="530837"/>
                    <a:pt x="316925" y="513235"/>
                  </a:cubicBezTo>
                  <a:cubicBezTo>
                    <a:pt x="323097" y="502720"/>
                    <a:pt x="325611" y="491290"/>
                    <a:pt x="324240" y="479174"/>
                  </a:cubicBezTo>
                  <a:cubicBezTo>
                    <a:pt x="319439" y="438026"/>
                    <a:pt x="323783" y="396878"/>
                    <a:pt x="321954" y="355501"/>
                  </a:cubicBezTo>
                  <a:cubicBezTo>
                    <a:pt x="321725" y="349786"/>
                    <a:pt x="321954" y="343385"/>
                    <a:pt x="323783" y="338128"/>
                  </a:cubicBezTo>
                  <a:cubicBezTo>
                    <a:pt x="330412" y="318239"/>
                    <a:pt x="351443" y="313896"/>
                    <a:pt x="365845" y="328984"/>
                  </a:cubicBezTo>
                  <a:cubicBezTo>
                    <a:pt x="375903" y="339728"/>
                    <a:pt x="377732" y="353215"/>
                    <a:pt x="377961" y="367388"/>
                  </a:cubicBezTo>
                  <a:cubicBezTo>
                    <a:pt x="378418" y="394820"/>
                    <a:pt x="377046" y="422252"/>
                    <a:pt x="382304" y="449456"/>
                  </a:cubicBezTo>
                  <a:cubicBezTo>
                    <a:pt x="385962" y="469115"/>
                    <a:pt x="395563" y="481460"/>
                    <a:pt x="414080" y="487632"/>
                  </a:cubicBezTo>
                  <a:cubicBezTo>
                    <a:pt x="433739" y="494033"/>
                    <a:pt x="448827" y="486718"/>
                    <a:pt x="461628" y="473002"/>
                  </a:cubicBezTo>
                  <a:cubicBezTo>
                    <a:pt x="489975" y="442369"/>
                    <a:pt x="494318" y="404650"/>
                    <a:pt x="489518" y="365788"/>
                  </a:cubicBezTo>
                  <a:cubicBezTo>
                    <a:pt x="487232" y="346814"/>
                    <a:pt x="480145" y="328298"/>
                    <a:pt x="475344" y="309324"/>
                  </a:cubicBezTo>
                  <a:cubicBezTo>
                    <a:pt x="488146" y="303152"/>
                    <a:pt x="500490" y="302695"/>
                    <a:pt x="513292" y="304523"/>
                  </a:cubicBezTo>
                  <a:close/>
                  <a:moveTo>
                    <a:pt x="34146" y="216741"/>
                  </a:moveTo>
                  <a:cubicBezTo>
                    <a:pt x="33918" y="149533"/>
                    <a:pt x="79409" y="97412"/>
                    <a:pt x="146160" y="99241"/>
                  </a:cubicBezTo>
                  <a:cubicBezTo>
                    <a:pt x="214283" y="94211"/>
                    <a:pt x="268461" y="171935"/>
                    <a:pt x="268461" y="222685"/>
                  </a:cubicBezTo>
                  <a:cubicBezTo>
                    <a:pt x="268461" y="275034"/>
                    <a:pt x="213140" y="338813"/>
                    <a:pt x="153933" y="335384"/>
                  </a:cubicBezTo>
                  <a:cubicBezTo>
                    <a:pt x="83752" y="331498"/>
                    <a:pt x="34146" y="289893"/>
                    <a:pt x="34146" y="216741"/>
                  </a:cubicBezTo>
                  <a:close/>
                  <a:moveTo>
                    <a:pt x="127186" y="368760"/>
                  </a:moveTo>
                  <a:cubicBezTo>
                    <a:pt x="130387" y="361902"/>
                    <a:pt x="132902" y="354358"/>
                    <a:pt x="143417" y="355044"/>
                  </a:cubicBezTo>
                  <a:cubicBezTo>
                    <a:pt x="209254" y="359159"/>
                    <a:pt x="249259" y="322354"/>
                    <a:pt x="278291" y="268862"/>
                  </a:cubicBezTo>
                  <a:cubicBezTo>
                    <a:pt x="279663" y="266347"/>
                    <a:pt x="281263" y="263604"/>
                    <a:pt x="282177" y="260861"/>
                  </a:cubicBezTo>
                  <a:cubicBezTo>
                    <a:pt x="285606" y="252403"/>
                    <a:pt x="290864" y="249202"/>
                    <a:pt x="300465" y="251031"/>
                  </a:cubicBezTo>
                  <a:cubicBezTo>
                    <a:pt x="348929" y="260861"/>
                    <a:pt x="394649" y="277549"/>
                    <a:pt x="437397" y="302009"/>
                  </a:cubicBezTo>
                  <a:cubicBezTo>
                    <a:pt x="445169" y="306581"/>
                    <a:pt x="450884" y="312982"/>
                    <a:pt x="454770" y="321440"/>
                  </a:cubicBezTo>
                  <a:cubicBezTo>
                    <a:pt x="471458" y="359616"/>
                    <a:pt x="477402" y="398478"/>
                    <a:pt x="461857" y="438483"/>
                  </a:cubicBezTo>
                  <a:cubicBezTo>
                    <a:pt x="459800" y="443969"/>
                    <a:pt x="456828" y="449227"/>
                    <a:pt x="453170" y="453571"/>
                  </a:cubicBezTo>
                  <a:cubicBezTo>
                    <a:pt x="445398" y="462715"/>
                    <a:pt x="436482" y="471630"/>
                    <a:pt x="423452" y="469115"/>
                  </a:cubicBezTo>
                  <a:cubicBezTo>
                    <a:pt x="408365" y="466144"/>
                    <a:pt x="404707" y="452885"/>
                    <a:pt x="402650" y="440083"/>
                  </a:cubicBezTo>
                  <a:cubicBezTo>
                    <a:pt x="398306" y="414937"/>
                    <a:pt x="397392" y="389334"/>
                    <a:pt x="397849" y="363731"/>
                  </a:cubicBezTo>
                  <a:cubicBezTo>
                    <a:pt x="398306" y="344528"/>
                    <a:pt x="393963" y="326698"/>
                    <a:pt x="379790" y="312296"/>
                  </a:cubicBezTo>
                  <a:cubicBezTo>
                    <a:pt x="366302" y="298580"/>
                    <a:pt x="322411" y="296751"/>
                    <a:pt x="308695" y="309553"/>
                  </a:cubicBezTo>
                  <a:cubicBezTo>
                    <a:pt x="300923" y="316868"/>
                    <a:pt x="299780" y="326469"/>
                    <a:pt x="299780" y="336527"/>
                  </a:cubicBezTo>
                  <a:cubicBezTo>
                    <a:pt x="300008" y="360988"/>
                    <a:pt x="301608" y="447398"/>
                    <a:pt x="301608" y="466144"/>
                  </a:cubicBezTo>
                  <a:cubicBezTo>
                    <a:pt x="301608" y="475973"/>
                    <a:pt x="301837" y="485803"/>
                    <a:pt x="300008" y="495404"/>
                  </a:cubicBezTo>
                  <a:cubicBezTo>
                    <a:pt x="298408" y="504548"/>
                    <a:pt x="293607" y="509120"/>
                    <a:pt x="283320" y="503405"/>
                  </a:cubicBezTo>
                  <a:cubicBezTo>
                    <a:pt x="269604" y="495633"/>
                    <a:pt x="201253" y="447170"/>
                    <a:pt x="122386" y="503177"/>
                  </a:cubicBezTo>
                  <a:cubicBezTo>
                    <a:pt x="120328" y="505006"/>
                    <a:pt x="116671" y="507749"/>
                    <a:pt x="114842" y="507063"/>
                  </a:cubicBezTo>
                  <a:cubicBezTo>
                    <a:pt x="94497" y="499748"/>
                    <a:pt x="90382" y="516207"/>
                    <a:pt x="82609" y="528094"/>
                  </a:cubicBezTo>
                  <a:cubicBezTo>
                    <a:pt x="68208" y="550040"/>
                    <a:pt x="67750" y="550268"/>
                    <a:pt x="82838" y="571071"/>
                  </a:cubicBezTo>
                  <a:cubicBezTo>
                    <a:pt x="97240" y="590731"/>
                    <a:pt x="113242" y="609476"/>
                    <a:pt x="127872" y="629364"/>
                  </a:cubicBezTo>
                  <a:cubicBezTo>
                    <a:pt x="135188" y="639194"/>
                    <a:pt x="145475" y="649481"/>
                    <a:pt x="136102" y="663654"/>
                  </a:cubicBezTo>
                  <a:cubicBezTo>
                    <a:pt x="129472" y="673712"/>
                    <a:pt x="111870" y="674855"/>
                    <a:pt x="95640" y="665026"/>
                  </a:cubicBezTo>
                  <a:cubicBezTo>
                    <a:pt x="72094" y="650624"/>
                    <a:pt x="51063" y="632336"/>
                    <a:pt x="35746" y="609247"/>
                  </a:cubicBezTo>
                  <a:cubicBezTo>
                    <a:pt x="19516" y="584558"/>
                    <a:pt x="19973" y="557355"/>
                    <a:pt x="30031" y="530152"/>
                  </a:cubicBezTo>
                  <a:cubicBezTo>
                    <a:pt x="34832" y="517121"/>
                    <a:pt x="42604" y="505691"/>
                    <a:pt x="50605" y="494490"/>
                  </a:cubicBezTo>
                  <a:cubicBezTo>
                    <a:pt x="79638" y="454485"/>
                    <a:pt x="106155" y="413108"/>
                    <a:pt x="127186" y="368760"/>
                  </a:cubicBezTo>
                  <a:close/>
                </a:path>
              </a:pathLst>
            </a:custGeom>
            <a:solidFill>
              <a:srgbClr val="F27954"/>
            </a:solidFill>
            <a:ln w="2286" cap="flat">
              <a:noFill/>
              <a:prstDash val="solid"/>
              <a:miter/>
            </a:ln>
          </p:spPr>
          <p:txBody>
            <a:bodyPr rtlCol="0" anchor="ctr"/>
            <a:lstStyle/>
            <a:p>
              <a:endParaRPr lang="en-US"/>
            </a:p>
          </p:txBody>
        </p:sp>
        <p:sp>
          <p:nvSpPr>
            <p:cNvPr id="92" name="Freeform 155">
              <a:extLst>
                <a:ext uri="{FF2B5EF4-FFF2-40B4-BE49-F238E27FC236}">
                  <a16:creationId xmlns:a16="http://schemas.microsoft.com/office/drawing/2014/main" id="{F8E61AED-9070-F8FA-78F3-757427714D8F}"/>
                </a:ext>
              </a:extLst>
            </p:cNvPr>
            <p:cNvSpPr/>
            <p:nvPr/>
          </p:nvSpPr>
          <p:spPr>
            <a:xfrm>
              <a:off x="2318125" y="5630468"/>
              <a:ext cx="70050" cy="184493"/>
            </a:xfrm>
            <a:custGeom>
              <a:avLst/>
              <a:gdLst>
                <a:gd name="connsiteX0" fmla="*/ 62439 w 70050"/>
                <a:gd name="connsiteY0" fmla="*/ 184429 h 184493"/>
                <a:gd name="connsiteX1" fmla="*/ 69525 w 70050"/>
                <a:gd name="connsiteY1" fmla="*/ 180772 h 184493"/>
                <a:gd name="connsiteX2" fmla="*/ 68611 w 70050"/>
                <a:gd name="connsiteY2" fmla="*/ 172771 h 184493"/>
                <a:gd name="connsiteX3" fmla="*/ 62439 w 70050"/>
                <a:gd name="connsiteY3" fmla="*/ 166598 h 184493"/>
                <a:gd name="connsiteX4" fmla="*/ 30663 w 70050"/>
                <a:gd name="connsiteY4" fmla="*/ 55956 h 184493"/>
                <a:gd name="connsiteX5" fmla="*/ 46208 w 70050"/>
                <a:gd name="connsiteY5" fmla="*/ 15037 h 184493"/>
                <a:gd name="connsiteX6" fmla="*/ 44836 w 70050"/>
                <a:gd name="connsiteY6" fmla="*/ 2006 h 184493"/>
                <a:gd name="connsiteX7" fmla="*/ 31578 w 70050"/>
                <a:gd name="connsiteY7" fmla="*/ 3607 h 184493"/>
                <a:gd name="connsiteX8" fmla="*/ 17862 w 70050"/>
                <a:gd name="connsiteY8" fmla="*/ 18694 h 184493"/>
                <a:gd name="connsiteX9" fmla="*/ 259 w 70050"/>
                <a:gd name="connsiteY9" fmla="*/ 101219 h 184493"/>
                <a:gd name="connsiteX10" fmla="*/ 31349 w 70050"/>
                <a:gd name="connsiteY10" fmla="*/ 168427 h 184493"/>
                <a:gd name="connsiteX11" fmla="*/ 62439 w 70050"/>
                <a:gd name="connsiteY11" fmla="*/ 184429 h 18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050" h="184493">
                  <a:moveTo>
                    <a:pt x="62439" y="184429"/>
                  </a:moveTo>
                  <a:cubicBezTo>
                    <a:pt x="64496" y="184886"/>
                    <a:pt x="68382" y="182829"/>
                    <a:pt x="69525" y="180772"/>
                  </a:cubicBezTo>
                  <a:cubicBezTo>
                    <a:pt x="70668" y="178714"/>
                    <a:pt x="69754" y="175057"/>
                    <a:pt x="68611" y="172771"/>
                  </a:cubicBezTo>
                  <a:cubicBezTo>
                    <a:pt x="67239" y="170256"/>
                    <a:pt x="64725" y="168427"/>
                    <a:pt x="62439" y="166598"/>
                  </a:cubicBezTo>
                  <a:cubicBezTo>
                    <a:pt x="25405" y="137338"/>
                    <a:pt x="19005" y="99390"/>
                    <a:pt x="30663" y="55956"/>
                  </a:cubicBezTo>
                  <a:cubicBezTo>
                    <a:pt x="34549" y="41783"/>
                    <a:pt x="38893" y="27838"/>
                    <a:pt x="46208" y="15037"/>
                  </a:cubicBezTo>
                  <a:cubicBezTo>
                    <a:pt x="48723" y="10693"/>
                    <a:pt x="49637" y="5664"/>
                    <a:pt x="44836" y="2006"/>
                  </a:cubicBezTo>
                  <a:cubicBezTo>
                    <a:pt x="40036" y="-1651"/>
                    <a:pt x="35235" y="178"/>
                    <a:pt x="31578" y="3607"/>
                  </a:cubicBezTo>
                  <a:cubicBezTo>
                    <a:pt x="26548" y="8179"/>
                    <a:pt x="21062" y="12979"/>
                    <a:pt x="17862" y="18694"/>
                  </a:cubicBezTo>
                  <a:cubicBezTo>
                    <a:pt x="5746" y="41554"/>
                    <a:pt x="1174" y="66472"/>
                    <a:pt x="259" y="101219"/>
                  </a:cubicBezTo>
                  <a:cubicBezTo>
                    <a:pt x="-2027" y="122707"/>
                    <a:pt x="11004" y="146939"/>
                    <a:pt x="31349" y="168427"/>
                  </a:cubicBezTo>
                  <a:cubicBezTo>
                    <a:pt x="40264" y="177571"/>
                    <a:pt x="51009" y="181686"/>
                    <a:pt x="62439" y="184429"/>
                  </a:cubicBezTo>
                  <a:close/>
                </a:path>
              </a:pathLst>
            </a:custGeom>
            <a:solidFill>
              <a:srgbClr val="000000"/>
            </a:solidFill>
            <a:ln w="2286" cap="flat">
              <a:noFill/>
              <a:prstDash val="solid"/>
              <a:miter/>
            </a:ln>
          </p:spPr>
          <p:txBody>
            <a:bodyPr rtlCol="0" anchor="ctr"/>
            <a:lstStyle/>
            <a:p>
              <a:endParaRPr lang="en-US"/>
            </a:p>
          </p:txBody>
        </p:sp>
        <p:sp>
          <p:nvSpPr>
            <p:cNvPr id="93" name="Freeform 156">
              <a:extLst>
                <a:ext uri="{FF2B5EF4-FFF2-40B4-BE49-F238E27FC236}">
                  <a16:creationId xmlns:a16="http://schemas.microsoft.com/office/drawing/2014/main" id="{A48249A0-CC84-83F8-3C6B-478DA449F78E}"/>
                </a:ext>
              </a:extLst>
            </p:cNvPr>
            <p:cNvSpPr/>
            <p:nvPr/>
          </p:nvSpPr>
          <p:spPr>
            <a:xfrm>
              <a:off x="3718331" y="5906475"/>
              <a:ext cx="148423" cy="136817"/>
            </a:xfrm>
            <a:custGeom>
              <a:avLst/>
              <a:gdLst>
                <a:gd name="connsiteX0" fmla="*/ 143104 w 148423"/>
                <a:gd name="connsiteY0" fmla="*/ 1006 h 136817"/>
                <a:gd name="connsiteX1" fmla="*/ 126873 w 148423"/>
                <a:gd name="connsiteY1" fmla="*/ 9693 h 136817"/>
                <a:gd name="connsiteX2" fmla="*/ 125273 w 148423"/>
                <a:gd name="connsiteY2" fmla="*/ 15179 h 136817"/>
                <a:gd name="connsiteX3" fmla="*/ 15088 w 148423"/>
                <a:gd name="connsiteY3" fmla="*/ 121478 h 136817"/>
                <a:gd name="connsiteX4" fmla="*/ 0 w 148423"/>
                <a:gd name="connsiteY4" fmla="*/ 131537 h 136817"/>
                <a:gd name="connsiteX5" fmla="*/ 2972 w 148423"/>
                <a:gd name="connsiteY5" fmla="*/ 135194 h 136817"/>
                <a:gd name="connsiteX6" fmla="*/ 11430 w 148423"/>
                <a:gd name="connsiteY6" fmla="*/ 136795 h 136817"/>
                <a:gd name="connsiteX7" fmla="*/ 114300 w 148423"/>
                <a:gd name="connsiteY7" fmla="*/ 81245 h 136817"/>
                <a:gd name="connsiteX8" fmla="*/ 147676 w 148423"/>
                <a:gd name="connsiteY8" fmla="*/ 16322 h 136817"/>
                <a:gd name="connsiteX9" fmla="*/ 143104 w 148423"/>
                <a:gd name="connsiteY9" fmla="*/ 1006 h 13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423" h="136817">
                  <a:moveTo>
                    <a:pt x="143104" y="1006"/>
                  </a:moveTo>
                  <a:cubicBezTo>
                    <a:pt x="135103" y="-2423"/>
                    <a:pt x="130531" y="3521"/>
                    <a:pt x="126873" y="9693"/>
                  </a:cubicBezTo>
                  <a:cubicBezTo>
                    <a:pt x="125959" y="11293"/>
                    <a:pt x="125730" y="13351"/>
                    <a:pt x="125273" y="15179"/>
                  </a:cubicBezTo>
                  <a:cubicBezTo>
                    <a:pt x="109957" y="72787"/>
                    <a:pt x="71780" y="106848"/>
                    <a:pt x="15088" y="121478"/>
                  </a:cubicBezTo>
                  <a:cubicBezTo>
                    <a:pt x="9373" y="122850"/>
                    <a:pt x="3658" y="124222"/>
                    <a:pt x="0" y="131537"/>
                  </a:cubicBezTo>
                  <a:cubicBezTo>
                    <a:pt x="1829" y="133823"/>
                    <a:pt x="2286" y="134966"/>
                    <a:pt x="2972" y="135194"/>
                  </a:cubicBezTo>
                  <a:cubicBezTo>
                    <a:pt x="5715" y="135880"/>
                    <a:pt x="8458" y="136566"/>
                    <a:pt x="11430" y="136795"/>
                  </a:cubicBezTo>
                  <a:cubicBezTo>
                    <a:pt x="56236" y="137709"/>
                    <a:pt x="86639" y="110963"/>
                    <a:pt x="114300" y="81245"/>
                  </a:cubicBezTo>
                  <a:cubicBezTo>
                    <a:pt x="130988" y="63185"/>
                    <a:pt x="141961" y="40783"/>
                    <a:pt x="147676" y="16322"/>
                  </a:cubicBezTo>
                  <a:cubicBezTo>
                    <a:pt x="148819" y="10836"/>
                    <a:pt x="149504" y="3749"/>
                    <a:pt x="143104" y="1006"/>
                  </a:cubicBezTo>
                  <a:close/>
                </a:path>
              </a:pathLst>
            </a:custGeom>
            <a:solidFill>
              <a:srgbClr val="000000"/>
            </a:solidFill>
            <a:ln w="2286" cap="flat">
              <a:noFill/>
              <a:prstDash val="solid"/>
              <a:miter/>
            </a:ln>
          </p:spPr>
          <p:txBody>
            <a:bodyPr rtlCol="0" anchor="ctr"/>
            <a:lstStyle/>
            <a:p>
              <a:endParaRPr lang="en-US"/>
            </a:p>
          </p:txBody>
        </p:sp>
        <p:sp>
          <p:nvSpPr>
            <p:cNvPr id="94" name="Freeform 157">
              <a:extLst>
                <a:ext uri="{FF2B5EF4-FFF2-40B4-BE49-F238E27FC236}">
                  <a16:creationId xmlns:a16="http://schemas.microsoft.com/office/drawing/2014/main" id="{2E568AB8-7C4C-EA9F-0405-6D0353DC804C}"/>
                </a:ext>
              </a:extLst>
            </p:cNvPr>
            <p:cNvSpPr/>
            <p:nvPr/>
          </p:nvSpPr>
          <p:spPr>
            <a:xfrm>
              <a:off x="3520947" y="6180886"/>
              <a:ext cx="174066" cy="19649"/>
            </a:xfrm>
            <a:custGeom>
              <a:avLst/>
              <a:gdLst>
                <a:gd name="connsiteX0" fmla="*/ 174067 w 174066"/>
                <a:gd name="connsiteY0" fmla="*/ 12573 h 19649"/>
                <a:gd name="connsiteX1" fmla="*/ 117145 w 174066"/>
                <a:gd name="connsiteY1" fmla="*/ 1143 h 19649"/>
                <a:gd name="connsiteX2" fmla="*/ 14275 w 174066"/>
                <a:gd name="connsiteY2" fmla="*/ 0 h 19649"/>
                <a:gd name="connsiteX3" fmla="*/ 102 w 174066"/>
                <a:gd name="connsiteY3" fmla="*/ 7772 h 19649"/>
                <a:gd name="connsiteX4" fmla="*/ 14047 w 174066"/>
                <a:gd name="connsiteY4" fmla="*/ 18974 h 19649"/>
                <a:gd name="connsiteX5" fmla="*/ 28677 w 174066"/>
                <a:gd name="connsiteY5" fmla="*/ 18974 h 19649"/>
                <a:gd name="connsiteX6" fmla="*/ 93142 w 174066"/>
                <a:gd name="connsiteY6" fmla="*/ 19202 h 19649"/>
                <a:gd name="connsiteX7" fmla="*/ 174067 w 174066"/>
                <a:gd name="connsiteY7" fmla="*/ 12573 h 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066" h="19649">
                  <a:moveTo>
                    <a:pt x="174067" y="12573"/>
                  </a:moveTo>
                  <a:cubicBezTo>
                    <a:pt x="152350" y="228"/>
                    <a:pt x="134519" y="1371"/>
                    <a:pt x="117145" y="1143"/>
                  </a:cubicBezTo>
                  <a:cubicBezTo>
                    <a:pt x="82855" y="457"/>
                    <a:pt x="48565" y="228"/>
                    <a:pt x="14275" y="0"/>
                  </a:cubicBezTo>
                  <a:cubicBezTo>
                    <a:pt x="8560" y="0"/>
                    <a:pt x="1017" y="686"/>
                    <a:pt x="102" y="7772"/>
                  </a:cubicBezTo>
                  <a:cubicBezTo>
                    <a:pt x="-1041" y="16916"/>
                    <a:pt x="7646" y="17831"/>
                    <a:pt x="14047" y="18974"/>
                  </a:cubicBezTo>
                  <a:cubicBezTo>
                    <a:pt x="18847" y="19888"/>
                    <a:pt x="23877" y="19431"/>
                    <a:pt x="28677" y="18974"/>
                  </a:cubicBezTo>
                  <a:cubicBezTo>
                    <a:pt x="50166" y="17602"/>
                    <a:pt x="71654" y="18059"/>
                    <a:pt x="93142" y="19202"/>
                  </a:cubicBezTo>
                  <a:cubicBezTo>
                    <a:pt x="118288" y="20117"/>
                    <a:pt x="143434" y="20345"/>
                    <a:pt x="174067" y="12573"/>
                  </a:cubicBezTo>
                  <a:close/>
                </a:path>
              </a:pathLst>
            </a:custGeom>
            <a:solidFill>
              <a:srgbClr val="000000"/>
            </a:solidFill>
            <a:ln w="2286" cap="flat">
              <a:noFill/>
              <a:prstDash val="solid"/>
              <a:miter/>
            </a:ln>
          </p:spPr>
          <p:txBody>
            <a:bodyPr rtlCol="0" anchor="ctr"/>
            <a:lstStyle/>
            <a:p>
              <a:endParaRPr lang="en-US"/>
            </a:p>
          </p:txBody>
        </p:sp>
        <p:sp>
          <p:nvSpPr>
            <p:cNvPr id="95" name="Freeform 158">
              <a:extLst>
                <a:ext uri="{FF2B5EF4-FFF2-40B4-BE49-F238E27FC236}">
                  <a16:creationId xmlns:a16="http://schemas.microsoft.com/office/drawing/2014/main" id="{BE4A0905-075B-5B85-E9E8-756EF98A5DD5}"/>
                </a:ext>
              </a:extLst>
            </p:cNvPr>
            <p:cNvSpPr/>
            <p:nvPr/>
          </p:nvSpPr>
          <p:spPr>
            <a:xfrm>
              <a:off x="2314720" y="6174987"/>
              <a:ext cx="138080" cy="22358"/>
            </a:xfrm>
            <a:custGeom>
              <a:avLst/>
              <a:gdLst>
                <a:gd name="connsiteX0" fmla="*/ 12808 w 138080"/>
                <a:gd name="connsiteY0" fmla="*/ 19387 h 22358"/>
                <a:gd name="connsiteX1" fmla="*/ 138081 w 138080"/>
                <a:gd name="connsiteY1" fmla="*/ 22359 h 22358"/>
                <a:gd name="connsiteX2" fmla="*/ 100133 w 138080"/>
                <a:gd name="connsiteY2" fmla="*/ 642 h 22358"/>
                <a:gd name="connsiteX3" fmla="*/ 12122 w 138080"/>
                <a:gd name="connsiteY3" fmla="*/ 413 h 22358"/>
                <a:gd name="connsiteX4" fmla="*/ 6 w 138080"/>
                <a:gd name="connsiteY4" fmla="*/ 10243 h 22358"/>
                <a:gd name="connsiteX5" fmla="*/ 12808 w 138080"/>
                <a:gd name="connsiteY5" fmla="*/ 19387 h 2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80" h="22358">
                  <a:moveTo>
                    <a:pt x="12808" y="19387"/>
                  </a:moveTo>
                  <a:cubicBezTo>
                    <a:pt x="54413" y="22816"/>
                    <a:pt x="96018" y="18930"/>
                    <a:pt x="138081" y="22359"/>
                  </a:cubicBezTo>
                  <a:cubicBezTo>
                    <a:pt x="128022" y="7729"/>
                    <a:pt x="114764" y="1328"/>
                    <a:pt x="100133" y="642"/>
                  </a:cubicBezTo>
                  <a:cubicBezTo>
                    <a:pt x="70872" y="-501"/>
                    <a:pt x="41383" y="185"/>
                    <a:pt x="12122" y="413"/>
                  </a:cubicBezTo>
                  <a:cubicBezTo>
                    <a:pt x="5721" y="413"/>
                    <a:pt x="-222" y="3385"/>
                    <a:pt x="6" y="10243"/>
                  </a:cubicBezTo>
                  <a:cubicBezTo>
                    <a:pt x="6" y="17558"/>
                    <a:pt x="6864" y="18930"/>
                    <a:pt x="12808" y="19387"/>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530978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95816" y="782630"/>
            <a:ext cx="8907855" cy="4519315"/>
          </a:xfrm>
        </p:spPr>
        <p:txBody>
          <a:bodyPr>
            <a:normAutofit/>
          </a:bodyPr>
          <a:lstStyle/>
          <a:p>
            <a:pPr marL="0" indent="0">
              <a:lnSpc>
                <a:spcPct val="100000"/>
              </a:lnSpc>
              <a:spcBef>
                <a:spcPts val="0"/>
              </a:spcBef>
            </a:pPr>
            <a:r>
              <a:rPr lang="en-GB" sz="2800" b="1" dirty="0"/>
              <a:t>A sense of safety varies through each stage of the travel process</a:t>
            </a:r>
            <a:endParaRPr lang="en-GB" sz="2800" b="1" i="0" dirty="0">
              <a:effectLst/>
            </a:endParaRPr>
          </a:p>
          <a:p>
            <a:pPr marL="0" indent="0">
              <a:lnSpc>
                <a:spcPct val="100000"/>
              </a:lnSpc>
              <a:spcBef>
                <a:spcPts val="0"/>
              </a:spcBef>
            </a:pPr>
            <a:endParaRPr lang="en-GB" b="0" i="0" dirty="0">
              <a:effectLst/>
            </a:endParaRPr>
          </a:p>
          <a:p>
            <a:pPr marL="0" indent="0">
              <a:lnSpc>
                <a:spcPct val="100000"/>
              </a:lnSpc>
              <a:spcBef>
                <a:spcPts val="0"/>
              </a:spcBef>
            </a:pPr>
            <a:endParaRPr lang="en-GB" b="0" i="0" dirty="0">
              <a:effectLst/>
            </a:endParaRPr>
          </a:p>
          <a:p>
            <a:pPr marL="0" indent="0">
              <a:lnSpc>
                <a:spcPct val="100000"/>
              </a:lnSpc>
              <a:spcBef>
                <a:spcPts val="0"/>
              </a:spcBef>
            </a:pPr>
            <a:r>
              <a:rPr lang="en-GB" dirty="0"/>
              <a:t>This study emphasizes intangibility in arguing that one's sense of safety varies throughout the travel process. Considering safety perceptions before, during, and after a trip unveils noteworthy topics that differ from stage to stage.</a:t>
            </a:r>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hlinkClick r:id="rId2"/>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Tree>
    <p:extLst>
      <p:ext uri="{BB962C8B-B14F-4D97-AF65-F5344CB8AC3E}">
        <p14:creationId xmlns:p14="http://schemas.microsoft.com/office/powerpoint/2010/main" val="14385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snow, nature, smoke, clouds&#10;&#10;Description automatically generated">
            <a:extLst>
              <a:ext uri="{FF2B5EF4-FFF2-40B4-BE49-F238E27FC236}">
                <a16:creationId xmlns:a16="http://schemas.microsoft.com/office/drawing/2014/main" id="{9C2A84ED-15D3-1829-B9C5-5F636BBACCB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9490" b="19490"/>
          <a:stretch>
            <a:fillRect/>
          </a:stretch>
        </p:blipFill>
        <p:spPr/>
      </p:pic>
      <p:sp>
        <p:nvSpPr>
          <p:cNvPr id="6" name="Text Placeholder 3">
            <a:extLst>
              <a:ext uri="{FF2B5EF4-FFF2-40B4-BE49-F238E27FC236}">
                <a16:creationId xmlns:a16="http://schemas.microsoft.com/office/drawing/2014/main" id="{92E43620-6B83-EC92-17A6-6ED3EF468DE1}"/>
              </a:ext>
            </a:extLst>
          </p:cNvPr>
          <p:cNvSpPr>
            <a:spLocks noGrp="1"/>
          </p:cNvSpPr>
          <p:nvPr>
            <p:ph type="body" sz="quarter" idx="16"/>
          </p:nvPr>
        </p:nvSpPr>
        <p:spPr>
          <a:xfrm>
            <a:off x="6420495" y="1328734"/>
            <a:ext cx="5113283" cy="1643066"/>
          </a:xfrm>
        </p:spPr>
        <p:txBody>
          <a:bodyPr>
            <a:normAutofit/>
          </a:bodyPr>
          <a:lstStyle/>
          <a:p>
            <a:r>
              <a:rPr lang="en-IE" sz="3200" dirty="0"/>
              <a:t>1.  Introduction to the Purpose of a Regional Crisis Management Plan</a:t>
            </a:r>
          </a:p>
        </p:txBody>
      </p:sp>
    </p:spTree>
    <p:extLst>
      <p:ext uri="{BB962C8B-B14F-4D97-AF65-F5344CB8AC3E}">
        <p14:creationId xmlns:p14="http://schemas.microsoft.com/office/powerpoint/2010/main" val="3278014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7B56909-3124-F73B-8635-825195FE2760}"/>
              </a:ext>
            </a:extLst>
          </p:cNvPr>
          <p:cNvSpPr>
            <a:spLocks noGrp="1"/>
          </p:cNvSpPr>
          <p:nvPr>
            <p:ph type="pic" sz="quarter" idx="10"/>
          </p:nvPr>
        </p:nvSpPr>
        <p:spPr/>
        <p:txBody>
          <a:bodyPr/>
          <a:lstStyle/>
          <a:p>
            <a:endParaRPr lang="en-IE"/>
          </a:p>
        </p:txBody>
      </p:sp>
      <p:sp>
        <p:nvSpPr>
          <p:cNvPr id="8" name="Text Placeholder 6">
            <a:extLst>
              <a:ext uri="{FF2B5EF4-FFF2-40B4-BE49-F238E27FC236}">
                <a16:creationId xmlns:a16="http://schemas.microsoft.com/office/drawing/2014/main" id="{F39236EF-FFCA-EF71-DA7F-260905354F4F}"/>
              </a:ext>
            </a:extLst>
          </p:cNvPr>
          <p:cNvSpPr>
            <a:spLocks noGrp="1"/>
          </p:cNvSpPr>
          <p:nvPr>
            <p:ph type="body" sz="quarter" idx="18"/>
          </p:nvPr>
        </p:nvSpPr>
        <p:spPr>
          <a:xfrm>
            <a:off x="609599" y="1199508"/>
            <a:ext cx="5391151" cy="3867704"/>
          </a:xfrm>
        </p:spPr>
        <p:txBody>
          <a:bodyPr>
            <a:noAutofit/>
          </a:bodyPr>
          <a:lstStyle/>
          <a:p>
            <a:pPr marL="0" indent="0" algn="l" fontAlgn="base">
              <a:lnSpc>
                <a:spcPct val="100000"/>
              </a:lnSpc>
              <a:spcBef>
                <a:spcPts val="0"/>
              </a:spcBef>
            </a:pPr>
            <a:r>
              <a:rPr lang="en-GB" sz="2000" dirty="0"/>
              <a:t>CM theories assume that a crisis situation progresses through a series of stages wherein appropriate and timely action can prevent a crisis. This section summarizes the tourism disaster management framework adopted from Faulkner</a:t>
            </a:r>
            <a:r>
              <a:rPr lang="en-GB" sz="2000" dirty="0">
                <a:hlinkClick r:id="rId2">
                  <a:extLst>
                    <a:ext uri="{A12FA001-AC4F-418D-AE19-62706E023703}">
                      <ahyp:hlinkClr xmlns:ahyp="http://schemas.microsoft.com/office/drawing/2018/hyperlinkcolor" val="tx"/>
                    </a:ext>
                  </a:extLst>
                </a:hlinkClick>
              </a:rPr>
              <a:t>’s (2001)</a:t>
            </a:r>
            <a:r>
              <a:rPr lang="en-GB" sz="2000" dirty="0"/>
              <a:t> study. This framework consists of six phases of the disaster process, elements of responses, and the principal ingredients, which are the outlining prerequisites of effective disaster management strategies. Such strategies should be based on potential disaster assessments’</a:t>
            </a:r>
          </a:p>
          <a:p>
            <a:pPr marL="0" indent="0" algn="l" fontAlgn="base">
              <a:lnSpc>
                <a:spcPct val="100000"/>
              </a:lnSpc>
              <a:spcBef>
                <a:spcPts val="0"/>
              </a:spcBef>
            </a:pPr>
            <a:endParaRPr lang="en-GB" sz="2000" dirty="0"/>
          </a:p>
          <a:p>
            <a:pPr marL="457200" indent="-457200" algn="l" fontAlgn="base">
              <a:lnSpc>
                <a:spcPct val="100000"/>
              </a:lnSpc>
              <a:spcBef>
                <a:spcPts val="0"/>
              </a:spcBef>
              <a:buFont typeface="+mj-lt"/>
              <a:buAutoNum type="arabicPeriod"/>
            </a:pPr>
            <a:r>
              <a:rPr lang="en-GB" sz="2000" dirty="0"/>
              <a:t>Pre-event </a:t>
            </a:r>
          </a:p>
          <a:p>
            <a:pPr marL="457200" indent="-457200" algn="l">
              <a:lnSpc>
                <a:spcPct val="100000"/>
              </a:lnSpc>
              <a:spcBef>
                <a:spcPts val="0"/>
              </a:spcBef>
              <a:buFont typeface="+mj-lt"/>
              <a:buAutoNum type="arabicPeriod"/>
            </a:pPr>
            <a:r>
              <a:rPr lang="en-GB" sz="2000" dirty="0"/>
              <a:t>Prodromal</a:t>
            </a:r>
          </a:p>
          <a:p>
            <a:pPr marL="457200" indent="-457200" algn="l">
              <a:lnSpc>
                <a:spcPct val="100000"/>
              </a:lnSpc>
              <a:spcBef>
                <a:spcPts val="0"/>
              </a:spcBef>
              <a:buFont typeface="+mj-lt"/>
              <a:buAutoNum type="arabicPeriod"/>
            </a:pPr>
            <a:r>
              <a:rPr lang="en-GB" sz="2000" dirty="0"/>
              <a:t>Emergency</a:t>
            </a:r>
          </a:p>
          <a:p>
            <a:pPr marL="457200" indent="-457200" algn="l">
              <a:lnSpc>
                <a:spcPct val="100000"/>
              </a:lnSpc>
              <a:spcBef>
                <a:spcPts val="0"/>
              </a:spcBef>
              <a:buFont typeface="+mj-lt"/>
              <a:buAutoNum type="arabicPeriod"/>
            </a:pPr>
            <a:r>
              <a:rPr lang="en-GB" sz="2000" dirty="0"/>
              <a:t>Intermediate</a:t>
            </a:r>
          </a:p>
          <a:p>
            <a:pPr marL="457200" indent="-457200" algn="l">
              <a:lnSpc>
                <a:spcPct val="100000"/>
              </a:lnSpc>
              <a:spcBef>
                <a:spcPts val="0"/>
              </a:spcBef>
              <a:buFont typeface="+mj-lt"/>
              <a:buAutoNum type="arabicPeriod"/>
            </a:pPr>
            <a:r>
              <a:rPr lang="en-GB" sz="2000" dirty="0"/>
              <a:t>Long-term (recovery)</a:t>
            </a:r>
          </a:p>
          <a:p>
            <a:pPr marL="457200" indent="-457200" algn="l">
              <a:lnSpc>
                <a:spcPct val="100000"/>
              </a:lnSpc>
              <a:spcBef>
                <a:spcPts val="0"/>
              </a:spcBef>
              <a:buFont typeface="+mj-lt"/>
              <a:buAutoNum type="arabicPeriod"/>
            </a:pPr>
            <a:r>
              <a:rPr lang="en-GB" sz="2000" dirty="0"/>
              <a:t>Resolution</a:t>
            </a:r>
          </a:p>
          <a:p>
            <a:pPr marL="0" indent="0" algn="l" fontAlgn="base">
              <a:lnSpc>
                <a:spcPct val="100000"/>
              </a:lnSpc>
              <a:spcBef>
                <a:spcPts val="0"/>
              </a:spcBef>
            </a:pPr>
            <a:endParaRPr lang="en-IE" sz="2000" dirty="0"/>
          </a:p>
        </p:txBody>
      </p:sp>
      <p:sp>
        <p:nvSpPr>
          <p:cNvPr id="9" name="Text Placeholder 5">
            <a:extLst>
              <a:ext uri="{FF2B5EF4-FFF2-40B4-BE49-F238E27FC236}">
                <a16:creationId xmlns:a16="http://schemas.microsoft.com/office/drawing/2014/main" id="{3A6D134A-C9E4-2B0C-D337-B910F7D714FA}"/>
              </a:ext>
            </a:extLst>
          </p:cNvPr>
          <p:cNvSpPr>
            <a:spLocks noGrp="1"/>
          </p:cNvSpPr>
          <p:nvPr>
            <p:ph type="body" sz="quarter" idx="16"/>
          </p:nvPr>
        </p:nvSpPr>
        <p:spPr>
          <a:xfrm>
            <a:off x="234817" y="145431"/>
            <a:ext cx="6157483" cy="582221"/>
          </a:xfrm>
        </p:spPr>
        <p:txBody>
          <a:bodyPr>
            <a:noAutofit/>
          </a:bodyPr>
          <a:lstStyle/>
          <a:p>
            <a:pPr algn="ctr"/>
            <a:r>
              <a:rPr lang="en-IE" sz="3200" dirty="0"/>
              <a:t>A Crisis Progresses Differently at Different Crisis Stages</a:t>
            </a:r>
          </a:p>
        </p:txBody>
      </p:sp>
      <p:pic>
        <p:nvPicPr>
          <p:cNvPr id="10" name="Picture 2">
            <a:hlinkClick r:id="rId3"/>
            <a:extLst>
              <a:ext uri="{FF2B5EF4-FFF2-40B4-BE49-F238E27FC236}">
                <a16:creationId xmlns:a16="http://schemas.microsoft.com/office/drawing/2014/main" id="{3D02F4CA-0CD2-C5AF-D662-D3182089A3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1743" y="251402"/>
            <a:ext cx="4871842" cy="51270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E304AA8-158F-62F9-D8D7-EE0182676DC9}"/>
              </a:ext>
            </a:extLst>
          </p:cNvPr>
          <p:cNvSpPr txBox="1"/>
          <p:nvPr/>
        </p:nvSpPr>
        <p:spPr>
          <a:xfrm>
            <a:off x="8315325" y="5591175"/>
            <a:ext cx="2362200" cy="369332"/>
          </a:xfrm>
          <a:prstGeom prst="rect">
            <a:avLst/>
          </a:prstGeom>
          <a:noFill/>
        </p:spPr>
        <p:txBody>
          <a:bodyPr wrap="square" rtlCol="0">
            <a:spAutoFit/>
          </a:bodyPr>
          <a:lstStyle/>
          <a:p>
            <a:pPr algn="ctr"/>
            <a:r>
              <a:rPr lang="en-IE" dirty="0">
                <a:solidFill>
                  <a:srgbClr val="086D6E"/>
                </a:solidFill>
                <a:hlinkClick r:id="rId3">
                  <a:extLst>
                    <a:ext uri="{A12FA001-AC4F-418D-AE19-62706E023703}">
                      <ahyp:hlinkClr xmlns:ahyp="http://schemas.microsoft.com/office/drawing/2018/hyperlinkcolor" val="tx"/>
                    </a:ext>
                  </a:extLst>
                </a:hlinkClick>
              </a:rPr>
              <a:t>Source</a:t>
            </a:r>
            <a:endParaRPr lang="en-IE" dirty="0">
              <a:solidFill>
                <a:srgbClr val="086D6E"/>
              </a:solidFill>
            </a:endParaRPr>
          </a:p>
        </p:txBody>
      </p:sp>
      <p:pic>
        <p:nvPicPr>
          <p:cNvPr id="12" name="Graphic 11" descr="Touchscreen with solid fill">
            <a:extLst>
              <a:ext uri="{FF2B5EF4-FFF2-40B4-BE49-F238E27FC236}">
                <a16:creationId xmlns:a16="http://schemas.microsoft.com/office/drawing/2014/main" id="{234AD3E1-06A8-BABC-9E20-7EDF63FDA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83784" y="5155203"/>
            <a:ext cx="914400" cy="914400"/>
          </a:xfrm>
          <a:prstGeom prst="rect">
            <a:avLst/>
          </a:prstGeom>
        </p:spPr>
      </p:pic>
    </p:spTree>
    <p:extLst>
      <p:ext uri="{BB962C8B-B14F-4D97-AF65-F5344CB8AC3E}">
        <p14:creationId xmlns:p14="http://schemas.microsoft.com/office/powerpoint/2010/main" val="3723008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nvGraphicFramePr>
        <p:xfrm>
          <a:off x="144703" y="118583"/>
          <a:ext cx="11712094" cy="6675120"/>
        </p:xfrm>
        <a:graphic>
          <a:graphicData uri="http://schemas.openxmlformats.org/drawingml/2006/table">
            <a:tbl>
              <a:tblPr firstRow="1" bandRow="1">
                <a:tableStyleId>{5C22544A-7EE6-4342-B048-85BDC9FD1C3A}</a:tableStyleId>
              </a:tblPr>
              <a:tblGrid>
                <a:gridCol w="1960322">
                  <a:extLst>
                    <a:ext uri="{9D8B030D-6E8A-4147-A177-3AD203B41FA5}">
                      <a16:colId xmlns:a16="http://schemas.microsoft.com/office/drawing/2014/main" val="3584008144"/>
                    </a:ext>
                  </a:extLst>
                </a:gridCol>
                <a:gridCol w="9751772">
                  <a:extLst>
                    <a:ext uri="{9D8B030D-6E8A-4147-A177-3AD203B41FA5}">
                      <a16:colId xmlns:a16="http://schemas.microsoft.com/office/drawing/2014/main" val="2583777858"/>
                    </a:ext>
                  </a:extLst>
                </a:gridCol>
              </a:tblGrid>
              <a:tr h="585793">
                <a:tc>
                  <a:txBody>
                    <a:bodyPr/>
                    <a:lstStyle/>
                    <a:p>
                      <a:r>
                        <a:rPr lang="en-IE" sz="2000" b="1" kern="1200" dirty="0">
                          <a:solidFill>
                            <a:schemeClr val="bg1"/>
                          </a:solidFill>
                          <a:latin typeface="+mn-lt"/>
                          <a:ea typeface="+mn-ea"/>
                          <a:cs typeface="+mn-cs"/>
                        </a:rPr>
                        <a:t>Stage 1</a:t>
                      </a:r>
                      <a:r>
                        <a:rPr lang="en-IE" sz="2000" b="0" kern="1200" dirty="0">
                          <a:solidFill>
                            <a:schemeClr val="bg1"/>
                          </a:solidFill>
                          <a:latin typeface="+mn-lt"/>
                          <a:ea typeface="+mn-ea"/>
                          <a:cs typeface="+mn-cs"/>
                        </a:rPr>
                        <a:t> </a:t>
                      </a:r>
                    </a:p>
                    <a:p>
                      <a:r>
                        <a:rPr lang="en-IE" sz="2000" b="0" kern="1200" dirty="0">
                          <a:solidFill>
                            <a:schemeClr val="bg1"/>
                          </a:solidFill>
                          <a:latin typeface="+mn-lt"/>
                          <a:ea typeface="+mn-ea"/>
                          <a:cs typeface="+mn-cs"/>
                        </a:rPr>
                        <a:t>Pre Event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r>
                        <a:rPr lang="en-GB" sz="1800" b="0" i="0" kern="1200" dirty="0">
                          <a:solidFill>
                            <a:schemeClr val="dk1"/>
                          </a:solidFill>
                          <a:effectLst/>
                          <a:latin typeface="+mn-lt"/>
                          <a:ea typeface="+mn-ea"/>
                          <a:cs typeface="+mn-cs"/>
                        </a:rPr>
                        <a:t>In the pre-event stage, all efforts must be directed at </a:t>
                      </a:r>
                      <a:r>
                        <a:rPr lang="en-GB" sz="1800" b="1" i="0" kern="1200" dirty="0">
                          <a:solidFill>
                            <a:srgbClr val="F27954"/>
                          </a:solidFill>
                          <a:effectLst/>
                          <a:latin typeface="+mn-lt"/>
                          <a:ea typeface="+mn-ea"/>
                          <a:cs typeface="+mn-cs"/>
                        </a:rPr>
                        <a:t>preventing the crisis from occurring. </a:t>
                      </a:r>
                      <a:r>
                        <a:rPr lang="en-GB" sz="1800" b="0" i="0" kern="1200" dirty="0">
                          <a:solidFill>
                            <a:schemeClr val="dk1"/>
                          </a:solidFill>
                          <a:effectLst/>
                          <a:latin typeface="+mn-lt"/>
                          <a:ea typeface="+mn-ea"/>
                          <a:cs typeface="+mn-cs"/>
                        </a:rPr>
                        <a:t>Risk and crisis management and planning are needed in this stage to </a:t>
                      </a:r>
                      <a:r>
                        <a:rPr lang="en-GB" sz="1800" b="1" i="0" kern="1200" dirty="0">
                          <a:solidFill>
                            <a:schemeClr val="dk1"/>
                          </a:solidFill>
                          <a:effectLst/>
                          <a:latin typeface="+mn-lt"/>
                          <a:ea typeface="+mn-ea"/>
                          <a:cs typeface="+mn-cs"/>
                        </a:rPr>
                        <a:t>mitigate the impact of the potential crisis</a:t>
                      </a:r>
                      <a:r>
                        <a:rPr lang="en-GB" sz="1800" b="0" i="0" kern="1200" dirty="0">
                          <a:solidFill>
                            <a:schemeClr val="dk1"/>
                          </a:solidFill>
                          <a:effectLst/>
                          <a:latin typeface="+mn-lt"/>
                          <a:ea typeface="+mn-ea"/>
                          <a:cs typeface="+mn-cs"/>
                        </a:rPr>
                        <a:t>. At this time, some </a:t>
                      </a:r>
                      <a:r>
                        <a:rPr lang="en-GB" sz="1800" b="1" i="0" kern="1200" dirty="0">
                          <a:solidFill>
                            <a:schemeClr val="dk1"/>
                          </a:solidFill>
                          <a:effectLst/>
                          <a:latin typeface="+mn-lt"/>
                          <a:ea typeface="+mn-ea"/>
                          <a:cs typeface="+mn-cs"/>
                        </a:rPr>
                        <a:t>protocols, coordination</a:t>
                      </a:r>
                      <a:r>
                        <a:rPr lang="en-GB" sz="1800" b="0" i="0" kern="1200" dirty="0">
                          <a:solidFill>
                            <a:schemeClr val="dk1"/>
                          </a:solidFill>
                          <a:effectLst/>
                          <a:latin typeface="+mn-lt"/>
                          <a:ea typeface="+mn-ea"/>
                          <a:cs typeface="+mn-cs"/>
                        </a:rPr>
                        <a:t>, and </a:t>
                      </a:r>
                      <a:r>
                        <a:rPr lang="en-GB" sz="1800" b="1" i="0" kern="1200" dirty="0">
                          <a:solidFill>
                            <a:schemeClr val="dk1"/>
                          </a:solidFill>
                          <a:effectLst/>
                          <a:latin typeface="+mn-lt"/>
                          <a:ea typeface="+mn-ea"/>
                          <a:cs typeface="+mn-cs"/>
                        </a:rPr>
                        <a:t>disaster team </a:t>
                      </a:r>
                      <a:r>
                        <a:rPr lang="en-GB" sz="1800" b="0" i="0" kern="1200" dirty="0">
                          <a:solidFill>
                            <a:schemeClr val="dk1"/>
                          </a:solidFill>
                          <a:effectLst/>
                          <a:latin typeface="+mn-lt"/>
                          <a:ea typeface="+mn-ea"/>
                          <a:cs typeface="+mn-cs"/>
                        </a:rPr>
                        <a:t>appointment should be established, and </a:t>
                      </a:r>
                      <a:r>
                        <a:rPr lang="en-GB" sz="1800" b="1" i="0" kern="1200" dirty="0">
                          <a:solidFill>
                            <a:schemeClr val="dk1"/>
                          </a:solidFill>
                          <a:effectLst/>
                          <a:latin typeface="+mn-lt"/>
                          <a:ea typeface="+mn-ea"/>
                          <a:cs typeface="+mn-cs"/>
                        </a:rPr>
                        <a:t>communication</a:t>
                      </a:r>
                      <a:r>
                        <a:rPr lang="en-GB" sz="1800" b="0" i="0" kern="1200" dirty="0">
                          <a:solidFill>
                            <a:schemeClr val="dk1"/>
                          </a:solidFill>
                          <a:effectLst/>
                          <a:latin typeface="+mn-lt"/>
                          <a:ea typeface="+mn-ea"/>
                          <a:cs typeface="+mn-cs"/>
                        </a:rPr>
                        <a:t> is essential for keeping everyone well informed.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500118"/>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kern="1200" dirty="0">
                          <a:solidFill>
                            <a:schemeClr val="bg1"/>
                          </a:solidFill>
                          <a:latin typeface="+mn-lt"/>
                          <a:ea typeface="+mn-ea"/>
                          <a:cs typeface="+mn-cs"/>
                        </a:rPr>
                        <a:t>Stage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bg1"/>
                          </a:solidFill>
                          <a:effectLst/>
                          <a:latin typeface="+mn-lt"/>
                          <a:ea typeface="+mn-ea"/>
                          <a:cs typeface="+mn-cs"/>
                        </a:rPr>
                        <a:t>Prodromal </a:t>
                      </a:r>
                    </a:p>
                    <a:p>
                      <a:endParaRPr lang="en-IE" sz="2000" b="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r>
                        <a:rPr lang="en-GB" sz="1800" b="0" i="0" kern="1200" dirty="0">
                          <a:solidFill>
                            <a:schemeClr val="dk1"/>
                          </a:solidFill>
                          <a:effectLst/>
                          <a:latin typeface="+mn-lt"/>
                          <a:ea typeface="+mn-ea"/>
                          <a:cs typeface="+mn-cs"/>
                        </a:rPr>
                        <a:t>In this stage, it is apparent that a </a:t>
                      </a:r>
                      <a:r>
                        <a:rPr lang="en-GB" sz="1800" b="1" i="0" kern="1200" dirty="0">
                          <a:solidFill>
                            <a:srgbClr val="F27954"/>
                          </a:solidFill>
                          <a:effectLst/>
                          <a:latin typeface="+mn-lt"/>
                          <a:ea typeface="+mn-ea"/>
                          <a:cs typeface="+mn-cs"/>
                        </a:rPr>
                        <a:t>crisis is imminent</a:t>
                      </a:r>
                      <a:r>
                        <a:rPr lang="en-GB" sz="1800" b="0" i="0" kern="1200" dirty="0">
                          <a:solidFill>
                            <a:schemeClr val="dk1"/>
                          </a:solidFill>
                          <a:effectLst/>
                          <a:latin typeface="+mn-lt"/>
                          <a:ea typeface="+mn-ea"/>
                          <a:cs typeface="+mn-cs"/>
                        </a:rPr>
                        <a:t>. Prevention is no longer possible, and </a:t>
                      </a:r>
                      <a:r>
                        <a:rPr lang="en-GB" sz="1800" b="1" i="0" kern="1200" dirty="0">
                          <a:solidFill>
                            <a:schemeClr val="dk1"/>
                          </a:solidFill>
                          <a:effectLst/>
                          <a:latin typeface="+mn-lt"/>
                          <a:ea typeface="+mn-ea"/>
                          <a:cs typeface="+mn-cs"/>
                        </a:rPr>
                        <a:t>mobilization and contingency plans </a:t>
                      </a:r>
                      <a:r>
                        <a:rPr lang="en-GB" sz="1800" b="0" i="0" kern="1200" dirty="0">
                          <a:solidFill>
                            <a:schemeClr val="dk1"/>
                          </a:solidFill>
                          <a:effectLst/>
                          <a:latin typeface="+mn-lt"/>
                          <a:ea typeface="+mn-ea"/>
                          <a:cs typeface="+mn-cs"/>
                        </a:rPr>
                        <a:t>are instead needed. Moreover, at this point, leaders should begin reviewing and revising their </a:t>
                      </a:r>
                      <a:r>
                        <a:rPr lang="en-GB" sz="1800" b="1" i="0" kern="1200" dirty="0">
                          <a:solidFill>
                            <a:schemeClr val="dk1"/>
                          </a:solidFill>
                          <a:effectLst/>
                          <a:latin typeface="+mn-lt"/>
                          <a:ea typeface="+mn-ea"/>
                          <a:cs typeface="+mn-cs"/>
                        </a:rPr>
                        <a:t>marketing and communication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kern="1200" dirty="0">
                          <a:solidFill>
                            <a:schemeClr val="bg1"/>
                          </a:solidFill>
                          <a:latin typeface="+mn-lt"/>
                          <a:ea typeface="+mn-ea"/>
                          <a:cs typeface="+mn-cs"/>
                        </a:rPr>
                        <a:t>Stage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bg1"/>
                          </a:solidFill>
                          <a:effectLst/>
                          <a:latin typeface="+mn-lt"/>
                          <a:ea typeface="+mn-ea"/>
                          <a:cs typeface="+mn-cs"/>
                        </a:rPr>
                        <a:t>Emergency </a:t>
                      </a:r>
                    </a:p>
                    <a:p>
                      <a:endParaRPr lang="en-IE" sz="2000" b="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r>
                        <a:rPr lang="en-GB" sz="1800" b="0" i="0" kern="1200" dirty="0">
                          <a:solidFill>
                            <a:schemeClr val="dk1"/>
                          </a:solidFill>
                          <a:effectLst/>
                          <a:latin typeface="+mn-lt"/>
                          <a:ea typeface="+mn-ea"/>
                          <a:cs typeface="+mn-cs"/>
                        </a:rPr>
                        <a:t>In the emergency stage, </a:t>
                      </a:r>
                      <a:r>
                        <a:rPr lang="en-GB" sz="1800" b="1" i="0" kern="1200" dirty="0">
                          <a:solidFill>
                            <a:srgbClr val="F27954"/>
                          </a:solidFill>
                          <a:effectLst/>
                          <a:latin typeface="+mn-lt"/>
                          <a:ea typeface="+mn-ea"/>
                          <a:cs typeface="+mn-cs"/>
                        </a:rPr>
                        <a:t>several impacts </a:t>
                      </a:r>
                      <a:r>
                        <a:rPr lang="en-GB" sz="1800" b="0" i="0" kern="1200" dirty="0">
                          <a:solidFill>
                            <a:schemeClr val="dk1"/>
                          </a:solidFill>
                          <a:effectLst/>
                          <a:latin typeface="+mn-lt"/>
                          <a:ea typeface="+mn-ea"/>
                          <a:cs typeface="+mn-cs"/>
                        </a:rPr>
                        <a:t>occur due to the crisis. </a:t>
                      </a:r>
                      <a:r>
                        <a:rPr lang="en-GB" sz="1800" b="1" i="0" kern="1200" dirty="0">
                          <a:solidFill>
                            <a:schemeClr val="dk1"/>
                          </a:solidFill>
                          <a:effectLst/>
                          <a:latin typeface="+mn-lt"/>
                          <a:ea typeface="+mn-ea"/>
                          <a:cs typeface="+mn-cs"/>
                        </a:rPr>
                        <a:t>Swift action </a:t>
                      </a:r>
                      <a:r>
                        <a:rPr lang="en-GB" sz="1800" b="0" i="0" kern="1200" dirty="0">
                          <a:solidFill>
                            <a:schemeClr val="dk1"/>
                          </a:solidFill>
                          <a:effectLst/>
                          <a:latin typeface="+mn-lt"/>
                          <a:ea typeface="+mn-ea"/>
                          <a:cs typeface="+mn-cs"/>
                        </a:rPr>
                        <a:t>is essential in this stage to </a:t>
                      </a:r>
                      <a:r>
                        <a:rPr lang="en-GB" sz="1800" b="1" i="0" kern="1200" dirty="0">
                          <a:solidFill>
                            <a:schemeClr val="dk1"/>
                          </a:solidFill>
                          <a:effectLst/>
                          <a:latin typeface="+mn-lt"/>
                          <a:ea typeface="+mn-ea"/>
                          <a:cs typeface="+mn-cs"/>
                        </a:rPr>
                        <a:t>protect the people, property, and establishments.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kern="1200" dirty="0">
                          <a:solidFill>
                            <a:schemeClr val="bg1"/>
                          </a:solidFill>
                          <a:latin typeface="+mn-lt"/>
                          <a:ea typeface="+mn-ea"/>
                          <a:cs typeface="+mn-cs"/>
                        </a:rPr>
                        <a:t>Stage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bg1"/>
                          </a:solidFill>
                          <a:effectLst/>
                          <a:latin typeface="+mn-lt"/>
                          <a:ea typeface="+mn-ea"/>
                          <a:cs typeface="+mn-cs"/>
                        </a:rPr>
                        <a:t>Intermediate </a:t>
                      </a:r>
                    </a:p>
                    <a:p>
                      <a:endParaRPr lang="en-IE" sz="2000" b="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r>
                        <a:rPr lang="en-GB" sz="1800" b="0" i="0" kern="1200" dirty="0">
                          <a:solidFill>
                            <a:schemeClr val="dk1"/>
                          </a:solidFill>
                          <a:effectLst/>
                          <a:latin typeface="+mn-lt"/>
                          <a:ea typeface="+mn-ea"/>
                          <a:cs typeface="+mn-cs"/>
                        </a:rPr>
                        <a:t>Immediate actions are needed in this stage to </a:t>
                      </a:r>
                      <a:r>
                        <a:rPr lang="en-GB" sz="1800" b="1" i="0" kern="1200" dirty="0">
                          <a:solidFill>
                            <a:srgbClr val="F27954"/>
                          </a:solidFill>
                          <a:effectLst/>
                          <a:latin typeface="+mn-lt"/>
                          <a:ea typeface="+mn-ea"/>
                          <a:cs typeface="+mn-cs"/>
                        </a:rPr>
                        <a:t>return to normality</a:t>
                      </a:r>
                      <a:r>
                        <a:rPr lang="en-GB" sz="1800" b="0" i="0" kern="1200" dirty="0">
                          <a:solidFill>
                            <a:schemeClr val="dk1"/>
                          </a:solidFill>
                          <a:effectLst/>
                          <a:latin typeface="+mn-lt"/>
                          <a:ea typeface="+mn-ea"/>
                          <a:cs typeface="+mn-cs"/>
                        </a:rPr>
                        <a:t>. The main focus is to </a:t>
                      </a:r>
                      <a:r>
                        <a:rPr lang="en-GB" sz="1800" b="1" i="0" kern="1200" dirty="0">
                          <a:solidFill>
                            <a:schemeClr val="dk1"/>
                          </a:solidFill>
                          <a:effectLst/>
                          <a:latin typeface="+mn-lt"/>
                          <a:ea typeface="+mn-ea"/>
                          <a:cs typeface="+mn-cs"/>
                        </a:rPr>
                        <a:t>plan a recovery </a:t>
                      </a:r>
                      <a:r>
                        <a:rPr lang="en-GB" sz="1800" b="0" i="0" kern="1200" dirty="0">
                          <a:solidFill>
                            <a:schemeClr val="dk1"/>
                          </a:solidFill>
                          <a:effectLst/>
                          <a:latin typeface="+mn-lt"/>
                          <a:ea typeface="+mn-ea"/>
                          <a:cs typeface="+mn-cs"/>
                        </a:rPr>
                        <a:t>step. Address the short-term and intermediate </a:t>
                      </a:r>
                      <a:r>
                        <a:rPr lang="en-GB" sz="1800" b="1" i="0" kern="1200" dirty="0">
                          <a:solidFill>
                            <a:schemeClr val="dk1"/>
                          </a:solidFill>
                          <a:effectLst/>
                          <a:latin typeface="+mn-lt"/>
                          <a:ea typeface="+mn-ea"/>
                          <a:cs typeface="+mn-cs"/>
                        </a:rPr>
                        <a:t>needs of employees</a:t>
                      </a:r>
                      <a:r>
                        <a:rPr lang="en-GB" sz="1800" b="0" i="0" kern="1200" dirty="0">
                          <a:solidFill>
                            <a:schemeClr val="dk1"/>
                          </a:solidFill>
                          <a:effectLst/>
                          <a:latin typeface="+mn-lt"/>
                          <a:ea typeface="+mn-ea"/>
                          <a:cs typeface="+mn-cs"/>
                        </a:rPr>
                        <a:t>. Clear </a:t>
                      </a:r>
                      <a:r>
                        <a:rPr lang="en-GB" sz="1800" b="1" i="0" kern="1200" dirty="0">
                          <a:solidFill>
                            <a:schemeClr val="dk1"/>
                          </a:solidFill>
                          <a:effectLst/>
                          <a:latin typeface="+mn-lt"/>
                          <a:ea typeface="+mn-ea"/>
                          <a:cs typeface="+mn-cs"/>
                        </a:rPr>
                        <a:t>media communication</a:t>
                      </a:r>
                      <a:r>
                        <a:rPr lang="en-GB" sz="1800" b="0" i="0" kern="1200" dirty="0">
                          <a:solidFill>
                            <a:schemeClr val="dk1"/>
                          </a:solidFill>
                          <a:effectLst/>
                          <a:latin typeface="+mn-lt"/>
                          <a:ea typeface="+mn-ea"/>
                          <a:cs typeface="+mn-cs"/>
                        </a:rPr>
                        <a:t> is also crucial in this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7975318"/>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kern="1200" dirty="0">
                          <a:solidFill>
                            <a:schemeClr val="bg1"/>
                          </a:solidFill>
                          <a:latin typeface="+mn-lt"/>
                          <a:ea typeface="+mn-ea"/>
                          <a:cs typeface="+mn-cs"/>
                        </a:rPr>
                        <a:t>Stage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bg1"/>
                          </a:solidFill>
                          <a:effectLst/>
                          <a:latin typeface="+mn-lt"/>
                          <a:ea typeface="+mn-ea"/>
                          <a:cs typeface="+mn-cs"/>
                        </a:rPr>
                        <a:t>Long-term (recovery) </a:t>
                      </a:r>
                    </a:p>
                    <a:p>
                      <a:endParaRPr lang="en-IE" sz="2000" b="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r>
                        <a:rPr lang="en-GB" sz="1800" b="0" i="0" kern="1200" dirty="0">
                          <a:solidFill>
                            <a:schemeClr val="dk1"/>
                          </a:solidFill>
                          <a:effectLst/>
                          <a:latin typeface="+mn-lt"/>
                          <a:ea typeface="+mn-ea"/>
                          <a:cs typeface="+mn-cs"/>
                        </a:rPr>
                        <a:t>This stage is a </a:t>
                      </a:r>
                      <a:r>
                        <a:rPr lang="en-GB" sz="1800" b="1" i="0" kern="1200" dirty="0">
                          <a:solidFill>
                            <a:srgbClr val="F27954"/>
                          </a:solidFill>
                          <a:effectLst/>
                          <a:latin typeface="+mn-lt"/>
                          <a:ea typeface="+mn-ea"/>
                          <a:cs typeface="+mn-cs"/>
                        </a:rPr>
                        <a:t>continuation of step 4; </a:t>
                      </a:r>
                      <a:r>
                        <a:rPr lang="en-GB" sz="1800" b="0" i="0" kern="1200" dirty="0">
                          <a:solidFill>
                            <a:schemeClr val="dk1"/>
                          </a:solidFill>
                          <a:effectLst/>
                          <a:latin typeface="+mn-lt"/>
                          <a:ea typeface="+mn-ea"/>
                          <a:cs typeface="+mn-cs"/>
                        </a:rPr>
                        <a:t>nevertheless, it requires swift action to implement the plan formulated in the intermediate stage. Leaders begin to conduct </a:t>
                      </a:r>
                      <a:r>
                        <a:rPr lang="en-GB" sz="1800" b="1" i="0" kern="1200" dirty="0">
                          <a:solidFill>
                            <a:schemeClr val="dk1"/>
                          </a:solidFill>
                          <a:effectLst/>
                          <a:latin typeface="+mn-lt"/>
                          <a:ea typeface="+mn-ea"/>
                          <a:cs typeface="+mn-cs"/>
                        </a:rPr>
                        <a:t>self-assessment, analysis, and healing</a:t>
                      </a:r>
                      <a:r>
                        <a:rPr lang="en-GB" sz="1800" b="0" i="0" kern="1200" dirty="0">
                          <a:solidFill>
                            <a:schemeClr val="dk1"/>
                          </a:solidFill>
                          <a:effectLst/>
                          <a:latin typeface="+mn-lt"/>
                          <a:ea typeface="+mn-ea"/>
                          <a:cs typeface="+mn-cs"/>
                        </a:rPr>
                        <a:t>. The main point is to engage in </a:t>
                      </a:r>
                      <a:r>
                        <a:rPr lang="en-GB" sz="1800" b="1" i="0" kern="1200" dirty="0">
                          <a:solidFill>
                            <a:schemeClr val="dk1"/>
                          </a:solidFill>
                          <a:effectLst/>
                          <a:latin typeface="+mn-lt"/>
                          <a:ea typeface="+mn-ea"/>
                          <a:cs typeface="+mn-cs"/>
                        </a:rPr>
                        <a:t>reconstruction and reassessment</a:t>
                      </a:r>
                      <a:r>
                        <a:rPr lang="en-GB" sz="1800" b="0" i="0" kern="1200" dirty="0">
                          <a:solidFill>
                            <a:schemeClr val="dk1"/>
                          </a:solidFill>
                          <a:effectLst/>
                          <a:latin typeface="+mn-lt"/>
                          <a:ea typeface="+mn-ea"/>
                          <a:cs typeface="+mn-cs"/>
                        </a:rPr>
                        <a:t>, </a:t>
                      </a:r>
                      <a:r>
                        <a:rPr lang="en-GB" sz="1800" b="1" i="0" kern="1200" dirty="0">
                          <a:solidFill>
                            <a:schemeClr val="dk1"/>
                          </a:solidFill>
                          <a:effectLst/>
                          <a:latin typeface="+mn-lt"/>
                          <a:ea typeface="+mn-ea"/>
                          <a:cs typeface="+mn-cs"/>
                        </a:rPr>
                        <a:t>correct any environmental problems</a:t>
                      </a:r>
                      <a:r>
                        <a:rPr lang="en-GB" sz="1800" b="0" i="0" kern="1200" dirty="0">
                          <a:solidFill>
                            <a:schemeClr val="dk1"/>
                          </a:solidFill>
                          <a:effectLst/>
                          <a:latin typeface="+mn-lt"/>
                          <a:ea typeface="+mn-ea"/>
                          <a:cs typeface="+mn-cs"/>
                        </a:rPr>
                        <a:t>, and </a:t>
                      </a:r>
                      <a:r>
                        <a:rPr lang="en-GB" sz="1800" b="1" i="0" kern="1200" dirty="0">
                          <a:solidFill>
                            <a:schemeClr val="dk1"/>
                          </a:solidFill>
                          <a:effectLst/>
                          <a:latin typeface="+mn-lt"/>
                          <a:ea typeface="+mn-ea"/>
                          <a:cs typeface="+mn-cs"/>
                        </a:rPr>
                        <a:t>reinvestigate</a:t>
                      </a:r>
                      <a:r>
                        <a:rPr lang="en-GB" sz="1800" b="0" i="0" kern="1200" dirty="0">
                          <a:solidFill>
                            <a:schemeClr val="dk1"/>
                          </a:solidFill>
                          <a:effectLst/>
                          <a:latin typeface="+mn-lt"/>
                          <a:ea typeface="+mn-ea"/>
                          <a:cs typeface="+mn-cs"/>
                        </a:rPr>
                        <a:t> (and debrief) strategies. The practice example is the </a:t>
                      </a:r>
                      <a:r>
                        <a:rPr lang="en-GB" sz="1800" b="1" i="0" kern="1200" dirty="0">
                          <a:solidFill>
                            <a:schemeClr val="dk1"/>
                          </a:solidFill>
                          <a:effectLst/>
                          <a:latin typeface="+mn-lt"/>
                          <a:ea typeface="+mn-ea"/>
                          <a:cs typeface="+mn-cs"/>
                        </a:rPr>
                        <a:t>rebuilding and reconstruction </a:t>
                      </a:r>
                      <a:r>
                        <a:rPr lang="en-GB" sz="1800" b="0" i="0" kern="1200" dirty="0">
                          <a:solidFill>
                            <a:schemeClr val="dk1"/>
                          </a:solidFill>
                          <a:effectLst/>
                          <a:latin typeface="+mn-lt"/>
                          <a:ea typeface="+mn-ea"/>
                          <a:cs typeface="+mn-cs"/>
                        </a:rPr>
                        <a:t>of damaged infrastructure and environmental areas.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1011420"/>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kern="1200" dirty="0">
                          <a:solidFill>
                            <a:schemeClr val="bg1"/>
                          </a:solidFill>
                          <a:latin typeface="+mn-lt"/>
                          <a:ea typeface="+mn-ea"/>
                          <a:cs typeface="+mn-cs"/>
                        </a:rPr>
                        <a:t>Stage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bg1"/>
                          </a:solidFill>
                          <a:effectLst/>
                          <a:latin typeface="+mn-lt"/>
                          <a:ea typeface="+mn-ea"/>
                          <a:cs typeface="+mn-cs"/>
                        </a:rPr>
                        <a:t>Resolution </a:t>
                      </a:r>
                    </a:p>
                    <a:p>
                      <a:endParaRPr lang="en-IE" sz="2000" b="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86D6E"/>
                    </a:solidFill>
                  </a:tcPr>
                </a:tc>
                <a:tc>
                  <a:txBody>
                    <a:bodyPr/>
                    <a:lstStyle/>
                    <a:p>
                      <a:r>
                        <a:rPr lang="en-GB" sz="1800" b="0" i="0" kern="1200" dirty="0">
                          <a:solidFill>
                            <a:schemeClr val="dk1"/>
                          </a:solidFill>
                          <a:effectLst/>
                          <a:latin typeface="+mn-lt"/>
                          <a:ea typeface="+mn-ea"/>
                          <a:cs typeface="+mn-cs"/>
                        </a:rPr>
                        <a:t>In this stage, all efforts are directed to </a:t>
                      </a:r>
                      <a:r>
                        <a:rPr lang="en-GB" sz="1800" b="1" i="0" kern="1200" dirty="0">
                          <a:solidFill>
                            <a:srgbClr val="F27954"/>
                          </a:solidFill>
                          <a:effectLst/>
                          <a:latin typeface="+mn-lt"/>
                          <a:ea typeface="+mn-ea"/>
                          <a:cs typeface="+mn-cs"/>
                        </a:rPr>
                        <a:t>return to the former routine</a:t>
                      </a:r>
                      <a:r>
                        <a:rPr lang="en-GB" sz="1800" b="0" i="0" kern="1200" dirty="0">
                          <a:solidFill>
                            <a:schemeClr val="dk1"/>
                          </a:solidFill>
                          <a:effectLst/>
                          <a:latin typeface="+mn-lt"/>
                          <a:ea typeface="+mn-ea"/>
                          <a:cs typeface="+mn-cs"/>
                        </a:rPr>
                        <a:t>, as well as to </a:t>
                      </a:r>
                      <a:r>
                        <a:rPr lang="en-GB" sz="1800" b="1" i="0" kern="1200" dirty="0">
                          <a:solidFill>
                            <a:schemeClr val="dk1"/>
                          </a:solidFill>
                          <a:effectLst/>
                          <a:latin typeface="+mn-lt"/>
                          <a:ea typeface="+mn-ea"/>
                          <a:cs typeface="+mn-cs"/>
                        </a:rPr>
                        <a:t>review the decisions </a:t>
                      </a:r>
                      <a:r>
                        <a:rPr lang="en-GB" sz="1800" b="0" i="0" kern="1200" dirty="0">
                          <a:solidFill>
                            <a:schemeClr val="dk1"/>
                          </a:solidFill>
                          <a:effectLst/>
                          <a:latin typeface="+mn-lt"/>
                          <a:ea typeface="+mn-ea"/>
                          <a:cs typeface="+mn-cs"/>
                        </a:rPr>
                        <a:t>made and enforced by the team. </a:t>
                      </a:r>
                      <a:r>
                        <a:rPr lang="en-GB" sz="1800" b="1" i="0" kern="1200" dirty="0">
                          <a:solidFill>
                            <a:schemeClr val="dk1"/>
                          </a:solidFill>
                          <a:effectLst/>
                          <a:latin typeface="+mn-lt"/>
                          <a:ea typeface="+mn-ea"/>
                          <a:cs typeface="+mn-cs"/>
                        </a:rPr>
                        <a:t>Procedural improvement </a:t>
                      </a:r>
                      <a:r>
                        <a:rPr lang="en-GB" sz="1800" b="0" i="0" kern="1200" dirty="0">
                          <a:solidFill>
                            <a:schemeClr val="dk1"/>
                          </a:solidFill>
                          <a:effectLst/>
                          <a:latin typeface="+mn-lt"/>
                          <a:ea typeface="+mn-ea"/>
                          <a:cs typeface="+mn-cs"/>
                        </a:rPr>
                        <a:t>is also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977624"/>
                  </a:ext>
                </a:extLst>
              </a:tr>
            </a:tbl>
          </a:graphicData>
        </a:graphic>
      </p:graphicFrame>
    </p:spTree>
    <p:extLst>
      <p:ext uri="{BB962C8B-B14F-4D97-AF65-F5344CB8AC3E}">
        <p14:creationId xmlns:p14="http://schemas.microsoft.com/office/powerpoint/2010/main" val="3715423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090D60C-FC92-5475-AEEA-990B5EF6873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9828" t="22557" r="18854" b="16997"/>
          <a:stretch/>
        </p:blipFill>
        <p:spPr bwMode="auto">
          <a:xfrm>
            <a:off x="3154680" y="1532291"/>
            <a:ext cx="5882640" cy="412727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F0036DE-CAD4-A5A0-88AD-0DEE6BE32183}"/>
              </a:ext>
            </a:extLst>
          </p:cNvPr>
          <p:cNvGrpSpPr/>
          <p:nvPr/>
        </p:nvGrpSpPr>
        <p:grpSpPr>
          <a:xfrm>
            <a:off x="10421641" y="5120370"/>
            <a:ext cx="1564178" cy="1191416"/>
            <a:chOff x="4551558" y="5731341"/>
            <a:chExt cx="1564178" cy="1191416"/>
          </a:xfrm>
        </p:grpSpPr>
        <p:pic>
          <p:nvPicPr>
            <p:cNvPr id="4" name="Graphic 3" descr="Touchscreen with solid fill">
              <a:extLst>
                <a:ext uri="{FF2B5EF4-FFF2-40B4-BE49-F238E27FC236}">
                  <a16:creationId xmlns:a16="http://schemas.microsoft.com/office/drawing/2014/main" id="{D791C2AD-E3DA-F96E-8311-098B711BD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5145" y="5731341"/>
              <a:ext cx="914400" cy="914400"/>
            </a:xfrm>
            <a:prstGeom prst="rect">
              <a:avLst/>
            </a:prstGeom>
          </p:spPr>
        </p:pic>
        <p:sp>
          <p:nvSpPr>
            <p:cNvPr id="5" name="Text Placeholder 5">
              <a:hlinkClick r:id="rId6"/>
              <a:extLst>
                <a:ext uri="{FF2B5EF4-FFF2-40B4-BE49-F238E27FC236}">
                  <a16:creationId xmlns:a16="http://schemas.microsoft.com/office/drawing/2014/main" id="{EEDFE724-3D3E-CFC8-83A0-3FBE790A076C}"/>
                </a:ext>
              </a:extLst>
            </p:cNvPr>
            <p:cNvSpPr txBox="1">
              <a:spLocks/>
            </p:cNvSpPr>
            <p:nvPr/>
          </p:nvSpPr>
          <p:spPr>
            <a:xfrm>
              <a:off x="4551558" y="6578733"/>
              <a:ext cx="1564178" cy="344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000" b="1" dirty="0">
                  <a:solidFill>
                    <a:srgbClr val="F37C57"/>
                  </a:solidFill>
                  <a:hlinkClick r:id="rId7">
                    <a:extLst>
                      <a:ext uri="{A12FA001-AC4F-418D-AE19-62706E023703}">
                        <ahyp:hlinkClr xmlns:ahyp="http://schemas.microsoft.com/office/drawing/2018/hyperlinkcolor" val="tx"/>
                      </a:ext>
                    </a:extLst>
                  </a:hlinkClick>
                </a:rPr>
                <a:t>Source</a:t>
              </a:r>
              <a:endParaRPr lang="en-IE" sz="1000" b="1" dirty="0">
                <a:solidFill>
                  <a:srgbClr val="F37C57"/>
                </a:solidFill>
              </a:endParaRPr>
            </a:p>
          </p:txBody>
        </p:sp>
      </p:grpSp>
      <p:sp>
        <p:nvSpPr>
          <p:cNvPr id="11" name="Text Placeholder 5">
            <a:extLst>
              <a:ext uri="{FF2B5EF4-FFF2-40B4-BE49-F238E27FC236}">
                <a16:creationId xmlns:a16="http://schemas.microsoft.com/office/drawing/2014/main" id="{D8822762-1588-2AF3-AC14-F7E02BE6DD82}"/>
              </a:ext>
            </a:extLst>
          </p:cNvPr>
          <p:cNvSpPr txBox="1">
            <a:spLocks/>
          </p:cNvSpPr>
          <p:nvPr/>
        </p:nvSpPr>
        <p:spPr>
          <a:xfrm>
            <a:off x="2749122" y="102601"/>
            <a:ext cx="6412299" cy="86861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2800" b="1" dirty="0">
                <a:solidFill>
                  <a:srgbClr val="F37C57"/>
                </a:solidFill>
              </a:rPr>
              <a:t>Incident response planning</a:t>
            </a:r>
          </a:p>
        </p:txBody>
      </p:sp>
      <p:sp>
        <p:nvSpPr>
          <p:cNvPr id="12" name="Text Placeholder 5">
            <a:extLst>
              <a:ext uri="{FF2B5EF4-FFF2-40B4-BE49-F238E27FC236}">
                <a16:creationId xmlns:a16="http://schemas.microsoft.com/office/drawing/2014/main" id="{70C21356-7246-2AC4-FEA6-2D69A729899F}"/>
              </a:ext>
            </a:extLst>
          </p:cNvPr>
          <p:cNvSpPr txBox="1">
            <a:spLocks/>
          </p:cNvSpPr>
          <p:nvPr/>
        </p:nvSpPr>
        <p:spPr>
          <a:xfrm>
            <a:off x="3059125" y="1408942"/>
            <a:ext cx="162519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Event occurs</a:t>
            </a:r>
          </a:p>
        </p:txBody>
      </p:sp>
      <p:sp>
        <p:nvSpPr>
          <p:cNvPr id="13" name="Text Placeholder 5">
            <a:extLst>
              <a:ext uri="{FF2B5EF4-FFF2-40B4-BE49-F238E27FC236}">
                <a16:creationId xmlns:a16="http://schemas.microsoft.com/office/drawing/2014/main" id="{B9A182D8-3F22-870B-716B-FDB12E32A730}"/>
              </a:ext>
            </a:extLst>
          </p:cNvPr>
          <p:cNvSpPr txBox="1">
            <a:spLocks/>
          </p:cNvSpPr>
          <p:nvPr/>
        </p:nvSpPr>
        <p:spPr>
          <a:xfrm>
            <a:off x="1694329" y="3220357"/>
            <a:ext cx="9368118" cy="86861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2800" b="1" dirty="0">
                <a:solidFill>
                  <a:srgbClr val="F37C57"/>
                </a:solidFill>
              </a:rPr>
              <a:t>Timeline from securing incident to business continuity</a:t>
            </a:r>
          </a:p>
        </p:txBody>
      </p:sp>
      <p:sp>
        <p:nvSpPr>
          <p:cNvPr id="14" name="Text Placeholder 5">
            <a:extLst>
              <a:ext uri="{FF2B5EF4-FFF2-40B4-BE49-F238E27FC236}">
                <a16:creationId xmlns:a16="http://schemas.microsoft.com/office/drawing/2014/main" id="{FE2CFDCA-1A65-BBB1-F4B6-1A8469EE519E}"/>
              </a:ext>
            </a:extLst>
          </p:cNvPr>
          <p:cNvSpPr txBox="1">
            <a:spLocks/>
          </p:cNvSpPr>
          <p:nvPr/>
        </p:nvSpPr>
        <p:spPr>
          <a:xfrm>
            <a:off x="3854824" y="2821870"/>
            <a:ext cx="186736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What do we do?</a:t>
            </a:r>
          </a:p>
        </p:txBody>
      </p:sp>
      <p:sp>
        <p:nvSpPr>
          <p:cNvPr id="15" name="Text Placeholder 5">
            <a:extLst>
              <a:ext uri="{FF2B5EF4-FFF2-40B4-BE49-F238E27FC236}">
                <a16:creationId xmlns:a16="http://schemas.microsoft.com/office/drawing/2014/main" id="{78E019E3-D8FE-D4C7-BCF9-24109DD5F621}"/>
              </a:ext>
            </a:extLst>
          </p:cNvPr>
          <p:cNvSpPr txBox="1">
            <a:spLocks/>
          </p:cNvSpPr>
          <p:nvPr/>
        </p:nvSpPr>
        <p:spPr>
          <a:xfrm>
            <a:off x="5250982" y="894320"/>
            <a:ext cx="162519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Launch incident response plan</a:t>
            </a:r>
          </a:p>
        </p:txBody>
      </p:sp>
      <p:sp>
        <p:nvSpPr>
          <p:cNvPr id="16" name="Text Placeholder 5">
            <a:extLst>
              <a:ext uri="{FF2B5EF4-FFF2-40B4-BE49-F238E27FC236}">
                <a16:creationId xmlns:a16="http://schemas.microsoft.com/office/drawing/2014/main" id="{AE515797-6973-3A18-F1EB-704F5A2706B0}"/>
              </a:ext>
            </a:extLst>
          </p:cNvPr>
          <p:cNvSpPr txBox="1">
            <a:spLocks/>
          </p:cNvSpPr>
          <p:nvPr/>
        </p:nvSpPr>
        <p:spPr>
          <a:xfrm>
            <a:off x="7138902" y="714440"/>
            <a:ext cx="2303976"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Decide next steps: </a:t>
            </a:r>
            <a:r>
              <a:rPr lang="en-IE" sz="1800" dirty="0">
                <a:solidFill>
                  <a:srgbClr val="79527B"/>
                </a:solidFill>
              </a:rPr>
              <a:t>BD/DR plan, evacuation plan, stand down, other</a:t>
            </a:r>
          </a:p>
        </p:txBody>
      </p:sp>
      <p:sp>
        <p:nvSpPr>
          <p:cNvPr id="17" name="Text Placeholder 5">
            <a:extLst>
              <a:ext uri="{FF2B5EF4-FFF2-40B4-BE49-F238E27FC236}">
                <a16:creationId xmlns:a16="http://schemas.microsoft.com/office/drawing/2014/main" id="{A95DF77E-8C00-7888-286D-69CB0201E384}"/>
              </a:ext>
            </a:extLst>
          </p:cNvPr>
          <p:cNvSpPr txBox="1">
            <a:spLocks/>
          </p:cNvSpPr>
          <p:nvPr/>
        </p:nvSpPr>
        <p:spPr>
          <a:xfrm>
            <a:off x="5765123" y="2850006"/>
            <a:ext cx="2432144"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Perform actions from incident response plan</a:t>
            </a:r>
          </a:p>
        </p:txBody>
      </p:sp>
      <p:sp>
        <p:nvSpPr>
          <p:cNvPr id="18" name="Text Placeholder 5">
            <a:extLst>
              <a:ext uri="{FF2B5EF4-FFF2-40B4-BE49-F238E27FC236}">
                <a16:creationId xmlns:a16="http://schemas.microsoft.com/office/drawing/2014/main" id="{CF4B9F7F-451D-BADA-AE32-6159C98EC989}"/>
              </a:ext>
            </a:extLst>
          </p:cNvPr>
          <p:cNvSpPr txBox="1">
            <a:spLocks/>
          </p:cNvSpPr>
          <p:nvPr/>
        </p:nvSpPr>
        <p:spPr>
          <a:xfrm>
            <a:off x="3059125" y="4329600"/>
            <a:ext cx="162519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Event occurs</a:t>
            </a:r>
          </a:p>
        </p:txBody>
      </p:sp>
      <p:sp>
        <p:nvSpPr>
          <p:cNvPr id="19" name="Text Placeholder 5">
            <a:extLst>
              <a:ext uri="{FF2B5EF4-FFF2-40B4-BE49-F238E27FC236}">
                <a16:creationId xmlns:a16="http://schemas.microsoft.com/office/drawing/2014/main" id="{684834B8-701E-780C-4CCB-F799088119F7}"/>
              </a:ext>
            </a:extLst>
          </p:cNvPr>
          <p:cNvSpPr txBox="1">
            <a:spLocks/>
          </p:cNvSpPr>
          <p:nvPr/>
        </p:nvSpPr>
        <p:spPr>
          <a:xfrm>
            <a:off x="4163439" y="4431200"/>
            <a:ext cx="162519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Incident management</a:t>
            </a:r>
          </a:p>
        </p:txBody>
      </p:sp>
      <p:sp>
        <p:nvSpPr>
          <p:cNvPr id="20" name="Text Placeholder 5">
            <a:extLst>
              <a:ext uri="{FF2B5EF4-FFF2-40B4-BE49-F238E27FC236}">
                <a16:creationId xmlns:a16="http://schemas.microsoft.com/office/drawing/2014/main" id="{BDB66231-D8AE-16C6-EEE3-BB103A24A515}"/>
              </a:ext>
            </a:extLst>
          </p:cNvPr>
          <p:cNvSpPr txBox="1">
            <a:spLocks/>
          </p:cNvSpPr>
          <p:nvPr/>
        </p:nvSpPr>
        <p:spPr>
          <a:xfrm>
            <a:off x="5225549" y="4140097"/>
            <a:ext cx="162519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Emergency management</a:t>
            </a:r>
          </a:p>
        </p:txBody>
      </p:sp>
      <p:sp>
        <p:nvSpPr>
          <p:cNvPr id="21" name="Text Placeholder 5">
            <a:extLst>
              <a:ext uri="{FF2B5EF4-FFF2-40B4-BE49-F238E27FC236}">
                <a16:creationId xmlns:a16="http://schemas.microsoft.com/office/drawing/2014/main" id="{159A2FBE-E7FE-9A6D-6BC7-608644E771EF}"/>
              </a:ext>
            </a:extLst>
          </p:cNvPr>
          <p:cNvSpPr txBox="1">
            <a:spLocks/>
          </p:cNvSpPr>
          <p:nvPr/>
        </p:nvSpPr>
        <p:spPr>
          <a:xfrm>
            <a:off x="6540880" y="4431200"/>
            <a:ext cx="1328836"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Disaster recovery</a:t>
            </a:r>
          </a:p>
        </p:txBody>
      </p:sp>
      <p:sp>
        <p:nvSpPr>
          <p:cNvPr id="22" name="Text Placeholder 5">
            <a:extLst>
              <a:ext uri="{FF2B5EF4-FFF2-40B4-BE49-F238E27FC236}">
                <a16:creationId xmlns:a16="http://schemas.microsoft.com/office/drawing/2014/main" id="{4D00E9A9-7EE1-246E-6F45-2AF4C4B6D8D5}"/>
              </a:ext>
            </a:extLst>
          </p:cNvPr>
          <p:cNvSpPr txBox="1">
            <a:spLocks/>
          </p:cNvSpPr>
          <p:nvPr/>
        </p:nvSpPr>
        <p:spPr>
          <a:xfrm>
            <a:off x="7602990" y="4140097"/>
            <a:ext cx="1493112"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800" b="1" dirty="0">
                <a:solidFill>
                  <a:srgbClr val="79527B"/>
                </a:solidFill>
              </a:rPr>
              <a:t>Business continuity</a:t>
            </a:r>
          </a:p>
        </p:txBody>
      </p:sp>
      <p:sp>
        <p:nvSpPr>
          <p:cNvPr id="2" name="TextBox 1">
            <a:hlinkClick r:id="rId7"/>
            <a:extLst>
              <a:ext uri="{FF2B5EF4-FFF2-40B4-BE49-F238E27FC236}">
                <a16:creationId xmlns:a16="http://schemas.microsoft.com/office/drawing/2014/main" id="{65C17CED-CCC5-F361-9986-4D4D83637E14}"/>
              </a:ext>
            </a:extLst>
          </p:cNvPr>
          <p:cNvSpPr txBox="1"/>
          <p:nvPr/>
        </p:nvSpPr>
        <p:spPr>
          <a:xfrm>
            <a:off x="5478717" y="5765360"/>
            <a:ext cx="824072" cy="369332"/>
          </a:xfrm>
          <a:prstGeom prst="rect">
            <a:avLst/>
          </a:prstGeom>
          <a:noFill/>
        </p:spPr>
        <p:txBody>
          <a:bodyPr wrap="none" rtlCol="0">
            <a:spAutoFit/>
          </a:bodyPr>
          <a:lstStyle/>
          <a:p>
            <a:r>
              <a:rPr lang="en-IE" dirty="0"/>
              <a:t>Source</a:t>
            </a:r>
          </a:p>
        </p:txBody>
      </p:sp>
    </p:spTree>
    <p:extLst>
      <p:ext uri="{BB962C8B-B14F-4D97-AF65-F5344CB8AC3E}">
        <p14:creationId xmlns:p14="http://schemas.microsoft.com/office/powerpoint/2010/main" val="68718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34715" y="1757011"/>
            <a:ext cx="8901204" cy="3867704"/>
          </a:xfrm>
        </p:spPr>
        <p:txBody>
          <a:bodyPr/>
          <a:lstStyle/>
          <a:p>
            <a:pPr marL="0" indent="0">
              <a:lnSpc>
                <a:spcPct val="100000"/>
              </a:lnSpc>
              <a:spcBef>
                <a:spcPts val="0"/>
              </a:spcBef>
            </a:pPr>
            <a:r>
              <a:rPr lang="en-GB" b="0" i="0" dirty="0">
                <a:effectLst/>
              </a:rPr>
              <a:t>Enhancing early warning and building a culture of safety and resilience have also been driven by factors of the </a:t>
            </a:r>
            <a:r>
              <a:rPr lang="en-GB" b="0" i="0" dirty="0">
                <a:effectLst/>
                <a:hlinkClick r:id="rId2">
                  <a:extLst>
                    <a:ext uri="{A12FA001-AC4F-418D-AE19-62706E023703}">
                      <ahyp:hlinkClr xmlns:ahyp="http://schemas.microsoft.com/office/drawing/2018/hyperlinkcolor" val="tx"/>
                    </a:ext>
                  </a:extLst>
                </a:hlinkClick>
              </a:rPr>
              <a:t>Hyogo Framework for Action </a:t>
            </a:r>
            <a:r>
              <a:rPr lang="en-GB" b="0" i="0" dirty="0">
                <a:effectLst/>
              </a:rPr>
              <a:t>(2005) and </a:t>
            </a:r>
            <a:r>
              <a:rPr lang="en-GB" b="0" i="0" dirty="0">
                <a:effectLst/>
                <a:hlinkClick r:id="rId3">
                  <a:extLst>
                    <a:ext uri="{A12FA001-AC4F-418D-AE19-62706E023703}">
                      <ahyp:hlinkClr xmlns:ahyp="http://schemas.microsoft.com/office/drawing/2018/hyperlinkcolor" val="tx"/>
                    </a:ext>
                  </a:extLst>
                </a:hlinkClick>
              </a:rPr>
              <a:t>Sendai Framework for Disaster Risk Reduction (2015).</a:t>
            </a:r>
            <a:r>
              <a:rPr lang="en-GB" b="0" i="0" dirty="0">
                <a:effectLst/>
              </a:rPr>
              <a:t> </a:t>
            </a:r>
          </a:p>
          <a:p>
            <a:pPr marL="0" indent="0">
              <a:lnSpc>
                <a:spcPct val="100000"/>
              </a:lnSpc>
              <a:spcBef>
                <a:spcPts val="0"/>
              </a:spcBef>
            </a:pPr>
            <a:endParaRPr lang="en-GB" dirty="0"/>
          </a:p>
          <a:p>
            <a:pPr marL="0" indent="0">
              <a:lnSpc>
                <a:spcPct val="100000"/>
              </a:lnSpc>
              <a:spcBef>
                <a:spcPts val="0"/>
              </a:spcBef>
            </a:pPr>
            <a:r>
              <a:rPr lang="en-GB" b="0" i="0" dirty="0">
                <a:effectLst/>
                <a:latin typeface="NexusSerif"/>
              </a:rPr>
              <a:t>Surveys on tourists’ perceptions of tsunami risk indicated a lack of knowledge of local and regional natural hazard risks and issues of information communication. Many tourists in high tsunami-risk areas also did not know whether the places they were currently in were in tsunami-risk areas.</a:t>
            </a:r>
          </a:p>
          <a:p>
            <a:endParaRPr lang="en-IE" dirty="0"/>
          </a:p>
        </p:txBody>
      </p:sp>
      <p:sp>
        <p:nvSpPr>
          <p:cNvPr id="6" name="Text Placeholder 5">
            <a:extLst>
              <a:ext uri="{FF2B5EF4-FFF2-40B4-BE49-F238E27FC236}">
                <a16:creationId xmlns:a16="http://schemas.microsoft.com/office/drawing/2014/main" id="{89F7EB5D-1C93-23F2-742F-0BF5BD390B8E}"/>
              </a:ext>
            </a:extLst>
          </p:cNvPr>
          <p:cNvSpPr>
            <a:spLocks noGrp="1"/>
          </p:cNvSpPr>
          <p:nvPr>
            <p:ph type="body" sz="quarter" idx="16"/>
          </p:nvPr>
        </p:nvSpPr>
        <p:spPr>
          <a:xfrm>
            <a:off x="684105" y="633942"/>
            <a:ext cx="8377461" cy="916887"/>
          </a:xfrm>
        </p:spPr>
        <p:txBody>
          <a:bodyPr>
            <a:normAutofit/>
          </a:bodyPr>
          <a:lstStyle/>
          <a:p>
            <a:pPr algn="ctr"/>
            <a:r>
              <a:rPr lang="en-GB" sz="3000" dirty="0"/>
              <a:t>This study emphasizes early warning can build a culture of safety and resilience</a:t>
            </a:r>
            <a:endParaRPr lang="en-GB" sz="3000" i="0" dirty="0">
              <a:effectLst/>
            </a:endParaRPr>
          </a:p>
          <a:p>
            <a:pPr algn="ctr"/>
            <a:endParaRPr lang="en-IE"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extLst>
              <a:ext uri="{FF2B5EF4-FFF2-40B4-BE49-F238E27FC236}">
                <a16:creationId xmlns:a16="http://schemas.microsoft.com/office/drawing/2014/main" id="{677A4E1D-CB32-EDFA-3941-E9EC988EBA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6">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
        <p:nvSpPr>
          <p:cNvPr id="2" name="TextBox 1">
            <a:extLst>
              <a:ext uri="{FF2B5EF4-FFF2-40B4-BE49-F238E27FC236}">
                <a16:creationId xmlns:a16="http://schemas.microsoft.com/office/drawing/2014/main" id="{7A596689-92EC-6318-E8EE-BEA4C5BAC18C}"/>
              </a:ext>
            </a:extLst>
          </p:cNvPr>
          <p:cNvSpPr txBox="1"/>
          <p:nvPr/>
        </p:nvSpPr>
        <p:spPr>
          <a:xfrm>
            <a:off x="6641188" y="5176670"/>
            <a:ext cx="2832847" cy="923330"/>
          </a:xfrm>
          <a:prstGeom prst="rect">
            <a:avLst/>
          </a:prstGeom>
          <a:noFill/>
        </p:spPr>
        <p:txBody>
          <a:bodyPr wrap="square" rtlCol="0">
            <a:spAutoFit/>
          </a:bodyPr>
          <a:lstStyle/>
          <a:p>
            <a:pPr algn="ctr"/>
            <a:r>
              <a:rPr lang="en-IE" dirty="0">
                <a:solidFill>
                  <a:schemeClr val="bg1"/>
                </a:solidFill>
                <a:hlinkClick r:id="rId6">
                  <a:extLst>
                    <a:ext uri="{A12FA001-AC4F-418D-AE19-62706E023703}">
                      <ahyp:hlinkClr xmlns:ahyp="http://schemas.microsoft.com/office/drawing/2018/hyperlinkcolor" val="tx"/>
                    </a:ext>
                  </a:extLst>
                </a:hlinkClick>
              </a:rPr>
              <a:t>https://www.sciencedirect.com/science/article/abs/pii/S2212420922003107</a:t>
            </a:r>
            <a:r>
              <a:rPr lang="en-IE" dirty="0">
                <a:solidFill>
                  <a:schemeClr val="bg1"/>
                </a:solidFill>
              </a:rPr>
              <a:t> </a:t>
            </a:r>
          </a:p>
        </p:txBody>
      </p:sp>
    </p:spTree>
    <p:extLst>
      <p:ext uri="{BB962C8B-B14F-4D97-AF65-F5344CB8AC3E}">
        <p14:creationId xmlns:p14="http://schemas.microsoft.com/office/powerpoint/2010/main" val="3876170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49C534-372D-D71B-E7DD-31417374536D}"/>
              </a:ext>
            </a:extLst>
          </p:cNvPr>
          <p:cNvSpPr>
            <a:spLocks noGrp="1"/>
          </p:cNvSpPr>
          <p:nvPr>
            <p:ph type="body" sz="quarter" idx="18"/>
          </p:nvPr>
        </p:nvSpPr>
        <p:spPr>
          <a:xfrm>
            <a:off x="1214131" y="1177730"/>
            <a:ext cx="5323303" cy="5590931"/>
          </a:xfrm>
        </p:spPr>
        <p:txBody>
          <a:bodyPr>
            <a:normAutofit fontScale="92500"/>
          </a:bodyPr>
          <a:lstStyle/>
          <a:p>
            <a:pPr marL="0" indent="0">
              <a:lnSpc>
                <a:spcPct val="110000"/>
              </a:lnSpc>
              <a:spcBef>
                <a:spcPts val="0"/>
              </a:spcBef>
            </a:pPr>
            <a:r>
              <a:rPr lang="en-GB" b="1" i="0" dirty="0">
                <a:effectLst/>
              </a:rPr>
              <a:t>The Catalonian capital is notoriously rife with pickpockets</a:t>
            </a:r>
            <a:r>
              <a:rPr lang="en-GB" b="0" i="0" dirty="0">
                <a:effectLst/>
              </a:rPr>
              <a:t>. In 2018 there were an average of 12 robberies an hour, according to Spain's interior ministry. The large drop-off in street robberies in 2021 - plummeting by 56 per cent compared to 2019 - suggests the ebb in tourists was a big contributor. </a:t>
            </a:r>
          </a:p>
          <a:p>
            <a:pPr marL="0" indent="0">
              <a:lnSpc>
                <a:spcPct val="110000"/>
              </a:lnSpc>
              <a:spcBef>
                <a:spcPts val="0"/>
              </a:spcBef>
            </a:pPr>
            <a:endParaRPr lang="en-GB" b="0" i="0" dirty="0">
              <a:effectLst/>
            </a:endParaRPr>
          </a:p>
          <a:p>
            <a:pPr marL="0" indent="0">
              <a:lnSpc>
                <a:spcPct val="110000"/>
              </a:lnSpc>
              <a:spcBef>
                <a:spcPts val="0"/>
              </a:spcBef>
            </a:pPr>
            <a:r>
              <a:rPr lang="en-GB" i="0" dirty="0">
                <a:effectLst/>
              </a:rPr>
              <a:t>More than 80 people were arrested over a single weekend from 20-21 May 2022, largely for theft, according to local media reports.</a:t>
            </a:r>
            <a:endParaRPr lang="en-GB" dirty="0"/>
          </a:p>
          <a:p>
            <a:pPr marL="0" indent="0">
              <a:lnSpc>
                <a:spcPct val="110000"/>
              </a:lnSpc>
              <a:spcBef>
                <a:spcPts val="0"/>
              </a:spcBef>
            </a:pPr>
            <a:endParaRPr lang="en-GB" b="0" i="0" dirty="0">
              <a:effectLst/>
            </a:endParaRPr>
          </a:p>
          <a:p>
            <a:pPr marL="0" indent="0" algn="ctr">
              <a:lnSpc>
                <a:spcPct val="110000"/>
              </a:lnSpc>
              <a:spcBef>
                <a:spcPts val="0"/>
              </a:spcBef>
            </a:pPr>
            <a:r>
              <a:rPr lang="en-GB" b="1" i="1" dirty="0">
                <a:effectLst/>
              </a:rPr>
              <a:t>‘In 2018 there were an average of 12 robberies an hour’.</a:t>
            </a:r>
            <a:endParaRPr lang="en-IE" dirty="0"/>
          </a:p>
        </p:txBody>
      </p:sp>
      <p:sp>
        <p:nvSpPr>
          <p:cNvPr id="5" name="Text Placeholder 4">
            <a:extLst>
              <a:ext uri="{FF2B5EF4-FFF2-40B4-BE49-F238E27FC236}">
                <a16:creationId xmlns:a16="http://schemas.microsoft.com/office/drawing/2014/main" id="{0E53599F-7CD0-BBA8-B267-4240D832C3B1}"/>
              </a:ext>
            </a:extLst>
          </p:cNvPr>
          <p:cNvSpPr>
            <a:spLocks noGrp="1"/>
          </p:cNvSpPr>
          <p:nvPr>
            <p:ph type="body" sz="quarter" idx="16"/>
          </p:nvPr>
        </p:nvSpPr>
        <p:spPr>
          <a:xfrm>
            <a:off x="1214131" y="304399"/>
            <a:ext cx="5903143" cy="582221"/>
          </a:xfrm>
        </p:spPr>
        <p:txBody>
          <a:bodyPr>
            <a:normAutofit lnSpcReduction="10000"/>
          </a:bodyPr>
          <a:lstStyle/>
          <a:p>
            <a:r>
              <a:rPr lang="en-IE" dirty="0"/>
              <a:t>Crime Crisis, Barcelona, Spain </a:t>
            </a:r>
          </a:p>
        </p:txBody>
      </p:sp>
      <p:pic>
        <p:nvPicPr>
          <p:cNvPr id="10" name="Picture 9">
            <a:hlinkClick r:id="rId2"/>
            <a:extLst>
              <a:ext uri="{FF2B5EF4-FFF2-40B4-BE49-F238E27FC236}">
                <a16:creationId xmlns:a16="http://schemas.microsoft.com/office/drawing/2014/main" id="{D6965C05-6B37-E115-2647-364D94528E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5261" y="2332132"/>
            <a:ext cx="4936739" cy="3635060"/>
          </a:xfrm>
          <a:prstGeom prst="rect">
            <a:avLst/>
          </a:prstGeom>
        </p:spPr>
      </p:pic>
      <p:sp>
        <p:nvSpPr>
          <p:cNvPr id="11" name="TextBox 10">
            <a:extLst>
              <a:ext uri="{FF2B5EF4-FFF2-40B4-BE49-F238E27FC236}">
                <a16:creationId xmlns:a16="http://schemas.microsoft.com/office/drawing/2014/main" id="{858C9E4F-2CF4-46E3-AE1D-FBA4E2CCDE70}"/>
              </a:ext>
            </a:extLst>
          </p:cNvPr>
          <p:cNvSpPr txBox="1"/>
          <p:nvPr/>
        </p:nvSpPr>
        <p:spPr>
          <a:xfrm>
            <a:off x="8291116" y="6092288"/>
            <a:ext cx="3005958" cy="400110"/>
          </a:xfrm>
          <a:prstGeom prst="rect">
            <a:avLst/>
          </a:prstGeom>
          <a:noFill/>
        </p:spPr>
        <p:txBody>
          <a:bodyPr wrap="square" rtlCol="0">
            <a:spAutoFit/>
          </a:bodyPr>
          <a:lstStyle/>
          <a:p>
            <a:pPr algn="ctr"/>
            <a:r>
              <a:rPr lang="en-IE" sz="2000" dirty="0">
                <a:solidFill>
                  <a:srgbClr val="F27954"/>
                </a:solidFill>
                <a:hlinkClick r:id="rId2">
                  <a:extLst>
                    <a:ext uri="{A12FA001-AC4F-418D-AE19-62706E023703}">
                      <ahyp:hlinkClr xmlns:ahyp="http://schemas.microsoft.com/office/drawing/2018/hyperlinkcolor" val="tx"/>
                    </a:ext>
                  </a:extLst>
                </a:hlinkClick>
              </a:rPr>
              <a:t>Article</a:t>
            </a:r>
            <a:r>
              <a:rPr lang="en-IE" sz="2000" dirty="0"/>
              <a:t> </a:t>
            </a:r>
          </a:p>
        </p:txBody>
      </p:sp>
      <p:sp>
        <p:nvSpPr>
          <p:cNvPr id="2" name="TextBox 1">
            <a:hlinkClick r:id="rId4"/>
            <a:extLst>
              <a:ext uri="{FF2B5EF4-FFF2-40B4-BE49-F238E27FC236}">
                <a16:creationId xmlns:a16="http://schemas.microsoft.com/office/drawing/2014/main" id="{0FAE4720-6049-FE61-F546-F748E90B4197}"/>
              </a:ext>
            </a:extLst>
          </p:cNvPr>
          <p:cNvSpPr txBox="1"/>
          <p:nvPr/>
        </p:nvSpPr>
        <p:spPr>
          <a:xfrm>
            <a:off x="7255259" y="-12652"/>
            <a:ext cx="4936740" cy="1815882"/>
          </a:xfrm>
          <a:prstGeom prst="rect">
            <a:avLst/>
          </a:prstGeom>
          <a:solidFill>
            <a:srgbClr val="086D6E"/>
          </a:solidFill>
        </p:spPr>
        <p:txBody>
          <a:bodyPr wrap="square" rtlCol="0">
            <a:spAutoFit/>
          </a:bodyPr>
          <a:lstStyle/>
          <a:p>
            <a:pPr algn="ctr"/>
            <a:r>
              <a:rPr lang="en-IE" sz="4000"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rPr>
              <a:t>Barcelona Initiates Crisis Management Plan at Different Stages of its Pickpocket Crisis</a:t>
            </a:r>
            <a:endParaRPr lang="en-IE" dirty="0">
              <a:solidFill>
                <a:schemeClr val="bg1"/>
              </a:solidFill>
            </a:endParaRPr>
          </a:p>
        </p:txBody>
      </p:sp>
      <p:pic>
        <p:nvPicPr>
          <p:cNvPr id="3" name="Graphic 2" descr="Touchscreen with solid fill">
            <a:extLst>
              <a:ext uri="{FF2B5EF4-FFF2-40B4-BE49-F238E27FC236}">
                <a16:creationId xmlns:a16="http://schemas.microsoft.com/office/drawing/2014/main" id="{3BFBA4EA-0FA1-572F-EAC5-CBD9DBA9CF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4144" y="5835143"/>
            <a:ext cx="914400" cy="914400"/>
          </a:xfrm>
          <a:prstGeom prst="rect">
            <a:avLst/>
          </a:prstGeom>
        </p:spPr>
      </p:pic>
    </p:spTree>
    <p:extLst>
      <p:ext uri="{BB962C8B-B14F-4D97-AF65-F5344CB8AC3E}">
        <p14:creationId xmlns:p14="http://schemas.microsoft.com/office/powerpoint/2010/main" val="777220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D87EEC-4790-FAB9-BF3A-64C5D949BCAB}"/>
              </a:ext>
            </a:extLst>
          </p:cNvPr>
          <p:cNvSpPr/>
          <p:nvPr/>
        </p:nvSpPr>
        <p:spPr>
          <a:xfrm>
            <a:off x="987972" y="0"/>
            <a:ext cx="6344885" cy="6858000"/>
          </a:xfrm>
          <a:prstGeom prst="rect">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934567E-0B6D-9336-47A2-35E2723AA1C8}"/>
              </a:ext>
            </a:extLst>
          </p:cNvPr>
          <p:cNvSpPr txBox="1"/>
          <p:nvPr/>
        </p:nvSpPr>
        <p:spPr>
          <a:xfrm>
            <a:off x="7332856" y="4907982"/>
            <a:ext cx="4859142" cy="615553"/>
          </a:xfrm>
          <a:prstGeom prst="rect">
            <a:avLst/>
          </a:prstGeom>
          <a:solidFill>
            <a:srgbClr val="F27954"/>
          </a:solidFill>
        </p:spPr>
        <p:txBody>
          <a:bodyPr wrap="square" rtlCol="0">
            <a:spAutoFit/>
          </a:bodyPr>
          <a:lstStyle/>
          <a:p>
            <a:pPr algn="ctr"/>
            <a:r>
              <a:rPr lang="en-IE" sz="1600" b="1" dirty="0">
                <a:solidFill>
                  <a:schemeClr val="bg1"/>
                </a:solidFill>
                <a:hlinkClick r:id="rId2">
                  <a:extLst>
                    <a:ext uri="{A12FA001-AC4F-418D-AE19-62706E023703}">
                      <ahyp:hlinkClr xmlns:ahyp="http://schemas.microsoft.com/office/drawing/2018/hyperlinkcolor" val="tx"/>
                    </a:ext>
                  </a:extLst>
                </a:hlinkClick>
              </a:rPr>
              <a:t>Strategy ‘Operation Summer’</a:t>
            </a:r>
          </a:p>
          <a:p>
            <a:pPr algn="ctr"/>
            <a:r>
              <a:rPr lang="en-IE" sz="1600" dirty="0">
                <a:solidFill>
                  <a:schemeClr val="bg1"/>
                </a:solidFill>
                <a:hlinkClick r:id="rId2">
                  <a:extLst>
                    <a:ext uri="{A12FA001-AC4F-418D-AE19-62706E023703}">
                      <ahyp:hlinkClr xmlns:ahyp="http://schemas.microsoft.com/office/drawing/2018/hyperlinkcolor" val="tx"/>
                    </a:ext>
                  </a:extLst>
                </a:hlinkClick>
              </a:rPr>
              <a:t>Article 1 </a:t>
            </a:r>
            <a:r>
              <a:rPr lang="en-IE" sz="1600" dirty="0">
                <a:solidFill>
                  <a:schemeClr val="bg1"/>
                </a:solidFill>
              </a:rPr>
              <a:t>, </a:t>
            </a:r>
            <a:r>
              <a:rPr lang="en-IE" sz="1600" dirty="0">
                <a:solidFill>
                  <a:schemeClr val="bg1"/>
                </a:solidFill>
                <a:hlinkClick r:id="rId3">
                  <a:extLst>
                    <a:ext uri="{A12FA001-AC4F-418D-AE19-62706E023703}">
                      <ahyp:hlinkClr xmlns:ahyp="http://schemas.microsoft.com/office/drawing/2018/hyperlinkcolor" val="tx"/>
                    </a:ext>
                  </a:extLst>
                </a:hlinkClick>
              </a:rPr>
              <a:t>Article 2, </a:t>
            </a:r>
            <a:r>
              <a:rPr lang="en-IE" sz="1600" dirty="0">
                <a:solidFill>
                  <a:schemeClr val="bg1"/>
                </a:solidFill>
                <a:hlinkClick r:id="rId4">
                  <a:extLst>
                    <a:ext uri="{A12FA001-AC4F-418D-AE19-62706E023703}">
                      <ahyp:hlinkClr xmlns:ahyp="http://schemas.microsoft.com/office/drawing/2018/hyperlinkcolor" val="tx"/>
                    </a:ext>
                  </a:extLst>
                </a:hlinkClick>
              </a:rPr>
              <a:t>Article 3</a:t>
            </a:r>
            <a:r>
              <a:rPr lang="en-IE" dirty="0">
                <a:solidFill>
                  <a:schemeClr val="bg1"/>
                </a:solidFill>
                <a:hlinkClick r:id="rId4">
                  <a:extLst>
                    <a:ext uri="{A12FA001-AC4F-418D-AE19-62706E023703}">
                      <ahyp:hlinkClr xmlns:ahyp="http://schemas.microsoft.com/office/drawing/2018/hyperlinkcolor" val="tx"/>
                    </a:ext>
                  </a:extLst>
                </a:hlinkClick>
              </a:rPr>
              <a:t> </a:t>
            </a:r>
            <a:endParaRPr lang="en-IE" dirty="0">
              <a:solidFill>
                <a:schemeClr val="bg1"/>
              </a:solidFill>
            </a:endParaRPr>
          </a:p>
        </p:txBody>
      </p:sp>
      <p:pic>
        <p:nvPicPr>
          <p:cNvPr id="6" name="Picture 5">
            <a:hlinkClick r:id="rId2"/>
            <a:extLst>
              <a:ext uri="{FF2B5EF4-FFF2-40B4-BE49-F238E27FC236}">
                <a16:creationId xmlns:a16="http://schemas.microsoft.com/office/drawing/2014/main" id="{CF35F68B-7E03-CA1C-F8EF-E8E737FC01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0002" y="885117"/>
            <a:ext cx="4711998" cy="3465303"/>
          </a:xfrm>
          <a:prstGeom prst="rect">
            <a:avLst/>
          </a:prstGeom>
        </p:spPr>
      </p:pic>
      <p:sp>
        <p:nvSpPr>
          <p:cNvPr id="7" name="Text Placeholder 5">
            <a:extLst>
              <a:ext uri="{FF2B5EF4-FFF2-40B4-BE49-F238E27FC236}">
                <a16:creationId xmlns:a16="http://schemas.microsoft.com/office/drawing/2014/main" id="{53DBECD2-E737-E866-2AF6-393E46576FB9}"/>
              </a:ext>
            </a:extLst>
          </p:cNvPr>
          <p:cNvSpPr txBox="1">
            <a:spLocks/>
          </p:cNvSpPr>
          <p:nvPr/>
        </p:nvSpPr>
        <p:spPr>
          <a:xfrm>
            <a:off x="1135117" y="885117"/>
            <a:ext cx="5966512" cy="574580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0" i="0" kern="1200" spc="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The cities new 7 pronged </a:t>
            </a:r>
            <a:r>
              <a:rPr lang="en-GB" sz="2200" b="1" dirty="0"/>
              <a:t>Operation Summer </a:t>
            </a:r>
            <a:r>
              <a:rPr lang="en-GB" sz="2200" dirty="0"/>
              <a:t>Plan to tackle crime where there will be</a:t>
            </a:r>
          </a:p>
          <a:p>
            <a:endParaRPr lang="en-GB" sz="2200" dirty="0"/>
          </a:p>
          <a:p>
            <a:pPr marL="457200" indent="-457200">
              <a:buFont typeface="+mj-lt"/>
              <a:buAutoNum type="arabicPeriod"/>
            </a:pPr>
            <a:r>
              <a:rPr lang="en-GB" sz="2200" dirty="0"/>
              <a:t> 12% or 349 more police officers in the busiest areas with both plain and uniformed clothing</a:t>
            </a:r>
          </a:p>
          <a:p>
            <a:pPr marL="457200" indent="-457200">
              <a:buFont typeface="+mj-lt"/>
              <a:buAutoNum type="arabicPeriod"/>
            </a:pPr>
            <a:r>
              <a:rPr lang="en-GB" sz="2200" dirty="0"/>
              <a:t>Increased the city security budget by 16%</a:t>
            </a:r>
          </a:p>
          <a:p>
            <a:pPr marL="457200" indent="-457200">
              <a:buFont typeface="+mj-lt"/>
              <a:buAutoNum type="arabicPeriod"/>
            </a:pPr>
            <a:r>
              <a:rPr lang="en-GB" sz="2200" dirty="0"/>
              <a:t>Tougher sentences against repeat robbers </a:t>
            </a:r>
          </a:p>
          <a:p>
            <a:pPr marL="457200" indent="-457200">
              <a:buFont typeface="+mj-lt"/>
              <a:buAutoNum type="arabicPeriod"/>
            </a:pPr>
            <a:r>
              <a:rPr lang="en-GB" sz="2200" dirty="0"/>
              <a:t>Developed a dedicated </a:t>
            </a:r>
            <a:r>
              <a:rPr lang="en-GB" sz="2200" b="1" dirty="0">
                <a:hlinkClick r:id="rId6">
                  <a:extLst>
                    <a:ext uri="{A12FA001-AC4F-418D-AE19-62706E023703}">
                      <ahyp:hlinkClr xmlns:ahyp="http://schemas.microsoft.com/office/drawing/2018/hyperlinkcolor" val="tx"/>
                    </a:ext>
                  </a:extLst>
                </a:hlinkClick>
              </a:rPr>
              <a:t>Tourist Guide </a:t>
            </a:r>
            <a:r>
              <a:rPr lang="en-GB" sz="2200" dirty="0"/>
              <a:t>for tourist if they are robbed in Barcelona. </a:t>
            </a:r>
            <a:r>
              <a:rPr lang="en-GB" sz="2200" dirty="0">
                <a:hlinkClick r:id="rId7">
                  <a:extLst>
                    <a:ext uri="{A12FA001-AC4F-418D-AE19-62706E023703}">
                      <ahyp:hlinkClr xmlns:ahyp="http://schemas.microsoft.com/office/drawing/2018/hyperlinkcolor" val="tx"/>
                    </a:ext>
                  </a:extLst>
                </a:hlinkClick>
              </a:rPr>
              <a:t>Gives advice and steps </a:t>
            </a:r>
            <a:r>
              <a:rPr lang="en-GB" sz="2200" dirty="0"/>
              <a:t>on what you can do to reduce risk, app, map of police stations etc.</a:t>
            </a:r>
          </a:p>
          <a:p>
            <a:pPr marL="457200" indent="-457200">
              <a:buFont typeface="+mj-lt"/>
              <a:buAutoNum type="arabicPeriod"/>
            </a:pPr>
            <a:r>
              <a:rPr lang="en-GB" sz="2200" dirty="0"/>
              <a:t>90 officers to patrol the seafront with an extra 32 vehicles</a:t>
            </a:r>
          </a:p>
          <a:p>
            <a:pPr marL="457200" indent="-457200">
              <a:buFont typeface="+mj-lt"/>
              <a:buAutoNum type="arabicPeriod"/>
            </a:pPr>
            <a:r>
              <a:rPr lang="en-GB" sz="2200" dirty="0"/>
              <a:t>Implementation of ‘safe routes’ especially those near public transport</a:t>
            </a:r>
          </a:p>
        </p:txBody>
      </p:sp>
      <p:sp>
        <p:nvSpPr>
          <p:cNvPr id="8" name="Text Placeholder 4">
            <a:extLst>
              <a:ext uri="{FF2B5EF4-FFF2-40B4-BE49-F238E27FC236}">
                <a16:creationId xmlns:a16="http://schemas.microsoft.com/office/drawing/2014/main" id="{27B5A357-CE54-3FA0-3ECA-29C2DE1CD2D6}"/>
              </a:ext>
            </a:extLst>
          </p:cNvPr>
          <p:cNvSpPr txBox="1">
            <a:spLocks/>
          </p:cNvSpPr>
          <p:nvPr/>
        </p:nvSpPr>
        <p:spPr>
          <a:xfrm>
            <a:off x="1366345" y="230427"/>
            <a:ext cx="5490670" cy="58222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‘Operation Summer’ Campaign</a:t>
            </a:r>
          </a:p>
        </p:txBody>
      </p:sp>
      <p:pic>
        <p:nvPicPr>
          <p:cNvPr id="2" name="Graphic 1" descr="Touchscreen with solid fill">
            <a:extLst>
              <a:ext uri="{FF2B5EF4-FFF2-40B4-BE49-F238E27FC236}">
                <a16:creationId xmlns:a16="http://schemas.microsoft.com/office/drawing/2014/main" id="{922B59FE-179F-1AC0-0BDB-491CFB9FE3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72497" y="5579712"/>
            <a:ext cx="914400" cy="914400"/>
          </a:xfrm>
          <a:prstGeom prst="rect">
            <a:avLst/>
          </a:prstGeom>
        </p:spPr>
      </p:pic>
    </p:spTree>
    <p:extLst>
      <p:ext uri="{BB962C8B-B14F-4D97-AF65-F5344CB8AC3E}">
        <p14:creationId xmlns:p14="http://schemas.microsoft.com/office/powerpoint/2010/main" val="3612502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11FD33-80A3-9355-E19D-C774BF5BC948}"/>
              </a:ext>
            </a:extLst>
          </p:cNvPr>
          <p:cNvSpPr>
            <a:spLocks noGrp="1"/>
          </p:cNvSpPr>
          <p:nvPr>
            <p:ph type="body" sz="quarter" idx="16"/>
          </p:nvPr>
        </p:nvSpPr>
        <p:spPr>
          <a:xfrm>
            <a:off x="0" y="0"/>
            <a:ext cx="12192000" cy="820713"/>
          </a:xfrm>
          <a:solidFill>
            <a:srgbClr val="F27954"/>
          </a:solidFill>
        </p:spPr>
        <p:txBody>
          <a:bodyPr anchor="ctr">
            <a:normAutofit/>
          </a:bodyPr>
          <a:lstStyle/>
          <a:p>
            <a:pPr algn="ctr">
              <a:lnSpc>
                <a:spcPct val="100000"/>
              </a:lnSpc>
              <a:spcBef>
                <a:spcPts val="0"/>
              </a:spcBef>
            </a:pPr>
            <a:r>
              <a:rPr lang="en-IE" sz="2800" b="1" dirty="0">
                <a:solidFill>
                  <a:schemeClr val="bg1"/>
                </a:solidFill>
              </a:rPr>
              <a:t>How Barcelona Initiated a CMP at Different Crisis Stages</a:t>
            </a:r>
          </a:p>
        </p:txBody>
      </p:sp>
      <p:sp>
        <p:nvSpPr>
          <p:cNvPr id="9" name="TextBox 8">
            <a:extLst>
              <a:ext uri="{FF2B5EF4-FFF2-40B4-BE49-F238E27FC236}">
                <a16:creationId xmlns:a16="http://schemas.microsoft.com/office/drawing/2014/main" id="{09AB6918-A392-7F4D-93AC-FE9E29167479}"/>
              </a:ext>
            </a:extLst>
          </p:cNvPr>
          <p:cNvSpPr txBox="1"/>
          <p:nvPr/>
        </p:nvSpPr>
        <p:spPr>
          <a:xfrm>
            <a:off x="4017580" y="1167706"/>
            <a:ext cx="3502573" cy="2339102"/>
          </a:xfrm>
          <a:prstGeom prst="rect">
            <a:avLst/>
          </a:prstGeom>
          <a:noFill/>
        </p:spPr>
        <p:txBody>
          <a:bodyPr wrap="square" rtlCol="0">
            <a:spAutoFit/>
          </a:bodyPr>
          <a:lstStyle/>
          <a:p>
            <a:pPr algn="ctr"/>
            <a:r>
              <a:rPr lang="en-IE" sz="2400" b="1" dirty="0">
                <a:solidFill>
                  <a:srgbClr val="F27954"/>
                </a:solidFill>
              </a:rPr>
              <a:t>Stage 2 </a:t>
            </a:r>
          </a:p>
          <a:p>
            <a:pPr algn="ctr"/>
            <a:r>
              <a:rPr lang="en-IE" sz="2400" b="1" dirty="0">
                <a:solidFill>
                  <a:srgbClr val="F27954"/>
                </a:solidFill>
              </a:rPr>
              <a:t>Response</a:t>
            </a:r>
          </a:p>
          <a:p>
            <a:pPr algn="ctr"/>
            <a:r>
              <a:rPr lang="en-IE" sz="2200" b="1" dirty="0"/>
              <a:t>Analyse the Risk Levels &amp; Impacts</a:t>
            </a:r>
          </a:p>
          <a:p>
            <a:pPr algn="ctr"/>
            <a:r>
              <a:rPr lang="en-IE" i="1" dirty="0">
                <a:solidFill>
                  <a:srgbClr val="4D4D4D"/>
                </a:solidFill>
              </a:rPr>
              <a:t>e.g., where is it happening, how often, time frames, how severe are the robberies , are they violent etc</a:t>
            </a:r>
          </a:p>
        </p:txBody>
      </p:sp>
      <p:sp>
        <p:nvSpPr>
          <p:cNvPr id="10" name="TextBox 9">
            <a:extLst>
              <a:ext uri="{FF2B5EF4-FFF2-40B4-BE49-F238E27FC236}">
                <a16:creationId xmlns:a16="http://schemas.microsoft.com/office/drawing/2014/main" id="{43740D17-95BF-CE50-2099-7FC2E3B8E373}"/>
              </a:ext>
            </a:extLst>
          </p:cNvPr>
          <p:cNvSpPr txBox="1"/>
          <p:nvPr/>
        </p:nvSpPr>
        <p:spPr>
          <a:xfrm>
            <a:off x="299543" y="1167706"/>
            <a:ext cx="3731173" cy="2031325"/>
          </a:xfrm>
          <a:prstGeom prst="rect">
            <a:avLst/>
          </a:prstGeom>
          <a:noFill/>
        </p:spPr>
        <p:txBody>
          <a:bodyPr wrap="square" rtlCol="0">
            <a:spAutoFit/>
          </a:bodyPr>
          <a:lstStyle/>
          <a:p>
            <a:pPr algn="ctr"/>
            <a:r>
              <a:rPr lang="en-IE" sz="2400" b="1" dirty="0">
                <a:solidFill>
                  <a:srgbClr val="F27954"/>
                </a:solidFill>
              </a:rPr>
              <a:t>Stage 1 Preparation/Mitigation</a:t>
            </a:r>
          </a:p>
          <a:p>
            <a:pPr algn="ctr"/>
            <a:r>
              <a:rPr lang="en-IE" sz="2000" b="1" dirty="0"/>
              <a:t>Identify and Clarify the Problem/Challenge before it happens</a:t>
            </a:r>
          </a:p>
          <a:p>
            <a:pPr algn="ctr"/>
            <a:r>
              <a:rPr lang="en-IE" i="1" dirty="0">
                <a:solidFill>
                  <a:srgbClr val="4D4D4D"/>
                </a:solidFill>
              </a:rPr>
              <a:t>e.g., too many tourists getting robbed</a:t>
            </a:r>
          </a:p>
        </p:txBody>
      </p:sp>
      <p:sp>
        <p:nvSpPr>
          <p:cNvPr id="11" name="TextBox 10">
            <a:extLst>
              <a:ext uri="{FF2B5EF4-FFF2-40B4-BE49-F238E27FC236}">
                <a16:creationId xmlns:a16="http://schemas.microsoft.com/office/drawing/2014/main" id="{62936C09-DFE2-29F5-BE19-D75ADA0A7BC6}"/>
              </a:ext>
            </a:extLst>
          </p:cNvPr>
          <p:cNvSpPr txBox="1"/>
          <p:nvPr/>
        </p:nvSpPr>
        <p:spPr>
          <a:xfrm>
            <a:off x="8381440" y="1106989"/>
            <a:ext cx="3620815" cy="2523768"/>
          </a:xfrm>
          <a:prstGeom prst="rect">
            <a:avLst/>
          </a:prstGeom>
          <a:noFill/>
        </p:spPr>
        <p:txBody>
          <a:bodyPr wrap="square" rtlCol="0">
            <a:spAutoFit/>
          </a:bodyPr>
          <a:lstStyle/>
          <a:p>
            <a:pPr algn="ctr"/>
            <a:r>
              <a:rPr lang="en-IE" sz="2400" b="1" dirty="0">
                <a:solidFill>
                  <a:srgbClr val="F27954"/>
                </a:solidFill>
              </a:rPr>
              <a:t>Step 3 Recovery/Review</a:t>
            </a:r>
          </a:p>
          <a:p>
            <a:pPr algn="ctr"/>
            <a:r>
              <a:rPr lang="en-IE" sz="2200" b="1" dirty="0"/>
              <a:t>Analyse Why It Happens and Why Tourists</a:t>
            </a:r>
          </a:p>
          <a:p>
            <a:pPr algn="ctr"/>
            <a:r>
              <a:rPr lang="en-IE" i="1" dirty="0">
                <a:solidFill>
                  <a:srgbClr val="4D4D4D"/>
                </a:solidFill>
              </a:rPr>
              <a:t>e.g., is it because the tourists are walking around with maps, is it happening in busy areas where there are touristic sites, how are they being robbed</a:t>
            </a:r>
          </a:p>
        </p:txBody>
      </p:sp>
      <p:sp>
        <p:nvSpPr>
          <p:cNvPr id="12" name="TextBox 11">
            <a:extLst>
              <a:ext uri="{FF2B5EF4-FFF2-40B4-BE49-F238E27FC236}">
                <a16:creationId xmlns:a16="http://schemas.microsoft.com/office/drawing/2014/main" id="{36BE2266-39C9-B048-89FB-A123C898B347}"/>
              </a:ext>
            </a:extLst>
          </p:cNvPr>
          <p:cNvSpPr txBox="1"/>
          <p:nvPr/>
        </p:nvSpPr>
        <p:spPr>
          <a:xfrm>
            <a:off x="7520153" y="3877953"/>
            <a:ext cx="4441937" cy="2523768"/>
          </a:xfrm>
          <a:prstGeom prst="rect">
            <a:avLst/>
          </a:prstGeom>
          <a:noFill/>
        </p:spPr>
        <p:txBody>
          <a:bodyPr wrap="square" rtlCol="0">
            <a:spAutoFit/>
          </a:bodyPr>
          <a:lstStyle/>
          <a:p>
            <a:pPr algn="ctr"/>
            <a:r>
              <a:rPr lang="en-IE" sz="2400" b="1" dirty="0">
                <a:solidFill>
                  <a:srgbClr val="F27954"/>
                </a:solidFill>
              </a:rPr>
              <a:t>Step 3 Recovery/Solutions</a:t>
            </a:r>
          </a:p>
          <a:p>
            <a:pPr algn="ctr"/>
            <a:r>
              <a:rPr lang="en-IE" sz="2200" b="1" dirty="0"/>
              <a:t>Evaluate the Risk &amp; Come up with Solutions (or refer to CMS and CMP)</a:t>
            </a:r>
          </a:p>
          <a:p>
            <a:pPr algn="ctr"/>
            <a:r>
              <a:rPr lang="en-IE" i="1" dirty="0">
                <a:solidFill>
                  <a:srgbClr val="4D4D4D"/>
                </a:solidFill>
              </a:rPr>
              <a:t>e.g., tourists aren’t protecting themselves properly. Solution to provide a Guide for tourists on how to prevent getting mugged and a Tourist App so they don’t look so obvious.</a:t>
            </a:r>
          </a:p>
        </p:txBody>
      </p:sp>
      <p:sp>
        <p:nvSpPr>
          <p:cNvPr id="13" name="TextBox 12">
            <a:extLst>
              <a:ext uri="{FF2B5EF4-FFF2-40B4-BE49-F238E27FC236}">
                <a16:creationId xmlns:a16="http://schemas.microsoft.com/office/drawing/2014/main" id="{0FDBFEE0-EAFB-AB00-BAD5-0319AED29E8D}"/>
              </a:ext>
            </a:extLst>
          </p:cNvPr>
          <p:cNvSpPr txBox="1"/>
          <p:nvPr/>
        </p:nvSpPr>
        <p:spPr>
          <a:xfrm>
            <a:off x="4055016" y="4016452"/>
            <a:ext cx="3552497" cy="2246769"/>
          </a:xfrm>
          <a:prstGeom prst="rect">
            <a:avLst/>
          </a:prstGeom>
          <a:noFill/>
        </p:spPr>
        <p:txBody>
          <a:bodyPr wrap="square" rtlCol="0">
            <a:spAutoFit/>
          </a:bodyPr>
          <a:lstStyle/>
          <a:p>
            <a:pPr algn="ctr"/>
            <a:r>
              <a:rPr lang="en-IE" sz="2400" b="1" dirty="0">
                <a:solidFill>
                  <a:srgbClr val="F27954"/>
                </a:solidFill>
              </a:rPr>
              <a:t>Step 5</a:t>
            </a:r>
            <a:r>
              <a:rPr lang="en-IE" sz="2400" b="1" dirty="0"/>
              <a:t> </a:t>
            </a:r>
            <a:r>
              <a:rPr lang="en-IE" sz="2400" b="1" dirty="0">
                <a:solidFill>
                  <a:srgbClr val="F27954"/>
                </a:solidFill>
              </a:rPr>
              <a:t>Recovery/Rebuild</a:t>
            </a:r>
          </a:p>
          <a:p>
            <a:pPr algn="ctr"/>
            <a:r>
              <a:rPr lang="en-IE" sz="2200" b="1" dirty="0"/>
              <a:t>Treat the Risk &amp; Implement the Solution(s)</a:t>
            </a:r>
          </a:p>
          <a:p>
            <a:pPr algn="ctr"/>
            <a:r>
              <a:rPr lang="en-IE" i="1" dirty="0">
                <a:solidFill>
                  <a:srgbClr val="4D4D4D"/>
                </a:solidFill>
              </a:rPr>
              <a:t>e.g., increase street security by increasing number of police and getting them to wear normal and uniform clothing.</a:t>
            </a:r>
          </a:p>
        </p:txBody>
      </p:sp>
      <p:sp>
        <p:nvSpPr>
          <p:cNvPr id="14" name="TextBox 13">
            <a:extLst>
              <a:ext uri="{FF2B5EF4-FFF2-40B4-BE49-F238E27FC236}">
                <a16:creationId xmlns:a16="http://schemas.microsoft.com/office/drawing/2014/main" id="{00D5FB9F-69B6-F2BC-695D-0D7CA3161389}"/>
              </a:ext>
            </a:extLst>
          </p:cNvPr>
          <p:cNvSpPr txBox="1"/>
          <p:nvPr/>
        </p:nvSpPr>
        <p:spPr>
          <a:xfrm>
            <a:off x="220060" y="4016452"/>
            <a:ext cx="3731173" cy="2585323"/>
          </a:xfrm>
          <a:prstGeom prst="rect">
            <a:avLst/>
          </a:prstGeom>
          <a:solidFill>
            <a:schemeClr val="bg1"/>
          </a:solidFill>
        </p:spPr>
        <p:txBody>
          <a:bodyPr wrap="square" rtlCol="0">
            <a:spAutoFit/>
          </a:bodyPr>
          <a:lstStyle/>
          <a:p>
            <a:pPr algn="ctr"/>
            <a:r>
              <a:rPr lang="en-IE" sz="2400" b="1" dirty="0">
                <a:solidFill>
                  <a:srgbClr val="F27954"/>
                </a:solidFill>
              </a:rPr>
              <a:t>Step 6 Recovery/Resilience</a:t>
            </a:r>
          </a:p>
          <a:p>
            <a:pPr algn="ctr"/>
            <a:r>
              <a:rPr lang="en-IE" sz="2200" b="1" dirty="0"/>
              <a:t>Monitor Effectiveness of Plans, Analyse and Report</a:t>
            </a:r>
          </a:p>
          <a:p>
            <a:pPr algn="ctr"/>
            <a:r>
              <a:rPr lang="en-IE" i="1" dirty="0">
                <a:solidFill>
                  <a:srgbClr val="4D4D4D"/>
                </a:solidFill>
              </a:rPr>
              <a:t>e.g., check police reports of pick pocket, check if there is an increase or decrease, if tourists are still the targets, check where they are happening, etc.</a:t>
            </a:r>
            <a:endParaRPr lang="en-IE" sz="2200" i="1" dirty="0">
              <a:solidFill>
                <a:srgbClr val="F27954"/>
              </a:solidFill>
            </a:endParaRPr>
          </a:p>
        </p:txBody>
      </p:sp>
      <p:sp>
        <p:nvSpPr>
          <p:cNvPr id="18" name="Arrow: Right 17">
            <a:extLst>
              <a:ext uri="{FF2B5EF4-FFF2-40B4-BE49-F238E27FC236}">
                <a16:creationId xmlns:a16="http://schemas.microsoft.com/office/drawing/2014/main" id="{E8B56AAC-1949-45FF-3AAE-E4D9710052C4}"/>
              </a:ext>
            </a:extLst>
          </p:cNvPr>
          <p:cNvSpPr/>
          <p:nvPr/>
        </p:nvSpPr>
        <p:spPr>
          <a:xfrm rot="10800000">
            <a:off x="3540018" y="5814888"/>
            <a:ext cx="822429" cy="668398"/>
          </a:xfrm>
          <a:prstGeom prst="rightArrow">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27954"/>
              </a:solidFill>
            </a:endParaRPr>
          </a:p>
        </p:txBody>
      </p:sp>
      <p:sp>
        <p:nvSpPr>
          <p:cNvPr id="2" name="Arrow: Right 1">
            <a:extLst>
              <a:ext uri="{FF2B5EF4-FFF2-40B4-BE49-F238E27FC236}">
                <a16:creationId xmlns:a16="http://schemas.microsoft.com/office/drawing/2014/main" id="{DEC54383-B239-E6BE-F420-ADC895857C68}"/>
              </a:ext>
            </a:extLst>
          </p:cNvPr>
          <p:cNvSpPr/>
          <p:nvPr/>
        </p:nvSpPr>
        <p:spPr>
          <a:xfrm rot="10800000">
            <a:off x="7196298" y="5871822"/>
            <a:ext cx="822429" cy="668398"/>
          </a:xfrm>
          <a:prstGeom prst="rightArrow">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27954"/>
              </a:solidFill>
            </a:endParaRPr>
          </a:p>
        </p:txBody>
      </p:sp>
      <p:sp>
        <p:nvSpPr>
          <p:cNvPr id="4" name="Arrow: Right 3">
            <a:extLst>
              <a:ext uri="{FF2B5EF4-FFF2-40B4-BE49-F238E27FC236}">
                <a16:creationId xmlns:a16="http://schemas.microsoft.com/office/drawing/2014/main" id="{8F4A6218-E435-804A-5F4C-D93CEF733906}"/>
              </a:ext>
            </a:extLst>
          </p:cNvPr>
          <p:cNvSpPr/>
          <p:nvPr/>
        </p:nvSpPr>
        <p:spPr>
          <a:xfrm>
            <a:off x="3693806" y="1167706"/>
            <a:ext cx="822429" cy="668398"/>
          </a:xfrm>
          <a:prstGeom prst="rightArrow">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27954"/>
              </a:solidFill>
            </a:endParaRPr>
          </a:p>
        </p:txBody>
      </p:sp>
      <p:sp>
        <p:nvSpPr>
          <p:cNvPr id="5" name="Arrow: Right 4">
            <a:extLst>
              <a:ext uri="{FF2B5EF4-FFF2-40B4-BE49-F238E27FC236}">
                <a16:creationId xmlns:a16="http://schemas.microsoft.com/office/drawing/2014/main" id="{59EC9FEB-0DD0-9CC3-53C5-8A70A1EEB493}"/>
              </a:ext>
            </a:extLst>
          </p:cNvPr>
          <p:cNvSpPr/>
          <p:nvPr/>
        </p:nvSpPr>
        <p:spPr>
          <a:xfrm>
            <a:off x="7432712" y="1217839"/>
            <a:ext cx="822429" cy="668398"/>
          </a:xfrm>
          <a:prstGeom prst="rightArrow">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27954"/>
              </a:solidFill>
            </a:endParaRPr>
          </a:p>
        </p:txBody>
      </p:sp>
    </p:spTree>
    <p:extLst>
      <p:ext uri="{BB962C8B-B14F-4D97-AF65-F5344CB8AC3E}">
        <p14:creationId xmlns:p14="http://schemas.microsoft.com/office/powerpoint/2010/main" val="3023923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6C69F4-646E-D215-2EA9-EDD7B87963F9}"/>
              </a:ext>
            </a:extLst>
          </p:cNvPr>
          <p:cNvSpPr/>
          <p:nvPr/>
        </p:nvSpPr>
        <p:spPr>
          <a:xfrm>
            <a:off x="5611906" y="-1"/>
            <a:ext cx="6580094" cy="1228165"/>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98352" y="2680561"/>
            <a:ext cx="5244613" cy="4019447"/>
          </a:xfrm>
        </p:spPr>
        <p:txBody>
          <a:bodyPr/>
          <a:lstStyle/>
          <a:p>
            <a:pPr>
              <a:lnSpc>
                <a:spcPct val="100000"/>
              </a:lnSpc>
              <a:spcBef>
                <a:spcPts val="0"/>
              </a:spcBef>
            </a:pPr>
            <a:r>
              <a:rPr lang="en-IE" sz="1800" b="1" dirty="0">
                <a:solidFill>
                  <a:srgbClr val="086D6E"/>
                </a:solidFill>
              </a:rPr>
              <a:t>Sample activities that occur at each stage of a crisis. </a:t>
            </a:r>
          </a:p>
          <a:p>
            <a:pPr marL="342900" indent="-342900">
              <a:lnSpc>
                <a:spcPct val="100000"/>
              </a:lnSpc>
              <a:spcBef>
                <a:spcPts val="0"/>
              </a:spcBef>
              <a:buFont typeface="Arial" panose="020B0604020202020204" pitchFamily="34" charset="0"/>
              <a:buChar char="•"/>
            </a:pPr>
            <a:r>
              <a:rPr lang="en-IE" sz="1800" b="1" dirty="0">
                <a:solidFill>
                  <a:srgbClr val="086D6E"/>
                </a:solidFill>
              </a:rPr>
              <a:t>Pre-crisis</a:t>
            </a:r>
            <a:r>
              <a:rPr lang="en-IE" sz="1800" dirty="0">
                <a:solidFill>
                  <a:srgbClr val="4D4D4D"/>
                </a:solidFill>
              </a:rPr>
              <a:t> the CMP and risk assessment are done before the crisis unfolds, staff get training, and skills and understand how to prepare, manage, react, and recover from the crisis</a:t>
            </a:r>
          </a:p>
          <a:p>
            <a:pPr marL="342900" indent="-342900">
              <a:lnSpc>
                <a:spcPct val="100000"/>
              </a:lnSpc>
              <a:spcBef>
                <a:spcPts val="0"/>
              </a:spcBef>
              <a:buFont typeface="Arial" panose="020B0604020202020204" pitchFamily="34" charset="0"/>
              <a:buChar char="•"/>
            </a:pPr>
            <a:r>
              <a:rPr lang="en-IE" sz="1800" b="1" dirty="0">
                <a:solidFill>
                  <a:srgbClr val="086D6E"/>
                </a:solidFill>
              </a:rPr>
              <a:t>Response stage </a:t>
            </a:r>
            <a:r>
              <a:rPr lang="en-IE" sz="1800" dirty="0">
                <a:solidFill>
                  <a:srgbClr val="4D4D4D"/>
                </a:solidFill>
              </a:rPr>
              <a:t>decisions are made and everyone knows their role, and what to do, and puts the CMP into action. A Communication Plan should be set up at this stage. </a:t>
            </a:r>
          </a:p>
          <a:p>
            <a:pPr marL="342900" indent="-342900">
              <a:lnSpc>
                <a:spcPct val="100000"/>
              </a:lnSpc>
              <a:spcBef>
                <a:spcPts val="0"/>
              </a:spcBef>
              <a:buFont typeface="Arial" panose="020B0604020202020204" pitchFamily="34" charset="0"/>
              <a:buChar char="•"/>
            </a:pPr>
            <a:r>
              <a:rPr lang="en-IE" sz="1800" b="1" dirty="0">
                <a:solidFill>
                  <a:srgbClr val="086D6E"/>
                </a:solidFill>
              </a:rPr>
              <a:t>Resolution stage </a:t>
            </a:r>
            <a:r>
              <a:rPr lang="en-IE" sz="1800" dirty="0">
                <a:solidFill>
                  <a:srgbClr val="4D4D4D"/>
                </a:solidFill>
              </a:rPr>
              <a:t>is where everyone is actively doing their duty and all is hopefully under control. </a:t>
            </a:r>
          </a:p>
          <a:p>
            <a:pPr marL="342900" indent="-342900">
              <a:lnSpc>
                <a:spcPct val="100000"/>
              </a:lnSpc>
              <a:spcBef>
                <a:spcPts val="0"/>
              </a:spcBef>
              <a:buFont typeface="Arial" panose="020B0604020202020204" pitchFamily="34" charset="0"/>
              <a:buChar char="•"/>
            </a:pPr>
            <a:r>
              <a:rPr lang="en-IE" sz="1800" b="1" dirty="0">
                <a:solidFill>
                  <a:srgbClr val="086D6E"/>
                </a:solidFill>
              </a:rPr>
              <a:t>Post-crisis</a:t>
            </a:r>
            <a:r>
              <a:rPr lang="en-IE" sz="1800" dirty="0">
                <a:solidFill>
                  <a:srgbClr val="4D4D4D"/>
                </a:solidFill>
              </a:rPr>
              <a:t> is when the recovery plans are put in place and everything starts to return to normal again.</a:t>
            </a: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5611906" y="98612"/>
            <a:ext cx="6481742" cy="6911787"/>
          </a:xfrm>
        </p:spPr>
        <p:txBody>
          <a:bodyPr>
            <a:normAutofit fontScale="47500" lnSpcReduction="20000"/>
          </a:bodyPr>
          <a:lstStyle/>
          <a:p>
            <a:pPr algn="ctr">
              <a:lnSpc>
                <a:spcPct val="120000"/>
              </a:lnSpc>
              <a:spcBef>
                <a:spcPts val="0"/>
              </a:spcBef>
              <a:spcAft>
                <a:spcPts val="1200"/>
              </a:spcAft>
            </a:pPr>
            <a:endParaRPr lang="en-GB" sz="5100" b="1" dirty="0">
              <a:solidFill>
                <a:schemeClr val="bg1"/>
              </a:solidFill>
            </a:endParaRPr>
          </a:p>
          <a:p>
            <a:pPr algn="ctr">
              <a:lnSpc>
                <a:spcPct val="120000"/>
              </a:lnSpc>
              <a:spcBef>
                <a:spcPts val="0"/>
              </a:spcBef>
              <a:spcAft>
                <a:spcPts val="1200"/>
              </a:spcAft>
            </a:pPr>
            <a:r>
              <a:rPr lang="en-GB" sz="5100" b="1" dirty="0">
                <a:solidFill>
                  <a:schemeClr val="bg1"/>
                </a:solidFill>
              </a:rPr>
              <a:t>Training Development and Delivery is Essential</a:t>
            </a:r>
          </a:p>
          <a:p>
            <a:pPr>
              <a:lnSpc>
                <a:spcPct val="120000"/>
              </a:lnSpc>
              <a:spcBef>
                <a:spcPts val="0"/>
              </a:spcBef>
              <a:spcAft>
                <a:spcPts val="1200"/>
              </a:spcAft>
            </a:pPr>
            <a:endParaRPr lang="en-GB" sz="1000" b="1" i="0" dirty="0">
              <a:solidFill>
                <a:srgbClr val="086D6E"/>
              </a:solidFill>
              <a:effectLst/>
            </a:endParaRPr>
          </a:p>
          <a:p>
            <a:pPr algn="l">
              <a:lnSpc>
                <a:spcPct val="120000"/>
              </a:lnSpc>
              <a:spcBef>
                <a:spcPts val="0"/>
              </a:spcBef>
              <a:spcAft>
                <a:spcPts val="1200"/>
              </a:spcAft>
            </a:pPr>
            <a:r>
              <a:rPr lang="en-GB" sz="3800" dirty="0">
                <a:solidFill>
                  <a:srgbClr val="4D4D4D"/>
                </a:solidFill>
              </a:rPr>
              <a:t>A region should develop a CMP and its corresponding support documents, procedures, and activities according to the different stages of a crisis. The manager needs to include all the things that need to happen at each stage of a crisis (preparation/pre-crisis, response, and recovery/post-crisis) see the diagram to the right. </a:t>
            </a:r>
          </a:p>
          <a:p>
            <a:pPr algn="l">
              <a:lnSpc>
                <a:spcPct val="120000"/>
              </a:lnSpc>
              <a:spcBef>
                <a:spcPts val="0"/>
              </a:spcBef>
              <a:spcAft>
                <a:spcPts val="1200"/>
              </a:spcAft>
            </a:pPr>
            <a:r>
              <a:rPr lang="en-GB" sz="3800" b="1" dirty="0">
                <a:solidFill>
                  <a:srgbClr val="7A547C"/>
                </a:solidFill>
              </a:rPr>
              <a:t>Training is an essential part it gets everyone knowledgeable and on the same page before and when a crisis occurs. </a:t>
            </a:r>
            <a:r>
              <a:rPr lang="en-GB" sz="3800" dirty="0">
                <a:solidFill>
                  <a:srgbClr val="4D4D4D"/>
                </a:solidFill>
              </a:rPr>
              <a:t>Training should be delivered pre-crisis so everyone should know what they need to do at each stage. Particularly the Crisis Management Team </a:t>
            </a:r>
            <a:r>
              <a:rPr lang="en-GB" sz="3800" i="1" dirty="0">
                <a:solidFill>
                  <a:srgbClr val="4D4D4D"/>
                </a:solidFill>
              </a:rPr>
              <a:t>(i.e., Crisis Steering Group, Crisis Management Unit, emergency services, etc.) </a:t>
            </a:r>
            <a:r>
              <a:rPr lang="en-GB" sz="3800" dirty="0">
                <a:solidFill>
                  <a:srgbClr val="4D4D4D"/>
                </a:solidFill>
              </a:rPr>
              <a:t>should be trained so they know how to activate and implement the plan. </a:t>
            </a:r>
            <a:r>
              <a:rPr lang="en-IE" sz="3800" dirty="0">
                <a:solidFill>
                  <a:srgbClr val="4D4D4D"/>
                </a:solidFill>
              </a:rPr>
              <a:t>As a rule, acting and responding as soon as possible can help a region greatly reduce the damage caused by a crisis, training enables this to happen. </a:t>
            </a:r>
          </a:p>
          <a:p>
            <a:pPr algn="l">
              <a:lnSpc>
                <a:spcPct val="120000"/>
              </a:lnSpc>
              <a:spcBef>
                <a:spcPts val="0"/>
              </a:spcBef>
              <a:spcAft>
                <a:spcPts val="1200"/>
              </a:spcAft>
            </a:pPr>
            <a:r>
              <a:rPr lang="en-IE" sz="3800" b="1" dirty="0">
                <a:solidFill>
                  <a:srgbClr val="7A547C"/>
                </a:solidFill>
              </a:rPr>
              <a:t>Set up a training needs analysis session. </a:t>
            </a:r>
            <a:r>
              <a:rPr lang="en-IE" sz="3800" dirty="0">
                <a:solidFill>
                  <a:srgbClr val="4D4D4D"/>
                </a:solidFill>
              </a:rPr>
              <a:t>Start by </a:t>
            </a:r>
            <a:r>
              <a:rPr lang="en-GB" sz="3800" dirty="0">
                <a:solidFill>
                  <a:srgbClr val="4D4D4D"/>
                </a:solidFill>
              </a:rPr>
              <a:t>delegating tasks, and allocating and explaining roles clearly so that attendees can identify the skills and resources gaps. It is also a good way to cover questions and concerns.</a:t>
            </a:r>
            <a:endParaRPr lang="en-GB" sz="3800" b="1" dirty="0"/>
          </a:p>
          <a:p>
            <a:pPr algn="l">
              <a:lnSpc>
                <a:spcPct val="120000"/>
              </a:lnSpc>
              <a:spcBef>
                <a:spcPts val="0"/>
              </a:spcBef>
              <a:spcAft>
                <a:spcPts val="1200"/>
              </a:spcAft>
            </a:pPr>
            <a:endParaRPr lang="en-GB" sz="2000" b="1" i="0" dirty="0">
              <a:effectLst/>
            </a:endParaRPr>
          </a:p>
          <a:p>
            <a:pPr algn="l">
              <a:lnSpc>
                <a:spcPct val="120000"/>
              </a:lnSpc>
              <a:spcBef>
                <a:spcPts val="0"/>
              </a:spcBef>
              <a:spcAft>
                <a:spcPts val="1200"/>
              </a:spcAft>
            </a:pPr>
            <a:endParaRPr lang="en-GB" sz="2000" b="1" i="0" dirty="0">
              <a:effectLst/>
              <a:highlight>
                <a:srgbClr val="FFFF00"/>
              </a:highlight>
            </a:endParaRPr>
          </a:p>
          <a:p>
            <a:pPr>
              <a:lnSpc>
                <a:spcPct val="120000"/>
              </a:lnSpc>
              <a:spcBef>
                <a:spcPts val="0"/>
              </a:spcBef>
              <a:spcAft>
                <a:spcPts val="1200"/>
              </a:spcAft>
            </a:pPr>
            <a:endParaRPr lang="en-GB" b="1" i="0" dirty="0">
              <a:solidFill>
                <a:srgbClr val="4D4D4D"/>
              </a:solidFill>
              <a:effectLst/>
            </a:endParaRPr>
          </a:p>
          <a:p>
            <a:pPr>
              <a:lnSpc>
                <a:spcPct val="120000"/>
              </a:lnSpc>
              <a:spcBef>
                <a:spcPts val="0"/>
              </a:spcBef>
              <a:spcAft>
                <a:spcPts val="1200"/>
              </a:spcAft>
            </a:pPr>
            <a:endParaRPr lang="en-IE" dirty="0"/>
          </a:p>
        </p:txBody>
      </p:sp>
      <p:pic>
        <p:nvPicPr>
          <p:cNvPr id="468" name="Picture 2" descr="crisis management plan">
            <a:extLst>
              <a:ext uri="{FF2B5EF4-FFF2-40B4-BE49-F238E27FC236}">
                <a16:creationId xmlns:a16="http://schemas.microsoft.com/office/drawing/2014/main" id="{585AAD3F-91BC-17FC-D230-4953E7BBBF0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6888"/>
          <a:stretch/>
        </p:blipFill>
        <p:spPr bwMode="auto">
          <a:xfrm>
            <a:off x="0" y="24025"/>
            <a:ext cx="5244613" cy="240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407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4">
            <a:extLst>
              <a:ext uri="{FF2B5EF4-FFF2-40B4-BE49-F238E27FC236}">
                <a16:creationId xmlns:a16="http://schemas.microsoft.com/office/drawing/2014/main" id="{5172A82E-A45F-50CA-F25F-B89541629AA9}"/>
              </a:ext>
            </a:extLst>
          </p:cNvPr>
          <p:cNvSpPr>
            <a:spLocks noGrp="1"/>
          </p:cNvSpPr>
          <p:nvPr>
            <p:ph type="body" sz="quarter" idx="18"/>
          </p:nvPr>
        </p:nvSpPr>
        <p:spPr>
          <a:xfrm>
            <a:off x="3049929" y="1815617"/>
            <a:ext cx="3024340" cy="442916"/>
          </a:xfrm>
        </p:spPr>
        <p:txBody>
          <a:bodyPr>
            <a:noAutofit/>
          </a:bodyPr>
          <a:lstStyle/>
          <a:p>
            <a:r>
              <a:rPr lang="en-IE" sz="1900" b="1" dirty="0"/>
              <a:t>Examine &amp; Assess the Risk</a:t>
            </a:r>
          </a:p>
        </p:txBody>
      </p:sp>
      <p:sp>
        <p:nvSpPr>
          <p:cNvPr id="50" name="Text Placeholder 3">
            <a:extLst>
              <a:ext uri="{FF2B5EF4-FFF2-40B4-BE49-F238E27FC236}">
                <a16:creationId xmlns:a16="http://schemas.microsoft.com/office/drawing/2014/main" id="{A83B5EE1-6B3C-8464-4BD0-374E69F44921}"/>
              </a:ext>
            </a:extLst>
          </p:cNvPr>
          <p:cNvSpPr>
            <a:spLocks noGrp="1"/>
          </p:cNvSpPr>
          <p:nvPr>
            <p:ph type="body" sz="quarter" idx="16"/>
          </p:nvPr>
        </p:nvSpPr>
        <p:spPr>
          <a:xfrm>
            <a:off x="3041356" y="1165109"/>
            <a:ext cx="3049353" cy="730358"/>
          </a:xfrm>
        </p:spPr>
        <p:txBody>
          <a:bodyPr anchor="ctr">
            <a:normAutofit/>
          </a:bodyPr>
          <a:lstStyle/>
          <a:p>
            <a:r>
              <a:rPr lang="en-IE" sz="2000" dirty="0"/>
              <a:t>Conduct Regular Vulnerability Audits</a:t>
            </a:r>
          </a:p>
        </p:txBody>
      </p:sp>
      <p:sp>
        <p:nvSpPr>
          <p:cNvPr id="51" name="Text Placeholder 5">
            <a:extLst>
              <a:ext uri="{FF2B5EF4-FFF2-40B4-BE49-F238E27FC236}">
                <a16:creationId xmlns:a16="http://schemas.microsoft.com/office/drawing/2014/main" id="{F2E8B3E8-6814-3F42-4482-EE0818D13ED4}"/>
              </a:ext>
            </a:extLst>
          </p:cNvPr>
          <p:cNvSpPr>
            <a:spLocks noGrp="1"/>
          </p:cNvSpPr>
          <p:nvPr>
            <p:ph type="body" sz="quarter" idx="19"/>
          </p:nvPr>
        </p:nvSpPr>
        <p:spPr>
          <a:xfrm>
            <a:off x="3021993" y="2285701"/>
            <a:ext cx="3024340" cy="1483196"/>
          </a:xfrm>
        </p:spPr>
        <p:txBody>
          <a:bodyPr>
            <a:noAutofit/>
          </a:bodyPr>
          <a:lstStyle/>
          <a:p>
            <a:pPr marL="0" indent="0"/>
            <a:r>
              <a:rPr lang="en-GB" sz="1800" dirty="0"/>
              <a:t>Assess and examine current and potential areas of operational emergency and crisis weaknesses, and strengths, and come up with potential solutions </a:t>
            </a:r>
            <a:endParaRPr lang="en-IE" sz="1800" dirty="0"/>
          </a:p>
        </p:txBody>
      </p:sp>
      <p:sp>
        <p:nvSpPr>
          <p:cNvPr id="52" name="Text Placeholder 6">
            <a:extLst>
              <a:ext uri="{FF2B5EF4-FFF2-40B4-BE49-F238E27FC236}">
                <a16:creationId xmlns:a16="http://schemas.microsoft.com/office/drawing/2014/main" id="{E9CD1B6A-CEBF-8E48-C81C-AEC837B0FB26}"/>
              </a:ext>
            </a:extLst>
          </p:cNvPr>
          <p:cNvSpPr>
            <a:spLocks noGrp="1"/>
          </p:cNvSpPr>
          <p:nvPr>
            <p:ph type="body" sz="quarter" idx="20"/>
          </p:nvPr>
        </p:nvSpPr>
        <p:spPr>
          <a:xfrm>
            <a:off x="10647" y="1793365"/>
            <a:ext cx="3024340" cy="442916"/>
          </a:xfrm>
        </p:spPr>
        <p:txBody>
          <a:bodyPr>
            <a:normAutofit fontScale="92500"/>
          </a:bodyPr>
          <a:lstStyle/>
          <a:p>
            <a:r>
              <a:rPr lang="en-IE" sz="2000" b="1" dirty="0"/>
              <a:t>Learn from others’ mistakes</a:t>
            </a:r>
          </a:p>
        </p:txBody>
      </p:sp>
      <p:sp>
        <p:nvSpPr>
          <p:cNvPr id="53" name="Text Placeholder 7">
            <a:extLst>
              <a:ext uri="{FF2B5EF4-FFF2-40B4-BE49-F238E27FC236}">
                <a16:creationId xmlns:a16="http://schemas.microsoft.com/office/drawing/2014/main" id="{20D408D8-0E50-2749-E383-30F657F8DE65}"/>
              </a:ext>
            </a:extLst>
          </p:cNvPr>
          <p:cNvSpPr>
            <a:spLocks noGrp="1"/>
          </p:cNvSpPr>
          <p:nvPr>
            <p:ph type="body" sz="quarter" idx="21"/>
          </p:nvPr>
        </p:nvSpPr>
        <p:spPr>
          <a:xfrm>
            <a:off x="-7997" y="1226773"/>
            <a:ext cx="3049353" cy="582221"/>
          </a:xfrm>
        </p:spPr>
        <p:txBody>
          <a:bodyPr anchor="ctr">
            <a:normAutofit/>
          </a:bodyPr>
          <a:lstStyle/>
          <a:p>
            <a:r>
              <a:rPr lang="en-IE" sz="2000" dirty="0"/>
              <a:t>Reverse Engineer</a:t>
            </a:r>
          </a:p>
        </p:txBody>
      </p:sp>
      <p:sp>
        <p:nvSpPr>
          <p:cNvPr id="54" name="Text Placeholder 8">
            <a:extLst>
              <a:ext uri="{FF2B5EF4-FFF2-40B4-BE49-F238E27FC236}">
                <a16:creationId xmlns:a16="http://schemas.microsoft.com/office/drawing/2014/main" id="{B5A88E25-9BE3-FD2E-E900-EB089A764A5A}"/>
              </a:ext>
            </a:extLst>
          </p:cNvPr>
          <p:cNvSpPr>
            <a:spLocks noGrp="1"/>
          </p:cNvSpPr>
          <p:nvPr>
            <p:ph type="body" sz="quarter" idx="22"/>
          </p:nvPr>
        </p:nvSpPr>
        <p:spPr>
          <a:xfrm>
            <a:off x="-35309" y="2263575"/>
            <a:ext cx="3024340" cy="1502625"/>
          </a:xfrm>
        </p:spPr>
        <p:txBody>
          <a:bodyPr>
            <a:noAutofit/>
          </a:bodyPr>
          <a:lstStyle/>
          <a:p>
            <a:pPr>
              <a:lnSpc>
                <a:spcPct val="100000"/>
              </a:lnSpc>
              <a:spcBef>
                <a:spcPts val="0"/>
              </a:spcBef>
            </a:pPr>
            <a:r>
              <a:rPr lang="en-GB" sz="1800" dirty="0"/>
              <a:t>Research how other regions failed to prepare or respond to a crisis, disaster, lawsuit, death or major complaint.</a:t>
            </a:r>
            <a:endParaRPr lang="en-IE" sz="1800" dirty="0"/>
          </a:p>
        </p:txBody>
      </p:sp>
      <p:sp>
        <p:nvSpPr>
          <p:cNvPr id="55" name="Text Placeholder 19">
            <a:extLst>
              <a:ext uri="{FF2B5EF4-FFF2-40B4-BE49-F238E27FC236}">
                <a16:creationId xmlns:a16="http://schemas.microsoft.com/office/drawing/2014/main" id="{0C37019B-3773-F5FA-AF26-E8E75179D232}"/>
              </a:ext>
            </a:extLst>
          </p:cNvPr>
          <p:cNvSpPr txBox="1">
            <a:spLocks/>
          </p:cNvSpPr>
          <p:nvPr/>
        </p:nvSpPr>
        <p:spPr>
          <a:xfrm>
            <a:off x="9111125" y="1318822"/>
            <a:ext cx="3049353" cy="58222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t>Collect Intelligence</a:t>
            </a:r>
          </a:p>
        </p:txBody>
      </p:sp>
      <p:sp>
        <p:nvSpPr>
          <p:cNvPr id="56" name="Text Placeholder 11">
            <a:extLst>
              <a:ext uri="{FF2B5EF4-FFF2-40B4-BE49-F238E27FC236}">
                <a16:creationId xmlns:a16="http://schemas.microsoft.com/office/drawing/2014/main" id="{D0188FDE-7932-A75F-1EC8-D7C7B3E74748}"/>
              </a:ext>
            </a:extLst>
          </p:cNvPr>
          <p:cNvSpPr txBox="1">
            <a:spLocks/>
          </p:cNvSpPr>
          <p:nvPr/>
        </p:nvSpPr>
        <p:spPr>
          <a:xfrm>
            <a:off x="9142507" y="2146289"/>
            <a:ext cx="3024340" cy="1521872"/>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pPr>
            <a:r>
              <a:rPr lang="en-GB" sz="1600"/>
              <a:t>Know what you need to know to prevent a risk of crisis. Set up and monitor your warning signals e.g., internet cantered communication, digital tools, ear to the ground and empower employees.</a:t>
            </a:r>
            <a:endParaRPr lang="en-IE" sz="1600" dirty="0"/>
          </a:p>
        </p:txBody>
      </p:sp>
      <p:sp>
        <p:nvSpPr>
          <p:cNvPr id="57" name="Text Placeholder 12">
            <a:extLst>
              <a:ext uri="{FF2B5EF4-FFF2-40B4-BE49-F238E27FC236}">
                <a16:creationId xmlns:a16="http://schemas.microsoft.com/office/drawing/2014/main" id="{F7FF4EE2-A270-E5B4-6594-3AED1E809D07}"/>
              </a:ext>
            </a:extLst>
          </p:cNvPr>
          <p:cNvSpPr txBox="1">
            <a:spLocks/>
          </p:cNvSpPr>
          <p:nvPr/>
        </p:nvSpPr>
        <p:spPr>
          <a:xfrm>
            <a:off x="6105651" y="1637691"/>
            <a:ext cx="3024340"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900" b="1"/>
              <a:t>Empower with Knowledge &amp; Skills</a:t>
            </a:r>
            <a:endParaRPr lang="en-IE" sz="1900" b="1" dirty="0"/>
          </a:p>
        </p:txBody>
      </p:sp>
      <p:sp>
        <p:nvSpPr>
          <p:cNvPr id="58" name="Text Placeholder 13">
            <a:extLst>
              <a:ext uri="{FF2B5EF4-FFF2-40B4-BE49-F238E27FC236}">
                <a16:creationId xmlns:a16="http://schemas.microsoft.com/office/drawing/2014/main" id="{BA0D880C-9421-B62D-BA07-EE785666E527}"/>
              </a:ext>
            </a:extLst>
          </p:cNvPr>
          <p:cNvSpPr txBox="1">
            <a:spLocks/>
          </p:cNvSpPr>
          <p:nvPr/>
        </p:nvSpPr>
        <p:spPr>
          <a:xfrm>
            <a:off x="6046081" y="1165948"/>
            <a:ext cx="3049353"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2000" dirty="0"/>
              <a:t>Regular Crisis Training</a:t>
            </a:r>
          </a:p>
        </p:txBody>
      </p:sp>
      <p:sp>
        <p:nvSpPr>
          <p:cNvPr id="59" name="Text Placeholder 14">
            <a:extLst>
              <a:ext uri="{FF2B5EF4-FFF2-40B4-BE49-F238E27FC236}">
                <a16:creationId xmlns:a16="http://schemas.microsoft.com/office/drawing/2014/main" id="{3A42CAFB-E870-D146-961E-75D21875C185}"/>
              </a:ext>
            </a:extLst>
          </p:cNvPr>
          <p:cNvSpPr txBox="1">
            <a:spLocks/>
          </p:cNvSpPr>
          <p:nvPr/>
        </p:nvSpPr>
        <p:spPr>
          <a:xfrm>
            <a:off x="6115722" y="2078328"/>
            <a:ext cx="3024340" cy="148319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600"/>
              <a:t>Educate and empower stakeholders on how to act and respond to a crisis adequately. Deliver Crisis Prevention and Response Training using different formats from table top exercises, and drills to full-scale simulations.</a:t>
            </a:r>
            <a:endParaRPr lang="en-IE" sz="1600" dirty="0"/>
          </a:p>
        </p:txBody>
      </p:sp>
      <p:sp>
        <p:nvSpPr>
          <p:cNvPr id="60" name="Text Placeholder 15">
            <a:extLst>
              <a:ext uri="{FF2B5EF4-FFF2-40B4-BE49-F238E27FC236}">
                <a16:creationId xmlns:a16="http://schemas.microsoft.com/office/drawing/2014/main" id="{A6ECECBA-1279-0D6A-1F9A-D0853DD03CA7}"/>
              </a:ext>
            </a:extLst>
          </p:cNvPr>
          <p:cNvSpPr txBox="1">
            <a:spLocks/>
          </p:cNvSpPr>
          <p:nvPr/>
        </p:nvSpPr>
        <p:spPr>
          <a:xfrm>
            <a:off x="10764" y="41772"/>
            <a:ext cx="12181236" cy="58222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595A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Optimising Management of a CMP</a:t>
            </a:r>
          </a:p>
          <a:p>
            <a:endParaRPr lang="en-IE" dirty="0"/>
          </a:p>
        </p:txBody>
      </p:sp>
      <p:sp>
        <p:nvSpPr>
          <p:cNvPr id="61" name="TextBox 60">
            <a:extLst>
              <a:ext uri="{FF2B5EF4-FFF2-40B4-BE49-F238E27FC236}">
                <a16:creationId xmlns:a16="http://schemas.microsoft.com/office/drawing/2014/main" id="{B2ECCF0F-B192-A16B-2954-9C82D78FF664}"/>
              </a:ext>
            </a:extLst>
          </p:cNvPr>
          <p:cNvSpPr txBox="1"/>
          <p:nvPr/>
        </p:nvSpPr>
        <p:spPr>
          <a:xfrm>
            <a:off x="367553" y="518777"/>
            <a:ext cx="11546541" cy="646331"/>
          </a:xfrm>
          <a:prstGeom prst="rect">
            <a:avLst/>
          </a:prstGeom>
          <a:noFill/>
        </p:spPr>
        <p:txBody>
          <a:bodyPr wrap="square" rtlCol="0">
            <a:spAutoFit/>
          </a:bodyPr>
          <a:lstStyle/>
          <a:p>
            <a:r>
              <a:rPr lang="en-GB" b="0" i="0" dirty="0">
                <a:solidFill>
                  <a:srgbClr val="455264"/>
                </a:solidFill>
                <a:effectLst/>
                <a:latin typeface="TT Norms"/>
              </a:rPr>
              <a:t>CMP’s are important to develop operational responses and specifi</a:t>
            </a:r>
            <a:r>
              <a:rPr lang="en-GB" dirty="0">
                <a:solidFill>
                  <a:srgbClr val="455264"/>
                </a:solidFill>
                <a:latin typeface="TT Norms"/>
              </a:rPr>
              <a:t>c contingencies. It is important regions </a:t>
            </a:r>
            <a:r>
              <a:rPr lang="en-GB" b="0" i="0" dirty="0">
                <a:solidFill>
                  <a:srgbClr val="455264"/>
                </a:solidFill>
                <a:effectLst/>
                <a:latin typeface="TT Norms"/>
              </a:rPr>
              <a:t>keep considering and reviewing a wide range of potential crisis and prevent them from occurring (</a:t>
            </a:r>
            <a:r>
              <a:rPr lang="en-GB" b="1" i="0" dirty="0">
                <a:solidFill>
                  <a:srgbClr val="F27954"/>
                </a:solidFill>
                <a:effectLst/>
                <a:latin typeface="TT Norms"/>
              </a:rPr>
              <a:t>Read </a:t>
            </a:r>
            <a:r>
              <a:rPr lang="en-GB" b="1" i="0" dirty="0">
                <a:solidFill>
                  <a:srgbClr val="F27954"/>
                </a:solidFill>
                <a:effectLst/>
                <a:latin typeface="TT Norms"/>
                <a:hlinkClick r:id="rId2">
                  <a:extLst>
                    <a:ext uri="{A12FA001-AC4F-418D-AE19-62706E023703}">
                      <ahyp:hlinkClr xmlns:ahyp="http://schemas.microsoft.com/office/drawing/2018/hyperlinkcolor" val="tx"/>
                    </a:ext>
                  </a:extLst>
                </a:hlinkClick>
              </a:rPr>
              <a:t>Source</a:t>
            </a:r>
            <a:r>
              <a:rPr lang="en-GB" b="0" i="0" dirty="0">
                <a:solidFill>
                  <a:srgbClr val="455264"/>
                </a:solidFill>
                <a:effectLst/>
                <a:latin typeface="TT Norms"/>
              </a:rPr>
              <a:t>)</a:t>
            </a:r>
            <a:endParaRPr lang="en-IE" dirty="0"/>
          </a:p>
        </p:txBody>
      </p:sp>
      <p:sp>
        <p:nvSpPr>
          <p:cNvPr id="62" name="Text Placeholder 12">
            <a:extLst>
              <a:ext uri="{FF2B5EF4-FFF2-40B4-BE49-F238E27FC236}">
                <a16:creationId xmlns:a16="http://schemas.microsoft.com/office/drawing/2014/main" id="{77E9F576-C3F2-6834-EE24-86616ACF1DDF}"/>
              </a:ext>
            </a:extLst>
          </p:cNvPr>
          <p:cNvSpPr txBox="1">
            <a:spLocks/>
          </p:cNvSpPr>
          <p:nvPr/>
        </p:nvSpPr>
        <p:spPr>
          <a:xfrm>
            <a:off x="9079743" y="1791405"/>
            <a:ext cx="3024340" cy="442916"/>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dirty="0"/>
              <a:t>Be Fully Aware &amp; Informed </a:t>
            </a:r>
          </a:p>
        </p:txBody>
      </p:sp>
      <p:sp>
        <p:nvSpPr>
          <p:cNvPr id="63" name="Text Placeholder 4">
            <a:extLst>
              <a:ext uri="{FF2B5EF4-FFF2-40B4-BE49-F238E27FC236}">
                <a16:creationId xmlns:a16="http://schemas.microsoft.com/office/drawing/2014/main" id="{F07B8CEB-1778-E058-814F-BC62F04814A3}"/>
              </a:ext>
            </a:extLst>
          </p:cNvPr>
          <p:cNvSpPr txBox="1">
            <a:spLocks/>
          </p:cNvSpPr>
          <p:nvPr/>
        </p:nvSpPr>
        <p:spPr>
          <a:xfrm>
            <a:off x="3032783" y="4334371"/>
            <a:ext cx="3024340" cy="442916"/>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b="1" dirty="0">
                <a:solidFill>
                  <a:srgbClr val="4D4D4D"/>
                </a:solidFill>
              </a:rPr>
              <a:t>Capability before Position</a:t>
            </a:r>
          </a:p>
        </p:txBody>
      </p:sp>
      <p:sp>
        <p:nvSpPr>
          <p:cNvPr id="64" name="Text Placeholder 3">
            <a:extLst>
              <a:ext uri="{FF2B5EF4-FFF2-40B4-BE49-F238E27FC236}">
                <a16:creationId xmlns:a16="http://schemas.microsoft.com/office/drawing/2014/main" id="{573EC5A1-07BD-AB9B-4042-4784742B5F56}"/>
              </a:ext>
            </a:extLst>
          </p:cNvPr>
          <p:cNvSpPr txBox="1">
            <a:spLocks/>
          </p:cNvSpPr>
          <p:nvPr/>
        </p:nvSpPr>
        <p:spPr>
          <a:xfrm>
            <a:off x="3017272" y="3850359"/>
            <a:ext cx="3049353" cy="58222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solidFill>
                  <a:srgbClr val="4D4D4D"/>
                </a:solidFill>
              </a:rPr>
              <a:t>Prepare Response Team</a:t>
            </a:r>
          </a:p>
        </p:txBody>
      </p:sp>
      <p:sp>
        <p:nvSpPr>
          <p:cNvPr id="65" name="Text Placeholder 5">
            <a:extLst>
              <a:ext uri="{FF2B5EF4-FFF2-40B4-BE49-F238E27FC236}">
                <a16:creationId xmlns:a16="http://schemas.microsoft.com/office/drawing/2014/main" id="{8ED49BE0-F4F0-DB74-7545-E8DB14B4C4B1}"/>
              </a:ext>
            </a:extLst>
          </p:cNvPr>
          <p:cNvSpPr txBox="1">
            <a:spLocks/>
          </p:cNvSpPr>
          <p:nvPr/>
        </p:nvSpPr>
        <p:spPr>
          <a:xfrm>
            <a:off x="2988407" y="4748810"/>
            <a:ext cx="3024340" cy="148319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800" dirty="0">
                <a:solidFill>
                  <a:srgbClr val="4D4D4D"/>
                </a:solidFill>
              </a:rPr>
              <a:t>The Crisis Response Team should be assessed if they have the right skills, ability, and capacity to carry out a certain crisis response e.g., just because John is an expert firefighter doesn’t mean he can talk to the media</a:t>
            </a:r>
            <a:endParaRPr lang="en-IE" sz="1800" dirty="0">
              <a:solidFill>
                <a:srgbClr val="4D4D4D"/>
              </a:solidFill>
            </a:endParaRPr>
          </a:p>
        </p:txBody>
      </p:sp>
      <p:sp>
        <p:nvSpPr>
          <p:cNvPr id="66" name="Text Placeholder 6">
            <a:extLst>
              <a:ext uri="{FF2B5EF4-FFF2-40B4-BE49-F238E27FC236}">
                <a16:creationId xmlns:a16="http://schemas.microsoft.com/office/drawing/2014/main" id="{B2A89438-1D47-69F2-A878-0D2597B7A758}"/>
              </a:ext>
            </a:extLst>
          </p:cNvPr>
          <p:cNvSpPr txBox="1">
            <a:spLocks/>
          </p:cNvSpPr>
          <p:nvPr/>
        </p:nvSpPr>
        <p:spPr>
          <a:xfrm>
            <a:off x="-22939" y="4584586"/>
            <a:ext cx="3024340" cy="442916"/>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dirty="0">
                <a:solidFill>
                  <a:srgbClr val="4D4D4D"/>
                </a:solidFill>
              </a:rPr>
              <a:t>Test and Plan Response</a:t>
            </a:r>
          </a:p>
        </p:txBody>
      </p:sp>
      <p:sp>
        <p:nvSpPr>
          <p:cNvPr id="67" name="Text Placeholder 7">
            <a:extLst>
              <a:ext uri="{FF2B5EF4-FFF2-40B4-BE49-F238E27FC236}">
                <a16:creationId xmlns:a16="http://schemas.microsoft.com/office/drawing/2014/main" id="{F6777F45-C524-B123-A6BE-0F37607BE041}"/>
              </a:ext>
            </a:extLst>
          </p:cNvPr>
          <p:cNvSpPr txBox="1">
            <a:spLocks/>
          </p:cNvSpPr>
          <p:nvPr/>
        </p:nvSpPr>
        <p:spPr>
          <a:xfrm>
            <a:off x="25105" y="3943033"/>
            <a:ext cx="3049353" cy="58222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2000" dirty="0">
                <a:solidFill>
                  <a:srgbClr val="4D4D4D"/>
                </a:solidFill>
              </a:rPr>
              <a:t>Optimise Physical Systems</a:t>
            </a:r>
          </a:p>
        </p:txBody>
      </p:sp>
      <p:sp>
        <p:nvSpPr>
          <p:cNvPr id="68" name="Text Placeholder 8">
            <a:extLst>
              <a:ext uri="{FF2B5EF4-FFF2-40B4-BE49-F238E27FC236}">
                <a16:creationId xmlns:a16="http://schemas.microsoft.com/office/drawing/2014/main" id="{9957BA62-754A-C1F6-3F96-1CBEBCBDF9C0}"/>
              </a:ext>
            </a:extLst>
          </p:cNvPr>
          <p:cNvSpPr txBox="1">
            <a:spLocks/>
          </p:cNvSpPr>
          <p:nvPr/>
        </p:nvSpPr>
        <p:spPr>
          <a:xfrm>
            <a:off x="-34366" y="4862990"/>
            <a:ext cx="3024340" cy="1502625"/>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dirty="0">
                <a:solidFill>
                  <a:srgbClr val="4D4D4D"/>
                </a:solidFill>
              </a:rPr>
              <a:t>Test how technology and physical systems function under a crisis. What happens when the website or emergency lines crash under stress with too many hits or calls?</a:t>
            </a:r>
            <a:endParaRPr lang="en-IE" sz="1800" dirty="0">
              <a:solidFill>
                <a:srgbClr val="4D4D4D"/>
              </a:solidFill>
            </a:endParaRPr>
          </a:p>
        </p:txBody>
      </p:sp>
      <p:sp>
        <p:nvSpPr>
          <p:cNvPr id="69" name="Text Placeholder 19">
            <a:extLst>
              <a:ext uri="{FF2B5EF4-FFF2-40B4-BE49-F238E27FC236}">
                <a16:creationId xmlns:a16="http://schemas.microsoft.com/office/drawing/2014/main" id="{A24E0891-88B8-06A4-E375-A2B17330AA7A}"/>
              </a:ext>
            </a:extLst>
          </p:cNvPr>
          <p:cNvSpPr txBox="1">
            <a:spLocks/>
          </p:cNvSpPr>
          <p:nvPr/>
        </p:nvSpPr>
        <p:spPr>
          <a:xfrm>
            <a:off x="9058792" y="3888385"/>
            <a:ext cx="3114461" cy="58222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solidFill>
                  <a:srgbClr val="4D4D4D"/>
                </a:solidFill>
              </a:rPr>
              <a:t>Review and Update</a:t>
            </a:r>
          </a:p>
        </p:txBody>
      </p:sp>
      <p:sp>
        <p:nvSpPr>
          <p:cNvPr id="70" name="Text Placeholder 11">
            <a:extLst>
              <a:ext uri="{FF2B5EF4-FFF2-40B4-BE49-F238E27FC236}">
                <a16:creationId xmlns:a16="http://schemas.microsoft.com/office/drawing/2014/main" id="{8B30340E-2F3B-2AAC-A6BE-3BFEC96C92B9}"/>
              </a:ext>
            </a:extLst>
          </p:cNvPr>
          <p:cNvSpPr txBox="1">
            <a:spLocks/>
          </p:cNvSpPr>
          <p:nvPr/>
        </p:nvSpPr>
        <p:spPr>
          <a:xfrm>
            <a:off x="9108920" y="4748810"/>
            <a:ext cx="3075271" cy="1521872"/>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pPr>
            <a:r>
              <a:rPr lang="en-GB" sz="1600" dirty="0">
                <a:solidFill>
                  <a:srgbClr val="4D4D4D"/>
                </a:solidFill>
              </a:rPr>
              <a:t>Crisis management planning and training should be regularly reviewed and tested. Changes in tourism is inevitable. Personal turnover is routine. Update and retrain training. Update procedures. Regroup regularly with experts to optimize your CMP. </a:t>
            </a:r>
            <a:endParaRPr lang="en-IE" sz="1600" dirty="0">
              <a:solidFill>
                <a:srgbClr val="4D4D4D"/>
              </a:solidFill>
            </a:endParaRPr>
          </a:p>
        </p:txBody>
      </p:sp>
      <p:sp>
        <p:nvSpPr>
          <p:cNvPr id="71" name="Text Placeholder 12">
            <a:extLst>
              <a:ext uri="{FF2B5EF4-FFF2-40B4-BE49-F238E27FC236}">
                <a16:creationId xmlns:a16="http://schemas.microsoft.com/office/drawing/2014/main" id="{E6191225-29E1-FEC1-D5E7-6C3A378D1CB2}"/>
              </a:ext>
            </a:extLst>
          </p:cNvPr>
          <p:cNvSpPr txBox="1">
            <a:spLocks/>
          </p:cNvSpPr>
          <p:nvPr/>
        </p:nvSpPr>
        <p:spPr>
          <a:xfrm>
            <a:off x="6063492" y="4397421"/>
            <a:ext cx="3024340" cy="442916"/>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dirty="0">
                <a:solidFill>
                  <a:srgbClr val="4D4D4D"/>
                </a:solidFill>
              </a:rPr>
              <a:t>Protect and Store Data</a:t>
            </a:r>
          </a:p>
        </p:txBody>
      </p:sp>
      <p:sp>
        <p:nvSpPr>
          <p:cNvPr id="72" name="Text Placeholder 13">
            <a:extLst>
              <a:ext uri="{FF2B5EF4-FFF2-40B4-BE49-F238E27FC236}">
                <a16:creationId xmlns:a16="http://schemas.microsoft.com/office/drawing/2014/main" id="{4BAEAE98-1921-1233-F85B-4AAA902ECBE0}"/>
              </a:ext>
            </a:extLst>
          </p:cNvPr>
          <p:cNvSpPr txBox="1">
            <a:spLocks/>
          </p:cNvSpPr>
          <p:nvPr/>
        </p:nvSpPr>
        <p:spPr>
          <a:xfrm>
            <a:off x="6030390" y="3914035"/>
            <a:ext cx="3049353"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2000" dirty="0">
                <a:solidFill>
                  <a:srgbClr val="4D4D4D"/>
                </a:solidFill>
              </a:rPr>
              <a:t>Backup, Backup Data</a:t>
            </a:r>
          </a:p>
        </p:txBody>
      </p:sp>
      <p:sp>
        <p:nvSpPr>
          <p:cNvPr id="73" name="Text Placeholder 14">
            <a:extLst>
              <a:ext uri="{FF2B5EF4-FFF2-40B4-BE49-F238E27FC236}">
                <a16:creationId xmlns:a16="http://schemas.microsoft.com/office/drawing/2014/main" id="{9C2B90C8-D9C0-B971-C655-C69B9282D3C8}"/>
              </a:ext>
            </a:extLst>
          </p:cNvPr>
          <p:cNvSpPr txBox="1">
            <a:spLocks/>
          </p:cNvSpPr>
          <p:nvPr/>
        </p:nvSpPr>
        <p:spPr>
          <a:xfrm>
            <a:off x="6082136" y="4733226"/>
            <a:ext cx="3024340" cy="148319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500" dirty="0">
                <a:solidFill>
                  <a:srgbClr val="4D4D4D"/>
                </a:solidFill>
              </a:rPr>
              <a:t>Organise and back up all important computerized data. Not just business contracts but crisis response information e.g., response teams’ information, employee knowledge that is critical to operations, and expert knowledge critical to a crisis response</a:t>
            </a:r>
            <a:endParaRPr lang="en-IE" sz="1500" dirty="0">
              <a:solidFill>
                <a:srgbClr val="4D4D4D"/>
              </a:solidFill>
            </a:endParaRPr>
          </a:p>
        </p:txBody>
      </p:sp>
      <p:sp>
        <p:nvSpPr>
          <p:cNvPr id="74" name="Text Placeholder 12">
            <a:extLst>
              <a:ext uri="{FF2B5EF4-FFF2-40B4-BE49-F238E27FC236}">
                <a16:creationId xmlns:a16="http://schemas.microsoft.com/office/drawing/2014/main" id="{092819ED-9007-3408-DDCF-D57406F25EEE}"/>
              </a:ext>
            </a:extLst>
          </p:cNvPr>
          <p:cNvSpPr txBox="1">
            <a:spLocks/>
          </p:cNvSpPr>
          <p:nvPr/>
        </p:nvSpPr>
        <p:spPr>
          <a:xfrm>
            <a:off x="9047851" y="4298102"/>
            <a:ext cx="3136341"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dirty="0">
                <a:solidFill>
                  <a:srgbClr val="4D4D4D"/>
                </a:solidFill>
              </a:rPr>
              <a:t>It’s an investment, not an expense</a:t>
            </a:r>
          </a:p>
        </p:txBody>
      </p:sp>
    </p:spTree>
    <p:extLst>
      <p:ext uri="{BB962C8B-B14F-4D97-AF65-F5344CB8AC3E}">
        <p14:creationId xmlns:p14="http://schemas.microsoft.com/office/powerpoint/2010/main" val="3339557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6798B6AF-ED6E-1F06-A3C5-11637D61524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5" b="13035"/>
          <a:stretch/>
        </p:blipFill>
        <p:spPr>
          <a:xfrm>
            <a:off x="241300" y="228600"/>
            <a:ext cx="11696700" cy="5763986"/>
          </a:xfrm>
        </p:spPr>
      </p:pic>
      <p:sp>
        <p:nvSpPr>
          <p:cNvPr id="9" name="Text Placeholder 8">
            <a:extLst>
              <a:ext uri="{FF2B5EF4-FFF2-40B4-BE49-F238E27FC236}">
                <a16:creationId xmlns:a16="http://schemas.microsoft.com/office/drawing/2014/main" id="{8B9F7AB3-193C-2FF7-EF7C-41EDD871CD11}"/>
              </a:ext>
            </a:extLst>
          </p:cNvPr>
          <p:cNvSpPr>
            <a:spLocks noGrp="1"/>
          </p:cNvSpPr>
          <p:nvPr>
            <p:ph type="body" sz="quarter" idx="16"/>
          </p:nvPr>
        </p:nvSpPr>
        <p:spPr>
          <a:xfrm>
            <a:off x="6420495" y="1328734"/>
            <a:ext cx="5113283" cy="1766891"/>
          </a:xfrm>
        </p:spPr>
        <p:txBody>
          <a:bodyPr anchor="ctr">
            <a:noAutofit/>
          </a:bodyPr>
          <a:lstStyle/>
          <a:p>
            <a:r>
              <a:rPr lang="en-IE" sz="3200" dirty="0"/>
              <a:t>4.  Template to Support the Development of a Robust Crisis Management Plan</a:t>
            </a:r>
          </a:p>
        </p:txBody>
      </p:sp>
    </p:spTree>
    <p:extLst>
      <p:ext uri="{BB962C8B-B14F-4D97-AF65-F5344CB8AC3E}">
        <p14:creationId xmlns:p14="http://schemas.microsoft.com/office/powerpoint/2010/main" val="284776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6E0D6D2-763B-B493-A38A-F73F682C5B4B}"/>
              </a:ext>
            </a:extLst>
          </p:cNvPr>
          <p:cNvSpPr/>
          <p:nvPr/>
        </p:nvSpPr>
        <p:spPr>
          <a:xfrm>
            <a:off x="2243469" y="382772"/>
            <a:ext cx="7369813" cy="6475228"/>
          </a:xfrm>
          <a:prstGeom prst="ellipse">
            <a:avLst/>
          </a:prstGeom>
          <a:solidFill>
            <a:srgbClr val="7952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a:extLst>
              <a:ext uri="{FF2B5EF4-FFF2-40B4-BE49-F238E27FC236}">
                <a16:creationId xmlns:a16="http://schemas.microsoft.com/office/drawing/2014/main" id="{D1F2246E-35B6-E170-E614-A6BB9BAFEFC8}"/>
              </a:ext>
            </a:extLst>
          </p:cNvPr>
          <p:cNvSpPr/>
          <p:nvPr/>
        </p:nvSpPr>
        <p:spPr>
          <a:xfrm>
            <a:off x="3087442" y="1202316"/>
            <a:ext cx="5563577" cy="5124056"/>
          </a:xfrm>
          <a:prstGeom prst="ellipse">
            <a:avLst/>
          </a:prstGeom>
          <a:solidFill>
            <a:srgbClr val="F37C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B56862B1-C056-C380-A345-321B8D38F4A2}"/>
              </a:ext>
            </a:extLst>
          </p:cNvPr>
          <p:cNvSpPr txBox="1"/>
          <p:nvPr/>
        </p:nvSpPr>
        <p:spPr>
          <a:xfrm rot="16200000">
            <a:off x="3886809" y="1306384"/>
            <a:ext cx="4006559" cy="5186465"/>
          </a:xfrm>
          <a:prstGeom prst="rect">
            <a:avLst/>
          </a:prstGeom>
          <a:noFill/>
        </p:spPr>
        <p:txBody>
          <a:bodyPr wrap="square" rtlCol="0" anchor="ctr">
            <a:prstTxWarp prst="textCircle">
              <a:avLst/>
            </a:prstTxWarp>
            <a:spAutoFit/>
          </a:bodyPr>
          <a:lstStyle/>
          <a:p>
            <a:pPr algn="ctr">
              <a:lnSpc>
                <a:spcPts val="1780"/>
              </a:lnSpc>
            </a:pPr>
            <a:r>
              <a:rPr lang="en-IE" sz="2000" b="1" kern="1200" dirty="0">
                <a:solidFill>
                  <a:schemeClr val="bg1"/>
                </a:solidFill>
                <a:latin typeface="+mn-lt"/>
                <a:ea typeface="+mn-ea"/>
                <a:cs typeface="+mn-cs"/>
              </a:rPr>
              <a:t>Steering Group (SG)</a:t>
            </a:r>
            <a:r>
              <a:rPr lang="en-IE" b="1" kern="1200" dirty="0">
                <a:solidFill>
                  <a:schemeClr val="bg1"/>
                </a:solidFill>
                <a:latin typeface="+mn-lt"/>
                <a:ea typeface="+mn-ea"/>
                <a:cs typeface="+mn-cs"/>
              </a:rPr>
              <a:t> </a:t>
            </a:r>
          </a:p>
          <a:p>
            <a:pPr algn="ctr">
              <a:lnSpc>
                <a:spcPts val="1780"/>
              </a:lnSpc>
            </a:pPr>
            <a:r>
              <a:rPr lang="en-IE" kern="1200" dirty="0">
                <a:solidFill>
                  <a:schemeClr val="bg1"/>
                </a:solidFill>
                <a:latin typeface="+mn-lt"/>
                <a:ea typeface="+mn-ea"/>
                <a:cs typeface="+mn-cs"/>
              </a:rPr>
              <a:t>(</a:t>
            </a:r>
            <a:r>
              <a:rPr lang="en-IE" sz="1400" kern="1200" dirty="0">
                <a:solidFill>
                  <a:schemeClr val="bg1"/>
                </a:solidFill>
                <a:latin typeface="+mn-lt"/>
                <a:ea typeface="+mn-ea"/>
                <a:cs typeface="+mn-cs"/>
              </a:rPr>
              <a:t>Regional Tourism </a:t>
            </a:r>
            <a:r>
              <a:rPr lang="en-IE" sz="1400" dirty="0">
                <a:solidFill>
                  <a:schemeClr val="bg1"/>
                </a:solidFill>
              </a:rPr>
              <a:t>Crisis </a:t>
            </a:r>
            <a:r>
              <a:rPr lang="en-IE" sz="1400" kern="1200" dirty="0">
                <a:solidFill>
                  <a:schemeClr val="bg1"/>
                </a:solidFill>
                <a:latin typeface="+mn-lt"/>
                <a:ea typeface="+mn-ea"/>
                <a:cs typeface="+mn-cs"/>
              </a:rPr>
              <a:t>Executive Decision-Makers)</a:t>
            </a:r>
            <a:endParaRPr lang="en-IE" sz="1400" dirty="0">
              <a:solidFill>
                <a:schemeClr val="bg1"/>
              </a:solidFill>
            </a:endParaRPr>
          </a:p>
        </p:txBody>
      </p:sp>
      <p:sp>
        <p:nvSpPr>
          <p:cNvPr id="10" name="Oval 9">
            <a:extLst>
              <a:ext uri="{FF2B5EF4-FFF2-40B4-BE49-F238E27FC236}">
                <a16:creationId xmlns:a16="http://schemas.microsoft.com/office/drawing/2014/main" id="{AD43BE5A-9530-D157-65F7-A7F381D2F2A7}"/>
              </a:ext>
            </a:extLst>
          </p:cNvPr>
          <p:cNvSpPr/>
          <p:nvPr/>
        </p:nvSpPr>
        <p:spPr>
          <a:xfrm>
            <a:off x="3761915" y="2221172"/>
            <a:ext cx="4212798" cy="3461709"/>
          </a:xfrm>
          <a:prstGeom prst="ellipse">
            <a:avLst/>
          </a:prstGeom>
          <a:solidFill>
            <a:srgbClr val="3AA0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6DB58A1C-2D9F-E01E-7A0C-E7A082A5F646}"/>
              </a:ext>
            </a:extLst>
          </p:cNvPr>
          <p:cNvSpPr/>
          <p:nvPr/>
        </p:nvSpPr>
        <p:spPr>
          <a:xfrm>
            <a:off x="4442981" y="2890119"/>
            <a:ext cx="2820892" cy="2234774"/>
          </a:xfrm>
          <a:prstGeom prst="ellipse">
            <a:avLst/>
          </a:prstGeom>
          <a:solidFill>
            <a:srgbClr val="F3C5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1A4FFB75-1282-06AE-3A1C-B5ED4B1083A0}"/>
              </a:ext>
            </a:extLst>
          </p:cNvPr>
          <p:cNvSpPr txBox="1"/>
          <p:nvPr/>
        </p:nvSpPr>
        <p:spPr>
          <a:xfrm rot="16200000">
            <a:off x="3696512" y="2745935"/>
            <a:ext cx="4343604" cy="4401211"/>
          </a:xfrm>
          <a:prstGeom prst="rect">
            <a:avLst/>
          </a:prstGeom>
          <a:noFill/>
        </p:spPr>
        <p:txBody>
          <a:bodyPr wrap="square" rtlCol="0" anchor="ctr">
            <a:prstTxWarp prst="textCircle">
              <a:avLst/>
            </a:prstTxWarp>
            <a:spAutoFit/>
          </a:bodyPr>
          <a:lstStyle/>
          <a:p>
            <a:pPr algn="ctr">
              <a:lnSpc>
                <a:spcPts val="1780"/>
              </a:lnSpc>
            </a:pPr>
            <a:r>
              <a:rPr lang="en-IE" sz="2000" b="1" kern="1200" dirty="0">
                <a:solidFill>
                  <a:schemeClr val="bg1"/>
                </a:solidFill>
                <a:latin typeface="+mn-lt"/>
                <a:ea typeface="+mn-ea"/>
                <a:cs typeface="+mn-cs"/>
              </a:rPr>
              <a:t>Management Unit (MU) </a:t>
            </a:r>
          </a:p>
          <a:p>
            <a:pPr algn="ctr">
              <a:lnSpc>
                <a:spcPts val="1780"/>
              </a:lnSpc>
            </a:pPr>
            <a:r>
              <a:rPr lang="en-IE" sz="1400" kern="1200" dirty="0">
                <a:solidFill>
                  <a:schemeClr val="bg1"/>
                </a:solidFill>
                <a:latin typeface="+mn-lt"/>
                <a:ea typeface="+mn-ea"/>
                <a:cs typeface="+mn-cs"/>
              </a:rPr>
              <a:t>(Regional Tourism Crisis Management Unit)</a:t>
            </a:r>
            <a:r>
              <a:rPr lang="en-IE" sz="1400" b="1" kern="1200" dirty="0">
                <a:solidFill>
                  <a:schemeClr val="bg1"/>
                </a:solidFill>
                <a:latin typeface="+mn-lt"/>
                <a:ea typeface="+mn-ea"/>
                <a:cs typeface="+mn-cs"/>
              </a:rPr>
              <a:t> </a:t>
            </a:r>
            <a:endParaRPr lang="en-IE" sz="1400" b="1" dirty="0">
              <a:solidFill>
                <a:schemeClr val="bg1"/>
              </a:solidFill>
            </a:endParaRPr>
          </a:p>
        </p:txBody>
      </p:sp>
      <p:sp>
        <p:nvSpPr>
          <p:cNvPr id="12" name="TextBox 11">
            <a:extLst>
              <a:ext uri="{FF2B5EF4-FFF2-40B4-BE49-F238E27FC236}">
                <a16:creationId xmlns:a16="http://schemas.microsoft.com/office/drawing/2014/main" id="{10921672-4258-F290-FB28-C5441ECF74DE}"/>
              </a:ext>
            </a:extLst>
          </p:cNvPr>
          <p:cNvSpPr txBox="1"/>
          <p:nvPr/>
        </p:nvSpPr>
        <p:spPr>
          <a:xfrm rot="16200000">
            <a:off x="3804640" y="4066401"/>
            <a:ext cx="3990659" cy="3517283"/>
          </a:xfrm>
          <a:prstGeom prst="rect">
            <a:avLst/>
          </a:prstGeom>
          <a:noFill/>
        </p:spPr>
        <p:txBody>
          <a:bodyPr wrap="square" rtlCol="0" anchor="ctr">
            <a:prstTxWarp prst="textCircle">
              <a:avLst/>
            </a:prstTxWarp>
            <a:spAutoFit/>
          </a:bodyPr>
          <a:lstStyle/>
          <a:p>
            <a:pPr algn="ctr">
              <a:lnSpc>
                <a:spcPts val="1780"/>
              </a:lnSpc>
            </a:pPr>
            <a:r>
              <a:rPr lang="en-IE" sz="2000" b="1" kern="1200" dirty="0">
                <a:latin typeface="+mn-lt"/>
                <a:ea typeface="+mn-ea"/>
                <a:cs typeface="+mn-cs"/>
              </a:rPr>
              <a:t>Response Team (RT)</a:t>
            </a:r>
          </a:p>
          <a:p>
            <a:pPr algn="ctr">
              <a:lnSpc>
                <a:spcPts val="1780"/>
              </a:lnSpc>
            </a:pPr>
            <a:r>
              <a:rPr lang="en-IE" sz="1400" dirty="0"/>
              <a:t>(</a:t>
            </a:r>
            <a:r>
              <a:rPr lang="en-IE" sz="1400" kern="1200" dirty="0">
                <a:latin typeface="+mn-lt"/>
                <a:ea typeface="+mn-ea"/>
                <a:cs typeface="+mn-cs"/>
              </a:rPr>
              <a:t>Ground Level Response Team) </a:t>
            </a:r>
            <a:endParaRPr lang="en-IE" sz="1400" b="1" dirty="0"/>
          </a:p>
        </p:txBody>
      </p:sp>
      <p:sp>
        <p:nvSpPr>
          <p:cNvPr id="8" name="TextBox 7">
            <a:extLst>
              <a:ext uri="{FF2B5EF4-FFF2-40B4-BE49-F238E27FC236}">
                <a16:creationId xmlns:a16="http://schemas.microsoft.com/office/drawing/2014/main" id="{14771571-B36D-7A98-9C57-616554B407AC}"/>
              </a:ext>
            </a:extLst>
          </p:cNvPr>
          <p:cNvSpPr txBox="1"/>
          <p:nvPr/>
        </p:nvSpPr>
        <p:spPr>
          <a:xfrm rot="16200000">
            <a:off x="3100593" y="751201"/>
            <a:ext cx="5398751" cy="5883235"/>
          </a:xfrm>
          <a:prstGeom prst="rect">
            <a:avLst/>
          </a:prstGeom>
          <a:noFill/>
        </p:spPr>
        <p:txBody>
          <a:bodyPr wrap="square" rtlCol="0" anchor="ctr">
            <a:prstTxWarp prst="textCircle">
              <a:avLst/>
            </a:prstTxWarp>
            <a:spAutoFit/>
          </a:bodyPr>
          <a:lstStyle/>
          <a:p>
            <a:pPr algn="ctr">
              <a:lnSpc>
                <a:spcPts val="1780"/>
              </a:lnSpc>
            </a:pPr>
            <a:r>
              <a:rPr lang="en-IE" sz="2000" b="1" kern="1200" dirty="0">
                <a:solidFill>
                  <a:schemeClr val="bg1"/>
                </a:solidFill>
                <a:latin typeface="+mn-lt"/>
                <a:ea typeface="+mn-ea"/>
                <a:cs typeface="+mn-cs"/>
              </a:rPr>
              <a:t>Public-Private Partnership (PPP) </a:t>
            </a:r>
          </a:p>
          <a:p>
            <a:pPr algn="ctr">
              <a:lnSpc>
                <a:spcPts val="1780"/>
              </a:lnSpc>
            </a:pPr>
            <a:r>
              <a:rPr lang="en-IE" i="1" kern="1200" dirty="0">
                <a:solidFill>
                  <a:schemeClr val="bg1"/>
                </a:solidFill>
                <a:latin typeface="+mn-lt"/>
                <a:ea typeface="+mn-ea"/>
                <a:cs typeface="+mn-cs"/>
              </a:rPr>
              <a:t>(</a:t>
            </a:r>
            <a:r>
              <a:rPr lang="en-IE" sz="1400" i="1" kern="1200" dirty="0">
                <a:solidFill>
                  <a:schemeClr val="bg1"/>
                </a:solidFill>
                <a:latin typeface="+mn-lt"/>
                <a:ea typeface="+mn-ea"/>
                <a:cs typeface="+mn-cs"/>
              </a:rPr>
              <a:t>Regional Public and Private Stakeholders)</a:t>
            </a:r>
            <a:endParaRPr lang="en-IE" sz="1400" i="1" dirty="0">
              <a:solidFill>
                <a:schemeClr val="bg1"/>
              </a:solidFill>
            </a:endParaRPr>
          </a:p>
        </p:txBody>
      </p:sp>
      <p:sp>
        <p:nvSpPr>
          <p:cNvPr id="13" name="Text Placeholder 5">
            <a:extLst>
              <a:ext uri="{FF2B5EF4-FFF2-40B4-BE49-F238E27FC236}">
                <a16:creationId xmlns:a16="http://schemas.microsoft.com/office/drawing/2014/main" id="{B0D52373-54F7-A041-16CA-9D1DE4ED7943}"/>
              </a:ext>
            </a:extLst>
          </p:cNvPr>
          <p:cNvSpPr txBox="1">
            <a:spLocks/>
          </p:cNvSpPr>
          <p:nvPr/>
        </p:nvSpPr>
        <p:spPr>
          <a:xfrm>
            <a:off x="275553" y="489211"/>
            <a:ext cx="2303165" cy="8521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b="1" dirty="0">
                <a:solidFill>
                  <a:srgbClr val="916395"/>
                </a:solidFill>
              </a:rPr>
              <a:t>Regional Tourism Crisis Management Team Structure (TCMT)</a:t>
            </a:r>
          </a:p>
        </p:txBody>
      </p:sp>
      <p:sp>
        <p:nvSpPr>
          <p:cNvPr id="6" name="Arrow: Pentagon 5">
            <a:extLst>
              <a:ext uri="{FF2B5EF4-FFF2-40B4-BE49-F238E27FC236}">
                <a16:creationId xmlns:a16="http://schemas.microsoft.com/office/drawing/2014/main" id="{363B700C-5798-4AFF-0F4F-E78E0E01131D}"/>
              </a:ext>
            </a:extLst>
          </p:cNvPr>
          <p:cNvSpPr/>
          <p:nvPr/>
        </p:nvSpPr>
        <p:spPr>
          <a:xfrm rot="10800000">
            <a:off x="7740502" y="1341387"/>
            <a:ext cx="4445070" cy="1691252"/>
          </a:xfrm>
          <a:prstGeom prst="homePlate">
            <a:avLst/>
          </a:prstGeom>
          <a:solidFill>
            <a:srgbClr val="F279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9D7C68FF-B7BC-2B5A-3191-71EEDD7AC003}"/>
              </a:ext>
            </a:extLst>
          </p:cNvPr>
          <p:cNvSpPr txBox="1"/>
          <p:nvPr/>
        </p:nvSpPr>
        <p:spPr>
          <a:xfrm>
            <a:off x="8514658" y="1482508"/>
            <a:ext cx="3461729" cy="1477328"/>
          </a:xfrm>
          <a:prstGeom prst="rect">
            <a:avLst/>
          </a:prstGeom>
          <a:solidFill>
            <a:srgbClr val="F27954"/>
          </a:solidFill>
        </p:spPr>
        <p:txBody>
          <a:bodyPr wrap="square" rtlCol="0">
            <a:spAutoFit/>
          </a:bodyPr>
          <a:lstStyle/>
          <a:p>
            <a:pPr algn="ctr"/>
            <a:r>
              <a:rPr lang="en-IE" dirty="0">
                <a:solidFill>
                  <a:schemeClr val="bg1"/>
                </a:solidFill>
              </a:rPr>
              <a:t>Manage the Long-Term Regional Crisis Management Strategy</a:t>
            </a:r>
          </a:p>
          <a:p>
            <a:pPr algn="ctr"/>
            <a:endParaRPr lang="en-IE" dirty="0">
              <a:solidFill>
                <a:schemeClr val="bg1"/>
              </a:solidFill>
            </a:endParaRPr>
          </a:p>
          <a:p>
            <a:pPr algn="ctr"/>
            <a:r>
              <a:rPr lang="en-US" i="1" dirty="0">
                <a:solidFill>
                  <a:schemeClr val="bg1"/>
                </a:solidFill>
              </a:rPr>
              <a:t>Focus on Prevention, Mitigation, and Recovery</a:t>
            </a:r>
            <a:endParaRPr lang="en-IE" i="1" dirty="0">
              <a:solidFill>
                <a:schemeClr val="bg1"/>
              </a:solidFill>
            </a:endParaRPr>
          </a:p>
        </p:txBody>
      </p:sp>
      <p:sp>
        <p:nvSpPr>
          <p:cNvPr id="7" name="Arrow: Pentagon 6">
            <a:extLst>
              <a:ext uri="{FF2B5EF4-FFF2-40B4-BE49-F238E27FC236}">
                <a16:creationId xmlns:a16="http://schemas.microsoft.com/office/drawing/2014/main" id="{C293D4ED-A61C-FB59-A99B-E1D0E87BDA74}"/>
              </a:ext>
            </a:extLst>
          </p:cNvPr>
          <p:cNvSpPr/>
          <p:nvPr/>
        </p:nvSpPr>
        <p:spPr>
          <a:xfrm rot="10800000">
            <a:off x="7453422" y="3405909"/>
            <a:ext cx="4738577" cy="1431904"/>
          </a:xfrm>
          <a:prstGeom prst="homePlate">
            <a:avLst/>
          </a:prstGeom>
          <a:solidFill>
            <a:srgbClr val="3AA0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6B3CB20F-C413-22D7-3A2A-6B5820E42692}"/>
              </a:ext>
            </a:extLst>
          </p:cNvPr>
          <p:cNvSpPr txBox="1"/>
          <p:nvPr/>
        </p:nvSpPr>
        <p:spPr>
          <a:xfrm>
            <a:off x="8483321" y="3521695"/>
            <a:ext cx="3461729" cy="1200329"/>
          </a:xfrm>
          <a:prstGeom prst="rect">
            <a:avLst/>
          </a:prstGeom>
          <a:solidFill>
            <a:srgbClr val="3AA091"/>
          </a:solidFill>
        </p:spPr>
        <p:txBody>
          <a:bodyPr wrap="square" rtlCol="0">
            <a:spAutoFit/>
          </a:bodyPr>
          <a:lstStyle/>
          <a:p>
            <a:pPr algn="ctr"/>
            <a:r>
              <a:rPr lang="en-IE" dirty="0">
                <a:solidFill>
                  <a:schemeClr val="bg1"/>
                </a:solidFill>
              </a:rPr>
              <a:t>Manage the Short-Term Regional Crisis Management Strategy</a:t>
            </a:r>
          </a:p>
          <a:p>
            <a:pPr algn="ctr"/>
            <a:endParaRPr lang="en-IE" dirty="0">
              <a:solidFill>
                <a:schemeClr val="bg1"/>
              </a:solidFill>
            </a:endParaRPr>
          </a:p>
          <a:p>
            <a:pPr algn="ctr"/>
            <a:r>
              <a:rPr lang="en-US" sz="1800" i="1" dirty="0">
                <a:solidFill>
                  <a:schemeClr val="bg1"/>
                </a:solidFill>
              </a:rPr>
              <a:t>Focus on Response and Recovery</a:t>
            </a:r>
            <a:endParaRPr lang="en-IE" dirty="0">
              <a:solidFill>
                <a:schemeClr val="bg1"/>
              </a:solidFill>
            </a:endParaRPr>
          </a:p>
        </p:txBody>
      </p:sp>
    </p:spTree>
    <p:extLst>
      <p:ext uri="{BB962C8B-B14F-4D97-AF65-F5344CB8AC3E}">
        <p14:creationId xmlns:p14="http://schemas.microsoft.com/office/powerpoint/2010/main" val="2740883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2144313416"/>
              </p:ext>
            </p:extLst>
          </p:nvPr>
        </p:nvGraphicFramePr>
        <p:xfrm>
          <a:off x="0" y="24208"/>
          <a:ext cx="12406630" cy="6724921"/>
        </p:xfrm>
        <a:graphic>
          <a:graphicData uri="http://schemas.openxmlformats.org/drawingml/2006/table">
            <a:tbl>
              <a:tblPr firstRow="1" bandRow="1">
                <a:tableStyleId>{5C22544A-7EE6-4342-B048-85BDC9FD1C3A}</a:tableStyleId>
              </a:tblPr>
              <a:tblGrid>
                <a:gridCol w="1585079">
                  <a:extLst>
                    <a:ext uri="{9D8B030D-6E8A-4147-A177-3AD203B41FA5}">
                      <a16:colId xmlns:a16="http://schemas.microsoft.com/office/drawing/2014/main" val="3584008144"/>
                    </a:ext>
                  </a:extLst>
                </a:gridCol>
                <a:gridCol w="853321">
                  <a:extLst>
                    <a:ext uri="{9D8B030D-6E8A-4147-A177-3AD203B41FA5}">
                      <a16:colId xmlns:a16="http://schemas.microsoft.com/office/drawing/2014/main" val="2583777858"/>
                    </a:ext>
                  </a:extLst>
                </a:gridCol>
                <a:gridCol w="1590675">
                  <a:extLst>
                    <a:ext uri="{9D8B030D-6E8A-4147-A177-3AD203B41FA5}">
                      <a16:colId xmlns:a16="http://schemas.microsoft.com/office/drawing/2014/main" val="3590610450"/>
                    </a:ext>
                  </a:extLst>
                </a:gridCol>
                <a:gridCol w="2066925">
                  <a:extLst>
                    <a:ext uri="{9D8B030D-6E8A-4147-A177-3AD203B41FA5}">
                      <a16:colId xmlns:a16="http://schemas.microsoft.com/office/drawing/2014/main" val="2014905633"/>
                    </a:ext>
                  </a:extLst>
                </a:gridCol>
                <a:gridCol w="233680">
                  <a:extLst>
                    <a:ext uri="{9D8B030D-6E8A-4147-A177-3AD203B41FA5}">
                      <a16:colId xmlns:a16="http://schemas.microsoft.com/office/drawing/2014/main" val="3814410166"/>
                    </a:ext>
                  </a:extLst>
                </a:gridCol>
                <a:gridCol w="1914525">
                  <a:extLst>
                    <a:ext uri="{9D8B030D-6E8A-4147-A177-3AD203B41FA5}">
                      <a16:colId xmlns:a16="http://schemas.microsoft.com/office/drawing/2014/main" val="3845354171"/>
                    </a:ext>
                  </a:extLst>
                </a:gridCol>
                <a:gridCol w="600075">
                  <a:extLst>
                    <a:ext uri="{9D8B030D-6E8A-4147-A177-3AD203B41FA5}">
                      <a16:colId xmlns:a16="http://schemas.microsoft.com/office/drawing/2014/main" val="3770123276"/>
                    </a:ext>
                  </a:extLst>
                </a:gridCol>
                <a:gridCol w="407035">
                  <a:extLst>
                    <a:ext uri="{9D8B030D-6E8A-4147-A177-3AD203B41FA5}">
                      <a16:colId xmlns:a16="http://schemas.microsoft.com/office/drawing/2014/main" val="1486261832"/>
                    </a:ext>
                  </a:extLst>
                </a:gridCol>
                <a:gridCol w="955041">
                  <a:extLst>
                    <a:ext uri="{9D8B030D-6E8A-4147-A177-3AD203B41FA5}">
                      <a16:colId xmlns:a16="http://schemas.microsoft.com/office/drawing/2014/main" val="2296347604"/>
                    </a:ext>
                  </a:extLst>
                </a:gridCol>
                <a:gridCol w="2200274">
                  <a:extLst>
                    <a:ext uri="{9D8B030D-6E8A-4147-A177-3AD203B41FA5}">
                      <a16:colId xmlns:a16="http://schemas.microsoft.com/office/drawing/2014/main" val="3410307252"/>
                    </a:ext>
                  </a:extLst>
                </a:gridCol>
              </a:tblGrid>
              <a:tr h="416856">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Regional Tourism Crisis Management Plan (Flooding)</a:t>
                      </a:r>
                      <a:endParaRPr lang="en-IE" sz="20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mpd="sng">
                      <a:noFill/>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latin typeface="+mn-lt"/>
                          <a:ea typeface="+mn-ea"/>
                          <a:cs typeface="+mn-cs"/>
                        </a:rPr>
                        <a:t>Approved by </a:t>
                      </a:r>
                      <a:r>
                        <a:rPr lang="en-IE" sz="1400" b="0" i="0" kern="1200" dirty="0">
                          <a:solidFill>
                            <a:schemeClr val="bg1"/>
                          </a:solidFill>
                          <a:latin typeface="+mn-lt"/>
                          <a:ea typeface="+mn-ea"/>
                          <a:cs typeface="+mn-cs"/>
                        </a:rPr>
                        <a:t>Dermot Johnston Leitrim Tourism Regional Crisis Manager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923545946"/>
                  </a:ext>
                </a:extLst>
              </a:tr>
              <a:tr h="365760">
                <a:tc rowSpan="4">
                  <a:txBody>
                    <a:bodyPr/>
                    <a:lstStyle/>
                    <a:p>
                      <a:r>
                        <a:rPr lang="en-IE" sz="1600" b="1" kern="1200" dirty="0">
                          <a:solidFill>
                            <a:schemeClr val="bg1"/>
                          </a:solidFill>
                          <a:latin typeface="+mn-lt"/>
                          <a:ea typeface="+mn-ea"/>
                          <a:cs typeface="+mn-cs"/>
                        </a:rPr>
                        <a:t>Priority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rowSpan="3" gridSpan="6">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rgbClr val="F27954"/>
                          </a:solidFill>
                          <a:latin typeface="+mn-lt"/>
                          <a:ea typeface="+mn-ea"/>
                          <a:cs typeface="+mn-cs"/>
                        </a:rPr>
                        <a:t>Purpose/Crisis Description </a:t>
                      </a:r>
                      <a:r>
                        <a:rPr lang="en-GB" sz="1400" dirty="0">
                          <a:solidFill>
                            <a:srgbClr val="4D4D4D"/>
                          </a:solidFill>
                          <a:hlinkClick r:id="rId2">
                            <a:extLst>
                              <a:ext uri="{A12FA001-AC4F-418D-AE19-62706E023703}">
                                <ahyp:hlinkClr xmlns:ahyp="http://schemas.microsoft.com/office/drawing/2018/hyperlinkcolor" val="tx"/>
                              </a:ext>
                            </a:extLst>
                          </a:hlinkClick>
                        </a:rPr>
                        <a:t>Carrick on Shannon </a:t>
                      </a:r>
                      <a:r>
                        <a:rPr lang="en-GB" sz="1400" dirty="0">
                          <a:solidFill>
                            <a:srgbClr val="4D4D4D"/>
                          </a:solidFill>
                        </a:rPr>
                        <a:t>is known as the ‘</a:t>
                      </a:r>
                      <a:r>
                        <a:rPr lang="en-GB" sz="1400" dirty="0">
                          <a:solidFill>
                            <a:srgbClr val="4D4D4D"/>
                          </a:solidFill>
                          <a:hlinkClick r:id="rId3">
                            <a:extLst>
                              <a:ext uri="{A12FA001-AC4F-418D-AE19-62706E023703}">
                                <ahyp:hlinkClr xmlns:ahyp="http://schemas.microsoft.com/office/drawing/2018/hyperlinkcolor" val="tx"/>
                              </a:ext>
                            </a:extLst>
                          </a:hlinkClick>
                        </a:rPr>
                        <a:t>marine capital </a:t>
                      </a:r>
                      <a:r>
                        <a:rPr lang="en-GB" sz="1400" dirty="0">
                          <a:solidFill>
                            <a:srgbClr val="4D4D4D"/>
                          </a:solidFill>
                        </a:rPr>
                        <a:t>of Ireland’. Huge flooding is occurring on a yearly basis often taking tourism businesses more than 6 months to recover. It has been moved into a severe risk category. </a:t>
                      </a:r>
                      <a:r>
                        <a:rPr lang="en-GB" sz="1400" dirty="0">
                          <a:solidFill>
                            <a:srgbClr val="4D4D4D"/>
                          </a:solidFill>
                          <a:hlinkClick r:id="rId4">
                            <a:extLst>
                              <a:ext uri="{A12FA001-AC4F-418D-AE19-62706E023703}">
                                <ahyp:hlinkClr xmlns:ahyp="http://schemas.microsoft.com/office/drawing/2018/hyperlinkcolor" val="tx"/>
                              </a:ext>
                            </a:extLst>
                          </a:hlinkClick>
                        </a:rPr>
                        <a:t>Read</a:t>
                      </a:r>
                      <a:endParaRPr lang="en-GB"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IE"/>
                    </a:p>
                  </a:txBody>
                  <a:tcPr/>
                </a:tc>
                <a:tc rowSpan="3" hMerge="1">
                  <a:txBody>
                    <a:bodyPr/>
                    <a:lstStyle/>
                    <a:p>
                      <a:endParaRPr lang="en-IE"/>
                    </a:p>
                  </a:txBody>
                  <a:tcPr/>
                </a:tc>
                <a:tc rowSpan="3" hMerge="1">
                  <a:txBody>
                    <a:bodyPr/>
                    <a:lstStyle/>
                    <a:p>
                      <a:endParaRPr lang="en-IE"/>
                    </a:p>
                  </a:txBody>
                  <a:tcPr/>
                </a:tc>
                <a:tc rowSpan="3" hMerge="1">
                  <a:txBody>
                    <a:bodyPr/>
                    <a:lstStyle/>
                    <a:p>
                      <a:endParaRPr lang="en-IE"/>
                    </a:p>
                  </a:txBody>
                  <a:tcPr>
                    <a:lnL w="12700" cmpd="sng">
                      <a:noFill/>
                    </a:lnL>
                  </a:tcPr>
                </a:tc>
                <a:tc rowSpan="3"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kern="1200" dirty="0">
                        <a:solidFill>
                          <a:srgbClr val="4D4D4D"/>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Assessed </a:t>
                      </a:r>
                      <a:r>
                        <a:rPr lang="en-IE" sz="1400" b="0" i="0" kern="1200" dirty="0">
                          <a:solidFill>
                            <a:schemeClr val="bg1"/>
                          </a:solidFill>
                          <a:latin typeface="+mn-lt"/>
                          <a:ea typeface="+mn-ea"/>
                          <a:cs typeface="+mn-cs"/>
                        </a:rPr>
                        <a:t>3 July 2020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4236500118"/>
                  </a:ext>
                </a:extLst>
              </a:tr>
              <a:tr h="0">
                <a:tc vMerge="1">
                  <a:txBody>
                    <a:bodyPr/>
                    <a:lstStyle/>
                    <a:p>
                      <a:endParaRPr lang="en-IE"/>
                    </a:p>
                  </a:txBody>
                  <a:tcPr/>
                </a:tc>
                <a:tc gridSpan="6"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chemeClr val="bg1"/>
                          </a:solidFill>
                          <a:latin typeface="+mn-lt"/>
                          <a:ea typeface="+mn-ea"/>
                          <a:cs typeface="+mn-cs"/>
                        </a:rPr>
                        <a:t>Date Updated 3 </a:t>
                      </a:r>
                      <a:r>
                        <a:rPr lang="en-IE" sz="1400" b="0" i="0" kern="1200" dirty="0">
                          <a:solidFill>
                            <a:schemeClr val="bg1"/>
                          </a:solidFill>
                          <a:latin typeface="+mn-lt"/>
                          <a:ea typeface="+mn-ea"/>
                          <a:cs typeface="+mn-cs"/>
                        </a:rPr>
                        <a:t>July 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3121088836"/>
                  </a:ext>
                </a:extLst>
              </a:tr>
              <a:tr h="0">
                <a:tc vMerge="1">
                  <a:txBody>
                    <a:bodyPr/>
                    <a:lstStyle/>
                    <a:p>
                      <a:endParaRPr lang="en-IE"/>
                    </a:p>
                  </a:txBody>
                  <a:tcPr/>
                </a:tc>
                <a:tc gridSpan="6"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rowSpan="2" gridSpan="3">
                  <a:txBody>
                    <a:bodyPr/>
                    <a:lstStyle/>
                    <a:p>
                      <a:pPr marL="0" indent="0">
                        <a:buFont typeface="Arial" panose="020B0604020202020204" pitchFamily="34" charset="0"/>
                        <a:buNone/>
                      </a:pPr>
                      <a:r>
                        <a:rPr lang="en-IE" sz="1400" b="1" i="1" kern="1200" dirty="0">
                          <a:solidFill>
                            <a:schemeClr val="bg1"/>
                          </a:solidFill>
                          <a:latin typeface="+mn-lt"/>
                          <a:ea typeface="+mn-ea"/>
                          <a:cs typeface="+mn-cs"/>
                        </a:rPr>
                        <a:t>Person Responsible </a:t>
                      </a:r>
                      <a:r>
                        <a:rPr lang="en-IE" sz="1400" b="0" i="1" kern="1200" dirty="0">
                          <a:solidFill>
                            <a:schemeClr val="bg1"/>
                          </a:solidFill>
                          <a:latin typeface="+mn-lt"/>
                          <a:ea typeface="+mn-ea"/>
                          <a:cs typeface="+mn-cs"/>
                        </a:rPr>
                        <a:t>Tony Hughes, Manager of Tourism Crisis Unit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rowSpan="2" hMerge="1">
                  <a:txBody>
                    <a:bodyPr/>
                    <a:lstStyle/>
                    <a:p>
                      <a:endParaRPr lang="en-IE"/>
                    </a:p>
                  </a:txBody>
                  <a:tcPr/>
                </a:tc>
                <a:tc rowSpan="2" hMerge="1">
                  <a:txBody>
                    <a:bodyPr/>
                    <a:lstStyle/>
                    <a:p>
                      <a:endParaRPr lang="en-IE"/>
                    </a:p>
                  </a:txBody>
                  <a:tcPr>
                    <a:lnL w="12700" cmpd="sng">
                      <a:noFill/>
                    </a:lnL>
                  </a:tcPr>
                </a:tc>
                <a:extLst>
                  <a:ext uri="{0D108BD9-81ED-4DB2-BD59-A6C34878D82A}">
                    <a16:rowId xmlns:a16="http://schemas.microsoft.com/office/drawing/2014/main" val="1117180241"/>
                  </a:ext>
                </a:extLst>
              </a:tr>
              <a:tr h="460786">
                <a:tc vMerge="1">
                  <a:txBody>
                    <a:bodyPr/>
                    <a:lstStyle/>
                    <a:p>
                      <a:endParaRPr lang="en-IE"/>
                    </a:p>
                  </a:txBody>
                  <a:tcPr/>
                </a:tc>
                <a:tc gridSpan="6">
                  <a:txBody>
                    <a:bodyPr/>
                    <a:lstStyle/>
                    <a:p>
                      <a:pPr marL="0" indent="0">
                        <a:buFont typeface="Arial" panose="020B0604020202020204" pitchFamily="34" charset="0"/>
                        <a:buNone/>
                      </a:pPr>
                      <a:r>
                        <a:rPr lang="en-IE" sz="1800" b="1" i="0" kern="1200" dirty="0">
                          <a:solidFill>
                            <a:schemeClr val="bg1"/>
                          </a:solidFill>
                          <a:latin typeface="+mn-lt"/>
                          <a:ea typeface="+mn-ea"/>
                          <a:cs typeface="+mn-cs"/>
                        </a:rPr>
                        <a:t>High Priority Status </a:t>
                      </a:r>
                      <a:r>
                        <a:rPr lang="en-IE" sz="1400" b="0" i="0" kern="1200" dirty="0">
                          <a:solidFill>
                            <a:schemeClr val="bg1"/>
                          </a:solidFill>
                          <a:latin typeface="+mn-lt"/>
                          <a:ea typeface="+mn-ea"/>
                          <a:cs typeface="+mn-cs"/>
                        </a:rPr>
                        <a:t>Flooding of Carrick on Shannon Town and Surround Region</a:t>
                      </a:r>
                      <a:endParaRPr lang="en-GB"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3" vMerge="1">
                  <a:txBody>
                    <a:bodyPr/>
                    <a:lstStyle/>
                    <a:p>
                      <a:endParaRPr lang="en-IE"/>
                    </a:p>
                  </a:txBody>
                  <a:tcPr/>
                </a:tc>
                <a:tc hMerge="1" vMerge="1">
                  <a:txBody>
                    <a:bodyPr/>
                    <a:lstStyle/>
                    <a:p>
                      <a:endParaRPr lang="en-IE"/>
                    </a:p>
                  </a:txBody>
                  <a:tcPr/>
                </a:tc>
                <a:tc hMerge="1" vMerge="1">
                  <a:txBody>
                    <a:bodyPr/>
                    <a:lstStyle/>
                    <a:p>
                      <a:endParaRPr lang="en-IE"/>
                    </a:p>
                  </a:txBody>
                  <a:tcPr/>
                </a:tc>
                <a:extLst>
                  <a:ext uri="{0D108BD9-81ED-4DB2-BD59-A6C34878D82A}">
                    <a16:rowId xmlns:a16="http://schemas.microsoft.com/office/drawing/2014/main" val="900764901"/>
                  </a:ext>
                </a:extLst>
              </a:tr>
              <a:tr h="585793">
                <a:tc gridSpan="10">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E" sz="1600" b="1" kern="1200" dirty="0">
                          <a:solidFill>
                            <a:srgbClr val="F27954"/>
                          </a:solidFill>
                          <a:latin typeface="+mn-lt"/>
                          <a:ea typeface="+mn-ea"/>
                          <a:cs typeface="+mn-cs"/>
                        </a:rPr>
                        <a:t>High-Level Outline of the Crisis Recovery Plan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rgbClr val="4D4D4D"/>
                          </a:solidFill>
                          <a:latin typeface="+mn-lt"/>
                          <a:ea typeface="+mn-ea"/>
                          <a:cs typeface="+mn-cs"/>
                        </a:rPr>
                        <a:t>These are the major goals of the crisis recovery plan</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r>
                        <a:rPr lang="en-IE" sz="1800" b="0" i="0"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b="0" i="0" kern="1200" dirty="0">
                          <a:solidFill>
                            <a:schemeClr val="bg1"/>
                          </a:solidFill>
                          <a:latin typeface="+mn-lt"/>
                          <a:ea typeface="+mn-ea"/>
                          <a:cs typeface="+mn-cs"/>
                        </a:rPr>
                        <a:t>Contact Details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2013778"/>
                  </a:ext>
                </a:extLst>
              </a:tr>
              <a:tr h="38528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i="1" kern="1200" dirty="0">
                          <a:solidFill>
                            <a:srgbClr val="4D4D4D"/>
                          </a:solidFill>
                          <a:latin typeface="+mn-lt"/>
                          <a:ea typeface="+mn-ea"/>
                          <a:cs typeface="+mn-cs"/>
                        </a:rPr>
                        <a:t>Text here</a:t>
                      </a:r>
                      <a:endParaRPr lang="en-IE" sz="14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400" b="0" i="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42260245"/>
                  </a:ext>
                </a:extLst>
              </a:tr>
              <a:tr h="585793">
                <a:tc gridSpan="10">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IE" sz="1600" b="1" kern="1200" dirty="0">
                          <a:solidFill>
                            <a:srgbClr val="F27954"/>
                          </a:solidFill>
                          <a:latin typeface="+mn-lt"/>
                          <a:ea typeface="+mn-ea"/>
                          <a:cs typeface="+mn-cs"/>
                        </a:rPr>
                        <a:t>Key Personnel, Partnerships and Contact Information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rgbClr val="4D4D4D"/>
                          </a:solidFill>
                          <a:latin typeface="+mn-lt"/>
                          <a:ea typeface="+mn-ea"/>
                          <a:cs typeface="+mn-cs"/>
                        </a:rPr>
                        <a:t>These are the key personnel involved in the crisis management plan, including all key stakeholders and third-party resources. </a:t>
                      </a:r>
                      <a:r>
                        <a:rPr lang="en-GB" sz="1400" b="0" i="1" kern="1200" dirty="0">
                          <a:solidFill>
                            <a:srgbClr val="4D4D4D"/>
                          </a:solidFill>
                          <a:latin typeface="+mn-lt"/>
                          <a:ea typeface="+mn-ea"/>
                          <a:cs typeface="+mn-cs"/>
                        </a:rPr>
                        <a:t>Identify the TCMG’s roles and list members and key positions. Identify other internal crisis management roles and contacts that will support the TCMG.</a:t>
                      </a:r>
                      <a:endParaRPr lang="en-IE" sz="1800" b="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60557098"/>
                  </a:ext>
                </a:extLst>
              </a:tr>
              <a:tr h="585793">
                <a:tc gridSpan="2">
                  <a:txBody>
                    <a:bodyPr/>
                    <a:lstStyle/>
                    <a:p>
                      <a:r>
                        <a:rPr lang="en-IE" sz="1600" b="1" kern="1200" dirty="0">
                          <a:solidFill>
                            <a:schemeClr val="bg1"/>
                          </a:solidFill>
                          <a:latin typeface="+mn-lt"/>
                          <a:ea typeface="+mn-ea"/>
                          <a:cs typeface="+mn-cs"/>
                        </a:rPr>
                        <a:t>Name and 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1600" b="1"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600" b="1" kern="1200" dirty="0">
                          <a:solidFill>
                            <a:schemeClr val="bg1"/>
                          </a:solidFill>
                          <a:latin typeface="+mn-lt"/>
                          <a:ea typeface="+mn-ea"/>
                          <a:cs typeface="+mn-cs"/>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tc>
                  <a:txBody>
                    <a:bodyPr/>
                    <a:lstStyle/>
                    <a:p>
                      <a:r>
                        <a:rPr lang="en-IE" sz="1600" b="1" kern="1200" dirty="0">
                          <a:solidFill>
                            <a:schemeClr val="bg1"/>
                          </a:solidFill>
                          <a:latin typeface="+mn-lt"/>
                          <a:ea typeface="+mn-ea"/>
                          <a:cs typeface="+mn-cs"/>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3">
                  <a:txBody>
                    <a:bodyPr/>
                    <a:lstStyle/>
                    <a:p>
                      <a:r>
                        <a:rPr lang="en-IE" sz="1600" b="1" kern="1200">
                          <a:solidFill>
                            <a:schemeClr val="bg1"/>
                          </a:solidFill>
                          <a:latin typeface="+mn-lt"/>
                          <a:ea typeface="+mn-ea"/>
                          <a:cs typeface="+mn-cs"/>
                        </a:rPr>
                        <a:t>Address</a:t>
                      </a:r>
                      <a:endParaRPr lang="en-I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r>
                        <a:rPr lang="en-IE" sz="1600" b="1" kern="1200" dirty="0">
                          <a:solidFill>
                            <a:schemeClr val="bg1"/>
                          </a:solidFill>
                          <a:latin typeface="+mn-lt"/>
                          <a:ea typeface="+mn-ea"/>
                          <a:cs typeface="+mn-cs"/>
                        </a:rPr>
                        <a:t>Expertise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extLst>
                  <a:ext uri="{0D108BD9-81ED-4DB2-BD59-A6C34878D82A}">
                    <a16:rowId xmlns:a16="http://schemas.microsoft.com/office/drawing/2014/main" val="2890750511"/>
                  </a:ext>
                </a:extLst>
              </a:tr>
              <a:tr h="585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rPr>
                        <a:t>General Emergency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1" i="0"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211176"/>
                  </a:ext>
                </a:extLst>
              </a:tr>
              <a:tr h="585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i="1" kern="1200" dirty="0">
                          <a:solidFill>
                            <a:srgbClr val="4D4D4D"/>
                          </a:solidFill>
                          <a:latin typeface="+mn-lt"/>
                          <a:ea typeface="+mn-ea"/>
                          <a:cs typeface="+mn-cs"/>
                        </a:rPr>
                        <a:t>Text here</a:t>
                      </a:r>
                      <a:endParaRPr lang="en-IE" sz="14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7817404"/>
                  </a:ext>
                </a:extLst>
              </a:tr>
              <a:tr h="585793">
                <a:tc gridSpan="4">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IE" sz="1600" b="1" kern="1200" dirty="0">
                          <a:solidFill>
                            <a:srgbClr val="F27954"/>
                          </a:solidFill>
                          <a:latin typeface="+mn-lt"/>
                          <a:ea typeface="+mn-ea"/>
                          <a:cs typeface="+mn-cs"/>
                        </a:rPr>
                        <a:t>Action to be Taken to Prepare or Reduce the Risk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These actions come from the Risk Assessment, </a:t>
                      </a:r>
                      <a:r>
                        <a:rPr lang="en-GB" sz="1400" b="0" i="1" kern="1200" dirty="0">
                          <a:solidFill>
                            <a:srgbClr val="4D4D4D"/>
                          </a:solidFill>
                          <a:latin typeface="+mn-lt"/>
                          <a:ea typeface="+mn-ea"/>
                          <a:cs typeface="+mn-cs"/>
                        </a:rPr>
                        <a:t>Crisis SWOT Analysis, Regional Crisis Audit, and CMS</a:t>
                      </a:r>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en-IE" sz="1600" b="1" kern="1200" dirty="0">
                          <a:solidFill>
                            <a:srgbClr val="086D6E"/>
                          </a:solidFill>
                          <a:latin typeface="+mn-lt"/>
                          <a:ea typeface="+mn-ea"/>
                          <a:cs typeface="+mn-cs"/>
                        </a:rPr>
                        <a:t>When</a:t>
                      </a:r>
                      <a:endParaRPr lang="en-I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gridSpan="2">
                  <a:txBody>
                    <a:bodyPr/>
                    <a:lstStyle/>
                    <a:p>
                      <a:r>
                        <a:rPr lang="en-IE" sz="1600" b="1" dirty="0"/>
                        <a:t>Report/Plan/Procedure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73459"/>
                  </a:ext>
                </a:extLst>
              </a:tr>
              <a:tr h="585793">
                <a:tc gridSpan="4">
                  <a:txBody>
                    <a:bodyPr/>
                    <a:lstStyle/>
                    <a:p>
                      <a:pPr marL="342900" indent="-342900">
                        <a:buFont typeface="+mj-lt"/>
                        <a:buAutoNum type="arabicPeriod"/>
                      </a:pPr>
                      <a:r>
                        <a:rPr lang="en-GB" sz="1400" dirty="0">
                          <a:solidFill>
                            <a:srgbClr val="4D4D4D"/>
                          </a:solidFill>
                        </a:rPr>
                        <a:t>Participate in regional emergency flood planning and response meetings</a:t>
                      </a:r>
                    </a:p>
                    <a:p>
                      <a:pPr marL="342900" indent="-342900">
                        <a:buFont typeface="+mj-lt"/>
                        <a:buAutoNum type="arabicPeriod"/>
                      </a:pPr>
                      <a:r>
                        <a:rPr lang="en-GB" sz="1400" dirty="0">
                          <a:solidFill>
                            <a:srgbClr val="4D4D4D"/>
                          </a:solidFill>
                        </a:rPr>
                        <a:t>Communicate regional emergency plans with industry stakeholders </a:t>
                      </a:r>
                    </a:p>
                    <a:p>
                      <a:pPr marL="342900" indent="-342900">
                        <a:buFont typeface="+mj-lt"/>
                        <a:buAutoNum type="arabicPeriod"/>
                      </a:pPr>
                      <a:r>
                        <a:rPr lang="en-GB" sz="1400" dirty="0">
                          <a:solidFill>
                            <a:srgbClr val="4D4D4D"/>
                          </a:solidFill>
                        </a:rPr>
                        <a:t>Train the tourism industry in preparing for a flood disaster</a:t>
                      </a: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en-IE" sz="1400" kern="1200" dirty="0">
                          <a:solidFill>
                            <a:srgbClr val="4D4D4D"/>
                          </a:solidFill>
                          <a:latin typeface="+mn-lt"/>
                          <a:ea typeface="+mn-ea"/>
                          <a:cs typeface="+mn-cs"/>
                        </a:rPr>
                        <a:t>Ongoing</a:t>
                      </a:r>
                    </a:p>
                    <a:p>
                      <a:r>
                        <a:rPr lang="en-IE" sz="1400" kern="1200" dirty="0">
                          <a:solidFill>
                            <a:srgbClr val="4D4D4D"/>
                          </a:solidFill>
                          <a:latin typeface="+mn-lt"/>
                          <a:ea typeface="+mn-ea"/>
                          <a:cs typeface="+mn-cs"/>
                        </a:rPr>
                        <a:t>Ongoing</a:t>
                      </a:r>
                    </a:p>
                    <a:p>
                      <a:r>
                        <a:rPr lang="en-IE" sz="1400" kern="1200" dirty="0">
                          <a:solidFill>
                            <a:srgbClr val="4D4D4D"/>
                          </a:solidFill>
                          <a:latin typeface="+mn-lt"/>
                          <a:ea typeface="+mn-ea"/>
                          <a:cs typeface="+mn-cs"/>
                        </a:rPr>
                        <a:t>By March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gridSpan="2">
                  <a:txBody>
                    <a:bodyPr/>
                    <a:lstStyle/>
                    <a:p>
                      <a:r>
                        <a:rPr lang="en-IE" sz="1400" kern="1200" dirty="0">
                          <a:solidFill>
                            <a:srgbClr val="4D4D4D"/>
                          </a:solidFill>
                          <a:latin typeface="+mn-lt"/>
                          <a:ea typeface="+mn-ea"/>
                          <a:cs typeface="+mn-cs"/>
                        </a:rPr>
                        <a:t>See Risk Management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12676874"/>
                  </a:ext>
                </a:extLst>
              </a:tr>
            </a:tbl>
          </a:graphicData>
        </a:graphic>
      </p:graphicFrame>
    </p:spTree>
    <p:extLst>
      <p:ext uri="{BB962C8B-B14F-4D97-AF65-F5344CB8AC3E}">
        <p14:creationId xmlns:p14="http://schemas.microsoft.com/office/powerpoint/2010/main" val="1722747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955332976"/>
              </p:ext>
            </p:extLst>
          </p:nvPr>
        </p:nvGraphicFramePr>
        <p:xfrm>
          <a:off x="0" y="85719"/>
          <a:ext cx="12211049" cy="6686561"/>
        </p:xfrm>
        <a:graphic>
          <a:graphicData uri="http://schemas.openxmlformats.org/drawingml/2006/table">
            <a:tbl>
              <a:tblPr firstRow="1" bandRow="1">
                <a:tableStyleId>{5C22544A-7EE6-4342-B048-85BDC9FD1C3A}</a:tableStyleId>
              </a:tblPr>
              <a:tblGrid>
                <a:gridCol w="12211049">
                  <a:extLst>
                    <a:ext uri="{9D8B030D-6E8A-4147-A177-3AD203B41FA5}">
                      <a16:colId xmlns:a16="http://schemas.microsoft.com/office/drawing/2014/main" val="3584008144"/>
                    </a:ext>
                  </a:extLst>
                </a:gridCol>
              </a:tblGrid>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800" b="1" kern="1200" dirty="0">
                          <a:solidFill>
                            <a:srgbClr val="F27954"/>
                          </a:solidFill>
                          <a:latin typeface="+mn-lt"/>
                          <a:ea typeface="+mn-ea"/>
                          <a:cs typeface="+mn-cs"/>
                        </a:rPr>
                        <a:t>Information Crisis Response – Emergency Services Procedures and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rgbClr val="4D4D4D"/>
                          </a:solidFill>
                          <a:latin typeface="+mn-lt"/>
                          <a:ea typeface="+mn-ea"/>
                          <a:cs typeface="+mn-cs"/>
                        </a:rPr>
                        <a:t>These are the procedures that should be carried out in case of crisis or major disruption in processes. </a:t>
                      </a:r>
                      <a:r>
                        <a:rPr lang="en-GB" sz="1400" b="0" i="1" kern="1200" dirty="0">
                          <a:solidFill>
                            <a:srgbClr val="4D4D4D"/>
                          </a:solidFill>
                          <a:latin typeface="+mn-lt"/>
                          <a:ea typeface="+mn-ea"/>
                          <a:cs typeface="+mn-cs"/>
                        </a:rPr>
                        <a:t>Identify and implement other emergency/crisis management plans and procedures that have been developed for the region or local area that this procedure will need to link with. </a:t>
                      </a:r>
                      <a:endParaRPr lang="en-IE" sz="14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013778"/>
                  </a:ext>
                </a:extLst>
              </a:tr>
              <a:tr h="585793">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0245"/>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IE" sz="1800" b="1" kern="1200" dirty="0">
                          <a:solidFill>
                            <a:srgbClr val="F27954"/>
                          </a:solidFill>
                          <a:latin typeface="+mn-lt"/>
                          <a:ea typeface="+mn-ea"/>
                          <a:cs typeface="+mn-cs"/>
                        </a:rPr>
                        <a:t>Resources Needed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(Checklists, Equipment, Tools, Technology, Vehicles, Contacts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57098"/>
                  </a:ext>
                </a:extLst>
              </a:tr>
              <a:tr h="655309">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750511"/>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IE" sz="1800" b="1" kern="1200" dirty="0">
                          <a:solidFill>
                            <a:srgbClr val="F27954"/>
                          </a:solidFill>
                          <a:latin typeface="+mn-lt"/>
                          <a:ea typeface="+mn-ea"/>
                          <a:cs typeface="+mn-cs"/>
                        </a:rPr>
                        <a:t>Risk Assessment and Responses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0" i="1" kern="1200" dirty="0">
                          <a:solidFill>
                            <a:srgbClr val="4D4D4D"/>
                          </a:solidFill>
                          <a:latin typeface="+mn-lt"/>
                          <a:ea typeface="+mn-ea"/>
                          <a:cs typeface="+mn-cs"/>
                        </a:rPr>
                        <a:t>(potential risks that could occur and recommended responses)</a:t>
                      </a:r>
                      <a:endParaRPr lang="en-IE" sz="1800" b="1" kern="120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73459"/>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676874"/>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IE" sz="1800" b="1" kern="1200" dirty="0">
                          <a:solidFill>
                            <a:srgbClr val="F27954"/>
                          </a:solidFill>
                          <a:latin typeface="+mn-lt"/>
                          <a:ea typeface="+mn-ea"/>
                          <a:cs typeface="+mn-cs"/>
                        </a:rPr>
                        <a:t>Crisis Communication &amp; Plans (Industry &amp; PR and Media)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b="0" i="1" kern="1200" dirty="0">
                          <a:solidFill>
                            <a:srgbClr val="4D4D4D"/>
                          </a:solidFill>
                          <a:latin typeface="+mn-lt"/>
                          <a:ea typeface="+mn-ea"/>
                          <a:cs typeface="+mn-cs"/>
                        </a:rPr>
                        <a:t>(Identify tourism industry stakeholders and audiences you may need to work with. Identify communication tools available. Identify sources of funding for a communications program. Develop Communication Plan for Industry and a separate plan for PR &amp; Media. Identify what is needed and how to communicate with visitors during a crisis, and in the recovery phase)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b="0" i="1" kern="1200" dirty="0">
                          <a:solidFill>
                            <a:srgbClr val="4D4D4D"/>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92633"/>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dirty="0">
                          <a:solidFill>
                            <a:srgbClr val="F27954"/>
                          </a:solidFill>
                          <a:latin typeface="+mn-lt"/>
                          <a:ea typeface="+mn-ea"/>
                          <a:cs typeface="+mn-cs"/>
                        </a:rPr>
                        <a:t>Communication Plan for Industry. </a:t>
                      </a:r>
                      <a:r>
                        <a:rPr lang="en-GB" sz="1400" b="0" i="1" kern="1200" dirty="0">
                          <a:solidFill>
                            <a:srgbClr val="4D4D4D"/>
                          </a:solidFill>
                          <a:latin typeface="+mn-lt"/>
                          <a:ea typeface="+mn-ea"/>
                          <a:cs typeface="+mn-cs"/>
                        </a:rPr>
                        <a:t>Identify how a region will support the work of emergency service agencies and contact the tourism industry. Identify and plan the communications with emergency services that are needed to undertake during a crisis, and in the recovery phase.</a:t>
                      </a:r>
                      <a:endParaRPr lang="en-IE" sz="1400" b="0" i="1" kern="1200" dirty="0">
                        <a:solidFill>
                          <a:srgbClr val="4D4D4D"/>
                        </a:solidFill>
                        <a:latin typeface="+mn-lt"/>
                        <a:ea typeface="+mn-ea"/>
                        <a:cs typeface="+mn-cs"/>
                      </a:endParaRPr>
                    </a:p>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0687839"/>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dirty="0">
                          <a:solidFill>
                            <a:srgbClr val="F27954"/>
                          </a:solidFill>
                          <a:latin typeface="+mn-lt"/>
                          <a:ea typeface="+mn-ea"/>
                          <a:cs typeface="+mn-cs"/>
                        </a:rPr>
                        <a:t>Communication Plan for PR &amp; Media. </a:t>
                      </a:r>
                      <a:r>
                        <a:rPr lang="en-GB" sz="1400" b="0" i="1" kern="1200" dirty="0">
                          <a:solidFill>
                            <a:srgbClr val="4D4D4D"/>
                          </a:solidFill>
                          <a:latin typeface="+mn-lt"/>
                          <a:ea typeface="+mn-ea"/>
                          <a:cs typeface="+mn-cs"/>
                        </a:rPr>
                        <a:t>Identify what communications with the media a region needs to undertake during a crisis, and in the recovery phase. Identify protocols for working with the media. Work up proformas for communications pieces such as a media release, and holding statement. Have a relationship-building plan in place.</a:t>
                      </a:r>
                      <a:endParaRPr lang="en-IE" sz="1400" b="0" i="1" kern="1200" dirty="0">
                        <a:solidFill>
                          <a:srgbClr val="4D4D4D"/>
                        </a:solidFill>
                        <a:latin typeface="+mn-lt"/>
                        <a:ea typeface="+mn-ea"/>
                        <a:cs typeface="+mn-cs"/>
                      </a:endParaRPr>
                    </a:p>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685928"/>
                  </a:ext>
                </a:extLst>
              </a:tr>
            </a:tbl>
          </a:graphicData>
        </a:graphic>
      </p:graphicFrame>
    </p:spTree>
    <p:extLst>
      <p:ext uri="{BB962C8B-B14F-4D97-AF65-F5344CB8AC3E}">
        <p14:creationId xmlns:p14="http://schemas.microsoft.com/office/powerpoint/2010/main" val="801818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3356515513"/>
              </p:ext>
            </p:extLst>
          </p:nvPr>
        </p:nvGraphicFramePr>
        <p:xfrm>
          <a:off x="0" y="98254"/>
          <a:ext cx="12211049" cy="6760867"/>
        </p:xfrm>
        <a:graphic>
          <a:graphicData uri="http://schemas.openxmlformats.org/drawingml/2006/table">
            <a:tbl>
              <a:tblPr firstRow="1" bandRow="1">
                <a:tableStyleId>{5C22544A-7EE6-4342-B048-85BDC9FD1C3A}</a:tableStyleId>
              </a:tblPr>
              <a:tblGrid>
                <a:gridCol w="12211049">
                  <a:extLst>
                    <a:ext uri="{9D8B030D-6E8A-4147-A177-3AD203B41FA5}">
                      <a16:colId xmlns:a16="http://schemas.microsoft.com/office/drawing/2014/main" val="3584008144"/>
                    </a:ext>
                  </a:extLst>
                </a:gridCol>
              </a:tblGrid>
              <a:tr h="585793">
                <a:tc>
                  <a:txBody>
                    <a:bodyPr/>
                    <a:lstStyle/>
                    <a:p>
                      <a:pPr marL="342900" lvl="0" indent="-342900">
                        <a:buFont typeface="+mj-lt"/>
                        <a:buAutoNum type="arabicPeriod" startAt="8"/>
                      </a:pPr>
                      <a:r>
                        <a:rPr lang="en-US" sz="1800" b="1" kern="1200" dirty="0">
                          <a:solidFill>
                            <a:srgbClr val="F27954"/>
                          </a:solidFill>
                          <a:latin typeface="+mn-lt"/>
                          <a:ea typeface="+mn-ea"/>
                          <a:cs typeface="+mn-cs"/>
                        </a:rPr>
                        <a:t>Crisis Recovery Stakeholders Procedures and Plans </a:t>
                      </a:r>
                    </a:p>
                    <a:p>
                      <a:pPr lvl="0"/>
                      <a:r>
                        <a:rPr lang="en-US" sz="1400" b="0" i="1" kern="1200" dirty="0">
                          <a:solidFill>
                            <a:srgbClr val="4D4D4D"/>
                          </a:solidFill>
                          <a:latin typeface="+mn-lt"/>
                          <a:ea typeface="+mn-ea"/>
                          <a:cs typeface="+mn-cs"/>
                        </a:rPr>
                        <a:t>These are the key components in the crisis management plan that should be immediately addressed and acted upon in the event of an emergency.</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013778"/>
                  </a:ext>
                </a:extLst>
              </a:tr>
              <a:tr h="585793">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0245"/>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800" b="1" kern="1200" dirty="0">
                          <a:solidFill>
                            <a:srgbClr val="F27954"/>
                          </a:solidFill>
                          <a:latin typeface="+mn-lt"/>
                          <a:ea typeface="+mn-ea"/>
                          <a:cs typeface="+mn-cs"/>
                        </a:rPr>
                        <a:t>Recovery Plan for Mobile Site</a:t>
                      </a:r>
                      <a:endParaRPr lang="en-IE" sz="1800" b="1" i="0" kern="1200" dirty="0">
                        <a:solidFill>
                          <a:srgbClr val="F27954"/>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rgbClr val="4D4D4D"/>
                          </a:solidFill>
                          <a:latin typeface="+mn-lt"/>
                          <a:ea typeface="+mn-ea"/>
                          <a:cs typeface="+mn-cs"/>
                        </a:rPr>
                        <a:t>This is the relevant information needed to continue recovery plans at a mobile site should it be needed, or the Crisis Management Unit become inaccessible. This is the relevant information needed to continue recovery plans and normal business operations at an alternative or backup site. This “hot site” is meant for temporary use while the main site is dealt with. </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57098"/>
                  </a:ext>
                </a:extLst>
              </a:tr>
              <a:tr h="655309">
                <a:tc>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750511"/>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800" b="1" kern="1200" dirty="0">
                          <a:solidFill>
                            <a:srgbClr val="F27954"/>
                          </a:solidFill>
                          <a:latin typeface="+mn-lt"/>
                          <a:ea typeface="+mn-ea"/>
                          <a:cs typeface="+mn-cs"/>
                        </a:rPr>
                        <a:t>Recovery Marketing Plans and Strategies</a:t>
                      </a:r>
                      <a:endParaRPr lang="en-IE" sz="1800" b="1" kern="1200" dirty="0">
                        <a:solidFill>
                          <a:srgbClr val="F27954"/>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dirty="0">
                          <a:solidFill>
                            <a:srgbClr val="4D4D4D"/>
                          </a:solidFill>
                          <a:latin typeface="+mn-lt"/>
                          <a:ea typeface="+mn-ea"/>
                          <a:cs typeface="+mn-cs"/>
                        </a:rPr>
                        <a:t>Have the generic recovery marketing strategies and actions ready to edit, update and roll-out</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73459"/>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676874"/>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1"/>
                        <a:tabLst/>
                        <a:defRPr/>
                      </a:pPr>
                      <a:r>
                        <a:rPr lang="en-US" sz="1800" b="1" kern="1200" dirty="0">
                          <a:solidFill>
                            <a:srgbClr val="F27954"/>
                          </a:solidFill>
                          <a:latin typeface="+mn-lt"/>
                          <a:ea typeface="+mn-ea"/>
                          <a:cs typeface="+mn-cs"/>
                        </a:rPr>
                        <a:t>Restoration Process</a:t>
                      </a:r>
                      <a:endParaRPr lang="en-IE" sz="1800" b="1" kern="1200" dirty="0">
                        <a:solidFill>
                          <a:srgbClr val="F27954"/>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rgbClr val="4D4D4D"/>
                          </a:solidFill>
                          <a:latin typeface="+mn-lt"/>
                          <a:ea typeface="+mn-ea"/>
                          <a:cs typeface="+mn-cs"/>
                        </a:rPr>
                        <a:t>These are the steps and resources needed in order to restore the disrupted systems or business. </a:t>
                      </a:r>
                      <a:r>
                        <a:rPr lang="en-GB" sz="1400" b="0" i="1" kern="1200" dirty="0">
                          <a:solidFill>
                            <a:srgbClr val="4D4D4D"/>
                          </a:solidFill>
                          <a:latin typeface="+mn-lt"/>
                          <a:ea typeface="+mn-ea"/>
                          <a:cs typeface="+mn-cs"/>
                        </a:rPr>
                        <a:t>Identify how you will assist the tourism industry to be better informed about crisis management for their businesses and business continuity at different crisis stages.</a:t>
                      </a: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92633"/>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0687839"/>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2"/>
                        <a:tabLst/>
                        <a:defRPr/>
                      </a:pPr>
                      <a:r>
                        <a:rPr lang="en-US" sz="1800" b="1" kern="1200" dirty="0">
                          <a:solidFill>
                            <a:srgbClr val="F27954"/>
                          </a:solidFill>
                          <a:latin typeface="+mn-lt"/>
                          <a:ea typeface="+mn-ea"/>
                          <a:cs typeface="+mn-cs"/>
                        </a:rPr>
                        <a:t>Recovery Plan Practice and Exercising</a:t>
                      </a:r>
                      <a:endParaRPr lang="en-IE" sz="1800" b="1" kern="1200" dirty="0">
                        <a:solidFill>
                          <a:srgbClr val="F27954"/>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rgbClr val="4D4D4D"/>
                          </a:solidFill>
                          <a:latin typeface="+mn-lt"/>
                          <a:ea typeface="+mn-ea"/>
                          <a:cs typeface="+mn-cs"/>
                        </a:rPr>
                        <a:t>This is the plan to be carried out in order to practice and prepare for an emergency. </a:t>
                      </a:r>
                      <a:r>
                        <a:rPr lang="en-GB" sz="1400" b="0" i="1" kern="1200" dirty="0">
                          <a:solidFill>
                            <a:srgbClr val="4D4D4D"/>
                          </a:solidFill>
                          <a:latin typeface="+mn-lt"/>
                          <a:ea typeface="+mn-ea"/>
                          <a:cs typeface="+mn-cs"/>
                        </a:rPr>
                        <a:t>Identify how and when a region should review, test and update its Plan</a:t>
                      </a:r>
                      <a:endParaRPr lang="en-IE" sz="1400" b="0" i="1" kern="1200" dirty="0">
                        <a:solidFill>
                          <a:srgbClr val="4D4D4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dirty="0">
                          <a:solidFill>
                            <a:srgbClr val="4D4D4D"/>
                          </a:solidFill>
                          <a:latin typeface="+mn-lt"/>
                          <a:ea typeface="+mn-ea"/>
                          <a:cs typeface="+mn-cs"/>
                        </a:rPr>
                        <a:t>Refer to all checklists for Pre-response, Response, and Recovery phases.</a:t>
                      </a: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685928"/>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187859"/>
                  </a:ext>
                </a:extLst>
              </a:tr>
            </a:tbl>
          </a:graphicData>
        </a:graphic>
      </p:graphicFrame>
    </p:spTree>
    <p:extLst>
      <p:ext uri="{BB962C8B-B14F-4D97-AF65-F5344CB8AC3E}">
        <p14:creationId xmlns:p14="http://schemas.microsoft.com/office/powerpoint/2010/main" val="1433157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4135504322"/>
              </p:ext>
            </p:extLst>
          </p:nvPr>
        </p:nvGraphicFramePr>
        <p:xfrm>
          <a:off x="0" y="19050"/>
          <a:ext cx="12201526" cy="6810375"/>
        </p:xfrm>
        <a:graphic>
          <a:graphicData uri="http://schemas.openxmlformats.org/drawingml/2006/table">
            <a:tbl>
              <a:tblPr firstRow="1" bandRow="1">
                <a:tableStyleId>{5C22544A-7EE6-4342-B048-85BDC9FD1C3A}</a:tableStyleId>
              </a:tblPr>
              <a:tblGrid>
                <a:gridCol w="2657475">
                  <a:extLst>
                    <a:ext uri="{9D8B030D-6E8A-4147-A177-3AD203B41FA5}">
                      <a16:colId xmlns:a16="http://schemas.microsoft.com/office/drawing/2014/main" val="3584008144"/>
                    </a:ext>
                  </a:extLst>
                </a:gridCol>
                <a:gridCol w="1409700">
                  <a:extLst>
                    <a:ext uri="{9D8B030D-6E8A-4147-A177-3AD203B41FA5}">
                      <a16:colId xmlns:a16="http://schemas.microsoft.com/office/drawing/2014/main" val="2423803434"/>
                    </a:ext>
                  </a:extLst>
                </a:gridCol>
                <a:gridCol w="723900">
                  <a:extLst>
                    <a:ext uri="{9D8B030D-6E8A-4147-A177-3AD203B41FA5}">
                      <a16:colId xmlns:a16="http://schemas.microsoft.com/office/drawing/2014/main" val="301620017"/>
                    </a:ext>
                  </a:extLst>
                </a:gridCol>
                <a:gridCol w="2790825">
                  <a:extLst>
                    <a:ext uri="{9D8B030D-6E8A-4147-A177-3AD203B41FA5}">
                      <a16:colId xmlns:a16="http://schemas.microsoft.com/office/drawing/2014/main" val="3081674930"/>
                    </a:ext>
                  </a:extLst>
                </a:gridCol>
                <a:gridCol w="552449">
                  <a:extLst>
                    <a:ext uri="{9D8B030D-6E8A-4147-A177-3AD203B41FA5}">
                      <a16:colId xmlns:a16="http://schemas.microsoft.com/office/drawing/2014/main" val="3701576652"/>
                    </a:ext>
                  </a:extLst>
                </a:gridCol>
                <a:gridCol w="1757364">
                  <a:extLst>
                    <a:ext uri="{9D8B030D-6E8A-4147-A177-3AD203B41FA5}">
                      <a16:colId xmlns:a16="http://schemas.microsoft.com/office/drawing/2014/main" val="2091219972"/>
                    </a:ext>
                  </a:extLst>
                </a:gridCol>
                <a:gridCol w="2309813">
                  <a:extLst>
                    <a:ext uri="{9D8B030D-6E8A-4147-A177-3AD203B41FA5}">
                      <a16:colId xmlns:a16="http://schemas.microsoft.com/office/drawing/2014/main" val="679200308"/>
                    </a:ext>
                  </a:extLst>
                </a:gridCol>
              </a:tblGrid>
              <a:tr h="585793">
                <a:tc gridSpan="7">
                  <a:txBody>
                    <a:bodyPr/>
                    <a:lstStyle/>
                    <a:p>
                      <a:pPr marL="342900" lvl="0" indent="-342900">
                        <a:buFont typeface="+mj-lt"/>
                        <a:buAutoNum type="arabicPeriod" startAt="9"/>
                      </a:pPr>
                      <a:r>
                        <a:rPr lang="en-US" sz="1800" b="1" kern="1200" dirty="0">
                          <a:solidFill>
                            <a:srgbClr val="F27954"/>
                          </a:solidFill>
                          <a:latin typeface="+mn-lt"/>
                          <a:ea typeface="+mn-ea"/>
                          <a:cs typeface="+mn-cs"/>
                        </a:rPr>
                        <a:t>Crisis Site Rebuilding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rgbClr val="4D4D4D"/>
                          </a:solidFill>
                          <a:latin typeface="+mn-lt"/>
                          <a:ea typeface="+mn-ea"/>
                          <a:cs typeface="+mn-cs"/>
                        </a:rPr>
                        <a:t>These are the steps and resources needed in order to rebuild the crisis site.</a:t>
                      </a:r>
                      <a:endParaRPr lang="en-IE" sz="14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782013778"/>
                  </a:ext>
                </a:extLst>
              </a:tr>
              <a:tr h="500057">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42260245"/>
                  </a:ext>
                </a:extLst>
              </a:tr>
              <a:tr h="585793">
                <a:tc gridSpan="7">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lang="en-IE" sz="1800" b="1" kern="1200" dirty="0">
                          <a:solidFill>
                            <a:srgbClr val="F27954"/>
                          </a:solidFill>
                          <a:latin typeface="+mn-lt"/>
                          <a:ea typeface="+mn-ea"/>
                          <a:cs typeface="+mn-cs"/>
                        </a:rPr>
                        <a:t>Plan Changes or Updates</a:t>
                      </a:r>
                      <a:endParaRPr lang="en-IE" sz="1800" b="1" i="0" kern="1200" dirty="0">
                        <a:solidFill>
                          <a:srgbClr val="F27954"/>
                        </a:solidFill>
                        <a:latin typeface="+mn-lt"/>
                        <a:ea typeface="+mn-ea"/>
                        <a:cs typeface="+mn-cs"/>
                      </a:endParaRPr>
                    </a:p>
                    <a:p>
                      <a:r>
                        <a:rPr lang="en-US" sz="1400" b="0" i="1" kern="1200" dirty="0">
                          <a:solidFill>
                            <a:srgbClr val="4D4D4D"/>
                          </a:solidFill>
                          <a:latin typeface="+mn-lt"/>
                          <a:ea typeface="+mn-ea"/>
                          <a:cs typeface="+mn-cs"/>
                        </a:rPr>
                        <a:t>These are the details regarding any changes or updates made to the crisis management plan, version number, and history.</a:t>
                      </a:r>
                      <a:endParaRPr lang="en-IE" sz="18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960557098"/>
                  </a:ext>
                </a:extLst>
              </a:tr>
              <a:tr h="576257">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890750511"/>
                  </a:ext>
                </a:extLst>
              </a:tr>
              <a:tr h="409575">
                <a:tc gridSpan="7">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1"/>
                        <a:tabLst/>
                        <a:defRPr/>
                      </a:pPr>
                      <a:r>
                        <a:rPr lang="en-IE" sz="1800" b="1" kern="1200" dirty="0">
                          <a:solidFill>
                            <a:srgbClr val="F27954"/>
                          </a:solidFill>
                          <a:latin typeface="+mn-lt"/>
                          <a:ea typeface="+mn-ea"/>
                          <a:cs typeface="+mn-cs"/>
                        </a:rPr>
                        <a:t>Media Communication Plan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95973459"/>
                  </a:ext>
                </a:extLst>
              </a:tr>
              <a:tr h="585793">
                <a:tc gridSpan="2">
                  <a:txBody>
                    <a:bodyPr/>
                    <a:lstStyle/>
                    <a:p>
                      <a:r>
                        <a:rPr lang="en-IE" sz="1400" b="1" kern="1200" dirty="0">
                          <a:solidFill>
                            <a:schemeClr val="bg1"/>
                          </a:solidFill>
                          <a:latin typeface="+mn-lt"/>
                          <a:ea typeface="+mn-ea"/>
                          <a:cs typeface="+mn-cs"/>
                        </a:rPr>
                        <a:t>Method/How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3">
                  <a:txBody>
                    <a:bodyPr/>
                    <a:lstStyle/>
                    <a:p>
                      <a:r>
                        <a:rPr lang="en-IE" sz="1400" b="1" kern="1200" dirty="0">
                          <a:solidFill>
                            <a:schemeClr val="bg1"/>
                          </a:solidFill>
                          <a:latin typeface="+mn-lt"/>
                          <a:ea typeface="+mn-ea"/>
                          <a:cs typeface="+mn-cs"/>
                        </a:rPr>
                        <a:t>Stage of Crisis/When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400" b="1" kern="1200" dirty="0">
                          <a:solidFill>
                            <a:schemeClr val="bg1"/>
                          </a:solidFill>
                          <a:latin typeface="+mn-lt"/>
                          <a:ea typeface="+mn-ea"/>
                          <a:cs typeface="+mn-cs"/>
                        </a:rPr>
                        <a:t>Message or Statement/What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extLst>
                  <a:ext uri="{0D108BD9-81ED-4DB2-BD59-A6C34878D82A}">
                    <a16:rowId xmlns:a16="http://schemas.microsoft.com/office/drawing/2014/main" val="3212676874"/>
                  </a:ext>
                </a:extLst>
              </a:tr>
              <a:tr h="414332">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extLst>
                  <a:ext uri="{0D108BD9-81ED-4DB2-BD59-A6C34878D82A}">
                    <a16:rowId xmlns:a16="http://schemas.microsoft.com/office/drawing/2014/main" val="53492633"/>
                  </a:ext>
                </a:extLst>
              </a:tr>
              <a:tr h="404796">
                <a:tc gridSpan="7">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IE" sz="1800" b="1" kern="1200" dirty="0">
                          <a:solidFill>
                            <a:srgbClr val="F27954"/>
                          </a:solidFill>
                          <a:latin typeface="+mn-lt"/>
                          <a:ea typeface="+mn-ea"/>
                          <a:cs typeface="+mn-cs"/>
                        </a:rPr>
                        <a:t>Incident Diagnostics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860687839"/>
                  </a:ext>
                </a:extLst>
              </a:tr>
              <a:tr h="585793">
                <a:tc>
                  <a:txBody>
                    <a:bodyPr/>
                    <a:lstStyle/>
                    <a:p>
                      <a:r>
                        <a:rPr lang="en-IE" sz="1400" b="1" kern="1200" dirty="0">
                          <a:solidFill>
                            <a:schemeClr val="bg1"/>
                          </a:solidFill>
                          <a:latin typeface="+mn-lt"/>
                          <a:ea typeface="+mn-ea"/>
                          <a:cs typeface="+mn-cs"/>
                        </a:rPr>
                        <a:t>Incident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400" b="1" kern="1200" dirty="0">
                          <a:solidFill>
                            <a:schemeClr val="bg1"/>
                          </a:solidFill>
                          <a:latin typeface="+mn-lt"/>
                          <a:ea typeface="+mn-ea"/>
                          <a:cs typeface="+mn-cs"/>
                        </a:rPr>
                        <a:t>Scenarios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r>
                        <a:rPr lang="en-IE" sz="1400" b="1" kern="1200" dirty="0">
                          <a:solidFill>
                            <a:schemeClr val="bg1"/>
                          </a:solidFill>
                          <a:latin typeface="+mn-lt"/>
                          <a:ea typeface="+mn-ea"/>
                          <a:cs typeface="+mn-cs"/>
                        </a:rPr>
                        <a:t>Scenarios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a:txBody>
                    <a:bodyPr/>
                    <a:lstStyle/>
                    <a:p>
                      <a:r>
                        <a:rPr lang="en-IE" sz="1400" b="1" kern="1200" dirty="0">
                          <a:solidFill>
                            <a:schemeClr val="bg1"/>
                          </a:solidFill>
                          <a:latin typeface="+mn-lt"/>
                          <a:ea typeface="+mn-ea"/>
                          <a:cs typeface="+mn-cs"/>
                        </a:rPr>
                        <a:t>Solutions/Actions to Implement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en-IE" sz="1400" b="1" kern="1200" dirty="0">
                          <a:solidFill>
                            <a:schemeClr val="bg1"/>
                          </a:solidFill>
                          <a:latin typeface="+mn-lt"/>
                          <a:ea typeface="+mn-ea"/>
                          <a:cs typeface="+mn-cs"/>
                        </a:rPr>
                        <a:t>Possible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hMerge="1">
                  <a:txBody>
                    <a:bodyPr/>
                    <a:lstStyle/>
                    <a:p>
                      <a:r>
                        <a:rPr lang="en-IE" sz="1400" b="1" kern="1200" dirty="0">
                          <a:solidFill>
                            <a:schemeClr val="bg1"/>
                          </a:solidFill>
                          <a:latin typeface="+mn-lt"/>
                          <a:ea typeface="+mn-ea"/>
                          <a:cs typeface="+mn-cs"/>
                        </a:rPr>
                        <a:t>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a:txBody>
                    <a:bodyPr/>
                    <a:lstStyle/>
                    <a:p>
                      <a:r>
                        <a:rPr lang="en-IE" sz="1400" b="1" kern="1200" dirty="0">
                          <a:solidFill>
                            <a:schemeClr val="bg1"/>
                          </a:solidFill>
                          <a:latin typeface="+mn-lt"/>
                          <a:ea typeface="+mn-ea"/>
                          <a:cs typeface="+mn-cs"/>
                        </a:rPr>
                        <a:t>Department Responsible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extLst>
                  <a:ext uri="{0D108BD9-81ED-4DB2-BD59-A6C34878D82A}">
                    <a16:rowId xmlns:a16="http://schemas.microsoft.com/office/drawing/2014/main" val="3051685928"/>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187859"/>
                  </a:ext>
                </a:extLst>
              </a:tr>
              <a:tr h="404807">
                <a:tc gridSpan="7">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IE" sz="1800" b="1" kern="1200" dirty="0">
                          <a:solidFill>
                            <a:srgbClr val="F27954"/>
                          </a:solidFill>
                          <a:latin typeface="+mn-lt"/>
                          <a:ea typeface="+mn-ea"/>
                          <a:cs typeface="+mn-cs"/>
                        </a:rPr>
                        <a:t>Recovery Plan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a:p>
                  </a:txBody>
                  <a:tcPr/>
                </a:tc>
                <a:tc h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2630639"/>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1" kern="1200" dirty="0">
                          <a:solidFill>
                            <a:schemeClr val="bg1"/>
                          </a:solidFill>
                          <a:latin typeface="+mn-lt"/>
                          <a:ea typeface="+mn-ea"/>
                          <a:cs typeface="+mn-cs"/>
                        </a:rPr>
                        <a:t>Recovery Strategy Implemented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1" kern="1200" dirty="0">
                          <a:solidFill>
                            <a:schemeClr val="bg1"/>
                          </a:solidFill>
                          <a:latin typeface="+mn-lt"/>
                          <a:ea typeface="+mn-ea"/>
                          <a:cs typeface="+mn-cs"/>
                        </a:rPr>
                        <a:t>Recovery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1400" b="1" kern="1200" dirty="0">
                          <a:solidFill>
                            <a:schemeClr val="bg1"/>
                          </a:solidFill>
                          <a:latin typeface="+mn-lt"/>
                          <a:ea typeface="+mn-ea"/>
                          <a:cs typeface="+mn-cs"/>
                        </a:rPr>
                        <a:t>Impact on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pPr algn="l"/>
                      <a:r>
                        <a:rPr lang="en-IE" sz="1400" b="1" dirty="0">
                          <a:solidFill>
                            <a:schemeClr val="bg1"/>
                          </a:solidFill>
                        </a:rPr>
                        <a:t>Actions/Tasks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hMerge="1">
                  <a:txBody>
                    <a:bodyPr/>
                    <a:lstStyle/>
                    <a:p>
                      <a:endParaRPr lang="en-IE"/>
                    </a:p>
                  </a:txBody>
                  <a:tcPr/>
                </a:tc>
                <a:tc>
                  <a:txBody>
                    <a:bodyPr/>
                    <a:lstStyle/>
                    <a:p>
                      <a:pPr algn="l"/>
                      <a:r>
                        <a:rPr lang="en-IE" sz="1400" b="1" dirty="0">
                          <a:solidFill>
                            <a:schemeClr val="bg1"/>
                          </a:solidFill>
                        </a:rPr>
                        <a:t>Person Responsible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extLst>
                  <a:ext uri="{0D108BD9-81ED-4DB2-BD59-A6C34878D82A}">
                    <a16:rowId xmlns:a16="http://schemas.microsoft.com/office/drawing/2014/main" val="2343160182"/>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a:p>
                  </a:txBody>
                  <a:tcPr/>
                </a:tc>
                <a:tc>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849631"/>
                  </a:ext>
                </a:extLst>
              </a:tr>
            </a:tbl>
          </a:graphicData>
        </a:graphic>
      </p:graphicFrame>
    </p:spTree>
    <p:extLst>
      <p:ext uri="{BB962C8B-B14F-4D97-AF65-F5344CB8AC3E}">
        <p14:creationId xmlns:p14="http://schemas.microsoft.com/office/powerpoint/2010/main" val="2498255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FC3D7-6224-78E7-2297-1905A6124C85}"/>
              </a:ext>
            </a:extLst>
          </p:cNvPr>
          <p:cNvSpPr>
            <a:spLocks noGrp="1"/>
          </p:cNvSpPr>
          <p:nvPr>
            <p:ph type="body" sz="quarter" idx="18"/>
          </p:nvPr>
        </p:nvSpPr>
        <p:spPr>
          <a:xfrm>
            <a:off x="1225565" y="753646"/>
            <a:ext cx="5820694" cy="5350707"/>
          </a:xfrm>
        </p:spPr>
        <p:txBody>
          <a:bodyPr>
            <a:noAutofit/>
          </a:bodyPr>
          <a:lstStyle/>
          <a:p>
            <a:pPr marL="0" indent="0">
              <a:lnSpc>
                <a:spcPct val="100000"/>
              </a:lnSpc>
              <a:spcBef>
                <a:spcPts val="0"/>
              </a:spcBef>
            </a:pPr>
            <a:r>
              <a:rPr lang="en-GB" sz="2000" dirty="0"/>
              <a:t>Worldwide and local experience has shows that when a crisis occurs, the absence of effective crisis preparation, response and recovery activities can be devastating to local businesses, towns and regions. </a:t>
            </a:r>
          </a:p>
          <a:p>
            <a:pPr marL="0" indent="0">
              <a:lnSpc>
                <a:spcPct val="100000"/>
              </a:lnSpc>
              <a:spcBef>
                <a:spcPts val="0"/>
              </a:spcBef>
            </a:pPr>
            <a:endParaRPr lang="en-GB" sz="2000" dirty="0"/>
          </a:p>
          <a:p>
            <a:pPr marL="0" indent="0">
              <a:lnSpc>
                <a:spcPct val="100000"/>
              </a:lnSpc>
              <a:spcBef>
                <a:spcPts val="0"/>
              </a:spcBef>
            </a:pPr>
            <a:r>
              <a:rPr lang="en-GB" sz="2000" dirty="0"/>
              <a:t>While regions may be well serviced by emergency management plans at a local government level and by plans prepared and maintained by other agencies, some of these plans do not specifically address the communication needs of the tourism industry. </a:t>
            </a:r>
          </a:p>
          <a:p>
            <a:pPr marL="0" indent="0">
              <a:lnSpc>
                <a:spcPct val="100000"/>
              </a:lnSpc>
              <a:spcBef>
                <a:spcPts val="0"/>
              </a:spcBef>
            </a:pPr>
            <a:endParaRPr lang="en-GB" sz="2000" dirty="0"/>
          </a:p>
          <a:p>
            <a:pPr marL="0" indent="0">
              <a:lnSpc>
                <a:spcPct val="100000"/>
              </a:lnSpc>
              <a:spcBef>
                <a:spcPts val="0"/>
              </a:spcBef>
            </a:pPr>
            <a:r>
              <a:rPr lang="en-GB" sz="2000" dirty="0"/>
              <a:t>The TC NAV Crisis Management Plan will assist European regions to take a proactive stance and quickly and effectively respond to ensure that impacts on the tourism industry are minimized. Regions will also be able to make their best endeavour to minimize any long-term reputational damage to their tourism industry.</a:t>
            </a:r>
            <a:endParaRPr lang="en-IE" sz="2000" dirty="0"/>
          </a:p>
        </p:txBody>
      </p:sp>
      <p:sp>
        <p:nvSpPr>
          <p:cNvPr id="4" name="Text Placeholder 3">
            <a:extLst>
              <a:ext uri="{FF2B5EF4-FFF2-40B4-BE49-F238E27FC236}">
                <a16:creationId xmlns:a16="http://schemas.microsoft.com/office/drawing/2014/main" id="{5049550D-C3EF-9FA3-A36A-FF6618D54E02}"/>
              </a:ext>
            </a:extLst>
          </p:cNvPr>
          <p:cNvSpPr>
            <a:spLocks noGrp="1"/>
          </p:cNvSpPr>
          <p:nvPr>
            <p:ph type="body" sz="quarter" idx="16"/>
          </p:nvPr>
        </p:nvSpPr>
        <p:spPr>
          <a:xfrm>
            <a:off x="1288482" y="148478"/>
            <a:ext cx="4716425" cy="949131"/>
          </a:xfrm>
        </p:spPr>
        <p:txBody>
          <a:bodyPr>
            <a:normAutofit/>
          </a:bodyPr>
          <a:lstStyle/>
          <a:p>
            <a:r>
              <a:rPr lang="en-GB" b="1" i="0" dirty="0">
                <a:effectLst/>
              </a:rPr>
              <a:t>Conclusion </a:t>
            </a:r>
          </a:p>
          <a:p>
            <a:endParaRPr lang="en-IE" dirty="0"/>
          </a:p>
        </p:txBody>
      </p:sp>
      <p:pic>
        <p:nvPicPr>
          <p:cNvPr id="10" name="Picture Placeholder 9" descr="A picture containing outdoor, sky, light, transport&#10;&#10;Description automatically generated">
            <a:extLst>
              <a:ext uri="{FF2B5EF4-FFF2-40B4-BE49-F238E27FC236}">
                <a16:creationId xmlns:a16="http://schemas.microsoft.com/office/drawing/2014/main" id="{2B840D43-F475-816A-C8FA-B4DE8F88B52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181" r="1181"/>
          <a:stretch>
            <a:fillRect/>
          </a:stretch>
        </p:blipFill>
        <p:spPr/>
      </p:pic>
    </p:spTree>
    <p:extLst>
      <p:ext uri="{BB962C8B-B14F-4D97-AF65-F5344CB8AC3E}">
        <p14:creationId xmlns:p14="http://schemas.microsoft.com/office/powerpoint/2010/main" val="2539362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en-GB"/>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en-GB"/>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en-GB"/>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en-GB"/>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en-GB"/>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en-GB"/>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1200329"/>
          </a:xfrm>
          <a:prstGeom prst="rect">
            <a:avLst/>
          </a:prstGeom>
          <a:noFill/>
        </p:spPr>
        <p:txBody>
          <a:bodyPr wrap="square" rtlCol="0">
            <a:spAutoFit/>
          </a:bodyPr>
          <a:lstStyle/>
          <a:p>
            <a:pPr algn="ctr"/>
            <a:r>
              <a:rPr lang="en-IE" kern="1200" dirty="0">
                <a:solidFill>
                  <a:srgbClr val="79527B"/>
                </a:solidFill>
                <a:latin typeface="+mn-lt"/>
                <a:ea typeface="+mn-ea"/>
                <a:cs typeface="+mn-cs"/>
              </a:rPr>
              <a:t>Conduct a Regional Crisis Vulnerability  SWOT Analysis and Destination Audit </a:t>
            </a:r>
            <a:endParaRPr lang="en-IE" dirty="0">
              <a:solidFill>
                <a:srgbClr val="79527B"/>
              </a:solidFill>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dirty="0">
                <a:solidFill>
                  <a:srgbClr val="79527B"/>
                </a:solidFill>
                <a:latin typeface="+mn-lt"/>
                <a:ea typeface="+mn-ea"/>
                <a:cs typeface="+mn-cs"/>
              </a:rPr>
              <a:t>Phase 1</a:t>
            </a:r>
            <a:r>
              <a:rPr lang="en-IE" sz="2400" b="1" kern="1200" dirty="0">
                <a:solidFill>
                  <a:srgbClr val="79527B"/>
                </a:solidFill>
                <a:latin typeface="+mn-lt"/>
                <a:ea typeface="+mn-ea"/>
                <a:cs typeface="+mn-cs"/>
              </a:rPr>
              <a:t> </a:t>
            </a:r>
            <a:r>
              <a:rPr lang="en-IE" sz="2000" kern="1200" dirty="0">
                <a:solidFill>
                  <a:srgbClr val="79527B"/>
                </a:solidFill>
                <a:latin typeface="+mn-lt"/>
                <a:ea typeface="+mn-ea"/>
                <a:cs typeface="+mn-cs"/>
              </a:rPr>
              <a:t>Preparation &amp; Mitigation</a:t>
            </a:r>
            <a:endParaRPr lang="en-IE" sz="2000" dirty="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kern="1200" dirty="0">
                <a:solidFill>
                  <a:srgbClr val="F27954"/>
                </a:solidFill>
                <a:latin typeface="+mn-lt"/>
                <a:ea typeface="+mn-ea"/>
                <a:cs typeface="+mn-cs"/>
              </a:rPr>
              <a:t>Phase 2</a:t>
            </a:r>
            <a:r>
              <a:rPr lang="en-IE" sz="2400" b="1" kern="1200" dirty="0">
                <a:solidFill>
                  <a:srgbClr val="F27954"/>
                </a:solidFill>
                <a:latin typeface="+mn-lt"/>
                <a:ea typeface="+mn-ea"/>
                <a:cs typeface="+mn-cs"/>
              </a:rPr>
              <a:t> </a:t>
            </a:r>
            <a:r>
              <a:rPr lang="en-IE" sz="2000" kern="1200" dirty="0">
                <a:solidFill>
                  <a:srgbClr val="F27954"/>
                </a:solidFill>
                <a:latin typeface="+mn-lt"/>
                <a:ea typeface="+mn-ea"/>
                <a:cs typeface="+mn-cs"/>
              </a:rPr>
              <a:t>Planning, </a:t>
            </a:r>
          </a:p>
          <a:p>
            <a:r>
              <a:rPr lang="en-IE" sz="2000" kern="1200" dirty="0">
                <a:solidFill>
                  <a:srgbClr val="F27954"/>
                </a:solidFill>
                <a:latin typeface="+mn-lt"/>
                <a:ea typeface="+mn-ea"/>
                <a:cs typeface="+mn-cs"/>
              </a:rPr>
              <a:t>&amp; Response</a:t>
            </a:r>
            <a:endParaRPr lang="en-IE" sz="2000" dirty="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kern="1200" dirty="0">
                <a:solidFill>
                  <a:srgbClr val="44BAA9"/>
                </a:solidFill>
                <a:latin typeface="+mn-lt"/>
                <a:ea typeface="+mn-ea"/>
                <a:cs typeface="+mn-cs"/>
              </a:rPr>
              <a:t>Phase 3</a:t>
            </a:r>
          </a:p>
          <a:p>
            <a:r>
              <a:rPr lang="en-IE" sz="2000" kern="1200" dirty="0">
                <a:solidFill>
                  <a:srgbClr val="44BAA9"/>
                </a:solidFill>
                <a:latin typeface="+mn-lt"/>
                <a:ea typeface="+mn-ea"/>
                <a:cs typeface="+mn-cs"/>
              </a:rPr>
              <a:t>Recovery, Rebuild, Resilience</a:t>
            </a:r>
            <a:endParaRPr lang="en-IE" sz="2000" dirty="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1200329"/>
          </a:xfrm>
          <a:prstGeom prst="rect">
            <a:avLst/>
          </a:prstGeom>
          <a:noFill/>
        </p:spPr>
        <p:txBody>
          <a:bodyPr wrap="square" rtlCol="0">
            <a:spAutoFit/>
          </a:bodyPr>
          <a:lstStyle/>
          <a:p>
            <a:pPr algn="ctr"/>
            <a:r>
              <a:rPr lang="en-IE" dirty="0">
                <a:solidFill>
                  <a:srgbClr val="79527B"/>
                </a:solidFill>
              </a:rPr>
              <a:t>Set Up a Regional Public Private Partnership &amp; Crisis Management Team</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757709" y="3008200"/>
            <a:ext cx="2238124" cy="1200329"/>
          </a:xfrm>
          <a:prstGeom prst="rect">
            <a:avLst/>
          </a:prstGeom>
          <a:noFill/>
        </p:spPr>
        <p:txBody>
          <a:bodyPr wrap="square" rtlCol="0">
            <a:spAutoFit/>
          </a:bodyPr>
          <a:lstStyle/>
          <a:p>
            <a:pPr algn="ctr"/>
            <a:r>
              <a:rPr lang="en-IE" dirty="0">
                <a:solidFill>
                  <a:srgbClr val="F37C57"/>
                </a:solidFill>
              </a:rPr>
              <a:t>Develop a Regional Crisis Management Strategy </a:t>
            </a:r>
            <a:r>
              <a:rPr lang="en-IE" i="1" dirty="0">
                <a:solidFill>
                  <a:srgbClr val="F37C57"/>
                </a:solidFill>
              </a:rPr>
              <a:t>(Long Term Mitigation Planning)</a:t>
            </a:r>
          </a:p>
        </p:txBody>
      </p:sp>
      <p:sp>
        <p:nvSpPr>
          <p:cNvPr id="27" name="TextBox 26">
            <a:extLst>
              <a:ext uri="{FF2B5EF4-FFF2-40B4-BE49-F238E27FC236}">
                <a16:creationId xmlns:a16="http://schemas.microsoft.com/office/drawing/2014/main" id="{81623343-A1BD-B957-16FF-32FA43BBD2C9}"/>
              </a:ext>
            </a:extLst>
          </p:cNvPr>
          <p:cNvSpPr txBox="1"/>
          <p:nvPr/>
        </p:nvSpPr>
        <p:spPr>
          <a:xfrm>
            <a:off x="8509929" y="2985988"/>
            <a:ext cx="2307211" cy="1200329"/>
          </a:xfrm>
          <a:prstGeom prst="rect">
            <a:avLst/>
          </a:prstGeom>
          <a:noFill/>
        </p:spPr>
        <p:txBody>
          <a:bodyPr wrap="square" rtlCol="0">
            <a:spAutoFit/>
          </a:bodyPr>
          <a:lstStyle/>
          <a:p>
            <a:pPr algn="ctr"/>
            <a:r>
              <a:rPr lang="en-IE" dirty="0">
                <a:solidFill>
                  <a:srgbClr val="F37C57"/>
                </a:solidFill>
              </a:rPr>
              <a:t>Response Activation and Communication with Industry for Regional Collaboration</a:t>
            </a: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261884"/>
          </a:xfrm>
          <a:prstGeom prst="rect">
            <a:avLst/>
          </a:prstGeom>
          <a:noFill/>
        </p:spPr>
        <p:txBody>
          <a:bodyPr wrap="square" rtlCol="0">
            <a:spAutoFit/>
          </a:bodyPr>
          <a:lstStyle/>
          <a:p>
            <a:pPr algn="ctr"/>
            <a:r>
              <a:rPr lang="en-IE" sz="1900" dirty="0">
                <a:solidFill>
                  <a:srgbClr val="3AA091"/>
                </a:solidFill>
              </a:rPr>
              <a:t>Regional Recovery, Rebuilding &amp;  Resilience Towards a ‘New Norm’ Post Crisis</a:t>
            </a: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243609" cy="1200329"/>
          </a:xfrm>
          <a:prstGeom prst="rect">
            <a:avLst/>
          </a:prstGeom>
          <a:noFill/>
        </p:spPr>
        <p:txBody>
          <a:bodyPr wrap="square" rtlCol="0">
            <a:spAutoFit/>
          </a:bodyPr>
          <a:lstStyle/>
          <a:p>
            <a:pPr algn="ctr"/>
            <a:r>
              <a:rPr lang="en-IE" dirty="0">
                <a:solidFill>
                  <a:srgbClr val="79527B"/>
                </a:solidFill>
              </a:rPr>
              <a:t>Introduction to Regional Crisis Tourism Management &amp; Its Complexities</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200329"/>
          </a:xfrm>
          <a:prstGeom prst="rect">
            <a:avLst/>
          </a:prstGeom>
          <a:noFill/>
        </p:spPr>
        <p:txBody>
          <a:bodyPr wrap="square" rtlCol="0">
            <a:spAutoFit/>
          </a:bodyPr>
          <a:lstStyle/>
          <a:p>
            <a:pPr algn="ctr"/>
            <a:r>
              <a:rPr lang="en-IE" dirty="0">
                <a:solidFill>
                  <a:srgbClr val="F37C57"/>
                </a:solidFill>
              </a:rPr>
              <a:t>Develop a Regional Crisis Management Response Plan </a:t>
            </a:r>
            <a:r>
              <a:rPr lang="en-IE" i="1" dirty="0">
                <a:solidFill>
                  <a:srgbClr val="F37C57"/>
                </a:solidFill>
              </a:rPr>
              <a:t>(Short Term Response Plan)</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015663"/>
          </a:xfrm>
          <a:prstGeom prst="rect">
            <a:avLst/>
          </a:prstGeom>
          <a:noFill/>
        </p:spPr>
        <p:txBody>
          <a:bodyPr wrap="square" rtlCol="0">
            <a:spAutoFit/>
          </a:bodyPr>
          <a:lstStyle/>
          <a:p>
            <a:pPr algn="ctr"/>
            <a:r>
              <a:rPr lang="en-IE" sz="2000" dirty="0">
                <a:solidFill>
                  <a:srgbClr val="3AA091"/>
                </a:solidFill>
              </a:rPr>
              <a:t>Communication Strategy and Dealing with PR &amp; Media</a:t>
            </a: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1</a:t>
            </a:r>
            <a:endParaRPr lang="en-IE"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2</a:t>
            </a:r>
            <a:endParaRPr lang="en-IE"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3</a:t>
            </a:r>
            <a:endParaRPr lang="en-IE"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4</a:t>
            </a:r>
            <a:endParaRPr lang="en-IE"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5</a:t>
            </a:r>
            <a:endParaRPr lang="en-IE"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6</a:t>
            </a:r>
            <a:endParaRPr lang="en-IE"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7</a:t>
            </a:r>
            <a:endParaRPr lang="en-IE"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68959" y="5366361"/>
            <a:ext cx="2400001" cy="1015663"/>
          </a:xfrm>
          <a:prstGeom prst="rect">
            <a:avLst/>
          </a:prstGeom>
          <a:noFill/>
        </p:spPr>
        <p:txBody>
          <a:bodyPr wrap="square" rtlCol="0">
            <a:spAutoFit/>
          </a:bodyPr>
          <a:lstStyle/>
          <a:p>
            <a:pPr algn="ctr"/>
            <a:r>
              <a:rPr lang="en-IE" sz="2000" dirty="0">
                <a:solidFill>
                  <a:srgbClr val="3AA091"/>
                </a:solidFill>
              </a:rPr>
              <a:t>Strategic Regional Crisis Response and Recovery Marketing</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8</a:t>
            </a:r>
            <a:endParaRPr lang="en-IE"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9</a:t>
            </a:r>
            <a:endParaRPr lang="en-IE" b="1" dirty="0">
              <a:solidFill>
                <a:srgbClr val="44BAA9"/>
              </a:solidFill>
            </a:endParaRPr>
          </a:p>
        </p:txBody>
      </p:sp>
    </p:spTree>
    <p:extLst>
      <p:ext uri="{BB962C8B-B14F-4D97-AF65-F5344CB8AC3E}">
        <p14:creationId xmlns:p14="http://schemas.microsoft.com/office/powerpoint/2010/main" val="3091910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D10178-AB95-162C-DD2D-B7F762E5CEB4}"/>
              </a:ext>
            </a:extLst>
          </p:cNvPr>
          <p:cNvSpPr/>
          <p:nvPr/>
        </p:nvSpPr>
        <p:spPr>
          <a:xfrm>
            <a:off x="0" y="2543175"/>
            <a:ext cx="12192000" cy="3295650"/>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a:extLst>
              <a:ext uri="{FF2B5EF4-FFF2-40B4-BE49-F238E27FC236}">
                <a16:creationId xmlns:a16="http://schemas.microsoft.com/office/drawing/2014/main" id="{CCE4A1B6-F443-DED6-D74A-018D4AC63695}"/>
              </a:ext>
            </a:extLst>
          </p:cNvPr>
          <p:cNvSpPr>
            <a:spLocks noGrp="1"/>
          </p:cNvSpPr>
          <p:nvPr>
            <p:ph type="body" sz="quarter" idx="25"/>
          </p:nvPr>
        </p:nvSpPr>
        <p:spPr/>
        <p:txBody>
          <a:bodyPr>
            <a:normAutofit/>
          </a:bodyPr>
          <a:lstStyle/>
          <a:p>
            <a:r>
              <a:rPr lang="en-IE" sz="1800" dirty="0">
                <a:hlinkClick r:id="rId2">
                  <a:extLst>
                    <a:ext uri="{A12FA001-AC4F-418D-AE19-62706E023703}">
                      <ahyp:hlinkClr xmlns:ahyp="http://schemas.microsoft.com/office/drawing/2018/hyperlinkcolor" val="tx"/>
                    </a:ext>
                  </a:extLst>
                </a:hlinkClick>
              </a:rPr>
              <a:t>https://www.tourismrecovery.eu/</a:t>
            </a:r>
            <a:r>
              <a:rPr lang="en-IE" sz="1800" dirty="0"/>
              <a:t> </a:t>
            </a:r>
          </a:p>
        </p:txBody>
      </p:sp>
      <p:sp>
        <p:nvSpPr>
          <p:cNvPr id="8" name="Text Placeholder 7">
            <a:extLst>
              <a:ext uri="{FF2B5EF4-FFF2-40B4-BE49-F238E27FC236}">
                <a16:creationId xmlns:a16="http://schemas.microsoft.com/office/drawing/2014/main" id="{0C613482-A161-2C8E-DD6C-02BEFDC73BD9}"/>
              </a:ext>
            </a:extLst>
          </p:cNvPr>
          <p:cNvSpPr>
            <a:spLocks noGrp="1"/>
          </p:cNvSpPr>
          <p:nvPr>
            <p:ph type="body" sz="quarter" idx="26"/>
          </p:nvPr>
        </p:nvSpPr>
        <p:spPr>
          <a:xfrm>
            <a:off x="7794217" y="4515939"/>
            <a:ext cx="4075054" cy="361924"/>
          </a:xfrm>
        </p:spPr>
        <p:txBody>
          <a:bodyPr>
            <a:normAutofit fontScale="92500"/>
          </a:bodyPr>
          <a:lstStyle/>
          <a:p>
            <a:r>
              <a:rPr lang="en-IE" sz="1800" dirty="0">
                <a:hlinkClick r:id="rId3">
                  <a:extLst>
                    <a:ext uri="{A12FA001-AC4F-418D-AE19-62706E023703}">
                      <ahyp:hlinkClr xmlns:ahyp="http://schemas.microsoft.com/office/drawing/2018/hyperlinkcolor" val="tx"/>
                    </a:ext>
                  </a:extLst>
                </a:hlinkClick>
              </a:rPr>
              <a:t>Momentum, Ireland Developer of Modules</a:t>
            </a:r>
            <a:endParaRPr lang="en-IE" sz="1800" dirty="0"/>
          </a:p>
        </p:txBody>
      </p:sp>
      <p:sp>
        <p:nvSpPr>
          <p:cNvPr id="9" name="Text Placeholder 8">
            <a:extLst>
              <a:ext uri="{FF2B5EF4-FFF2-40B4-BE49-F238E27FC236}">
                <a16:creationId xmlns:a16="http://schemas.microsoft.com/office/drawing/2014/main" id="{4D062689-03B7-BB17-4495-47C4BEC254C8}"/>
              </a:ext>
            </a:extLst>
          </p:cNvPr>
          <p:cNvSpPr>
            <a:spLocks noGrp="1"/>
          </p:cNvSpPr>
          <p:nvPr>
            <p:ph type="body" sz="quarter" idx="27"/>
          </p:nvPr>
        </p:nvSpPr>
        <p:spPr>
          <a:xfrm>
            <a:off x="7794217" y="3887349"/>
            <a:ext cx="3770253" cy="361924"/>
          </a:xfrm>
        </p:spPr>
        <p:txBody>
          <a:bodyPr>
            <a:noAutofit/>
          </a:bodyPr>
          <a:lstStyle/>
          <a:p>
            <a:r>
              <a:rPr lang="en-IE" sz="1800" dirty="0">
                <a:hlinkClick r:id="rId4">
                  <a:extLst>
                    <a:ext uri="{A12FA001-AC4F-418D-AE19-62706E023703}">
                      <ahyp:hlinkClr xmlns:ahyp="http://schemas.microsoft.com/office/drawing/2018/hyperlinkcolor" val="tx"/>
                    </a:ext>
                  </a:extLst>
                </a:hlinkClick>
              </a:rPr>
              <a:t>Facebook</a:t>
            </a:r>
            <a:endParaRPr lang="en-IE" sz="1800" dirty="0"/>
          </a:p>
        </p:txBody>
      </p:sp>
      <p:sp>
        <p:nvSpPr>
          <p:cNvPr id="6" name="Text Placeholder 5">
            <a:extLst>
              <a:ext uri="{FF2B5EF4-FFF2-40B4-BE49-F238E27FC236}">
                <a16:creationId xmlns:a16="http://schemas.microsoft.com/office/drawing/2014/main" id="{9159A0B4-A859-9A15-781A-D7EA204C648F}"/>
              </a:ext>
            </a:extLst>
          </p:cNvPr>
          <p:cNvSpPr>
            <a:spLocks noGrp="1"/>
          </p:cNvSpPr>
          <p:nvPr>
            <p:ph type="body" sz="quarter" idx="20"/>
          </p:nvPr>
        </p:nvSpPr>
        <p:spPr>
          <a:xfrm>
            <a:off x="305175" y="2651881"/>
            <a:ext cx="6050801" cy="3415401"/>
          </a:xfrm>
        </p:spPr>
        <p:txBody>
          <a:bodyPr>
            <a:normAutofit fontScale="25000" lnSpcReduction="20000"/>
          </a:bodyPr>
          <a:lstStyle/>
          <a:p>
            <a:pPr>
              <a:lnSpc>
                <a:spcPct val="120000"/>
              </a:lnSpc>
              <a:spcBef>
                <a:spcPts val="0"/>
              </a:spcBef>
            </a:pPr>
            <a:r>
              <a:rPr lang="en-IE" sz="11000" b="1" dirty="0"/>
              <a:t>Well Done!</a:t>
            </a:r>
          </a:p>
          <a:p>
            <a:pPr>
              <a:lnSpc>
                <a:spcPct val="120000"/>
              </a:lnSpc>
              <a:spcBef>
                <a:spcPts val="0"/>
              </a:spcBef>
            </a:pPr>
            <a:r>
              <a:rPr lang="en-IE" sz="8800" dirty="0"/>
              <a:t>You Have Finished </a:t>
            </a:r>
          </a:p>
          <a:p>
            <a:pPr>
              <a:lnSpc>
                <a:spcPct val="120000"/>
              </a:lnSpc>
              <a:spcBef>
                <a:spcPts val="0"/>
              </a:spcBef>
            </a:pPr>
            <a:r>
              <a:rPr lang="en-IE" sz="8800" b="1" dirty="0"/>
              <a:t>Module 5 </a:t>
            </a:r>
            <a:r>
              <a:rPr lang="en-IE" sz="8800" dirty="0"/>
              <a:t>Regional Crisis Management Plan (Response and Recovery)</a:t>
            </a:r>
            <a:endParaRPr lang="en-IE" sz="8800" i="1" dirty="0"/>
          </a:p>
          <a:p>
            <a:pPr>
              <a:lnSpc>
                <a:spcPct val="120000"/>
              </a:lnSpc>
              <a:spcBef>
                <a:spcPts val="0"/>
              </a:spcBef>
            </a:pPr>
            <a:r>
              <a:rPr lang="en-IE" sz="8800" dirty="0"/>
              <a:t> </a:t>
            </a:r>
          </a:p>
          <a:p>
            <a:pPr>
              <a:lnSpc>
                <a:spcPct val="120000"/>
              </a:lnSpc>
              <a:spcBef>
                <a:spcPts val="0"/>
              </a:spcBef>
            </a:pPr>
            <a:r>
              <a:rPr lang="en-IE" sz="8800" dirty="0"/>
              <a:t>Now Get Ready for </a:t>
            </a:r>
          </a:p>
          <a:p>
            <a:pPr>
              <a:lnSpc>
                <a:spcPct val="120000"/>
              </a:lnSpc>
              <a:spcBef>
                <a:spcPts val="0"/>
              </a:spcBef>
            </a:pPr>
            <a:r>
              <a:rPr lang="en-IE" sz="8800" b="1" dirty="0"/>
              <a:t>Module 6 </a:t>
            </a:r>
            <a:r>
              <a:rPr lang="en-IE" sz="8900" dirty="0"/>
              <a:t>Response Activation and Communication with Industry for Regional Collaboration</a:t>
            </a:r>
          </a:p>
          <a:p>
            <a:pPr>
              <a:lnSpc>
                <a:spcPct val="120000"/>
              </a:lnSpc>
              <a:spcBef>
                <a:spcPts val="0"/>
              </a:spcBef>
            </a:pPr>
            <a:endParaRPr lang="en-IE" sz="7400" dirty="0"/>
          </a:p>
          <a:p>
            <a:pPr>
              <a:lnSpc>
                <a:spcPct val="120000"/>
              </a:lnSpc>
              <a:spcBef>
                <a:spcPts val="0"/>
              </a:spcBef>
            </a:pPr>
            <a:endParaRPr lang="en-IE" sz="7400" dirty="0"/>
          </a:p>
        </p:txBody>
      </p:sp>
      <p:pic>
        <p:nvPicPr>
          <p:cNvPr id="1028" name="Picture 4" descr="Well Done Images – Browse 33,622 Stock Photos, Vectors, and Video | Adobe  Stock">
            <a:extLst>
              <a:ext uri="{FF2B5EF4-FFF2-40B4-BE49-F238E27FC236}">
                <a16:creationId xmlns:a16="http://schemas.microsoft.com/office/drawing/2014/main" id="{4A6B94AD-A64C-D4C6-0DFD-2B159C251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6729" y="9430"/>
            <a:ext cx="3594847" cy="2522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A923C34-F7D7-60C2-F31E-2B64BAD784E8}"/>
              </a:ext>
            </a:extLst>
          </p:cNvPr>
          <p:cNvSpPr/>
          <p:nvPr/>
        </p:nvSpPr>
        <p:spPr>
          <a:xfrm>
            <a:off x="701913" y="5958576"/>
            <a:ext cx="658953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4D4D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78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509032-A192-B74F-9D77-2C382FADC18E}"/>
              </a:ext>
            </a:extLst>
          </p:cNvPr>
          <p:cNvSpPr>
            <a:spLocks noGrp="1"/>
          </p:cNvSpPr>
          <p:nvPr>
            <p:ph type="body" sz="quarter" idx="16"/>
          </p:nvPr>
        </p:nvSpPr>
        <p:spPr>
          <a:xfrm>
            <a:off x="666708" y="752637"/>
            <a:ext cx="6675386" cy="2537409"/>
          </a:xfrm>
        </p:spPr>
        <p:txBody>
          <a:bodyPr>
            <a:normAutofit/>
          </a:bodyPr>
          <a:lstStyle/>
          <a:p>
            <a:r>
              <a:rPr lang="en-US" b="1" dirty="0"/>
              <a:t>Regional Tourism Crisis Management Plan</a:t>
            </a:r>
          </a:p>
        </p:txBody>
      </p:sp>
      <p:sp>
        <p:nvSpPr>
          <p:cNvPr id="3" name="TextBox 2">
            <a:extLst>
              <a:ext uri="{FF2B5EF4-FFF2-40B4-BE49-F238E27FC236}">
                <a16:creationId xmlns:a16="http://schemas.microsoft.com/office/drawing/2014/main" id="{32436878-89B4-EAB6-0778-4CC7F1418547}"/>
              </a:ext>
            </a:extLst>
          </p:cNvPr>
          <p:cNvSpPr txBox="1"/>
          <p:nvPr/>
        </p:nvSpPr>
        <p:spPr>
          <a:xfrm>
            <a:off x="666707" y="2124635"/>
            <a:ext cx="9884751" cy="3416320"/>
          </a:xfrm>
          <a:prstGeom prst="rect">
            <a:avLst/>
          </a:prstGeom>
          <a:noFill/>
        </p:spPr>
        <p:txBody>
          <a:bodyPr wrap="square" rtlCol="0">
            <a:spAutoFit/>
          </a:bodyPr>
          <a:lstStyle/>
          <a:p>
            <a:r>
              <a:rPr lang="en-GB" sz="2400" dirty="0">
                <a:solidFill>
                  <a:schemeClr val="bg1"/>
                </a:solidFill>
              </a:rPr>
              <a:t>Regional Tourism Crisis Management Plans outlines the series of response operations and actions that a region needs to take to respond and recover from a crisis.</a:t>
            </a:r>
          </a:p>
          <a:p>
            <a:endParaRPr lang="en-GB" sz="2400" dirty="0">
              <a:solidFill>
                <a:schemeClr val="bg1"/>
              </a:solidFill>
            </a:endParaRPr>
          </a:p>
          <a:p>
            <a:r>
              <a:rPr lang="en-GB" sz="2400" dirty="0">
                <a:solidFill>
                  <a:schemeClr val="bg1"/>
                </a:solidFill>
              </a:rPr>
              <a:t>Depending on the type of crisis it is the short-term regional crisis framework inclusive of a number of actionable items e.g., emergency lists, maps, resources, hierarchy list, action or task lists, procedures, plans, and training schedules. </a:t>
            </a:r>
          </a:p>
          <a:p>
            <a:endParaRPr lang="en-IE" sz="2400" dirty="0">
              <a:solidFill>
                <a:schemeClr val="bg1"/>
              </a:solidFill>
            </a:endParaRPr>
          </a:p>
        </p:txBody>
      </p:sp>
    </p:spTree>
    <p:extLst>
      <p:ext uri="{BB962C8B-B14F-4D97-AF65-F5344CB8AC3E}">
        <p14:creationId xmlns:p14="http://schemas.microsoft.com/office/powerpoint/2010/main" val="315741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162AA5-2EB8-16AE-89E7-C98B6808CFE1}"/>
              </a:ext>
            </a:extLst>
          </p:cNvPr>
          <p:cNvSpPr>
            <a:spLocks noGrp="1"/>
          </p:cNvSpPr>
          <p:nvPr>
            <p:ph type="body" sz="quarter" idx="18"/>
          </p:nvPr>
        </p:nvSpPr>
        <p:spPr>
          <a:xfrm>
            <a:off x="734714" y="1001075"/>
            <a:ext cx="10722572" cy="5310077"/>
          </a:xfrm>
        </p:spPr>
        <p:txBody>
          <a:bodyPr>
            <a:normAutofit fontScale="77500" lnSpcReduction="20000"/>
          </a:bodyPr>
          <a:lstStyle/>
          <a:p>
            <a:pPr marL="0" indent="0">
              <a:lnSpc>
                <a:spcPct val="120000"/>
              </a:lnSpc>
              <a:spcBef>
                <a:spcPts val="0"/>
              </a:spcBef>
            </a:pPr>
            <a:r>
              <a:rPr lang="en-GB" dirty="0"/>
              <a:t>The purpose of this CMP is to provide European tourism regions with an effective short-term crisis management plan that may be enacted in the event of a tourism-related crisis. It focuses on crisis response management. It attends to all the actions, plans, procedures, and operations that are needed to support the Crisis Management Unit and Response Team. It is supported by and is aligned with the Crisis Management Long Term Strategy. It aims to: </a:t>
            </a:r>
          </a:p>
          <a:p>
            <a:pPr marL="0" indent="0">
              <a:lnSpc>
                <a:spcPct val="120000"/>
              </a:lnSpc>
              <a:spcBef>
                <a:spcPts val="0"/>
              </a:spcBef>
            </a:pPr>
            <a:endParaRPr lang="en-GB" dirty="0"/>
          </a:p>
          <a:p>
            <a:pPr marL="342900" indent="-342900">
              <a:lnSpc>
                <a:spcPct val="120000"/>
              </a:lnSpc>
              <a:spcBef>
                <a:spcPts val="0"/>
              </a:spcBef>
              <a:buFont typeface="Wingdings" panose="05000000000000000000" pitchFamily="2" charset="2"/>
              <a:buChar char="v"/>
            </a:pPr>
            <a:r>
              <a:rPr lang="en-GB" dirty="0"/>
              <a:t>Come up with a crisis </a:t>
            </a:r>
            <a:r>
              <a:rPr lang="en-GB" b="1" dirty="0"/>
              <a:t>framework and list of initiatives </a:t>
            </a:r>
            <a:r>
              <a:rPr lang="en-GB" dirty="0"/>
              <a:t>that are needed to prepare the crisis response team so they know what to do and when to do it in the event of a crisis event. This Module will use a flooding crisis as an example. </a:t>
            </a:r>
          </a:p>
          <a:p>
            <a:pPr marL="342900" indent="-342900">
              <a:lnSpc>
                <a:spcPct val="120000"/>
              </a:lnSpc>
              <a:spcBef>
                <a:spcPts val="0"/>
              </a:spcBef>
              <a:buFont typeface="Wingdings" panose="05000000000000000000" pitchFamily="2" charset="2"/>
              <a:buChar char="v"/>
            </a:pPr>
            <a:r>
              <a:rPr lang="en-GB" dirty="0"/>
              <a:t>Implement the </a:t>
            </a:r>
            <a:r>
              <a:rPr lang="en-GB" b="1" dirty="0"/>
              <a:t>correct crisis status, monitoring, and assessment </a:t>
            </a:r>
            <a:r>
              <a:rPr lang="en-GB" dirty="0"/>
              <a:t>procedures and tools</a:t>
            </a:r>
          </a:p>
          <a:p>
            <a:pPr marL="342900" indent="-342900">
              <a:lnSpc>
                <a:spcPct val="120000"/>
              </a:lnSpc>
              <a:spcBef>
                <a:spcPts val="0"/>
              </a:spcBef>
              <a:buFont typeface="Wingdings" panose="05000000000000000000" pitchFamily="2" charset="2"/>
              <a:buChar char="v"/>
            </a:pPr>
            <a:r>
              <a:rPr lang="en-GB" dirty="0"/>
              <a:t>Develop and deliver </a:t>
            </a:r>
            <a:r>
              <a:rPr lang="en-GB" b="1" dirty="0"/>
              <a:t>crisis training </a:t>
            </a:r>
            <a:r>
              <a:rPr lang="en-GB" dirty="0"/>
              <a:t>starting with priority to first responders’ Delegate </a:t>
            </a:r>
            <a:r>
              <a:rPr lang="en-GB" b="1" dirty="0"/>
              <a:t>responsibilities and roles</a:t>
            </a:r>
            <a:r>
              <a:rPr lang="en-GB" dirty="0"/>
              <a:t>, develop and maintain the appropriate contact business, staff, and emergency lists</a:t>
            </a:r>
          </a:p>
          <a:p>
            <a:pPr marL="342900" indent="-342900">
              <a:lnSpc>
                <a:spcPct val="120000"/>
              </a:lnSpc>
              <a:spcBef>
                <a:spcPts val="0"/>
              </a:spcBef>
              <a:buFont typeface="Wingdings" panose="05000000000000000000" pitchFamily="2" charset="2"/>
              <a:buChar char="v"/>
            </a:pPr>
            <a:r>
              <a:rPr lang="en-GB" dirty="0"/>
              <a:t>Develop the required </a:t>
            </a:r>
            <a:r>
              <a:rPr lang="en-GB" b="1" dirty="0"/>
              <a:t>communications</a:t>
            </a:r>
            <a:r>
              <a:rPr lang="en-GB" dirty="0"/>
              <a:t> procedures and Communications Plans to deal with Industry and PR and Media</a:t>
            </a:r>
          </a:p>
          <a:p>
            <a:pPr marL="342900" indent="-342900">
              <a:lnSpc>
                <a:spcPct val="120000"/>
              </a:lnSpc>
              <a:spcBef>
                <a:spcPts val="0"/>
              </a:spcBef>
              <a:buFont typeface="Wingdings" panose="05000000000000000000" pitchFamily="2" charset="2"/>
              <a:buChar char="v"/>
            </a:pPr>
            <a:r>
              <a:rPr lang="en-GB" dirty="0"/>
              <a:t>Deliver strategic response and recovery </a:t>
            </a:r>
            <a:r>
              <a:rPr lang="en-GB" b="1" dirty="0"/>
              <a:t>marketing campaigns </a:t>
            </a:r>
          </a:p>
          <a:p>
            <a:pPr marL="342900" indent="-342900">
              <a:lnSpc>
                <a:spcPct val="120000"/>
              </a:lnSpc>
              <a:spcBef>
                <a:spcPts val="0"/>
              </a:spcBef>
              <a:buFont typeface="Wingdings" panose="05000000000000000000" pitchFamily="2" charset="2"/>
              <a:buChar char="v"/>
            </a:pPr>
            <a:r>
              <a:rPr lang="en-GB" dirty="0"/>
              <a:t>Put in place all the required </a:t>
            </a:r>
            <a:r>
              <a:rPr lang="en-GB" b="1" dirty="0"/>
              <a:t>procedures, plans, operational plans</a:t>
            </a:r>
            <a:r>
              <a:rPr lang="en-GB" dirty="0"/>
              <a:t>, health and safety checks, action lists, etc that are needed for a crisis</a:t>
            </a:r>
          </a:p>
        </p:txBody>
      </p:sp>
      <p:sp>
        <p:nvSpPr>
          <p:cNvPr id="5" name="Text Placeholder 4">
            <a:extLst>
              <a:ext uri="{FF2B5EF4-FFF2-40B4-BE49-F238E27FC236}">
                <a16:creationId xmlns:a16="http://schemas.microsoft.com/office/drawing/2014/main" id="{2CE5BAB8-B658-E6B3-7917-2E25B5136C5C}"/>
              </a:ext>
            </a:extLst>
          </p:cNvPr>
          <p:cNvSpPr>
            <a:spLocks noGrp="1"/>
          </p:cNvSpPr>
          <p:nvPr>
            <p:ph type="body" sz="quarter" idx="16"/>
          </p:nvPr>
        </p:nvSpPr>
        <p:spPr>
          <a:xfrm>
            <a:off x="734714" y="418855"/>
            <a:ext cx="9862529" cy="582221"/>
          </a:xfrm>
        </p:spPr>
        <p:txBody>
          <a:bodyPr>
            <a:normAutofit lnSpcReduction="10000"/>
          </a:bodyPr>
          <a:lstStyle/>
          <a:p>
            <a:r>
              <a:rPr lang="en-IE" b="1" dirty="0"/>
              <a:t>The Regional Crisis Management Plan Overview</a:t>
            </a:r>
          </a:p>
        </p:txBody>
      </p:sp>
    </p:spTree>
    <p:extLst>
      <p:ext uri="{BB962C8B-B14F-4D97-AF65-F5344CB8AC3E}">
        <p14:creationId xmlns:p14="http://schemas.microsoft.com/office/powerpoint/2010/main" val="44639143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9745</TotalTime>
  <Words>12552</Words>
  <Application>Microsoft Office PowerPoint</Application>
  <PresentationFormat>Widescreen</PresentationFormat>
  <Paragraphs>881</Paragraphs>
  <Slides>76</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76</vt:i4>
      </vt:variant>
    </vt:vector>
  </HeadingPairs>
  <TitlesOfParts>
    <vt:vector size="90" baseType="lpstr">
      <vt:lpstr>Aharoni</vt:lpstr>
      <vt:lpstr>Arial</vt:lpstr>
      <vt:lpstr>Calibri</vt:lpstr>
      <vt:lpstr>Calibri Light</vt:lpstr>
      <vt:lpstr>Lato Regular</vt:lpstr>
      <vt:lpstr>Montserrat</vt:lpstr>
      <vt:lpstr>Montserrat Light</vt:lpstr>
      <vt:lpstr>Montserrat Medium</vt:lpstr>
      <vt:lpstr>NexusSerif</vt:lpstr>
      <vt:lpstr>Quattrocento Sans</vt:lpstr>
      <vt:lpstr>Times New Roman</vt:lpstr>
      <vt:lpstr>TT Norms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1154</cp:revision>
  <dcterms:created xsi:type="dcterms:W3CDTF">2020-10-14T13:32:04Z</dcterms:created>
  <dcterms:modified xsi:type="dcterms:W3CDTF">2023-10-26T07:27:44Z</dcterms:modified>
</cp:coreProperties>
</file>