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57"/>
  </p:notesMasterIdLst>
  <p:handoutMasterIdLst>
    <p:handoutMasterId r:id="rId58"/>
  </p:handoutMasterIdLst>
  <p:sldIdLst>
    <p:sldId id="5494" r:id="rId2"/>
    <p:sldId id="5791" r:id="rId3"/>
    <p:sldId id="5509" r:id="rId4"/>
    <p:sldId id="5510" r:id="rId5"/>
    <p:sldId id="5503" r:id="rId6"/>
    <p:sldId id="5794" r:id="rId7"/>
    <p:sldId id="6001" r:id="rId8"/>
    <p:sldId id="5781" r:id="rId9"/>
    <p:sldId id="5680" r:id="rId10"/>
    <p:sldId id="5737" r:id="rId11"/>
    <p:sldId id="5739" r:id="rId12"/>
    <p:sldId id="5679" r:id="rId13"/>
    <p:sldId id="5746" r:id="rId14"/>
    <p:sldId id="5742" r:id="rId15"/>
    <p:sldId id="5744" r:id="rId16"/>
    <p:sldId id="5547" r:id="rId17"/>
    <p:sldId id="5745" r:id="rId18"/>
    <p:sldId id="5749" r:id="rId19"/>
    <p:sldId id="4472" r:id="rId20"/>
    <p:sldId id="5123" r:id="rId21"/>
    <p:sldId id="5695" r:id="rId22"/>
    <p:sldId id="5696" r:id="rId23"/>
    <p:sldId id="5681" r:id="rId24"/>
    <p:sldId id="5687" r:id="rId25"/>
    <p:sldId id="5758" r:id="rId26"/>
    <p:sldId id="5765" r:id="rId27"/>
    <p:sldId id="5787" r:id="rId28"/>
    <p:sldId id="5762" r:id="rId29"/>
    <p:sldId id="5763" r:id="rId30"/>
    <p:sldId id="5766" r:id="rId31"/>
    <p:sldId id="5783" r:id="rId32"/>
    <p:sldId id="5698" r:id="rId33"/>
    <p:sldId id="5693" r:id="rId34"/>
    <p:sldId id="5776" r:id="rId35"/>
    <p:sldId id="4630" r:id="rId36"/>
    <p:sldId id="5692" r:id="rId37"/>
    <p:sldId id="5697" r:id="rId38"/>
    <p:sldId id="5767" r:id="rId39"/>
    <p:sldId id="5143" r:id="rId40"/>
    <p:sldId id="5699" r:id="rId41"/>
    <p:sldId id="5770" r:id="rId42"/>
    <p:sldId id="5778" r:id="rId43"/>
    <p:sldId id="5777" r:id="rId44"/>
    <p:sldId id="5772" r:id="rId45"/>
    <p:sldId id="5700" r:id="rId46"/>
    <p:sldId id="5701" r:id="rId47"/>
    <p:sldId id="5773" r:id="rId48"/>
    <p:sldId id="5774" r:id="rId49"/>
    <p:sldId id="5702" r:id="rId50"/>
    <p:sldId id="5703" r:id="rId51"/>
    <p:sldId id="4634" r:id="rId52"/>
    <p:sldId id="5775" r:id="rId53"/>
    <p:sldId id="5750" r:id="rId54"/>
    <p:sldId id="6002" r:id="rId55"/>
    <p:sldId id="6003" r:id="rId5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D4D4D"/>
    <a:srgbClr val="086D6E"/>
    <a:srgbClr val="7A547C"/>
    <a:srgbClr val="F37C57"/>
    <a:srgbClr val="3AA091"/>
    <a:srgbClr val="F27954"/>
    <a:srgbClr val="624464"/>
    <a:srgbClr val="916395"/>
    <a:srgbClr val="E7EBEB"/>
    <a:srgbClr val="F6A18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310" autoAdjust="0"/>
    <p:restoredTop sz="96247" autoAdjust="0"/>
  </p:normalViewPr>
  <p:slideViewPr>
    <p:cSldViewPr snapToGrid="0" snapToObjects="1">
      <p:cViewPr varScale="1">
        <p:scale>
          <a:sx n="82" d="100"/>
          <a:sy n="82" d="100"/>
        </p:scale>
        <p:origin x="48" y="254"/>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CB8698-B1B9-43B0-BB33-BDBA39EFB6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FC7F04F-2D48-4758-81BD-902905810F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3C1735-4C2A-4388-9625-39B3B2E119F3}" type="datetimeFigureOut">
              <a:rPr lang="en-IE" smtClean="0"/>
              <a:t>26/10/2023</a:t>
            </a:fld>
            <a:endParaRPr lang="en-IE"/>
          </a:p>
        </p:txBody>
      </p:sp>
      <p:sp>
        <p:nvSpPr>
          <p:cNvPr id="4" name="Footer Placeholder 3">
            <a:extLst>
              <a:ext uri="{FF2B5EF4-FFF2-40B4-BE49-F238E27FC236}">
                <a16:creationId xmlns:a16="http://schemas.microsoft.com/office/drawing/2014/main" id="{6FB15A29-5C88-4027-B22A-9D40E07A10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4846B7B5-7F1E-4889-AE58-9FD4216462F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CBCCA3A-D2CB-47FF-BC0E-B2676212AF4B}" type="slidenum">
              <a:rPr lang="en-IE" smtClean="0"/>
              <a:t>‹#›</a:t>
            </a:fld>
            <a:endParaRPr lang="en-IE"/>
          </a:p>
        </p:txBody>
      </p:sp>
    </p:spTree>
    <p:extLst>
      <p:ext uri="{BB962C8B-B14F-4D97-AF65-F5344CB8AC3E}">
        <p14:creationId xmlns:p14="http://schemas.microsoft.com/office/powerpoint/2010/main" val="1550575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6E11C-96CD-420A-BBB8-216160B7D62B}" type="datetimeFigureOut">
              <a:rPr lang="en-IE" smtClean="0"/>
              <a:t>26/10/2023</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B2EDA-311B-44C4-9505-AE01BBB17CFE}" type="slidenum">
              <a:rPr lang="en-IE" smtClean="0"/>
              <a:t>‹#›</a:t>
            </a:fld>
            <a:endParaRPr lang="en-IE"/>
          </a:p>
        </p:txBody>
      </p:sp>
    </p:spTree>
    <p:extLst>
      <p:ext uri="{BB962C8B-B14F-4D97-AF65-F5344CB8AC3E}">
        <p14:creationId xmlns:p14="http://schemas.microsoft.com/office/powerpoint/2010/main" val="211592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4.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1.xml"/><Relationship Id="rId4" Type="http://schemas.openxmlformats.org/officeDocument/2006/relationships/image" Target="../media/image17.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9.png"/><Relationship Id="rId4" Type="http://schemas.openxmlformats.org/officeDocument/2006/relationships/image" Target="../media/image1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20.png"/><Relationship Id="rId4"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1.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NAVIGATING TOURISM</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8" y="2883583"/>
            <a:ext cx="5845501"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NAVIGATING TOURISM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7" name="Oval 36">
            <a:extLst>
              <a:ext uri="{FF2B5EF4-FFF2-40B4-BE49-F238E27FC236}">
                <a16:creationId xmlns:a16="http://schemas.microsoft.com/office/drawing/2014/main" id="{8DF1992D-B7D5-8E4B-BDA5-761CB37D3675}"/>
              </a:ext>
            </a:extLst>
          </p:cNvPr>
          <p:cNvSpPr/>
          <p:nvPr userDrawn="1"/>
        </p:nvSpPr>
        <p:spPr>
          <a:xfrm>
            <a:off x="6642832" y="312650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 Placeholder 25">
            <a:extLst>
              <a:ext uri="{FF2B5EF4-FFF2-40B4-BE49-F238E27FC236}">
                <a16:creationId xmlns:a16="http://schemas.microsoft.com/office/drawing/2014/main" id="{D5D057F3-7821-E04C-AEF9-9BAF88BFC81A}"/>
              </a:ext>
            </a:extLst>
          </p:cNvPr>
          <p:cNvSpPr>
            <a:spLocks noGrp="1"/>
          </p:cNvSpPr>
          <p:nvPr>
            <p:ph type="body" sz="quarter" idx="21" hasCustomPrompt="1"/>
          </p:nvPr>
        </p:nvSpPr>
        <p:spPr>
          <a:xfrm>
            <a:off x="6781160" y="318369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3</a:t>
            </a:r>
          </a:p>
        </p:txBody>
      </p:sp>
      <p:cxnSp>
        <p:nvCxnSpPr>
          <p:cNvPr id="39" name="Straight Connector 38">
            <a:extLst>
              <a:ext uri="{FF2B5EF4-FFF2-40B4-BE49-F238E27FC236}">
                <a16:creationId xmlns:a16="http://schemas.microsoft.com/office/drawing/2014/main" id="{201686CB-AFC3-2E42-8385-6797A30142D9}"/>
              </a:ext>
            </a:extLst>
          </p:cNvPr>
          <p:cNvCxnSpPr>
            <a:cxnSpLocks/>
          </p:cNvCxnSpPr>
          <p:nvPr userDrawn="1"/>
        </p:nvCxnSpPr>
        <p:spPr>
          <a:xfrm>
            <a:off x="6051115" y="351647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0" name="Text Placeholder 25">
            <a:extLst>
              <a:ext uri="{FF2B5EF4-FFF2-40B4-BE49-F238E27FC236}">
                <a16:creationId xmlns:a16="http://schemas.microsoft.com/office/drawing/2014/main" id="{3EBAF954-82F2-CC42-82E9-A19064755653}"/>
              </a:ext>
            </a:extLst>
          </p:cNvPr>
          <p:cNvSpPr>
            <a:spLocks noGrp="1"/>
          </p:cNvSpPr>
          <p:nvPr>
            <p:ph type="body" sz="quarter" idx="22" hasCustomPrompt="1"/>
          </p:nvPr>
        </p:nvSpPr>
        <p:spPr>
          <a:xfrm>
            <a:off x="7511069" y="312650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1" name="Oval 40">
            <a:extLst>
              <a:ext uri="{FF2B5EF4-FFF2-40B4-BE49-F238E27FC236}">
                <a16:creationId xmlns:a16="http://schemas.microsoft.com/office/drawing/2014/main" id="{7212A528-3E55-3E4C-A29B-933FD36CD4AA}"/>
              </a:ext>
            </a:extLst>
          </p:cNvPr>
          <p:cNvSpPr/>
          <p:nvPr userDrawn="1"/>
        </p:nvSpPr>
        <p:spPr>
          <a:xfrm>
            <a:off x="6628977" y="418469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 Placeholder 25">
            <a:extLst>
              <a:ext uri="{FF2B5EF4-FFF2-40B4-BE49-F238E27FC236}">
                <a16:creationId xmlns:a16="http://schemas.microsoft.com/office/drawing/2014/main" id="{5C41E408-2BE8-184D-BAE4-AEB73C241B6C}"/>
              </a:ext>
            </a:extLst>
          </p:cNvPr>
          <p:cNvSpPr>
            <a:spLocks noGrp="1"/>
          </p:cNvSpPr>
          <p:nvPr>
            <p:ph type="body" sz="quarter" idx="23" hasCustomPrompt="1"/>
          </p:nvPr>
        </p:nvSpPr>
        <p:spPr>
          <a:xfrm>
            <a:off x="6767305" y="424188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4</a:t>
            </a:r>
          </a:p>
        </p:txBody>
      </p:sp>
      <p:cxnSp>
        <p:nvCxnSpPr>
          <p:cNvPr id="43" name="Straight Connector 42">
            <a:extLst>
              <a:ext uri="{FF2B5EF4-FFF2-40B4-BE49-F238E27FC236}">
                <a16:creationId xmlns:a16="http://schemas.microsoft.com/office/drawing/2014/main" id="{EB1EA6CF-9EE0-6148-AA67-CE0598A3805A}"/>
              </a:ext>
            </a:extLst>
          </p:cNvPr>
          <p:cNvCxnSpPr>
            <a:cxnSpLocks/>
          </p:cNvCxnSpPr>
          <p:nvPr userDrawn="1"/>
        </p:nvCxnSpPr>
        <p:spPr>
          <a:xfrm>
            <a:off x="6037260" y="457466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4" name="Text Placeholder 25">
            <a:extLst>
              <a:ext uri="{FF2B5EF4-FFF2-40B4-BE49-F238E27FC236}">
                <a16:creationId xmlns:a16="http://schemas.microsoft.com/office/drawing/2014/main" id="{5A47AF7F-E736-2640-98D0-99CBD669AFBF}"/>
              </a:ext>
            </a:extLst>
          </p:cNvPr>
          <p:cNvSpPr>
            <a:spLocks noGrp="1"/>
          </p:cNvSpPr>
          <p:nvPr>
            <p:ph type="body" sz="quarter" idx="24" hasCustomPrompt="1"/>
          </p:nvPr>
        </p:nvSpPr>
        <p:spPr>
          <a:xfrm>
            <a:off x="7497214" y="418469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45" name="Oval 44">
            <a:extLst>
              <a:ext uri="{FF2B5EF4-FFF2-40B4-BE49-F238E27FC236}">
                <a16:creationId xmlns:a16="http://schemas.microsoft.com/office/drawing/2014/main" id="{3CA01ECA-9BBA-EE4B-8E28-5EE6A1A3E11D}"/>
              </a:ext>
            </a:extLst>
          </p:cNvPr>
          <p:cNvSpPr/>
          <p:nvPr userDrawn="1"/>
        </p:nvSpPr>
        <p:spPr>
          <a:xfrm>
            <a:off x="6642832" y="5261992"/>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 Placeholder 25">
            <a:extLst>
              <a:ext uri="{FF2B5EF4-FFF2-40B4-BE49-F238E27FC236}">
                <a16:creationId xmlns:a16="http://schemas.microsoft.com/office/drawing/2014/main" id="{981C64DC-4A52-6744-8327-31289AFCBA9B}"/>
              </a:ext>
            </a:extLst>
          </p:cNvPr>
          <p:cNvSpPr>
            <a:spLocks noGrp="1"/>
          </p:cNvSpPr>
          <p:nvPr>
            <p:ph type="body" sz="quarter" idx="25" hasCustomPrompt="1"/>
          </p:nvPr>
        </p:nvSpPr>
        <p:spPr>
          <a:xfrm>
            <a:off x="6781160" y="5319187"/>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5</a:t>
            </a:r>
          </a:p>
        </p:txBody>
      </p:sp>
      <p:cxnSp>
        <p:nvCxnSpPr>
          <p:cNvPr id="47" name="Straight Connector 46">
            <a:extLst>
              <a:ext uri="{FF2B5EF4-FFF2-40B4-BE49-F238E27FC236}">
                <a16:creationId xmlns:a16="http://schemas.microsoft.com/office/drawing/2014/main" id="{32514181-21FC-3442-AF04-713C37001620}"/>
              </a:ext>
            </a:extLst>
          </p:cNvPr>
          <p:cNvCxnSpPr>
            <a:cxnSpLocks/>
          </p:cNvCxnSpPr>
          <p:nvPr userDrawn="1"/>
        </p:nvCxnSpPr>
        <p:spPr>
          <a:xfrm>
            <a:off x="6051115" y="5651963"/>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48" name="Text Placeholder 25">
            <a:extLst>
              <a:ext uri="{FF2B5EF4-FFF2-40B4-BE49-F238E27FC236}">
                <a16:creationId xmlns:a16="http://schemas.microsoft.com/office/drawing/2014/main" id="{41215D43-08A5-AA4E-8D46-F8BEBABD637B}"/>
              </a:ext>
            </a:extLst>
          </p:cNvPr>
          <p:cNvSpPr>
            <a:spLocks noGrp="1"/>
          </p:cNvSpPr>
          <p:nvPr>
            <p:ph type="body" sz="quarter" idx="26" hasCustomPrompt="1"/>
          </p:nvPr>
        </p:nvSpPr>
        <p:spPr>
          <a:xfrm>
            <a:off x="7511069" y="5261992"/>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955280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3A36C06-0CE7-D844-A324-5468406F7C91}"/>
              </a:ext>
            </a:extLst>
          </p:cNvPr>
          <p:cNvSpPr/>
          <p:nvPr userDrawn="1"/>
        </p:nvSpPr>
        <p:spPr>
          <a:xfrm>
            <a:off x="241300" y="367062"/>
            <a:ext cx="11696700" cy="5784022"/>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 Placeholder 23">
            <a:extLst>
              <a:ext uri="{FF2B5EF4-FFF2-40B4-BE49-F238E27FC236}">
                <a16:creationId xmlns:a16="http://schemas.microsoft.com/office/drawing/2014/main" id="{B286B499-2CED-0E4E-8332-7D7387BECA25}"/>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4" name="Text Placeholder 23">
            <a:extLst>
              <a:ext uri="{FF2B5EF4-FFF2-40B4-BE49-F238E27FC236}">
                <a16:creationId xmlns:a16="http://schemas.microsoft.com/office/drawing/2014/main" id="{99F1A9DE-C995-2749-9FD6-8A286B1B1501}"/>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5" name="Text Placeholder 23">
            <a:extLst>
              <a:ext uri="{FF2B5EF4-FFF2-40B4-BE49-F238E27FC236}">
                <a16:creationId xmlns:a16="http://schemas.microsoft.com/office/drawing/2014/main" id="{3994C396-75A1-AE41-B1B8-01F99CBA2162}"/>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16" name="Picture Placeholder 2">
            <a:extLst>
              <a:ext uri="{FF2B5EF4-FFF2-40B4-BE49-F238E27FC236}">
                <a16:creationId xmlns:a16="http://schemas.microsoft.com/office/drawing/2014/main" id="{ECD15D22-E2D6-9B4A-88C5-89653C94D3B5}"/>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grpSp>
        <p:nvGrpSpPr>
          <p:cNvPr id="4" name="Group 3">
            <a:extLst>
              <a:ext uri="{FF2B5EF4-FFF2-40B4-BE49-F238E27FC236}">
                <a16:creationId xmlns:a16="http://schemas.microsoft.com/office/drawing/2014/main" id="{452473B6-8361-6B4D-A009-F41DC8359C92}"/>
              </a:ext>
            </a:extLst>
          </p:cNvPr>
          <p:cNvGrpSpPr/>
          <p:nvPr userDrawn="1"/>
        </p:nvGrpSpPr>
        <p:grpSpPr>
          <a:xfrm>
            <a:off x="291189" y="6151084"/>
            <a:ext cx="3144242" cy="374574"/>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45EAF58F-DFF8-4E4B-94AA-E82F3B495EE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8B504119-BF72-B741-B526-206F56B6BAB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1" name="Picture 20" descr="Shape&#10;&#10;Description automatically generated with medium confidence">
              <a:extLst>
                <a:ext uri="{FF2B5EF4-FFF2-40B4-BE49-F238E27FC236}">
                  <a16:creationId xmlns:a16="http://schemas.microsoft.com/office/drawing/2014/main" id="{1CE0EC26-1684-8F4A-B7C5-35DA0735C4F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49323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2"/>
            <a:ext cx="11696700" cy="568073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98A89666-E704-7640-A996-92B2F1974248}"/>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52A25C1-BB81-4B45-B8E6-7B8C19A024E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BD2B9874-7F2B-1548-A278-B99A14E6310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63D61BB9-8E34-8F4F-9A2B-2F3CAEC38D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9209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 Orang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2D0DC2C-A428-934B-B2CD-33EA01036C84}"/>
              </a:ext>
            </a:extLst>
          </p:cNvPr>
          <p:cNvSpPr/>
          <p:nvPr userDrawn="1"/>
        </p:nvSpPr>
        <p:spPr>
          <a:xfrm>
            <a:off x="241300" y="367061"/>
            <a:ext cx="11696700" cy="5778935"/>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Text Placeholder 23">
            <a:extLst>
              <a:ext uri="{FF2B5EF4-FFF2-40B4-BE49-F238E27FC236}">
                <a16:creationId xmlns:a16="http://schemas.microsoft.com/office/drawing/2014/main" id="{4D734847-73F0-D74C-9196-0C62282DDA90}"/>
              </a:ext>
            </a:extLst>
          </p:cNvPr>
          <p:cNvSpPr>
            <a:spLocks noGrp="1"/>
          </p:cNvSpPr>
          <p:nvPr>
            <p:ph type="body" sz="quarter" idx="14" hasCustomPrompt="1"/>
          </p:nvPr>
        </p:nvSpPr>
        <p:spPr>
          <a:xfrm>
            <a:off x="4586635" y="4512778"/>
            <a:ext cx="785328" cy="1056986"/>
          </a:xfrm>
        </p:spPr>
        <p:txBody>
          <a:bodyPr anchor="t">
            <a:normAutofit/>
          </a:bodyPr>
          <a:lstStyle>
            <a:lvl1pPr marL="0" indent="0" algn="r">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827512" y="810208"/>
            <a:ext cx="4369392" cy="4493975"/>
          </a:xfr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32" name="Text Placeholder 23">
            <a:extLst>
              <a:ext uri="{FF2B5EF4-FFF2-40B4-BE49-F238E27FC236}">
                <a16:creationId xmlns:a16="http://schemas.microsoft.com/office/drawing/2014/main" id="{370A3C62-9C33-6442-AA56-3D5560A5CEBF}"/>
              </a:ext>
            </a:extLst>
          </p:cNvPr>
          <p:cNvSpPr>
            <a:spLocks noGrp="1"/>
          </p:cNvSpPr>
          <p:nvPr>
            <p:ph type="body" sz="quarter" idx="15" hasCustomPrompt="1"/>
          </p:nvPr>
        </p:nvSpPr>
        <p:spPr>
          <a:xfrm>
            <a:off x="739096" y="612890"/>
            <a:ext cx="2613204" cy="1221666"/>
          </a:xfrm>
        </p:spPr>
        <p:txBody>
          <a:bodyPr anchor="t">
            <a:normAutofit/>
          </a:bodyPr>
          <a:lstStyle>
            <a:lvl1pPr marL="0" indent="0" algn="l">
              <a:buNone/>
              <a:defRPr sz="9600" b="1" i="0" baseline="0">
                <a:solidFill>
                  <a:schemeClr val="bg1"/>
                </a:solidFill>
                <a:latin typeface="Times New Roman" charset="0"/>
                <a:ea typeface="Times New Roman" charset="0"/>
                <a:cs typeface="Times New Roman" charset="0"/>
              </a:defRPr>
            </a:lvl1pPr>
          </a:lstStyle>
          <a:p>
            <a:pPr lvl="0"/>
            <a:r>
              <a:rPr lang="en-US" dirty="0"/>
              <a:t>“</a:t>
            </a:r>
          </a:p>
        </p:txBody>
      </p:sp>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301128" y="6151084"/>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6337525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Quote slide - Orange">
    <p:spTree>
      <p:nvGrpSpPr>
        <p:cNvPr id="1" name=""/>
        <p:cNvGrpSpPr/>
        <p:nvPr/>
      </p:nvGrpSpPr>
      <p:grpSpPr>
        <a:xfrm>
          <a:off x="0" y="0"/>
          <a:ext cx="0" cy="0"/>
          <a:chOff x="0" y="0"/>
          <a:chExt cx="0" cy="0"/>
        </a:xfrm>
      </p:grpSpPr>
      <p:sp>
        <p:nvSpPr>
          <p:cNvPr id="34" name="Picture Placeholder 2">
            <a:extLst>
              <a:ext uri="{FF2B5EF4-FFF2-40B4-BE49-F238E27FC236}">
                <a16:creationId xmlns:a16="http://schemas.microsoft.com/office/drawing/2014/main" id="{8CC6C34D-3A90-F048-B53A-BC616573EE8E}"/>
              </a:ext>
            </a:extLst>
          </p:cNvPr>
          <p:cNvSpPr>
            <a:spLocks noGrp="1"/>
          </p:cNvSpPr>
          <p:nvPr>
            <p:ph type="pic" sz="quarter" idx="19"/>
          </p:nvPr>
        </p:nvSpPr>
        <p:spPr>
          <a:xfrm>
            <a:off x="5957047" y="0"/>
            <a:ext cx="5395869" cy="6858001"/>
          </a:xfrm>
        </p:spPr>
        <p:txBody>
          <a:bodyPr>
            <a:normAutofit/>
          </a:bodyPr>
          <a:lstStyle>
            <a:lvl1pPr marL="0" indent="0" algn="ctr">
              <a:buNone/>
              <a:defRPr sz="2000" i="1">
                <a:solidFill>
                  <a:srgbClr val="404040"/>
                </a:solidFill>
              </a:defRPr>
            </a:lvl1pPr>
          </a:lstStyle>
          <a:p>
            <a:endParaRPr lang="en-US" dirty="0"/>
          </a:p>
          <a:p>
            <a:endParaRPr lang="en-US" dirty="0"/>
          </a:p>
          <a:p>
            <a:endParaRPr lang="en-US" dirty="0"/>
          </a:p>
          <a:p>
            <a:r>
              <a:rPr lang="en-US" dirty="0"/>
              <a:t>Click  to add photo</a:t>
            </a:r>
          </a:p>
        </p:txBody>
      </p:sp>
      <p:pic>
        <p:nvPicPr>
          <p:cNvPr id="18" name="Picture 17" descr="A black background with white dots&#10;&#10;Description automatically generated with low confidence">
            <a:extLst>
              <a:ext uri="{FF2B5EF4-FFF2-40B4-BE49-F238E27FC236}">
                <a16:creationId xmlns:a16="http://schemas.microsoft.com/office/drawing/2014/main" id="{EE2566D1-75F4-854F-B455-4E00E261FDF7}"/>
              </a:ext>
            </a:extLst>
          </p:cNvPr>
          <p:cNvPicPr/>
          <p:nvPr userDrawn="1"/>
        </p:nvPicPr>
        <p:blipFill rotWithShape="1">
          <a:blip r:embed="rId2" cstate="screen">
            <a:alphaModFix amt="10000"/>
            <a:extLst>
              <a:ext uri="{28A0092B-C50C-407E-A947-70E740481C1C}">
                <a14:useLocalDpi xmlns:a14="http://schemas.microsoft.com/office/drawing/2010/main"/>
              </a:ext>
            </a:extLst>
          </a:blip>
          <a:srcRect t="894" r="3674" b="11294"/>
          <a:stretch/>
        </p:blipFill>
        <p:spPr>
          <a:xfrm rot="16200000">
            <a:off x="2769567" y="-1426306"/>
            <a:ext cx="2640661" cy="4473027"/>
          </a:xfrm>
          <a:prstGeom prst="rect">
            <a:avLst/>
          </a:prstGeom>
        </p:spPr>
      </p:pic>
      <p:grpSp>
        <p:nvGrpSpPr>
          <p:cNvPr id="10" name="Group 9">
            <a:extLst>
              <a:ext uri="{FF2B5EF4-FFF2-40B4-BE49-F238E27FC236}">
                <a16:creationId xmlns:a16="http://schemas.microsoft.com/office/drawing/2014/main" id="{51AD5ACE-C426-6C43-9319-4A893B92BE9D}"/>
              </a:ext>
            </a:extLst>
          </p:cNvPr>
          <p:cNvGrpSpPr/>
          <p:nvPr userDrawn="1"/>
        </p:nvGrpSpPr>
        <p:grpSpPr>
          <a:xfrm>
            <a:off x="839084" y="619072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1174A39B-2588-454E-8B92-21A97B8C00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251B80BD-BB09-3340-9FB7-F34FD7E296C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3F22F465-AD0B-6C4B-A985-F29D199EEB1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2" name="Text Placeholder 23">
            <a:extLst>
              <a:ext uri="{FF2B5EF4-FFF2-40B4-BE49-F238E27FC236}">
                <a16:creationId xmlns:a16="http://schemas.microsoft.com/office/drawing/2014/main" id="{B2AF589B-E89B-6432-A165-EDA5F0BC2318}"/>
              </a:ext>
            </a:extLst>
          </p:cNvPr>
          <p:cNvSpPr>
            <a:spLocks noGrp="1"/>
          </p:cNvSpPr>
          <p:nvPr>
            <p:ph type="body" sz="quarter" idx="16" hasCustomPrompt="1"/>
          </p:nvPr>
        </p:nvSpPr>
        <p:spPr>
          <a:xfrm>
            <a:off x="733139"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 name="Text Placeholder 17">
            <a:extLst>
              <a:ext uri="{FF2B5EF4-FFF2-40B4-BE49-F238E27FC236}">
                <a16:creationId xmlns:a16="http://schemas.microsoft.com/office/drawing/2014/main" id="{EDD8681A-A247-A7C9-2298-A2613386ED1E}"/>
              </a:ext>
            </a:extLst>
          </p:cNvPr>
          <p:cNvSpPr>
            <a:spLocks noGrp="1"/>
          </p:cNvSpPr>
          <p:nvPr>
            <p:ph type="body" sz="quarter" idx="18" hasCustomPrompt="1"/>
          </p:nvPr>
        </p:nvSpPr>
        <p:spPr>
          <a:xfrm>
            <a:off x="775083" y="1427837"/>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449174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605798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266178" y="1226"/>
            <a:ext cx="6893229" cy="5556049"/>
          </a:xfrm>
          <a:prstGeom prst="rect">
            <a:avLst/>
          </a:prstGeom>
        </p:spPr>
      </p:pic>
    </p:spTree>
    <p:extLst>
      <p:ext uri="{BB962C8B-B14F-4D97-AF65-F5344CB8AC3E}">
        <p14:creationId xmlns:p14="http://schemas.microsoft.com/office/powerpoint/2010/main" val="356138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20412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Divider Slide - Blu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6B820F7-DCD5-2A4A-A25F-AEB27D39CB1E}"/>
              </a:ext>
            </a:extLst>
          </p:cNvPr>
          <p:cNvSpPr/>
          <p:nvPr userDrawn="1"/>
        </p:nvSpPr>
        <p:spPr>
          <a:xfrm>
            <a:off x="0" y="0"/>
            <a:ext cx="12192000" cy="550272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9" name="Text Placeholder 23">
            <a:extLst>
              <a:ext uri="{FF2B5EF4-FFF2-40B4-BE49-F238E27FC236}">
                <a16:creationId xmlns:a16="http://schemas.microsoft.com/office/drawing/2014/main" id="{96D3B320-D8C5-8E45-BC87-4EBD8C6B79A2}"/>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0" name="Group 9">
            <a:extLst>
              <a:ext uri="{FF2B5EF4-FFF2-40B4-BE49-F238E27FC236}">
                <a16:creationId xmlns:a16="http://schemas.microsoft.com/office/drawing/2014/main" id="{4538F6F7-7F7F-E74D-B2D1-02527DAF96C3}"/>
              </a:ext>
            </a:extLst>
          </p:cNvPr>
          <p:cNvGrpSpPr/>
          <p:nvPr userDrawn="1"/>
        </p:nvGrpSpPr>
        <p:grpSpPr>
          <a:xfrm>
            <a:off x="8448790" y="6057987"/>
            <a:ext cx="3144242" cy="374574"/>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546C095F-E4BD-434A-B186-363DA67AE09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8E23B117-BE17-9E40-8CDA-87F9E2CEB35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F79D006-B858-4044-B42E-325A6BFE1D30}"/>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7" name="Picture 16" descr="A black and white striped pattern&#10;&#10;Description automatically generated with medium confidence">
            <a:extLst>
              <a:ext uri="{FF2B5EF4-FFF2-40B4-BE49-F238E27FC236}">
                <a16:creationId xmlns:a16="http://schemas.microsoft.com/office/drawing/2014/main" id="{9C8DACC2-6144-4442-96EA-10648D63DF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5106738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 Oran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1420941-B2F5-9544-AA96-C6DFC38157DA}"/>
              </a:ext>
            </a:extLst>
          </p:cNvPr>
          <p:cNvSpPr/>
          <p:nvPr userDrawn="1"/>
        </p:nvSpPr>
        <p:spPr>
          <a:xfrm>
            <a:off x="0" y="0"/>
            <a:ext cx="12192000" cy="5502729"/>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3" name="Text Placeholder 23">
            <a:extLst>
              <a:ext uri="{FF2B5EF4-FFF2-40B4-BE49-F238E27FC236}">
                <a16:creationId xmlns:a16="http://schemas.microsoft.com/office/drawing/2014/main" id="{F08D5A6B-F286-B342-9026-F2DFEB4C0021}"/>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4" name="Group 13">
            <a:extLst>
              <a:ext uri="{FF2B5EF4-FFF2-40B4-BE49-F238E27FC236}">
                <a16:creationId xmlns:a16="http://schemas.microsoft.com/office/drawing/2014/main" id="{32F74629-2C51-1540-BFE3-30E1D7031BA4}"/>
              </a:ext>
            </a:extLst>
          </p:cNvPr>
          <p:cNvGrpSpPr/>
          <p:nvPr userDrawn="1"/>
        </p:nvGrpSpPr>
        <p:grpSpPr>
          <a:xfrm>
            <a:off x="8448790" y="6057987"/>
            <a:ext cx="3144242" cy="374574"/>
            <a:chOff x="301128" y="6151084"/>
            <a:chExt cx="3144242" cy="374574"/>
          </a:xfrm>
        </p:grpSpPr>
        <p:pic>
          <p:nvPicPr>
            <p:cNvPr id="15" name="Picture 14" descr="Shape&#10;&#10;Description automatically generated with medium confidence">
              <a:extLst>
                <a:ext uri="{FF2B5EF4-FFF2-40B4-BE49-F238E27FC236}">
                  <a16:creationId xmlns:a16="http://schemas.microsoft.com/office/drawing/2014/main" id="{DC68759E-8C56-664F-AB4C-52EBB2875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61E06020-14D0-6D4D-A177-7F029E8A62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9EE0F82E-5A40-934F-ABF9-B7F30AF9456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9" name="Picture 18" descr="A black and white striped pattern&#10;&#10;Description automatically generated with medium confidence">
            <a:extLst>
              <a:ext uri="{FF2B5EF4-FFF2-40B4-BE49-F238E27FC236}">
                <a16:creationId xmlns:a16="http://schemas.microsoft.com/office/drawing/2014/main" id="{7C0DDBDB-9357-8843-AA3D-D37055F1613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735832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a:off x="586901" y="491138"/>
            <a:ext cx="4309564" cy="5262979"/>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NAVIGATING TOURISM</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8"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962387" y="-4"/>
            <a:ext cx="6338119"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7343950" y="228600"/>
            <a:ext cx="461323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5" name="Text Placeholder 17">
            <a:extLst>
              <a:ext uri="{FF2B5EF4-FFF2-40B4-BE49-F238E27FC236}">
                <a16:creationId xmlns:a16="http://schemas.microsoft.com/office/drawing/2014/main" id="{327CD189-A588-D340-AEE6-ABA0AF7E6B0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7" name="Text Placeholder 23">
            <a:extLst>
              <a:ext uri="{FF2B5EF4-FFF2-40B4-BE49-F238E27FC236}">
                <a16:creationId xmlns:a16="http://schemas.microsoft.com/office/drawing/2014/main" id="{1C4A4EBF-8A47-914B-A531-A68FE8F2B616}"/>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0" name="Group 9">
            <a:extLst>
              <a:ext uri="{FF2B5EF4-FFF2-40B4-BE49-F238E27FC236}">
                <a16:creationId xmlns:a16="http://schemas.microsoft.com/office/drawing/2014/main" id="{3C6F3587-1C99-C84D-8C21-5DDE52E9190C}"/>
              </a:ext>
            </a:extLst>
          </p:cNvPr>
          <p:cNvGrpSpPr/>
          <p:nvPr userDrawn="1"/>
        </p:nvGrpSpPr>
        <p:grpSpPr>
          <a:xfrm rot="16200000">
            <a:off x="-418181" y="5125361"/>
            <a:ext cx="2334324" cy="307260"/>
            <a:chOff x="301128" y="6151084"/>
            <a:chExt cx="3144242" cy="374574"/>
          </a:xfrm>
        </p:grpSpPr>
        <p:pic>
          <p:nvPicPr>
            <p:cNvPr id="11" name="Picture 10" descr="Shape&#10;&#10;Description automatically generated with medium confidence">
              <a:extLst>
                <a:ext uri="{FF2B5EF4-FFF2-40B4-BE49-F238E27FC236}">
                  <a16:creationId xmlns:a16="http://schemas.microsoft.com/office/drawing/2014/main" id="{D73E22CE-D2CF-FA41-A12B-F46CD3ED8C4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2" name="Picture 11" descr="Shape&#10;&#10;Description automatically generated with medium confidence">
              <a:extLst>
                <a:ext uri="{FF2B5EF4-FFF2-40B4-BE49-F238E27FC236}">
                  <a16:creationId xmlns:a16="http://schemas.microsoft.com/office/drawing/2014/main" id="{62B052AF-016A-E843-9FB7-A6C774CF80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F3ADCBDB-E4A4-7D43-935E-E6500AC95DA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447053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000F3F-3215-5A45-A03E-AC727D88D02E}"/>
              </a:ext>
            </a:extLst>
          </p:cNvPr>
          <p:cNvSpPr/>
          <p:nvPr userDrawn="1"/>
        </p:nvSpPr>
        <p:spPr>
          <a:xfrm flipV="1">
            <a:off x="1057275" y="-4"/>
            <a:ext cx="6197421" cy="6892757"/>
          </a:xfrm>
          <a:prstGeom prst="rect">
            <a:avLst/>
          </a:prstGeom>
          <a:solidFill>
            <a:srgbClr val="3AA0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2" name="Picture Placeholder 17">
            <a:extLst>
              <a:ext uri="{FF2B5EF4-FFF2-40B4-BE49-F238E27FC236}">
                <a16:creationId xmlns:a16="http://schemas.microsoft.com/office/drawing/2014/main" id="{18AFA145-402A-1D43-B4EF-7E0A29EDF6FC}"/>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Text Placeholder 17">
            <a:extLst>
              <a:ext uri="{FF2B5EF4-FFF2-40B4-BE49-F238E27FC236}">
                <a16:creationId xmlns:a16="http://schemas.microsoft.com/office/drawing/2014/main" id="{094267F6-51B9-6F44-A139-B0EC46A469E4}"/>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5" name="Text Placeholder 23">
            <a:extLst>
              <a:ext uri="{FF2B5EF4-FFF2-40B4-BE49-F238E27FC236}">
                <a16:creationId xmlns:a16="http://schemas.microsoft.com/office/drawing/2014/main" id="{9BFFA626-8117-F746-8855-E663EA82A6D1}"/>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2BBCFF70-40E8-713E-E8DC-748671379FB8}"/>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5C54085F-870F-12DB-92C3-F395A5C9ED1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778A697B-ADCC-EF4E-1AAA-3C5D9CD01FE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A507FA8B-605D-93F5-A7C8-D6A1D411E1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1354268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F279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0C44AB79-AB5C-FC77-7315-F5999D594395}"/>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E30E8B38-1179-778D-30F2-3B1C17DC22E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5FB3520B-6B1C-FDBE-464E-45E624554BE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C3EDCDD4-4D12-D8C2-59E6-10D96DC9E57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568589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xt Slide with Photo - Orange">
    <p:spTree>
      <p:nvGrpSpPr>
        <p:cNvPr id="1" name=""/>
        <p:cNvGrpSpPr/>
        <p:nvPr/>
      </p:nvGrpSpPr>
      <p:grpSpPr>
        <a:xfrm>
          <a:off x="0" y="0"/>
          <a:ext cx="0" cy="0"/>
          <a:chOff x="0" y="0"/>
          <a:chExt cx="0" cy="0"/>
        </a:xfrm>
      </p:grpSpPr>
      <p:pic>
        <p:nvPicPr>
          <p:cNvPr id="12" name="Picture 11" descr="A black and white striped pattern&#10;&#10;Description automatically generated with medium confidence">
            <a:extLst>
              <a:ext uri="{FF2B5EF4-FFF2-40B4-BE49-F238E27FC236}">
                <a16:creationId xmlns:a16="http://schemas.microsoft.com/office/drawing/2014/main" id="{00998524-1A84-7048-985A-6A16BEBC62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5172" t="20705" r="18173" b="15673"/>
          <a:stretch/>
        </p:blipFill>
        <p:spPr>
          <a:xfrm>
            <a:off x="5333853" y="1227"/>
            <a:ext cx="6825554" cy="5501502"/>
          </a:xfrm>
          <a:prstGeom prst="rect">
            <a:avLst/>
          </a:prstGeom>
        </p:spPr>
      </p:pic>
      <p:sp>
        <p:nvSpPr>
          <p:cNvPr id="15" name="Rectangle 14">
            <a:extLst>
              <a:ext uri="{FF2B5EF4-FFF2-40B4-BE49-F238E27FC236}">
                <a16:creationId xmlns:a16="http://schemas.microsoft.com/office/drawing/2014/main" id="{C4B89089-1C36-7244-9F09-526D03ABED84}"/>
              </a:ext>
            </a:extLst>
          </p:cNvPr>
          <p:cNvSpPr/>
          <p:nvPr userDrawn="1"/>
        </p:nvSpPr>
        <p:spPr>
          <a:xfrm flipV="1">
            <a:off x="1038225" y="-4"/>
            <a:ext cx="6216471" cy="6892757"/>
          </a:xfrm>
          <a:prstGeom prst="rect">
            <a:avLst/>
          </a:prstGeom>
          <a:solidFill>
            <a:srgbClr val="086D6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8" name="Picture Placeholder 17">
            <a:extLst>
              <a:ext uri="{FF2B5EF4-FFF2-40B4-BE49-F238E27FC236}">
                <a16:creationId xmlns:a16="http://schemas.microsoft.com/office/drawing/2014/main" id="{92E6FEF1-361F-DA48-B081-56FB58B9D5C0}"/>
              </a:ext>
            </a:extLst>
          </p:cNvPr>
          <p:cNvSpPr>
            <a:spLocks noGrp="1"/>
          </p:cNvSpPr>
          <p:nvPr>
            <p:ph type="pic" sz="quarter" idx="10"/>
          </p:nvPr>
        </p:nvSpPr>
        <p:spPr>
          <a:xfrm>
            <a:off x="7298140" y="228600"/>
            <a:ext cx="4659043" cy="63627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AC0B568-8553-E241-9EDA-C0F05E92B9ED}"/>
              </a:ext>
            </a:extLst>
          </p:cNvPr>
          <p:cNvSpPr>
            <a:spLocks noGrp="1"/>
          </p:cNvSpPr>
          <p:nvPr>
            <p:ph type="body" sz="quarter" idx="18" hasCustomPrompt="1"/>
          </p:nvPr>
        </p:nvSpPr>
        <p:spPr>
          <a:xfrm>
            <a:off x="1802710" y="1773241"/>
            <a:ext cx="4621841" cy="452595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249C99CF-6146-5A4D-8BA5-1D0251E7BE18}"/>
              </a:ext>
            </a:extLst>
          </p:cNvPr>
          <p:cNvSpPr>
            <a:spLocks noGrp="1"/>
          </p:cNvSpPr>
          <p:nvPr>
            <p:ph type="body" sz="quarter" idx="16" hasCustomPrompt="1"/>
          </p:nvPr>
        </p:nvSpPr>
        <p:spPr>
          <a:xfrm>
            <a:off x="1718561" y="595510"/>
            <a:ext cx="4716425"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 name="Group 1">
            <a:extLst>
              <a:ext uri="{FF2B5EF4-FFF2-40B4-BE49-F238E27FC236}">
                <a16:creationId xmlns:a16="http://schemas.microsoft.com/office/drawing/2014/main" id="{E9BFE4BA-4DC1-23C7-EC0C-E0D80ECCC1BB}"/>
              </a:ext>
            </a:extLst>
          </p:cNvPr>
          <p:cNvGrpSpPr/>
          <p:nvPr userDrawn="1"/>
        </p:nvGrpSpPr>
        <p:grpSpPr>
          <a:xfrm rot="16200000">
            <a:off x="-418181" y="5125361"/>
            <a:ext cx="2334324" cy="307260"/>
            <a:chOff x="301128" y="6151084"/>
            <a:chExt cx="3144242" cy="374574"/>
          </a:xfrm>
        </p:grpSpPr>
        <p:pic>
          <p:nvPicPr>
            <p:cNvPr id="3" name="Picture 2" descr="Shape&#10;&#10;Description automatically generated with medium confidence">
              <a:extLst>
                <a:ext uri="{FF2B5EF4-FFF2-40B4-BE49-F238E27FC236}">
                  <a16:creationId xmlns:a16="http://schemas.microsoft.com/office/drawing/2014/main" id="{639343F3-CF9F-A899-430F-11DDFEB8AB6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4" name="Picture 3" descr="Shape&#10;&#10;Description automatically generated with medium confidence">
              <a:extLst>
                <a:ext uri="{FF2B5EF4-FFF2-40B4-BE49-F238E27FC236}">
                  <a16:creationId xmlns:a16="http://schemas.microsoft.com/office/drawing/2014/main" id="{A20B29C8-FDD9-B8FE-7F16-8DEFB12F026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 name="Picture 4" descr="Shape&#10;&#10;Description automatically generated with medium confidence">
              <a:extLst>
                <a:ext uri="{FF2B5EF4-FFF2-40B4-BE49-F238E27FC236}">
                  <a16:creationId xmlns:a16="http://schemas.microsoft.com/office/drawing/2014/main" id="{2DC20644-C2F8-3CAA-9F5B-F51A3D4E2CF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4258686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 Slide 2">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AAA5544-825C-D843-82F7-011BA29F10B1}"/>
              </a:ext>
            </a:extLst>
          </p:cNvPr>
          <p:cNvSpPr>
            <a:spLocks noGrp="1"/>
          </p:cNvSpPr>
          <p:nvPr>
            <p:ph type="pic" sz="quarter" idx="10"/>
          </p:nvPr>
        </p:nvSpPr>
        <p:spPr>
          <a:xfrm>
            <a:off x="247651" y="1278196"/>
            <a:ext cx="11696699" cy="4699000"/>
          </a:xfrm>
          <a:custGeom>
            <a:avLst/>
            <a:gdLst>
              <a:gd name="connsiteX0" fmla="*/ 0 w 11696699"/>
              <a:gd name="connsiteY0" fmla="*/ 0 h 4699000"/>
              <a:gd name="connsiteX1" fmla="*/ 11696699 w 11696699"/>
              <a:gd name="connsiteY1" fmla="*/ 0 h 4699000"/>
              <a:gd name="connsiteX2" fmla="*/ 11696699 w 11696699"/>
              <a:gd name="connsiteY2" fmla="*/ 1498601 h 4699000"/>
              <a:gd name="connsiteX3" fmla="*/ 7029451 w 11696699"/>
              <a:gd name="connsiteY3" fmla="*/ 1498601 h 4699000"/>
              <a:gd name="connsiteX4" fmla="*/ 7029451 w 11696699"/>
              <a:gd name="connsiteY4" fmla="*/ 2971529 h 4699000"/>
              <a:gd name="connsiteX5" fmla="*/ 11696699 w 11696699"/>
              <a:gd name="connsiteY5" fmla="*/ 2971529 h 4699000"/>
              <a:gd name="connsiteX6" fmla="*/ 11696699 w 11696699"/>
              <a:gd name="connsiteY6" fmla="*/ 4699000 h 4699000"/>
              <a:gd name="connsiteX7" fmla="*/ 536121 w 11696699"/>
              <a:gd name="connsiteY7" fmla="*/ 4699000 h 4699000"/>
              <a:gd name="connsiteX8" fmla="*/ 216546 w 11696699"/>
              <a:gd name="connsiteY8" fmla="*/ 4699000 h 4699000"/>
              <a:gd name="connsiteX9" fmla="*/ 180546 w 11696699"/>
              <a:gd name="connsiteY9" fmla="*/ 4699000 h 4699000"/>
              <a:gd name="connsiteX10" fmla="*/ 0 w 11696699"/>
              <a:gd name="connsiteY10" fmla="*/ 4699000 h 4699000"/>
              <a:gd name="connsiteX11" fmla="*/ 0 w 11696699"/>
              <a:gd name="connsiteY11" fmla="*/ 4278910 h 469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696699" h="4699000">
                <a:moveTo>
                  <a:pt x="0" y="0"/>
                </a:moveTo>
                <a:lnTo>
                  <a:pt x="11696699" y="0"/>
                </a:lnTo>
                <a:lnTo>
                  <a:pt x="11696699" y="1498601"/>
                </a:lnTo>
                <a:lnTo>
                  <a:pt x="7029451" y="1498601"/>
                </a:lnTo>
                <a:lnTo>
                  <a:pt x="7029451" y="2971529"/>
                </a:lnTo>
                <a:lnTo>
                  <a:pt x="11696699" y="2971529"/>
                </a:lnTo>
                <a:lnTo>
                  <a:pt x="11696699" y="4699000"/>
                </a:lnTo>
                <a:lnTo>
                  <a:pt x="536121" y="4699000"/>
                </a:lnTo>
                <a:lnTo>
                  <a:pt x="216546" y="4699000"/>
                </a:lnTo>
                <a:lnTo>
                  <a:pt x="180546" y="4699000"/>
                </a:lnTo>
                <a:lnTo>
                  <a:pt x="0" y="4699000"/>
                </a:lnTo>
                <a:lnTo>
                  <a:pt x="0" y="4278910"/>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4" name="Subtitle 2">
            <a:extLst>
              <a:ext uri="{FF2B5EF4-FFF2-40B4-BE49-F238E27FC236}">
                <a16:creationId xmlns:a16="http://schemas.microsoft.com/office/drawing/2014/main" id="{33A59673-F743-3548-A224-DA318708FD70}"/>
              </a:ext>
            </a:extLst>
          </p:cNvPr>
          <p:cNvSpPr txBox="1">
            <a:spLocks/>
          </p:cNvSpPr>
          <p:nvPr userDrawn="1"/>
        </p:nvSpPr>
        <p:spPr>
          <a:xfrm>
            <a:off x="7619999" y="3435786"/>
            <a:ext cx="4019670" cy="773557"/>
          </a:xfrm>
          <a:prstGeom prst="rect">
            <a:avLst/>
          </a:prstGeom>
        </p:spPr>
        <p:txBody>
          <a:bodyPr vert="horz" wrap="square" lIns="217433" tIns="108718" rIns="217433" bIns="108718"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nSpc>
                <a:spcPct val="100000"/>
              </a:lnSpc>
            </a:pPr>
            <a:r>
              <a:rPr lang="en-US" sz="1800" dirty="0">
                <a:solidFill>
                  <a:schemeClr val="bg1"/>
                </a:solidFill>
                <a:latin typeface="Montserrat Light" charset="0"/>
                <a:ea typeface="Montserrat Light" charset="0"/>
                <a:cs typeface="Montserrat Light" charset="0"/>
              </a:rPr>
              <a:t>Refers to a good or service being offered by a company.</a:t>
            </a:r>
          </a:p>
        </p:txBody>
      </p:sp>
      <p:sp>
        <p:nvSpPr>
          <p:cNvPr id="16" name="Rectangle 15">
            <a:extLst>
              <a:ext uri="{FF2B5EF4-FFF2-40B4-BE49-F238E27FC236}">
                <a16:creationId xmlns:a16="http://schemas.microsoft.com/office/drawing/2014/main" id="{99BB73D2-4537-B849-87DD-438424FEBE62}"/>
              </a:ext>
            </a:extLst>
          </p:cNvPr>
          <p:cNvSpPr/>
          <p:nvPr userDrawn="1"/>
        </p:nvSpPr>
        <p:spPr>
          <a:xfrm rot="10800000" flipV="1">
            <a:off x="7277101" y="2776797"/>
            <a:ext cx="4914900" cy="1472928"/>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22" name="Text Placeholder 17">
            <a:extLst>
              <a:ext uri="{FF2B5EF4-FFF2-40B4-BE49-F238E27FC236}">
                <a16:creationId xmlns:a16="http://schemas.microsoft.com/office/drawing/2014/main" id="{76282472-56C2-8A48-86C5-1BC4F9E9B07B}"/>
              </a:ext>
            </a:extLst>
          </p:cNvPr>
          <p:cNvSpPr>
            <a:spLocks noGrp="1"/>
          </p:cNvSpPr>
          <p:nvPr>
            <p:ph type="body" sz="quarter" idx="18" hasCustomPrompt="1"/>
          </p:nvPr>
        </p:nvSpPr>
        <p:spPr>
          <a:xfrm>
            <a:off x="7277100" y="2783282"/>
            <a:ext cx="4667249" cy="1466443"/>
          </a:xfrm>
        </p:spPr>
        <p:txBody>
          <a:bodyPr anchor="ct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4" name="Text Placeholder 23">
            <a:extLst>
              <a:ext uri="{FF2B5EF4-FFF2-40B4-BE49-F238E27FC236}">
                <a16:creationId xmlns:a16="http://schemas.microsoft.com/office/drawing/2014/main" id="{507B26C4-2A6B-404D-B6DF-133DAE89023E}"/>
              </a:ext>
            </a:extLst>
          </p:cNvPr>
          <p:cNvSpPr>
            <a:spLocks noGrp="1"/>
          </p:cNvSpPr>
          <p:nvPr>
            <p:ph type="body" sz="quarter" idx="16" hasCustomPrompt="1"/>
          </p:nvPr>
        </p:nvSpPr>
        <p:spPr>
          <a:xfrm>
            <a:off x="437301" y="336277"/>
            <a:ext cx="5113283"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98A2C570-7EFF-9645-9AC9-A2D45AC1D5B5}"/>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78A861C1-1D07-1B46-A9AF-79FE901642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D4D8DCE-A57E-0E47-9CCB-87C68752684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B099184E-20E7-7B43-B73E-2F51073FD5D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605677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630638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7361317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66754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178776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59C3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839981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A">
    <p:spTree>
      <p:nvGrpSpPr>
        <p:cNvPr id="1" name=""/>
        <p:cNvGrpSpPr/>
        <p:nvPr/>
      </p:nvGrpSpPr>
      <p:grpSpPr>
        <a:xfrm>
          <a:off x="0" y="0"/>
          <a:ext cx="0" cy="0"/>
          <a:chOff x="0" y="0"/>
          <a:chExt cx="0" cy="0"/>
        </a:xfrm>
      </p:grpSpPr>
      <p:pic>
        <p:nvPicPr>
          <p:cNvPr id="28" name="Picture 27" descr="Background pattern&#10;&#10;Description automatically generated">
            <a:extLst>
              <a:ext uri="{FF2B5EF4-FFF2-40B4-BE49-F238E27FC236}">
                <a16:creationId xmlns:a16="http://schemas.microsoft.com/office/drawing/2014/main" id="{AF00788B-479B-2B4C-91B5-DFDC629759F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0"/>
            <a:ext cx="5278651" cy="3949990"/>
          </a:xfrm>
          <a:prstGeom prst="rect">
            <a:avLst/>
          </a:prstGeom>
        </p:spPr>
      </p:pic>
      <p:sp>
        <p:nvSpPr>
          <p:cNvPr id="22" name="Rectangle 21">
            <a:extLst>
              <a:ext uri="{FF2B5EF4-FFF2-40B4-BE49-F238E27FC236}">
                <a16:creationId xmlns:a16="http://schemas.microsoft.com/office/drawing/2014/main" id="{3CB96BD4-CA10-ED43-95A7-29E7DE996C4F}"/>
              </a:ext>
            </a:extLst>
          </p:cNvPr>
          <p:cNvSpPr/>
          <p:nvPr userDrawn="1"/>
        </p:nvSpPr>
        <p:spPr>
          <a:xfrm>
            <a:off x="0" y="3321423"/>
            <a:ext cx="12192000" cy="3543835"/>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49" y="460058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49" y="398206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5" name="Picture 4" descr="A picture containing text&#10;&#10;Description automatically generated">
            <a:extLst>
              <a:ext uri="{FF2B5EF4-FFF2-40B4-BE49-F238E27FC236}">
                <a16:creationId xmlns:a16="http://schemas.microsoft.com/office/drawing/2014/main" id="{3E82DD13-1C3A-CA42-93AE-19D729C8010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72439" y="165981"/>
            <a:ext cx="5768471" cy="2536919"/>
          </a:xfrm>
          <a:prstGeom prst="rect">
            <a:avLst/>
          </a:prstGeom>
        </p:spPr>
      </p:pic>
      <p:sp>
        <p:nvSpPr>
          <p:cNvPr id="23" name="Rectangle 22">
            <a:extLst>
              <a:ext uri="{FF2B5EF4-FFF2-40B4-BE49-F238E27FC236}">
                <a16:creationId xmlns:a16="http://schemas.microsoft.com/office/drawing/2014/main" id="{23FAF6BC-92F1-BF4F-87ED-EB5FDA663DAD}"/>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42477C97-4AB2-0B46-A1B1-C5A8EC75C110}"/>
              </a:ext>
            </a:extLst>
          </p:cNvPr>
          <p:cNvGrpSpPr/>
          <p:nvPr userDrawn="1"/>
        </p:nvGrpSpPr>
        <p:grpSpPr>
          <a:xfrm>
            <a:off x="9456007" y="5764605"/>
            <a:ext cx="2735993" cy="679345"/>
            <a:chOff x="0" y="0"/>
            <a:chExt cx="2301694" cy="571500"/>
          </a:xfrm>
        </p:grpSpPr>
        <p:sp>
          <p:nvSpPr>
            <p:cNvPr id="25" name="Rectangle 24">
              <a:extLst>
                <a:ext uri="{FF2B5EF4-FFF2-40B4-BE49-F238E27FC236}">
                  <a16:creationId xmlns:a16="http://schemas.microsoft.com/office/drawing/2014/main" id="{7B452FE1-41E3-9240-B0A7-14147065C551}"/>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4802A6F-162A-174A-B07A-A9228B9DB5B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00466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xt / Photo Slide - Purp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B740006-F160-C44D-89FA-19A0B2F5D62F}"/>
              </a:ext>
            </a:extLst>
          </p:cNvPr>
          <p:cNvSpPr/>
          <p:nvPr userDrawn="1"/>
        </p:nvSpPr>
        <p:spPr>
          <a:xfrm>
            <a:off x="241300" y="0"/>
            <a:ext cx="6151000" cy="6858000"/>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7">
            <a:extLst>
              <a:ext uri="{FF2B5EF4-FFF2-40B4-BE49-F238E27FC236}">
                <a16:creationId xmlns:a16="http://schemas.microsoft.com/office/drawing/2014/main" id="{BAB2E43A-01A9-034A-94FD-65F98C9802AB}"/>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950BB21B-863E-E545-BC10-366FC83CCA53}"/>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67F66838-2DC1-A242-BFEE-D223249239D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9" name="Picture 18" descr="Background pattern&#10;&#10;Description automatically generated">
            <a:extLst>
              <a:ext uri="{FF2B5EF4-FFF2-40B4-BE49-F238E27FC236}">
                <a16:creationId xmlns:a16="http://schemas.microsoft.com/office/drawing/2014/main" id="{E592266E-2214-AE47-9027-D13BF609C36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20" name="Group 19">
            <a:extLst>
              <a:ext uri="{FF2B5EF4-FFF2-40B4-BE49-F238E27FC236}">
                <a16:creationId xmlns:a16="http://schemas.microsoft.com/office/drawing/2014/main" id="{DBC0963D-5E99-C64E-999D-331B6AD4A89C}"/>
              </a:ext>
            </a:extLst>
          </p:cNvPr>
          <p:cNvGrpSpPr/>
          <p:nvPr userDrawn="1"/>
        </p:nvGrpSpPr>
        <p:grpSpPr>
          <a:xfrm>
            <a:off x="8448790" y="6057987"/>
            <a:ext cx="3144242" cy="374574"/>
            <a:chOff x="301128" y="6151084"/>
            <a:chExt cx="3144242" cy="374574"/>
          </a:xfrm>
        </p:grpSpPr>
        <p:pic>
          <p:nvPicPr>
            <p:cNvPr id="21" name="Picture 20" descr="Shape&#10;&#10;Description automatically generated with medium confidence">
              <a:extLst>
                <a:ext uri="{FF2B5EF4-FFF2-40B4-BE49-F238E27FC236}">
                  <a16:creationId xmlns:a16="http://schemas.microsoft.com/office/drawing/2014/main" id="{230C7B28-68C5-CD47-B21F-CACD1589E5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4CD0ACD0-B63F-8540-B01F-161477E1D23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17004605-AB16-6847-A149-1F28A1190921}"/>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24958976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 Photo Slide -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228E03E-E573-114A-9C13-2157A15A837F}"/>
              </a:ext>
            </a:extLst>
          </p:cNvPr>
          <p:cNvSpPr/>
          <p:nvPr userDrawn="1"/>
        </p:nvSpPr>
        <p:spPr>
          <a:xfrm>
            <a:off x="241300" y="0"/>
            <a:ext cx="6151000" cy="685800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41E08221-81F0-7640-A540-7545968C7F1D}"/>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A982680D-7A79-0B44-AD73-F8C1B3E29F97}"/>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E1B46F6A-759B-0D43-AE93-1DDD28B1D162}"/>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3742256F-828A-2D4E-85A5-D47D63151BEC}"/>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9510E3A8-BD3A-5547-B4D4-6BB14A3E6F06}"/>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4B63785F-8E82-9240-85D8-8687E24D54F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BFD2F9BD-A5FA-414A-90FC-7649B9CB546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3A35C0D0-CA49-734C-BA93-46282C8350BE}"/>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666791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 Photo Slide -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933733E-D795-464D-A1A5-B9D1FC7EE3E9}"/>
              </a:ext>
            </a:extLst>
          </p:cNvPr>
          <p:cNvSpPr/>
          <p:nvPr userDrawn="1"/>
        </p:nvSpPr>
        <p:spPr>
          <a:xfrm>
            <a:off x="241300" y="0"/>
            <a:ext cx="6151000" cy="68580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 Placeholder 17">
            <a:extLst>
              <a:ext uri="{FF2B5EF4-FFF2-40B4-BE49-F238E27FC236}">
                <a16:creationId xmlns:a16="http://schemas.microsoft.com/office/drawing/2014/main" id="{9D3D66B3-2CAD-6C42-AAD3-BB443A255643}"/>
              </a:ext>
            </a:extLst>
          </p:cNvPr>
          <p:cNvSpPr>
            <a:spLocks noGrp="1"/>
          </p:cNvSpPr>
          <p:nvPr>
            <p:ph type="body" sz="quarter" idx="18" hasCustomPrompt="1"/>
          </p:nvPr>
        </p:nvSpPr>
        <p:spPr>
          <a:xfrm>
            <a:off x="734715" y="1757011"/>
            <a:ext cx="4983180"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56E2D971-C8C7-D14D-AABE-B4B5AD9FDC12}"/>
              </a:ext>
            </a:extLst>
          </p:cNvPr>
          <p:cNvSpPr>
            <a:spLocks noGrp="1"/>
          </p:cNvSpPr>
          <p:nvPr>
            <p:ph type="body" sz="quarter" idx="16" hasCustomPrompt="1"/>
          </p:nvPr>
        </p:nvSpPr>
        <p:spPr>
          <a:xfrm>
            <a:off x="734714" y="642972"/>
            <a:ext cx="508515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13" name="Picture Placeholder 17">
            <a:extLst>
              <a:ext uri="{FF2B5EF4-FFF2-40B4-BE49-F238E27FC236}">
                <a16:creationId xmlns:a16="http://schemas.microsoft.com/office/drawing/2014/main" id="{5537A2C5-2D00-2749-8FCE-6266AF17DCEA}"/>
              </a:ext>
            </a:extLst>
          </p:cNvPr>
          <p:cNvSpPr>
            <a:spLocks noGrp="1"/>
          </p:cNvSpPr>
          <p:nvPr>
            <p:ph type="pic" sz="quarter" idx="10"/>
          </p:nvPr>
        </p:nvSpPr>
        <p:spPr>
          <a:xfrm>
            <a:off x="6392300" y="228600"/>
            <a:ext cx="5564883" cy="5447571"/>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pic>
        <p:nvPicPr>
          <p:cNvPr id="14" name="Picture 13" descr="Background pattern&#10;&#10;Description automatically generated">
            <a:extLst>
              <a:ext uri="{FF2B5EF4-FFF2-40B4-BE49-F238E27FC236}">
                <a16:creationId xmlns:a16="http://schemas.microsoft.com/office/drawing/2014/main" id="{90C17C07-AA25-3E4D-A81D-1475740FE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2FCA451E-1731-F74E-8482-094C8A652304}"/>
              </a:ext>
            </a:extLst>
          </p:cNvPr>
          <p:cNvGrpSpPr/>
          <p:nvPr userDrawn="1"/>
        </p:nvGrpSpPr>
        <p:grpSpPr>
          <a:xfrm>
            <a:off x="8448790" y="6057987"/>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C3CCC86B-708B-A949-AC9E-DE4F32E8C37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739DBF16-C94E-704D-85CA-56E7A626791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BFC0A548-B304-F549-883D-832E0848BDC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207915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eet Our Team - Purpl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7BE0517-C9C1-5E4E-BC03-C7E36B3D33D3}"/>
              </a:ext>
            </a:extLst>
          </p:cNvPr>
          <p:cNvSpPr/>
          <p:nvPr userDrawn="1"/>
        </p:nvSpPr>
        <p:spPr>
          <a:xfrm>
            <a:off x="241300" y="228600"/>
            <a:ext cx="11696700" cy="271780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19" name="Picture 18" descr="Background pattern&#10;&#10;Description automatically generated">
            <a:extLst>
              <a:ext uri="{FF2B5EF4-FFF2-40B4-BE49-F238E27FC236}">
                <a16:creationId xmlns:a16="http://schemas.microsoft.com/office/drawing/2014/main" id="{A830E649-EC4E-D743-8060-0EA1EC1AA71B}"/>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
        <p:nvSpPr>
          <p:cNvPr id="26" name="Text Placeholder 23">
            <a:extLst>
              <a:ext uri="{FF2B5EF4-FFF2-40B4-BE49-F238E27FC236}">
                <a16:creationId xmlns:a16="http://schemas.microsoft.com/office/drawing/2014/main" id="{6B62F49B-C8B1-C141-830A-6FFB7CF4FFC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9964810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Meet Our Team - Orang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B458CEA-6775-C542-8654-D33395A969B7}"/>
              </a:ext>
            </a:extLst>
          </p:cNvPr>
          <p:cNvSpPr/>
          <p:nvPr userDrawn="1"/>
        </p:nvSpPr>
        <p:spPr>
          <a:xfrm>
            <a:off x="241300" y="228600"/>
            <a:ext cx="11696700" cy="27178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Picture Placeholder 23">
            <a:extLst>
              <a:ext uri="{FF2B5EF4-FFF2-40B4-BE49-F238E27FC236}">
                <a16:creationId xmlns:a16="http://schemas.microsoft.com/office/drawing/2014/main" id="{02DEA743-B449-984C-8670-21635A318646}"/>
              </a:ext>
            </a:extLst>
          </p:cNvPr>
          <p:cNvSpPr>
            <a:spLocks noGrp="1"/>
          </p:cNvSpPr>
          <p:nvPr>
            <p:ph type="pic" sz="quarter" idx="10"/>
          </p:nvPr>
        </p:nvSpPr>
        <p:spPr>
          <a:xfrm>
            <a:off x="1147385" y="2043172"/>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924CF65B-C881-A34A-B802-0E1001C95D07}"/>
              </a:ext>
            </a:extLst>
          </p:cNvPr>
          <p:cNvSpPr>
            <a:spLocks noGrp="1"/>
          </p:cNvSpPr>
          <p:nvPr>
            <p:ph type="pic" sz="quarter" idx="11"/>
          </p:nvPr>
        </p:nvSpPr>
        <p:spPr>
          <a:xfrm>
            <a:off x="3886593" y="2052565"/>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F3CF7FCA-B9F3-654D-A571-44779EA9FDBE}"/>
              </a:ext>
            </a:extLst>
          </p:cNvPr>
          <p:cNvSpPr>
            <a:spLocks noGrp="1"/>
          </p:cNvSpPr>
          <p:nvPr>
            <p:ph type="pic" sz="quarter" idx="12"/>
          </p:nvPr>
        </p:nvSpPr>
        <p:spPr>
          <a:xfrm>
            <a:off x="6581530" y="2048263"/>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BB2F7C97-96D1-AA4B-A86D-542F3A009D19}"/>
              </a:ext>
            </a:extLst>
          </p:cNvPr>
          <p:cNvSpPr>
            <a:spLocks noGrp="1"/>
          </p:cNvSpPr>
          <p:nvPr>
            <p:ph type="pic" sz="quarter" idx="13"/>
          </p:nvPr>
        </p:nvSpPr>
        <p:spPr>
          <a:xfrm>
            <a:off x="9320738" y="2057654"/>
            <a:ext cx="1723877" cy="1723877"/>
          </a:xfrm>
          <a:prstGeom prst="ellipse">
            <a:avLst/>
          </a:prstGeom>
          <a:solidFill>
            <a:schemeClr val="bg1"/>
          </a:solidFill>
        </p:spPr>
        <p:txBody>
          <a:bodyPr/>
          <a:lstStyle>
            <a:lvl1pPr>
              <a:buNone/>
              <a:defRPr sz="1400">
                <a:solidFill>
                  <a:srgbClr val="7F7F7F"/>
                </a:solidFill>
              </a:defRPr>
            </a:lvl1pPr>
          </a:lstStyle>
          <a:p>
            <a:endParaRPr lang="en-US" dirty="0"/>
          </a:p>
          <a:p>
            <a:endParaRPr lang="en-US" dirty="0"/>
          </a:p>
          <a:p>
            <a:r>
              <a:rPr lang="en-US" dirty="0"/>
              <a:t>  Click to add   photo</a:t>
            </a:r>
          </a:p>
        </p:txBody>
      </p:sp>
      <p:sp>
        <p:nvSpPr>
          <p:cNvPr id="41" name="Text Placeholder 17">
            <a:extLst>
              <a:ext uri="{FF2B5EF4-FFF2-40B4-BE49-F238E27FC236}">
                <a16:creationId xmlns:a16="http://schemas.microsoft.com/office/drawing/2014/main" id="{4B3E60E7-1D29-4E4A-BA40-46AB6F537EA3}"/>
              </a:ext>
            </a:extLst>
          </p:cNvPr>
          <p:cNvSpPr>
            <a:spLocks noGrp="1"/>
          </p:cNvSpPr>
          <p:nvPr>
            <p:ph type="body" sz="quarter" idx="18" hasCustomPrompt="1"/>
          </p:nvPr>
        </p:nvSpPr>
        <p:spPr>
          <a:xfrm>
            <a:off x="864405" y="4462702"/>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2" name="Text Placeholder 23">
            <a:extLst>
              <a:ext uri="{FF2B5EF4-FFF2-40B4-BE49-F238E27FC236}">
                <a16:creationId xmlns:a16="http://schemas.microsoft.com/office/drawing/2014/main" id="{81EEDB30-B325-0A44-80B0-3C30EF0E8D2A}"/>
              </a:ext>
            </a:extLst>
          </p:cNvPr>
          <p:cNvSpPr>
            <a:spLocks noGrp="1"/>
          </p:cNvSpPr>
          <p:nvPr>
            <p:ph type="body" sz="quarter" idx="16" hasCustomPrompt="1"/>
          </p:nvPr>
        </p:nvSpPr>
        <p:spPr>
          <a:xfrm>
            <a:off x="864404" y="3931189"/>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3" name="Text Placeholder 17">
            <a:extLst>
              <a:ext uri="{FF2B5EF4-FFF2-40B4-BE49-F238E27FC236}">
                <a16:creationId xmlns:a16="http://schemas.microsoft.com/office/drawing/2014/main" id="{562B8363-AB85-D346-93C9-B23F08788288}"/>
              </a:ext>
            </a:extLst>
          </p:cNvPr>
          <p:cNvSpPr>
            <a:spLocks noGrp="1"/>
          </p:cNvSpPr>
          <p:nvPr>
            <p:ph type="body" sz="quarter" idx="19" hasCustomPrompt="1"/>
          </p:nvPr>
        </p:nvSpPr>
        <p:spPr>
          <a:xfrm>
            <a:off x="3603613" y="4480397"/>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4" name="Text Placeholder 23">
            <a:extLst>
              <a:ext uri="{FF2B5EF4-FFF2-40B4-BE49-F238E27FC236}">
                <a16:creationId xmlns:a16="http://schemas.microsoft.com/office/drawing/2014/main" id="{2E2F25D1-855B-F64A-B2B5-1E10C4071248}"/>
              </a:ext>
            </a:extLst>
          </p:cNvPr>
          <p:cNvSpPr>
            <a:spLocks noGrp="1"/>
          </p:cNvSpPr>
          <p:nvPr>
            <p:ph type="body" sz="quarter" idx="20" hasCustomPrompt="1"/>
          </p:nvPr>
        </p:nvSpPr>
        <p:spPr>
          <a:xfrm>
            <a:off x="3603612" y="3948884"/>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5" name="Text Placeholder 17">
            <a:extLst>
              <a:ext uri="{FF2B5EF4-FFF2-40B4-BE49-F238E27FC236}">
                <a16:creationId xmlns:a16="http://schemas.microsoft.com/office/drawing/2014/main" id="{09765F5B-E4B2-C145-8ED5-B969C8D88984}"/>
              </a:ext>
            </a:extLst>
          </p:cNvPr>
          <p:cNvSpPr>
            <a:spLocks noGrp="1"/>
          </p:cNvSpPr>
          <p:nvPr>
            <p:ph type="body" sz="quarter" idx="21" hasCustomPrompt="1"/>
          </p:nvPr>
        </p:nvSpPr>
        <p:spPr>
          <a:xfrm>
            <a:off x="6298550" y="4450949"/>
            <a:ext cx="2289837" cy="1237497"/>
          </a:xfrm>
        </p:spPr>
        <p:txBody>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6" name="Text Placeholder 23">
            <a:extLst>
              <a:ext uri="{FF2B5EF4-FFF2-40B4-BE49-F238E27FC236}">
                <a16:creationId xmlns:a16="http://schemas.microsoft.com/office/drawing/2014/main" id="{7ADF89E8-2F1B-DD48-AD42-A09EEB5E0396}"/>
              </a:ext>
            </a:extLst>
          </p:cNvPr>
          <p:cNvSpPr>
            <a:spLocks noGrp="1"/>
          </p:cNvSpPr>
          <p:nvPr>
            <p:ph type="body" sz="quarter" idx="22" hasCustomPrompt="1"/>
          </p:nvPr>
        </p:nvSpPr>
        <p:spPr>
          <a:xfrm>
            <a:off x="6298549" y="3919436"/>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sp>
        <p:nvSpPr>
          <p:cNvPr id="47" name="Text Placeholder 17">
            <a:extLst>
              <a:ext uri="{FF2B5EF4-FFF2-40B4-BE49-F238E27FC236}">
                <a16:creationId xmlns:a16="http://schemas.microsoft.com/office/drawing/2014/main" id="{4CAD0C6E-2BBB-1B49-9495-741078E0DC6B}"/>
              </a:ext>
            </a:extLst>
          </p:cNvPr>
          <p:cNvSpPr>
            <a:spLocks noGrp="1"/>
          </p:cNvSpPr>
          <p:nvPr>
            <p:ph type="body" sz="quarter" idx="23" hasCustomPrompt="1"/>
          </p:nvPr>
        </p:nvSpPr>
        <p:spPr>
          <a:xfrm>
            <a:off x="9037758" y="4468644"/>
            <a:ext cx="2289837" cy="1237497"/>
          </a:xfrm>
        </p:spPr>
        <p:txBody>
          <a:bodyPr>
            <a:normAutofit/>
          </a:bodyPr>
          <a:lstStyle>
            <a:lvl1pPr marL="228600" marR="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8" name="Text Placeholder 23">
            <a:extLst>
              <a:ext uri="{FF2B5EF4-FFF2-40B4-BE49-F238E27FC236}">
                <a16:creationId xmlns:a16="http://schemas.microsoft.com/office/drawing/2014/main" id="{C7402AD3-4450-874E-83F4-B0829057D3A1}"/>
              </a:ext>
            </a:extLst>
          </p:cNvPr>
          <p:cNvSpPr>
            <a:spLocks noGrp="1"/>
          </p:cNvSpPr>
          <p:nvPr>
            <p:ph type="body" sz="quarter" idx="24" hasCustomPrompt="1"/>
          </p:nvPr>
        </p:nvSpPr>
        <p:spPr>
          <a:xfrm>
            <a:off x="9037757" y="3937131"/>
            <a:ext cx="2289838" cy="344705"/>
          </a:xfrm>
        </p:spPr>
        <p:txBody>
          <a:bodyPr>
            <a:normAutofit/>
          </a:bodyPr>
          <a:lstStyle>
            <a:lvl1pPr marL="0" indent="0" algn="ctr">
              <a:buNone/>
              <a:defRPr sz="2400" b="0" i="0">
                <a:solidFill>
                  <a:srgbClr val="79527B"/>
                </a:solidFill>
                <a:latin typeface="+mn-lt"/>
              </a:defRPr>
            </a:lvl1pPr>
          </a:lstStyle>
          <a:p>
            <a:pPr lvl="0"/>
            <a:r>
              <a:rPr lang="en-US" dirty="0"/>
              <a:t>Name</a:t>
            </a:r>
          </a:p>
        </p:txBody>
      </p:sp>
      <p:pic>
        <p:nvPicPr>
          <p:cNvPr id="49" name="Picture 48" descr="Background pattern&#10;&#10;Description automatically generated">
            <a:extLst>
              <a:ext uri="{FF2B5EF4-FFF2-40B4-BE49-F238E27FC236}">
                <a16:creationId xmlns:a16="http://schemas.microsoft.com/office/drawing/2014/main" id="{F3772813-AB89-4942-B971-E934F8EF307F}"/>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50" name="Group 49">
            <a:extLst>
              <a:ext uri="{FF2B5EF4-FFF2-40B4-BE49-F238E27FC236}">
                <a16:creationId xmlns:a16="http://schemas.microsoft.com/office/drawing/2014/main" id="{028D30CE-0272-2047-A7BF-4AEF2016068B}"/>
              </a:ext>
            </a:extLst>
          </p:cNvPr>
          <p:cNvGrpSpPr/>
          <p:nvPr userDrawn="1"/>
        </p:nvGrpSpPr>
        <p:grpSpPr>
          <a:xfrm>
            <a:off x="4480947" y="6257070"/>
            <a:ext cx="3144242" cy="374574"/>
            <a:chOff x="301128" y="6151084"/>
            <a:chExt cx="3144242" cy="374574"/>
          </a:xfrm>
        </p:grpSpPr>
        <p:pic>
          <p:nvPicPr>
            <p:cNvPr id="51" name="Picture 50" descr="Shape&#10;&#10;Description automatically generated with medium confidence">
              <a:extLst>
                <a:ext uri="{FF2B5EF4-FFF2-40B4-BE49-F238E27FC236}">
                  <a16:creationId xmlns:a16="http://schemas.microsoft.com/office/drawing/2014/main" id="{015E6366-E932-EA41-8840-7F52A53797D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76B6F401-E1B9-F74E-BF92-379D6B68A07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3" name="Picture 52" descr="Shape&#10;&#10;Description automatically generated with medium confidence">
              <a:extLst>
                <a:ext uri="{FF2B5EF4-FFF2-40B4-BE49-F238E27FC236}">
                  <a16:creationId xmlns:a16="http://schemas.microsoft.com/office/drawing/2014/main" id="{1BEF065F-C5BE-6044-846E-0BF9E617AD2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54" name="Text Placeholder 23">
            <a:extLst>
              <a:ext uri="{FF2B5EF4-FFF2-40B4-BE49-F238E27FC236}">
                <a16:creationId xmlns:a16="http://schemas.microsoft.com/office/drawing/2014/main" id="{D75FF3E3-41B3-A447-83A6-20889D950702}"/>
              </a:ext>
            </a:extLst>
          </p:cNvPr>
          <p:cNvSpPr>
            <a:spLocks noGrp="1"/>
          </p:cNvSpPr>
          <p:nvPr>
            <p:ph type="body" sz="quarter" idx="25" hasCustomPrompt="1"/>
          </p:nvPr>
        </p:nvSpPr>
        <p:spPr>
          <a:xfrm>
            <a:off x="254000" y="590455"/>
            <a:ext cx="11696700" cy="582221"/>
          </a:xfrm>
        </p:spPr>
        <p:txBody>
          <a:bodyPr>
            <a:normAutofit/>
          </a:bodyPr>
          <a:lstStyle>
            <a:lvl1pPr marL="0" indent="0" algn="ctr">
              <a:buNone/>
              <a:defRPr sz="3600" b="0" i="0">
                <a:solidFill>
                  <a:schemeClr val="bg1"/>
                </a:solidFill>
                <a:latin typeface="Calibri" panose="020F0502020204030204" pitchFamily="34" charset="0"/>
                <a:cs typeface="Calibri" panose="020F0502020204030204" pitchFamily="34" charset="0"/>
              </a:defRPr>
            </a:lvl1pPr>
          </a:lstStyle>
          <a:p>
            <a:pPr lvl="0"/>
            <a:r>
              <a:rPr lang="en-US" dirty="0"/>
              <a:t>Meet Our Team</a:t>
            </a:r>
          </a:p>
        </p:txBody>
      </p:sp>
    </p:spTree>
    <p:extLst>
      <p:ext uri="{BB962C8B-B14F-4D97-AF65-F5344CB8AC3E}">
        <p14:creationId xmlns:p14="http://schemas.microsoft.com/office/powerpoint/2010/main" val="2736936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box - Solid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9175AD5-38F4-AC46-8AF7-45BB6FF87659}"/>
              </a:ext>
            </a:extLst>
          </p:cNvPr>
          <p:cNvSpPr/>
          <p:nvPr userDrawn="1"/>
        </p:nvSpPr>
        <p:spPr>
          <a:xfrm>
            <a:off x="241300" y="228600"/>
            <a:ext cx="11696700" cy="6054801"/>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E3D6133-0B55-1D4A-8E12-2270EDD373E5}"/>
              </a:ext>
            </a:extLst>
          </p:cNvPr>
          <p:cNvGrpSpPr/>
          <p:nvPr userDrawn="1"/>
        </p:nvGrpSpPr>
        <p:grpSpPr>
          <a:xfrm>
            <a:off x="301128" y="6283401"/>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FE67E865-0A0C-BB41-8F87-01441642B94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5" name="Picture 14" descr="Shape&#10;&#10;Description automatically generated with medium confidence">
              <a:extLst>
                <a:ext uri="{FF2B5EF4-FFF2-40B4-BE49-F238E27FC236}">
                  <a16:creationId xmlns:a16="http://schemas.microsoft.com/office/drawing/2014/main" id="{BF79FF16-9515-6D46-B997-E9A43FFC97D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DC147D96-3499-FF4F-878E-CC8781F66ADA}"/>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7" name="Text Placeholder 17">
            <a:extLst>
              <a:ext uri="{FF2B5EF4-FFF2-40B4-BE49-F238E27FC236}">
                <a16:creationId xmlns:a16="http://schemas.microsoft.com/office/drawing/2014/main" id="{04B8ED95-1584-9648-A19C-8343129C39F4}"/>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Text Placeholder 23">
            <a:extLst>
              <a:ext uri="{FF2B5EF4-FFF2-40B4-BE49-F238E27FC236}">
                <a16:creationId xmlns:a16="http://schemas.microsoft.com/office/drawing/2014/main" id="{7A1321D9-FC1B-6246-B897-C5BCE53AED79}"/>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pic>
        <p:nvPicPr>
          <p:cNvPr id="19" name="Picture 18" descr="A black and white striped pattern&#10;&#10;Description automatically generated with medium confidence">
            <a:extLst>
              <a:ext uri="{FF2B5EF4-FFF2-40B4-BE49-F238E27FC236}">
                <a16:creationId xmlns:a16="http://schemas.microsoft.com/office/drawing/2014/main" id="{40188F5B-666F-0C49-8AB6-1A5A03978F0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2847015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box - Solid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6723D5B-7F54-F54E-BDEB-1A99CDA87D38}"/>
              </a:ext>
            </a:extLst>
          </p:cNvPr>
          <p:cNvSpPr/>
          <p:nvPr userDrawn="1"/>
        </p:nvSpPr>
        <p:spPr>
          <a:xfrm>
            <a:off x="241300" y="228600"/>
            <a:ext cx="11696700" cy="6104602"/>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A9EEE3A6-E41F-9343-8972-CCE6D8C8BE4B}"/>
              </a:ext>
            </a:extLst>
          </p:cNvPr>
          <p:cNvSpPr>
            <a:spLocks noGrp="1"/>
          </p:cNvSpPr>
          <p:nvPr>
            <p:ph type="body" sz="quarter" idx="18"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86EFA570-7386-444A-9366-2E9AE1461E93}"/>
              </a:ext>
            </a:extLst>
          </p:cNvPr>
          <p:cNvSpPr>
            <a:spLocks noGrp="1"/>
          </p:cNvSpPr>
          <p:nvPr>
            <p:ph type="body" sz="quarter" idx="16"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12" name="Group 11">
            <a:extLst>
              <a:ext uri="{FF2B5EF4-FFF2-40B4-BE49-F238E27FC236}">
                <a16:creationId xmlns:a16="http://schemas.microsoft.com/office/drawing/2014/main" id="{15C9B65C-D8AA-7145-9FC2-EE719D59B15B}"/>
              </a:ext>
            </a:extLst>
          </p:cNvPr>
          <p:cNvGrpSpPr/>
          <p:nvPr userDrawn="1"/>
        </p:nvGrpSpPr>
        <p:grpSpPr>
          <a:xfrm>
            <a:off x="301128" y="6338289"/>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47855A75-6D63-B347-B1A1-DF5666F5310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960FCF66-4BA3-BF4B-A64C-078D046C69E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A3B3F12B-37F4-F640-966C-AC4204A5377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1" name="Picture 20" descr="A black and white striped pattern&#10;&#10;Description automatically generated with medium confidence">
            <a:extLst>
              <a:ext uri="{FF2B5EF4-FFF2-40B4-BE49-F238E27FC236}">
                <a16:creationId xmlns:a16="http://schemas.microsoft.com/office/drawing/2014/main" id="{CA5A2B82-F340-B84F-A3B0-44E61111442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0929352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11691836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29837206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B">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18C35C-D4A5-DB4C-8758-82503619524A}"/>
              </a:ext>
            </a:extLst>
          </p:cNvPr>
          <p:cNvSpPr/>
          <p:nvPr userDrawn="1"/>
        </p:nvSpPr>
        <p:spPr>
          <a:xfrm>
            <a:off x="0" y="0"/>
            <a:ext cx="12192000" cy="2908010"/>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6451061" y="1523534"/>
            <a:ext cx="5278651" cy="697353"/>
          </a:xfrm>
        </p:spPr>
        <p:txBody>
          <a:bodyPr>
            <a:noAutofit/>
          </a:bodyPr>
          <a:lstStyle>
            <a:lvl1pPr marL="0" indent="0" algn="r">
              <a:buNone/>
              <a:defRPr sz="5400" b="1" baseline="0">
                <a:solidFill>
                  <a:schemeClr val="bg1"/>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6451061" y="905011"/>
            <a:ext cx="5278651" cy="697353"/>
          </a:xfrm>
        </p:spPr>
        <p:txBody>
          <a:bodyPr>
            <a:normAutofit/>
          </a:bodyPr>
          <a:lstStyle>
            <a:lvl1pPr marL="0" indent="0" algn="r">
              <a:buNone/>
              <a:defRPr sz="3600" b="0" i="0">
                <a:solidFill>
                  <a:schemeClr val="bg1"/>
                </a:solidFill>
                <a:latin typeface="+mn-lt"/>
              </a:defRPr>
            </a:lvl1pPr>
          </a:lstStyle>
          <a:p>
            <a:pPr lvl="0"/>
            <a:r>
              <a:rPr lang="en-US" dirty="0"/>
              <a:t>Cover Design 1</a:t>
            </a:r>
          </a:p>
        </p:txBody>
      </p:sp>
      <p:pic>
        <p:nvPicPr>
          <p:cNvPr id="12" name="Picture 11" descr="Background pattern&#10;&#10;Description automatically generated">
            <a:extLst>
              <a:ext uri="{FF2B5EF4-FFF2-40B4-BE49-F238E27FC236}">
                <a16:creationId xmlns:a16="http://schemas.microsoft.com/office/drawing/2014/main" id="{A085DA13-BE92-7349-94F7-D626C05ADEB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379" t="21334" r="4379" b="23494"/>
          <a:stretch/>
        </p:blipFill>
        <p:spPr>
          <a:xfrm>
            <a:off x="6913349" y="2908010"/>
            <a:ext cx="5278651" cy="3949990"/>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id="{B13373BD-2B60-B84B-BD44-7AF1536C411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27530" y="3210197"/>
            <a:ext cx="5491380" cy="2415057"/>
          </a:xfrm>
          <a:prstGeom prst="rect">
            <a:avLst/>
          </a:prstGeom>
        </p:spPr>
      </p:pic>
      <p:grpSp>
        <p:nvGrpSpPr>
          <p:cNvPr id="14" name="Group 13">
            <a:extLst>
              <a:ext uri="{FF2B5EF4-FFF2-40B4-BE49-F238E27FC236}">
                <a16:creationId xmlns:a16="http://schemas.microsoft.com/office/drawing/2014/main" id="{F14CCDB4-0B96-234A-B40D-C7014C966BC5}"/>
              </a:ext>
            </a:extLst>
          </p:cNvPr>
          <p:cNvGrpSpPr/>
          <p:nvPr userDrawn="1"/>
        </p:nvGrpSpPr>
        <p:grpSpPr>
          <a:xfrm>
            <a:off x="9456007" y="5836660"/>
            <a:ext cx="2735993" cy="679345"/>
            <a:chOff x="0" y="0"/>
            <a:chExt cx="2301694" cy="571500"/>
          </a:xfrm>
        </p:grpSpPr>
        <p:sp>
          <p:nvSpPr>
            <p:cNvPr id="15" name="Rectangle 14">
              <a:extLst>
                <a:ext uri="{FF2B5EF4-FFF2-40B4-BE49-F238E27FC236}">
                  <a16:creationId xmlns:a16="http://schemas.microsoft.com/office/drawing/2014/main" id="{DA290F49-107F-0F44-B4DF-1F631F4AB4CF}"/>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0" name="Picture 19">
              <a:extLst>
                <a:ext uri="{FF2B5EF4-FFF2-40B4-BE49-F238E27FC236}">
                  <a16:creationId xmlns:a16="http://schemas.microsoft.com/office/drawing/2014/main" id="{D835D90F-1131-D449-B02E-EB8DFA97EC2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1" name="Rectangle 20">
            <a:extLst>
              <a:ext uri="{FF2B5EF4-FFF2-40B4-BE49-F238E27FC236}">
                <a16:creationId xmlns:a16="http://schemas.microsoft.com/office/drawing/2014/main" id="{83F4E081-09FC-8C48-A9F7-94B5E2802484}"/>
              </a:ext>
            </a:extLst>
          </p:cNvPr>
          <p:cNvSpPr/>
          <p:nvPr userDrawn="1"/>
        </p:nvSpPr>
        <p:spPr>
          <a:xfrm>
            <a:off x="438668" y="5956440"/>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3506756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086D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5664289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Laptop Slid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164B0C09-2D68-704B-B42A-8A5F9C7D4599}"/>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3">
            <a:extLst>
              <a:ext uri="{FF2B5EF4-FFF2-40B4-BE49-F238E27FC236}">
                <a16:creationId xmlns:a16="http://schemas.microsoft.com/office/drawing/2014/main" id="{54666ADF-7D22-9249-92EC-F2DA81845400}"/>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Laptop Preview</a:t>
            </a:r>
          </a:p>
        </p:txBody>
      </p:sp>
      <p:pic>
        <p:nvPicPr>
          <p:cNvPr id="12" name="Picture 11">
            <a:extLst>
              <a:ext uri="{FF2B5EF4-FFF2-40B4-BE49-F238E27FC236}">
                <a16:creationId xmlns:a16="http://schemas.microsoft.com/office/drawing/2014/main" id="{C3C33563-74D4-9C45-B16E-EE9771603C88}"/>
              </a:ext>
            </a:extLst>
          </p:cNvPr>
          <p:cNvPicPr>
            <a:picLocks noChangeAspect="1"/>
          </p:cNvPicPr>
          <p:nvPr userDrawn="1"/>
        </p:nvPicPr>
        <p:blipFill rotWithShape="1">
          <a:blip r:embed="rId2"/>
          <a:srcRect l="-18315" t="15976" r="29196" b="11083"/>
          <a:stretch/>
        </p:blipFill>
        <p:spPr>
          <a:xfrm>
            <a:off x="3752900" y="1030385"/>
            <a:ext cx="8439100" cy="5375657"/>
          </a:xfrm>
          <a:prstGeom prst="rect">
            <a:avLst/>
          </a:prstGeom>
        </p:spPr>
      </p:pic>
      <p:sp>
        <p:nvSpPr>
          <p:cNvPr id="18" name="Picture Placeholder 17">
            <a:extLst>
              <a:ext uri="{FF2B5EF4-FFF2-40B4-BE49-F238E27FC236}">
                <a16:creationId xmlns:a16="http://schemas.microsoft.com/office/drawing/2014/main" id="{9B270587-869E-A549-98E4-0E2F24D7CBA4}"/>
              </a:ext>
            </a:extLst>
          </p:cNvPr>
          <p:cNvSpPr>
            <a:spLocks noGrp="1"/>
          </p:cNvSpPr>
          <p:nvPr>
            <p:ph type="pic" sz="quarter" idx="10"/>
          </p:nvPr>
        </p:nvSpPr>
        <p:spPr>
          <a:xfrm>
            <a:off x="7061200" y="1203325"/>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1" name="Text Placeholder 17">
            <a:extLst>
              <a:ext uri="{FF2B5EF4-FFF2-40B4-BE49-F238E27FC236}">
                <a16:creationId xmlns:a16="http://schemas.microsoft.com/office/drawing/2014/main" id="{B1FBF693-83D1-B940-B0C1-1DEE220BC285}"/>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23" name="Group 22">
            <a:extLst>
              <a:ext uri="{FF2B5EF4-FFF2-40B4-BE49-F238E27FC236}">
                <a16:creationId xmlns:a16="http://schemas.microsoft.com/office/drawing/2014/main" id="{448DEEF3-AE30-1946-96B3-95D6675895ED}"/>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C45DEB9-E374-174F-BB8A-4F94805E2778}"/>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13A5C8BF-7E48-494B-A3CA-2353162A788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FA6D054-C74C-F340-9E16-3510C90A309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76272737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3C24EB1E-5404-E04B-891E-E9F528A37F0F}"/>
              </a:ext>
            </a:extLst>
          </p:cNvPr>
          <p:cNvSpPr/>
          <p:nvPr userDrawn="1"/>
        </p:nvSpPr>
        <p:spPr>
          <a:xfrm>
            <a:off x="0" y="0"/>
            <a:ext cx="12192000" cy="250804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 Placeholder 17">
            <a:extLst>
              <a:ext uri="{FF2B5EF4-FFF2-40B4-BE49-F238E27FC236}">
                <a16:creationId xmlns:a16="http://schemas.microsoft.com/office/drawing/2014/main" id="{505FC8DF-8336-F34B-8999-AAC255FAD8BD}"/>
              </a:ext>
            </a:extLst>
          </p:cNvPr>
          <p:cNvSpPr>
            <a:spLocks noGrp="1"/>
          </p:cNvSpPr>
          <p:nvPr>
            <p:ph type="body" sz="quarter" idx="18" hasCustomPrompt="1"/>
          </p:nvPr>
        </p:nvSpPr>
        <p:spPr>
          <a:xfrm>
            <a:off x="831350" y="2962707"/>
            <a:ext cx="5029134" cy="2864908"/>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3" name="Group 2">
            <a:extLst>
              <a:ext uri="{FF2B5EF4-FFF2-40B4-BE49-F238E27FC236}">
                <a16:creationId xmlns:a16="http://schemas.microsoft.com/office/drawing/2014/main" id="{78B2A2B2-F2DF-8F49-B350-611FE13388E1}"/>
              </a:ext>
            </a:extLst>
          </p:cNvPr>
          <p:cNvGrpSpPr/>
          <p:nvPr userDrawn="1"/>
        </p:nvGrpSpPr>
        <p:grpSpPr>
          <a:xfrm>
            <a:off x="2530564" y="336687"/>
            <a:ext cx="9078210" cy="5854425"/>
            <a:chOff x="3152299" y="635855"/>
            <a:chExt cx="19296834" cy="12444290"/>
          </a:xfrm>
        </p:grpSpPr>
        <p:pic>
          <p:nvPicPr>
            <p:cNvPr id="4" name="Picture 3" descr="iPhone6_mockup_front_white.png">
              <a:extLst>
                <a:ext uri="{FF2B5EF4-FFF2-40B4-BE49-F238E27FC236}">
                  <a16:creationId xmlns:a16="http://schemas.microsoft.com/office/drawing/2014/main" id="{190C133D-22F4-4847-8C19-ACF8FBE1711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5" name="TextBox 4">
              <a:extLst>
                <a:ext uri="{FF2B5EF4-FFF2-40B4-BE49-F238E27FC236}">
                  <a16:creationId xmlns:a16="http://schemas.microsoft.com/office/drawing/2014/main" id="{D21E791A-E387-3F4F-AFE7-F887E52C4AFD}"/>
                </a:ext>
              </a:extLst>
            </p:cNvPr>
            <p:cNvSpPr txBox="1"/>
            <p:nvPr/>
          </p:nvSpPr>
          <p:spPr>
            <a:xfrm>
              <a:off x="3152299" y="9384825"/>
              <a:ext cx="2262158"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One</a:t>
              </a:r>
            </a:p>
          </p:txBody>
        </p:sp>
        <p:sp>
          <p:nvSpPr>
            <p:cNvPr id="6" name="TextBox 5">
              <a:extLst>
                <a:ext uri="{FF2B5EF4-FFF2-40B4-BE49-F238E27FC236}">
                  <a16:creationId xmlns:a16="http://schemas.microsoft.com/office/drawing/2014/main" id="{E7E49ED8-2282-8C44-B0B1-7EA16E4F64F7}"/>
                </a:ext>
              </a:extLst>
            </p:cNvPr>
            <p:cNvSpPr txBox="1"/>
            <p:nvPr/>
          </p:nvSpPr>
          <p:spPr>
            <a:xfrm>
              <a:off x="9842014" y="9384825"/>
              <a:ext cx="2242922" cy="646331"/>
            </a:xfrm>
            <a:prstGeom prst="rect">
              <a:avLst/>
            </a:prstGeom>
            <a:noFill/>
          </p:spPr>
          <p:txBody>
            <a:bodyPr wrap="none" rtlCol="0">
              <a:spAutoFit/>
            </a:bodyPr>
            <a:lstStyle/>
            <a:p>
              <a:r>
                <a:rPr lang="en-US" dirty="0">
                  <a:solidFill>
                    <a:schemeClr val="tx2"/>
                  </a:solidFill>
                  <a:latin typeface="Montserrat" pitchFamily="2" charset="77"/>
                  <a:ea typeface="Montserrat" charset="0"/>
                  <a:cs typeface="Montserrat" charset="0"/>
                </a:rPr>
                <a:t>Title Two</a:t>
              </a:r>
            </a:p>
          </p:txBody>
        </p:sp>
      </p:grpSp>
      <p:sp>
        <p:nvSpPr>
          <p:cNvPr id="12" name="Picture Placeholder 17">
            <a:extLst>
              <a:ext uri="{FF2B5EF4-FFF2-40B4-BE49-F238E27FC236}">
                <a16:creationId xmlns:a16="http://schemas.microsoft.com/office/drawing/2014/main" id="{DDF094EB-EB5D-7A4F-9743-1045AC7D2DDE}"/>
              </a:ext>
            </a:extLst>
          </p:cNvPr>
          <p:cNvSpPr>
            <a:spLocks noGrp="1"/>
          </p:cNvSpPr>
          <p:nvPr>
            <p:ph type="pic" sz="quarter" idx="10"/>
          </p:nvPr>
        </p:nvSpPr>
        <p:spPr>
          <a:xfrm>
            <a:off x="8602116" y="1265033"/>
            <a:ext cx="2266512" cy="397829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23" name="Text Placeholder 23">
            <a:extLst>
              <a:ext uri="{FF2B5EF4-FFF2-40B4-BE49-F238E27FC236}">
                <a16:creationId xmlns:a16="http://schemas.microsoft.com/office/drawing/2014/main" id="{0177817F-57DC-7240-80F1-CC59CCE45842}"/>
              </a:ext>
            </a:extLst>
          </p:cNvPr>
          <p:cNvSpPr>
            <a:spLocks noGrp="1"/>
          </p:cNvSpPr>
          <p:nvPr>
            <p:ph type="body" sz="quarter" idx="16" hasCustomPrompt="1"/>
          </p:nvPr>
        </p:nvSpPr>
        <p:spPr>
          <a:xfrm>
            <a:off x="918136" y="824996"/>
            <a:ext cx="5085159" cy="582221"/>
          </a:xfrm>
          <a:noFill/>
        </p:spPr>
        <p:txBody>
          <a:bodyPr>
            <a:normAutofit/>
          </a:bodyPr>
          <a:lstStyle>
            <a:lvl1pPr marL="0" indent="0" algn="l">
              <a:buNone/>
              <a:defRPr sz="3600" b="0" i="0">
                <a:solidFill>
                  <a:schemeClr val="bg1"/>
                </a:solidFill>
                <a:latin typeface="+mn-lt"/>
              </a:defRPr>
            </a:lvl1pPr>
          </a:lstStyle>
          <a:p>
            <a:pPr lvl="0"/>
            <a:r>
              <a:rPr lang="en-US" dirty="0"/>
              <a:t>Phone Preview</a:t>
            </a:r>
          </a:p>
        </p:txBody>
      </p:sp>
      <p:grpSp>
        <p:nvGrpSpPr>
          <p:cNvPr id="15" name="Group 14">
            <a:extLst>
              <a:ext uri="{FF2B5EF4-FFF2-40B4-BE49-F238E27FC236}">
                <a16:creationId xmlns:a16="http://schemas.microsoft.com/office/drawing/2014/main" id="{F0465BD3-1025-9F49-8522-FB70AAC86531}"/>
              </a:ext>
            </a:extLst>
          </p:cNvPr>
          <p:cNvGrpSpPr/>
          <p:nvPr userDrawn="1"/>
        </p:nvGrpSpPr>
        <p:grpSpPr>
          <a:xfrm>
            <a:off x="389965" y="6092742"/>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D57993A-3E5D-404A-AB39-79496B88CD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AE759116-7CCE-0D40-9068-BA1C2A542E9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0" name="Picture 19" descr="Shape&#10;&#10;Description automatically generated with medium confidence">
              <a:extLst>
                <a:ext uri="{FF2B5EF4-FFF2-40B4-BE49-F238E27FC236}">
                  <a16:creationId xmlns:a16="http://schemas.microsoft.com/office/drawing/2014/main" id="{D9CCB61D-5D95-A24C-A8B1-442D5B509AD4}"/>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0877560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ullet Slide - Green">
    <p:spTree>
      <p:nvGrpSpPr>
        <p:cNvPr id="1" name=""/>
        <p:cNvGrpSpPr/>
        <p:nvPr/>
      </p:nvGrpSpPr>
      <p:grpSpPr>
        <a:xfrm>
          <a:off x="0" y="0"/>
          <a:ext cx="0" cy="0"/>
          <a:chOff x="0" y="0"/>
          <a:chExt cx="0" cy="0"/>
        </a:xfrm>
      </p:grpSpPr>
      <p:sp>
        <p:nvSpPr>
          <p:cNvPr id="14" name="Text Placeholder 25">
            <a:extLst>
              <a:ext uri="{FF2B5EF4-FFF2-40B4-BE49-F238E27FC236}">
                <a16:creationId xmlns:a16="http://schemas.microsoft.com/office/drawing/2014/main" id="{325A458D-4CD1-F749-A7CA-2DB4DA3E263F}"/>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6" name="Text Placeholder 23">
            <a:extLst>
              <a:ext uri="{FF2B5EF4-FFF2-40B4-BE49-F238E27FC236}">
                <a16:creationId xmlns:a16="http://schemas.microsoft.com/office/drawing/2014/main" id="{D89B6699-41C2-A647-B805-477AD8D41EEC}"/>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79527B"/>
                </a:solidFill>
                <a:latin typeface="+mn-lt"/>
              </a:defRPr>
            </a:lvl1pPr>
          </a:lstStyle>
          <a:p>
            <a:pPr lvl="0"/>
            <a:r>
              <a:rPr lang="en-US" dirty="0"/>
              <a:t>TITLE</a:t>
            </a:r>
          </a:p>
        </p:txBody>
      </p:sp>
      <p:cxnSp>
        <p:nvCxnSpPr>
          <p:cNvPr id="17" name="Straight Connector 16">
            <a:extLst>
              <a:ext uri="{FF2B5EF4-FFF2-40B4-BE49-F238E27FC236}">
                <a16:creationId xmlns:a16="http://schemas.microsoft.com/office/drawing/2014/main" id="{46E7E2D0-5766-184D-B066-151C0BDA9313}"/>
              </a:ext>
            </a:extLst>
          </p:cNvPr>
          <p:cNvCxnSpPr>
            <a:cxnSpLocks/>
          </p:cNvCxnSpPr>
          <p:nvPr userDrawn="1"/>
        </p:nvCxnSpPr>
        <p:spPr>
          <a:xfrm>
            <a:off x="5346936" y="-25722"/>
            <a:ext cx="0" cy="6853558"/>
          </a:xfrm>
          <a:prstGeom prst="line">
            <a:avLst/>
          </a:prstGeom>
          <a:ln w="12700">
            <a:solidFill>
              <a:srgbClr val="79527B"/>
            </a:solidFill>
          </a:ln>
        </p:spPr>
        <p:style>
          <a:lnRef idx="1">
            <a:schemeClr val="accent1"/>
          </a:lnRef>
          <a:fillRef idx="0">
            <a:schemeClr val="accent1"/>
          </a:fillRef>
          <a:effectRef idx="0">
            <a:schemeClr val="accent1"/>
          </a:effectRef>
          <a:fontRef idx="minor">
            <a:schemeClr val="tx1"/>
          </a:fontRef>
        </p:style>
      </p:cxnSp>
      <p:sp>
        <p:nvSpPr>
          <p:cNvPr id="23" name="Text Placeholder 23">
            <a:extLst>
              <a:ext uri="{FF2B5EF4-FFF2-40B4-BE49-F238E27FC236}">
                <a16:creationId xmlns:a16="http://schemas.microsoft.com/office/drawing/2014/main" id="{2EEC70AB-BD27-9D40-B51B-A5A6EB572E80}"/>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79527B"/>
                </a:solidFill>
                <a:latin typeface="+mn-lt"/>
              </a:defRPr>
            </a:lvl1pPr>
          </a:lstStyle>
          <a:p>
            <a:pPr lvl="0"/>
            <a:r>
              <a:rPr lang="en-US" dirty="0"/>
              <a:t>BULLET POINT SLIDE</a:t>
            </a:r>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39473358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ullet Slide - Blue">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89D4E793-8F1D-EA46-85FC-26B8B760AC05}"/>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534E92E9-5B03-B646-A7A2-5C2AF2C71F82}"/>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81D1C5"/>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65FDDFEB-957D-1241-95D3-379545B7DD40}"/>
              </a:ext>
            </a:extLst>
          </p:cNvPr>
          <p:cNvCxnSpPr>
            <a:cxnSpLocks/>
          </p:cNvCxnSpPr>
          <p:nvPr userDrawn="1"/>
        </p:nvCxnSpPr>
        <p:spPr>
          <a:xfrm>
            <a:off x="5346936" y="-25722"/>
            <a:ext cx="0" cy="6853558"/>
          </a:xfrm>
          <a:prstGeom prst="line">
            <a:avLst/>
          </a:prstGeom>
          <a:ln w="12700">
            <a:solidFill>
              <a:srgbClr val="81D1C5"/>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231BF611-120F-4A4B-A33E-C91A80AB9BB2}"/>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81D1C5"/>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FC3E879B-5606-F04A-AFE5-D35BF4D077A4}"/>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108978730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ullet Slide - Light Green">
    <p:spTree>
      <p:nvGrpSpPr>
        <p:cNvPr id="1" name=""/>
        <p:cNvGrpSpPr/>
        <p:nvPr/>
      </p:nvGrpSpPr>
      <p:grpSpPr>
        <a:xfrm>
          <a:off x="0" y="0"/>
          <a:ext cx="0" cy="0"/>
          <a:chOff x="0" y="0"/>
          <a:chExt cx="0" cy="0"/>
        </a:xfrm>
      </p:grpSpPr>
      <p:sp>
        <p:nvSpPr>
          <p:cNvPr id="12" name="Text Placeholder 25">
            <a:extLst>
              <a:ext uri="{FF2B5EF4-FFF2-40B4-BE49-F238E27FC236}">
                <a16:creationId xmlns:a16="http://schemas.microsoft.com/office/drawing/2014/main" id="{A6E88258-E8BB-0243-982D-D12F9A4BE97B}"/>
              </a:ext>
            </a:extLst>
          </p:cNvPr>
          <p:cNvSpPr>
            <a:spLocks noGrp="1"/>
          </p:cNvSpPr>
          <p:nvPr>
            <p:ph type="body" sz="quarter" idx="20" hasCustomPrompt="1"/>
          </p:nvPr>
        </p:nvSpPr>
        <p:spPr>
          <a:xfrm>
            <a:off x="6353299" y="2066544"/>
            <a:ext cx="5132263" cy="3722513"/>
          </a:xfrm>
        </p:spPr>
        <p:txBody>
          <a:bodyPr>
            <a:noAutofit/>
          </a:bodyPr>
          <a:lstStyle>
            <a:lvl1pPr marL="0" indent="0" algn="l">
              <a:buClr>
                <a:srgbClr val="EA1D76"/>
              </a:buClr>
              <a:buFont typeface="Arial" charset="0"/>
              <a:buNone/>
              <a:defRPr sz="240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13" name="Text Placeholder 23">
            <a:extLst>
              <a:ext uri="{FF2B5EF4-FFF2-40B4-BE49-F238E27FC236}">
                <a16:creationId xmlns:a16="http://schemas.microsoft.com/office/drawing/2014/main" id="{D3EECD35-6756-FA41-B826-D6943CDC9CA3}"/>
              </a:ext>
            </a:extLst>
          </p:cNvPr>
          <p:cNvSpPr>
            <a:spLocks noGrp="1"/>
          </p:cNvSpPr>
          <p:nvPr>
            <p:ph type="body" sz="quarter" idx="22" hasCustomPrompt="1"/>
          </p:nvPr>
        </p:nvSpPr>
        <p:spPr>
          <a:xfrm>
            <a:off x="6326940" y="708094"/>
            <a:ext cx="5158622" cy="857158"/>
          </a:xfrm>
          <a:noFill/>
        </p:spPr>
        <p:txBody>
          <a:bodyPr anchor="t">
            <a:normAutofit/>
          </a:bodyPr>
          <a:lstStyle>
            <a:lvl1pPr marL="0" indent="0" algn="l">
              <a:buNone/>
              <a:defRPr sz="3600" i="0">
                <a:solidFill>
                  <a:srgbClr val="F27954"/>
                </a:solidFill>
                <a:latin typeface="+mn-lt"/>
              </a:defRPr>
            </a:lvl1pPr>
          </a:lstStyle>
          <a:p>
            <a:pPr lvl="0"/>
            <a:r>
              <a:rPr lang="en-US" dirty="0"/>
              <a:t>TITLE</a:t>
            </a:r>
          </a:p>
        </p:txBody>
      </p:sp>
      <p:cxnSp>
        <p:nvCxnSpPr>
          <p:cNvPr id="15" name="Straight Connector 14">
            <a:extLst>
              <a:ext uri="{FF2B5EF4-FFF2-40B4-BE49-F238E27FC236}">
                <a16:creationId xmlns:a16="http://schemas.microsoft.com/office/drawing/2014/main" id="{2FF493DD-D764-1543-AEBF-90D4711E1DEB}"/>
              </a:ext>
            </a:extLst>
          </p:cNvPr>
          <p:cNvCxnSpPr>
            <a:cxnSpLocks/>
          </p:cNvCxnSpPr>
          <p:nvPr userDrawn="1"/>
        </p:nvCxnSpPr>
        <p:spPr>
          <a:xfrm>
            <a:off x="5346936" y="-25722"/>
            <a:ext cx="0" cy="6853558"/>
          </a:xfrm>
          <a:prstGeom prst="line">
            <a:avLst/>
          </a:prstGeom>
          <a:ln w="12700">
            <a:solidFill>
              <a:srgbClr val="F27954"/>
            </a:solidFill>
          </a:ln>
        </p:spPr>
        <p:style>
          <a:lnRef idx="1">
            <a:schemeClr val="accent1"/>
          </a:lnRef>
          <a:fillRef idx="0">
            <a:schemeClr val="accent1"/>
          </a:fillRef>
          <a:effectRef idx="0">
            <a:schemeClr val="accent1"/>
          </a:effectRef>
          <a:fontRef idx="minor">
            <a:schemeClr val="tx1"/>
          </a:fontRef>
        </p:style>
      </p:cxnSp>
      <p:sp>
        <p:nvSpPr>
          <p:cNvPr id="18" name="Text Placeholder 23">
            <a:extLst>
              <a:ext uri="{FF2B5EF4-FFF2-40B4-BE49-F238E27FC236}">
                <a16:creationId xmlns:a16="http://schemas.microsoft.com/office/drawing/2014/main" id="{AE542F0D-4252-7C40-AD55-0302A8BCE5D9}"/>
              </a:ext>
            </a:extLst>
          </p:cNvPr>
          <p:cNvSpPr>
            <a:spLocks noGrp="1"/>
          </p:cNvSpPr>
          <p:nvPr>
            <p:ph type="body" sz="quarter" idx="23" hasCustomPrompt="1"/>
          </p:nvPr>
        </p:nvSpPr>
        <p:spPr>
          <a:xfrm>
            <a:off x="1103474" y="708094"/>
            <a:ext cx="3452394" cy="3433969"/>
          </a:xfrm>
          <a:noFill/>
        </p:spPr>
        <p:txBody>
          <a:bodyPr anchor="t">
            <a:normAutofit/>
          </a:bodyPr>
          <a:lstStyle>
            <a:lvl1pPr marL="0" indent="0" algn="l">
              <a:buNone/>
              <a:defRPr sz="3600" i="0">
                <a:solidFill>
                  <a:srgbClr val="F27954"/>
                </a:solidFill>
                <a:latin typeface="+mn-lt"/>
              </a:defRPr>
            </a:lvl1pPr>
          </a:lstStyle>
          <a:p>
            <a:pPr lvl="0"/>
            <a:r>
              <a:rPr lang="en-US" dirty="0"/>
              <a:t>BULLET POINT SLIDE</a:t>
            </a:r>
          </a:p>
        </p:txBody>
      </p:sp>
      <p:sp>
        <p:nvSpPr>
          <p:cNvPr id="20" name="Text Placeholder 23">
            <a:extLst>
              <a:ext uri="{FF2B5EF4-FFF2-40B4-BE49-F238E27FC236}">
                <a16:creationId xmlns:a16="http://schemas.microsoft.com/office/drawing/2014/main" id="{19F75B0F-4397-6C4F-B20C-8045C0D4A69A}"/>
              </a:ext>
            </a:extLst>
          </p:cNvPr>
          <p:cNvSpPr>
            <a:spLocks noGrp="1"/>
          </p:cNvSpPr>
          <p:nvPr>
            <p:ph type="body" sz="quarter" idx="24" hasCustomPrompt="1"/>
          </p:nvPr>
        </p:nvSpPr>
        <p:spPr>
          <a:xfrm>
            <a:off x="4783395" y="712471"/>
            <a:ext cx="1154422" cy="857158"/>
          </a:xfrm>
          <a:noFill/>
        </p:spPr>
        <p:txBody>
          <a:bodyPr anchor="t">
            <a:normAutofit/>
          </a:bodyPr>
          <a:lstStyle>
            <a:lvl1pPr marL="0" indent="0" algn="ctr">
              <a:buNone/>
              <a:defRPr sz="3600" i="0">
                <a:solidFill>
                  <a:schemeClr val="bg1"/>
                </a:solidFill>
                <a:latin typeface="+mn-lt"/>
              </a:defRPr>
            </a:lvl1pPr>
          </a:lstStyle>
          <a:p>
            <a:pPr lvl="0"/>
            <a:r>
              <a:rPr lang="en-US" dirty="0"/>
              <a:t>1</a:t>
            </a:r>
          </a:p>
        </p:txBody>
      </p:sp>
    </p:spTree>
    <p:extLst>
      <p:ext uri="{BB962C8B-B14F-4D97-AF65-F5344CB8AC3E}">
        <p14:creationId xmlns:p14="http://schemas.microsoft.com/office/powerpoint/2010/main" val="9064452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ur Journey 1">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9DFEFB84-F567-D648-B64F-EE8CC90AA5FD}"/>
              </a:ext>
            </a:extLst>
          </p:cNvPr>
          <p:cNvSpPr txBox="1"/>
          <p:nvPr userDrawn="1"/>
        </p:nvSpPr>
        <p:spPr>
          <a:xfrm>
            <a:off x="4396800" y="809464"/>
            <a:ext cx="3398400" cy="507831"/>
          </a:xfrm>
          <a:prstGeom prst="rect">
            <a:avLst/>
          </a:prstGeom>
          <a:noFill/>
          <a:ln>
            <a:noFill/>
          </a:ln>
        </p:spPr>
        <p:txBody>
          <a:bodyPr wrap="square" rtlCol="0">
            <a:spAutoFit/>
          </a:bodyPr>
          <a:lstStyle/>
          <a:p>
            <a:pPr algn="ctr"/>
            <a:r>
              <a:rPr lang="en-US" sz="2700" spc="150" dirty="0">
                <a:solidFill>
                  <a:schemeClr val="tx2"/>
                </a:solidFill>
                <a:latin typeface="Montserrat Medium" pitchFamily="2" charset="77"/>
                <a:ea typeface="Roboto" panose="02000000000000000000" pitchFamily="2" charset="0"/>
                <a:cs typeface="Poppins Medium" pitchFamily="2" charset="77"/>
              </a:rPr>
              <a:t>OUR TIMELINE</a:t>
            </a:r>
          </a:p>
        </p:txBody>
      </p:sp>
      <p:cxnSp>
        <p:nvCxnSpPr>
          <p:cNvPr id="10" name="Straight Connector 9">
            <a:extLst>
              <a:ext uri="{FF2B5EF4-FFF2-40B4-BE49-F238E27FC236}">
                <a16:creationId xmlns:a16="http://schemas.microsoft.com/office/drawing/2014/main" id="{4C620474-398A-C642-97C5-6FFB0DF43052}"/>
              </a:ext>
            </a:extLst>
          </p:cNvPr>
          <p:cNvCxnSpPr>
            <a:cxnSpLocks/>
          </p:cNvCxnSpPr>
          <p:nvPr/>
        </p:nvCxnSpPr>
        <p:spPr>
          <a:xfrm>
            <a:off x="2718910" y="3448776"/>
            <a:ext cx="947150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B6E4A766-FED1-894B-A889-823A4FF75411}"/>
              </a:ext>
            </a:extLst>
          </p:cNvPr>
          <p:cNvSpPr/>
          <p:nvPr/>
        </p:nvSpPr>
        <p:spPr>
          <a:xfrm>
            <a:off x="2102383" y="2832249"/>
            <a:ext cx="1233055" cy="123305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C08C6878-4402-894E-8E64-73E151411DC6}"/>
              </a:ext>
            </a:extLst>
          </p:cNvPr>
          <p:cNvSpPr/>
          <p:nvPr/>
        </p:nvSpPr>
        <p:spPr>
          <a:xfrm>
            <a:off x="5969765" y="3362570"/>
            <a:ext cx="172412" cy="17241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BBB83E75-E0C9-714E-9E45-509D3F33090F}"/>
              </a:ext>
            </a:extLst>
          </p:cNvPr>
          <p:cNvSpPr/>
          <p:nvPr/>
        </p:nvSpPr>
        <p:spPr>
          <a:xfrm>
            <a:off x="9383674" y="3362570"/>
            <a:ext cx="172412" cy="172412"/>
          </a:xfrm>
          <a:prstGeom prst="ellipse">
            <a:avLst/>
          </a:prstGeom>
          <a:solidFill>
            <a:srgbClr val="76C0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Rectangle 20">
            <a:extLst>
              <a:ext uri="{FF2B5EF4-FFF2-40B4-BE49-F238E27FC236}">
                <a16:creationId xmlns:a16="http://schemas.microsoft.com/office/drawing/2014/main" id="{BE62D4D3-21EB-0349-B504-782647ECA544}"/>
              </a:ext>
            </a:extLst>
          </p:cNvPr>
          <p:cNvSpPr/>
          <p:nvPr/>
        </p:nvSpPr>
        <p:spPr>
          <a:xfrm>
            <a:off x="4956904" y="3803693"/>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19" name="Rectangle 18">
            <a:extLst>
              <a:ext uri="{FF2B5EF4-FFF2-40B4-BE49-F238E27FC236}">
                <a16:creationId xmlns:a16="http://schemas.microsoft.com/office/drawing/2014/main" id="{2E52E7C6-64EF-FA4A-987B-05E44539FB1E}"/>
              </a:ext>
            </a:extLst>
          </p:cNvPr>
          <p:cNvSpPr/>
          <p:nvPr/>
        </p:nvSpPr>
        <p:spPr>
          <a:xfrm>
            <a:off x="8370812"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8" name="Text Placeholder 23">
            <a:extLst>
              <a:ext uri="{FF2B5EF4-FFF2-40B4-BE49-F238E27FC236}">
                <a16:creationId xmlns:a16="http://schemas.microsoft.com/office/drawing/2014/main" id="{E74BB04E-437D-4E46-9A57-B72EEF075E66}"/>
              </a:ext>
            </a:extLst>
          </p:cNvPr>
          <p:cNvSpPr>
            <a:spLocks noGrp="1"/>
          </p:cNvSpPr>
          <p:nvPr userDrawn="1">
            <p:ph type="body" sz="quarter" idx="16" hasCustomPrompt="1"/>
          </p:nvPr>
        </p:nvSpPr>
        <p:spPr>
          <a:xfrm>
            <a:off x="464195" y="444299"/>
            <a:ext cx="5113283" cy="582221"/>
          </a:xfrm>
        </p:spPr>
        <p:txBody>
          <a:bodyPr>
            <a:normAutofit/>
          </a:bodyPr>
          <a:lstStyle>
            <a:lvl1pPr marL="0" indent="0" algn="l">
              <a:buNone/>
              <a:defRPr sz="3600" b="0" i="0">
                <a:solidFill>
                  <a:srgbClr val="595A59"/>
                </a:solidFill>
                <a:latin typeface="+mn-lt"/>
              </a:defRPr>
            </a:lvl1pPr>
          </a:lstStyle>
          <a:p>
            <a:pPr lvl="0"/>
            <a:r>
              <a:rPr lang="en-US" dirty="0"/>
              <a:t>Our Journey</a:t>
            </a:r>
          </a:p>
        </p:txBody>
      </p:sp>
      <p:sp>
        <p:nvSpPr>
          <p:cNvPr id="31" name="Text Placeholder 17">
            <a:extLst>
              <a:ext uri="{FF2B5EF4-FFF2-40B4-BE49-F238E27FC236}">
                <a16:creationId xmlns:a16="http://schemas.microsoft.com/office/drawing/2014/main" id="{CCD767BA-B79C-2543-AA9A-86E634722F0F}"/>
              </a:ext>
            </a:extLst>
          </p:cNvPr>
          <p:cNvSpPr>
            <a:spLocks noGrp="1"/>
          </p:cNvSpPr>
          <p:nvPr userDrawn="1">
            <p:ph type="body" sz="quarter" idx="19" hasCustomPrompt="1"/>
          </p:nvPr>
        </p:nvSpPr>
        <p:spPr>
          <a:xfrm>
            <a:off x="4785825" y="422073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2" name="Text Placeholder 17">
            <a:extLst>
              <a:ext uri="{FF2B5EF4-FFF2-40B4-BE49-F238E27FC236}">
                <a16:creationId xmlns:a16="http://schemas.microsoft.com/office/drawing/2014/main" id="{3BC6FB8B-D15D-3340-8F2D-D5BC2FD4D66F}"/>
              </a:ext>
            </a:extLst>
          </p:cNvPr>
          <p:cNvSpPr>
            <a:spLocks noGrp="1"/>
          </p:cNvSpPr>
          <p:nvPr userDrawn="1">
            <p:ph type="body" sz="quarter" idx="20" hasCustomPrompt="1"/>
          </p:nvPr>
        </p:nvSpPr>
        <p:spPr>
          <a:xfrm>
            <a:off x="8216766" y="1608539"/>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19348E07-20A7-F740-8715-43EB023172A2}"/>
              </a:ext>
            </a:extLst>
          </p:cNvPr>
          <p:cNvSpPr>
            <a:spLocks noGrp="1"/>
          </p:cNvSpPr>
          <p:nvPr userDrawn="1">
            <p:ph type="body" sz="quarter" idx="21" hasCustomPrompt="1"/>
          </p:nvPr>
        </p:nvSpPr>
        <p:spPr>
          <a:xfrm>
            <a:off x="2102383"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START</a:t>
            </a:r>
            <a:endParaRPr lang="en-US" dirty="0"/>
          </a:p>
        </p:txBody>
      </p:sp>
      <p:sp>
        <p:nvSpPr>
          <p:cNvPr id="36" name="Text Placeholder 17">
            <a:extLst>
              <a:ext uri="{FF2B5EF4-FFF2-40B4-BE49-F238E27FC236}">
                <a16:creationId xmlns:a16="http://schemas.microsoft.com/office/drawing/2014/main" id="{BD72605F-29B1-4242-93F3-3F37AA42DC99}"/>
              </a:ext>
            </a:extLst>
          </p:cNvPr>
          <p:cNvSpPr>
            <a:spLocks noGrp="1"/>
          </p:cNvSpPr>
          <p:nvPr>
            <p:ph type="body" sz="quarter" idx="22" hasCustomPrompt="1"/>
          </p:nvPr>
        </p:nvSpPr>
        <p:spPr>
          <a:xfrm>
            <a:off x="4785825" y="2823339"/>
            <a:ext cx="2506226" cy="335052"/>
          </a:xfrm>
        </p:spPr>
        <p:txBody>
          <a:bodyPr/>
          <a:lstStyle>
            <a:lvl1pPr algn="ctr">
              <a:buNone/>
              <a:defRPr sz="2000" b="0" i="0" spc="30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2016</a:t>
            </a:r>
            <a:endParaRPr lang="en-US" dirty="0"/>
          </a:p>
        </p:txBody>
      </p:sp>
      <p:sp>
        <p:nvSpPr>
          <p:cNvPr id="37" name="Text Placeholder 17">
            <a:extLst>
              <a:ext uri="{FF2B5EF4-FFF2-40B4-BE49-F238E27FC236}">
                <a16:creationId xmlns:a16="http://schemas.microsoft.com/office/drawing/2014/main" id="{A04A4060-643D-BB44-93F7-B288E252205D}"/>
              </a:ext>
            </a:extLst>
          </p:cNvPr>
          <p:cNvSpPr>
            <a:spLocks noGrp="1"/>
          </p:cNvSpPr>
          <p:nvPr>
            <p:ph type="body" sz="quarter" idx="23" hasCustomPrompt="1"/>
          </p:nvPr>
        </p:nvSpPr>
        <p:spPr>
          <a:xfrm>
            <a:off x="8216766" y="3843245"/>
            <a:ext cx="2506226" cy="335052"/>
          </a:xfrm>
        </p:spPr>
        <p:txBody>
          <a:bodyPr/>
          <a:lstStyle>
            <a:lvl1pPr algn="ctr">
              <a:buNone/>
              <a:defRPr sz="2000" b="0" i="0" spc="300">
                <a:solidFill>
                  <a:srgbClr val="76C0B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2017</a:t>
            </a:r>
            <a:endParaRPr lang="en-US" dirty="0"/>
          </a:p>
        </p:txBody>
      </p:sp>
      <p:pic>
        <p:nvPicPr>
          <p:cNvPr id="18" name="Picture 17" descr="Background pattern&#10;&#10;Description automatically generated">
            <a:extLst>
              <a:ext uri="{FF2B5EF4-FFF2-40B4-BE49-F238E27FC236}">
                <a16:creationId xmlns:a16="http://schemas.microsoft.com/office/drawing/2014/main" id="{D19155DD-F074-824A-8AAA-AA2BEBACE36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20" name="Group 19">
            <a:extLst>
              <a:ext uri="{FF2B5EF4-FFF2-40B4-BE49-F238E27FC236}">
                <a16:creationId xmlns:a16="http://schemas.microsoft.com/office/drawing/2014/main" id="{4B044EEE-AACA-1842-A0B7-3E39553C52B6}"/>
              </a:ext>
            </a:extLst>
          </p:cNvPr>
          <p:cNvGrpSpPr/>
          <p:nvPr userDrawn="1"/>
        </p:nvGrpSpPr>
        <p:grpSpPr>
          <a:xfrm>
            <a:off x="389965" y="6092742"/>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2BF8E041-4BE7-2249-A6E5-21021A7F93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53955A93-9F91-2046-9098-123F37BF105C}"/>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11F8554B-826B-1945-910B-5F81177D903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587100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Our Journey 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9159BEB2-8918-8740-99A7-553D0D414983}"/>
              </a:ext>
            </a:extLst>
          </p:cNvPr>
          <p:cNvCxnSpPr>
            <a:cxnSpLocks/>
          </p:cNvCxnSpPr>
          <p:nvPr userDrawn="1"/>
        </p:nvCxnSpPr>
        <p:spPr>
          <a:xfrm>
            <a:off x="1588" y="3448776"/>
            <a:ext cx="1218882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Oval 14">
            <a:extLst>
              <a:ext uri="{FF2B5EF4-FFF2-40B4-BE49-F238E27FC236}">
                <a16:creationId xmlns:a16="http://schemas.microsoft.com/office/drawing/2014/main" id="{7D4A19C4-1947-4349-9457-0ACFFBA4FC07}"/>
              </a:ext>
            </a:extLst>
          </p:cNvPr>
          <p:cNvSpPr/>
          <p:nvPr/>
        </p:nvSpPr>
        <p:spPr>
          <a:xfrm>
            <a:off x="6040275" y="3362570"/>
            <a:ext cx="172412" cy="17241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val 8">
            <a:extLst>
              <a:ext uri="{FF2B5EF4-FFF2-40B4-BE49-F238E27FC236}">
                <a16:creationId xmlns:a16="http://schemas.microsoft.com/office/drawing/2014/main" id="{187DE787-8DE7-3C4E-8EB8-423F070D8AFF}"/>
              </a:ext>
            </a:extLst>
          </p:cNvPr>
          <p:cNvSpPr/>
          <p:nvPr/>
        </p:nvSpPr>
        <p:spPr>
          <a:xfrm>
            <a:off x="2626366" y="3362571"/>
            <a:ext cx="172412" cy="17241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Rectangle 18">
            <a:extLst>
              <a:ext uri="{FF2B5EF4-FFF2-40B4-BE49-F238E27FC236}">
                <a16:creationId xmlns:a16="http://schemas.microsoft.com/office/drawing/2014/main" id="{1B55B83A-4FE7-254B-BB23-DA5834F3C561}"/>
              </a:ext>
            </a:extLst>
          </p:cNvPr>
          <p:cNvSpPr/>
          <p:nvPr userDrawn="1"/>
        </p:nvSpPr>
        <p:spPr>
          <a:xfrm>
            <a:off x="5027413" y="1818770"/>
            <a:ext cx="2198135" cy="230832"/>
          </a:xfrm>
          <a:prstGeom prst="rect">
            <a:avLst/>
          </a:prstGeom>
        </p:spPr>
        <p:txBody>
          <a:bodyPr wrap="square">
            <a:spAutoFit/>
          </a:bodyPr>
          <a:lstStyle/>
          <a:p>
            <a:pPr algn="ctr"/>
            <a:r>
              <a:rPr lang="en-US" sz="900" dirty="0">
                <a:solidFill>
                  <a:schemeClr val="tx2"/>
                </a:solidFill>
                <a:latin typeface="Montserrat Medium" pitchFamily="2" charset="77"/>
                <a:ea typeface="Roboto" panose="02000000000000000000" pitchFamily="2" charset="0"/>
                <a:cs typeface="Lato Light" panose="020F0502020204030203" pitchFamily="34" charset="0"/>
              </a:rPr>
              <a:t>Your Title</a:t>
            </a:r>
          </a:p>
        </p:txBody>
      </p:sp>
      <p:sp>
        <p:nvSpPr>
          <p:cNvPr id="21" name="Oval 20">
            <a:extLst>
              <a:ext uri="{FF2B5EF4-FFF2-40B4-BE49-F238E27FC236}">
                <a16:creationId xmlns:a16="http://schemas.microsoft.com/office/drawing/2014/main" id="{C249088C-C99A-C54C-8067-8456BF21657E}"/>
              </a:ext>
            </a:extLst>
          </p:cNvPr>
          <p:cNvSpPr/>
          <p:nvPr/>
        </p:nvSpPr>
        <p:spPr>
          <a:xfrm>
            <a:off x="9393224" y="3362571"/>
            <a:ext cx="172412" cy="172412"/>
          </a:xfrm>
          <a:prstGeom prst="ellipse">
            <a:avLst/>
          </a:prstGeom>
          <a:solidFill>
            <a:srgbClr val="79527B">
              <a:alpha val="8039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2" name="Text Placeholder 17">
            <a:extLst>
              <a:ext uri="{FF2B5EF4-FFF2-40B4-BE49-F238E27FC236}">
                <a16:creationId xmlns:a16="http://schemas.microsoft.com/office/drawing/2014/main" id="{FF92472D-9633-1B41-8BB1-3CE8FDF598FC}"/>
              </a:ext>
            </a:extLst>
          </p:cNvPr>
          <p:cNvSpPr>
            <a:spLocks noGrp="1"/>
          </p:cNvSpPr>
          <p:nvPr userDrawn="1">
            <p:ph type="body" sz="quarter" idx="19" hasCustomPrompt="1"/>
          </p:nvPr>
        </p:nvSpPr>
        <p:spPr>
          <a:xfrm>
            <a:off x="1459184" y="4206951"/>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3" name="Text Placeholder 17">
            <a:extLst>
              <a:ext uri="{FF2B5EF4-FFF2-40B4-BE49-F238E27FC236}">
                <a16:creationId xmlns:a16="http://schemas.microsoft.com/office/drawing/2014/main" id="{4FA104B9-3949-7046-BD33-D672B1459790}"/>
              </a:ext>
            </a:extLst>
          </p:cNvPr>
          <p:cNvSpPr>
            <a:spLocks noGrp="1"/>
          </p:cNvSpPr>
          <p:nvPr userDrawn="1">
            <p:ph type="body" sz="quarter" idx="20" hasCustomPrompt="1"/>
          </p:nvPr>
        </p:nvSpPr>
        <p:spPr>
          <a:xfrm>
            <a:off x="4890125" y="1594752"/>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4" name="Text Placeholder 17">
            <a:extLst>
              <a:ext uri="{FF2B5EF4-FFF2-40B4-BE49-F238E27FC236}">
                <a16:creationId xmlns:a16="http://schemas.microsoft.com/office/drawing/2014/main" id="{4170B2DE-1D76-D746-B4E0-1DF37E4C7538}"/>
              </a:ext>
            </a:extLst>
          </p:cNvPr>
          <p:cNvSpPr>
            <a:spLocks noGrp="1"/>
          </p:cNvSpPr>
          <p:nvPr userDrawn="1">
            <p:ph type="body" sz="quarter" idx="21" hasCustomPrompt="1"/>
          </p:nvPr>
        </p:nvSpPr>
        <p:spPr>
          <a:xfrm>
            <a:off x="8223426" y="4210067"/>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00BAA056-DFBD-584F-9273-7D940103359C}"/>
              </a:ext>
            </a:extLst>
          </p:cNvPr>
          <p:cNvSpPr>
            <a:spLocks noGrp="1"/>
          </p:cNvSpPr>
          <p:nvPr>
            <p:ph type="body" sz="quarter" idx="22" hasCustomPrompt="1"/>
          </p:nvPr>
        </p:nvSpPr>
        <p:spPr>
          <a:xfrm>
            <a:off x="1459184" y="2837148"/>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2018</a:t>
            </a:r>
            <a:endParaRPr lang="en-US" dirty="0"/>
          </a:p>
        </p:txBody>
      </p:sp>
      <p:sp>
        <p:nvSpPr>
          <p:cNvPr id="40" name="Text Placeholder 17">
            <a:extLst>
              <a:ext uri="{FF2B5EF4-FFF2-40B4-BE49-F238E27FC236}">
                <a16:creationId xmlns:a16="http://schemas.microsoft.com/office/drawing/2014/main" id="{6BF9179A-0AB3-E042-BD2E-A24FBC624C6C}"/>
              </a:ext>
            </a:extLst>
          </p:cNvPr>
          <p:cNvSpPr>
            <a:spLocks noGrp="1"/>
          </p:cNvSpPr>
          <p:nvPr>
            <p:ph type="body" sz="quarter" idx="23" hasCustomPrompt="1"/>
          </p:nvPr>
        </p:nvSpPr>
        <p:spPr>
          <a:xfrm>
            <a:off x="4890125" y="3857054"/>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2019</a:t>
            </a:r>
            <a:endParaRPr lang="en-US" dirty="0"/>
          </a:p>
        </p:txBody>
      </p:sp>
      <p:sp>
        <p:nvSpPr>
          <p:cNvPr id="41" name="Text Placeholder 17">
            <a:extLst>
              <a:ext uri="{FF2B5EF4-FFF2-40B4-BE49-F238E27FC236}">
                <a16:creationId xmlns:a16="http://schemas.microsoft.com/office/drawing/2014/main" id="{5D05B818-03D6-0C48-A4A4-879D1B8573FA}"/>
              </a:ext>
            </a:extLst>
          </p:cNvPr>
          <p:cNvSpPr>
            <a:spLocks noGrp="1"/>
          </p:cNvSpPr>
          <p:nvPr>
            <p:ph type="body" sz="quarter" idx="24" hasCustomPrompt="1"/>
          </p:nvPr>
        </p:nvSpPr>
        <p:spPr>
          <a:xfrm>
            <a:off x="8223426" y="2825658"/>
            <a:ext cx="2506226" cy="335052"/>
          </a:xfrm>
        </p:spPr>
        <p:txBody>
          <a:bodyPr/>
          <a:lstStyle>
            <a:lvl1pPr algn="ctr">
              <a:buNone/>
              <a:defRPr sz="2000" b="0" i="0" spc="30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2020</a:t>
            </a:r>
            <a:endParaRPr lang="en-US" dirty="0"/>
          </a:p>
        </p:txBody>
      </p:sp>
      <p:pic>
        <p:nvPicPr>
          <p:cNvPr id="16" name="Picture 15" descr="Background pattern&#10;&#10;Description automatically generated">
            <a:extLst>
              <a:ext uri="{FF2B5EF4-FFF2-40B4-BE49-F238E27FC236}">
                <a16:creationId xmlns:a16="http://schemas.microsoft.com/office/drawing/2014/main" id="{FEA500ED-E573-F44F-8E2D-FBFBCF11C4F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7" name="Group 16">
            <a:extLst>
              <a:ext uri="{FF2B5EF4-FFF2-40B4-BE49-F238E27FC236}">
                <a16:creationId xmlns:a16="http://schemas.microsoft.com/office/drawing/2014/main" id="{647821C4-FFCA-4B41-BFBC-999C33F87F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F2A86F7A-B2DF-2A4C-B0D6-4DE7A55565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6465CF4D-D685-424E-8760-4AE4FE94745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DC4B8C4F-6086-A24D-AD16-5BFBA49C35F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415678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Our Journey 3">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D99EA92-8C6E-B84F-B459-728079F0C1CC}"/>
              </a:ext>
            </a:extLst>
          </p:cNvPr>
          <p:cNvGrpSpPr/>
          <p:nvPr userDrawn="1"/>
        </p:nvGrpSpPr>
        <p:grpSpPr>
          <a:xfrm flipH="1">
            <a:off x="-87112" y="2832249"/>
            <a:ext cx="10088030" cy="1233055"/>
            <a:chOff x="4201590" y="5664497"/>
            <a:chExt cx="20176060" cy="2466109"/>
          </a:xfrm>
        </p:grpSpPr>
        <p:cxnSp>
          <p:nvCxnSpPr>
            <p:cNvPr id="3" name="Straight Connector 2">
              <a:extLst>
                <a:ext uri="{FF2B5EF4-FFF2-40B4-BE49-F238E27FC236}">
                  <a16:creationId xmlns:a16="http://schemas.microsoft.com/office/drawing/2014/main" id="{E7ED26DD-7AEB-9E44-8FF6-C477D8C00C2B}"/>
                </a:ext>
              </a:extLst>
            </p:cNvPr>
            <p:cNvCxnSpPr>
              <a:cxnSpLocks/>
            </p:cNvCxnSpPr>
            <p:nvPr/>
          </p:nvCxnSpPr>
          <p:spPr>
            <a:xfrm>
              <a:off x="5434644" y="6897551"/>
              <a:ext cx="18943006"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Oval 3">
              <a:extLst>
                <a:ext uri="{FF2B5EF4-FFF2-40B4-BE49-F238E27FC236}">
                  <a16:creationId xmlns:a16="http://schemas.microsoft.com/office/drawing/2014/main" id="{40BA1181-B947-D246-AEDB-8D5690586889}"/>
                </a:ext>
              </a:extLst>
            </p:cNvPr>
            <p:cNvSpPr/>
            <p:nvPr/>
          </p:nvSpPr>
          <p:spPr>
            <a:xfrm>
              <a:off x="4201590" y="5664497"/>
              <a:ext cx="2466109" cy="2466109"/>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val 4">
              <a:extLst>
                <a:ext uri="{FF2B5EF4-FFF2-40B4-BE49-F238E27FC236}">
                  <a16:creationId xmlns:a16="http://schemas.microsoft.com/office/drawing/2014/main" id="{93279403-2DD6-294E-8653-2A42ED9EBD96}"/>
                </a:ext>
              </a:extLst>
            </p:cNvPr>
            <p:cNvSpPr/>
            <p:nvPr/>
          </p:nvSpPr>
          <p:spPr>
            <a:xfrm>
              <a:off x="11936354" y="6725140"/>
              <a:ext cx="344824" cy="344824"/>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Oval 5">
              <a:extLst>
                <a:ext uri="{FF2B5EF4-FFF2-40B4-BE49-F238E27FC236}">
                  <a16:creationId xmlns:a16="http://schemas.microsoft.com/office/drawing/2014/main" id="{B1A0B9AD-E1B8-4A47-B627-580D076FD190}"/>
                </a:ext>
              </a:extLst>
            </p:cNvPr>
            <p:cNvSpPr/>
            <p:nvPr/>
          </p:nvSpPr>
          <p:spPr>
            <a:xfrm>
              <a:off x="18764171" y="6725140"/>
              <a:ext cx="344824" cy="34482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grpSp>
      <p:sp>
        <p:nvSpPr>
          <p:cNvPr id="20" name="Text Placeholder 17">
            <a:extLst>
              <a:ext uri="{FF2B5EF4-FFF2-40B4-BE49-F238E27FC236}">
                <a16:creationId xmlns:a16="http://schemas.microsoft.com/office/drawing/2014/main" id="{EE27F43F-5131-7247-81C7-14B1147E8D74}"/>
              </a:ext>
            </a:extLst>
          </p:cNvPr>
          <p:cNvSpPr>
            <a:spLocks noGrp="1"/>
          </p:cNvSpPr>
          <p:nvPr>
            <p:ph type="body" sz="quarter" idx="20" hasCustomPrompt="1"/>
          </p:nvPr>
        </p:nvSpPr>
        <p:spPr>
          <a:xfrm>
            <a:off x="1474900" y="1617548"/>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1" name="Text Placeholder 17">
            <a:extLst>
              <a:ext uri="{FF2B5EF4-FFF2-40B4-BE49-F238E27FC236}">
                <a16:creationId xmlns:a16="http://schemas.microsoft.com/office/drawing/2014/main" id="{FA701368-7F3A-D942-9086-74C5BC9A1AD6}"/>
              </a:ext>
            </a:extLst>
          </p:cNvPr>
          <p:cNvSpPr>
            <a:spLocks noGrp="1"/>
          </p:cNvSpPr>
          <p:nvPr>
            <p:ph type="body" sz="quarter" idx="21" hasCustomPrompt="1"/>
          </p:nvPr>
        </p:nvSpPr>
        <p:spPr>
          <a:xfrm>
            <a:off x="4808201" y="4232863"/>
            <a:ext cx="2506226" cy="1237497"/>
          </a:xfrm>
        </p:spPr>
        <p:txBody>
          <a:bodyPr>
            <a:normAutofit/>
          </a:bodyPr>
          <a:lstStyle>
            <a:lvl1pPr algn="ctr">
              <a:buNone/>
              <a:defRPr sz="20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2" name="Text Placeholder 17">
            <a:extLst>
              <a:ext uri="{FF2B5EF4-FFF2-40B4-BE49-F238E27FC236}">
                <a16:creationId xmlns:a16="http://schemas.microsoft.com/office/drawing/2014/main" id="{19E93A3E-D93B-6746-924C-B809E688CD72}"/>
              </a:ext>
            </a:extLst>
          </p:cNvPr>
          <p:cNvSpPr>
            <a:spLocks noGrp="1"/>
          </p:cNvSpPr>
          <p:nvPr>
            <p:ph type="body" sz="quarter" idx="22" hasCustomPrompt="1"/>
          </p:nvPr>
        </p:nvSpPr>
        <p:spPr>
          <a:xfrm>
            <a:off x="8767864" y="3228214"/>
            <a:ext cx="1233055" cy="441123"/>
          </a:xfrm>
        </p:spPr>
        <p:txBody>
          <a:bodyPr anchor="ctr"/>
          <a:lstStyle>
            <a:lvl1pPr algn="ctr">
              <a:buNone/>
              <a:defRPr sz="20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END</a:t>
            </a:r>
            <a:endParaRPr lang="en-US" dirty="0"/>
          </a:p>
        </p:txBody>
      </p:sp>
      <p:sp>
        <p:nvSpPr>
          <p:cNvPr id="26" name="Text Placeholder 17">
            <a:extLst>
              <a:ext uri="{FF2B5EF4-FFF2-40B4-BE49-F238E27FC236}">
                <a16:creationId xmlns:a16="http://schemas.microsoft.com/office/drawing/2014/main" id="{14EC00ED-B9B5-564F-A2BD-E9361B35ED61}"/>
              </a:ext>
            </a:extLst>
          </p:cNvPr>
          <p:cNvSpPr>
            <a:spLocks noGrp="1"/>
          </p:cNvSpPr>
          <p:nvPr>
            <p:ph type="body" sz="quarter" idx="24" hasCustomPrompt="1"/>
          </p:nvPr>
        </p:nvSpPr>
        <p:spPr>
          <a:xfrm>
            <a:off x="1466515" y="3842694"/>
            <a:ext cx="2506226" cy="335052"/>
          </a:xfrm>
        </p:spPr>
        <p:txBody>
          <a:bodyPr/>
          <a:lstStyle>
            <a:lvl1pPr algn="ctr">
              <a:buNone/>
              <a:defRPr sz="2000" b="0" i="0" spc="30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2021</a:t>
            </a:r>
            <a:endParaRPr lang="en-US" dirty="0"/>
          </a:p>
        </p:txBody>
      </p:sp>
      <p:sp>
        <p:nvSpPr>
          <p:cNvPr id="27" name="Text Placeholder 17">
            <a:extLst>
              <a:ext uri="{FF2B5EF4-FFF2-40B4-BE49-F238E27FC236}">
                <a16:creationId xmlns:a16="http://schemas.microsoft.com/office/drawing/2014/main" id="{3BB708B1-BD9F-3D4B-A3F2-DAAACD7B96FF}"/>
              </a:ext>
            </a:extLst>
          </p:cNvPr>
          <p:cNvSpPr>
            <a:spLocks noGrp="1"/>
          </p:cNvSpPr>
          <p:nvPr>
            <p:ph type="body" sz="quarter" idx="25" hasCustomPrompt="1"/>
          </p:nvPr>
        </p:nvSpPr>
        <p:spPr>
          <a:xfrm>
            <a:off x="4808201" y="2797420"/>
            <a:ext cx="2506226" cy="335052"/>
          </a:xfrm>
        </p:spPr>
        <p:txBody>
          <a:bodyPr/>
          <a:lstStyle>
            <a:lvl1pPr algn="ctr">
              <a:buNone/>
              <a:defRPr sz="2000" b="0" i="0" spc="30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2022</a:t>
            </a:r>
            <a:endParaRPr lang="en-US" dirty="0"/>
          </a:p>
        </p:txBody>
      </p:sp>
      <p:pic>
        <p:nvPicPr>
          <p:cNvPr id="14" name="Picture 13" descr="Background pattern&#10;&#10;Description automatically generated">
            <a:extLst>
              <a:ext uri="{FF2B5EF4-FFF2-40B4-BE49-F238E27FC236}">
                <a16:creationId xmlns:a16="http://schemas.microsoft.com/office/drawing/2014/main" id="{082CB709-4D8E-E341-8325-2586DA07EB1A}"/>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6572759" y="5676171"/>
            <a:ext cx="5564883" cy="1181829"/>
          </a:xfrm>
          <a:prstGeom prst="rect">
            <a:avLst/>
          </a:prstGeom>
        </p:spPr>
      </p:pic>
      <p:grpSp>
        <p:nvGrpSpPr>
          <p:cNvPr id="15" name="Group 14">
            <a:extLst>
              <a:ext uri="{FF2B5EF4-FFF2-40B4-BE49-F238E27FC236}">
                <a16:creationId xmlns:a16="http://schemas.microsoft.com/office/drawing/2014/main" id="{E4F88100-9775-6043-AF0D-E5FACD6E8351}"/>
              </a:ext>
            </a:extLst>
          </p:cNvPr>
          <p:cNvGrpSpPr/>
          <p:nvPr userDrawn="1"/>
        </p:nvGrpSpPr>
        <p:grpSpPr>
          <a:xfrm>
            <a:off x="8448790" y="6057987"/>
            <a:ext cx="3144242" cy="374574"/>
            <a:chOff x="301128" y="6151084"/>
            <a:chExt cx="3144242" cy="374574"/>
          </a:xfrm>
        </p:grpSpPr>
        <p:pic>
          <p:nvPicPr>
            <p:cNvPr id="18" name="Picture 17" descr="Shape&#10;&#10;Description automatically generated with medium confidence">
              <a:extLst>
                <a:ext uri="{FF2B5EF4-FFF2-40B4-BE49-F238E27FC236}">
                  <a16:creationId xmlns:a16="http://schemas.microsoft.com/office/drawing/2014/main" id="{EF5B2C9D-C88B-DB4B-853A-8166BAEADFE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F5A7C803-F231-074F-A79D-59AE40AB6CD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0B238B88-EA73-6D4C-8DA8-E45C24E84C7B}"/>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3343377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1387720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C">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F11884BB-997E-344B-8413-D683F57FB3A0}"/>
              </a:ext>
            </a:extLst>
          </p:cNvPr>
          <p:cNvSpPr/>
          <p:nvPr userDrawn="1"/>
        </p:nvSpPr>
        <p:spPr>
          <a:xfrm>
            <a:off x="1" y="3216492"/>
            <a:ext cx="7588332" cy="244898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pic>
        <p:nvPicPr>
          <p:cNvPr id="11" name="Picture 10" descr="A picture containing text&#10;&#10;Description automatically generated">
            <a:extLst>
              <a:ext uri="{FF2B5EF4-FFF2-40B4-BE49-F238E27FC236}">
                <a16:creationId xmlns:a16="http://schemas.microsoft.com/office/drawing/2014/main" id="{7FC8D39A-AD8A-D84D-B4D3-5FC3D110923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207" y="618245"/>
            <a:ext cx="5768471" cy="2536919"/>
          </a:xfrm>
          <a:prstGeom prst="rect">
            <a:avLst/>
          </a:prstGeom>
        </p:spPr>
      </p:pic>
      <p:sp>
        <p:nvSpPr>
          <p:cNvPr id="12" name="Text Placeholder 23">
            <a:extLst>
              <a:ext uri="{FF2B5EF4-FFF2-40B4-BE49-F238E27FC236}">
                <a16:creationId xmlns:a16="http://schemas.microsoft.com/office/drawing/2014/main" id="{325E3A2F-3B31-374C-8F7E-1CEDCD0B0F45}"/>
              </a:ext>
            </a:extLst>
          </p:cNvPr>
          <p:cNvSpPr>
            <a:spLocks noGrp="1"/>
          </p:cNvSpPr>
          <p:nvPr>
            <p:ph type="body" sz="quarter" idx="15" hasCustomPrompt="1"/>
          </p:nvPr>
        </p:nvSpPr>
        <p:spPr>
          <a:xfrm>
            <a:off x="817349" y="4334105"/>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14" name="Text Placeholder 23">
            <a:extLst>
              <a:ext uri="{FF2B5EF4-FFF2-40B4-BE49-F238E27FC236}">
                <a16:creationId xmlns:a16="http://schemas.microsoft.com/office/drawing/2014/main" id="{DAE6BF58-63A1-9E49-ABC8-7ED221E4AFE0}"/>
              </a:ext>
            </a:extLst>
          </p:cNvPr>
          <p:cNvSpPr>
            <a:spLocks noGrp="1"/>
          </p:cNvSpPr>
          <p:nvPr>
            <p:ph type="body" sz="quarter" idx="16" hasCustomPrompt="1"/>
          </p:nvPr>
        </p:nvSpPr>
        <p:spPr>
          <a:xfrm>
            <a:off x="817349" y="3715582"/>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pic>
        <p:nvPicPr>
          <p:cNvPr id="15" name="Picture 14" descr="Background pattern&#10;&#10;Description automatically generated">
            <a:extLst>
              <a:ext uri="{FF2B5EF4-FFF2-40B4-BE49-F238E27FC236}">
                <a16:creationId xmlns:a16="http://schemas.microsoft.com/office/drawing/2014/main" id="{B36D93A7-1507-064F-8819-990C75B465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9814" t="19121" r="22819" b="-6116"/>
          <a:stretch/>
        </p:blipFill>
        <p:spPr>
          <a:xfrm>
            <a:off x="7883236" y="0"/>
            <a:ext cx="4308763" cy="5844179"/>
          </a:xfrm>
          <a:prstGeom prst="rect">
            <a:avLst/>
          </a:prstGeom>
        </p:spPr>
      </p:pic>
      <p:grpSp>
        <p:nvGrpSpPr>
          <p:cNvPr id="23" name="Group 22">
            <a:extLst>
              <a:ext uri="{FF2B5EF4-FFF2-40B4-BE49-F238E27FC236}">
                <a16:creationId xmlns:a16="http://schemas.microsoft.com/office/drawing/2014/main" id="{015CF2B6-71B6-C144-97B3-85B654F2E8E5}"/>
              </a:ext>
            </a:extLst>
          </p:cNvPr>
          <p:cNvGrpSpPr/>
          <p:nvPr userDrawn="1"/>
        </p:nvGrpSpPr>
        <p:grpSpPr>
          <a:xfrm>
            <a:off x="9274983" y="5918985"/>
            <a:ext cx="2735993" cy="679345"/>
            <a:chOff x="0" y="0"/>
            <a:chExt cx="2301694" cy="571500"/>
          </a:xfrm>
        </p:grpSpPr>
        <p:sp>
          <p:nvSpPr>
            <p:cNvPr id="24" name="Rectangle 23">
              <a:extLst>
                <a:ext uri="{FF2B5EF4-FFF2-40B4-BE49-F238E27FC236}">
                  <a16:creationId xmlns:a16="http://schemas.microsoft.com/office/drawing/2014/main" id="{79643032-E2A4-D844-9FD2-5E25AFF84D9C}"/>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5" name="Picture 24">
              <a:extLst>
                <a:ext uri="{FF2B5EF4-FFF2-40B4-BE49-F238E27FC236}">
                  <a16:creationId xmlns:a16="http://schemas.microsoft.com/office/drawing/2014/main" id="{4F47FE63-EE52-1F4E-9D94-414C0911281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6" name="Rectangle 25">
            <a:extLst>
              <a:ext uri="{FF2B5EF4-FFF2-40B4-BE49-F238E27FC236}">
                <a16:creationId xmlns:a16="http://schemas.microsoft.com/office/drawing/2014/main" id="{2EF4846B-42E7-5548-94E9-53B497BB9DE9}"/>
              </a:ext>
            </a:extLst>
          </p:cNvPr>
          <p:cNvSpPr/>
          <p:nvPr userDrawn="1"/>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379323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3747522"/>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96000" y="3745749"/>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60244" y="399723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65092" y="399732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60244"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65092" y="4741633"/>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803491" y="890151"/>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508290" y="1141725"/>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508290" y="188603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853683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17604" y="3188167"/>
            <a:ext cx="6113604" cy="311047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078396" y="3186394"/>
            <a:ext cx="6113604" cy="311047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2785887" y="330796"/>
            <a:ext cx="6571622" cy="2855598"/>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34847969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_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26407" y="1314782"/>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35208" y="2538715"/>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542640" y="343788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547488" y="3437968"/>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4" name="Text Placeholder 17">
            <a:extLst>
              <a:ext uri="{FF2B5EF4-FFF2-40B4-BE49-F238E27FC236}">
                <a16:creationId xmlns:a16="http://schemas.microsoft.com/office/drawing/2014/main" id="{D724955A-415A-9DD6-6EA1-747F29A816E5}"/>
              </a:ext>
            </a:extLst>
          </p:cNvPr>
          <p:cNvSpPr>
            <a:spLocks noGrp="1"/>
          </p:cNvSpPr>
          <p:nvPr>
            <p:ph type="body" sz="quarter" idx="18" hasCustomPrompt="1"/>
          </p:nvPr>
        </p:nvSpPr>
        <p:spPr>
          <a:xfrm>
            <a:off x="542640"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Text Placeholder 17">
            <a:extLst>
              <a:ext uri="{FF2B5EF4-FFF2-40B4-BE49-F238E27FC236}">
                <a16:creationId xmlns:a16="http://schemas.microsoft.com/office/drawing/2014/main" id="{B892B47E-F8E6-9A41-C337-59BD1F424B8A}"/>
              </a:ext>
            </a:extLst>
          </p:cNvPr>
          <p:cNvSpPr>
            <a:spLocks noGrp="1"/>
          </p:cNvSpPr>
          <p:nvPr>
            <p:ph type="body" sz="quarter" idx="21" hasCustomPrompt="1"/>
          </p:nvPr>
        </p:nvSpPr>
        <p:spPr>
          <a:xfrm>
            <a:off x="6547488" y="4182278"/>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6" name="Rectangle 5">
            <a:extLst>
              <a:ext uri="{FF2B5EF4-FFF2-40B4-BE49-F238E27FC236}">
                <a16:creationId xmlns:a16="http://schemas.microsoft.com/office/drawing/2014/main" id="{CFD65636-F3BF-DE6E-6678-F4DA0C325D6B}"/>
              </a:ext>
            </a:extLst>
          </p:cNvPr>
          <p:cNvSpPr/>
          <p:nvPr userDrawn="1"/>
        </p:nvSpPr>
        <p:spPr>
          <a:xfrm>
            <a:off x="-17604" y="1"/>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23">
            <a:extLst>
              <a:ext uri="{FF2B5EF4-FFF2-40B4-BE49-F238E27FC236}">
                <a16:creationId xmlns:a16="http://schemas.microsoft.com/office/drawing/2014/main" id="{76D8E2EA-E347-ED5A-9929-60F83AA2D7B9}"/>
              </a:ext>
            </a:extLst>
          </p:cNvPr>
          <p:cNvSpPr>
            <a:spLocks noGrp="1"/>
          </p:cNvSpPr>
          <p:nvPr>
            <p:ph type="body" sz="quarter" idx="22" hasCustomPrompt="1"/>
          </p:nvPr>
        </p:nvSpPr>
        <p:spPr>
          <a:xfrm>
            <a:off x="3490686" y="582370"/>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8" name="Text Placeholder 17">
            <a:extLst>
              <a:ext uri="{FF2B5EF4-FFF2-40B4-BE49-F238E27FC236}">
                <a16:creationId xmlns:a16="http://schemas.microsoft.com/office/drawing/2014/main" id="{67AE5EE8-3F03-203C-44FB-16EF87DC9E70}"/>
              </a:ext>
            </a:extLst>
          </p:cNvPr>
          <p:cNvSpPr>
            <a:spLocks noGrp="1"/>
          </p:cNvSpPr>
          <p:nvPr>
            <p:ph type="body" sz="quarter" idx="23" hasCustomPrompt="1"/>
          </p:nvPr>
        </p:nvSpPr>
        <p:spPr>
          <a:xfrm>
            <a:off x="3490686" y="1326680"/>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902CF8DE-4164-37E2-D6C3-4013E41258CE}"/>
              </a:ext>
            </a:extLst>
          </p:cNvPr>
          <p:cNvSpPr/>
          <p:nvPr userDrawn="1"/>
        </p:nvSpPr>
        <p:spPr>
          <a:xfrm>
            <a:off x="-35210" y="5077429"/>
            <a:ext cx="12209605" cy="1223933"/>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Placeholder 17">
            <a:extLst>
              <a:ext uri="{FF2B5EF4-FFF2-40B4-BE49-F238E27FC236}">
                <a16:creationId xmlns:a16="http://schemas.microsoft.com/office/drawing/2014/main" id="{C74CBAD6-C060-CE5F-B5BF-74D27FCFC322}"/>
              </a:ext>
            </a:extLst>
          </p:cNvPr>
          <p:cNvSpPr>
            <a:spLocks noGrp="1"/>
          </p:cNvSpPr>
          <p:nvPr>
            <p:ph type="body" sz="quarter" idx="26" hasCustomPrompt="1"/>
          </p:nvPr>
        </p:nvSpPr>
        <p:spPr>
          <a:xfrm>
            <a:off x="533837"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17">
            <a:extLst>
              <a:ext uri="{FF2B5EF4-FFF2-40B4-BE49-F238E27FC236}">
                <a16:creationId xmlns:a16="http://schemas.microsoft.com/office/drawing/2014/main" id="{05CA5A8F-B467-BBB8-9D16-3DD79DC4A79F}"/>
              </a:ext>
            </a:extLst>
          </p:cNvPr>
          <p:cNvSpPr>
            <a:spLocks noGrp="1"/>
          </p:cNvSpPr>
          <p:nvPr>
            <p:ph type="body" sz="quarter" idx="27" hasCustomPrompt="1"/>
          </p:nvPr>
        </p:nvSpPr>
        <p:spPr>
          <a:xfrm>
            <a:off x="6538685" y="7944925"/>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6" name="Rectangle 25">
            <a:extLst>
              <a:ext uri="{FF2B5EF4-FFF2-40B4-BE49-F238E27FC236}">
                <a16:creationId xmlns:a16="http://schemas.microsoft.com/office/drawing/2014/main" id="{D93B65A7-E2BE-1BD3-2893-672CD22AE917}"/>
              </a:ext>
            </a:extLst>
          </p:cNvPr>
          <p:cNvSpPr/>
          <p:nvPr userDrawn="1"/>
        </p:nvSpPr>
        <p:spPr>
          <a:xfrm>
            <a:off x="-26407" y="3762648"/>
            <a:ext cx="12192000" cy="1326680"/>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 Placeholder 23">
            <a:extLst>
              <a:ext uri="{FF2B5EF4-FFF2-40B4-BE49-F238E27FC236}">
                <a16:creationId xmlns:a16="http://schemas.microsoft.com/office/drawing/2014/main" id="{09CEEB8E-1F27-0E72-D0BF-B2DF80CF9566}"/>
              </a:ext>
            </a:extLst>
          </p:cNvPr>
          <p:cNvSpPr>
            <a:spLocks noGrp="1"/>
          </p:cNvSpPr>
          <p:nvPr>
            <p:ph type="body" sz="quarter" idx="28" hasCustomPrompt="1"/>
          </p:nvPr>
        </p:nvSpPr>
        <p:spPr>
          <a:xfrm>
            <a:off x="3481883" y="434501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9" name="Rectangle 28">
            <a:extLst>
              <a:ext uri="{FF2B5EF4-FFF2-40B4-BE49-F238E27FC236}">
                <a16:creationId xmlns:a16="http://schemas.microsoft.com/office/drawing/2014/main" id="{25446412-15F1-C29A-E437-7D6A8A9F982A}"/>
              </a:ext>
            </a:extLst>
          </p:cNvPr>
          <p:cNvSpPr/>
          <p:nvPr userDrawn="1"/>
        </p:nvSpPr>
        <p:spPr>
          <a:xfrm>
            <a:off x="-35208" y="5630052"/>
            <a:ext cx="12209604" cy="1223933"/>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496582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4068" y="1619337"/>
            <a:ext cx="12165015" cy="522864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5319" y="2707991"/>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602" y="2076638"/>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83823" y="3566496"/>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403" y="271108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880" y="2079734"/>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28101" y="3569592"/>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5088" y="2694676"/>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9371" y="2063323"/>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53592" y="3553181"/>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9366" y="2697772"/>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649" y="2066419"/>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97870" y="3556277"/>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50406583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2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0764" y="1467720"/>
            <a:ext cx="12181235" cy="4632645"/>
            <a:chOff x="0" y="4738255"/>
            <a:chExt cx="15877308"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4804220" y="255637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4808503" y="192502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4832724" y="3414879"/>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748498" y="255947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752781" y="192811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777002" y="3417975"/>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7818267" y="254615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7822550" y="191480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7846771" y="3404660"/>
            <a:ext cx="3024340" cy="177894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2" name="Picture 21" descr="Background pattern&#10;&#10;Description automatically generated">
            <a:extLst>
              <a:ext uri="{FF2B5EF4-FFF2-40B4-BE49-F238E27FC236}">
                <a16:creationId xmlns:a16="http://schemas.microsoft.com/office/drawing/2014/main" id="{9B7AA32D-C8AE-F34E-8CB1-A71A96409C0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3" name="Group 22">
            <a:extLst>
              <a:ext uri="{FF2B5EF4-FFF2-40B4-BE49-F238E27FC236}">
                <a16:creationId xmlns:a16="http://schemas.microsoft.com/office/drawing/2014/main" id="{326AF3E1-C679-4748-BAEE-9510BFC2A8F9}"/>
              </a:ext>
            </a:extLst>
          </p:cNvPr>
          <p:cNvGrpSpPr/>
          <p:nvPr userDrawn="1"/>
        </p:nvGrpSpPr>
        <p:grpSpPr>
          <a:xfrm>
            <a:off x="4480947" y="6257070"/>
            <a:ext cx="3144242" cy="374574"/>
            <a:chOff x="301128" y="6151084"/>
            <a:chExt cx="3144242" cy="374574"/>
          </a:xfrm>
        </p:grpSpPr>
        <p:pic>
          <p:nvPicPr>
            <p:cNvPr id="24" name="Picture 23" descr="Shape&#10;&#10;Description automatically generated with medium confidence">
              <a:extLst>
                <a:ext uri="{FF2B5EF4-FFF2-40B4-BE49-F238E27FC236}">
                  <a16:creationId xmlns:a16="http://schemas.microsoft.com/office/drawing/2014/main" id="{81C2B182-D34F-594D-859C-C6EA7B9EA4F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3BCDAA61-CF49-CE42-9A26-387BE72366D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7A77DDA1-DA86-5A41-8C12-2A17E1B40789}"/>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692912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9799061" cy="2950618"/>
            <a:chOff x="0" y="4738255"/>
            <a:chExt cx="15877308"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13556236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228682973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4760" y="1397635"/>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2257859" y="14390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443935"/>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485370"/>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4778" y="1450185"/>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8781896" y="1491620"/>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4003505"/>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4003505"/>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6825486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1347985" y="999671"/>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1391084" y="1041106"/>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7787" y="1045971"/>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79220" y="1087406"/>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9C3B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9278804" y="1042304"/>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9325922" y="108373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5657" y="3605541"/>
            <a:ext cx="2061046" cy="1706886"/>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8119" y="3605541"/>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8477" y="3605541"/>
            <a:ext cx="2061046" cy="1706886"/>
          </a:xfrm>
        </p:spPr>
        <p:txBody>
          <a:bodyPr/>
          <a:lstStyle>
            <a:lvl1pPr algn="ctr">
              <a:buNone/>
              <a:defRPr sz="2000" b="0" i="0" spc="0">
                <a:solidFill>
                  <a:srgbClr val="595A59"/>
                </a:solidFill>
                <a:latin typeface="Montserrat" pitchFamily="2" charset="77"/>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1" name="Text Placeholder 23">
            <a:extLst>
              <a:ext uri="{FF2B5EF4-FFF2-40B4-BE49-F238E27FC236}">
                <a16:creationId xmlns:a16="http://schemas.microsoft.com/office/drawing/2014/main" id="{C979FF8E-2FF0-A342-B688-0AFAC421133E}"/>
              </a:ext>
            </a:extLst>
          </p:cNvPr>
          <p:cNvSpPr>
            <a:spLocks noGrp="1"/>
          </p:cNvSpPr>
          <p:nvPr>
            <p:ph type="body" sz="quarter" idx="29" hasCustomPrompt="1"/>
          </p:nvPr>
        </p:nvSpPr>
        <p:spPr>
          <a:xfrm>
            <a:off x="10764" y="446202"/>
            <a:ext cx="12181236" cy="669955"/>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4" name="Picture 13" descr="Background pattern&#10;&#10;Description automatically generated">
            <a:extLst>
              <a:ext uri="{FF2B5EF4-FFF2-40B4-BE49-F238E27FC236}">
                <a16:creationId xmlns:a16="http://schemas.microsoft.com/office/drawing/2014/main" id="{DFDF2DE7-B422-D04E-901E-F7FA328C54C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5" name="Group 14">
            <a:extLst>
              <a:ext uri="{FF2B5EF4-FFF2-40B4-BE49-F238E27FC236}">
                <a16:creationId xmlns:a16="http://schemas.microsoft.com/office/drawing/2014/main" id="{C040BCDB-D8E7-8F45-B236-337ECF1F441B}"/>
              </a:ext>
            </a:extLst>
          </p:cNvPr>
          <p:cNvGrpSpPr/>
          <p:nvPr userDrawn="1"/>
        </p:nvGrpSpPr>
        <p:grpSpPr>
          <a:xfrm>
            <a:off x="4480947" y="6257070"/>
            <a:ext cx="3144242" cy="374574"/>
            <a:chOff x="301128" y="6151084"/>
            <a:chExt cx="3144242" cy="374574"/>
          </a:xfrm>
        </p:grpSpPr>
        <p:pic>
          <p:nvPicPr>
            <p:cNvPr id="16" name="Picture 15" descr="Shape&#10;&#10;Description automatically generated with medium confidence">
              <a:extLst>
                <a:ext uri="{FF2B5EF4-FFF2-40B4-BE49-F238E27FC236}">
                  <a16:creationId xmlns:a16="http://schemas.microsoft.com/office/drawing/2014/main" id="{97FEBD70-5E7B-C14A-91D6-7F03CB04110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7" name="Picture 16" descr="Shape&#10;&#10;Description automatically generated with medium confidence">
              <a:extLst>
                <a:ext uri="{FF2B5EF4-FFF2-40B4-BE49-F238E27FC236}">
                  <a16:creationId xmlns:a16="http://schemas.microsoft.com/office/drawing/2014/main" id="{A734B6A7-3279-F54C-AFF7-6E9E028CB47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F05A5859-E4C3-D548-A7FA-37174A79163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14984406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184089" y="1773769"/>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 name="Freeform: Shape 4237">
            <a:extLst>
              <a:ext uri="{FF2B5EF4-FFF2-40B4-BE49-F238E27FC236}">
                <a16:creationId xmlns:a16="http://schemas.microsoft.com/office/drawing/2014/main" id="{D8A1DBA4-C804-2D47-9911-EC8677BC17CE}"/>
              </a:ext>
            </a:extLst>
          </p:cNvPr>
          <p:cNvSpPr/>
          <p:nvPr userDrawn="1"/>
        </p:nvSpPr>
        <p:spPr>
          <a:xfrm>
            <a:off x="3227188"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91639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48401" y="1773769"/>
            <a:ext cx="1519759"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7" name="Freeform: Shape 4238">
            <a:extLst>
              <a:ext uri="{FF2B5EF4-FFF2-40B4-BE49-F238E27FC236}">
                <a16:creationId xmlns:a16="http://schemas.microsoft.com/office/drawing/2014/main" id="{444A958E-CFA7-B64E-92C8-D832683C4A94}"/>
              </a:ext>
            </a:extLst>
          </p:cNvPr>
          <p:cNvSpPr/>
          <p:nvPr userDrawn="1"/>
        </p:nvSpPr>
        <p:spPr>
          <a:xfrm>
            <a:off x="5389834" y="1773769"/>
            <a:ext cx="1433560"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6C0B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019776" y="1773769"/>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9" name="Freeform: Shape 4236">
            <a:extLst>
              <a:ext uri="{FF2B5EF4-FFF2-40B4-BE49-F238E27FC236}">
                <a16:creationId xmlns:a16="http://schemas.microsoft.com/office/drawing/2014/main" id="{F05D8F79-BD65-8347-867D-58A890D1083E}"/>
              </a:ext>
            </a:extLst>
          </p:cNvPr>
          <p:cNvSpPr/>
          <p:nvPr userDrawn="1"/>
        </p:nvSpPr>
        <p:spPr>
          <a:xfrm>
            <a:off x="1066895" y="1773769"/>
            <a:ext cx="1430522"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0" name="Freeform: Shape 4235">
            <a:extLst>
              <a:ext uri="{FF2B5EF4-FFF2-40B4-BE49-F238E27FC236}">
                <a16:creationId xmlns:a16="http://schemas.microsoft.com/office/drawing/2014/main" id="{2F2F1A50-32F6-E84E-B2A8-E09466C954B2}"/>
              </a:ext>
            </a:extLst>
          </p:cNvPr>
          <p:cNvSpPr/>
          <p:nvPr userDrawn="1"/>
        </p:nvSpPr>
        <p:spPr>
          <a:xfrm>
            <a:off x="9675359" y="1773769"/>
            <a:ext cx="1518092" cy="2214649"/>
          </a:xfrm>
          <a:custGeom>
            <a:avLst/>
            <a:gdLst/>
            <a:ahLst/>
            <a:cxnLst>
              <a:cxn ang="3cd4">
                <a:pos x="hc" y="t"/>
              </a:cxn>
              <a:cxn ang="cd2">
                <a:pos x="l" y="vc"/>
              </a:cxn>
              <a:cxn ang="cd4">
                <a:pos x="hc" y="b"/>
              </a:cxn>
              <a:cxn ang="0">
                <a:pos x="r" y="vc"/>
              </a:cxn>
            </a:cxnLst>
            <a:rect l="l" t="t" r="r" b="b"/>
            <a:pathLst>
              <a:path w="912" h="1330">
                <a:moveTo>
                  <a:pt x="455" y="219"/>
                </a:moveTo>
                <a:cubicBezTo>
                  <a:pt x="326" y="219"/>
                  <a:pt x="219" y="325"/>
                  <a:pt x="219" y="455"/>
                </a:cubicBezTo>
                <a:cubicBezTo>
                  <a:pt x="219" y="587"/>
                  <a:pt x="326" y="692"/>
                  <a:pt x="455" y="692"/>
                </a:cubicBezTo>
                <a:cubicBezTo>
                  <a:pt x="586" y="692"/>
                  <a:pt x="692" y="587"/>
                  <a:pt x="692" y="455"/>
                </a:cubicBezTo>
                <a:cubicBezTo>
                  <a:pt x="692" y="325"/>
                  <a:pt x="586" y="219"/>
                  <a:pt x="455" y="219"/>
                </a:cubicBezTo>
                <a:close/>
                <a:moveTo>
                  <a:pt x="455" y="0"/>
                </a:moveTo>
                <a:cubicBezTo>
                  <a:pt x="708" y="0"/>
                  <a:pt x="912" y="203"/>
                  <a:pt x="912" y="455"/>
                </a:cubicBezTo>
                <a:cubicBezTo>
                  <a:pt x="912" y="705"/>
                  <a:pt x="713" y="907"/>
                  <a:pt x="465" y="913"/>
                </a:cubicBezTo>
                <a:lnTo>
                  <a:pt x="465" y="1276"/>
                </a:lnTo>
                <a:cubicBezTo>
                  <a:pt x="476" y="1280"/>
                  <a:pt x="483" y="1289"/>
                  <a:pt x="483" y="1303"/>
                </a:cubicBezTo>
                <a:cubicBezTo>
                  <a:pt x="483" y="1316"/>
                  <a:pt x="471" y="1330"/>
                  <a:pt x="455" y="1330"/>
                </a:cubicBezTo>
                <a:cubicBezTo>
                  <a:pt x="441" y="1330"/>
                  <a:pt x="428" y="1316"/>
                  <a:pt x="428" y="1303"/>
                </a:cubicBezTo>
                <a:cubicBezTo>
                  <a:pt x="428" y="1289"/>
                  <a:pt x="436" y="1280"/>
                  <a:pt x="447" y="1276"/>
                </a:cubicBezTo>
                <a:lnTo>
                  <a:pt x="447" y="913"/>
                </a:lnTo>
                <a:cubicBezTo>
                  <a:pt x="199" y="907"/>
                  <a:pt x="0" y="705"/>
                  <a:pt x="0" y="455"/>
                </a:cubicBezTo>
                <a:cubicBezTo>
                  <a:pt x="0" y="203"/>
                  <a:pt x="203" y="0"/>
                  <a:pt x="45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7511047" y="1773769"/>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13" name="Freeform: Shape 4239">
            <a:extLst>
              <a:ext uri="{FF2B5EF4-FFF2-40B4-BE49-F238E27FC236}">
                <a16:creationId xmlns:a16="http://schemas.microsoft.com/office/drawing/2014/main" id="{C85CF623-BF5F-8445-9C36-B325D84F9DE3}"/>
              </a:ext>
            </a:extLst>
          </p:cNvPr>
          <p:cNvSpPr/>
          <p:nvPr userDrawn="1"/>
        </p:nvSpPr>
        <p:spPr>
          <a:xfrm>
            <a:off x="7558165"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74897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1498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78733"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44746"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9324" y="4353360"/>
            <a:ext cx="2061046" cy="1442322"/>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0" name="Freeform: Shape 4239">
            <a:extLst>
              <a:ext uri="{FF2B5EF4-FFF2-40B4-BE49-F238E27FC236}">
                <a16:creationId xmlns:a16="http://schemas.microsoft.com/office/drawing/2014/main" id="{E253BA23-B768-C040-9224-2910F7AB1B7E}"/>
              </a:ext>
            </a:extLst>
          </p:cNvPr>
          <p:cNvSpPr/>
          <p:nvPr userDrawn="1"/>
        </p:nvSpPr>
        <p:spPr>
          <a:xfrm>
            <a:off x="9714586" y="1773769"/>
            <a:ext cx="1430522"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u="none" strike="noStrike" kern="1200" dirty="0">
              <a:ln>
                <a:noFill/>
              </a:ln>
              <a:latin typeface="Lato Regular" charset="0"/>
              <a:ea typeface="Arial Unicode MS" pitchFamily="2"/>
              <a:cs typeface="Arial Unicode MS" pitchFamily="2"/>
            </a:endParaRPr>
          </a:p>
        </p:txBody>
      </p:sp>
      <p:sp>
        <p:nvSpPr>
          <p:cNvPr id="29" name="Text Placeholder 23">
            <a:extLst>
              <a:ext uri="{FF2B5EF4-FFF2-40B4-BE49-F238E27FC236}">
                <a16:creationId xmlns:a16="http://schemas.microsoft.com/office/drawing/2014/main" id="{98F821B7-EAB6-F546-8E25-040E6E2F35CD}"/>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A9B9AD4A-61C0-2543-9955-1FD63CACEFA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37916804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 SLIDE D">
    <p:spTree>
      <p:nvGrpSpPr>
        <p:cNvPr id="1" name=""/>
        <p:cNvGrpSpPr/>
        <p:nvPr/>
      </p:nvGrpSpPr>
      <p:grpSpPr>
        <a:xfrm>
          <a:off x="0" y="0"/>
          <a:ext cx="0" cy="0"/>
          <a:chOff x="0" y="0"/>
          <a:chExt cx="0" cy="0"/>
        </a:xfrm>
      </p:grpSpPr>
      <p:pic>
        <p:nvPicPr>
          <p:cNvPr id="12" name="Picture 11" descr="A picture containing text&#10;&#10;Description automatically generated">
            <a:extLst>
              <a:ext uri="{FF2B5EF4-FFF2-40B4-BE49-F238E27FC236}">
                <a16:creationId xmlns:a16="http://schemas.microsoft.com/office/drawing/2014/main" id="{69930879-4923-9A44-B11F-FDD1BFB76C3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27047" y="417257"/>
            <a:ext cx="5462697" cy="2402442"/>
          </a:xfrm>
          <a:prstGeom prst="rect">
            <a:avLst/>
          </a:prstGeom>
        </p:spPr>
      </p:pic>
      <p:pic>
        <p:nvPicPr>
          <p:cNvPr id="22" name="Picture 21" descr="Background pattern&#10;&#10;Description automatically generated">
            <a:extLst>
              <a:ext uri="{FF2B5EF4-FFF2-40B4-BE49-F238E27FC236}">
                <a16:creationId xmlns:a16="http://schemas.microsoft.com/office/drawing/2014/main" id="{E7396273-9AA2-0A45-A0F3-4DFF01CCF7D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9462" t="8076" r="-22520" b="14181"/>
          <a:stretch/>
        </p:blipFill>
        <p:spPr>
          <a:xfrm rot="16200000">
            <a:off x="983099" y="1439326"/>
            <a:ext cx="4435575" cy="6401772"/>
          </a:xfrm>
          <a:prstGeom prst="rect">
            <a:avLst/>
          </a:prstGeom>
        </p:spPr>
      </p:pic>
      <p:sp>
        <p:nvSpPr>
          <p:cNvPr id="23" name="Rectangle 22">
            <a:extLst>
              <a:ext uri="{FF2B5EF4-FFF2-40B4-BE49-F238E27FC236}">
                <a16:creationId xmlns:a16="http://schemas.microsoft.com/office/drawing/2014/main" id="{0A614E9F-67CD-0343-BFBC-55E5265494AB}"/>
              </a:ext>
            </a:extLst>
          </p:cNvPr>
          <p:cNvSpPr/>
          <p:nvPr userDrawn="1"/>
        </p:nvSpPr>
        <p:spPr>
          <a:xfrm>
            <a:off x="6117759" y="0"/>
            <a:ext cx="6074241" cy="686525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chemeClr val="bg1"/>
                </a:solidFill>
                <a:effectLst/>
                <a:ea typeface="Calibri" panose="020F0502020204030204" pitchFamily="34" charset="0"/>
                <a:cs typeface="Times New Roman" panose="02020603050405020304" pitchFamily="18" charset="0"/>
              </a:rPr>
              <a:t> </a:t>
            </a:r>
            <a:endParaRPr lang="en-IE" sz="1000" dirty="0">
              <a:solidFill>
                <a:schemeClr val="bg1"/>
              </a:solidFill>
              <a:effectLst/>
              <a:ea typeface="Calibri" panose="020F0502020204030204" pitchFamily="34" charset="0"/>
              <a:cs typeface="Times New Roman" panose="02020603050405020304" pitchFamily="18" charset="0"/>
            </a:endParaRPr>
          </a:p>
        </p:txBody>
      </p:sp>
      <p:grpSp>
        <p:nvGrpSpPr>
          <p:cNvPr id="24" name="Group 23">
            <a:extLst>
              <a:ext uri="{FF2B5EF4-FFF2-40B4-BE49-F238E27FC236}">
                <a16:creationId xmlns:a16="http://schemas.microsoft.com/office/drawing/2014/main" id="{3904BFA0-55A2-8143-A034-7EA9F0F0F069}"/>
              </a:ext>
            </a:extLst>
          </p:cNvPr>
          <p:cNvGrpSpPr/>
          <p:nvPr userDrawn="1"/>
        </p:nvGrpSpPr>
        <p:grpSpPr>
          <a:xfrm>
            <a:off x="0" y="5916805"/>
            <a:ext cx="2735993" cy="679345"/>
            <a:chOff x="0" y="0"/>
            <a:chExt cx="2301694" cy="571500"/>
          </a:xfrm>
        </p:grpSpPr>
        <p:sp>
          <p:nvSpPr>
            <p:cNvPr id="25" name="Rectangle 24">
              <a:extLst>
                <a:ext uri="{FF2B5EF4-FFF2-40B4-BE49-F238E27FC236}">
                  <a16:creationId xmlns:a16="http://schemas.microsoft.com/office/drawing/2014/main" id="{E262865F-A967-C64A-8536-E3A00C672F7A}"/>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26" name="Picture 25">
              <a:extLst>
                <a:ext uri="{FF2B5EF4-FFF2-40B4-BE49-F238E27FC236}">
                  <a16:creationId xmlns:a16="http://schemas.microsoft.com/office/drawing/2014/main" id="{2E39E78D-2847-9749-B72C-25A151CFA94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7" name="Text Placeholder 23">
            <a:extLst>
              <a:ext uri="{FF2B5EF4-FFF2-40B4-BE49-F238E27FC236}">
                <a16:creationId xmlns:a16="http://schemas.microsoft.com/office/drawing/2014/main" id="{DBA97739-CDA3-3B40-9963-F38336E838F9}"/>
              </a:ext>
            </a:extLst>
          </p:cNvPr>
          <p:cNvSpPr>
            <a:spLocks noGrp="1"/>
          </p:cNvSpPr>
          <p:nvPr>
            <p:ph type="body" sz="quarter" idx="15" hasCustomPrompt="1"/>
          </p:nvPr>
        </p:nvSpPr>
        <p:spPr>
          <a:xfrm>
            <a:off x="6586302" y="1494787"/>
            <a:ext cx="5278651" cy="697353"/>
          </a:xfrm>
        </p:spPr>
        <p:txBody>
          <a:bodyPr>
            <a:noAutofit/>
          </a:bodyPr>
          <a:lstStyle>
            <a:lvl1pPr marL="0" indent="0" algn="l">
              <a:buNone/>
              <a:defRPr sz="5400" b="1" baseline="0">
                <a:solidFill>
                  <a:schemeClr val="bg1"/>
                </a:solidFill>
                <a:latin typeface="+mn-lt"/>
              </a:defRPr>
            </a:lvl1pPr>
          </a:lstStyle>
          <a:p>
            <a:pPr lvl="0"/>
            <a:r>
              <a:rPr lang="en-US" dirty="0"/>
              <a:t>POWERPIONT</a:t>
            </a:r>
          </a:p>
        </p:txBody>
      </p:sp>
      <p:sp>
        <p:nvSpPr>
          <p:cNvPr id="28" name="Text Placeholder 23">
            <a:extLst>
              <a:ext uri="{FF2B5EF4-FFF2-40B4-BE49-F238E27FC236}">
                <a16:creationId xmlns:a16="http://schemas.microsoft.com/office/drawing/2014/main" id="{27FF6675-E62F-CD45-8278-53D0205C09F2}"/>
              </a:ext>
            </a:extLst>
          </p:cNvPr>
          <p:cNvSpPr>
            <a:spLocks noGrp="1"/>
          </p:cNvSpPr>
          <p:nvPr>
            <p:ph type="body" sz="quarter" idx="16" hasCustomPrompt="1"/>
          </p:nvPr>
        </p:nvSpPr>
        <p:spPr>
          <a:xfrm>
            <a:off x="6586302" y="876264"/>
            <a:ext cx="5278651" cy="697353"/>
          </a:xfrm>
        </p:spPr>
        <p:txBody>
          <a:bodyPr>
            <a:normAutofit/>
          </a:bodyPr>
          <a:lstStyle>
            <a:lvl1pPr marL="0" indent="0" algn="l">
              <a:buNone/>
              <a:defRPr sz="3600" b="0" i="0">
                <a:solidFill>
                  <a:schemeClr val="bg1"/>
                </a:solidFill>
                <a:latin typeface="+mn-lt"/>
              </a:defRPr>
            </a:lvl1pPr>
          </a:lstStyle>
          <a:p>
            <a:pPr lvl="0"/>
            <a:r>
              <a:rPr lang="en-US" dirty="0"/>
              <a:t>Cover Design 1</a:t>
            </a:r>
          </a:p>
        </p:txBody>
      </p:sp>
      <p:sp>
        <p:nvSpPr>
          <p:cNvPr id="29" name="Rectangle 28">
            <a:extLst>
              <a:ext uri="{FF2B5EF4-FFF2-40B4-BE49-F238E27FC236}">
                <a16:creationId xmlns:a16="http://schemas.microsoft.com/office/drawing/2014/main" id="{8C5618B2-B035-0F48-A014-0081DCCA7413}"/>
              </a:ext>
            </a:extLst>
          </p:cNvPr>
          <p:cNvSpPr/>
          <p:nvPr userDrawn="1"/>
        </p:nvSpPr>
        <p:spPr>
          <a:xfrm>
            <a:off x="6519554" y="5700156"/>
            <a:ext cx="5300429" cy="78847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85544908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1" y="2902370"/>
            <a:ext cx="2340880" cy="3197995"/>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719382" y="2902370"/>
            <a:ext cx="2174902" cy="3188489"/>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916395"/>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3" y="2902370"/>
            <a:ext cx="2131270" cy="3188489"/>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6C0B5"/>
          </a:solidFill>
          <a:ln w="9525" cap="flat">
            <a:noFill/>
            <a:bevel/>
            <a:headEnd/>
            <a:tailEnd/>
          </a:ln>
          <a:effectLst/>
        </p:spPr>
        <p:txBody>
          <a:bodyPr wrap="none" anchor="ctr"/>
          <a:lstStyle/>
          <a:p>
            <a:endParaRPr lang="en-US"/>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366367" y="2902370"/>
            <a:ext cx="2244362" cy="3206449"/>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81D1C5"/>
          </a:solidFill>
          <a:ln w="9525" cap="flat">
            <a:noFill/>
            <a:bevel/>
            <a:headEnd/>
            <a:tailEnd/>
          </a:ln>
          <a:effectLst/>
        </p:spPr>
        <p:txBody>
          <a:bodyPr wrap="none" anchor="ctr"/>
          <a:lstStyle/>
          <a:p>
            <a:endParaRPr lang="en-US"/>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793758" y="2884410"/>
            <a:ext cx="2244362" cy="3206449"/>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no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225351" y="4742537"/>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543460" y="4736287"/>
            <a:ext cx="1890175"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pic>
        <p:nvPicPr>
          <p:cNvPr id="20" name="Picture 19" descr="Background pattern&#10;&#10;Description automatically generated">
            <a:extLst>
              <a:ext uri="{FF2B5EF4-FFF2-40B4-BE49-F238E27FC236}">
                <a16:creationId xmlns:a16="http://schemas.microsoft.com/office/drawing/2014/main" id="{9F42FD05-A835-0F49-B763-180CD8F99CD0}"/>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26A4E538-0F3B-8E49-8D92-77B70D92F030}"/>
              </a:ext>
            </a:extLst>
          </p:cNvPr>
          <p:cNvGrpSpPr/>
          <p:nvPr userDrawn="1"/>
        </p:nvGrpSpPr>
        <p:grpSpPr>
          <a:xfrm>
            <a:off x="4480947" y="6257070"/>
            <a:ext cx="3144242" cy="374574"/>
            <a:chOff x="301128" y="6151084"/>
            <a:chExt cx="3144242" cy="374574"/>
          </a:xfrm>
        </p:grpSpPr>
        <p:pic>
          <p:nvPicPr>
            <p:cNvPr id="22" name="Picture 21" descr="Shape&#10;&#10;Description automatically generated with medium confidence">
              <a:extLst>
                <a:ext uri="{FF2B5EF4-FFF2-40B4-BE49-F238E27FC236}">
                  <a16:creationId xmlns:a16="http://schemas.microsoft.com/office/drawing/2014/main" id="{B01746DB-6733-EF4A-97E8-B81FDCBF8AC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2F775010-5534-1C41-A2CB-FA305565AC5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84CF8697-FDF1-5B4D-BA62-705F8E7C001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405059520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2361364"/>
            <a:ext cx="2989824" cy="413709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7" y="2361364"/>
            <a:ext cx="2880767" cy="413709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463085" y="2361363"/>
            <a:ext cx="2692241" cy="413709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2361363"/>
            <a:ext cx="2692241" cy="4137091"/>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652922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349406"/>
            <a:ext cx="2796283" cy="514904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349407"/>
            <a:ext cx="2796282" cy="5149048"/>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349406"/>
            <a:ext cx="2583359" cy="514904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349406"/>
            <a:ext cx="2692241" cy="514904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251991003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_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240390" y="1846556"/>
            <a:ext cx="2796283" cy="4651898"/>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79527B"/>
          </a:solidFill>
          <a:ln w="9525" cap="flat">
            <a:noFill/>
            <a:bevel/>
            <a:headEnd/>
            <a:tailEnd/>
          </a:ln>
          <a:effectLst/>
        </p:spPr>
        <p:txBody>
          <a:bodyPr wrap="none" anchor="ctr"/>
          <a:lstStyle/>
          <a:p>
            <a:endParaRPr lang="en-US"/>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3420768" y="1856063"/>
            <a:ext cx="2796282" cy="4642391"/>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4D4D4D"/>
          </a:solidFill>
          <a:ln w="9525" cap="flat">
            <a:noFill/>
            <a:bevel/>
            <a:headEnd/>
            <a:tailEnd/>
          </a:ln>
          <a:effectLst/>
        </p:spPr>
        <p:txBody>
          <a:bodyPr wrap="none" anchor="ctr"/>
          <a:lstStyle/>
          <a:p>
            <a:endParaRPr lang="en-US"/>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6571967" y="1846556"/>
            <a:ext cx="2583359" cy="4651898"/>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3AA091"/>
          </a:solidFill>
          <a:ln w="9525" cap="flat">
            <a:noFill/>
            <a:bevel/>
            <a:headEnd/>
            <a:tailEnd/>
          </a:ln>
          <a:effectLst/>
        </p:spPr>
        <p:txBody>
          <a:bodyPr wrap="none" anchor="ctr"/>
          <a:lstStyle/>
          <a:p>
            <a:endParaRPr lang="en-US" dirty="0"/>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45879" y="1846556"/>
            <a:ext cx="2692241" cy="4651898"/>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F27954">
              <a:alpha val="80000"/>
            </a:srgbClr>
          </a:solidFill>
          <a:ln w="9525" cap="flat">
            <a:solidFill>
              <a:srgbClr val="F27954"/>
            </a:solidFill>
            <a:bevel/>
            <a:headEnd/>
            <a:tailEnd/>
          </a:ln>
          <a:effectLst/>
        </p:spPr>
        <p:txBody>
          <a:bodyPr wrap="none" anchor="ctr"/>
          <a:lstStyle/>
          <a:p>
            <a:endParaRPr lang="en-US"/>
          </a:p>
        </p:txBody>
      </p:sp>
      <p:sp>
        <p:nvSpPr>
          <p:cNvPr id="34" name="Text Placeholder 23">
            <a:extLst>
              <a:ext uri="{FF2B5EF4-FFF2-40B4-BE49-F238E27FC236}">
                <a16:creationId xmlns:a16="http://schemas.microsoft.com/office/drawing/2014/main" id="{929DE76E-73B1-9148-AD97-229EAA47B07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414826" y="4757241"/>
            <a:ext cx="1903851"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846121" y="4750991"/>
            <a:ext cx="1921263"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909393" y="4733031"/>
            <a:ext cx="1908506"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955308" y="4733031"/>
            <a:ext cx="1921262" cy="335052"/>
          </a:xfrm>
        </p:spPr>
        <p:txBody>
          <a:bodyP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Tree>
    <p:extLst>
      <p:ext uri="{BB962C8B-B14F-4D97-AF65-F5344CB8AC3E}">
        <p14:creationId xmlns:p14="http://schemas.microsoft.com/office/powerpoint/2010/main" val="128614623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59276244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947279" y="1887157"/>
            <a:ext cx="9327612" cy="2798187"/>
            <a:chOff x="1875859" y="4907106"/>
            <a:chExt cx="19467076"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455901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225117" y="1948195"/>
            <a:ext cx="11256886" cy="2798187"/>
            <a:chOff x="1875856" y="4907106"/>
            <a:chExt cx="19467079"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F9C5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6" y="4984003"/>
              <a:ext cx="4390332" cy="4554600"/>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10030722" y="4984003"/>
              <a:ext cx="4316207" cy="4477703"/>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spTree>
    <p:extLst>
      <p:ext uri="{BB962C8B-B14F-4D97-AF65-F5344CB8AC3E}">
        <p14:creationId xmlns:p14="http://schemas.microsoft.com/office/powerpoint/2010/main" val="28626150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7"/>
            <a:ext cx="9882876" cy="2798187"/>
            <a:chOff x="1875859" y="4907106"/>
            <a:chExt cx="20625932" cy="5839921"/>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79527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9163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81D1C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76C0B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F279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248482" y="10100696"/>
              <a:ext cx="1927131"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357215" y="10100696"/>
              <a:ext cx="1582486"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461705" y="10100696"/>
              <a:ext cx="1454245"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369825" y="10100696"/>
              <a:ext cx="1718740"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196192" y="10100696"/>
              <a:ext cx="2146743" cy="646331"/>
            </a:xfrm>
            <a:prstGeom prst="rect">
              <a:avLst/>
            </a:prstGeom>
            <a:noFill/>
          </p:spPr>
          <p:txBody>
            <a:bodyPr wrap="none" rtlCol="0">
              <a:spAutoFit/>
            </a:bodyPr>
            <a:lstStyle/>
            <a:p>
              <a:pPr algn="ctr"/>
              <a:r>
                <a:rPr lang="en-US"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0"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5"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69"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4"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3" y="4533160"/>
            <a:ext cx="1732731"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6" name="Picture 25" descr="Background pattern&#10;&#10;Description automatically generated">
            <a:extLst>
              <a:ext uri="{FF2B5EF4-FFF2-40B4-BE49-F238E27FC236}">
                <a16:creationId xmlns:a16="http://schemas.microsoft.com/office/drawing/2014/main" id="{3A2E17B6-0C83-4A41-9329-18B37C169E46}"/>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7" name="Group 26">
            <a:extLst>
              <a:ext uri="{FF2B5EF4-FFF2-40B4-BE49-F238E27FC236}">
                <a16:creationId xmlns:a16="http://schemas.microsoft.com/office/drawing/2014/main" id="{AFD3A573-F4E4-B140-9727-FAA9C7F1CA0A}"/>
              </a:ext>
            </a:extLst>
          </p:cNvPr>
          <p:cNvGrpSpPr/>
          <p:nvPr userDrawn="1"/>
        </p:nvGrpSpPr>
        <p:grpSpPr>
          <a:xfrm>
            <a:off x="4480947" y="6257070"/>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7563AD3E-DCCF-704D-B793-981781A099C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20941594-4EF5-0845-9D61-F0F7DEEA638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3" name="Picture 32" descr="Shape&#10;&#10;Description automatically generated with medium confidence">
              <a:extLst>
                <a:ext uri="{FF2B5EF4-FFF2-40B4-BE49-F238E27FC236}">
                  <a16:creationId xmlns:a16="http://schemas.microsoft.com/office/drawing/2014/main" id="{EDF60922-A0C7-BC4E-9066-062DFCB17E0A}"/>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921591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1" y="1840131"/>
            <a:ext cx="10383759" cy="2382415"/>
            <a:chOff x="2122935" y="4949396"/>
            <a:chExt cx="20123405" cy="5001613"/>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5"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7" y="9304679"/>
              <a:ext cx="4216023" cy="646330"/>
            </a:xfrm>
            <a:prstGeom prst="rect">
              <a:avLst/>
            </a:prstGeom>
            <a:noFill/>
          </p:spPr>
          <p:txBody>
            <a:bodyPr wrap="square" rtlCol="0">
              <a:spAutoFit/>
            </a:bodyPr>
            <a:lstStyle/>
            <a:p>
              <a:pPr algn="ctr"/>
              <a:r>
                <a:rPr lang="en-US"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0"/>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5" y="4251141"/>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2" y="4217367"/>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2" y="4202518"/>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2" y="2534899"/>
            <a:ext cx="2106525" cy="1237497"/>
          </a:xfrm>
        </p:spPr>
        <p:txBody>
          <a:bodyPr/>
          <a:lstStyle>
            <a:lvl1pPr algn="ctr">
              <a:buNone/>
              <a:defRPr sz="3600" b="1" i="0" spc="0">
                <a:solidFill>
                  <a:srgbClr val="79527B"/>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7" y="2534899"/>
            <a:ext cx="2106525" cy="1237497"/>
          </a:xfrm>
        </p:spPr>
        <p:txBody>
          <a:bodyPr/>
          <a:lstStyle>
            <a:lvl1pPr algn="ctr">
              <a:buNone/>
              <a:defRPr sz="3600" b="1" i="0" spc="0">
                <a:solidFill>
                  <a:srgbClr val="81D1C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5" y="2534899"/>
            <a:ext cx="2106525" cy="1237497"/>
          </a:xfrm>
        </p:spPr>
        <p:txBody>
          <a:bodyPr/>
          <a:lstStyle>
            <a:lvl1pPr algn="ctr">
              <a:buNone/>
              <a:defRPr sz="3600" b="1" i="0" spc="0">
                <a:solidFill>
                  <a:srgbClr val="F2795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0" y="2534899"/>
            <a:ext cx="2106525" cy="1237497"/>
          </a:xfrm>
        </p:spPr>
        <p:txBody>
          <a:bodyPr/>
          <a:lstStyle>
            <a:lvl1pPr algn="ctr">
              <a:buNone/>
              <a:defRPr sz="3600" b="1" i="0" spc="0">
                <a:solidFill>
                  <a:srgbClr val="916395"/>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6" name="Text Placeholder 23">
            <a:extLst>
              <a:ext uri="{FF2B5EF4-FFF2-40B4-BE49-F238E27FC236}">
                <a16:creationId xmlns:a16="http://schemas.microsoft.com/office/drawing/2014/main" id="{01456C76-F262-BA4E-8DBF-271FB5AB0315}"/>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20" name="Picture 19" descr="Background pattern&#10;&#10;Description automatically generated">
            <a:extLst>
              <a:ext uri="{FF2B5EF4-FFF2-40B4-BE49-F238E27FC236}">
                <a16:creationId xmlns:a16="http://schemas.microsoft.com/office/drawing/2014/main" id="{479E9B88-6DE8-454D-AFD7-A7F97B75CF2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21" name="Group 20">
            <a:extLst>
              <a:ext uri="{FF2B5EF4-FFF2-40B4-BE49-F238E27FC236}">
                <a16:creationId xmlns:a16="http://schemas.microsoft.com/office/drawing/2014/main" id="{AE93F104-83BC-9E4A-864E-7C3470F77C8A}"/>
              </a:ext>
            </a:extLst>
          </p:cNvPr>
          <p:cNvGrpSpPr/>
          <p:nvPr userDrawn="1"/>
        </p:nvGrpSpPr>
        <p:grpSpPr>
          <a:xfrm>
            <a:off x="4480947" y="6257070"/>
            <a:ext cx="3144242" cy="374574"/>
            <a:chOff x="301128" y="6151084"/>
            <a:chExt cx="3144242" cy="374574"/>
          </a:xfrm>
        </p:grpSpPr>
        <p:pic>
          <p:nvPicPr>
            <p:cNvPr id="23" name="Picture 22" descr="Shape&#10;&#10;Description automatically generated with medium confidence">
              <a:extLst>
                <a:ext uri="{FF2B5EF4-FFF2-40B4-BE49-F238E27FC236}">
                  <a16:creationId xmlns:a16="http://schemas.microsoft.com/office/drawing/2014/main" id="{36E8FA08-D740-6B4E-B591-70648AF5ECF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4" name="Picture 23" descr="Shape&#10;&#10;Description automatically generated with medium confidence">
              <a:extLst>
                <a:ext uri="{FF2B5EF4-FFF2-40B4-BE49-F238E27FC236}">
                  <a16:creationId xmlns:a16="http://schemas.microsoft.com/office/drawing/2014/main" id="{76875CC8-01D3-1140-AF8B-7FAF12D26785}"/>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5" name="Picture 24" descr="Shape&#10;&#10;Description automatically generated with medium confidence">
              <a:extLst>
                <a:ext uri="{FF2B5EF4-FFF2-40B4-BE49-F238E27FC236}">
                  <a16:creationId xmlns:a16="http://schemas.microsoft.com/office/drawing/2014/main" id="{BE5579A2-1E31-2045-AF2C-37E51B445440}"/>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37044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2"/>
            <a:ext cx="7491958"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4" y="4167639"/>
            <a:ext cx="2106525"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09" y="2500020"/>
            <a:ext cx="2106525" cy="1237497"/>
          </a:xfrm>
        </p:spPr>
        <p:txBody>
          <a:bodyPr/>
          <a:lstStyle>
            <a:lvl1pPr algn="ctr">
              <a:buNone/>
              <a:defRPr sz="36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7" y="2500020"/>
            <a:ext cx="2106525" cy="1237497"/>
          </a:xfrm>
        </p:spPr>
        <p:txBody>
          <a:bodyPr/>
          <a:lstStyle>
            <a:lvl1pPr algn="ctr">
              <a:buNone/>
              <a:defRPr sz="36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0"/>
            <a:ext cx="2106525" cy="1237497"/>
          </a:xfrm>
        </p:spPr>
        <p:txBody>
          <a:bodyPr/>
          <a:lstStyle>
            <a:lvl1pPr algn="ctr">
              <a:buNone/>
              <a:defRPr sz="36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0" name="Text Placeholder 23">
            <a:extLst>
              <a:ext uri="{FF2B5EF4-FFF2-40B4-BE49-F238E27FC236}">
                <a16:creationId xmlns:a16="http://schemas.microsoft.com/office/drawing/2014/main" id="{BEB2F77E-FE48-FF4C-81F1-260AA71B0618}"/>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pic>
        <p:nvPicPr>
          <p:cNvPr id="15" name="Picture 14" descr="Background pattern&#10;&#10;Description automatically generated">
            <a:extLst>
              <a:ext uri="{FF2B5EF4-FFF2-40B4-BE49-F238E27FC236}">
                <a16:creationId xmlns:a16="http://schemas.microsoft.com/office/drawing/2014/main" id="{46125441-B979-6944-9D51-62A1979A3823}"/>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2588587" y="5666155"/>
            <a:ext cx="5564883" cy="1181829"/>
          </a:xfrm>
          <a:prstGeom prst="rect">
            <a:avLst/>
          </a:prstGeom>
        </p:spPr>
      </p:pic>
      <p:grpSp>
        <p:nvGrpSpPr>
          <p:cNvPr id="16" name="Group 15">
            <a:extLst>
              <a:ext uri="{FF2B5EF4-FFF2-40B4-BE49-F238E27FC236}">
                <a16:creationId xmlns:a16="http://schemas.microsoft.com/office/drawing/2014/main" id="{0127E12F-CA73-E545-B95D-E91AA44745A4}"/>
              </a:ext>
            </a:extLst>
          </p:cNvPr>
          <p:cNvGrpSpPr/>
          <p:nvPr userDrawn="1"/>
        </p:nvGrpSpPr>
        <p:grpSpPr>
          <a:xfrm>
            <a:off x="4480947" y="6257070"/>
            <a:ext cx="3144242" cy="374574"/>
            <a:chOff x="301128" y="6151084"/>
            <a:chExt cx="3144242" cy="374574"/>
          </a:xfrm>
        </p:grpSpPr>
        <p:pic>
          <p:nvPicPr>
            <p:cNvPr id="17" name="Picture 16" descr="Shape&#10;&#10;Description automatically generated with medium confidence">
              <a:extLst>
                <a:ext uri="{FF2B5EF4-FFF2-40B4-BE49-F238E27FC236}">
                  <a16:creationId xmlns:a16="http://schemas.microsoft.com/office/drawing/2014/main" id="{747B0FDE-4EF6-204A-9241-A375276053D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8555014E-6684-DC44-B068-A4A005BC9B3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ADD1C03-6D79-0F46-8093-825F3D360B5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19021076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31185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1BCDD55-1DF7-884A-BB9D-948AA2579F83}"/>
              </a:ext>
            </a:extLst>
          </p:cNvPr>
          <p:cNvGrpSpPr/>
          <p:nvPr userDrawn="1"/>
        </p:nvGrpSpPr>
        <p:grpSpPr>
          <a:xfrm flipH="1">
            <a:off x="8729578" y="863758"/>
            <a:ext cx="3462422" cy="4621568"/>
            <a:chOff x="1333421" y="1575267"/>
            <a:chExt cx="7926559" cy="10580207"/>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a:off x="5564524" y="5167524"/>
              <a:ext cx="1120431" cy="3380949"/>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76C0B5"/>
            </a:solidFill>
            <a:ln>
              <a:noFill/>
            </a:ln>
            <a:effectLst/>
          </p:spPr>
          <p:txBody>
            <a:bodyPr wrap="none" anchor="ctr"/>
            <a:lstStyle/>
            <a:p>
              <a:endParaRPr lang="en-US"/>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a:off x="1333421" y="1575267"/>
              <a:ext cx="3223696" cy="17592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79527B"/>
            </a:solidFill>
            <a:ln>
              <a:noFill/>
            </a:ln>
            <a:effectLst/>
          </p:spPr>
          <p:txBody>
            <a:bodyPr wrap="none" anchor="ctr"/>
            <a:lstStyle/>
            <a:p>
              <a:endParaRPr lang="en-US"/>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a:off x="3933019" y="2543357"/>
              <a:ext cx="2511140" cy="3017301"/>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916395"/>
            </a:solidFill>
            <a:ln>
              <a:noFill/>
            </a:ln>
            <a:effectLst/>
          </p:spPr>
          <p:txBody>
            <a:bodyPr wrap="none" anchor="ctr"/>
            <a:lstStyle/>
            <a:p>
              <a:endParaRPr lang="en-US"/>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a:off x="1333421" y="10386373"/>
              <a:ext cx="3223696" cy="1769101"/>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F27954">
                <a:alpha val="76863"/>
              </a:srgbClr>
            </a:solidFill>
            <a:ln>
              <a:noFill/>
            </a:ln>
            <a:effectLst/>
          </p:spPr>
          <p:txBody>
            <a:bodyPr wrap="none" anchor="ctr"/>
            <a:lstStyle/>
            <a:p>
              <a:endParaRPr lang="en-US"/>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a:off x="3933019" y="8165168"/>
              <a:ext cx="2511140" cy="3012388"/>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1D1C5"/>
            </a:solidFill>
            <a:ln>
              <a:noFill/>
            </a:ln>
            <a:effectLst/>
          </p:spPr>
          <p:txBody>
            <a:bodyPr wrap="none" anchor="ctr"/>
            <a:lstStyle/>
            <a:p>
              <a:endParaRPr lang="en-US"/>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flipH="1">
              <a:off x="6134567"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flipH="1">
              <a:off x="5854458"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flipH="1">
              <a:off x="5569436"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flipH="1">
              <a:off x="5284414"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flipH="1">
              <a:off x="4999393" y="1678463"/>
              <a:ext cx="152341"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flipH="1">
              <a:off x="4719286"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flipH="1">
              <a:off x="4434264"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flipH="1">
              <a:off x="4149243"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flipH="1">
              <a:off x="3864221" y="1678463"/>
              <a:ext cx="152338" cy="4916"/>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a:off x="3603768" y="1678463"/>
              <a:ext cx="127768" cy="44229"/>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flipH="1">
              <a:off x="3412117" y="1830804"/>
              <a:ext cx="98283" cy="108112"/>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a:off x="5716861"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a:off x="6001883"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a:off x="6281993"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a:off x="6567014"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a:off x="6852036"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a:off x="7137058"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a:off x="7422080" y="3924240"/>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a:off x="7702186"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a:off x="7987208" y="3924240"/>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a:off x="8272230" y="3924240"/>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a:off x="6630897"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a:off x="6915919"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a:off x="7200941"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a:off x="7481050"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a:off x="7766072"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a:off x="8051094"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a:off x="8336116"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a:off x="8621138" y="6862914"/>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a:off x="8901244" y="6862914"/>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a:off x="9186266" y="6862914"/>
              <a:ext cx="73714"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a:off x="5716861"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a:off x="6001883"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a:off x="6281993"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a:off x="6567014"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a:off x="6852036"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a:off x="7137058"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a:off x="7422080" y="9663991"/>
              <a:ext cx="142509"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a:off x="7702186"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a:off x="7987208" y="9663991"/>
              <a:ext cx="142512"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a:off x="8272230" y="9663991"/>
              <a:ext cx="78627"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flipH="1">
              <a:off x="6109995"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flipH="1">
              <a:off x="5824973"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flipH="1">
              <a:off x="5544867"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flipH="1">
              <a:off x="5259845"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flipH="1">
              <a:off x="4974823"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flipH="1">
              <a:off x="4689801"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flipH="1">
              <a:off x="4404779" y="12042450"/>
              <a:ext cx="152338"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flipH="1">
              <a:off x="4124670"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flipH="1">
              <a:off x="3839648" y="12042450"/>
              <a:ext cx="152341" cy="4913"/>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a:off x="3593940" y="11988392"/>
              <a:ext cx="108112" cy="54057"/>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noFill/>
            <a:ln w="14400" cap="flat">
              <a:solidFill>
                <a:schemeClr val="bg1">
                  <a:lumMod val="50000"/>
                </a:schemeClr>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H="1" flipV="1">
              <a:off x="3441602" y="11737771"/>
              <a:ext cx="88455" cy="132681"/>
            </a:xfrm>
            <a:prstGeom prst="line">
              <a:avLst/>
            </a:prstGeom>
            <a:noFill/>
            <a:ln w="14400" cap="flat">
              <a:solidFill>
                <a:schemeClr val="bg1">
                  <a:lumMod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a:p>
          </p:txBody>
        </p:sp>
      </p:grpSp>
      <p:sp>
        <p:nvSpPr>
          <p:cNvPr id="88" name="Text Placeholder 17">
            <a:extLst>
              <a:ext uri="{FF2B5EF4-FFF2-40B4-BE49-F238E27FC236}">
                <a16:creationId xmlns:a16="http://schemas.microsoft.com/office/drawing/2014/main" id="{34F0C302-0D8D-5843-989D-B63B49CEDBB6}"/>
              </a:ext>
            </a:extLst>
          </p:cNvPr>
          <p:cNvSpPr>
            <a:spLocks noGrp="1"/>
          </p:cNvSpPr>
          <p:nvPr>
            <p:ph type="body" sz="quarter" idx="18" hasCustomPrompt="1"/>
          </p:nvPr>
        </p:nvSpPr>
        <p:spPr>
          <a:xfrm>
            <a:off x="734715" y="1476869"/>
            <a:ext cx="4312551" cy="4147846"/>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89" name="Rectangle 88">
            <a:extLst>
              <a:ext uri="{FF2B5EF4-FFF2-40B4-BE49-F238E27FC236}">
                <a16:creationId xmlns:a16="http://schemas.microsoft.com/office/drawing/2014/main" id="{FB45A437-6B55-9146-AED4-CA97F69F3CC4}"/>
              </a:ext>
            </a:extLst>
          </p:cNvPr>
          <p:cNvSpPr/>
          <p:nvPr userDrawn="1"/>
        </p:nvSpPr>
        <p:spPr>
          <a:xfrm>
            <a:off x="818862" y="1340326"/>
            <a:ext cx="792000" cy="21410"/>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ontserrat Light" charset="0"/>
            </a:endParaRPr>
          </a:p>
        </p:txBody>
      </p:sp>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734715" y="642972"/>
            <a:ext cx="4308887" cy="582221"/>
          </a:xfrm>
        </p:spPr>
        <p:txBody>
          <a:bodyPr>
            <a:normAutofit/>
          </a:bodyPr>
          <a:lstStyle>
            <a:lvl1pPr marL="0" indent="0" algn="l">
              <a:buNone/>
              <a:defRPr sz="3600" b="0" i="0">
                <a:solidFill>
                  <a:srgbClr val="595A59"/>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p:ph type="body" sz="quarter" idx="20" hasCustomPrompt="1"/>
          </p:nvPr>
        </p:nvSpPr>
        <p:spPr>
          <a:xfrm>
            <a:off x="5383587" y="2953714"/>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p:ph type="body" sz="quarter" idx="22" hasCustomPrompt="1"/>
          </p:nvPr>
        </p:nvSpPr>
        <p:spPr>
          <a:xfrm>
            <a:off x="6505378" y="70699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p:ph type="body" sz="quarter" idx="24" hasCustomPrompt="1"/>
          </p:nvPr>
        </p:nvSpPr>
        <p:spPr>
          <a:xfrm>
            <a:off x="6667059" y="525270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p:ph type="body" sz="quarter" idx="26" hasCustomPrompt="1"/>
          </p:nvPr>
        </p:nvSpPr>
        <p:spPr>
          <a:xfrm>
            <a:off x="5731325" y="4198813"/>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p:ph type="body" sz="quarter" idx="28" hasCustomPrompt="1"/>
          </p:nvPr>
        </p:nvSpPr>
        <p:spPr>
          <a:xfrm>
            <a:off x="5779230" y="1711325"/>
            <a:ext cx="2219219" cy="442320"/>
          </a:xfrm>
        </p:spPr>
        <p:txBody>
          <a:bodyPr>
            <a:normAutofit/>
          </a:bodyPr>
          <a:lstStyle>
            <a:lvl1pPr marL="0" indent="0" algn="r">
              <a:buNone/>
              <a:defRPr sz="2200" b="1" i="0">
                <a:solidFill>
                  <a:srgbClr val="595A59"/>
                </a:solidFill>
                <a:latin typeface="+mn-lt"/>
              </a:defRPr>
            </a:lvl1pPr>
          </a:lstStyle>
          <a:p>
            <a:pPr lvl="0"/>
            <a:r>
              <a:rPr lang="en-US" dirty="0"/>
              <a:t>Title</a:t>
            </a:r>
          </a:p>
        </p:txBody>
      </p:sp>
      <p:pic>
        <p:nvPicPr>
          <p:cNvPr id="75" name="Picture 74" descr="Background pattern&#10;&#10;Description automatically generated">
            <a:extLst>
              <a:ext uri="{FF2B5EF4-FFF2-40B4-BE49-F238E27FC236}">
                <a16:creationId xmlns:a16="http://schemas.microsoft.com/office/drawing/2014/main" id="{2C9ACBC7-24B1-C444-9224-434275C1A3F8}"/>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76" name="Group 75">
            <a:extLst>
              <a:ext uri="{FF2B5EF4-FFF2-40B4-BE49-F238E27FC236}">
                <a16:creationId xmlns:a16="http://schemas.microsoft.com/office/drawing/2014/main" id="{D64F2DB8-459C-704C-A786-40E72B4290B2}"/>
              </a:ext>
            </a:extLst>
          </p:cNvPr>
          <p:cNvGrpSpPr/>
          <p:nvPr userDrawn="1"/>
        </p:nvGrpSpPr>
        <p:grpSpPr>
          <a:xfrm>
            <a:off x="389965" y="6092742"/>
            <a:ext cx="3144242" cy="374574"/>
            <a:chOff x="301128" y="6151084"/>
            <a:chExt cx="3144242" cy="374574"/>
          </a:xfrm>
        </p:grpSpPr>
        <p:pic>
          <p:nvPicPr>
            <p:cNvPr id="79" name="Picture 78" descr="Shape&#10;&#10;Description automatically generated with medium confidence">
              <a:extLst>
                <a:ext uri="{FF2B5EF4-FFF2-40B4-BE49-F238E27FC236}">
                  <a16:creationId xmlns:a16="http://schemas.microsoft.com/office/drawing/2014/main" id="{03FC1F4D-6043-3E48-8C8E-4CE00785D89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80" name="Picture 79" descr="Shape&#10;&#10;Description automatically generated with medium confidence">
              <a:extLst>
                <a:ext uri="{FF2B5EF4-FFF2-40B4-BE49-F238E27FC236}">
                  <a16:creationId xmlns:a16="http://schemas.microsoft.com/office/drawing/2014/main" id="{41BD9014-E1B3-7649-8D5C-9DEAA17B4F7D}"/>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81" name="Picture 80" descr="Shape&#10;&#10;Description automatically generated with medium confidence">
              <a:extLst>
                <a:ext uri="{FF2B5EF4-FFF2-40B4-BE49-F238E27FC236}">
                  <a16:creationId xmlns:a16="http://schemas.microsoft.com/office/drawing/2014/main" id="{0F97C3EE-A966-BD42-B950-50D2A0785CB8}"/>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58253129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3"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79527B"/>
          </a:solidFill>
          <a:ln w="9525" cap="flat">
            <a:noFill/>
            <a:bevel/>
            <a:headEnd/>
            <a:tailEnd/>
          </a:ln>
          <a:effectLst/>
        </p:spPr>
        <p:txBody>
          <a:bodyPr wrap="none" anchor="ctr"/>
          <a:lstStyle/>
          <a:p>
            <a:endParaRPr lang="en-US"/>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4"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916395"/>
          </a:solidFill>
          <a:ln w="9525" cap="flat">
            <a:noFill/>
            <a:bevel/>
            <a:headEnd/>
            <a:tailEnd/>
          </a:ln>
          <a:effectLst/>
        </p:spPr>
        <p:txBody>
          <a:bodyPr wrap="none" anchor="ctr"/>
          <a:lstStyle/>
          <a:p>
            <a:endParaRPr lang="en-US"/>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8"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81D1C5"/>
          </a:solidFill>
          <a:ln w="9525" cap="flat">
            <a:noFill/>
            <a:bevel/>
            <a:headEnd/>
            <a:tailEnd/>
          </a:ln>
          <a:effectLst/>
        </p:spPr>
        <p:txBody>
          <a:bodyPr wrap="none" anchor="ctr"/>
          <a:lstStyle/>
          <a:p>
            <a:endParaRPr lang="en-US"/>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27" y="1536112"/>
            <a:ext cx="2690842"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76C0B5"/>
          </a:solidFill>
          <a:ln w="9525" cap="flat">
            <a:noFill/>
            <a:bevel/>
            <a:headEnd/>
            <a:tailEnd/>
          </a:ln>
          <a:effectLst/>
        </p:spPr>
        <p:txBody>
          <a:bodyPr wrap="none" anchor="ctr"/>
          <a:lstStyle/>
          <a:p>
            <a:endParaRPr lang="en-US"/>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F27954"/>
          </a:solidFill>
          <a:ln w="9525" cap="flat">
            <a:noFill/>
            <a:bevel/>
            <a:headEnd/>
            <a:tailEnd/>
          </a:ln>
          <a:effectLst/>
        </p:spPr>
        <p:txBody>
          <a:bodyPr wrap="none" anchor="ctr"/>
          <a:lstStyle/>
          <a:p>
            <a:endParaRPr lang="en-US"/>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2"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79527B"/>
          </a:solidFill>
          <a:ln w="9525" cap="flat">
            <a:noFill/>
            <a:bevel/>
            <a:headEnd/>
            <a:tailEnd/>
          </a:ln>
          <a:effectLst/>
        </p:spPr>
        <p:txBody>
          <a:bodyPr wrap="none" anchor="ctr"/>
          <a:lstStyle/>
          <a:p>
            <a:endParaRPr lang="en-US"/>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7" y="4495568"/>
            <a:ext cx="791702"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81D1C5"/>
          </a:solidFill>
          <a:ln w="9525" cap="flat">
            <a:noFill/>
            <a:bevel/>
            <a:headEnd/>
            <a:tailEnd/>
          </a:ln>
          <a:effectLst/>
        </p:spPr>
        <p:txBody>
          <a:bodyPr wrap="none" anchor="ctr"/>
          <a:lstStyle/>
          <a:p>
            <a:endParaRPr lang="en-US"/>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6" y="1342899"/>
            <a:ext cx="791702"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F27954"/>
          </a:solidFill>
          <a:ln w="9525" cap="flat">
            <a:noFill/>
            <a:bevel/>
            <a:headEnd/>
            <a:tailEnd/>
          </a:ln>
          <a:effectLst/>
        </p:spPr>
        <p:txBody>
          <a:bodyPr wrap="none" anchor="ctr"/>
          <a:lstStyle/>
          <a:p>
            <a:endParaRPr lang="en-US"/>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p:nvSpPr>
        <p:spPr bwMode="auto">
          <a:xfrm>
            <a:off x="8058164" y="2400858"/>
            <a:ext cx="786989"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916395"/>
          </a:solidFill>
          <a:ln w="9525" cap="flat">
            <a:noFill/>
            <a:bevel/>
            <a:headEnd/>
            <a:tailEnd/>
          </a:ln>
          <a:effectLst/>
        </p:spPr>
        <p:txBody>
          <a:bodyPr wrap="none" anchor="ctr"/>
          <a:lstStyle/>
          <a:p>
            <a:endParaRPr lang="en-US"/>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0" y="1609156"/>
            <a:ext cx="786989"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76C0B5"/>
          </a:solidFill>
          <a:ln w="9525" cap="flat">
            <a:noFill/>
            <a:bevel/>
            <a:headEnd/>
            <a:tailEnd/>
          </a:ln>
          <a:effectLst/>
        </p:spPr>
        <p:txBody>
          <a:bodyPr wrap="none" anchor="ctr"/>
          <a:lstStyle/>
          <a:p>
            <a:endParaRPr lang="en-US"/>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5"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4"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899"/>
            <a:ext cx="213096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68" y="2446428"/>
            <a:ext cx="2333958"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2" y="2214208"/>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4" name="Text Placeholder 17">
            <a:extLst>
              <a:ext uri="{FF2B5EF4-FFF2-40B4-BE49-F238E27FC236}">
                <a16:creationId xmlns:a16="http://schemas.microsoft.com/office/drawing/2014/main" id="{43222CA0-2E78-6A40-979E-1DAE10272C71}"/>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pic>
        <p:nvPicPr>
          <p:cNvPr id="32" name="Picture 31" descr="Background pattern&#10;&#10;Description automatically generated">
            <a:extLst>
              <a:ext uri="{FF2B5EF4-FFF2-40B4-BE49-F238E27FC236}">
                <a16:creationId xmlns:a16="http://schemas.microsoft.com/office/drawing/2014/main" id="{86082134-F67D-1B43-B573-E83A85ABF2E7}"/>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34" name="Group 33">
            <a:extLst>
              <a:ext uri="{FF2B5EF4-FFF2-40B4-BE49-F238E27FC236}">
                <a16:creationId xmlns:a16="http://schemas.microsoft.com/office/drawing/2014/main" id="{CC0FF58B-0A14-4541-9BFA-8940EC5B8047}"/>
              </a:ext>
            </a:extLst>
          </p:cNvPr>
          <p:cNvGrpSpPr/>
          <p:nvPr userDrawn="1"/>
        </p:nvGrpSpPr>
        <p:grpSpPr>
          <a:xfrm>
            <a:off x="389965" y="6092742"/>
            <a:ext cx="3144242" cy="374574"/>
            <a:chOff x="301128" y="6151084"/>
            <a:chExt cx="3144242" cy="374574"/>
          </a:xfrm>
        </p:grpSpPr>
        <p:pic>
          <p:nvPicPr>
            <p:cNvPr id="37" name="Picture 36" descr="Shape&#10;&#10;Description automatically generated with medium confidence">
              <a:extLst>
                <a:ext uri="{FF2B5EF4-FFF2-40B4-BE49-F238E27FC236}">
                  <a16:creationId xmlns:a16="http://schemas.microsoft.com/office/drawing/2014/main" id="{7C5FF409-16BF-DA45-B703-C9A7A027EF1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8" name="Picture 37" descr="Shape&#10;&#10;Description automatically generated with medium confidence">
              <a:extLst>
                <a:ext uri="{FF2B5EF4-FFF2-40B4-BE49-F238E27FC236}">
                  <a16:creationId xmlns:a16="http://schemas.microsoft.com/office/drawing/2014/main" id="{BF661B42-ABAD-AD4E-98C2-D6BF9AB3A953}"/>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9" name="Picture 38" descr="Shape&#10;&#10;Description automatically generated with medium confidence">
              <a:extLst>
                <a:ext uri="{FF2B5EF4-FFF2-40B4-BE49-F238E27FC236}">
                  <a16:creationId xmlns:a16="http://schemas.microsoft.com/office/drawing/2014/main" id="{842A0DF2-226F-1945-8C73-70D512F2B907}"/>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40" name="Text Placeholder 17">
            <a:extLst>
              <a:ext uri="{FF2B5EF4-FFF2-40B4-BE49-F238E27FC236}">
                <a16:creationId xmlns:a16="http://schemas.microsoft.com/office/drawing/2014/main" id="{4C27E1F7-AB4B-8248-A351-91D3BC13370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21D5E517-A4FB-344E-9AFB-933FD5A1B05C}"/>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700D390C-DEFF-7B4C-9752-5D3269B62BC5}"/>
              </a:ext>
            </a:extLst>
          </p:cNvPr>
          <p:cNvSpPr>
            <a:spLocks noGrp="1"/>
          </p:cNvSpPr>
          <p:nvPr>
            <p:ph type="body" sz="quarter" idx="37" hasCustomPrompt="1"/>
          </p:nvPr>
        </p:nvSpPr>
        <p:spPr>
          <a:xfrm>
            <a:off x="8119887"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7BCFCD34-BCDB-0E4B-ACDE-FDA7D0D42A49}"/>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Tree>
    <p:extLst>
      <p:ext uri="{BB962C8B-B14F-4D97-AF65-F5344CB8AC3E}">
        <p14:creationId xmlns:p14="http://schemas.microsoft.com/office/powerpoint/2010/main" val="35077142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6" y="429619"/>
            <a:ext cx="4308887" cy="582221"/>
          </a:xfrm>
        </p:spPr>
        <p:txBody>
          <a:bodyPr>
            <a:normAutofit/>
          </a:bodyPr>
          <a:lstStyle>
            <a:lvl1pPr marL="0" indent="0" algn="l">
              <a:buNone/>
              <a:defRPr sz="3600" b="0" i="0">
                <a:solidFill>
                  <a:srgbClr val="595A59"/>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p:nvSpPr>
        <p:spPr>
          <a:xfrm>
            <a:off x="2089889" y="2141094"/>
            <a:ext cx="2664102" cy="2664102"/>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D30D462-B88D-4645-A255-F2108DEBADF2}"/>
              </a:ext>
            </a:extLst>
          </p:cNvPr>
          <p:cNvSpPr/>
          <p:nvPr/>
        </p:nvSpPr>
        <p:spPr>
          <a:xfrm>
            <a:off x="4385115" y="2141094"/>
            <a:ext cx="2664102" cy="2664102"/>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9030B4BB-AEAA-B74F-9C0C-375C2CEE4D88}"/>
              </a:ext>
            </a:extLst>
          </p:cNvPr>
          <p:cNvSpPr/>
          <p:nvPr/>
        </p:nvSpPr>
        <p:spPr>
          <a:xfrm>
            <a:off x="6680341" y="2141094"/>
            <a:ext cx="2664102" cy="2664102"/>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29A6A2A1-61AE-EA42-82A0-137FB4195E3E}"/>
              </a:ext>
            </a:extLst>
          </p:cNvPr>
          <p:cNvSpPr/>
          <p:nvPr/>
        </p:nvSpPr>
        <p:spPr>
          <a:xfrm>
            <a:off x="8975567" y="2141094"/>
            <a:ext cx="2664102" cy="2664102"/>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A9116FB9-51EC-4D4B-AECA-B8C5CE39EA90}"/>
              </a:ext>
            </a:extLst>
          </p:cNvPr>
          <p:cNvSpPr/>
          <p:nvPr/>
        </p:nvSpPr>
        <p:spPr>
          <a:xfrm>
            <a:off x="2458765" y="1698686"/>
            <a:ext cx="1268168" cy="1268168"/>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4DAB1F1D-D494-B64C-B788-EA224F69D000}"/>
              </a:ext>
            </a:extLst>
          </p:cNvPr>
          <p:cNvSpPr/>
          <p:nvPr/>
        </p:nvSpPr>
        <p:spPr>
          <a:xfrm>
            <a:off x="4753991" y="1698686"/>
            <a:ext cx="1268168" cy="1268168"/>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7" y="1698686"/>
            <a:ext cx="1268168" cy="1268168"/>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1602613E-7EEE-C347-90CD-3FD01C4F925E}"/>
              </a:ext>
            </a:extLst>
          </p:cNvPr>
          <p:cNvSpPr/>
          <p:nvPr/>
        </p:nvSpPr>
        <p:spPr>
          <a:xfrm>
            <a:off x="9344443" y="1698686"/>
            <a:ext cx="1268168" cy="1268168"/>
          </a:xfrm>
          <a:prstGeom prst="ellipse">
            <a:avLst/>
          </a:prstGeom>
          <a:solidFill>
            <a:srgbClr val="916395">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4626D483-2F4C-9149-AE75-A1DB204AF180}"/>
              </a:ext>
            </a:extLst>
          </p:cNvPr>
          <p:cNvSpPr/>
          <p:nvPr/>
        </p:nvSpPr>
        <p:spPr>
          <a:xfrm>
            <a:off x="7155971" y="1805439"/>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5CC52548-81E9-E848-ACC2-147DFAA24991}"/>
              </a:ext>
            </a:extLst>
          </p:cNvPr>
          <p:cNvSpPr/>
          <p:nvPr/>
        </p:nvSpPr>
        <p:spPr>
          <a:xfrm>
            <a:off x="9451197"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615F96DE-6B77-E34D-972D-58623A9BC87D}"/>
              </a:ext>
            </a:extLst>
          </p:cNvPr>
          <p:cNvSpPr/>
          <p:nvPr/>
        </p:nvSpPr>
        <p:spPr>
          <a:xfrm>
            <a:off x="3435379" y="4279578"/>
            <a:ext cx="879736" cy="879735"/>
          </a:xfrm>
          <a:prstGeom prst="ellipse">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94673B41-433E-E44D-900C-5050C967F29E}"/>
              </a:ext>
            </a:extLst>
          </p:cNvPr>
          <p:cNvSpPr/>
          <p:nvPr/>
        </p:nvSpPr>
        <p:spPr>
          <a:xfrm>
            <a:off x="5798873" y="4279578"/>
            <a:ext cx="879736" cy="879735"/>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64773E4C-32A9-DB4E-BCDC-F968258A12B8}"/>
              </a:ext>
            </a:extLst>
          </p:cNvPr>
          <p:cNvSpPr/>
          <p:nvPr/>
        </p:nvSpPr>
        <p:spPr>
          <a:xfrm>
            <a:off x="8095831" y="4279578"/>
            <a:ext cx="879736" cy="879735"/>
          </a:xfrm>
          <a:prstGeom prst="ellipse">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FF264980-2C35-3447-8873-1AA9114E2FDB}"/>
              </a:ext>
            </a:extLst>
          </p:cNvPr>
          <p:cNvSpPr/>
          <p:nvPr/>
        </p:nvSpPr>
        <p:spPr>
          <a:xfrm>
            <a:off x="10526240" y="4279578"/>
            <a:ext cx="879736" cy="879735"/>
          </a:xfrm>
          <a:prstGeom prst="ellipse">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79527B"/>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8" y="1949503"/>
            <a:ext cx="695250" cy="734798"/>
          </a:xfrm>
        </p:spPr>
        <p:txBody>
          <a:bodyPr/>
          <a:lstStyle>
            <a:lvl1pPr algn="ctr">
              <a:buNone/>
              <a:defRPr sz="4800" b="1" i="0" spc="0">
                <a:solidFill>
                  <a:srgbClr val="81D1C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F2795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userDrawn="1">
            <p:ph type="body" sz="quarter" idx="37" hasCustomPrompt="1"/>
          </p:nvPr>
        </p:nvSpPr>
        <p:spPr>
          <a:xfrm>
            <a:off x="9655000" y="1965457"/>
            <a:ext cx="695250" cy="734798"/>
          </a:xfrm>
        </p:spPr>
        <p:txBody>
          <a:bodyPr/>
          <a:lstStyle>
            <a:lvl1pPr algn="ctr">
              <a:buNone/>
              <a:defRPr sz="4800" b="1" i="0" spc="0">
                <a:solidFill>
                  <a:srgbClr val="916395"/>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5"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0"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7" y="310273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pic>
        <p:nvPicPr>
          <p:cNvPr id="30" name="Picture 29" descr="Background pattern&#10;&#10;Description automatically generated">
            <a:extLst>
              <a:ext uri="{FF2B5EF4-FFF2-40B4-BE49-F238E27FC236}">
                <a16:creationId xmlns:a16="http://schemas.microsoft.com/office/drawing/2014/main" id="{06186F3B-2AFF-4346-942C-585AF26F9B9E}"/>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grpSp>
        <p:nvGrpSpPr>
          <p:cNvPr id="49" name="Group 48">
            <a:extLst>
              <a:ext uri="{FF2B5EF4-FFF2-40B4-BE49-F238E27FC236}">
                <a16:creationId xmlns:a16="http://schemas.microsoft.com/office/drawing/2014/main" id="{D5EDB684-CD36-0140-A48B-73E83AE2C52D}"/>
              </a:ext>
            </a:extLst>
          </p:cNvPr>
          <p:cNvGrpSpPr/>
          <p:nvPr userDrawn="1"/>
        </p:nvGrpSpPr>
        <p:grpSpPr>
          <a:xfrm>
            <a:off x="389965" y="6092742"/>
            <a:ext cx="3144242" cy="374574"/>
            <a:chOff x="301128" y="6151084"/>
            <a:chExt cx="3144242" cy="374574"/>
          </a:xfrm>
        </p:grpSpPr>
        <p:pic>
          <p:nvPicPr>
            <p:cNvPr id="50" name="Picture 49" descr="Shape&#10;&#10;Description automatically generated with medium confidence">
              <a:extLst>
                <a:ext uri="{FF2B5EF4-FFF2-40B4-BE49-F238E27FC236}">
                  <a16:creationId xmlns:a16="http://schemas.microsoft.com/office/drawing/2014/main" id="{ACD3B0C5-CFB3-B04F-AC62-7FFA3AF6274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51" name="Picture 50" descr="Shape&#10;&#10;Description automatically generated with medium confidence">
              <a:extLst>
                <a:ext uri="{FF2B5EF4-FFF2-40B4-BE49-F238E27FC236}">
                  <a16:creationId xmlns:a16="http://schemas.microsoft.com/office/drawing/2014/main" id="{9479B3AD-6B7A-584E-8F28-61AC5C01D21F}"/>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52" name="Picture 51" descr="Shape&#10;&#10;Description automatically generated with medium confidence">
              <a:extLst>
                <a:ext uri="{FF2B5EF4-FFF2-40B4-BE49-F238E27FC236}">
                  <a16:creationId xmlns:a16="http://schemas.microsoft.com/office/drawing/2014/main" id="{CF27B34D-F7DE-9F4C-92D3-6BF627175DEF}"/>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93999680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pic>
        <p:nvPicPr>
          <p:cNvPr id="33" name="Picture 32" descr="Background pattern&#10;&#10;Description automatically generated">
            <a:extLst>
              <a:ext uri="{FF2B5EF4-FFF2-40B4-BE49-F238E27FC236}">
                <a16:creationId xmlns:a16="http://schemas.microsoft.com/office/drawing/2014/main" id="{D9300ACB-C92D-664B-A68C-9FC1C82B0B44}"/>
              </a:ext>
            </a:extLst>
          </p:cNvPr>
          <p:cNvPicPr>
            <a:picLocks noChangeAspect="1"/>
          </p:cNvPicPr>
          <p:nvPr userDrawn="1"/>
        </p:nvPicPr>
        <p:blipFill rotWithShape="1">
          <a:blip r:embed="rId2" cstate="screen">
            <a:alphaModFix amt="48000"/>
            <a:extLst>
              <a:ext uri="{28A0092B-C50C-407E-A947-70E740481C1C}">
                <a14:useLocalDpi xmlns:a14="http://schemas.microsoft.com/office/drawing/2010/main"/>
              </a:ext>
            </a:extLst>
          </a:blip>
          <a:srcRect l="-26773" t="-4018" r="-5883" b="83247"/>
          <a:stretch/>
        </p:blipFill>
        <p:spPr>
          <a:xfrm>
            <a:off x="-815415" y="5718931"/>
            <a:ext cx="5564883" cy="1181829"/>
          </a:xfrm>
          <a:prstGeom prst="rect">
            <a:avLst/>
          </a:prstGeom>
        </p:spPr>
      </p:pic>
      <p:sp>
        <p:nvSpPr>
          <p:cNvPr id="49" name="Freeform 48">
            <a:extLst>
              <a:ext uri="{FF2B5EF4-FFF2-40B4-BE49-F238E27FC236}">
                <a16:creationId xmlns:a16="http://schemas.microsoft.com/office/drawing/2014/main" id="{C2DB8636-C798-AD47-8DC9-47814E3387DD}"/>
              </a:ext>
            </a:extLst>
          </p:cNvPr>
          <p:cNvSpPr/>
          <p:nvPr/>
        </p:nvSpPr>
        <p:spPr>
          <a:xfrm>
            <a:off x="4292836"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6" y="2428576"/>
            <a:ext cx="323830"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8"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1" y="800258"/>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79527B"/>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0"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5"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31638"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81D1C5"/>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0" y="2475929"/>
            <a:ext cx="1660392"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0" y="2428576"/>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5"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3" y="800258"/>
            <a:ext cx="1367112"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F27954"/>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29"/>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5" y="2428576"/>
            <a:ext cx="325357"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5"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27" y="2921959"/>
            <a:ext cx="1367112"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79527B">
              <a:alpha val="90000"/>
            </a:srgbClr>
          </a:solid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sp>
        <p:nvSpPr>
          <p:cNvPr id="78" name="TextBox 77">
            <a:extLst>
              <a:ext uri="{FF2B5EF4-FFF2-40B4-BE49-F238E27FC236}">
                <a16:creationId xmlns:a16="http://schemas.microsoft.com/office/drawing/2014/main" id="{04634976-744C-254F-BE6F-6EB202B92360}"/>
              </a:ext>
            </a:extLst>
          </p:cNvPr>
          <p:cNvSpPr txBox="1"/>
          <p:nvPr/>
        </p:nvSpPr>
        <p:spPr>
          <a:xfrm>
            <a:off x="5691808"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0" name="TextBox 79">
            <a:extLst>
              <a:ext uri="{FF2B5EF4-FFF2-40B4-BE49-F238E27FC236}">
                <a16:creationId xmlns:a16="http://schemas.microsoft.com/office/drawing/2014/main" id="{B0E5118A-8174-6649-9B3B-D77A8707F876}"/>
              </a:ext>
            </a:extLst>
          </p:cNvPr>
          <p:cNvSpPr txBox="1"/>
          <p:nvPr/>
        </p:nvSpPr>
        <p:spPr>
          <a:xfrm>
            <a:off x="10092535" y="1322650"/>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895149" y="3013347"/>
            <a:ext cx="1045245" cy="286073"/>
          </a:xfrm>
          <a:prstGeom prst="rect">
            <a:avLst/>
          </a:prstGeom>
          <a:noFill/>
        </p:spPr>
        <p:txBody>
          <a:bodyPr wrap="none" rtlCol="0">
            <a:spAutoFit/>
          </a:bodyPr>
          <a:lstStyle/>
          <a:p>
            <a:pPr algn="ctr"/>
            <a:r>
              <a:rPr lang="en-US"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5" y="2984923"/>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7" y="2951026"/>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398" y="1028522"/>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89" y="994625"/>
            <a:ext cx="2253709" cy="1237497"/>
          </a:xfrm>
        </p:spPr>
        <p:txBody>
          <a:bodyPr>
            <a:normAutofit/>
          </a:bodyPr>
          <a:lstStyle>
            <a:lvl1pPr algn="ct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89"/>
            <a:ext cx="3733642"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79527B"/>
          </a:solidFill>
          <a:ln cap="flat">
            <a:noFill/>
            <a:prstDash val="solid"/>
          </a:ln>
        </p:spPr>
        <p:txBody>
          <a:bodyPr vert="horz" wrap="square" lIns="90000" tIns="45000" rIns="90000" bIns="45000" anchor="ctr" anchorCtr="1" compatLnSpc="0">
            <a:noAutofit/>
          </a:bodyPr>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Unicode MS" pitchFamily="2"/>
              <a:cs typeface="Arial Unicode MS" pitchFamily="2"/>
            </a:endParaRPr>
          </a:p>
        </p:txBody>
      </p:sp>
      <p:grpSp>
        <p:nvGrpSpPr>
          <p:cNvPr id="27" name="Group 26">
            <a:extLst>
              <a:ext uri="{FF2B5EF4-FFF2-40B4-BE49-F238E27FC236}">
                <a16:creationId xmlns:a16="http://schemas.microsoft.com/office/drawing/2014/main" id="{95B40CD0-7A91-CF4A-AD77-9398E53ED4C2}"/>
              </a:ext>
            </a:extLst>
          </p:cNvPr>
          <p:cNvGrpSpPr/>
          <p:nvPr userDrawn="1"/>
        </p:nvGrpSpPr>
        <p:grpSpPr>
          <a:xfrm>
            <a:off x="389965" y="6092742"/>
            <a:ext cx="3144242" cy="374574"/>
            <a:chOff x="301128" y="6151084"/>
            <a:chExt cx="3144242" cy="374574"/>
          </a:xfrm>
        </p:grpSpPr>
        <p:pic>
          <p:nvPicPr>
            <p:cNvPr id="30" name="Picture 29" descr="Shape&#10;&#10;Description automatically generated with medium confidence">
              <a:extLst>
                <a:ext uri="{FF2B5EF4-FFF2-40B4-BE49-F238E27FC236}">
                  <a16:creationId xmlns:a16="http://schemas.microsoft.com/office/drawing/2014/main" id="{99567171-8F5D-2246-9C70-6C5AF6CA3AD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31" name="Picture 30" descr="Shape&#10;&#10;Description automatically generated with medium confidence">
              <a:extLst>
                <a:ext uri="{FF2B5EF4-FFF2-40B4-BE49-F238E27FC236}">
                  <a16:creationId xmlns:a16="http://schemas.microsoft.com/office/drawing/2014/main" id="{13B666C6-CC20-A44F-A5A6-1297BB75A761}"/>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32" name="Picture 31" descr="Shape&#10;&#10;Description automatically generated with medium confidence">
              <a:extLst>
                <a:ext uri="{FF2B5EF4-FFF2-40B4-BE49-F238E27FC236}">
                  <a16:creationId xmlns:a16="http://schemas.microsoft.com/office/drawing/2014/main" id="{351A8E25-A44E-9E48-BC47-C499B6C3C26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220268893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pic>
        <p:nvPicPr>
          <p:cNvPr id="26" name="Picture 25" descr="Background pattern&#10;&#10;Description automatically generated">
            <a:extLst>
              <a:ext uri="{FF2B5EF4-FFF2-40B4-BE49-F238E27FC236}">
                <a16:creationId xmlns:a16="http://schemas.microsoft.com/office/drawing/2014/main" id="{118F66A6-DC24-5F49-A669-B4008D361D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7972" t="10416" r="16408" b="3452"/>
          <a:stretch/>
        </p:blipFill>
        <p:spPr>
          <a:xfrm>
            <a:off x="6816681" y="0"/>
            <a:ext cx="5375319" cy="6857999"/>
          </a:xfrm>
          <a:prstGeom prst="rect">
            <a:avLst/>
          </a:prstGeom>
        </p:spPr>
      </p:pic>
      <p:sp>
        <p:nvSpPr>
          <p:cNvPr id="2" name="Rectangle 1">
            <a:extLst>
              <a:ext uri="{FF2B5EF4-FFF2-40B4-BE49-F238E27FC236}">
                <a16:creationId xmlns:a16="http://schemas.microsoft.com/office/drawing/2014/main" id="{918D471C-0C8F-0146-83F3-CAF71642C847}"/>
              </a:ext>
            </a:extLst>
          </p:cNvPr>
          <p:cNvSpPr/>
          <p:nvPr userDrawn="1"/>
        </p:nvSpPr>
        <p:spPr>
          <a:xfrm flipV="1">
            <a:off x="3843" y="2769245"/>
            <a:ext cx="12188157" cy="2832760"/>
          </a:xfrm>
          <a:prstGeom prst="rect">
            <a:avLst/>
          </a:prstGeom>
          <a:solidFill>
            <a:srgbClr val="79527B"/>
          </a:solidFill>
          <a:ln>
            <a:solidFill>
              <a:srgbClr val="BFCA9B"/>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5" name="Google Shape;482;p39">
            <a:extLst>
              <a:ext uri="{FF2B5EF4-FFF2-40B4-BE49-F238E27FC236}">
                <a16:creationId xmlns:a16="http://schemas.microsoft.com/office/drawing/2014/main" id="{EEC38ED6-50FB-8743-88C0-96E8A16C20B3}"/>
              </a:ext>
            </a:extLst>
          </p:cNvPr>
          <p:cNvSpPr/>
          <p:nvPr userDrawn="1"/>
        </p:nvSpPr>
        <p:spPr>
          <a:xfrm>
            <a:off x="7312226" y="3314699"/>
            <a:ext cx="229290"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7296026" y="4560883"/>
            <a:ext cx="233548" cy="233548"/>
            <a:chOff x="5941025" y="3634400"/>
            <a:chExt cx="467650" cy="467650"/>
          </a:xfrm>
          <a:noFill/>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7301260" y="3950821"/>
            <a:ext cx="232323" cy="156913"/>
            <a:chOff x="564675" y="1700625"/>
            <a:chExt cx="465200" cy="314200"/>
          </a:xfrm>
          <a:noFill/>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grpFill/>
            <a:ln w="19050" cap="rnd" cmpd="sng">
              <a:solidFill>
                <a:srgbClr val="81D1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7723301" y="3283370"/>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7723301" y="3906329"/>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7731465" y="4549892"/>
            <a:ext cx="3704362" cy="361924"/>
          </a:xfrm>
        </p:spPr>
        <p:txBody>
          <a:bodyPr anchor="t"/>
          <a:lstStyle>
            <a:lvl1pPr algn="l">
              <a:buNone/>
              <a:defRPr sz="1400" b="0" i="0" spc="0">
                <a:solidFill>
                  <a:schemeClr val="bg1"/>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38" name="Text Placeholder 23">
            <a:extLst>
              <a:ext uri="{FF2B5EF4-FFF2-40B4-BE49-F238E27FC236}">
                <a16:creationId xmlns:a16="http://schemas.microsoft.com/office/drawing/2014/main" id="{28AA1DCD-E2D1-AB4F-9525-3C7A8492D0A8}"/>
              </a:ext>
            </a:extLst>
          </p:cNvPr>
          <p:cNvSpPr>
            <a:spLocks noGrp="1"/>
          </p:cNvSpPr>
          <p:nvPr>
            <p:ph type="body" sz="quarter" idx="19" hasCustomPrompt="1"/>
          </p:nvPr>
        </p:nvSpPr>
        <p:spPr>
          <a:xfrm>
            <a:off x="967062" y="4154268"/>
            <a:ext cx="3195486" cy="731140"/>
          </a:xfr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9" name="Text Placeholder 23">
            <a:extLst>
              <a:ext uri="{FF2B5EF4-FFF2-40B4-BE49-F238E27FC236}">
                <a16:creationId xmlns:a16="http://schemas.microsoft.com/office/drawing/2014/main" id="{15F19531-BE71-324A-B2F4-BCED970EE5C0}"/>
              </a:ext>
            </a:extLst>
          </p:cNvPr>
          <p:cNvSpPr>
            <a:spLocks noGrp="1"/>
          </p:cNvSpPr>
          <p:nvPr>
            <p:ph type="body" sz="quarter" idx="20" hasCustomPrompt="1"/>
          </p:nvPr>
        </p:nvSpPr>
        <p:spPr>
          <a:xfrm>
            <a:off x="967062" y="3344692"/>
            <a:ext cx="3195485" cy="837258"/>
          </a:xfrm>
        </p:spPr>
        <p:txBody>
          <a:bodyPr anchor="ctr">
            <a:normAutofit/>
          </a:bodyPr>
          <a:lstStyle>
            <a:lvl1pPr marL="0" indent="0" algn="l">
              <a:buNone/>
              <a:defRPr sz="5000" baseline="0">
                <a:solidFill>
                  <a:schemeClr val="bg1"/>
                </a:solidFill>
                <a:latin typeface="+mn-lt"/>
              </a:defRPr>
            </a:lvl1pPr>
          </a:lstStyle>
          <a:p>
            <a:pPr lvl="0"/>
            <a:r>
              <a:rPr lang="en-US" dirty="0"/>
              <a:t>Thank You</a:t>
            </a:r>
          </a:p>
        </p:txBody>
      </p:sp>
      <p:pic>
        <p:nvPicPr>
          <p:cNvPr id="27" name="Picture 26" descr="A picture containing text&#10;&#10;Description automatically generated">
            <a:extLst>
              <a:ext uri="{FF2B5EF4-FFF2-40B4-BE49-F238E27FC236}">
                <a16:creationId xmlns:a16="http://schemas.microsoft.com/office/drawing/2014/main" id="{779220D5-E881-5F4F-B934-02FD4F4206F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15586" y="473530"/>
            <a:ext cx="4899073" cy="2154566"/>
          </a:xfrm>
          <a:prstGeom prst="rect">
            <a:avLst/>
          </a:prstGeom>
        </p:spPr>
      </p:pic>
      <p:grpSp>
        <p:nvGrpSpPr>
          <p:cNvPr id="28" name="Group 27">
            <a:extLst>
              <a:ext uri="{FF2B5EF4-FFF2-40B4-BE49-F238E27FC236}">
                <a16:creationId xmlns:a16="http://schemas.microsoft.com/office/drawing/2014/main" id="{275E8263-0477-5645-B634-01AF59D540E4}"/>
              </a:ext>
            </a:extLst>
          </p:cNvPr>
          <p:cNvGrpSpPr/>
          <p:nvPr userDrawn="1"/>
        </p:nvGrpSpPr>
        <p:grpSpPr>
          <a:xfrm>
            <a:off x="9456007" y="5836660"/>
            <a:ext cx="2735993" cy="679345"/>
            <a:chOff x="0" y="0"/>
            <a:chExt cx="2301694" cy="571500"/>
          </a:xfrm>
        </p:grpSpPr>
        <p:sp>
          <p:nvSpPr>
            <p:cNvPr id="29" name="Rectangle 28">
              <a:extLst>
                <a:ext uri="{FF2B5EF4-FFF2-40B4-BE49-F238E27FC236}">
                  <a16:creationId xmlns:a16="http://schemas.microsoft.com/office/drawing/2014/main" id="{2D522520-FDCE-8442-9D71-202E6368C4F3}"/>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pic>
          <p:nvPicPr>
            <p:cNvPr id="32" name="Picture 31">
              <a:extLst>
                <a:ext uri="{FF2B5EF4-FFF2-40B4-BE49-F238E27FC236}">
                  <a16:creationId xmlns:a16="http://schemas.microsoft.com/office/drawing/2014/main" id="{79C25753-B4D7-6849-9A91-5984DB1A8A7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2476502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verview/Content Slide">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C52FF19B-F26A-EC40-9F99-C10D1E505E59}"/>
              </a:ext>
            </a:extLst>
          </p:cNvPr>
          <p:cNvSpPr/>
          <p:nvPr userDrawn="1"/>
        </p:nvSpPr>
        <p:spPr>
          <a:xfrm>
            <a:off x="6642832" y="992114"/>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25">
            <a:extLst>
              <a:ext uri="{FF2B5EF4-FFF2-40B4-BE49-F238E27FC236}">
                <a16:creationId xmlns:a16="http://schemas.microsoft.com/office/drawing/2014/main" id="{CAF61B17-26D4-B14D-97CA-EAAECA6A7411}"/>
              </a:ext>
            </a:extLst>
          </p:cNvPr>
          <p:cNvSpPr>
            <a:spLocks noGrp="1"/>
          </p:cNvSpPr>
          <p:nvPr>
            <p:ph type="body" sz="quarter" idx="15" hasCustomPrompt="1"/>
          </p:nvPr>
        </p:nvSpPr>
        <p:spPr>
          <a:xfrm>
            <a:off x="6781160" y="1049309"/>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1</a:t>
            </a:r>
          </a:p>
        </p:txBody>
      </p:sp>
      <p:cxnSp>
        <p:nvCxnSpPr>
          <p:cNvPr id="31" name="Straight Connector 30">
            <a:extLst>
              <a:ext uri="{FF2B5EF4-FFF2-40B4-BE49-F238E27FC236}">
                <a16:creationId xmlns:a16="http://schemas.microsoft.com/office/drawing/2014/main" id="{D8522547-A08F-EE44-A9AD-5FABBDCD549F}"/>
              </a:ext>
            </a:extLst>
          </p:cNvPr>
          <p:cNvCxnSpPr>
            <a:cxnSpLocks/>
          </p:cNvCxnSpPr>
          <p:nvPr userDrawn="1"/>
        </p:nvCxnSpPr>
        <p:spPr>
          <a:xfrm>
            <a:off x="6051115" y="1382085"/>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21" name="Text Placeholder 25">
            <a:extLst>
              <a:ext uri="{FF2B5EF4-FFF2-40B4-BE49-F238E27FC236}">
                <a16:creationId xmlns:a16="http://schemas.microsoft.com/office/drawing/2014/main" id="{5A1E8056-B0BB-444E-9F56-12D2DD4B8542}"/>
              </a:ext>
            </a:extLst>
          </p:cNvPr>
          <p:cNvSpPr>
            <a:spLocks noGrp="1"/>
          </p:cNvSpPr>
          <p:nvPr>
            <p:ph type="body" sz="quarter" idx="14" hasCustomPrompt="1"/>
          </p:nvPr>
        </p:nvSpPr>
        <p:spPr>
          <a:xfrm>
            <a:off x="7511069" y="992114"/>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33" name="Oval 32">
            <a:extLst>
              <a:ext uri="{FF2B5EF4-FFF2-40B4-BE49-F238E27FC236}">
                <a16:creationId xmlns:a16="http://schemas.microsoft.com/office/drawing/2014/main" id="{60359091-EF1E-5347-86A8-664FF906AFA2}"/>
              </a:ext>
            </a:extLst>
          </p:cNvPr>
          <p:cNvSpPr/>
          <p:nvPr userDrawn="1"/>
        </p:nvSpPr>
        <p:spPr>
          <a:xfrm>
            <a:off x="6642832" y="2066740"/>
            <a:ext cx="771474" cy="771474"/>
          </a:xfrm>
          <a:prstGeom prst="ellipse">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 Placeholder 25">
            <a:extLst>
              <a:ext uri="{FF2B5EF4-FFF2-40B4-BE49-F238E27FC236}">
                <a16:creationId xmlns:a16="http://schemas.microsoft.com/office/drawing/2014/main" id="{29FF15AB-A467-5248-AA8B-EA7E9FC37BED}"/>
              </a:ext>
            </a:extLst>
          </p:cNvPr>
          <p:cNvSpPr>
            <a:spLocks noGrp="1"/>
          </p:cNvSpPr>
          <p:nvPr>
            <p:ph type="body" sz="quarter" idx="19" hasCustomPrompt="1"/>
          </p:nvPr>
        </p:nvSpPr>
        <p:spPr>
          <a:xfrm>
            <a:off x="6781160" y="2123935"/>
            <a:ext cx="511077" cy="635000"/>
          </a:xfrm>
          <a:noFill/>
        </p:spPr>
        <p:txBody>
          <a:bodyPr anchor="ctr">
            <a:noAutofit/>
          </a:bodyPr>
          <a:lstStyle>
            <a:lvl1pPr marL="0" indent="0" algn="ctr">
              <a:buNone/>
              <a:defRPr sz="2800" b="0" baseline="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2</a:t>
            </a:r>
          </a:p>
        </p:txBody>
      </p:sp>
      <p:cxnSp>
        <p:nvCxnSpPr>
          <p:cNvPr id="35" name="Straight Connector 34">
            <a:extLst>
              <a:ext uri="{FF2B5EF4-FFF2-40B4-BE49-F238E27FC236}">
                <a16:creationId xmlns:a16="http://schemas.microsoft.com/office/drawing/2014/main" id="{63453B8E-02A0-D945-99F3-A46F3D8AA698}"/>
              </a:ext>
            </a:extLst>
          </p:cNvPr>
          <p:cNvCxnSpPr>
            <a:cxnSpLocks/>
          </p:cNvCxnSpPr>
          <p:nvPr userDrawn="1"/>
        </p:nvCxnSpPr>
        <p:spPr>
          <a:xfrm>
            <a:off x="6051115" y="2456711"/>
            <a:ext cx="591717" cy="0"/>
          </a:xfrm>
          <a:prstGeom prst="line">
            <a:avLst/>
          </a:prstGeom>
          <a:ln w="19050">
            <a:solidFill>
              <a:srgbClr val="81D1C5"/>
            </a:solidFill>
          </a:ln>
        </p:spPr>
        <p:style>
          <a:lnRef idx="1">
            <a:schemeClr val="accent1"/>
          </a:lnRef>
          <a:fillRef idx="0">
            <a:schemeClr val="accent1"/>
          </a:fillRef>
          <a:effectRef idx="0">
            <a:schemeClr val="accent1"/>
          </a:effectRef>
          <a:fontRef idx="minor">
            <a:schemeClr val="tx1"/>
          </a:fontRef>
        </p:style>
      </p:cxnSp>
      <p:sp>
        <p:nvSpPr>
          <p:cNvPr id="36" name="Text Placeholder 25">
            <a:extLst>
              <a:ext uri="{FF2B5EF4-FFF2-40B4-BE49-F238E27FC236}">
                <a16:creationId xmlns:a16="http://schemas.microsoft.com/office/drawing/2014/main" id="{F2455212-2D5D-E648-802A-B9EB354595FE}"/>
              </a:ext>
            </a:extLst>
          </p:cNvPr>
          <p:cNvSpPr>
            <a:spLocks noGrp="1"/>
          </p:cNvSpPr>
          <p:nvPr>
            <p:ph type="body" sz="quarter" idx="20" hasCustomPrompt="1"/>
          </p:nvPr>
        </p:nvSpPr>
        <p:spPr>
          <a:xfrm>
            <a:off x="7511069" y="2066740"/>
            <a:ext cx="4465067" cy="822373"/>
          </a:xfrm>
        </p:spPr>
        <p:txBody>
          <a:bodyPr anchor="ctr">
            <a:noAutofit/>
          </a:bodyPr>
          <a:lstStyle>
            <a:lvl1pPr marL="0" indent="0" algn="l">
              <a:buNone/>
              <a:defRPr sz="2200" baseline="0">
                <a:solidFill>
                  <a:srgbClr val="595A59"/>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grpSp>
        <p:nvGrpSpPr>
          <p:cNvPr id="26" name="Group 25">
            <a:extLst>
              <a:ext uri="{FF2B5EF4-FFF2-40B4-BE49-F238E27FC236}">
                <a16:creationId xmlns:a16="http://schemas.microsoft.com/office/drawing/2014/main" id="{A1F962A0-A2EA-DC4C-8389-AD163244EE8B}"/>
              </a:ext>
            </a:extLst>
          </p:cNvPr>
          <p:cNvGrpSpPr/>
          <p:nvPr userDrawn="1"/>
        </p:nvGrpSpPr>
        <p:grpSpPr>
          <a:xfrm rot="16200000">
            <a:off x="-1025447" y="4518095"/>
            <a:ext cx="3445636" cy="410479"/>
            <a:chOff x="301128" y="6151084"/>
            <a:chExt cx="3144242" cy="374574"/>
          </a:xfrm>
        </p:grpSpPr>
        <p:pic>
          <p:nvPicPr>
            <p:cNvPr id="27" name="Picture 26" descr="Shape&#10;&#10;Description automatically generated with medium confidence">
              <a:extLst>
                <a:ext uri="{FF2B5EF4-FFF2-40B4-BE49-F238E27FC236}">
                  <a16:creationId xmlns:a16="http://schemas.microsoft.com/office/drawing/2014/main" id="{F9F9E868-EEEC-CF4D-97B5-1E7AA7219A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26" t="34675" r="96166" b="30712"/>
            <a:stretch/>
          </p:blipFill>
          <p:spPr>
            <a:xfrm>
              <a:off x="301128" y="6151084"/>
              <a:ext cx="286437" cy="374574"/>
            </a:xfrm>
            <a:prstGeom prst="rect">
              <a:avLst/>
            </a:prstGeom>
          </p:spPr>
        </p:pic>
        <p:pic>
          <p:nvPicPr>
            <p:cNvPr id="28" name="Picture 27" descr="Shape&#10;&#10;Description automatically generated with medium confidence">
              <a:extLst>
                <a:ext uri="{FF2B5EF4-FFF2-40B4-BE49-F238E27FC236}">
                  <a16:creationId xmlns:a16="http://schemas.microsoft.com/office/drawing/2014/main" id="{E0D2222E-FECD-C940-8C21-8E56311CC7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4706" t="36094" r="60657" b="26595"/>
            <a:stretch/>
          </p:blipFill>
          <p:spPr>
            <a:xfrm>
              <a:off x="598968" y="6190727"/>
              <a:ext cx="1832298" cy="295289"/>
            </a:xfrm>
            <a:prstGeom prst="rect">
              <a:avLst/>
            </a:prstGeom>
          </p:spPr>
        </p:pic>
        <p:pic>
          <p:nvPicPr>
            <p:cNvPr id="29" name="Picture 28" descr="Shape&#10;&#10;Description automatically generated with medium confidence">
              <a:extLst>
                <a:ext uri="{FF2B5EF4-FFF2-40B4-BE49-F238E27FC236}">
                  <a16:creationId xmlns:a16="http://schemas.microsoft.com/office/drawing/2014/main" id="{BAA49679-8673-7C43-9836-AE06179A6C2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81067" t="46853" r="-424" b="22085"/>
            <a:stretch/>
          </p:blipFill>
          <p:spPr>
            <a:xfrm>
              <a:off x="2421327" y="6245274"/>
              <a:ext cx="1024043" cy="245829"/>
            </a:xfrm>
            <a:prstGeom prst="rect">
              <a:avLst/>
            </a:prstGeom>
          </p:spPr>
        </p:pic>
      </p:grpSp>
      <p:sp>
        <p:nvSpPr>
          <p:cNvPr id="11" name="Rectangle 10">
            <a:extLst>
              <a:ext uri="{FF2B5EF4-FFF2-40B4-BE49-F238E27FC236}">
                <a16:creationId xmlns:a16="http://schemas.microsoft.com/office/drawing/2014/main" id="{F8DF3840-EDCD-4B47-B492-D9F24116159A}"/>
              </a:ext>
            </a:extLst>
          </p:cNvPr>
          <p:cNvSpPr/>
          <p:nvPr userDrawn="1"/>
        </p:nvSpPr>
        <p:spPr>
          <a:xfrm flipV="1">
            <a:off x="859167" y="-6"/>
            <a:ext cx="5455907" cy="6892757"/>
          </a:xfrm>
          <a:prstGeom prst="rect">
            <a:avLst/>
          </a:prstGeom>
          <a:solidFill>
            <a:srgbClr val="7952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Montserrat Light" charset="0"/>
            </a:endParaRPr>
          </a:p>
        </p:txBody>
      </p:sp>
      <p:sp>
        <p:nvSpPr>
          <p:cNvPr id="16" name="Text Placeholder 17">
            <a:extLst>
              <a:ext uri="{FF2B5EF4-FFF2-40B4-BE49-F238E27FC236}">
                <a16:creationId xmlns:a16="http://schemas.microsoft.com/office/drawing/2014/main" id="{8EC99E19-5C6F-0E42-9D44-703CC975D6EF}"/>
              </a:ext>
            </a:extLst>
          </p:cNvPr>
          <p:cNvSpPr>
            <a:spLocks noGrp="1"/>
          </p:cNvSpPr>
          <p:nvPr>
            <p:ph type="body" sz="quarter" idx="18" hasCustomPrompt="1"/>
          </p:nvPr>
        </p:nvSpPr>
        <p:spPr>
          <a:xfrm>
            <a:off x="1575582" y="1899687"/>
            <a:ext cx="4180325" cy="4546458"/>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5BC66613-CDA2-A74A-9395-2463EF11F2BF}"/>
              </a:ext>
            </a:extLst>
          </p:cNvPr>
          <p:cNvSpPr>
            <a:spLocks noGrp="1"/>
          </p:cNvSpPr>
          <p:nvPr>
            <p:ph type="body" sz="quarter" idx="16" hasCustomPrompt="1"/>
          </p:nvPr>
        </p:nvSpPr>
        <p:spPr>
          <a:xfrm>
            <a:off x="1548092" y="628636"/>
            <a:ext cx="4250272" cy="603631"/>
          </a:xfrm>
        </p:spPr>
        <p:txBody>
          <a:bodyPr>
            <a:normAutofit/>
          </a:bodyPr>
          <a:lstStyle>
            <a:lvl1pPr marL="0" indent="0" algn="l">
              <a:buNone/>
              <a:defRPr sz="3600" b="0" i="0">
                <a:solidFill>
                  <a:schemeClr val="bg1"/>
                </a:solidFill>
                <a:latin typeface="+mn-lt"/>
              </a:defRPr>
            </a:lvl1pPr>
          </a:lstStyle>
          <a:p>
            <a:pPr lvl="0"/>
            <a:r>
              <a:rPr lang="en-US" dirty="0"/>
              <a:t>Overview Slide</a:t>
            </a:r>
          </a:p>
        </p:txBody>
      </p:sp>
    </p:spTree>
    <p:extLst>
      <p:ext uri="{BB962C8B-B14F-4D97-AF65-F5344CB8AC3E}">
        <p14:creationId xmlns:p14="http://schemas.microsoft.com/office/powerpoint/2010/main" val="131588081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10/26/2023</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880" r:id="rId4"/>
    <p:sldLayoutId id="2147483882" r:id="rId5"/>
    <p:sldLayoutId id="2147483881" r:id="rId6"/>
    <p:sldLayoutId id="2147483830" r:id="rId7"/>
    <p:sldLayoutId id="2147483842" r:id="rId8"/>
    <p:sldLayoutId id="2147483910" r:id="rId9"/>
    <p:sldLayoutId id="2147483911" r:id="rId10"/>
    <p:sldLayoutId id="2147483840" r:id="rId11"/>
    <p:sldLayoutId id="2147483841" r:id="rId12"/>
    <p:sldLayoutId id="2147483883" r:id="rId13"/>
    <p:sldLayoutId id="2147483891" r:id="rId14"/>
    <p:sldLayoutId id="2147483862" r:id="rId15"/>
    <p:sldLayoutId id="2147483907" r:id="rId16"/>
    <p:sldLayoutId id="2147483861" r:id="rId17"/>
    <p:sldLayoutId id="2147483906" r:id="rId18"/>
    <p:sldLayoutId id="2147483874" r:id="rId19"/>
    <p:sldLayoutId id="2147483863" r:id="rId20"/>
    <p:sldLayoutId id="2147483835" r:id="rId21"/>
    <p:sldLayoutId id="2147483875" r:id="rId22"/>
    <p:sldLayoutId id="2147483901" r:id="rId23"/>
    <p:sldLayoutId id="2147483836" r:id="rId24"/>
    <p:sldLayoutId id="2147483831" r:id="rId25"/>
    <p:sldLayoutId id="2147483888" r:id="rId26"/>
    <p:sldLayoutId id="2147483902" r:id="rId27"/>
    <p:sldLayoutId id="2147483889" r:id="rId28"/>
    <p:sldLayoutId id="2147483890" r:id="rId29"/>
    <p:sldLayoutId id="2147483846" r:id="rId30"/>
    <p:sldLayoutId id="2147483904" r:id="rId31"/>
    <p:sldLayoutId id="2147483876" r:id="rId32"/>
    <p:sldLayoutId id="2147483873" r:id="rId33"/>
    <p:sldLayoutId id="2147483834" r:id="rId34"/>
    <p:sldLayoutId id="2147483877" r:id="rId35"/>
    <p:sldLayoutId id="2147483845" r:id="rId36"/>
    <p:sldLayoutId id="2147483869" r:id="rId37"/>
    <p:sldLayoutId id="2147483878" r:id="rId38"/>
    <p:sldLayoutId id="2147483866" r:id="rId39"/>
    <p:sldLayoutId id="2147483833" r:id="rId40"/>
    <p:sldLayoutId id="2147483900" r:id="rId41"/>
    <p:sldLayoutId id="2147483847" r:id="rId42"/>
    <p:sldLayoutId id="2147483871" r:id="rId43"/>
    <p:sldLayoutId id="2147483870" r:id="rId44"/>
    <p:sldLayoutId id="2147483872" r:id="rId45"/>
    <p:sldLayoutId id="2147483837" r:id="rId46"/>
    <p:sldLayoutId id="2147483838" r:id="rId47"/>
    <p:sldLayoutId id="2147483844" r:id="rId48"/>
    <p:sldLayoutId id="2147483848" r:id="rId49"/>
    <p:sldLayoutId id="2147483898" r:id="rId50"/>
    <p:sldLayoutId id="2147483903" r:id="rId51"/>
    <p:sldLayoutId id="2147483905" r:id="rId52"/>
    <p:sldLayoutId id="2147483849" r:id="rId53"/>
    <p:sldLayoutId id="2147483895" r:id="rId54"/>
    <p:sldLayoutId id="2147483887" r:id="rId55"/>
    <p:sldLayoutId id="2147483896" r:id="rId56"/>
    <p:sldLayoutId id="2147483851" r:id="rId57"/>
    <p:sldLayoutId id="2147483909" r:id="rId58"/>
    <p:sldLayoutId id="2147483854" r:id="rId59"/>
    <p:sldLayoutId id="2147483855" r:id="rId60"/>
    <p:sldLayoutId id="2147483885" r:id="rId61"/>
    <p:sldLayoutId id="2147483899" r:id="rId62"/>
    <p:sldLayoutId id="2147483886" r:id="rId63"/>
    <p:sldLayoutId id="2147483856" r:id="rId64"/>
    <p:sldLayoutId id="2147483893" r:id="rId65"/>
    <p:sldLayoutId id="2147483894" r:id="rId66"/>
    <p:sldLayoutId id="2147483892" r:id="rId67"/>
    <p:sldLayoutId id="2147483857" r:id="rId68"/>
    <p:sldLayoutId id="2147483864" r:id="rId69"/>
    <p:sldLayoutId id="2147483852" r:id="rId70"/>
    <p:sldLayoutId id="2147483858" r:id="rId71"/>
    <p:sldLayoutId id="2147483859" r:id="rId72"/>
    <p:sldLayoutId id="2147483860" r:id="rId73"/>
    <p:sldLayoutId id="2147483853"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investopedia.com/terms/s/swot.asp" TargetMode="External"/><Relationship Id="rId1" Type="http://schemas.openxmlformats.org/officeDocument/2006/relationships/slideLayout" Target="../slideLayouts/slideLayout49.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s://www.smartsheet.com/content/crisis-management-team-roles" TargetMode="External"/><Relationship Id="rId1" Type="http://schemas.openxmlformats.org/officeDocument/2006/relationships/slideLayout" Target="../slideLayouts/slideLayout31.xml"/><Relationship Id="rId6" Type="http://schemas.openxmlformats.org/officeDocument/2006/relationships/image" Target="../media/image38.jpeg"/><Relationship Id="rId5" Type="http://schemas.openxmlformats.org/officeDocument/2006/relationships/hyperlink" Target="https://www.apec.org/docs/default-source/publications/2007/4/tourism-risk-management-an-authoritative-guide-to-managing-crisis-in-tourism-december-2006/toc/for-businesses-participants-workbook.pdf?sfvrsn=b4d8ba38_1" TargetMode="External"/><Relationship Id="rId4" Type="http://schemas.openxmlformats.org/officeDocument/2006/relationships/image" Target="../media/image37.svg"/></Relationships>
</file>

<file path=ppt/slides/_rels/slide1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hyperlink" Target="https://www.reuters.com/article/us-indonesia-security-idUSTRE4A10NU20081102" TargetMode="External"/><Relationship Id="rId2" Type="http://schemas.openxmlformats.org/officeDocument/2006/relationships/hyperlink" Target="https://www.cnbc.com/2021/09/11/how-9/11-forever-changed-air-travel.html#:~:text=Bush%20signed%20the%20Aviation%20and,sharp%20objects%20in%20the%20cabin." TargetMode="External"/><Relationship Id="rId1" Type="http://schemas.openxmlformats.org/officeDocument/2006/relationships/slideLayout" Target="../slideLayouts/slideLayout14.xml"/><Relationship Id="rId6" Type="http://schemas.openxmlformats.org/officeDocument/2006/relationships/image" Target="../media/image44.jpeg"/><Relationship Id="rId5" Type="http://schemas.openxmlformats.org/officeDocument/2006/relationships/hyperlink" Target="https://www.google.com/url?sa=i&amp;url=http%3A%2F%2Fwww.boston.com%2Fnews%2Fnation%2Fspecials%2Fsept_11_anniversary%2Fgallery%2Fchanged_airline_security_policies%2F&amp;psig=AOvVaw0UeG_g2Fkk29WFKISubLl0&amp;ust=1673117524401000&amp;source=images&amp;cd=vfe&amp;ved=0CBEQjhxqFwoTCOia6s_Os_wCFQAAAAAdAAAAABAE" TargetMode="External"/><Relationship Id="rId4" Type="http://schemas.openxmlformats.org/officeDocument/2006/relationships/image" Target="../media/image43.gif"/></Relationships>
</file>

<file path=ppt/slides/_rels/slide2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www.apec.org/docs/default-source/publications/2007/4/tourism-risk-management-an-authoritative-guide-to-managing-crisis-in-tourism-december-2006/toc/for-businesses-participants-workbook.pdf?sfvrsn=b4d8ba38_1" TargetMode="External"/><Relationship Id="rId1" Type="http://schemas.openxmlformats.org/officeDocument/2006/relationships/slideLayout" Target="../slideLayouts/slideLayout30.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hyperlink" Target="https://www.smartsheet.com/content/crisis-management-team-roles"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hyperlink" Target="https://www.sciencedirect.com/science/article/pii/S2212571X22000208#bib71" TargetMode="External"/><Relationship Id="rId2" Type="http://schemas.openxmlformats.org/officeDocument/2006/relationships/hyperlink" Target="https://www.sciencedirect.com/science/article/pii/S2212571X22000208#bib19" TargetMode="External"/><Relationship Id="rId1" Type="http://schemas.openxmlformats.org/officeDocument/2006/relationships/slideLayout" Target="../slideLayouts/slideLayout36.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hyperlink" Target="https://www.sciencedirect.com/science/article/pii/S2212571X22000208"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9.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9.xml.rels><?xml version="1.0" encoding="UTF-8" standalone="yes"?>
<Relationships xmlns="http://schemas.openxmlformats.org/package/2006/relationships"><Relationship Id="rId3" Type="http://schemas.openxmlformats.org/officeDocument/2006/relationships/hyperlink" Target="https://www.failteireland.ie/FailteIreland/media/WebsiteStructure/Documents/2_Develop_Your_Business/1_StartGrow_Your_Business/Safety_Guide_for_Small_Tourism_Enterprises.pdf" TargetMode="External"/><Relationship Id="rId2" Type="http://schemas.openxmlformats.org/officeDocument/2006/relationships/hyperlink" Target="https://www.worksafebc.com/en/health-safety/industries/tourism-hospitality" TargetMode="External"/><Relationship Id="rId1" Type="http://schemas.openxmlformats.org/officeDocument/2006/relationships/slideLayout" Target="../slideLayouts/slideLayout39.xml"/><Relationship Id="rId4" Type="http://schemas.openxmlformats.org/officeDocument/2006/relationships/hyperlink" Target="https://www.cylex.ie/killarney/health+and+safety.html"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3" Type="http://schemas.openxmlformats.org/officeDocument/2006/relationships/hyperlink" Target="https://icrtourism.com.au/wp-content/uploads/2013/11/2_Dont-Risk-It-for-RTOs.pdf" TargetMode="External"/><Relationship Id="rId2" Type="http://schemas.openxmlformats.org/officeDocument/2006/relationships/image" Target="../media/image56.jpeg"/><Relationship Id="rId1" Type="http://schemas.openxmlformats.org/officeDocument/2006/relationships/slideLayout" Target="../slideLayouts/slideLayout31.xml"/></Relationships>
</file>

<file path=ppt/slides/_rels/slide4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8.xml"/></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4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30.xml"/></Relationships>
</file>

<file path=ppt/slides/_rels/slide5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39.xml"/><Relationship Id="rId6" Type="http://schemas.openxmlformats.org/officeDocument/2006/relationships/image" Target="../media/image29.png"/><Relationship Id="rId11" Type="http://schemas.openxmlformats.org/officeDocument/2006/relationships/image" Target="../media/image20.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55.xml.rels><?xml version="1.0" encoding="UTF-8" standalone="yes"?>
<Relationships xmlns="http://schemas.openxmlformats.org/package/2006/relationships"><Relationship Id="rId3" Type="http://schemas.openxmlformats.org/officeDocument/2006/relationships/hyperlink" Target="https://momentumconsulting.ie/team/laura-magan/" TargetMode="External"/><Relationship Id="rId2" Type="http://schemas.openxmlformats.org/officeDocument/2006/relationships/hyperlink" Target="https://www.tourismrecovery.eu/" TargetMode="External"/><Relationship Id="rId1" Type="http://schemas.openxmlformats.org/officeDocument/2006/relationships/slideLayout" Target="../slideLayouts/slideLayout74.xml"/><Relationship Id="rId5" Type="http://schemas.openxmlformats.org/officeDocument/2006/relationships/image" Target="../media/image62.jpeg"/><Relationship Id="rId4" Type="http://schemas.openxmlformats.org/officeDocument/2006/relationships/hyperlink" Target="https://www.facebook.com/tourismcrisisrecovery"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E3EA55-9759-7ED0-D15C-2C5A250022BE}"/>
              </a:ext>
            </a:extLst>
          </p:cNvPr>
          <p:cNvSpPr>
            <a:spLocks noGrp="1"/>
          </p:cNvSpPr>
          <p:nvPr>
            <p:ph type="body" sz="quarter" idx="15"/>
          </p:nvPr>
        </p:nvSpPr>
        <p:spPr>
          <a:xfrm>
            <a:off x="817349" y="4507373"/>
            <a:ext cx="10669801" cy="697353"/>
          </a:xfrm>
        </p:spPr>
        <p:txBody>
          <a:bodyPr/>
          <a:lstStyle/>
          <a:p>
            <a:pPr>
              <a:lnSpc>
                <a:spcPct val="100000"/>
              </a:lnSpc>
              <a:spcBef>
                <a:spcPts val="0"/>
              </a:spcBef>
            </a:pPr>
            <a:r>
              <a:rPr lang="en-IE" sz="3200" b="0" dirty="0"/>
              <a:t>Conduct a Regional SWOT Analysis and </a:t>
            </a:r>
            <a:r>
              <a:rPr lang="en-IE" sz="3200" b="0"/>
              <a:t>Crisis Audit</a:t>
            </a:r>
            <a:endParaRPr lang="en-IE" sz="3200" b="0" dirty="0"/>
          </a:p>
          <a:p>
            <a:pPr>
              <a:lnSpc>
                <a:spcPct val="100000"/>
              </a:lnSpc>
              <a:spcBef>
                <a:spcPts val="0"/>
              </a:spcBef>
            </a:pPr>
            <a:endParaRPr lang="en-IE" sz="2400" b="0" dirty="0"/>
          </a:p>
          <a:p>
            <a:pPr marL="0" indent="0">
              <a:lnSpc>
                <a:spcPct val="100000"/>
              </a:lnSpc>
              <a:spcBef>
                <a:spcPts val="0"/>
              </a:spcBef>
              <a:buNone/>
            </a:pPr>
            <a:endParaRPr lang="en-IE" sz="2800" b="0" dirty="0"/>
          </a:p>
          <a:p>
            <a:endParaRPr lang="en-IE" sz="3200" dirty="0"/>
          </a:p>
        </p:txBody>
      </p:sp>
      <p:sp>
        <p:nvSpPr>
          <p:cNvPr id="4" name="Text Placeholder 3">
            <a:extLst>
              <a:ext uri="{FF2B5EF4-FFF2-40B4-BE49-F238E27FC236}">
                <a16:creationId xmlns:a16="http://schemas.microsoft.com/office/drawing/2014/main" id="{4FC3F148-6E68-05B5-0D92-B41B8A44F575}"/>
              </a:ext>
            </a:extLst>
          </p:cNvPr>
          <p:cNvSpPr>
            <a:spLocks noGrp="1"/>
          </p:cNvSpPr>
          <p:nvPr>
            <p:ph type="body" sz="quarter" idx="16"/>
          </p:nvPr>
        </p:nvSpPr>
        <p:spPr>
          <a:xfrm>
            <a:off x="817349" y="3633385"/>
            <a:ext cx="5964451" cy="697353"/>
          </a:xfrm>
        </p:spPr>
        <p:txBody>
          <a:bodyPr>
            <a:noAutofit/>
          </a:bodyPr>
          <a:lstStyle/>
          <a:p>
            <a:r>
              <a:rPr lang="en-IE" sz="6000" b="1" dirty="0"/>
              <a:t>Module 3 </a:t>
            </a:r>
            <a:r>
              <a:rPr lang="en-IE" sz="6000" dirty="0"/>
              <a:t>(Part 2)</a:t>
            </a:r>
          </a:p>
        </p:txBody>
      </p:sp>
      <p:sp>
        <p:nvSpPr>
          <p:cNvPr id="5" name="TextBox 4">
            <a:extLst>
              <a:ext uri="{FF2B5EF4-FFF2-40B4-BE49-F238E27FC236}">
                <a16:creationId xmlns:a16="http://schemas.microsoft.com/office/drawing/2014/main" id="{44BD95F2-86C7-498E-E319-CA13B72068C9}"/>
              </a:ext>
            </a:extLst>
          </p:cNvPr>
          <p:cNvSpPr txBox="1"/>
          <p:nvPr/>
        </p:nvSpPr>
        <p:spPr>
          <a:xfrm>
            <a:off x="817349" y="2201904"/>
            <a:ext cx="6257925" cy="1107996"/>
          </a:xfrm>
          <a:prstGeom prst="rect">
            <a:avLst/>
          </a:prstGeom>
          <a:noFill/>
        </p:spPr>
        <p:txBody>
          <a:bodyPr wrap="square" rtlCol="0">
            <a:spAutoFit/>
          </a:bodyPr>
          <a:lstStyle/>
          <a:p>
            <a:r>
              <a:rPr lang="en-IE" sz="2400" dirty="0">
                <a:solidFill>
                  <a:srgbClr val="7A547C"/>
                </a:solidFill>
              </a:rPr>
              <a:t>Regional Tourism Crisis Management (RTCM)</a:t>
            </a:r>
          </a:p>
          <a:p>
            <a:r>
              <a:rPr lang="en-IE" sz="2400" dirty="0">
                <a:solidFill>
                  <a:srgbClr val="7A547C"/>
                </a:solidFill>
              </a:rPr>
              <a:t>HEI Course, 2023</a:t>
            </a:r>
          </a:p>
          <a:p>
            <a:r>
              <a:rPr lang="en-IE" i="1" dirty="0">
                <a:solidFill>
                  <a:srgbClr val="7A547C"/>
                </a:solidFill>
              </a:rPr>
              <a:t>Developed by Laura Magan (Momentum) </a:t>
            </a:r>
          </a:p>
        </p:txBody>
      </p:sp>
    </p:spTree>
    <p:extLst>
      <p:ext uri="{BB962C8B-B14F-4D97-AF65-F5344CB8AC3E}">
        <p14:creationId xmlns:p14="http://schemas.microsoft.com/office/powerpoint/2010/main" val="3321486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8169F7D-7E9D-5E7A-4E91-45A1D601FAB6}"/>
              </a:ext>
            </a:extLst>
          </p:cNvPr>
          <p:cNvSpPr>
            <a:spLocks noGrp="1"/>
          </p:cNvSpPr>
          <p:nvPr>
            <p:ph type="body" sz="quarter" idx="18"/>
          </p:nvPr>
        </p:nvSpPr>
        <p:spPr>
          <a:xfrm>
            <a:off x="0" y="3347818"/>
            <a:ext cx="5781676" cy="3424457"/>
          </a:xfrm>
        </p:spPr>
        <p:txBody>
          <a:bodyPr anchor="ctr">
            <a:noAutofit/>
          </a:bodyPr>
          <a:lstStyle/>
          <a:p>
            <a:r>
              <a:rPr lang="en-GB" sz="2000" dirty="0">
                <a:solidFill>
                  <a:srgbClr val="4D4D4D"/>
                </a:solidFill>
              </a:rPr>
              <a:t>The regional </a:t>
            </a:r>
            <a:r>
              <a:rPr lang="en-GB" sz="2000" b="1" dirty="0">
                <a:solidFill>
                  <a:srgbClr val="7A547C"/>
                </a:solidFill>
              </a:rPr>
              <a:t>SWOT Analysis </a:t>
            </a:r>
            <a:r>
              <a:rPr lang="en-GB" sz="2000" dirty="0">
                <a:solidFill>
                  <a:srgbClr val="4D4D4D"/>
                </a:solidFill>
              </a:rPr>
              <a:t>is a strategic planning and strategic management technique used to help a region identify its </a:t>
            </a:r>
            <a:r>
              <a:rPr lang="en-GB" sz="2000" b="1" dirty="0">
                <a:solidFill>
                  <a:srgbClr val="7A547C"/>
                </a:solidFill>
              </a:rPr>
              <a:t>Strengths, Weaknesses, Opportunities, and Threats (SWOT) </a:t>
            </a:r>
            <a:r>
              <a:rPr lang="en-GB" sz="2000" dirty="0">
                <a:solidFill>
                  <a:srgbClr val="4D4D4D"/>
                </a:solidFill>
              </a:rPr>
              <a:t>related to various tourism-related priorities e.g., attraction, risk management, competition, sustainability, or planning. It is sometimes called situational assessment or situational analysis. </a:t>
            </a:r>
            <a:r>
              <a:rPr lang="en-GB" sz="2000" b="1" dirty="0">
                <a:solidFill>
                  <a:srgbClr val="7A547C"/>
                </a:solidFill>
              </a:rPr>
              <a:t>Primary areas </a:t>
            </a:r>
            <a:r>
              <a:rPr lang="en-GB" sz="2000" dirty="0">
                <a:solidFill>
                  <a:srgbClr val="4D4D4D"/>
                </a:solidFill>
              </a:rPr>
              <a:t>to consider are the political, economic, social, technological, health, and climate of the destination. (</a:t>
            </a:r>
            <a:r>
              <a:rPr lang="en-GB" sz="2000" dirty="0">
                <a:solidFill>
                  <a:srgbClr val="4D4D4D"/>
                </a:solidFill>
                <a:hlinkClick r:id="rId2">
                  <a:extLst>
                    <a:ext uri="{A12FA001-AC4F-418D-AE19-62706E023703}">
                      <ahyp:hlinkClr xmlns:ahyp="http://schemas.microsoft.com/office/drawing/2018/hyperlinkcolor" val="tx"/>
                    </a:ext>
                  </a:extLst>
                </a:hlinkClick>
              </a:rPr>
              <a:t>Source</a:t>
            </a:r>
            <a:r>
              <a:rPr lang="en-GB" sz="2000" dirty="0">
                <a:solidFill>
                  <a:srgbClr val="4D4D4D"/>
                </a:solidFill>
              </a:rPr>
              <a:t>)</a:t>
            </a:r>
            <a:endParaRPr lang="en-IE" sz="2000" dirty="0">
              <a:solidFill>
                <a:srgbClr val="4D4D4D"/>
              </a:solidFill>
            </a:endParaRPr>
          </a:p>
        </p:txBody>
      </p:sp>
      <p:sp>
        <p:nvSpPr>
          <p:cNvPr id="5" name="Text Placeholder 4">
            <a:extLst>
              <a:ext uri="{FF2B5EF4-FFF2-40B4-BE49-F238E27FC236}">
                <a16:creationId xmlns:a16="http://schemas.microsoft.com/office/drawing/2014/main" id="{8CA437D2-555B-4579-8F96-BC6125DC9158}"/>
              </a:ext>
            </a:extLst>
          </p:cNvPr>
          <p:cNvSpPr>
            <a:spLocks noGrp="1"/>
          </p:cNvSpPr>
          <p:nvPr>
            <p:ph type="body" sz="quarter" idx="16"/>
          </p:nvPr>
        </p:nvSpPr>
        <p:spPr>
          <a:xfrm>
            <a:off x="633715" y="971551"/>
            <a:ext cx="4957908" cy="2116178"/>
          </a:xfrm>
        </p:spPr>
        <p:txBody>
          <a:bodyPr>
            <a:normAutofit/>
          </a:bodyPr>
          <a:lstStyle/>
          <a:p>
            <a:r>
              <a:rPr lang="en-IE" dirty="0"/>
              <a:t>Regional SWOT Analysis</a:t>
            </a:r>
          </a:p>
          <a:p>
            <a:r>
              <a:rPr lang="en-IE" sz="2800" i="1" dirty="0"/>
              <a:t>High-Level Planning for the Future</a:t>
            </a:r>
          </a:p>
        </p:txBody>
      </p:sp>
      <p:sp>
        <p:nvSpPr>
          <p:cNvPr id="7" name="Text Placeholder 6">
            <a:extLst>
              <a:ext uri="{FF2B5EF4-FFF2-40B4-BE49-F238E27FC236}">
                <a16:creationId xmlns:a16="http://schemas.microsoft.com/office/drawing/2014/main" id="{C4D6CF01-D0A9-299F-1E60-8E0BAF5F322B}"/>
              </a:ext>
            </a:extLst>
          </p:cNvPr>
          <p:cNvSpPr>
            <a:spLocks noGrp="1"/>
          </p:cNvSpPr>
          <p:nvPr>
            <p:ph type="body" sz="quarter" idx="20"/>
          </p:nvPr>
        </p:nvSpPr>
        <p:spPr>
          <a:xfrm>
            <a:off x="6335046" y="1000126"/>
            <a:ext cx="4957908" cy="1724024"/>
          </a:xfrm>
        </p:spPr>
        <p:txBody>
          <a:bodyPr>
            <a:normAutofit/>
          </a:bodyPr>
          <a:lstStyle/>
          <a:p>
            <a:r>
              <a:rPr lang="en-IE" dirty="0"/>
              <a:t>Regional Crisis Audit</a:t>
            </a:r>
          </a:p>
          <a:p>
            <a:r>
              <a:rPr lang="en-IE" sz="2800" i="1" dirty="0"/>
              <a:t>Local Level Planning for Immediate Action</a:t>
            </a:r>
          </a:p>
        </p:txBody>
      </p:sp>
      <p:sp>
        <p:nvSpPr>
          <p:cNvPr id="8" name="Text Placeholder 7">
            <a:extLst>
              <a:ext uri="{FF2B5EF4-FFF2-40B4-BE49-F238E27FC236}">
                <a16:creationId xmlns:a16="http://schemas.microsoft.com/office/drawing/2014/main" id="{E1B1C44F-0711-92B1-41A0-FDA4CB0ED777}"/>
              </a:ext>
            </a:extLst>
          </p:cNvPr>
          <p:cNvSpPr>
            <a:spLocks noGrp="1"/>
          </p:cNvSpPr>
          <p:nvPr>
            <p:ph type="body" sz="quarter" idx="21"/>
          </p:nvPr>
        </p:nvSpPr>
        <p:spPr>
          <a:xfrm>
            <a:off x="5953125" y="3424017"/>
            <a:ext cx="6086475" cy="3348257"/>
          </a:xfrm>
        </p:spPr>
        <p:txBody>
          <a:bodyPr>
            <a:noAutofit/>
          </a:bodyPr>
          <a:lstStyle/>
          <a:p>
            <a:r>
              <a:rPr lang="en-GB" sz="1900" b="0" i="0" dirty="0">
                <a:solidFill>
                  <a:srgbClr val="4D4D4D"/>
                </a:solidFill>
                <a:effectLst/>
              </a:rPr>
              <a:t>The </a:t>
            </a:r>
            <a:r>
              <a:rPr lang="en-GB" sz="1900" b="1" i="0" dirty="0">
                <a:solidFill>
                  <a:srgbClr val="F27954"/>
                </a:solidFill>
                <a:effectLst/>
              </a:rPr>
              <a:t>Regional Crisis Audit </a:t>
            </a:r>
            <a:r>
              <a:rPr lang="en-GB" sz="1900" b="0" i="0" dirty="0">
                <a:solidFill>
                  <a:srgbClr val="4D4D4D"/>
                </a:solidFill>
                <a:effectLst/>
              </a:rPr>
              <a:t>goes hand in hand with the </a:t>
            </a:r>
            <a:r>
              <a:rPr lang="en-GB" sz="1900" b="1" i="0" dirty="0">
                <a:solidFill>
                  <a:srgbClr val="F27954"/>
                </a:solidFill>
                <a:effectLst/>
              </a:rPr>
              <a:t>Risk Assessment Matrix (RAM) </a:t>
            </a:r>
            <a:r>
              <a:rPr lang="en-GB" sz="1900" b="0" i="0" dirty="0">
                <a:solidFill>
                  <a:srgbClr val="4D4D4D"/>
                </a:solidFill>
                <a:effectLst/>
              </a:rPr>
              <a:t>and </a:t>
            </a:r>
            <a:r>
              <a:rPr lang="en-GB" sz="1900" b="1" i="0" dirty="0">
                <a:solidFill>
                  <a:srgbClr val="F27954"/>
                </a:solidFill>
                <a:effectLst/>
              </a:rPr>
              <a:t>SWOT </a:t>
            </a:r>
            <a:r>
              <a:rPr lang="en-GB" sz="1900" b="1" dirty="0">
                <a:solidFill>
                  <a:srgbClr val="F27954"/>
                </a:solidFill>
              </a:rPr>
              <a:t>Analysis</a:t>
            </a:r>
            <a:r>
              <a:rPr lang="en-GB" sz="1900" dirty="0">
                <a:solidFill>
                  <a:srgbClr val="4D4D4D"/>
                </a:solidFill>
              </a:rPr>
              <a:t>. The Audit is Step 3 and can only be conducted after the RAM and SWOT have provided results. The Regional Crisis Audit goes into more detail discussing, identifying, and examining how the RAM and SWOT outputs can be implemented to enhance </a:t>
            </a:r>
            <a:r>
              <a:rPr lang="en-GB" sz="1900" b="0" i="0" dirty="0">
                <a:solidFill>
                  <a:srgbClr val="4D4D4D"/>
                </a:solidFill>
                <a:effectLst/>
              </a:rPr>
              <a:t>and ensure the long-term viability of the tourism region. It looks </a:t>
            </a:r>
            <a:r>
              <a:rPr lang="en-GB" sz="1900" dirty="0">
                <a:solidFill>
                  <a:srgbClr val="4D4D4D"/>
                </a:solidFill>
              </a:rPr>
              <a:t>in more detail at what is missing and needed at each crisis stage </a:t>
            </a:r>
            <a:r>
              <a:rPr lang="en-GB" sz="1900" i="1" dirty="0">
                <a:solidFill>
                  <a:srgbClr val="4D4D4D"/>
                </a:solidFill>
              </a:rPr>
              <a:t>(Preparation, Response, Recovery) e.g., </a:t>
            </a:r>
            <a:r>
              <a:rPr lang="en-GB" sz="1900" dirty="0">
                <a:solidFill>
                  <a:srgbClr val="4D4D4D"/>
                </a:solidFill>
              </a:rPr>
              <a:t>the </a:t>
            </a:r>
            <a:r>
              <a:rPr lang="en-GB" sz="1900" b="0" i="0" dirty="0">
                <a:solidFill>
                  <a:srgbClr val="4D4D4D"/>
                </a:solidFill>
                <a:effectLst/>
              </a:rPr>
              <a:t>people, </a:t>
            </a:r>
            <a:r>
              <a:rPr lang="en-GB" sz="1900" dirty="0">
                <a:solidFill>
                  <a:srgbClr val="4D4D4D"/>
                </a:solidFill>
              </a:rPr>
              <a:t>crisis strategies, </a:t>
            </a:r>
            <a:r>
              <a:rPr lang="en-GB" sz="1900" b="0" i="0" dirty="0">
                <a:solidFill>
                  <a:srgbClr val="4D4D4D"/>
                </a:solidFill>
                <a:effectLst/>
              </a:rPr>
              <a:t>documentation, procedures, training, systems, etc.</a:t>
            </a:r>
          </a:p>
          <a:p>
            <a:endParaRPr lang="en-GB" sz="1900" dirty="0">
              <a:solidFill>
                <a:srgbClr val="4D4D4D"/>
              </a:solidFill>
            </a:endParaRPr>
          </a:p>
          <a:p>
            <a:endParaRPr lang="en-IE" sz="1900" dirty="0">
              <a:solidFill>
                <a:srgbClr val="4D4D4D"/>
              </a:solidFill>
            </a:endParaRPr>
          </a:p>
        </p:txBody>
      </p:sp>
    </p:spTree>
    <p:extLst>
      <p:ext uri="{BB962C8B-B14F-4D97-AF65-F5344CB8AC3E}">
        <p14:creationId xmlns:p14="http://schemas.microsoft.com/office/powerpoint/2010/main" val="3449111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9D24564-5E64-490B-A908-DB5830D1172C}"/>
              </a:ext>
            </a:extLst>
          </p:cNvPr>
          <p:cNvSpPr>
            <a:spLocks noGrp="1"/>
          </p:cNvSpPr>
          <p:nvPr>
            <p:ph type="body" sz="quarter" idx="16"/>
          </p:nvPr>
        </p:nvSpPr>
        <p:spPr>
          <a:xfrm>
            <a:off x="353714" y="219075"/>
            <a:ext cx="5564883" cy="996593"/>
          </a:xfrm>
        </p:spPr>
        <p:txBody>
          <a:bodyPr>
            <a:noAutofit/>
          </a:bodyPr>
          <a:lstStyle/>
          <a:p>
            <a:pPr algn="ctr">
              <a:lnSpc>
                <a:spcPct val="100000"/>
              </a:lnSpc>
              <a:spcBef>
                <a:spcPts val="0"/>
              </a:spcBef>
            </a:pPr>
            <a:r>
              <a:rPr lang="en-IE" sz="2400" b="1" dirty="0"/>
              <a:t>SWOT Analysis of Regional Strengths, Weaknesses, Opportunities, and Threats</a:t>
            </a:r>
          </a:p>
        </p:txBody>
      </p:sp>
      <p:sp>
        <p:nvSpPr>
          <p:cNvPr id="5" name="Text Placeholder 11">
            <a:extLst>
              <a:ext uri="{FF2B5EF4-FFF2-40B4-BE49-F238E27FC236}">
                <a16:creationId xmlns:a16="http://schemas.microsoft.com/office/drawing/2014/main" id="{FAA6C240-2354-DBC9-6D99-FB51E847642A}"/>
              </a:ext>
            </a:extLst>
          </p:cNvPr>
          <p:cNvSpPr>
            <a:spLocks noGrp="1"/>
          </p:cNvSpPr>
          <p:nvPr>
            <p:ph type="body" sz="quarter" idx="18"/>
          </p:nvPr>
        </p:nvSpPr>
        <p:spPr>
          <a:xfrm>
            <a:off x="457200" y="1193638"/>
            <a:ext cx="5638800" cy="5062066"/>
          </a:xfrm>
        </p:spPr>
        <p:txBody>
          <a:bodyPr>
            <a:noAutofit/>
          </a:bodyPr>
          <a:lstStyle/>
          <a:p>
            <a:pPr marL="0" indent="0">
              <a:lnSpc>
                <a:spcPct val="100000"/>
              </a:lnSpc>
              <a:spcBef>
                <a:spcPts val="0"/>
              </a:spcBef>
            </a:pPr>
            <a:r>
              <a:rPr lang="en-GB" sz="2000" b="1" dirty="0"/>
              <a:t>SWOT</a:t>
            </a:r>
            <a:r>
              <a:rPr lang="en-GB" sz="2000" dirty="0"/>
              <a:t> (Strengths, Weaknesses, Opportunities, Threats) is a useful tool in strategic regional crisis management. It is an analysis that provides regions with a structure to identify internal strengths and weaknesses and external opportunities and threats. The SWOT analysis used when developing plans and procedures to cope with crises should focus on: </a:t>
            </a:r>
          </a:p>
          <a:p>
            <a:pPr marL="0" indent="0">
              <a:lnSpc>
                <a:spcPct val="100000"/>
              </a:lnSpc>
              <a:spcBef>
                <a:spcPts val="0"/>
              </a:spcBef>
            </a:pPr>
            <a:endParaRPr lang="en-GB" sz="2000" dirty="0"/>
          </a:p>
          <a:p>
            <a:pPr marL="342900" indent="-342900">
              <a:lnSpc>
                <a:spcPct val="100000"/>
              </a:lnSpc>
              <a:spcBef>
                <a:spcPts val="0"/>
              </a:spcBef>
              <a:buFont typeface="Wingdings" panose="05000000000000000000" pitchFamily="2" charset="2"/>
              <a:buChar char="v"/>
            </a:pPr>
            <a:r>
              <a:rPr lang="en-GB" sz="2000" b="1" dirty="0"/>
              <a:t>strengths, </a:t>
            </a:r>
            <a:r>
              <a:rPr lang="en-GB" sz="2000" dirty="0"/>
              <a:t>including industry resources and support available to deal with a crisis; </a:t>
            </a:r>
          </a:p>
          <a:p>
            <a:pPr marL="342900" indent="-342900">
              <a:lnSpc>
                <a:spcPct val="100000"/>
              </a:lnSpc>
              <a:spcBef>
                <a:spcPts val="0"/>
              </a:spcBef>
              <a:buFont typeface="Wingdings" panose="05000000000000000000" pitchFamily="2" charset="2"/>
              <a:buChar char="v"/>
            </a:pPr>
            <a:r>
              <a:rPr lang="en-GB" sz="2000" b="1" dirty="0"/>
              <a:t>weaknesses</a:t>
            </a:r>
            <a:r>
              <a:rPr lang="en-GB" sz="2000" dirty="0"/>
              <a:t>, the factors which will affect the ability to cope with a crisis and its aftermath; </a:t>
            </a:r>
          </a:p>
          <a:p>
            <a:pPr marL="342900" indent="-342900">
              <a:lnSpc>
                <a:spcPct val="100000"/>
              </a:lnSpc>
              <a:spcBef>
                <a:spcPts val="0"/>
              </a:spcBef>
              <a:buFont typeface="Wingdings" panose="05000000000000000000" pitchFamily="2" charset="2"/>
              <a:buChar char="v"/>
            </a:pPr>
            <a:r>
              <a:rPr lang="en-GB" sz="2000" b="1" dirty="0"/>
              <a:t>opportunities </a:t>
            </a:r>
            <a:r>
              <a:rPr lang="en-GB" sz="2000" dirty="0"/>
              <a:t>to enlist support and reduce vulnerability to a crisis; and </a:t>
            </a:r>
          </a:p>
          <a:p>
            <a:pPr marL="342900" indent="-342900">
              <a:lnSpc>
                <a:spcPct val="100000"/>
              </a:lnSpc>
              <a:spcBef>
                <a:spcPts val="0"/>
              </a:spcBef>
              <a:buFont typeface="Wingdings" panose="05000000000000000000" pitchFamily="2" charset="2"/>
              <a:buChar char="v"/>
            </a:pPr>
            <a:r>
              <a:rPr lang="en-GB" sz="2000" b="1" dirty="0"/>
              <a:t>threats</a:t>
            </a:r>
            <a:r>
              <a:rPr lang="en-GB" sz="2000" dirty="0"/>
              <a:t> including the sources of risk to a tourism business. </a:t>
            </a:r>
          </a:p>
          <a:p>
            <a:pPr marL="0" indent="0">
              <a:lnSpc>
                <a:spcPct val="100000"/>
              </a:lnSpc>
              <a:spcBef>
                <a:spcPts val="0"/>
              </a:spcBef>
            </a:pPr>
            <a:endParaRPr lang="en-GB" sz="2000" b="0" i="0" dirty="0">
              <a:effectLst/>
            </a:endParaRPr>
          </a:p>
          <a:p>
            <a:pPr marL="0" indent="0">
              <a:lnSpc>
                <a:spcPct val="100000"/>
              </a:lnSpc>
              <a:spcBef>
                <a:spcPts val="0"/>
              </a:spcBef>
            </a:pPr>
            <a:endParaRPr lang="en-GB" sz="2000" dirty="0"/>
          </a:p>
        </p:txBody>
      </p:sp>
      <p:pic>
        <p:nvPicPr>
          <p:cNvPr id="2" name="Graphic 1" descr="Document with solid fill">
            <a:hlinkClick r:id="rId2"/>
            <a:extLst>
              <a:ext uri="{FF2B5EF4-FFF2-40B4-BE49-F238E27FC236}">
                <a16:creationId xmlns:a16="http://schemas.microsoft.com/office/drawing/2014/main" id="{402A4EDE-B52A-5C43-6898-BD5D555E18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58224" y="6086476"/>
            <a:ext cx="628739" cy="752474"/>
          </a:xfrm>
          <a:prstGeom prst="rect">
            <a:avLst/>
          </a:prstGeom>
        </p:spPr>
      </p:pic>
      <p:sp>
        <p:nvSpPr>
          <p:cNvPr id="6" name="TextBox 5">
            <a:extLst>
              <a:ext uri="{FF2B5EF4-FFF2-40B4-BE49-F238E27FC236}">
                <a16:creationId xmlns:a16="http://schemas.microsoft.com/office/drawing/2014/main" id="{5D6F374A-54D3-F37F-E500-C6D2DDAC0CD8}"/>
              </a:ext>
            </a:extLst>
          </p:cNvPr>
          <p:cNvSpPr txBox="1"/>
          <p:nvPr/>
        </p:nvSpPr>
        <p:spPr>
          <a:xfrm>
            <a:off x="7347082" y="6139547"/>
            <a:ext cx="4533901" cy="646331"/>
          </a:xfrm>
          <a:prstGeom prst="rect">
            <a:avLst/>
          </a:prstGeom>
          <a:solidFill>
            <a:srgbClr val="F27954"/>
          </a:solidFill>
        </p:spPr>
        <p:txBody>
          <a:bodyPr wrap="square" rtlCol="0">
            <a:spAutoFit/>
          </a:bodyPr>
          <a:lstStyle/>
          <a:p>
            <a:r>
              <a:rPr lang="en-IE" dirty="0">
                <a:solidFill>
                  <a:schemeClr val="bg1"/>
                </a:solidFill>
                <a:hlinkClick r:id="rId5">
                  <a:extLst>
                    <a:ext uri="{A12FA001-AC4F-418D-AE19-62706E023703}">
                      <ahyp:hlinkClr xmlns:ahyp="http://schemas.microsoft.com/office/drawing/2018/hyperlinkcolor" val="tx"/>
                    </a:ext>
                  </a:extLst>
                </a:hlinkClick>
              </a:rPr>
              <a:t>How to Develop a Risk Management Strategy for a Tourism Organisation</a:t>
            </a:r>
            <a:endParaRPr lang="en-IE" dirty="0">
              <a:solidFill>
                <a:schemeClr val="bg1"/>
              </a:solidFill>
            </a:endParaRPr>
          </a:p>
        </p:txBody>
      </p:sp>
      <p:pic>
        <p:nvPicPr>
          <p:cNvPr id="12" name="Picture Placeholder 11" descr="A picture containing person, indoor, feet&#10;&#10;Description automatically generated">
            <a:extLst>
              <a:ext uri="{FF2B5EF4-FFF2-40B4-BE49-F238E27FC236}">
                <a16:creationId xmlns:a16="http://schemas.microsoft.com/office/drawing/2014/main" id="{FD8A4939-7ABE-3C3B-6F9E-9E69D998309D}"/>
              </a:ext>
            </a:extLst>
          </p:cNvPr>
          <p:cNvPicPr>
            <a:picLocks noGrp="1" noChangeAspect="1"/>
          </p:cNvPicPr>
          <p:nvPr>
            <p:ph type="pic" sz="quarter" idx="10"/>
          </p:nvPr>
        </p:nvPicPr>
        <p:blipFill>
          <a:blip r:embed="rId6" cstate="screen">
            <a:extLst>
              <a:ext uri="{28A0092B-C50C-407E-A947-70E740481C1C}">
                <a14:useLocalDpi xmlns:a14="http://schemas.microsoft.com/office/drawing/2010/main"/>
              </a:ext>
            </a:extLst>
          </a:blip>
          <a:srcRect t="17361" b="17361"/>
          <a:stretch>
            <a:fillRect/>
          </a:stretch>
        </p:blipFill>
        <p:spPr/>
      </p:pic>
    </p:spTree>
    <p:extLst>
      <p:ext uri="{BB962C8B-B14F-4D97-AF65-F5344CB8AC3E}">
        <p14:creationId xmlns:p14="http://schemas.microsoft.com/office/powerpoint/2010/main" val="1696133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5823FFF-0DB9-B61B-D3A0-277F3B8324DB}"/>
              </a:ext>
            </a:extLst>
          </p:cNvPr>
          <p:cNvSpPr>
            <a:spLocks noGrp="1"/>
          </p:cNvSpPr>
          <p:nvPr>
            <p:ph type="body" sz="quarter" idx="18"/>
          </p:nvPr>
        </p:nvSpPr>
        <p:spPr>
          <a:xfrm>
            <a:off x="466725" y="1143728"/>
            <a:ext cx="5715000" cy="5447571"/>
          </a:xfrm>
        </p:spPr>
        <p:txBody>
          <a:bodyPr>
            <a:normAutofit fontScale="92500" lnSpcReduction="10000"/>
          </a:bodyPr>
          <a:lstStyle/>
          <a:p>
            <a:pPr marL="0" indent="0">
              <a:lnSpc>
                <a:spcPct val="120000"/>
              </a:lnSpc>
              <a:spcBef>
                <a:spcPts val="0"/>
              </a:spcBef>
            </a:pPr>
            <a:r>
              <a:rPr lang="en-GB" dirty="0"/>
              <a:t>A region assesses the Risk Assessment and Action Plan and then conducts a SWOT analysis which considers the following: </a:t>
            </a:r>
          </a:p>
          <a:p>
            <a:pPr marL="0" indent="0">
              <a:lnSpc>
                <a:spcPct val="120000"/>
              </a:lnSpc>
              <a:spcBef>
                <a:spcPts val="0"/>
              </a:spcBef>
            </a:pPr>
            <a:endParaRPr lang="en-GB" dirty="0"/>
          </a:p>
          <a:p>
            <a:pPr marL="342900" indent="-342900">
              <a:lnSpc>
                <a:spcPct val="120000"/>
              </a:lnSpc>
              <a:spcBef>
                <a:spcPts val="0"/>
              </a:spcBef>
              <a:buFont typeface="Wingdings" panose="05000000000000000000" pitchFamily="2" charset="2"/>
              <a:buChar char="v"/>
            </a:pPr>
            <a:r>
              <a:rPr lang="en-GB" dirty="0"/>
              <a:t>Existing </a:t>
            </a:r>
            <a:r>
              <a:rPr lang="en-GB" b="1" dirty="0"/>
              <a:t>crisis management </a:t>
            </a:r>
            <a:r>
              <a:rPr lang="en-GB" dirty="0"/>
              <a:t>and </a:t>
            </a:r>
            <a:r>
              <a:rPr lang="en-GB" b="1" dirty="0"/>
              <a:t>control programs </a:t>
            </a:r>
          </a:p>
          <a:p>
            <a:pPr marL="342900" indent="-342900">
              <a:lnSpc>
                <a:spcPct val="120000"/>
              </a:lnSpc>
              <a:spcBef>
                <a:spcPts val="0"/>
              </a:spcBef>
              <a:buFont typeface="Wingdings" panose="05000000000000000000" pitchFamily="2" charset="2"/>
              <a:buChar char="v"/>
            </a:pPr>
            <a:r>
              <a:rPr lang="en-GB" b="1" dirty="0"/>
              <a:t>Hazards</a:t>
            </a:r>
            <a:r>
              <a:rPr lang="en-GB" dirty="0"/>
              <a:t> within the region and incidences that can affect visitation and/or perceptions of the region. This could include fears about the safety of a location. </a:t>
            </a:r>
          </a:p>
          <a:p>
            <a:pPr marL="342900" indent="-342900">
              <a:lnSpc>
                <a:spcPct val="120000"/>
              </a:lnSpc>
              <a:spcBef>
                <a:spcPts val="0"/>
              </a:spcBef>
              <a:buFont typeface="Wingdings" panose="05000000000000000000" pitchFamily="2" charset="2"/>
              <a:buChar char="v"/>
            </a:pPr>
            <a:r>
              <a:rPr lang="en-GB" dirty="0"/>
              <a:t>Potential </a:t>
            </a:r>
            <a:r>
              <a:rPr lang="en-GB" b="1" dirty="0"/>
              <a:t>socio-political, economic, technological</a:t>
            </a:r>
            <a:r>
              <a:rPr lang="en-GB" dirty="0"/>
              <a:t>, or </a:t>
            </a:r>
            <a:r>
              <a:rPr lang="en-GB" b="1" dirty="0"/>
              <a:t>environmental crises </a:t>
            </a:r>
          </a:p>
          <a:p>
            <a:pPr marL="342900" indent="-342900">
              <a:lnSpc>
                <a:spcPct val="120000"/>
              </a:lnSpc>
              <a:spcBef>
                <a:spcPts val="0"/>
              </a:spcBef>
              <a:buFont typeface="Wingdings" panose="05000000000000000000" pitchFamily="2" charset="2"/>
              <a:buChar char="v"/>
            </a:pPr>
            <a:r>
              <a:rPr lang="en-GB" b="1" dirty="0"/>
              <a:t>Existing relationships with the media, the public, and emergency services.</a:t>
            </a:r>
            <a:r>
              <a:rPr lang="en-GB" dirty="0"/>
              <a:t> </a:t>
            </a:r>
            <a:endParaRPr lang="en-IE" dirty="0"/>
          </a:p>
        </p:txBody>
      </p:sp>
      <p:sp>
        <p:nvSpPr>
          <p:cNvPr id="4" name="Text Placeholder 3">
            <a:extLst>
              <a:ext uri="{FF2B5EF4-FFF2-40B4-BE49-F238E27FC236}">
                <a16:creationId xmlns:a16="http://schemas.microsoft.com/office/drawing/2014/main" id="{4D1C28D9-1C02-8709-C2B5-BA57F615D9D8}"/>
              </a:ext>
            </a:extLst>
          </p:cNvPr>
          <p:cNvSpPr>
            <a:spLocks noGrp="1"/>
          </p:cNvSpPr>
          <p:nvPr>
            <p:ph type="body" sz="quarter" idx="16"/>
          </p:nvPr>
        </p:nvSpPr>
        <p:spPr>
          <a:xfrm>
            <a:off x="333376" y="228600"/>
            <a:ext cx="5762624" cy="929918"/>
          </a:xfrm>
        </p:spPr>
        <p:txBody>
          <a:bodyPr>
            <a:normAutofit fontScale="85000" lnSpcReduction="10000"/>
          </a:bodyPr>
          <a:lstStyle/>
          <a:p>
            <a:pPr algn="ctr">
              <a:lnSpc>
                <a:spcPct val="110000"/>
              </a:lnSpc>
              <a:spcBef>
                <a:spcPts val="0"/>
              </a:spcBef>
            </a:pPr>
            <a:r>
              <a:rPr lang="en-IE" dirty="0"/>
              <a:t>Regional SWOT Analysis Considers</a:t>
            </a:r>
          </a:p>
        </p:txBody>
      </p:sp>
      <p:pic>
        <p:nvPicPr>
          <p:cNvPr id="6" name="Picture Placeholder 5" descr="A group of people sitting in a room watching a person on a television&#10;&#10;Description automatically generated with low confidence">
            <a:extLst>
              <a:ext uri="{FF2B5EF4-FFF2-40B4-BE49-F238E27FC236}">
                <a16:creationId xmlns:a16="http://schemas.microsoft.com/office/drawing/2014/main" id="{87D83DA5-905F-6BA4-C585-C73ACA6029B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541" b="17541"/>
          <a:stretch>
            <a:fillRect/>
          </a:stretch>
        </p:blipFill>
        <p:spPr/>
      </p:pic>
    </p:spTree>
    <p:extLst>
      <p:ext uri="{BB962C8B-B14F-4D97-AF65-F5344CB8AC3E}">
        <p14:creationId xmlns:p14="http://schemas.microsoft.com/office/powerpoint/2010/main" val="1440946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A7571B6-3999-B57B-E3CC-E35033A0689A}"/>
              </a:ext>
            </a:extLst>
          </p:cNvPr>
          <p:cNvSpPr>
            <a:spLocks noGrp="1"/>
          </p:cNvSpPr>
          <p:nvPr>
            <p:ph type="body" sz="quarter" idx="13"/>
          </p:nvPr>
        </p:nvSpPr>
        <p:spPr>
          <a:xfrm>
            <a:off x="839084" y="1182012"/>
            <a:ext cx="4369392" cy="4493975"/>
          </a:xfrm>
        </p:spPr>
        <p:txBody>
          <a:bodyPr>
            <a:normAutofit/>
          </a:bodyPr>
          <a:lstStyle/>
          <a:p>
            <a:r>
              <a:rPr lang="en-GB" sz="2800" b="0" i="0" dirty="0">
                <a:effectLst/>
              </a:rPr>
              <a:t>One good way to start a regional SWOT Analysis and Risk Matrix Assessment is by looking objectively and assessing past mistakes, shortcomings, present situations, and current state, and planning for future growth. </a:t>
            </a:r>
          </a:p>
          <a:p>
            <a:endParaRPr lang="en-IE" sz="2800" dirty="0"/>
          </a:p>
        </p:txBody>
      </p:sp>
      <p:pic>
        <p:nvPicPr>
          <p:cNvPr id="10" name="Picture Placeholder 9" descr="A picture containing building&#10;&#10;Description automatically generated">
            <a:extLst>
              <a:ext uri="{FF2B5EF4-FFF2-40B4-BE49-F238E27FC236}">
                <a16:creationId xmlns:a16="http://schemas.microsoft.com/office/drawing/2014/main" id="{B3172520-0EAD-C2DB-F0AB-4DA9146D7DC1}"/>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l="510" r="510"/>
          <a:stretch>
            <a:fillRect/>
          </a:stretch>
        </p:blipFill>
        <p:spPr/>
      </p:pic>
    </p:spTree>
    <p:extLst>
      <p:ext uri="{BB962C8B-B14F-4D97-AF65-F5344CB8AC3E}">
        <p14:creationId xmlns:p14="http://schemas.microsoft.com/office/powerpoint/2010/main" val="30155639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887789-D583-75F3-9200-A77CD20AC6E1}"/>
              </a:ext>
            </a:extLst>
          </p:cNvPr>
          <p:cNvSpPr>
            <a:spLocks noGrp="1"/>
          </p:cNvSpPr>
          <p:nvPr>
            <p:ph type="body" sz="quarter" idx="18"/>
          </p:nvPr>
        </p:nvSpPr>
        <p:spPr>
          <a:xfrm>
            <a:off x="6118285" y="1700349"/>
            <a:ext cx="3024340" cy="571776"/>
          </a:xfrm>
        </p:spPr>
        <p:txBody>
          <a:bodyPr>
            <a:noAutofit/>
          </a:bodyPr>
          <a:lstStyle/>
          <a:p>
            <a:pPr marL="0" indent="0">
              <a:lnSpc>
                <a:spcPct val="120000"/>
              </a:lnSpc>
              <a:spcBef>
                <a:spcPts val="0"/>
              </a:spcBef>
            </a:pPr>
            <a:r>
              <a:rPr lang="en-IE" sz="2000" b="1" dirty="0"/>
              <a:t>Review Existing Crisis Management</a:t>
            </a:r>
          </a:p>
        </p:txBody>
      </p:sp>
      <p:sp>
        <p:nvSpPr>
          <p:cNvPr id="5" name="Text Placeholder 4">
            <a:extLst>
              <a:ext uri="{FF2B5EF4-FFF2-40B4-BE49-F238E27FC236}">
                <a16:creationId xmlns:a16="http://schemas.microsoft.com/office/drawing/2014/main" id="{9151F836-448F-C135-56B0-2CA3A30B9552}"/>
              </a:ext>
            </a:extLst>
          </p:cNvPr>
          <p:cNvSpPr>
            <a:spLocks noGrp="1"/>
          </p:cNvSpPr>
          <p:nvPr>
            <p:ph type="body" sz="quarter" idx="16"/>
          </p:nvPr>
        </p:nvSpPr>
        <p:spPr>
          <a:xfrm>
            <a:off x="3041356" y="1193454"/>
            <a:ext cx="3049353" cy="582221"/>
          </a:xfrm>
        </p:spPr>
        <p:txBody>
          <a:bodyPr>
            <a:normAutofit fontScale="92500" lnSpcReduction="10000"/>
          </a:bodyPr>
          <a:lstStyle/>
          <a:p>
            <a:r>
              <a:rPr lang="en-IE" dirty="0"/>
              <a:t>Step 2 </a:t>
            </a:r>
          </a:p>
        </p:txBody>
      </p:sp>
      <p:sp>
        <p:nvSpPr>
          <p:cNvPr id="7" name="Text Placeholder 6">
            <a:extLst>
              <a:ext uri="{FF2B5EF4-FFF2-40B4-BE49-F238E27FC236}">
                <a16:creationId xmlns:a16="http://schemas.microsoft.com/office/drawing/2014/main" id="{FCF47D39-D1AB-6C98-86EC-D27794E19B8F}"/>
              </a:ext>
            </a:extLst>
          </p:cNvPr>
          <p:cNvSpPr>
            <a:spLocks noGrp="1"/>
          </p:cNvSpPr>
          <p:nvPr>
            <p:ph type="body" sz="quarter" idx="19"/>
          </p:nvPr>
        </p:nvSpPr>
        <p:spPr>
          <a:xfrm>
            <a:off x="6126391" y="2428421"/>
            <a:ext cx="3024340" cy="1483196"/>
          </a:xfrm>
        </p:spPr>
        <p:txBody>
          <a:bodyPr>
            <a:normAutofit fontScale="85000" lnSpcReduction="10000"/>
          </a:bodyPr>
          <a:lstStyle/>
          <a:p>
            <a:pPr marL="0" indent="0">
              <a:lnSpc>
                <a:spcPct val="120000"/>
              </a:lnSpc>
              <a:spcBef>
                <a:spcPts val="0"/>
              </a:spcBef>
            </a:pPr>
            <a:r>
              <a:rPr lang="en-IE" sz="1800" dirty="0"/>
              <a:t>Review existing crisis management activities, strategies, structures, services, facilities, and plans and what is lacking or missing. </a:t>
            </a:r>
            <a:r>
              <a:rPr lang="en-IE" sz="1800" i="1" dirty="0"/>
              <a:t>More information is on the next slide.</a:t>
            </a:r>
            <a:endParaRPr lang="en-IE" sz="1800" dirty="0"/>
          </a:p>
        </p:txBody>
      </p:sp>
      <p:sp>
        <p:nvSpPr>
          <p:cNvPr id="8" name="Text Placeholder 7">
            <a:extLst>
              <a:ext uri="{FF2B5EF4-FFF2-40B4-BE49-F238E27FC236}">
                <a16:creationId xmlns:a16="http://schemas.microsoft.com/office/drawing/2014/main" id="{FBCD24D4-8BE8-CD02-353D-30E1BA79568A}"/>
              </a:ext>
            </a:extLst>
          </p:cNvPr>
          <p:cNvSpPr>
            <a:spLocks noGrp="1"/>
          </p:cNvSpPr>
          <p:nvPr>
            <p:ph type="body" sz="quarter" idx="20"/>
          </p:nvPr>
        </p:nvSpPr>
        <p:spPr>
          <a:xfrm>
            <a:off x="3102051" y="1724074"/>
            <a:ext cx="3024340" cy="618247"/>
          </a:xfrm>
        </p:spPr>
        <p:txBody>
          <a:bodyPr>
            <a:noAutofit/>
          </a:bodyPr>
          <a:lstStyle/>
          <a:p>
            <a:pPr marL="0" indent="0">
              <a:lnSpc>
                <a:spcPct val="100000"/>
              </a:lnSpc>
              <a:spcBef>
                <a:spcPts val="0"/>
              </a:spcBef>
            </a:pPr>
            <a:r>
              <a:rPr lang="en-IE" sz="2000" b="1" dirty="0"/>
              <a:t>Refer to Risk Assessment Matrix &amp; Action Plan</a:t>
            </a:r>
          </a:p>
        </p:txBody>
      </p:sp>
      <p:sp>
        <p:nvSpPr>
          <p:cNvPr id="9" name="Text Placeholder 8">
            <a:extLst>
              <a:ext uri="{FF2B5EF4-FFF2-40B4-BE49-F238E27FC236}">
                <a16:creationId xmlns:a16="http://schemas.microsoft.com/office/drawing/2014/main" id="{E6099444-1922-C238-1D79-804F504C9F7F}"/>
              </a:ext>
            </a:extLst>
          </p:cNvPr>
          <p:cNvSpPr>
            <a:spLocks noGrp="1"/>
          </p:cNvSpPr>
          <p:nvPr>
            <p:ph type="body" sz="quarter" idx="21"/>
          </p:nvPr>
        </p:nvSpPr>
        <p:spPr>
          <a:xfrm>
            <a:off x="-12280" y="1191752"/>
            <a:ext cx="3049353" cy="582221"/>
          </a:xfrm>
        </p:spPr>
        <p:txBody>
          <a:bodyPr>
            <a:normAutofit fontScale="92500" lnSpcReduction="10000"/>
          </a:bodyPr>
          <a:lstStyle/>
          <a:p>
            <a:r>
              <a:rPr lang="en-IE" dirty="0"/>
              <a:t>Step 1</a:t>
            </a:r>
          </a:p>
        </p:txBody>
      </p:sp>
      <p:sp>
        <p:nvSpPr>
          <p:cNvPr id="10" name="Text Placeholder 9">
            <a:extLst>
              <a:ext uri="{FF2B5EF4-FFF2-40B4-BE49-F238E27FC236}">
                <a16:creationId xmlns:a16="http://schemas.microsoft.com/office/drawing/2014/main" id="{93ECE0B2-C570-4426-FADF-E563CE665CC1}"/>
              </a:ext>
            </a:extLst>
          </p:cNvPr>
          <p:cNvSpPr>
            <a:spLocks noGrp="1"/>
          </p:cNvSpPr>
          <p:nvPr>
            <p:ph type="body" sz="quarter" idx="22"/>
          </p:nvPr>
        </p:nvSpPr>
        <p:spPr>
          <a:xfrm>
            <a:off x="3123545" y="2384012"/>
            <a:ext cx="3024340" cy="1502625"/>
          </a:xfrm>
        </p:spPr>
        <p:txBody>
          <a:bodyPr>
            <a:normAutofit/>
          </a:bodyPr>
          <a:lstStyle/>
          <a:p>
            <a:pPr marL="0" indent="0">
              <a:lnSpc>
                <a:spcPct val="100000"/>
              </a:lnSpc>
              <a:spcBef>
                <a:spcPts val="0"/>
              </a:spcBef>
            </a:pPr>
            <a:r>
              <a:rPr lang="en-IE" sz="1800" dirty="0"/>
              <a:t>Refer to the Risk Assessment Matrix and Action Plan to determine potential regional crises and risks. </a:t>
            </a:r>
            <a:r>
              <a:rPr lang="en-IE" sz="1800" i="1" dirty="0"/>
              <a:t>Covered in the previous section.</a:t>
            </a:r>
          </a:p>
          <a:p>
            <a:pPr marL="0" indent="0">
              <a:lnSpc>
                <a:spcPct val="100000"/>
              </a:lnSpc>
              <a:spcBef>
                <a:spcPts val="0"/>
              </a:spcBef>
            </a:pPr>
            <a:endParaRPr lang="en-IE" sz="1800" dirty="0"/>
          </a:p>
        </p:txBody>
      </p:sp>
      <p:sp>
        <p:nvSpPr>
          <p:cNvPr id="14" name="Text Placeholder 13">
            <a:extLst>
              <a:ext uri="{FF2B5EF4-FFF2-40B4-BE49-F238E27FC236}">
                <a16:creationId xmlns:a16="http://schemas.microsoft.com/office/drawing/2014/main" id="{B4BAA4EB-6050-83EB-5DAE-A157FE29BB74}"/>
              </a:ext>
            </a:extLst>
          </p:cNvPr>
          <p:cNvSpPr>
            <a:spLocks noGrp="1"/>
          </p:cNvSpPr>
          <p:nvPr>
            <p:ph type="body" sz="quarter" idx="26"/>
          </p:nvPr>
        </p:nvSpPr>
        <p:spPr>
          <a:xfrm>
            <a:off x="12733" y="1742807"/>
            <a:ext cx="3024340" cy="685614"/>
          </a:xfrm>
        </p:spPr>
        <p:txBody>
          <a:bodyPr>
            <a:normAutofit/>
          </a:bodyPr>
          <a:lstStyle/>
          <a:p>
            <a:r>
              <a:rPr lang="en-IE" sz="2000" b="1" dirty="0"/>
              <a:t>Define the Regional Crisis Environment</a:t>
            </a:r>
          </a:p>
        </p:txBody>
      </p:sp>
      <p:sp>
        <p:nvSpPr>
          <p:cNvPr id="15" name="Text Placeholder 14">
            <a:extLst>
              <a:ext uri="{FF2B5EF4-FFF2-40B4-BE49-F238E27FC236}">
                <a16:creationId xmlns:a16="http://schemas.microsoft.com/office/drawing/2014/main" id="{54E0472A-AE6D-D77D-5E4B-FD1358916D12}"/>
              </a:ext>
            </a:extLst>
          </p:cNvPr>
          <p:cNvSpPr>
            <a:spLocks noGrp="1"/>
          </p:cNvSpPr>
          <p:nvPr>
            <p:ph type="body" sz="quarter" idx="27"/>
          </p:nvPr>
        </p:nvSpPr>
        <p:spPr>
          <a:xfrm>
            <a:off x="6093272" y="1160720"/>
            <a:ext cx="3049353" cy="582221"/>
          </a:xfrm>
        </p:spPr>
        <p:txBody>
          <a:bodyPr>
            <a:normAutofit fontScale="92500" lnSpcReduction="10000"/>
          </a:bodyPr>
          <a:lstStyle/>
          <a:p>
            <a:r>
              <a:rPr lang="en-IE" dirty="0"/>
              <a:t>Step 3 </a:t>
            </a:r>
          </a:p>
        </p:txBody>
      </p:sp>
      <p:sp>
        <p:nvSpPr>
          <p:cNvPr id="16" name="Text Placeholder 15">
            <a:extLst>
              <a:ext uri="{FF2B5EF4-FFF2-40B4-BE49-F238E27FC236}">
                <a16:creationId xmlns:a16="http://schemas.microsoft.com/office/drawing/2014/main" id="{A63489B3-46EC-343F-0C3C-BE7415D64A2A}"/>
              </a:ext>
            </a:extLst>
          </p:cNvPr>
          <p:cNvSpPr>
            <a:spLocks noGrp="1"/>
          </p:cNvSpPr>
          <p:nvPr>
            <p:ph type="body" sz="quarter" idx="28"/>
          </p:nvPr>
        </p:nvSpPr>
        <p:spPr>
          <a:xfrm>
            <a:off x="31485" y="2414982"/>
            <a:ext cx="3024340" cy="1483196"/>
          </a:xfrm>
        </p:spPr>
        <p:txBody>
          <a:bodyPr>
            <a:normAutofit fontScale="92500" lnSpcReduction="10000"/>
          </a:bodyPr>
          <a:lstStyle/>
          <a:p>
            <a:pPr marL="0" indent="0">
              <a:lnSpc>
                <a:spcPct val="110000"/>
              </a:lnSpc>
              <a:spcBef>
                <a:spcPts val="0"/>
              </a:spcBef>
            </a:pPr>
            <a:r>
              <a:rPr lang="en-IE" sz="1800" dirty="0"/>
              <a:t>Define the Regional Environmental Characteristics, what is controllable and uncontrollable. </a:t>
            </a:r>
            <a:r>
              <a:rPr lang="en-IE" sz="1800" i="1" dirty="0"/>
              <a:t>More information is on the next slide.</a:t>
            </a:r>
          </a:p>
          <a:p>
            <a:pPr marL="0" indent="0">
              <a:lnSpc>
                <a:spcPct val="110000"/>
              </a:lnSpc>
              <a:spcBef>
                <a:spcPts val="0"/>
              </a:spcBef>
            </a:pPr>
            <a:endParaRPr lang="en-IE" sz="1800" dirty="0"/>
          </a:p>
        </p:txBody>
      </p:sp>
      <p:sp>
        <p:nvSpPr>
          <p:cNvPr id="17" name="Text Placeholder 16">
            <a:extLst>
              <a:ext uri="{FF2B5EF4-FFF2-40B4-BE49-F238E27FC236}">
                <a16:creationId xmlns:a16="http://schemas.microsoft.com/office/drawing/2014/main" id="{36AD56D5-FF07-0685-7F83-99520F11B6EE}"/>
              </a:ext>
            </a:extLst>
          </p:cNvPr>
          <p:cNvSpPr>
            <a:spLocks noGrp="1"/>
          </p:cNvSpPr>
          <p:nvPr>
            <p:ph type="body" sz="quarter" idx="29"/>
          </p:nvPr>
        </p:nvSpPr>
        <p:spPr>
          <a:xfrm>
            <a:off x="91" y="159009"/>
            <a:ext cx="12181236" cy="582221"/>
          </a:xfrm>
        </p:spPr>
        <p:txBody>
          <a:bodyPr>
            <a:normAutofit lnSpcReduction="10000"/>
          </a:bodyPr>
          <a:lstStyle/>
          <a:p>
            <a:r>
              <a:rPr lang="en-IE" dirty="0"/>
              <a:t>Sample Step by Step SWOT Analysis </a:t>
            </a:r>
          </a:p>
        </p:txBody>
      </p:sp>
      <p:sp>
        <p:nvSpPr>
          <p:cNvPr id="30" name="Text Placeholder 8">
            <a:extLst>
              <a:ext uri="{FF2B5EF4-FFF2-40B4-BE49-F238E27FC236}">
                <a16:creationId xmlns:a16="http://schemas.microsoft.com/office/drawing/2014/main" id="{D496A8ED-6CA4-9990-A22C-CE784F9BBFB7}"/>
              </a:ext>
            </a:extLst>
          </p:cNvPr>
          <p:cNvSpPr txBox="1">
            <a:spLocks/>
          </p:cNvSpPr>
          <p:nvPr/>
        </p:nvSpPr>
        <p:spPr>
          <a:xfrm>
            <a:off x="9092410" y="1252921"/>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t>Step 3</a:t>
            </a:r>
          </a:p>
        </p:txBody>
      </p:sp>
      <p:sp>
        <p:nvSpPr>
          <p:cNvPr id="31" name="Text Placeholder 13">
            <a:extLst>
              <a:ext uri="{FF2B5EF4-FFF2-40B4-BE49-F238E27FC236}">
                <a16:creationId xmlns:a16="http://schemas.microsoft.com/office/drawing/2014/main" id="{243DD6A5-A384-FAEB-D2DE-7366EF227612}"/>
              </a:ext>
            </a:extLst>
          </p:cNvPr>
          <p:cNvSpPr txBox="1">
            <a:spLocks/>
          </p:cNvSpPr>
          <p:nvPr/>
        </p:nvSpPr>
        <p:spPr>
          <a:xfrm>
            <a:off x="9117422" y="1803976"/>
            <a:ext cx="3074577"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b="1" dirty="0"/>
              <a:t>Identify Regional Strengths</a:t>
            </a:r>
          </a:p>
        </p:txBody>
      </p:sp>
      <p:sp>
        <p:nvSpPr>
          <p:cNvPr id="32" name="Text Placeholder 15">
            <a:extLst>
              <a:ext uri="{FF2B5EF4-FFF2-40B4-BE49-F238E27FC236}">
                <a16:creationId xmlns:a16="http://schemas.microsoft.com/office/drawing/2014/main" id="{221E61F3-53FD-C040-EFCE-49F104752DC3}"/>
              </a:ext>
            </a:extLst>
          </p:cNvPr>
          <p:cNvSpPr txBox="1">
            <a:spLocks/>
          </p:cNvSpPr>
          <p:nvPr/>
        </p:nvSpPr>
        <p:spPr>
          <a:xfrm>
            <a:off x="9096295" y="2272126"/>
            <a:ext cx="3024340" cy="1626051"/>
          </a:xfrm>
          <a:prstGeom prst="rect">
            <a:avLst/>
          </a:prstGeom>
        </p:spPr>
        <p:txBody>
          <a:bodyPr vert="horz" lIns="91440" tIns="45720" rIns="91440" bIns="45720" rtlCol="0">
            <a:normAutofit fontScale="77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en-IE" sz="1800" b="1" dirty="0"/>
              <a:t>Good location </a:t>
            </a:r>
            <a:r>
              <a:rPr lang="en-IE" sz="1800" dirty="0"/>
              <a:t>(not prone to earthquakes or volcanos or extreme weather) </a:t>
            </a:r>
            <a:r>
              <a:rPr lang="en-IE" sz="1800" b="1" dirty="0"/>
              <a:t>Excellent local crisis knowledge</a:t>
            </a:r>
            <a:r>
              <a:rPr lang="en-IE" sz="1800" dirty="0"/>
              <a:t> and network. Easily accessible and close to airports and public transport. A strong relationship with emergency services. </a:t>
            </a:r>
          </a:p>
          <a:p>
            <a:pPr marL="0" indent="0">
              <a:lnSpc>
                <a:spcPct val="110000"/>
              </a:lnSpc>
              <a:spcBef>
                <a:spcPts val="0"/>
              </a:spcBef>
            </a:pPr>
            <a:endParaRPr lang="en-IE" sz="1800" dirty="0"/>
          </a:p>
        </p:txBody>
      </p:sp>
      <p:sp>
        <p:nvSpPr>
          <p:cNvPr id="33" name="Text Placeholder 8">
            <a:extLst>
              <a:ext uri="{FF2B5EF4-FFF2-40B4-BE49-F238E27FC236}">
                <a16:creationId xmlns:a16="http://schemas.microsoft.com/office/drawing/2014/main" id="{2CCC703D-57C4-9CFC-1DA0-AD929580F3F5}"/>
              </a:ext>
            </a:extLst>
          </p:cNvPr>
          <p:cNvSpPr txBox="1">
            <a:spLocks/>
          </p:cNvSpPr>
          <p:nvPr/>
        </p:nvSpPr>
        <p:spPr>
          <a:xfrm>
            <a:off x="-56045" y="4061507"/>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Step 4</a:t>
            </a:r>
          </a:p>
        </p:txBody>
      </p:sp>
      <p:sp>
        <p:nvSpPr>
          <p:cNvPr id="34" name="Text Placeholder 13">
            <a:extLst>
              <a:ext uri="{FF2B5EF4-FFF2-40B4-BE49-F238E27FC236}">
                <a16:creationId xmlns:a16="http://schemas.microsoft.com/office/drawing/2014/main" id="{3DE731A6-06B6-C5BC-0A2C-6C3995EF3A92}"/>
              </a:ext>
            </a:extLst>
          </p:cNvPr>
          <p:cNvSpPr txBox="1">
            <a:spLocks/>
          </p:cNvSpPr>
          <p:nvPr/>
        </p:nvSpPr>
        <p:spPr>
          <a:xfrm>
            <a:off x="-31033" y="4612562"/>
            <a:ext cx="3193333"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b="1" dirty="0">
                <a:solidFill>
                  <a:srgbClr val="4D4D4D"/>
                </a:solidFill>
              </a:rPr>
              <a:t>Identify Regional Weaknesses</a:t>
            </a:r>
          </a:p>
        </p:txBody>
      </p:sp>
      <p:sp>
        <p:nvSpPr>
          <p:cNvPr id="35" name="Text Placeholder 15">
            <a:extLst>
              <a:ext uri="{FF2B5EF4-FFF2-40B4-BE49-F238E27FC236}">
                <a16:creationId xmlns:a16="http://schemas.microsoft.com/office/drawing/2014/main" id="{57367F45-8934-6242-250A-0CF5FEB12C8D}"/>
              </a:ext>
            </a:extLst>
          </p:cNvPr>
          <p:cNvSpPr txBox="1">
            <a:spLocks/>
          </p:cNvSpPr>
          <p:nvPr/>
        </p:nvSpPr>
        <p:spPr>
          <a:xfrm>
            <a:off x="-12280" y="5284736"/>
            <a:ext cx="3024340" cy="1573263"/>
          </a:xfrm>
          <a:prstGeom prst="rect">
            <a:avLst/>
          </a:prstGeom>
        </p:spPr>
        <p:txBody>
          <a:bodyPr vert="horz" lIns="91440" tIns="45720" rIns="91440" bIns="45720" rtlCol="0">
            <a:normAutofit fontScale="8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en-IE" sz="1800" dirty="0">
                <a:solidFill>
                  <a:srgbClr val="4D4D4D"/>
                </a:solidFill>
              </a:rPr>
              <a:t>No Crisis Management Team or Unit in place. No website or crisis hub to go to for industry, tourists, or the public. No crisis management training. No understanding of the impacts and how to respond to certain types of crisis.</a:t>
            </a:r>
          </a:p>
          <a:p>
            <a:pPr marL="0" indent="0">
              <a:lnSpc>
                <a:spcPct val="110000"/>
              </a:lnSpc>
              <a:spcBef>
                <a:spcPts val="0"/>
              </a:spcBef>
            </a:pPr>
            <a:endParaRPr lang="en-IE" sz="1800" dirty="0">
              <a:solidFill>
                <a:srgbClr val="4D4D4D"/>
              </a:solidFill>
            </a:endParaRPr>
          </a:p>
        </p:txBody>
      </p:sp>
      <p:sp>
        <p:nvSpPr>
          <p:cNvPr id="36" name="Text Placeholder 8">
            <a:extLst>
              <a:ext uri="{FF2B5EF4-FFF2-40B4-BE49-F238E27FC236}">
                <a16:creationId xmlns:a16="http://schemas.microsoft.com/office/drawing/2014/main" id="{D2BC2BB6-B4F6-E824-7409-4062C47258D7}"/>
              </a:ext>
            </a:extLst>
          </p:cNvPr>
          <p:cNvSpPr txBox="1">
            <a:spLocks/>
          </p:cNvSpPr>
          <p:nvPr/>
        </p:nvSpPr>
        <p:spPr>
          <a:xfrm>
            <a:off x="2925280" y="4030341"/>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Step 5</a:t>
            </a:r>
          </a:p>
        </p:txBody>
      </p:sp>
      <p:sp>
        <p:nvSpPr>
          <p:cNvPr id="37" name="Text Placeholder 13">
            <a:extLst>
              <a:ext uri="{FF2B5EF4-FFF2-40B4-BE49-F238E27FC236}">
                <a16:creationId xmlns:a16="http://schemas.microsoft.com/office/drawing/2014/main" id="{A89AB3CC-8A4E-37EF-51CD-A7D8C44EFF24}"/>
              </a:ext>
            </a:extLst>
          </p:cNvPr>
          <p:cNvSpPr txBox="1">
            <a:spLocks/>
          </p:cNvSpPr>
          <p:nvPr/>
        </p:nvSpPr>
        <p:spPr>
          <a:xfrm>
            <a:off x="2950293" y="4581396"/>
            <a:ext cx="3024340"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b="1" dirty="0">
                <a:solidFill>
                  <a:srgbClr val="4D4D4D"/>
                </a:solidFill>
              </a:rPr>
              <a:t>Identify Regional Opportunities</a:t>
            </a:r>
          </a:p>
        </p:txBody>
      </p:sp>
      <p:sp>
        <p:nvSpPr>
          <p:cNvPr id="38" name="Text Placeholder 15">
            <a:extLst>
              <a:ext uri="{FF2B5EF4-FFF2-40B4-BE49-F238E27FC236}">
                <a16:creationId xmlns:a16="http://schemas.microsoft.com/office/drawing/2014/main" id="{84E524BE-C273-FE0F-2087-596E07AFC9C1}"/>
              </a:ext>
            </a:extLst>
          </p:cNvPr>
          <p:cNvSpPr txBox="1">
            <a:spLocks/>
          </p:cNvSpPr>
          <p:nvPr/>
        </p:nvSpPr>
        <p:spPr>
          <a:xfrm>
            <a:off x="3047615" y="5253570"/>
            <a:ext cx="3024340" cy="1604429"/>
          </a:xfrm>
          <a:prstGeom prst="rect">
            <a:avLst/>
          </a:prstGeom>
        </p:spPr>
        <p:txBody>
          <a:bodyPr vert="horz" lIns="91440" tIns="45720" rIns="91440" bIns="45720" rtlCol="0">
            <a:normAutofit fontScale="77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en-IE" sz="1800" dirty="0">
                <a:solidFill>
                  <a:srgbClr val="4D4D4D"/>
                </a:solidFill>
              </a:rPr>
              <a:t>Develop a Crisis Management Team and </a:t>
            </a:r>
            <a:r>
              <a:rPr lang="en-IE" sz="1800" dirty="0" err="1">
                <a:solidFill>
                  <a:srgbClr val="4D4D4D"/>
                </a:solidFill>
              </a:rPr>
              <a:t>Center</a:t>
            </a:r>
            <a:r>
              <a:rPr lang="en-IE" sz="1800" dirty="0">
                <a:solidFill>
                  <a:srgbClr val="4D4D4D"/>
                </a:solidFill>
              </a:rPr>
              <a:t>. Implement crisis mitigation and prevention infrastructure and services. Create a dedicated crisis website, promotional health, and safety brochures and distribute emergency contact lists. </a:t>
            </a:r>
          </a:p>
          <a:p>
            <a:pPr marL="0" indent="0">
              <a:lnSpc>
                <a:spcPct val="110000"/>
              </a:lnSpc>
              <a:spcBef>
                <a:spcPts val="0"/>
              </a:spcBef>
            </a:pPr>
            <a:endParaRPr lang="en-IE" sz="1800" dirty="0">
              <a:solidFill>
                <a:srgbClr val="4D4D4D"/>
              </a:solidFill>
            </a:endParaRPr>
          </a:p>
        </p:txBody>
      </p:sp>
      <p:sp>
        <p:nvSpPr>
          <p:cNvPr id="39" name="Text Placeholder 8">
            <a:extLst>
              <a:ext uri="{FF2B5EF4-FFF2-40B4-BE49-F238E27FC236}">
                <a16:creationId xmlns:a16="http://schemas.microsoft.com/office/drawing/2014/main" id="{2AA10D95-BC92-ECB3-45DD-606FE4A1D339}"/>
              </a:ext>
            </a:extLst>
          </p:cNvPr>
          <p:cNvSpPr txBox="1">
            <a:spLocks/>
          </p:cNvSpPr>
          <p:nvPr/>
        </p:nvSpPr>
        <p:spPr>
          <a:xfrm>
            <a:off x="6007667" y="4031644"/>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Step 6</a:t>
            </a:r>
          </a:p>
        </p:txBody>
      </p:sp>
      <p:sp>
        <p:nvSpPr>
          <p:cNvPr id="40" name="Text Placeholder 13">
            <a:extLst>
              <a:ext uri="{FF2B5EF4-FFF2-40B4-BE49-F238E27FC236}">
                <a16:creationId xmlns:a16="http://schemas.microsoft.com/office/drawing/2014/main" id="{1EA20AAA-C938-3CE5-7613-3616EF176746}"/>
              </a:ext>
            </a:extLst>
          </p:cNvPr>
          <p:cNvSpPr txBox="1">
            <a:spLocks/>
          </p:cNvSpPr>
          <p:nvPr/>
        </p:nvSpPr>
        <p:spPr>
          <a:xfrm>
            <a:off x="6032680" y="4582699"/>
            <a:ext cx="3024340"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b="1" dirty="0">
                <a:solidFill>
                  <a:srgbClr val="4D4D4D"/>
                </a:solidFill>
              </a:rPr>
              <a:t>Identify Regional Threats</a:t>
            </a:r>
          </a:p>
        </p:txBody>
      </p:sp>
      <p:sp>
        <p:nvSpPr>
          <p:cNvPr id="41" name="Text Placeholder 15">
            <a:extLst>
              <a:ext uri="{FF2B5EF4-FFF2-40B4-BE49-F238E27FC236}">
                <a16:creationId xmlns:a16="http://schemas.microsoft.com/office/drawing/2014/main" id="{0E19756F-282D-3A70-28E0-FA17FF3E2AC8}"/>
              </a:ext>
            </a:extLst>
          </p:cNvPr>
          <p:cNvSpPr txBox="1">
            <a:spLocks/>
          </p:cNvSpPr>
          <p:nvPr/>
        </p:nvSpPr>
        <p:spPr>
          <a:xfrm>
            <a:off x="6051432" y="5254873"/>
            <a:ext cx="3024340" cy="1603125"/>
          </a:xfrm>
          <a:prstGeom prst="rect">
            <a:avLst/>
          </a:prstGeom>
        </p:spPr>
        <p:txBody>
          <a:bodyPr vert="horz" lIns="91440" tIns="45720" rIns="91440" bIns="45720" rtlCol="0">
            <a:normAutofit fontScale="8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IE" sz="1800" dirty="0">
                <a:solidFill>
                  <a:srgbClr val="4D4D4D"/>
                </a:solidFill>
              </a:rPr>
              <a:t>Unpredictable weather, flooding, and land movement conditions. Unpredictable injuries or deaths.  Possible recession or high inflation costs. Likelihood of reduction or redirection of funding to support development of regional crisis infrastructure</a:t>
            </a:r>
          </a:p>
          <a:p>
            <a:pPr marL="0" indent="0">
              <a:lnSpc>
                <a:spcPct val="100000"/>
              </a:lnSpc>
              <a:spcBef>
                <a:spcPts val="0"/>
              </a:spcBef>
            </a:pPr>
            <a:endParaRPr lang="en-IE" sz="1800" dirty="0">
              <a:solidFill>
                <a:srgbClr val="4D4D4D"/>
              </a:solidFill>
            </a:endParaRPr>
          </a:p>
        </p:txBody>
      </p:sp>
      <p:sp>
        <p:nvSpPr>
          <p:cNvPr id="42" name="Text Placeholder 8">
            <a:extLst>
              <a:ext uri="{FF2B5EF4-FFF2-40B4-BE49-F238E27FC236}">
                <a16:creationId xmlns:a16="http://schemas.microsoft.com/office/drawing/2014/main" id="{EF26CA54-0C85-822A-375C-38732E6F1AAC}"/>
              </a:ext>
            </a:extLst>
          </p:cNvPr>
          <p:cNvSpPr txBox="1">
            <a:spLocks/>
          </p:cNvSpPr>
          <p:nvPr/>
        </p:nvSpPr>
        <p:spPr>
          <a:xfrm>
            <a:off x="9117423" y="4031644"/>
            <a:ext cx="3049353" cy="582221"/>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4000" b="1"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Step 7</a:t>
            </a:r>
          </a:p>
        </p:txBody>
      </p:sp>
      <p:sp>
        <p:nvSpPr>
          <p:cNvPr id="43" name="Text Placeholder 13">
            <a:extLst>
              <a:ext uri="{FF2B5EF4-FFF2-40B4-BE49-F238E27FC236}">
                <a16:creationId xmlns:a16="http://schemas.microsoft.com/office/drawing/2014/main" id="{20DAE6A4-8ACB-666C-2E35-1916BDB9EC2B}"/>
              </a:ext>
            </a:extLst>
          </p:cNvPr>
          <p:cNvSpPr txBox="1">
            <a:spLocks/>
          </p:cNvSpPr>
          <p:nvPr/>
        </p:nvSpPr>
        <p:spPr>
          <a:xfrm>
            <a:off x="9142436" y="4582699"/>
            <a:ext cx="3024340" cy="68561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000" b="1" dirty="0">
                <a:solidFill>
                  <a:srgbClr val="4D4D4D"/>
                </a:solidFill>
              </a:rPr>
              <a:t>Prepare Crisis Management Strategy.</a:t>
            </a:r>
          </a:p>
        </p:txBody>
      </p:sp>
      <p:sp>
        <p:nvSpPr>
          <p:cNvPr id="44" name="Text Placeholder 15">
            <a:extLst>
              <a:ext uri="{FF2B5EF4-FFF2-40B4-BE49-F238E27FC236}">
                <a16:creationId xmlns:a16="http://schemas.microsoft.com/office/drawing/2014/main" id="{7162ED5B-06DA-906F-6242-C5B752539F31}"/>
              </a:ext>
            </a:extLst>
          </p:cNvPr>
          <p:cNvSpPr txBox="1">
            <a:spLocks/>
          </p:cNvSpPr>
          <p:nvPr/>
        </p:nvSpPr>
        <p:spPr>
          <a:xfrm>
            <a:off x="9161188" y="5254874"/>
            <a:ext cx="3024340" cy="1483196"/>
          </a:xfrm>
          <a:prstGeom prst="rect">
            <a:avLst/>
          </a:prstGeom>
        </p:spPr>
        <p:txBody>
          <a:bodyPr vert="horz" lIns="91440" tIns="45720" rIns="91440" bIns="45720" rtlCol="0">
            <a:normAutofit fontScale="9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spcBef>
                <a:spcPts val="0"/>
              </a:spcBef>
            </a:pPr>
            <a:r>
              <a:rPr lang="en-IE" sz="1500" dirty="0">
                <a:solidFill>
                  <a:srgbClr val="4D4D4D"/>
                </a:solidFill>
              </a:rPr>
              <a:t>Develop a Crisis Management Strategy inclusive of required Risk Actions and SWOT Analysis measures that need to happen in the event of a crisis. Including the development of a Crisis Management Plan, scenario planning, training, and crisis procedures.  </a:t>
            </a:r>
          </a:p>
        </p:txBody>
      </p:sp>
    </p:spTree>
    <p:extLst>
      <p:ext uri="{BB962C8B-B14F-4D97-AF65-F5344CB8AC3E}">
        <p14:creationId xmlns:p14="http://schemas.microsoft.com/office/powerpoint/2010/main" val="1629295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outdoor, building, sky, person&#10;&#10;Description automatically generated">
            <a:extLst>
              <a:ext uri="{FF2B5EF4-FFF2-40B4-BE49-F238E27FC236}">
                <a16:creationId xmlns:a16="http://schemas.microsoft.com/office/drawing/2014/main" id="{07B45464-C699-866F-EB79-8E919961CAB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25590" r="25590"/>
          <a:stretch>
            <a:fillRect/>
          </a:stretch>
        </p:blipFill>
        <p:spPr/>
      </p:pic>
      <p:sp>
        <p:nvSpPr>
          <p:cNvPr id="6" name="Text Placeholder 5">
            <a:extLst>
              <a:ext uri="{FF2B5EF4-FFF2-40B4-BE49-F238E27FC236}">
                <a16:creationId xmlns:a16="http://schemas.microsoft.com/office/drawing/2014/main" id="{01F219D3-7B07-5AA6-28D5-277DCABE2792}"/>
              </a:ext>
            </a:extLst>
          </p:cNvPr>
          <p:cNvSpPr>
            <a:spLocks noGrp="1"/>
          </p:cNvSpPr>
          <p:nvPr>
            <p:ph type="body" sz="quarter" idx="18"/>
          </p:nvPr>
        </p:nvSpPr>
        <p:spPr>
          <a:xfrm>
            <a:off x="1047751" y="1257299"/>
            <a:ext cx="6048374" cy="5600701"/>
          </a:xfrm>
        </p:spPr>
        <p:txBody>
          <a:bodyPr>
            <a:normAutofit fontScale="85000" lnSpcReduction="20000"/>
          </a:bodyPr>
          <a:lstStyle/>
          <a:p>
            <a:pPr marL="0" indent="0">
              <a:lnSpc>
                <a:spcPct val="120000"/>
              </a:lnSpc>
              <a:spcBef>
                <a:spcPts val="0"/>
              </a:spcBef>
            </a:pPr>
            <a:r>
              <a:rPr lang="en-IE" dirty="0">
                <a:solidFill>
                  <a:schemeClr val="bg1"/>
                </a:solidFill>
              </a:rPr>
              <a:t>This is where the region defines exactly what type of environment it is (aquatic, alpine, rural, etc., </a:t>
            </a:r>
          </a:p>
          <a:p>
            <a:pPr marL="0" indent="0">
              <a:lnSpc>
                <a:spcPct val="120000"/>
              </a:lnSpc>
              <a:spcBef>
                <a:spcPts val="0"/>
              </a:spcBef>
            </a:pPr>
            <a:endParaRPr lang="en-IE" dirty="0">
              <a:solidFill>
                <a:schemeClr val="bg1"/>
              </a:solidFill>
            </a:endParaRPr>
          </a:p>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 </a:t>
            </a:r>
            <a:r>
              <a:rPr lang="en-IE" b="1" dirty="0">
                <a:solidFill>
                  <a:schemeClr val="bg1"/>
                </a:solidFill>
              </a:rPr>
              <a:t>the water, land, and weather patterns</a:t>
            </a:r>
          </a:p>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 </a:t>
            </a:r>
            <a:r>
              <a:rPr lang="en-IE" b="1" dirty="0">
                <a:solidFill>
                  <a:schemeClr val="bg1"/>
                </a:solidFill>
              </a:rPr>
              <a:t>potential uncontrollable risks and crises </a:t>
            </a:r>
            <a:r>
              <a:rPr lang="en-IE" dirty="0">
                <a:solidFill>
                  <a:schemeClr val="bg1"/>
                </a:solidFill>
              </a:rPr>
              <a:t>e.g., volcanos erupting, earthquakes, future economic recession, industry regulations, travel regulations, visa accessibility, </a:t>
            </a:r>
          </a:p>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 </a:t>
            </a:r>
            <a:r>
              <a:rPr lang="en-IE" b="1" dirty="0">
                <a:solidFill>
                  <a:schemeClr val="bg1"/>
                </a:solidFill>
              </a:rPr>
              <a:t>potential controllable risks and crises </a:t>
            </a:r>
            <a:r>
              <a:rPr lang="en-IE" dirty="0">
                <a:solidFill>
                  <a:schemeClr val="bg1"/>
                </a:solidFill>
              </a:rPr>
              <a:t>e.g., cross-border security challenges, crime rates, amount and usage of green spaces, competition, seasonality, diversity of culture and people, sea/forestry/coastal degradation, endangered species, quality of the ecosystem, vulnerability to flooding and forest fires, air emissions, noise pollution, national/government planning regulations, etc</a:t>
            </a:r>
          </a:p>
          <a:p>
            <a:pPr marL="0" indent="0">
              <a:lnSpc>
                <a:spcPct val="120000"/>
              </a:lnSpc>
              <a:spcBef>
                <a:spcPts val="0"/>
              </a:spcBef>
            </a:pPr>
            <a:endParaRPr lang="en-IE" dirty="0"/>
          </a:p>
        </p:txBody>
      </p:sp>
      <p:sp>
        <p:nvSpPr>
          <p:cNvPr id="5" name="Text Placeholder 4">
            <a:extLst>
              <a:ext uri="{FF2B5EF4-FFF2-40B4-BE49-F238E27FC236}">
                <a16:creationId xmlns:a16="http://schemas.microsoft.com/office/drawing/2014/main" id="{F890DF59-B54F-BB66-6867-2B6C44D0565F}"/>
              </a:ext>
            </a:extLst>
          </p:cNvPr>
          <p:cNvSpPr>
            <a:spLocks noGrp="1"/>
          </p:cNvSpPr>
          <p:nvPr>
            <p:ph type="body" sz="quarter" idx="16"/>
          </p:nvPr>
        </p:nvSpPr>
        <p:spPr>
          <a:xfrm>
            <a:off x="1047750" y="228600"/>
            <a:ext cx="6250389" cy="949131"/>
          </a:xfrm>
        </p:spPr>
        <p:txBody>
          <a:bodyPr anchor="ctr">
            <a:normAutofit fontScale="77500" lnSpcReduction="20000"/>
          </a:bodyPr>
          <a:lstStyle/>
          <a:p>
            <a:r>
              <a:rPr lang="en-IE" b="1" dirty="0"/>
              <a:t>Step 1 (More Detail)</a:t>
            </a:r>
          </a:p>
          <a:p>
            <a:r>
              <a:rPr lang="en-IE" dirty="0"/>
              <a:t>Define the Regional Crisis Environment </a:t>
            </a:r>
          </a:p>
        </p:txBody>
      </p:sp>
    </p:spTree>
    <p:extLst>
      <p:ext uri="{BB962C8B-B14F-4D97-AF65-F5344CB8AC3E}">
        <p14:creationId xmlns:p14="http://schemas.microsoft.com/office/powerpoint/2010/main" val="30321709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3216B7-853D-B81A-66DA-B09F6C885FE1}"/>
              </a:ext>
            </a:extLst>
          </p:cNvPr>
          <p:cNvSpPr>
            <a:spLocks noGrp="1"/>
          </p:cNvSpPr>
          <p:nvPr>
            <p:ph type="body" sz="quarter" idx="16"/>
          </p:nvPr>
        </p:nvSpPr>
        <p:spPr>
          <a:xfrm>
            <a:off x="123265" y="286860"/>
            <a:ext cx="11470341" cy="582221"/>
          </a:xfrm>
        </p:spPr>
        <p:txBody>
          <a:bodyPr>
            <a:normAutofit fontScale="92500"/>
          </a:bodyPr>
          <a:lstStyle/>
          <a:p>
            <a:pPr algn="ctr"/>
            <a:r>
              <a:rPr lang="en-IE" b="1" dirty="0"/>
              <a:t>Step 2 </a:t>
            </a:r>
            <a:r>
              <a:rPr lang="en-IE" sz="3300" dirty="0"/>
              <a:t>How to Refer to the Risk Assessment Matrix and Action Plan</a:t>
            </a:r>
          </a:p>
        </p:txBody>
      </p:sp>
      <p:graphicFrame>
        <p:nvGraphicFramePr>
          <p:cNvPr id="4" name="Table 4">
            <a:extLst>
              <a:ext uri="{FF2B5EF4-FFF2-40B4-BE49-F238E27FC236}">
                <a16:creationId xmlns:a16="http://schemas.microsoft.com/office/drawing/2014/main" id="{4EF8CCE9-DD36-90FA-590E-5DFFE85F0AD9}"/>
              </a:ext>
            </a:extLst>
          </p:cNvPr>
          <p:cNvGraphicFramePr>
            <a:graphicFrameLocks noGrp="1"/>
          </p:cNvGraphicFramePr>
          <p:nvPr>
            <p:extLst>
              <p:ext uri="{D42A27DB-BD31-4B8C-83A1-F6EECF244321}">
                <p14:modId xmlns:p14="http://schemas.microsoft.com/office/powerpoint/2010/main" val="1304905953"/>
              </p:ext>
            </p:extLst>
          </p:nvPr>
        </p:nvGraphicFramePr>
        <p:xfrm>
          <a:off x="389965" y="869081"/>
          <a:ext cx="11126952" cy="4231640"/>
        </p:xfrm>
        <a:graphic>
          <a:graphicData uri="http://schemas.openxmlformats.org/drawingml/2006/table">
            <a:tbl>
              <a:tblPr firstRow="1" bandRow="1">
                <a:tableStyleId>{5C22544A-7EE6-4342-B048-85BDC9FD1C3A}</a:tableStyleId>
              </a:tblPr>
              <a:tblGrid>
                <a:gridCol w="5582210">
                  <a:extLst>
                    <a:ext uri="{9D8B030D-6E8A-4147-A177-3AD203B41FA5}">
                      <a16:colId xmlns:a16="http://schemas.microsoft.com/office/drawing/2014/main" val="1244758679"/>
                    </a:ext>
                  </a:extLst>
                </a:gridCol>
                <a:gridCol w="5544742">
                  <a:extLst>
                    <a:ext uri="{9D8B030D-6E8A-4147-A177-3AD203B41FA5}">
                      <a16:colId xmlns:a16="http://schemas.microsoft.com/office/drawing/2014/main" val="2332177830"/>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Strengths -Internal</a:t>
                      </a:r>
                    </a:p>
                  </a:txBody>
                  <a:tcPr>
                    <a:solidFill>
                      <a:srgbClr val="F37C57"/>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Weaknesses - Internal</a:t>
                      </a:r>
                    </a:p>
                  </a:txBody>
                  <a:tcPr>
                    <a:solidFill>
                      <a:srgbClr val="F37C57"/>
                    </a:solidFill>
                  </a:tcPr>
                </a:tc>
                <a:extLst>
                  <a:ext uri="{0D108BD9-81ED-4DB2-BD59-A6C34878D82A}">
                    <a16:rowId xmlns:a16="http://schemas.microsoft.com/office/drawing/2014/main" val="226962765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Review in the Risk Assessment &amp; Action Plan to determine if strengths could become weaknesses if the situation changed.</a:t>
                      </a:r>
                      <a:endParaRPr lang="en-IE" b="1" dirty="0"/>
                    </a:p>
                  </a:txBody>
                  <a:tcPr/>
                </a:tc>
                <a:tc>
                  <a:txBody>
                    <a:bodyPr/>
                    <a:lstStyle/>
                    <a:p>
                      <a:r>
                        <a:rPr lang="en-GB" dirty="0"/>
                        <a:t>Should be included in the Risk Assessment &amp; Action Plan to change become weaknesses into strengths or make them less of a weakness to the region.</a:t>
                      </a:r>
                      <a:endParaRPr lang="en-IE" dirty="0"/>
                    </a:p>
                  </a:txBody>
                  <a:tcPr/>
                </a:tc>
                <a:extLst>
                  <a:ext uri="{0D108BD9-81ED-4DB2-BD59-A6C34878D82A}">
                    <a16:rowId xmlns:a16="http://schemas.microsoft.com/office/drawing/2014/main" val="3917586425"/>
                  </a:ext>
                </a:extLst>
              </a:tr>
              <a:tr h="370840">
                <a:tc>
                  <a:txBody>
                    <a:bodyPr/>
                    <a:lstStyle/>
                    <a:p>
                      <a:endParaRPr lang="en-IE" b="1" dirty="0"/>
                    </a:p>
                  </a:txBody>
                  <a:tcPr/>
                </a:tc>
                <a:tc>
                  <a:txBody>
                    <a:bodyPr/>
                    <a:lstStyle/>
                    <a:p>
                      <a:endParaRPr lang="en-IE" dirty="0"/>
                    </a:p>
                  </a:txBody>
                  <a:tcPr/>
                </a:tc>
                <a:extLst>
                  <a:ext uri="{0D108BD9-81ED-4DB2-BD59-A6C34878D82A}">
                    <a16:rowId xmlns:a16="http://schemas.microsoft.com/office/drawing/2014/main" val="3719042414"/>
                  </a:ext>
                </a:extLst>
              </a:tr>
              <a:tr h="370840">
                <a:tc>
                  <a:txBody>
                    <a:bodyPr/>
                    <a:lstStyle/>
                    <a:p>
                      <a:r>
                        <a:rPr lang="en-IE" b="1" dirty="0">
                          <a:solidFill>
                            <a:schemeClr val="bg1"/>
                          </a:solidFill>
                        </a:rPr>
                        <a:t>Opportunities – Internal and External</a:t>
                      </a:r>
                    </a:p>
                  </a:txBody>
                  <a:tcPr>
                    <a:solidFill>
                      <a:srgbClr val="F37C57"/>
                    </a:solidFill>
                  </a:tcPr>
                </a:tc>
                <a:tc>
                  <a:txBody>
                    <a:bodyPr/>
                    <a:lstStyle/>
                    <a:p>
                      <a:r>
                        <a:rPr lang="en-IE" b="1" dirty="0">
                          <a:solidFill>
                            <a:schemeClr val="bg1"/>
                          </a:solidFill>
                        </a:rPr>
                        <a:t>Threats - External</a:t>
                      </a:r>
                    </a:p>
                  </a:txBody>
                  <a:tcPr>
                    <a:solidFill>
                      <a:srgbClr val="F37C57"/>
                    </a:solidFill>
                  </a:tcPr>
                </a:tc>
                <a:extLst>
                  <a:ext uri="{0D108BD9-81ED-4DB2-BD59-A6C34878D82A}">
                    <a16:rowId xmlns:a16="http://schemas.microsoft.com/office/drawing/2014/main" val="4231953889"/>
                  </a:ext>
                </a:extLst>
              </a:tr>
              <a:tr h="370840">
                <a:tc>
                  <a:txBody>
                    <a:bodyPr/>
                    <a:lstStyle/>
                    <a:p>
                      <a:r>
                        <a:rPr lang="en-GB" dirty="0"/>
                        <a:t>May be included in the Risk Assessment &amp; Action Plan depending on the likelihood of the opportunities being implemented. If the decision is taken to investigate the opportunity, the risks need to be discussed and minimised. Watch the rush of enthusiasm – Be Analytical</a:t>
                      </a:r>
                      <a:endParaRPr lang="en-IE" b="1" dirty="0"/>
                    </a:p>
                  </a:txBody>
                  <a:tcPr/>
                </a:tc>
                <a:tc>
                  <a:txBody>
                    <a:bodyPr/>
                    <a:lstStyle/>
                    <a:p>
                      <a:r>
                        <a:rPr lang="en-GB" dirty="0"/>
                        <a:t>Should be addressed in the Risk Assessment &amp; Action Plan to see how Threats can be monitored, minimised or turned into an opportunity. </a:t>
                      </a:r>
                      <a:endParaRPr lang="en-IE" dirty="0"/>
                    </a:p>
                  </a:txBody>
                  <a:tcPr/>
                </a:tc>
                <a:extLst>
                  <a:ext uri="{0D108BD9-81ED-4DB2-BD59-A6C34878D82A}">
                    <a16:rowId xmlns:a16="http://schemas.microsoft.com/office/drawing/2014/main" val="182034169"/>
                  </a:ext>
                </a:extLst>
              </a:tr>
              <a:tr h="370840">
                <a:tc>
                  <a:txBody>
                    <a:bodyPr/>
                    <a:lstStyle/>
                    <a:p>
                      <a:endParaRPr lang="en-IE" b="1" dirty="0"/>
                    </a:p>
                  </a:txBody>
                  <a:tcPr/>
                </a:tc>
                <a:tc>
                  <a:txBody>
                    <a:bodyPr/>
                    <a:lstStyle/>
                    <a:p>
                      <a:endParaRPr lang="en-IE" dirty="0"/>
                    </a:p>
                  </a:txBody>
                  <a:tcPr/>
                </a:tc>
                <a:extLst>
                  <a:ext uri="{0D108BD9-81ED-4DB2-BD59-A6C34878D82A}">
                    <a16:rowId xmlns:a16="http://schemas.microsoft.com/office/drawing/2014/main" val="679755064"/>
                  </a:ext>
                </a:extLst>
              </a:tr>
              <a:tr h="370840">
                <a:tc>
                  <a:txBody>
                    <a:bodyPr/>
                    <a:lstStyle/>
                    <a:p>
                      <a:endParaRPr lang="en-IE" b="1" dirty="0"/>
                    </a:p>
                  </a:txBody>
                  <a:tcPr/>
                </a:tc>
                <a:tc>
                  <a:txBody>
                    <a:bodyPr/>
                    <a:lstStyle/>
                    <a:p>
                      <a:endParaRPr lang="en-IE" dirty="0"/>
                    </a:p>
                  </a:txBody>
                  <a:tcPr/>
                </a:tc>
                <a:extLst>
                  <a:ext uri="{0D108BD9-81ED-4DB2-BD59-A6C34878D82A}">
                    <a16:rowId xmlns:a16="http://schemas.microsoft.com/office/drawing/2014/main" val="83039272"/>
                  </a:ext>
                </a:extLst>
              </a:tr>
            </a:tbl>
          </a:graphicData>
        </a:graphic>
      </p:graphicFrame>
    </p:spTree>
    <p:extLst>
      <p:ext uri="{BB962C8B-B14F-4D97-AF65-F5344CB8AC3E}">
        <p14:creationId xmlns:p14="http://schemas.microsoft.com/office/powerpoint/2010/main" val="3698408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large bonfire at night&#10;&#10;Description automatically generated with medium confidence">
            <a:extLst>
              <a:ext uri="{FF2B5EF4-FFF2-40B4-BE49-F238E27FC236}">
                <a16:creationId xmlns:a16="http://schemas.microsoft.com/office/drawing/2014/main" id="{7F20A0D4-98A1-E703-2986-0D3F09C50B6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3" r="1663"/>
          <a:stretch>
            <a:fillRect/>
          </a:stretch>
        </p:blipFill>
        <p:spPr/>
      </p:pic>
      <p:sp>
        <p:nvSpPr>
          <p:cNvPr id="10" name="Text Placeholder 9">
            <a:extLst>
              <a:ext uri="{FF2B5EF4-FFF2-40B4-BE49-F238E27FC236}">
                <a16:creationId xmlns:a16="http://schemas.microsoft.com/office/drawing/2014/main" id="{E63BBF6F-5DC1-A13A-068E-C26D4EE60800}"/>
              </a:ext>
            </a:extLst>
          </p:cNvPr>
          <p:cNvSpPr>
            <a:spLocks noGrp="1"/>
          </p:cNvSpPr>
          <p:nvPr>
            <p:ph type="body" sz="quarter" idx="18"/>
          </p:nvPr>
        </p:nvSpPr>
        <p:spPr>
          <a:xfrm>
            <a:off x="1114426" y="1277940"/>
            <a:ext cx="6048374" cy="5580059"/>
          </a:xfrm>
        </p:spPr>
        <p:txBody>
          <a:bodyPr>
            <a:normAutofit fontScale="85000" lnSpcReduction="10000"/>
          </a:bodyPr>
          <a:lstStyle/>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a:t>
            </a:r>
            <a:r>
              <a:rPr lang="en-IE" dirty="0">
                <a:solidFill>
                  <a:schemeClr val="bg1"/>
                </a:solidFill>
              </a:rPr>
              <a:t> </a:t>
            </a:r>
            <a:r>
              <a:rPr lang="en-IE" b="1" dirty="0">
                <a:solidFill>
                  <a:schemeClr val="bg1"/>
                </a:solidFill>
              </a:rPr>
              <a:t>the scope of crisis services, facilities, </a:t>
            </a:r>
            <a:r>
              <a:rPr lang="en-IE" dirty="0">
                <a:solidFill>
                  <a:schemeClr val="bg1"/>
                </a:solidFill>
              </a:rPr>
              <a:t>accessibility options, health and safety services, resources, </a:t>
            </a:r>
            <a:r>
              <a:rPr lang="en-US" sz="2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intelligence or emergency unit, existing crisis training, crisis technology, public transport, infrastructure, </a:t>
            </a:r>
            <a:r>
              <a:rPr lang="en-IE" dirty="0">
                <a:solidFill>
                  <a:schemeClr val="bg1"/>
                </a:solidFill>
              </a:rPr>
              <a:t>waste and human pollution management, oil and chemicals standards and protocols, visual pollution &amp; local building rules, etc.</a:t>
            </a:r>
            <a:endParaRPr lang="en-US" sz="2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 existing Crisis Management Supports </a:t>
            </a:r>
            <a:r>
              <a:rPr lang="en-US" dirty="0">
                <a:solidFill>
                  <a:schemeClr val="bg1"/>
                </a:solidFill>
                <a:latin typeface="Calibri" panose="020F0502020204030204" pitchFamily="34" charset="0"/>
                <a:ea typeface="Times New Roman" panose="02020603050405020304" pitchFamily="18" charset="0"/>
                <a:cs typeface="Calibri" panose="020F0502020204030204" pitchFamily="34" charset="0"/>
              </a:rPr>
              <a:t>e.g., Crisis Management Plans, </a:t>
            </a:r>
            <a:r>
              <a:rPr lang="en-US" sz="2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Health and Safety Plans, Evacuation Plans, </a:t>
            </a:r>
            <a:r>
              <a:rPr lang="en-IE" dirty="0">
                <a:solidFill>
                  <a:schemeClr val="bg1"/>
                </a:solidFill>
              </a:rPr>
              <a:t>Crisis </a:t>
            </a:r>
            <a:r>
              <a:rPr lang="en-US" sz="2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Communications Plans, and Procedures</a:t>
            </a:r>
          </a:p>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 the quality of the regional tourism offering </a:t>
            </a:r>
            <a:r>
              <a:rPr lang="en-US" sz="2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recreation areas (e.g., bike and walk trails), quality, and diversity of the tourism product and experience. Quality tourism is important to maintain a regional reputation.</a:t>
            </a:r>
            <a:endParaRPr lang="en-IE" dirty="0">
              <a:solidFill>
                <a:schemeClr val="bg1"/>
              </a:solidFill>
            </a:endParaRPr>
          </a:p>
          <a:p>
            <a:pPr marL="0" indent="0">
              <a:lnSpc>
                <a:spcPct val="120000"/>
              </a:lnSpc>
              <a:spcBef>
                <a:spcPts val="0"/>
              </a:spcBef>
            </a:pPr>
            <a:endParaRPr lang="en-IE" dirty="0"/>
          </a:p>
        </p:txBody>
      </p:sp>
      <p:sp>
        <p:nvSpPr>
          <p:cNvPr id="11" name="Text Placeholder 4">
            <a:extLst>
              <a:ext uri="{FF2B5EF4-FFF2-40B4-BE49-F238E27FC236}">
                <a16:creationId xmlns:a16="http://schemas.microsoft.com/office/drawing/2014/main" id="{C5741CDD-4C52-73EB-FBAC-79FECF80448A}"/>
              </a:ext>
            </a:extLst>
          </p:cNvPr>
          <p:cNvSpPr>
            <a:spLocks noGrp="1"/>
          </p:cNvSpPr>
          <p:nvPr>
            <p:ph type="body" sz="quarter" idx="16"/>
          </p:nvPr>
        </p:nvSpPr>
        <p:spPr>
          <a:xfrm>
            <a:off x="1047750" y="228600"/>
            <a:ext cx="6250389" cy="949131"/>
          </a:xfrm>
        </p:spPr>
        <p:txBody>
          <a:bodyPr anchor="ctr">
            <a:normAutofit fontScale="85000" lnSpcReduction="20000"/>
          </a:bodyPr>
          <a:lstStyle/>
          <a:p>
            <a:r>
              <a:rPr lang="en-IE" b="1" dirty="0"/>
              <a:t>Step 3 (More Detail)</a:t>
            </a:r>
          </a:p>
          <a:p>
            <a:r>
              <a:rPr lang="en-IE" dirty="0"/>
              <a:t>Review Existing Crisis Management</a:t>
            </a:r>
          </a:p>
        </p:txBody>
      </p:sp>
    </p:spTree>
    <p:extLst>
      <p:ext uri="{BB962C8B-B14F-4D97-AF65-F5344CB8AC3E}">
        <p14:creationId xmlns:p14="http://schemas.microsoft.com/office/powerpoint/2010/main" val="676059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descr="A large bonfire at night&#10;&#10;Description automatically generated with medium confidence">
            <a:extLst>
              <a:ext uri="{FF2B5EF4-FFF2-40B4-BE49-F238E27FC236}">
                <a16:creationId xmlns:a16="http://schemas.microsoft.com/office/drawing/2014/main" id="{7F20A0D4-98A1-E703-2986-0D3F09C50B60}"/>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663" r="1663"/>
          <a:stretch>
            <a:fillRect/>
          </a:stretch>
        </p:blipFill>
        <p:spPr/>
      </p:pic>
      <p:sp>
        <p:nvSpPr>
          <p:cNvPr id="10" name="Text Placeholder 9">
            <a:extLst>
              <a:ext uri="{FF2B5EF4-FFF2-40B4-BE49-F238E27FC236}">
                <a16:creationId xmlns:a16="http://schemas.microsoft.com/office/drawing/2014/main" id="{E63BBF6F-5DC1-A13A-068E-C26D4EE60800}"/>
              </a:ext>
            </a:extLst>
          </p:cNvPr>
          <p:cNvSpPr>
            <a:spLocks noGrp="1"/>
          </p:cNvSpPr>
          <p:nvPr>
            <p:ph type="body" sz="quarter" idx="18"/>
          </p:nvPr>
        </p:nvSpPr>
        <p:spPr>
          <a:xfrm>
            <a:off x="1212160" y="1277940"/>
            <a:ext cx="5807765" cy="5580059"/>
          </a:xfrm>
        </p:spPr>
        <p:txBody>
          <a:bodyPr>
            <a:normAutofit fontScale="85000" lnSpcReduction="10000"/>
          </a:bodyPr>
          <a:lstStyle/>
          <a:p>
            <a:pPr marL="342900" indent="-342900" algn="l">
              <a:lnSpc>
                <a:spcPct val="120000"/>
              </a:lnSpc>
              <a:spcBef>
                <a:spcPts val="0"/>
              </a:spcBef>
              <a:buFont typeface="Wingdings" panose="05000000000000000000" pitchFamily="2" charset="2"/>
              <a:buChar char="v"/>
            </a:pPr>
            <a:r>
              <a:rPr lang="en-IE" sz="2400" b="1" dirty="0"/>
              <a:t>Analyse existing government support </a:t>
            </a:r>
            <a:r>
              <a:rPr lang="en-IE" sz="2400" dirty="0"/>
              <a:t>for regional-level crisis tourism e.g., funding and training</a:t>
            </a:r>
          </a:p>
          <a:p>
            <a:pPr marL="342900" indent="-342900">
              <a:lnSpc>
                <a:spcPct val="120000"/>
              </a:lnSpc>
              <a:spcBef>
                <a:spcPts val="0"/>
              </a:spcBef>
              <a:buFont typeface="Wingdings" panose="05000000000000000000" pitchFamily="2" charset="2"/>
              <a:buChar char="v"/>
            </a:pPr>
            <a:r>
              <a:rPr lang="en-US" b="1" dirty="0">
                <a:solidFill>
                  <a:schemeClr val="bg1"/>
                </a:solidFill>
                <a:latin typeface="Calibri" panose="020F0502020204030204" pitchFamily="34" charset="0"/>
                <a:ea typeface="Times New Roman" panose="02020603050405020304" pitchFamily="18" charset="0"/>
                <a:cs typeface="Calibri" panose="020F0502020204030204" pitchFamily="34" charset="0"/>
              </a:rPr>
              <a:t>Analyze people involved in regional crisis management </a:t>
            </a:r>
            <a:r>
              <a:rPr lang="en-US" dirty="0">
                <a:solidFill>
                  <a:schemeClr val="bg1"/>
                </a:solidFill>
                <a:latin typeface="Calibri" panose="020F0502020204030204" pitchFamily="34" charset="0"/>
                <a:ea typeface="Times New Roman" panose="02020603050405020304" pitchFamily="18" charset="0"/>
                <a:cs typeface="Calibri" panose="020F0502020204030204" pitchFamily="34" charset="0"/>
              </a:rPr>
              <a:t>e.g., tourism, businesses, and community, e</a:t>
            </a:r>
            <a:r>
              <a:rPr lang="en-US" sz="2400" dirty="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xisting crisis management team (are they accessible). Is there </a:t>
            </a:r>
            <a:r>
              <a:rPr lang="en-IE" sz="2400" dirty="0"/>
              <a:t>existing regional stakeholder </a:t>
            </a:r>
            <a:r>
              <a:rPr lang="en-IE" sz="2400" b="1" dirty="0"/>
              <a:t>ownership and collaborations</a:t>
            </a:r>
            <a:r>
              <a:rPr lang="en-IE" sz="2400" dirty="0"/>
              <a:t> e.g., existing Crisis Management Teams, consultation groups, emergency services, or government committees</a:t>
            </a:r>
          </a:p>
          <a:p>
            <a:pPr marL="342900" indent="-342900" algn="l">
              <a:lnSpc>
                <a:spcPct val="120000"/>
              </a:lnSpc>
              <a:spcBef>
                <a:spcPts val="0"/>
              </a:spcBef>
              <a:buFont typeface="Wingdings" panose="05000000000000000000" pitchFamily="2" charset="2"/>
              <a:buChar char="v"/>
            </a:pPr>
            <a:r>
              <a:rPr lang="en-IE" sz="2400" dirty="0"/>
              <a:t>Is there an </a:t>
            </a:r>
            <a:r>
              <a:rPr lang="en-IE" sz="2400" b="1" dirty="0"/>
              <a:t>existing TCMT </a:t>
            </a:r>
            <a:r>
              <a:rPr lang="en-IE" sz="2400" dirty="0"/>
              <a:t>if not, why not, who will be involved, and how will it be resourced?</a:t>
            </a:r>
          </a:p>
          <a:p>
            <a:pPr marL="342900" indent="-342900" algn="l">
              <a:lnSpc>
                <a:spcPct val="120000"/>
              </a:lnSpc>
              <a:spcBef>
                <a:spcPts val="0"/>
              </a:spcBef>
              <a:buFont typeface="Wingdings" panose="05000000000000000000" pitchFamily="2" charset="2"/>
              <a:buChar char="v"/>
            </a:pPr>
            <a:r>
              <a:rPr lang="en-IE" b="1" dirty="0"/>
              <a:t>Analyse existing environmental, technological, political, and social </a:t>
            </a:r>
            <a:r>
              <a:rPr lang="en-IE" dirty="0"/>
              <a:t>reports, people and resources that could influence the Crisis Management Strategy.</a:t>
            </a:r>
            <a:endParaRPr lang="en-IE" sz="2400" dirty="0"/>
          </a:p>
          <a:p>
            <a:pPr marL="0" indent="0">
              <a:lnSpc>
                <a:spcPct val="120000"/>
              </a:lnSpc>
              <a:spcBef>
                <a:spcPts val="0"/>
              </a:spcBef>
            </a:pPr>
            <a:endParaRPr lang="en-IE" dirty="0"/>
          </a:p>
        </p:txBody>
      </p:sp>
      <p:sp>
        <p:nvSpPr>
          <p:cNvPr id="11" name="Text Placeholder 4">
            <a:extLst>
              <a:ext uri="{FF2B5EF4-FFF2-40B4-BE49-F238E27FC236}">
                <a16:creationId xmlns:a16="http://schemas.microsoft.com/office/drawing/2014/main" id="{C5741CDD-4C52-73EB-FBAC-79FECF80448A}"/>
              </a:ext>
            </a:extLst>
          </p:cNvPr>
          <p:cNvSpPr>
            <a:spLocks noGrp="1"/>
          </p:cNvSpPr>
          <p:nvPr>
            <p:ph type="body" sz="quarter" idx="16"/>
          </p:nvPr>
        </p:nvSpPr>
        <p:spPr>
          <a:xfrm>
            <a:off x="1047750" y="228600"/>
            <a:ext cx="6250389" cy="949131"/>
          </a:xfrm>
        </p:spPr>
        <p:txBody>
          <a:bodyPr anchor="ctr">
            <a:normAutofit fontScale="85000" lnSpcReduction="20000"/>
          </a:bodyPr>
          <a:lstStyle/>
          <a:p>
            <a:r>
              <a:rPr lang="en-IE" b="1" dirty="0"/>
              <a:t>Step 3 (More Detail)</a:t>
            </a:r>
          </a:p>
          <a:p>
            <a:r>
              <a:rPr lang="en-IE" dirty="0"/>
              <a:t>Review Existing Crisis Management</a:t>
            </a:r>
          </a:p>
        </p:txBody>
      </p:sp>
    </p:spTree>
    <p:extLst>
      <p:ext uri="{BB962C8B-B14F-4D97-AF65-F5344CB8AC3E}">
        <p14:creationId xmlns:p14="http://schemas.microsoft.com/office/powerpoint/2010/main" val="6093988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459530B-3C0E-A014-F58E-96E192AD1315}"/>
              </a:ext>
            </a:extLst>
          </p:cNvPr>
          <p:cNvSpPr>
            <a:spLocks noGrp="1"/>
          </p:cNvSpPr>
          <p:nvPr>
            <p:ph type="body" sz="quarter" idx="18"/>
          </p:nvPr>
        </p:nvSpPr>
        <p:spPr>
          <a:xfrm>
            <a:off x="1146035" y="2224884"/>
            <a:ext cx="5140465" cy="4903784"/>
          </a:xfrm>
        </p:spPr>
        <p:txBody>
          <a:bodyPr>
            <a:normAutofit fontScale="92500" lnSpcReduction="20000"/>
          </a:bodyPr>
          <a:lstStyle/>
          <a:p>
            <a:pPr marL="0" indent="0">
              <a:lnSpc>
                <a:spcPct val="120000"/>
              </a:lnSpc>
              <a:spcBef>
                <a:spcPts val="0"/>
              </a:spcBef>
            </a:pPr>
            <a:r>
              <a:rPr lang="en-US" sz="1800" dirty="0">
                <a:effectLst/>
                <a:latin typeface="Calibri" panose="020F0502020204030204" pitchFamily="34" charset="0"/>
                <a:ea typeface="Times New Roman" panose="02020603050405020304" pitchFamily="18" charset="0"/>
                <a:cs typeface="Calibri" panose="020F0502020204030204" pitchFamily="34" charset="0"/>
              </a:rPr>
              <a:t>Carry out a Situational or SWOT Analysis is a simple tool this will allow a region to understand its ability to cope with a crisis. </a:t>
            </a:r>
          </a:p>
          <a:p>
            <a:pPr marL="0" indent="0">
              <a:lnSpc>
                <a:spcPct val="120000"/>
              </a:lnSpc>
              <a:spcBef>
                <a:spcPts val="0"/>
              </a:spcBef>
            </a:pP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0" indent="0">
              <a:lnSpc>
                <a:spcPct val="120000"/>
              </a:lnSpc>
              <a:spcBef>
                <a:spcPts val="0"/>
              </a:spcBef>
            </a:pPr>
            <a:r>
              <a:rPr lang="en-US" sz="1800" dirty="0">
                <a:effectLst/>
                <a:latin typeface="Calibri" panose="020F0502020204030204" pitchFamily="34" charset="0"/>
                <a:ea typeface="Times New Roman" panose="02020603050405020304" pitchFamily="18" charset="0"/>
                <a:cs typeface="Calibri" panose="020F0502020204030204" pitchFamily="34" charset="0"/>
              </a:rPr>
              <a:t>It analyses both internal and external issues by identifying and analyzing strengths, weaknesses, opportunities and threats relative to potential crisis. </a:t>
            </a:r>
          </a:p>
          <a:p>
            <a:pPr marL="0" indent="0">
              <a:lnSpc>
                <a:spcPct val="120000"/>
              </a:lnSpc>
              <a:spcBef>
                <a:spcPts val="0"/>
              </a:spcBef>
            </a:pP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285750" indent="-285750">
              <a:lnSpc>
                <a:spcPct val="120000"/>
              </a:lnSpc>
              <a:spcBef>
                <a:spcPts val="0"/>
              </a:spcBef>
              <a:buFont typeface="Arial" panose="020B0604020202020204" pitchFamily="34" charset="0"/>
              <a:buChar char="•"/>
            </a:pPr>
            <a:r>
              <a:rPr lang="en-US" sz="1800" b="1" dirty="0">
                <a:effectLst/>
                <a:latin typeface="Calibri" panose="020F0502020204030204" pitchFamily="34" charset="0"/>
                <a:ea typeface="Times New Roman" panose="02020603050405020304" pitchFamily="18" charset="0"/>
                <a:cs typeface="Calibri" panose="020F0502020204030204" pitchFamily="34" charset="0"/>
              </a:rPr>
              <a:t>Strengths and weaknesses </a:t>
            </a:r>
            <a:r>
              <a:rPr lang="en-US" sz="1800" dirty="0">
                <a:effectLst/>
                <a:latin typeface="Calibri" panose="020F0502020204030204" pitchFamily="34" charset="0"/>
                <a:ea typeface="Times New Roman" panose="02020603050405020304" pitchFamily="18" charset="0"/>
                <a:cs typeface="Calibri" panose="020F0502020204030204" pitchFamily="34" charset="0"/>
              </a:rPr>
              <a:t>usually apply to the internal management or region itself</a:t>
            </a:r>
          </a:p>
          <a:p>
            <a:pPr marL="285750" indent="-285750">
              <a:lnSpc>
                <a:spcPct val="120000"/>
              </a:lnSpc>
              <a:spcBef>
                <a:spcPts val="0"/>
              </a:spcBef>
              <a:buFont typeface="Arial" panose="020B0604020202020204" pitchFamily="34" charset="0"/>
              <a:buChar char="•"/>
            </a:pP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285750" indent="-285750">
              <a:lnSpc>
                <a:spcPct val="120000"/>
              </a:lnSpc>
              <a:spcBef>
                <a:spcPts val="0"/>
              </a:spcBef>
              <a:buFont typeface="Arial" panose="020B0604020202020204" pitchFamily="34" charset="0"/>
              <a:buChar char="•"/>
            </a:pPr>
            <a:r>
              <a:rPr lang="en-US" sz="1800" b="1" dirty="0">
                <a:effectLst/>
                <a:latin typeface="Calibri" panose="020F0502020204030204" pitchFamily="34" charset="0"/>
                <a:ea typeface="Times New Roman" panose="02020603050405020304" pitchFamily="18" charset="0"/>
                <a:cs typeface="Calibri" panose="020F0502020204030204" pitchFamily="34" charset="0"/>
              </a:rPr>
              <a:t>Opportunities and threats </a:t>
            </a:r>
            <a:r>
              <a:rPr lang="en-US" sz="1800" dirty="0">
                <a:effectLst/>
                <a:latin typeface="Calibri" panose="020F0502020204030204" pitchFamily="34" charset="0"/>
                <a:ea typeface="Times New Roman" panose="02020603050405020304" pitchFamily="18" charset="0"/>
                <a:cs typeface="Calibri" panose="020F0502020204030204" pitchFamily="34" charset="0"/>
              </a:rPr>
              <a:t>refer to external issues not normally within a region’s direct control</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nSpc>
                <a:spcPct val="120000"/>
              </a:lnSpc>
              <a:spcBef>
                <a:spcPts val="0"/>
              </a:spcBef>
            </a:pP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0" indent="0">
              <a:lnSpc>
                <a:spcPct val="120000"/>
              </a:lnSpc>
              <a:spcBef>
                <a:spcPts val="0"/>
              </a:spcBef>
            </a:pPr>
            <a:r>
              <a:rPr lang="en-US" sz="1800" dirty="0">
                <a:effectLst/>
                <a:latin typeface="Calibri" panose="020F0502020204030204" pitchFamily="34" charset="0"/>
                <a:ea typeface="Times New Roman" panose="02020603050405020304" pitchFamily="18" charset="0"/>
                <a:cs typeface="Calibri" panose="020F0502020204030204" pitchFamily="34" charset="0"/>
              </a:rPr>
              <a:t>Under each of the four headings, there can often be several points. This analysis is worthless unless it is carried out in a very open and honest manner. </a:t>
            </a:r>
          </a:p>
          <a:p>
            <a:pPr marL="0" indent="0">
              <a:lnSpc>
                <a:spcPct val="120000"/>
              </a:lnSpc>
              <a:spcBef>
                <a:spcPts val="0"/>
              </a:spcBef>
            </a:pPr>
            <a:endParaRPr lang="en-US" sz="1800" dirty="0">
              <a:latin typeface="Calibri" panose="020F0502020204030204" pitchFamily="34" charset="0"/>
              <a:ea typeface="Times New Roman" panose="02020603050405020304" pitchFamily="18" charset="0"/>
              <a:cs typeface="Calibri" panose="020F0502020204030204" pitchFamily="34" charset="0"/>
            </a:endParaRPr>
          </a:p>
          <a:p>
            <a:pPr marL="0" indent="0">
              <a:lnSpc>
                <a:spcPct val="120000"/>
              </a:lnSpc>
              <a:spcBef>
                <a:spcPts val="0"/>
              </a:spcBef>
            </a:pPr>
            <a:endParaRPr lang="en-IE" dirty="0"/>
          </a:p>
        </p:txBody>
      </p:sp>
      <p:sp>
        <p:nvSpPr>
          <p:cNvPr id="4" name="Text Placeholder 3">
            <a:extLst>
              <a:ext uri="{FF2B5EF4-FFF2-40B4-BE49-F238E27FC236}">
                <a16:creationId xmlns:a16="http://schemas.microsoft.com/office/drawing/2014/main" id="{FA88F65F-4858-E3DB-742E-48BB77C15291}"/>
              </a:ext>
            </a:extLst>
          </p:cNvPr>
          <p:cNvSpPr>
            <a:spLocks noGrp="1"/>
          </p:cNvSpPr>
          <p:nvPr>
            <p:ph type="body" sz="quarter" idx="16"/>
          </p:nvPr>
        </p:nvSpPr>
        <p:spPr>
          <a:xfrm>
            <a:off x="1057275" y="85725"/>
            <a:ext cx="4848226" cy="2095500"/>
          </a:xfrm>
        </p:spPr>
        <p:txBody>
          <a:bodyPr>
            <a:normAutofit fontScale="70000" lnSpcReduction="20000"/>
          </a:bodyPr>
          <a:lstStyle/>
          <a:p>
            <a:pPr algn="ctr">
              <a:lnSpc>
                <a:spcPct val="120000"/>
              </a:lnSpc>
              <a:spcBef>
                <a:spcPts val="0"/>
              </a:spcBef>
            </a:pPr>
            <a:r>
              <a:rPr lang="en-IE" sz="4600" b="1" dirty="0"/>
              <a:t>SWOT Analysis</a:t>
            </a:r>
          </a:p>
          <a:p>
            <a:pPr algn="ctr">
              <a:lnSpc>
                <a:spcPct val="120000"/>
              </a:lnSpc>
              <a:spcBef>
                <a:spcPts val="0"/>
              </a:spcBef>
            </a:pPr>
            <a:endParaRPr lang="en-IE" sz="1800" b="1" dirty="0"/>
          </a:p>
          <a:p>
            <a:pPr algn="ctr">
              <a:lnSpc>
                <a:spcPct val="120000"/>
              </a:lnSpc>
              <a:spcBef>
                <a:spcPts val="0"/>
              </a:spcBef>
            </a:pPr>
            <a:r>
              <a:rPr lang="en-IE" b="1" dirty="0"/>
              <a:t>First a Region Needs to Understand the Bigger Regional Picture by Conducting a SWOT Analysis</a:t>
            </a:r>
          </a:p>
        </p:txBody>
      </p:sp>
      <p:sp>
        <p:nvSpPr>
          <p:cNvPr id="6" name="Rectangle: Rounded Corners 5">
            <a:extLst>
              <a:ext uri="{FF2B5EF4-FFF2-40B4-BE49-F238E27FC236}">
                <a16:creationId xmlns:a16="http://schemas.microsoft.com/office/drawing/2014/main" id="{51E36381-ECCE-81B9-741A-26F26B3A2E6B}"/>
              </a:ext>
            </a:extLst>
          </p:cNvPr>
          <p:cNvSpPr/>
          <p:nvPr/>
        </p:nvSpPr>
        <p:spPr>
          <a:xfrm>
            <a:off x="47625" y="69455"/>
            <a:ext cx="2019300" cy="6953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3600" b="1" dirty="0"/>
              <a:t>Sample </a:t>
            </a:r>
          </a:p>
        </p:txBody>
      </p:sp>
      <p:graphicFrame>
        <p:nvGraphicFramePr>
          <p:cNvPr id="7" name="Table 6">
            <a:extLst>
              <a:ext uri="{FF2B5EF4-FFF2-40B4-BE49-F238E27FC236}">
                <a16:creationId xmlns:a16="http://schemas.microsoft.com/office/drawing/2014/main" id="{CB676E7A-3754-437C-5BF1-27FCD1E34827}"/>
              </a:ext>
            </a:extLst>
          </p:cNvPr>
          <p:cNvGraphicFramePr>
            <a:graphicFrameLocks noGrp="1"/>
          </p:cNvGraphicFramePr>
          <p:nvPr>
            <p:extLst>
              <p:ext uri="{D42A27DB-BD31-4B8C-83A1-F6EECF244321}">
                <p14:modId xmlns:p14="http://schemas.microsoft.com/office/powerpoint/2010/main" val="3585130435"/>
              </p:ext>
            </p:extLst>
          </p:nvPr>
        </p:nvGraphicFramePr>
        <p:xfrm>
          <a:off x="6286500" y="1"/>
          <a:ext cx="5905499" cy="6905818"/>
        </p:xfrm>
        <a:graphic>
          <a:graphicData uri="http://schemas.openxmlformats.org/drawingml/2006/table">
            <a:tbl>
              <a:tblPr firstRow="1" firstCol="1" bandRow="1">
                <a:tableStyleId>{5C22544A-7EE6-4342-B048-85BDC9FD1C3A}</a:tableStyleId>
              </a:tblPr>
              <a:tblGrid>
                <a:gridCol w="1279760">
                  <a:extLst>
                    <a:ext uri="{9D8B030D-6E8A-4147-A177-3AD203B41FA5}">
                      <a16:colId xmlns:a16="http://schemas.microsoft.com/office/drawing/2014/main" val="3364313418"/>
                    </a:ext>
                  </a:extLst>
                </a:gridCol>
                <a:gridCol w="2284887">
                  <a:extLst>
                    <a:ext uri="{9D8B030D-6E8A-4147-A177-3AD203B41FA5}">
                      <a16:colId xmlns:a16="http://schemas.microsoft.com/office/drawing/2014/main" val="74982386"/>
                    </a:ext>
                  </a:extLst>
                </a:gridCol>
                <a:gridCol w="2340852">
                  <a:extLst>
                    <a:ext uri="{9D8B030D-6E8A-4147-A177-3AD203B41FA5}">
                      <a16:colId xmlns:a16="http://schemas.microsoft.com/office/drawing/2014/main" val="1612416491"/>
                    </a:ext>
                  </a:extLst>
                </a:gridCol>
              </a:tblGrid>
              <a:tr h="2638843">
                <a:tc>
                  <a:txBody>
                    <a:bodyPr/>
                    <a:lstStyle/>
                    <a:p>
                      <a:r>
                        <a:rPr lang="en-US" sz="2000" dirty="0">
                          <a:effectLst/>
                        </a:rPr>
                        <a:t>Internal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1" dirty="0">
                          <a:effectLst/>
                        </a:rPr>
                        <a:t>(Examples)</a:t>
                      </a:r>
                    </a:p>
                    <a:p>
                      <a:endParaRPr lang="en-I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8802" marR="58802" marT="0" marB="0" anchor="ctr"/>
                </a:tc>
                <a:tc>
                  <a:txBody>
                    <a:bodyPr/>
                    <a:lstStyle/>
                    <a:p>
                      <a:pPr algn="ctr"/>
                      <a:r>
                        <a:rPr lang="en-US" sz="2000" dirty="0">
                          <a:effectLst/>
                        </a:rPr>
                        <a:t>Strengths</a:t>
                      </a:r>
                    </a:p>
                    <a:p>
                      <a:pPr algn="ctr"/>
                      <a:endParaRPr lang="en-US" sz="1400" b="1" dirty="0">
                        <a:effectLst/>
                        <a:latin typeface="Calibri" panose="020F0502020204030204" pitchFamily="34" charset="0"/>
                        <a:ea typeface="Calibri" panose="020F0502020204030204" pitchFamily="34" charset="0"/>
                        <a:cs typeface="Times New Roman" panose="02020603050405020304" pitchFamily="18" charset="0"/>
                      </a:endParaRPr>
                    </a:p>
                    <a:p>
                      <a:pPr algn="ctr"/>
                      <a:r>
                        <a:rPr lang="en-US" sz="1400" b="1" dirty="0">
                          <a:effectLst/>
                          <a:latin typeface="Calibri" panose="020F0502020204030204" pitchFamily="34" charset="0"/>
                          <a:ea typeface="Calibri" panose="020F0502020204030204" pitchFamily="34" charset="0"/>
                          <a:cs typeface="Times New Roman" panose="02020603050405020304" pitchFamily="18" charset="0"/>
                        </a:rPr>
                        <a:t>Technological Progress </a:t>
                      </a:r>
                      <a:r>
                        <a:rPr lang="en-US" sz="1400" b="0" dirty="0">
                          <a:effectLst/>
                          <a:latin typeface="Calibri" panose="020F0502020204030204" pitchFamily="34" charset="0"/>
                          <a:ea typeface="Calibri" panose="020F0502020204030204" pitchFamily="34" charset="0"/>
                          <a:cs typeface="Times New Roman" panose="02020603050405020304" pitchFamily="18" charset="0"/>
                        </a:rPr>
                        <a:t>(e.g., market reach, accessibility,  and e-commerce)</a:t>
                      </a:r>
                    </a:p>
                    <a:p>
                      <a:pPr algn="ctr"/>
                      <a:r>
                        <a:rPr lang="en-US" sz="1400" b="1" dirty="0">
                          <a:effectLst/>
                          <a:latin typeface="Calibri" panose="020F0502020204030204" pitchFamily="34" charset="0"/>
                          <a:ea typeface="Calibri" panose="020F0502020204030204" pitchFamily="34" charset="0"/>
                          <a:cs typeface="Times New Roman" panose="02020603050405020304" pitchFamily="18" charset="0"/>
                        </a:rPr>
                        <a:t>A strong relationship </a:t>
                      </a:r>
                      <a:r>
                        <a:rPr lang="en-US" sz="1400" b="0" dirty="0">
                          <a:effectLst/>
                          <a:latin typeface="Calibri" panose="020F0502020204030204" pitchFamily="34" charset="0"/>
                          <a:ea typeface="Calibri" panose="020F0502020204030204" pitchFamily="34" charset="0"/>
                          <a:cs typeface="Times New Roman" panose="02020603050405020304" pitchFamily="18" charset="0"/>
                        </a:rPr>
                        <a:t>between tourism businesses and local government</a:t>
                      </a:r>
                      <a:endParaRPr lang="en-IE"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58802" marR="58802" marT="0" marB="0" anchor="ctr"/>
                </a:tc>
                <a:tc>
                  <a:txBody>
                    <a:bodyPr/>
                    <a:lstStyle/>
                    <a:p>
                      <a:pPr algn="ctr"/>
                      <a:r>
                        <a:rPr lang="en-US" sz="2000" dirty="0">
                          <a:effectLst/>
                        </a:rPr>
                        <a:t>Weaknesses</a:t>
                      </a:r>
                      <a:endParaRPr lang="en-IE" sz="2000" dirty="0">
                        <a:effectLst/>
                      </a:endParaRPr>
                    </a:p>
                    <a:p>
                      <a:pPr algn="ctr">
                        <a:spcBef>
                          <a:spcPts val="0"/>
                        </a:spcBef>
                        <a:spcAft>
                          <a:spcPts val="0"/>
                        </a:spcAft>
                      </a:pPr>
                      <a:endParaRPr lang="en-US" sz="1400" b="0" dirty="0">
                        <a:effectLst/>
                      </a:endParaRPr>
                    </a:p>
                    <a:p>
                      <a:pPr algn="ctr">
                        <a:spcBef>
                          <a:spcPts val="0"/>
                        </a:spcBef>
                        <a:spcAft>
                          <a:spcPts val="0"/>
                        </a:spcAft>
                      </a:pPr>
                      <a:r>
                        <a:rPr lang="en-US" sz="1400" b="0" dirty="0">
                          <a:effectLst/>
                        </a:rPr>
                        <a:t>Poor </a:t>
                      </a:r>
                      <a:r>
                        <a:rPr lang="en-US" sz="1400" b="1" dirty="0">
                          <a:effectLst/>
                        </a:rPr>
                        <a:t>Security Measures </a:t>
                      </a:r>
                      <a:r>
                        <a:rPr lang="en-US" sz="1400" b="0" dirty="0">
                          <a:effectLst/>
                        </a:rPr>
                        <a:t>in Place. </a:t>
                      </a:r>
                    </a:p>
                    <a:p>
                      <a:pPr algn="ctr">
                        <a:spcBef>
                          <a:spcPts val="0"/>
                        </a:spcBef>
                        <a:spcAft>
                          <a:spcPts val="0"/>
                        </a:spcAft>
                      </a:pPr>
                      <a:r>
                        <a:rPr lang="en-US" sz="1400" b="0" dirty="0">
                          <a:effectLst/>
                        </a:rPr>
                        <a:t>Limited </a:t>
                      </a:r>
                      <a:r>
                        <a:rPr lang="en-US" sz="1400" b="1" dirty="0">
                          <a:effectLst/>
                        </a:rPr>
                        <a:t>crisis expertise</a:t>
                      </a:r>
                    </a:p>
                    <a:p>
                      <a:pPr algn="ctr">
                        <a:spcBef>
                          <a:spcPts val="0"/>
                        </a:spcBef>
                        <a:spcAft>
                          <a:spcPts val="0"/>
                        </a:spcAft>
                      </a:pPr>
                      <a:r>
                        <a:rPr lang="en-US" sz="1400" b="0" dirty="0">
                          <a:effectLst/>
                        </a:rPr>
                        <a:t>No </a:t>
                      </a:r>
                      <a:r>
                        <a:rPr lang="en-US" sz="1400" b="1" dirty="0">
                          <a:effectLst/>
                        </a:rPr>
                        <a:t>Crisis Management Center </a:t>
                      </a:r>
                    </a:p>
                    <a:p>
                      <a:pPr algn="ctr">
                        <a:spcBef>
                          <a:spcPts val="0"/>
                        </a:spcBef>
                        <a:spcAft>
                          <a:spcPts val="0"/>
                        </a:spcAft>
                      </a:pPr>
                      <a:r>
                        <a:rPr lang="en-US" sz="1400" b="0" dirty="0">
                          <a:effectLst/>
                        </a:rPr>
                        <a:t>Prone to significant flooding in certain areas</a:t>
                      </a:r>
                      <a:endParaRPr lang="en-IE"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58802" marR="58802" marT="0" marB="0" anchor="ctr"/>
                </a:tc>
                <a:extLst>
                  <a:ext uri="{0D108BD9-81ED-4DB2-BD59-A6C34878D82A}">
                    <a16:rowId xmlns:a16="http://schemas.microsoft.com/office/drawing/2014/main" val="2677713055"/>
                  </a:ext>
                </a:extLst>
              </a:tr>
              <a:tr h="3834083">
                <a:tc>
                  <a:txBody>
                    <a:bodyPr/>
                    <a:lstStyle/>
                    <a:p>
                      <a:r>
                        <a:rPr lang="en-US" sz="2000" b="1" kern="1200" dirty="0">
                          <a:solidFill>
                            <a:schemeClr val="dk1"/>
                          </a:solidFill>
                          <a:effectLst/>
                          <a:latin typeface="Calibri" panose="020F0502020204030204" pitchFamily="34" charset="0"/>
                          <a:cs typeface="Times New Roman" panose="02020603050405020304" pitchFamily="18" charset="0"/>
                        </a:rPr>
                        <a:t>External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1" dirty="0">
                          <a:solidFill>
                            <a:srgbClr val="086D6E"/>
                          </a:solidFill>
                          <a:effectLst/>
                        </a:rPr>
                        <a:t>(Examples)</a:t>
                      </a:r>
                    </a:p>
                    <a:p>
                      <a:endParaRPr lang="en-IE" sz="2000" b="1" kern="1200" dirty="0">
                        <a:solidFill>
                          <a:schemeClr val="dk1"/>
                        </a:solidFill>
                        <a:effectLst/>
                        <a:latin typeface="Calibri" panose="020F0502020204030204" pitchFamily="34" charset="0"/>
                        <a:ea typeface="Calibri" panose="020F0502020204030204" pitchFamily="34" charset="0"/>
                        <a:cs typeface="Times New Roman" panose="02020603050405020304" pitchFamily="18" charset="0"/>
                      </a:endParaRPr>
                    </a:p>
                  </a:txBody>
                  <a:tcPr marL="58802" marR="58802" marT="0" marB="0" anchor="ctr">
                    <a:solidFill>
                      <a:srgbClr val="CCD4D5"/>
                    </a:solidFill>
                  </a:tcPr>
                </a:tc>
                <a:tc>
                  <a:txBody>
                    <a:bodyPr/>
                    <a:lstStyle/>
                    <a:p>
                      <a:r>
                        <a:rPr lang="en-US" sz="2000" b="1" dirty="0">
                          <a:effectLst/>
                        </a:rPr>
                        <a:t>Opportunities</a:t>
                      </a:r>
                    </a:p>
                    <a:p>
                      <a:r>
                        <a:rPr lang="en-US" sz="1400" b="0" dirty="0">
                          <a:effectLst/>
                        </a:rPr>
                        <a:t>Develop a tourism </a:t>
                      </a:r>
                      <a:r>
                        <a:rPr lang="en-US" sz="1400" b="1" dirty="0">
                          <a:effectLst/>
                        </a:rPr>
                        <a:t>floodplain mapping </a:t>
                      </a:r>
                      <a:r>
                        <a:rPr lang="en-US" sz="1400" b="0" dirty="0">
                          <a:effectLst/>
                        </a:rPr>
                        <a:t>and see how it can be managed or mitigated</a:t>
                      </a:r>
                    </a:p>
                    <a:p>
                      <a:endParaRPr lang="en-US" sz="1400" b="0" dirty="0">
                        <a:effectLst/>
                      </a:endParaRPr>
                    </a:p>
                    <a:p>
                      <a:r>
                        <a:rPr lang="en-US" sz="1400" b="0" dirty="0">
                          <a:effectLst/>
                        </a:rPr>
                        <a:t>Set up a </a:t>
                      </a:r>
                      <a:r>
                        <a:rPr lang="en-US" sz="1400" b="1" dirty="0">
                          <a:effectLst/>
                        </a:rPr>
                        <a:t>Crisis Management Team &amp; Center </a:t>
                      </a:r>
                      <a:r>
                        <a:rPr lang="en-US" sz="1400" b="0" dirty="0">
                          <a:effectLst/>
                        </a:rPr>
                        <a:t>to develop skills, get knowledgeable and reach a common goal to respond to a crisis </a:t>
                      </a:r>
                    </a:p>
                    <a:p>
                      <a:endParaRPr lang="en-US" sz="1400" b="0" dirty="0">
                        <a:effectLst/>
                      </a:endParaRPr>
                    </a:p>
                    <a:p>
                      <a:r>
                        <a:rPr lang="en-US" sz="1400" b="0" dirty="0">
                          <a:effectLst/>
                        </a:rPr>
                        <a:t>Strengthen regional capacity by analyzing existing crisis resources by </a:t>
                      </a:r>
                      <a:r>
                        <a:rPr lang="en-US" sz="1400" b="1" dirty="0">
                          <a:effectLst/>
                        </a:rPr>
                        <a:t>Auditing </a:t>
                      </a:r>
                      <a:r>
                        <a:rPr lang="en-US" sz="1400" b="0" dirty="0">
                          <a:effectLst/>
                        </a:rPr>
                        <a:t>the region</a:t>
                      </a:r>
                      <a:endParaRPr lang="en-IE" sz="2000" b="1" dirty="0">
                        <a:effectLst/>
                        <a:latin typeface="Calibri" panose="020F0502020204030204" pitchFamily="34" charset="0"/>
                        <a:ea typeface="Calibri" panose="020F0502020204030204" pitchFamily="34" charset="0"/>
                        <a:cs typeface="Times New Roman" panose="02020603050405020304" pitchFamily="18" charset="0"/>
                      </a:endParaRPr>
                    </a:p>
                  </a:txBody>
                  <a:tcPr marL="58802" marR="58802" marT="0" marB="0" anchor="ctr"/>
                </a:tc>
                <a:tc>
                  <a:txBody>
                    <a:bodyPr/>
                    <a:lstStyle/>
                    <a:p>
                      <a:r>
                        <a:rPr lang="en-US" sz="2000" b="1" dirty="0">
                          <a:effectLst/>
                        </a:rPr>
                        <a:t>Threats </a:t>
                      </a:r>
                    </a:p>
                    <a:p>
                      <a:pPr>
                        <a:spcBef>
                          <a:spcPts val="600"/>
                        </a:spcBef>
                        <a:spcAft>
                          <a:spcPts val="600"/>
                        </a:spcAft>
                      </a:pPr>
                      <a:r>
                        <a:rPr lang="en-US" sz="1400" b="0" dirty="0">
                          <a:effectLst/>
                        </a:rPr>
                        <a:t>No </a:t>
                      </a:r>
                      <a:r>
                        <a:rPr lang="en-US" sz="1400" b="1" dirty="0">
                          <a:effectLst/>
                        </a:rPr>
                        <a:t>Crisis Management Plans </a:t>
                      </a:r>
                      <a:r>
                        <a:rPr lang="en-US" sz="1400" b="0" dirty="0">
                          <a:effectLst/>
                        </a:rPr>
                        <a:t>in place to address e.g., infrastructure failure, environmental damage</a:t>
                      </a:r>
                    </a:p>
                    <a:p>
                      <a:pPr>
                        <a:spcBef>
                          <a:spcPts val="600"/>
                        </a:spcBef>
                        <a:spcAft>
                          <a:spcPts val="600"/>
                        </a:spcAft>
                      </a:pPr>
                      <a:r>
                        <a:rPr lang="en-US" sz="1400" b="1" dirty="0">
                          <a:effectLst/>
                        </a:rPr>
                        <a:t>Denial attitudes and behaviors</a:t>
                      </a:r>
                      <a:r>
                        <a:rPr lang="en-US" sz="1400" b="0" dirty="0">
                          <a:effectLst/>
                        </a:rPr>
                        <a:t> to potential crisis – no understanding of potential threats</a:t>
                      </a:r>
                    </a:p>
                    <a:p>
                      <a:pPr>
                        <a:spcBef>
                          <a:spcPts val="0"/>
                        </a:spcBef>
                        <a:spcAft>
                          <a:spcPts val="0"/>
                        </a:spcAft>
                      </a:pPr>
                      <a:r>
                        <a:rPr lang="en-US" sz="1400" b="1" dirty="0">
                          <a:effectLst/>
                        </a:rPr>
                        <a:t>No back up plan or policy for </a:t>
                      </a:r>
                      <a:r>
                        <a:rPr lang="en-US" sz="1400" b="0" dirty="0">
                          <a:effectLst/>
                        </a:rPr>
                        <a:t>e.g., over-crowding, long term closures, increased crime or possible </a:t>
                      </a:r>
                      <a:r>
                        <a:rPr lang="en-US" sz="1400" b="0" kern="1200" dirty="0">
                          <a:solidFill>
                            <a:schemeClr val="dk1"/>
                          </a:solidFill>
                          <a:effectLst/>
                          <a:latin typeface="+mn-lt"/>
                          <a:ea typeface="+mn-ea"/>
                          <a:cs typeface="+mn-cs"/>
                        </a:rPr>
                        <a:t>security issues e.g., terrorism </a:t>
                      </a:r>
                      <a:endParaRPr lang="en-IE" sz="1400" b="0" kern="1200" dirty="0">
                        <a:solidFill>
                          <a:schemeClr val="dk1"/>
                        </a:solidFill>
                        <a:effectLst/>
                        <a:latin typeface="+mn-lt"/>
                        <a:ea typeface="+mn-ea"/>
                        <a:cs typeface="+mn-cs"/>
                      </a:endParaRPr>
                    </a:p>
                  </a:txBody>
                  <a:tcPr marL="58802" marR="58802" marT="0" marB="0" anchor="ctr"/>
                </a:tc>
                <a:extLst>
                  <a:ext uri="{0D108BD9-81ED-4DB2-BD59-A6C34878D82A}">
                    <a16:rowId xmlns:a16="http://schemas.microsoft.com/office/drawing/2014/main" val="654729725"/>
                  </a:ext>
                </a:extLst>
              </a:tr>
              <a:tr h="432892">
                <a:tc>
                  <a:txBody>
                    <a:bodyPr/>
                    <a:lstStyle/>
                    <a:p>
                      <a:endParaRPr lang="en-IE"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58802" marR="58802" marT="0" marB="0" anchor="ctr">
                    <a:solidFill>
                      <a:schemeClr val="bg1"/>
                    </a:solidFill>
                  </a:tcPr>
                </a:tc>
                <a:tc>
                  <a:txBody>
                    <a:bodyPr/>
                    <a:lstStyle/>
                    <a:p>
                      <a:r>
                        <a:rPr lang="en-IE" sz="2000" b="1" dirty="0">
                          <a:solidFill>
                            <a:srgbClr val="F27954"/>
                          </a:solidFill>
                          <a:effectLst/>
                          <a:latin typeface="Calibri" panose="020F0502020204030204" pitchFamily="34" charset="0"/>
                          <a:ea typeface="Calibri" panose="020F0502020204030204" pitchFamily="34" charset="0"/>
                          <a:cs typeface="Times New Roman" panose="02020603050405020304" pitchFamily="18" charset="0"/>
                        </a:rPr>
                        <a:t>Positive</a:t>
                      </a:r>
                    </a:p>
                  </a:txBody>
                  <a:tcPr marL="58802" marR="58802" marT="0" marB="0">
                    <a:solidFill>
                      <a:schemeClr val="bg1"/>
                    </a:solidFill>
                  </a:tcPr>
                </a:tc>
                <a:tc>
                  <a:txBody>
                    <a:bodyPr/>
                    <a:lstStyle/>
                    <a:p>
                      <a:pPr>
                        <a:spcBef>
                          <a:spcPts val="600"/>
                        </a:spcBef>
                        <a:spcAft>
                          <a:spcPts val="600"/>
                        </a:spcAft>
                      </a:pPr>
                      <a:r>
                        <a:rPr lang="en-IE" sz="2000" b="1" dirty="0">
                          <a:solidFill>
                            <a:srgbClr val="F27954"/>
                          </a:solidFill>
                          <a:effectLst/>
                          <a:latin typeface="Calibri" panose="020F0502020204030204" pitchFamily="34" charset="0"/>
                          <a:ea typeface="Calibri" panose="020F0502020204030204" pitchFamily="34" charset="0"/>
                          <a:cs typeface="Times New Roman" panose="02020603050405020304" pitchFamily="18" charset="0"/>
                        </a:rPr>
                        <a:t>Negative </a:t>
                      </a:r>
                    </a:p>
                  </a:txBody>
                  <a:tcPr marL="58802" marR="58802" marT="0" marB="0">
                    <a:solidFill>
                      <a:schemeClr val="bg1"/>
                    </a:solidFill>
                  </a:tcPr>
                </a:tc>
                <a:extLst>
                  <a:ext uri="{0D108BD9-81ED-4DB2-BD59-A6C34878D82A}">
                    <a16:rowId xmlns:a16="http://schemas.microsoft.com/office/drawing/2014/main" val="2665959969"/>
                  </a:ext>
                </a:extLst>
              </a:tr>
            </a:tbl>
          </a:graphicData>
        </a:graphic>
      </p:graphicFrame>
    </p:spTree>
    <p:extLst>
      <p:ext uri="{BB962C8B-B14F-4D97-AF65-F5344CB8AC3E}">
        <p14:creationId xmlns:p14="http://schemas.microsoft.com/office/powerpoint/2010/main" val="4026554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a:extLst>
              <a:ext uri="{FF2B5EF4-FFF2-40B4-BE49-F238E27FC236}">
                <a16:creationId xmlns:a16="http://schemas.microsoft.com/office/drawing/2014/main" id="{AEFE8D06-AB3A-89FE-815E-85FD5B407E57}"/>
              </a:ext>
            </a:extLst>
          </p:cNvPr>
          <p:cNvSpPr txBox="1">
            <a:spLocks/>
          </p:cNvSpPr>
          <p:nvPr/>
        </p:nvSpPr>
        <p:spPr>
          <a:xfrm>
            <a:off x="2617505" y="699777"/>
            <a:ext cx="6652871" cy="1114631"/>
          </a:xfrm>
          <a:prstGeom prst="rect">
            <a:avLst/>
          </a:prstGeom>
          <a:solidFill>
            <a:srgbClr val="7A547C"/>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10000"/>
              </a:lnSpc>
              <a:spcBef>
                <a:spcPts val="0"/>
              </a:spcBef>
            </a:pPr>
            <a:r>
              <a:rPr lang="en-IE" sz="3200" b="1" dirty="0"/>
              <a:t>Module 3 (Part 1) </a:t>
            </a:r>
            <a:r>
              <a:rPr lang="en-IE" sz="3200" dirty="0"/>
              <a:t>(Step 1)</a:t>
            </a:r>
          </a:p>
          <a:p>
            <a:pPr algn="ctr">
              <a:lnSpc>
                <a:spcPct val="110000"/>
              </a:lnSpc>
              <a:spcBef>
                <a:spcPts val="0"/>
              </a:spcBef>
            </a:pPr>
            <a:r>
              <a:rPr lang="en-IE" sz="2800" dirty="0"/>
              <a:t>Conduct a Regional Crisis &amp; Risk Assessment</a:t>
            </a:r>
            <a:endParaRPr lang="en-IE" sz="2800" i="1" dirty="0"/>
          </a:p>
        </p:txBody>
      </p:sp>
      <p:sp>
        <p:nvSpPr>
          <p:cNvPr id="4" name="Text Placeholder 4">
            <a:extLst>
              <a:ext uri="{FF2B5EF4-FFF2-40B4-BE49-F238E27FC236}">
                <a16:creationId xmlns:a16="http://schemas.microsoft.com/office/drawing/2014/main" id="{15F9FFA5-0FD4-9D48-99AF-64E9FB5E2B41}"/>
              </a:ext>
            </a:extLst>
          </p:cNvPr>
          <p:cNvSpPr txBox="1">
            <a:spLocks/>
          </p:cNvSpPr>
          <p:nvPr/>
        </p:nvSpPr>
        <p:spPr>
          <a:xfrm>
            <a:off x="2617505" y="1923160"/>
            <a:ext cx="6652871" cy="1114632"/>
          </a:xfrm>
          <a:prstGeom prst="rect">
            <a:avLst/>
          </a:prstGeom>
          <a:solidFill>
            <a:srgbClr val="F37C57"/>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200" b="1" dirty="0"/>
              <a:t>Module 3 (Part 2) </a:t>
            </a:r>
            <a:r>
              <a:rPr lang="en-IE" sz="3200" dirty="0"/>
              <a:t>(Step 2)</a:t>
            </a:r>
          </a:p>
          <a:p>
            <a:pPr algn="ctr">
              <a:lnSpc>
                <a:spcPct val="100000"/>
              </a:lnSpc>
              <a:spcBef>
                <a:spcPts val="0"/>
              </a:spcBef>
            </a:pPr>
            <a:r>
              <a:rPr lang="en-IE" sz="2800" dirty="0"/>
              <a:t>Conduct Regional SWOT Analysis</a:t>
            </a:r>
            <a:endParaRPr lang="en-IE" sz="2800" i="1" dirty="0"/>
          </a:p>
        </p:txBody>
      </p:sp>
      <p:sp>
        <p:nvSpPr>
          <p:cNvPr id="5" name="Text Placeholder 4">
            <a:extLst>
              <a:ext uri="{FF2B5EF4-FFF2-40B4-BE49-F238E27FC236}">
                <a16:creationId xmlns:a16="http://schemas.microsoft.com/office/drawing/2014/main" id="{CE213F43-5528-2CED-8892-28F960706297}"/>
              </a:ext>
            </a:extLst>
          </p:cNvPr>
          <p:cNvSpPr txBox="1">
            <a:spLocks/>
          </p:cNvSpPr>
          <p:nvPr/>
        </p:nvSpPr>
        <p:spPr>
          <a:xfrm>
            <a:off x="2617505" y="3144990"/>
            <a:ext cx="6652871" cy="1203275"/>
          </a:xfrm>
          <a:prstGeom prst="rect">
            <a:avLst/>
          </a:prstGeom>
          <a:solidFill>
            <a:srgbClr val="002060"/>
          </a:solidFill>
        </p:spPr>
        <p:txBody>
          <a:bodyPr vert="horz" lIns="91440" tIns="45720" rIns="91440" bIns="45720" rtlCol="0" anchor="ctr">
            <a:noAutofit/>
          </a:bodyPr>
          <a:lstStyle>
            <a:lvl1pPr marL="0" indent="0" algn="l" defTabSz="914400" rtl="0" eaLnBrk="1" latinLnBrk="0" hangingPunct="1">
              <a:lnSpc>
                <a:spcPct val="90000"/>
              </a:lnSpc>
              <a:spcBef>
                <a:spcPts val="300"/>
              </a:spcBef>
              <a:buFont typeface="Arial" panose="020B0604020202020204" pitchFamily="34" charset="0"/>
              <a:buNone/>
              <a:defRPr sz="48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3200" b="1" dirty="0"/>
              <a:t>Module 3 (Part 2) </a:t>
            </a:r>
            <a:r>
              <a:rPr lang="en-IE" sz="3200" dirty="0"/>
              <a:t>(Step 3)</a:t>
            </a:r>
          </a:p>
          <a:p>
            <a:pPr algn="ctr">
              <a:lnSpc>
                <a:spcPct val="100000"/>
              </a:lnSpc>
              <a:spcBef>
                <a:spcPts val="0"/>
              </a:spcBef>
            </a:pPr>
            <a:r>
              <a:rPr lang="en-IE" sz="2800" dirty="0"/>
              <a:t>Conduct a Regional Crisis Audit </a:t>
            </a:r>
          </a:p>
        </p:txBody>
      </p:sp>
    </p:spTree>
    <p:extLst>
      <p:ext uri="{BB962C8B-B14F-4D97-AF65-F5344CB8AC3E}">
        <p14:creationId xmlns:p14="http://schemas.microsoft.com/office/powerpoint/2010/main" val="1313689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692105567"/>
              </p:ext>
            </p:extLst>
          </p:nvPr>
        </p:nvGraphicFramePr>
        <p:xfrm>
          <a:off x="171450" y="164303"/>
          <a:ext cx="11849100" cy="4243393"/>
        </p:xfrm>
        <a:graphic>
          <a:graphicData uri="http://schemas.openxmlformats.org/drawingml/2006/table">
            <a:tbl>
              <a:tblPr firstRow="1" bandRow="1">
                <a:tableStyleId>{5C22544A-7EE6-4342-B048-85BDC9FD1C3A}</a:tableStyleId>
              </a:tblPr>
              <a:tblGrid>
                <a:gridCol w="2695575">
                  <a:extLst>
                    <a:ext uri="{9D8B030D-6E8A-4147-A177-3AD203B41FA5}">
                      <a16:colId xmlns:a16="http://schemas.microsoft.com/office/drawing/2014/main" val="3584008144"/>
                    </a:ext>
                  </a:extLst>
                </a:gridCol>
                <a:gridCol w="9153525">
                  <a:extLst>
                    <a:ext uri="{9D8B030D-6E8A-4147-A177-3AD203B41FA5}">
                      <a16:colId xmlns:a16="http://schemas.microsoft.com/office/drawing/2014/main" val="2356741301"/>
                    </a:ext>
                  </a:extLst>
                </a:gridCol>
              </a:tblGrid>
              <a:tr h="58579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400" b="1" dirty="0">
                          <a:solidFill>
                            <a:schemeClr val="bg1"/>
                          </a:solidFill>
                        </a:rPr>
                        <a:t>How to do a Regional SWOT </a:t>
                      </a:r>
                      <a:r>
                        <a:rPr lang="en-IE" sz="2400" b="0" kern="1200" dirty="0">
                          <a:solidFill>
                            <a:schemeClr val="bg1"/>
                          </a:solidFill>
                          <a:latin typeface="+mn-lt"/>
                          <a:ea typeface="+mn-ea"/>
                          <a:cs typeface="+mn-cs"/>
                        </a:rPr>
                        <a:t>Analysis</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IE" sz="1800" b="0" kern="1200" dirty="0">
                          <a:solidFill>
                            <a:srgbClr val="4D4D4D"/>
                          </a:solidFill>
                          <a:latin typeface="+mn-lt"/>
                          <a:ea typeface="+mn-ea"/>
                          <a:cs typeface="+mn-cs"/>
                        </a:rPr>
                        <a:t>Identify the regional risk and crisis </a:t>
                      </a:r>
                      <a:r>
                        <a:rPr lang="en-IE" sz="1800" b="1" kern="1200" dirty="0">
                          <a:solidFill>
                            <a:srgbClr val="F27954"/>
                          </a:solidFill>
                          <a:latin typeface="+mn-lt"/>
                          <a:ea typeface="+mn-ea"/>
                          <a:cs typeface="+mn-cs"/>
                        </a:rPr>
                        <a:t>strengths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800" b="0" kern="1200" dirty="0">
                          <a:solidFill>
                            <a:srgbClr val="4D4D4D"/>
                          </a:solidFill>
                          <a:latin typeface="+mn-lt"/>
                          <a:ea typeface="+mn-ea"/>
                          <a:cs typeface="+mn-cs"/>
                        </a:rPr>
                        <a:t>Identify the region’s </a:t>
                      </a:r>
                      <a:r>
                        <a:rPr lang="en-GB" sz="1800" b="1" kern="1200" dirty="0">
                          <a:solidFill>
                            <a:srgbClr val="F27954"/>
                          </a:solidFill>
                          <a:latin typeface="+mn-lt"/>
                          <a:ea typeface="+mn-ea"/>
                          <a:cs typeface="+mn-cs"/>
                        </a:rPr>
                        <a:t>strengths</a:t>
                      </a:r>
                      <a:r>
                        <a:rPr lang="en-GB" sz="1800" b="0" kern="1200" dirty="0">
                          <a:solidFill>
                            <a:srgbClr val="4D4D4D"/>
                          </a:solidFill>
                          <a:latin typeface="+mn-lt"/>
                          <a:ea typeface="+mn-ea"/>
                          <a:cs typeface="+mn-cs"/>
                        </a:rPr>
                        <a:t> in a particular crisis, including the resources and support available to deal with the crisis. </a:t>
                      </a:r>
                      <a:r>
                        <a:rPr lang="en-GB" sz="1800" b="0" i="1" kern="1200" dirty="0">
                          <a:solidFill>
                            <a:srgbClr val="F27954"/>
                          </a:solidFill>
                          <a:latin typeface="+mn-lt"/>
                          <a:ea typeface="+mn-ea"/>
                          <a:cs typeface="+mn-cs"/>
                        </a:rPr>
                        <a:t>e.g., already have a Crisis Management Plan, Training, and Management Group in place.</a:t>
                      </a:r>
                      <a:r>
                        <a:rPr lang="en-GB" sz="1800" b="0" kern="1200" dirty="0">
                          <a:solidFill>
                            <a:srgbClr val="4D4D4D"/>
                          </a:solidFill>
                          <a:latin typeface="+mn-lt"/>
                          <a:ea typeface="+mn-ea"/>
                          <a:cs typeface="+mn-cs"/>
                        </a:rPr>
                        <a:t> </a:t>
                      </a:r>
                      <a:r>
                        <a:rPr lang="en-GB" sz="1800" b="0" i="1" kern="1200" dirty="0">
                          <a:solidFill>
                            <a:srgbClr val="F27954"/>
                          </a:solidFill>
                          <a:latin typeface="+mn-lt"/>
                          <a:ea typeface="+mn-ea"/>
                          <a:cs typeface="+mn-cs"/>
                        </a:rPr>
                        <a:t>Has a strong security system. Has a good PR and Media relationship. </a:t>
                      </a:r>
                      <a:endParaRPr lang="en-IE" sz="1800" b="0" i="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kern="1200" dirty="0">
                          <a:solidFill>
                            <a:srgbClr val="4D4D4D"/>
                          </a:solidFill>
                          <a:latin typeface="+mn-lt"/>
                          <a:ea typeface="+mn-ea"/>
                          <a:cs typeface="+mn-cs"/>
                        </a:rPr>
                        <a:t>Identify the regional risk and crisis  </a:t>
                      </a:r>
                      <a:r>
                        <a:rPr lang="en-IE" sz="1800" b="1" kern="1200" dirty="0">
                          <a:solidFill>
                            <a:srgbClr val="F27954"/>
                          </a:solidFill>
                          <a:latin typeface="+mn-lt"/>
                          <a:ea typeface="+mn-ea"/>
                          <a:cs typeface="+mn-cs"/>
                        </a:rPr>
                        <a:t>weaknesses</a:t>
                      </a:r>
                    </a:p>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800" b="0" kern="1200" dirty="0">
                          <a:solidFill>
                            <a:srgbClr val="4D4D4D"/>
                          </a:solidFill>
                          <a:latin typeface="+mn-lt"/>
                          <a:ea typeface="+mn-ea"/>
                          <a:cs typeface="+mn-cs"/>
                        </a:rPr>
                        <a:t>Identify the </a:t>
                      </a:r>
                      <a:r>
                        <a:rPr lang="en-GB" sz="1800" b="1" kern="1200" dirty="0">
                          <a:solidFill>
                            <a:srgbClr val="F27954"/>
                          </a:solidFill>
                          <a:latin typeface="+mn-lt"/>
                          <a:ea typeface="+mn-ea"/>
                          <a:cs typeface="+mn-cs"/>
                        </a:rPr>
                        <a:t>weaknesses, </a:t>
                      </a:r>
                      <a:r>
                        <a:rPr lang="en-GB" sz="1800" b="0" kern="1200" dirty="0">
                          <a:solidFill>
                            <a:srgbClr val="4D4D4D"/>
                          </a:solidFill>
                          <a:latin typeface="+mn-lt"/>
                          <a:ea typeface="+mn-ea"/>
                          <a:cs typeface="+mn-cs"/>
                        </a:rPr>
                        <a:t>these are the factors that will affect tourism businesses and regions’ ability to cope with a crisis and its aftermath. </a:t>
                      </a:r>
                      <a:r>
                        <a:rPr lang="en-GB" sz="1800" b="0" i="1" kern="1200" dirty="0">
                          <a:solidFill>
                            <a:srgbClr val="F27954"/>
                          </a:solidFill>
                          <a:latin typeface="+mn-lt"/>
                          <a:ea typeface="+mn-ea"/>
                          <a:cs typeface="+mn-cs"/>
                        </a:rPr>
                        <a:t>e.g., no regional evacuation procedures or safe facility, don’t know how to manage large volumes of cancellations</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kern="1200" dirty="0">
                          <a:solidFill>
                            <a:srgbClr val="4D4D4D"/>
                          </a:solidFill>
                          <a:latin typeface="+mn-lt"/>
                          <a:ea typeface="+mn-ea"/>
                          <a:cs typeface="+mn-cs"/>
                        </a:rPr>
                        <a:t>Identify the regional risk and crisis  </a:t>
                      </a:r>
                      <a:r>
                        <a:rPr lang="en-IE" sz="1800" b="1" kern="1200" dirty="0">
                          <a:solidFill>
                            <a:srgbClr val="F27954"/>
                          </a:solidFill>
                          <a:latin typeface="+mn-lt"/>
                          <a:ea typeface="+mn-ea"/>
                          <a:cs typeface="+mn-cs"/>
                        </a:rPr>
                        <a:t>opportunities</a:t>
                      </a:r>
                    </a:p>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800" b="0" kern="1200" dirty="0">
                          <a:solidFill>
                            <a:srgbClr val="4D4D4D"/>
                          </a:solidFill>
                          <a:latin typeface="+mn-lt"/>
                          <a:ea typeface="+mn-ea"/>
                          <a:cs typeface="+mn-cs"/>
                        </a:rPr>
                        <a:t>Identify the region’s </a:t>
                      </a:r>
                      <a:r>
                        <a:rPr lang="en-GB" sz="1800" b="1" kern="1200" dirty="0">
                          <a:solidFill>
                            <a:srgbClr val="F27954"/>
                          </a:solidFill>
                          <a:latin typeface="+mn-lt"/>
                          <a:ea typeface="+mn-ea"/>
                          <a:cs typeface="+mn-cs"/>
                        </a:rPr>
                        <a:t>opportunities</a:t>
                      </a:r>
                      <a:r>
                        <a:rPr lang="en-GB" sz="1800" b="0" kern="1200" dirty="0">
                          <a:solidFill>
                            <a:srgbClr val="4D4D4D"/>
                          </a:solidFill>
                          <a:latin typeface="+mn-lt"/>
                          <a:ea typeface="+mn-ea"/>
                          <a:cs typeface="+mn-cs"/>
                        </a:rPr>
                        <a:t> to enlist support in a crisis.</a:t>
                      </a:r>
                      <a:r>
                        <a:rPr lang="en-GB" sz="1800" b="0" i="1" kern="1200" dirty="0">
                          <a:solidFill>
                            <a:srgbClr val="F27954"/>
                          </a:solidFill>
                          <a:latin typeface="+mn-lt"/>
                          <a:ea typeface="+mn-ea"/>
                          <a:cs typeface="+mn-cs"/>
                        </a:rPr>
                        <a:t> e.g., develop region-wide crisis management training, key spokespersons do media training, develop a dedicated crisis management support website or a dedicated page on the regions website</a:t>
                      </a:r>
                      <a:endParaRPr lang="en-IE" sz="1800" b="0" i="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5072838"/>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kern="1200" dirty="0">
                          <a:solidFill>
                            <a:srgbClr val="4D4D4D"/>
                          </a:solidFill>
                          <a:latin typeface="+mn-lt"/>
                          <a:ea typeface="+mn-ea"/>
                          <a:cs typeface="+mn-cs"/>
                        </a:rPr>
                        <a:t>Identify the regional risk and crisis  </a:t>
                      </a:r>
                      <a:r>
                        <a:rPr lang="en-IE" sz="1800" b="1" kern="1200" dirty="0">
                          <a:solidFill>
                            <a:srgbClr val="F27954"/>
                          </a:solidFill>
                          <a:latin typeface="+mn-lt"/>
                          <a:ea typeface="+mn-ea"/>
                          <a:cs typeface="+mn-cs"/>
                        </a:rPr>
                        <a:t>threats</a:t>
                      </a:r>
                    </a:p>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GB" sz="1800" b="0" kern="1200" dirty="0">
                          <a:solidFill>
                            <a:srgbClr val="4D4D4D"/>
                          </a:solidFill>
                          <a:latin typeface="+mn-lt"/>
                          <a:ea typeface="+mn-ea"/>
                          <a:cs typeface="+mn-cs"/>
                        </a:rPr>
                        <a:t>Identify the region’s </a:t>
                      </a:r>
                      <a:r>
                        <a:rPr lang="en-GB" sz="1800" b="1" kern="1200" dirty="0">
                          <a:solidFill>
                            <a:srgbClr val="F27954"/>
                          </a:solidFill>
                          <a:latin typeface="+mn-lt"/>
                          <a:ea typeface="+mn-ea"/>
                          <a:cs typeface="+mn-cs"/>
                        </a:rPr>
                        <a:t>threats, </a:t>
                      </a:r>
                      <a:r>
                        <a:rPr lang="en-GB" sz="1800" b="0" kern="1200" dirty="0">
                          <a:solidFill>
                            <a:srgbClr val="4D4D4D"/>
                          </a:solidFill>
                          <a:latin typeface="+mn-lt"/>
                          <a:ea typeface="+mn-ea"/>
                          <a:cs typeface="+mn-cs"/>
                        </a:rPr>
                        <a:t>including the sources of risk. </a:t>
                      </a:r>
                      <a:r>
                        <a:rPr lang="en-GB" sz="1800" b="0" i="1" kern="1200" dirty="0">
                          <a:solidFill>
                            <a:srgbClr val="F27954"/>
                          </a:solidFill>
                          <a:latin typeface="+mn-lt"/>
                          <a:ea typeface="+mn-ea"/>
                          <a:cs typeface="+mn-cs"/>
                        </a:rPr>
                        <a:t>e.g., stakeholders have no information or list on crisis and transport procedures, or emergency contacts, the region hasn’t factored in all major risks that could potentially happen </a:t>
                      </a:r>
                      <a:r>
                        <a:rPr lang="en-GB" sz="1800" b="0" i="1" kern="1200" dirty="0" err="1">
                          <a:solidFill>
                            <a:srgbClr val="F27954"/>
                          </a:solidFill>
                          <a:latin typeface="+mn-lt"/>
                          <a:ea typeface="+mn-ea"/>
                          <a:cs typeface="+mn-cs"/>
                        </a:rPr>
                        <a:t>e.g</a:t>
                      </a:r>
                      <a:r>
                        <a:rPr lang="en-GB" sz="1800" b="0" i="1" kern="1200" dirty="0">
                          <a:solidFill>
                            <a:srgbClr val="F27954"/>
                          </a:solidFill>
                          <a:latin typeface="+mn-lt"/>
                          <a:ea typeface="+mn-ea"/>
                          <a:cs typeface="+mn-cs"/>
                        </a:rPr>
                        <a:t>, a terrorist attack.</a:t>
                      </a:r>
                      <a:endParaRPr lang="en-IE" sz="1800" b="0" i="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207395964"/>
                  </a:ext>
                </a:extLst>
              </a:tr>
            </a:tbl>
          </a:graphicData>
        </a:graphic>
      </p:graphicFrame>
      <p:sp>
        <p:nvSpPr>
          <p:cNvPr id="10" name="Rectangle 9">
            <a:extLst>
              <a:ext uri="{FF2B5EF4-FFF2-40B4-BE49-F238E27FC236}">
                <a16:creationId xmlns:a16="http://schemas.microsoft.com/office/drawing/2014/main" id="{031AC456-9023-D395-2098-BFCE4821F4AF}"/>
              </a:ext>
            </a:extLst>
          </p:cNvPr>
          <p:cNvSpPr/>
          <p:nvPr/>
        </p:nvSpPr>
        <p:spPr>
          <a:xfrm>
            <a:off x="171450" y="4407697"/>
            <a:ext cx="11739204" cy="2450304"/>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Text Placeholder 6">
            <a:extLst>
              <a:ext uri="{FF2B5EF4-FFF2-40B4-BE49-F238E27FC236}">
                <a16:creationId xmlns:a16="http://schemas.microsoft.com/office/drawing/2014/main" id="{51855F48-B66E-AF76-039F-3CA3F9E29794}"/>
              </a:ext>
            </a:extLst>
          </p:cNvPr>
          <p:cNvSpPr>
            <a:spLocks noGrp="1"/>
          </p:cNvSpPr>
          <p:nvPr>
            <p:ph type="body" sz="quarter" idx="18"/>
          </p:nvPr>
        </p:nvSpPr>
        <p:spPr>
          <a:xfrm>
            <a:off x="633054" y="4524375"/>
            <a:ext cx="11106150" cy="2169322"/>
          </a:xfrm>
          <a:solidFill>
            <a:schemeClr val="bg1"/>
          </a:solidFill>
        </p:spPr>
        <p:txBody>
          <a:bodyPr anchor="ctr">
            <a:noAutofit/>
          </a:bodyPr>
          <a:lstStyle/>
          <a:p>
            <a:pPr marL="0" indent="0"/>
            <a:r>
              <a:rPr lang="en-GB" sz="2000" dirty="0">
                <a:solidFill>
                  <a:srgbClr val="4D4D4D"/>
                </a:solidFill>
              </a:rPr>
              <a:t>Another significant addition to a SWOT Analysis is to consider the prevention and mitigation measures for crises. Does the region have the systems and procedures in place that are necessary to protect the health and safety of visitors and the employees of a tourism business or region? </a:t>
            </a:r>
          </a:p>
          <a:p>
            <a:pPr marL="0" indent="0"/>
            <a:r>
              <a:rPr lang="en-GB" sz="2000" dirty="0">
                <a:solidFill>
                  <a:srgbClr val="4D4D4D"/>
                </a:solidFill>
              </a:rPr>
              <a:t>Many countries have established requirements for occupational health and safety measures to be developed and maintained, and tourism businesses should identify health and safety requirements to protect visitors and tourism personnel consistent with national legal requirements. Learn how businesses and regions can do this in the next slide. </a:t>
            </a:r>
            <a:endParaRPr lang="en-IE" sz="2000" dirty="0">
              <a:solidFill>
                <a:srgbClr val="4D4D4D"/>
              </a:solidFill>
            </a:endParaRPr>
          </a:p>
        </p:txBody>
      </p:sp>
    </p:spTree>
    <p:extLst>
      <p:ext uri="{BB962C8B-B14F-4D97-AF65-F5344CB8AC3E}">
        <p14:creationId xmlns:p14="http://schemas.microsoft.com/office/powerpoint/2010/main" val="795169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1008072"/>
            <a:ext cx="11739204" cy="5488187"/>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1581149" y="1133476"/>
            <a:ext cx="9039225" cy="5181600"/>
          </a:xfrm>
          <a:solidFill>
            <a:schemeClr val="bg1"/>
          </a:solidFill>
        </p:spPr>
        <p:txBody>
          <a:bodyPr anchor="ctr">
            <a:noAutofit/>
          </a:bodyPr>
          <a:lstStyle/>
          <a:p>
            <a:pPr marL="0" indent="0" algn="ctr"/>
            <a:r>
              <a:rPr lang="en-GB" b="1" dirty="0">
                <a:solidFill>
                  <a:srgbClr val="F27954"/>
                </a:solidFill>
              </a:rPr>
              <a:t>Residual Tourism Risk; </a:t>
            </a:r>
            <a:r>
              <a:rPr lang="en-GB" dirty="0">
                <a:solidFill>
                  <a:srgbClr val="4D4D4D"/>
                </a:solidFill>
              </a:rPr>
              <a:t>Regardless of how effective the regional crisis management processes are, crises can still affect businesses or regions.</a:t>
            </a:r>
            <a:r>
              <a:rPr lang="en-GB" i="1" dirty="0">
                <a:solidFill>
                  <a:srgbClr val="F27954"/>
                </a:solidFill>
              </a:rPr>
              <a:t> </a:t>
            </a:r>
          </a:p>
          <a:p>
            <a:pPr marL="0" indent="0" algn="ctr"/>
            <a:r>
              <a:rPr lang="en-GB" i="1" dirty="0">
                <a:solidFill>
                  <a:srgbClr val="F27954"/>
                </a:solidFill>
              </a:rPr>
              <a:t>Residual risk is the amount of risk or danger associated with an event after the risks have been reduced by risk controls. </a:t>
            </a:r>
          </a:p>
          <a:p>
            <a:pPr marL="0" indent="0" algn="ctr"/>
            <a:r>
              <a:rPr lang="en-GB" dirty="0">
                <a:solidFill>
                  <a:srgbClr val="4D4D4D"/>
                </a:solidFill>
              </a:rPr>
              <a:t> It’s an acknowledgment of the fact that disasters and crises will still occur and that measures must be undertaken to deal with them. The accepted method of dealing with residual risk is to </a:t>
            </a:r>
            <a:r>
              <a:rPr lang="en-GB" b="1" dirty="0">
                <a:solidFill>
                  <a:srgbClr val="4D4D4D"/>
                </a:solidFill>
              </a:rPr>
              <a:t>apply holistic management strategies of prevention/mitigation, preparedness, response, and recovery. </a:t>
            </a:r>
          </a:p>
          <a:p>
            <a:pPr marL="0" indent="0" algn="ctr"/>
            <a:r>
              <a:rPr lang="en-GB" dirty="0">
                <a:solidFill>
                  <a:srgbClr val="4D4D4D"/>
                </a:solidFill>
              </a:rPr>
              <a:t>Despite the inevitability of disasters and crises, tourism businesses/regions can minimize disruption and facilitate the return to normal operations with the application of efficient and effective management strategies. </a:t>
            </a:r>
            <a:endParaRPr lang="en-IE" dirty="0">
              <a:solidFill>
                <a:srgbClr val="4D4D4D"/>
              </a:solidFill>
            </a:endParaRP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7" y="256177"/>
            <a:ext cx="5535602" cy="646331"/>
          </a:xfrm>
          <a:prstGeom prst="rect">
            <a:avLst/>
          </a:prstGeom>
          <a:noFill/>
        </p:spPr>
        <p:txBody>
          <a:bodyPr wrap="square" rtlCol="0">
            <a:spAutoFit/>
          </a:bodyPr>
          <a:lstStyle/>
          <a:p>
            <a:r>
              <a:rPr lang="en-IE" sz="3600" b="1" dirty="0">
                <a:solidFill>
                  <a:srgbClr val="F27954"/>
                </a:solidFill>
              </a:rPr>
              <a:t>Prevention/Mitigation</a:t>
            </a:r>
          </a:p>
        </p:txBody>
      </p:sp>
    </p:spTree>
    <p:extLst>
      <p:ext uri="{BB962C8B-B14F-4D97-AF65-F5344CB8AC3E}">
        <p14:creationId xmlns:p14="http://schemas.microsoft.com/office/powerpoint/2010/main" val="503698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82A20B5-56EB-9E14-EFD2-EC4441F1F6C2}"/>
              </a:ext>
            </a:extLst>
          </p:cNvPr>
          <p:cNvSpPr>
            <a:spLocks noGrp="1"/>
          </p:cNvSpPr>
          <p:nvPr>
            <p:ph type="body" sz="quarter" idx="16"/>
          </p:nvPr>
        </p:nvSpPr>
        <p:spPr>
          <a:xfrm>
            <a:off x="390524" y="338335"/>
            <a:ext cx="5705475" cy="731204"/>
          </a:xfrm>
        </p:spPr>
        <p:txBody>
          <a:bodyPr anchor="ctr">
            <a:normAutofit fontScale="77500" lnSpcReduction="20000"/>
          </a:bodyPr>
          <a:lstStyle/>
          <a:p>
            <a:r>
              <a:rPr lang="en-IE" b="1" dirty="0">
                <a:solidFill>
                  <a:srgbClr val="F27954"/>
                </a:solidFill>
              </a:rPr>
              <a:t>Examples of Residual Tourism Risk </a:t>
            </a:r>
          </a:p>
        </p:txBody>
      </p:sp>
      <p:sp>
        <p:nvSpPr>
          <p:cNvPr id="4" name="Text Placeholder 3">
            <a:extLst>
              <a:ext uri="{FF2B5EF4-FFF2-40B4-BE49-F238E27FC236}">
                <a16:creationId xmlns:a16="http://schemas.microsoft.com/office/drawing/2014/main" id="{888B7E77-8B9E-474C-E28E-0A71C09C454F}"/>
              </a:ext>
            </a:extLst>
          </p:cNvPr>
          <p:cNvSpPr>
            <a:spLocks noGrp="1"/>
          </p:cNvSpPr>
          <p:nvPr>
            <p:ph type="body" sz="quarter" idx="18"/>
          </p:nvPr>
        </p:nvSpPr>
        <p:spPr>
          <a:xfrm>
            <a:off x="390525" y="1069539"/>
            <a:ext cx="5491163" cy="5439688"/>
          </a:xfrm>
          <a:solidFill>
            <a:schemeClr val="bg1"/>
          </a:solidFill>
        </p:spPr>
        <p:txBody>
          <a:bodyPr>
            <a:normAutofit fontScale="92500" lnSpcReduction="20000"/>
          </a:bodyPr>
          <a:lstStyle/>
          <a:p>
            <a:pPr marL="0" indent="0">
              <a:lnSpc>
                <a:spcPct val="110000"/>
              </a:lnSpc>
              <a:spcBef>
                <a:spcPts val="0"/>
              </a:spcBef>
            </a:pPr>
            <a:r>
              <a:rPr lang="en-IE" dirty="0">
                <a:solidFill>
                  <a:srgbClr val="4D4D4D"/>
                </a:solidFill>
              </a:rPr>
              <a:t>After the unlikely </a:t>
            </a:r>
            <a:r>
              <a:rPr lang="en-IE" b="1" dirty="0">
                <a:solidFill>
                  <a:srgbClr val="F27954"/>
                </a:solidFill>
              </a:rPr>
              <a:t>September 11 Attacks </a:t>
            </a:r>
            <a:r>
              <a:rPr lang="en-IE" dirty="0">
                <a:solidFill>
                  <a:srgbClr val="4D4D4D"/>
                </a:solidFill>
              </a:rPr>
              <a:t>there was a high residual risk. The shock on the entire industry and world resulted in all </a:t>
            </a:r>
            <a:r>
              <a:rPr lang="en-IE" b="1" dirty="0">
                <a:solidFill>
                  <a:srgbClr val="4D4D4D"/>
                </a:solidFill>
              </a:rPr>
              <a:t>global airports maximizing security controls. </a:t>
            </a:r>
            <a:r>
              <a:rPr lang="en-IE" dirty="0">
                <a:solidFill>
                  <a:srgbClr val="4D4D4D"/>
                </a:solidFill>
              </a:rPr>
              <a:t>Security previously minimal was completely overhauled with rigorous screening, earlier arrival times, limited liquid quantities…and more </a:t>
            </a:r>
            <a:r>
              <a:rPr lang="en-IE" dirty="0">
                <a:solidFill>
                  <a:srgbClr val="F27954"/>
                </a:solidFill>
                <a:hlinkClick r:id="rId2">
                  <a:extLst>
                    <a:ext uri="{A12FA001-AC4F-418D-AE19-62706E023703}">
                      <ahyp:hlinkClr xmlns:ahyp="http://schemas.microsoft.com/office/drawing/2018/hyperlinkcolor" val="tx"/>
                    </a:ext>
                  </a:extLst>
                </a:hlinkClick>
              </a:rPr>
              <a:t>Read</a:t>
            </a:r>
            <a:endParaRPr lang="en-IE" dirty="0">
              <a:solidFill>
                <a:srgbClr val="F27954"/>
              </a:solidFill>
            </a:endParaRPr>
          </a:p>
          <a:p>
            <a:pPr marL="0" indent="0">
              <a:lnSpc>
                <a:spcPct val="110000"/>
              </a:lnSpc>
              <a:spcBef>
                <a:spcPts val="0"/>
              </a:spcBef>
            </a:pPr>
            <a:endParaRPr lang="en-IE" dirty="0">
              <a:solidFill>
                <a:srgbClr val="F27954"/>
              </a:solidFill>
            </a:endParaRPr>
          </a:p>
          <a:p>
            <a:pPr marL="0" indent="0">
              <a:lnSpc>
                <a:spcPct val="110000"/>
              </a:lnSpc>
              <a:spcBef>
                <a:spcPts val="0"/>
              </a:spcBef>
            </a:pPr>
            <a:r>
              <a:rPr lang="en-IE" dirty="0">
                <a:solidFill>
                  <a:srgbClr val="4D4D4D"/>
                </a:solidFill>
              </a:rPr>
              <a:t>After the </a:t>
            </a:r>
            <a:r>
              <a:rPr lang="en-IE" b="1" dirty="0">
                <a:solidFill>
                  <a:srgbClr val="F27954"/>
                </a:solidFill>
              </a:rPr>
              <a:t>Bali Bombings </a:t>
            </a:r>
            <a:r>
              <a:rPr lang="en-IE" dirty="0">
                <a:solidFill>
                  <a:srgbClr val="4D4D4D"/>
                </a:solidFill>
              </a:rPr>
              <a:t>and particularly because there was more than one in two different years. The 2002 car bombing resulted in </a:t>
            </a:r>
            <a:r>
              <a:rPr lang="en-IE" b="1" dirty="0">
                <a:solidFill>
                  <a:srgbClr val="4D4D4D"/>
                </a:solidFill>
              </a:rPr>
              <a:t>hotels hiring dedicated bomb security to check under their guest’s transport </a:t>
            </a:r>
            <a:r>
              <a:rPr lang="en-IE" dirty="0">
                <a:solidFill>
                  <a:srgbClr val="4D4D4D"/>
                </a:solidFill>
              </a:rPr>
              <a:t>e.g., cars, buses, and other transportation before they enter their gates. The police do the same at ports and on public roads. </a:t>
            </a:r>
            <a:r>
              <a:rPr lang="en-IE" dirty="0">
                <a:solidFill>
                  <a:srgbClr val="F27954"/>
                </a:solidFill>
                <a:hlinkClick r:id="rId3">
                  <a:extLst>
                    <a:ext uri="{A12FA001-AC4F-418D-AE19-62706E023703}">
                      <ahyp:hlinkClr xmlns:ahyp="http://schemas.microsoft.com/office/drawing/2018/hyperlinkcolor" val="tx"/>
                    </a:ext>
                  </a:extLst>
                </a:hlinkClick>
              </a:rPr>
              <a:t>Read</a:t>
            </a:r>
            <a:endParaRPr lang="en-IE" dirty="0">
              <a:solidFill>
                <a:srgbClr val="F27954"/>
              </a:solidFill>
            </a:endParaRPr>
          </a:p>
        </p:txBody>
      </p:sp>
      <p:pic>
        <p:nvPicPr>
          <p:cNvPr id="1028" name="Picture 4" descr="Airport security policy changes after the attacks of 9/11 - Boston.com">
            <a:extLst>
              <a:ext uri="{FF2B5EF4-FFF2-40B4-BE49-F238E27FC236}">
                <a16:creationId xmlns:a16="http://schemas.microsoft.com/office/drawing/2014/main" id="{986070B9-4C0A-F48B-66F8-86959601521F}"/>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310313" y="295275"/>
            <a:ext cx="5043487" cy="374284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E48DFD6-F59A-0921-B4EF-B57B7232053F}"/>
              </a:ext>
            </a:extLst>
          </p:cNvPr>
          <p:cNvSpPr txBox="1"/>
          <p:nvPr/>
        </p:nvSpPr>
        <p:spPr>
          <a:xfrm>
            <a:off x="6381750" y="4191000"/>
            <a:ext cx="2133600" cy="369332"/>
          </a:xfrm>
          <a:prstGeom prst="rect">
            <a:avLst/>
          </a:prstGeom>
          <a:noFill/>
        </p:spPr>
        <p:txBody>
          <a:bodyPr wrap="square" rtlCol="0">
            <a:spAutoFit/>
          </a:bodyPr>
          <a:lstStyle/>
          <a:p>
            <a:r>
              <a:rPr lang="en-IE" dirty="0">
                <a:solidFill>
                  <a:srgbClr val="086D6E"/>
                </a:solidFill>
                <a:hlinkClick r:id="rId5">
                  <a:extLst>
                    <a:ext uri="{A12FA001-AC4F-418D-AE19-62706E023703}">
                      <ahyp:hlinkClr xmlns:ahyp="http://schemas.microsoft.com/office/drawing/2018/hyperlinkcolor" val="tx"/>
                    </a:ext>
                  </a:extLst>
                </a:hlinkClick>
              </a:rPr>
              <a:t>Image Source</a:t>
            </a:r>
            <a:endParaRPr lang="en-IE" dirty="0">
              <a:solidFill>
                <a:srgbClr val="086D6E"/>
              </a:solidFill>
            </a:endParaRPr>
          </a:p>
        </p:txBody>
      </p:sp>
      <p:pic>
        <p:nvPicPr>
          <p:cNvPr id="1030" name="Picture 6" descr="Under-car Bomb Detector – Telhouse">
            <a:extLst>
              <a:ext uri="{FF2B5EF4-FFF2-40B4-BE49-F238E27FC236}">
                <a16:creationId xmlns:a16="http://schemas.microsoft.com/office/drawing/2014/main" id="{0F03672C-B887-5DD8-B310-EFE41309C897}"/>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515350" y="4191000"/>
            <a:ext cx="2912317" cy="2162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2914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car parked in front of a building that is falling apart&#10;&#10;Description automatically generated with medium confidence">
            <a:extLst>
              <a:ext uri="{FF2B5EF4-FFF2-40B4-BE49-F238E27FC236}">
                <a16:creationId xmlns:a16="http://schemas.microsoft.com/office/drawing/2014/main" id="{E1613A66-62D2-FDEA-F7F5-2978B3F614A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39" b="13039"/>
          <a:stretch>
            <a:fillRect/>
          </a:stretch>
        </p:blipFill>
        <p:spPr/>
      </p:pic>
      <p:sp>
        <p:nvSpPr>
          <p:cNvPr id="6" name="Text Placeholder 5">
            <a:extLst>
              <a:ext uri="{FF2B5EF4-FFF2-40B4-BE49-F238E27FC236}">
                <a16:creationId xmlns:a16="http://schemas.microsoft.com/office/drawing/2014/main" id="{D0067906-B560-C8BF-0F09-6E9CBB9D95A6}"/>
              </a:ext>
            </a:extLst>
          </p:cNvPr>
          <p:cNvSpPr>
            <a:spLocks noGrp="1"/>
          </p:cNvSpPr>
          <p:nvPr>
            <p:ph type="body" sz="quarter" idx="16"/>
          </p:nvPr>
        </p:nvSpPr>
        <p:spPr>
          <a:xfrm>
            <a:off x="6420495" y="1095375"/>
            <a:ext cx="5113283" cy="2171699"/>
          </a:xfrm>
        </p:spPr>
        <p:txBody>
          <a:bodyPr anchor="ctr">
            <a:normAutofit/>
          </a:bodyPr>
          <a:lstStyle/>
          <a:p>
            <a:r>
              <a:rPr lang="en-IE" dirty="0"/>
              <a:t>3.  How to Conduct a Regional Crisis Audit</a:t>
            </a:r>
          </a:p>
        </p:txBody>
      </p:sp>
    </p:spTree>
    <p:extLst>
      <p:ext uri="{BB962C8B-B14F-4D97-AF65-F5344CB8AC3E}">
        <p14:creationId xmlns:p14="http://schemas.microsoft.com/office/powerpoint/2010/main" val="15463150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A89B42C-DFB2-E544-276E-C222EB19FB55}"/>
              </a:ext>
            </a:extLst>
          </p:cNvPr>
          <p:cNvSpPr>
            <a:spLocks noGrp="1"/>
          </p:cNvSpPr>
          <p:nvPr>
            <p:ph type="body" sz="quarter" idx="18"/>
          </p:nvPr>
        </p:nvSpPr>
        <p:spPr>
          <a:xfrm>
            <a:off x="361951" y="603382"/>
            <a:ext cx="5904757" cy="3867704"/>
          </a:xfrm>
        </p:spPr>
        <p:txBody>
          <a:bodyPr>
            <a:noAutofit/>
          </a:bodyPr>
          <a:lstStyle/>
          <a:p>
            <a:pPr marL="0" indent="0" algn="l">
              <a:lnSpc>
                <a:spcPct val="100000"/>
              </a:lnSpc>
              <a:spcBef>
                <a:spcPts val="0"/>
              </a:spcBef>
            </a:pPr>
            <a:r>
              <a:rPr lang="en-IE" sz="1900" dirty="0"/>
              <a:t>When a region has carried out a Risk Assessment and SWOT analysis it can delve a little deeper to conduct a Regional Crisis Audit to determine the next level of what the region needs to consider and implement to respond to a crisis. This is the part where the region really gets a better understanding in more detail of what exactly is needed for a region to prepare, respond and recover from a crisis. </a:t>
            </a:r>
            <a:r>
              <a:rPr lang="en-IE" sz="1900" b="1" dirty="0"/>
              <a:t>The Regional Crisis Audit looks at what the region needs to create and implement considering the when, how, what, why, and who.</a:t>
            </a:r>
          </a:p>
          <a:p>
            <a:pPr marL="0" indent="0" algn="l">
              <a:lnSpc>
                <a:spcPct val="100000"/>
              </a:lnSpc>
              <a:spcBef>
                <a:spcPts val="0"/>
              </a:spcBef>
            </a:pPr>
            <a:endParaRPr lang="en-IE" sz="1900" dirty="0"/>
          </a:p>
          <a:p>
            <a:pPr marL="457200" indent="-457200" algn="l">
              <a:lnSpc>
                <a:spcPct val="100000"/>
              </a:lnSpc>
              <a:spcBef>
                <a:spcPts val="0"/>
              </a:spcBef>
              <a:buFont typeface="+mj-lt"/>
              <a:buAutoNum type="arabicPeriod"/>
            </a:pPr>
            <a:r>
              <a:rPr lang="en-IE" sz="1900" b="1" dirty="0"/>
              <a:t>Prepare</a:t>
            </a:r>
            <a:r>
              <a:rPr lang="en-IE" sz="1900" dirty="0"/>
              <a:t> for a crisis e.g., operations, programs, systems, people, and procedures </a:t>
            </a:r>
          </a:p>
          <a:p>
            <a:pPr marL="457200" indent="-457200" algn="l">
              <a:lnSpc>
                <a:spcPct val="100000"/>
              </a:lnSpc>
              <a:spcBef>
                <a:spcPts val="0"/>
              </a:spcBef>
              <a:buFont typeface="+mj-lt"/>
              <a:buAutoNum type="arabicPeriod"/>
            </a:pPr>
            <a:r>
              <a:rPr lang="en-IE" sz="1900" b="1" dirty="0"/>
              <a:t>Response</a:t>
            </a:r>
            <a:r>
              <a:rPr lang="en-IE" sz="1900" dirty="0"/>
              <a:t> and business continuity measures</a:t>
            </a:r>
          </a:p>
          <a:p>
            <a:pPr marL="457200" indent="-457200" algn="l">
              <a:lnSpc>
                <a:spcPct val="100000"/>
              </a:lnSpc>
              <a:spcBef>
                <a:spcPts val="0"/>
              </a:spcBef>
              <a:buFont typeface="+mj-lt"/>
              <a:buAutoNum type="arabicPeriod"/>
            </a:pPr>
            <a:r>
              <a:rPr lang="en-IE" sz="1900" b="1" dirty="0"/>
              <a:t>Recovery </a:t>
            </a:r>
            <a:r>
              <a:rPr lang="en-IE" sz="1900" dirty="0"/>
              <a:t>strategies and how to rebuild post-crisis</a:t>
            </a:r>
          </a:p>
          <a:p>
            <a:pPr marL="0" indent="0" algn="l">
              <a:lnSpc>
                <a:spcPct val="100000"/>
              </a:lnSpc>
              <a:spcBef>
                <a:spcPts val="0"/>
              </a:spcBef>
            </a:pPr>
            <a:endParaRPr lang="en-IE" sz="1900" dirty="0"/>
          </a:p>
          <a:p>
            <a:pPr marL="0" indent="0" algn="l">
              <a:lnSpc>
                <a:spcPct val="100000"/>
              </a:lnSpc>
              <a:spcBef>
                <a:spcPts val="0"/>
              </a:spcBef>
            </a:pPr>
            <a:r>
              <a:rPr lang="en-IE" sz="1900" dirty="0"/>
              <a:t>This is a preliminary assessment that should be periodically reviewed and used to facilitate the development of relevant corresponding plans and strategies e.g., Crisis Management Strategy and Plan, Response Strategy, etc. </a:t>
            </a:r>
          </a:p>
          <a:p>
            <a:pPr marL="0" indent="0" algn="l">
              <a:lnSpc>
                <a:spcPct val="100000"/>
              </a:lnSpc>
              <a:spcBef>
                <a:spcPts val="0"/>
              </a:spcBef>
            </a:pPr>
            <a:endParaRPr lang="en-IE" sz="1900" dirty="0"/>
          </a:p>
          <a:p>
            <a:pPr marL="342900" indent="-342900" algn="l">
              <a:lnSpc>
                <a:spcPct val="100000"/>
              </a:lnSpc>
              <a:spcBef>
                <a:spcPts val="0"/>
              </a:spcBef>
              <a:buFont typeface="Wingdings" panose="05000000000000000000" pitchFamily="2" charset="2"/>
              <a:buChar char="v"/>
            </a:pPr>
            <a:endParaRPr lang="en-IE" sz="1900" dirty="0"/>
          </a:p>
          <a:p>
            <a:pPr marL="342900" indent="-342900" algn="l">
              <a:lnSpc>
                <a:spcPct val="100000"/>
              </a:lnSpc>
              <a:spcBef>
                <a:spcPts val="0"/>
              </a:spcBef>
              <a:buFont typeface="Wingdings" panose="05000000000000000000" pitchFamily="2" charset="2"/>
              <a:buChar char="v"/>
            </a:pPr>
            <a:endParaRPr lang="en-IE" sz="1900" dirty="0"/>
          </a:p>
        </p:txBody>
      </p:sp>
      <p:sp>
        <p:nvSpPr>
          <p:cNvPr id="6" name="Text Placeholder 5">
            <a:extLst>
              <a:ext uri="{FF2B5EF4-FFF2-40B4-BE49-F238E27FC236}">
                <a16:creationId xmlns:a16="http://schemas.microsoft.com/office/drawing/2014/main" id="{2628A598-0D8F-346E-C050-3AF2B29DF74D}"/>
              </a:ext>
            </a:extLst>
          </p:cNvPr>
          <p:cNvSpPr>
            <a:spLocks noGrp="1"/>
          </p:cNvSpPr>
          <p:nvPr>
            <p:ph type="body" sz="quarter" idx="16"/>
          </p:nvPr>
        </p:nvSpPr>
        <p:spPr>
          <a:xfrm>
            <a:off x="109225" y="56596"/>
            <a:ext cx="6157483" cy="1323975"/>
          </a:xfrm>
        </p:spPr>
        <p:txBody>
          <a:bodyPr>
            <a:normAutofit/>
          </a:bodyPr>
          <a:lstStyle/>
          <a:p>
            <a:pPr algn="ctr">
              <a:lnSpc>
                <a:spcPct val="120000"/>
              </a:lnSpc>
              <a:spcBef>
                <a:spcPts val="0"/>
              </a:spcBef>
            </a:pPr>
            <a:r>
              <a:rPr lang="en-IE" sz="2800" b="1" dirty="0"/>
              <a:t>Regional Crisis Audit</a:t>
            </a:r>
          </a:p>
          <a:p>
            <a:pPr>
              <a:lnSpc>
                <a:spcPct val="120000"/>
              </a:lnSpc>
              <a:spcBef>
                <a:spcPts val="0"/>
              </a:spcBef>
            </a:pPr>
            <a:endParaRPr lang="en-IE" sz="2800" b="1" dirty="0"/>
          </a:p>
        </p:txBody>
      </p:sp>
      <p:pic>
        <p:nvPicPr>
          <p:cNvPr id="3" name="Picture 2">
            <a:hlinkClick r:id="rId2"/>
            <a:extLst>
              <a:ext uri="{FF2B5EF4-FFF2-40B4-BE49-F238E27FC236}">
                <a16:creationId xmlns:a16="http://schemas.microsoft.com/office/drawing/2014/main" id="{082EC35B-A233-42BF-1C40-FCBE8BA0A78A}"/>
              </a:ext>
            </a:extLst>
          </p:cNvPr>
          <p:cNvPicPr>
            <a:picLocks noChangeAspect="1"/>
          </p:cNvPicPr>
          <p:nvPr/>
        </p:nvPicPr>
        <p:blipFill>
          <a:blip r:embed="rId3"/>
          <a:stretch>
            <a:fillRect/>
          </a:stretch>
        </p:blipFill>
        <p:spPr>
          <a:xfrm>
            <a:off x="6899178" y="580766"/>
            <a:ext cx="4664171" cy="4918435"/>
          </a:xfrm>
          <a:prstGeom prst="rect">
            <a:avLst/>
          </a:prstGeom>
          <a:ln>
            <a:noFill/>
          </a:ln>
          <a:effectLst>
            <a:outerShdw blurRad="292100" dist="139700" dir="2700000" algn="tl" rotWithShape="0">
              <a:srgbClr val="333333">
                <a:alpha val="65000"/>
              </a:srgbClr>
            </a:outerShdw>
          </a:effectLst>
        </p:spPr>
      </p:pic>
      <p:pic>
        <p:nvPicPr>
          <p:cNvPr id="4" name="Graphic 3" descr="Document with solid fill">
            <a:hlinkClick r:id="rId4"/>
            <a:extLst>
              <a:ext uri="{FF2B5EF4-FFF2-40B4-BE49-F238E27FC236}">
                <a16:creationId xmlns:a16="http://schemas.microsoft.com/office/drawing/2014/main" id="{C9E9DACD-2D38-B75F-7BBE-F26329D3F4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705600" y="5550904"/>
            <a:ext cx="916165" cy="1009650"/>
          </a:xfrm>
          <a:prstGeom prst="rect">
            <a:avLst/>
          </a:prstGeom>
        </p:spPr>
      </p:pic>
      <p:sp>
        <p:nvSpPr>
          <p:cNvPr id="8" name="TextBox 7">
            <a:extLst>
              <a:ext uri="{FF2B5EF4-FFF2-40B4-BE49-F238E27FC236}">
                <a16:creationId xmlns:a16="http://schemas.microsoft.com/office/drawing/2014/main" id="{4205A7C4-5BD2-4C75-3F6C-9FF4A9B63B4C}"/>
              </a:ext>
            </a:extLst>
          </p:cNvPr>
          <p:cNvSpPr txBox="1"/>
          <p:nvPr/>
        </p:nvSpPr>
        <p:spPr>
          <a:xfrm>
            <a:off x="7458633" y="6103354"/>
            <a:ext cx="4104716" cy="369332"/>
          </a:xfrm>
          <a:prstGeom prst="rect">
            <a:avLst/>
          </a:prstGeom>
          <a:solidFill>
            <a:schemeClr val="accent2"/>
          </a:solidFill>
        </p:spPr>
        <p:txBody>
          <a:bodyPr wrap="square" rtlCol="0">
            <a:spAutoFit/>
          </a:bodyPr>
          <a:lstStyle/>
          <a:p>
            <a:r>
              <a:rPr lang="en-IE" dirty="0">
                <a:solidFill>
                  <a:schemeClr val="bg1"/>
                </a:solidFill>
                <a:hlinkClick r:id="rId2">
                  <a:extLst>
                    <a:ext uri="{A12FA001-AC4F-418D-AE19-62706E023703}">
                      <ahyp:hlinkClr xmlns:ahyp="http://schemas.microsoft.com/office/drawing/2018/hyperlinkcolor" val="tx"/>
                    </a:ext>
                  </a:extLst>
                </a:hlinkClick>
              </a:rPr>
              <a:t>Develop a Risk Management Strategy</a:t>
            </a:r>
            <a:endParaRPr lang="en-IE" dirty="0">
              <a:solidFill>
                <a:schemeClr val="bg1"/>
              </a:solidFill>
            </a:endParaRPr>
          </a:p>
        </p:txBody>
      </p:sp>
    </p:spTree>
    <p:extLst>
      <p:ext uri="{BB962C8B-B14F-4D97-AF65-F5344CB8AC3E}">
        <p14:creationId xmlns:p14="http://schemas.microsoft.com/office/powerpoint/2010/main" val="244217682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8745F50-7D52-0044-74CC-395ED0AFCD6E}"/>
              </a:ext>
            </a:extLst>
          </p:cNvPr>
          <p:cNvSpPr>
            <a:spLocks noGrp="1"/>
          </p:cNvSpPr>
          <p:nvPr>
            <p:ph type="body" sz="quarter" idx="18"/>
          </p:nvPr>
        </p:nvSpPr>
        <p:spPr>
          <a:xfrm>
            <a:off x="464441" y="904875"/>
            <a:ext cx="5774433" cy="3867704"/>
          </a:xfrm>
        </p:spPr>
        <p:txBody>
          <a:bodyPr>
            <a:noAutofit/>
          </a:bodyPr>
          <a:lstStyle/>
          <a:p>
            <a:pPr marL="0" indent="0">
              <a:lnSpc>
                <a:spcPct val="100000"/>
              </a:lnSpc>
              <a:spcBef>
                <a:spcPts val="0"/>
              </a:spcBef>
            </a:pPr>
            <a:r>
              <a:rPr lang="en-GB" sz="2000" dirty="0"/>
              <a:t>The region should start to prioritize the risks, actions, and solutions identified in the Risk Assessment Matrix and factor in the SWOT Analysis so that it can address those risks posing the highest level of risk. Addressing such risks means delving into what the region needs or lacks by the TCMT conducting a Regional Crisis Audit to further discuss, explore and identify in detail the required people, expertise, regulations, documentation, strategies, training, etc.,  </a:t>
            </a:r>
          </a:p>
          <a:p>
            <a:pPr marL="0" indent="0">
              <a:lnSpc>
                <a:spcPct val="100000"/>
              </a:lnSpc>
              <a:spcBef>
                <a:spcPts val="0"/>
              </a:spcBef>
            </a:pPr>
            <a:endParaRPr lang="en-GB" sz="2000" dirty="0"/>
          </a:p>
          <a:p>
            <a:pPr marL="0" indent="0">
              <a:lnSpc>
                <a:spcPct val="100000"/>
              </a:lnSpc>
              <a:spcBef>
                <a:spcPts val="0"/>
              </a:spcBef>
            </a:pPr>
            <a:r>
              <a:rPr lang="en-GB" sz="2000" dirty="0"/>
              <a:t>The Audit further reduces regional exposure to risk by deciding and making changes in processes that need to go into the Risk Management Strategy and Plan.</a:t>
            </a:r>
          </a:p>
          <a:p>
            <a:pPr marL="0" indent="0">
              <a:lnSpc>
                <a:spcPct val="100000"/>
              </a:lnSpc>
              <a:spcBef>
                <a:spcPts val="0"/>
              </a:spcBef>
            </a:pPr>
            <a:endParaRPr lang="en-GB" sz="2000" dirty="0"/>
          </a:p>
          <a:p>
            <a:pPr marL="0" indent="0">
              <a:lnSpc>
                <a:spcPct val="100000"/>
              </a:lnSpc>
              <a:spcBef>
                <a:spcPts val="0"/>
              </a:spcBef>
            </a:pPr>
            <a:r>
              <a:rPr lang="en-GB" sz="2000" dirty="0"/>
              <a:t>It creates the key actions that need to take place to address and solve the identified risks. From that, a detailed timeline should be created for actions to occur and allocate responsibility. </a:t>
            </a:r>
          </a:p>
          <a:p>
            <a:pPr marL="0" indent="0">
              <a:lnSpc>
                <a:spcPct val="100000"/>
              </a:lnSpc>
              <a:spcBef>
                <a:spcPts val="0"/>
              </a:spcBef>
            </a:pPr>
            <a:endParaRPr lang="en-IE" sz="2000" dirty="0"/>
          </a:p>
        </p:txBody>
      </p:sp>
      <p:sp>
        <p:nvSpPr>
          <p:cNvPr id="3" name="Text Placeholder 2">
            <a:extLst>
              <a:ext uri="{FF2B5EF4-FFF2-40B4-BE49-F238E27FC236}">
                <a16:creationId xmlns:a16="http://schemas.microsoft.com/office/drawing/2014/main" id="{0440A077-38BF-5451-7C1E-49B4E65FAC5D}"/>
              </a:ext>
            </a:extLst>
          </p:cNvPr>
          <p:cNvSpPr>
            <a:spLocks noGrp="1"/>
          </p:cNvSpPr>
          <p:nvPr>
            <p:ph type="body" sz="quarter" idx="16"/>
          </p:nvPr>
        </p:nvSpPr>
        <p:spPr>
          <a:xfrm>
            <a:off x="200025" y="76200"/>
            <a:ext cx="6219825" cy="876300"/>
          </a:xfrm>
        </p:spPr>
        <p:txBody>
          <a:bodyPr anchor="ctr">
            <a:noAutofit/>
          </a:bodyPr>
          <a:lstStyle/>
          <a:p>
            <a:pPr algn="ctr"/>
            <a:r>
              <a:rPr lang="en-IE" sz="2600" b="1" dirty="0"/>
              <a:t>The Regional Crisis Audit Addresses Risks &amp; SWOT Outcomes</a:t>
            </a:r>
          </a:p>
        </p:txBody>
      </p:sp>
      <p:sp>
        <p:nvSpPr>
          <p:cNvPr id="5" name="Flowchart: Alternate Process 4">
            <a:extLst>
              <a:ext uri="{FF2B5EF4-FFF2-40B4-BE49-F238E27FC236}">
                <a16:creationId xmlns:a16="http://schemas.microsoft.com/office/drawing/2014/main" id="{5102D24B-19F1-502B-55F4-03909C924F76}"/>
              </a:ext>
            </a:extLst>
          </p:cNvPr>
          <p:cNvSpPr/>
          <p:nvPr/>
        </p:nvSpPr>
        <p:spPr>
          <a:xfrm>
            <a:off x="6796281" y="1266825"/>
            <a:ext cx="4924425" cy="374821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6" name="TextBox 5">
            <a:extLst>
              <a:ext uri="{FF2B5EF4-FFF2-40B4-BE49-F238E27FC236}">
                <a16:creationId xmlns:a16="http://schemas.microsoft.com/office/drawing/2014/main" id="{E0C6EAA1-8078-5BB4-C93D-964AD8734317}"/>
              </a:ext>
            </a:extLst>
          </p:cNvPr>
          <p:cNvSpPr txBox="1"/>
          <p:nvPr/>
        </p:nvSpPr>
        <p:spPr>
          <a:xfrm>
            <a:off x="7091557" y="1570861"/>
            <a:ext cx="4333875" cy="3539430"/>
          </a:xfrm>
          <a:prstGeom prst="rect">
            <a:avLst/>
          </a:prstGeom>
          <a:noFill/>
        </p:spPr>
        <p:txBody>
          <a:bodyPr wrap="square" rtlCol="0">
            <a:spAutoFit/>
          </a:bodyPr>
          <a:lstStyle/>
          <a:p>
            <a:pPr algn="ctr"/>
            <a:r>
              <a:rPr lang="en-IE" sz="2800" dirty="0">
                <a:solidFill>
                  <a:schemeClr val="bg1"/>
                </a:solidFill>
              </a:rPr>
              <a:t>The Regional Crisis Audit looks at what the region needs to create and do to prepare, respond and recover from a crisis considering the when, how, what, why, and who.</a:t>
            </a:r>
          </a:p>
          <a:p>
            <a:endParaRPr lang="en-IE" sz="2800" dirty="0">
              <a:solidFill>
                <a:schemeClr val="bg1"/>
              </a:solidFill>
            </a:endParaRPr>
          </a:p>
        </p:txBody>
      </p:sp>
    </p:spTree>
    <p:extLst>
      <p:ext uri="{BB962C8B-B14F-4D97-AF65-F5344CB8AC3E}">
        <p14:creationId xmlns:p14="http://schemas.microsoft.com/office/powerpoint/2010/main" val="6170436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63136D12-2263-4D5E-F168-FB1524623520}"/>
              </a:ext>
            </a:extLst>
          </p:cNvPr>
          <p:cNvSpPr>
            <a:spLocks noGrp="1"/>
          </p:cNvSpPr>
          <p:nvPr>
            <p:ph type="body" sz="quarter" idx="18"/>
          </p:nvPr>
        </p:nvSpPr>
        <p:spPr>
          <a:xfrm>
            <a:off x="464441" y="811700"/>
            <a:ext cx="5774433" cy="3867704"/>
          </a:xfrm>
        </p:spPr>
        <p:txBody>
          <a:bodyPr>
            <a:noAutofit/>
          </a:bodyPr>
          <a:lstStyle/>
          <a:p>
            <a:pPr marL="0" indent="0">
              <a:lnSpc>
                <a:spcPct val="100000"/>
              </a:lnSpc>
              <a:spcBef>
                <a:spcPts val="0"/>
              </a:spcBef>
            </a:pPr>
            <a:endParaRPr lang="en-GB" sz="2000" dirty="0"/>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6" name="Text Placeholder 2">
            <a:extLst>
              <a:ext uri="{FF2B5EF4-FFF2-40B4-BE49-F238E27FC236}">
                <a16:creationId xmlns:a16="http://schemas.microsoft.com/office/drawing/2014/main" id="{AA966665-FE95-DF84-8AA8-1EEF69D9ED1B}"/>
              </a:ext>
            </a:extLst>
          </p:cNvPr>
          <p:cNvSpPr>
            <a:spLocks noGrp="1"/>
          </p:cNvSpPr>
          <p:nvPr>
            <p:ph type="body" sz="quarter" idx="16"/>
          </p:nvPr>
        </p:nvSpPr>
        <p:spPr>
          <a:xfrm>
            <a:off x="234818" y="123826"/>
            <a:ext cx="6130166" cy="686996"/>
          </a:xfrm>
        </p:spPr>
        <p:txBody>
          <a:bodyPr anchor="ctr">
            <a:normAutofit fontScale="70000" lnSpcReduction="20000"/>
          </a:bodyPr>
          <a:lstStyle/>
          <a:p>
            <a:pPr algn="ctr"/>
            <a:r>
              <a:rPr lang="en-IE" b="1" dirty="0"/>
              <a:t>The Audit Gives Crisis-Ready Perspective </a:t>
            </a:r>
          </a:p>
        </p:txBody>
      </p:sp>
      <p:sp>
        <p:nvSpPr>
          <p:cNvPr id="7" name="TextBox 6">
            <a:extLst>
              <a:ext uri="{FF2B5EF4-FFF2-40B4-BE49-F238E27FC236}">
                <a16:creationId xmlns:a16="http://schemas.microsoft.com/office/drawing/2014/main" id="{A4DE30FD-5870-CA68-C1F0-6281D40428A9}"/>
              </a:ext>
            </a:extLst>
          </p:cNvPr>
          <p:cNvSpPr txBox="1"/>
          <p:nvPr/>
        </p:nvSpPr>
        <p:spPr>
          <a:xfrm>
            <a:off x="590550" y="811700"/>
            <a:ext cx="5473609" cy="5909310"/>
          </a:xfrm>
          <a:prstGeom prst="rect">
            <a:avLst/>
          </a:prstGeom>
          <a:noFill/>
        </p:spPr>
        <p:txBody>
          <a:bodyPr wrap="square" rtlCol="0">
            <a:spAutoFit/>
          </a:bodyPr>
          <a:lstStyle/>
          <a:p>
            <a:r>
              <a:rPr lang="en-GB" sz="2000" b="1" dirty="0">
                <a:solidFill>
                  <a:schemeClr val="bg1"/>
                </a:solidFill>
              </a:rPr>
              <a:t>The Audit gives a good crisis-ready perspective. </a:t>
            </a:r>
            <a:r>
              <a:rPr lang="en-GB" sz="2000" dirty="0">
                <a:solidFill>
                  <a:schemeClr val="bg1"/>
                </a:solidFill>
              </a:rPr>
              <a:t>It is during the Regional Crisis Audit that the TCMT realizes the work that needs to be done, the resources that need to be sourced, and the key people missing.</a:t>
            </a:r>
          </a:p>
          <a:p>
            <a:endParaRPr lang="en-GB" sz="2000" dirty="0">
              <a:solidFill>
                <a:schemeClr val="bg1"/>
              </a:solidFill>
            </a:endParaRPr>
          </a:p>
          <a:p>
            <a:r>
              <a:rPr lang="en-GB" sz="2000" b="1" dirty="0">
                <a:solidFill>
                  <a:schemeClr val="bg1"/>
                </a:solidFill>
              </a:rPr>
              <a:t>Getting to the bottom of the risk and solution may bring up more risks. </a:t>
            </a:r>
            <a:r>
              <a:rPr lang="en-GB" sz="2000" dirty="0">
                <a:solidFill>
                  <a:schemeClr val="bg1"/>
                </a:solidFill>
              </a:rPr>
              <a:t>It is a good practice during this exercise that the TCMT consider actions to be undertaken if they introduce any element of new risk. If they do, the region should revise the steps again to consider how such risks may be minimized. </a:t>
            </a:r>
          </a:p>
          <a:p>
            <a:endParaRPr lang="en-GB" sz="2000" dirty="0">
              <a:solidFill>
                <a:schemeClr val="bg1"/>
              </a:solidFill>
            </a:endParaRPr>
          </a:p>
          <a:p>
            <a:r>
              <a:rPr lang="en-GB" sz="2000" dirty="0">
                <a:solidFill>
                  <a:schemeClr val="bg1"/>
                </a:solidFill>
              </a:rPr>
              <a:t>Where a risk cannot be minimized through the influence of the Tourism Crisis Management Team, it should develop additional processes to manage the response to and recovery from the risk</a:t>
            </a:r>
            <a:r>
              <a:rPr lang="en-GB" sz="1800" dirty="0">
                <a:solidFill>
                  <a:schemeClr val="bg1"/>
                </a:solidFill>
              </a:rPr>
              <a:t>.</a:t>
            </a:r>
            <a:endParaRPr lang="en-IE" sz="1800" dirty="0">
              <a:solidFill>
                <a:schemeClr val="bg1"/>
              </a:solidFill>
            </a:endParaRPr>
          </a:p>
          <a:p>
            <a:endParaRPr lang="en-IE" dirty="0">
              <a:solidFill>
                <a:schemeClr val="bg1"/>
              </a:solidFill>
            </a:endParaRPr>
          </a:p>
        </p:txBody>
      </p:sp>
      <p:pic>
        <p:nvPicPr>
          <p:cNvPr id="13" name="Picture Placeholder 12" descr="A person sitting at a bar&#10;&#10;Description automatically generated with low confidence">
            <a:extLst>
              <a:ext uri="{FF2B5EF4-FFF2-40B4-BE49-F238E27FC236}">
                <a16:creationId xmlns:a16="http://schemas.microsoft.com/office/drawing/2014/main" id="{61DF4B04-460B-9F93-3221-273A628A2E8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2437035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EA37798-9BAE-75AD-53A0-5DC30030077E}"/>
              </a:ext>
            </a:extLst>
          </p:cNvPr>
          <p:cNvSpPr>
            <a:spLocks noGrp="1"/>
          </p:cNvSpPr>
          <p:nvPr>
            <p:ph type="body" sz="quarter" idx="18"/>
          </p:nvPr>
        </p:nvSpPr>
        <p:spPr>
          <a:xfrm>
            <a:off x="755267" y="1892420"/>
            <a:ext cx="8901204" cy="4303130"/>
          </a:xfrm>
        </p:spPr>
        <p:txBody>
          <a:bodyPr>
            <a:normAutofit fontScale="92500"/>
          </a:bodyPr>
          <a:lstStyle/>
          <a:p>
            <a:pPr marL="0" indent="0">
              <a:lnSpc>
                <a:spcPct val="100000"/>
              </a:lnSpc>
              <a:spcBef>
                <a:spcPts val="0"/>
              </a:spcBef>
            </a:pPr>
            <a:r>
              <a:rPr lang="en-GB" b="0" i="0" dirty="0">
                <a:effectLst/>
              </a:rPr>
              <a:t>For destinations for which safety-related perceptions tend to be low, DMOs may consider strengthening impressions of public safety by implementing public security patrols, installing security devices and alarm systems, and providing professional safety programs (</a:t>
            </a:r>
            <a:r>
              <a:rPr lang="en-GB" b="0" i="0" u="none" strike="noStrike" dirty="0">
                <a:effectLst/>
                <a:hlinkClick r:id="rId2">
                  <a:extLst>
                    <a:ext uri="{A12FA001-AC4F-418D-AE19-62706E023703}">
                      <ahyp:hlinkClr xmlns:ahyp="http://schemas.microsoft.com/office/drawing/2018/hyperlinkcolor" val="tx"/>
                    </a:ext>
                  </a:extLst>
                </a:hlinkClick>
              </a:rPr>
              <a:t>Fennell, 2017</a:t>
            </a:r>
            <a:r>
              <a:rPr lang="en-GB" b="0" i="0" dirty="0">
                <a:effectLst/>
              </a:rPr>
              <a:t>).</a:t>
            </a:r>
            <a:endParaRPr lang="en-IE" dirty="0"/>
          </a:p>
          <a:p>
            <a:pPr marL="0" indent="0">
              <a:lnSpc>
                <a:spcPct val="100000"/>
              </a:lnSpc>
              <a:spcBef>
                <a:spcPts val="0"/>
              </a:spcBef>
            </a:pPr>
            <a:endParaRPr lang="en-GB" dirty="0"/>
          </a:p>
          <a:p>
            <a:pPr marL="0" indent="0">
              <a:lnSpc>
                <a:spcPct val="100000"/>
              </a:lnSpc>
              <a:spcBef>
                <a:spcPts val="0"/>
              </a:spcBef>
            </a:pPr>
            <a:r>
              <a:rPr lang="en-GB" b="0" i="0" dirty="0">
                <a:effectLst/>
              </a:rPr>
              <a:t>Facilities and equipment management should be strengthened through safety inspections, maintenance, and updates. Areas with poor public security should devise rescue plans, and local governments should react promptly to resolve emergent issues. Timely media reports and social media communication can further contribute to positive impressions of destination safety (</a:t>
            </a:r>
            <a:r>
              <a:rPr lang="en-GB" b="0" i="0" u="none" strike="noStrike" dirty="0">
                <a:effectLst/>
                <a:hlinkClick r:id="rId3">
                  <a:extLst>
                    <a:ext uri="{A12FA001-AC4F-418D-AE19-62706E023703}">
                      <ahyp:hlinkClr xmlns:ahyp="http://schemas.microsoft.com/office/drawing/2018/hyperlinkcolor" val="tx"/>
                    </a:ext>
                  </a:extLst>
                </a:hlinkClick>
              </a:rPr>
              <a:t>Zou &amp; Zheng, 2012</a:t>
            </a:r>
            <a:r>
              <a:rPr lang="en-GB" b="0" i="0" dirty="0">
                <a:effectLst/>
              </a:rPr>
              <a:t>).</a:t>
            </a:r>
          </a:p>
          <a:p>
            <a:pPr marL="0" indent="0">
              <a:lnSpc>
                <a:spcPct val="100000"/>
              </a:lnSpc>
              <a:spcBef>
                <a:spcPts val="0"/>
              </a:spcBef>
            </a:pPr>
            <a:endParaRPr lang="en-GB" dirty="0"/>
          </a:p>
        </p:txBody>
      </p:sp>
      <p:sp>
        <p:nvSpPr>
          <p:cNvPr id="6" name="Text Placeholder 5">
            <a:extLst>
              <a:ext uri="{FF2B5EF4-FFF2-40B4-BE49-F238E27FC236}">
                <a16:creationId xmlns:a16="http://schemas.microsoft.com/office/drawing/2014/main" id="{89F7EB5D-1C93-23F2-742F-0BF5BD390B8E}"/>
              </a:ext>
            </a:extLst>
          </p:cNvPr>
          <p:cNvSpPr>
            <a:spLocks noGrp="1"/>
          </p:cNvSpPr>
          <p:nvPr>
            <p:ph type="body" sz="quarter" idx="16"/>
          </p:nvPr>
        </p:nvSpPr>
        <p:spPr>
          <a:xfrm>
            <a:off x="734714" y="642972"/>
            <a:ext cx="10596674" cy="1139795"/>
          </a:xfrm>
        </p:spPr>
        <p:txBody>
          <a:bodyPr>
            <a:normAutofit/>
          </a:bodyPr>
          <a:lstStyle/>
          <a:p>
            <a:r>
              <a:rPr lang="en-GB" sz="3900" b="1" i="0" dirty="0">
                <a:effectLst/>
              </a:rPr>
              <a:t>Research: </a:t>
            </a:r>
            <a:r>
              <a:rPr lang="en-GB" sz="2400" dirty="0"/>
              <a:t>Managing Destination Safety-Related Perceptions When it is Low</a:t>
            </a:r>
            <a:endParaRPr lang="en-GB" sz="2400" i="1" dirty="0">
              <a:effectLst/>
            </a:endParaRPr>
          </a:p>
          <a:p>
            <a:endParaRPr lang="en-IE" sz="3400" dirty="0"/>
          </a:p>
          <a:p>
            <a:endParaRPr lang="en-IE" dirty="0"/>
          </a:p>
        </p:txBody>
      </p:sp>
      <p:grpSp>
        <p:nvGrpSpPr>
          <p:cNvPr id="8" name="Graphic 2">
            <a:extLst>
              <a:ext uri="{FF2B5EF4-FFF2-40B4-BE49-F238E27FC236}">
                <a16:creationId xmlns:a16="http://schemas.microsoft.com/office/drawing/2014/main" id="{D5C6D5EF-F0B6-D850-774D-32E3D3984A1E}"/>
              </a:ext>
            </a:extLst>
          </p:cNvPr>
          <p:cNvGrpSpPr/>
          <p:nvPr/>
        </p:nvGrpSpPr>
        <p:grpSpPr>
          <a:xfrm>
            <a:off x="9945283" y="1255566"/>
            <a:ext cx="1866204" cy="1526432"/>
            <a:chOff x="7903196" y="4237101"/>
            <a:chExt cx="1261886" cy="1055032"/>
          </a:xfrm>
        </p:grpSpPr>
        <p:sp>
          <p:nvSpPr>
            <p:cNvPr id="9" name="Freeform 926">
              <a:extLst>
                <a:ext uri="{FF2B5EF4-FFF2-40B4-BE49-F238E27FC236}">
                  <a16:creationId xmlns:a16="http://schemas.microsoft.com/office/drawing/2014/main" id="{F23371F4-D9F3-11DF-5586-5D601E5A6CFA}"/>
                </a:ext>
              </a:extLst>
            </p:cNvPr>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10" name="Freeform 927">
              <a:extLst>
                <a:ext uri="{FF2B5EF4-FFF2-40B4-BE49-F238E27FC236}">
                  <a16:creationId xmlns:a16="http://schemas.microsoft.com/office/drawing/2014/main" id="{F700F1C0-D7F6-E024-4901-FFBF28787B3A}"/>
                </a:ext>
              </a:extLst>
            </p:cNvPr>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11" name="Freeform 928">
              <a:extLst>
                <a:ext uri="{FF2B5EF4-FFF2-40B4-BE49-F238E27FC236}">
                  <a16:creationId xmlns:a16="http://schemas.microsoft.com/office/drawing/2014/main" id="{174C46EA-8533-2F3F-A71D-3568D3975BFD}"/>
                </a:ext>
              </a:extLst>
            </p:cNvPr>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12" name="Freeform 929">
              <a:extLst>
                <a:ext uri="{FF2B5EF4-FFF2-40B4-BE49-F238E27FC236}">
                  <a16:creationId xmlns:a16="http://schemas.microsoft.com/office/drawing/2014/main" id="{F8A81B13-D2AF-FE4D-6129-5018DCD2BAB5}"/>
                </a:ext>
              </a:extLst>
            </p:cNvPr>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13" name="Freeform 930">
              <a:extLst>
                <a:ext uri="{FF2B5EF4-FFF2-40B4-BE49-F238E27FC236}">
                  <a16:creationId xmlns:a16="http://schemas.microsoft.com/office/drawing/2014/main" id="{57D0CCB8-A621-3C11-F1A4-CCC55F52F8CF}"/>
                </a:ext>
              </a:extLst>
            </p:cNvPr>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14" name="Freeform 931">
              <a:extLst>
                <a:ext uri="{FF2B5EF4-FFF2-40B4-BE49-F238E27FC236}">
                  <a16:creationId xmlns:a16="http://schemas.microsoft.com/office/drawing/2014/main" id="{CD575DBA-5E37-D00C-890D-81C684724B2C}"/>
                </a:ext>
              </a:extLst>
            </p:cNvPr>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5" name="Freeform 932">
              <a:extLst>
                <a:ext uri="{FF2B5EF4-FFF2-40B4-BE49-F238E27FC236}">
                  <a16:creationId xmlns:a16="http://schemas.microsoft.com/office/drawing/2014/main" id="{FFDEE7C7-946D-A182-E42C-F2625FF72D74}"/>
                </a:ext>
              </a:extLst>
            </p:cNvPr>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3">
              <a:extLst>
                <a:ext uri="{FF2B5EF4-FFF2-40B4-BE49-F238E27FC236}">
                  <a16:creationId xmlns:a16="http://schemas.microsoft.com/office/drawing/2014/main" id="{C989F4FF-08AB-7B3F-1F64-08C0F10BC9B1}"/>
                </a:ext>
              </a:extLst>
            </p:cNvPr>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7" name="Freeform 934">
              <a:extLst>
                <a:ext uri="{FF2B5EF4-FFF2-40B4-BE49-F238E27FC236}">
                  <a16:creationId xmlns:a16="http://schemas.microsoft.com/office/drawing/2014/main" id="{1BE5349C-261C-C42F-A730-B450794D99BE}"/>
                </a:ext>
              </a:extLst>
            </p:cNvPr>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5">
              <a:extLst>
                <a:ext uri="{FF2B5EF4-FFF2-40B4-BE49-F238E27FC236}">
                  <a16:creationId xmlns:a16="http://schemas.microsoft.com/office/drawing/2014/main" id="{F9CB37AF-8E84-2C6A-0ABE-69A79DAC7E54}"/>
                </a:ext>
              </a:extLst>
            </p:cNvPr>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9" name="Freeform 936">
              <a:extLst>
                <a:ext uri="{FF2B5EF4-FFF2-40B4-BE49-F238E27FC236}">
                  <a16:creationId xmlns:a16="http://schemas.microsoft.com/office/drawing/2014/main" id="{CCB59C19-0C93-91FB-0D88-F8D7B48840E3}"/>
                </a:ext>
              </a:extLst>
            </p:cNvPr>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20" name="Freeform 937">
              <a:extLst>
                <a:ext uri="{FF2B5EF4-FFF2-40B4-BE49-F238E27FC236}">
                  <a16:creationId xmlns:a16="http://schemas.microsoft.com/office/drawing/2014/main" id="{7CA3EB8F-47CB-59DF-8155-416ED9141192}"/>
                </a:ext>
              </a:extLst>
            </p:cNvPr>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21" name="Freeform 938">
              <a:extLst>
                <a:ext uri="{FF2B5EF4-FFF2-40B4-BE49-F238E27FC236}">
                  <a16:creationId xmlns:a16="http://schemas.microsoft.com/office/drawing/2014/main" id="{F36E8E7C-E5B6-2E83-A242-0F960229319E}"/>
                </a:ext>
              </a:extLst>
            </p:cNvPr>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39">
              <a:extLst>
                <a:ext uri="{FF2B5EF4-FFF2-40B4-BE49-F238E27FC236}">
                  <a16:creationId xmlns:a16="http://schemas.microsoft.com/office/drawing/2014/main" id="{39178C7C-54B1-9548-1214-4EA9C78F3FCA}"/>
                </a:ext>
              </a:extLst>
            </p:cNvPr>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0">
              <a:extLst>
                <a:ext uri="{FF2B5EF4-FFF2-40B4-BE49-F238E27FC236}">
                  <a16:creationId xmlns:a16="http://schemas.microsoft.com/office/drawing/2014/main" id="{94AD73B5-3919-B01B-DE79-59F2270DA3DA}"/>
                </a:ext>
              </a:extLst>
            </p:cNvPr>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1">
              <a:extLst>
                <a:ext uri="{FF2B5EF4-FFF2-40B4-BE49-F238E27FC236}">
                  <a16:creationId xmlns:a16="http://schemas.microsoft.com/office/drawing/2014/main" id="{7D7CBF6B-5AA2-FDBA-01CB-ED7688AD110A}"/>
                </a:ext>
              </a:extLst>
            </p:cNvPr>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2">
              <a:extLst>
                <a:ext uri="{FF2B5EF4-FFF2-40B4-BE49-F238E27FC236}">
                  <a16:creationId xmlns:a16="http://schemas.microsoft.com/office/drawing/2014/main" id="{5E778E78-E8C8-3BF1-D1C1-04AE984CDC70}"/>
                </a:ext>
              </a:extLst>
            </p:cNvPr>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3">
              <a:extLst>
                <a:ext uri="{FF2B5EF4-FFF2-40B4-BE49-F238E27FC236}">
                  <a16:creationId xmlns:a16="http://schemas.microsoft.com/office/drawing/2014/main" id="{507BBB7D-A06D-9D05-1E7F-73AAC3F51C90}"/>
                </a:ext>
              </a:extLst>
            </p:cNvPr>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4">
              <a:extLst>
                <a:ext uri="{FF2B5EF4-FFF2-40B4-BE49-F238E27FC236}">
                  <a16:creationId xmlns:a16="http://schemas.microsoft.com/office/drawing/2014/main" id="{A4C0C8DA-2351-106C-CCD0-968FB50E68A0}"/>
                </a:ext>
              </a:extLst>
            </p:cNvPr>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8" name="Freeform 945">
              <a:extLst>
                <a:ext uri="{FF2B5EF4-FFF2-40B4-BE49-F238E27FC236}">
                  <a16:creationId xmlns:a16="http://schemas.microsoft.com/office/drawing/2014/main" id="{1510A584-566B-EEC3-2479-71C2B3CD903F}"/>
                </a:ext>
              </a:extLst>
            </p:cNvPr>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9" name="Freeform 946">
              <a:extLst>
                <a:ext uri="{FF2B5EF4-FFF2-40B4-BE49-F238E27FC236}">
                  <a16:creationId xmlns:a16="http://schemas.microsoft.com/office/drawing/2014/main" id="{DA821DB9-404A-AC55-2080-8FECF8116C5A}"/>
                </a:ext>
              </a:extLst>
            </p:cNvPr>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30" name="Freeform 947">
              <a:extLst>
                <a:ext uri="{FF2B5EF4-FFF2-40B4-BE49-F238E27FC236}">
                  <a16:creationId xmlns:a16="http://schemas.microsoft.com/office/drawing/2014/main" id="{EDC80FA9-16E9-3214-0787-C83A6DA27AE3}"/>
                </a:ext>
              </a:extLst>
            </p:cNvPr>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31" name="Freeform 948">
              <a:extLst>
                <a:ext uri="{FF2B5EF4-FFF2-40B4-BE49-F238E27FC236}">
                  <a16:creationId xmlns:a16="http://schemas.microsoft.com/office/drawing/2014/main" id="{7C0EC7BD-E2B8-5657-7F21-6EC0F69C7369}"/>
                </a:ext>
              </a:extLst>
            </p:cNvPr>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32" name="Freeform 949">
              <a:extLst>
                <a:ext uri="{FF2B5EF4-FFF2-40B4-BE49-F238E27FC236}">
                  <a16:creationId xmlns:a16="http://schemas.microsoft.com/office/drawing/2014/main" id="{590F1312-94A1-7B76-1D23-51A1BAEAC0E3}"/>
                </a:ext>
              </a:extLst>
            </p:cNvPr>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33" name="Freeform 950">
              <a:extLst>
                <a:ext uri="{FF2B5EF4-FFF2-40B4-BE49-F238E27FC236}">
                  <a16:creationId xmlns:a16="http://schemas.microsoft.com/office/drawing/2014/main" id="{D6CA29D7-2458-1834-4970-606E6B937C5A}"/>
                </a:ext>
              </a:extLst>
            </p:cNvPr>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4" name="Freeform 951">
              <a:extLst>
                <a:ext uri="{FF2B5EF4-FFF2-40B4-BE49-F238E27FC236}">
                  <a16:creationId xmlns:a16="http://schemas.microsoft.com/office/drawing/2014/main" id="{EDBEB5AC-F718-4D36-4080-FAB44E3F1EF4}"/>
                </a:ext>
              </a:extLst>
            </p:cNvPr>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5" name="Freeform 952">
              <a:extLst>
                <a:ext uri="{FF2B5EF4-FFF2-40B4-BE49-F238E27FC236}">
                  <a16:creationId xmlns:a16="http://schemas.microsoft.com/office/drawing/2014/main" id="{19E9FE82-880D-99CF-8726-1F9F9A94C799}"/>
                </a:ext>
              </a:extLst>
            </p:cNvPr>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6" name="Freeform 953">
              <a:extLst>
                <a:ext uri="{FF2B5EF4-FFF2-40B4-BE49-F238E27FC236}">
                  <a16:creationId xmlns:a16="http://schemas.microsoft.com/office/drawing/2014/main" id="{5C10F7AD-FB1E-2364-0989-E1AF7CFE992E}"/>
                </a:ext>
              </a:extLst>
            </p:cNvPr>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7" name="Freeform 954">
              <a:extLst>
                <a:ext uri="{FF2B5EF4-FFF2-40B4-BE49-F238E27FC236}">
                  <a16:creationId xmlns:a16="http://schemas.microsoft.com/office/drawing/2014/main" id="{136B0C43-05F3-9BD8-9776-0CA6EB08CAF3}"/>
                </a:ext>
              </a:extLst>
            </p:cNvPr>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8" name="Freeform 955">
              <a:extLst>
                <a:ext uri="{FF2B5EF4-FFF2-40B4-BE49-F238E27FC236}">
                  <a16:creationId xmlns:a16="http://schemas.microsoft.com/office/drawing/2014/main" id="{F87C3AEC-AEB0-AB66-D5BE-C7E9619644C4}"/>
                </a:ext>
              </a:extLst>
            </p:cNvPr>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9" name="Freeform 956">
              <a:extLst>
                <a:ext uri="{FF2B5EF4-FFF2-40B4-BE49-F238E27FC236}">
                  <a16:creationId xmlns:a16="http://schemas.microsoft.com/office/drawing/2014/main" id="{C18E9B03-352A-D360-7E74-996A29AD844D}"/>
                </a:ext>
              </a:extLst>
            </p:cNvPr>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40" name="Freeform 957">
              <a:extLst>
                <a:ext uri="{FF2B5EF4-FFF2-40B4-BE49-F238E27FC236}">
                  <a16:creationId xmlns:a16="http://schemas.microsoft.com/office/drawing/2014/main" id="{74C790B1-772B-4DBE-216B-DC7D23D53940}"/>
                </a:ext>
              </a:extLst>
            </p:cNvPr>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41" name="Freeform 958">
              <a:extLst>
                <a:ext uri="{FF2B5EF4-FFF2-40B4-BE49-F238E27FC236}">
                  <a16:creationId xmlns:a16="http://schemas.microsoft.com/office/drawing/2014/main" id="{7B464BC1-0941-927A-139D-8DEA8249A27F}"/>
                </a:ext>
              </a:extLst>
            </p:cNvPr>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2" name="Freeform 959">
              <a:extLst>
                <a:ext uri="{FF2B5EF4-FFF2-40B4-BE49-F238E27FC236}">
                  <a16:creationId xmlns:a16="http://schemas.microsoft.com/office/drawing/2014/main" id="{9FF537D6-5DE8-F2D2-F3EE-8E0973380709}"/>
                </a:ext>
              </a:extLst>
            </p:cNvPr>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0">
              <a:extLst>
                <a:ext uri="{FF2B5EF4-FFF2-40B4-BE49-F238E27FC236}">
                  <a16:creationId xmlns:a16="http://schemas.microsoft.com/office/drawing/2014/main" id="{53492C37-227C-90E2-3FAE-051E640E70B4}"/>
                </a:ext>
              </a:extLst>
            </p:cNvPr>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4" name="Freeform 961">
              <a:extLst>
                <a:ext uri="{FF2B5EF4-FFF2-40B4-BE49-F238E27FC236}">
                  <a16:creationId xmlns:a16="http://schemas.microsoft.com/office/drawing/2014/main" id="{217DCEFE-9C6E-549D-3BD1-E41990EF2139}"/>
                </a:ext>
              </a:extLst>
            </p:cNvPr>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2">
              <a:extLst>
                <a:ext uri="{FF2B5EF4-FFF2-40B4-BE49-F238E27FC236}">
                  <a16:creationId xmlns:a16="http://schemas.microsoft.com/office/drawing/2014/main" id="{ADF54BC5-D7DC-907F-9813-07524AA4BE7D}"/>
                </a:ext>
              </a:extLst>
            </p:cNvPr>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3">
              <a:extLst>
                <a:ext uri="{FF2B5EF4-FFF2-40B4-BE49-F238E27FC236}">
                  <a16:creationId xmlns:a16="http://schemas.microsoft.com/office/drawing/2014/main" id="{2B83BBFD-F6BB-412B-D8D8-5FB10A0478C6}"/>
                </a:ext>
              </a:extLst>
            </p:cNvPr>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7" name="Freeform 964">
              <a:extLst>
                <a:ext uri="{FF2B5EF4-FFF2-40B4-BE49-F238E27FC236}">
                  <a16:creationId xmlns:a16="http://schemas.microsoft.com/office/drawing/2014/main" id="{BB354553-7507-5B7B-D0A3-525D2104FD0A}"/>
                </a:ext>
              </a:extLst>
            </p:cNvPr>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8" name="Freeform 965">
              <a:extLst>
                <a:ext uri="{FF2B5EF4-FFF2-40B4-BE49-F238E27FC236}">
                  <a16:creationId xmlns:a16="http://schemas.microsoft.com/office/drawing/2014/main" id="{2DA39F77-279B-4A87-E66F-1EE8C79D2295}"/>
                </a:ext>
              </a:extLst>
            </p:cNvPr>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66">
              <a:extLst>
                <a:ext uri="{FF2B5EF4-FFF2-40B4-BE49-F238E27FC236}">
                  <a16:creationId xmlns:a16="http://schemas.microsoft.com/office/drawing/2014/main" id="{3A2AE8CE-5FC7-0EDB-92CB-1DCBE2D96847}"/>
                </a:ext>
              </a:extLst>
            </p:cNvPr>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0" name="Freeform 967">
              <a:extLst>
                <a:ext uri="{FF2B5EF4-FFF2-40B4-BE49-F238E27FC236}">
                  <a16:creationId xmlns:a16="http://schemas.microsoft.com/office/drawing/2014/main" id="{C45E27C8-F86C-203A-B852-344CDBDE96C0}"/>
                </a:ext>
              </a:extLst>
            </p:cNvPr>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51" name="Freeform 968">
              <a:extLst>
                <a:ext uri="{FF2B5EF4-FFF2-40B4-BE49-F238E27FC236}">
                  <a16:creationId xmlns:a16="http://schemas.microsoft.com/office/drawing/2014/main" id="{C1122256-E9A0-CC11-6915-783BE5FD9587}"/>
                </a:ext>
              </a:extLst>
            </p:cNvPr>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2" name="Freeform 969">
              <a:extLst>
                <a:ext uri="{FF2B5EF4-FFF2-40B4-BE49-F238E27FC236}">
                  <a16:creationId xmlns:a16="http://schemas.microsoft.com/office/drawing/2014/main" id="{46EAEEAA-99B0-C90B-5F80-5312AEF51D78}"/>
                </a:ext>
              </a:extLst>
            </p:cNvPr>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53" name="Freeform 970">
              <a:extLst>
                <a:ext uri="{FF2B5EF4-FFF2-40B4-BE49-F238E27FC236}">
                  <a16:creationId xmlns:a16="http://schemas.microsoft.com/office/drawing/2014/main" id="{F8C1E552-BB02-D33D-3C38-246F5FDD143A}"/>
                </a:ext>
              </a:extLst>
            </p:cNvPr>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4" name="Freeform 971">
              <a:extLst>
                <a:ext uri="{FF2B5EF4-FFF2-40B4-BE49-F238E27FC236}">
                  <a16:creationId xmlns:a16="http://schemas.microsoft.com/office/drawing/2014/main" id="{FC84AEFF-4948-36A5-0EB9-B4B7E63F1427}"/>
                </a:ext>
              </a:extLst>
            </p:cNvPr>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5" name="Freeform 972">
              <a:extLst>
                <a:ext uri="{FF2B5EF4-FFF2-40B4-BE49-F238E27FC236}">
                  <a16:creationId xmlns:a16="http://schemas.microsoft.com/office/drawing/2014/main" id="{9A4A7517-7753-7648-D664-096196D59617}"/>
                </a:ext>
              </a:extLst>
            </p:cNvPr>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6" name="Freeform 973">
              <a:extLst>
                <a:ext uri="{FF2B5EF4-FFF2-40B4-BE49-F238E27FC236}">
                  <a16:creationId xmlns:a16="http://schemas.microsoft.com/office/drawing/2014/main" id="{FF850EDC-1D8B-E153-146A-56566190E551}"/>
                </a:ext>
              </a:extLst>
            </p:cNvPr>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7" name="Freeform 974">
              <a:extLst>
                <a:ext uri="{FF2B5EF4-FFF2-40B4-BE49-F238E27FC236}">
                  <a16:creationId xmlns:a16="http://schemas.microsoft.com/office/drawing/2014/main" id="{0961ADD6-6956-6393-1EDD-0CD5F55B1BC5}"/>
                </a:ext>
              </a:extLst>
            </p:cNvPr>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8" name="Freeform 975">
              <a:extLst>
                <a:ext uri="{FF2B5EF4-FFF2-40B4-BE49-F238E27FC236}">
                  <a16:creationId xmlns:a16="http://schemas.microsoft.com/office/drawing/2014/main" id="{2CB055C7-6B4A-BFE4-3CD8-C18B2E487060}"/>
                </a:ext>
              </a:extLst>
            </p:cNvPr>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9" name="Freeform 976">
              <a:extLst>
                <a:ext uri="{FF2B5EF4-FFF2-40B4-BE49-F238E27FC236}">
                  <a16:creationId xmlns:a16="http://schemas.microsoft.com/office/drawing/2014/main" id="{37DBB657-F4C7-DA44-8B7D-CF163CF44F6E}"/>
                </a:ext>
              </a:extLst>
            </p:cNvPr>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60" name="Freeform 977">
              <a:extLst>
                <a:ext uri="{FF2B5EF4-FFF2-40B4-BE49-F238E27FC236}">
                  <a16:creationId xmlns:a16="http://schemas.microsoft.com/office/drawing/2014/main" id="{1C71E368-D444-9999-4FF8-E82A861336E4}"/>
                </a:ext>
              </a:extLst>
            </p:cNvPr>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61" name="Freeform 978">
              <a:extLst>
                <a:ext uri="{FF2B5EF4-FFF2-40B4-BE49-F238E27FC236}">
                  <a16:creationId xmlns:a16="http://schemas.microsoft.com/office/drawing/2014/main" id="{BA0CD6F2-1B04-8674-822E-5DE4383199A0}"/>
                </a:ext>
              </a:extLst>
            </p:cNvPr>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62" name="Freeform 979">
              <a:extLst>
                <a:ext uri="{FF2B5EF4-FFF2-40B4-BE49-F238E27FC236}">
                  <a16:creationId xmlns:a16="http://schemas.microsoft.com/office/drawing/2014/main" id="{606168F1-1410-3EC9-0C84-91C974123A12}"/>
                </a:ext>
              </a:extLst>
            </p:cNvPr>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63" name="Freeform 980">
              <a:extLst>
                <a:ext uri="{FF2B5EF4-FFF2-40B4-BE49-F238E27FC236}">
                  <a16:creationId xmlns:a16="http://schemas.microsoft.com/office/drawing/2014/main" id="{537738D7-F6DC-2B2C-6F77-4962DF7CF077}"/>
                </a:ext>
              </a:extLst>
            </p:cNvPr>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4" name="Freeform 981">
              <a:extLst>
                <a:ext uri="{FF2B5EF4-FFF2-40B4-BE49-F238E27FC236}">
                  <a16:creationId xmlns:a16="http://schemas.microsoft.com/office/drawing/2014/main" id="{AA2E2BAB-9061-A0E4-37C2-B98624746B93}"/>
                </a:ext>
              </a:extLst>
            </p:cNvPr>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5" name="Freeform 982">
              <a:extLst>
                <a:ext uri="{FF2B5EF4-FFF2-40B4-BE49-F238E27FC236}">
                  <a16:creationId xmlns:a16="http://schemas.microsoft.com/office/drawing/2014/main" id="{50541B29-07CA-8B6F-4C66-FE2B766735CA}"/>
                </a:ext>
              </a:extLst>
            </p:cNvPr>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pic>
        <p:nvPicPr>
          <p:cNvPr id="66" name="Graphic 65" descr="Document with solid fill">
            <a:hlinkClick r:id="rId4"/>
            <a:extLst>
              <a:ext uri="{FF2B5EF4-FFF2-40B4-BE49-F238E27FC236}">
                <a16:creationId xmlns:a16="http://schemas.microsoft.com/office/drawing/2014/main" id="{677A4E1D-CB32-EDFA-3941-E9EC988EBA8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0702" y="3284679"/>
            <a:ext cx="1950785" cy="1950785"/>
          </a:xfrm>
          <a:prstGeom prst="rect">
            <a:avLst/>
          </a:prstGeom>
        </p:spPr>
      </p:pic>
      <p:sp>
        <p:nvSpPr>
          <p:cNvPr id="67" name="TextBox 66">
            <a:extLst>
              <a:ext uri="{FF2B5EF4-FFF2-40B4-BE49-F238E27FC236}">
                <a16:creationId xmlns:a16="http://schemas.microsoft.com/office/drawing/2014/main" id="{D80F16BD-38D0-A755-4715-00383D9546E6}"/>
              </a:ext>
            </a:extLst>
          </p:cNvPr>
          <p:cNvSpPr txBox="1"/>
          <p:nvPr/>
        </p:nvSpPr>
        <p:spPr>
          <a:xfrm>
            <a:off x="9928285" y="5194599"/>
            <a:ext cx="1872578" cy="646331"/>
          </a:xfrm>
          <a:prstGeom prst="rect">
            <a:avLst/>
          </a:prstGeom>
          <a:noFill/>
        </p:spPr>
        <p:txBody>
          <a:bodyPr wrap="square" rtlCol="0">
            <a:spAutoFit/>
          </a:bodyPr>
          <a:lstStyle/>
          <a:p>
            <a:pPr algn="ctr"/>
            <a:r>
              <a:rPr lang="en-IE" dirty="0">
                <a:solidFill>
                  <a:schemeClr val="bg1"/>
                </a:solidFill>
                <a:hlinkClick r:id="rId4">
                  <a:extLst>
                    <a:ext uri="{A12FA001-AC4F-418D-AE19-62706E023703}">
                      <ahyp:hlinkClr xmlns:ahyp="http://schemas.microsoft.com/office/drawing/2018/hyperlinkcolor" val="tx"/>
                    </a:ext>
                  </a:extLst>
                </a:hlinkClick>
              </a:rPr>
              <a:t>Read Research Article</a:t>
            </a:r>
            <a:endParaRPr lang="en-IE" dirty="0">
              <a:solidFill>
                <a:schemeClr val="bg1"/>
              </a:solidFill>
            </a:endParaRPr>
          </a:p>
        </p:txBody>
      </p:sp>
    </p:spTree>
    <p:extLst>
      <p:ext uri="{BB962C8B-B14F-4D97-AF65-F5344CB8AC3E}">
        <p14:creationId xmlns:p14="http://schemas.microsoft.com/office/powerpoint/2010/main" val="601087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351204815"/>
              </p:ext>
            </p:extLst>
          </p:nvPr>
        </p:nvGraphicFramePr>
        <p:xfrm>
          <a:off x="371474" y="78789"/>
          <a:ext cx="11125201" cy="6700422"/>
        </p:xfrm>
        <a:graphic>
          <a:graphicData uri="http://schemas.openxmlformats.org/drawingml/2006/table">
            <a:tbl>
              <a:tblPr firstRow="1" bandRow="1">
                <a:tableStyleId>{5C22544A-7EE6-4342-B048-85BDC9FD1C3A}</a:tableStyleId>
              </a:tblPr>
              <a:tblGrid>
                <a:gridCol w="1591869">
                  <a:extLst>
                    <a:ext uri="{9D8B030D-6E8A-4147-A177-3AD203B41FA5}">
                      <a16:colId xmlns:a16="http://schemas.microsoft.com/office/drawing/2014/main" val="3584008144"/>
                    </a:ext>
                  </a:extLst>
                </a:gridCol>
                <a:gridCol w="9533332">
                  <a:extLst>
                    <a:ext uri="{9D8B030D-6E8A-4147-A177-3AD203B41FA5}">
                      <a16:colId xmlns:a16="http://schemas.microsoft.com/office/drawing/2014/main" val="2356741301"/>
                    </a:ext>
                  </a:extLst>
                </a:gridCol>
              </a:tblGrid>
              <a:tr h="635299">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800" b="1" dirty="0">
                          <a:solidFill>
                            <a:schemeClr val="bg1"/>
                          </a:solidFill>
                        </a:rPr>
                        <a:t>Samples </a:t>
                      </a:r>
                      <a:r>
                        <a:rPr lang="en-IE" sz="2400" b="1" dirty="0">
                          <a:solidFill>
                            <a:schemeClr val="bg1"/>
                          </a:solidFill>
                        </a:rPr>
                        <a:t>- Integrating the Risk and SWOT Analysis into the Regional Crisis Audit </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481785">
                <a:tc gridSpan="2">
                  <a:txBody>
                    <a:bodyPr/>
                    <a:lstStyle/>
                    <a:p>
                      <a:r>
                        <a:rPr lang="en-IE" sz="2000" b="1" kern="1200" dirty="0">
                          <a:solidFill>
                            <a:schemeClr val="bg1"/>
                          </a:solidFill>
                          <a:latin typeface="+mn-lt"/>
                          <a:ea typeface="+mn-ea"/>
                          <a:cs typeface="+mn-cs"/>
                        </a:rPr>
                        <a:t>Sample 1 - Regional Crisis Resources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pPr marL="342900" indent="-342900">
                        <a:lnSpc>
                          <a:spcPct val="100000"/>
                        </a:lnSpc>
                        <a:spcBef>
                          <a:spcPts val="0"/>
                        </a:spcBef>
                        <a:buFont typeface="Arial" panose="020B0604020202020204" pitchFamily="34" charset="0"/>
                        <a:buChar char="•"/>
                      </a:pPr>
                      <a:endParaRPr lang="en-GB" sz="1800" b="0"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85824835"/>
                  </a:ext>
                </a:extLst>
              </a:tr>
              <a:tr h="694174">
                <a:tc>
                  <a:txBody>
                    <a:bodyPr/>
                    <a:lstStyle/>
                    <a:p>
                      <a:r>
                        <a:rPr lang="en-GB" sz="2000" b="1" dirty="0">
                          <a:solidFill>
                            <a:srgbClr val="F27954"/>
                          </a:solidFill>
                        </a:rPr>
                        <a:t>SWOT 1</a:t>
                      </a:r>
                      <a:endParaRPr lang="en-IE" sz="2000" b="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lnSpc>
                          <a:spcPct val="100000"/>
                        </a:lnSpc>
                        <a:spcBef>
                          <a:spcPts val="0"/>
                        </a:spcBef>
                        <a:buFont typeface="Arial" panose="020B0604020202020204" pitchFamily="34" charset="0"/>
                        <a:buChar char="•"/>
                      </a:pPr>
                      <a:r>
                        <a:rPr lang="en-GB" sz="1800" b="1" dirty="0">
                          <a:solidFill>
                            <a:srgbClr val="F27954"/>
                          </a:solidFill>
                        </a:rPr>
                        <a:t>Threat</a:t>
                      </a:r>
                      <a:r>
                        <a:rPr lang="en-GB" sz="1800" b="0" dirty="0"/>
                        <a:t> </a:t>
                      </a:r>
                      <a:r>
                        <a:rPr lang="en-GB" sz="1800" b="0" dirty="0">
                          <a:solidFill>
                            <a:srgbClr val="4D4D4D"/>
                          </a:solidFill>
                        </a:rPr>
                        <a:t>Lack of resources to prepare, respond and recover from a regional crisis</a:t>
                      </a:r>
                    </a:p>
                    <a:p>
                      <a:pPr marL="342900" indent="-342900">
                        <a:lnSpc>
                          <a:spcPct val="100000"/>
                        </a:lnSpc>
                        <a:spcBef>
                          <a:spcPts val="0"/>
                        </a:spcBef>
                        <a:buFont typeface="Arial" panose="020B0604020202020204" pitchFamily="34" charset="0"/>
                        <a:buChar char="•"/>
                      </a:pPr>
                      <a:r>
                        <a:rPr lang="en-GB" sz="1800" b="1" dirty="0">
                          <a:solidFill>
                            <a:srgbClr val="F27954"/>
                          </a:solidFill>
                        </a:rPr>
                        <a:t>Opportunity </a:t>
                      </a:r>
                      <a:r>
                        <a:rPr lang="en-GB" sz="1800" b="0" dirty="0">
                          <a:solidFill>
                            <a:srgbClr val="4D4D4D"/>
                          </a:solidFill>
                        </a:rPr>
                        <a:t>for the region to transfer the risk by collaborating and sharing it with other parties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1785202">
                <a:tc>
                  <a:txBody>
                    <a:bodyPr/>
                    <a:lstStyle/>
                    <a:p>
                      <a:r>
                        <a:rPr lang="en-IE" sz="2000" b="0" kern="1200" dirty="0">
                          <a:solidFill>
                            <a:srgbClr val="F27954"/>
                          </a:solidFill>
                          <a:latin typeface="+mn-lt"/>
                          <a:ea typeface="+mn-ea"/>
                          <a:cs typeface="+mn-cs"/>
                        </a:rPr>
                        <a:t>Regional Crisis Audit (TCMT)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1" i="0" dirty="0">
                          <a:solidFill>
                            <a:srgbClr val="F27954"/>
                          </a:solidFill>
                        </a:rPr>
                        <a:t>What? </a:t>
                      </a:r>
                      <a:r>
                        <a:rPr lang="en-GB" sz="1800" i="1" kern="1200" dirty="0">
                          <a:solidFill>
                            <a:srgbClr val="4D4D4D"/>
                          </a:solidFill>
                          <a:latin typeface="+mn-lt"/>
                          <a:ea typeface="+mn-ea"/>
                          <a:cs typeface="+mn-cs"/>
                        </a:rPr>
                        <a:t>What resources are lacking and needed?</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1" i="0" dirty="0">
                          <a:solidFill>
                            <a:srgbClr val="F27954"/>
                          </a:solidFill>
                        </a:rPr>
                        <a:t>Who? </a:t>
                      </a:r>
                      <a:r>
                        <a:rPr lang="en-GB" sz="1800" i="1" dirty="0">
                          <a:solidFill>
                            <a:srgbClr val="4D4D4D"/>
                          </a:solidFill>
                        </a:rPr>
                        <a:t>Discuss a region that would be the best strategic fit </a:t>
                      </a:r>
                      <a:r>
                        <a:rPr lang="en-GB" sz="1800" i="1" dirty="0">
                          <a:solidFill>
                            <a:srgbClr val="F27954"/>
                          </a:solidFill>
                        </a:rPr>
                        <a:t>e.g., the closest region may not have the diversity and quality management as another close region</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1" i="0" dirty="0">
                          <a:solidFill>
                            <a:srgbClr val="F27954"/>
                          </a:solidFill>
                        </a:rPr>
                        <a:t>What? </a:t>
                      </a:r>
                      <a:r>
                        <a:rPr lang="en-GB" sz="1800" i="1" dirty="0">
                          <a:solidFill>
                            <a:srgbClr val="4D4D4D"/>
                          </a:solidFill>
                        </a:rPr>
                        <a:t>What is needed to approach the chosen region? </a:t>
                      </a:r>
                      <a:r>
                        <a:rPr lang="en-GB" sz="1800" i="1" dirty="0">
                          <a:solidFill>
                            <a:srgbClr val="F27954"/>
                          </a:solidFill>
                        </a:rPr>
                        <a:t>e.g., invite to collaborate, list of whom to invite, develop a draft inter-regional crisis management proposal</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1" i="0" dirty="0">
                          <a:solidFill>
                            <a:srgbClr val="F27954"/>
                          </a:solidFill>
                        </a:rPr>
                        <a:t>How? </a:t>
                      </a:r>
                      <a:r>
                        <a:rPr lang="en-GB" sz="1800" i="1" dirty="0">
                          <a:solidFill>
                            <a:srgbClr val="4D4D4D"/>
                          </a:solidFill>
                        </a:rPr>
                        <a:t>What are the ways they can assist each other in the event of a crisis </a:t>
                      </a:r>
                      <a:r>
                        <a:rPr lang="en-GB" sz="1800" i="1" dirty="0">
                          <a:solidFill>
                            <a:srgbClr val="F27954"/>
                          </a:solidFill>
                        </a:rPr>
                        <a:t>e.g., shifting bookings or sharing a Crisis Management </a:t>
                      </a:r>
                      <a:r>
                        <a:rPr lang="en-GB" sz="1800" i="1" dirty="0" err="1">
                          <a:solidFill>
                            <a:srgbClr val="F27954"/>
                          </a:solidFill>
                        </a:rPr>
                        <a:t>Center</a:t>
                      </a:r>
                      <a:endParaRPr lang="en-IE" sz="1800" b="0"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47255564"/>
                  </a:ext>
                </a:extLst>
              </a:tr>
              <a:tr h="492424">
                <a:tc gridSpan="2">
                  <a:txBody>
                    <a:bodyPr/>
                    <a:lstStyle/>
                    <a:p>
                      <a:pPr marL="0" algn="l" defTabSz="914400" rtl="0" eaLnBrk="1" latinLnBrk="0" hangingPunct="1"/>
                      <a:r>
                        <a:rPr lang="en-IE" sz="2000" b="1" kern="1200" dirty="0">
                          <a:solidFill>
                            <a:schemeClr val="bg1"/>
                          </a:solidFill>
                          <a:latin typeface="+mn-lt"/>
                          <a:ea typeface="+mn-ea"/>
                          <a:cs typeface="+mn-cs"/>
                        </a:rPr>
                        <a:t>Sample 2 - TCMT Access to Crisis Expertise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pPr marL="342900" indent="-342900">
                        <a:lnSpc>
                          <a:spcPct val="100000"/>
                        </a:lnSpc>
                        <a:spcBef>
                          <a:spcPts val="0"/>
                        </a:spcBef>
                        <a:buFont typeface="Wingdings" panose="05000000000000000000" pitchFamily="2" charset="2"/>
                        <a:buChar char="v"/>
                      </a:pPr>
                      <a:endParaRPr lang="en-GB" sz="1600" i="1"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31936441"/>
                  </a:ext>
                </a:extLst>
              </a:tr>
              <a:tr h="647700">
                <a:tc>
                  <a:txBody>
                    <a:bodyPr/>
                    <a:lstStyle/>
                    <a:p>
                      <a:r>
                        <a:rPr lang="en-GB" sz="2000" b="1" dirty="0">
                          <a:solidFill>
                            <a:srgbClr val="F27954"/>
                          </a:solidFill>
                        </a:rPr>
                        <a:t>SWOT 2</a:t>
                      </a:r>
                      <a:endParaRPr lang="en-IE" sz="1800" b="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lnSpc>
                          <a:spcPct val="100000"/>
                        </a:lnSpc>
                        <a:spcBef>
                          <a:spcPts val="0"/>
                        </a:spcBef>
                        <a:buFont typeface="Wingdings" panose="05000000000000000000" pitchFamily="2" charset="2"/>
                        <a:buChar char="v"/>
                      </a:pPr>
                      <a:r>
                        <a:rPr lang="en-GB" sz="1800" b="1" dirty="0">
                          <a:solidFill>
                            <a:srgbClr val="F27954"/>
                          </a:solidFill>
                        </a:rPr>
                        <a:t>Threat</a:t>
                      </a:r>
                      <a:r>
                        <a:rPr lang="en-GB" sz="1800" b="1" dirty="0">
                          <a:solidFill>
                            <a:srgbClr val="4D4D4D"/>
                          </a:solidFill>
                        </a:rPr>
                        <a:t> </a:t>
                      </a:r>
                      <a:r>
                        <a:rPr lang="en-GB" sz="1800" b="0" dirty="0">
                          <a:solidFill>
                            <a:srgbClr val="4D4D4D"/>
                          </a:solidFill>
                        </a:rPr>
                        <a:t>Lack of expertise to deal with a crisis or high risk crisis </a:t>
                      </a:r>
                    </a:p>
                    <a:p>
                      <a:pPr marL="342900" indent="-342900">
                        <a:lnSpc>
                          <a:spcPct val="100000"/>
                        </a:lnSpc>
                        <a:spcBef>
                          <a:spcPts val="0"/>
                        </a:spcBef>
                        <a:buFont typeface="Wingdings" panose="05000000000000000000" pitchFamily="2" charset="2"/>
                        <a:buChar char="v"/>
                      </a:pPr>
                      <a:r>
                        <a:rPr lang="en-GB" sz="1800" b="1" dirty="0">
                          <a:solidFill>
                            <a:srgbClr val="F27954"/>
                          </a:solidFill>
                        </a:rPr>
                        <a:t>Opportunity</a:t>
                      </a:r>
                      <a:r>
                        <a:rPr lang="en-GB" sz="1800" b="1" dirty="0">
                          <a:solidFill>
                            <a:srgbClr val="4D4D4D"/>
                          </a:solidFill>
                        </a:rPr>
                        <a:t> </a:t>
                      </a:r>
                      <a:r>
                        <a:rPr lang="en-GB" sz="1800" b="0" dirty="0">
                          <a:solidFill>
                            <a:srgbClr val="4D4D4D"/>
                          </a:solidFill>
                        </a:rPr>
                        <a:t>to</a:t>
                      </a:r>
                      <a:r>
                        <a:rPr lang="en-GB" sz="1800" b="1" dirty="0">
                          <a:solidFill>
                            <a:srgbClr val="4D4D4D"/>
                          </a:solidFill>
                        </a:rPr>
                        <a:t> </a:t>
                      </a:r>
                      <a:r>
                        <a:rPr lang="en-GB" sz="1800" b="0" dirty="0">
                          <a:solidFill>
                            <a:srgbClr val="4D4D4D"/>
                          </a:solidFill>
                        </a:rPr>
                        <a:t>w</a:t>
                      </a:r>
                      <a:r>
                        <a:rPr lang="en-GB" sz="1800" dirty="0">
                          <a:solidFill>
                            <a:srgbClr val="4D4D4D"/>
                          </a:solidFill>
                        </a:rPr>
                        <a:t>ork with possible external expert organizations or individuals </a:t>
                      </a:r>
                      <a:endParaRPr lang="en-GB" sz="1600" i="1"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1586683">
                <a:tc>
                  <a:txBody>
                    <a:bodyPr/>
                    <a:lstStyle/>
                    <a:p>
                      <a:r>
                        <a:rPr lang="en-IE" sz="2000" b="0" kern="1200" dirty="0">
                          <a:solidFill>
                            <a:srgbClr val="F27954"/>
                          </a:solidFill>
                          <a:latin typeface="+mn-lt"/>
                          <a:ea typeface="+mn-ea"/>
                          <a:cs typeface="+mn-cs"/>
                        </a:rPr>
                        <a:t>Regional Crisis Audit (TCMT)</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lnSpc>
                          <a:spcPct val="100000"/>
                        </a:lnSpc>
                        <a:spcBef>
                          <a:spcPts val="0"/>
                        </a:spcBef>
                        <a:buFont typeface="Wingdings" panose="05000000000000000000" pitchFamily="2" charset="2"/>
                        <a:buChar char="v"/>
                      </a:pPr>
                      <a:r>
                        <a:rPr lang="en-GB" sz="1800" b="1" dirty="0">
                          <a:solidFill>
                            <a:srgbClr val="F27954"/>
                          </a:solidFill>
                        </a:rPr>
                        <a:t>Where? </a:t>
                      </a:r>
                      <a:r>
                        <a:rPr lang="en-GB" sz="1800" b="0" dirty="0">
                          <a:solidFill>
                            <a:srgbClr val="4D4D4D"/>
                          </a:solidFill>
                        </a:rPr>
                        <a:t>Is there already access to local expertise? </a:t>
                      </a:r>
                      <a:r>
                        <a:rPr lang="en-GB" sz="1800" i="1" dirty="0">
                          <a:solidFill>
                            <a:srgbClr val="F27954"/>
                          </a:solidFill>
                        </a:rPr>
                        <a:t>e.g., contact local government to see if the region already has access to experts</a:t>
                      </a:r>
                      <a:endParaRPr lang="en-GB" sz="1800" b="0" dirty="0">
                        <a:solidFill>
                          <a:srgbClr val="4D4D4D"/>
                        </a:solidFill>
                      </a:endParaRPr>
                    </a:p>
                    <a:p>
                      <a:pPr marL="342900" indent="-342900">
                        <a:lnSpc>
                          <a:spcPct val="100000"/>
                        </a:lnSpc>
                        <a:spcBef>
                          <a:spcPts val="0"/>
                        </a:spcBef>
                        <a:buFont typeface="Wingdings" panose="05000000000000000000" pitchFamily="2" charset="2"/>
                        <a:buChar char="v"/>
                      </a:pPr>
                      <a:r>
                        <a:rPr lang="en-GB" sz="1800" b="1" dirty="0">
                          <a:solidFill>
                            <a:srgbClr val="F27954"/>
                          </a:solidFill>
                        </a:rPr>
                        <a:t>What? </a:t>
                      </a:r>
                      <a:r>
                        <a:rPr lang="en-GB" sz="1800" b="0" dirty="0">
                          <a:solidFill>
                            <a:srgbClr val="4D4D4D"/>
                          </a:solidFill>
                        </a:rPr>
                        <a:t>Decide what expertise is needed.</a:t>
                      </a:r>
                      <a:r>
                        <a:rPr lang="en-GB" sz="1800" i="1" dirty="0">
                          <a:solidFill>
                            <a:srgbClr val="F27954"/>
                          </a:solidFill>
                        </a:rPr>
                        <a:t> e.g., flood or crisis experts or both</a:t>
                      </a:r>
                      <a:endParaRPr lang="en-GB" sz="1800" b="0" dirty="0">
                        <a:solidFill>
                          <a:srgbClr val="4D4D4D"/>
                        </a:solidFill>
                      </a:endParaRPr>
                    </a:p>
                    <a:p>
                      <a:pPr marL="342900" indent="-342900">
                        <a:lnSpc>
                          <a:spcPct val="100000"/>
                        </a:lnSpc>
                        <a:spcBef>
                          <a:spcPts val="0"/>
                        </a:spcBef>
                        <a:buFont typeface="Wingdings" panose="05000000000000000000" pitchFamily="2" charset="2"/>
                        <a:buChar char="v"/>
                      </a:pPr>
                      <a:r>
                        <a:rPr lang="en-GB" sz="1800" b="1" i="0" dirty="0">
                          <a:solidFill>
                            <a:srgbClr val="F27954"/>
                          </a:solidFill>
                        </a:rPr>
                        <a:t>How? </a:t>
                      </a:r>
                      <a:r>
                        <a:rPr lang="en-GB" sz="1800" b="0" dirty="0">
                          <a:solidFill>
                            <a:srgbClr val="4D4D4D"/>
                          </a:solidFill>
                        </a:rPr>
                        <a:t>If there are no experts within the region how to source such expertise </a:t>
                      </a:r>
                      <a:r>
                        <a:rPr lang="en-GB" sz="1800" i="1" kern="1200" dirty="0">
                          <a:solidFill>
                            <a:srgbClr val="F27954"/>
                          </a:solidFill>
                          <a:latin typeface="+mn-lt"/>
                          <a:ea typeface="+mn-ea"/>
                          <a:cs typeface="+mn-cs"/>
                        </a:rPr>
                        <a:t>e.g., does </a:t>
                      </a:r>
                      <a:r>
                        <a:rPr lang="en-GB" sz="1800" i="1" dirty="0">
                          <a:solidFill>
                            <a:srgbClr val="F27954"/>
                          </a:solidFill>
                        </a:rPr>
                        <a:t>the region research reputable organizations and/or individuals, or is there a list with national industry support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445072838"/>
                  </a:ext>
                </a:extLst>
              </a:tr>
            </a:tbl>
          </a:graphicData>
        </a:graphic>
      </p:graphicFrame>
    </p:spTree>
    <p:extLst>
      <p:ext uri="{BB962C8B-B14F-4D97-AF65-F5344CB8AC3E}">
        <p14:creationId xmlns:p14="http://schemas.microsoft.com/office/powerpoint/2010/main" val="19844275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653696670"/>
              </p:ext>
            </p:extLst>
          </p:nvPr>
        </p:nvGraphicFramePr>
        <p:xfrm>
          <a:off x="428624" y="631028"/>
          <a:ext cx="11334751" cy="3274706"/>
        </p:xfrm>
        <a:graphic>
          <a:graphicData uri="http://schemas.openxmlformats.org/drawingml/2006/table">
            <a:tbl>
              <a:tblPr firstRow="1" bandRow="1">
                <a:tableStyleId>{5C22544A-7EE6-4342-B048-85BDC9FD1C3A}</a:tableStyleId>
              </a:tblPr>
              <a:tblGrid>
                <a:gridCol w="1968091">
                  <a:extLst>
                    <a:ext uri="{9D8B030D-6E8A-4147-A177-3AD203B41FA5}">
                      <a16:colId xmlns:a16="http://schemas.microsoft.com/office/drawing/2014/main" val="3584008144"/>
                    </a:ext>
                  </a:extLst>
                </a:gridCol>
                <a:gridCol w="9366660">
                  <a:extLst>
                    <a:ext uri="{9D8B030D-6E8A-4147-A177-3AD203B41FA5}">
                      <a16:colId xmlns:a16="http://schemas.microsoft.com/office/drawing/2014/main" val="2356741301"/>
                    </a:ext>
                  </a:extLst>
                </a:gridCol>
              </a:tblGrid>
              <a:tr h="585793">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800" b="1" dirty="0">
                          <a:solidFill>
                            <a:schemeClr val="bg1"/>
                          </a:solidFill>
                        </a:rPr>
                        <a:t>Sample </a:t>
                      </a:r>
                      <a:r>
                        <a:rPr lang="en-IE" sz="2400" b="1" dirty="0">
                          <a:solidFill>
                            <a:schemeClr val="bg1"/>
                          </a:solidFill>
                        </a:rPr>
                        <a:t>- Integrating the Risk and SWOT Analysis into the Regional Crisis Audit </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gridSpan="2">
                  <a:txBody>
                    <a:bodyPr/>
                    <a:lstStyle/>
                    <a:p>
                      <a:r>
                        <a:rPr lang="en-IE" sz="2000" b="1" kern="1200" dirty="0">
                          <a:solidFill>
                            <a:schemeClr val="bg1"/>
                          </a:solidFill>
                          <a:latin typeface="+mn-lt"/>
                          <a:ea typeface="+mn-ea"/>
                          <a:cs typeface="+mn-cs"/>
                        </a:rPr>
                        <a:t>Sample 3 - Regional Crisis Marketing Campaigns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pPr marL="342900" indent="-342900">
                        <a:lnSpc>
                          <a:spcPct val="100000"/>
                        </a:lnSpc>
                        <a:spcBef>
                          <a:spcPts val="0"/>
                        </a:spcBef>
                        <a:buFont typeface="Wingdings" panose="05000000000000000000" pitchFamily="2" charset="2"/>
                        <a:buChar char="v"/>
                      </a:pPr>
                      <a:endParaRPr lang="en-GB" sz="1800" b="1"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20647803"/>
                  </a:ext>
                </a:extLst>
              </a:tr>
              <a:tr h="585793">
                <a:tc>
                  <a:txBody>
                    <a:bodyPr/>
                    <a:lstStyle/>
                    <a:p>
                      <a:r>
                        <a:rPr lang="en-GB" sz="1800" b="1" dirty="0">
                          <a:solidFill>
                            <a:srgbClr val="F27954"/>
                          </a:solidFill>
                        </a:rPr>
                        <a:t>SWOT 3</a:t>
                      </a:r>
                      <a:endParaRPr lang="en-IE" sz="1800" b="1"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lnSpc>
                          <a:spcPct val="100000"/>
                        </a:lnSpc>
                        <a:spcBef>
                          <a:spcPts val="0"/>
                        </a:spcBef>
                        <a:buFont typeface="Wingdings" panose="05000000000000000000" pitchFamily="2" charset="2"/>
                        <a:buChar char="v"/>
                      </a:pPr>
                      <a:r>
                        <a:rPr lang="en-GB" sz="1800" b="1" dirty="0">
                          <a:solidFill>
                            <a:srgbClr val="F27954"/>
                          </a:solidFill>
                        </a:rPr>
                        <a:t>Threat</a:t>
                      </a:r>
                      <a:r>
                        <a:rPr lang="en-GB" sz="1800" b="1" dirty="0">
                          <a:solidFill>
                            <a:srgbClr val="4D4D4D"/>
                          </a:solidFill>
                        </a:rPr>
                        <a:t> </a:t>
                      </a:r>
                      <a:r>
                        <a:rPr lang="en-GB" sz="1800" b="0" dirty="0">
                          <a:solidFill>
                            <a:srgbClr val="4D4D4D"/>
                          </a:solidFill>
                        </a:rPr>
                        <a:t>No crisis marketing campaigns to manage visitor perception</a:t>
                      </a:r>
                    </a:p>
                    <a:p>
                      <a:pPr marL="342900" indent="-342900">
                        <a:lnSpc>
                          <a:spcPct val="100000"/>
                        </a:lnSpc>
                        <a:spcBef>
                          <a:spcPts val="0"/>
                        </a:spcBef>
                        <a:buFont typeface="Wingdings" panose="05000000000000000000" pitchFamily="2" charset="2"/>
                        <a:buChar char="v"/>
                      </a:pPr>
                      <a:r>
                        <a:rPr lang="en-GB" sz="1800" b="1" dirty="0">
                          <a:solidFill>
                            <a:srgbClr val="F27954"/>
                          </a:solidFill>
                        </a:rPr>
                        <a:t>Opportunity </a:t>
                      </a:r>
                      <a:r>
                        <a:rPr lang="en-GB" sz="1800" kern="1200" dirty="0">
                          <a:solidFill>
                            <a:srgbClr val="4D4D4D"/>
                          </a:solidFill>
                          <a:latin typeface="+mn-lt"/>
                          <a:ea typeface="+mn-ea"/>
                          <a:cs typeface="+mn-cs"/>
                        </a:rPr>
                        <a:t>to</a:t>
                      </a:r>
                      <a:r>
                        <a:rPr lang="en-GB" sz="1800" b="1" dirty="0">
                          <a:solidFill>
                            <a:srgbClr val="F27954"/>
                          </a:solidFill>
                        </a:rPr>
                        <a:t> </a:t>
                      </a:r>
                      <a:r>
                        <a:rPr lang="en-GB" sz="1800" b="1" kern="1200" dirty="0">
                          <a:solidFill>
                            <a:srgbClr val="4D4D4D"/>
                          </a:solidFill>
                          <a:latin typeface="+mn-lt"/>
                          <a:ea typeface="+mn-ea"/>
                          <a:cs typeface="+mn-cs"/>
                        </a:rPr>
                        <a:t>c</a:t>
                      </a:r>
                      <a:r>
                        <a:rPr lang="en-GB" sz="1800" kern="1200" dirty="0">
                          <a:solidFill>
                            <a:srgbClr val="4D4D4D"/>
                          </a:solidFill>
                          <a:latin typeface="+mn-lt"/>
                          <a:ea typeface="+mn-ea"/>
                          <a:cs typeface="+mn-cs"/>
                        </a:rPr>
                        <a:t>reate and plan crisis-related marketing campaigns</a:t>
                      </a:r>
                      <a:endParaRPr lang="en-GB" sz="1800" b="1"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kern="1200" dirty="0">
                          <a:solidFill>
                            <a:srgbClr val="F27954"/>
                          </a:solidFill>
                          <a:latin typeface="+mn-lt"/>
                          <a:ea typeface="+mn-ea"/>
                          <a:cs typeface="+mn-cs"/>
                        </a:rPr>
                        <a:t>Regional Crisis Audit (TCMT)</a:t>
                      </a:r>
                      <a:endParaRPr lang="en-IE" sz="1600" b="0" kern="1200" dirty="0">
                        <a:solidFill>
                          <a:srgbClr val="4D4D4D"/>
                        </a:solidFill>
                        <a:latin typeface="+mn-lt"/>
                        <a:ea typeface="+mn-ea"/>
                        <a:cs typeface="+mn-cs"/>
                      </a:endParaRPr>
                    </a:p>
                    <a:p>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1" dirty="0">
                          <a:solidFill>
                            <a:srgbClr val="F27954"/>
                          </a:solidFill>
                        </a:rPr>
                        <a:t>What? </a:t>
                      </a:r>
                      <a:r>
                        <a:rPr lang="en-GB" sz="1800" kern="1200" dirty="0">
                          <a:solidFill>
                            <a:srgbClr val="4D4D4D"/>
                          </a:solidFill>
                          <a:latin typeface="+mn-lt"/>
                          <a:ea typeface="+mn-ea"/>
                          <a:cs typeface="+mn-cs"/>
                        </a:rPr>
                        <a:t>What does the marketing message need to be? What potential negative perception is it managing? </a:t>
                      </a:r>
                      <a:r>
                        <a:rPr lang="en-GB" sz="1800" i="1" dirty="0">
                          <a:solidFill>
                            <a:srgbClr val="F27954"/>
                          </a:solidFill>
                        </a:rPr>
                        <a:t>e.g., </a:t>
                      </a:r>
                      <a:r>
                        <a:rPr lang="en-GB" sz="1800" i="1" kern="1200" dirty="0">
                          <a:solidFill>
                            <a:srgbClr val="F27954"/>
                          </a:solidFill>
                          <a:latin typeface="+mn-lt"/>
                          <a:ea typeface="+mn-ea"/>
                          <a:cs typeface="+mn-cs"/>
                        </a:rPr>
                        <a:t>Open for Business March – December, Looking forward to Seeing You!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1" dirty="0">
                          <a:solidFill>
                            <a:srgbClr val="F27954"/>
                          </a:solidFill>
                        </a:rPr>
                        <a:t>When? Who? How? </a:t>
                      </a:r>
                      <a:r>
                        <a:rPr lang="en-GB" sz="1800" kern="1200" dirty="0">
                          <a:solidFill>
                            <a:srgbClr val="4D4D4D"/>
                          </a:solidFill>
                          <a:latin typeface="+mn-lt"/>
                          <a:ea typeface="+mn-ea"/>
                          <a:cs typeface="+mn-cs"/>
                        </a:rPr>
                        <a:t>When does it need to be rolled out and to whom and how?</a:t>
                      </a:r>
                      <a:r>
                        <a:rPr lang="en-GB" sz="1800" b="1" kern="1200" dirty="0">
                          <a:solidFill>
                            <a:srgbClr val="4D4D4D"/>
                          </a:solidFill>
                          <a:latin typeface="+mn-lt"/>
                          <a:ea typeface="+mn-ea"/>
                          <a:cs typeface="+mn-cs"/>
                        </a:rPr>
                        <a:t> </a:t>
                      </a:r>
                      <a:r>
                        <a:rPr lang="en-GB" sz="1800" i="1" kern="1200" dirty="0">
                          <a:solidFill>
                            <a:srgbClr val="F27954"/>
                          </a:solidFill>
                          <a:latin typeface="+mn-lt"/>
                          <a:ea typeface="+mn-ea"/>
                          <a:cs typeface="+mn-cs"/>
                        </a:rPr>
                        <a:t>e.g., roll out regularly pre-flooding season when crisis events are less likely to occur to main target markets using a targeted video promotional marketing video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47255564"/>
                  </a:ext>
                </a:extLst>
              </a:tr>
            </a:tbl>
          </a:graphicData>
        </a:graphic>
      </p:graphicFrame>
    </p:spTree>
    <p:extLst>
      <p:ext uri="{BB962C8B-B14F-4D97-AF65-F5344CB8AC3E}">
        <p14:creationId xmlns:p14="http://schemas.microsoft.com/office/powerpoint/2010/main" val="2824611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9983853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a:extLst>
              <a:ext uri="{FF2B5EF4-FFF2-40B4-BE49-F238E27FC236}">
                <a16:creationId xmlns:a16="http://schemas.microsoft.com/office/drawing/2014/main" id="{63136D12-2263-4D5E-F168-FB1524623520}"/>
              </a:ext>
            </a:extLst>
          </p:cNvPr>
          <p:cNvSpPr>
            <a:spLocks noGrp="1"/>
          </p:cNvSpPr>
          <p:nvPr>
            <p:ph type="body" sz="quarter" idx="18"/>
          </p:nvPr>
        </p:nvSpPr>
        <p:spPr>
          <a:xfrm>
            <a:off x="464441" y="811700"/>
            <a:ext cx="5774433" cy="3867704"/>
          </a:xfrm>
        </p:spPr>
        <p:txBody>
          <a:bodyPr>
            <a:noAutofit/>
          </a:bodyPr>
          <a:lstStyle/>
          <a:p>
            <a:pPr marL="0" indent="0">
              <a:lnSpc>
                <a:spcPct val="100000"/>
              </a:lnSpc>
              <a:spcBef>
                <a:spcPts val="0"/>
              </a:spcBef>
            </a:pPr>
            <a:endParaRPr lang="en-GB" sz="2000" dirty="0"/>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6" name="Text Placeholder 2">
            <a:extLst>
              <a:ext uri="{FF2B5EF4-FFF2-40B4-BE49-F238E27FC236}">
                <a16:creationId xmlns:a16="http://schemas.microsoft.com/office/drawing/2014/main" id="{AA966665-FE95-DF84-8AA8-1EEF69D9ED1B}"/>
              </a:ext>
            </a:extLst>
          </p:cNvPr>
          <p:cNvSpPr>
            <a:spLocks noGrp="1"/>
          </p:cNvSpPr>
          <p:nvPr>
            <p:ph type="body" sz="quarter" idx="16"/>
          </p:nvPr>
        </p:nvSpPr>
        <p:spPr>
          <a:xfrm>
            <a:off x="234818" y="3273"/>
            <a:ext cx="6130166" cy="933449"/>
          </a:xfrm>
        </p:spPr>
        <p:txBody>
          <a:bodyPr anchor="ctr">
            <a:normAutofit fontScale="55000" lnSpcReduction="20000"/>
          </a:bodyPr>
          <a:lstStyle/>
          <a:p>
            <a:pPr algn="ctr">
              <a:lnSpc>
                <a:spcPct val="120000"/>
              </a:lnSpc>
              <a:spcBef>
                <a:spcPts val="0"/>
              </a:spcBef>
            </a:pPr>
            <a:r>
              <a:rPr lang="en-IE" b="1" dirty="0"/>
              <a:t>Regional Crisis Audit Applied to Each Stage of a Crisis</a:t>
            </a:r>
          </a:p>
          <a:p>
            <a:pPr algn="ctr">
              <a:lnSpc>
                <a:spcPct val="120000"/>
              </a:lnSpc>
              <a:spcBef>
                <a:spcPts val="0"/>
              </a:spcBef>
            </a:pPr>
            <a:r>
              <a:rPr lang="en-IE" i="1" dirty="0"/>
              <a:t>Preparation</a:t>
            </a:r>
            <a:r>
              <a:rPr lang="en-IE" b="1" dirty="0"/>
              <a:t> </a:t>
            </a:r>
            <a:r>
              <a:rPr lang="en-IE" i="1" dirty="0"/>
              <a:t>Stage</a:t>
            </a:r>
          </a:p>
        </p:txBody>
      </p:sp>
      <p:sp>
        <p:nvSpPr>
          <p:cNvPr id="7" name="TextBox 6">
            <a:extLst>
              <a:ext uri="{FF2B5EF4-FFF2-40B4-BE49-F238E27FC236}">
                <a16:creationId xmlns:a16="http://schemas.microsoft.com/office/drawing/2014/main" id="{A4DE30FD-5870-CA68-C1F0-6281D40428A9}"/>
              </a:ext>
            </a:extLst>
          </p:cNvPr>
          <p:cNvSpPr txBox="1"/>
          <p:nvPr/>
        </p:nvSpPr>
        <p:spPr>
          <a:xfrm>
            <a:off x="338330" y="936722"/>
            <a:ext cx="5900543" cy="5632311"/>
          </a:xfrm>
          <a:prstGeom prst="rect">
            <a:avLst/>
          </a:prstGeom>
          <a:noFill/>
        </p:spPr>
        <p:txBody>
          <a:bodyPr wrap="square" rtlCol="0">
            <a:spAutoFit/>
          </a:bodyPr>
          <a:lstStyle/>
          <a:p>
            <a:r>
              <a:rPr lang="en-IE" sz="2000" dirty="0">
                <a:solidFill>
                  <a:schemeClr val="bg1"/>
                </a:solidFill>
              </a:rPr>
              <a:t>The next section goes through how a region can use a Regional Crisis Audit at the Preparation Stage of a crisis. Remember this list is only a sample, other audits can be edited, extended, or deleted.</a:t>
            </a:r>
          </a:p>
          <a:p>
            <a:endParaRPr lang="en-IE" sz="2000" dirty="0">
              <a:solidFill>
                <a:schemeClr val="bg1"/>
              </a:solidFill>
            </a:endParaRPr>
          </a:p>
          <a:p>
            <a:pPr marL="457200" indent="-457200">
              <a:buFont typeface="+mj-lt"/>
              <a:buAutoNum type="arabicPeriod"/>
            </a:pPr>
            <a:r>
              <a:rPr lang="en-IE" sz="2000" b="0" kern="1200" dirty="0">
                <a:solidFill>
                  <a:schemeClr val="bg1"/>
                </a:solidFill>
                <a:latin typeface="+mn-lt"/>
                <a:ea typeface="+mn-ea"/>
                <a:cs typeface="+mn-cs"/>
              </a:rPr>
              <a:t>Identify what is Lacking in Regional Crisis Management </a:t>
            </a:r>
            <a:r>
              <a:rPr lang="en-IE" sz="2000" b="1" kern="1200" dirty="0">
                <a:solidFill>
                  <a:schemeClr val="bg1"/>
                </a:solidFill>
                <a:latin typeface="+mn-lt"/>
                <a:ea typeface="+mn-ea"/>
                <a:cs typeface="+mn-cs"/>
              </a:rPr>
              <a:t>Infrastructure, Plans, Procedures</a:t>
            </a:r>
            <a:r>
              <a:rPr lang="en-IE" sz="2000" b="0" kern="1200" dirty="0">
                <a:solidFill>
                  <a:schemeClr val="bg1"/>
                </a:solidFill>
                <a:latin typeface="+mn-lt"/>
                <a:ea typeface="+mn-ea"/>
                <a:cs typeface="+mn-cs"/>
              </a:rPr>
              <a:t>…</a:t>
            </a:r>
          </a:p>
          <a:p>
            <a:pPr marL="457200" indent="-457200">
              <a:buFont typeface="+mj-lt"/>
              <a:buAutoNum type="arabicPeriod"/>
            </a:pPr>
            <a:r>
              <a:rPr lang="en-IE" sz="2000" b="0" dirty="0">
                <a:solidFill>
                  <a:schemeClr val="bg1"/>
                </a:solidFill>
              </a:rPr>
              <a:t>Identify the Regional </a:t>
            </a:r>
            <a:r>
              <a:rPr lang="en-IE" sz="2000" b="1" dirty="0">
                <a:solidFill>
                  <a:schemeClr val="bg1"/>
                </a:solidFill>
              </a:rPr>
              <a:t>Impacts</a:t>
            </a:r>
            <a:r>
              <a:rPr lang="en-IE" sz="2000" b="0" dirty="0">
                <a:solidFill>
                  <a:schemeClr val="bg1"/>
                </a:solidFill>
              </a:rPr>
              <a:t> &amp; Enhance Crisis Support Structure</a:t>
            </a:r>
            <a:r>
              <a:rPr lang="en-IE" sz="2000" dirty="0">
                <a:solidFill>
                  <a:schemeClr val="bg1"/>
                </a:solidFill>
              </a:rPr>
              <a:t> </a:t>
            </a:r>
          </a:p>
          <a:p>
            <a:pPr marL="457200" indent="-457200">
              <a:buFont typeface="+mj-lt"/>
              <a:buAutoNum type="arabicPeriod"/>
            </a:pPr>
            <a:r>
              <a:rPr lang="en-IE" sz="2000" b="0" kern="1200" dirty="0">
                <a:solidFill>
                  <a:schemeClr val="bg1"/>
                </a:solidFill>
                <a:latin typeface="+mn-lt"/>
                <a:ea typeface="+mn-ea"/>
                <a:cs typeface="+mn-cs"/>
              </a:rPr>
              <a:t>Identify </a:t>
            </a:r>
            <a:r>
              <a:rPr lang="en-IE" sz="2000" b="1" kern="1200" dirty="0">
                <a:solidFill>
                  <a:schemeClr val="bg1"/>
                </a:solidFill>
                <a:latin typeface="+mn-lt"/>
                <a:ea typeface="+mn-ea"/>
                <a:cs typeface="+mn-cs"/>
              </a:rPr>
              <a:t>Missing Regional &amp; Tourism Stakeholders </a:t>
            </a:r>
            <a:r>
              <a:rPr lang="en-IE" sz="2000" b="0" kern="1200" dirty="0">
                <a:solidFill>
                  <a:schemeClr val="bg1"/>
                </a:solidFill>
                <a:latin typeface="+mn-lt"/>
                <a:ea typeface="+mn-ea"/>
                <a:cs typeface="+mn-cs"/>
              </a:rPr>
              <a:t>Vulnerable to a Regional Crisis </a:t>
            </a:r>
          </a:p>
          <a:p>
            <a:pPr marL="457200" indent="-457200">
              <a:buFont typeface="+mj-lt"/>
              <a:buAutoNum type="arabicPeriod"/>
            </a:pPr>
            <a:r>
              <a:rPr lang="en-IE" sz="2000" b="0" kern="1200" dirty="0">
                <a:solidFill>
                  <a:schemeClr val="bg1"/>
                </a:solidFill>
                <a:latin typeface="+mn-lt"/>
                <a:ea typeface="+mn-ea"/>
                <a:cs typeface="+mn-cs"/>
              </a:rPr>
              <a:t>Discuss how to Enhance Regional Stakeholder </a:t>
            </a:r>
            <a:r>
              <a:rPr lang="en-IE" sz="2000" b="1" kern="1200" dirty="0">
                <a:solidFill>
                  <a:schemeClr val="bg1"/>
                </a:solidFill>
                <a:latin typeface="+mn-lt"/>
                <a:ea typeface="+mn-ea"/>
                <a:cs typeface="+mn-cs"/>
              </a:rPr>
              <a:t>Ownership </a:t>
            </a:r>
          </a:p>
          <a:p>
            <a:pPr marL="457200" indent="-457200">
              <a:buFont typeface="+mj-lt"/>
              <a:buAutoNum type="arabicPeriod"/>
            </a:pPr>
            <a:r>
              <a:rPr lang="en-IE" sz="2000" b="0" dirty="0">
                <a:solidFill>
                  <a:schemeClr val="bg1"/>
                </a:solidFill>
              </a:rPr>
              <a:t>Review the Tourism Crisis Management Team </a:t>
            </a:r>
            <a:r>
              <a:rPr lang="en-IE" sz="2000" b="1" dirty="0">
                <a:solidFill>
                  <a:schemeClr val="bg1"/>
                </a:solidFill>
              </a:rPr>
              <a:t>(TCMT)</a:t>
            </a:r>
          </a:p>
          <a:p>
            <a:pPr marL="457200" indent="-457200">
              <a:buFont typeface="+mj-lt"/>
              <a:buAutoNum type="arabicPeriod"/>
            </a:pPr>
            <a:r>
              <a:rPr lang="en-IE" sz="2000" b="0" dirty="0">
                <a:solidFill>
                  <a:schemeClr val="bg1"/>
                </a:solidFill>
              </a:rPr>
              <a:t>Identify the </a:t>
            </a:r>
            <a:r>
              <a:rPr lang="en-IE" sz="2000" b="1" dirty="0">
                <a:solidFill>
                  <a:schemeClr val="bg1"/>
                </a:solidFill>
              </a:rPr>
              <a:t>Health and Safety Measures </a:t>
            </a:r>
            <a:r>
              <a:rPr lang="en-IE" sz="2000" b="0" dirty="0">
                <a:solidFill>
                  <a:schemeClr val="bg1"/>
                </a:solidFill>
              </a:rPr>
              <a:t>that Need to be Put in Place</a:t>
            </a:r>
          </a:p>
          <a:p>
            <a:pPr marL="457200" indent="-457200">
              <a:buFont typeface="+mj-lt"/>
              <a:buAutoNum type="arabicPeriod"/>
            </a:pPr>
            <a:r>
              <a:rPr lang="en-IE" sz="2000" b="0" dirty="0">
                <a:solidFill>
                  <a:schemeClr val="bg1"/>
                </a:solidFill>
              </a:rPr>
              <a:t>Review Crisis Management and Response </a:t>
            </a:r>
            <a:r>
              <a:rPr lang="en-IE" sz="2000" b="1" dirty="0">
                <a:solidFill>
                  <a:schemeClr val="bg1"/>
                </a:solidFill>
              </a:rPr>
              <a:t>Training</a:t>
            </a:r>
            <a:endParaRPr lang="en-IE" sz="2000" dirty="0">
              <a:solidFill>
                <a:schemeClr val="bg1"/>
              </a:solidFill>
            </a:endParaRPr>
          </a:p>
        </p:txBody>
      </p:sp>
      <p:pic>
        <p:nvPicPr>
          <p:cNvPr id="12" name="Picture Placeholder 11" descr="A group of people sitting around a table playing chess&#10;&#10;Description automatically generated">
            <a:extLst>
              <a:ext uri="{FF2B5EF4-FFF2-40B4-BE49-F238E27FC236}">
                <a16:creationId xmlns:a16="http://schemas.microsoft.com/office/drawing/2014/main" id="{F73C0A7A-E680-EC53-0CAE-B192F92834F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1700" r="11700"/>
          <a:stretch>
            <a:fillRect/>
          </a:stretch>
        </p:blipFill>
        <p:spPr/>
      </p:pic>
    </p:spTree>
    <p:extLst>
      <p:ext uri="{BB962C8B-B14F-4D97-AF65-F5344CB8AC3E}">
        <p14:creationId xmlns:p14="http://schemas.microsoft.com/office/powerpoint/2010/main" val="26993526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descr="A room with tables and chairs&#10;&#10;Description automatically generated with medium confidence">
            <a:extLst>
              <a:ext uri="{FF2B5EF4-FFF2-40B4-BE49-F238E27FC236}">
                <a16:creationId xmlns:a16="http://schemas.microsoft.com/office/drawing/2014/main" id="{5F0D93BA-613C-1649-6E15-DFF12D75EF5E}"/>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146" b="17146"/>
          <a:stretch>
            <a:fillRect/>
          </a:stretch>
        </p:blipFill>
        <p:spPr/>
      </p:pic>
      <p:sp>
        <p:nvSpPr>
          <p:cNvPr id="12" name="Text Placeholder 5">
            <a:extLst>
              <a:ext uri="{FF2B5EF4-FFF2-40B4-BE49-F238E27FC236}">
                <a16:creationId xmlns:a16="http://schemas.microsoft.com/office/drawing/2014/main" id="{428F245A-7E39-0C3F-B6C2-D99B133CEF5E}"/>
              </a:ext>
            </a:extLst>
          </p:cNvPr>
          <p:cNvSpPr>
            <a:spLocks noGrp="1"/>
          </p:cNvSpPr>
          <p:nvPr>
            <p:ph type="body" sz="quarter" idx="16"/>
          </p:nvPr>
        </p:nvSpPr>
        <p:spPr>
          <a:xfrm>
            <a:off x="6420495" y="1328734"/>
            <a:ext cx="5200005" cy="582221"/>
          </a:xfrm>
        </p:spPr>
        <p:txBody>
          <a:bodyPr>
            <a:noAutofit/>
          </a:bodyPr>
          <a:lstStyle/>
          <a:p>
            <a:r>
              <a:rPr lang="en-IE" dirty="0"/>
              <a:t>4.  Sample Regional Crisis Audit Exercise</a:t>
            </a:r>
          </a:p>
        </p:txBody>
      </p:sp>
      <p:sp>
        <p:nvSpPr>
          <p:cNvPr id="13" name="Text Placeholder 6">
            <a:extLst>
              <a:ext uri="{FF2B5EF4-FFF2-40B4-BE49-F238E27FC236}">
                <a16:creationId xmlns:a16="http://schemas.microsoft.com/office/drawing/2014/main" id="{A7175A2E-883A-0E9B-0E1C-63BF01F63108}"/>
              </a:ext>
            </a:extLst>
          </p:cNvPr>
          <p:cNvSpPr>
            <a:spLocks noGrp="1"/>
          </p:cNvSpPr>
          <p:nvPr>
            <p:ph type="body" sz="quarter" idx="18"/>
          </p:nvPr>
        </p:nvSpPr>
        <p:spPr>
          <a:xfrm>
            <a:off x="6420495" y="2259026"/>
            <a:ext cx="5029134" cy="851567"/>
          </a:xfrm>
        </p:spPr>
        <p:txBody>
          <a:bodyPr anchor="ctr"/>
          <a:lstStyle/>
          <a:p>
            <a:r>
              <a:rPr lang="en-IE" i="1" dirty="0"/>
              <a:t>Preparation and Mitigation Stage</a:t>
            </a:r>
          </a:p>
        </p:txBody>
      </p:sp>
    </p:spTree>
    <p:extLst>
      <p:ext uri="{BB962C8B-B14F-4D97-AF65-F5344CB8AC3E}">
        <p14:creationId xmlns:p14="http://schemas.microsoft.com/office/powerpoint/2010/main" val="11955815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819150"/>
            <a:ext cx="11739204" cy="5677109"/>
          </a:xfrm>
          <a:prstGeom prst="rect">
            <a:avLst/>
          </a:prstGeom>
          <a:solidFill>
            <a:srgbClr val="91639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542925" y="1038226"/>
            <a:ext cx="11106150" cy="5124450"/>
          </a:xfrm>
          <a:solidFill>
            <a:schemeClr val="bg1"/>
          </a:solidFill>
        </p:spPr>
        <p:txBody>
          <a:bodyPr anchor="ctr">
            <a:noAutofit/>
          </a:bodyPr>
          <a:lstStyle/>
          <a:p>
            <a:pPr marL="0" indent="0"/>
            <a:r>
              <a:rPr lang="en-GB" sz="2200" b="1" dirty="0">
                <a:solidFill>
                  <a:srgbClr val="4D4D4D"/>
                </a:solidFill>
              </a:rPr>
              <a:t>Regional Crisis Audit Preparedness includes the development of plans and programs, systems and procedures, training, and testing </a:t>
            </a:r>
            <a:r>
              <a:rPr lang="en-GB" sz="2200" dirty="0">
                <a:solidFill>
                  <a:srgbClr val="4D4D4D"/>
                </a:solidFill>
              </a:rPr>
              <a:t>to ensure that when crises do occur, resources (personnel and equipment) can be mobilized and deployed to the best effect to reduce the effects of the crisis and to facilitate the return to normal business. </a:t>
            </a:r>
          </a:p>
          <a:p>
            <a:pPr marL="0" indent="0"/>
            <a:r>
              <a:rPr lang="en-GB" sz="2200" dirty="0">
                <a:solidFill>
                  <a:srgbClr val="4D4D4D"/>
                </a:solidFill>
              </a:rPr>
              <a:t>As explained in Module 2 A key part of crisis preparedness for tourism-related businesses/organizations is the establishment of </a:t>
            </a:r>
            <a:r>
              <a:rPr lang="en-GB" sz="2200" b="1" dirty="0">
                <a:solidFill>
                  <a:srgbClr val="4D4D4D"/>
                </a:solidFill>
              </a:rPr>
              <a:t>networks and liaison with other businesses/organizations </a:t>
            </a:r>
            <a:r>
              <a:rPr lang="en-GB" sz="2200" dirty="0">
                <a:solidFill>
                  <a:srgbClr val="4D4D4D"/>
                </a:solidFill>
              </a:rPr>
              <a:t>and with relevant industry organizations, government, and community agencies. </a:t>
            </a:r>
          </a:p>
          <a:p>
            <a:pPr marL="0" indent="0"/>
            <a:r>
              <a:rPr lang="en-GB" sz="2200" dirty="0">
                <a:solidFill>
                  <a:srgbClr val="4D4D4D"/>
                </a:solidFill>
              </a:rPr>
              <a:t>A region develops and maintains effective working relationships with those agencies with which it can cooperate during a crisis, and which may provide advice and assistance during crisis response and recovery. </a:t>
            </a:r>
          </a:p>
          <a:p>
            <a:pPr marL="0" indent="0"/>
            <a:r>
              <a:rPr lang="en-GB" sz="2200" b="1" dirty="0">
                <a:solidFill>
                  <a:srgbClr val="4D4D4D"/>
                </a:solidFill>
              </a:rPr>
              <a:t>The first step in preparedness is the establishment of a Tourism Crisis Management Team (TCMT) Module 2. </a:t>
            </a:r>
            <a:r>
              <a:rPr lang="en-GB" sz="2200" dirty="0">
                <a:solidFill>
                  <a:srgbClr val="4D4D4D"/>
                </a:solidFill>
              </a:rPr>
              <a:t>It is important to assess if the region has sufficient staff or resources to achieve this. If not, the TCMT could be supplemented by representatives outside the region who have an interest in the welfare of protecting tourism in the region.</a:t>
            </a:r>
            <a:endParaRPr lang="en-IE" sz="2200" dirty="0">
              <a:solidFill>
                <a:srgbClr val="4D4D4D"/>
              </a:solidFill>
            </a:endParaRP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7" y="124837"/>
            <a:ext cx="11863028" cy="584775"/>
          </a:xfrm>
          <a:prstGeom prst="rect">
            <a:avLst/>
          </a:prstGeom>
          <a:solidFill>
            <a:srgbClr val="7A547C"/>
          </a:solidFill>
        </p:spPr>
        <p:txBody>
          <a:bodyPr wrap="square" rtlCol="0">
            <a:spAutoFit/>
          </a:bodyPr>
          <a:lstStyle/>
          <a:p>
            <a:r>
              <a:rPr lang="en-IE" sz="3200" b="1" dirty="0">
                <a:solidFill>
                  <a:schemeClr val="bg1"/>
                </a:solidFill>
              </a:rPr>
              <a:t>Part 1 </a:t>
            </a:r>
            <a:r>
              <a:rPr lang="en-IE" sz="3200" dirty="0">
                <a:solidFill>
                  <a:schemeClr val="bg1"/>
                </a:solidFill>
              </a:rPr>
              <a:t>Sample Regional Crisis Audit – </a:t>
            </a:r>
            <a:r>
              <a:rPr lang="en-IE" sz="3200" b="1" dirty="0">
                <a:solidFill>
                  <a:schemeClr val="bg1"/>
                </a:solidFill>
              </a:rPr>
              <a:t>Preparation &amp; Mitigation Stage</a:t>
            </a:r>
          </a:p>
        </p:txBody>
      </p:sp>
    </p:spTree>
    <p:extLst>
      <p:ext uri="{BB962C8B-B14F-4D97-AF65-F5344CB8AC3E}">
        <p14:creationId xmlns:p14="http://schemas.microsoft.com/office/powerpoint/2010/main" val="1860434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4158529756"/>
              </p:ext>
            </p:extLst>
          </p:nvPr>
        </p:nvGraphicFramePr>
        <p:xfrm>
          <a:off x="543839" y="423383"/>
          <a:ext cx="11104322" cy="5441298"/>
        </p:xfrm>
        <a:graphic>
          <a:graphicData uri="http://schemas.openxmlformats.org/drawingml/2006/table">
            <a:tbl>
              <a:tblPr firstRow="1" bandRow="1">
                <a:tableStyleId>{5C22544A-7EE6-4342-B048-85BDC9FD1C3A}</a:tableStyleId>
              </a:tblPr>
              <a:tblGrid>
                <a:gridCol w="3059682">
                  <a:extLst>
                    <a:ext uri="{9D8B030D-6E8A-4147-A177-3AD203B41FA5}">
                      <a16:colId xmlns:a16="http://schemas.microsoft.com/office/drawing/2014/main" val="3584008144"/>
                    </a:ext>
                  </a:extLst>
                </a:gridCol>
                <a:gridCol w="8044640">
                  <a:extLst>
                    <a:ext uri="{9D8B030D-6E8A-4147-A177-3AD203B41FA5}">
                      <a16:colId xmlns:a16="http://schemas.microsoft.com/office/drawing/2014/main" val="2583777858"/>
                    </a:ext>
                  </a:extLst>
                </a:gridCol>
              </a:tblGrid>
              <a:tr h="942219">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IE" sz="2400" b="0" kern="1200" dirty="0">
                          <a:solidFill>
                            <a:schemeClr val="bg1"/>
                          </a:solidFill>
                          <a:latin typeface="+mn-lt"/>
                          <a:ea typeface="+mn-ea"/>
                          <a:cs typeface="+mn-cs"/>
                        </a:rPr>
                        <a:t>Identify What is Lacking in Regional Crisis Management Infrastructure, Plans, Procedures…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1360983">
                <a:tc>
                  <a:txBody>
                    <a:bodyPr/>
                    <a:lstStyle/>
                    <a:p>
                      <a:r>
                        <a:rPr lang="en-IE" sz="1800" b="0" kern="1200" dirty="0">
                          <a:solidFill>
                            <a:srgbClr val="4D4D4D"/>
                          </a:solidFill>
                          <a:latin typeface="+mn-lt"/>
                          <a:ea typeface="+mn-ea"/>
                          <a:cs typeface="+mn-cs"/>
                        </a:rPr>
                        <a:t>Identify existing and needed crisis </a:t>
                      </a:r>
                      <a:r>
                        <a:rPr lang="en-IE" sz="1800" b="1" kern="1200" dirty="0">
                          <a:solidFill>
                            <a:srgbClr val="086D6E"/>
                          </a:solidFill>
                          <a:latin typeface="+mn-lt"/>
                          <a:ea typeface="+mn-ea"/>
                          <a:cs typeface="+mn-cs"/>
                        </a:rPr>
                        <a:t>infrastructure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IE" sz="1800" b="0" kern="1200" dirty="0">
                          <a:solidFill>
                            <a:srgbClr val="4D4D4D"/>
                          </a:solidFill>
                          <a:latin typeface="+mn-lt"/>
                          <a:ea typeface="+mn-ea"/>
                          <a:cs typeface="+mn-cs"/>
                        </a:rPr>
                        <a:t>Identify if existing infrastructure needs </a:t>
                      </a:r>
                      <a:r>
                        <a:rPr lang="en-IE" sz="1800" b="0" kern="1200" dirty="0">
                          <a:solidFill>
                            <a:srgbClr val="086D6E"/>
                          </a:solidFill>
                          <a:latin typeface="+mn-lt"/>
                          <a:ea typeface="+mn-ea"/>
                          <a:cs typeface="+mn-cs"/>
                        </a:rPr>
                        <a:t>repairs, maintenance, or replacement</a:t>
                      </a:r>
                    </a:p>
                    <a:p>
                      <a:pPr marL="285750" indent="-285750">
                        <a:buFont typeface="Wingdings" panose="05000000000000000000" pitchFamily="2" charset="2"/>
                        <a:buChar char="v"/>
                      </a:pPr>
                      <a:r>
                        <a:rPr lang="en-IE" sz="1800" b="0" kern="1200" dirty="0">
                          <a:solidFill>
                            <a:srgbClr val="4D4D4D"/>
                          </a:solidFill>
                          <a:latin typeface="+mn-lt"/>
                          <a:ea typeface="+mn-ea"/>
                          <a:cs typeface="+mn-cs"/>
                        </a:rPr>
                        <a:t>Identify hazardous infrastructure that could </a:t>
                      </a:r>
                      <a:r>
                        <a:rPr lang="en-IE" sz="1800" b="0" kern="1200" dirty="0">
                          <a:solidFill>
                            <a:srgbClr val="086D6E"/>
                          </a:solidFill>
                          <a:latin typeface="+mn-lt"/>
                          <a:ea typeface="+mn-ea"/>
                          <a:cs typeface="+mn-cs"/>
                        </a:rPr>
                        <a:t>cause risk or injury </a:t>
                      </a:r>
                      <a:r>
                        <a:rPr lang="en-IE" sz="1800" b="0" kern="1200" dirty="0">
                          <a:solidFill>
                            <a:srgbClr val="4D4D4D"/>
                          </a:solidFill>
                          <a:latin typeface="+mn-lt"/>
                          <a:ea typeface="+mn-ea"/>
                          <a:cs typeface="+mn-cs"/>
                        </a:rPr>
                        <a:t>e.g., broken pavements, roads that need repair, buildings that could collapse</a:t>
                      </a:r>
                    </a:p>
                    <a:p>
                      <a:pPr marL="285750" indent="-285750">
                        <a:buFont typeface="Wingdings" panose="05000000000000000000" pitchFamily="2" charset="2"/>
                        <a:buChar char="v"/>
                      </a:pPr>
                      <a:r>
                        <a:rPr lang="en-IE" sz="1800" b="0" kern="1200" dirty="0">
                          <a:solidFill>
                            <a:srgbClr val="4D4D4D"/>
                          </a:solidFill>
                          <a:latin typeface="+mn-lt"/>
                          <a:ea typeface="+mn-ea"/>
                          <a:cs typeface="+mn-cs"/>
                        </a:rPr>
                        <a:t>Identify what infrastructure is </a:t>
                      </a:r>
                      <a:r>
                        <a:rPr lang="en-IE" sz="1800" b="0" kern="1200" dirty="0">
                          <a:solidFill>
                            <a:srgbClr val="086D6E"/>
                          </a:solidFill>
                          <a:latin typeface="+mn-lt"/>
                          <a:ea typeface="+mn-ea"/>
                          <a:cs typeface="+mn-cs"/>
                        </a:rPr>
                        <a:t>lacking</a:t>
                      </a:r>
                      <a:r>
                        <a:rPr lang="en-IE" sz="1800" b="0" kern="1200" dirty="0">
                          <a:solidFill>
                            <a:srgbClr val="4D4D4D"/>
                          </a:solidFill>
                          <a:latin typeface="+mn-lt"/>
                          <a:ea typeface="+mn-ea"/>
                          <a:cs typeface="+mn-cs"/>
                        </a:rPr>
                        <a:t> e.g., flood barriers, landslide barriers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2341581"/>
                  </a:ext>
                </a:extLst>
              </a:tr>
              <a:tr h="1360983">
                <a:tc>
                  <a:txBody>
                    <a:bodyPr/>
                    <a:lstStyle/>
                    <a:p>
                      <a:r>
                        <a:rPr lang="en-IE" sz="1800" b="0" kern="1200" dirty="0">
                          <a:solidFill>
                            <a:srgbClr val="4D4D4D"/>
                          </a:solidFill>
                          <a:latin typeface="+mn-lt"/>
                          <a:ea typeface="+mn-ea"/>
                          <a:cs typeface="+mn-cs"/>
                        </a:rPr>
                        <a:t>Establish if there are existing </a:t>
                      </a:r>
                      <a:r>
                        <a:rPr lang="en-IE" sz="1800" b="1" kern="1200" dirty="0">
                          <a:solidFill>
                            <a:srgbClr val="086D6E"/>
                          </a:solidFill>
                          <a:latin typeface="+mn-lt"/>
                          <a:ea typeface="+mn-ea"/>
                          <a:cs typeface="+mn-cs"/>
                        </a:rPr>
                        <a:t>Regional or other Crisis Management Plans or Procedures </a:t>
                      </a:r>
                      <a:r>
                        <a:rPr lang="en-IE" sz="1800" b="0" kern="1200" dirty="0">
                          <a:solidFill>
                            <a:srgbClr val="4D4D4D"/>
                          </a:solidFill>
                          <a:latin typeface="+mn-lt"/>
                          <a:ea typeface="+mn-ea"/>
                          <a:cs typeface="+mn-cs"/>
                        </a:rPr>
                        <a:t>in place.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Identify, research, and assess if there are any </a:t>
                      </a:r>
                      <a:r>
                        <a:rPr lang="en-GB" sz="1800" b="0" kern="1200" dirty="0">
                          <a:solidFill>
                            <a:srgbClr val="086D6E"/>
                          </a:solidFill>
                          <a:latin typeface="+mn-lt"/>
                          <a:ea typeface="+mn-ea"/>
                          <a:cs typeface="+mn-cs"/>
                        </a:rPr>
                        <a:t>legislation, policies, plans, or management arrangements </a:t>
                      </a:r>
                      <a:r>
                        <a:rPr lang="en-GB" sz="1800" b="0" kern="1200" dirty="0">
                          <a:solidFill>
                            <a:srgbClr val="4D4D4D"/>
                          </a:solidFill>
                          <a:latin typeface="+mn-lt"/>
                          <a:ea typeface="+mn-ea"/>
                          <a:cs typeface="+mn-cs"/>
                        </a:rPr>
                        <a:t>that are in place and relevant to a regional tourism risk or crisis management process. </a:t>
                      </a:r>
                    </a:p>
                    <a:p>
                      <a:pPr marL="0" indent="0">
                        <a:buFont typeface="Arial" panose="020B0604020202020204" pitchFamily="34" charset="0"/>
                        <a:buNone/>
                      </a:pPr>
                      <a:r>
                        <a:rPr lang="en-GB" sz="1800" b="1" i="1" kern="1200" dirty="0">
                          <a:solidFill>
                            <a:srgbClr val="086D6E"/>
                          </a:solidFill>
                          <a:latin typeface="+mn-lt"/>
                          <a:ea typeface="+mn-ea"/>
                          <a:cs typeface="+mn-cs"/>
                        </a:rPr>
                        <a:t>Note: </a:t>
                      </a:r>
                      <a:r>
                        <a:rPr lang="en-GB" sz="1800" b="0" i="1" kern="1200" dirty="0">
                          <a:solidFill>
                            <a:srgbClr val="086D6E"/>
                          </a:solidFill>
                          <a:latin typeface="+mn-lt"/>
                          <a:ea typeface="+mn-ea"/>
                          <a:cs typeface="+mn-cs"/>
                        </a:rPr>
                        <a:t>If not maybe there are some available in a similar region that a region can access.</a:t>
                      </a:r>
                      <a:endParaRPr lang="en-IE" sz="1800" b="0" i="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1675056">
                <a:tc>
                  <a:txBody>
                    <a:bodyPr/>
                    <a:lstStyle/>
                    <a:p>
                      <a:r>
                        <a:rPr lang="en-IE" sz="1800" b="1" kern="1200" dirty="0">
                          <a:solidFill>
                            <a:srgbClr val="086D6E"/>
                          </a:solidFill>
                          <a:latin typeface="+mn-lt"/>
                          <a:ea typeface="+mn-ea"/>
                          <a:cs typeface="+mn-cs"/>
                        </a:rPr>
                        <a:t>If a region is unsure it should develop a crisis scenario </a:t>
                      </a:r>
                      <a:r>
                        <a:rPr lang="en-IE" sz="1800" b="0" kern="1200" dirty="0">
                          <a:solidFill>
                            <a:srgbClr val="4D4D4D"/>
                          </a:solidFill>
                          <a:latin typeface="+mn-lt"/>
                          <a:ea typeface="+mn-ea"/>
                          <a:cs typeface="+mn-cs"/>
                        </a:rPr>
                        <a:t>by researching and identifying how the risk, hazard, or crisis could possibly happen.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Identify the sources of risk or hazards which might cause a crisis in the business/region? </a:t>
                      </a:r>
                      <a:r>
                        <a:rPr lang="en-GB" sz="1800" b="0" i="1" kern="1200" dirty="0">
                          <a:solidFill>
                            <a:srgbClr val="086D6E"/>
                          </a:solidFill>
                          <a:latin typeface="+mn-lt"/>
                          <a:ea typeface="+mn-ea"/>
                          <a:cs typeface="+mn-cs"/>
                        </a:rPr>
                        <a:t>e.g., could a local dam burst and cause a flood?</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What are the possibilities for this happening? </a:t>
                      </a:r>
                      <a:r>
                        <a:rPr lang="en-GB" sz="1800" b="0" i="1" kern="1200" dirty="0">
                          <a:solidFill>
                            <a:srgbClr val="086D6E"/>
                          </a:solidFill>
                          <a:latin typeface="+mn-lt"/>
                          <a:ea typeface="+mn-ea"/>
                          <a:cs typeface="+mn-cs"/>
                        </a:rPr>
                        <a:t>e.g., does the local dam need repair or does the region need a new bigger dam?</a:t>
                      </a:r>
                      <a:endParaRPr lang="en-IE" sz="1800" b="0" i="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bl>
          </a:graphicData>
        </a:graphic>
      </p:graphicFrame>
    </p:spTree>
    <p:extLst>
      <p:ext uri="{BB962C8B-B14F-4D97-AF65-F5344CB8AC3E}">
        <p14:creationId xmlns:p14="http://schemas.microsoft.com/office/powerpoint/2010/main" val="932160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8828E28-B196-DF51-7508-103AE746B1EF}"/>
              </a:ext>
            </a:extLst>
          </p:cNvPr>
          <p:cNvSpPr>
            <a:spLocks noGrp="1"/>
          </p:cNvSpPr>
          <p:nvPr>
            <p:ph type="body" sz="quarter" idx="18"/>
          </p:nvPr>
        </p:nvSpPr>
        <p:spPr>
          <a:xfrm>
            <a:off x="506115" y="1114424"/>
            <a:ext cx="5564882" cy="5553075"/>
          </a:xfrm>
        </p:spPr>
        <p:txBody>
          <a:bodyPr>
            <a:noAutofit/>
          </a:bodyPr>
          <a:lstStyle/>
          <a:p>
            <a:pPr marL="0" marR="0" lvl="0" indent="0" algn="l" defTabSz="914400" rtl="0" eaLnBrk="1" fontAlgn="auto" latinLnBrk="0" hangingPunct="1">
              <a:lnSpc>
                <a:spcPct val="100000"/>
              </a:lnSpc>
              <a:spcBef>
                <a:spcPts val="0"/>
              </a:spcBef>
              <a:buClrTx/>
              <a:buSzTx/>
              <a:buFont typeface="Arial" panose="020B0604020202020204" pitchFamily="34" charset="0"/>
              <a:buNone/>
              <a:tabLst/>
              <a:defRPr/>
            </a:pPr>
            <a:r>
              <a:rPr lang="en-GB" sz="2000" dirty="0"/>
              <a:t>The TCMT should audit that it has the essential crisis documents, procedures, and plans to support the tourism Crisis Management Plan. These documents need to:</a:t>
            </a:r>
          </a:p>
          <a:p>
            <a:pPr marL="0" marR="0" lvl="0" indent="0" algn="l" defTabSz="914400" rtl="0" eaLnBrk="1" fontAlgn="auto" latinLnBrk="0" hangingPunct="1">
              <a:lnSpc>
                <a:spcPct val="100000"/>
              </a:lnSpc>
              <a:spcBef>
                <a:spcPts val="0"/>
              </a:spcBef>
              <a:buClrTx/>
              <a:buSzTx/>
              <a:buFont typeface="Arial" panose="020B0604020202020204" pitchFamily="34" charset="0"/>
              <a:buNone/>
              <a:tabLst/>
              <a:defRPr/>
            </a:pPr>
            <a:endParaRPr lang="en-IE" sz="2000" b="0" kern="1200" dirty="0">
              <a:solidFill>
                <a:srgbClr val="4D4D4D"/>
              </a:solidFill>
              <a:ea typeface="+mn-ea"/>
              <a:cs typeface="+mn-cs"/>
            </a:endParaRPr>
          </a:p>
          <a:p>
            <a:pPr marL="457200" indent="-457200">
              <a:lnSpc>
                <a:spcPct val="100000"/>
              </a:lnSpc>
              <a:spcBef>
                <a:spcPts val="0"/>
              </a:spcBef>
              <a:buFont typeface="Wingdings" panose="05000000000000000000" pitchFamily="2" charset="2"/>
              <a:buChar char="v"/>
            </a:pPr>
            <a:r>
              <a:rPr lang="en-IE" sz="2000" spc="0" dirty="0">
                <a:latin typeface="+mn-lt"/>
              </a:rPr>
              <a:t>describes crisis activation procedures </a:t>
            </a:r>
          </a:p>
          <a:p>
            <a:pPr marL="457200" indent="-457200">
              <a:lnSpc>
                <a:spcPct val="100000"/>
              </a:lnSpc>
              <a:spcBef>
                <a:spcPts val="0"/>
              </a:spcBef>
              <a:buFont typeface="Wingdings" panose="05000000000000000000" pitchFamily="2" charset="2"/>
              <a:buChar char="v"/>
              <a:defRPr/>
            </a:pPr>
            <a:r>
              <a:rPr lang="en-IE" sz="2000" spc="0" dirty="0">
                <a:latin typeface="+mn-lt"/>
              </a:rPr>
              <a:t>allocate roles and responsibilities to tasks and actions</a:t>
            </a:r>
          </a:p>
          <a:p>
            <a:pPr marL="457200" indent="-457200">
              <a:lnSpc>
                <a:spcPct val="100000"/>
              </a:lnSpc>
              <a:spcBef>
                <a:spcPts val="0"/>
              </a:spcBef>
              <a:buFont typeface="Wingdings" panose="05000000000000000000" pitchFamily="2" charset="2"/>
              <a:buChar char="v"/>
              <a:defRPr/>
            </a:pPr>
            <a:r>
              <a:rPr lang="en-GB" sz="2000" spc="0" dirty="0">
                <a:latin typeface="+mn-lt"/>
              </a:rPr>
              <a:t>identify control and coordination arrangements</a:t>
            </a:r>
            <a:endParaRPr lang="en-IE" sz="2000" spc="0" dirty="0">
              <a:latin typeface="+mn-lt"/>
            </a:endParaRPr>
          </a:p>
          <a:p>
            <a:pPr marL="457200" indent="-457200">
              <a:lnSpc>
                <a:spcPct val="100000"/>
              </a:lnSpc>
              <a:spcBef>
                <a:spcPts val="0"/>
              </a:spcBef>
              <a:buFont typeface="Wingdings" panose="05000000000000000000" pitchFamily="2" charset="2"/>
              <a:buChar char="v"/>
              <a:defRPr/>
            </a:pPr>
            <a:r>
              <a:rPr lang="en-IE" sz="2000" spc="0" dirty="0">
                <a:latin typeface="+mn-lt"/>
              </a:rPr>
              <a:t>Includes Standard Operating Procedures </a:t>
            </a:r>
          </a:p>
          <a:p>
            <a:pPr marL="457200" indent="-457200">
              <a:lnSpc>
                <a:spcPct val="100000"/>
              </a:lnSpc>
              <a:spcBef>
                <a:spcPts val="0"/>
              </a:spcBef>
              <a:buFont typeface="Wingdings" panose="05000000000000000000" pitchFamily="2" charset="2"/>
              <a:buChar char="v"/>
              <a:defRPr/>
            </a:pPr>
            <a:r>
              <a:rPr lang="en-IE" sz="2000" spc="0" dirty="0">
                <a:latin typeface="+mn-lt"/>
              </a:rPr>
              <a:t>identify information management requirements </a:t>
            </a:r>
          </a:p>
          <a:p>
            <a:pPr marL="457200" indent="-457200">
              <a:lnSpc>
                <a:spcPct val="100000"/>
              </a:lnSpc>
              <a:spcBef>
                <a:spcPts val="0"/>
              </a:spcBef>
              <a:buFont typeface="Wingdings" panose="05000000000000000000" pitchFamily="2" charset="2"/>
              <a:buChar char="v"/>
              <a:defRPr/>
            </a:pPr>
            <a:r>
              <a:rPr lang="en-IE" sz="2000" spc="0" dirty="0">
                <a:latin typeface="+mn-lt"/>
              </a:rPr>
              <a:t>establish communications methods and plans</a:t>
            </a:r>
          </a:p>
          <a:p>
            <a:pPr marL="457200" indent="-457200">
              <a:lnSpc>
                <a:spcPct val="100000"/>
              </a:lnSpc>
              <a:spcBef>
                <a:spcPts val="0"/>
              </a:spcBef>
              <a:buFont typeface="Wingdings" panose="05000000000000000000" pitchFamily="2" charset="2"/>
              <a:buChar char="v"/>
              <a:defRPr/>
            </a:pPr>
            <a:r>
              <a:rPr lang="en-IE" sz="2000" spc="0" dirty="0">
                <a:latin typeface="+mn-lt"/>
              </a:rPr>
              <a:t>describes public relations and media management arrangements </a:t>
            </a:r>
          </a:p>
          <a:p>
            <a:pPr marL="457200" indent="-457200">
              <a:lnSpc>
                <a:spcPct val="100000"/>
              </a:lnSpc>
              <a:spcBef>
                <a:spcPts val="0"/>
              </a:spcBef>
              <a:buFont typeface="Wingdings" panose="05000000000000000000" pitchFamily="2" charset="2"/>
              <a:buChar char="v"/>
              <a:defRPr/>
            </a:pPr>
            <a:r>
              <a:rPr lang="en-GB" sz="2000" spc="0" dirty="0">
                <a:latin typeface="+mn-lt"/>
              </a:rPr>
              <a:t>includes response, recovery, and business continuity measures and supports</a:t>
            </a:r>
          </a:p>
          <a:p>
            <a:pPr marL="0" marR="0" lvl="2" indent="0" algn="l" defTabSz="914400" rtl="0" eaLnBrk="1" fontAlgn="auto" latinLnBrk="0" hangingPunct="1">
              <a:lnSpc>
                <a:spcPct val="100000"/>
              </a:lnSpc>
              <a:spcBef>
                <a:spcPts val="0"/>
              </a:spcBef>
              <a:buClrTx/>
              <a:buSzTx/>
              <a:buFont typeface="Arial" panose="020B0604020202020204" pitchFamily="34" charset="0"/>
              <a:buChar char="•"/>
              <a:tabLst/>
              <a:defRPr/>
            </a:pPr>
            <a:endParaRPr lang="en-IE" spc="0" dirty="0">
              <a:latin typeface="+mn-lt"/>
            </a:endParaRPr>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784CC47A-6268-A679-5D55-98F09EA982BF}"/>
              </a:ext>
            </a:extLst>
          </p:cNvPr>
          <p:cNvSpPr>
            <a:spLocks noGrp="1"/>
          </p:cNvSpPr>
          <p:nvPr>
            <p:ph type="body" sz="quarter" idx="16"/>
          </p:nvPr>
        </p:nvSpPr>
        <p:spPr>
          <a:xfrm>
            <a:off x="246128" y="79731"/>
            <a:ext cx="6157483" cy="920393"/>
          </a:xfrm>
        </p:spPr>
        <p:txBody>
          <a:bodyPr>
            <a:normAutofit fontScale="85000" lnSpcReduction="10000"/>
          </a:bodyPr>
          <a:lstStyle/>
          <a:p>
            <a:pPr algn="ctr">
              <a:lnSpc>
                <a:spcPct val="110000"/>
              </a:lnSpc>
              <a:spcBef>
                <a:spcPts val="0"/>
              </a:spcBef>
            </a:pPr>
            <a:r>
              <a:rPr lang="en-IE" sz="2800" dirty="0"/>
              <a:t>Regional Crisis Audit Checklist to Support the</a:t>
            </a:r>
          </a:p>
          <a:p>
            <a:pPr algn="ctr">
              <a:lnSpc>
                <a:spcPct val="110000"/>
              </a:lnSpc>
              <a:spcBef>
                <a:spcPts val="0"/>
              </a:spcBef>
            </a:pPr>
            <a:r>
              <a:rPr lang="en-IE" sz="2800" dirty="0"/>
              <a:t>Crisis Management Plan</a:t>
            </a:r>
          </a:p>
        </p:txBody>
      </p:sp>
      <p:pic>
        <p:nvPicPr>
          <p:cNvPr id="8" name="Picture Placeholder 7" descr="A picture containing text, building, outdoor&#10;&#10;Description automatically generated">
            <a:extLst>
              <a:ext uri="{FF2B5EF4-FFF2-40B4-BE49-F238E27FC236}">
                <a16:creationId xmlns:a16="http://schemas.microsoft.com/office/drawing/2014/main" id="{7706B835-1EC5-E8AA-B986-685AEDFDF5C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5958" r="15958"/>
          <a:stretch>
            <a:fillRect/>
          </a:stretch>
        </p:blipFill>
        <p:spPr/>
      </p:pic>
    </p:spTree>
    <p:extLst>
      <p:ext uri="{BB962C8B-B14F-4D97-AF65-F5344CB8AC3E}">
        <p14:creationId xmlns:p14="http://schemas.microsoft.com/office/powerpoint/2010/main" val="26368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3D5E11EC-A5E1-4735-02ED-24BF53EB992A}"/>
              </a:ext>
            </a:extLst>
          </p:cNvPr>
          <p:cNvSpPr>
            <a:spLocks noGrp="1"/>
          </p:cNvSpPr>
          <p:nvPr>
            <p:ph type="body" sz="quarter" idx="16"/>
          </p:nvPr>
        </p:nvSpPr>
        <p:spPr>
          <a:xfrm>
            <a:off x="389965" y="95046"/>
            <a:ext cx="11470341" cy="582221"/>
          </a:xfrm>
        </p:spPr>
        <p:txBody>
          <a:bodyPr>
            <a:normAutofit/>
          </a:bodyPr>
          <a:lstStyle/>
          <a:p>
            <a:pPr algn="ctr">
              <a:lnSpc>
                <a:spcPct val="110000"/>
              </a:lnSpc>
              <a:spcBef>
                <a:spcPts val="0"/>
              </a:spcBef>
            </a:pPr>
            <a:r>
              <a:rPr lang="en-IE" sz="2800" dirty="0"/>
              <a:t>Example of Auditing Infrastructure for Products and Experiences</a:t>
            </a:r>
          </a:p>
        </p:txBody>
      </p:sp>
      <p:graphicFrame>
        <p:nvGraphicFramePr>
          <p:cNvPr id="4" name="Table 4">
            <a:extLst>
              <a:ext uri="{FF2B5EF4-FFF2-40B4-BE49-F238E27FC236}">
                <a16:creationId xmlns:a16="http://schemas.microsoft.com/office/drawing/2014/main" id="{54CCB801-D285-33C1-06FD-FFEF26755750}"/>
              </a:ext>
            </a:extLst>
          </p:cNvPr>
          <p:cNvGraphicFramePr>
            <a:graphicFrameLocks noGrp="1"/>
          </p:cNvGraphicFramePr>
          <p:nvPr>
            <p:extLst>
              <p:ext uri="{D42A27DB-BD31-4B8C-83A1-F6EECF244321}">
                <p14:modId xmlns:p14="http://schemas.microsoft.com/office/powerpoint/2010/main" val="3766150521"/>
              </p:ext>
            </p:extLst>
          </p:nvPr>
        </p:nvGraphicFramePr>
        <p:xfrm>
          <a:off x="1" y="677267"/>
          <a:ext cx="12191999" cy="6161887"/>
        </p:xfrm>
        <a:graphic>
          <a:graphicData uri="http://schemas.openxmlformats.org/drawingml/2006/table">
            <a:tbl>
              <a:tblPr firstRow="1" bandRow="1">
                <a:tableStyleId>{5C22544A-7EE6-4342-B048-85BDC9FD1C3A}</a:tableStyleId>
              </a:tblPr>
              <a:tblGrid>
                <a:gridCol w="1408770">
                  <a:extLst>
                    <a:ext uri="{9D8B030D-6E8A-4147-A177-3AD203B41FA5}">
                      <a16:colId xmlns:a16="http://schemas.microsoft.com/office/drawing/2014/main" val="1244758679"/>
                    </a:ext>
                  </a:extLst>
                </a:gridCol>
                <a:gridCol w="2459037">
                  <a:extLst>
                    <a:ext uri="{9D8B030D-6E8A-4147-A177-3AD203B41FA5}">
                      <a16:colId xmlns:a16="http://schemas.microsoft.com/office/drawing/2014/main" val="2332177830"/>
                    </a:ext>
                  </a:extLst>
                </a:gridCol>
                <a:gridCol w="2974428">
                  <a:extLst>
                    <a:ext uri="{9D8B030D-6E8A-4147-A177-3AD203B41FA5}">
                      <a16:colId xmlns:a16="http://schemas.microsoft.com/office/drawing/2014/main" val="2664528078"/>
                    </a:ext>
                  </a:extLst>
                </a:gridCol>
                <a:gridCol w="5349764">
                  <a:extLst>
                    <a:ext uri="{9D8B030D-6E8A-4147-A177-3AD203B41FA5}">
                      <a16:colId xmlns:a16="http://schemas.microsoft.com/office/drawing/2014/main" val="869850089"/>
                    </a:ext>
                  </a:extLst>
                </a:gridCol>
              </a:tblGrid>
              <a:tr h="89676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dirty="0"/>
                        <a:t>Crisis Priority</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dirty="0"/>
                        <a:t>Audit Items; </a:t>
                      </a:r>
                      <a:r>
                        <a:rPr lang="en-IE" sz="1600" b="0" dirty="0"/>
                        <a:t>the Potential Crisis Infrastructure, Facilities, and Services</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dirty="0"/>
                        <a:t>Auditing Activities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dirty="0"/>
                        <a:t>Solutions/Actions</a:t>
                      </a:r>
                    </a:p>
                  </a:txBody>
                  <a:tcPr anchor="ctr"/>
                </a:tc>
                <a:extLst>
                  <a:ext uri="{0D108BD9-81ED-4DB2-BD59-A6C34878D82A}">
                    <a16:rowId xmlns:a16="http://schemas.microsoft.com/office/drawing/2014/main" val="2269627654"/>
                  </a:ext>
                </a:extLst>
              </a:tr>
              <a:tr h="526512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Product or Experience Deficiencies</a:t>
                      </a:r>
                    </a:p>
                  </a:txBody>
                  <a:tcPr anchor="ctr"/>
                </a:tc>
                <a:tc>
                  <a:txBody>
                    <a:bodyPr/>
                    <a:lstStyle/>
                    <a:p>
                      <a:pPr marL="285750" indent="-285750">
                        <a:buFont typeface="Arial" panose="020B0604020202020204" pitchFamily="34" charset="0"/>
                        <a:buChar char="•"/>
                      </a:pPr>
                      <a:r>
                        <a:rPr lang="en-IE" dirty="0"/>
                        <a:t>Building and engineering design failure, mechanical breakdowns e.g., in transport or attractions</a:t>
                      </a:r>
                    </a:p>
                    <a:p>
                      <a:pPr marL="0" indent="0">
                        <a:buFont typeface="Arial" panose="020B0604020202020204" pitchFamily="34" charset="0"/>
                        <a:buNone/>
                      </a:pPr>
                      <a:endParaRPr lang="en-IE" dirty="0"/>
                    </a:p>
                    <a:p>
                      <a:pPr marL="285750" indent="-285750">
                        <a:buFont typeface="Arial" panose="020B0604020202020204" pitchFamily="34" charset="0"/>
                        <a:buChar char="•"/>
                      </a:pPr>
                      <a:r>
                        <a:rPr lang="en-IE" dirty="0"/>
                        <a:t>Is there a lack of any facilities or services dedicated to tourists causing disruption or overcrowding</a:t>
                      </a:r>
                    </a:p>
                    <a:p>
                      <a:pPr marL="285750" indent="-285750">
                        <a:buFont typeface="Arial" panose="020B0604020202020204" pitchFamily="34" charset="0"/>
                        <a:buChar char="•"/>
                      </a:pPr>
                      <a:endParaRPr lang="en-IE" dirty="0"/>
                    </a:p>
                    <a:p>
                      <a:pPr marL="285750" indent="-285750">
                        <a:buFont typeface="Arial" panose="020B0604020202020204" pitchFamily="34" charset="0"/>
                        <a:buChar char="•"/>
                      </a:pPr>
                      <a:r>
                        <a:rPr lang="en-IE" dirty="0"/>
                        <a:t>Is there a low-level language barrier should a crisis occur frustrating tourists </a:t>
                      </a:r>
                    </a:p>
                  </a:txBody>
                  <a:tcPr/>
                </a:tc>
                <a:tc>
                  <a:txBody>
                    <a:bodyPr/>
                    <a:lstStyle/>
                    <a:p>
                      <a:pPr marL="285750" indent="-285750">
                        <a:buFont typeface="Arial" panose="020B0604020202020204" pitchFamily="34" charset="0"/>
                        <a:buChar char="•"/>
                      </a:pPr>
                      <a:r>
                        <a:rPr lang="en-IE" dirty="0"/>
                        <a:t>Check that each attraction, service, etc., have a </a:t>
                      </a:r>
                      <a:r>
                        <a:rPr lang="en-IE" b="1" dirty="0"/>
                        <a:t>health and safety check</a:t>
                      </a:r>
                      <a:r>
                        <a:rPr lang="en-IE" dirty="0"/>
                        <a:t>. That an expert has assessed them for possible breakdowns </a:t>
                      </a:r>
                    </a:p>
                    <a:p>
                      <a:pPr marL="0" indent="0">
                        <a:buFont typeface="Arial" panose="020B0604020202020204" pitchFamily="34" charset="0"/>
                        <a:buNone/>
                      </a:pPr>
                      <a:endParaRPr lang="en-IE" dirty="0"/>
                    </a:p>
                    <a:p>
                      <a:pPr marL="285750" indent="-285750">
                        <a:buFont typeface="Arial" panose="020B0604020202020204" pitchFamily="34" charset="0"/>
                        <a:buChar char="•"/>
                      </a:pPr>
                      <a:r>
                        <a:rPr lang="en-IE" dirty="0"/>
                        <a:t>Check if staff and destination representatives are able to </a:t>
                      </a:r>
                      <a:r>
                        <a:rPr lang="en-IE" b="1" dirty="0"/>
                        <a:t>communicate a potential crisis </a:t>
                      </a:r>
                      <a:r>
                        <a:rPr lang="en-IE" dirty="0"/>
                        <a:t>with tourists in a different way</a:t>
                      </a:r>
                    </a:p>
                    <a:p>
                      <a:pPr marL="0" indent="0">
                        <a:buFont typeface="Arial" panose="020B0604020202020204" pitchFamily="34" charset="0"/>
                        <a:buNone/>
                      </a:pPr>
                      <a:endParaRPr lang="en-IE" dirty="0"/>
                    </a:p>
                    <a:p>
                      <a:pPr marL="285750" indent="-285750">
                        <a:buFont typeface="Arial" panose="020B0604020202020204" pitchFamily="34" charset="0"/>
                        <a:buChar char="•"/>
                      </a:pPr>
                      <a:r>
                        <a:rPr lang="en-IE" dirty="0"/>
                        <a:t>Check that visitors have the </a:t>
                      </a:r>
                      <a:r>
                        <a:rPr lang="en-IE" b="1" dirty="0"/>
                        <a:t>facilities and support services they need to prevent problems </a:t>
                      </a:r>
                      <a:r>
                        <a:rPr lang="en-IE" dirty="0"/>
                        <a:t>e.g., plenty of parking</a:t>
                      </a:r>
                    </a:p>
                  </a:txBody>
                  <a:tcPr/>
                </a:tc>
                <a:tc>
                  <a:txBody>
                    <a:bodyPr/>
                    <a:lstStyle/>
                    <a:p>
                      <a:pPr marL="285750" indent="-285750">
                        <a:spcBef>
                          <a:spcPts val="1200"/>
                        </a:spcBef>
                        <a:buFont typeface="Arial" panose="020B0604020202020204" pitchFamily="34" charset="0"/>
                        <a:buChar char="•"/>
                      </a:pPr>
                      <a:r>
                        <a:rPr lang="en-IE" b="1" dirty="0"/>
                        <a:t>Get an expert to check, maintain and report the safety of attractions. </a:t>
                      </a:r>
                      <a:r>
                        <a:rPr lang="en-IE" b="0" dirty="0"/>
                        <a:t>Log breakdowns and repairs. </a:t>
                      </a:r>
                    </a:p>
                    <a:p>
                      <a:pPr marL="285750" indent="-285750">
                        <a:spcBef>
                          <a:spcPts val="1200"/>
                        </a:spcBef>
                        <a:buFont typeface="Arial" panose="020B0604020202020204" pitchFamily="34" charset="0"/>
                        <a:buChar char="•"/>
                      </a:pPr>
                      <a:r>
                        <a:rPr lang="en-IE" b="1" dirty="0"/>
                        <a:t>Make sure tourists have access to crisis information in different languages. </a:t>
                      </a:r>
                      <a:r>
                        <a:rPr lang="en-IE" dirty="0"/>
                        <a:t>Try to have one staff member able to speak a common language (e.g., English) or have access to language translators, a tourist crisis information kiosk.</a:t>
                      </a:r>
                    </a:p>
                    <a:p>
                      <a:pPr marL="285750" indent="-285750">
                        <a:spcBef>
                          <a:spcPts val="1200"/>
                        </a:spcBef>
                        <a:buFont typeface="Arial" panose="020B0604020202020204" pitchFamily="34" charset="0"/>
                        <a:buChar char="•"/>
                      </a:pPr>
                      <a:r>
                        <a:rPr lang="en-IE" b="1" dirty="0"/>
                        <a:t>Conduct an audit of the capacity of services and facilities versus demand and predicted visitor numbers.</a:t>
                      </a:r>
                      <a:r>
                        <a:rPr lang="en-IE" dirty="0"/>
                        <a:t> Provide what is needed, periodically assess the functionality of sites (e.g., parking sites), conduct satisfaction surveys, and check business customer service feedback. Develop a facilities and services plan to start with what needs to be addressed first. </a:t>
                      </a:r>
                    </a:p>
                  </a:txBody>
                  <a:tcPr/>
                </a:tc>
                <a:extLst>
                  <a:ext uri="{0D108BD9-81ED-4DB2-BD59-A6C34878D82A}">
                    <a16:rowId xmlns:a16="http://schemas.microsoft.com/office/drawing/2014/main" val="3917586425"/>
                  </a:ext>
                </a:extLst>
              </a:tr>
            </a:tbl>
          </a:graphicData>
        </a:graphic>
      </p:graphicFrame>
    </p:spTree>
    <p:extLst>
      <p:ext uri="{BB962C8B-B14F-4D97-AF65-F5344CB8AC3E}">
        <p14:creationId xmlns:p14="http://schemas.microsoft.com/office/powerpoint/2010/main" val="37594232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927164788"/>
              </p:ext>
            </p:extLst>
          </p:nvPr>
        </p:nvGraphicFramePr>
        <p:xfrm>
          <a:off x="239953" y="223832"/>
          <a:ext cx="11571047" cy="4060513"/>
        </p:xfrm>
        <a:graphic>
          <a:graphicData uri="http://schemas.openxmlformats.org/drawingml/2006/table">
            <a:tbl>
              <a:tblPr firstRow="1" bandRow="1">
                <a:tableStyleId>{5C22544A-7EE6-4342-B048-85BDC9FD1C3A}</a:tableStyleId>
              </a:tblPr>
              <a:tblGrid>
                <a:gridCol w="3604141">
                  <a:extLst>
                    <a:ext uri="{9D8B030D-6E8A-4147-A177-3AD203B41FA5}">
                      <a16:colId xmlns:a16="http://schemas.microsoft.com/office/drawing/2014/main" val="3584008144"/>
                    </a:ext>
                  </a:extLst>
                </a:gridCol>
                <a:gridCol w="7966906">
                  <a:extLst>
                    <a:ext uri="{9D8B030D-6E8A-4147-A177-3AD203B41FA5}">
                      <a16:colId xmlns:a16="http://schemas.microsoft.com/office/drawing/2014/main" val="2583777858"/>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2"/>
                        <a:tabLst/>
                        <a:defRPr/>
                      </a:pPr>
                      <a:r>
                        <a:rPr lang="en-IE" sz="2200" b="0" dirty="0">
                          <a:solidFill>
                            <a:schemeClr val="bg1"/>
                          </a:solidFill>
                        </a:rPr>
                        <a:t>Identify Regional Impacts &amp; Enhance Crisis Support Structure</a:t>
                      </a:r>
                      <a:endParaRPr lang="en-IE" sz="22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IE" sz="1800" b="0" kern="1200" dirty="0">
                          <a:solidFill>
                            <a:srgbClr val="4D4D4D"/>
                          </a:solidFill>
                          <a:latin typeface="+mn-lt"/>
                          <a:ea typeface="+mn-ea"/>
                          <a:cs typeface="+mn-cs"/>
                        </a:rPr>
                        <a:t>Identify the regional risks or crises by building a </a:t>
                      </a:r>
                      <a:r>
                        <a:rPr lang="en-IE" b="1" dirty="0">
                          <a:solidFill>
                            <a:srgbClr val="0070C0"/>
                          </a:solidFill>
                        </a:rPr>
                        <a:t>Regional Crisis Scenario </a:t>
                      </a:r>
                      <a:r>
                        <a:rPr lang="en-IE" sz="1800" b="0" kern="1200" dirty="0">
                          <a:solidFill>
                            <a:srgbClr val="4D4D4D"/>
                          </a:solidFill>
                          <a:latin typeface="+mn-lt"/>
                          <a:ea typeface="+mn-ea"/>
                          <a:cs typeface="+mn-cs"/>
                        </a:rPr>
                        <a:t>around a likely or unlikely to happen crisis</a:t>
                      </a:r>
                    </a:p>
                    <a:p>
                      <a:r>
                        <a:rPr lang="en-IE" sz="1800" b="0" i="1" kern="1200" dirty="0">
                          <a:solidFill>
                            <a:srgbClr val="4D4D4D"/>
                          </a:solidFill>
                          <a:latin typeface="+mn-lt"/>
                          <a:ea typeface="+mn-ea"/>
                          <a:cs typeface="+mn-cs"/>
                        </a:rPr>
                        <a:t>Now imagine the </a:t>
                      </a:r>
                      <a:r>
                        <a:rPr lang="en-IE" b="0" i="1" dirty="0">
                          <a:solidFill>
                            <a:srgbClr val="4D4D4D"/>
                          </a:solidFill>
                        </a:rPr>
                        <a:t>region is active in one of the crisis scenarios you’ve picked.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buFont typeface="Wingdings" panose="05000000000000000000" pitchFamily="2" charset="2"/>
                        <a:buChar char="v"/>
                      </a:pPr>
                      <a:r>
                        <a:rPr lang="en-GB" b="0" dirty="0">
                          <a:solidFill>
                            <a:srgbClr val="4D4D4D"/>
                          </a:solidFill>
                        </a:rPr>
                        <a:t>How would the tourism </a:t>
                      </a:r>
                      <a:r>
                        <a:rPr lang="en-GB" b="0" dirty="0">
                          <a:solidFill>
                            <a:srgbClr val="0070C0"/>
                          </a:solidFill>
                        </a:rPr>
                        <a:t>business/region </a:t>
                      </a:r>
                      <a:r>
                        <a:rPr lang="en-GB" b="0" dirty="0">
                          <a:solidFill>
                            <a:srgbClr val="4D4D4D"/>
                          </a:solidFill>
                        </a:rPr>
                        <a:t>be affected if a likely or unlike crisis were to happen? </a:t>
                      </a:r>
                    </a:p>
                    <a:p>
                      <a:pPr marL="342900" indent="-342900">
                        <a:buFont typeface="Wingdings" panose="05000000000000000000" pitchFamily="2" charset="2"/>
                        <a:buChar char="v"/>
                      </a:pPr>
                      <a:r>
                        <a:rPr lang="en-GB" b="0" dirty="0">
                          <a:solidFill>
                            <a:srgbClr val="4D4D4D"/>
                          </a:solidFill>
                        </a:rPr>
                        <a:t>What </a:t>
                      </a:r>
                      <a:r>
                        <a:rPr lang="en-GB" b="0" dirty="0">
                          <a:solidFill>
                            <a:srgbClr val="0070C0"/>
                          </a:solidFill>
                        </a:rPr>
                        <a:t>tourism businesses </a:t>
                      </a:r>
                      <a:r>
                        <a:rPr lang="en-GB" b="0" dirty="0">
                          <a:solidFill>
                            <a:srgbClr val="4D4D4D"/>
                          </a:solidFill>
                        </a:rPr>
                        <a:t>would be affected in the region and how would they be affected? </a:t>
                      </a:r>
                    </a:p>
                    <a:p>
                      <a:pPr marL="342900" indent="-342900">
                        <a:buFont typeface="Wingdings" panose="05000000000000000000" pitchFamily="2" charset="2"/>
                        <a:buChar char="v"/>
                      </a:pPr>
                      <a:r>
                        <a:rPr lang="en-GB" b="0" dirty="0">
                          <a:solidFill>
                            <a:srgbClr val="4D4D4D"/>
                          </a:solidFill>
                        </a:rPr>
                        <a:t>What </a:t>
                      </a:r>
                      <a:r>
                        <a:rPr lang="en-GB" b="0" dirty="0">
                          <a:solidFill>
                            <a:srgbClr val="0070C0"/>
                          </a:solidFill>
                        </a:rPr>
                        <a:t>other businesses </a:t>
                      </a:r>
                      <a:r>
                        <a:rPr lang="en-GB" sz="1800" b="0" kern="1200" dirty="0">
                          <a:solidFill>
                            <a:srgbClr val="4D4D4D"/>
                          </a:solidFill>
                          <a:latin typeface="+mn-lt"/>
                          <a:ea typeface="+mn-ea"/>
                          <a:cs typeface="+mn-cs"/>
                        </a:rPr>
                        <a:t>(not tourism) </a:t>
                      </a:r>
                      <a:r>
                        <a:rPr lang="en-GB" b="0" dirty="0">
                          <a:solidFill>
                            <a:srgbClr val="4D4D4D"/>
                          </a:solidFill>
                        </a:rPr>
                        <a:t>would be affected that could affect the tourism region? </a:t>
                      </a:r>
                      <a:endParaRPr lang="en-IE" b="0"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IE" sz="1800" b="0" kern="1200" dirty="0">
                          <a:solidFill>
                            <a:srgbClr val="4D4D4D"/>
                          </a:solidFill>
                          <a:latin typeface="+mn-lt"/>
                          <a:ea typeface="+mn-ea"/>
                          <a:cs typeface="+mn-cs"/>
                        </a:rPr>
                        <a:t>Identify the available regional </a:t>
                      </a:r>
                      <a:r>
                        <a:rPr lang="en-IE" sz="1800" b="1" kern="1200" dirty="0">
                          <a:solidFill>
                            <a:srgbClr val="0070C0"/>
                          </a:solidFill>
                          <a:latin typeface="+mn-lt"/>
                          <a:ea typeface="+mn-ea"/>
                          <a:cs typeface="+mn-cs"/>
                        </a:rPr>
                        <a:t>protection &amp; safety support structure </a:t>
                      </a:r>
                      <a:r>
                        <a:rPr lang="en-IE" sz="1800" b="0" i="1" kern="1200" dirty="0">
                          <a:solidFill>
                            <a:srgbClr val="4D4D4D"/>
                          </a:solidFill>
                          <a:latin typeface="+mn-lt"/>
                          <a:ea typeface="+mn-ea"/>
                          <a:cs typeface="+mn-cs"/>
                        </a:rPr>
                        <a:t>(e.g., emergency services, police)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342900" indent="-342900">
                        <a:buFont typeface="Wingdings" panose="05000000000000000000" pitchFamily="2" charset="2"/>
                        <a:buChar char="v"/>
                      </a:pPr>
                      <a:r>
                        <a:rPr lang="en-GB" sz="1800" b="0" kern="1200" dirty="0">
                          <a:solidFill>
                            <a:srgbClr val="4D4D4D"/>
                          </a:solidFill>
                          <a:latin typeface="+mn-lt"/>
                          <a:ea typeface="+mn-ea"/>
                          <a:cs typeface="+mn-cs"/>
                        </a:rPr>
                        <a:t>What businesses, organizations, and Government agencies could assist in </a:t>
                      </a:r>
                      <a:r>
                        <a:rPr lang="en-GB" sz="1800" b="0" kern="1200" dirty="0">
                          <a:solidFill>
                            <a:srgbClr val="0070C0"/>
                          </a:solidFill>
                          <a:latin typeface="+mn-lt"/>
                          <a:ea typeface="+mn-ea"/>
                          <a:cs typeface="+mn-cs"/>
                        </a:rPr>
                        <a:t>protecting and supporting </a:t>
                      </a:r>
                      <a:r>
                        <a:rPr lang="en-GB" sz="1800" b="0" kern="1200" dirty="0">
                          <a:solidFill>
                            <a:srgbClr val="4D4D4D"/>
                          </a:solidFill>
                          <a:latin typeface="+mn-lt"/>
                          <a:ea typeface="+mn-ea"/>
                          <a:cs typeface="+mn-cs"/>
                        </a:rPr>
                        <a:t>the tourism businesses/region? </a:t>
                      </a:r>
                    </a:p>
                    <a:p>
                      <a:pPr marL="342900" indent="-342900">
                        <a:buFont typeface="Wingdings" panose="05000000000000000000" pitchFamily="2" charset="2"/>
                        <a:buChar char="v"/>
                      </a:pPr>
                      <a:r>
                        <a:rPr lang="en-GB" sz="1800" b="0" kern="1200" dirty="0">
                          <a:solidFill>
                            <a:srgbClr val="4D4D4D"/>
                          </a:solidFill>
                          <a:latin typeface="+mn-lt"/>
                          <a:ea typeface="+mn-ea"/>
                          <a:cs typeface="+mn-cs"/>
                        </a:rPr>
                        <a:t>How can their support be </a:t>
                      </a:r>
                      <a:r>
                        <a:rPr lang="en-GB" sz="1800" b="0" kern="1200" dirty="0">
                          <a:solidFill>
                            <a:srgbClr val="0070C0"/>
                          </a:solidFill>
                          <a:latin typeface="+mn-lt"/>
                          <a:ea typeface="+mn-ea"/>
                          <a:cs typeface="+mn-cs"/>
                        </a:rPr>
                        <a:t>used or beneficial </a:t>
                      </a:r>
                      <a:r>
                        <a:rPr lang="en-GB" sz="1800" b="0" kern="1200" dirty="0">
                          <a:solidFill>
                            <a:srgbClr val="4D4D4D"/>
                          </a:solidFill>
                          <a:latin typeface="+mn-lt"/>
                          <a:ea typeface="+mn-ea"/>
                          <a:cs typeface="+mn-cs"/>
                        </a:rPr>
                        <a:t>to the crisis? </a:t>
                      </a:r>
                    </a:p>
                    <a:p>
                      <a:pPr marL="0" indent="0">
                        <a:buFont typeface="+mj-lt"/>
                        <a:buNone/>
                      </a:pPr>
                      <a:r>
                        <a:rPr lang="en-GB" sz="1800" b="1" i="1" kern="1200" dirty="0">
                          <a:solidFill>
                            <a:srgbClr val="0070C0"/>
                          </a:solidFill>
                          <a:latin typeface="+mn-lt"/>
                          <a:ea typeface="+mn-ea"/>
                          <a:cs typeface="+mn-cs"/>
                        </a:rPr>
                        <a:t>Note: </a:t>
                      </a:r>
                      <a:r>
                        <a:rPr lang="en-GB" sz="1800" b="0" i="1" kern="1200" dirty="0">
                          <a:solidFill>
                            <a:srgbClr val="0070C0"/>
                          </a:solidFill>
                          <a:latin typeface="+mn-lt"/>
                          <a:ea typeface="+mn-ea"/>
                          <a:cs typeface="+mn-cs"/>
                        </a:rPr>
                        <a:t>Remember a region should also consider an unlikely event so it may need to consider how it can update its support to assist managing this event</a:t>
                      </a:r>
                      <a:endParaRPr lang="en-IE" sz="1800" b="0" i="1" kern="1200" dirty="0">
                        <a:solidFill>
                          <a:srgbClr val="0070C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bl>
          </a:graphicData>
        </a:graphic>
      </p:graphicFrame>
      <p:graphicFrame>
        <p:nvGraphicFramePr>
          <p:cNvPr id="2" name="Table 7">
            <a:extLst>
              <a:ext uri="{FF2B5EF4-FFF2-40B4-BE49-F238E27FC236}">
                <a16:creationId xmlns:a16="http://schemas.microsoft.com/office/drawing/2014/main" id="{4F90C647-D1B7-8151-EA1B-9D51DB9A2E5E}"/>
              </a:ext>
            </a:extLst>
          </p:cNvPr>
          <p:cNvGraphicFramePr>
            <a:graphicFrameLocks noGrp="1"/>
          </p:cNvGraphicFramePr>
          <p:nvPr>
            <p:extLst>
              <p:ext uri="{D42A27DB-BD31-4B8C-83A1-F6EECF244321}">
                <p14:modId xmlns:p14="http://schemas.microsoft.com/office/powerpoint/2010/main" val="2257517903"/>
              </p:ext>
            </p:extLst>
          </p:nvPr>
        </p:nvGraphicFramePr>
        <p:xfrm>
          <a:off x="239953" y="4284345"/>
          <a:ext cx="11571047" cy="2048833"/>
        </p:xfrm>
        <a:graphic>
          <a:graphicData uri="http://schemas.openxmlformats.org/drawingml/2006/table">
            <a:tbl>
              <a:tblPr firstRow="1" bandRow="1">
                <a:tableStyleId>{5C22544A-7EE6-4342-B048-85BDC9FD1C3A}</a:tableStyleId>
              </a:tblPr>
              <a:tblGrid>
                <a:gridCol w="3604142">
                  <a:extLst>
                    <a:ext uri="{9D8B030D-6E8A-4147-A177-3AD203B41FA5}">
                      <a16:colId xmlns:a16="http://schemas.microsoft.com/office/drawing/2014/main" val="3584008144"/>
                    </a:ext>
                  </a:extLst>
                </a:gridCol>
                <a:gridCol w="7966905">
                  <a:extLst>
                    <a:ext uri="{9D8B030D-6E8A-4147-A177-3AD203B41FA5}">
                      <a16:colId xmlns:a16="http://schemas.microsoft.com/office/drawing/2014/main" val="2583777858"/>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3"/>
                        <a:tabLst/>
                        <a:defRPr/>
                      </a:pPr>
                      <a:r>
                        <a:rPr lang="en-IE" sz="2200" b="0" kern="1200" dirty="0">
                          <a:solidFill>
                            <a:schemeClr val="bg1"/>
                          </a:solidFill>
                          <a:latin typeface="+mn-lt"/>
                          <a:ea typeface="+mn-ea"/>
                          <a:cs typeface="+mn-cs"/>
                        </a:rPr>
                        <a:t>Identify Missing Regional &amp; Tourism Stakeholders Vulnerable to a Regional Crisis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86D6E"/>
                    </a:solidFill>
                  </a:tcPr>
                </a:tc>
                <a:extLst>
                  <a:ext uri="{0D108BD9-81ED-4DB2-BD59-A6C34878D82A}">
                    <a16:rowId xmlns:a16="http://schemas.microsoft.com/office/drawing/2014/main" val="3294244041"/>
                  </a:ext>
                </a:extLst>
              </a:tr>
              <a:tr h="585793">
                <a:tc>
                  <a:txBody>
                    <a:bodyPr/>
                    <a:lstStyle/>
                    <a:p>
                      <a:r>
                        <a:rPr lang="en-IE" sz="1800" b="0" kern="1200" dirty="0">
                          <a:solidFill>
                            <a:srgbClr val="4D4D4D"/>
                          </a:solidFill>
                          <a:latin typeface="+mn-lt"/>
                          <a:ea typeface="+mn-ea"/>
                          <a:cs typeface="+mn-cs"/>
                        </a:rPr>
                        <a:t>Identify the </a:t>
                      </a:r>
                      <a:r>
                        <a:rPr lang="en-IE" sz="1800" b="1" kern="1200" dirty="0">
                          <a:solidFill>
                            <a:srgbClr val="086D6E"/>
                          </a:solidFill>
                          <a:latin typeface="+mn-lt"/>
                          <a:ea typeface="+mn-ea"/>
                          <a:cs typeface="+mn-cs"/>
                        </a:rPr>
                        <a:t>Regional Stakeholders and Tourism Stakeholders </a:t>
                      </a:r>
                      <a:r>
                        <a:rPr lang="en-IE" sz="1800" b="0" kern="1200" dirty="0">
                          <a:solidFill>
                            <a:srgbClr val="4D4D4D"/>
                          </a:solidFill>
                          <a:latin typeface="+mn-lt"/>
                          <a:ea typeface="+mn-ea"/>
                          <a:cs typeface="+mn-cs"/>
                        </a:rPr>
                        <a:t>and decide who needs to be part of the Regional Tourism Crisis Management Team and Unit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Who are the </a:t>
                      </a:r>
                      <a:r>
                        <a:rPr lang="en-GB" sz="1800" b="0" kern="1200" dirty="0">
                          <a:solidFill>
                            <a:srgbClr val="086D6E"/>
                          </a:solidFill>
                          <a:latin typeface="+mn-lt"/>
                          <a:ea typeface="+mn-ea"/>
                          <a:cs typeface="+mn-cs"/>
                        </a:rPr>
                        <a:t>tourism stakeholders </a:t>
                      </a:r>
                      <a:r>
                        <a:rPr lang="en-GB" sz="1800" b="0" kern="1200" dirty="0">
                          <a:solidFill>
                            <a:srgbClr val="4D4D4D"/>
                          </a:solidFill>
                          <a:latin typeface="+mn-lt"/>
                          <a:ea typeface="+mn-ea"/>
                          <a:cs typeface="+mn-cs"/>
                        </a:rPr>
                        <a:t>at risk because of the crisis?</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Who are the </a:t>
                      </a:r>
                      <a:r>
                        <a:rPr lang="en-GB" sz="1800" b="0" kern="1200" dirty="0">
                          <a:solidFill>
                            <a:srgbClr val="086D6E"/>
                          </a:solidFill>
                          <a:latin typeface="+mn-lt"/>
                          <a:ea typeface="+mn-ea"/>
                          <a:cs typeface="+mn-cs"/>
                        </a:rPr>
                        <a:t>other stakeholders</a:t>
                      </a:r>
                      <a:r>
                        <a:rPr lang="en-GB" sz="1800" b="0" kern="1200" dirty="0">
                          <a:solidFill>
                            <a:srgbClr val="4D4D4D"/>
                          </a:solidFill>
                          <a:latin typeface="+mn-lt"/>
                          <a:ea typeface="+mn-ea"/>
                          <a:cs typeface="+mn-cs"/>
                        </a:rPr>
                        <a:t>, partners, and organizations who need to be involved in the tourism risk management process and crisis management unit? </a:t>
                      </a:r>
                    </a:p>
                    <a:p>
                      <a:r>
                        <a:rPr lang="en-GB" sz="1800" b="1" i="1" kern="1200" dirty="0">
                          <a:solidFill>
                            <a:srgbClr val="086D6E"/>
                          </a:solidFill>
                          <a:latin typeface="+mn-lt"/>
                          <a:ea typeface="+mn-ea"/>
                          <a:cs typeface="+mn-cs"/>
                        </a:rPr>
                        <a:t>Note: </a:t>
                      </a:r>
                      <a:r>
                        <a:rPr lang="en-GB" sz="1800" b="0" i="1" kern="1200" dirty="0">
                          <a:solidFill>
                            <a:srgbClr val="086D6E"/>
                          </a:solidFill>
                          <a:latin typeface="+mn-lt"/>
                          <a:ea typeface="+mn-ea"/>
                          <a:cs typeface="+mn-cs"/>
                        </a:rPr>
                        <a:t>Consider not just tourism businesses but individuals, groups, private agencies, organizations, support agencies, and Government agencies</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0116745"/>
                  </a:ext>
                </a:extLst>
              </a:tr>
            </a:tbl>
          </a:graphicData>
        </a:graphic>
      </p:graphicFrame>
    </p:spTree>
    <p:extLst>
      <p:ext uri="{BB962C8B-B14F-4D97-AF65-F5344CB8AC3E}">
        <p14:creationId xmlns:p14="http://schemas.microsoft.com/office/powerpoint/2010/main" val="6881573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5">
            <a:extLst>
              <a:ext uri="{FF2B5EF4-FFF2-40B4-BE49-F238E27FC236}">
                <a16:creationId xmlns:a16="http://schemas.microsoft.com/office/drawing/2014/main" id="{531FA359-A26A-D122-9B6D-9E93322E9035}"/>
              </a:ext>
            </a:extLst>
          </p:cNvPr>
          <p:cNvSpPr>
            <a:spLocks noGrp="1"/>
          </p:cNvSpPr>
          <p:nvPr>
            <p:ph type="body" sz="quarter" idx="18"/>
          </p:nvPr>
        </p:nvSpPr>
        <p:spPr>
          <a:xfrm>
            <a:off x="363877" y="929918"/>
            <a:ext cx="5798797" cy="3867704"/>
          </a:xfrm>
        </p:spPr>
        <p:txBody>
          <a:bodyPr>
            <a:noAutofit/>
          </a:bodyPr>
          <a:lstStyle/>
          <a:p>
            <a:pPr marL="0" indent="0">
              <a:lnSpc>
                <a:spcPct val="100000"/>
              </a:lnSpc>
              <a:spcBef>
                <a:spcPts val="0"/>
              </a:spcBef>
            </a:pPr>
            <a:r>
              <a:rPr lang="en-GB" sz="2200" dirty="0"/>
              <a:t>The Tourism Crisis Management Team (explained in Module 2) is a smaller representative group of the larger overall regional stakeholder group. It is made up of usually one individual that represents </a:t>
            </a:r>
            <a:r>
              <a:rPr lang="en-GB" sz="2200" b="0" kern="1200" dirty="0">
                <a:effectLst/>
                <a:latin typeface="+mn-lt"/>
                <a:ea typeface="+mn-ea"/>
                <a:cs typeface="+mn-cs"/>
              </a:rPr>
              <a:t>each stakeholder group. They are usually voted in or decided based on their expertise. They are higher level and often experts in the field. Their job is not to run or operate the Crisis Management </a:t>
            </a:r>
            <a:r>
              <a:rPr lang="en-GB" sz="2200" b="0" kern="1200" dirty="0" err="1">
                <a:effectLst/>
                <a:latin typeface="+mn-lt"/>
                <a:ea typeface="+mn-ea"/>
                <a:cs typeface="+mn-cs"/>
              </a:rPr>
              <a:t>Center</a:t>
            </a:r>
            <a:r>
              <a:rPr lang="en-GB" sz="2200" b="0" kern="1200" dirty="0">
                <a:effectLst/>
                <a:latin typeface="+mn-lt"/>
                <a:ea typeface="+mn-ea"/>
                <a:cs typeface="+mn-cs"/>
              </a:rPr>
              <a:t> but to manage it by providing strategic direction, experience, skills, knowledge, support, guidance, and advice so they can oversee the progress of the regional crisis. They focus their time and energy on sharing and making sure they make prompt strategic decisions when a region is in crisis. They are essentially driving the overall regional crisis management. </a:t>
            </a:r>
            <a:endParaRPr lang="en-IE" sz="2200" b="0" kern="1200" dirty="0">
              <a:latin typeface="+mn-lt"/>
              <a:ea typeface="+mn-ea"/>
              <a:cs typeface="+mn-cs"/>
            </a:endParaRPr>
          </a:p>
          <a:p>
            <a:pPr marL="0" indent="0">
              <a:lnSpc>
                <a:spcPct val="100000"/>
              </a:lnSpc>
              <a:spcBef>
                <a:spcPts val="0"/>
              </a:spcBef>
            </a:pPr>
            <a:endParaRPr lang="en-IE" sz="2200" b="1" dirty="0"/>
          </a:p>
        </p:txBody>
      </p:sp>
      <p:sp>
        <p:nvSpPr>
          <p:cNvPr id="9" name="Text Placeholder 4">
            <a:extLst>
              <a:ext uri="{FF2B5EF4-FFF2-40B4-BE49-F238E27FC236}">
                <a16:creationId xmlns:a16="http://schemas.microsoft.com/office/drawing/2014/main" id="{F9AE11FA-CF58-34FB-357D-6FD94F3D695B}"/>
              </a:ext>
            </a:extLst>
          </p:cNvPr>
          <p:cNvSpPr>
            <a:spLocks noGrp="1"/>
          </p:cNvSpPr>
          <p:nvPr>
            <p:ph type="body" sz="quarter" idx="16"/>
          </p:nvPr>
        </p:nvSpPr>
        <p:spPr>
          <a:xfrm>
            <a:off x="323850" y="228600"/>
            <a:ext cx="5981700" cy="582221"/>
          </a:xfrm>
        </p:spPr>
        <p:txBody>
          <a:bodyPr anchor="ctr">
            <a:normAutofit fontScale="70000" lnSpcReduction="20000"/>
          </a:bodyPr>
          <a:lstStyle/>
          <a:p>
            <a:r>
              <a:rPr lang="en-IE" dirty="0"/>
              <a:t>Tourism Crisis Management Team (TCMT)</a:t>
            </a:r>
          </a:p>
        </p:txBody>
      </p:sp>
      <p:pic>
        <p:nvPicPr>
          <p:cNvPr id="10" name="Picture 9" descr="A group of men sitting around a table looking at a computer&#10;&#10;Description automatically generated">
            <a:extLst>
              <a:ext uri="{FF2B5EF4-FFF2-40B4-BE49-F238E27FC236}">
                <a16:creationId xmlns:a16="http://schemas.microsoft.com/office/drawing/2014/main" id="{D67643E0-C4FD-1890-E279-4419F62F935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4114" r="2997"/>
          <a:stretch/>
        </p:blipFill>
        <p:spPr>
          <a:xfrm>
            <a:off x="6393202" y="1466849"/>
            <a:ext cx="5798797" cy="4165957"/>
          </a:xfrm>
          <a:prstGeom prst="rect">
            <a:avLst/>
          </a:prstGeom>
        </p:spPr>
      </p:pic>
    </p:spTree>
    <p:extLst>
      <p:ext uri="{BB962C8B-B14F-4D97-AF65-F5344CB8AC3E}">
        <p14:creationId xmlns:p14="http://schemas.microsoft.com/office/powerpoint/2010/main" val="360554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4051337717"/>
              </p:ext>
            </p:extLst>
          </p:nvPr>
        </p:nvGraphicFramePr>
        <p:xfrm>
          <a:off x="180974" y="145727"/>
          <a:ext cx="11715752" cy="6566546"/>
        </p:xfrm>
        <a:graphic>
          <a:graphicData uri="http://schemas.openxmlformats.org/drawingml/2006/table">
            <a:tbl>
              <a:tblPr firstRow="1" bandRow="1">
                <a:tableStyleId>{5C22544A-7EE6-4342-B048-85BDC9FD1C3A}</a:tableStyleId>
              </a:tblPr>
              <a:tblGrid>
                <a:gridCol w="3194373">
                  <a:extLst>
                    <a:ext uri="{9D8B030D-6E8A-4147-A177-3AD203B41FA5}">
                      <a16:colId xmlns:a16="http://schemas.microsoft.com/office/drawing/2014/main" val="3584008144"/>
                    </a:ext>
                  </a:extLst>
                </a:gridCol>
                <a:gridCol w="8521379">
                  <a:extLst>
                    <a:ext uri="{9D8B030D-6E8A-4147-A177-3AD203B41FA5}">
                      <a16:colId xmlns:a16="http://schemas.microsoft.com/office/drawing/2014/main" val="3971852123"/>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4"/>
                        <a:tabLst/>
                        <a:defRPr/>
                      </a:pPr>
                      <a:r>
                        <a:rPr lang="en-IE" sz="2200" b="0" kern="1200" dirty="0">
                          <a:solidFill>
                            <a:schemeClr val="bg1"/>
                          </a:solidFill>
                          <a:latin typeface="+mn-lt"/>
                          <a:ea typeface="+mn-ea"/>
                          <a:cs typeface="+mn-cs"/>
                        </a:rPr>
                        <a:t>Discuss How to Enhance Regional Stakeholder Ownership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002060"/>
                    </a:solidFill>
                  </a:tcPr>
                </a:tc>
                <a:tc hMerge="1">
                  <a:txBody>
                    <a:bodyPr/>
                    <a:lstStyle/>
                    <a:p>
                      <a:endParaRPr lang="en-IE"/>
                    </a:p>
                  </a:txBody>
                  <a:tcPr/>
                </a:tc>
                <a:extLst>
                  <a:ext uri="{0D108BD9-81ED-4DB2-BD59-A6C34878D82A}">
                    <a16:rowId xmlns:a16="http://schemas.microsoft.com/office/drawing/2014/main" val="3294244041"/>
                  </a:ext>
                </a:extLst>
              </a:tr>
              <a:tr h="585793">
                <a:tc>
                  <a:txBody>
                    <a:bodyPr/>
                    <a:lstStyle/>
                    <a:p>
                      <a:r>
                        <a:rPr lang="en-IE" sz="1800" b="0" kern="1200" dirty="0">
                          <a:solidFill>
                            <a:srgbClr val="4D4D4D"/>
                          </a:solidFill>
                          <a:latin typeface="+mn-lt"/>
                          <a:ea typeface="+mn-ea"/>
                          <a:cs typeface="+mn-cs"/>
                        </a:rPr>
                        <a:t>Promote </a:t>
                      </a:r>
                      <a:r>
                        <a:rPr lang="en-IE" sz="1800" b="1" kern="1200" dirty="0">
                          <a:solidFill>
                            <a:srgbClr val="086D6E"/>
                          </a:solidFill>
                          <a:latin typeface="+mn-lt"/>
                          <a:ea typeface="+mn-ea"/>
                          <a:cs typeface="+mn-cs"/>
                        </a:rPr>
                        <a:t>regional stakeholder ownership</a:t>
                      </a:r>
                      <a:r>
                        <a:rPr lang="en-IE" sz="1800" b="0" kern="1200" dirty="0">
                          <a:solidFill>
                            <a:srgbClr val="4D4D4D"/>
                          </a:solidFill>
                          <a:latin typeface="+mn-lt"/>
                          <a:ea typeface="+mn-ea"/>
                          <a:cs typeface="+mn-cs"/>
                        </a:rPr>
                        <a:t> through collaboration and consultation and form a </a:t>
                      </a:r>
                      <a:r>
                        <a:rPr lang="en-IE" sz="1800" b="1" kern="1200" dirty="0">
                          <a:solidFill>
                            <a:srgbClr val="086D6E"/>
                          </a:solidFill>
                          <a:latin typeface="+mn-lt"/>
                          <a:ea typeface="+mn-ea"/>
                          <a:cs typeface="+mn-cs"/>
                        </a:rPr>
                        <a:t>Crisis Management Group</a:t>
                      </a:r>
                      <a:r>
                        <a:rPr lang="en-IE" sz="1800" b="0" kern="1200" dirty="0">
                          <a:solidFill>
                            <a:srgbClr val="4D4D4D"/>
                          </a:solidFill>
                          <a:latin typeface="+mn-lt"/>
                          <a:ea typeface="+mn-ea"/>
                          <a:cs typeface="+mn-cs"/>
                        </a:rPr>
                        <a:t> and </a:t>
                      </a:r>
                      <a:r>
                        <a:rPr lang="en-IE" sz="1800" b="1" kern="1200" dirty="0">
                          <a:solidFill>
                            <a:srgbClr val="086D6E"/>
                          </a:solidFill>
                          <a:latin typeface="+mn-lt"/>
                          <a:ea typeface="+mn-ea"/>
                          <a:cs typeface="+mn-cs"/>
                        </a:rPr>
                        <a:t>Crisis Management </a:t>
                      </a:r>
                      <a:r>
                        <a:rPr lang="en-IE" sz="1800" b="1" kern="1200" dirty="0" err="1">
                          <a:solidFill>
                            <a:srgbClr val="086D6E"/>
                          </a:solidFill>
                          <a:latin typeface="+mn-lt"/>
                          <a:ea typeface="+mn-ea"/>
                          <a:cs typeface="+mn-cs"/>
                        </a:rPr>
                        <a:t>Center</a:t>
                      </a:r>
                      <a:endParaRPr lang="en-IE" sz="1800" b="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How can the region promote </a:t>
                      </a:r>
                      <a:r>
                        <a:rPr lang="en-GB" sz="1800" b="0" kern="1200" dirty="0">
                          <a:solidFill>
                            <a:srgbClr val="086D6E"/>
                          </a:solidFill>
                          <a:latin typeface="+mn-lt"/>
                          <a:ea typeface="+mn-ea"/>
                          <a:cs typeface="+mn-cs"/>
                        </a:rPr>
                        <a:t>understanding of and commitment </a:t>
                      </a:r>
                      <a:r>
                        <a:rPr lang="en-GB" sz="1800" b="0" kern="1200" dirty="0">
                          <a:solidFill>
                            <a:srgbClr val="4D4D4D"/>
                          </a:solidFill>
                          <a:latin typeface="+mn-lt"/>
                          <a:ea typeface="+mn-ea"/>
                          <a:cs typeface="+mn-cs"/>
                        </a:rPr>
                        <a:t>to the regional tourism risk and develop a Crisis Management Strategy and Plan at the government and community level? </a:t>
                      </a:r>
                      <a:r>
                        <a:rPr lang="en-GB" sz="1800" b="0" i="1" kern="1200" dirty="0">
                          <a:solidFill>
                            <a:srgbClr val="086D6E"/>
                          </a:solidFill>
                          <a:latin typeface="+mn-lt"/>
                          <a:ea typeface="+mn-ea"/>
                          <a:cs typeface="+mn-cs"/>
                        </a:rPr>
                        <a:t>e.g., regional town meetings, consultation with representatives from each stakeholder group e.g., one person representing the hotel sector.</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From the wider collective decide what individuals are going to represent each stakeholder group to form a </a:t>
                      </a:r>
                      <a:r>
                        <a:rPr lang="en-GB" sz="1800" b="0" kern="1200" dirty="0">
                          <a:solidFill>
                            <a:srgbClr val="086D6E"/>
                          </a:solidFill>
                          <a:latin typeface="+mn-lt"/>
                          <a:ea typeface="+mn-ea"/>
                          <a:cs typeface="+mn-cs"/>
                        </a:rPr>
                        <a:t>Tourism Crisis Management Team (TCMT). </a:t>
                      </a:r>
                      <a:r>
                        <a:rPr lang="en-GB" sz="1800" b="0" kern="1200" dirty="0">
                          <a:solidFill>
                            <a:srgbClr val="4D4D4D"/>
                          </a:solidFill>
                          <a:latin typeface="+mn-lt"/>
                          <a:ea typeface="+mn-ea"/>
                          <a:cs typeface="+mn-cs"/>
                        </a:rPr>
                        <a:t>A representative from this group will update wider regional stakeholders. </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Next decide what individuals are going to be part of the </a:t>
                      </a:r>
                      <a:r>
                        <a:rPr lang="en-GB" sz="1800" b="0" kern="1200" dirty="0">
                          <a:solidFill>
                            <a:srgbClr val="086D6E"/>
                          </a:solidFill>
                          <a:latin typeface="+mn-lt"/>
                          <a:ea typeface="+mn-ea"/>
                          <a:cs typeface="+mn-cs"/>
                        </a:rPr>
                        <a:t>Crisis Management Unit</a:t>
                      </a:r>
                      <a:endParaRPr lang="en-GB" sz="1800" b="0" kern="1200" dirty="0">
                        <a:solidFill>
                          <a:srgbClr val="4D4D4D"/>
                        </a:solidFill>
                        <a:latin typeface="+mn-lt"/>
                        <a:ea typeface="+mn-ea"/>
                        <a:cs typeface="+mn-cs"/>
                      </a:endParaRPr>
                    </a:p>
                    <a:p>
                      <a:pPr marL="285750" indent="-285750">
                        <a:buFont typeface="Wingdings" panose="05000000000000000000" pitchFamily="2" charset="2"/>
                        <a:buChar char="v"/>
                      </a:pPr>
                      <a:r>
                        <a:rPr lang="en-GB" sz="1800" b="0" kern="1200" dirty="0">
                          <a:solidFill>
                            <a:srgbClr val="4D4D4D"/>
                          </a:solidFill>
                          <a:latin typeface="+mn-lt"/>
                          <a:ea typeface="+mn-ea"/>
                          <a:cs typeface="+mn-cs"/>
                        </a:rPr>
                        <a:t>Then decide who is going to be the </a:t>
                      </a:r>
                      <a:r>
                        <a:rPr lang="en-GB" sz="1800" b="0" kern="1200" dirty="0">
                          <a:solidFill>
                            <a:srgbClr val="086D6E"/>
                          </a:solidFill>
                          <a:latin typeface="+mn-lt"/>
                          <a:ea typeface="+mn-ea"/>
                          <a:cs typeface="+mn-cs"/>
                        </a:rPr>
                        <a:t>Crisis Management </a:t>
                      </a:r>
                      <a:r>
                        <a:rPr lang="en-GB" sz="1800" b="0" kern="1200" dirty="0" err="1">
                          <a:solidFill>
                            <a:srgbClr val="086D6E"/>
                          </a:solidFill>
                          <a:latin typeface="+mn-lt"/>
                          <a:ea typeface="+mn-ea"/>
                          <a:cs typeface="+mn-cs"/>
                        </a:rPr>
                        <a:t>Center</a:t>
                      </a:r>
                      <a:r>
                        <a:rPr lang="en-GB" sz="1800" b="0" kern="1200" dirty="0">
                          <a:solidFill>
                            <a:srgbClr val="086D6E"/>
                          </a:solidFill>
                          <a:latin typeface="+mn-lt"/>
                          <a:ea typeface="+mn-ea"/>
                          <a:cs typeface="+mn-cs"/>
                        </a:rPr>
                        <a:t> Manager*</a:t>
                      </a:r>
                      <a:r>
                        <a:rPr lang="en-GB" sz="1800" b="0" kern="1200" dirty="0">
                          <a:solidFill>
                            <a:srgbClr val="4D4D4D"/>
                          </a:solidFill>
                          <a:latin typeface="+mn-lt"/>
                          <a:ea typeface="+mn-ea"/>
                          <a:cs typeface="+mn-cs"/>
                        </a:rPr>
                        <a:t>. </a:t>
                      </a:r>
                    </a:p>
                    <a:p>
                      <a:pPr marL="0" indent="0">
                        <a:buFont typeface="Wingdings" panose="05000000000000000000" pitchFamily="2" charset="2"/>
                        <a:buNone/>
                      </a:pPr>
                      <a:endParaRPr lang="en-GB" sz="1800" b="1" i="0" kern="1200" dirty="0">
                        <a:solidFill>
                          <a:srgbClr val="086D6E"/>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800" b="1" i="1" kern="1200" dirty="0">
                          <a:solidFill>
                            <a:srgbClr val="086D6E"/>
                          </a:solidFill>
                          <a:effectLst/>
                          <a:latin typeface="+mn-lt"/>
                          <a:ea typeface="+mn-ea"/>
                          <a:cs typeface="+mn-cs"/>
                        </a:rPr>
                        <a:t>Note: </a:t>
                      </a:r>
                      <a:r>
                        <a:rPr lang="en-GB" sz="1800" b="0" i="1" kern="1200" dirty="0">
                          <a:solidFill>
                            <a:srgbClr val="086D6E"/>
                          </a:solidFill>
                          <a:effectLst/>
                          <a:latin typeface="+mn-lt"/>
                          <a:ea typeface="+mn-ea"/>
                          <a:cs typeface="+mn-cs"/>
                        </a:rPr>
                        <a:t>Learn more about </a:t>
                      </a:r>
                      <a:r>
                        <a:rPr lang="en-GB" sz="1800" b="0" i="1" kern="1200" dirty="0">
                          <a:solidFill>
                            <a:schemeClr val="dk1"/>
                          </a:solidFill>
                          <a:effectLst/>
                          <a:latin typeface="+mn-lt"/>
                          <a:ea typeface="+mn-ea"/>
                          <a:cs typeface="+mn-cs"/>
                        </a:rPr>
                        <a:t>The Crisis Management Team in Module 2 </a:t>
                      </a:r>
                    </a:p>
                    <a:p>
                      <a:pPr marL="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GB" sz="1800" b="0" i="1" kern="1200" dirty="0">
                          <a:solidFill>
                            <a:schemeClr val="dk1"/>
                          </a:solidFill>
                          <a:effectLst/>
                          <a:latin typeface="+mn-lt"/>
                          <a:ea typeface="+mn-ea"/>
                          <a:cs typeface="+mn-cs"/>
                        </a:rPr>
                        <a:t>The Crisis Management </a:t>
                      </a:r>
                      <a:r>
                        <a:rPr lang="en-GB" sz="1800" b="0" i="1" kern="1200" dirty="0" err="1">
                          <a:solidFill>
                            <a:schemeClr val="dk1"/>
                          </a:solidFill>
                          <a:effectLst/>
                          <a:latin typeface="+mn-lt"/>
                          <a:ea typeface="+mn-ea"/>
                          <a:cs typeface="+mn-cs"/>
                        </a:rPr>
                        <a:t>Center</a:t>
                      </a:r>
                      <a:r>
                        <a:rPr lang="en-GB" sz="1800" b="0" i="1" kern="1200" dirty="0">
                          <a:solidFill>
                            <a:schemeClr val="dk1"/>
                          </a:solidFill>
                          <a:effectLst/>
                          <a:latin typeface="+mn-lt"/>
                          <a:ea typeface="+mn-ea"/>
                          <a:cs typeface="+mn-cs"/>
                        </a:rPr>
                        <a:t> Manager is the point of contact and liaises regularly with the Crisis Management Steering Committee and Team. </a:t>
                      </a:r>
                      <a:endParaRPr lang="en-IE" sz="1800" b="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40116745"/>
                  </a:ext>
                </a:extLst>
              </a:tr>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5"/>
                        <a:tabLst/>
                        <a:defRPr/>
                      </a:pPr>
                      <a:r>
                        <a:rPr lang="en-IE" sz="2200" b="0" dirty="0">
                          <a:solidFill>
                            <a:schemeClr val="bg1"/>
                          </a:solidFill>
                        </a:rPr>
                        <a:t>Review the Tourism Crisis Management Team (TCMT)</a:t>
                      </a:r>
                      <a:endParaRPr lang="en-IE" sz="2200" b="1" kern="1200" dirty="0">
                        <a:solidFill>
                          <a:srgbClr val="086D6E"/>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a:p>
                  </a:txBody>
                  <a:tcPr/>
                </a:tc>
                <a:extLst>
                  <a:ext uri="{0D108BD9-81ED-4DB2-BD59-A6C34878D82A}">
                    <a16:rowId xmlns:a16="http://schemas.microsoft.com/office/drawing/2014/main" val="738545501"/>
                  </a:ext>
                </a:extLst>
              </a:tr>
              <a:tr h="585793">
                <a:tc>
                  <a:txBody>
                    <a:bodyPr/>
                    <a:lstStyle/>
                    <a:p>
                      <a:r>
                        <a:rPr lang="en-IE" b="0" dirty="0">
                          <a:solidFill>
                            <a:srgbClr val="4D4D4D"/>
                          </a:solidFill>
                        </a:rPr>
                        <a:t>Consider </a:t>
                      </a:r>
                      <a:r>
                        <a:rPr lang="en-IE" b="1" dirty="0">
                          <a:solidFill>
                            <a:srgbClr val="7A547C"/>
                          </a:solidFill>
                        </a:rPr>
                        <a:t>who else is needed</a:t>
                      </a:r>
                      <a:r>
                        <a:rPr lang="en-IE" b="0" dirty="0">
                          <a:solidFill>
                            <a:srgbClr val="4D4D4D"/>
                          </a:solidFill>
                        </a:rPr>
                        <a:t> on the Crisis Management Team (TCMT)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Who else could be represented on the crisis planning committee or crisis management Team? </a:t>
                      </a:r>
                      <a:r>
                        <a:rPr lang="en-GB" sz="1800" b="0" i="1" kern="1200" dirty="0">
                          <a:solidFill>
                            <a:srgbClr val="7A547C"/>
                          </a:solidFill>
                          <a:latin typeface="+mn-lt"/>
                          <a:ea typeface="+mn-ea"/>
                          <a:cs typeface="+mn-cs"/>
                        </a:rPr>
                        <a:t>e.g., does it have a representative from each key area of the regional social, economic, environmental, and tourism system</a:t>
                      </a:r>
                    </a:p>
                    <a:p>
                      <a:pPr marL="285750" indent="-285750">
                        <a:buFont typeface="Wingdings" panose="05000000000000000000" pitchFamily="2" charset="2"/>
                        <a:buChar char="v"/>
                      </a:pPr>
                      <a:r>
                        <a:rPr lang="en-GB" sz="1800" b="0" i="1" kern="1200" dirty="0">
                          <a:solidFill>
                            <a:srgbClr val="7A547C"/>
                          </a:solidFill>
                          <a:latin typeface="+mn-lt"/>
                          <a:ea typeface="+mn-ea"/>
                          <a:cs typeface="+mn-cs"/>
                        </a:rPr>
                        <a:t>What can he/she/they contribute to the planning process? Someone from planning, environmental sustainability, emergency responses, weather, and crisis experts? (See Module 2 for a full list of whom a region should have as part of its TCMT)</a:t>
                      </a:r>
                      <a:endParaRPr lang="en-IE" b="0" dirty="0">
                        <a:solidFill>
                          <a:srgbClr val="4D4D4D"/>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3875"/>
                  </a:ext>
                </a:extLst>
              </a:tr>
            </a:tbl>
          </a:graphicData>
        </a:graphic>
      </p:graphicFrame>
    </p:spTree>
    <p:extLst>
      <p:ext uri="{BB962C8B-B14F-4D97-AF65-F5344CB8AC3E}">
        <p14:creationId xmlns:p14="http://schemas.microsoft.com/office/powerpoint/2010/main" val="10994885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3483346321"/>
              </p:ext>
            </p:extLst>
          </p:nvPr>
        </p:nvGraphicFramePr>
        <p:xfrm>
          <a:off x="266700" y="357665"/>
          <a:ext cx="11739204" cy="5432113"/>
        </p:xfrm>
        <a:graphic>
          <a:graphicData uri="http://schemas.openxmlformats.org/drawingml/2006/table">
            <a:tbl>
              <a:tblPr firstRow="1" bandRow="1">
                <a:tableStyleId>{5C22544A-7EE6-4342-B048-85BDC9FD1C3A}</a:tableStyleId>
              </a:tblPr>
              <a:tblGrid>
                <a:gridCol w="3257550">
                  <a:extLst>
                    <a:ext uri="{9D8B030D-6E8A-4147-A177-3AD203B41FA5}">
                      <a16:colId xmlns:a16="http://schemas.microsoft.com/office/drawing/2014/main" val="3584008144"/>
                    </a:ext>
                  </a:extLst>
                </a:gridCol>
                <a:gridCol w="8481654">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6"/>
                        <a:tabLst/>
                        <a:defRPr/>
                      </a:pPr>
                      <a:r>
                        <a:rPr lang="en-IE" sz="2400" b="0" dirty="0">
                          <a:solidFill>
                            <a:schemeClr val="bg1"/>
                          </a:solidFill>
                        </a:rPr>
                        <a:t>Identify the Health and Safety Measures that Need to be Put in Place</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GB" sz="1800" b="0" kern="1200" dirty="0">
                          <a:solidFill>
                            <a:srgbClr val="4D4D4D"/>
                          </a:solidFill>
                          <a:latin typeface="+mn-lt"/>
                          <a:ea typeface="+mn-ea"/>
                          <a:cs typeface="+mn-cs"/>
                        </a:rPr>
                        <a:t>Outline the </a:t>
                      </a:r>
                      <a:r>
                        <a:rPr lang="en-GB" sz="1800" b="1" kern="1200" dirty="0">
                          <a:solidFill>
                            <a:srgbClr val="F27954"/>
                          </a:solidFill>
                          <a:latin typeface="+mn-lt"/>
                          <a:ea typeface="+mn-ea"/>
                          <a:cs typeface="+mn-cs"/>
                        </a:rPr>
                        <a:t>Occupational Health and Safety laws </a:t>
                      </a:r>
                      <a:r>
                        <a:rPr lang="en-GB" sz="1800" b="0" kern="1200" dirty="0">
                          <a:solidFill>
                            <a:srgbClr val="4D4D4D"/>
                          </a:solidFill>
                          <a:latin typeface="+mn-lt"/>
                          <a:ea typeface="+mn-ea"/>
                          <a:cs typeface="+mn-cs"/>
                        </a:rPr>
                        <a:t>relevant a tourism business and region. </a:t>
                      </a:r>
                    </a:p>
                    <a:p>
                      <a:endParaRPr lang="en-GB" sz="1800" b="0" kern="1200" dirty="0">
                        <a:solidFill>
                          <a:srgbClr val="4D4D4D"/>
                        </a:solidFill>
                        <a:latin typeface="+mn-lt"/>
                        <a:ea typeface="+mn-ea"/>
                        <a:cs typeface="+mn-cs"/>
                      </a:endParaRPr>
                    </a:p>
                    <a:p>
                      <a:r>
                        <a:rPr lang="en-GB" sz="1800" b="0" i="1" kern="1200" dirty="0">
                          <a:solidFill>
                            <a:srgbClr val="F27954"/>
                          </a:solidFill>
                          <a:latin typeface="+mn-lt"/>
                          <a:ea typeface="+mn-ea"/>
                          <a:cs typeface="+mn-cs"/>
                        </a:rPr>
                        <a:t>For this exercise, you can choose one tourism business as an example in the region. e.g., hotel, restaurant, or activity provider</a:t>
                      </a:r>
                      <a:endParaRPr lang="en-IE" sz="1800" b="0" i="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Discuss or consider if Occupational Health and Safety Laws are adequate in tourism businesses to ensure the continuity of business operations and the safety of visitors in the region. If not, what measures can be taken for improvement? </a:t>
                      </a:r>
                      <a:r>
                        <a:rPr lang="en-GB" sz="1800" b="0" i="1" kern="1200" dirty="0">
                          <a:solidFill>
                            <a:srgbClr val="F27954"/>
                          </a:solidFill>
                          <a:latin typeface="+mn-lt"/>
                          <a:ea typeface="+mn-ea"/>
                          <a:cs typeface="+mn-cs"/>
                        </a:rPr>
                        <a:t>Read </a:t>
                      </a:r>
                      <a:r>
                        <a:rPr lang="en-GB" sz="1800" b="0" i="1" kern="1200" dirty="0">
                          <a:solidFill>
                            <a:srgbClr val="F27954"/>
                          </a:solidFill>
                          <a:latin typeface="+mn-lt"/>
                          <a:ea typeface="+mn-ea"/>
                          <a:cs typeface="+mn-cs"/>
                          <a:hlinkClick r:id="rId2">
                            <a:extLst>
                              <a:ext uri="{A12FA001-AC4F-418D-AE19-62706E023703}">
                                <ahyp:hlinkClr xmlns:ahyp="http://schemas.microsoft.com/office/drawing/2018/hyperlinkcolor" val="tx"/>
                              </a:ext>
                            </a:extLst>
                          </a:hlinkClick>
                        </a:rPr>
                        <a:t>Occupational Health and Safety for Tourism Businesses </a:t>
                      </a:r>
                      <a:r>
                        <a:rPr lang="en-GB" sz="1800" b="0" i="1" kern="1200" dirty="0">
                          <a:solidFill>
                            <a:srgbClr val="F27954"/>
                          </a:solidFill>
                          <a:latin typeface="+mn-lt"/>
                          <a:ea typeface="+mn-ea"/>
                          <a:cs typeface="+mn-cs"/>
                        </a:rPr>
                        <a:t>and </a:t>
                      </a:r>
                      <a:r>
                        <a:rPr lang="en-GB" sz="1800" b="0" i="1" kern="1200" dirty="0">
                          <a:solidFill>
                            <a:srgbClr val="F27954"/>
                          </a:solidFill>
                          <a:latin typeface="+mn-lt"/>
                          <a:ea typeface="+mn-ea"/>
                          <a:cs typeface="+mn-cs"/>
                          <a:hlinkClick r:id="rId3">
                            <a:extLst>
                              <a:ext uri="{A12FA001-AC4F-418D-AE19-62706E023703}">
                                <ahyp:hlinkClr xmlns:ahyp="http://schemas.microsoft.com/office/drawing/2018/hyperlinkcolor" val="tx"/>
                              </a:ext>
                            </a:extLst>
                          </a:hlinkClick>
                        </a:rPr>
                        <a:t>Health and Safety Guide for Small Tourism Businesses Ireland</a:t>
                      </a:r>
                      <a:endParaRPr lang="en-GB" sz="1800" b="0" i="1" kern="1200" dirty="0">
                        <a:solidFill>
                          <a:srgbClr val="F27954"/>
                        </a:solidFill>
                        <a:latin typeface="+mn-lt"/>
                        <a:ea typeface="+mn-ea"/>
                        <a:cs typeface="+mn-cs"/>
                      </a:endParaRPr>
                    </a:p>
                    <a:p>
                      <a:pPr marL="285750" indent="-285750">
                        <a:buFont typeface="Wingdings" panose="05000000000000000000" pitchFamily="2" charset="2"/>
                        <a:buChar char="v"/>
                      </a:pPr>
                      <a:r>
                        <a:rPr lang="en-GB" sz="1800" b="0" kern="1200" dirty="0">
                          <a:solidFill>
                            <a:srgbClr val="4D4D4D"/>
                          </a:solidFill>
                          <a:latin typeface="+mn-lt"/>
                          <a:ea typeface="+mn-ea"/>
                          <a:cs typeface="+mn-cs"/>
                        </a:rPr>
                        <a:t>Then assess if the region has health and safety laws in place. If not, what measures can be taken for improvement? </a:t>
                      </a:r>
                      <a:r>
                        <a:rPr lang="en-GB" sz="1800" b="0" i="1" kern="1200" dirty="0">
                          <a:solidFill>
                            <a:srgbClr val="F27954"/>
                          </a:solidFill>
                          <a:latin typeface="+mn-lt"/>
                          <a:ea typeface="+mn-ea"/>
                          <a:cs typeface="+mn-cs"/>
                        </a:rPr>
                        <a:t>Read how </a:t>
                      </a:r>
                      <a:r>
                        <a:rPr lang="en-GB" sz="1800" b="0" i="1" kern="1200" dirty="0">
                          <a:solidFill>
                            <a:srgbClr val="F27954"/>
                          </a:solidFill>
                          <a:latin typeface="+mn-lt"/>
                          <a:ea typeface="+mn-ea"/>
                          <a:cs typeface="+mn-cs"/>
                          <a:hlinkClick r:id="rId4">
                            <a:extLst>
                              <a:ext uri="{A12FA001-AC4F-418D-AE19-62706E023703}">
                                <ahyp:hlinkClr xmlns:ahyp="http://schemas.microsoft.com/office/drawing/2018/hyperlinkcolor" val="tx"/>
                              </a:ext>
                            </a:extLst>
                          </a:hlinkClick>
                        </a:rPr>
                        <a:t>Health and Safety in Killarney, Ireland</a:t>
                      </a:r>
                      <a:r>
                        <a:rPr lang="en-GB" sz="1800" b="0" i="1" kern="1200" dirty="0">
                          <a:solidFill>
                            <a:srgbClr val="F27954"/>
                          </a:solidFill>
                          <a:latin typeface="+mn-lt"/>
                          <a:ea typeface="+mn-ea"/>
                          <a:cs typeface="+mn-cs"/>
                        </a:rPr>
                        <a:t> make sure their health and safety laws are maintained. </a:t>
                      </a:r>
                      <a:endParaRPr lang="en-IE" sz="1800" b="0" i="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89978654"/>
                  </a:ext>
                </a:extLst>
              </a:tr>
              <a:tr h="585793">
                <a:tc>
                  <a:txBody>
                    <a:bodyPr/>
                    <a:lstStyle/>
                    <a:p>
                      <a:r>
                        <a:rPr lang="en-IE" sz="1800" b="0" kern="1200" dirty="0">
                          <a:solidFill>
                            <a:srgbClr val="4D4D4D"/>
                          </a:solidFill>
                          <a:latin typeface="+mn-lt"/>
                          <a:ea typeface="+mn-ea"/>
                          <a:cs typeface="+mn-cs"/>
                        </a:rPr>
                        <a:t>Identify</a:t>
                      </a:r>
                      <a:r>
                        <a:rPr lang="en-IE" sz="1800" b="1" kern="1200" dirty="0">
                          <a:solidFill>
                            <a:srgbClr val="F27954"/>
                          </a:solidFill>
                          <a:latin typeface="+mn-lt"/>
                          <a:ea typeface="+mn-ea"/>
                          <a:cs typeface="+mn-cs"/>
                        </a:rPr>
                        <a:t> Standard Operating Procedures or Emergency Plans</a:t>
                      </a:r>
                    </a:p>
                    <a:p>
                      <a:endParaRPr lang="en-IE" sz="1800" b="1" kern="1200" dirty="0">
                        <a:solidFill>
                          <a:srgbClr val="F27954"/>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1" kern="1200" dirty="0">
                          <a:solidFill>
                            <a:srgbClr val="F27954"/>
                          </a:solidFill>
                          <a:latin typeface="+mn-lt"/>
                          <a:ea typeface="+mn-ea"/>
                          <a:cs typeface="+mn-cs"/>
                        </a:rPr>
                        <a:t>For this exercise, continue working on the same tourism business as in the previous exercise. </a:t>
                      </a:r>
                      <a:endParaRPr lang="en-IE" sz="1800" b="0" i="1" kern="1200" dirty="0">
                        <a:solidFill>
                          <a:srgbClr val="F27954"/>
                        </a:solidFill>
                        <a:latin typeface="+mn-lt"/>
                        <a:ea typeface="+mn-ea"/>
                        <a:cs typeface="+mn-cs"/>
                      </a:endParaRPr>
                    </a:p>
                    <a:p>
                      <a:endParaRPr lang="en-IE" sz="1800" b="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0" kern="1200" dirty="0">
                          <a:solidFill>
                            <a:srgbClr val="4D4D4D"/>
                          </a:solidFill>
                          <a:latin typeface="+mn-lt"/>
                          <a:ea typeface="+mn-ea"/>
                          <a:cs typeface="+mn-cs"/>
                        </a:rPr>
                        <a:t>Outline the business’s </a:t>
                      </a:r>
                      <a:r>
                        <a:rPr lang="en-GB" sz="1800" b="1" kern="1200" dirty="0">
                          <a:solidFill>
                            <a:srgbClr val="F27954"/>
                          </a:solidFill>
                          <a:latin typeface="+mn-lt"/>
                          <a:ea typeface="+mn-ea"/>
                          <a:cs typeface="+mn-cs"/>
                        </a:rPr>
                        <a:t>Standard Operating Procedure </a:t>
                      </a:r>
                      <a:r>
                        <a:rPr lang="en-GB" sz="1800" b="0" kern="1200" dirty="0">
                          <a:solidFill>
                            <a:srgbClr val="4D4D4D"/>
                          </a:solidFill>
                          <a:latin typeface="+mn-lt"/>
                          <a:ea typeface="+mn-ea"/>
                          <a:cs typeface="+mn-cs"/>
                        </a:rPr>
                        <a:t>or </a:t>
                      </a:r>
                      <a:r>
                        <a:rPr lang="en-GB" sz="1800" b="1" kern="1200" dirty="0">
                          <a:solidFill>
                            <a:srgbClr val="F27954"/>
                          </a:solidFill>
                          <a:latin typeface="+mn-lt"/>
                          <a:ea typeface="+mn-ea"/>
                          <a:cs typeface="+mn-cs"/>
                        </a:rPr>
                        <a:t>Emergency Plans</a:t>
                      </a:r>
                      <a:r>
                        <a:rPr lang="en-GB" sz="1800" b="0" kern="1200" dirty="0">
                          <a:solidFill>
                            <a:srgbClr val="4D4D4D"/>
                          </a:solidFill>
                          <a:latin typeface="+mn-lt"/>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0" kern="1200" dirty="0">
                          <a:solidFill>
                            <a:srgbClr val="4D4D4D"/>
                          </a:solidFill>
                          <a:latin typeface="+mn-lt"/>
                          <a:ea typeface="+mn-ea"/>
                          <a:cs typeface="+mn-cs"/>
                        </a:rPr>
                        <a:t>Does the business ensure its continuity and protect visitors? Are the emergency plans adequate? Can it improve its procedures?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0" kern="1200" dirty="0">
                          <a:solidFill>
                            <a:srgbClr val="4D4D4D"/>
                          </a:solidFill>
                          <a:latin typeface="+mn-lt"/>
                          <a:ea typeface="+mn-ea"/>
                          <a:cs typeface="+mn-cs"/>
                        </a:rPr>
                        <a:t>Does the business have a </a:t>
                      </a:r>
                      <a:r>
                        <a:rPr lang="en-GB" sz="1800" b="1" kern="1200" dirty="0">
                          <a:solidFill>
                            <a:srgbClr val="F27954"/>
                          </a:solidFill>
                          <a:latin typeface="+mn-lt"/>
                          <a:ea typeface="+mn-ea"/>
                          <a:cs typeface="+mn-cs"/>
                        </a:rPr>
                        <a:t>Safety Statement</a:t>
                      </a:r>
                      <a:r>
                        <a:rPr lang="en-GB" sz="1800" b="0" kern="1200" dirty="0">
                          <a:solidFill>
                            <a:srgbClr val="4D4D4D"/>
                          </a:solidFill>
                          <a:latin typeface="+mn-lt"/>
                          <a:ea typeface="+mn-ea"/>
                          <a:cs typeface="+mn-cs"/>
                        </a:rPr>
                        <a:t>? If not what could it potentially look like?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0" kern="1200" dirty="0">
                          <a:solidFill>
                            <a:srgbClr val="4D4D4D"/>
                          </a:solidFill>
                          <a:latin typeface="+mn-lt"/>
                          <a:ea typeface="+mn-ea"/>
                          <a:cs typeface="+mn-cs"/>
                        </a:rPr>
                        <a:t>Does the business or region have a </a:t>
                      </a:r>
                      <a:r>
                        <a:rPr lang="en-GB" sz="1800" b="1" kern="1200" dirty="0">
                          <a:solidFill>
                            <a:srgbClr val="F27954"/>
                          </a:solidFill>
                          <a:latin typeface="+mn-lt"/>
                          <a:ea typeface="+mn-ea"/>
                          <a:cs typeface="+mn-cs"/>
                        </a:rPr>
                        <a:t>Risk Assessment Form </a:t>
                      </a:r>
                      <a:r>
                        <a:rPr lang="en-GB" sz="1800" b="0" kern="1200" dirty="0">
                          <a:solidFill>
                            <a:srgbClr val="4D4D4D"/>
                          </a:solidFill>
                          <a:latin typeface="+mn-lt"/>
                          <a:ea typeface="+mn-ea"/>
                          <a:cs typeface="+mn-cs"/>
                        </a:rPr>
                        <a:t>if not what could it look like?</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bl>
          </a:graphicData>
        </a:graphic>
      </p:graphicFrame>
    </p:spTree>
    <p:extLst>
      <p:ext uri="{BB962C8B-B14F-4D97-AF65-F5344CB8AC3E}">
        <p14:creationId xmlns:p14="http://schemas.microsoft.com/office/powerpoint/2010/main" val="1861259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724D7CB0-A666-6E27-6CED-81D9925D5E21}"/>
              </a:ext>
            </a:extLst>
          </p:cNvPr>
          <p:cNvGraphicFramePr>
            <a:graphicFrameLocks noGrp="1"/>
          </p:cNvGraphicFramePr>
          <p:nvPr/>
        </p:nvGraphicFramePr>
        <p:xfrm>
          <a:off x="30956" y="1163949"/>
          <a:ext cx="12192001" cy="5638122"/>
        </p:xfrm>
        <a:graphic>
          <a:graphicData uri="http://schemas.openxmlformats.org/drawingml/2006/table">
            <a:tbl>
              <a:tblPr firstRow="1" bandRow="1">
                <a:tableStyleId>{5C22544A-7EE6-4342-B048-85BDC9FD1C3A}</a:tableStyleId>
              </a:tblPr>
              <a:tblGrid>
                <a:gridCol w="3857625">
                  <a:extLst>
                    <a:ext uri="{9D8B030D-6E8A-4147-A177-3AD203B41FA5}">
                      <a16:colId xmlns:a16="http://schemas.microsoft.com/office/drawing/2014/main" val="3397093220"/>
                    </a:ext>
                  </a:extLst>
                </a:gridCol>
                <a:gridCol w="4314826">
                  <a:extLst>
                    <a:ext uri="{9D8B030D-6E8A-4147-A177-3AD203B41FA5}">
                      <a16:colId xmlns:a16="http://schemas.microsoft.com/office/drawing/2014/main" val="3284956068"/>
                    </a:ext>
                  </a:extLst>
                </a:gridCol>
                <a:gridCol w="4019550">
                  <a:extLst>
                    <a:ext uri="{9D8B030D-6E8A-4147-A177-3AD203B41FA5}">
                      <a16:colId xmlns:a16="http://schemas.microsoft.com/office/drawing/2014/main" val="2549890576"/>
                    </a:ext>
                  </a:extLst>
                </a:gridCol>
              </a:tblGrid>
              <a:tr h="136971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p>
                      <a:pPr marL="0" algn="l" defTabSz="914400" rtl="0" eaLnBrk="1" latinLnBrk="0" hangingPunct="1"/>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extLst>
                  <a:ext uri="{0D108BD9-81ED-4DB2-BD59-A6C34878D82A}">
                    <a16:rowId xmlns:a16="http://schemas.microsoft.com/office/drawing/2014/main" val="3670043815"/>
                  </a:ext>
                </a:extLst>
              </a:tr>
              <a:tr h="1624544">
                <a:tc>
                  <a:txBody>
                    <a:bodyPr/>
                    <a:lstStyle/>
                    <a:p>
                      <a:endParaRPr lang="en-IE" sz="1600"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a:txBody>
                    <a:bodyPr/>
                    <a:lstStyle/>
                    <a:p>
                      <a:endParaRPr lang="en-IE" sz="1600" b="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3200" b="1" kern="1200" dirty="0">
                          <a:solidFill>
                            <a:srgbClr val="FF5353"/>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32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800" b="1" kern="1200" dirty="0">
                        <a:solidFill>
                          <a:srgbClr val="FF5353"/>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400"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7B55"/>
                    </a:solidFill>
                  </a:tcPr>
                </a:tc>
                <a:extLst>
                  <a:ext uri="{0D108BD9-81ED-4DB2-BD59-A6C34878D82A}">
                    <a16:rowId xmlns:a16="http://schemas.microsoft.com/office/drawing/2014/main" val="3085167703"/>
                  </a:ext>
                </a:extLst>
              </a:tr>
              <a:tr h="2643865">
                <a:tc>
                  <a:txBody>
                    <a:bodyPr/>
                    <a:lstStyle/>
                    <a:p>
                      <a:endParaRPr lang="en-IE" dirty="0"/>
                    </a:p>
                    <a:p>
                      <a:endParaRPr lang="en-IE" dirty="0"/>
                    </a:p>
                    <a:p>
                      <a:endParaRPr lang="en-IE" dirty="0"/>
                    </a:p>
                    <a:p>
                      <a:endParaRPr lang="en-IE" dirty="0"/>
                    </a:p>
                    <a:p>
                      <a:endParaRPr lang="en-IE" dirty="0"/>
                    </a:p>
                    <a:p>
                      <a:endParaRPr lang="en-IE" dirty="0"/>
                    </a:p>
                    <a:p>
                      <a:endParaRPr lang="en-IE" dirty="0"/>
                    </a:p>
                    <a:p>
                      <a:endParaRPr lang="en-I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pPr marL="0" algn="l" defTabSz="914400" rtl="0" eaLnBrk="1" latinLnBrk="0" hangingPunct="1"/>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tc>
                  <a:txBody>
                    <a:bodyPr/>
                    <a:lstStyle/>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p>
                      <a:endParaRPr lang="en-IE" sz="1600" kern="1200" dirty="0">
                        <a:solidFill>
                          <a:schemeClr val="bg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3AA091"/>
                    </a:solidFill>
                  </a:tcPr>
                </a:tc>
                <a:extLst>
                  <a:ext uri="{0D108BD9-81ED-4DB2-BD59-A6C34878D82A}">
                    <a16:rowId xmlns:a16="http://schemas.microsoft.com/office/drawing/2014/main" val="3959722406"/>
                  </a:ext>
                </a:extLst>
              </a:tr>
            </a:tbl>
          </a:graphicData>
        </a:graphic>
      </p:graphicFrame>
      <p:sp>
        <p:nvSpPr>
          <p:cNvPr id="3" name="TextBox 2">
            <a:extLst>
              <a:ext uri="{FF2B5EF4-FFF2-40B4-BE49-F238E27FC236}">
                <a16:creationId xmlns:a16="http://schemas.microsoft.com/office/drawing/2014/main" id="{55262975-0358-9E6B-C8F2-A6FDAA4B82BE}"/>
              </a:ext>
            </a:extLst>
          </p:cNvPr>
          <p:cNvSpPr txBox="1"/>
          <p:nvPr/>
        </p:nvSpPr>
        <p:spPr>
          <a:xfrm>
            <a:off x="4803893" y="1202638"/>
            <a:ext cx="339090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Risk Analysis </a:t>
            </a:r>
          </a:p>
          <a:p>
            <a:r>
              <a:rPr lang="en-IE" b="0" kern="1200" dirty="0">
                <a:solidFill>
                  <a:schemeClr val="bg1"/>
                </a:solidFill>
                <a:latin typeface="+mn-lt"/>
                <a:ea typeface="+mn-ea"/>
                <a:cs typeface="+mn-cs"/>
              </a:rPr>
              <a:t>Assess the most likely crisis a region will face and the priority actions </a:t>
            </a:r>
            <a:r>
              <a:rPr lang="en-IE" dirty="0">
                <a:solidFill>
                  <a:schemeClr val="bg1"/>
                </a:solidFill>
              </a:rPr>
              <a:t>to </a:t>
            </a:r>
            <a:r>
              <a:rPr lang="en-IE" b="0" kern="1200" dirty="0">
                <a:solidFill>
                  <a:schemeClr val="bg1"/>
                </a:solidFill>
                <a:latin typeface="+mn-lt"/>
                <a:ea typeface="+mn-ea"/>
                <a:cs typeface="+mn-cs"/>
              </a:rPr>
              <a:t>mitigate the risk.</a:t>
            </a:r>
            <a:endParaRPr lang="en-IE" dirty="0"/>
          </a:p>
        </p:txBody>
      </p:sp>
      <p:sp>
        <p:nvSpPr>
          <p:cNvPr id="5" name="Flowchart: Connector 4">
            <a:extLst>
              <a:ext uri="{FF2B5EF4-FFF2-40B4-BE49-F238E27FC236}">
                <a16:creationId xmlns:a16="http://schemas.microsoft.com/office/drawing/2014/main" id="{596B3A26-00CF-4784-952F-37EF71972A2A}"/>
              </a:ext>
            </a:extLst>
          </p:cNvPr>
          <p:cNvSpPr/>
          <p:nvPr/>
        </p:nvSpPr>
        <p:spPr>
          <a:xfrm>
            <a:off x="81950" y="125816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1</a:t>
            </a:r>
          </a:p>
        </p:txBody>
      </p:sp>
      <p:sp>
        <p:nvSpPr>
          <p:cNvPr id="6" name="TextBox 5">
            <a:extLst>
              <a:ext uri="{FF2B5EF4-FFF2-40B4-BE49-F238E27FC236}">
                <a16:creationId xmlns:a16="http://schemas.microsoft.com/office/drawing/2014/main" id="{98E7691F-C000-2B23-70EB-EF7C644DCDFA}"/>
              </a:ext>
            </a:extLst>
          </p:cNvPr>
          <p:cNvSpPr txBox="1"/>
          <p:nvPr/>
        </p:nvSpPr>
        <p:spPr>
          <a:xfrm>
            <a:off x="8951820" y="1188669"/>
            <a:ext cx="3505200" cy="1508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2000" b="1" kern="1200" dirty="0">
                <a:solidFill>
                  <a:schemeClr val="bg1"/>
                </a:solidFill>
                <a:latin typeface="+mn-lt"/>
                <a:ea typeface="+mn-ea"/>
                <a:cs typeface="+mn-cs"/>
              </a:rPr>
              <a:t>SWOT Analysis</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800" kern="1200" dirty="0">
                <a:solidFill>
                  <a:schemeClr val="bg1"/>
                </a:solidFill>
                <a:latin typeface="+mn-lt"/>
                <a:ea typeface="+mn-ea"/>
                <a:cs typeface="+mn-cs"/>
              </a:rPr>
              <a:t>Analyse</a:t>
            </a:r>
            <a:r>
              <a:rPr lang="en-IE" sz="1800" b="1" kern="1200" dirty="0">
                <a:solidFill>
                  <a:schemeClr val="bg1"/>
                </a:solidFill>
                <a:latin typeface="+mn-lt"/>
                <a:ea typeface="+mn-ea"/>
                <a:cs typeface="+mn-cs"/>
              </a:rPr>
              <a:t> </a:t>
            </a:r>
            <a:r>
              <a:rPr lang="en-IE" sz="1800" b="0" kern="1200" dirty="0">
                <a:solidFill>
                  <a:schemeClr val="bg1"/>
                </a:solidFill>
                <a:latin typeface="+mn-lt"/>
                <a:ea typeface="+mn-ea"/>
                <a:cs typeface="+mn-cs"/>
              </a:rPr>
              <a:t>strengths, opportunities, and threats to review and strengthen a tourism region. </a:t>
            </a:r>
          </a:p>
          <a:p>
            <a:endParaRPr lang="en-IE" dirty="0"/>
          </a:p>
        </p:txBody>
      </p:sp>
      <p:sp>
        <p:nvSpPr>
          <p:cNvPr id="8" name="TextBox 7">
            <a:extLst>
              <a:ext uri="{FF2B5EF4-FFF2-40B4-BE49-F238E27FC236}">
                <a16:creationId xmlns:a16="http://schemas.microsoft.com/office/drawing/2014/main" id="{F2487019-265E-7BA8-A4FC-5F3DA7F357C6}"/>
              </a:ext>
            </a:extLst>
          </p:cNvPr>
          <p:cNvSpPr txBox="1"/>
          <p:nvPr/>
        </p:nvSpPr>
        <p:spPr>
          <a:xfrm>
            <a:off x="811165" y="2667636"/>
            <a:ext cx="3045620" cy="1231106"/>
          </a:xfrm>
          <a:prstGeom prst="rect">
            <a:avLst/>
          </a:prstGeom>
          <a:noFill/>
        </p:spPr>
        <p:txBody>
          <a:bodyPr wrap="square" rtlCol="0">
            <a:spAutoFit/>
          </a:bodyPr>
          <a:lstStyle/>
          <a:p>
            <a:r>
              <a:rPr lang="en-IE" sz="2000" b="1" kern="1200" dirty="0">
                <a:solidFill>
                  <a:schemeClr val="bg1"/>
                </a:solidFill>
                <a:latin typeface="+mn-lt"/>
                <a:ea typeface="+mn-ea"/>
                <a:cs typeface="+mn-cs"/>
              </a:rPr>
              <a:t>Regional Crisis Audit</a:t>
            </a:r>
          </a:p>
          <a:p>
            <a:r>
              <a:rPr lang="en-IE" dirty="0">
                <a:solidFill>
                  <a:schemeClr val="bg1"/>
                </a:solidFill>
              </a:rPr>
              <a:t>Audit regional gaps and needs to implement Risk and SWOT Priorities and Actions</a:t>
            </a:r>
          </a:p>
        </p:txBody>
      </p:sp>
      <p:sp>
        <p:nvSpPr>
          <p:cNvPr id="10" name="TextBox 9">
            <a:extLst>
              <a:ext uri="{FF2B5EF4-FFF2-40B4-BE49-F238E27FC236}">
                <a16:creationId xmlns:a16="http://schemas.microsoft.com/office/drawing/2014/main" id="{7FB03BD2-75BA-BAA3-6880-EE584807A1FC}"/>
              </a:ext>
            </a:extLst>
          </p:cNvPr>
          <p:cNvSpPr txBox="1"/>
          <p:nvPr/>
        </p:nvSpPr>
        <p:spPr>
          <a:xfrm>
            <a:off x="800244" y="1157891"/>
            <a:ext cx="3174905" cy="1292662"/>
          </a:xfrm>
          <a:prstGeom prst="rect">
            <a:avLst/>
          </a:prstGeom>
          <a:noFill/>
        </p:spPr>
        <p:txBody>
          <a:bodyPr wrap="square" rtlCol="0">
            <a:spAutoFit/>
          </a:bodyPr>
          <a:lstStyle/>
          <a:p>
            <a:r>
              <a:rPr lang="en-IE" sz="2000" b="1" kern="1200" dirty="0">
                <a:solidFill>
                  <a:schemeClr val="bg1"/>
                </a:solidFill>
                <a:latin typeface="+mn-lt"/>
                <a:ea typeface="+mn-ea"/>
                <a:cs typeface="+mn-cs"/>
              </a:rPr>
              <a:t>Regional </a:t>
            </a:r>
            <a:r>
              <a:rPr lang="en-IE" sz="2000" b="1" dirty="0">
                <a:solidFill>
                  <a:schemeClr val="bg1"/>
                </a:solidFill>
              </a:rPr>
              <a:t>Tourism </a:t>
            </a:r>
            <a:r>
              <a:rPr lang="en-IE" sz="2000" b="1" kern="1200" dirty="0">
                <a:solidFill>
                  <a:schemeClr val="bg1"/>
                </a:solidFill>
                <a:latin typeface="+mn-lt"/>
                <a:ea typeface="+mn-ea"/>
                <a:cs typeface="+mn-cs"/>
              </a:rPr>
              <a:t>Crisis Management Team </a:t>
            </a:r>
            <a:r>
              <a:rPr lang="en-IE" sz="2000" kern="1200" dirty="0">
                <a:solidFill>
                  <a:schemeClr val="bg1"/>
                </a:solidFill>
                <a:latin typeface="+mn-lt"/>
                <a:ea typeface="+mn-ea"/>
                <a:cs typeface="+mn-cs"/>
              </a:rPr>
              <a:t>(TCMT) </a:t>
            </a:r>
            <a:r>
              <a:rPr lang="en-IE" dirty="0">
                <a:solidFill>
                  <a:schemeClr val="bg1"/>
                </a:solidFill>
              </a:rPr>
              <a:t>Create for a</a:t>
            </a:r>
            <a:r>
              <a:rPr lang="en-IE" sz="2000" b="1" kern="1200" dirty="0">
                <a:solidFill>
                  <a:schemeClr val="bg1"/>
                </a:solidFill>
                <a:latin typeface="+mn-lt"/>
                <a:ea typeface="+mn-ea"/>
                <a:cs typeface="+mn-cs"/>
              </a:rPr>
              <a:t> </a:t>
            </a:r>
            <a:r>
              <a:rPr lang="en-IE" dirty="0">
                <a:solidFill>
                  <a:schemeClr val="bg1"/>
                </a:solidFill>
              </a:rPr>
              <a:t>collaborated, coordinated </a:t>
            </a:r>
            <a:r>
              <a:rPr lang="en-IE" kern="1200" dirty="0">
                <a:solidFill>
                  <a:schemeClr val="bg1"/>
                </a:solidFill>
                <a:latin typeface="+mn-lt"/>
                <a:ea typeface="+mn-ea"/>
                <a:cs typeface="+mn-cs"/>
              </a:rPr>
              <a:t>response to a crisis</a:t>
            </a:r>
            <a:endParaRPr lang="en-IE" dirty="0"/>
          </a:p>
        </p:txBody>
      </p:sp>
      <p:sp>
        <p:nvSpPr>
          <p:cNvPr id="12" name="TextBox 11">
            <a:extLst>
              <a:ext uri="{FF2B5EF4-FFF2-40B4-BE49-F238E27FC236}">
                <a16:creationId xmlns:a16="http://schemas.microsoft.com/office/drawing/2014/main" id="{BC9B00F2-7362-0E07-8042-5085FD9D362E}"/>
              </a:ext>
            </a:extLst>
          </p:cNvPr>
          <p:cNvSpPr txBox="1"/>
          <p:nvPr/>
        </p:nvSpPr>
        <p:spPr>
          <a:xfrm>
            <a:off x="4693443" y="2601215"/>
            <a:ext cx="3571875" cy="1508105"/>
          </a:xfrm>
          <a:prstGeom prst="rect">
            <a:avLst/>
          </a:prstGeom>
          <a:noFill/>
        </p:spPr>
        <p:txBody>
          <a:bodyPr wrap="square" rtlCol="0">
            <a:spAutoFit/>
          </a:bodyPr>
          <a:lstStyle/>
          <a:p>
            <a:r>
              <a:rPr lang="en-IE" sz="2000" b="1" dirty="0">
                <a:solidFill>
                  <a:schemeClr val="bg1"/>
                </a:solidFill>
              </a:rPr>
              <a:t>Crisis Management Strategy</a:t>
            </a:r>
          </a:p>
          <a:p>
            <a:r>
              <a:rPr lang="en-IE" dirty="0">
                <a:solidFill>
                  <a:schemeClr val="bg1"/>
                </a:solidFill>
              </a:rPr>
              <a:t>Develop a CMS so a tourism region can follow a long-term plan to mitigate and prevent the impact of a crisis</a:t>
            </a:r>
          </a:p>
        </p:txBody>
      </p:sp>
      <p:sp>
        <p:nvSpPr>
          <p:cNvPr id="15" name="TextBox 14">
            <a:extLst>
              <a:ext uri="{FF2B5EF4-FFF2-40B4-BE49-F238E27FC236}">
                <a16:creationId xmlns:a16="http://schemas.microsoft.com/office/drawing/2014/main" id="{A62EEDC9-742F-7BAC-F6E6-FF916011BDFB}"/>
              </a:ext>
            </a:extLst>
          </p:cNvPr>
          <p:cNvSpPr txBox="1"/>
          <p:nvPr/>
        </p:nvSpPr>
        <p:spPr>
          <a:xfrm>
            <a:off x="8951820" y="2619746"/>
            <a:ext cx="3302094" cy="1785104"/>
          </a:xfrm>
          <a:prstGeom prst="rect">
            <a:avLst/>
          </a:prstGeom>
          <a:noFill/>
        </p:spPr>
        <p:txBody>
          <a:bodyPr wrap="square" rtlCol="0">
            <a:spAutoFit/>
          </a:bodyPr>
          <a:lstStyle/>
          <a:p>
            <a:r>
              <a:rPr lang="en-IE" sz="2000" b="1" kern="1200" dirty="0">
                <a:solidFill>
                  <a:schemeClr val="bg1"/>
                </a:solidFill>
                <a:latin typeface="+mn-lt"/>
                <a:ea typeface="+mn-ea"/>
                <a:cs typeface="+mn-cs"/>
              </a:rPr>
              <a:t>Crisis Management Plan</a:t>
            </a:r>
          </a:p>
          <a:p>
            <a:r>
              <a:rPr lang="en-IE" dirty="0">
                <a:solidFill>
                  <a:schemeClr val="bg1"/>
                </a:solidFill>
              </a:rPr>
              <a:t>Develop a CMP so a tourism region can follow a short term  plan to respond and recover from a crisis</a:t>
            </a:r>
          </a:p>
          <a:p>
            <a:endParaRPr lang="en-IE" dirty="0"/>
          </a:p>
        </p:txBody>
      </p:sp>
      <p:sp>
        <p:nvSpPr>
          <p:cNvPr id="19" name="TextBox 18">
            <a:extLst>
              <a:ext uri="{FF2B5EF4-FFF2-40B4-BE49-F238E27FC236}">
                <a16:creationId xmlns:a16="http://schemas.microsoft.com/office/drawing/2014/main" id="{7B0DE5EB-47F7-E6D9-3190-BFBE473832AA}"/>
              </a:ext>
            </a:extLst>
          </p:cNvPr>
          <p:cNvSpPr txBox="1"/>
          <p:nvPr/>
        </p:nvSpPr>
        <p:spPr>
          <a:xfrm>
            <a:off x="842825" y="4311926"/>
            <a:ext cx="3045620" cy="2369880"/>
          </a:xfrm>
          <a:prstGeom prst="rect">
            <a:avLst/>
          </a:prstGeom>
          <a:solidFill>
            <a:srgbClr val="3AA091"/>
          </a:solidFill>
        </p:spPr>
        <p:txBody>
          <a:bodyPr wrap="square" rtlCol="0">
            <a:spAutoFit/>
          </a:bodyPr>
          <a:lstStyle/>
          <a:p>
            <a:r>
              <a:rPr lang="en-IE" sz="2000" b="1" dirty="0">
                <a:solidFill>
                  <a:schemeClr val="bg1"/>
                </a:solidFill>
              </a:rPr>
              <a:t>Activating a Response to a Regional Crisis</a:t>
            </a:r>
          </a:p>
          <a:p>
            <a:r>
              <a:rPr lang="en-IE" dirty="0">
                <a:solidFill>
                  <a:schemeClr val="bg1"/>
                </a:solidFill>
              </a:rPr>
              <a:t>Crisis response activation measures, protocols, systems of communication, and information sharing with internal industry stakeholders to ensure an aligned response.</a:t>
            </a:r>
          </a:p>
        </p:txBody>
      </p:sp>
      <p:sp>
        <p:nvSpPr>
          <p:cNvPr id="21" name="TextBox 20">
            <a:extLst>
              <a:ext uri="{FF2B5EF4-FFF2-40B4-BE49-F238E27FC236}">
                <a16:creationId xmlns:a16="http://schemas.microsoft.com/office/drawing/2014/main" id="{8739F42F-0B72-9ECC-18EE-FFC114E59680}"/>
              </a:ext>
            </a:extLst>
          </p:cNvPr>
          <p:cNvSpPr txBox="1"/>
          <p:nvPr/>
        </p:nvSpPr>
        <p:spPr>
          <a:xfrm>
            <a:off x="4815588" y="4296538"/>
            <a:ext cx="3302094" cy="2400657"/>
          </a:xfrm>
          <a:prstGeom prst="rect">
            <a:avLst/>
          </a:prstGeom>
          <a:noFill/>
        </p:spPr>
        <p:txBody>
          <a:bodyPr wrap="square" rtlCol="0">
            <a:spAutoFit/>
          </a:bodyPr>
          <a:lstStyle/>
          <a:p>
            <a:r>
              <a:rPr lang="en-IE" sz="2000" b="1" dirty="0">
                <a:solidFill>
                  <a:schemeClr val="bg1"/>
                </a:solidFill>
              </a:rPr>
              <a:t>External Communication with PR, Media, and Tourist Marketing </a:t>
            </a:r>
            <a:r>
              <a:rPr lang="en-IE" dirty="0">
                <a:solidFill>
                  <a:schemeClr val="bg1"/>
                </a:solidFill>
              </a:rPr>
              <a:t>Regional response and communication approaches with different external stakeholders. How each is dealt with differently in terms of messaging, approach and timing.</a:t>
            </a:r>
          </a:p>
        </p:txBody>
      </p:sp>
      <p:sp>
        <p:nvSpPr>
          <p:cNvPr id="22" name="TextBox 21">
            <a:extLst>
              <a:ext uri="{FF2B5EF4-FFF2-40B4-BE49-F238E27FC236}">
                <a16:creationId xmlns:a16="http://schemas.microsoft.com/office/drawing/2014/main" id="{87472D22-2C8A-156F-5F38-0F439A200F9E}"/>
              </a:ext>
            </a:extLst>
          </p:cNvPr>
          <p:cNvSpPr txBox="1"/>
          <p:nvPr/>
        </p:nvSpPr>
        <p:spPr>
          <a:xfrm>
            <a:off x="9044825" y="4298668"/>
            <a:ext cx="3080566" cy="2369880"/>
          </a:xfrm>
          <a:prstGeom prst="rect">
            <a:avLst/>
          </a:prstGeom>
          <a:noFill/>
        </p:spPr>
        <p:txBody>
          <a:bodyPr wrap="square" rtlCol="0">
            <a:spAutoFit/>
          </a:bodyPr>
          <a:lstStyle/>
          <a:p>
            <a:r>
              <a:rPr lang="en-IE" sz="2000" b="1" dirty="0">
                <a:solidFill>
                  <a:schemeClr val="bg1"/>
                </a:solidFill>
              </a:rPr>
              <a:t>Rebuild, Recovery, and Resilience </a:t>
            </a:r>
            <a:r>
              <a:rPr lang="en-IE" dirty="0">
                <a:solidFill>
                  <a:schemeClr val="bg1"/>
                </a:solidFill>
              </a:rPr>
              <a:t>Rebuilding tourism regions to a ‘new normal’ using business continuity and resilience approaches, discovering a need to prioritize change, and adapting to the ‘new norm’.</a:t>
            </a:r>
          </a:p>
        </p:txBody>
      </p:sp>
      <p:sp>
        <p:nvSpPr>
          <p:cNvPr id="24" name="TextBox 23">
            <a:extLst>
              <a:ext uri="{FF2B5EF4-FFF2-40B4-BE49-F238E27FC236}">
                <a16:creationId xmlns:a16="http://schemas.microsoft.com/office/drawing/2014/main" id="{9DDA7FBF-AC1F-D31A-5F15-A0F562955505}"/>
              </a:ext>
            </a:extLst>
          </p:cNvPr>
          <p:cNvSpPr txBox="1"/>
          <p:nvPr/>
        </p:nvSpPr>
        <p:spPr>
          <a:xfrm>
            <a:off x="0" y="171587"/>
            <a:ext cx="12192000" cy="769441"/>
          </a:xfrm>
          <a:prstGeom prst="rect">
            <a:avLst/>
          </a:prstGeom>
          <a:solidFill>
            <a:schemeClr val="bg1"/>
          </a:solidFill>
        </p:spPr>
        <p:txBody>
          <a:bodyPr wrap="square" rtlCol="0">
            <a:spAutoFit/>
          </a:bodyPr>
          <a:lstStyle/>
          <a:p>
            <a:pPr algn="ctr"/>
            <a:r>
              <a:rPr lang="en-IE" sz="2400" b="1" dirty="0">
                <a:solidFill>
                  <a:srgbClr val="086D6E"/>
                </a:solidFill>
              </a:rPr>
              <a:t>Regional Tourism Roadmap to Managing a Crisis</a:t>
            </a:r>
          </a:p>
          <a:p>
            <a:pPr algn="ctr"/>
            <a:r>
              <a:rPr lang="en-IE" sz="2000" i="1" dirty="0">
                <a:solidFill>
                  <a:srgbClr val="086D6E"/>
                </a:solidFill>
              </a:rPr>
              <a:t>(Prepare, Prevent, Mitigate, Plan, Respond, Recover, and Rebuild)</a:t>
            </a:r>
          </a:p>
        </p:txBody>
      </p:sp>
      <p:sp>
        <p:nvSpPr>
          <p:cNvPr id="2" name="Flowchart: Connector 1">
            <a:extLst>
              <a:ext uri="{FF2B5EF4-FFF2-40B4-BE49-F238E27FC236}">
                <a16:creationId xmlns:a16="http://schemas.microsoft.com/office/drawing/2014/main" id="{5073AB51-7472-7828-E94D-EE4F10923967}"/>
              </a:ext>
            </a:extLst>
          </p:cNvPr>
          <p:cNvSpPr/>
          <p:nvPr/>
        </p:nvSpPr>
        <p:spPr>
          <a:xfrm>
            <a:off x="4014372" y="1238868"/>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2</a:t>
            </a:r>
          </a:p>
        </p:txBody>
      </p:sp>
      <p:sp>
        <p:nvSpPr>
          <p:cNvPr id="14" name="Flowchart: Connector 13">
            <a:extLst>
              <a:ext uri="{FF2B5EF4-FFF2-40B4-BE49-F238E27FC236}">
                <a16:creationId xmlns:a16="http://schemas.microsoft.com/office/drawing/2014/main" id="{8D7A3F2D-6E2B-CB42-4668-D26C947EEDB7}"/>
              </a:ext>
            </a:extLst>
          </p:cNvPr>
          <p:cNvSpPr/>
          <p:nvPr/>
        </p:nvSpPr>
        <p:spPr>
          <a:xfrm>
            <a:off x="8233526" y="12546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3</a:t>
            </a:r>
          </a:p>
        </p:txBody>
      </p:sp>
      <p:sp>
        <p:nvSpPr>
          <p:cNvPr id="17" name="Flowchart: Connector 16">
            <a:extLst>
              <a:ext uri="{FF2B5EF4-FFF2-40B4-BE49-F238E27FC236}">
                <a16:creationId xmlns:a16="http://schemas.microsoft.com/office/drawing/2014/main" id="{24F5DF37-983E-6A94-E40F-D66B5F4DB793}"/>
              </a:ext>
            </a:extLst>
          </p:cNvPr>
          <p:cNvSpPr/>
          <p:nvPr/>
        </p:nvSpPr>
        <p:spPr>
          <a:xfrm>
            <a:off x="109683" y="2667636"/>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7A547C"/>
                </a:solidFill>
              </a:rPr>
              <a:t>4</a:t>
            </a:r>
          </a:p>
        </p:txBody>
      </p:sp>
      <p:sp>
        <p:nvSpPr>
          <p:cNvPr id="25" name="Flowchart: Connector 24">
            <a:extLst>
              <a:ext uri="{FF2B5EF4-FFF2-40B4-BE49-F238E27FC236}">
                <a16:creationId xmlns:a16="http://schemas.microsoft.com/office/drawing/2014/main" id="{BCED203A-65CC-C011-66D0-5825F70727CF}"/>
              </a:ext>
            </a:extLst>
          </p:cNvPr>
          <p:cNvSpPr/>
          <p:nvPr/>
        </p:nvSpPr>
        <p:spPr>
          <a:xfrm>
            <a:off x="3975149"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5</a:t>
            </a:r>
          </a:p>
        </p:txBody>
      </p:sp>
      <p:sp>
        <p:nvSpPr>
          <p:cNvPr id="26" name="Flowchart: Connector 25">
            <a:extLst>
              <a:ext uri="{FF2B5EF4-FFF2-40B4-BE49-F238E27FC236}">
                <a16:creationId xmlns:a16="http://schemas.microsoft.com/office/drawing/2014/main" id="{7D30FE9E-A7B6-2948-D1D6-277EB3F5CB27}"/>
              </a:ext>
            </a:extLst>
          </p:cNvPr>
          <p:cNvSpPr/>
          <p:nvPr/>
        </p:nvSpPr>
        <p:spPr>
          <a:xfrm>
            <a:off x="8249422" y="2695263"/>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F77B55"/>
                </a:solidFill>
              </a:rPr>
              <a:t>6</a:t>
            </a:r>
          </a:p>
        </p:txBody>
      </p:sp>
      <p:sp>
        <p:nvSpPr>
          <p:cNvPr id="27" name="Flowchart: Connector 26">
            <a:extLst>
              <a:ext uri="{FF2B5EF4-FFF2-40B4-BE49-F238E27FC236}">
                <a16:creationId xmlns:a16="http://schemas.microsoft.com/office/drawing/2014/main" id="{9352668B-B994-53CA-17C9-05ACE4922396}"/>
              </a:ext>
            </a:extLst>
          </p:cNvPr>
          <p:cNvSpPr/>
          <p:nvPr/>
        </p:nvSpPr>
        <p:spPr>
          <a:xfrm>
            <a:off x="118370" y="4404850"/>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7</a:t>
            </a:r>
          </a:p>
        </p:txBody>
      </p:sp>
      <p:sp>
        <p:nvSpPr>
          <p:cNvPr id="28" name="Flowchart: Connector 27">
            <a:extLst>
              <a:ext uri="{FF2B5EF4-FFF2-40B4-BE49-F238E27FC236}">
                <a16:creationId xmlns:a16="http://schemas.microsoft.com/office/drawing/2014/main" id="{0EF0FABC-98E2-4BE6-3CD8-5CF37499B1A6}"/>
              </a:ext>
            </a:extLst>
          </p:cNvPr>
          <p:cNvSpPr/>
          <p:nvPr/>
        </p:nvSpPr>
        <p:spPr>
          <a:xfrm>
            <a:off x="4046515" y="4341957"/>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8</a:t>
            </a:r>
          </a:p>
        </p:txBody>
      </p:sp>
      <p:sp>
        <p:nvSpPr>
          <p:cNvPr id="29" name="Flowchart: Connector 28">
            <a:extLst>
              <a:ext uri="{FF2B5EF4-FFF2-40B4-BE49-F238E27FC236}">
                <a16:creationId xmlns:a16="http://schemas.microsoft.com/office/drawing/2014/main" id="{330C94BA-0135-4ACB-C48F-689035375231}"/>
              </a:ext>
            </a:extLst>
          </p:cNvPr>
          <p:cNvSpPr/>
          <p:nvPr/>
        </p:nvSpPr>
        <p:spPr>
          <a:xfrm>
            <a:off x="8301103" y="4388105"/>
            <a:ext cx="718294" cy="660005"/>
          </a:xfrm>
          <a:prstGeom prst="flowChartConnector">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4000" b="1" dirty="0">
                <a:solidFill>
                  <a:srgbClr val="3AA091"/>
                </a:solidFill>
              </a:rPr>
              <a:t>9</a:t>
            </a:r>
          </a:p>
        </p:txBody>
      </p:sp>
    </p:spTree>
    <p:extLst>
      <p:ext uri="{BB962C8B-B14F-4D97-AF65-F5344CB8AC3E}">
        <p14:creationId xmlns:p14="http://schemas.microsoft.com/office/powerpoint/2010/main" val="13968868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603324110"/>
              </p:ext>
            </p:extLst>
          </p:nvPr>
        </p:nvGraphicFramePr>
        <p:xfrm>
          <a:off x="352425" y="463198"/>
          <a:ext cx="11687175" cy="5157793"/>
        </p:xfrm>
        <a:graphic>
          <a:graphicData uri="http://schemas.openxmlformats.org/drawingml/2006/table">
            <a:tbl>
              <a:tblPr firstRow="1" bandRow="1">
                <a:tableStyleId>{5C22544A-7EE6-4342-B048-85BDC9FD1C3A}</a:tableStyleId>
              </a:tblPr>
              <a:tblGrid>
                <a:gridCol w="2326653">
                  <a:extLst>
                    <a:ext uri="{9D8B030D-6E8A-4147-A177-3AD203B41FA5}">
                      <a16:colId xmlns:a16="http://schemas.microsoft.com/office/drawing/2014/main" val="3584008144"/>
                    </a:ext>
                  </a:extLst>
                </a:gridCol>
                <a:gridCol w="9360522">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7"/>
                        <a:tabLst/>
                        <a:defRPr/>
                      </a:pPr>
                      <a:r>
                        <a:rPr lang="en-IE" sz="2400" b="0" dirty="0">
                          <a:solidFill>
                            <a:schemeClr val="bg1"/>
                          </a:solidFill>
                        </a:rPr>
                        <a:t>Review Crisis Management and Response Training</a:t>
                      </a:r>
                      <a:endParaRPr lang="en-IE" sz="24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7A547C"/>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16395"/>
                    </a:solidFill>
                  </a:tcPr>
                </a:tc>
                <a:extLst>
                  <a:ext uri="{0D108BD9-81ED-4DB2-BD59-A6C34878D82A}">
                    <a16:rowId xmlns:a16="http://schemas.microsoft.com/office/drawing/2014/main" val="923545946"/>
                  </a:ext>
                </a:extLst>
              </a:tr>
              <a:tr h="585793">
                <a:tc>
                  <a:txBody>
                    <a:bodyPr/>
                    <a:lstStyle/>
                    <a:p>
                      <a:r>
                        <a:rPr lang="en-IE" sz="1800" b="0" kern="1200" dirty="0">
                          <a:solidFill>
                            <a:srgbClr val="4D4D4D"/>
                          </a:solidFill>
                          <a:latin typeface="+mn-lt"/>
                          <a:ea typeface="+mn-ea"/>
                          <a:cs typeface="+mn-cs"/>
                        </a:rPr>
                        <a:t>Document </a:t>
                      </a:r>
                      <a:r>
                        <a:rPr lang="en-IE" sz="1800" b="1" kern="1200" dirty="0">
                          <a:solidFill>
                            <a:srgbClr val="7A547C"/>
                          </a:solidFill>
                          <a:latin typeface="+mn-lt"/>
                          <a:ea typeface="+mn-ea"/>
                          <a:cs typeface="+mn-cs"/>
                        </a:rPr>
                        <a:t>existing training</a:t>
                      </a:r>
                      <a:r>
                        <a:rPr lang="en-IE" sz="1800" b="0" kern="1200" dirty="0">
                          <a:solidFill>
                            <a:srgbClr val="4D4D4D"/>
                          </a:solidFill>
                          <a:latin typeface="+mn-lt"/>
                          <a:ea typeface="+mn-ea"/>
                          <a:cs typeface="+mn-cs"/>
                        </a:rPr>
                        <a:t>, what is needed and how and when it should be delivered.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What training does a regional tourism staff need? </a:t>
                      </a:r>
                      <a:r>
                        <a:rPr lang="en-GB" sz="1800" b="0" i="1" kern="1200" dirty="0">
                          <a:solidFill>
                            <a:srgbClr val="7A547C"/>
                          </a:solidFill>
                          <a:latin typeface="+mn-lt"/>
                          <a:ea typeface="+mn-ea"/>
                          <a:cs typeface="+mn-cs"/>
                        </a:rPr>
                        <a:t>e.g., are they trained in evacuation procedures, do they know what to do when a crisis occurs?</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Where is this training available? </a:t>
                      </a:r>
                      <a:r>
                        <a:rPr lang="en-GB" sz="1800" b="0" i="1" kern="1200" dirty="0">
                          <a:solidFill>
                            <a:srgbClr val="7A547C"/>
                          </a:solidFill>
                          <a:latin typeface="+mn-lt"/>
                          <a:ea typeface="+mn-ea"/>
                          <a:cs typeface="+mn-cs"/>
                        </a:rPr>
                        <a:t>e.g., workshops, live demonstrations, online, etc.</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How often should training take place? </a:t>
                      </a:r>
                      <a:r>
                        <a:rPr lang="en-GB" sz="1800" b="0" i="1" kern="1200" dirty="0">
                          <a:solidFill>
                            <a:srgbClr val="7A547C"/>
                          </a:solidFill>
                          <a:latin typeface="+mn-lt"/>
                          <a:ea typeface="+mn-ea"/>
                          <a:cs typeface="+mn-cs"/>
                        </a:rPr>
                        <a:t>e.g., refreshers should take place every six (emergency training) to twelve months (procedural training). New training should be rolled out to anyone who needs it as soon as it is available.</a:t>
                      </a:r>
                      <a:endParaRPr lang="en-IE" sz="1800" b="0" i="1" kern="1200" dirty="0">
                        <a:solidFill>
                          <a:srgbClr val="7A547C"/>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IE" sz="1800" b="1" kern="1200" dirty="0">
                          <a:solidFill>
                            <a:srgbClr val="7A547C"/>
                          </a:solidFill>
                          <a:latin typeface="+mn-lt"/>
                          <a:ea typeface="+mn-ea"/>
                          <a:cs typeface="+mn-cs"/>
                        </a:rPr>
                        <a:t>Availability and accessibility of crisis exercises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Which agencies routinely conduct crisis and disaster exercises in the region? </a:t>
                      </a:r>
                      <a:r>
                        <a:rPr lang="en-GB" sz="1800" b="0" i="1" kern="1200" dirty="0">
                          <a:solidFill>
                            <a:srgbClr val="7A547C"/>
                          </a:solidFill>
                          <a:latin typeface="+mn-lt"/>
                          <a:ea typeface="+mn-ea"/>
                          <a:cs typeface="+mn-cs"/>
                        </a:rPr>
                        <a:t>e.g., Maybe there is existing regional government-led training and support available.</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How can people arrange to participate (as an observer or participants) in these exercises or maintain information on their activities which may be helpful to the region? </a:t>
                      </a:r>
                      <a:r>
                        <a:rPr lang="en-GB" sz="1800" b="0" i="1" kern="1200" dirty="0">
                          <a:solidFill>
                            <a:srgbClr val="7A547C"/>
                          </a:solidFill>
                          <a:latin typeface="+mn-lt"/>
                          <a:ea typeface="+mn-ea"/>
                          <a:cs typeface="+mn-cs"/>
                        </a:rPr>
                        <a:t>e.g., exercises should be available at a minimum online, so participants can access it anywhere, any time</a:t>
                      </a:r>
                      <a:endParaRPr lang="en-GB" sz="1800" b="0" kern="1200" dirty="0">
                        <a:solidFill>
                          <a:srgbClr val="4D4D4D"/>
                        </a:solidFill>
                        <a:latin typeface="+mn-lt"/>
                        <a:ea typeface="+mn-ea"/>
                        <a:cs typeface="+mn-cs"/>
                      </a:endParaRPr>
                    </a:p>
                    <a:p>
                      <a:pPr marL="285750" indent="-285750">
                        <a:buFont typeface="Wingdings" panose="05000000000000000000" pitchFamily="2" charset="2"/>
                        <a:buChar char="v"/>
                      </a:pPr>
                      <a:r>
                        <a:rPr lang="en-GB" sz="1800" b="0" kern="1200" dirty="0">
                          <a:solidFill>
                            <a:srgbClr val="4D4D4D"/>
                          </a:solidFill>
                          <a:latin typeface="+mn-lt"/>
                          <a:ea typeface="+mn-ea"/>
                          <a:cs typeface="+mn-cs"/>
                        </a:rPr>
                        <a:t>Who can advise on the development and conduct of appropriate crisis exercises? </a:t>
                      </a:r>
                      <a:r>
                        <a:rPr lang="en-GB" sz="1800" b="0" i="1" kern="1200" dirty="0">
                          <a:solidFill>
                            <a:srgbClr val="7A547C"/>
                          </a:solidFill>
                          <a:latin typeface="+mn-lt"/>
                          <a:ea typeface="+mn-ea"/>
                          <a:cs typeface="+mn-cs"/>
                        </a:rPr>
                        <a:t>e.g., does the region have access to expertise that can deliver certain crisis exercises and training? If not where can they be sourced?</a:t>
                      </a:r>
                      <a:endParaRPr lang="en-GB" sz="1800" b="0" kern="1200" dirty="0">
                        <a:solidFill>
                          <a:srgbClr val="4D4D4D"/>
                        </a:solidFill>
                        <a:latin typeface="+mn-lt"/>
                        <a:ea typeface="+mn-ea"/>
                        <a:cs typeface="+mn-cs"/>
                      </a:endParaRPr>
                    </a:p>
                    <a:p>
                      <a:pPr marL="285750" indent="-285750">
                        <a:buFont typeface="Wingdings" panose="05000000000000000000" pitchFamily="2" charset="2"/>
                        <a:buChar char="v"/>
                      </a:pPr>
                      <a:r>
                        <a:rPr lang="en-GB" sz="1800" b="0" kern="1200" dirty="0">
                          <a:solidFill>
                            <a:srgbClr val="4D4D4D"/>
                          </a:solidFill>
                          <a:latin typeface="+mn-lt"/>
                          <a:ea typeface="+mn-ea"/>
                          <a:cs typeface="+mn-cs"/>
                        </a:rPr>
                        <a:t>Other than staff, who else should be invited to participate in informal exercises? </a:t>
                      </a:r>
                      <a:r>
                        <a:rPr lang="en-GB" sz="1800" b="0" i="1" kern="1200" dirty="0">
                          <a:solidFill>
                            <a:srgbClr val="7A547C"/>
                          </a:solidFill>
                          <a:latin typeface="+mn-lt"/>
                          <a:ea typeface="+mn-ea"/>
                          <a:cs typeface="+mn-cs"/>
                        </a:rPr>
                        <a:t>It is a good idea that everyone interested or involved in regional crisis training should receive it.</a:t>
                      </a:r>
                      <a:endParaRPr lang="en-IE" sz="1800" b="0" i="1" kern="1200" dirty="0">
                        <a:solidFill>
                          <a:srgbClr val="7A547C"/>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306989"/>
                  </a:ext>
                </a:extLst>
              </a:tr>
            </a:tbl>
          </a:graphicData>
        </a:graphic>
      </p:graphicFrame>
    </p:spTree>
    <p:extLst>
      <p:ext uri="{BB962C8B-B14F-4D97-AF65-F5344CB8AC3E}">
        <p14:creationId xmlns:p14="http://schemas.microsoft.com/office/powerpoint/2010/main" val="1512562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sign on a railing&#10;&#10;Description automatically generated with medium confidence">
            <a:extLst>
              <a:ext uri="{FF2B5EF4-FFF2-40B4-BE49-F238E27FC236}">
                <a16:creationId xmlns:a16="http://schemas.microsoft.com/office/drawing/2014/main" id="{1FB3A5AC-2DD7-7045-11BE-2B22E7B3401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61" b="17361"/>
          <a:stretch>
            <a:fillRect/>
          </a:stretch>
        </p:blipFill>
        <p:spPr/>
      </p:pic>
      <p:sp>
        <p:nvSpPr>
          <p:cNvPr id="5" name="Text Placeholder 5">
            <a:extLst>
              <a:ext uri="{FF2B5EF4-FFF2-40B4-BE49-F238E27FC236}">
                <a16:creationId xmlns:a16="http://schemas.microsoft.com/office/drawing/2014/main" id="{C0CADA1F-63F8-7C46-FBAE-1BDE4CA5F5AC}"/>
              </a:ext>
            </a:extLst>
          </p:cNvPr>
          <p:cNvSpPr>
            <a:spLocks noGrp="1"/>
          </p:cNvSpPr>
          <p:nvPr>
            <p:ph type="body" sz="quarter" idx="18"/>
          </p:nvPr>
        </p:nvSpPr>
        <p:spPr>
          <a:xfrm>
            <a:off x="561975" y="496496"/>
            <a:ext cx="5619749" cy="3986801"/>
          </a:xfrm>
        </p:spPr>
        <p:txBody>
          <a:bodyPr>
            <a:noAutofit/>
          </a:bodyPr>
          <a:lstStyle/>
          <a:p>
            <a:pPr marL="0" indent="0">
              <a:lnSpc>
                <a:spcPct val="100000"/>
              </a:lnSpc>
              <a:spcBef>
                <a:spcPts val="0"/>
              </a:spcBef>
            </a:pPr>
            <a:r>
              <a:rPr lang="en-GB" sz="2000" dirty="0"/>
              <a:t>It is critical a region helps help the tourism industry to be adaptive and resilient in the face of a crisis, support the safety of visitors, and protects the region’s reputation as a tourism destination. Tourism operators, particularly small and medium enterprises need to;</a:t>
            </a:r>
          </a:p>
          <a:p>
            <a:pPr marL="0" indent="0">
              <a:lnSpc>
                <a:spcPct val="100000"/>
              </a:lnSpc>
              <a:spcBef>
                <a:spcPts val="0"/>
              </a:spcBef>
            </a:pPr>
            <a:endParaRPr lang="en-GB" sz="2000" dirty="0"/>
          </a:p>
          <a:p>
            <a:pPr marL="342900" indent="-342900">
              <a:lnSpc>
                <a:spcPct val="100000"/>
              </a:lnSpc>
              <a:spcBef>
                <a:spcPts val="0"/>
              </a:spcBef>
              <a:buFont typeface="Wingdings" panose="05000000000000000000" pitchFamily="2" charset="2"/>
              <a:buChar char="v"/>
            </a:pPr>
            <a:r>
              <a:rPr lang="en-GB" sz="2000" dirty="0"/>
              <a:t>Have the necessary skills to plan for, respond to, and recover from a crisis at the business level </a:t>
            </a:r>
          </a:p>
          <a:p>
            <a:pPr marL="342900" indent="-342900">
              <a:lnSpc>
                <a:spcPct val="100000"/>
              </a:lnSpc>
              <a:spcBef>
                <a:spcPts val="0"/>
              </a:spcBef>
              <a:buFont typeface="Wingdings" panose="05000000000000000000" pitchFamily="2" charset="2"/>
              <a:buChar char="v"/>
            </a:pPr>
            <a:r>
              <a:rPr lang="en-GB" sz="2000" dirty="0"/>
              <a:t>Are aware of and understand the Tourism Crisis Management Team crisis management arrangements and protocols </a:t>
            </a:r>
          </a:p>
          <a:p>
            <a:pPr marL="0" indent="0">
              <a:lnSpc>
                <a:spcPct val="100000"/>
              </a:lnSpc>
              <a:spcBef>
                <a:spcPts val="0"/>
              </a:spcBef>
            </a:pPr>
            <a:endParaRPr lang="en-GB" sz="2000" dirty="0"/>
          </a:p>
          <a:p>
            <a:pPr marL="0" indent="0">
              <a:lnSpc>
                <a:spcPct val="100000"/>
              </a:lnSpc>
              <a:spcBef>
                <a:spcPts val="0"/>
              </a:spcBef>
            </a:pPr>
            <a:r>
              <a:rPr lang="en-IE" sz="2200" b="1" dirty="0"/>
              <a:t>Do this by; </a:t>
            </a:r>
          </a:p>
          <a:p>
            <a:pPr marL="342900" indent="-342900">
              <a:lnSpc>
                <a:spcPct val="100000"/>
              </a:lnSpc>
              <a:spcBef>
                <a:spcPts val="0"/>
              </a:spcBef>
              <a:buFont typeface="Wingdings" panose="05000000000000000000" pitchFamily="2" charset="2"/>
              <a:buChar char="v"/>
            </a:pPr>
            <a:r>
              <a:rPr lang="en-GB" sz="2000" dirty="0"/>
              <a:t>Providing access to crisis management workshops or similar training</a:t>
            </a:r>
          </a:p>
          <a:p>
            <a:pPr marL="342900" indent="-342900">
              <a:lnSpc>
                <a:spcPct val="100000"/>
              </a:lnSpc>
              <a:spcBef>
                <a:spcPts val="0"/>
              </a:spcBef>
              <a:buFont typeface="Wingdings" panose="05000000000000000000" pitchFamily="2" charset="2"/>
              <a:buChar char="v"/>
            </a:pPr>
            <a:r>
              <a:rPr lang="en-GB" sz="2000" dirty="0"/>
              <a:t>Include crisis management tips on the TCMT website </a:t>
            </a:r>
          </a:p>
          <a:p>
            <a:pPr marL="342900" indent="-342900">
              <a:lnSpc>
                <a:spcPct val="100000"/>
              </a:lnSpc>
              <a:spcBef>
                <a:spcPts val="0"/>
              </a:spcBef>
              <a:buFont typeface="Wingdings" panose="05000000000000000000" pitchFamily="2" charset="2"/>
              <a:buChar char="v"/>
            </a:pPr>
            <a:r>
              <a:rPr lang="en-GB" sz="2000" dirty="0"/>
              <a:t>Regularly send out articles and case studies on aspects of crisis management (</a:t>
            </a:r>
            <a:r>
              <a:rPr lang="en-GB" sz="2000" dirty="0">
                <a:hlinkClick r:id="rId3">
                  <a:extLst>
                    <a:ext uri="{A12FA001-AC4F-418D-AE19-62706E023703}">
                      <ahyp:hlinkClr xmlns:ahyp="http://schemas.microsoft.com/office/drawing/2018/hyperlinkcolor" val="tx"/>
                    </a:ext>
                  </a:extLst>
                </a:hlinkClick>
              </a:rPr>
              <a:t>Source</a:t>
            </a:r>
            <a:r>
              <a:rPr lang="en-GB" sz="2000" dirty="0"/>
              <a:t>)</a:t>
            </a:r>
          </a:p>
          <a:p>
            <a:pPr marL="0" indent="0">
              <a:lnSpc>
                <a:spcPct val="100000"/>
              </a:lnSpc>
              <a:spcBef>
                <a:spcPts val="0"/>
              </a:spcBef>
            </a:pPr>
            <a:endParaRPr lang="en-IE" sz="2200" b="1" dirty="0"/>
          </a:p>
        </p:txBody>
      </p:sp>
      <p:sp>
        <p:nvSpPr>
          <p:cNvPr id="7" name="Text Placeholder 4">
            <a:extLst>
              <a:ext uri="{FF2B5EF4-FFF2-40B4-BE49-F238E27FC236}">
                <a16:creationId xmlns:a16="http://schemas.microsoft.com/office/drawing/2014/main" id="{E8FDF07A-11B2-5091-5C14-AB3C61947944}"/>
              </a:ext>
            </a:extLst>
          </p:cNvPr>
          <p:cNvSpPr>
            <a:spLocks noGrp="1"/>
          </p:cNvSpPr>
          <p:nvPr>
            <p:ph type="body" sz="quarter" idx="16"/>
          </p:nvPr>
        </p:nvSpPr>
        <p:spPr>
          <a:xfrm>
            <a:off x="276225" y="0"/>
            <a:ext cx="6057900" cy="582221"/>
          </a:xfrm>
        </p:spPr>
        <p:txBody>
          <a:bodyPr anchor="ctr">
            <a:normAutofit fontScale="70000" lnSpcReduction="20000"/>
          </a:bodyPr>
          <a:lstStyle/>
          <a:p>
            <a:pPr algn="ctr">
              <a:lnSpc>
                <a:spcPct val="120000"/>
              </a:lnSpc>
              <a:spcBef>
                <a:spcPts val="0"/>
              </a:spcBef>
            </a:pPr>
            <a:r>
              <a:rPr lang="en-IE" b="1" dirty="0"/>
              <a:t>Educate &amp; Prepare Operators For a Crisis</a:t>
            </a:r>
          </a:p>
        </p:txBody>
      </p:sp>
    </p:spTree>
    <p:extLst>
      <p:ext uri="{BB962C8B-B14F-4D97-AF65-F5344CB8AC3E}">
        <p14:creationId xmlns:p14="http://schemas.microsoft.com/office/powerpoint/2010/main" val="9224477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A sign on a railing&#10;&#10;Description automatically generated with medium confidence">
            <a:extLst>
              <a:ext uri="{FF2B5EF4-FFF2-40B4-BE49-F238E27FC236}">
                <a16:creationId xmlns:a16="http://schemas.microsoft.com/office/drawing/2014/main" id="{1FB3A5AC-2DD7-7045-11BE-2B22E7B3401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61" b="17361"/>
          <a:stretch>
            <a:fillRect/>
          </a:stretch>
        </p:blipFill>
        <p:spPr/>
      </p:pic>
      <p:sp>
        <p:nvSpPr>
          <p:cNvPr id="5" name="Text Placeholder 5">
            <a:extLst>
              <a:ext uri="{FF2B5EF4-FFF2-40B4-BE49-F238E27FC236}">
                <a16:creationId xmlns:a16="http://schemas.microsoft.com/office/drawing/2014/main" id="{C0CADA1F-63F8-7C46-FBAE-1BDE4CA5F5AC}"/>
              </a:ext>
            </a:extLst>
          </p:cNvPr>
          <p:cNvSpPr>
            <a:spLocks noGrp="1"/>
          </p:cNvSpPr>
          <p:nvPr>
            <p:ph type="body" sz="quarter" idx="18"/>
          </p:nvPr>
        </p:nvSpPr>
        <p:spPr>
          <a:xfrm>
            <a:off x="218050" y="582221"/>
            <a:ext cx="6116075" cy="3986801"/>
          </a:xfrm>
        </p:spPr>
        <p:txBody>
          <a:bodyPr>
            <a:noAutofit/>
          </a:bodyPr>
          <a:lstStyle/>
          <a:p>
            <a:pPr marL="342900" marR="0" lvl="0" indent="-342900" algn="l" defTabSz="914400" rtl="0" eaLnBrk="1" fontAlgn="auto" latinLnBrk="0" hangingPunct="1">
              <a:lnSpc>
                <a:spcPct val="100000"/>
              </a:lnSpc>
              <a:spcBef>
                <a:spcPts val="0"/>
              </a:spcBef>
              <a:spcAft>
                <a:spcPts val="600"/>
              </a:spcAft>
              <a:buClrTx/>
              <a:buSzTx/>
              <a:buFont typeface="Wingdings" panose="05000000000000000000" pitchFamily="2" charset="2"/>
              <a:buChar char="ü"/>
              <a:tabLst/>
              <a:defRPr/>
            </a:pPr>
            <a:r>
              <a:rPr lang="en-GB" sz="2000" dirty="0"/>
              <a:t>Establish a tourism </a:t>
            </a:r>
            <a:r>
              <a:rPr lang="en-GB" sz="2000" b="1" dirty="0"/>
              <a:t>Crisis Training Group</a:t>
            </a:r>
            <a:r>
              <a:rPr lang="en-GB" sz="2000" dirty="0"/>
              <a:t>. It should have a manager and individuals to focus on and deliver a training crisis specialty. To deliver the training to those that need it first, usually first responders.</a:t>
            </a:r>
          </a:p>
          <a:p>
            <a:pPr marL="342900" indent="-342900">
              <a:lnSpc>
                <a:spcPct val="100000"/>
              </a:lnSpc>
              <a:spcBef>
                <a:spcPts val="0"/>
              </a:spcBef>
              <a:spcAft>
                <a:spcPts val="600"/>
              </a:spcAft>
              <a:buFont typeface="Wingdings" panose="05000000000000000000" pitchFamily="2" charset="2"/>
              <a:buChar char="ü"/>
              <a:defRPr/>
            </a:pPr>
            <a:r>
              <a:rPr lang="en-GB" sz="2000" dirty="0"/>
              <a:t>The crisis training group conducts a </a:t>
            </a:r>
            <a:r>
              <a:rPr lang="en-GB" sz="2000" b="1" dirty="0"/>
              <a:t>Training Needs Analysis</a:t>
            </a:r>
            <a:r>
              <a:rPr lang="en-GB" sz="2000" dirty="0"/>
              <a:t> to identify the crisis preparation, response, and recovery areas training required by the region.</a:t>
            </a:r>
          </a:p>
          <a:p>
            <a:pPr marL="342900" indent="-342900">
              <a:lnSpc>
                <a:spcPct val="100000"/>
              </a:lnSpc>
              <a:spcBef>
                <a:spcPts val="0"/>
              </a:spcBef>
              <a:spcAft>
                <a:spcPts val="600"/>
              </a:spcAft>
              <a:buFont typeface="Wingdings" panose="05000000000000000000" pitchFamily="2" charset="2"/>
              <a:buChar char="ü"/>
              <a:defRPr/>
            </a:pPr>
            <a:r>
              <a:rPr lang="en-GB" sz="2000" dirty="0"/>
              <a:t>Set up and organize a published training calendar with regular training sessions including crisis induction training for new staff</a:t>
            </a:r>
          </a:p>
          <a:p>
            <a:pPr marL="342900" indent="-342900">
              <a:lnSpc>
                <a:spcPct val="100000"/>
              </a:lnSpc>
              <a:spcBef>
                <a:spcPts val="0"/>
              </a:spcBef>
              <a:spcAft>
                <a:spcPts val="600"/>
              </a:spcAft>
              <a:buFont typeface="Wingdings" panose="05000000000000000000" pitchFamily="2" charset="2"/>
              <a:buChar char="ü"/>
              <a:defRPr/>
            </a:pPr>
            <a:r>
              <a:rPr lang="en-GB" sz="2000" dirty="0"/>
              <a:t>Create a list of those who need to take and update training.</a:t>
            </a:r>
          </a:p>
          <a:p>
            <a:pPr marL="342900" indent="-342900">
              <a:lnSpc>
                <a:spcPct val="100000"/>
              </a:lnSpc>
              <a:spcBef>
                <a:spcPts val="0"/>
              </a:spcBef>
              <a:spcAft>
                <a:spcPts val="600"/>
              </a:spcAft>
              <a:buFont typeface="Wingdings" panose="05000000000000000000" pitchFamily="2" charset="2"/>
              <a:buChar char="ü"/>
              <a:defRPr/>
            </a:pPr>
            <a:r>
              <a:rPr lang="en-GB" sz="2000" dirty="0"/>
              <a:t>Schedule and conduct regular mock live exercises with the people who need to be involved to test them out. </a:t>
            </a:r>
          </a:p>
          <a:p>
            <a:pPr marL="342900" indent="-342900">
              <a:lnSpc>
                <a:spcPct val="100000"/>
              </a:lnSpc>
              <a:spcBef>
                <a:spcPts val="0"/>
              </a:spcBef>
              <a:spcAft>
                <a:spcPts val="600"/>
              </a:spcAft>
              <a:buFont typeface="Wingdings" panose="05000000000000000000" pitchFamily="2" charset="2"/>
              <a:buChar char="ü"/>
              <a:defRPr/>
            </a:pPr>
            <a:r>
              <a:rPr lang="en-GB" sz="2000" dirty="0"/>
              <a:t>Meet regularly with the TCMT to update and report on how the crisis training is being developed and implemented. </a:t>
            </a:r>
          </a:p>
          <a:p>
            <a:pPr marL="342900" indent="-342900">
              <a:lnSpc>
                <a:spcPct val="100000"/>
              </a:lnSpc>
              <a:spcBef>
                <a:spcPts val="0"/>
              </a:spcBef>
              <a:spcAft>
                <a:spcPts val="600"/>
              </a:spcAft>
              <a:buFont typeface="Wingdings" panose="05000000000000000000" pitchFamily="2" charset="2"/>
              <a:buChar char="ü"/>
            </a:pPr>
            <a:endParaRPr lang="en-IE" sz="2200" b="1" dirty="0"/>
          </a:p>
        </p:txBody>
      </p:sp>
      <p:sp>
        <p:nvSpPr>
          <p:cNvPr id="7" name="Text Placeholder 4">
            <a:extLst>
              <a:ext uri="{FF2B5EF4-FFF2-40B4-BE49-F238E27FC236}">
                <a16:creationId xmlns:a16="http://schemas.microsoft.com/office/drawing/2014/main" id="{E8FDF07A-11B2-5091-5C14-AB3C61947944}"/>
              </a:ext>
            </a:extLst>
          </p:cNvPr>
          <p:cNvSpPr>
            <a:spLocks noGrp="1"/>
          </p:cNvSpPr>
          <p:nvPr>
            <p:ph type="body" sz="quarter" idx="16"/>
          </p:nvPr>
        </p:nvSpPr>
        <p:spPr>
          <a:xfrm>
            <a:off x="276225" y="0"/>
            <a:ext cx="6057900" cy="582221"/>
          </a:xfrm>
        </p:spPr>
        <p:txBody>
          <a:bodyPr anchor="ctr">
            <a:normAutofit fontScale="85000" lnSpcReduction="20000"/>
          </a:bodyPr>
          <a:lstStyle/>
          <a:p>
            <a:pPr algn="ctr">
              <a:lnSpc>
                <a:spcPct val="120000"/>
              </a:lnSpc>
              <a:spcBef>
                <a:spcPts val="0"/>
              </a:spcBef>
            </a:pPr>
            <a:r>
              <a:rPr lang="en-IE" b="1" dirty="0"/>
              <a:t>Training Checklist</a:t>
            </a:r>
          </a:p>
        </p:txBody>
      </p:sp>
    </p:spTree>
    <p:extLst>
      <p:ext uri="{BB962C8B-B14F-4D97-AF65-F5344CB8AC3E}">
        <p14:creationId xmlns:p14="http://schemas.microsoft.com/office/powerpoint/2010/main" val="27715126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a:extLst>
              <a:ext uri="{FF2B5EF4-FFF2-40B4-BE49-F238E27FC236}">
                <a16:creationId xmlns:a16="http://schemas.microsoft.com/office/drawing/2014/main" id="{5C8E6F8A-4428-91C9-E585-DE21FBD66BCF}"/>
              </a:ext>
            </a:extLst>
          </p:cNvPr>
          <p:cNvSpPr>
            <a:spLocks noGrp="1"/>
          </p:cNvSpPr>
          <p:nvPr>
            <p:ph type="body" sz="quarter" idx="16"/>
          </p:nvPr>
        </p:nvSpPr>
        <p:spPr>
          <a:xfrm>
            <a:off x="6420495" y="1328734"/>
            <a:ext cx="5200005" cy="582221"/>
          </a:xfrm>
        </p:spPr>
        <p:txBody>
          <a:bodyPr>
            <a:noAutofit/>
          </a:bodyPr>
          <a:lstStyle/>
          <a:p>
            <a:r>
              <a:rPr lang="en-IE" dirty="0"/>
              <a:t>5.  Sample Regional Crisis Audit Exercise</a:t>
            </a:r>
          </a:p>
        </p:txBody>
      </p:sp>
      <p:sp>
        <p:nvSpPr>
          <p:cNvPr id="8" name="Text Placeholder 6">
            <a:extLst>
              <a:ext uri="{FF2B5EF4-FFF2-40B4-BE49-F238E27FC236}">
                <a16:creationId xmlns:a16="http://schemas.microsoft.com/office/drawing/2014/main" id="{06DA5010-31F2-06B4-E0B7-B63F4D23BFF6}"/>
              </a:ext>
            </a:extLst>
          </p:cNvPr>
          <p:cNvSpPr>
            <a:spLocks noGrp="1"/>
          </p:cNvSpPr>
          <p:nvPr>
            <p:ph type="body" sz="quarter" idx="18"/>
          </p:nvPr>
        </p:nvSpPr>
        <p:spPr>
          <a:xfrm>
            <a:off x="6420495" y="2259026"/>
            <a:ext cx="5029134" cy="851567"/>
          </a:xfrm>
        </p:spPr>
        <p:txBody>
          <a:bodyPr anchor="ctr"/>
          <a:lstStyle/>
          <a:p>
            <a:r>
              <a:rPr lang="en-IE" i="1" dirty="0"/>
              <a:t>Response and Recovery Stages</a:t>
            </a:r>
          </a:p>
        </p:txBody>
      </p:sp>
      <p:pic>
        <p:nvPicPr>
          <p:cNvPr id="15" name="Picture Placeholder 14" descr="A picture containing outdoor, ground, dirt, sandy&#10;&#10;Description automatically generated">
            <a:extLst>
              <a:ext uri="{FF2B5EF4-FFF2-40B4-BE49-F238E27FC236}">
                <a16:creationId xmlns:a16="http://schemas.microsoft.com/office/drawing/2014/main" id="{BA3B7B32-9383-3A48-0385-ED74C92BD4C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2941" b="12941"/>
          <a:stretch>
            <a:fillRect/>
          </a:stretch>
        </p:blipFill>
        <p:spPr/>
      </p:pic>
    </p:spTree>
    <p:extLst>
      <p:ext uri="{BB962C8B-B14F-4D97-AF65-F5344CB8AC3E}">
        <p14:creationId xmlns:p14="http://schemas.microsoft.com/office/powerpoint/2010/main" val="13504474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A group of people in a classroom&#10;&#10;Description automatically generated with medium confidence">
            <a:extLst>
              <a:ext uri="{FF2B5EF4-FFF2-40B4-BE49-F238E27FC236}">
                <a16:creationId xmlns:a16="http://schemas.microsoft.com/office/drawing/2014/main" id="{0FB4657F-453E-2FC6-079B-11FA656E15AB}"/>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0" b="4480"/>
          <a:stretch>
            <a:fillRect/>
          </a:stretch>
        </p:blipFill>
        <p:spPr/>
      </p:pic>
      <p:sp>
        <p:nvSpPr>
          <p:cNvPr id="8" name="Text Placeholder 1">
            <a:extLst>
              <a:ext uri="{FF2B5EF4-FFF2-40B4-BE49-F238E27FC236}">
                <a16:creationId xmlns:a16="http://schemas.microsoft.com/office/drawing/2014/main" id="{5ACFDBAC-18A4-72AD-F836-C5C2114FFE2D}"/>
              </a:ext>
            </a:extLst>
          </p:cNvPr>
          <p:cNvSpPr>
            <a:spLocks noGrp="1"/>
          </p:cNvSpPr>
          <p:nvPr>
            <p:ph type="body" sz="quarter" idx="18"/>
          </p:nvPr>
        </p:nvSpPr>
        <p:spPr>
          <a:xfrm>
            <a:off x="1197866" y="936722"/>
            <a:ext cx="5774433" cy="3867704"/>
          </a:xfrm>
        </p:spPr>
        <p:txBody>
          <a:bodyPr>
            <a:noAutofit/>
          </a:bodyPr>
          <a:lstStyle/>
          <a:p>
            <a:pPr marL="0" indent="0">
              <a:lnSpc>
                <a:spcPct val="100000"/>
              </a:lnSpc>
              <a:spcBef>
                <a:spcPts val="0"/>
              </a:spcBef>
            </a:pPr>
            <a:endParaRPr lang="en-GB" sz="2000" dirty="0"/>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9" name="Text Placeholder 2">
            <a:extLst>
              <a:ext uri="{FF2B5EF4-FFF2-40B4-BE49-F238E27FC236}">
                <a16:creationId xmlns:a16="http://schemas.microsoft.com/office/drawing/2014/main" id="{93D85419-0DEA-C500-468B-0B00333567E9}"/>
              </a:ext>
            </a:extLst>
          </p:cNvPr>
          <p:cNvSpPr>
            <a:spLocks noGrp="1"/>
          </p:cNvSpPr>
          <p:nvPr>
            <p:ph type="body" sz="quarter" idx="16"/>
          </p:nvPr>
        </p:nvSpPr>
        <p:spPr>
          <a:xfrm>
            <a:off x="968243" y="128295"/>
            <a:ext cx="6130166" cy="933449"/>
          </a:xfrm>
        </p:spPr>
        <p:txBody>
          <a:bodyPr anchor="ctr">
            <a:normAutofit fontScale="55000" lnSpcReduction="20000"/>
          </a:bodyPr>
          <a:lstStyle/>
          <a:p>
            <a:pPr algn="ctr">
              <a:lnSpc>
                <a:spcPct val="120000"/>
              </a:lnSpc>
              <a:spcBef>
                <a:spcPts val="0"/>
              </a:spcBef>
            </a:pPr>
            <a:r>
              <a:rPr lang="en-IE" b="1" dirty="0"/>
              <a:t>Regional Crisis Audit Applied to Each Stage of a Crisis</a:t>
            </a:r>
          </a:p>
          <a:p>
            <a:pPr algn="ctr">
              <a:lnSpc>
                <a:spcPct val="120000"/>
              </a:lnSpc>
              <a:spcBef>
                <a:spcPts val="0"/>
              </a:spcBef>
            </a:pPr>
            <a:r>
              <a:rPr lang="en-IE" sz="3700" i="1" dirty="0"/>
              <a:t>Response and Recovery Stages</a:t>
            </a:r>
          </a:p>
        </p:txBody>
      </p:sp>
      <p:sp>
        <p:nvSpPr>
          <p:cNvPr id="10" name="TextBox 9">
            <a:extLst>
              <a:ext uri="{FF2B5EF4-FFF2-40B4-BE49-F238E27FC236}">
                <a16:creationId xmlns:a16="http://schemas.microsoft.com/office/drawing/2014/main" id="{01B4EE50-8246-14F0-084A-B011BB699C8F}"/>
              </a:ext>
            </a:extLst>
          </p:cNvPr>
          <p:cNvSpPr txBox="1"/>
          <p:nvPr/>
        </p:nvSpPr>
        <p:spPr>
          <a:xfrm>
            <a:off x="1466850" y="1061744"/>
            <a:ext cx="5505448" cy="5447645"/>
          </a:xfrm>
          <a:prstGeom prst="rect">
            <a:avLst/>
          </a:prstGeom>
          <a:noFill/>
        </p:spPr>
        <p:txBody>
          <a:bodyPr wrap="square" rtlCol="0">
            <a:spAutoFit/>
          </a:bodyPr>
          <a:lstStyle/>
          <a:p>
            <a:r>
              <a:rPr lang="en-IE" sz="2000" dirty="0">
                <a:solidFill>
                  <a:schemeClr val="bg1"/>
                </a:solidFill>
              </a:rPr>
              <a:t>The next section goes through how a region can use a Regional Crisis Audit at the Response Stage of a crisis. Remember this list is only a sample, other audits can be edited, extended, or deleted.</a:t>
            </a:r>
          </a:p>
          <a:p>
            <a:endParaRPr lang="en-IE" sz="2000" dirty="0">
              <a:solidFill>
                <a:schemeClr val="bg1"/>
              </a:solidFill>
            </a:endParaRPr>
          </a:p>
          <a:p>
            <a:r>
              <a:rPr lang="en-IE" sz="2400" b="1" dirty="0">
                <a:solidFill>
                  <a:schemeClr val="bg1"/>
                </a:solidFill>
              </a:rPr>
              <a:t>Response Stage </a:t>
            </a:r>
          </a:p>
          <a:p>
            <a:pPr marL="457200" indent="-457200">
              <a:buFont typeface="+mj-lt"/>
              <a:buAutoNum type="arabicPeriod"/>
            </a:pPr>
            <a:r>
              <a:rPr lang="en-IE" sz="2000" dirty="0">
                <a:solidFill>
                  <a:schemeClr val="bg1"/>
                </a:solidFill>
              </a:rPr>
              <a:t>Assess Crisis Activation</a:t>
            </a:r>
          </a:p>
          <a:p>
            <a:pPr marL="457200" indent="-457200">
              <a:buFont typeface="+mj-lt"/>
              <a:buAutoNum type="arabicPeriod"/>
            </a:pPr>
            <a:r>
              <a:rPr lang="en-IE" sz="2000" dirty="0">
                <a:solidFill>
                  <a:schemeClr val="bg1"/>
                </a:solidFill>
              </a:rPr>
              <a:t>Identify Who Needs to Be Alerted and When for Different Types of Crisis</a:t>
            </a:r>
          </a:p>
          <a:p>
            <a:pPr marL="457200" indent="-457200">
              <a:buFont typeface="+mj-lt"/>
              <a:buAutoNum type="arabicPeriod"/>
            </a:pPr>
            <a:r>
              <a:rPr lang="en-IE" sz="2000" dirty="0">
                <a:solidFill>
                  <a:schemeClr val="bg1"/>
                </a:solidFill>
              </a:rPr>
              <a:t>Implement Business Continuity Measures</a:t>
            </a:r>
          </a:p>
          <a:p>
            <a:pPr marL="457200" indent="-457200">
              <a:buFont typeface="+mj-lt"/>
              <a:buAutoNum type="arabicPeriod"/>
            </a:pPr>
            <a:endParaRPr lang="en-IE" sz="2000" dirty="0">
              <a:solidFill>
                <a:schemeClr val="bg1"/>
              </a:solidFill>
            </a:endParaRPr>
          </a:p>
          <a:p>
            <a:r>
              <a:rPr lang="en-IE" sz="2400" b="1" dirty="0">
                <a:solidFill>
                  <a:schemeClr val="bg1"/>
                </a:solidFill>
              </a:rPr>
              <a:t>Recovery Stage</a:t>
            </a:r>
          </a:p>
          <a:p>
            <a:pPr marL="457200" indent="-457200">
              <a:buFont typeface="+mj-lt"/>
              <a:buAutoNum type="arabicPeriod"/>
            </a:pPr>
            <a:r>
              <a:rPr lang="en-IE" sz="2000" b="0" dirty="0">
                <a:solidFill>
                  <a:schemeClr val="bg1"/>
                </a:solidFill>
              </a:rPr>
              <a:t>Monitor and Address Regional Recovery Support, Perceptions and Confidence</a:t>
            </a:r>
          </a:p>
          <a:p>
            <a:pPr marL="457200" indent="-457200">
              <a:buFont typeface="+mj-lt"/>
              <a:buAutoNum type="arabicPeriod"/>
            </a:pPr>
            <a:r>
              <a:rPr lang="en-IE" sz="2000" b="0" dirty="0">
                <a:solidFill>
                  <a:schemeClr val="bg1"/>
                </a:solidFill>
              </a:rPr>
              <a:t>Evaluate and Review Regional Crisis Management for Future Crisis</a:t>
            </a:r>
            <a:endParaRPr lang="en-IE" sz="2000" dirty="0">
              <a:solidFill>
                <a:schemeClr val="bg1"/>
              </a:solidFill>
            </a:endParaRPr>
          </a:p>
          <a:p>
            <a:endParaRPr lang="en-IE" sz="2000" dirty="0">
              <a:solidFill>
                <a:schemeClr val="bg1"/>
              </a:solidFill>
            </a:endParaRPr>
          </a:p>
        </p:txBody>
      </p:sp>
    </p:spTree>
    <p:extLst>
      <p:ext uri="{BB962C8B-B14F-4D97-AF65-F5344CB8AC3E}">
        <p14:creationId xmlns:p14="http://schemas.microsoft.com/office/powerpoint/2010/main" val="32506921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1008072"/>
            <a:ext cx="11739204" cy="5488187"/>
          </a:xfrm>
          <a:prstGeom prst="rect">
            <a:avLst/>
          </a:prstGeom>
          <a:solidFill>
            <a:srgbClr val="F2795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542925" y="1314450"/>
            <a:ext cx="11106150" cy="4848225"/>
          </a:xfrm>
          <a:solidFill>
            <a:schemeClr val="bg1"/>
          </a:solidFill>
        </p:spPr>
        <p:txBody>
          <a:bodyPr anchor="ctr">
            <a:noAutofit/>
          </a:bodyPr>
          <a:lstStyle/>
          <a:p>
            <a:pPr marL="0" indent="0"/>
            <a:r>
              <a:rPr lang="en-GB" sz="2200" b="1" dirty="0">
                <a:solidFill>
                  <a:srgbClr val="4D4D4D"/>
                </a:solidFill>
              </a:rPr>
              <a:t>The Crisis Management Strategy and Plan </a:t>
            </a:r>
            <a:r>
              <a:rPr lang="en-GB" sz="2200" dirty="0">
                <a:solidFill>
                  <a:srgbClr val="4D4D4D"/>
                </a:solidFill>
              </a:rPr>
              <a:t>(Module 4 and 5) includes actions that need to be taken leading up to, during, and immediately after the impact of a crisis to minimize its effects and manage the consequences. The tasks involved will depend upon the nature and the extent of the crisis. </a:t>
            </a:r>
          </a:p>
          <a:p>
            <a:pPr marL="0" indent="0"/>
            <a:r>
              <a:rPr lang="en-GB" sz="2200" dirty="0">
                <a:solidFill>
                  <a:srgbClr val="4D4D4D"/>
                </a:solidFill>
              </a:rPr>
              <a:t>In a business or regional crisis, it is necessary to identify </a:t>
            </a:r>
            <a:r>
              <a:rPr lang="en-GB" sz="2200" b="1" dirty="0">
                <a:solidFill>
                  <a:srgbClr val="4D4D4D"/>
                </a:solidFill>
              </a:rPr>
              <a:t>business continuity objectives and strategies and to manage the implementation of the Crisis Management Strategy</a:t>
            </a:r>
            <a:r>
              <a:rPr lang="en-GB" sz="2200" dirty="0">
                <a:solidFill>
                  <a:srgbClr val="4D4D4D"/>
                </a:solidFill>
              </a:rPr>
              <a:t>. </a:t>
            </a:r>
          </a:p>
          <a:p>
            <a:pPr marL="0" indent="0"/>
            <a:r>
              <a:rPr lang="en-GB" sz="2200" dirty="0">
                <a:solidFill>
                  <a:srgbClr val="4D4D4D"/>
                </a:solidFill>
              </a:rPr>
              <a:t>In order to maintain visitors’ confidence, it is important that </a:t>
            </a:r>
            <a:r>
              <a:rPr lang="en-GB" sz="2200" b="1" dirty="0">
                <a:solidFill>
                  <a:srgbClr val="4D4D4D"/>
                </a:solidFill>
              </a:rPr>
              <a:t>normal business operations and services are not neglected, but are continued </a:t>
            </a:r>
            <a:r>
              <a:rPr lang="en-GB" sz="2200" dirty="0">
                <a:solidFill>
                  <a:srgbClr val="4D4D4D"/>
                </a:solidFill>
              </a:rPr>
              <a:t>with the least disruption possible. Effective tourism crisis response management depends upon trained and experienced personnel with the capacity and flexibility to react to whatever situation the crisis presents. Depending upon the nature of the crisis, a region will need to establish and maintain communication with key industry, government, and community leaders. </a:t>
            </a:r>
            <a:endParaRPr lang="en-IE" sz="2200" dirty="0">
              <a:solidFill>
                <a:srgbClr val="4D4D4D"/>
              </a:solidFill>
            </a:endParaRP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6" y="256177"/>
            <a:ext cx="11586804" cy="584775"/>
          </a:xfrm>
          <a:prstGeom prst="rect">
            <a:avLst/>
          </a:prstGeom>
          <a:solidFill>
            <a:srgbClr val="F37C57"/>
          </a:solidFill>
        </p:spPr>
        <p:txBody>
          <a:bodyPr wrap="square" rtlCol="0">
            <a:spAutoFit/>
          </a:bodyPr>
          <a:lstStyle/>
          <a:p>
            <a:r>
              <a:rPr lang="en-IE" sz="3200" b="1" dirty="0">
                <a:solidFill>
                  <a:schemeClr val="bg1"/>
                </a:solidFill>
              </a:rPr>
              <a:t>Part 2 </a:t>
            </a:r>
            <a:r>
              <a:rPr lang="en-IE" sz="3200" dirty="0">
                <a:solidFill>
                  <a:schemeClr val="bg1"/>
                </a:solidFill>
              </a:rPr>
              <a:t>Sample Regional Crisis Audit - </a:t>
            </a:r>
            <a:r>
              <a:rPr lang="en-IE" sz="3200" b="1" dirty="0">
                <a:solidFill>
                  <a:schemeClr val="bg1"/>
                </a:solidFill>
              </a:rPr>
              <a:t>Response Stage</a:t>
            </a:r>
          </a:p>
        </p:txBody>
      </p:sp>
    </p:spTree>
    <p:extLst>
      <p:ext uri="{BB962C8B-B14F-4D97-AF65-F5344CB8AC3E}">
        <p14:creationId xmlns:p14="http://schemas.microsoft.com/office/powerpoint/2010/main" val="36278390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1413081749"/>
              </p:ext>
            </p:extLst>
          </p:nvPr>
        </p:nvGraphicFramePr>
        <p:xfrm>
          <a:off x="231112" y="118583"/>
          <a:ext cx="11709582" cy="6620833"/>
        </p:xfrm>
        <a:graphic>
          <a:graphicData uri="http://schemas.openxmlformats.org/drawingml/2006/table">
            <a:tbl>
              <a:tblPr firstRow="1" bandRow="1">
                <a:tableStyleId>{5C22544A-7EE6-4342-B048-85BDC9FD1C3A}</a:tableStyleId>
              </a:tblPr>
              <a:tblGrid>
                <a:gridCol w="3283613">
                  <a:extLst>
                    <a:ext uri="{9D8B030D-6E8A-4147-A177-3AD203B41FA5}">
                      <a16:colId xmlns:a16="http://schemas.microsoft.com/office/drawing/2014/main" val="3584008144"/>
                    </a:ext>
                  </a:extLst>
                </a:gridCol>
                <a:gridCol w="8425969">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IE" sz="2400" b="1" dirty="0">
                          <a:solidFill>
                            <a:schemeClr val="bg1"/>
                          </a:solidFill>
                        </a:rPr>
                        <a:t>Assess Crisis Activation and Business Continuity Solutions</a:t>
                      </a:r>
                      <a:endParaRPr lang="en-IE" sz="2400" b="0" dirty="0">
                        <a:solidFill>
                          <a:srgbClr val="624464"/>
                        </a:solidFill>
                        <a:highlight>
                          <a:srgbClr val="FFFF00"/>
                        </a:highligh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7954"/>
                    </a:solidFill>
                  </a:tcPr>
                </a:tc>
                <a:extLst>
                  <a:ext uri="{0D108BD9-81ED-4DB2-BD59-A6C34878D82A}">
                    <a16:rowId xmlns:a16="http://schemas.microsoft.com/office/drawing/2014/main" val="923545946"/>
                  </a:ext>
                </a:extLst>
              </a:tr>
              <a:tr h="585793">
                <a:tc>
                  <a:txBody>
                    <a:bodyPr/>
                    <a:lstStyle/>
                    <a:p>
                      <a:r>
                        <a:rPr lang="en-IE" b="0" dirty="0">
                          <a:solidFill>
                            <a:srgbClr val="4D4D4D"/>
                          </a:solidFill>
                        </a:rPr>
                        <a:t>Identify </a:t>
                      </a:r>
                      <a:r>
                        <a:rPr lang="en-IE" b="1" dirty="0">
                          <a:solidFill>
                            <a:srgbClr val="7A547C"/>
                          </a:solidFill>
                        </a:rPr>
                        <a:t>who needs to be involved and alerted </a:t>
                      </a:r>
                      <a:r>
                        <a:rPr lang="en-IE" b="0" dirty="0">
                          <a:solidFill>
                            <a:srgbClr val="4D4D4D"/>
                          </a:solidFill>
                        </a:rPr>
                        <a:t>for the different regional crises.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Who are the </a:t>
                      </a:r>
                      <a:r>
                        <a:rPr lang="en-GB" sz="1800" b="1" kern="1200" dirty="0">
                          <a:solidFill>
                            <a:srgbClr val="4D4D4D"/>
                          </a:solidFill>
                          <a:latin typeface="+mn-lt"/>
                          <a:ea typeface="+mn-ea"/>
                          <a:cs typeface="+mn-cs"/>
                        </a:rPr>
                        <a:t>key crisis industry, government, services, and community leaders </a:t>
                      </a:r>
                      <a:r>
                        <a:rPr lang="en-GB" sz="1800" b="0" kern="1200" dirty="0">
                          <a:solidFill>
                            <a:srgbClr val="4D4D4D"/>
                          </a:solidFill>
                          <a:latin typeface="+mn-lt"/>
                          <a:ea typeface="+mn-ea"/>
                          <a:cs typeface="+mn-cs"/>
                        </a:rPr>
                        <a:t>that need to be alerted for different types of crises? </a:t>
                      </a:r>
                      <a:r>
                        <a:rPr lang="en-GB" sz="1800" b="0" i="1" kern="1200" dirty="0">
                          <a:solidFill>
                            <a:srgbClr val="7A547C"/>
                          </a:solidFill>
                          <a:latin typeface="+mn-lt"/>
                          <a:ea typeface="+mn-ea"/>
                          <a:cs typeface="+mn-cs"/>
                        </a:rPr>
                        <a:t>e.g., fires, flooding, landslides, disease, terrorist attacks, a mountain, sea or river rescue mission</a:t>
                      </a:r>
                    </a:p>
                    <a:p>
                      <a:r>
                        <a:rPr lang="en-GB" sz="1800" b="1" i="1" kern="1200" dirty="0">
                          <a:solidFill>
                            <a:srgbClr val="7A547C"/>
                          </a:solidFill>
                          <a:latin typeface="+mn-lt"/>
                          <a:ea typeface="+mn-ea"/>
                          <a:cs typeface="+mn-cs"/>
                        </a:rPr>
                        <a:t>Note: </a:t>
                      </a:r>
                      <a:r>
                        <a:rPr lang="en-IE" b="0" i="1" dirty="0">
                          <a:solidFill>
                            <a:srgbClr val="7A547C"/>
                          </a:solidFill>
                        </a:rPr>
                        <a:t>Not all regional stakeholders and experts will need to participate e.g. if a crisis is a water rafting rescue it will not involve fire services or full TCMT activation.</a:t>
                      </a:r>
                    </a:p>
                    <a:p>
                      <a:r>
                        <a:rPr lang="en-IE" sz="1800" b="0" i="1" kern="1200" dirty="0">
                          <a:solidFill>
                            <a:srgbClr val="7A547C"/>
                          </a:solidFill>
                          <a:latin typeface="+mn-lt"/>
                          <a:ea typeface="+mn-ea"/>
                          <a:cs typeface="+mn-cs"/>
                        </a:rPr>
                        <a:t>Unless the risk or crisis is catastrophic or major it is unlikely the full TCMT will need to be activated but at a minimum, the Tourism Crisis Management </a:t>
                      </a:r>
                      <a:r>
                        <a:rPr lang="en-IE" sz="1800" b="0" i="1" kern="1200" dirty="0" err="1">
                          <a:solidFill>
                            <a:srgbClr val="7A547C"/>
                          </a:solidFill>
                          <a:latin typeface="+mn-lt"/>
                          <a:ea typeface="+mn-ea"/>
                          <a:cs typeface="+mn-cs"/>
                        </a:rPr>
                        <a:t>Center</a:t>
                      </a:r>
                      <a:r>
                        <a:rPr lang="en-IE" sz="1800" b="0" i="1" kern="1200" dirty="0">
                          <a:solidFill>
                            <a:srgbClr val="7A547C"/>
                          </a:solidFill>
                          <a:latin typeface="+mn-lt"/>
                          <a:ea typeface="+mn-ea"/>
                          <a:cs typeface="+mn-cs"/>
                        </a:rPr>
                        <a:t> Manager should be alerted. They will alert the Crisis Steering Group and Team if necessary.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IE" sz="1800" b="0" kern="1200" dirty="0">
                          <a:solidFill>
                            <a:srgbClr val="4D4D4D"/>
                          </a:solidFill>
                          <a:latin typeface="+mn-lt"/>
                          <a:ea typeface="+mn-ea"/>
                          <a:cs typeface="+mn-cs"/>
                        </a:rPr>
                        <a:t>Decide where the </a:t>
                      </a:r>
                      <a:r>
                        <a:rPr lang="en-IE" sz="1800" b="1" kern="1200" dirty="0">
                          <a:solidFill>
                            <a:srgbClr val="7A547C"/>
                          </a:solidFill>
                          <a:latin typeface="+mn-lt"/>
                          <a:ea typeface="+mn-ea"/>
                          <a:cs typeface="+mn-cs"/>
                        </a:rPr>
                        <a:t>Tourism Crisis Management </a:t>
                      </a:r>
                      <a:r>
                        <a:rPr lang="en-IE" sz="1800" b="1" kern="1200" dirty="0" err="1">
                          <a:solidFill>
                            <a:srgbClr val="7A547C"/>
                          </a:solidFill>
                          <a:latin typeface="+mn-lt"/>
                          <a:ea typeface="+mn-ea"/>
                          <a:cs typeface="+mn-cs"/>
                        </a:rPr>
                        <a:t>Cantre</a:t>
                      </a:r>
                      <a:r>
                        <a:rPr lang="en-IE" sz="1800" b="1" kern="1200" dirty="0">
                          <a:solidFill>
                            <a:srgbClr val="7A547C"/>
                          </a:solidFill>
                          <a:latin typeface="+mn-lt"/>
                          <a:ea typeface="+mn-ea"/>
                          <a:cs typeface="+mn-cs"/>
                        </a:rPr>
                        <a:t> location </a:t>
                      </a:r>
                      <a:r>
                        <a:rPr lang="en-IE" sz="1800" b="0" kern="1200" dirty="0">
                          <a:solidFill>
                            <a:srgbClr val="4D4D4D"/>
                          </a:solidFill>
                          <a:latin typeface="+mn-lt"/>
                          <a:ea typeface="+mn-ea"/>
                          <a:cs typeface="+mn-cs"/>
                        </a:rPr>
                        <a:t>will be during a crisis. Consider secondary and tertiary options in other locations should the primary location be impacted by the crisis.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b="0" kern="1200" dirty="0">
                          <a:solidFill>
                            <a:srgbClr val="4D4D4D"/>
                          </a:solidFill>
                          <a:latin typeface="+mn-lt"/>
                          <a:ea typeface="+mn-ea"/>
                          <a:cs typeface="+mn-cs"/>
                        </a:rPr>
                        <a:t>What room or facility can be used as a tourism Crisis Management </a:t>
                      </a:r>
                      <a:r>
                        <a:rPr lang="en-GB" sz="1800" b="0" kern="1200" dirty="0" err="1">
                          <a:solidFill>
                            <a:srgbClr val="4D4D4D"/>
                          </a:solidFill>
                          <a:latin typeface="+mn-lt"/>
                          <a:ea typeface="+mn-ea"/>
                          <a:cs typeface="+mn-cs"/>
                        </a:rPr>
                        <a:t>Center</a:t>
                      </a:r>
                      <a:r>
                        <a:rPr lang="en-GB" sz="1800" b="0" kern="1200" dirty="0">
                          <a:solidFill>
                            <a:srgbClr val="4D4D4D"/>
                          </a:solidFill>
                          <a:latin typeface="+mn-lt"/>
                          <a:ea typeface="+mn-ea"/>
                          <a:cs typeface="+mn-cs"/>
                        </a:rPr>
                        <a:t>? </a:t>
                      </a:r>
                    </a:p>
                    <a:p>
                      <a:pPr marL="285750" indent="-285750">
                        <a:buFont typeface="Wingdings" panose="05000000000000000000" pitchFamily="2" charset="2"/>
                        <a:buChar char="v"/>
                      </a:pPr>
                      <a:r>
                        <a:rPr lang="en-GB" sz="1800" b="0" kern="1200" dirty="0">
                          <a:solidFill>
                            <a:srgbClr val="4D4D4D"/>
                          </a:solidFill>
                          <a:latin typeface="+mn-lt"/>
                          <a:ea typeface="+mn-ea"/>
                          <a:cs typeface="+mn-cs"/>
                        </a:rPr>
                        <a:t>What resources does it have available and what will it need to access?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sz="1800" b="0" kern="1200" dirty="0">
                          <a:solidFill>
                            <a:srgbClr val="4D4D4D"/>
                          </a:solidFill>
                          <a:latin typeface="+mn-lt"/>
                          <a:ea typeface="+mn-ea"/>
                          <a:cs typeface="+mn-cs"/>
                        </a:rPr>
                        <a:t>List the possible sources of assistance available to a region if it cannot establish a tourism Crisis Management </a:t>
                      </a:r>
                      <a:r>
                        <a:rPr lang="en-GB" sz="1800" b="0" kern="1200" dirty="0" err="1">
                          <a:solidFill>
                            <a:srgbClr val="4D4D4D"/>
                          </a:solidFill>
                          <a:latin typeface="+mn-lt"/>
                          <a:ea typeface="+mn-ea"/>
                          <a:cs typeface="+mn-cs"/>
                        </a:rPr>
                        <a:t>Center</a:t>
                      </a:r>
                      <a:r>
                        <a:rPr lang="en-GB" sz="1800" b="0" kern="1200" dirty="0">
                          <a:solidFill>
                            <a:srgbClr val="4D4D4D"/>
                          </a:solidFill>
                          <a:latin typeface="+mn-lt"/>
                          <a:ea typeface="+mn-ea"/>
                          <a:cs typeface="+mn-cs"/>
                        </a:rPr>
                        <a:t>? e.g., community </a:t>
                      </a:r>
                      <a:r>
                        <a:rPr lang="en-GB" sz="1800" b="0" kern="1200" dirty="0" err="1">
                          <a:solidFill>
                            <a:srgbClr val="4D4D4D"/>
                          </a:solidFill>
                          <a:latin typeface="+mn-lt"/>
                          <a:ea typeface="+mn-ea"/>
                          <a:cs typeface="+mn-cs"/>
                        </a:rPr>
                        <a:t>center</a:t>
                      </a:r>
                      <a:r>
                        <a:rPr lang="en-GB" sz="1800" b="0" kern="1200" dirty="0">
                          <a:solidFill>
                            <a:srgbClr val="4D4D4D"/>
                          </a:solidFill>
                          <a:latin typeface="+mn-lt"/>
                          <a:ea typeface="+mn-ea"/>
                          <a:cs typeface="+mn-cs"/>
                        </a:rPr>
                        <a:t>, school, public library</a:t>
                      </a:r>
                      <a:endParaRPr lang="en-IE" sz="1800" b="0" kern="1200" dirty="0">
                        <a:solidFill>
                          <a:srgbClr val="4D4D4D"/>
                        </a:solidFill>
                        <a:latin typeface="+mn-lt"/>
                        <a:ea typeface="+mn-ea"/>
                        <a:cs typeface="+mn-cs"/>
                      </a:endParaRPr>
                    </a:p>
                    <a:p>
                      <a:pPr marL="0" indent="0">
                        <a:buFont typeface="Wingdings" panose="05000000000000000000" pitchFamily="2" charset="2"/>
                        <a:buNone/>
                      </a:pPr>
                      <a:r>
                        <a:rPr lang="en-GB" sz="1800" b="1" kern="1200" dirty="0">
                          <a:solidFill>
                            <a:srgbClr val="4D4D4D"/>
                          </a:solidFill>
                          <a:latin typeface="+mn-lt"/>
                          <a:ea typeface="+mn-ea"/>
                          <a:cs typeface="+mn-cs"/>
                        </a:rPr>
                        <a:t>Note: </a:t>
                      </a:r>
                      <a:r>
                        <a:rPr lang="en-GB" sz="1800" b="0" i="1" kern="1200" dirty="0">
                          <a:solidFill>
                            <a:srgbClr val="7A547C"/>
                          </a:solidFill>
                          <a:latin typeface="+mn-lt"/>
                          <a:ea typeface="+mn-ea"/>
                          <a:cs typeface="+mn-cs"/>
                        </a:rPr>
                        <a:t>If possible have a dedicated TCMC location, that is ready to be activated at any time with all the resources, documentation, technology and supports needed.</a:t>
                      </a:r>
                    </a:p>
                    <a:p>
                      <a:pPr marL="0" indent="0">
                        <a:buFont typeface="Wingdings" panose="05000000000000000000" pitchFamily="2" charset="2"/>
                        <a:buNone/>
                      </a:pPr>
                      <a:r>
                        <a:rPr lang="en-GB" sz="1800" b="0" i="1" kern="1200" dirty="0">
                          <a:solidFill>
                            <a:srgbClr val="7A547C"/>
                          </a:solidFill>
                          <a:latin typeface="+mn-lt"/>
                          <a:ea typeface="+mn-ea"/>
                          <a:cs typeface="+mn-cs"/>
                        </a:rPr>
                        <a:t>Small regions may not have the resources to establish their own Crisis Management </a:t>
                      </a:r>
                      <a:r>
                        <a:rPr lang="en-GB" sz="1800" b="0" i="1" kern="1200" dirty="0" err="1">
                          <a:solidFill>
                            <a:srgbClr val="7A547C"/>
                          </a:solidFill>
                          <a:latin typeface="+mn-lt"/>
                          <a:ea typeface="+mn-ea"/>
                          <a:cs typeface="+mn-cs"/>
                        </a:rPr>
                        <a:t>Center</a:t>
                      </a:r>
                      <a:r>
                        <a:rPr lang="en-GB" sz="1800" b="0" i="1" kern="1200" dirty="0">
                          <a:solidFill>
                            <a:srgbClr val="7A547C"/>
                          </a:solidFill>
                          <a:latin typeface="+mn-lt"/>
                          <a:ea typeface="+mn-ea"/>
                          <a:cs typeface="+mn-cs"/>
                        </a:rPr>
                        <a:t>. It may be worth investigating if a local business or organisation may have a spare room for rent or hire.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IE" sz="1800" b="0" kern="1200" dirty="0">
                          <a:solidFill>
                            <a:srgbClr val="4D4D4D"/>
                          </a:solidFill>
                          <a:latin typeface="+mn-lt"/>
                          <a:ea typeface="+mn-ea"/>
                          <a:cs typeface="+mn-cs"/>
                        </a:rPr>
                        <a:t>Assess how the region can ensure </a:t>
                      </a:r>
                      <a:r>
                        <a:rPr lang="en-IE" sz="1800" b="1" kern="1200" dirty="0">
                          <a:solidFill>
                            <a:srgbClr val="7A547C"/>
                          </a:solidFill>
                          <a:latin typeface="+mn-lt"/>
                          <a:ea typeface="+mn-ea"/>
                          <a:cs typeface="+mn-cs"/>
                        </a:rPr>
                        <a:t>Business continuity </a:t>
                      </a:r>
                      <a:r>
                        <a:rPr lang="en-IE" sz="1800" b="0" kern="1200" dirty="0">
                          <a:solidFill>
                            <a:srgbClr val="4D4D4D"/>
                          </a:solidFill>
                          <a:latin typeface="+mn-lt"/>
                          <a:ea typeface="+mn-ea"/>
                          <a:cs typeface="+mn-cs"/>
                        </a:rPr>
                        <a:t>as a primary consideration and keep the impact to a minimum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kern="1200" dirty="0">
                          <a:solidFill>
                            <a:srgbClr val="4D4D4D"/>
                          </a:solidFill>
                          <a:latin typeface="+mn-lt"/>
                          <a:ea typeface="+mn-ea"/>
                          <a:cs typeface="+mn-cs"/>
                        </a:rPr>
                        <a:t>How can the region optimize business continuity?</a:t>
                      </a:r>
                    </a:p>
                    <a:p>
                      <a:r>
                        <a:rPr lang="en-GB" sz="1800" b="0" kern="1200" dirty="0">
                          <a:solidFill>
                            <a:srgbClr val="4D4D4D"/>
                          </a:solidFill>
                          <a:latin typeface="+mn-lt"/>
                          <a:ea typeface="+mn-ea"/>
                          <a:cs typeface="+mn-cs"/>
                        </a:rPr>
                        <a:t>What are the potential key business continuity issues for the region in a crisis?</a:t>
                      </a:r>
                    </a:p>
                    <a:p>
                      <a:r>
                        <a:rPr lang="en-GB" sz="1800" b="0" kern="1200" dirty="0">
                          <a:solidFill>
                            <a:srgbClr val="4D4D4D"/>
                          </a:solidFill>
                          <a:latin typeface="+mn-lt"/>
                          <a:ea typeface="+mn-ea"/>
                          <a:cs typeface="+mn-cs"/>
                        </a:rPr>
                        <a:t>What measures can be put in place?</a:t>
                      </a:r>
                    </a:p>
                    <a:p>
                      <a:r>
                        <a:rPr lang="en-GB" sz="1800" b="0" kern="1200" dirty="0">
                          <a:solidFill>
                            <a:srgbClr val="4D4D4D"/>
                          </a:solidFill>
                          <a:latin typeface="+mn-lt"/>
                          <a:ea typeface="+mn-ea"/>
                          <a:cs typeface="+mn-cs"/>
                        </a:rPr>
                        <a:t>Is there a support, guidelines, or expert who can assist with business continuity? </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306989"/>
                  </a:ext>
                </a:extLst>
              </a:tr>
            </a:tbl>
          </a:graphicData>
        </a:graphic>
      </p:graphicFrame>
    </p:spTree>
    <p:extLst>
      <p:ext uri="{BB962C8B-B14F-4D97-AF65-F5344CB8AC3E}">
        <p14:creationId xmlns:p14="http://schemas.microsoft.com/office/powerpoint/2010/main" val="3725176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person&#10;&#10;Description automatically generated">
            <a:extLst>
              <a:ext uri="{FF2B5EF4-FFF2-40B4-BE49-F238E27FC236}">
                <a16:creationId xmlns:a16="http://schemas.microsoft.com/office/drawing/2014/main" id="{7EDC19CC-4B21-060B-B3B9-7F9936781AC5}"/>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4487" b="4487"/>
          <a:stretch>
            <a:fillRect/>
          </a:stretch>
        </p:blipFill>
        <p:spPr/>
      </p:pic>
      <p:sp>
        <p:nvSpPr>
          <p:cNvPr id="8" name="Text Placeholder 1">
            <a:extLst>
              <a:ext uri="{FF2B5EF4-FFF2-40B4-BE49-F238E27FC236}">
                <a16:creationId xmlns:a16="http://schemas.microsoft.com/office/drawing/2014/main" id="{5ACFDBAC-18A4-72AD-F836-C5C2114FFE2D}"/>
              </a:ext>
            </a:extLst>
          </p:cNvPr>
          <p:cNvSpPr>
            <a:spLocks noGrp="1"/>
          </p:cNvSpPr>
          <p:nvPr>
            <p:ph type="body" sz="quarter" idx="18"/>
          </p:nvPr>
        </p:nvSpPr>
        <p:spPr>
          <a:xfrm>
            <a:off x="1197866" y="936722"/>
            <a:ext cx="5774433" cy="3867704"/>
          </a:xfrm>
        </p:spPr>
        <p:txBody>
          <a:bodyPr>
            <a:noAutofit/>
          </a:bodyPr>
          <a:lstStyle/>
          <a:p>
            <a:pPr marL="0" indent="0">
              <a:lnSpc>
                <a:spcPct val="100000"/>
              </a:lnSpc>
              <a:spcBef>
                <a:spcPts val="0"/>
              </a:spcBef>
            </a:pPr>
            <a:endParaRPr lang="en-GB" sz="2000" dirty="0"/>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9" name="Text Placeholder 2">
            <a:extLst>
              <a:ext uri="{FF2B5EF4-FFF2-40B4-BE49-F238E27FC236}">
                <a16:creationId xmlns:a16="http://schemas.microsoft.com/office/drawing/2014/main" id="{93D85419-0DEA-C500-468B-0B00333567E9}"/>
              </a:ext>
            </a:extLst>
          </p:cNvPr>
          <p:cNvSpPr>
            <a:spLocks noGrp="1"/>
          </p:cNvSpPr>
          <p:nvPr>
            <p:ph type="body" sz="quarter" idx="16"/>
          </p:nvPr>
        </p:nvSpPr>
        <p:spPr>
          <a:xfrm>
            <a:off x="968242" y="3273"/>
            <a:ext cx="6329897" cy="1473102"/>
          </a:xfrm>
        </p:spPr>
        <p:txBody>
          <a:bodyPr anchor="ctr">
            <a:normAutofit fontScale="70000" lnSpcReduction="20000"/>
          </a:bodyPr>
          <a:lstStyle/>
          <a:p>
            <a:pPr algn="ctr">
              <a:lnSpc>
                <a:spcPct val="120000"/>
              </a:lnSpc>
              <a:spcBef>
                <a:spcPts val="0"/>
              </a:spcBef>
            </a:pPr>
            <a:r>
              <a:rPr lang="en-IE" sz="5100" b="1" dirty="0"/>
              <a:t>Business Continuity</a:t>
            </a:r>
          </a:p>
          <a:p>
            <a:pPr algn="ctr">
              <a:lnSpc>
                <a:spcPct val="120000"/>
              </a:lnSpc>
              <a:spcBef>
                <a:spcPts val="0"/>
              </a:spcBef>
            </a:pPr>
            <a:r>
              <a:rPr lang="en-IE" sz="3400" i="1" dirty="0"/>
              <a:t>Encourage Operators to have a Cancellation Policy</a:t>
            </a:r>
          </a:p>
        </p:txBody>
      </p:sp>
      <p:sp>
        <p:nvSpPr>
          <p:cNvPr id="10" name="TextBox 9">
            <a:extLst>
              <a:ext uri="{FF2B5EF4-FFF2-40B4-BE49-F238E27FC236}">
                <a16:creationId xmlns:a16="http://schemas.microsoft.com/office/drawing/2014/main" id="{01B4EE50-8246-14F0-084A-B011BB699C8F}"/>
              </a:ext>
            </a:extLst>
          </p:cNvPr>
          <p:cNvSpPr txBox="1"/>
          <p:nvPr/>
        </p:nvSpPr>
        <p:spPr>
          <a:xfrm>
            <a:off x="1328226" y="1663894"/>
            <a:ext cx="5410199" cy="4524315"/>
          </a:xfrm>
          <a:prstGeom prst="rect">
            <a:avLst/>
          </a:prstGeom>
          <a:noFill/>
        </p:spPr>
        <p:txBody>
          <a:bodyPr wrap="square" rtlCol="0">
            <a:spAutoFit/>
          </a:bodyPr>
          <a:lstStyle/>
          <a:p>
            <a:pPr algn="ctr"/>
            <a:r>
              <a:rPr lang="en-GB" sz="2400" dirty="0">
                <a:solidFill>
                  <a:schemeClr val="bg1"/>
                </a:solidFill>
              </a:rPr>
              <a:t>In the event of a crisis, tourism businesses may be required to close or access to their businesses may be closed, such as through road closures. In such cases businesses are legally obliged to refund deposits for bookings that fall during that time. Sometimes even when businesses and access routes are open, customers will want to cancel their booking. This can be due to the perception that the region will be less attractive or unsafe to visit after a crisis. </a:t>
            </a:r>
            <a:endParaRPr lang="en-IE" sz="2400" dirty="0">
              <a:solidFill>
                <a:schemeClr val="bg1"/>
              </a:solidFill>
            </a:endParaRPr>
          </a:p>
        </p:txBody>
      </p:sp>
    </p:spTree>
    <p:extLst>
      <p:ext uri="{BB962C8B-B14F-4D97-AF65-F5344CB8AC3E}">
        <p14:creationId xmlns:p14="http://schemas.microsoft.com/office/powerpoint/2010/main" val="35856565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5ACFDBAC-18A4-72AD-F836-C5C2114FFE2D}"/>
              </a:ext>
            </a:extLst>
          </p:cNvPr>
          <p:cNvSpPr>
            <a:spLocks noGrp="1"/>
          </p:cNvSpPr>
          <p:nvPr>
            <p:ph type="body" sz="quarter" idx="18"/>
          </p:nvPr>
        </p:nvSpPr>
        <p:spPr>
          <a:xfrm>
            <a:off x="1197866" y="936722"/>
            <a:ext cx="5774433" cy="3867704"/>
          </a:xfrm>
        </p:spPr>
        <p:txBody>
          <a:bodyPr>
            <a:noAutofit/>
          </a:bodyPr>
          <a:lstStyle/>
          <a:p>
            <a:pPr marL="0" indent="0">
              <a:lnSpc>
                <a:spcPct val="100000"/>
              </a:lnSpc>
              <a:spcBef>
                <a:spcPts val="0"/>
              </a:spcBef>
            </a:pPr>
            <a:endParaRPr lang="en-GB" sz="2000" dirty="0"/>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9" name="Text Placeholder 2">
            <a:extLst>
              <a:ext uri="{FF2B5EF4-FFF2-40B4-BE49-F238E27FC236}">
                <a16:creationId xmlns:a16="http://schemas.microsoft.com/office/drawing/2014/main" id="{93D85419-0DEA-C500-468B-0B00333567E9}"/>
              </a:ext>
            </a:extLst>
          </p:cNvPr>
          <p:cNvSpPr>
            <a:spLocks noGrp="1"/>
          </p:cNvSpPr>
          <p:nvPr>
            <p:ph type="body" sz="quarter" idx="16"/>
          </p:nvPr>
        </p:nvSpPr>
        <p:spPr>
          <a:xfrm>
            <a:off x="968242" y="3273"/>
            <a:ext cx="6329897" cy="1339752"/>
          </a:xfrm>
        </p:spPr>
        <p:txBody>
          <a:bodyPr anchor="ctr">
            <a:normAutofit fontScale="62500" lnSpcReduction="20000"/>
          </a:bodyPr>
          <a:lstStyle/>
          <a:p>
            <a:pPr algn="ctr">
              <a:lnSpc>
                <a:spcPct val="120000"/>
              </a:lnSpc>
              <a:spcBef>
                <a:spcPts val="0"/>
              </a:spcBef>
            </a:pPr>
            <a:r>
              <a:rPr lang="en-IE" sz="5100" b="1" dirty="0"/>
              <a:t>Business Continuity</a:t>
            </a:r>
          </a:p>
          <a:p>
            <a:pPr algn="ctr">
              <a:lnSpc>
                <a:spcPct val="120000"/>
              </a:lnSpc>
              <a:spcBef>
                <a:spcPts val="0"/>
              </a:spcBef>
            </a:pPr>
            <a:r>
              <a:rPr lang="en-IE" i="1" dirty="0"/>
              <a:t>Encourage Operators to have a Cancellation Policy</a:t>
            </a:r>
          </a:p>
        </p:txBody>
      </p:sp>
      <p:sp>
        <p:nvSpPr>
          <p:cNvPr id="10" name="TextBox 9">
            <a:extLst>
              <a:ext uri="{FF2B5EF4-FFF2-40B4-BE49-F238E27FC236}">
                <a16:creationId xmlns:a16="http://schemas.microsoft.com/office/drawing/2014/main" id="{01B4EE50-8246-14F0-084A-B011BB699C8F}"/>
              </a:ext>
            </a:extLst>
          </p:cNvPr>
          <p:cNvSpPr txBox="1"/>
          <p:nvPr/>
        </p:nvSpPr>
        <p:spPr>
          <a:xfrm>
            <a:off x="1479683" y="958989"/>
            <a:ext cx="5492616" cy="5632311"/>
          </a:xfrm>
          <a:prstGeom prst="rect">
            <a:avLst/>
          </a:prstGeom>
          <a:noFill/>
        </p:spPr>
        <p:txBody>
          <a:bodyPr wrap="square" rtlCol="0">
            <a:spAutoFit/>
          </a:bodyPr>
          <a:lstStyle/>
          <a:p>
            <a:endParaRPr lang="en-GB" sz="2400" dirty="0">
              <a:solidFill>
                <a:schemeClr val="bg1"/>
              </a:solidFill>
            </a:endParaRPr>
          </a:p>
          <a:p>
            <a:r>
              <a:rPr lang="en-GB" sz="2400" dirty="0">
                <a:solidFill>
                  <a:schemeClr val="bg1"/>
                </a:solidFill>
              </a:rPr>
              <a:t>How businesses manage their cancellations may have an impact on visitors’ perceptions and satisfaction with a business and consequently a region. It is important, therefore, that the Tourism Crisis Management Team encourages businesses to have a cancellation policy that clearly states the refund terms for a deposit and is communicated to customers at the time of booking. This makes it much easier to manage cancellations, maintain good faith with the customer and retain a positive image for the region should a crisis situation occur. </a:t>
            </a:r>
            <a:endParaRPr lang="en-IE" sz="2400" dirty="0">
              <a:solidFill>
                <a:schemeClr val="bg1"/>
              </a:solidFill>
            </a:endParaRPr>
          </a:p>
        </p:txBody>
      </p:sp>
      <p:pic>
        <p:nvPicPr>
          <p:cNvPr id="11" name="Picture Placeholder 10" descr="A high angle view of people sitting in a room&#10;&#10;Description automatically generated with low confidence">
            <a:extLst>
              <a:ext uri="{FF2B5EF4-FFF2-40B4-BE49-F238E27FC236}">
                <a16:creationId xmlns:a16="http://schemas.microsoft.com/office/drawing/2014/main" id="{7AC297DE-6B08-B395-9C72-3AA59944279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181" r="1181"/>
          <a:stretch>
            <a:fillRect/>
          </a:stretch>
        </p:blipFill>
        <p:spPr/>
      </p:pic>
    </p:spTree>
    <p:extLst>
      <p:ext uri="{BB962C8B-B14F-4D97-AF65-F5344CB8AC3E}">
        <p14:creationId xmlns:p14="http://schemas.microsoft.com/office/powerpoint/2010/main" val="39671098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4E1DEAE-FC65-69C6-BB8F-84C297E346FB}"/>
              </a:ext>
            </a:extLst>
          </p:cNvPr>
          <p:cNvSpPr/>
          <p:nvPr/>
        </p:nvSpPr>
        <p:spPr>
          <a:xfrm>
            <a:off x="262296" y="1008072"/>
            <a:ext cx="11739204" cy="5488187"/>
          </a:xfrm>
          <a:prstGeom prst="rect">
            <a:avLst/>
          </a:prstGeom>
          <a:solidFill>
            <a:srgbClr val="086D6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74562D09-1982-31D0-C14B-5C813BAE6107}"/>
              </a:ext>
            </a:extLst>
          </p:cNvPr>
          <p:cNvSpPr>
            <a:spLocks noGrp="1"/>
          </p:cNvSpPr>
          <p:nvPr>
            <p:ph type="body" sz="quarter" idx="18"/>
          </p:nvPr>
        </p:nvSpPr>
        <p:spPr>
          <a:xfrm>
            <a:off x="542925" y="1314450"/>
            <a:ext cx="11106150" cy="4848225"/>
          </a:xfrm>
          <a:solidFill>
            <a:schemeClr val="bg1"/>
          </a:solidFill>
        </p:spPr>
        <p:txBody>
          <a:bodyPr anchor="ctr">
            <a:noAutofit/>
          </a:bodyPr>
          <a:lstStyle/>
          <a:p>
            <a:pPr marL="0" indent="0"/>
            <a:r>
              <a:rPr lang="en-GB" dirty="0">
                <a:solidFill>
                  <a:srgbClr val="4D4D4D"/>
                </a:solidFill>
              </a:rPr>
              <a:t>Recovery is about the restoration and rehabilitation of a tourism region’s activities and capabilities as it returns to normal business. </a:t>
            </a:r>
          </a:p>
          <a:p>
            <a:pPr marL="0" indent="0"/>
            <a:r>
              <a:rPr lang="en-GB" b="1" dirty="0">
                <a:solidFill>
                  <a:srgbClr val="4D4D4D"/>
                </a:solidFill>
              </a:rPr>
              <a:t>Business continuity starts with the response to a crisis but should be further enhanced and supported during the recovery stage: </a:t>
            </a:r>
          </a:p>
          <a:p>
            <a:pPr marL="342900" indent="-342900">
              <a:buFont typeface="Wingdings" panose="05000000000000000000" pitchFamily="2" charset="2"/>
              <a:buChar char="v"/>
            </a:pPr>
            <a:r>
              <a:rPr lang="en-GB" dirty="0">
                <a:solidFill>
                  <a:srgbClr val="4D4D4D"/>
                </a:solidFill>
              </a:rPr>
              <a:t>taking the earliest opportunity to identify and resolve problems that will disrupt tourism operations and businesses; </a:t>
            </a:r>
          </a:p>
          <a:p>
            <a:pPr marL="342900" indent="-342900">
              <a:buFont typeface="Wingdings" panose="05000000000000000000" pitchFamily="2" charset="2"/>
              <a:buChar char="v"/>
            </a:pPr>
            <a:r>
              <a:rPr lang="en-GB" dirty="0">
                <a:solidFill>
                  <a:srgbClr val="4D4D4D"/>
                </a:solidFill>
              </a:rPr>
              <a:t>to identify strategies and the resources required to restore normal business; and </a:t>
            </a:r>
          </a:p>
          <a:p>
            <a:pPr marL="342900" indent="-342900">
              <a:buFont typeface="Wingdings" panose="05000000000000000000" pitchFamily="2" charset="2"/>
              <a:buChar char="v"/>
            </a:pPr>
            <a:r>
              <a:rPr lang="en-GB" dirty="0">
                <a:solidFill>
                  <a:srgbClr val="4D4D4D"/>
                </a:solidFill>
              </a:rPr>
              <a:t>to secure the cooperation and assistance of others for the tourism crisis response and recovery processes. </a:t>
            </a:r>
          </a:p>
          <a:p>
            <a:pPr marL="0" indent="0"/>
            <a:r>
              <a:rPr lang="en-GB" dirty="0">
                <a:solidFill>
                  <a:srgbClr val="4D4D4D"/>
                </a:solidFill>
              </a:rPr>
              <a:t>It is certainly in the best interests of the local economy for tourism businesses to be assisted in restoring business activities to pre-crisis levels. </a:t>
            </a:r>
            <a:endParaRPr lang="en-IE" dirty="0">
              <a:solidFill>
                <a:srgbClr val="4D4D4D"/>
              </a:solidFill>
            </a:endParaRPr>
          </a:p>
        </p:txBody>
      </p:sp>
      <p:sp>
        <p:nvSpPr>
          <p:cNvPr id="11" name="TextBox 10">
            <a:extLst>
              <a:ext uri="{FF2B5EF4-FFF2-40B4-BE49-F238E27FC236}">
                <a16:creationId xmlns:a16="http://schemas.microsoft.com/office/drawing/2014/main" id="{2257DB51-DB83-7190-6422-53C516BB198F}"/>
              </a:ext>
            </a:extLst>
          </p:cNvPr>
          <p:cNvSpPr txBox="1"/>
          <p:nvPr/>
        </p:nvSpPr>
        <p:spPr>
          <a:xfrm>
            <a:off x="262296" y="256177"/>
            <a:ext cx="11577279" cy="584775"/>
          </a:xfrm>
          <a:prstGeom prst="rect">
            <a:avLst/>
          </a:prstGeom>
          <a:solidFill>
            <a:srgbClr val="086D6E"/>
          </a:solidFill>
        </p:spPr>
        <p:txBody>
          <a:bodyPr wrap="square" rtlCol="0">
            <a:spAutoFit/>
          </a:bodyPr>
          <a:lstStyle/>
          <a:p>
            <a:r>
              <a:rPr lang="en-IE" sz="3200" b="1" dirty="0">
                <a:solidFill>
                  <a:schemeClr val="bg1"/>
                </a:solidFill>
              </a:rPr>
              <a:t>Part 3 </a:t>
            </a:r>
            <a:r>
              <a:rPr lang="en-IE" sz="3200" dirty="0">
                <a:solidFill>
                  <a:schemeClr val="bg1"/>
                </a:solidFill>
              </a:rPr>
              <a:t>Sample Regional Crisis Audit – </a:t>
            </a:r>
            <a:r>
              <a:rPr lang="en-IE" sz="3200" b="1" dirty="0">
                <a:solidFill>
                  <a:schemeClr val="bg1"/>
                </a:solidFill>
              </a:rPr>
              <a:t>Recovery Stage</a:t>
            </a:r>
          </a:p>
        </p:txBody>
      </p:sp>
    </p:spTree>
    <p:extLst>
      <p:ext uri="{BB962C8B-B14F-4D97-AF65-F5344CB8AC3E}">
        <p14:creationId xmlns:p14="http://schemas.microsoft.com/office/powerpoint/2010/main" val="22827231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1</a:t>
            </a:r>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4294967295"/>
          </p:nvPr>
        </p:nvSpPr>
        <p:spPr>
          <a:xfrm>
            <a:off x="7430538" y="996029"/>
            <a:ext cx="4465067" cy="1670971"/>
          </a:xfrm>
        </p:spPr>
        <p:txBody>
          <a:bodyPr>
            <a:normAutofit/>
          </a:bodyPr>
          <a:lstStyle/>
          <a:p>
            <a:pPr marL="0" indent="0">
              <a:lnSpc>
                <a:spcPct val="100000"/>
              </a:lnSpc>
              <a:spcBef>
                <a:spcPts val="0"/>
              </a:spcBef>
              <a:buNone/>
            </a:pPr>
            <a:r>
              <a:rPr lang="en-IE" sz="2000" b="1" dirty="0">
                <a:solidFill>
                  <a:srgbClr val="4D4D4D"/>
                </a:solidFill>
              </a:rPr>
              <a:t>How to Conduct a Regional Crisis and Risk Assessment</a:t>
            </a:r>
          </a:p>
          <a:p>
            <a:pPr marL="0" indent="0">
              <a:lnSpc>
                <a:spcPct val="100000"/>
              </a:lnSpc>
              <a:spcBef>
                <a:spcPts val="0"/>
              </a:spcBef>
              <a:buNone/>
            </a:pPr>
            <a:endParaRPr lang="en-IE" sz="2000" b="1" dirty="0"/>
          </a:p>
          <a:p>
            <a:pPr marL="0" indent="0">
              <a:lnSpc>
                <a:spcPct val="100000"/>
              </a:lnSpc>
              <a:spcBef>
                <a:spcPts val="0"/>
              </a:spcBef>
              <a:buNone/>
            </a:pPr>
            <a:r>
              <a:rPr lang="en-IE" sz="1800" i="1" dirty="0">
                <a:solidFill>
                  <a:srgbClr val="4D4D4D"/>
                </a:solidFill>
              </a:rPr>
              <a:t>With Sample Assessment Exercise and Action Plan</a:t>
            </a:r>
          </a:p>
          <a:p>
            <a:pPr marL="0" indent="0">
              <a:lnSpc>
                <a:spcPct val="100000"/>
              </a:lnSpc>
              <a:spcBef>
                <a:spcPts val="0"/>
              </a:spcBef>
              <a:buNone/>
            </a:pPr>
            <a:endParaRPr lang="en-IE" sz="18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114426" y="1600522"/>
            <a:ext cx="4982180" cy="5065617"/>
          </a:xfrm>
        </p:spPr>
        <p:txBody>
          <a:bodyPr>
            <a:normAutofit lnSpcReduction="10000"/>
          </a:bodyPr>
          <a:lstStyle/>
          <a:p>
            <a:pPr marL="0" indent="0">
              <a:lnSpc>
                <a:spcPct val="100000"/>
              </a:lnSpc>
              <a:spcBef>
                <a:spcPts val="0"/>
              </a:spcBef>
            </a:pPr>
            <a:r>
              <a:rPr lang="en-GB" sz="2000" dirty="0"/>
              <a:t>Now that a Tourism Crisis Management Team (TCMT) is set up the region can assess a tourism region’s vulnerability. This Module uses the Crisis Matrix &amp; Risk Assessment to identify a region’s vulnerability to experience different types of potential crises and the probability of occurrence. It goes through the impacts of a crisis should it occur looking at the levels of effects e.g., negative, catastrophic, and low level. This exercise is important for regions so they can focus on the crisis type, level, and potential impacts that can and will occur and then prioritize the actions and priorities that need to be put in place to plan, prepare and mitigate the potential impacts of each potential risk, hazard or crisis.</a:t>
            </a:r>
          </a:p>
          <a:p>
            <a:pPr marL="0" indent="0">
              <a:lnSpc>
                <a:spcPct val="100000"/>
              </a:lnSpc>
              <a:spcBef>
                <a:spcPts val="0"/>
              </a:spcBef>
            </a:pPr>
            <a:endParaRPr lang="en-GB" sz="2000" dirty="0"/>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2</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3 (Part 1) </a:t>
            </a:r>
          </a:p>
          <a:p>
            <a:pPr algn="ctr">
              <a:lnSpc>
                <a:spcPct val="110000"/>
              </a:lnSpc>
              <a:spcBef>
                <a:spcPts val="0"/>
              </a:spcBef>
            </a:pPr>
            <a:r>
              <a:rPr lang="en-IE" sz="2000" dirty="0"/>
              <a:t>Conduct a Regional Crisis &amp; Risk Assessment</a:t>
            </a:r>
            <a:endParaRPr lang="en-IE" sz="2000" i="1" dirty="0"/>
          </a:p>
        </p:txBody>
      </p:sp>
      <p:sp>
        <p:nvSpPr>
          <p:cNvPr id="16" name="TextBox 15">
            <a:extLst>
              <a:ext uri="{FF2B5EF4-FFF2-40B4-BE49-F238E27FC236}">
                <a16:creationId xmlns:a16="http://schemas.microsoft.com/office/drawing/2014/main" id="{BED0AC79-A7CD-83F9-35FB-0B142C7E029B}"/>
              </a:ext>
            </a:extLst>
          </p:cNvPr>
          <p:cNvSpPr txBox="1"/>
          <p:nvPr/>
        </p:nvSpPr>
        <p:spPr>
          <a:xfrm>
            <a:off x="7701569" y="156325"/>
            <a:ext cx="3271231" cy="584775"/>
          </a:xfrm>
          <a:prstGeom prst="rect">
            <a:avLst/>
          </a:prstGeom>
          <a:noFill/>
        </p:spPr>
        <p:txBody>
          <a:bodyPr wrap="square" rtlCol="0">
            <a:spAutoFit/>
          </a:bodyPr>
          <a:lstStyle/>
          <a:p>
            <a:pPr algn="ctr"/>
            <a:r>
              <a:rPr lang="en-IE" sz="3200" b="1" dirty="0">
                <a:solidFill>
                  <a:schemeClr val="bg1"/>
                </a:solidFill>
              </a:rPr>
              <a:t>Part 1 </a:t>
            </a:r>
            <a:r>
              <a:rPr lang="en-IE" sz="2800" dirty="0">
                <a:solidFill>
                  <a:schemeClr val="bg1"/>
                </a:solidFill>
              </a:rPr>
              <a:t>Sections 1</a:t>
            </a:r>
          </a:p>
        </p:txBody>
      </p:sp>
    </p:spTree>
    <p:extLst>
      <p:ext uri="{BB962C8B-B14F-4D97-AF65-F5344CB8AC3E}">
        <p14:creationId xmlns:p14="http://schemas.microsoft.com/office/powerpoint/2010/main" val="161528755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750056257"/>
              </p:ext>
            </p:extLst>
          </p:nvPr>
        </p:nvGraphicFramePr>
        <p:xfrm>
          <a:off x="231112" y="392903"/>
          <a:ext cx="11709582" cy="6072193"/>
        </p:xfrm>
        <a:graphic>
          <a:graphicData uri="http://schemas.openxmlformats.org/drawingml/2006/table">
            <a:tbl>
              <a:tblPr firstRow="1" bandRow="1">
                <a:tableStyleId>{5C22544A-7EE6-4342-B048-85BDC9FD1C3A}</a:tableStyleId>
              </a:tblPr>
              <a:tblGrid>
                <a:gridCol w="2578763">
                  <a:extLst>
                    <a:ext uri="{9D8B030D-6E8A-4147-A177-3AD203B41FA5}">
                      <a16:colId xmlns:a16="http://schemas.microsoft.com/office/drawing/2014/main" val="3584008144"/>
                    </a:ext>
                  </a:extLst>
                </a:gridCol>
                <a:gridCol w="9130819">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lang="en-IE" sz="2400" b="0" dirty="0"/>
                        <a:t>Monitor and Address Regional Recovery Support, Perceptions and Confidence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IE" b="0" dirty="0">
                          <a:solidFill>
                            <a:srgbClr val="4D4D4D"/>
                          </a:solidFill>
                        </a:rPr>
                        <a:t>Monitor and address how well the region is </a:t>
                      </a:r>
                      <a:r>
                        <a:rPr lang="en-IE" b="1" dirty="0">
                          <a:solidFill>
                            <a:srgbClr val="F27954"/>
                          </a:solidFill>
                        </a:rPr>
                        <a:t>responding to recovery </a:t>
                      </a:r>
                      <a:r>
                        <a:rPr lang="en-IE" b="0" dirty="0">
                          <a:solidFill>
                            <a:srgbClr val="4D4D4D"/>
                          </a:solidFill>
                        </a:rPr>
                        <a:t>and business continuity measures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dirty="0">
                          <a:solidFill>
                            <a:srgbClr val="4D4D4D"/>
                          </a:solidFill>
                        </a:rPr>
                        <a:t>What is the existing level of support from industry, community, and government relative to crisis recovery and business continuity? </a:t>
                      </a:r>
                      <a:r>
                        <a:rPr lang="en-GB" i="1" dirty="0">
                          <a:solidFill>
                            <a:srgbClr val="F27954"/>
                          </a:solidFill>
                        </a:rPr>
                        <a:t>e.g., are they implementing prescribed continuity guidelines and measures (e.g., COVID Guidelines rolled out to restaurants)</a:t>
                      </a:r>
                    </a:p>
                    <a:p>
                      <a:pPr marL="285750" indent="-285750">
                        <a:buFont typeface="Wingdings" panose="05000000000000000000" pitchFamily="2" charset="2"/>
                        <a:buChar char="v"/>
                      </a:pPr>
                      <a:r>
                        <a:rPr lang="en-GB" dirty="0">
                          <a:solidFill>
                            <a:srgbClr val="4D4D4D"/>
                          </a:solidFill>
                        </a:rPr>
                        <a:t>What measures can a region undertake to enhance awareness of the critical contribution of businesses/organizations to the economic viability of the community? </a:t>
                      </a:r>
                      <a:r>
                        <a:rPr lang="en-GB" dirty="0"/>
                        <a:t>e</a:t>
                      </a:r>
                      <a:r>
                        <a:rPr lang="en-GB" i="1" dirty="0">
                          <a:solidFill>
                            <a:srgbClr val="F27954"/>
                          </a:solidFill>
                        </a:rPr>
                        <a:t>.g., report recovery facts and figures such as an increase in visitor bookings </a:t>
                      </a:r>
                    </a:p>
                    <a:p>
                      <a:pPr marL="285750" indent="-285750">
                        <a:buFont typeface="Wingdings" panose="05000000000000000000" pitchFamily="2" charset="2"/>
                        <a:buChar char="v"/>
                      </a:pPr>
                      <a:r>
                        <a:rPr lang="en-GB" dirty="0">
                          <a:solidFill>
                            <a:srgbClr val="4D4D4D"/>
                          </a:solidFill>
                        </a:rPr>
                        <a:t>What community and government leaders need to be involved in the tourism crisis recovery process? </a:t>
                      </a:r>
                      <a:r>
                        <a:rPr lang="en-GB" i="1" dirty="0">
                          <a:solidFill>
                            <a:srgbClr val="F27954"/>
                          </a:solidFill>
                        </a:rPr>
                        <a:t>e.g., government tourism enterprise recovery support representatives, crisis recovery services, evaluation experts</a:t>
                      </a:r>
                      <a:endParaRPr lang="en-IE" b="0" i="1" dirty="0">
                        <a:solidFill>
                          <a:srgbClr val="F27954"/>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36500118"/>
                  </a:ext>
                </a:extLst>
              </a:tr>
              <a:tr h="585793">
                <a:tc>
                  <a:txBody>
                    <a:bodyPr/>
                    <a:lstStyle/>
                    <a:p>
                      <a:r>
                        <a:rPr lang="en-IE" sz="1800" b="0" kern="1200" dirty="0">
                          <a:solidFill>
                            <a:srgbClr val="4D4D4D"/>
                          </a:solidFill>
                          <a:latin typeface="+mn-lt"/>
                          <a:ea typeface="+mn-ea"/>
                          <a:cs typeface="+mn-cs"/>
                        </a:rPr>
                        <a:t>Monitor and address </a:t>
                      </a:r>
                      <a:r>
                        <a:rPr lang="en-IE" sz="1800" b="1" kern="1200" dirty="0">
                          <a:solidFill>
                            <a:srgbClr val="F27954"/>
                          </a:solidFill>
                          <a:latin typeface="+mn-lt"/>
                          <a:ea typeface="+mn-ea"/>
                          <a:cs typeface="+mn-cs"/>
                        </a:rPr>
                        <a:t>community and visitor perceptions.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sz="1800" kern="1200" dirty="0">
                          <a:solidFill>
                            <a:srgbClr val="4D4D4D"/>
                          </a:solidFill>
                          <a:latin typeface="+mn-lt"/>
                          <a:ea typeface="+mn-ea"/>
                          <a:cs typeface="+mn-cs"/>
                        </a:rPr>
                        <a:t>How will the region and TCMT best be able to monitor community and visitors’ perceptions of the crisis? </a:t>
                      </a:r>
                      <a:r>
                        <a:rPr lang="en-GB" dirty="0">
                          <a:solidFill>
                            <a:srgbClr val="F27954"/>
                          </a:solidFill>
                        </a:rPr>
                        <a:t>e.</a:t>
                      </a:r>
                      <a:r>
                        <a:rPr lang="en-GB" i="1" dirty="0">
                          <a:solidFill>
                            <a:srgbClr val="F27954"/>
                          </a:solidFill>
                        </a:rPr>
                        <a:t>g., distributing recovery satisfaction surveys, monitoring inquiries and complaints, monitoring social media and online conversations</a:t>
                      </a:r>
                      <a:endParaRPr lang="en-IE" sz="1800" b="0" i="1" kern="1200" dirty="0">
                        <a:solidFill>
                          <a:srgbClr val="F27954"/>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99934911"/>
                  </a:ext>
                </a:extLst>
              </a:tr>
              <a:tr h="585793">
                <a:tc>
                  <a:txBody>
                    <a:bodyPr/>
                    <a:lstStyle/>
                    <a:p>
                      <a:r>
                        <a:rPr lang="en-IE" sz="1800" b="1" kern="1200" dirty="0">
                          <a:solidFill>
                            <a:srgbClr val="F27954"/>
                          </a:solidFill>
                          <a:latin typeface="+mn-lt"/>
                          <a:ea typeface="+mn-ea"/>
                          <a:cs typeface="+mn-cs"/>
                        </a:rPr>
                        <a:t>Build confidence </a:t>
                      </a:r>
                      <a:r>
                        <a:rPr lang="en-IE" sz="1800" b="0" kern="1200" dirty="0">
                          <a:solidFill>
                            <a:srgbClr val="4D4D4D"/>
                          </a:solidFill>
                          <a:latin typeface="+mn-lt"/>
                          <a:ea typeface="+mn-ea"/>
                          <a:cs typeface="+mn-cs"/>
                        </a:rPr>
                        <a:t>and get external support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dirty="0">
                          <a:solidFill>
                            <a:srgbClr val="4D4D4D"/>
                          </a:solidFill>
                        </a:rPr>
                        <a:t>What measures can a region undertake to restore the confidence of visitors? </a:t>
                      </a:r>
                      <a:r>
                        <a:rPr lang="en-GB" i="1" dirty="0">
                          <a:solidFill>
                            <a:srgbClr val="F27954"/>
                          </a:solidFill>
                        </a:rPr>
                        <a:t>e.g., send a targeted marketing campaign ‘open for business’ highlighting the region’s iconic attractions, and beautiful scenery to demonstrate it is worth visiting. Add a promotional campaign ‘thanking visitors for their custom’ if possible.</a:t>
                      </a:r>
                    </a:p>
                    <a:p>
                      <a:pPr marL="285750" indent="-285750">
                        <a:buFont typeface="Wingdings" panose="05000000000000000000" pitchFamily="2" charset="2"/>
                        <a:buChar char="v"/>
                      </a:pPr>
                      <a:r>
                        <a:rPr lang="en-GB" dirty="0">
                          <a:solidFill>
                            <a:srgbClr val="4D4D4D"/>
                          </a:solidFill>
                        </a:rPr>
                        <a:t>What support can be sourced from within the industry, nationally and internationally, to achieve this? </a:t>
                      </a:r>
                      <a:r>
                        <a:rPr lang="en-GB" i="1" dirty="0">
                          <a:solidFill>
                            <a:srgbClr val="F27954"/>
                          </a:solidFill>
                        </a:rPr>
                        <a:t>e.g., does the national industry-supporting organization have measures in place such as funding, training, and crisis recovery packages? </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871306989"/>
                  </a:ext>
                </a:extLst>
              </a:tr>
            </a:tbl>
          </a:graphicData>
        </a:graphic>
      </p:graphicFrame>
    </p:spTree>
    <p:extLst>
      <p:ext uri="{BB962C8B-B14F-4D97-AF65-F5344CB8AC3E}">
        <p14:creationId xmlns:p14="http://schemas.microsoft.com/office/powerpoint/2010/main" val="998224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83A4DD9-1EF9-034D-8A3E-6DBB587DDA44}"/>
              </a:ext>
            </a:extLst>
          </p:cNvPr>
          <p:cNvSpPr>
            <a:spLocks noGrp="1"/>
          </p:cNvSpPr>
          <p:nvPr>
            <p:ph type="body" sz="quarter" idx="18"/>
          </p:nvPr>
        </p:nvSpPr>
        <p:spPr>
          <a:xfrm>
            <a:off x="734714" y="1495148"/>
            <a:ext cx="9862529" cy="4105552"/>
          </a:xfrm>
        </p:spPr>
        <p:txBody>
          <a:bodyPr>
            <a:normAutofit fontScale="85000" lnSpcReduction="20000"/>
          </a:bodyPr>
          <a:lstStyle/>
          <a:p>
            <a:pPr marL="0" indent="0">
              <a:lnSpc>
                <a:spcPct val="120000"/>
              </a:lnSpc>
              <a:spcBef>
                <a:spcPts val="0"/>
              </a:spcBef>
            </a:pPr>
            <a:r>
              <a:rPr lang="en-IE" dirty="0"/>
              <a:t>Tourists post-COVID had new motives and preferences. As a result a ‘New Tourist’ came to the market as a result of COVID-19. They were quite different to existing regional tourists, they wanted to;</a:t>
            </a:r>
          </a:p>
          <a:p>
            <a:pPr marL="0" indent="0">
              <a:lnSpc>
                <a:spcPct val="120000"/>
              </a:lnSpc>
              <a:spcBef>
                <a:spcPts val="0"/>
              </a:spcBef>
            </a:pPr>
            <a:endParaRPr lang="en-IE" dirty="0"/>
          </a:p>
          <a:p>
            <a:pPr marL="342900" indent="-342900">
              <a:lnSpc>
                <a:spcPct val="120000"/>
              </a:lnSpc>
              <a:spcBef>
                <a:spcPts val="0"/>
              </a:spcBef>
              <a:buFont typeface="Wingdings" panose="05000000000000000000" pitchFamily="2" charset="2"/>
              <a:buChar char="v"/>
            </a:pPr>
            <a:r>
              <a:rPr lang="en-IE" dirty="0"/>
              <a:t>Avoid exposure to crowds</a:t>
            </a:r>
          </a:p>
          <a:p>
            <a:pPr marL="342900" indent="-342900">
              <a:lnSpc>
                <a:spcPct val="120000"/>
              </a:lnSpc>
              <a:spcBef>
                <a:spcPts val="0"/>
              </a:spcBef>
              <a:buFont typeface="Wingdings" panose="05000000000000000000" pitchFamily="2" charset="2"/>
              <a:buChar char="v"/>
            </a:pPr>
            <a:r>
              <a:rPr lang="en-IE" dirty="0"/>
              <a:t>Engage in independent/couple travel preferred over group tours</a:t>
            </a:r>
          </a:p>
          <a:p>
            <a:pPr marL="342900" indent="-342900">
              <a:lnSpc>
                <a:spcPct val="120000"/>
              </a:lnSpc>
              <a:spcBef>
                <a:spcPts val="0"/>
              </a:spcBef>
              <a:buFont typeface="Wingdings" panose="05000000000000000000" pitchFamily="2" charset="2"/>
              <a:buChar char="v"/>
            </a:pPr>
            <a:r>
              <a:rPr lang="en-IE" dirty="0"/>
              <a:t>Need to be reassured they are safe with high health security measures and restrictions (as required)</a:t>
            </a:r>
          </a:p>
          <a:p>
            <a:pPr marL="342900" indent="-342900">
              <a:lnSpc>
                <a:spcPct val="120000"/>
              </a:lnSpc>
              <a:spcBef>
                <a:spcPts val="0"/>
              </a:spcBef>
              <a:buFont typeface="Wingdings" panose="05000000000000000000" pitchFamily="2" charset="2"/>
              <a:buChar char="v"/>
            </a:pPr>
            <a:r>
              <a:rPr lang="en-IE" dirty="0"/>
              <a:t>Quality remains paramount and they want to stay longer</a:t>
            </a:r>
          </a:p>
          <a:p>
            <a:pPr marL="342900" indent="-342900">
              <a:lnSpc>
                <a:spcPct val="120000"/>
              </a:lnSpc>
              <a:spcBef>
                <a:spcPts val="0"/>
              </a:spcBef>
              <a:buFont typeface="Wingdings" panose="05000000000000000000" pitchFamily="2" charset="2"/>
              <a:buChar char="v"/>
            </a:pPr>
            <a:r>
              <a:rPr lang="en-IE" dirty="0"/>
              <a:t>Enjoy slower and more in-dept experiences in order to ‘escape’ and savour the destination</a:t>
            </a:r>
          </a:p>
          <a:p>
            <a:pPr marL="342900" indent="-342900">
              <a:lnSpc>
                <a:spcPct val="120000"/>
              </a:lnSpc>
              <a:spcBef>
                <a:spcPts val="0"/>
              </a:spcBef>
              <a:buFont typeface="Wingdings" panose="05000000000000000000" pitchFamily="2" charset="2"/>
              <a:buChar char="v"/>
            </a:pPr>
            <a:r>
              <a:rPr lang="en-IE" dirty="0"/>
              <a:t>Want new types of experiences in outdoor activities and open spaces - additional investment and product development is required </a:t>
            </a:r>
          </a:p>
          <a:p>
            <a:pPr marL="342900" indent="-342900">
              <a:lnSpc>
                <a:spcPct val="120000"/>
              </a:lnSpc>
              <a:spcBef>
                <a:spcPts val="0"/>
              </a:spcBef>
              <a:buFont typeface="Wingdings" panose="05000000000000000000" pitchFamily="2" charset="2"/>
              <a:buChar char="v"/>
            </a:pPr>
            <a:r>
              <a:rPr lang="en-IE" dirty="0"/>
              <a:t>They want green, clean and sustainable destinations</a:t>
            </a:r>
          </a:p>
        </p:txBody>
      </p:sp>
      <p:sp>
        <p:nvSpPr>
          <p:cNvPr id="5" name="Text Placeholder 4">
            <a:extLst>
              <a:ext uri="{FF2B5EF4-FFF2-40B4-BE49-F238E27FC236}">
                <a16:creationId xmlns:a16="http://schemas.microsoft.com/office/drawing/2014/main" id="{10356228-896C-3700-4110-58CB5B5504B9}"/>
              </a:ext>
            </a:extLst>
          </p:cNvPr>
          <p:cNvSpPr>
            <a:spLocks noGrp="1"/>
          </p:cNvSpPr>
          <p:nvPr>
            <p:ph type="body" sz="quarter" idx="16"/>
          </p:nvPr>
        </p:nvSpPr>
        <p:spPr>
          <a:xfrm>
            <a:off x="734714" y="457201"/>
            <a:ext cx="9862529" cy="910868"/>
          </a:xfrm>
        </p:spPr>
        <p:txBody>
          <a:bodyPr anchor="ctr">
            <a:normAutofit/>
          </a:bodyPr>
          <a:lstStyle/>
          <a:p>
            <a:pPr algn="ctr"/>
            <a:r>
              <a:rPr lang="en-IE" dirty="0"/>
              <a:t>Assess Regional Markets Post Crisis</a:t>
            </a:r>
          </a:p>
        </p:txBody>
      </p:sp>
    </p:spTree>
    <p:extLst>
      <p:ext uri="{BB962C8B-B14F-4D97-AF65-F5344CB8AC3E}">
        <p14:creationId xmlns:p14="http://schemas.microsoft.com/office/powerpoint/2010/main" val="23635308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7">
            <a:extLst>
              <a:ext uri="{FF2B5EF4-FFF2-40B4-BE49-F238E27FC236}">
                <a16:creationId xmlns:a16="http://schemas.microsoft.com/office/drawing/2014/main" id="{DCB01F89-B60B-E9C2-0DA8-AB5376AF1470}"/>
              </a:ext>
            </a:extLst>
          </p:cNvPr>
          <p:cNvGraphicFramePr>
            <a:graphicFrameLocks noGrp="1"/>
          </p:cNvGraphicFramePr>
          <p:nvPr>
            <p:extLst>
              <p:ext uri="{D42A27DB-BD31-4B8C-83A1-F6EECF244321}">
                <p14:modId xmlns:p14="http://schemas.microsoft.com/office/powerpoint/2010/main" val="2923165098"/>
              </p:ext>
            </p:extLst>
          </p:nvPr>
        </p:nvGraphicFramePr>
        <p:xfrm>
          <a:off x="231112" y="164303"/>
          <a:ext cx="11709582" cy="6346513"/>
        </p:xfrm>
        <a:graphic>
          <a:graphicData uri="http://schemas.openxmlformats.org/drawingml/2006/table">
            <a:tbl>
              <a:tblPr firstRow="1" bandRow="1">
                <a:tableStyleId>{5C22544A-7EE6-4342-B048-85BDC9FD1C3A}</a:tableStyleId>
              </a:tblPr>
              <a:tblGrid>
                <a:gridCol w="2578763">
                  <a:extLst>
                    <a:ext uri="{9D8B030D-6E8A-4147-A177-3AD203B41FA5}">
                      <a16:colId xmlns:a16="http://schemas.microsoft.com/office/drawing/2014/main" val="3584008144"/>
                    </a:ext>
                  </a:extLst>
                </a:gridCol>
                <a:gridCol w="9130819">
                  <a:extLst>
                    <a:ext uri="{9D8B030D-6E8A-4147-A177-3AD203B41FA5}">
                      <a16:colId xmlns:a16="http://schemas.microsoft.com/office/drawing/2014/main" val="2356741301"/>
                    </a:ext>
                  </a:extLst>
                </a:gridCol>
              </a:tblGrid>
              <a:tr h="585793">
                <a:tc gridSpan="2">
                  <a:txBody>
                    <a:bodyPr/>
                    <a:lstStyle/>
                    <a:p>
                      <a:pPr marL="457200" marR="0" lvl="0" indent="-457200" algn="l" defTabSz="914400" rtl="0" eaLnBrk="1" fontAlgn="auto" latinLnBrk="0" hangingPunct="1">
                        <a:lnSpc>
                          <a:spcPct val="100000"/>
                        </a:lnSpc>
                        <a:spcBef>
                          <a:spcPts val="0"/>
                        </a:spcBef>
                        <a:spcAft>
                          <a:spcPts val="0"/>
                        </a:spcAft>
                        <a:buClrTx/>
                        <a:buSzTx/>
                        <a:buFont typeface="+mj-lt"/>
                        <a:buAutoNum type="arabicPeriod" startAt="2"/>
                        <a:tabLst/>
                        <a:defRPr/>
                      </a:pPr>
                      <a:r>
                        <a:rPr lang="en-IE" sz="2400" b="0" dirty="0"/>
                        <a:t>Evaluate and Review Regional Crisis Management for Future Crisis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7C57"/>
                    </a:solidFill>
                  </a:tcPr>
                </a:tc>
                <a:tc hMerge="1">
                  <a:txBody>
                    <a:bodyPr/>
                    <a:lstStyle/>
                    <a:p>
                      <a:endParaRPr lang="en-IE"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23545946"/>
                  </a:ext>
                </a:extLst>
              </a:tr>
              <a:tr h="585793">
                <a:tc>
                  <a:txBody>
                    <a:bodyPr/>
                    <a:lstStyle/>
                    <a:p>
                      <a:r>
                        <a:rPr lang="en-IE" sz="1800" b="0" kern="1200" dirty="0">
                          <a:solidFill>
                            <a:srgbClr val="4D4D4D"/>
                          </a:solidFill>
                          <a:latin typeface="+mn-lt"/>
                          <a:ea typeface="+mn-ea"/>
                          <a:cs typeface="+mn-cs"/>
                        </a:rPr>
                        <a:t>Evaluate and review CMS with the </a:t>
                      </a:r>
                      <a:r>
                        <a:rPr lang="en-IE" sz="1800" b="1" kern="1200" dirty="0">
                          <a:solidFill>
                            <a:srgbClr val="0070C0"/>
                          </a:solidFill>
                          <a:latin typeface="+mn-lt"/>
                          <a:ea typeface="+mn-ea"/>
                          <a:cs typeface="+mn-cs"/>
                        </a:rPr>
                        <a:t>crisis response team and stakeholders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indent="-285750">
                        <a:buFont typeface="Wingdings" panose="05000000000000000000" pitchFamily="2" charset="2"/>
                        <a:buChar char="v"/>
                      </a:pPr>
                      <a:r>
                        <a:rPr lang="en-GB" dirty="0">
                          <a:solidFill>
                            <a:srgbClr val="4D4D4D"/>
                          </a:solidFill>
                        </a:rPr>
                        <a:t>Identify the tasks a region will need to undertake in order to review and update the tourism risk management strategy. </a:t>
                      </a:r>
                      <a:r>
                        <a:rPr lang="en-GB" i="1" dirty="0">
                          <a:solidFill>
                            <a:srgbClr val="0070C0"/>
                          </a:solidFill>
                        </a:rPr>
                        <a:t>e.g., consult and get feedback from those directly and indirectly involved in the crisis (e.g., industry and community organizations and government agencies, appropriate crisis response teams, and trainers) </a:t>
                      </a:r>
                      <a:endParaRPr lang="en-IE" sz="1800" b="0" i="1" kern="1200" dirty="0">
                        <a:solidFill>
                          <a:srgbClr val="0070C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25234877"/>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kern="1200" dirty="0">
                          <a:solidFill>
                            <a:srgbClr val="4D4D4D"/>
                          </a:solidFill>
                          <a:latin typeface="+mn-lt"/>
                          <a:ea typeface="+mn-ea"/>
                          <a:cs typeface="+mn-cs"/>
                        </a:rPr>
                        <a:t>Evaluate and </a:t>
                      </a:r>
                      <a:r>
                        <a:rPr lang="en-IE" sz="1800" b="1" kern="1200" dirty="0">
                          <a:solidFill>
                            <a:srgbClr val="0070C0"/>
                          </a:solidFill>
                          <a:latin typeface="+mn-lt"/>
                          <a:ea typeface="+mn-ea"/>
                          <a:cs typeface="+mn-cs"/>
                        </a:rPr>
                        <a:t>review the crisis impacts </a:t>
                      </a:r>
                      <a:r>
                        <a:rPr lang="en-IE" sz="1800" b="0" kern="1200" dirty="0">
                          <a:solidFill>
                            <a:srgbClr val="4D4D4D"/>
                          </a:solidFill>
                          <a:latin typeface="+mn-lt"/>
                          <a:ea typeface="+mn-ea"/>
                          <a:cs typeface="+mn-cs"/>
                        </a:rPr>
                        <a:t>and </a:t>
                      </a:r>
                      <a:r>
                        <a:rPr lang="en-IE" sz="1800" b="1" kern="1200" dirty="0">
                          <a:solidFill>
                            <a:srgbClr val="0070C0"/>
                          </a:solidFill>
                          <a:latin typeface="+mn-lt"/>
                          <a:ea typeface="+mn-ea"/>
                          <a:cs typeface="+mn-cs"/>
                        </a:rPr>
                        <a:t>ongoing impacts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IE" sz="1800" b="0" kern="1200" dirty="0">
                          <a:solidFill>
                            <a:srgbClr val="4D4D4D"/>
                          </a:solidFill>
                          <a:latin typeface="+mn-lt"/>
                          <a:ea typeface="+mn-ea"/>
                          <a:cs typeface="+mn-cs"/>
                        </a:rPr>
                        <a:t>Establish a recovery committee to conduct a number of recovery strategies and tasks. </a:t>
                      </a:r>
                      <a:r>
                        <a:rPr lang="en-GB" dirty="0">
                          <a:solidFill>
                            <a:srgbClr val="4D4D4D"/>
                          </a:solidFill>
                        </a:rPr>
                        <a:t>Get the recovery committee to assess, review, evaluate and report </a:t>
                      </a:r>
                      <a:r>
                        <a:rPr lang="en-GB" i="1" dirty="0">
                          <a:solidFill>
                            <a:srgbClr val="0070C0"/>
                          </a:solidFill>
                        </a:rPr>
                        <a:t>e.g., conduct a survey analysis on the; </a:t>
                      </a:r>
                    </a:p>
                    <a:p>
                      <a:pPr marL="285750" lvl="0" indent="-285750">
                        <a:buFont typeface="Arial" panose="020B0604020202020204" pitchFamily="34" charset="0"/>
                        <a:buChar char="•"/>
                      </a:pPr>
                      <a:r>
                        <a:rPr lang="en-GB" i="1" dirty="0">
                          <a:solidFill>
                            <a:srgbClr val="0070C0"/>
                          </a:solidFill>
                        </a:rPr>
                        <a:t>residual effects on the region and its businesses/organizations </a:t>
                      </a:r>
                    </a:p>
                    <a:p>
                      <a:pPr marL="285750" lvl="0" indent="-285750">
                        <a:buFont typeface="Arial" panose="020B0604020202020204" pitchFamily="34" charset="0"/>
                        <a:buChar char="•"/>
                      </a:pPr>
                      <a:r>
                        <a:rPr lang="en-GB" i="1" dirty="0">
                          <a:solidFill>
                            <a:srgbClr val="0070C0"/>
                          </a:solidFill>
                        </a:rPr>
                        <a:t>existing crisis damage </a:t>
                      </a:r>
                    </a:p>
                    <a:p>
                      <a:pPr marL="285750" lvl="0" indent="-285750">
                        <a:buFont typeface="Arial" panose="020B0604020202020204" pitchFamily="34" charset="0"/>
                        <a:buChar char="•"/>
                      </a:pPr>
                      <a:r>
                        <a:rPr lang="en-GB" i="1" dirty="0">
                          <a:solidFill>
                            <a:srgbClr val="0070C0"/>
                          </a:solidFill>
                        </a:rPr>
                        <a:t>predicted long term damage</a:t>
                      </a:r>
                    </a:p>
                    <a:p>
                      <a:pPr marL="285750" lvl="0" indent="-285750">
                        <a:buFont typeface="Arial" panose="020B0604020202020204" pitchFamily="34" charset="0"/>
                        <a:buChar char="•"/>
                      </a:pPr>
                      <a:r>
                        <a:rPr lang="en-GB" i="1" dirty="0">
                          <a:solidFill>
                            <a:srgbClr val="0070C0"/>
                          </a:solidFill>
                        </a:rPr>
                        <a:t>causes of ongoing disruption to services </a:t>
                      </a:r>
                    </a:p>
                    <a:p>
                      <a:pPr marL="285750" lvl="0" indent="-285750">
                        <a:buFont typeface="Arial" panose="020B0604020202020204" pitchFamily="34" charset="0"/>
                        <a:buChar char="•"/>
                      </a:pPr>
                      <a:r>
                        <a:rPr lang="en-GB" i="1" dirty="0">
                          <a:solidFill>
                            <a:srgbClr val="0070C0"/>
                          </a:solidFill>
                        </a:rPr>
                        <a:t>consequences of the crisis </a:t>
                      </a:r>
                    </a:p>
                    <a:p>
                      <a:pPr marL="285750" lvl="0" indent="-285750">
                        <a:buFont typeface="Arial" panose="020B0604020202020204" pitchFamily="34" charset="0"/>
                        <a:buChar char="•"/>
                      </a:pPr>
                      <a:r>
                        <a:rPr lang="en-GB" i="1" dirty="0">
                          <a:solidFill>
                            <a:srgbClr val="0070C0"/>
                          </a:solidFill>
                        </a:rPr>
                        <a:t>identify the personnel, equipment and measures needed</a:t>
                      </a:r>
                      <a:endParaRPr lang="en-IE" sz="1800" b="0" i="1" kern="1200" dirty="0">
                        <a:solidFill>
                          <a:srgbClr val="0070C0"/>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3409051"/>
                  </a:ext>
                </a:extLst>
              </a:tr>
              <a:tr h="58579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800" b="0" kern="1200" dirty="0">
                          <a:solidFill>
                            <a:srgbClr val="4D4D4D"/>
                          </a:solidFill>
                          <a:latin typeface="+mn-lt"/>
                          <a:ea typeface="+mn-ea"/>
                          <a:cs typeface="+mn-cs"/>
                        </a:rPr>
                        <a:t>Share and collaborate so that everyone </a:t>
                      </a:r>
                      <a:r>
                        <a:rPr lang="en-IE" sz="1800" b="1" kern="1200" dirty="0">
                          <a:solidFill>
                            <a:srgbClr val="0070C0"/>
                          </a:solidFill>
                          <a:latin typeface="+mn-lt"/>
                          <a:ea typeface="+mn-ea"/>
                          <a:cs typeface="+mn-cs"/>
                        </a:rPr>
                        <a:t>learns</a:t>
                      </a:r>
                      <a:r>
                        <a:rPr lang="en-IE" sz="1800" b="0" kern="1200" dirty="0">
                          <a:solidFill>
                            <a:srgbClr val="0070C0"/>
                          </a:solidFill>
                          <a:latin typeface="+mn-lt"/>
                          <a:ea typeface="+mn-ea"/>
                          <a:cs typeface="+mn-cs"/>
                        </a:rPr>
                        <a:t> </a:t>
                      </a:r>
                      <a:r>
                        <a:rPr lang="en-IE" sz="1800" b="1" kern="1200" dirty="0">
                          <a:solidFill>
                            <a:srgbClr val="0070C0"/>
                          </a:solidFill>
                          <a:latin typeface="+mn-lt"/>
                          <a:ea typeface="+mn-ea"/>
                          <a:cs typeface="+mn-cs"/>
                        </a:rPr>
                        <a:t>from the crisis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dirty="0">
                          <a:solidFill>
                            <a:srgbClr val="4D4D4D"/>
                          </a:solidFill>
                        </a:rPr>
                        <a:t>Identify how a region can share knowledge and lessons with other tourism businesses/organizations, agencies, emergency services stakeholders, </a:t>
                      </a:r>
                      <a:r>
                        <a:rPr lang="en-GB" i="1" dirty="0">
                          <a:solidFill>
                            <a:srgbClr val="0070C0"/>
                          </a:solidFill>
                        </a:rPr>
                        <a:t>etc. e.g., attend multi-agency disaster management meetings or review and share their report information</a:t>
                      </a:r>
                      <a:endParaRPr lang="en-IE" sz="1800" b="0" i="1" kern="1200" dirty="0">
                        <a:solidFill>
                          <a:srgbClr val="0070C0"/>
                        </a:solidFill>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v"/>
                        <a:tabLst/>
                        <a:defRPr/>
                      </a:pPr>
                      <a:r>
                        <a:rPr lang="en-GB" dirty="0">
                          <a:solidFill>
                            <a:srgbClr val="4D4D4D"/>
                          </a:solidFill>
                        </a:rPr>
                        <a:t>Identify how a region can collate important crisis learnings </a:t>
                      </a:r>
                      <a:r>
                        <a:rPr lang="en-GB" i="1" dirty="0">
                          <a:solidFill>
                            <a:srgbClr val="0070C0"/>
                          </a:solidFill>
                        </a:rPr>
                        <a:t>e.g., establish a liaison with other local businesses or organizations, other regions, community leaders, government agencies, and community leaders. Establish an effective recovery working relationship with the media so they can update and report their findings. </a:t>
                      </a:r>
                      <a:endParaRPr lang="en-IE" sz="1800" b="0" kern="1200" dirty="0">
                        <a:solidFill>
                          <a:srgbClr val="4D4D4D"/>
                        </a:solidFill>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17033662"/>
                  </a:ext>
                </a:extLst>
              </a:tr>
            </a:tbl>
          </a:graphicData>
        </a:graphic>
      </p:graphicFrame>
    </p:spTree>
    <p:extLst>
      <p:ext uri="{BB962C8B-B14F-4D97-AF65-F5344CB8AC3E}">
        <p14:creationId xmlns:p14="http://schemas.microsoft.com/office/powerpoint/2010/main" val="24000282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A89B42C-DFB2-E544-276E-C222EB19FB55}"/>
              </a:ext>
            </a:extLst>
          </p:cNvPr>
          <p:cNvSpPr>
            <a:spLocks noGrp="1"/>
          </p:cNvSpPr>
          <p:nvPr>
            <p:ph type="body" sz="quarter" idx="18"/>
          </p:nvPr>
        </p:nvSpPr>
        <p:spPr>
          <a:xfrm>
            <a:off x="368339" y="1232291"/>
            <a:ext cx="5790458" cy="3867704"/>
          </a:xfrm>
        </p:spPr>
        <p:txBody>
          <a:bodyPr>
            <a:noAutofit/>
          </a:bodyPr>
          <a:lstStyle/>
          <a:p>
            <a:pPr marL="0" indent="0">
              <a:lnSpc>
                <a:spcPct val="100000"/>
              </a:lnSpc>
              <a:spcBef>
                <a:spcPts val="0"/>
              </a:spcBef>
            </a:pPr>
            <a:r>
              <a:rPr lang="en-GB" sz="2000" b="0" i="0" u="none" strike="noStrike" dirty="0">
                <a:effectLst/>
              </a:rPr>
              <a:t>After coming up with a list of risk objectives, assessing the likeliest crisis scenarios, conducting a SWOT Analysis, and doing a Regional Crisis Audit a region can proceed with drafting a more effective Crisis Management Strategy and Plan. </a:t>
            </a:r>
          </a:p>
          <a:p>
            <a:pPr marL="0" indent="0">
              <a:lnSpc>
                <a:spcPct val="100000"/>
              </a:lnSpc>
              <a:spcBef>
                <a:spcPts val="0"/>
              </a:spcBef>
            </a:pPr>
            <a:endParaRPr lang="en-GB" sz="2000" dirty="0"/>
          </a:p>
          <a:p>
            <a:pPr marL="0" indent="0">
              <a:lnSpc>
                <a:spcPct val="100000"/>
              </a:lnSpc>
              <a:spcBef>
                <a:spcPts val="0"/>
              </a:spcBef>
            </a:pPr>
            <a:r>
              <a:rPr lang="en-GB" sz="2000" b="0" i="0" u="none" strike="noStrike" dirty="0">
                <a:effectLst/>
              </a:rPr>
              <a:t>The main objective of the SWOT Analysis and Risk Matrix is to develop a list of potential crises and to rank them in order of likelihood of occurring and associated costs of dealing with the impact. The risk assessment informs regional managers how to build new (or re-evaluate old) Crisis Management Strategies and Plans after the conclusion of a crisis.</a:t>
            </a:r>
          </a:p>
          <a:p>
            <a:pPr marL="0" indent="0">
              <a:lnSpc>
                <a:spcPct val="100000"/>
              </a:lnSpc>
              <a:spcBef>
                <a:spcPts val="0"/>
              </a:spcBef>
            </a:pPr>
            <a:endParaRPr lang="en-GB" sz="2000" b="0" i="0" u="none" strike="noStrike" dirty="0">
              <a:effectLst/>
            </a:endParaRPr>
          </a:p>
          <a:p>
            <a:pPr marL="0" indent="0">
              <a:lnSpc>
                <a:spcPct val="100000"/>
              </a:lnSpc>
              <a:spcBef>
                <a:spcPts val="0"/>
              </a:spcBef>
            </a:pPr>
            <a:r>
              <a:rPr lang="en-GB" sz="2000" b="0" i="0" u="none" strike="noStrike" dirty="0">
                <a:effectLst/>
              </a:rPr>
              <a:t>The plan itself needs to be flexible enough to adapt to multiple situations. Think about how a crisis can cause another crisis or a crisis can stay stable or escalate.</a:t>
            </a:r>
            <a:endParaRPr lang="en-IE" sz="2000" dirty="0"/>
          </a:p>
          <a:p>
            <a:pPr marL="0" indent="0" algn="l">
              <a:lnSpc>
                <a:spcPct val="100000"/>
              </a:lnSpc>
              <a:spcBef>
                <a:spcPts val="0"/>
              </a:spcBef>
            </a:pPr>
            <a:endParaRPr lang="en-GB" sz="2000" b="0" i="0" u="none" strike="noStrike" dirty="0">
              <a:effectLst/>
            </a:endParaRPr>
          </a:p>
          <a:p>
            <a:pPr marL="0" indent="0" algn="l">
              <a:lnSpc>
                <a:spcPct val="100000"/>
              </a:lnSpc>
              <a:spcBef>
                <a:spcPts val="0"/>
              </a:spcBef>
            </a:pPr>
            <a:endParaRPr lang="en-GB" sz="2000" b="0" i="0" u="none" strike="noStrike" dirty="0">
              <a:effectLst/>
            </a:endParaRPr>
          </a:p>
        </p:txBody>
      </p:sp>
      <p:sp>
        <p:nvSpPr>
          <p:cNvPr id="6" name="Text Placeholder 5">
            <a:extLst>
              <a:ext uri="{FF2B5EF4-FFF2-40B4-BE49-F238E27FC236}">
                <a16:creationId xmlns:a16="http://schemas.microsoft.com/office/drawing/2014/main" id="{2628A598-0D8F-346E-C050-3AF2B29DF74D}"/>
              </a:ext>
            </a:extLst>
          </p:cNvPr>
          <p:cNvSpPr>
            <a:spLocks noGrp="1"/>
          </p:cNvSpPr>
          <p:nvPr>
            <p:ph type="body" sz="quarter" idx="16"/>
          </p:nvPr>
        </p:nvSpPr>
        <p:spPr>
          <a:xfrm>
            <a:off x="449973" y="380446"/>
            <a:ext cx="5361286" cy="1323975"/>
          </a:xfrm>
        </p:spPr>
        <p:txBody>
          <a:bodyPr>
            <a:normAutofit/>
          </a:bodyPr>
          <a:lstStyle/>
          <a:p>
            <a:pPr>
              <a:lnSpc>
                <a:spcPct val="120000"/>
              </a:lnSpc>
              <a:spcBef>
                <a:spcPts val="0"/>
              </a:spcBef>
            </a:pPr>
            <a:r>
              <a:rPr lang="en-IE" b="1" dirty="0"/>
              <a:t>Conclusion</a:t>
            </a:r>
          </a:p>
        </p:txBody>
      </p:sp>
      <p:pic>
        <p:nvPicPr>
          <p:cNvPr id="3" name="Picture Placeholder 2" descr="A picture containing outdoor&#10;&#10;Description automatically generated">
            <a:extLst>
              <a:ext uri="{FF2B5EF4-FFF2-40B4-BE49-F238E27FC236}">
                <a16:creationId xmlns:a16="http://schemas.microsoft.com/office/drawing/2014/main" id="{70FA01BB-96E6-AC9C-7BB8-52DBF74DFAC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7358" b="17358"/>
          <a:stretch>
            <a:fillRect/>
          </a:stretch>
        </p:blipFill>
        <p:spPr/>
      </p:pic>
    </p:spTree>
    <p:extLst>
      <p:ext uri="{BB962C8B-B14F-4D97-AF65-F5344CB8AC3E}">
        <p14:creationId xmlns:p14="http://schemas.microsoft.com/office/powerpoint/2010/main" val="2655686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3AB92F72-4885-E4C2-2334-A300B05AEE4B}"/>
              </a:ext>
            </a:extLst>
          </p:cNvPr>
          <p:cNvGrpSpPr/>
          <p:nvPr/>
        </p:nvGrpSpPr>
        <p:grpSpPr>
          <a:xfrm>
            <a:off x="2352167" y="159190"/>
            <a:ext cx="8606548" cy="6707528"/>
            <a:chOff x="1822329" y="95015"/>
            <a:chExt cx="6297495" cy="5129301"/>
          </a:xfrm>
        </p:grpSpPr>
        <p:grpSp>
          <p:nvGrpSpPr>
            <p:cNvPr id="3" name="Graphic 2">
              <a:extLst>
                <a:ext uri="{FF2B5EF4-FFF2-40B4-BE49-F238E27FC236}">
                  <a16:creationId xmlns:a16="http://schemas.microsoft.com/office/drawing/2014/main" id="{1B2CB44E-8C68-C5E4-25A2-891441C8C9B9}"/>
                </a:ext>
              </a:extLst>
            </p:cNvPr>
            <p:cNvGrpSpPr/>
            <p:nvPr/>
          </p:nvGrpSpPr>
          <p:grpSpPr>
            <a:xfrm>
              <a:off x="1822329" y="95015"/>
              <a:ext cx="6297495" cy="1706278"/>
              <a:chOff x="1822329" y="95015"/>
              <a:chExt cx="6297495" cy="1706278"/>
            </a:xfrm>
          </p:grpSpPr>
          <p:grpSp>
            <p:nvGrpSpPr>
              <p:cNvPr id="100" name="Graphic 2">
                <a:extLst>
                  <a:ext uri="{FF2B5EF4-FFF2-40B4-BE49-F238E27FC236}">
                    <a16:creationId xmlns:a16="http://schemas.microsoft.com/office/drawing/2014/main" id="{716513F6-5306-0728-014C-4CED462C9AED}"/>
                  </a:ext>
                </a:extLst>
              </p:cNvPr>
              <p:cNvGrpSpPr/>
              <p:nvPr/>
            </p:nvGrpSpPr>
            <p:grpSpPr>
              <a:xfrm>
                <a:off x="1822329" y="95015"/>
                <a:ext cx="2075870" cy="1706278"/>
                <a:chOff x="1822329" y="95015"/>
                <a:chExt cx="2075870" cy="1706278"/>
              </a:xfrm>
            </p:grpSpPr>
            <p:pic>
              <p:nvPicPr>
                <p:cNvPr id="121" name="Picture 120">
                  <a:extLst>
                    <a:ext uri="{FF2B5EF4-FFF2-40B4-BE49-F238E27FC236}">
                      <a16:creationId xmlns:a16="http://schemas.microsoft.com/office/drawing/2014/main" id="{6B7A49A9-F3D6-05AC-249F-4297BA175F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22329" y="406850"/>
                  <a:ext cx="1999244" cy="1394443"/>
                </a:xfrm>
                <a:custGeom>
                  <a:avLst/>
                  <a:gdLst>
                    <a:gd name="connsiteX0" fmla="*/ -1062 w 1999244"/>
                    <a:gd name="connsiteY0" fmla="*/ -788 h 1394443"/>
                    <a:gd name="connsiteX1" fmla="*/ 1998182 w 1999244"/>
                    <a:gd name="connsiteY1" fmla="*/ -788 h 1394443"/>
                    <a:gd name="connsiteX2" fmla="*/ 1998182 w 1999244"/>
                    <a:gd name="connsiteY2" fmla="*/ 1393655 h 1394443"/>
                    <a:gd name="connsiteX3" fmla="*/ -1062 w 1999244"/>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88"/>
                      </a:moveTo>
                      <a:lnTo>
                        <a:pt x="1998182" y="-788"/>
                      </a:lnTo>
                      <a:lnTo>
                        <a:pt x="1998182" y="1393655"/>
                      </a:lnTo>
                      <a:lnTo>
                        <a:pt x="-1062" y="1393655"/>
                      </a:lnTo>
                      <a:close/>
                    </a:path>
                  </a:pathLst>
                </a:custGeom>
              </p:spPr>
            </p:pic>
            <p:sp>
              <p:nvSpPr>
                <p:cNvPr id="122" name="Freeform 8">
                  <a:extLst>
                    <a:ext uri="{FF2B5EF4-FFF2-40B4-BE49-F238E27FC236}">
                      <a16:creationId xmlns:a16="http://schemas.microsoft.com/office/drawing/2014/main" id="{CF114C0F-F432-AD1D-3922-99D00F88DAED}"/>
                    </a:ext>
                  </a:extLst>
                </p:cNvPr>
                <p:cNvSpPr/>
                <p:nvPr/>
              </p:nvSpPr>
              <p:spPr>
                <a:xfrm>
                  <a:off x="2002808" y="29670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23" name="Freeform 9">
                  <a:extLst>
                    <a:ext uri="{FF2B5EF4-FFF2-40B4-BE49-F238E27FC236}">
                      <a16:creationId xmlns:a16="http://schemas.microsoft.com/office/drawing/2014/main" id="{6CCA2BF6-5B90-2452-53E2-883FD648E397}"/>
                    </a:ext>
                  </a:extLst>
                </p:cNvPr>
                <p:cNvSpPr/>
                <p:nvPr/>
              </p:nvSpPr>
              <p:spPr>
                <a:xfrm>
                  <a:off x="2065285"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24" name="Graphic 2">
                  <a:extLst>
                    <a:ext uri="{FF2B5EF4-FFF2-40B4-BE49-F238E27FC236}">
                      <a16:creationId xmlns:a16="http://schemas.microsoft.com/office/drawing/2014/main" id="{5E37FE55-EC91-A83B-6E03-ABA22AFE838A}"/>
                    </a:ext>
                  </a:extLst>
                </p:cNvPr>
                <p:cNvGrpSpPr/>
                <p:nvPr/>
              </p:nvGrpSpPr>
              <p:grpSpPr>
                <a:xfrm>
                  <a:off x="2175539" y="209916"/>
                  <a:ext cx="379155" cy="225161"/>
                  <a:chOff x="2175539" y="209916"/>
                  <a:chExt cx="379155" cy="225161"/>
                </a:xfrm>
                <a:solidFill>
                  <a:srgbClr val="79527B"/>
                </a:solidFill>
              </p:grpSpPr>
              <p:sp>
                <p:nvSpPr>
                  <p:cNvPr id="128" name="Freeform 11">
                    <a:extLst>
                      <a:ext uri="{FF2B5EF4-FFF2-40B4-BE49-F238E27FC236}">
                        <a16:creationId xmlns:a16="http://schemas.microsoft.com/office/drawing/2014/main" id="{362DC609-9C82-EC1B-4F97-FA7503686AAC}"/>
                      </a:ext>
                    </a:extLst>
                  </p:cNvPr>
                  <p:cNvSpPr/>
                  <p:nvPr/>
                </p:nvSpPr>
                <p:spPr>
                  <a:xfrm>
                    <a:off x="2175539"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9" name="Freeform 12">
                    <a:extLst>
                      <a:ext uri="{FF2B5EF4-FFF2-40B4-BE49-F238E27FC236}">
                        <a16:creationId xmlns:a16="http://schemas.microsoft.com/office/drawing/2014/main" id="{3D5538CF-F879-8575-CCC4-031BAA2FB4E9}"/>
                      </a:ext>
                    </a:extLst>
                  </p:cNvPr>
                  <p:cNvSpPr/>
                  <p:nvPr/>
                </p:nvSpPr>
                <p:spPr>
                  <a:xfrm>
                    <a:off x="2359676"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25" name="Graphic 2">
                  <a:extLst>
                    <a:ext uri="{FF2B5EF4-FFF2-40B4-BE49-F238E27FC236}">
                      <a16:creationId xmlns:a16="http://schemas.microsoft.com/office/drawing/2014/main" id="{F036BEA9-AE4F-8946-26CF-9EEB74930491}"/>
                    </a:ext>
                  </a:extLst>
                </p:cNvPr>
                <p:cNvGrpSpPr/>
                <p:nvPr/>
              </p:nvGrpSpPr>
              <p:grpSpPr>
                <a:xfrm>
                  <a:off x="2650135" y="95015"/>
                  <a:ext cx="1129009" cy="455900"/>
                  <a:chOff x="2650135" y="95015"/>
                  <a:chExt cx="1129009" cy="455900"/>
                </a:xfrm>
              </p:grpSpPr>
              <p:sp>
                <p:nvSpPr>
                  <p:cNvPr id="126" name="Freeform 14">
                    <a:extLst>
                      <a:ext uri="{FF2B5EF4-FFF2-40B4-BE49-F238E27FC236}">
                        <a16:creationId xmlns:a16="http://schemas.microsoft.com/office/drawing/2014/main" id="{53427BA3-C112-228A-F145-9F47695C8BDF}"/>
                      </a:ext>
                    </a:extLst>
                  </p:cNvPr>
                  <p:cNvSpPr/>
                  <p:nvPr/>
                </p:nvSpPr>
                <p:spPr>
                  <a:xfrm>
                    <a:off x="2679739" y="124637"/>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127" name="Freeform 15">
                    <a:extLst>
                      <a:ext uri="{FF2B5EF4-FFF2-40B4-BE49-F238E27FC236}">
                        <a16:creationId xmlns:a16="http://schemas.microsoft.com/office/drawing/2014/main" id="{75476238-8B54-153E-792A-82AC4CD4D7AB}"/>
                      </a:ext>
                    </a:extLst>
                  </p:cNvPr>
                  <p:cNvSpPr/>
                  <p:nvPr/>
                </p:nvSpPr>
                <p:spPr>
                  <a:xfrm>
                    <a:off x="2650135" y="9501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1" name="Graphic 2">
                <a:extLst>
                  <a:ext uri="{FF2B5EF4-FFF2-40B4-BE49-F238E27FC236}">
                    <a16:creationId xmlns:a16="http://schemas.microsoft.com/office/drawing/2014/main" id="{99950F29-A0EC-D802-33D2-3D8AE50744B5}"/>
                  </a:ext>
                </a:extLst>
              </p:cNvPr>
              <p:cNvGrpSpPr/>
              <p:nvPr/>
            </p:nvGrpSpPr>
            <p:grpSpPr>
              <a:xfrm>
                <a:off x="3933496" y="95015"/>
                <a:ext cx="2075527" cy="1706278"/>
                <a:chOff x="3933496" y="95015"/>
                <a:chExt cx="2075527" cy="1706278"/>
              </a:xfrm>
            </p:grpSpPr>
            <p:pic>
              <p:nvPicPr>
                <p:cNvPr id="112" name="Picture 111">
                  <a:extLst>
                    <a:ext uri="{FF2B5EF4-FFF2-40B4-BE49-F238E27FC236}">
                      <a16:creationId xmlns:a16="http://schemas.microsoft.com/office/drawing/2014/main" id="{0BC3CE30-256D-E42F-A17A-82DF2CF46D8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33496" y="406850"/>
                  <a:ext cx="1998695" cy="1394443"/>
                </a:xfrm>
                <a:custGeom>
                  <a:avLst/>
                  <a:gdLst>
                    <a:gd name="connsiteX0" fmla="*/ -138 w 1998695"/>
                    <a:gd name="connsiteY0" fmla="*/ -788 h 1394443"/>
                    <a:gd name="connsiteX1" fmla="*/ 1998557 w 1998695"/>
                    <a:gd name="connsiteY1" fmla="*/ -788 h 1394443"/>
                    <a:gd name="connsiteX2" fmla="*/ 1998557 w 1998695"/>
                    <a:gd name="connsiteY2" fmla="*/ 1393655 h 1394443"/>
                    <a:gd name="connsiteX3" fmla="*/ -138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88"/>
                      </a:moveTo>
                      <a:lnTo>
                        <a:pt x="1998557" y="-788"/>
                      </a:lnTo>
                      <a:lnTo>
                        <a:pt x="1998557" y="1393655"/>
                      </a:lnTo>
                      <a:lnTo>
                        <a:pt x="-138" y="1393655"/>
                      </a:lnTo>
                      <a:close/>
                    </a:path>
                  </a:pathLst>
                </a:custGeom>
              </p:spPr>
            </p:pic>
            <p:sp>
              <p:nvSpPr>
                <p:cNvPr id="113" name="Freeform 18">
                  <a:extLst>
                    <a:ext uri="{FF2B5EF4-FFF2-40B4-BE49-F238E27FC236}">
                      <a16:creationId xmlns:a16="http://schemas.microsoft.com/office/drawing/2014/main" id="{20147098-0D42-7324-DC51-45E1E3BD81EB}"/>
                    </a:ext>
                  </a:extLst>
                </p:cNvPr>
                <p:cNvSpPr/>
                <p:nvPr/>
              </p:nvSpPr>
              <p:spPr>
                <a:xfrm>
                  <a:off x="4113632" y="29670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7"/>
                        <a:pt x="1860850" y="0"/>
                        <a:pt x="1818261" y="0"/>
                      </a:cubicBezTo>
                      <a:close/>
                    </a:path>
                  </a:pathLst>
                </a:custGeom>
                <a:solidFill>
                  <a:srgbClr val="79527B"/>
                </a:solidFill>
                <a:ln w="2286" cap="flat">
                  <a:noFill/>
                  <a:prstDash val="solid"/>
                  <a:miter/>
                </a:ln>
              </p:spPr>
              <p:txBody>
                <a:bodyPr rtlCol="0" anchor="ctr"/>
                <a:lstStyle/>
                <a:p>
                  <a:endParaRPr lang="en-GB"/>
                </a:p>
              </p:txBody>
            </p:sp>
            <p:sp>
              <p:nvSpPr>
                <p:cNvPr id="114" name="Freeform 19">
                  <a:extLst>
                    <a:ext uri="{FF2B5EF4-FFF2-40B4-BE49-F238E27FC236}">
                      <a16:creationId xmlns:a16="http://schemas.microsoft.com/office/drawing/2014/main" id="{C0E3B153-CFAC-F2EF-9638-7EA573F06CBA}"/>
                    </a:ext>
                  </a:extLst>
                </p:cNvPr>
                <p:cNvSpPr/>
                <p:nvPr/>
              </p:nvSpPr>
              <p:spPr>
                <a:xfrm>
                  <a:off x="4176086" y="35917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15" name="Graphic 2">
                  <a:extLst>
                    <a:ext uri="{FF2B5EF4-FFF2-40B4-BE49-F238E27FC236}">
                      <a16:creationId xmlns:a16="http://schemas.microsoft.com/office/drawing/2014/main" id="{49DF9706-7402-ACE1-59F9-4957EDDB6F89}"/>
                    </a:ext>
                  </a:extLst>
                </p:cNvPr>
                <p:cNvGrpSpPr/>
                <p:nvPr/>
              </p:nvGrpSpPr>
              <p:grpSpPr>
                <a:xfrm>
                  <a:off x="4286340" y="209916"/>
                  <a:ext cx="379178" cy="225161"/>
                  <a:chOff x="4286340" y="209916"/>
                  <a:chExt cx="379178" cy="225161"/>
                </a:xfrm>
                <a:solidFill>
                  <a:srgbClr val="79527B"/>
                </a:solidFill>
              </p:grpSpPr>
              <p:sp>
                <p:nvSpPr>
                  <p:cNvPr id="119" name="Freeform 21">
                    <a:extLst>
                      <a:ext uri="{FF2B5EF4-FFF2-40B4-BE49-F238E27FC236}">
                        <a16:creationId xmlns:a16="http://schemas.microsoft.com/office/drawing/2014/main" id="{DE2631DF-3E9F-CDE2-161B-71F109C83504}"/>
                      </a:ext>
                    </a:extLst>
                  </p:cNvPr>
                  <p:cNvSpPr/>
                  <p:nvPr/>
                </p:nvSpPr>
                <p:spPr>
                  <a:xfrm>
                    <a:off x="428634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20" name="Freeform 22">
                    <a:extLst>
                      <a:ext uri="{FF2B5EF4-FFF2-40B4-BE49-F238E27FC236}">
                        <a16:creationId xmlns:a16="http://schemas.microsoft.com/office/drawing/2014/main" id="{6E478040-8333-EE7B-11FE-867E2BD3C8DE}"/>
                      </a:ext>
                    </a:extLst>
                  </p:cNvPr>
                  <p:cNvSpPr/>
                  <p:nvPr/>
                </p:nvSpPr>
                <p:spPr>
                  <a:xfrm>
                    <a:off x="4470500"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16" name="Graphic 2">
                  <a:extLst>
                    <a:ext uri="{FF2B5EF4-FFF2-40B4-BE49-F238E27FC236}">
                      <a16:creationId xmlns:a16="http://schemas.microsoft.com/office/drawing/2014/main" id="{849EA8E3-A939-C96B-925B-3A2749927804}"/>
                    </a:ext>
                  </a:extLst>
                </p:cNvPr>
                <p:cNvGrpSpPr/>
                <p:nvPr/>
              </p:nvGrpSpPr>
              <p:grpSpPr>
                <a:xfrm>
                  <a:off x="4760959" y="95015"/>
                  <a:ext cx="1129009" cy="455900"/>
                  <a:chOff x="4760959" y="95015"/>
                  <a:chExt cx="1129009" cy="455900"/>
                </a:xfrm>
              </p:grpSpPr>
              <p:sp>
                <p:nvSpPr>
                  <p:cNvPr id="117" name="Freeform 24">
                    <a:extLst>
                      <a:ext uri="{FF2B5EF4-FFF2-40B4-BE49-F238E27FC236}">
                        <a16:creationId xmlns:a16="http://schemas.microsoft.com/office/drawing/2014/main" id="{8ACF0064-D133-2AC8-D7B8-C48CCA0B102C}"/>
                      </a:ext>
                    </a:extLst>
                  </p:cNvPr>
                  <p:cNvSpPr/>
                  <p:nvPr/>
                </p:nvSpPr>
                <p:spPr>
                  <a:xfrm>
                    <a:off x="4790563" y="124637"/>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118" name="Freeform 25">
                    <a:extLst>
                      <a:ext uri="{FF2B5EF4-FFF2-40B4-BE49-F238E27FC236}">
                        <a16:creationId xmlns:a16="http://schemas.microsoft.com/office/drawing/2014/main" id="{AF28288E-CC76-F553-6FE2-FBF2176DEA54}"/>
                      </a:ext>
                    </a:extLst>
                  </p:cNvPr>
                  <p:cNvSpPr/>
                  <p:nvPr/>
                </p:nvSpPr>
                <p:spPr>
                  <a:xfrm>
                    <a:off x="4760959"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79527B"/>
                  </a:solidFill>
                  <a:ln w="2286" cap="flat">
                    <a:noFill/>
                    <a:prstDash val="solid"/>
                    <a:miter/>
                  </a:ln>
                </p:spPr>
                <p:txBody>
                  <a:bodyPr rtlCol="0" anchor="ctr"/>
                  <a:lstStyle/>
                  <a:p>
                    <a:endParaRPr lang="en-GB"/>
                  </a:p>
                </p:txBody>
              </p:sp>
            </p:grpSp>
          </p:grpSp>
          <p:grpSp>
            <p:nvGrpSpPr>
              <p:cNvPr id="102" name="Graphic 2">
                <a:extLst>
                  <a:ext uri="{FF2B5EF4-FFF2-40B4-BE49-F238E27FC236}">
                    <a16:creationId xmlns:a16="http://schemas.microsoft.com/office/drawing/2014/main" id="{8C77D689-D8E1-9F3F-28A9-390513224B6D}"/>
                  </a:ext>
                </a:extLst>
              </p:cNvPr>
              <p:cNvGrpSpPr/>
              <p:nvPr/>
            </p:nvGrpSpPr>
            <p:grpSpPr>
              <a:xfrm>
                <a:off x="6044114" y="95015"/>
                <a:ext cx="2075710" cy="1706278"/>
                <a:chOff x="6044114" y="95015"/>
                <a:chExt cx="2075710" cy="1706278"/>
              </a:xfrm>
            </p:grpSpPr>
            <p:pic>
              <p:nvPicPr>
                <p:cNvPr id="103" name="Picture 102">
                  <a:extLst>
                    <a:ext uri="{FF2B5EF4-FFF2-40B4-BE49-F238E27FC236}">
                      <a16:creationId xmlns:a16="http://schemas.microsoft.com/office/drawing/2014/main" id="{B9F21965-4154-5D38-F621-C4A7E074CA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44114" y="406850"/>
                  <a:ext cx="1998695" cy="1394443"/>
                </a:xfrm>
                <a:custGeom>
                  <a:avLst/>
                  <a:gdLst>
                    <a:gd name="connsiteX0" fmla="*/ 785 w 1998695"/>
                    <a:gd name="connsiteY0" fmla="*/ -788 h 1394443"/>
                    <a:gd name="connsiteX1" fmla="*/ 1999481 w 1998695"/>
                    <a:gd name="connsiteY1" fmla="*/ -788 h 1394443"/>
                    <a:gd name="connsiteX2" fmla="*/ 1999481 w 1998695"/>
                    <a:gd name="connsiteY2" fmla="*/ 1393655 h 1394443"/>
                    <a:gd name="connsiteX3" fmla="*/ 785 w 1998695"/>
                    <a:gd name="connsiteY3" fmla="*/ 1393655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88"/>
                      </a:moveTo>
                      <a:lnTo>
                        <a:pt x="1999481" y="-788"/>
                      </a:lnTo>
                      <a:lnTo>
                        <a:pt x="1999481" y="1393655"/>
                      </a:lnTo>
                      <a:lnTo>
                        <a:pt x="785" y="1393655"/>
                      </a:lnTo>
                      <a:close/>
                    </a:path>
                  </a:pathLst>
                </a:custGeom>
              </p:spPr>
            </p:pic>
            <p:sp>
              <p:nvSpPr>
                <p:cNvPr id="104" name="Freeform 28">
                  <a:extLst>
                    <a:ext uri="{FF2B5EF4-FFF2-40B4-BE49-F238E27FC236}">
                      <a16:creationId xmlns:a16="http://schemas.microsoft.com/office/drawing/2014/main" id="{24AD21CA-9299-B700-2E90-D97079BA7024}"/>
                    </a:ext>
                  </a:extLst>
                </p:cNvPr>
                <p:cNvSpPr/>
                <p:nvPr/>
              </p:nvSpPr>
              <p:spPr>
                <a:xfrm>
                  <a:off x="6224433" y="29670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7"/>
                        <a:pt x="1860850" y="0"/>
                        <a:pt x="1818262" y="0"/>
                      </a:cubicBezTo>
                      <a:close/>
                    </a:path>
                  </a:pathLst>
                </a:custGeom>
                <a:solidFill>
                  <a:srgbClr val="79527B"/>
                </a:solidFill>
                <a:ln w="2286" cap="flat">
                  <a:noFill/>
                  <a:prstDash val="solid"/>
                  <a:miter/>
                </a:ln>
              </p:spPr>
              <p:txBody>
                <a:bodyPr rtlCol="0" anchor="ctr"/>
                <a:lstStyle/>
                <a:p>
                  <a:endParaRPr lang="en-GB"/>
                </a:p>
              </p:txBody>
            </p:sp>
            <p:sp>
              <p:nvSpPr>
                <p:cNvPr id="105" name="Freeform 29">
                  <a:extLst>
                    <a:ext uri="{FF2B5EF4-FFF2-40B4-BE49-F238E27FC236}">
                      <a16:creationId xmlns:a16="http://schemas.microsoft.com/office/drawing/2014/main" id="{5D2E3B94-B755-335E-6FCF-1BC7473EE48E}"/>
                    </a:ext>
                  </a:extLst>
                </p:cNvPr>
                <p:cNvSpPr/>
                <p:nvPr/>
              </p:nvSpPr>
              <p:spPr>
                <a:xfrm>
                  <a:off x="6286910" y="35917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nvGrpSpPr>
                <p:cNvPr id="106" name="Graphic 2">
                  <a:extLst>
                    <a:ext uri="{FF2B5EF4-FFF2-40B4-BE49-F238E27FC236}">
                      <a16:creationId xmlns:a16="http://schemas.microsoft.com/office/drawing/2014/main" id="{A67A162C-9DA2-8DE3-A22D-A69CA98AC072}"/>
                    </a:ext>
                  </a:extLst>
                </p:cNvPr>
                <p:cNvGrpSpPr/>
                <p:nvPr/>
              </p:nvGrpSpPr>
              <p:grpSpPr>
                <a:xfrm>
                  <a:off x="6397140" y="209916"/>
                  <a:ext cx="379179" cy="225161"/>
                  <a:chOff x="6397140" y="209916"/>
                  <a:chExt cx="379179" cy="225161"/>
                </a:xfrm>
                <a:solidFill>
                  <a:srgbClr val="79527B"/>
                </a:solidFill>
              </p:grpSpPr>
              <p:sp>
                <p:nvSpPr>
                  <p:cNvPr id="110" name="Freeform 31">
                    <a:extLst>
                      <a:ext uri="{FF2B5EF4-FFF2-40B4-BE49-F238E27FC236}">
                        <a16:creationId xmlns:a16="http://schemas.microsoft.com/office/drawing/2014/main" id="{645D6ADE-8D44-0ACF-467E-3ED477C21C87}"/>
                      </a:ext>
                    </a:extLst>
                  </p:cNvPr>
                  <p:cNvSpPr/>
                  <p:nvPr/>
                </p:nvSpPr>
                <p:spPr>
                  <a:xfrm>
                    <a:off x="6397140" y="209916"/>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sp>
                <p:nvSpPr>
                  <p:cNvPr id="111" name="Freeform 32">
                    <a:extLst>
                      <a:ext uri="{FF2B5EF4-FFF2-40B4-BE49-F238E27FC236}">
                        <a16:creationId xmlns:a16="http://schemas.microsoft.com/office/drawing/2014/main" id="{FBD27A14-608A-5C91-F905-F0843AE34726}"/>
                      </a:ext>
                    </a:extLst>
                  </p:cNvPr>
                  <p:cNvSpPr/>
                  <p:nvPr/>
                </p:nvSpPr>
                <p:spPr>
                  <a:xfrm>
                    <a:off x="6581301" y="209916"/>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79527B"/>
                  </a:solidFill>
                  <a:ln w="2286" cap="flat">
                    <a:noFill/>
                    <a:prstDash val="solid"/>
                    <a:miter/>
                  </a:ln>
                </p:spPr>
                <p:txBody>
                  <a:bodyPr rtlCol="0" anchor="ctr"/>
                  <a:lstStyle/>
                  <a:p>
                    <a:endParaRPr lang="en-GB"/>
                  </a:p>
                </p:txBody>
              </p:sp>
            </p:grpSp>
            <p:grpSp>
              <p:nvGrpSpPr>
                <p:cNvPr id="107" name="Graphic 2">
                  <a:extLst>
                    <a:ext uri="{FF2B5EF4-FFF2-40B4-BE49-F238E27FC236}">
                      <a16:creationId xmlns:a16="http://schemas.microsoft.com/office/drawing/2014/main" id="{92A66D6D-DD9F-BDE5-5F62-B22D3A427C5E}"/>
                    </a:ext>
                  </a:extLst>
                </p:cNvPr>
                <p:cNvGrpSpPr/>
                <p:nvPr/>
              </p:nvGrpSpPr>
              <p:grpSpPr>
                <a:xfrm>
                  <a:off x="6871783" y="95015"/>
                  <a:ext cx="1129009" cy="455900"/>
                  <a:chOff x="6871783" y="95015"/>
                  <a:chExt cx="1129009" cy="455900"/>
                </a:xfrm>
              </p:grpSpPr>
              <p:sp>
                <p:nvSpPr>
                  <p:cNvPr id="108" name="Freeform 34">
                    <a:extLst>
                      <a:ext uri="{FF2B5EF4-FFF2-40B4-BE49-F238E27FC236}">
                        <a16:creationId xmlns:a16="http://schemas.microsoft.com/office/drawing/2014/main" id="{32DEE0E6-170B-5360-52BC-244B4BF0E39E}"/>
                      </a:ext>
                    </a:extLst>
                  </p:cNvPr>
                  <p:cNvSpPr/>
                  <p:nvPr/>
                </p:nvSpPr>
                <p:spPr>
                  <a:xfrm>
                    <a:off x="6901387" y="124637"/>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109" name="Freeform 35">
                    <a:extLst>
                      <a:ext uri="{FF2B5EF4-FFF2-40B4-BE49-F238E27FC236}">
                        <a16:creationId xmlns:a16="http://schemas.microsoft.com/office/drawing/2014/main" id="{0CDCDCD0-A700-5CB9-D97D-9355626B267F}"/>
                      </a:ext>
                    </a:extLst>
                  </p:cNvPr>
                  <p:cNvSpPr/>
                  <p:nvPr/>
                </p:nvSpPr>
                <p:spPr>
                  <a:xfrm>
                    <a:off x="6871783" y="9501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79527B"/>
                  </a:solidFill>
                  <a:ln w="2286" cap="flat">
                    <a:noFill/>
                    <a:prstDash val="solid"/>
                    <a:miter/>
                  </a:ln>
                </p:spPr>
                <p:txBody>
                  <a:bodyPr rtlCol="0" anchor="ctr"/>
                  <a:lstStyle/>
                  <a:p>
                    <a:endParaRPr lang="en-GB"/>
                  </a:p>
                </p:txBody>
              </p:sp>
            </p:grpSp>
          </p:grpSp>
        </p:grpSp>
        <p:grpSp>
          <p:nvGrpSpPr>
            <p:cNvPr id="4" name="Graphic 2">
              <a:extLst>
                <a:ext uri="{FF2B5EF4-FFF2-40B4-BE49-F238E27FC236}">
                  <a16:creationId xmlns:a16="http://schemas.microsoft.com/office/drawing/2014/main" id="{47B1B000-9F9A-33C7-736F-FDAB546A5F25}"/>
                </a:ext>
              </a:extLst>
            </p:cNvPr>
            <p:cNvGrpSpPr/>
            <p:nvPr/>
          </p:nvGrpSpPr>
          <p:grpSpPr>
            <a:xfrm>
              <a:off x="1822329" y="1806595"/>
              <a:ext cx="6297495" cy="1706209"/>
              <a:chOff x="1822329" y="1806595"/>
              <a:chExt cx="6297495" cy="1706209"/>
            </a:xfrm>
          </p:grpSpPr>
          <p:grpSp>
            <p:nvGrpSpPr>
              <p:cNvPr id="64" name="Graphic 2">
                <a:extLst>
                  <a:ext uri="{FF2B5EF4-FFF2-40B4-BE49-F238E27FC236}">
                    <a16:creationId xmlns:a16="http://schemas.microsoft.com/office/drawing/2014/main" id="{0BECA2A8-128F-F7B8-C668-552FDE7B75E2}"/>
                  </a:ext>
                </a:extLst>
              </p:cNvPr>
              <p:cNvGrpSpPr/>
              <p:nvPr/>
            </p:nvGrpSpPr>
            <p:grpSpPr>
              <a:xfrm>
                <a:off x="1822329" y="1806595"/>
                <a:ext cx="2075870" cy="1706209"/>
                <a:chOff x="1822329" y="1806595"/>
                <a:chExt cx="2075870" cy="1706209"/>
              </a:xfrm>
            </p:grpSpPr>
            <p:pic>
              <p:nvPicPr>
                <p:cNvPr id="89" name="Picture 88">
                  <a:extLst>
                    <a:ext uri="{FF2B5EF4-FFF2-40B4-BE49-F238E27FC236}">
                      <a16:creationId xmlns:a16="http://schemas.microsoft.com/office/drawing/2014/main" id="{05D5DE33-8066-0905-D5D2-D8B1EA594A8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22329" y="2118361"/>
                  <a:ext cx="1999244" cy="1394443"/>
                </a:xfrm>
                <a:custGeom>
                  <a:avLst/>
                  <a:gdLst>
                    <a:gd name="connsiteX0" fmla="*/ -1062 w 1999244"/>
                    <a:gd name="connsiteY0" fmla="*/ -39 h 1394443"/>
                    <a:gd name="connsiteX1" fmla="*/ 1998182 w 1999244"/>
                    <a:gd name="connsiteY1" fmla="*/ -39 h 1394443"/>
                    <a:gd name="connsiteX2" fmla="*/ 1998182 w 1999244"/>
                    <a:gd name="connsiteY2" fmla="*/ 1394404 h 1394443"/>
                    <a:gd name="connsiteX3" fmla="*/ -1062 w 1999244"/>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39"/>
                      </a:moveTo>
                      <a:lnTo>
                        <a:pt x="1998182" y="-39"/>
                      </a:lnTo>
                      <a:lnTo>
                        <a:pt x="1998182" y="1394404"/>
                      </a:lnTo>
                      <a:lnTo>
                        <a:pt x="-1062" y="1394404"/>
                      </a:lnTo>
                      <a:close/>
                    </a:path>
                  </a:pathLst>
                </a:custGeom>
              </p:spPr>
            </p:pic>
            <p:grpSp>
              <p:nvGrpSpPr>
                <p:cNvPr id="90" name="Graphic 2">
                  <a:extLst>
                    <a:ext uri="{FF2B5EF4-FFF2-40B4-BE49-F238E27FC236}">
                      <a16:creationId xmlns:a16="http://schemas.microsoft.com/office/drawing/2014/main" id="{4CBFA8ED-FDF2-F24B-70FB-042260589F26}"/>
                    </a:ext>
                  </a:extLst>
                </p:cNvPr>
                <p:cNvGrpSpPr/>
                <p:nvPr/>
              </p:nvGrpSpPr>
              <p:grpSpPr>
                <a:xfrm>
                  <a:off x="2002808" y="1806595"/>
                  <a:ext cx="1895391" cy="1508018"/>
                  <a:chOff x="2002808" y="1806595"/>
                  <a:chExt cx="1895391" cy="1508018"/>
                </a:xfrm>
              </p:grpSpPr>
              <p:grpSp>
                <p:nvGrpSpPr>
                  <p:cNvPr id="91" name="Graphic 2">
                    <a:extLst>
                      <a:ext uri="{FF2B5EF4-FFF2-40B4-BE49-F238E27FC236}">
                        <a16:creationId xmlns:a16="http://schemas.microsoft.com/office/drawing/2014/main" id="{BCD1C4CB-2D96-EF85-FEA2-71E0DB5E718A}"/>
                      </a:ext>
                    </a:extLst>
                  </p:cNvPr>
                  <p:cNvGrpSpPr/>
                  <p:nvPr/>
                </p:nvGrpSpPr>
                <p:grpSpPr>
                  <a:xfrm>
                    <a:off x="2002808" y="2008283"/>
                    <a:ext cx="1895391" cy="1306330"/>
                    <a:chOff x="2002808" y="2008283"/>
                    <a:chExt cx="1895391" cy="1306330"/>
                  </a:xfrm>
                </p:grpSpPr>
                <p:sp>
                  <p:nvSpPr>
                    <p:cNvPr id="98" name="Freeform 41">
                      <a:extLst>
                        <a:ext uri="{FF2B5EF4-FFF2-40B4-BE49-F238E27FC236}">
                          <a16:creationId xmlns:a16="http://schemas.microsoft.com/office/drawing/2014/main" id="{A8B2135D-7563-E1B3-B5B1-962CF46853FC}"/>
                        </a:ext>
                      </a:extLst>
                    </p:cNvPr>
                    <p:cNvSpPr/>
                    <p:nvPr/>
                  </p:nvSpPr>
                  <p:spPr>
                    <a:xfrm>
                      <a:off x="2002808" y="2008283"/>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99" name="Freeform 42">
                      <a:extLst>
                        <a:ext uri="{FF2B5EF4-FFF2-40B4-BE49-F238E27FC236}">
                          <a16:creationId xmlns:a16="http://schemas.microsoft.com/office/drawing/2014/main" id="{A6D538A3-756A-3FDE-38ED-F9221CAF19BD}"/>
                        </a:ext>
                      </a:extLst>
                    </p:cNvPr>
                    <p:cNvSpPr/>
                    <p:nvPr/>
                  </p:nvSpPr>
                  <p:spPr>
                    <a:xfrm>
                      <a:off x="2065285"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92" name="Graphic 2">
                    <a:extLst>
                      <a:ext uri="{FF2B5EF4-FFF2-40B4-BE49-F238E27FC236}">
                        <a16:creationId xmlns:a16="http://schemas.microsoft.com/office/drawing/2014/main" id="{47D29534-FF3E-9961-1821-D9933668156F}"/>
                      </a:ext>
                    </a:extLst>
                  </p:cNvPr>
                  <p:cNvGrpSpPr/>
                  <p:nvPr/>
                </p:nvGrpSpPr>
                <p:grpSpPr>
                  <a:xfrm>
                    <a:off x="2175539" y="1921496"/>
                    <a:ext cx="379155" cy="225161"/>
                    <a:chOff x="2175539" y="1921496"/>
                    <a:chExt cx="379155" cy="225161"/>
                  </a:xfrm>
                  <a:solidFill>
                    <a:srgbClr val="F27954"/>
                  </a:solidFill>
                </p:grpSpPr>
                <p:sp>
                  <p:nvSpPr>
                    <p:cNvPr id="96" name="Freeform 44">
                      <a:extLst>
                        <a:ext uri="{FF2B5EF4-FFF2-40B4-BE49-F238E27FC236}">
                          <a16:creationId xmlns:a16="http://schemas.microsoft.com/office/drawing/2014/main" id="{2DCD316F-3FE9-880E-CFEB-E88B7C8AFEB8}"/>
                        </a:ext>
                      </a:extLst>
                    </p:cNvPr>
                    <p:cNvSpPr/>
                    <p:nvPr/>
                  </p:nvSpPr>
                  <p:spPr>
                    <a:xfrm>
                      <a:off x="2175539"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97" name="Freeform 45">
                      <a:extLst>
                        <a:ext uri="{FF2B5EF4-FFF2-40B4-BE49-F238E27FC236}">
                          <a16:creationId xmlns:a16="http://schemas.microsoft.com/office/drawing/2014/main" id="{91278010-141F-AEF9-9F11-7A97354C00A1}"/>
                        </a:ext>
                      </a:extLst>
                    </p:cNvPr>
                    <p:cNvSpPr/>
                    <p:nvPr/>
                  </p:nvSpPr>
                  <p:spPr>
                    <a:xfrm>
                      <a:off x="2359676"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93" name="Graphic 2">
                    <a:extLst>
                      <a:ext uri="{FF2B5EF4-FFF2-40B4-BE49-F238E27FC236}">
                        <a16:creationId xmlns:a16="http://schemas.microsoft.com/office/drawing/2014/main" id="{11602840-A1B4-8B7C-2B55-7910CDD9F701}"/>
                      </a:ext>
                    </a:extLst>
                  </p:cNvPr>
                  <p:cNvGrpSpPr/>
                  <p:nvPr/>
                </p:nvGrpSpPr>
                <p:grpSpPr>
                  <a:xfrm>
                    <a:off x="2650135" y="1806595"/>
                    <a:ext cx="1129009" cy="455900"/>
                    <a:chOff x="2650135" y="1806595"/>
                    <a:chExt cx="1129009" cy="455900"/>
                  </a:xfrm>
                </p:grpSpPr>
                <p:sp>
                  <p:nvSpPr>
                    <p:cNvPr id="94" name="Freeform 47">
                      <a:extLst>
                        <a:ext uri="{FF2B5EF4-FFF2-40B4-BE49-F238E27FC236}">
                          <a16:creationId xmlns:a16="http://schemas.microsoft.com/office/drawing/2014/main" id="{88D2FF53-127D-6FA4-2768-43C9EA18DA16}"/>
                        </a:ext>
                      </a:extLst>
                    </p:cNvPr>
                    <p:cNvSpPr/>
                    <p:nvPr/>
                  </p:nvSpPr>
                  <p:spPr>
                    <a:xfrm>
                      <a:off x="2679739" y="1836194"/>
                      <a:ext cx="1069802" cy="396701"/>
                    </a:xfrm>
                    <a:custGeom>
                      <a:avLst/>
                      <a:gdLst>
                        <a:gd name="connsiteX0" fmla="*/ 871446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25" y="88821"/>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95" name="Freeform 48">
                      <a:extLst>
                        <a:ext uri="{FF2B5EF4-FFF2-40B4-BE49-F238E27FC236}">
                          <a16:creationId xmlns:a16="http://schemas.microsoft.com/office/drawing/2014/main" id="{F6256D4A-13DA-F770-48DB-CAACC71965F9}"/>
                        </a:ext>
                      </a:extLst>
                    </p:cNvPr>
                    <p:cNvSpPr/>
                    <p:nvPr/>
                  </p:nvSpPr>
                  <p:spPr>
                    <a:xfrm>
                      <a:off x="2650135" y="1806595"/>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5" name="Graphic 2">
                <a:extLst>
                  <a:ext uri="{FF2B5EF4-FFF2-40B4-BE49-F238E27FC236}">
                    <a16:creationId xmlns:a16="http://schemas.microsoft.com/office/drawing/2014/main" id="{DFBFCCB8-C820-AF73-6A09-F658E0962398}"/>
                  </a:ext>
                </a:extLst>
              </p:cNvPr>
              <p:cNvGrpSpPr/>
              <p:nvPr/>
            </p:nvGrpSpPr>
            <p:grpSpPr>
              <a:xfrm>
                <a:off x="3933496" y="1806595"/>
                <a:ext cx="2075527" cy="1706209"/>
                <a:chOff x="3933496" y="1806595"/>
                <a:chExt cx="2075527" cy="1706209"/>
              </a:xfrm>
            </p:grpSpPr>
            <p:pic>
              <p:nvPicPr>
                <p:cNvPr id="78" name="Picture 77">
                  <a:extLst>
                    <a:ext uri="{FF2B5EF4-FFF2-40B4-BE49-F238E27FC236}">
                      <a16:creationId xmlns:a16="http://schemas.microsoft.com/office/drawing/2014/main" id="{BF6EAA99-C21D-ACDD-E178-136CF9FED2F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33496" y="2118361"/>
                  <a:ext cx="1998695" cy="1394443"/>
                </a:xfrm>
                <a:custGeom>
                  <a:avLst/>
                  <a:gdLst>
                    <a:gd name="connsiteX0" fmla="*/ -138 w 1998695"/>
                    <a:gd name="connsiteY0" fmla="*/ -39 h 1394443"/>
                    <a:gd name="connsiteX1" fmla="*/ 1998557 w 1998695"/>
                    <a:gd name="connsiteY1" fmla="*/ -39 h 1394443"/>
                    <a:gd name="connsiteX2" fmla="*/ 1998557 w 1998695"/>
                    <a:gd name="connsiteY2" fmla="*/ 1394404 h 1394443"/>
                    <a:gd name="connsiteX3" fmla="*/ -138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39"/>
                      </a:moveTo>
                      <a:lnTo>
                        <a:pt x="1998557" y="-39"/>
                      </a:lnTo>
                      <a:lnTo>
                        <a:pt x="1998557" y="1394404"/>
                      </a:lnTo>
                      <a:lnTo>
                        <a:pt x="-138" y="1394404"/>
                      </a:lnTo>
                      <a:close/>
                    </a:path>
                  </a:pathLst>
                </a:custGeom>
              </p:spPr>
            </p:pic>
            <p:grpSp>
              <p:nvGrpSpPr>
                <p:cNvPr id="79" name="Graphic 2">
                  <a:extLst>
                    <a:ext uri="{FF2B5EF4-FFF2-40B4-BE49-F238E27FC236}">
                      <a16:creationId xmlns:a16="http://schemas.microsoft.com/office/drawing/2014/main" id="{7E0A07E6-DC8E-660E-157C-BAA138A3FDAE}"/>
                    </a:ext>
                  </a:extLst>
                </p:cNvPr>
                <p:cNvGrpSpPr/>
                <p:nvPr/>
              </p:nvGrpSpPr>
              <p:grpSpPr>
                <a:xfrm>
                  <a:off x="4113632" y="1806595"/>
                  <a:ext cx="1895390" cy="1508018"/>
                  <a:chOff x="4113632" y="1806595"/>
                  <a:chExt cx="1895390" cy="1508018"/>
                </a:xfrm>
              </p:grpSpPr>
              <p:grpSp>
                <p:nvGrpSpPr>
                  <p:cNvPr id="80" name="Graphic 2">
                    <a:extLst>
                      <a:ext uri="{FF2B5EF4-FFF2-40B4-BE49-F238E27FC236}">
                        <a16:creationId xmlns:a16="http://schemas.microsoft.com/office/drawing/2014/main" id="{EF840429-4D68-16BB-96B0-027EDABFEBA6}"/>
                      </a:ext>
                    </a:extLst>
                  </p:cNvPr>
                  <p:cNvGrpSpPr/>
                  <p:nvPr/>
                </p:nvGrpSpPr>
                <p:grpSpPr>
                  <a:xfrm>
                    <a:off x="4113632" y="2008283"/>
                    <a:ext cx="1895390" cy="1306330"/>
                    <a:chOff x="4113632" y="2008283"/>
                    <a:chExt cx="1895390" cy="1306330"/>
                  </a:xfrm>
                </p:grpSpPr>
                <p:sp>
                  <p:nvSpPr>
                    <p:cNvPr id="87" name="Freeform 53">
                      <a:extLst>
                        <a:ext uri="{FF2B5EF4-FFF2-40B4-BE49-F238E27FC236}">
                          <a16:creationId xmlns:a16="http://schemas.microsoft.com/office/drawing/2014/main" id="{A22D2C5C-F711-4216-2D37-0770D53E8F8C}"/>
                        </a:ext>
                      </a:extLst>
                    </p:cNvPr>
                    <p:cNvSpPr/>
                    <p:nvPr/>
                  </p:nvSpPr>
                  <p:spPr>
                    <a:xfrm>
                      <a:off x="4113632" y="2008283"/>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14"/>
                            <a:pt x="1860850" y="0"/>
                            <a:pt x="1818261" y="0"/>
                          </a:cubicBezTo>
                          <a:close/>
                        </a:path>
                      </a:pathLst>
                    </a:custGeom>
                    <a:solidFill>
                      <a:srgbClr val="F27954"/>
                    </a:solidFill>
                    <a:ln w="2286" cap="flat">
                      <a:noFill/>
                      <a:prstDash val="solid"/>
                      <a:miter/>
                    </a:ln>
                  </p:spPr>
                  <p:txBody>
                    <a:bodyPr rtlCol="0" anchor="ctr"/>
                    <a:lstStyle/>
                    <a:p>
                      <a:endParaRPr lang="en-GB"/>
                    </a:p>
                  </p:txBody>
                </p:sp>
                <p:sp>
                  <p:nvSpPr>
                    <p:cNvPr id="88" name="Freeform 54">
                      <a:extLst>
                        <a:ext uri="{FF2B5EF4-FFF2-40B4-BE49-F238E27FC236}">
                          <a16:creationId xmlns:a16="http://schemas.microsoft.com/office/drawing/2014/main" id="{099594CC-18F2-C666-E01E-FEEE0C17BD04}"/>
                        </a:ext>
                      </a:extLst>
                    </p:cNvPr>
                    <p:cNvSpPr/>
                    <p:nvPr/>
                  </p:nvSpPr>
                  <p:spPr>
                    <a:xfrm>
                      <a:off x="4176086" y="2070750"/>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6 h 1181395"/>
                        <a:gd name="connsiteX5" fmla="*/ 1702110 w 1770438"/>
                        <a:gd name="connsiteY5" fmla="*/ 1181396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6"/>
                            <a:pt x="68329" y="1181396"/>
                          </a:cubicBezTo>
                          <a:lnTo>
                            <a:pt x="1702110" y="1181396"/>
                          </a:lnTo>
                          <a:cubicBezTo>
                            <a:pt x="1739852" y="1181396"/>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81" name="Graphic 2">
                    <a:extLst>
                      <a:ext uri="{FF2B5EF4-FFF2-40B4-BE49-F238E27FC236}">
                        <a16:creationId xmlns:a16="http://schemas.microsoft.com/office/drawing/2014/main" id="{19B755DE-E0CE-0C1C-9CC3-45CB113C6F7B}"/>
                      </a:ext>
                    </a:extLst>
                  </p:cNvPr>
                  <p:cNvGrpSpPr/>
                  <p:nvPr/>
                </p:nvGrpSpPr>
                <p:grpSpPr>
                  <a:xfrm>
                    <a:off x="4286340" y="1921496"/>
                    <a:ext cx="379178" cy="225161"/>
                    <a:chOff x="4286340" y="1921496"/>
                    <a:chExt cx="379178" cy="225161"/>
                  </a:xfrm>
                  <a:solidFill>
                    <a:srgbClr val="F27954"/>
                  </a:solidFill>
                </p:grpSpPr>
                <p:sp>
                  <p:nvSpPr>
                    <p:cNvPr id="85" name="Freeform 56">
                      <a:extLst>
                        <a:ext uri="{FF2B5EF4-FFF2-40B4-BE49-F238E27FC236}">
                          <a16:creationId xmlns:a16="http://schemas.microsoft.com/office/drawing/2014/main" id="{42F91158-A5DC-1A09-C793-C879F116FB62}"/>
                        </a:ext>
                      </a:extLst>
                    </p:cNvPr>
                    <p:cNvSpPr/>
                    <p:nvPr/>
                  </p:nvSpPr>
                  <p:spPr>
                    <a:xfrm>
                      <a:off x="428634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86" name="Freeform 57">
                      <a:extLst>
                        <a:ext uri="{FF2B5EF4-FFF2-40B4-BE49-F238E27FC236}">
                          <a16:creationId xmlns:a16="http://schemas.microsoft.com/office/drawing/2014/main" id="{F4A9DCB8-6DDB-6F8D-22F1-3C2D40AD45E9}"/>
                        </a:ext>
                      </a:extLst>
                    </p:cNvPr>
                    <p:cNvSpPr/>
                    <p:nvPr/>
                  </p:nvSpPr>
                  <p:spPr>
                    <a:xfrm>
                      <a:off x="4470500"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82" name="Graphic 2">
                    <a:extLst>
                      <a:ext uri="{FF2B5EF4-FFF2-40B4-BE49-F238E27FC236}">
                        <a16:creationId xmlns:a16="http://schemas.microsoft.com/office/drawing/2014/main" id="{66971DF8-AC3D-A3FD-AFBD-4083E39E21B6}"/>
                      </a:ext>
                    </a:extLst>
                  </p:cNvPr>
                  <p:cNvGrpSpPr/>
                  <p:nvPr/>
                </p:nvGrpSpPr>
                <p:grpSpPr>
                  <a:xfrm>
                    <a:off x="4760959" y="1806595"/>
                    <a:ext cx="1129009" cy="455900"/>
                    <a:chOff x="4760959" y="1806595"/>
                    <a:chExt cx="1129009" cy="455900"/>
                  </a:xfrm>
                </p:grpSpPr>
                <p:sp>
                  <p:nvSpPr>
                    <p:cNvPr id="83" name="Freeform 59">
                      <a:extLst>
                        <a:ext uri="{FF2B5EF4-FFF2-40B4-BE49-F238E27FC236}">
                          <a16:creationId xmlns:a16="http://schemas.microsoft.com/office/drawing/2014/main" id="{E15A974F-998F-61E6-86DD-061F97EE61EC}"/>
                        </a:ext>
                      </a:extLst>
                    </p:cNvPr>
                    <p:cNvSpPr/>
                    <p:nvPr/>
                  </p:nvSpPr>
                  <p:spPr>
                    <a:xfrm>
                      <a:off x="4790563" y="1836194"/>
                      <a:ext cx="1069801" cy="396701"/>
                    </a:xfrm>
                    <a:custGeom>
                      <a:avLst/>
                      <a:gdLst>
                        <a:gd name="connsiteX0" fmla="*/ 871423 w 1069801"/>
                        <a:gd name="connsiteY0" fmla="*/ 0 h 396701"/>
                        <a:gd name="connsiteX1" fmla="*/ 198379 w 1069801"/>
                        <a:gd name="connsiteY1" fmla="*/ 0 h 396701"/>
                        <a:gd name="connsiteX2" fmla="*/ 0 w 1069801"/>
                        <a:gd name="connsiteY2" fmla="*/ 198351 h 396701"/>
                        <a:gd name="connsiteX3" fmla="*/ 0 w 1069801"/>
                        <a:gd name="connsiteY3" fmla="*/ 198351 h 396701"/>
                        <a:gd name="connsiteX4" fmla="*/ 198379 w 1069801"/>
                        <a:gd name="connsiteY4" fmla="*/ 396701 h 396701"/>
                        <a:gd name="connsiteX5" fmla="*/ 871423 w 1069801"/>
                        <a:gd name="connsiteY5" fmla="*/ 396701 h 396701"/>
                        <a:gd name="connsiteX6" fmla="*/ 1069802 w 1069801"/>
                        <a:gd name="connsiteY6" fmla="*/ 198351 h 396701"/>
                        <a:gd name="connsiteX7" fmla="*/ 1069802 w 1069801"/>
                        <a:gd name="connsiteY7" fmla="*/ 198351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802" y="88821"/>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84" name="Freeform 60">
                      <a:extLst>
                        <a:ext uri="{FF2B5EF4-FFF2-40B4-BE49-F238E27FC236}">
                          <a16:creationId xmlns:a16="http://schemas.microsoft.com/office/drawing/2014/main" id="{7EEE4676-43C2-8647-0623-0AF1B79D3E82}"/>
                        </a:ext>
                      </a:extLst>
                    </p:cNvPr>
                    <p:cNvSpPr/>
                    <p:nvPr/>
                  </p:nvSpPr>
                  <p:spPr>
                    <a:xfrm>
                      <a:off x="4760959"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199 h 455900"/>
                        <a:gd name="connsiteX8" fmla="*/ 59207 w 1129009"/>
                        <a:gd name="connsiteY8" fmla="*/ 227950 h 455900"/>
                        <a:gd name="connsiteX9" fmla="*/ 227983 w 1129009"/>
                        <a:gd name="connsiteY9" fmla="*/ 396701 h 455900"/>
                        <a:gd name="connsiteX10" fmla="*/ 901027 w 1129009"/>
                        <a:gd name="connsiteY10" fmla="*/ 396701 h 455900"/>
                        <a:gd name="connsiteX11" fmla="*/ 1069802 w 1129009"/>
                        <a:gd name="connsiteY11" fmla="*/ 227950 h 455900"/>
                        <a:gd name="connsiteX12" fmla="*/ 901027 w 1129009"/>
                        <a:gd name="connsiteY12" fmla="*/ 59199 h 455900"/>
                        <a:gd name="connsiteX13" fmla="*/ 227983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199"/>
                          </a:moveTo>
                          <a:cubicBezTo>
                            <a:pt x="134920" y="59199"/>
                            <a:pt x="59207" y="134900"/>
                            <a:pt x="59207" y="227950"/>
                          </a:cubicBezTo>
                          <a:cubicBezTo>
                            <a:pt x="59207" y="321000"/>
                            <a:pt x="134920" y="396701"/>
                            <a:pt x="227983" y="396701"/>
                          </a:cubicBezTo>
                          <a:lnTo>
                            <a:pt x="901027" y="396701"/>
                          </a:lnTo>
                          <a:cubicBezTo>
                            <a:pt x="994090" y="396701"/>
                            <a:pt x="1069802" y="321000"/>
                            <a:pt x="1069802" y="227950"/>
                          </a:cubicBezTo>
                          <a:cubicBezTo>
                            <a:pt x="1069802" y="134900"/>
                            <a:pt x="994090" y="59199"/>
                            <a:pt x="901027" y="59199"/>
                          </a:cubicBezTo>
                          <a:lnTo>
                            <a:pt x="227983" y="59199"/>
                          </a:lnTo>
                          <a:close/>
                        </a:path>
                      </a:pathLst>
                    </a:custGeom>
                    <a:solidFill>
                      <a:srgbClr val="F27954"/>
                    </a:solidFill>
                    <a:ln w="2286" cap="flat">
                      <a:noFill/>
                      <a:prstDash val="solid"/>
                      <a:miter/>
                    </a:ln>
                  </p:spPr>
                  <p:txBody>
                    <a:bodyPr rtlCol="0" anchor="ctr"/>
                    <a:lstStyle/>
                    <a:p>
                      <a:endParaRPr lang="en-GB"/>
                    </a:p>
                  </p:txBody>
                </p:sp>
              </p:grpSp>
            </p:grpSp>
          </p:grpSp>
          <p:grpSp>
            <p:nvGrpSpPr>
              <p:cNvPr id="66" name="Graphic 2">
                <a:extLst>
                  <a:ext uri="{FF2B5EF4-FFF2-40B4-BE49-F238E27FC236}">
                    <a16:creationId xmlns:a16="http://schemas.microsoft.com/office/drawing/2014/main" id="{251DFB66-ACFB-58BA-6338-58442F9B0083}"/>
                  </a:ext>
                </a:extLst>
              </p:cNvPr>
              <p:cNvGrpSpPr/>
              <p:nvPr/>
            </p:nvGrpSpPr>
            <p:grpSpPr>
              <a:xfrm>
                <a:off x="6044114" y="1806595"/>
                <a:ext cx="2075710" cy="1706209"/>
                <a:chOff x="6044114" y="1806595"/>
                <a:chExt cx="2075710" cy="1706209"/>
              </a:xfrm>
            </p:grpSpPr>
            <p:pic>
              <p:nvPicPr>
                <p:cNvPr id="67" name="Picture 66">
                  <a:extLst>
                    <a:ext uri="{FF2B5EF4-FFF2-40B4-BE49-F238E27FC236}">
                      <a16:creationId xmlns:a16="http://schemas.microsoft.com/office/drawing/2014/main" id="{B9C59FFA-E123-407B-56CC-FA204D7CF8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44114" y="2118361"/>
                  <a:ext cx="1998695" cy="1394443"/>
                </a:xfrm>
                <a:custGeom>
                  <a:avLst/>
                  <a:gdLst>
                    <a:gd name="connsiteX0" fmla="*/ 785 w 1998695"/>
                    <a:gd name="connsiteY0" fmla="*/ -39 h 1394443"/>
                    <a:gd name="connsiteX1" fmla="*/ 1999481 w 1998695"/>
                    <a:gd name="connsiteY1" fmla="*/ -39 h 1394443"/>
                    <a:gd name="connsiteX2" fmla="*/ 1999481 w 1998695"/>
                    <a:gd name="connsiteY2" fmla="*/ 1394404 h 1394443"/>
                    <a:gd name="connsiteX3" fmla="*/ 785 w 1998695"/>
                    <a:gd name="connsiteY3" fmla="*/ 1394404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39"/>
                      </a:moveTo>
                      <a:lnTo>
                        <a:pt x="1999481" y="-39"/>
                      </a:lnTo>
                      <a:lnTo>
                        <a:pt x="1999481" y="1394404"/>
                      </a:lnTo>
                      <a:lnTo>
                        <a:pt x="785" y="1394404"/>
                      </a:lnTo>
                      <a:close/>
                    </a:path>
                  </a:pathLst>
                </a:custGeom>
              </p:spPr>
            </p:pic>
            <p:grpSp>
              <p:nvGrpSpPr>
                <p:cNvPr id="68" name="Graphic 2">
                  <a:extLst>
                    <a:ext uri="{FF2B5EF4-FFF2-40B4-BE49-F238E27FC236}">
                      <a16:creationId xmlns:a16="http://schemas.microsoft.com/office/drawing/2014/main" id="{693B8A12-426B-E42B-A78C-20B38E122788}"/>
                    </a:ext>
                  </a:extLst>
                </p:cNvPr>
                <p:cNvGrpSpPr/>
                <p:nvPr/>
              </p:nvGrpSpPr>
              <p:grpSpPr>
                <a:xfrm>
                  <a:off x="6224433" y="1806595"/>
                  <a:ext cx="1895391" cy="1508018"/>
                  <a:chOff x="6224433" y="1806595"/>
                  <a:chExt cx="1895391" cy="1508018"/>
                </a:xfrm>
              </p:grpSpPr>
              <p:grpSp>
                <p:nvGrpSpPr>
                  <p:cNvPr id="69" name="Graphic 2">
                    <a:extLst>
                      <a:ext uri="{FF2B5EF4-FFF2-40B4-BE49-F238E27FC236}">
                        <a16:creationId xmlns:a16="http://schemas.microsoft.com/office/drawing/2014/main" id="{5BDABD1C-27E1-8758-0EE5-2F1D1749281D}"/>
                      </a:ext>
                    </a:extLst>
                  </p:cNvPr>
                  <p:cNvGrpSpPr/>
                  <p:nvPr/>
                </p:nvGrpSpPr>
                <p:grpSpPr>
                  <a:xfrm>
                    <a:off x="6224433" y="2008283"/>
                    <a:ext cx="1895391" cy="1306330"/>
                    <a:chOff x="6224433" y="2008283"/>
                    <a:chExt cx="1895391" cy="1306330"/>
                  </a:xfrm>
                </p:grpSpPr>
                <p:sp>
                  <p:nvSpPr>
                    <p:cNvPr id="76" name="Freeform 257">
                      <a:extLst>
                        <a:ext uri="{FF2B5EF4-FFF2-40B4-BE49-F238E27FC236}">
                          <a16:creationId xmlns:a16="http://schemas.microsoft.com/office/drawing/2014/main" id="{F742E5AD-36DE-2431-FE42-B1BD5E7D940C}"/>
                        </a:ext>
                      </a:extLst>
                    </p:cNvPr>
                    <p:cNvSpPr/>
                    <p:nvPr/>
                  </p:nvSpPr>
                  <p:spPr>
                    <a:xfrm>
                      <a:off x="6224433" y="2008283"/>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14"/>
                            <a:pt x="1860850" y="0"/>
                            <a:pt x="1818262" y="0"/>
                          </a:cubicBezTo>
                          <a:close/>
                        </a:path>
                      </a:pathLst>
                    </a:custGeom>
                    <a:solidFill>
                      <a:srgbClr val="F27954"/>
                    </a:solidFill>
                    <a:ln w="2286" cap="flat">
                      <a:noFill/>
                      <a:prstDash val="solid"/>
                      <a:miter/>
                    </a:ln>
                  </p:spPr>
                  <p:txBody>
                    <a:bodyPr rtlCol="0" anchor="ctr"/>
                    <a:lstStyle/>
                    <a:p>
                      <a:endParaRPr lang="en-GB"/>
                    </a:p>
                  </p:txBody>
                </p:sp>
                <p:sp>
                  <p:nvSpPr>
                    <p:cNvPr id="77" name="Freeform 258">
                      <a:extLst>
                        <a:ext uri="{FF2B5EF4-FFF2-40B4-BE49-F238E27FC236}">
                          <a16:creationId xmlns:a16="http://schemas.microsoft.com/office/drawing/2014/main" id="{5317A661-AF6A-E98D-B767-15A5C2E46BB4}"/>
                        </a:ext>
                      </a:extLst>
                    </p:cNvPr>
                    <p:cNvSpPr/>
                    <p:nvPr/>
                  </p:nvSpPr>
                  <p:spPr>
                    <a:xfrm>
                      <a:off x="6286910" y="2070750"/>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6 h 1181395"/>
                        <a:gd name="connsiteX5" fmla="*/ 1702110 w 1770438"/>
                        <a:gd name="connsiteY5" fmla="*/ 1181396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6"/>
                            <a:pt x="68328" y="1181396"/>
                          </a:cubicBezTo>
                          <a:lnTo>
                            <a:pt x="1702110" y="1181396"/>
                          </a:lnTo>
                          <a:cubicBezTo>
                            <a:pt x="1739852" y="1181396"/>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70" name="Graphic 2">
                    <a:extLst>
                      <a:ext uri="{FF2B5EF4-FFF2-40B4-BE49-F238E27FC236}">
                        <a16:creationId xmlns:a16="http://schemas.microsoft.com/office/drawing/2014/main" id="{9E56906A-2374-7B88-3657-1B71D500B88A}"/>
                      </a:ext>
                    </a:extLst>
                  </p:cNvPr>
                  <p:cNvGrpSpPr/>
                  <p:nvPr/>
                </p:nvGrpSpPr>
                <p:grpSpPr>
                  <a:xfrm>
                    <a:off x="6397140" y="1921496"/>
                    <a:ext cx="379179" cy="225161"/>
                    <a:chOff x="6397140" y="1921496"/>
                    <a:chExt cx="379179" cy="225161"/>
                  </a:xfrm>
                  <a:solidFill>
                    <a:srgbClr val="F27954"/>
                  </a:solidFill>
                </p:grpSpPr>
                <p:sp>
                  <p:nvSpPr>
                    <p:cNvPr id="74" name="Freeform 260">
                      <a:extLst>
                        <a:ext uri="{FF2B5EF4-FFF2-40B4-BE49-F238E27FC236}">
                          <a16:creationId xmlns:a16="http://schemas.microsoft.com/office/drawing/2014/main" id="{5D1A2FF7-F3A6-C72C-1835-65DD30E9308C}"/>
                        </a:ext>
                      </a:extLst>
                    </p:cNvPr>
                    <p:cNvSpPr/>
                    <p:nvPr/>
                  </p:nvSpPr>
                  <p:spPr>
                    <a:xfrm>
                      <a:off x="6397140" y="1921496"/>
                      <a:ext cx="195041" cy="225161"/>
                    </a:xfrm>
                    <a:custGeom>
                      <a:avLst/>
                      <a:gdLst>
                        <a:gd name="connsiteX0" fmla="*/ 195042 w 195041"/>
                        <a:gd name="connsiteY0" fmla="*/ 112569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sp>
                  <p:nvSpPr>
                    <p:cNvPr id="75" name="Freeform 261">
                      <a:extLst>
                        <a:ext uri="{FF2B5EF4-FFF2-40B4-BE49-F238E27FC236}">
                          <a16:creationId xmlns:a16="http://schemas.microsoft.com/office/drawing/2014/main" id="{274EB7EB-68FC-2989-04BD-E1F68FA59977}"/>
                        </a:ext>
                      </a:extLst>
                    </p:cNvPr>
                    <p:cNvSpPr/>
                    <p:nvPr/>
                  </p:nvSpPr>
                  <p:spPr>
                    <a:xfrm>
                      <a:off x="6581301" y="1921496"/>
                      <a:ext cx="195018" cy="225161"/>
                    </a:xfrm>
                    <a:custGeom>
                      <a:avLst/>
                      <a:gdLst>
                        <a:gd name="connsiteX0" fmla="*/ 195019 w 195018"/>
                        <a:gd name="connsiteY0" fmla="*/ 112569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69"/>
                          </a:moveTo>
                          <a:lnTo>
                            <a:pt x="0" y="225162"/>
                          </a:lnTo>
                          <a:lnTo>
                            <a:pt x="0" y="0"/>
                          </a:lnTo>
                          <a:close/>
                        </a:path>
                      </a:pathLst>
                    </a:custGeom>
                    <a:solidFill>
                      <a:srgbClr val="F27954"/>
                    </a:solidFill>
                    <a:ln w="2286" cap="flat">
                      <a:noFill/>
                      <a:prstDash val="solid"/>
                      <a:miter/>
                    </a:ln>
                  </p:spPr>
                  <p:txBody>
                    <a:bodyPr rtlCol="0" anchor="ctr"/>
                    <a:lstStyle/>
                    <a:p>
                      <a:endParaRPr lang="en-GB"/>
                    </a:p>
                  </p:txBody>
                </p:sp>
              </p:grpSp>
              <p:grpSp>
                <p:nvGrpSpPr>
                  <p:cNvPr id="71" name="Graphic 2">
                    <a:extLst>
                      <a:ext uri="{FF2B5EF4-FFF2-40B4-BE49-F238E27FC236}">
                        <a16:creationId xmlns:a16="http://schemas.microsoft.com/office/drawing/2014/main" id="{22CC5ED8-C6B5-03B4-6E41-8C2C5B78B1E6}"/>
                      </a:ext>
                    </a:extLst>
                  </p:cNvPr>
                  <p:cNvGrpSpPr/>
                  <p:nvPr/>
                </p:nvGrpSpPr>
                <p:grpSpPr>
                  <a:xfrm>
                    <a:off x="6871783" y="1806595"/>
                    <a:ext cx="1129009" cy="455900"/>
                    <a:chOff x="6871783" y="1806595"/>
                    <a:chExt cx="1129009" cy="455900"/>
                  </a:xfrm>
                </p:grpSpPr>
                <p:sp>
                  <p:nvSpPr>
                    <p:cNvPr id="72" name="Freeform 263">
                      <a:extLst>
                        <a:ext uri="{FF2B5EF4-FFF2-40B4-BE49-F238E27FC236}">
                          <a16:creationId xmlns:a16="http://schemas.microsoft.com/office/drawing/2014/main" id="{D892F922-CD73-0B8F-3151-FBBD1BA2A9A6}"/>
                        </a:ext>
                      </a:extLst>
                    </p:cNvPr>
                    <p:cNvSpPr/>
                    <p:nvPr/>
                  </p:nvSpPr>
                  <p:spPr>
                    <a:xfrm>
                      <a:off x="6901387" y="1836194"/>
                      <a:ext cx="1069802" cy="396701"/>
                    </a:xfrm>
                    <a:custGeom>
                      <a:avLst/>
                      <a:gdLst>
                        <a:gd name="connsiteX0" fmla="*/ 871423 w 1069802"/>
                        <a:gd name="connsiteY0" fmla="*/ 0 h 396701"/>
                        <a:gd name="connsiteX1" fmla="*/ 198379 w 1069802"/>
                        <a:gd name="connsiteY1" fmla="*/ 0 h 396701"/>
                        <a:gd name="connsiteX2" fmla="*/ 0 w 1069802"/>
                        <a:gd name="connsiteY2" fmla="*/ 198351 h 396701"/>
                        <a:gd name="connsiteX3" fmla="*/ 0 w 1069802"/>
                        <a:gd name="connsiteY3" fmla="*/ 198351 h 396701"/>
                        <a:gd name="connsiteX4" fmla="*/ 198379 w 1069802"/>
                        <a:gd name="connsiteY4" fmla="*/ 396701 h 396701"/>
                        <a:gd name="connsiteX5" fmla="*/ 871423 w 1069802"/>
                        <a:gd name="connsiteY5" fmla="*/ 396701 h 396701"/>
                        <a:gd name="connsiteX6" fmla="*/ 1069802 w 1069802"/>
                        <a:gd name="connsiteY6" fmla="*/ 198351 h 396701"/>
                        <a:gd name="connsiteX7" fmla="*/ 1069802 w 1069802"/>
                        <a:gd name="connsiteY7" fmla="*/ 198351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1"/>
                          </a:cubicBezTo>
                          <a:lnTo>
                            <a:pt x="0" y="198351"/>
                          </a:lnTo>
                          <a:cubicBezTo>
                            <a:pt x="0" y="307903"/>
                            <a:pt x="88811" y="396701"/>
                            <a:pt x="198379" y="396701"/>
                          </a:cubicBezTo>
                          <a:lnTo>
                            <a:pt x="871423" y="396701"/>
                          </a:lnTo>
                          <a:cubicBezTo>
                            <a:pt x="980991" y="396701"/>
                            <a:pt x="1069802" y="307903"/>
                            <a:pt x="1069802" y="198351"/>
                          </a:cubicBezTo>
                          <a:lnTo>
                            <a:pt x="1069802" y="198351"/>
                          </a:lnTo>
                          <a:cubicBezTo>
                            <a:pt x="1069779" y="88821"/>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73" name="Freeform 264">
                      <a:extLst>
                        <a:ext uri="{FF2B5EF4-FFF2-40B4-BE49-F238E27FC236}">
                          <a16:creationId xmlns:a16="http://schemas.microsoft.com/office/drawing/2014/main" id="{0E2EB65C-4A90-6A7F-CDE3-48B8C0559412}"/>
                        </a:ext>
                      </a:extLst>
                    </p:cNvPr>
                    <p:cNvSpPr/>
                    <p:nvPr/>
                  </p:nvSpPr>
                  <p:spPr>
                    <a:xfrm>
                      <a:off x="6871783" y="1806595"/>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199 h 455900"/>
                        <a:gd name="connsiteX8" fmla="*/ 59184 w 1129009"/>
                        <a:gd name="connsiteY8" fmla="*/ 227950 h 455900"/>
                        <a:gd name="connsiteX9" fmla="*/ 227960 w 1129009"/>
                        <a:gd name="connsiteY9" fmla="*/ 396701 h 455900"/>
                        <a:gd name="connsiteX10" fmla="*/ 901004 w 1129009"/>
                        <a:gd name="connsiteY10" fmla="*/ 396701 h 455900"/>
                        <a:gd name="connsiteX11" fmla="*/ 1069779 w 1129009"/>
                        <a:gd name="connsiteY11" fmla="*/ 227950 h 455900"/>
                        <a:gd name="connsiteX12" fmla="*/ 901004 w 1129009"/>
                        <a:gd name="connsiteY12" fmla="*/ 59199 h 455900"/>
                        <a:gd name="connsiteX13" fmla="*/ 227960 w 1129009"/>
                        <a:gd name="connsiteY13" fmla="*/ 59199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199"/>
                          </a:moveTo>
                          <a:cubicBezTo>
                            <a:pt x="134897" y="59199"/>
                            <a:pt x="59184" y="134900"/>
                            <a:pt x="59184" y="227950"/>
                          </a:cubicBezTo>
                          <a:cubicBezTo>
                            <a:pt x="59184" y="321000"/>
                            <a:pt x="134897" y="396701"/>
                            <a:pt x="227960" y="396701"/>
                          </a:cubicBezTo>
                          <a:lnTo>
                            <a:pt x="901004" y="396701"/>
                          </a:lnTo>
                          <a:cubicBezTo>
                            <a:pt x="994067" y="396701"/>
                            <a:pt x="1069779" y="321000"/>
                            <a:pt x="1069779" y="227950"/>
                          </a:cubicBezTo>
                          <a:cubicBezTo>
                            <a:pt x="1069779" y="134900"/>
                            <a:pt x="994067" y="59199"/>
                            <a:pt x="901004" y="59199"/>
                          </a:cubicBezTo>
                          <a:lnTo>
                            <a:pt x="227960" y="59199"/>
                          </a:lnTo>
                          <a:close/>
                        </a:path>
                      </a:pathLst>
                    </a:custGeom>
                    <a:solidFill>
                      <a:srgbClr val="F27954"/>
                    </a:solidFill>
                    <a:ln w="2286" cap="flat">
                      <a:noFill/>
                      <a:prstDash val="solid"/>
                      <a:miter/>
                    </a:ln>
                  </p:spPr>
                  <p:txBody>
                    <a:bodyPr rtlCol="0" anchor="ctr"/>
                    <a:lstStyle/>
                    <a:p>
                      <a:endParaRPr lang="en-GB"/>
                    </a:p>
                  </p:txBody>
                </p:sp>
              </p:grpSp>
            </p:grpSp>
          </p:grpSp>
        </p:grpSp>
        <p:grpSp>
          <p:nvGrpSpPr>
            <p:cNvPr id="5" name="Graphic 2">
              <a:extLst>
                <a:ext uri="{FF2B5EF4-FFF2-40B4-BE49-F238E27FC236}">
                  <a16:creationId xmlns:a16="http://schemas.microsoft.com/office/drawing/2014/main" id="{2AA50967-E3E0-B143-57B2-D4CD15B0ED63}"/>
                </a:ext>
              </a:extLst>
            </p:cNvPr>
            <p:cNvGrpSpPr/>
            <p:nvPr/>
          </p:nvGrpSpPr>
          <p:grpSpPr>
            <a:xfrm>
              <a:off x="1822329" y="3518152"/>
              <a:ext cx="6297495" cy="1706163"/>
              <a:chOff x="1822329" y="3518152"/>
              <a:chExt cx="6297495" cy="1706163"/>
            </a:xfrm>
          </p:grpSpPr>
          <p:grpSp>
            <p:nvGrpSpPr>
              <p:cNvPr id="8" name="Graphic 2">
                <a:extLst>
                  <a:ext uri="{FF2B5EF4-FFF2-40B4-BE49-F238E27FC236}">
                    <a16:creationId xmlns:a16="http://schemas.microsoft.com/office/drawing/2014/main" id="{1073C008-797A-F656-01D4-ECF6FF5C689F}"/>
                  </a:ext>
                </a:extLst>
              </p:cNvPr>
              <p:cNvGrpSpPr/>
              <p:nvPr/>
            </p:nvGrpSpPr>
            <p:grpSpPr>
              <a:xfrm>
                <a:off x="1822329" y="3518152"/>
                <a:ext cx="2075870" cy="1706163"/>
                <a:chOff x="1822329" y="3518152"/>
                <a:chExt cx="2075870" cy="1706163"/>
              </a:xfrm>
            </p:grpSpPr>
            <p:pic>
              <p:nvPicPr>
                <p:cNvPr id="53" name="Picture 52">
                  <a:extLst>
                    <a:ext uri="{FF2B5EF4-FFF2-40B4-BE49-F238E27FC236}">
                      <a16:creationId xmlns:a16="http://schemas.microsoft.com/office/drawing/2014/main" id="{B83BFF21-299E-10EB-3CB7-F3D4F81E5E2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822329" y="3829873"/>
                  <a:ext cx="1999244" cy="1394443"/>
                </a:xfrm>
                <a:custGeom>
                  <a:avLst/>
                  <a:gdLst>
                    <a:gd name="connsiteX0" fmla="*/ -1062 w 1999244"/>
                    <a:gd name="connsiteY0" fmla="*/ 710 h 1394443"/>
                    <a:gd name="connsiteX1" fmla="*/ 1998182 w 1999244"/>
                    <a:gd name="connsiteY1" fmla="*/ 710 h 1394443"/>
                    <a:gd name="connsiteX2" fmla="*/ 1998182 w 1999244"/>
                    <a:gd name="connsiteY2" fmla="*/ 1395153 h 1394443"/>
                    <a:gd name="connsiteX3" fmla="*/ -1062 w 1999244"/>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9244" h="1394443">
                      <a:moveTo>
                        <a:pt x="-1062" y="710"/>
                      </a:moveTo>
                      <a:lnTo>
                        <a:pt x="1998182" y="710"/>
                      </a:lnTo>
                      <a:lnTo>
                        <a:pt x="1998182" y="1395153"/>
                      </a:lnTo>
                      <a:lnTo>
                        <a:pt x="-1062" y="1395153"/>
                      </a:lnTo>
                      <a:close/>
                    </a:path>
                  </a:pathLst>
                </a:custGeom>
              </p:spPr>
            </p:pic>
            <p:grpSp>
              <p:nvGrpSpPr>
                <p:cNvPr id="54" name="Graphic 2">
                  <a:extLst>
                    <a:ext uri="{FF2B5EF4-FFF2-40B4-BE49-F238E27FC236}">
                      <a16:creationId xmlns:a16="http://schemas.microsoft.com/office/drawing/2014/main" id="{F6A1DB99-0DE4-BE9F-1E83-FEC3B4B3B8AC}"/>
                    </a:ext>
                  </a:extLst>
                </p:cNvPr>
                <p:cNvGrpSpPr/>
                <p:nvPr/>
              </p:nvGrpSpPr>
              <p:grpSpPr>
                <a:xfrm>
                  <a:off x="2002808" y="3518152"/>
                  <a:ext cx="1895391" cy="1508018"/>
                  <a:chOff x="2002808" y="3518152"/>
                  <a:chExt cx="1895391" cy="1508018"/>
                </a:xfrm>
              </p:grpSpPr>
              <p:grpSp>
                <p:nvGrpSpPr>
                  <p:cNvPr id="55" name="Graphic 2">
                    <a:extLst>
                      <a:ext uri="{FF2B5EF4-FFF2-40B4-BE49-F238E27FC236}">
                        <a16:creationId xmlns:a16="http://schemas.microsoft.com/office/drawing/2014/main" id="{E9A7A9E7-0B8F-4EA9-0667-2E7D88E990B2}"/>
                      </a:ext>
                    </a:extLst>
                  </p:cNvPr>
                  <p:cNvGrpSpPr/>
                  <p:nvPr/>
                </p:nvGrpSpPr>
                <p:grpSpPr>
                  <a:xfrm>
                    <a:off x="2002808" y="3719840"/>
                    <a:ext cx="1895391" cy="1306330"/>
                    <a:chOff x="2002808" y="3719840"/>
                    <a:chExt cx="1895391" cy="1306330"/>
                  </a:xfrm>
                </p:grpSpPr>
                <p:sp>
                  <p:nvSpPr>
                    <p:cNvPr id="62" name="Freeform 270">
                      <a:extLst>
                        <a:ext uri="{FF2B5EF4-FFF2-40B4-BE49-F238E27FC236}">
                          <a16:creationId xmlns:a16="http://schemas.microsoft.com/office/drawing/2014/main" id="{D11557EE-5D0E-07EA-1F5D-26B7E0AF73DD}"/>
                        </a:ext>
                      </a:extLst>
                    </p:cNvPr>
                    <p:cNvSpPr/>
                    <p:nvPr/>
                  </p:nvSpPr>
                  <p:spPr>
                    <a:xfrm>
                      <a:off x="2002808" y="3719840"/>
                      <a:ext cx="1895391" cy="1306330"/>
                    </a:xfrm>
                    <a:custGeom>
                      <a:avLst/>
                      <a:gdLst>
                        <a:gd name="connsiteX0" fmla="*/ 1818261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1 w 1895391"/>
                        <a:gd name="connsiteY5" fmla="*/ 1306331 h 1306330"/>
                        <a:gd name="connsiteX6" fmla="*/ 1895391 w 1895391"/>
                        <a:gd name="connsiteY6" fmla="*/ 1229212 h 1306330"/>
                        <a:gd name="connsiteX7" fmla="*/ 1895391 w 1895391"/>
                        <a:gd name="connsiteY7" fmla="*/ 77119 h 1306330"/>
                        <a:gd name="connsiteX8" fmla="*/ 1818261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91"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63" name="Freeform 271">
                      <a:extLst>
                        <a:ext uri="{FF2B5EF4-FFF2-40B4-BE49-F238E27FC236}">
                          <a16:creationId xmlns:a16="http://schemas.microsoft.com/office/drawing/2014/main" id="{501919BD-71CC-0AF5-AE62-95F9643826D0}"/>
                        </a:ext>
                      </a:extLst>
                    </p:cNvPr>
                    <p:cNvSpPr/>
                    <p:nvPr/>
                  </p:nvSpPr>
                  <p:spPr>
                    <a:xfrm>
                      <a:off x="2065285"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56" name="Graphic 2">
                    <a:extLst>
                      <a:ext uri="{FF2B5EF4-FFF2-40B4-BE49-F238E27FC236}">
                        <a16:creationId xmlns:a16="http://schemas.microsoft.com/office/drawing/2014/main" id="{E497E1D6-D75D-19D4-25DA-C38A00CDEABF}"/>
                      </a:ext>
                    </a:extLst>
                  </p:cNvPr>
                  <p:cNvGrpSpPr/>
                  <p:nvPr/>
                </p:nvGrpSpPr>
                <p:grpSpPr>
                  <a:xfrm>
                    <a:off x="2175539" y="3633053"/>
                    <a:ext cx="379155" cy="225161"/>
                    <a:chOff x="2175539" y="3633053"/>
                    <a:chExt cx="379155" cy="225161"/>
                  </a:xfrm>
                  <a:solidFill>
                    <a:srgbClr val="81D1C5"/>
                  </a:solidFill>
                </p:grpSpPr>
                <p:sp>
                  <p:nvSpPr>
                    <p:cNvPr id="60" name="Freeform 273">
                      <a:extLst>
                        <a:ext uri="{FF2B5EF4-FFF2-40B4-BE49-F238E27FC236}">
                          <a16:creationId xmlns:a16="http://schemas.microsoft.com/office/drawing/2014/main" id="{9828AA19-E475-D0A2-C916-282046E6C791}"/>
                        </a:ext>
                      </a:extLst>
                    </p:cNvPr>
                    <p:cNvSpPr/>
                    <p:nvPr/>
                  </p:nvSpPr>
                  <p:spPr>
                    <a:xfrm>
                      <a:off x="2175539"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61" name="Freeform 274">
                      <a:extLst>
                        <a:ext uri="{FF2B5EF4-FFF2-40B4-BE49-F238E27FC236}">
                          <a16:creationId xmlns:a16="http://schemas.microsoft.com/office/drawing/2014/main" id="{9744EE5A-E4A5-31A8-7569-9A6018104772}"/>
                        </a:ext>
                      </a:extLst>
                    </p:cNvPr>
                    <p:cNvSpPr/>
                    <p:nvPr/>
                  </p:nvSpPr>
                  <p:spPr>
                    <a:xfrm>
                      <a:off x="2359676"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57" name="Graphic 2">
                    <a:extLst>
                      <a:ext uri="{FF2B5EF4-FFF2-40B4-BE49-F238E27FC236}">
                        <a16:creationId xmlns:a16="http://schemas.microsoft.com/office/drawing/2014/main" id="{896C1DB7-CE4F-34BC-FBDC-5607FC4FF0A2}"/>
                      </a:ext>
                    </a:extLst>
                  </p:cNvPr>
                  <p:cNvGrpSpPr/>
                  <p:nvPr/>
                </p:nvGrpSpPr>
                <p:grpSpPr>
                  <a:xfrm>
                    <a:off x="2650135" y="3518152"/>
                    <a:ext cx="1129009" cy="455900"/>
                    <a:chOff x="2650135" y="3518152"/>
                    <a:chExt cx="1129009" cy="455900"/>
                  </a:xfrm>
                </p:grpSpPr>
                <p:sp>
                  <p:nvSpPr>
                    <p:cNvPr id="58" name="Freeform 276">
                      <a:extLst>
                        <a:ext uri="{FF2B5EF4-FFF2-40B4-BE49-F238E27FC236}">
                          <a16:creationId xmlns:a16="http://schemas.microsoft.com/office/drawing/2014/main" id="{73A33010-B8E0-637C-7A33-CE9EC24EB9F3}"/>
                        </a:ext>
                      </a:extLst>
                    </p:cNvPr>
                    <p:cNvSpPr/>
                    <p:nvPr/>
                  </p:nvSpPr>
                  <p:spPr>
                    <a:xfrm>
                      <a:off x="2679739" y="3547775"/>
                      <a:ext cx="1069802" cy="396701"/>
                    </a:xfrm>
                    <a:custGeom>
                      <a:avLst/>
                      <a:gdLst>
                        <a:gd name="connsiteX0" fmla="*/ 871446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46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46"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25" y="88798"/>
                            <a:pt x="980991" y="0"/>
                            <a:pt x="871446" y="0"/>
                          </a:cubicBezTo>
                          <a:close/>
                        </a:path>
                      </a:pathLst>
                    </a:custGeom>
                    <a:solidFill>
                      <a:srgbClr val="FFFFFF"/>
                    </a:solidFill>
                    <a:ln w="2286" cap="flat">
                      <a:noFill/>
                      <a:prstDash val="solid"/>
                      <a:miter/>
                    </a:ln>
                  </p:spPr>
                  <p:txBody>
                    <a:bodyPr rtlCol="0" anchor="ctr"/>
                    <a:lstStyle/>
                    <a:p>
                      <a:endParaRPr lang="en-GB"/>
                    </a:p>
                  </p:txBody>
                </p:sp>
                <p:sp>
                  <p:nvSpPr>
                    <p:cNvPr id="59" name="Freeform 277">
                      <a:extLst>
                        <a:ext uri="{FF2B5EF4-FFF2-40B4-BE49-F238E27FC236}">
                          <a16:creationId xmlns:a16="http://schemas.microsoft.com/office/drawing/2014/main" id="{53F46787-C3D0-4A47-6AFD-AEB31BBB379E}"/>
                        </a:ext>
                      </a:extLst>
                    </p:cNvPr>
                    <p:cNvSpPr/>
                    <p:nvPr/>
                  </p:nvSpPr>
                  <p:spPr>
                    <a:xfrm>
                      <a:off x="2650135" y="3518152"/>
                      <a:ext cx="1129009" cy="455900"/>
                    </a:xfrm>
                    <a:custGeom>
                      <a:avLst/>
                      <a:gdLst>
                        <a:gd name="connsiteX0" fmla="*/ 901050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50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50"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57" y="455900"/>
                            <a:pt x="901050"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10" name="Graphic 2">
                <a:extLst>
                  <a:ext uri="{FF2B5EF4-FFF2-40B4-BE49-F238E27FC236}">
                    <a16:creationId xmlns:a16="http://schemas.microsoft.com/office/drawing/2014/main" id="{BA2A2268-E16C-C055-A53D-FCAA45CB4570}"/>
                  </a:ext>
                </a:extLst>
              </p:cNvPr>
              <p:cNvGrpSpPr/>
              <p:nvPr/>
            </p:nvGrpSpPr>
            <p:grpSpPr>
              <a:xfrm>
                <a:off x="3933496" y="3518152"/>
                <a:ext cx="2075527" cy="1706163"/>
                <a:chOff x="3933496" y="3518152"/>
                <a:chExt cx="2075527" cy="1706163"/>
              </a:xfrm>
            </p:grpSpPr>
            <p:pic>
              <p:nvPicPr>
                <p:cNvPr id="42" name="Picture 41">
                  <a:extLst>
                    <a:ext uri="{FF2B5EF4-FFF2-40B4-BE49-F238E27FC236}">
                      <a16:creationId xmlns:a16="http://schemas.microsoft.com/office/drawing/2014/main" id="{05D7D211-7ED5-FAD5-66C6-7FF980BBC6F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933496" y="3829873"/>
                  <a:ext cx="1998695" cy="1394443"/>
                </a:xfrm>
                <a:custGeom>
                  <a:avLst/>
                  <a:gdLst>
                    <a:gd name="connsiteX0" fmla="*/ -138 w 1998695"/>
                    <a:gd name="connsiteY0" fmla="*/ 710 h 1394443"/>
                    <a:gd name="connsiteX1" fmla="*/ 1998557 w 1998695"/>
                    <a:gd name="connsiteY1" fmla="*/ 710 h 1394443"/>
                    <a:gd name="connsiteX2" fmla="*/ 1998557 w 1998695"/>
                    <a:gd name="connsiteY2" fmla="*/ 1395153 h 1394443"/>
                    <a:gd name="connsiteX3" fmla="*/ -138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138" y="710"/>
                      </a:moveTo>
                      <a:lnTo>
                        <a:pt x="1998557" y="710"/>
                      </a:lnTo>
                      <a:lnTo>
                        <a:pt x="1998557" y="1395153"/>
                      </a:lnTo>
                      <a:lnTo>
                        <a:pt x="-138" y="1395153"/>
                      </a:lnTo>
                      <a:close/>
                    </a:path>
                  </a:pathLst>
                </a:custGeom>
              </p:spPr>
            </p:pic>
            <p:grpSp>
              <p:nvGrpSpPr>
                <p:cNvPr id="43" name="Graphic 2">
                  <a:extLst>
                    <a:ext uri="{FF2B5EF4-FFF2-40B4-BE49-F238E27FC236}">
                      <a16:creationId xmlns:a16="http://schemas.microsoft.com/office/drawing/2014/main" id="{5661750B-450C-3321-D96B-78090A64C7BD}"/>
                    </a:ext>
                  </a:extLst>
                </p:cNvPr>
                <p:cNvGrpSpPr/>
                <p:nvPr/>
              </p:nvGrpSpPr>
              <p:grpSpPr>
                <a:xfrm>
                  <a:off x="4113632" y="3518152"/>
                  <a:ext cx="1895390" cy="1508018"/>
                  <a:chOff x="4113632" y="3518152"/>
                  <a:chExt cx="1895390" cy="1508018"/>
                </a:xfrm>
              </p:grpSpPr>
              <p:grpSp>
                <p:nvGrpSpPr>
                  <p:cNvPr id="44" name="Graphic 2">
                    <a:extLst>
                      <a:ext uri="{FF2B5EF4-FFF2-40B4-BE49-F238E27FC236}">
                        <a16:creationId xmlns:a16="http://schemas.microsoft.com/office/drawing/2014/main" id="{2882B577-2C9F-316C-E3A0-158598D5D0E7}"/>
                      </a:ext>
                    </a:extLst>
                  </p:cNvPr>
                  <p:cNvGrpSpPr/>
                  <p:nvPr/>
                </p:nvGrpSpPr>
                <p:grpSpPr>
                  <a:xfrm>
                    <a:off x="4113632" y="3719840"/>
                    <a:ext cx="1895390" cy="1306330"/>
                    <a:chOff x="4113632" y="3719840"/>
                    <a:chExt cx="1895390" cy="1306330"/>
                  </a:xfrm>
                </p:grpSpPr>
                <p:sp>
                  <p:nvSpPr>
                    <p:cNvPr id="51" name="Freeform 282">
                      <a:extLst>
                        <a:ext uri="{FF2B5EF4-FFF2-40B4-BE49-F238E27FC236}">
                          <a16:creationId xmlns:a16="http://schemas.microsoft.com/office/drawing/2014/main" id="{F7B97E4A-9FB3-8FB6-061F-B538596FC986}"/>
                        </a:ext>
                      </a:extLst>
                    </p:cNvPr>
                    <p:cNvSpPr/>
                    <p:nvPr/>
                  </p:nvSpPr>
                  <p:spPr>
                    <a:xfrm>
                      <a:off x="4113632" y="3719840"/>
                      <a:ext cx="1895390" cy="1306330"/>
                    </a:xfrm>
                    <a:custGeom>
                      <a:avLst/>
                      <a:gdLst>
                        <a:gd name="connsiteX0" fmla="*/ 1818261 w 1895390"/>
                        <a:gd name="connsiteY0" fmla="*/ 0 h 1306330"/>
                        <a:gd name="connsiteX1" fmla="*/ 77130 w 1895390"/>
                        <a:gd name="connsiteY1" fmla="*/ 0 h 1306330"/>
                        <a:gd name="connsiteX2" fmla="*/ 0 w 1895390"/>
                        <a:gd name="connsiteY2" fmla="*/ 77119 h 1306330"/>
                        <a:gd name="connsiteX3" fmla="*/ 0 w 1895390"/>
                        <a:gd name="connsiteY3" fmla="*/ 1229212 h 1306330"/>
                        <a:gd name="connsiteX4" fmla="*/ 77130 w 1895390"/>
                        <a:gd name="connsiteY4" fmla="*/ 1306331 h 1306330"/>
                        <a:gd name="connsiteX5" fmla="*/ 1818261 w 1895390"/>
                        <a:gd name="connsiteY5" fmla="*/ 1306331 h 1306330"/>
                        <a:gd name="connsiteX6" fmla="*/ 1895391 w 1895390"/>
                        <a:gd name="connsiteY6" fmla="*/ 1229212 h 1306330"/>
                        <a:gd name="connsiteX7" fmla="*/ 1895391 w 1895390"/>
                        <a:gd name="connsiteY7" fmla="*/ 77119 h 1306330"/>
                        <a:gd name="connsiteX8" fmla="*/ 1818261 w 1895390"/>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0" h="1306330">
                          <a:moveTo>
                            <a:pt x="1818261" y="0"/>
                          </a:moveTo>
                          <a:lnTo>
                            <a:pt x="77130" y="0"/>
                          </a:lnTo>
                          <a:cubicBezTo>
                            <a:pt x="34541" y="0"/>
                            <a:pt x="0" y="34514"/>
                            <a:pt x="0" y="77119"/>
                          </a:cubicBezTo>
                          <a:lnTo>
                            <a:pt x="0" y="1229212"/>
                          </a:lnTo>
                          <a:cubicBezTo>
                            <a:pt x="0" y="1271794"/>
                            <a:pt x="34519" y="1306331"/>
                            <a:pt x="77130" y="1306331"/>
                          </a:cubicBezTo>
                          <a:lnTo>
                            <a:pt x="1818261" y="1306331"/>
                          </a:lnTo>
                          <a:cubicBezTo>
                            <a:pt x="1860850" y="1306331"/>
                            <a:pt x="1895391" y="1271817"/>
                            <a:pt x="1895391" y="1229212"/>
                          </a:cubicBezTo>
                          <a:lnTo>
                            <a:pt x="1895391" y="77119"/>
                          </a:lnTo>
                          <a:cubicBezTo>
                            <a:pt x="1895368" y="34536"/>
                            <a:pt x="1860850" y="0"/>
                            <a:pt x="1818261" y="0"/>
                          </a:cubicBezTo>
                          <a:close/>
                        </a:path>
                      </a:pathLst>
                    </a:custGeom>
                    <a:solidFill>
                      <a:srgbClr val="81D1C5"/>
                    </a:solidFill>
                    <a:ln w="2286" cap="flat">
                      <a:noFill/>
                      <a:prstDash val="solid"/>
                      <a:miter/>
                    </a:ln>
                  </p:spPr>
                  <p:txBody>
                    <a:bodyPr rtlCol="0" anchor="ctr"/>
                    <a:lstStyle/>
                    <a:p>
                      <a:endParaRPr lang="en-GB"/>
                    </a:p>
                  </p:txBody>
                </p:sp>
                <p:sp>
                  <p:nvSpPr>
                    <p:cNvPr id="52" name="Freeform 283">
                      <a:extLst>
                        <a:ext uri="{FF2B5EF4-FFF2-40B4-BE49-F238E27FC236}">
                          <a16:creationId xmlns:a16="http://schemas.microsoft.com/office/drawing/2014/main" id="{C7B925B3-4A2B-E446-E68C-749C5D03DEA6}"/>
                        </a:ext>
                      </a:extLst>
                    </p:cNvPr>
                    <p:cNvSpPr/>
                    <p:nvPr/>
                  </p:nvSpPr>
                  <p:spPr>
                    <a:xfrm>
                      <a:off x="4176086" y="3782308"/>
                      <a:ext cx="1770438" cy="1181395"/>
                    </a:xfrm>
                    <a:custGeom>
                      <a:avLst/>
                      <a:gdLst>
                        <a:gd name="connsiteX0" fmla="*/ 1702110 w 1770438"/>
                        <a:gd name="connsiteY0" fmla="*/ 0 h 1181395"/>
                        <a:gd name="connsiteX1" fmla="*/ 68329 w 1770438"/>
                        <a:gd name="connsiteY1" fmla="*/ 0 h 1181395"/>
                        <a:gd name="connsiteX2" fmla="*/ 0 w 1770438"/>
                        <a:gd name="connsiteY2" fmla="*/ 68319 h 1181395"/>
                        <a:gd name="connsiteX3" fmla="*/ 0 w 1770438"/>
                        <a:gd name="connsiteY3" fmla="*/ 1113077 h 1181395"/>
                        <a:gd name="connsiteX4" fmla="*/ 68329 w 1770438"/>
                        <a:gd name="connsiteY4" fmla="*/ 1181395 h 1181395"/>
                        <a:gd name="connsiteX5" fmla="*/ 1702110 w 1770438"/>
                        <a:gd name="connsiteY5" fmla="*/ 1181395 h 1181395"/>
                        <a:gd name="connsiteX6" fmla="*/ 1770439 w 1770438"/>
                        <a:gd name="connsiteY6" fmla="*/ 1113077 h 1181395"/>
                        <a:gd name="connsiteX7" fmla="*/ 1770439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9" y="0"/>
                          </a:lnTo>
                          <a:cubicBezTo>
                            <a:pt x="30587" y="0"/>
                            <a:pt x="0" y="30582"/>
                            <a:pt x="0" y="68319"/>
                          </a:cubicBezTo>
                          <a:lnTo>
                            <a:pt x="0" y="1113077"/>
                          </a:lnTo>
                          <a:cubicBezTo>
                            <a:pt x="0" y="1150813"/>
                            <a:pt x="30587" y="1181395"/>
                            <a:pt x="68329" y="1181395"/>
                          </a:cubicBezTo>
                          <a:lnTo>
                            <a:pt x="1702110" y="1181395"/>
                          </a:lnTo>
                          <a:cubicBezTo>
                            <a:pt x="1739852" y="1181395"/>
                            <a:pt x="1770439" y="1150813"/>
                            <a:pt x="1770439" y="1113077"/>
                          </a:cubicBezTo>
                          <a:lnTo>
                            <a:pt x="1770439" y="68319"/>
                          </a:lnTo>
                          <a:cubicBezTo>
                            <a:pt x="1770439"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45" name="Graphic 2">
                    <a:extLst>
                      <a:ext uri="{FF2B5EF4-FFF2-40B4-BE49-F238E27FC236}">
                        <a16:creationId xmlns:a16="http://schemas.microsoft.com/office/drawing/2014/main" id="{EACB8894-1611-FB3E-F544-99FB5D733CE9}"/>
                      </a:ext>
                    </a:extLst>
                  </p:cNvPr>
                  <p:cNvGrpSpPr/>
                  <p:nvPr/>
                </p:nvGrpSpPr>
                <p:grpSpPr>
                  <a:xfrm>
                    <a:off x="4286340" y="3633053"/>
                    <a:ext cx="379178" cy="225161"/>
                    <a:chOff x="4286340" y="3633053"/>
                    <a:chExt cx="379178" cy="225161"/>
                  </a:xfrm>
                  <a:solidFill>
                    <a:srgbClr val="81D1C5"/>
                  </a:solidFill>
                </p:grpSpPr>
                <p:sp>
                  <p:nvSpPr>
                    <p:cNvPr id="49" name="Freeform 285">
                      <a:extLst>
                        <a:ext uri="{FF2B5EF4-FFF2-40B4-BE49-F238E27FC236}">
                          <a16:creationId xmlns:a16="http://schemas.microsoft.com/office/drawing/2014/main" id="{D7126818-51D7-C102-A95D-0FB4FD235F53}"/>
                        </a:ext>
                      </a:extLst>
                    </p:cNvPr>
                    <p:cNvSpPr/>
                    <p:nvPr/>
                  </p:nvSpPr>
                  <p:spPr>
                    <a:xfrm>
                      <a:off x="428634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50" name="Freeform 286">
                      <a:extLst>
                        <a:ext uri="{FF2B5EF4-FFF2-40B4-BE49-F238E27FC236}">
                          <a16:creationId xmlns:a16="http://schemas.microsoft.com/office/drawing/2014/main" id="{32EAEC39-52B5-08B8-4D7F-AFA191206EF6}"/>
                        </a:ext>
                      </a:extLst>
                    </p:cNvPr>
                    <p:cNvSpPr/>
                    <p:nvPr/>
                  </p:nvSpPr>
                  <p:spPr>
                    <a:xfrm>
                      <a:off x="4470500"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46" name="Graphic 2">
                    <a:extLst>
                      <a:ext uri="{FF2B5EF4-FFF2-40B4-BE49-F238E27FC236}">
                        <a16:creationId xmlns:a16="http://schemas.microsoft.com/office/drawing/2014/main" id="{8320992A-603C-70F9-E3CB-63024A14D896}"/>
                      </a:ext>
                    </a:extLst>
                  </p:cNvPr>
                  <p:cNvGrpSpPr/>
                  <p:nvPr/>
                </p:nvGrpSpPr>
                <p:grpSpPr>
                  <a:xfrm>
                    <a:off x="4760959" y="3518152"/>
                    <a:ext cx="1129009" cy="455900"/>
                    <a:chOff x="4760959" y="3518152"/>
                    <a:chExt cx="1129009" cy="455900"/>
                  </a:xfrm>
                </p:grpSpPr>
                <p:sp>
                  <p:nvSpPr>
                    <p:cNvPr id="47" name="Freeform 288">
                      <a:extLst>
                        <a:ext uri="{FF2B5EF4-FFF2-40B4-BE49-F238E27FC236}">
                          <a16:creationId xmlns:a16="http://schemas.microsoft.com/office/drawing/2014/main" id="{CCD99E0B-8B57-2140-2644-D5976E9F5EC8}"/>
                        </a:ext>
                      </a:extLst>
                    </p:cNvPr>
                    <p:cNvSpPr/>
                    <p:nvPr/>
                  </p:nvSpPr>
                  <p:spPr>
                    <a:xfrm>
                      <a:off x="4790563" y="3547775"/>
                      <a:ext cx="1069801" cy="396701"/>
                    </a:xfrm>
                    <a:custGeom>
                      <a:avLst/>
                      <a:gdLst>
                        <a:gd name="connsiteX0" fmla="*/ 871423 w 1069801"/>
                        <a:gd name="connsiteY0" fmla="*/ 0 h 396701"/>
                        <a:gd name="connsiteX1" fmla="*/ 198379 w 1069801"/>
                        <a:gd name="connsiteY1" fmla="*/ 0 h 396701"/>
                        <a:gd name="connsiteX2" fmla="*/ 0 w 1069801"/>
                        <a:gd name="connsiteY2" fmla="*/ 198350 h 396701"/>
                        <a:gd name="connsiteX3" fmla="*/ 0 w 1069801"/>
                        <a:gd name="connsiteY3" fmla="*/ 198350 h 396701"/>
                        <a:gd name="connsiteX4" fmla="*/ 198379 w 1069801"/>
                        <a:gd name="connsiteY4" fmla="*/ 396701 h 396701"/>
                        <a:gd name="connsiteX5" fmla="*/ 871423 w 1069801"/>
                        <a:gd name="connsiteY5" fmla="*/ 396701 h 396701"/>
                        <a:gd name="connsiteX6" fmla="*/ 1069802 w 1069801"/>
                        <a:gd name="connsiteY6" fmla="*/ 198350 h 396701"/>
                        <a:gd name="connsiteX7" fmla="*/ 1069802 w 1069801"/>
                        <a:gd name="connsiteY7" fmla="*/ 198350 h 396701"/>
                        <a:gd name="connsiteX8" fmla="*/ 871423 w 1069801"/>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1"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802" y="88798"/>
                            <a:pt x="980991" y="0"/>
                            <a:pt x="871423" y="0"/>
                          </a:cubicBezTo>
                          <a:close/>
                        </a:path>
                      </a:pathLst>
                    </a:custGeom>
                    <a:solidFill>
                      <a:srgbClr val="FFFFFF"/>
                    </a:solidFill>
                    <a:ln w="2286" cap="flat">
                      <a:noFill/>
                      <a:prstDash val="solid"/>
                      <a:miter/>
                    </a:ln>
                  </p:spPr>
                  <p:txBody>
                    <a:bodyPr rtlCol="0" anchor="ctr"/>
                    <a:lstStyle/>
                    <a:p>
                      <a:endParaRPr lang="en-GB"/>
                    </a:p>
                  </p:txBody>
                </p:sp>
                <p:sp>
                  <p:nvSpPr>
                    <p:cNvPr id="48" name="Freeform 289">
                      <a:extLst>
                        <a:ext uri="{FF2B5EF4-FFF2-40B4-BE49-F238E27FC236}">
                          <a16:creationId xmlns:a16="http://schemas.microsoft.com/office/drawing/2014/main" id="{D176C8E8-28CA-B6F0-446E-3439B4139352}"/>
                        </a:ext>
                      </a:extLst>
                    </p:cNvPr>
                    <p:cNvSpPr/>
                    <p:nvPr/>
                  </p:nvSpPr>
                  <p:spPr>
                    <a:xfrm>
                      <a:off x="4760959"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10 w 1129009"/>
                        <a:gd name="connsiteY5" fmla="*/ 227950 h 455900"/>
                        <a:gd name="connsiteX6" fmla="*/ 901027 w 1129009"/>
                        <a:gd name="connsiteY6" fmla="*/ 455900 h 455900"/>
                        <a:gd name="connsiteX7" fmla="*/ 227983 w 1129009"/>
                        <a:gd name="connsiteY7" fmla="*/ 59222 h 455900"/>
                        <a:gd name="connsiteX8" fmla="*/ 59207 w 1129009"/>
                        <a:gd name="connsiteY8" fmla="*/ 227973 h 455900"/>
                        <a:gd name="connsiteX9" fmla="*/ 227983 w 1129009"/>
                        <a:gd name="connsiteY9" fmla="*/ 396724 h 455900"/>
                        <a:gd name="connsiteX10" fmla="*/ 901027 w 1129009"/>
                        <a:gd name="connsiteY10" fmla="*/ 396724 h 455900"/>
                        <a:gd name="connsiteX11" fmla="*/ 1069802 w 1129009"/>
                        <a:gd name="connsiteY11" fmla="*/ 227973 h 455900"/>
                        <a:gd name="connsiteX12" fmla="*/ 901027 w 1129009"/>
                        <a:gd name="connsiteY12" fmla="*/ 59222 h 455900"/>
                        <a:gd name="connsiteX13" fmla="*/ 227983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10" y="102261"/>
                            <a:pt x="1129010" y="227950"/>
                          </a:cubicBezTo>
                          <a:cubicBezTo>
                            <a:pt x="1129010" y="353639"/>
                            <a:pt x="1026734" y="455900"/>
                            <a:pt x="901027" y="455900"/>
                          </a:cubicBezTo>
                          <a:close/>
                          <a:moveTo>
                            <a:pt x="227983" y="59222"/>
                          </a:moveTo>
                          <a:cubicBezTo>
                            <a:pt x="134920" y="59222"/>
                            <a:pt x="59207" y="134923"/>
                            <a:pt x="59207" y="227973"/>
                          </a:cubicBezTo>
                          <a:cubicBezTo>
                            <a:pt x="59207" y="321023"/>
                            <a:pt x="134920" y="396724"/>
                            <a:pt x="227983" y="396724"/>
                          </a:cubicBezTo>
                          <a:lnTo>
                            <a:pt x="901027" y="396724"/>
                          </a:lnTo>
                          <a:cubicBezTo>
                            <a:pt x="994090" y="396724"/>
                            <a:pt x="1069802" y="321023"/>
                            <a:pt x="1069802" y="227973"/>
                          </a:cubicBezTo>
                          <a:cubicBezTo>
                            <a:pt x="1069802" y="134923"/>
                            <a:pt x="994090" y="59222"/>
                            <a:pt x="901027" y="59222"/>
                          </a:cubicBezTo>
                          <a:lnTo>
                            <a:pt x="227983" y="59222"/>
                          </a:lnTo>
                          <a:close/>
                        </a:path>
                      </a:pathLst>
                    </a:custGeom>
                    <a:solidFill>
                      <a:srgbClr val="81D1C5"/>
                    </a:solidFill>
                    <a:ln w="2286" cap="flat">
                      <a:noFill/>
                      <a:prstDash val="solid"/>
                      <a:miter/>
                    </a:ln>
                  </p:spPr>
                  <p:txBody>
                    <a:bodyPr rtlCol="0" anchor="ctr"/>
                    <a:lstStyle/>
                    <a:p>
                      <a:endParaRPr lang="en-GB"/>
                    </a:p>
                  </p:txBody>
                </p:sp>
              </p:grpSp>
            </p:grpSp>
          </p:grpSp>
          <p:grpSp>
            <p:nvGrpSpPr>
              <p:cNvPr id="24" name="Graphic 2">
                <a:extLst>
                  <a:ext uri="{FF2B5EF4-FFF2-40B4-BE49-F238E27FC236}">
                    <a16:creationId xmlns:a16="http://schemas.microsoft.com/office/drawing/2014/main" id="{27A16336-D435-BA07-BDE4-F3E80A41B94B}"/>
                  </a:ext>
                </a:extLst>
              </p:cNvPr>
              <p:cNvGrpSpPr/>
              <p:nvPr/>
            </p:nvGrpSpPr>
            <p:grpSpPr>
              <a:xfrm>
                <a:off x="6044114" y="3518152"/>
                <a:ext cx="2075710" cy="1706163"/>
                <a:chOff x="6044114" y="3518152"/>
                <a:chExt cx="2075710" cy="1706163"/>
              </a:xfrm>
            </p:grpSpPr>
            <p:pic>
              <p:nvPicPr>
                <p:cNvPr id="26" name="Picture 25">
                  <a:extLst>
                    <a:ext uri="{FF2B5EF4-FFF2-40B4-BE49-F238E27FC236}">
                      <a16:creationId xmlns:a16="http://schemas.microsoft.com/office/drawing/2014/main" id="{1F095392-078D-3235-9256-EF14186B553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044114" y="3829873"/>
                  <a:ext cx="1998695" cy="1394443"/>
                </a:xfrm>
                <a:custGeom>
                  <a:avLst/>
                  <a:gdLst>
                    <a:gd name="connsiteX0" fmla="*/ 785 w 1998695"/>
                    <a:gd name="connsiteY0" fmla="*/ 710 h 1394443"/>
                    <a:gd name="connsiteX1" fmla="*/ 1999481 w 1998695"/>
                    <a:gd name="connsiteY1" fmla="*/ 710 h 1394443"/>
                    <a:gd name="connsiteX2" fmla="*/ 1999481 w 1998695"/>
                    <a:gd name="connsiteY2" fmla="*/ 1395153 h 1394443"/>
                    <a:gd name="connsiteX3" fmla="*/ 785 w 1998695"/>
                    <a:gd name="connsiteY3" fmla="*/ 1395153 h 1394443"/>
                  </a:gdLst>
                  <a:ahLst/>
                  <a:cxnLst>
                    <a:cxn ang="0">
                      <a:pos x="connsiteX0" y="connsiteY0"/>
                    </a:cxn>
                    <a:cxn ang="0">
                      <a:pos x="connsiteX1" y="connsiteY1"/>
                    </a:cxn>
                    <a:cxn ang="0">
                      <a:pos x="connsiteX2" y="connsiteY2"/>
                    </a:cxn>
                    <a:cxn ang="0">
                      <a:pos x="connsiteX3" y="connsiteY3"/>
                    </a:cxn>
                  </a:cxnLst>
                  <a:rect l="l" t="t" r="r" b="b"/>
                  <a:pathLst>
                    <a:path w="1998695" h="1394443">
                      <a:moveTo>
                        <a:pt x="785" y="710"/>
                      </a:moveTo>
                      <a:lnTo>
                        <a:pt x="1999481" y="710"/>
                      </a:lnTo>
                      <a:lnTo>
                        <a:pt x="1999481" y="1395153"/>
                      </a:lnTo>
                      <a:lnTo>
                        <a:pt x="785" y="1395153"/>
                      </a:lnTo>
                      <a:close/>
                    </a:path>
                  </a:pathLst>
                </a:custGeom>
              </p:spPr>
            </p:pic>
            <p:grpSp>
              <p:nvGrpSpPr>
                <p:cNvPr id="28" name="Graphic 2">
                  <a:extLst>
                    <a:ext uri="{FF2B5EF4-FFF2-40B4-BE49-F238E27FC236}">
                      <a16:creationId xmlns:a16="http://schemas.microsoft.com/office/drawing/2014/main" id="{765D9747-722C-8A06-5801-6FE6BA2F00F6}"/>
                    </a:ext>
                  </a:extLst>
                </p:cNvPr>
                <p:cNvGrpSpPr/>
                <p:nvPr/>
              </p:nvGrpSpPr>
              <p:grpSpPr>
                <a:xfrm>
                  <a:off x="6224433" y="3518152"/>
                  <a:ext cx="1895391" cy="1508018"/>
                  <a:chOff x="6224433" y="3518152"/>
                  <a:chExt cx="1895391" cy="1508018"/>
                </a:xfrm>
              </p:grpSpPr>
              <p:grpSp>
                <p:nvGrpSpPr>
                  <p:cNvPr id="29" name="Graphic 2">
                    <a:extLst>
                      <a:ext uri="{FF2B5EF4-FFF2-40B4-BE49-F238E27FC236}">
                        <a16:creationId xmlns:a16="http://schemas.microsoft.com/office/drawing/2014/main" id="{448135AF-05CF-47C5-13A4-080AE033A7CE}"/>
                      </a:ext>
                    </a:extLst>
                  </p:cNvPr>
                  <p:cNvGrpSpPr/>
                  <p:nvPr/>
                </p:nvGrpSpPr>
                <p:grpSpPr>
                  <a:xfrm>
                    <a:off x="6224433" y="3719840"/>
                    <a:ext cx="1895391" cy="1306330"/>
                    <a:chOff x="6224433" y="3719840"/>
                    <a:chExt cx="1895391" cy="1306330"/>
                  </a:xfrm>
                </p:grpSpPr>
                <p:sp>
                  <p:nvSpPr>
                    <p:cNvPr id="38" name="Freeform 323">
                      <a:extLst>
                        <a:ext uri="{FF2B5EF4-FFF2-40B4-BE49-F238E27FC236}">
                          <a16:creationId xmlns:a16="http://schemas.microsoft.com/office/drawing/2014/main" id="{9637A442-79B9-0CD3-3012-8944D50195D8}"/>
                        </a:ext>
                      </a:extLst>
                    </p:cNvPr>
                    <p:cNvSpPr/>
                    <p:nvPr/>
                  </p:nvSpPr>
                  <p:spPr>
                    <a:xfrm>
                      <a:off x="6224433" y="3719840"/>
                      <a:ext cx="1895391" cy="1306330"/>
                    </a:xfrm>
                    <a:custGeom>
                      <a:avLst/>
                      <a:gdLst>
                        <a:gd name="connsiteX0" fmla="*/ 1818262 w 1895391"/>
                        <a:gd name="connsiteY0" fmla="*/ 0 h 1306330"/>
                        <a:gd name="connsiteX1" fmla="*/ 77130 w 1895391"/>
                        <a:gd name="connsiteY1" fmla="*/ 0 h 1306330"/>
                        <a:gd name="connsiteX2" fmla="*/ 0 w 1895391"/>
                        <a:gd name="connsiteY2" fmla="*/ 77119 h 1306330"/>
                        <a:gd name="connsiteX3" fmla="*/ 0 w 1895391"/>
                        <a:gd name="connsiteY3" fmla="*/ 1229212 h 1306330"/>
                        <a:gd name="connsiteX4" fmla="*/ 77130 w 1895391"/>
                        <a:gd name="connsiteY4" fmla="*/ 1306331 h 1306330"/>
                        <a:gd name="connsiteX5" fmla="*/ 1818262 w 1895391"/>
                        <a:gd name="connsiteY5" fmla="*/ 1306331 h 1306330"/>
                        <a:gd name="connsiteX6" fmla="*/ 1895392 w 1895391"/>
                        <a:gd name="connsiteY6" fmla="*/ 1229212 h 1306330"/>
                        <a:gd name="connsiteX7" fmla="*/ 1895392 w 1895391"/>
                        <a:gd name="connsiteY7" fmla="*/ 77119 h 1306330"/>
                        <a:gd name="connsiteX8" fmla="*/ 1818262 w 1895391"/>
                        <a:gd name="connsiteY8" fmla="*/ 0 h 1306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5391" h="1306330">
                          <a:moveTo>
                            <a:pt x="1818262" y="0"/>
                          </a:moveTo>
                          <a:lnTo>
                            <a:pt x="77130" y="0"/>
                          </a:lnTo>
                          <a:cubicBezTo>
                            <a:pt x="34542" y="0"/>
                            <a:pt x="0" y="34514"/>
                            <a:pt x="0" y="77119"/>
                          </a:cubicBezTo>
                          <a:lnTo>
                            <a:pt x="0" y="1229212"/>
                          </a:lnTo>
                          <a:cubicBezTo>
                            <a:pt x="0" y="1271794"/>
                            <a:pt x="34519" y="1306331"/>
                            <a:pt x="77130" y="1306331"/>
                          </a:cubicBezTo>
                          <a:lnTo>
                            <a:pt x="1818262" y="1306331"/>
                          </a:lnTo>
                          <a:cubicBezTo>
                            <a:pt x="1860850" y="1306331"/>
                            <a:pt x="1895392" y="1271817"/>
                            <a:pt x="1895392" y="1229212"/>
                          </a:cubicBezTo>
                          <a:lnTo>
                            <a:pt x="1895392" y="77119"/>
                          </a:lnTo>
                          <a:cubicBezTo>
                            <a:pt x="1895369" y="34536"/>
                            <a:pt x="1860850" y="0"/>
                            <a:pt x="1818262" y="0"/>
                          </a:cubicBezTo>
                          <a:close/>
                        </a:path>
                      </a:pathLst>
                    </a:custGeom>
                    <a:solidFill>
                      <a:srgbClr val="81D1C5"/>
                    </a:solidFill>
                    <a:ln w="2286" cap="flat">
                      <a:noFill/>
                      <a:prstDash val="solid"/>
                      <a:miter/>
                    </a:ln>
                  </p:spPr>
                  <p:txBody>
                    <a:bodyPr rtlCol="0" anchor="ctr"/>
                    <a:lstStyle/>
                    <a:p>
                      <a:endParaRPr lang="en-GB"/>
                    </a:p>
                  </p:txBody>
                </p:sp>
                <p:sp>
                  <p:nvSpPr>
                    <p:cNvPr id="41" name="Freeform 324">
                      <a:extLst>
                        <a:ext uri="{FF2B5EF4-FFF2-40B4-BE49-F238E27FC236}">
                          <a16:creationId xmlns:a16="http://schemas.microsoft.com/office/drawing/2014/main" id="{C386507C-39D8-E1E3-FF2D-443FFFEF2549}"/>
                        </a:ext>
                      </a:extLst>
                    </p:cNvPr>
                    <p:cNvSpPr/>
                    <p:nvPr/>
                  </p:nvSpPr>
                  <p:spPr>
                    <a:xfrm>
                      <a:off x="6286910" y="3782308"/>
                      <a:ext cx="1770438" cy="1181395"/>
                    </a:xfrm>
                    <a:custGeom>
                      <a:avLst/>
                      <a:gdLst>
                        <a:gd name="connsiteX0" fmla="*/ 1702110 w 1770438"/>
                        <a:gd name="connsiteY0" fmla="*/ 0 h 1181395"/>
                        <a:gd name="connsiteX1" fmla="*/ 68328 w 1770438"/>
                        <a:gd name="connsiteY1" fmla="*/ 0 h 1181395"/>
                        <a:gd name="connsiteX2" fmla="*/ 0 w 1770438"/>
                        <a:gd name="connsiteY2" fmla="*/ 68319 h 1181395"/>
                        <a:gd name="connsiteX3" fmla="*/ 0 w 1770438"/>
                        <a:gd name="connsiteY3" fmla="*/ 1113077 h 1181395"/>
                        <a:gd name="connsiteX4" fmla="*/ 68328 w 1770438"/>
                        <a:gd name="connsiteY4" fmla="*/ 1181395 h 1181395"/>
                        <a:gd name="connsiteX5" fmla="*/ 1702110 w 1770438"/>
                        <a:gd name="connsiteY5" fmla="*/ 1181395 h 1181395"/>
                        <a:gd name="connsiteX6" fmla="*/ 1770438 w 1770438"/>
                        <a:gd name="connsiteY6" fmla="*/ 1113077 h 1181395"/>
                        <a:gd name="connsiteX7" fmla="*/ 1770438 w 1770438"/>
                        <a:gd name="connsiteY7" fmla="*/ 68319 h 1181395"/>
                        <a:gd name="connsiteX8" fmla="*/ 1702110 w 1770438"/>
                        <a:gd name="connsiteY8" fmla="*/ 0 h 118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0438" h="1181395">
                          <a:moveTo>
                            <a:pt x="1702110" y="0"/>
                          </a:moveTo>
                          <a:lnTo>
                            <a:pt x="68328" y="0"/>
                          </a:lnTo>
                          <a:cubicBezTo>
                            <a:pt x="30587" y="0"/>
                            <a:pt x="0" y="30582"/>
                            <a:pt x="0" y="68319"/>
                          </a:cubicBezTo>
                          <a:lnTo>
                            <a:pt x="0" y="1113077"/>
                          </a:lnTo>
                          <a:cubicBezTo>
                            <a:pt x="0" y="1150813"/>
                            <a:pt x="30587" y="1181395"/>
                            <a:pt x="68328" y="1181395"/>
                          </a:cubicBezTo>
                          <a:lnTo>
                            <a:pt x="1702110" y="1181395"/>
                          </a:lnTo>
                          <a:cubicBezTo>
                            <a:pt x="1739852" y="1181395"/>
                            <a:pt x="1770438" y="1150813"/>
                            <a:pt x="1770438" y="1113077"/>
                          </a:cubicBezTo>
                          <a:lnTo>
                            <a:pt x="1770438" y="68319"/>
                          </a:lnTo>
                          <a:cubicBezTo>
                            <a:pt x="1770438" y="30582"/>
                            <a:pt x="1739852" y="0"/>
                            <a:pt x="1702110" y="0"/>
                          </a:cubicBezTo>
                          <a:close/>
                        </a:path>
                      </a:pathLst>
                    </a:custGeom>
                    <a:solidFill>
                      <a:srgbClr val="FFFFFF"/>
                    </a:solidFill>
                    <a:ln w="2286" cap="flat">
                      <a:noFill/>
                      <a:prstDash val="solid"/>
                      <a:miter/>
                    </a:ln>
                  </p:spPr>
                  <p:txBody>
                    <a:bodyPr rtlCol="0" anchor="ctr"/>
                    <a:lstStyle/>
                    <a:p>
                      <a:endParaRPr lang="en-GB"/>
                    </a:p>
                  </p:txBody>
                </p:sp>
              </p:grpSp>
              <p:grpSp>
                <p:nvGrpSpPr>
                  <p:cNvPr id="30" name="Graphic 2">
                    <a:extLst>
                      <a:ext uri="{FF2B5EF4-FFF2-40B4-BE49-F238E27FC236}">
                        <a16:creationId xmlns:a16="http://schemas.microsoft.com/office/drawing/2014/main" id="{0E2BFB3A-16ED-BC94-7159-F4522A731B28}"/>
                      </a:ext>
                    </a:extLst>
                  </p:cNvPr>
                  <p:cNvGrpSpPr/>
                  <p:nvPr/>
                </p:nvGrpSpPr>
                <p:grpSpPr>
                  <a:xfrm>
                    <a:off x="6397140" y="3633053"/>
                    <a:ext cx="379179" cy="225161"/>
                    <a:chOff x="6397140" y="3633053"/>
                    <a:chExt cx="379179" cy="225161"/>
                  </a:xfrm>
                  <a:solidFill>
                    <a:srgbClr val="81D1C5"/>
                  </a:solidFill>
                </p:grpSpPr>
                <p:sp>
                  <p:nvSpPr>
                    <p:cNvPr id="35" name="Freeform 326">
                      <a:extLst>
                        <a:ext uri="{FF2B5EF4-FFF2-40B4-BE49-F238E27FC236}">
                          <a16:creationId xmlns:a16="http://schemas.microsoft.com/office/drawing/2014/main" id="{15715C1D-4DB9-22C3-E689-979053E67396}"/>
                        </a:ext>
                      </a:extLst>
                    </p:cNvPr>
                    <p:cNvSpPr/>
                    <p:nvPr/>
                  </p:nvSpPr>
                  <p:spPr>
                    <a:xfrm>
                      <a:off x="6397140" y="3633053"/>
                      <a:ext cx="195041" cy="225161"/>
                    </a:xfrm>
                    <a:custGeom>
                      <a:avLst/>
                      <a:gdLst>
                        <a:gd name="connsiteX0" fmla="*/ 195042 w 195041"/>
                        <a:gd name="connsiteY0" fmla="*/ 112592 h 225161"/>
                        <a:gd name="connsiteX1" fmla="*/ 0 w 195041"/>
                        <a:gd name="connsiteY1" fmla="*/ 225162 h 225161"/>
                        <a:gd name="connsiteX2" fmla="*/ 0 w 195041"/>
                        <a:gd name="connsiteY2" fmla="*/ 0 h 225161"/>
                      </a:gdLst>
                      <a:ahLst/>
                      <a:cxnLst>
                        <a:cxn ang="0">
                          <a:pos x="connsiteX0" y="connsiteY0"/>
                        </a:cxn>
                        <a:cxn ang="0">
                          <a:pos x="connsiteX1" y="connsiteY1"/>
                        </a:cxn>
                        <a:cxn ang="0">
                          <a:pos x="connsiteX2" y="connsiteY2"/>
                        </a:cxn>
                      </a:cxnLst>
                      <a:rect l="l" t="t" r="r" b="b"/>
                      <a:pathLst>
                        <a:path w="195041" h="225161">
                          <a:moveTo>
                            <a:pt x="195042"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sp>
                  <p:nvSpPr>
                    <p:cNvPr id="36" name="Freeform 327">
                      <a:extLst>
                        <a:ext uri="{FF2B5EF4-FFF2-40B4-BE49-F238E27FC236}">
                          <a16:creationId xmlns:a16="http://schemas.microsoft.com/office/drawing/2014/main" id="{FC0BB149-039D-645C-9C85-A97683B19326}"/>
                        </a:ext>
                      </a:extLst>
                    </p:cNvPr>
                    <p:cNvSpPr/>
                    <p:nvPr/>
                  </p:nvSpPr>
                  <p:spPr>
                    <a:xfrm>
                      <a:off x="6581301" y="3633053"/>
                      <a:ext cx="195018" cy="225161"/>
                    </a:xfrm>
                    <a:custGeom>
                      <a:avLst/>
                      <a:gdLst>
                        <a:gd name="connsiteX0" fmla="*/ 195019 w 195018"/>
                        <a:gd name="connsiteY0" fmla="*/ 112592 h 225161"/>
                        <a:gd name="connsiteX1" fmla="*/ 0 w 195018"/>
                        <a:gd name="connsiteY1" fmla="*/ 225162 h 225161"/>
                        <a:gd name="connsiteX2" fmla="*/ 0 w 195018"/>
                        <a:gd name="connsiteY2" fmla="*/ 0 h 225161"/>
                      </a:gdLst>
                      <a:ahLst/>
                      <a:cxnLst>
                        <a:cxn ang="0">
                          <a:pos x="connsiteX0" y="connsiteY0"/>
                        </a:cxn>
                        <a:cxn ang="0">
                          <a:pos x="connsiteX1" y="connsiteY1"/>
                        </a:cxn>
                        <a:cxn ang="0">
                          <a:pos x="connsiteX2" y="connsiteY2"/>
                        </a:cxn>
                      </a:cxnLst>
                      <a:rect l="l" t="t" r="r" b="b"/>
                      <a:pathLst>
                        <a:path w="195018" h="225161">
                          <a:moveTo>
                            <a:pt x="195019" y="112592"/>
                          </a:moveTo>
                          <a:lnTo>
                            <a:pt x="0" y="225162"/>
                          </a:lnTo>
                          <a:lnTo>
                            <a:pt x="0" y="0"/>
                          </a:lnTo>
                          <a:close/>
                        </a:path>
                      </a:pathLst>
                    </a:custGeom>
                    <a:solidFill>
                      <a:srgbClr val="81D1C5"/>
                    </a:solidFill>
                    <a:ln w="2286" cap="flat">
                      <a:noFill/>
                      <a:prstDash val="solid"/>
                      <a:miter/>
                    </a:ln>
                  </p:spPr>
                  <p:txBody>
                    <a:bodyPr rtlCol="0" anchor="ctr"/>
                    <a:lstStyle/>
                    <a:p>
                      <a:endParaRPr lang="en-GB"/>
                    </a:p>
                  </p:txBody>
                </p:sp>
              </p:grpSp>
              <p:grpSp>
                <p:nvGrpSpPr>
                  <p:cNvPr id="31" name="Graphic 2">
                    <a:extLst>
                      <a:ext uri="{FF2B5EF4-FFF2-40B4-BE49-F238E27FC236}">
                        <a16:creationId xmlns:a16="http://schemas.microsoft.com/office/drawing/2014/main" id="{CB7B54EB-5B63-9C03-DEB4-E9708F908D39}"/>
                      </a:ext>
                    </a:extLst>
                  </p:cNvPr>
                  <p:cNvGrpSpPr/>
                  <p:nvPr/>
                </p:nvGrpSpPr>
                <p:grpSpPr>
                  <a:xfrm>
                    <a:off x="6871783" y="3518152"/>
                    <a:ext cx="1129009" cy="455900"/>
                    <a:chOff x="6871783" y="3518152"/>
                    <a:chExt cx="1129009" cy="455900"/>
                  </a:xfrm>
                </p:grpSpPr>
                <p:sp>
                  <p:nvSpPr>
                    <p:cNvPr id="32" name="Freeform 330">
                      <a:extLst>
                        <a:ext uri="{FF2B5EF4-FFF2-40B4-BE49-F238E27FC236}">
                          <a16:creationId xmlns:a16="http://schemas.microsoft.com/office/drawing/2014/main" id="{00EF2423-3AC9-DEEE-27A2-2DCD29835FB0}"/>
                        </a:ext>
                      </a:extLst>
                    </p:cNvPr>
                    <p:cNvSpPr/>
                    <p:nvPr/>
                  </p:nvSpPr>
                  <p:spPr>
                    <a:xfrm>
                      <a:off x="6901387" y="3547775"/>
                      <a:ext cx="1069802" cy="396701"/>
                    </a:xfrm>
                    <a:custGeom>
                      <a:avLst/>
                      <a:gdLst>
                        <a:gd name="connsiteX0" fmla="*/ 871423 w 1069802"/>
                        <a:gd name="connsiteY0" fmla="*/ 0 h 396701"/>
                        <a:gd name="connsiteX1" fmla="*/ 198379 w 1069802"/>
                        <a:gd name="connsiteY1" fmla="*/ 0 h 396701"/>
                        <a:gd name="connsiteX2" fmla="*/ 0 w 1069802"/>
                        <a:gd name="connsiteY2" fmla="*/ 198350 h 396701"/>
                        <a:gd name="connsiteX3" fmla="*/ 0 w 1069802"/>
                        <a:gd name="connsiteY3" fmla="*/ 198350 h 396701"/>
                        <a:gd name="connsiteX4" fmla="*/ 198379 w 1069802"/>
                        <a:gd name="connsiteY4" fmla="*/ 396701 h 396701"/>
                        <a:gd name="connsiteX5" fmla="*/ 871423 w 1069802"/>
                        <a:gd name="connsiteY5" fmla="*/ 396701 h 396701"/>
                        <a:gd name="connsiteX6" fmla="*/ 1069802 w 1069802"/>
                        <a:gd name="connsiteY6" fmla="*/ 198350 h 396701"/>
                        <a:gd name="connsiteX7" fmla="*/ 1069802 w 1069802"/>
                        <a:gd name="connsiteY7" fmla="*/ 198350 h 396701"/>
                        <a:gd name="connsiteX8" fmla="*/ 871423 w 1069802"/>
                        <a:gd name="connsiteY8" fmla="*/ 0 h 39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9802" h="396701">
                          <a:moveTo>
                            <a:pt x="871423" y="0"/>
                          </a:moveTo>
                          <a:lnTo>
                            <a:pt x="198379" y="0"/>
                          </a:lnTo>
                          <a:cubicBezTo>
                            <a:pt x="88811" y="0"/>
                            <a:pt x="0" y="88798"/>
                            <a:pt x="0" y="198350"/>
                          </a:cubicBezTo>
                          <a:lnTo>
                            <a:pt x="0" y="198350"/>
                          </a:lnTo>
                          <a:cubicBezTo>
                            <a:pt x="0" y="307903"/>
                            <a:pt x="88811" y="396701"/>
                            <a:pt x="198379" y="396701"/>
                          </a:cubicBezTo>
                          <a:lnTo>
                            <a:pt x="871423" y="396701"/>
                          </a:lnTo>
                          <a:cubicBezTo>
                            <a:pt x="980991" y="396701"/>
                            <a:pt x="1069802" y="307903"/>
                            <a:pt x="1069802" y="198350"/>
                          </a:cubicBezTo>
                          <a:lnTo>
                            <a:pt x="1069802" y="198350"/>
                          </a:lnTo>
                          <a:cubicBezTo>
                            <a:pt x="1069779" y="88798"/>
                            <a:pt x="980968" y="0"/>
                            <a:pt x="871423" y="0"/>
                          </a:cubicBezTo>
                          <a:close/>
                        </a:path>
                      </a:pathLst>
                    </a:custGeom>
                    <a:solidFill>
                      <a:srgbClr val="FFFFFF"/>
                    </a:solidFill>
                    <a:ln w="2286" cap="flat">
                      <a:noFill/>
                      <a:prstDash val="solid"/>
                      <a:miter/>
                    </a:ln>
                  </p:spPr>
                  <p:txBody>
                    <a:bodyPr rtlCol="0" anchor="ctr"/>
                    <a:lstStyle/>
                    <a:p>
                      <a:endParaRPr lang="en-GB"/>
                    </a:p>
                  </p:txBody>
                </p:sp>
                <p:sp>
                  <p:nvSpPr>
                    <p:cNvPr id="33" name="Freeform 331">
                      <a:extLst>
                        <a:ext uri="{FF2B5EF4-FFF2-40B4-BE49-F238E27FC236}">
                          <a16:creationId xmlns:a16="http://schemas.microsoft.com/office/drawing/2014/main" id="{D67E1842-2808-D3D2-7C6B-E4AD076F46D1}"/>
                        </a:ext>
                      </a:extLst>
                    </p:cNvPr>
                    <p:cNvSpPr/>
                    <p:nvPr/>
                  </p:nvSpPr>
                  <p:spPr>
                    <a:xfrm>
                      <a:off x="6871783" y="3518152"/>
                      <a:ext cx="1129009" cy="455900"/>
                    </a:xfrm>
                    <a:custGeom>
                      <a:avLst/>
                      <a:gdLst>
                        <a:gd name="connsiteX0" fmla="*/ 901027 w 1129009"/>
                        <a:gd name="connsiteY0" fmla="*/ 455900 h 455900"/>
                        <a:gd name="connsiteX1" fmla="*/ 227983 w 1129009"/>
                        <a:gd name="connsiteY1" fmla="*/ 455900 h 455900"/>
                        <a:gd name="connsiteX2" fmla="*/ 0 w 1129009"/>
                        <a:gd name="connsiteY2" fmla="*/ 227950 h 455900"/>
                        <a:gd name="connsiteX3" fmla="*/ 227983 w 1129009"/>
                        <a:gd name="connsiteY3" fmla="*/ 0 h 455900"/>
                        <a:gd name="connsiteX4" fmla="*/ 901027 w 1129009"/>
                        <a:gd name="connsiteY4" fmla="*/ 0 h 455900"/>
                        <a:gd name="connsiteX5" fmla="*/ 1129009 w 1129009"/>
                        <a:gd name="connsiteY5" fmla="*/ 227950 h 455900"/>
                        <a:gd name="connsiteX6" fmla="*/ 901027 w 1129009"/>
                        <a:gd name="connsiteY6" fmla="*/ 455900 h 455900"/>
                        <a:gd name="connsiteX7" fmla="*/ 227960 w 1129009"/>
                        <a:gd name="connsiteY7" fmla="*/ 59222 h 455900"/>
                        <a:gd name="connsiteX8" fmla="*/ 59184 w 1129009"/>
                        <a:gd name="connsiteY8" fmla="*/ 227973 h 455900"/>
                        <a:gd name="connsiteX9" fmla="*/ 227960 w 1129009"/>
                        <a:gd name="connsiteY9" fmla="*/ 396724 h 455900"/>
                        <a:gd name="connsiteX10" fmla="*/ 901004 w 1129009"/>
                        <a:gd name="connsiteY10" fmla="*/ 396724 h 455900"/>
                        <a:gd name="connsiteX11" fmla="*/ 1069779 w 1129009"/>
                        <a:gd name="connsiteY11" fmla="*/ 227973 h 455900"/>
                        <a:gd name="connsiteX12" fmla="*/ 901004 w 1129009"/>
                        <a:gd name="connsiteY12" fmla="*/ 59222 h 455900"/>
                        <a:gd name="connsiteX13" fmla="*/ 227960 w 1129009"/>
                        <a:gd name="connsiteY13" fmla="*/ 59222 h 455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9009" h="455900">
                          <a:moveTo>
                            <a:pt x="901027" y="455900"/>
                          </a:moveTo>
                          <a:lnTo>
                            <a:pt x="227983" y="455900"/>
                          </a:lnTo>
                          <a:cubicBezTo>
                            <a:pt x="102276" y="455900"/>
                            <a:pt x="0" y="353639"/>
                            <a:pt x="0" y="227950"/>
                          </a:cubicBezTo>
                          <a:cubicBezTo>
                            <a:pt x="0" y="102261"/>
                            <a:pt x="102276" y="0"/>
                            <a:pt x="227983" y="0"/>
                          </a:cubicBezTo>
                          <a:lnTo>
                            <a:pt x="901027" y="0"/>
                          </a:lnTo>
                          <a:cubicBezTo>
                            <a:pt x="1026734" y="0"/>
                            <a:pt x="1129009" y="102261"/>
                            <a:pt x="1129009" y="227950"/>
                          </a:cubicBezTo>
                          <a:cubicBezTo>
                            <a:pt x="1129009" y="353639"/>
                            <a:pt x="1026734" y="455900"/>
                            <a:pt x="901027" y="455900"/>
                          </a:cubicBezTo>
                          <a:close/>
                          <a:moveTo>
                            <a:pt x="227960" y="59222"/>
                          </a:moveTo>
                          <a:cubicBezTo>
                            <a:pt x="134897" y="59222"/>
                            <a:pt x="59184" y="134923"/>
                            <a:pt x="59184" y="227973"/>
                          </a:cubicBezTo>
                          <a:cubicBezTo>
                            <a:pt x="59184" y="321023"/>
                            <a:pt x="134897" y="396724"/>
                            <a:pt x="227960" y="396724"/>
                          </a:cubicBezTo>
                          <a:lnTo>
                            <a:pt x="901004" y="396724"/>
                          </a:lnTo>
                          <a:cubicBezTo>
                            <a:pt x="994067" y="396724"/>
                            <a:pt x="1069779" y="321023"/>
                            <a:pt x="1069779" y="227973"/>
                          </a:cubicBezTo>
                          <a:cubicBezTo>
                            <a:pt x="1069779" y="134923"/>
                            <a:pt x="994067" y="59222"/>
                            <a:pt x="901004" y="59222"/>
                          </a:cubicBezTo>
                          <a:lnTo>
                            <a:pt x="227960" y="59222"/>
                          </a:lnTo>
                          <a:close/>
                        </a:path>
                      </a:pathLst>
                    </a:custGeom>
                    <a:solidFill>
                      <a:srgbClr val="81D1C5"/>
                    </a:solidFill>
                    <a:ln w="2286" cap="flat">
                      <a:noFill/>
                      <a:prstDash val="solid"/>
                      <a:miter/>
                    </a:ln>
                  </p:spPr>
                  <p:txBody>
                    <a:bodyPr rtlCol="0" anchor="ctr"/>
                    <a:lstStyle/>
                    <a:p>
                      <a:endParaRPr lang="en-GB"/>
                    </a:p>
                  </p:txBody>
                </p:sp>
              </p:grpSp>
            </p:grpSp>
          </p:grpSp>
        </p:grpSp>
      </p:grpSp>
      <p:pic>
        <p:nvPicPr>
          <p:cNvPr id="6" name="Picture 5" descr="Background pattern&#10;&#10;Description automatically generated">
            <a:extLst>
              <a:ext uri="{FF2B5EF4-FFF2-40B4-BE49-F238E27FC236}">
                <a16:creationId xmlns:a16="http://schemas.microsoft.com/office/drawing/2014/main" id="{4DA7B735-E906-2B9F-FE7C-FA32B433354B}"/>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l="-9441" t="-3095" r="10580" b="84089"/>
          <a:stretch/>
        </p:blipFill>
        <p:spPr>
          <a:xfrm rot="16200000">
            <a:off x="9205950" y="1780761"/>
            <a:ext cx="4729844" cy="1233285"/>
          </a:xfrm>
          <a:prstGeom prst="rect">
            <a:avLst/>
          </a:prstGeom>
        </p:spPr>
      </p:pic>
      <p:sp>
        <p:nvSpPr>
          <p:cNvPr id="9" name="TextBox 8">
            <a:extLst>
              <a:ext uri="{FF2B5EF4-FFF2-40B4-BE49-F238E27FC236}">
                <a16:creationId xmlns:a16="http://schemas.microsoft.com/office/drawing/2014/main" id="{05DE2E2F-2343-E810-4A20-5B3203D3461F}"/>
              </a:ext>
            </a:extLst>
          </p:cNvPr>
          <p:cNvSpPr txBox="1"/>
          <p:nvPr/>
        </p:nvSpPr>
        <p:spPr>
          <a:xfrm>
            <a:off x="8499821" y="837810"/>
            <a:ext cx="2368530" cy="1200329"/>
          </a:xfrm>
          <a:prstGeom prst="rect">
            <a:avLst/>
          </a:prstGeom>
          <a:noFill/>
        </p:spPr>
        <p:txBody>
          <a:bodyPr wrap="square" rtlCol="0">
            <a:spAutoFit/>
          </a:bodyPr>
          <a:lstStyle/>
          <a:p>
            <a:pPr algn="ctr"/>
            <a:r>
              <a:rPr lang="en-IE" kern="1200" dirty="0">
                <a:solidFill>
                  <a:srgbClr val="79527B"/>
                </a:solidFill>
                <a:latin typeface="+mn-lt"/>
                <a:ea typeface="+mn-ea"/>
                <a:cs typeface="+mn-cs"/>
              </a:rPr>
              <a:t>Conduct a Regional Crisis Vulnerability  SWOT Analysis and Destination Audit </a:t>
            </a:r>
            <a:endParaRPr lang="en-IE" dirty="0">
              <a:solidFill>
                <a:srgbClr val="79527B"/>
              </a:solidFill>
            </a:endParaRPr>
          </a:p>
        </p:txBody>
      </p:sp>
      <p:sp>
        <p:nvSpPr>
          <p:cNvPr id="11" name="TextBox 10">
            <a:extLst>
              <a:ext uri="{FF2B5EF4-FFF2-40B4-BE49-F238E27FC236}">
                <a16:creationId xmlns:a16="http://schemas.microsoft.com/office/drawing/2014/main" id="{52068B39-3C00-60C3-4D12-259DFFF70B65}"/>
              </a:ext>
            </a:extLst>
          </p:cNvPr>
          <p:cNvSpPr txBox="1"/>
          <p:nvPr/>
        </p:nvSpPr>
        <p:spPr>
          <a:xfrm>
            <a:off x="563284" y="755365"/>
            <a:ext cx="1891673" cy="1200329"/>
          </a:xfrm>
          <a:prstGeom prst="rect">
            <a:avLst/>
          </a:prstGeom>
          <a:noFill/>
        </p:spPr>
        <p:txBody>
          <a:bodyPr wrap="square" rtlCol="0">
            <a:spAutoFit/>
          </a:bodyPr>
          <a:lstStyle/>
          <a:p>
            <a:r>
              <a:rPr lang="en-IE" sz="3200" b="1" kern="1200" dirty="0">
                <a:solidFill>
                  <a:srgbClr val="79527B"/>
                </a:solidFill>
                <a:latin typeface="+mn-lt"/>
                <a:ea typeface="+mn-ea"/>
                <a:cs typeface="+mn-cs"/>
              </a:rPr>
              <a:t>Phase 1</a:t>
            </a:r>
            <a:r>
              <a:rPr lang="en-IE" sz="2400" b="1" kern="1200" dirty="0">
                <a:solidFill>
                  <a:srgbClr val="79527B"/>
                </a:solidFill>
                <a:latin typeface="+mn-lt"/>
                <a:ea typeface="+mn-ea"/>
                <a:cs typeface="+mn-cs"/>
              </a:rPr>
              <a:t> </a:t>
            </a:r>
            <a:r>
              <a:rPr lang="en-IE" sz="2000" kern="1200" dirty="0">
                <a:solidFill>
                  <a:srgbClr val="79527B"/>
                </a:solidFill>
                <a:latin typeface="+mn-lt"/>
                <a:ea typeface="+mn-ea"/>
                <a:cs typeface="+mn-cs"/>
              </a:rPr>
              <a:t>Preparation &amp; Mitigation</a:t>
            </a:r>
            <a:endParaRPr lang="en-IE" sz="2000" dirty="0">
              <a:solidFill>
                <a:srgbClr val="79527B"/>
              </a:solidFill>
            </a:endParaRPr>
          </a:p>
        </p:txBody>
      </p:sp>
      <p:sp>
        <p:nvSpPr>
          <p:cNvPr id="12" name="TextBox 11">
            <a:extLst>
              <a:ext uri="{FF2B5EF4-FFF2-40B4-BE49-F238E27FC236}">
                <a16:creationId xmlns:a16="http://schemas.microsoft.com/office/drawing/2014/main" id="{85A07547-D245-653F-0EBE-DA7A7688C69E}"/>
              </a:ext>
            </a:extLst>
          </p:cNvPr>
          <p:cNvSpPr txBox="1"/>
          <p:nvPr/>
        </p:nvSpPr>
        <p:spPr>
          <a:xfrm>
            <a:off x="567299" y="2687187"/>
            <a:ext cx="1764337" cy="1138773"/>
          </a:xfrm>
          <a:prstGeom prst="rect">
            <a:avLst/>
          </a:prstGeom>
          <a:noFill/>
        </p:spPr>
        <p:txBody>
          <a:bodyPr wrap="square" rtlCol="0">
            <a:spAutoFit/>
          </a:bodyPr>
          <a:lstStyle/>
          <a:p>
            <a:r>
              <a:rPr lang="en-IE" sz="2800" b="1" kern="1200" dirty="0">
                <a:solidFill>
                  <a:srgbClr val="F27954"/>
                </a:solidFill>
                <a:latin typeface="+mn-lt"/>
                <a:ea typeface="+mn-ea"/>
                <a:cs typeface="+mn-cs"/>
              </a:rPr>
              <a:t>Phase 2</a:t>
            </a:r>
            <a:r>
              <a:rPr lang="en-IE" sz="2400" b="1" kern="1200" dirty="0">
                <a:solidFill>
                  <a:srgbClr val="F27954"/>
                </a:solidFill>
                <a:latin typeface="+mn-lt"/>
                <a:ea typeface="+mn-ea"/>
                <a:cs typeface="+mn-cs"/>
              </a:rPr>
              <a:t> </a:t>
            </a:r>
            <a:r>
              <a:rPr lang="en-IE" sz="2000" kern="1200" dirty="0">
                <a:solidFill>
                  <a:srgbClr val="F27954"/>
                </a:solidFill>
                <a:latin typeface="+mn-lt"/>
                <a:ea typeface="+mn-ea"/>
                <a:cs typeface="+mn-cs"/>
              </a:rPr>
              <a:t>Planning, </a:t>
            </a:r>
          </a:p>
          <a:p>
            <a:r>
              <a:rPr lang="en-IE" sz="2000" kern="1200" dirty="0">
                <a:solidFill>
                  <a:srgbClr val="F27954"/>
                </a:solidFill>
                <a:latin typeface="+mn-lt"/>
                <a:ea typeface="+mn-ea"/>
                <a:cs typeface="+mn-cs"/>
              </a:rPr>
              <a:t>&amp; Response</a:t>
            </a:r>
            <a:endParaRPr lang="en-IE" sz="2000" dirty="0">
              <a:solidFill>
                <a:srgbClr val="F27954"/>
              </a:solidFill>
            </a:endParaRPr>
          </a:p>
        </p:txBody>
      </p:sp>
      <p:sp>
        <p:nvSpPr>
          <p:cNvPr id="13" name="TextBox 12">
            <a:extLst>
              <a:ext uri="{FF2B5EF4-FFF2-40B4-BE49-F238E27FC236}">
                <a16:creationId xmlns:a16="http://schemas.microsoft.com/office/drawing/2014/main" id="{A562338C-C9C8-541D-7A6B-A7F475DD2D26}"/>
              </a:ext>
            </a:extLst>
          </p:cNvPr>
          <p:cNvSpPr txBox="1"/>
          <p:nvPr/>
        </p:nvSpPr>
        <p:spPr>
          <a:xfrm>
            <a:off x="606189" y="4839123"/>
            <a:ext cx="1618749" cy="1508105"/>
          </a:xfrm>
          <a:prstGeom prst="rect">
            <a:avLst/>
          </a:prstGeom>
          <a:solidFill>
            <a:schemeClr val="bg1"/>
          </a:solidFill>
        </p:spPr>
        <p:txBody>
          <a:bodyPr wrap="square" rtlCol="0">
            <a:spAutoFit/>
          </a:bodyPr>
          <a:lstStyle/>
          <a:p>
            <a:r>
              <a:rPr lang="en-IE" sz="3200" b="1" kern="1200" dirty="0">
                <a:solidFill>
                  <a:srgbClr val="44BAA9"/>
                </a:solidFill>
                <a:latin typeface="+mn-lt"/>
                <a:ea typeface="+mn-ea"/>
                <a:cs typeface="+mn-cs"/>
              </a:rPr>
              <a:t>Phase 3</a:t>
            </a:r>
          </a:p>
          <a:p>
            <a:r>
              <a:rPr lang="en-IE" sz="2000" kern="1200" dirty="0">
                <a:solidFill>
                  <a:srgbClr val="44BAA9"/>
                </a:solidFill>
                <a:latin typeface="+mn-lt"/>
                <a:ea typeface="+mn-ea"/>
                <a:cs typeface="+mn-cs"/>
              </a:rPr>
              <a:t>Recovery, Rebuild, Resilience</a:t>
            </a:r>
            <a:endParaRPr lang="en-IE" sz="2000" dirty="0">
              <a:solidFill>
                <a:srgbClr val="44BAA9"/>
              </a:solidFill>
            </a:endParaRPr>
          </a:p>
        </p:txBody>
      </p:sp>
      <p:sp>
        <p:nvSpPr>
          <p:cNvPr id="23" name="TextBox 22">
            <a:extLst>
              <a:ext uri="{FF2B5EF4-FFF2-40B4-BE49-F238E27FC236}">
                <a16:creationId xmlns:a16="http://schemas.microsoft.com/office/drawing/2014/main" id="{6AA5E8F5-E176-96D4-B34D-E2141E84EBA6}"/>
              </a:ext>
            </a:extLst>
          </p:cNvPr>
          <p:cNvSpPr txBox="1"/>
          <p:nvPr/>
        </p:nvSpPr>
        <p:spPr>
          <a:xfrm>
            <a:off x="5606580" y="821497"/>
            <a:ext cx="2238831" cy="1200329"/>
          </a:xfrm>
          <a:prstGeom prst="rect">
            <a:avLst/>
          </a:prstGeom>
          <a:noFill/>
        </p:spPr>
        <p:txBody>
          <a:bodyPr wrap="square" rtlCol="0">
            <a:spAutoFit/>
          </a:bodyPr>
          <a:lstStyle/>
          <a:p>
            <a:pPr algn="ctr"/>
            <a:r>
              <a:rPr lang="en-IE" dirty="0">
                <a:solidFill>
                  <a:srgbClr val="79527B"/>
                </a:solidFill>
              </a:rPr>
              <a:t>Set Up a Regional Public Private Partnership &amp; Crisis Management Team</a:t>
            </a:r>
          </a:p>
        </p:txBody>
      </p:sp>
      <p:sp>
        <p:nvSpPr>
          <p:cNvPr id="25" name="TextBox 24">
            <a:extLst>
              <a:ext uri="{FF2B5EF4-FFF2-40B4-BE49-F238E27FC236}">
                <a16:creationId xmlns:a16="http://schemas.microsoft.com/office/drawing/2014/main" id="{CE502EDD-988E-1B8E-D6B0-D0F35BBA060C}"/>
              </a:ext>
            </a:extLst>
          </p:cNvPr>
          <p:cNvSpPr txBox="1"/>
          <p:nvPr/>
        </p:nvSpPr>
        <p:spPr>
          <a:xfrm>
            <a:off x="2757709" y="3008200"/>
            <a:ext cx="2238124" cy="1200329"/>
          </a:xfrm>
          <a:prstGeom prst="rect">
            <a:avLst/>
          </a:prstGeom>
          <a:noFill/>
        </p:spPr>
        <p:txBody>
          <a:bodyPr wrap="square" rtlCol="0">
            <a:spAutoFit/>
          </a:bodyPr>
          <a:lstStyle/>
          <a:p>
            <a:pPr algn="ctr"/>
            <a:r>
              <a:rPr lang="en-IE" dirty="0">
                <a:solidFill>
                  <a:srgbClr val="F37C57"/>
                </a:solidFill>
              </a:rPr>
              <a:t>Develop a Regional Crisis Management Strategy </a:t>
            </a:r>
            <a:r>
              <a:rPr lang="en-IE" i="1" dirty="0">
                <a:solidFill>
                  <a:srgbClr val="F37C57"/>
                </a:solidFill>
              </a:rPr>
              <a:t>(Long Term Mitigation Planning)</a:t>
            </a:r>
          </a:p>
        </p:txBody>
      </p:sp>
      <p:sp>
        <p:nvSpPr>
          <p:cNvPr id="27" name="TextBox 26">
            <a:extLst>
              <a:ext uri="{FF2B5EF4-FFF2-40B4-BE49-F238E27FC236}">
                <a16:creationId xmlns:a16="http://schemas.microsoft.com/office/drawing/2014/main" id="{81623343-A1BD-B957-16FF-32FA43BBD2C9}"/>
              </a:ext>
            </a:extLst>
          </p:cNvPr>
          <p:cNvSpPr txBox="1"/>
          <p:nvPr/>
        </p:nvSpPr>
        <p:spPr>
          <a:xfrm>
            <a:off x="8509929" y="2985988"/>
            <a:ext cx="2307211" cy="1200329"/>
          </a:xfrm>
          <a:prstGeom prst="rect">
            <a:avLst/>
          </a:prstGeom>
          <a:noFill/>
        </p:spPr>
        <p:txBody>
          <a:bodyPr wrap="square" rtlCol="0">
            <a:spAutoFit/>
          </a:bodyPr>
          <a:lstStyle/>
          <a:p>
            <a:pPr algn="ctr"/>
            <a:r>
              <a:rPr lang="en-IE" dirty="0">
                <a:solidFill>
                  <a:srgbClr val="F37C57"/>
                </a:solidFill>
              </a:rPr>
              <a:t>Response Activation and Communication with Industry for Regional Collaboration</a:t>
            </a:r>
          </a:p>
        </p:txBody>
      </p:sp>
      <p:sp>
        <p:nvSpPr>
          <p:cNvPr id="34" name="TextBox 33">
            <a:extLst>
              <a:ext uri="{FF2B5EF4-FFF2-40B4-BE49-F238E27FC236}">
                <a16:creationId xmlns:a16="http://schemas.microsoft.com/office/drawing/2014/main" id="{E93438AD-EA15-CD96-A656-CE420AA275E8}"/>
              </a:ext>
            </a:extLst>
          </p:cNvPr>
          <p:cNvSpPr txBox="1"/>
          <p:nvPr/>
        </p:nvSpPr>
        <p:spPr>
          <a:xfrm>
            <a:off x="8456229" y="5231762"/>
            <a:ext cx="2414610" cy="1261884"/>
          </a:xfrm>
          <a:prstGeom prst="rect">
            <a:avLst/>
          </a:prstGeom>
          <a:noFill/>
        </p:spPr>
        <p:txBody>
          <a:bodyPr wrap="square" rtlCol="0">
            <a:spAutoFit/>
          </a:bodyPr>
          <a:lstStyle/>
          <a:p>
            <a:pPr algn="ctr"/>
            <a:r>
              <a:rPr lang="en-IE" sz="1900" dirty="0">
                <a:solidFill>
                  <a:srgbClr val="3AA091"/>
                </a:solidFill>
              </a:rPr>
              <a:t>Regional Recovery, Rebuilding &amp;  Resilience Towards a ‘New Norm’ Post Crisis</a:t>
            </a:r>
          </a:p>
        </p:txBody>
      </p:sp>
      <p:sp>
        <p:nvSpPr>
          <p:cNvPr id="37" name="TextBox 36">
            <a:extLst>
              <a:ext uri="{FF2B5EF4-FFF2-40B4-BE49-F238E27FC236}">
                <a16:creationId xmlns:a16="http://schemas.microsoft.com/office/drawing/2014/main" id="{53EC9D4B-4D3A-99C6-A294-D819C91601AE}"/>
              </a:ext>
            </a:extLst>
          </p:cNvPr>
          <p:cNvSpPr txBox="1"/>
          <p:nvPr/>
        </p:nvSpPr>
        <p:spPr>
          <a:xfrm>
            <a:off x="2696985" y="777931"/>
            <a:ext cx="2243609" cy="1200329"/>
          </a:xfrm>
          <a:prstGeom prst="rect">
            <a:avLst/>
          </a:prstGeom>
          <a:noFill/>
        </p:spPr>
        <p:txBody>
          <a:bodyPr wrap="square" rtlCol="0">
            <a:spAutoFit/>
          </a:bodyPr>
          <a:lstStyle/>
          <a:p>
            <a:pPr algn="ctr"/>
            <a:r>
              <a:rPr lang="en-IE" dirty="0">
                <a:solidFill>
                  <a:srgbClr val="79527B"/>
                </a:solidFill>
              </a:rPr>
              <a:t>Introduction to Regional Crisis Tourism Management &amp; Its Complexities</a:t>
            </a:r>
          </a:p>
        </p:txBody>
      </p:sp>
      <p:sp>
        <p:nvSpPr>
          <p:cNvPr id="39" name="TextBox 38">
            <a:extLst>
              <a:ext uri="{FF2B5EF4-FFF2-40B4-BE49-F238E27FC236}">
                <a16:creationId xmlns:a16="http://schemas.microsoft.com/office/drawing/2014/main" id="{91E70F61-2CF0-4673-9DDE-6DC54F2CEF2D}"/>
              </a:ext>
            </a:extLst>
          </p:cNvPr>
          <p:cNvSpPr txBox="1"/>
          <p:nvPr/>
        </p:nvSpPr>
        <p:spPr>
          <a:xfrm>
            <a:off x="5719842" y="3000513"/>
            <a:ext cx="2233365" cy="1200329"/>
          </a:xfrm>
          <a:prstGeom prst="rect">
            <a:avLst/>
          </a:prstGeom>
          <a:noFill/>
        </p:spPr>
        <p:txBody>
          <a:bodyPr wrap="square" rtlCol="0">
            <a:spAutoFit/>
          </a:bodyPr>
          <a:lstStyle/>
          <a:p>
            <a:pPr algn="ctr"/>
            <a:r>
              <a:rPr lang="en-IE" dirty="0">
                <a:solidFill>
                  <a:srgbClr val="F37C57"/>
                </a:solidFill>
              </a:rPr>
              <a:t>Develop a Regional Crisis Management Response Plan </a:t>
            </a:r>
            <a:r>
              <a:rPr lang="en-IE" i="1" dirty="0">
                <a:solidFill>
                  <a:srgbClr val="F37C57"/>
                </a:solidFill>
              </a:rPr>
              <a:t>(Short Term Response Plan)</a:t>
            </a:r>
          </a:p>
        </p:txBody>
      </p:sp>
      <p:sp>
        <p:nvSpPr>
          <p:cNvPr id="40" name="TextBox 39">
            <a:extLst>
              <a:ext uri="{FF2B5EF4-FFF2-40B4-BE49-F238E27FC236}">
                <a16:creationId xmlns:a16="http://schemas.microsoft.com/office/drawing/2014/main" id="{3F66F445-3B3D-4075-70A3-D553312FA5CF}"/>
              </a:ext>
            </a:extLst>
          </p:cNvPr>
          <p:cNvSpPr txBox="1"/>
          <p:nvPr/>
        </p:nvSpPr>
        <p:spPr>
          <a:xfrm>
            <a:off x="2696985" y="5331565"/>
            <a:ext cx="2329487" cy="1015663"/>
          </a:xfrm>
          <a:prstGeom prst="rect">
            <a:avLst/>
          </a:prstGeom>
          <a:noFill/>
        </p:spPr>
        <p:txBody>
          <a:bodyPr wrap="square" rtlCol="0">
            <a:spAutoFit/>
          </a:bodyPr>
          <a:lstStyle/>
          <a:p>
            <a:pPr algn="ctr"/>
            <a:r>
              <a:rPr lang="en-IE" sz="2000" dirty="0">
                <a:solidFill>
                  <a:srgbClr val="3AA091"/>
                </a:solidFill>
              </a:rPr>
              <a:t>Communication Strategy and Dealing with PR &amp; Media</a:t>
            </a:r>
          </a:p>
        </p:txBody>
      </p:sp>
      <p:sp>
        <p:nvSpPr>
          <p:cNvPr id="130" name="TextBox 129">
            <a:extLst>
              <a:ext uri="{FF2B5EF4-FFF2-40B4-BE49-F238E27FC236}">
                <a16:creationId xmlns:a16="http://schemas.microsoft.com/office/drawing/2014/main" id="{BC0C15CA-D8DF-5D50-B91F-31D6D4E2D48D}"/>
              </a:ext>
            </a:extLst>
          </p:cNvPr>
          <p:cNvSpPr txBox="1"/>
          <p:nvPr/>
        </p:nvSpPr>
        <p:spPr>
          <a:xfrm>
            <a:off x="3669414" y="351112"/>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1</a:t>
            </a:r>
            <a:endParaRPr lang="en-IE" b="1" dirty="0">
              <a:solidFill>
                <a:srgbClr val="79527B"/>
              </a:solidFill>
            </a:endParaRPr>
          </a:p>
        </p:txBody>
      </p:sp>
      <p:sp>
        <p:nvSpPr>
          <p:cNvPr id="131" name="TextBox 130">
            <a:extLst>
              <a:ext uri="{FF2B5EF4-FFF2-40B4-BE49-F238E27FC236}">
                <a16:creationId xmlns:a16="http://schemas.microsoft.com/office/drawing/2014/main" id="{B80D0131-7456-50AC-FC69-079E3D909A5F}"/>
              </a:ext>
            </a:extLst>
          </p:cNvPr>
          <p:cNvSpPr txBox="1"/>
          <p:nvPr/>
        </p:nvSpPr>
        <p:spPr>
          <a:xfrm>
            <a:off x="6453344" y="377865"/>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2</a:t>
            </a:r>
            <a:endParaRPr lang="en-IE" b="1" dirty="0">
              <a:solidFill>
                <a:srgbClr val="79527B"/>
              </a:solidFill>
            </a:endParaRPr>
          </a:p>
        </p:txBody>
      </p:sp>
      <p:sp>
        <p:nvSpPr>
          <p:cNvPr id="132" name="TextBox 131">
            <a:extLst>
              <a:ext uri="{FF2B5EF4-FFF2-40B4-BE49-F238E27FC236}">
                <a16:creationId xmlns:a16="http://schemas.microsoft.com/office/drawing/2014/main" id="{78C1540A-AE5C-E178-55A5-57DB0D29C5BF}"/>
              </a:ext>
            </a:extLst>
          </p:cNvPr>
          <p:cNvSpPr txBox="1"/>
          <p:nvPr/>
        </p:nvSpPr>
        <p:spPr>
          <a:xfrm>
            <a:off x="9391403" y="352064"/>
            <a:ext cx="1193749" cy="252773"/>
          </a:xfrm>
          <a:prstGeom prst="rect">
            <a:avLst/>
          </a:prstGeom>
          <a:noFill/>
        </p:spPr>
        <p:txBody>
          <a:bodyPr wrap="square" rtlCol="0" anchor="t">
            <a:spAutoFit/>
          </a:bodyPr>
          <a:lstStyle/>
          <a:p>
            <a:pPr algn="ctr">
              <a:lnSpc>
                <a:spcPts val="1020"/>
              </a:lnSpc>
            </a:pPr>
            <a:r>
              <a:rPr lang="en-IE" b="1" kern="1200" dirty="0">
                <a:solidFill>
                  <a:srgbClr val="79527B"/>
                </a:solidFill>
                <a:latin typeface="+mn-lt"/>
                <a:ea typeface="+mn-ea"/>
                <a:cs typeface="+mn-cs"/>
              </a:rPr>
              <a:t>Module 3</a:t>
            </a:r>
            <a:endParaRPr lang="en-IE" b="1" dirty="0">
              <a:solidFill>
                <a:srgbClr val="79527B"/>
              </a:solidFill>
            </a:endParaRPr>
          </a:p>
        </p:txBody>
      </p:sp>
      <p:sp>
        <p:nvSpPr>
          <p:cNvPr id="133" name="TextBox 132">
            <a:extLst>
              <a:ext uri="{FF2B5EF4-FFF2-40B4-BE49-F238E27FC236}">
                <a16:creationId xmlns:a16="http://schemas.microsoft.com/office/drawing/2014/main" id="{7A837965-7EC6-3618-5E68-8355523C4EBA}"/>
              </a:ext>
            </a:extLst>
          </p:cNvPr>
          <p:cNvSpPr txBox="1"/>
          <p:nvPr/>
        </p:nvSpPr>
        <p:spPr>
          <a:xfrm>
            <a:off x="3652173" y="2625371"/>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4</a:t>
            </a:r>
            <a:endParaRPr lang="en-IE" b="1" dirty="0">
              <a:solidFill>
                <a:srgbClr val="F27954"/>
              </a:solidFill>
            </a:endParaRPr>
          </a:p>
        </p:txBody>
      </p:sp>
      <p:sp>
        <p:nvSpPr>
          <p:cNvPr id="134" name="TextBox 133">
            <a:extLst>
              <a:ext uri="{FF2B5EF4-FFF2-40B4-BE49-F238E27FC236}">
                <a16:creationId xmlns:a16="http://schemas.microsoft.com/office/drawing/2014/main" id="{BB5F536D-24E2-C838-495B-0CB27BA0351C}"/>
              </a:ext>
            </a:extLst>
          </p:cNvPr>
          <p:cNvSpPr txBox="1"/>
          <p:nvPr/>
        </p:nvSpPr>
        <p:spPr>
          <a:xfrm>
            <a:off x="6491070" y="2609242"/>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5</a:t>
            </a:r>
            <a:endParaRPr lang="en-IE" b="1" dirty="0">
              <a:solidFill>
                <a:srgbClr val="F27954"/>
              </a:solidFill>
            </a:endParaRPr>
          </a:p>
        </p:txBody>
      </p:sp>
      <p:sp>
        <p:nvSpPr>
          <p:cNvPr id="135" name="TextBox 134">
            <a:extLst>
              <a:ext uri="{FF2B5EF4-FFF2-40B4-BE49-F238E27FC236}">
                <a16:creationId xmlns:a16="http://schemas.microsoft.com/office/drawing/2014/main" id="{5A43CFD7-4DD3-5ECB-4984-BABBB48AAE2F}"/>
              </a:ext>
            </a:extLst>
          </p:cNvPr>
          <p:cNvSpPr txBox="1"/>
          <p:nvPr/>
        </p:nvSpPr>
        <p:spPr>
          <a:xfrm>
            <a:off x="9318312" y="2615458"/>
            <a:ext cx="1193749" cy="252773"/>
          </a:xfrm>
          <a:prstGeom prst="rect">
            <a:avLst/>
          </a:prstGeom>
          <a:noFill/>
        </p:spPr>
        <p:txBody>
          <a:bodyPr wrap="square" rtlCol="0" anchor="t">
            <a:spAutoFit/>
          </a:bodyPr>
          <a:lstStyle/>
          <a:p>
            <a:pPr algn="ctr">
              <a:lnSpc>
                <a:spcPts val="1020"/>
              </a:lnSpc>
            </a:pPr>
            <a:r>
              <a:rPr lang="en-IE" b="1" kern="1200" dirty="0">
                <a:solidFill>
                  <a:srgbClr val="F27954"/>
                </a:solidFill>
                <a:latin typeface="+mn-lt"/>
                <a:ea typeface="+mn-ea"/>
                <a:cs typeface="+mn-cs"/>
              </a:rPr>
              <a:t>Module 6</a:t>
            </a:r>
            <a:endParaRPr lang="en-IE" b="1" dirty="0">
              <a:solidFill>
                <a:srgbClr val="F27954"/>
              </a:solidFill>
            </a:endParaRPr>
          </a:p>
        </p:txBody>
      </p:sp>
      <p:sp>
        <p:nvSpPr>
          <p:cNvPr id="136" name="TextBox 135">
            <a:extLst>
              <a:ext uri="{FF2B5EF4-FFF2-40B4-BE49-F238E27FC236}">
                <a16:creationId xmlns:a16="http://schemas.microsoft.com/office/drawing/2014/main" id="{60AB4A7A-E634-0066-C66C-785D4810091F}"/>
              </a:ext>
            </a:extLst>
          </p:cNvPr>
          <p:cNvSpPr txBox="1"/>
          <p:nvPr/>
        </p:nvSpPr>
        <p:spPr>
          <a:xfrm>
            <a:off x="3570360" y="4830332"/>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7</a:t>
            </a:r>
            <a:endParaRPr lang="en-IE" b="1" dirty="0">
              <a:solidFill>
                <a:srgbClr val="44BAA9"/>
              </a:solidFill>
            </a:endParaRPr>
          </a:p>
        </p:txBody>
      </p:sp>
      <p:sp>
        <p:nvSpPr>
          <p:cNvPr id="137" name="TextBox 136">
            <a:extLst>
              <a:ext uri="{FF2B5EF4-FFF2-40B4-BE49-F238E27FC236}">
                <a16:creationId xmlns:a16="http://schemas.microsoft.com/office/drawing/2014/main" id="{0AD0D61D-3E41-8C46-B66A-5F2474B6D43C}"/>
              </a:ext>
            </a:extLst>
          </p:cNvPr>
          <p:cNvSpPr txBox="1"/>
          <p:nvPr/>
        </p:nvSpPr>
        <p:spPr>
          <a:xfrm>
            <a:off x="5568959" y="5366361"/>
            <a:ext cx="2400001" cy="1015663"/>
          </a:xfrm>
          <a:prstGeom prst="rect">
            <a:avLst/>
          </a:prstGeom>
          <a:noFill/>
        </p:spPr>
        <p:txBody>
          <a:bodyPr wrap="square" rtlCol="0">
            <a:spAutoFit/>
          </a:bodyPr>
          <a:lstStyle/>
          <a:p>
            <a:pPr algn="ctr"/>
            <a:r>
              <a:rPr lang="en-IE" sz="2000" dirty="0">
                <a:solidFill>
                  <a:srgbClr val="3AA091"/>
                </a:solidFill>
              </a:rPr>
              <a:t>Strategic Regional Crisis Response and Recovery Marketing</a:t>
            </a:r>
          </a:p>
        </p:txBody>
      </p:sp>
      <p:sp>
        <p:nvSpPr>
          <p:cNvPr id="138" name="TextBox 137">
            <a:extLst>
              <a:ext uri="{FF2B5EF4-FFF2-40B4-BE49-F238E27FC236}">
                <a16:creationId xmlns:a16="http://schemas.microsoft.com/office/drawing/2014/main" id="{E3FC64FD-D8AB-DB46-B5C3-BD64E4235762}"/>
              </a:ext>
            </a:extLst>
          </p:cNvPr>
          <p:cNvSpPr txBox="1"/>
          <p:nvPr/>
        </p:nvSpPr>
        <p:spPr>
          <a:xfrm>
            <a:off x="6453344" y="4857275"/>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8</a:t>
            </a:r>
            <a:endParaRPr lang="en-IE" b="1" dirty="0">
              <a:solidFill>
                <a:srgbClr val="44BAA9"/>
              </a:solidFill>
            </a:endParaRPr>
          </a:p>
        </p:txBody>
      </p:sp>
      <p:sp>
        <p:nvSpPr>
          <p:cNvPr id="139" name="TextBox 138">
            <a:extLst>
              <a:ext uri="{FF2B5EF4-FFF2-40B4-BE49-F238E27FC236}">
                <a16:creationId xmlns:a16="http://schemas.microsoft.com/office/drawing/2014/main" id="{FE568FEB-17D4-1F0E-936F-5A38CB7EF77F}"/>
              </a:ext>
            </a:extLst>
          </p:cNvPr>
          <p:cNvSpPr txBox="1"/>
          <p:nvPr/>
        </p:nvSpPr>
        <p:spPr>
          <a:xfrm>
            <a:off x="9360735" y="4839123"/>
            <a:ext cx="1193749" cy="252773"/>
          </a:xfrm>
          <a:prstGeom prst="rect">
            <a:avLst/>
          </a:prstGeom>
          <a:noFill/>
        </p:spPr>
        <p:txBody>
          <a:bodyPr wrap="square" rtlCol="0" anchor="t">
            <a:spAutoFit/>
          </a:bodyPr>
          <a:lstStyle/>
          <a:p>
            <a:pPr algn="ctr">
              <a:lnSpc>
                <a:spcPts val="1020"/>
              </a:lnSpc>
            </a:pPr>
            <a:r>
              <a:rPr lang="en-IE" b="1" kern="1200" dirty="0">
                <a:solidFill>
                  <a:srgbClr val="44BAA9"/>
                </a:solidFill>
                <a:latin typeface="+mn-lt"/>
                <a:ea typeface="+mn-ea"/>
                <a:cs typeface="+mn-cs"/>
              </a:rPr>
              <a:t>Module 9</a:t>
            </a:r>
            <a:endParaRPr lang="en-IE" b="1" dirty="0">
              <a:solidFill>
                <a:srgbClr val="44BAA9"/>
              </a:solidFill>
            </a:endParaRPr>
          </a:p>
        </p:txBody>
      </p:sp>
    </p:spTree>
    <p:extLst>
      <p:ext uri="{BB962C8B-B14F-4D97-AF65-F5344CB8AC3E}">
        <p14:creationId xmlns:p14="http://schemas.microsoft.com/office/powerpoint/2010/main" val="332753527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D10178-AB95-162C-DD2D-B7F762E5CEB4}"/>
              </a:ext>
            </a:extLst>
          </p:cNvPr>
          <p:cNvSpPr/>
          <p:nvPr/>
        </p:nvSpPr>
        <p:spPr>
          <a:xfrm>
            <a:off x="0" y="2532130"/>
            <a:ext cx="12192000" cy="3295650"/>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ext Placeholder 6">
            <a:extLst>
              <a:ext uri="{FF2B5EF4-FFF2-40B4-BE49-F238E27FC236}">
                <a16:creationId xmlns:a16="http://schemas.microsoft.com/office/drawing/2014/main" id="{CCE4A1B6-F443-DED6-D74A-018D4AC63695}"/>
              </a:ext>
            </a:extLst>
          </p:cNvPr>
          <p:cNvSpPr>
            <a:spLocks noGrp="1"/>
          </p:cNvSpPr>
          <p:nvPr>
            <p:ph type="body" sz="quarter" idx="25"/>
          </p:nvPr>
        </p:nvSpPr>
        <p:spPr/>
        <p:txBody>
          <a:bodyPr>
            <a:normAutofit/>
          </a:bodyPr>
          <a:lstStyle/>
          <a:p>
            <a:r>
              <a:rPr lang="en-IE" sz="1800" dirty="0">
                <a:hlinkClick r:id="rId2">
                  <a:extLst>
                    <a:ext uri="{A12FA001-AC4F-418D-AE19-62706E023703}">
                      <ahyp:hlinkClr xmlns:ahyp="http://schemas.microsoft.com/office/drawing/2018/hyperlinkcolor" val="tx"/>
                    </a:ext>
                  </a:extLst>
                </a:hlinkClick>
              </a:rPr>
              <a:t>https://www.tourismrecovery.eu/</a:t>
            </a:r>
            <a:r>
              <a:rPr lang="en-IE" sz="1800" dirty="0"/>
              <a:t> </a:t>
            </a:r>
          </a:p>
        </p:txBody>
      </p:sp>
      <p:sp>
        <p:nvSpPr>
          <p:cNvPr id="8" name="Text Placeholder 7">
            <a:extLst>
              <a:ext uri="{FF2B5EF4-FFF2-40B4-BE49-F238E27FC236}">
                <a16:creationId xmlns:a16="http://schemas.microsoft.com/office/drawing/2014/main" id="{0C613482-A161-2C8E-DD6C-02BEFDC73BD9}"/>
              </a:ext>
            </a:extLst>
          </p:cNvPr>
          <p:cNvSpPr>
            <a:spLocks noGrp="1"/>
          </p:cNvSpPr>
          <p:nvPr>
            <p:ph type="body" sz="quarter" idx="26"/>
          </p:nvPr>
        </p:nvSpPr>
        <p:spPr>
          <a:xfrm>
            <a:off x="7794217" y="4515939"/>
            <a:ext cx="4075054" cy="361924"/>
          </a:xfrm>
        </p:spPr>
        <p:txBody>
          <a:bodyPr>
            <a:normAutofit fontScale="92500"/>
          </a:bodyPr>
          <a:lstStyle/>
          <a:p>
            <a:r>
              <a:rPr lang="en-IE" sz="1800" dirty="0">
                <a:hlinkClick r:id="rId3">
                  <a:extLst>
                    <a:ext uri="{A12FA001-AC4F-418D-AE19-62706E023703}">
                      <ahyp:hlinkClr xmlns:ahyp="http://schemas.microsoft.com/office/drawing/2018/hyperlinkcolor" val="tx"/>
                    </a:ext>
                  </a:extLst>
                </a:hlinkClick>
              </a:rPr>
              <a:t>Momentum, Ireland Developer of Modules</a:t>
            </a:r>
            <a:endParaRPr lang="en-IE" sz="1800" dirty="0"/>
          </a:p>
        </p:txBody>
      </p:sp>
      <p:sp>
        <p:nvSpPr>
          <p:cNvPr id="9" name="Text Placeholder 8">
            <a:extLst>
              <a:ext uri="{FF2B5EF4-FFF2-40B4-BE49-F238E27FC236}">
                <a16:creationId xmlns:a16="http://schemas.microsoft.com/office/drawing/2014/main" id="{4D062689-03B7-BB17-4495-47C4BEC254C8}"/>
              </a:ext>
            </a:extLst>
          </p:cNvPr>
          <p:cNvSpPr>
            <a:spLocks noGrp="1"/>
          </p:cNvSpPr>
          <p:nvPr>
            <p:ph type="body" sz="quarter" idx="27"/>
          </p:nvPr>
        </p:nvSpPr>
        <p:spPr>
          <a:xfrm>
            <a:off x="7794217" y="3887349"/>
            <a:ext cx="3770253" cy="361924"/>
          </a:xfrm>
        </p:spPr>
        <p:txBody>
          <a:bodyPr>
            <a:noAutofit/>
          </a:bodyPr>
          <a:lstStyle/>
          <a:p>
            <a:r>
              <a:rPr lang="en-IE" sz="1800" dirty="0">
                <a:hlinkClick r:id="rId4">
                  <a:extLst>
                    <a:ext uri="{A12FA001-AC4F-418D-AE19-62706E023703}">
                      <ahyp:hlinkClr xmlns:ahyp="http://schemas.microsoft.com/office/drawing/2018/hyperlinkcolor" val="tx"/>
                    </a:ext>
                  </a:extLst>
                </a:hlinkClick>
              </a:rPr>
              <a:t>Facebook</a:t>
            </a:r>
            <a:endParaRPr lang="en-IE" sz="1800" dirty="0"/>
          </a:p>
        </p:txBody>
      </p:sp>
      <p:sp>
        <p:nvSpPr>
          <p:cNvPr id="6" name="Text Placeholder 5">
            <a:extLst>
              <a:ext uri="{FF2B5EF4-FFF2-40B4-BE49-F238E27FC236}">
                <a16:creationId xmlns:a16="http://schemas.microsoft.com/office/drawing/2014/main" id="{9159A0B4-A859-9A15-781A-D7EA204C648F}"/>
              </a:ext>
            </a:extLst>
          </p:cNvPr>
          <p:cNvSpPr>
            <a:spLocks noGrp="1"/>
          </p:cNvSpPr>
          <p:nvPr>
            <p:ph type="body" sz="quarter" idx="20"/>
          </p:nvPr>
        </p:nvSpPr>
        <p:spPr>
          <a:xfrm>
            <a:off x="319961" y="2543175"/>
            <a:ext cx="6968720" cy="3415401"/>
          </a:xfrm>
        </p:spPr>
        <p:txBody>
          <a:bodyPr>
            <a:normAutofit fontScale="25000" lnSpcReduction="20000"/>
          </a:bodyPr>
          <a:lstStyle/>
          <a:p>
            <a:pPr>
              <a:lnSpc>
                <a:spcPct val="120000"/>
              </a:lnSpc>
              <a:spcBef>
                <a:spcPts val="0"/>
              </a:spcBef>
            </a:pPr>
            <a:r>
              <a:rPr lang="en-IE" sz="11000" b="1" dirty="0"/>
              <a:t>Well Done!</a:t>
            </a:r>
          </a:p>
          <a:p>
            <a:pPr>
              <a:lnSpc>
                <a:spcPct val="120000"/>
              </a:lnSpc>
              <a:spcBef>
                <a:spcPts val="0"/>
              </a:spcBef>
            </a:pPr>
            <a:r>
              <a:rPr lang="en-IE" sz="8800" dirty="0"/>
              <a:t>You Have Finished </a:t>
            </a:r>
          </a:p>
          <a:p>
            <a:pPr>
              <a:lnSpc>
                <a:spcPct val="120000"/>
              </a:lnSpc>
              <a:spcBef>
                <a:spcPts val="0"/>
              </a:spcBef>
            </a:pPr>
            <a:r>
              <a:rPr lang="en-IE" sz="8800" b="1" dirty="0"/>
              <a:t>Module 3 </a:t>
            </a:r>
            <a:r>
              <a:rPr lang="en-IE" sz="8800" dirty="0"/>
              <a:t>(Part 2) Conducting a Regional SWOT Analysis and Regional Crisis Audit</a:t>
            </a:r>
          </a:p>
          <a:p>
            <a:pPr>
              <a:lnSpc>
                <a:spcPct val="120000"/>
              </a:lnSpc>
              <a:spcBef>
                <a:spcPts val="0"/>
              </a:spcBef>
            </a:pPr>
            <a:r>
              <a:rPr lang="en-IE" sz="8800" dirty="0"/>
              <a:t> </a:t>
            </a:r>
          </a:p>
          <a:p>
            <a:pPr>
              <a:lnSpc>
                <a:spcPct val="120000"/>
              </a:lnSpc>
              <a:spcBef>
                <a:spcPts val="0"/>
              </a:spcBef>
            </a:pPr>
            <a:r>
              <a:rPr lang="en-IE" sz="8800" dirty="0"/>
              <a:t>Now Get Ready for </a:t>
            </a:r>
          </a:p>
          <a:p>
            <a:pPr>
              <a:lnSpc>
                <a:spcPct val="120000"/>
              </a:lnSpc>
              <a:spcBef>
                <a:spcPts val="0"/>
              </a:spcBef>
            </a:pPr>
            <a:r>
              <a:rPr lang="en-IE" sz="8800" b="1" dirty="0"/>
              <a:t>Module 4 </a:t>
            </a:r>
            <a:r>
              <a:rPr lang="en-IE" sz="8800" dirty="0"/>
              <a:t>- Regional Crisis Management Strategy (Prepare &amp; Mitigate Long-term)</a:t>
            </a:r>
          </a:p>
          <a:p>
            <a:pPr>
              <a:lnSpc>
                <a:spcPct val="120000"/>
              </a:lnSpc>
              <a:spcBef>
                <a:spcPts val="0"/>
              </a:spcBef>
            </a:pPr>
            <a:endParaRPr lang="en-IE" sz="7400" dirty="0"/>
          </a:p>
          <a:p>
            <a:pPr>
              <a:lnSpc>
                <a:spcPct val="120000"/>
              </a:lnSpc>
              <a:spcBef>
                <a:spcPts val="0"/>
              </a:spcBef>
            </a:pPr>
            <a:endParaRPr lang="en-IE" sz="7400" dirty="0"/>
          </a:p>
        </p:txBody>
      </p:sp>
      <p:pic>
        <p:nvPicPr>
          <p:cNvPr id="1028" name="Picture 4" descr="Well Done Images – Browse 33,622 Stock Photos, Vectors, and Video | Adobe  Stock">
            <a:extLst>
              <a:ext uri="{FF2B5EF4-FFF2-40B4-BE49-F238E27FC236}">
                <a16:creationId xmlns:a16="http://schemas.microsoft.com/office/drawing/2014/main" id="{4A6B94AD-A64C-D4C6-0DFD-2B159C251DF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656729" y="9430"/>
            <a:ext cx="3594847" cy="25227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A923C34-F7D7-60C2-F31E-2B64BAD784E8}"/>
              </a:ext>
            </a:extLst>
          </p:cNvPr>
          <p:cNvSpPr/>
          <p:nvPr/>
        </p:nvSpPr>
        <p:spPr>
          <a:xfrm>
            <a:off x="701913" y="5958576"/>
            <a:ext cx="6589536" cy="6001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 European Commission supports the production of this publication and </a:t>
            </a:r>
            <a:r>
              <a:rPr lang="en-IE"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does not constitute an endorsement of the contents which reflects the views only of the authors, and the Commission cannot be held responsible for any use which may be of the information contained </a:t>
            </a:r>
            <a:r>
              <a:rPr lang="en-US" sz="1100" dirty="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therein </a:t>
            </a:r>
            <a:r>
              <a:rPr lang="en-IE" sz="1100">
                <a:solidFill>
                  <a:srgbClr val="4D4D4D"/>
                </a:solidFill>
                <a:effectLst/>
                <a:latin typeface="Calibri" panose="020F0502020204030204" pitchFamily="34" charset="0"/>
                <a:ea typeface="Times New Roman" panose="02020603050405020304" pitchFamily="18" charset="0"/>
                <a:cs typeface="Times New Roman" panose="02020603050405020304" pitchFamily="18" charset="0"/>
              </a:rPr>
              <a:t>2020-1-UK01-KA203-079083</a:t>
            </a:r>
            <a:endParaRPr lang="en-IE" sz="1100" dirty="0">
              <a:solidFill>
                <a:srgbClr val="4D4D4D"/>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833645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0C5B38-3A04-79E0-342F-AA4814124FE5}"/>
              </a:ext>
            </a:extLst>
          </p:cNvPr>
          <p:cNvSpPr/>
          <p:nvPr/>
        </p:nvSpPr>
        <p:spPr>
          <a:xfrm>
            <a:off x="6096605" y="0"/>
            <a:ext cx="6096001" cy="822373"/>
          </a:xfrm>
          <a:prstGeom prst="rect">
            <a:avLst/>
          </a:prstGeom>
          <a:solidFill>
            <a:srgbClr val="7A547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Text Placeholder 3">
            <a:extLst>
              <a:ext uri="{FF2B5EF4-FFF2-40B4-BE49-F238E27FC236}">
                <a16:creationId xmlns:a16="http://schemas.microsoft.com/office/drawing/2014/main" id="{87674076-4EDB-05F8-C565-92DF227376AE}"/>
              </a:ext>
            </a:extLst>
          </p:cNvPr>
          <p:cNvSpPr>
            <a:spLocks noGrp="1"/>
          </p:cNvSpPr>
          <p:nvPr>
            <p:ph type="body" sz="quarter" idx="15"/>
          </p:nvPr>
        </p:nvSpPr>
        <p:spPr/>
        <p:txBody>
          <a:bodyPr/>
          <a:lstStyle/>
          <a:p>
            <a:r>
              <a:rPr lang="en-IE" sz="2400" b="1" dirty="0"/>
              <a:t>2</a:t>
            </a:r>
          </a:p>
        </p:txBody>
      </p:sp>
      <p:sp>
        <p:nvSpPr>
          <p:cNvPr id="8" name="Text Placeholder 7">
            <a:extLst>
              <a:ext uri="{FF2B5EF4-FFF2-40B4-BE49-F238E27FC236}">
                <a16:creationId xmlns:a16="http://schemas.microsoft.com/office/drawing/2014/main" id="{99EA1760-7B66-AEF3-CA31-7887A3BB5EC6}"/>
              </a:ext>
            </a:extLst>
          </p:cNvPr>
          <p:cNvSpPr>
            <a:spLocks noGrp="1"/>
          </p:cNvSpPr>
          <p:nvPr>
            <p:ph type="body" sz="quarter" idx="20"/>
          </p:nvPr>
        </p:nvSpPr>
        <p:spPr>
          <a:xfrm>
            <a:off x="7497213" y="970010"/>
            <a:ext cx="4694787" cy="822373"/>
          </a:xfrm>
        </p:spPr>
        <p:txBody>
          <a:bodyPr/>
          <a:lstStyle/>
          <a:p>
            <a:pPr>
              <a:lnSpc>
                <a:spcPct val="100000"/>
              </a:lnSpc>
              <a:spcBef>
                <a:spcPts val="0"/>
              </a:spcBef>
            </a:pPr>
            <a:r>
              <a:rPr lang="en-IE" sz="2000" b="1" dirty="0"/>
              <a:t>How to Conduct a Regional SWOT Analysis</a:t>
            </a:r>
          </a:p>
        </p:txBody>
      </p:sp>
      <p:sp>
        <p:nvSpPr>
          <p:cNvPr id="10" name="Text Placeholder 9">
            <a:extLst>
              <a:ext uri="{FF2B5EF4-FFF2-40B4-BE49-F238E27FC236}">
                <a16:creationId xmlns:a16="http://schemas.microsoft.com/office/drawing/2014/main" id="{978EE96B-B2C0-2891-EB92-0E4281960F57}"/>
              </a:ext>
            </a:extLst>
          </p:cNvPr>
          <p:cNvSpPr>
            <a:spLocks noGrp="1"/>
          </p:cNvSpPr>
          <p:nvPr>
            <p:ph type="body" sz="quarter" idx="4294967295"/>
          </p:nvPr>
        </p:nvSpPr>
        <p:spPr>
          <a:xfrm>
            <a:off x="7497213" y="2194204"/>
            <a:ext cx="4465067" cy="3015971"/>
          </a:xfrm>
        </p:spPr>
        <p:txBody>
          <a:bodyPr>
            <a:normAutofit/>
          </a:bodyPr>
          <a:lstStyle/>
          <a:p>
            <a:pPr marL="0" indent="0">
              <a:lnSpc>
                <a:spcPct val="100000"/>
              </a:lnSpc>
              <a:spcBef>
                <a:spcPts val="0"/>
              </a:spcBef>
              <a:buNone/>
            </a:pPr>
            <a:r>
              <a:rPr lang="en-IE" sz="2000" b="1" dirty="0">
                <a:solidFill>
                  <a:srgbClr val="595A59"/>
                </a:solidFill>
              </a:rPr>
              <a:t>How to Conduct a Regional Crisis Audit</a:t>
            </a:r>
          </a:p>
          <a:p>
            <a:pPr marL="0" indent="0">
              <a:lnSpc>
                <a:spcPct val="100000"/>
              </a:lnSpc>
              <a:spcBef>
                <a:spcPts val="0"/>
              </a:spcBef>
              <a:buNone/>
            </a:pPr>
            <a:r>
              <a:rPr lang="en-IE" sz="1800" i="1" dirty="0">
                <a:solidFill>
                  <a:srgbClr val="4D4D4D"/>
                </a:solidFill>
              </a:rPr>
              <a:t>Covering Crisis Stages; Preparation, Mitigation, Response, and Recovery</a:t>
            </a:r>
          </a:p>
          <a:p>
            <a:pPr marL="0" indent="0">
              <a:lnSpc>
                <a:spcPct val="100000"/>
              </a:lnSpc>
              <a:spcBef>
                <a:spcPts val="0"/>
              </a:spcBef>
              <a:buNone/>
            </a:pPr>
            <a:endParaRPr lang="en-IE" sz="1800" i="1" dirty="0">
              <a:solidFill>
                <a:srgbClr val="4D4D4D"/>
              </a:solidFill>
            </a:endParaRPr>
          </a:p>
          <a:p>
            <a:pPr>
              <a:lnSpc>
                <a:spcPct val="100000"/>
              </a:lnSpc>
              <a:spcBef>
                <a:spcPts val="0"/>
              </a:spcBef>
            </a:pPr>
            <a:r>
              <a:rPr lang="en-IE" sz="1800" i="1" dirty="0">
                <a:solidFill>
                  <a:srgbClr val="4D4D4D"/>
                </a:solidFill>
              </a:rPr>
              <a:t>With Sample Audit Exercise in Preparation and Mitigation Stages</a:t>
            </a:r>
          </a:p>
          <a:p>
            <a:pPr>
              <a:lnSpc>
                <a:spcPct val="100000"/>
              </a:lnSpc>
              <a:spcBef>
                <a:spcPts val="0"/>
              </a:spcBef>
            </a:pPr>
            <a:r>
              <a:rPr lang="en-IE" sz="1800" i="1" dirty="0">
                <a:solidFill>
                  <a:srgbClr val="4D4D4D"/>
                </a:solidFill>
              </a:rPr>
              <a:t>Sample Audit Exercise in the Response and Recovery Stages</a:t>
            </a:r>
          </a:p>
          <a:p>
            <a:pPr>
              <a:lnSpc>
                <a:spcPct val="100000"/>
              </a:lnSpc>
              <a:spcBef>
                <a:spcPts val="0"/>
              </a:spcBef>
            </a:pPr>
            <a:endParaRPr lang="en-IE" sz="2000" dirty="0"/>
          </a:p>
        </p:txBody>
      </p:sp>
      <p:sp>
        <p:nvSpPr>
          <p:cNvPr id="6" name="Text Placeholder 5">
            <a:extLst>
              <a:ext uri="{FF2B5EF4-FFF2-40B4-BE49-F238E27FC236}">
                <a16:creationId xmlns:a16="http://schemas.microsoft.com/office/drawing/2014/main" id="{8F2E9FD1-0F11-D5F4-8BA7-544EB47F64BA}"/>
              </a:ext>
            </a:extLst>
          </p:cNvPr>
          <p:cNvSpPr>
            <a:spLocks noGrp="1"/>
          </p:cNvSpPr>
          <p:nvPr>
            <p:ph type="body" sz="quarter" idx="18"/>
          </p:nvPr>
        </p:nvSpPr>
        <p:spPr>
          <a:xfrm>
            <a:off x="1262345" y="1754785"/>
            <a:ext cx="4746014" cy="5065617"/>
          </a:xfrm>
        </p:spPr>
        <p:txBody>
          <a:bodyPr>
            <a:normAutofit fontScale="85000" lnSpcReduction="20000"/>
          </a:bodyPr>
          <a:lstStyle/>
          <a:p>
            <a:pPr marL="0" indent="0">
              <a:lnSpc>
                <a:spcPct val="120000"/>
              </a:lnSpc>
              <a:spcBef>
                <a:spcPts val="0"/>
              </a:spcBef>
            </a:pPr>
            <a:r>
              <a:rPr lang="en-GB" sz="2000" dirty="0"/>
              <a:t>It is important that regions also assess and </a:t>
            </a:r>
            <a:r>
              <a:rPr lang="en-GB" sz="2000" dirty="0" err="1"/>
              <a:t>analyze</a:t>
            </a:r>
            <a:r>
              <a:rPr lang="en-GB" sz="2000" dirty="0"/>
              <a:t> all potential strengths, weaknesses, opportunities, and threats most likely to affect or enhance the region. The Regional Crisis Audit assists regions to determine what resources they have and doesn’t have and need to have to implement the priorities identified in the SWOT Analysis and Regional Crisis Assessment. Regions can then prioritize the time and resources that are needed to be allocated towards planning for and managing each risk should it occur. The final Audit exercise goes into much more detail covering the how what, who, and when. It helps the region make informed decisions and finalize priorities to support the Crisis Management Strategy and Crisis Management Response Plan. This is not a one-off series of exercises, they should be conducted regularly and updated so that the region stays on top of its crisis management capability.</a:t>
            </a:r>
          </a:p>
          <a:p>
            <a:pPr marL="0" indent="0">
              <a:lnSpc>
                <a:spcPct val="120000"/>
              </a:lnSpc>
              <a:spcBef>
                <a:spcPts val="0"/>
              </a:spcBef>
            </a:pPr>
            <a:endParaRPr lang="en-GB" sz="2000" dirty="0"/>
          </a:p>
          <a:p>
            <a:pPr marL="0" indent="0">
              <a:lnSpc>
                <a:spcPct val="100000"/>
              </a:lnSpc>
              <a:spcBef>
                <a:spcPts val="0"/>
              </a:spcBef>
            </a:pPr>
            <a:endParaRPr lang="en-IE" sz="2000" dirty="0"/>
          </a:p>
        </p:txBody>
      </p:sp>
      <p:sp>
        <p:nvSpPr>
          <p:cNvPr id="5" name="Text Placeholder 4">
            <a:extLst>
              <a:ext uri="{FF2B5EF4-FFF2-40B4-BE49-F238E27FC236}">
                <a16:creationId xmlns:a16="http://schemas.microsoft.com/office/drawing/2014/main" id="{C15AF00C-A19E-6EB0-8FE5-5DAAD3B7E96D}"/>
              </a:ext>
            </a:extLst>
          </p:cNvPr>
          <p:cNvSpPr>
            <a:spLocks noGrp="1"/>
          </p:cNvSpPr>
          <p:nvPr>
            <p:ph type="body" sz="quarter" idx="16"/>
          </p:nvPr>
        </p:nvSpPr>
        <p:spPr>
          <a:xfrm>
            <a:off x="1295400" y="191861"/>
            <a:ext cx="4800599" cy="603631"/>
          </a:xfrm>
        </p:spPr>
        <p:txBody>
          <a:bodyPr>
            <a:normAutofit/>
          </a:bodyPr>
          <a:lstStyle/>
          <a:p>
            <a:pPr algn="ctr"/>
            <a:r>
              <a:rPr lang="en-IE" sz="3200" b="1" dirty="0"/>
              <a:t>Table of Contents</a:t>
            </a:r>
            <a:endParaRPr lang="en-IE" sz="3200" dirty="0"/>
          </a:p>
        </p:txBody>
      </p:sp>
      <p:sp>
        <p:nvSpPr>
          <p:cNvPr id="2" name="Text Placeholder 3">
            <a:extLst>
              <a:ext uri="{FF2B5EF4-FFF2-40B4-BE49-F238E27FC236}">
                <a16:creationId xmlns:a16="http://schemas.microsoft.com/office/drawing/2014/main" id="{697081DD-F0EA-CAC1-3F90-4BE0FB908626}"/>
              </a:ext>
            </a:extLst>
          </p:cNvPr>
          <p:cNvSpPr txBox="1">
            <a:spLocks/>
          </p:cNvSpPr>
          <p:nvPr/>
        </p:nvSpPr>
        <p:spPr>
          <a:xfrm>
            <a:off x="6758197" y="2115955"/>
            <a:ext cx="511077" cy="635000"/>
          </a:xfrm>
          <a:prstGeom prst="rect">
            <a:avLst/>
          </a:prstGeom>
          <a:noFill/>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800" b="0" kern="1200" baseline="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400" b="1" dirty="0"/>
              <a:t>3</a:t>
            </a:r>
          </a:p>
        </p:txBody>
      </p:sp>
      <p:sp>
        <p:nvSpPr>
          <p:cNvPr id="15" name="Text Placeholder 3">
            <a:extLst>
              <a:ext uri="{FF2B5EF4-FFF2-40B4-BE49-F238E27FC236}">
                <a16:creationId xmlns:a16="http://schemas.microsoft.com/office/drawing/2014/main" id="{977E095A-2B7B-6302-5BDF-0CAD38931053}"/>
              </a:ext>
            </a:extLst>
          </p:cNvPr>
          <p:cNvSpPr txBox="1">
            <a:spLocks/>
          </p:cNvSpPr>
          <p:nvPr/>
        </p:nvSpPr>
        <p:spPr>
          <a:xfrm>
            <a:off x="1009893" y="668257"/>
            <a:ext cx="4746014" cy="36193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spcBef>
                <a:spcPts val="0"/>
              </a:spcBef>
            </a:pPr>
            <a:r>
              <a:rPr lang="en-IE" sz="2400" b="1" dirty="0"/>
              <a:t>Module 3 (Part 2) </a:t>
            </a:r>
          </a:p>
          <a:p>
            <a:pPr algn="ctr">
              <a:lnSpc>
                <a:spcPct val="100000"/>
              </a:lnSpc>
              <a:spcBef>
                <a:spcPts val="0"/>
              </a:spcBef>
            </a:pPr>
            <a:r>
              <a:rPr lang="en-IE" sz="2000" dirty="0"/>
              <a:t>Conduct a Regional SWOT Analysis and Regional Crisis Audit</a:t>
            </a:r>
          </a:p>
        </p:txBody>
      </p:sp>
      <p:sp>
        <p:nvSpPr>
          <p:cNvPr id="16" name="TextBox 15">
            <a:extLst>
              <a:ext uri="{FF2B5EF4-FFF2-40B4-BE49-F238E27FC236}">
                <a16:creationId xmlns:a16="http://schemas.microsoft.com/office/drawing/2014/main" id="{BED0AC79-A7CD-83F9-35FB-0B142C7E029B}"/>
              </a:ext>
            </a:extLst>
          </p:cNvPr>
          <p:cNvSpPr txBox="1"/>
          <p:nvPr/>
        </p:nvSpPr>
        <p:spPr>
          <a:xfrm>
            <a:off x="7682519" y="184324"/>
            <a:ext cx="3271231" cy="584775"/>
          </a:xfrm>
          <a:prstGeom prst="rect">
            <a:avLst/>
          </a:prstGeom>
          <a:noFill/>
        </p:spPr>
        <p:txBody>
          <a:bodyPr wrap="square" rtlCol="0">
            <a:spAutoFit/>
          </a:bodyPr>
          <a:lstStyle/>
          <a:p>
            <a:pPr algn="ctr"/>
            <a:r>
              <a:rPr lang="en-IE" sz="3200" b="1" dirty="0">
                <a:solidFill>
                  <a:schemeClr val="bg1"/>
                </a:solidFill>
              </a:rPr>
              <a:t>Part 2 </a:t>
            </a:r>
            <a:r>
              <a:rPr lang="en-IE" sz="2800" dirty="0">
                <a:solidFill>
                  <a:schemeClr val="bg1"/>
                </a:solidFill>
              </a:rPr>
              <a:t>Sections 2 - 3</a:t>
            </a:r>
          </a:p>
        </p:txBody>
      </p:sp>
    </p:spTree>
    <p:extLst>
      <p:ext uri="{BB962C8B-B14F-4D97-AF65-F5344CB8AC3E}">
        <p14:creationId xmlns:p14="http://schemas.microsoft.com/office/powerpoint/2010/main" val="1838000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21">
            <a:extLst>
              <a:ext uri="{FF2B5EF4-FFF2-40B4-BE49-F238E27FC236}">
                <a16:creationId xmlns:a16="http://schemas.microsoft.com/office/drawing/2014/main" id="{837CC619-22EC-CA2F-4D08-D292AB9DFA14}"/>
              </a:ext>
            </a:extLst>
          </p:cNvPr>
          <p:cNvSpPr>
            <a:spLocks noGrp="1"/>
          </p:cNvSpPr>
          <p:nvPr>
            <p:ph type="body" sz="quarter" idx="16"/>
          </p:nvPr>
        </p:nvSpPr>
        <p:spPr>
          <a:xfrm>
            <a:off x="370628" y="152963"/>
            <a:ext cx="4716425" cy="582221"/>
          </a:xfrm>
        </p:spPr>
        <p:txBody>
          <a:bodyPr>
            <a:normAutofit lnSpcReduction="10000"/>
          </a:bodyPr>
          <a:lstStyle/>
          <a:p>
            <a:r>
              <a:rPr lang="en-IE" dirty="0">
                <a:solidFill>
                  <a:srgbClr val="3AA091"/>
                </a:solidFill>
              </a:rPr>
              <a:t>Learning Outcomes</a:t>
            </a:r>
          </a:p>
        </p:txBody>
      </p:sp>
      <p:sp>
        <p:nvSpPr>
          <p:cNvPr id="23" name="Text Placeholder 22">
            <a:extLst>
              <a:ext uri="{FF2B5EF4-FFF2-40B4-BE49-F238E27FC236}">
                <a16:creationId xmlns:a16="http://schemas.microsoft.com/office/drawing/2014/main" id="{C913A5E1-11E1-54FA-1243-CBA999D4E81D}"/>
              </a:ext>
            </a:extLst>
          </p:cNvPr>
          <p:cNvSpPr>
            <a:spLocks noGrp="1"/>
          </p:cNvSpPr>
          <p:nvPr>
            <p:ph type="body" sz="quarter" idx="18"/>
          </p:nvPr>
        </p:nvSpPr>
        <p:spPr>
          <a:xfrm>
            <a:off x="238126" y="739665"/>
            <a:ext cx="6200774" cy="6032610"/>
          </a:xfrm>
          <a:solidFill>
            <a:schemeClr val="bg1"/>
          </a:solidFill>
        </p:spPr>
        <p:txBody>
          <a:bodyPr>
            <a:noAutofit/>
          </a:bodyPr>
          <a:lstStyle/>
          <a:p>
            <a:pPr marL="342900" indent="-342900">
              <a:lnSpc>
                <a:spcPct val="100000"/>
              </a:lnSpc>
              <a:spcBef>
                <a:spcPts val="600"/>
              </a:spcBef>
              <a:buFont typeface="Wingdings" panose="05000000000000000000" pitchFamily="2" charset="2"/>
              <a:buChar char="v"/>
            </a:pPr>
            <a:r>
              <a:rPr lang="en-IE" sz="2000" b="1" dirty="0">
                <a:solidFill>
                  <a:srgbClr val="3AA091"/>
                </a:solidFill>
              </a:rPr>
              <a:t>Learn </a:t>
            </a:r>
            <a:r>
              <a:rPr lang="en-IE" sz="2000" dirty="0">
                <a:solidFill>
                  <a:srgbClr val="4D4D4D"/>
                </a:solidFill>
              </a:rPr>
              <a:t>how to conduct a regional crisis and risk analysis so that you understand what potential crisis a region needs to manage, prepare and plan for. It is impossible to plan and prepare for every crisis this task narrows down the list so regions can focus on crises that are likely to occur and have the greatest impact</a:t>
            </a:r>
          </a:p>
          <a:p>
            <a:pPr marL="342900" indent="-342900">
              <a:lnSpc>
                <a:spcPct val="100000"/>
              </a:lnSpc>
              <a:spcBef>
                <a:spcPts val="600"/>
              </a:spcBef>
              <a:buFont typeface="Wingdings" panose="05000000000000000000" pitchFamily="2" charset="2"/>
              <a:buChar char="v"/>
            </a:pPr>
            <a:r>
              <a:rPr lang="en-IE" sz="2000" b="1" dirty="0">
                <a:solidFill>
                  <a:srgbClr val="F27954"/>
                </a:solidFill>
              </a:rPr>
              <a:t>Discover</a:t>
            </a:r>
            <a:r>
              <a:rPr lang="en-IE" sz="2000" dirty="0"/>
              <a:t> </a:t>
            </a:r>
            <a:r>
              <a:rPr lang="en-IE" sz="2000" dirty="0">
                <a:solidFill>
                  <a:srgbClr val="4D4D4D"/>
                </a:solidFill>
              </a:rPr>
              <a:t>and assess the Strengths, Weaknesses, Opportunities, and Threats a region faces so it can plan for the long term. As a result learn how a region can strategically place itself in a stronger position to overcome future crises, and threats and take advantage of potential opportunities. </a:t>
            </a:r>
          </a:p>
          <a:p>
            <a:pPr marL="342900" indent="-342900">
              <a:lnSpc>
                <a:spcPct val="100000"/>
              </a:lnSpc>
              <a:spcBef>
                <a:spcPts val="600"/>
              </a:spcBef>
              <a:buFont typeface="Wingdings" panose="05000000000000000000" pitchFamily="2" charset="2"/>
              <a:buChar char="v"/>
            </a:pPr>
            <a:r>
              <a:rPr lang="en-IE" sz="2000" b="1" dirty="0">
                <a:solidFill>
                  <a:srgbClr val="916395"/>
                </a:solidFill>
              </a:rPr>
              <a:t>Delve deeper </a:t>
            </a:r>
            <a:r>
              <a:rPr lang="en-IE" sz="2000" dirty="0">
                <a:solidFill>
                  <a:srgbClr val="4D4D4D"/>
                </a:solidFill>
              </a:rPr>
              <a:t>to understand how a region can audit its readiness and what it needs to implement and consider in terms of who, when, how, what and where. This is where the learner gets down to the detail of how a region can action and implement priorities needed to accommodate each identified priority at each crisis stage. </a:t>
            </a:r>
          </a:p>
          <a:p>
            <a:pPr marL="342900" indent="-342900">
              <a:lnSpc>
                <a:spcPct val="100000"/>
              </a:lnSpc>
              <a:spcBef>
                <a:spcPts val="600"/>
              </a:spcBef>
              <a:buFont typeface="Wingdings" panose="05000000000000000000" pitchFamily="2" charset="2"/>
              <a:buChar char="v"/>
            </a:pPr>
            <a:endParaRPr lang="en-IE" sz="2000" dirty="0"/>
          </a:p>
        </p:txBody>
      </p:sp>
      <p:pic>
        <p:nvPicPr>
          <p:cNvPr id="5" name="Picture Placeholder 4" descr="A picture containing person, indoor&#10;&#10;Description automatically generated">
            <a:extLst>
              <a:ext uri="{FF2B5EF4-FFF2-40B4-BE49-F238E27FC236}">
                <a16:creationId xmlns:a16="http://schemas.microsoft.com/office/drawing/2014/main" id="{58BECD7D-FC35-51BB-7955-AEE929508443}"/>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t="7573" b="7573"/>
          <a:stretch>
            <a:fillRect/>
          </a:stretch>
        </p:blipFill>
        <p:spPr>
          <a:xfrm>
            <a:off x="6796131" y="0"/>
            <a:ext cx="5395869" cy="6858001"/>
          </a:xfrm>
        </p:spPr>
      </p:pic>
    </p:spTree>
    <p:extLst>
      <p:ext uri="{BB962C8B-B14F-4D97-AF65-F5344CB8AC3E}">
        <p14:creationId xmlns:p14="http://schemas.microsoft.com/office/powerpoint/2010/main" val="3709739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E08E540-4BD8-A3AC-CBF0-7BE31581A456}"/>
              </a:ext>
            </a:extLst>
          </p:cNvPr>
          <p:cNvSpPr>
            <a:spLocks noGrp="1"/>
          </p:cNvSpPr>
          <p:nvPr>
            <p:ph type="body" sz="quarter" idx="16"/>
          </p:nvPr>
        </p:nvSpPr>
        <p:spPr>
          <a:xfrm>
            <a:off x="666708" y="371475"/>
            <a:ext cx="6591342" cy="4533900"/>
          </a:xfrm>
        </p:spPr>
        <p:txBody>
          <a:bodyPr>
            <a:normAutofit fontScale="77500" lnSpcReduction="20000"/>
          </a:bodyPr>
          <a:lstStyle/>
          <a:p>
            <a:pPr>
              <a:lnSpc>
                <a:spcPct val="120000"/>
              </a:lnSpc>
            </a:pPr>
            <a:r>
              <a:rPr lang="en-IE" sz="7700" b="1" dirty="0"/>
              <a:t>Module 3 </a:t>
            </a:r>
            <a:r>
              <a:rPr lang="en-IE" sz="6900" dirty="0"/>
              <a:t>(Part 2 &amp; 3)</a:t>
            </a:r>
          </a:p>
          <a:p>
            <a:pPr>
              <a:lnSpc>
                <a:spcPct val="120000"/>
              </a:lnSpc>
            </a:pPr>
            <a:endParaRPr lang="en-IE" dirty="0"/>
          </a:p>
          <a:p>
            <a:pPr marL="685800" indent="-685800">
              <a:lnSpc>
                <a:spcPct val="120000"/>
              </a:lnSpc>
              <a:buFont typeface="Wingdings" panose="05000000000000000000" pitchFamily="2" charset="2"/>
              <a:buChar char="v"/>
            </a:pPr>
            <a:r>
              <a:rPr lang="en-IE" sz="4100" b="1" dirty="0"/>
              <a:t>Part 2 </a:t>
            </a:r>
            <a:r>
              <a:rPr lang="en-IE" sz="4100" dirty="0"/>
              <a:t>Conduct a Regional SWOT Analysis</a:t>
            </a:r>
          </a:p>
          <a:p>
            <a:pPr marL="685800" indent="-685800">
              <a:lnSpc>
                <a:spcPct val="120000"/>
              </a:lnSpc>
              <a:buFont typeface="Wingdings" panose="05000000000000000000" pitchFamily="2" charset="2"/>
              <a:buChar char="v"/>
            </a:pPr>
            <a:r>
              <a:rPr lang="en-IE" sz="4100" b="1" dirty="0"/>
              <a:t>Part 3 </a:t>
            </a:r>
            <a:r>
              <a:rPr lang="en-IE" sz="4100" dirty="0"/>
              <a:t>Conduct a Regional Crisis Audit</a:t>
            </a:r>
          </a:p>
        </p:txBody>
      </p:sp>
    </p:spTree>
    <p:extLst>
      <p:ext uri="{BB962C8B-B14F-4D97-AF65-F5344CB8AC3E}">
        <p14:creationId xmlns:p14="http://schemas.microsoft.com/office/powerpoint/2010/main" val="149798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10;&#10;Description automatically generated">
            <a:extLst>
              <a:ext uri="{FF2B5EF4-FFF2-40B4-BE49-F238E27FC236}">
                <a16:creationId xmlns:a16="http://schemas.microsoft.com/office/drawing/2014/main" id="{61ECDD31-8ECD-80F8-EBB6-06C242F5A511}"/>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t="13039" b="13039"/>
          <a:stretch>
            <a:fillRect/>
          </a:stretch>
        </p:blipFill>
        <p:spPr/>
      </p:pic>
      <p:sp>
        <p:nvSpPr>
          <p:cNvPr id="2" name="Text Placeholder 3">
            <a:extLst>
              <a:ext uri="{FF2B5EF4-FFF2-40B4-BE49-F238E27FC236}">
                <a16:creationId xmlns:a16="http://schemas.microsoft.com/office/drawing/2014/main" id="{AF4AA486-0F4F-8DB5-C475-420FE290068F}"/>
              </a:ext>
            </a:extLst>
          </p:cNvPr>
          <p:cNvSpPr txBox="1">
            <a:spLocks/>
          </p:cNvSpPr>
          <p:nvPr/>
        </p:nvSpPr>
        <p:spPr>
          <a:xfrm>
            <a:off x="6420495" y="1076325"/>
            <a:ext cx="5428605" cy="2257425"/>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3000" dirty="0"/>
              <a:t>2.  </a:t>
            </a:r>
            <a:r>
              <a:rPr lang="en-IE" dirty="0"/>
              <a:t>How to Conduct a Regional SWOT Analysis</a:t>
            </a:r>
          </a:p>
        </p:txBody>
      </p:sp>
    </p:spTree>
    <p:extLst>
      <p:ext uri="{BB962C8B-B14F-4D97-AF65-F5344CB8AC3E}">
        <p14:creationId xmlns:p14="http://schemas.microsoft.com/office/powerpoint/2010/main" val="596519194"/>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9223</TotalTime>
  <Words>8780</Words>
  <Application>Microsoft Office PowerPoint</Application>
  <PresentationFormat>Widescreen</PresentationFormat>
  <Paragraphs>557</Paragraphs>
  <Slides>55</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55</vt:i4>
      </vt:variant>
    </vt:vector>
  </HeadingPairs>
  <TitlesOfParts>
    <vt:vector size="66" baseType="lpstr">
      <vt:lpstr>Arial</vt:lpstr>
      <vt:lpstr>Calibri</vt:lpstr>
      <vt:lpstr>Calibri Light</vt:lpstr>
      <vt:lpstr>Lato Regular</vt:lpstr>
      <vt:lpstr>Montserrat</vt:lpstr>
      <vt:lpstr>Montserrat Light</vt:lpstr>
      <vt:lpstr>Montserrat Medium</vt:lpstr>
      <vt:lpstr>Quattrocento Sans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aine hamill</cp:lastModifiedBy>
  <cp:revision>1037</cp:revision>
  <dcterms:created xsi:type="dcterms:W3CDTF">2020-10-14T13:32:04Z</dcterms:created>
  <dcterms:modified xsi:type="dcterms:W3CDTF">2023-10-26T07:26:07Z</dcterms:modified>
</cp:coreProperties>
</file>