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45"/>
  </p:notesMasterIdLst>
  <p:handoutMasterIdLst>
    <p:handoutMasterId r:id="rId46"/>
  </p:handoutMasterIdLst>
  <p:sldIdLst>
    <p:sldId id="5494" r:id="rId2"/>
    <p:sldId id="5791" r:id="rId3"/>
    <p:sldId id="5509" r:id="rId4"/>
    <p:sldId id="5510" r:id="rId5"/>
    <p:sldId id="5503" r:id="rId6"/>
    <p:sldId id="5794" r:id="rId7"/>
    <p:sldId id="6001" r:id="rId8"/>
    <p:sldId id="5480" r:id="rId9"/>
    <p:sldId id="5710" r:id="rId10"/>
    <p:sldId id="4479" r:id="rId11"/>
    <p:sldId id="5678" r:id="rId12"/>
    <p:sldId id="5785" r:id="rId13"/>
    <p:sldId id="5740" r:id="rId14"/>
    <p:sldId id="5736" r:id="rId15"/>
    <p:sldId id="5712" r:id="rId16"/>
    <p:sldId id="5788" r:id="rId17"/>
    <p:sldId id="5717" r:id="rId18"/>
    <p:sldId id="5780" r:id="rId19"/>
    <p:sldId id="6005" r:id="rId20"/>
    <p:sldId id="5711" r:id="rId21"/>
    <p:sldId id="6004" r:id="rId22"/>
    <p:sldId id="5163" r:id="rId23"/>
    <p:sldId id="5714" r:id="rId24"/>
    <p:sldId id="5715" r:id="rId25"/>
    <p:sldId id="5716" r:id="rId26"/>
    <p:sldId id="5718" r:id="rId27"/>
    <p:sldId id="5580" r:id="rId28"/>
    <p:sldId id="5789" r:id="rId29"/>
    <p:sldId id="5720" r:id="rId30"/>
    <p:sldId id="5579" r:id="rId31"/>
    <p:sldId id="4482" r:id="rId32"/>
    <p:sldId id="4481" r:id="rId33"/>
    <p:sldId id="5369" r:id="rId34"/>
    <p:sldId id="5581" r:id="rId35"/>
    <p:sldId id="5725" r:id="rId36"/>
    <p:sldId id="6006" r:id="rId37"/>
    <p:sldId id="5757" r:id="rId38"/>
    <p:sldId id="5752" r:id="rId39"/>
    <p:sldId id="5753" r:id="rId40"/>
    <p:sldId id="5754" r:id="rId41"/>
    <p:sldId id="5750" r:id="rId42"/>
    <p:sldId id="6002" r:id="rId43"/>
    <p:sldId id="6003"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a:srgbClr val="4D4D4D"/>
    <a:srgbClr val="00AE4B"/>
    <a:srgbClr val="FC0302"/>
    <a:srgbClr val="FEC400"/>
    <a:srgbClr val="FFFB04"/>
    <a:srgbClr val="086D6E"/>
    <a:srgbClr val="7A547C"/>
    <a:srgbClr val="F37C57"/>
    <a:srgbClr val="3AA09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6247" autoAdjust="0"/>
  </p:normalViewPr>
  <p:slideViewPr>
    <p:cSldViewPr snapToGrid="0" snapToObjects="1">
      <p:cViewPr varScale="1">
        <p:scale>
          <a:sx n="82" d="100"/>
          <a:sy n="82" d="100"/>
        </p:scale>
        <p:origin x="48" y="25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C1735-4C2A-4388-9625-39B3B2E119F3}" type="datetimeFigureOut">
              <a:rPr lang="en-IE" smtClean="0"/>
              <a:t>26/10/2023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6E11C-96CD-420A-BBB8-216160B7D62B}" type="datetimeFigureOut">
              <a:rPr lang="en-IE" smtClean="0"/>
              <a:t>26/10/2023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NAVIGATING TOURISM</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NAVIGATING TOURISM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859167" y="-6"/>
            <a:ext cx="5455907"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955280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449174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2439" y="165981"/>
            <a:ext cx="5768471" cy="2536919"/>
          </a:xfrm>
          <a:prstGeom prst="rect">
            <a:avLst/>
          </a:prstGeom>
        </p:spPr>
      </p:pic>
      <p:sp>
        <p:nvSpPr>
          <p:cNvPr id="23" name="Rectangle 22">
            <a:extLst>
              <a:ext uri="{FF2B5EF4-FFF2-40B4-BE49-F238E27FC236}">
                <a16:creationId xmlns:a16="http://schemas.microsoft.com/office/drawing/2014/main" id="{23FAF6BC-92F1-BF4F-87ED-EB5FDA663DAD}"/>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42477C97-4AB2-0B46-A1B1-C5A8EC75C110}"/>
              </a:ext>
            </a:extLst>
          </p:cNvPr>
          <p:cNvGrpSpPr/>
          <p:nvPr userDrawn="1"/>
        </p:nvGrpSpPr>
        <p:grpSpPr>
          <a:xfrm>
            <a:off x="9456007" y="5764605"/>
            <a:ext cx="2735993" cy="679345"/>
            <a:chOff x="0" y="0"/>
            <a:chExt cx="2301694" cy="571500"/>
          </a:xfrm>
        </p:grpSpPr>
        <p:sp>
          <p:nvSpPr>
            <p:cNvPr id="25" name="Rectangle 24">
              <a:extLst>
                <a:ext uri="{FF2B5EF4-FFF2-40B4-BE49-F238E27FC236}">
                  <a16:creationId xmlns:a16="http://schemas.microsoft.com/office/drawing/2014/main" id="{7B452FE1-41E3-9240-B0A7-14147065C551}"/>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4802A6F-162A-174A-B07A-A9228B9DB5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60548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283401"/>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610460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338289"/>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98642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378251"/>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dirty="0"/>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dirty="0"/>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39473358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0897873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064452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138772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8536839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3484796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96582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3556236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22868297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1347985" y="999671"/>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1391084" y="1041106"/>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045971"/>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087406"/>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9278804" y="1042304"/>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9325922" y="108373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3605541"/>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3605541"/>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3605541"/>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4984406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652922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5199100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12861462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dirty="0"/>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859167" y="-6"/>
            <a:ext cx="5455907"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47650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859167" y="-6"/>
            <a:ext cx="5455907"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131588081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10/26/2023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80" r:id="rId4"/>
    <p:sldLayoutId id="2147483882" r:id="rId5"/>
    <p:sldLayoutId id="2147483881" r:id="rId6"/>
    <p:sldLayoutId id="2147483830" r:id="rId7"/>
    <p:sldLayoutId id="2147483842" r:id="rId8"/>
    <p:sldLayoutId id="2147483910" r:id="rId9"/>
    <p:sldLayoutId id="2147483911" r:id="rId10"/>
    <p:sldLayoutId id="2147483840" r:id="rId11"/>
    <p:sldLayoutId id="2147483841" r:id="rId12"/>
    <p:sldLayoutId id="2147483883" r:id="rId13"/>
    <p:sldLayoutId id="2147483891" r:id="rId14"/>
    <p:sldLayoutId id="2147483862" r:id="rId15"/>
    <p:sldLayoutId id="2147483907" r:id="rId16"/>
    <p:sldLayoutId id="2147483861" r:id="rId17"/>
    <p:sldLayoutId id="2147483906" r:id="rId18"/>
    <p:sldLayoutId id="2147483874" r:id="rId19"/>
    <p:sldLayoutId id="2147483863" r:id="rId20"/>
    <p:sldLayoutId id="2147483835" r:id="rId21"/>
    <p:sldLayoutId id="2147483875" r:id="rId22"/>
    <p:sldLayoutId id="2147483901" r:id="rId23"/>
    <p:sldLayoutId id="2147483836" r:id="rId24"/>
    <p:sldLayoutId id="2147483831" r:id="rId25"/>
    <p:sldLayoutId id="2147483888" r:id="rId26"/>
    <p:sldLayoutId id="2147483902" r:id="rId27"/>
    <p:sldLayoutId id="2147483889" r:id="rId28"/>
    <p:sldLayoutId id="2147483890" r:id="rId29"/>
    <p:sldLayoutId id="2147483846" r:id="rId30"/>
    <p:sldLayoutId id="2147483904" r:id="rId31"/>
    <p:sldLayoutId id="2147483876" r:id="rId32"/>
    <p:sldLayoutId id="2147483873" r:id="rId33"/>
    <p:sldLayoutId id="2147483834" r:id="rId34"/>
    <p:sldLayoutId id="2147483877" r:id="rId35"/>
    <p:sldLayoutId id="2147483845" r:id="rId36"/>
    <p:sldLayoutId id="2147483869" r:id="rId37"/>
    <p:sldLayoutId id="2147483878" r:id="rId38"/>
    <p:sldLayoutId id="2147483866" r:id="rId39"/>
    <p:sldLayoutId id="2147483833" r:id="rId40"/>
    <p:sldLayoutId id="2147483900" r:id="rId41"/>
    <p:sldLayoutId id="2147483847" r:id="rId42"/>
    <p:sldLayoutId id="2147483871" r:id="rId43"/>
    <p:sldLayoutId id="2147483870" r:id="rId44"/>
    <p:sldLayoutId id="2147483872" r:id="rId45"/>
    <p:sldLayoutId id="2147483837" r:id="rId46"/>
    <p:sldLayoutId id="2147483838" r:id="rId47"/>
    <p:sldLayoutId id="2147483844" r:id="rId48"/>
    <p:sldLayoutId id="2147483848" r:id="rId49"/>
    <p:sldLayoutId id="2147483898" r:id="rId50"/>
    <p:sldLayoutId id="2147483903" r:id="rId51"/>
    <p:sldLayoutId id="2147483905" r:id="rId52"/>
    <p:sldLayoutId id="2147483849" r:id="rId53"/>
    <p:sldLayoutId id="2147483895" r:id="rId54"/>
    <p:sldLayoutId id="2147483887" r:id="rId55"/>
    <p:sldLayoutId id="2147483896" r:id="rId56"/>
    <p:sldLayoutId id="2147483851" r:id="rId57"/>
    <p:sldLayoutId id="2147483909" r:id="rId58"/>
    <p:sldLayoutId id="2147483854" r:id="rId59"/>
    <p:sldLayoutId id="2147483855" r:id="rId60"/>
    <p:sldLayoutId id="2147483885" r:id="rId61"/>
    <p:sldLayoutId id="2147483899" r:id="rId62"/>
    <p:sldLayoutId id="2147483886" r:id="rId63"/>
    <p:sldLayoutId id="2147483856" r:id="rId64"/>
    <p:sldLayoutId id="2147483893" r:id="rId65"/>
    <p:sldLayoutId id="2147483894" r:id="rId66"/>
    <p:sldLayoutId id="2147483892" r:id="rId67"/>
    <p:sldLayoutId id="2147483857" r:id="rId68"/>
    <p:sldLayoutId id="2147483864" r:id="rId69"/>
    <p:sldLayoutId id="2147483852" r:id="rId70"/>
    <p:sldLayoutId id="2147483858" r:id="rId71"/>
    <p:sldLayoutId id="2147483859" r:id="rId72"/>
    <p:sldLayoutId id="2147483860" r:id="rId73"/>
    <p:sldLayoutId id="2147483853" r:id="rId7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3.xml.rels><?xml version="1.0" encoding="UTF-8" standalone="yes"?>
<Relationships xmlns="http://schemas.openxmlformats.org/package/2006/relationships"><Relationship Id="rId3" Type="http://schemas.openxmlformats.org/officeDocument/2006/relationships/hyperlink" Target="https://www.sciencedirect.com/science/article/pii/S2212571X22000208#bib66" TargetMode="External"/><Relationship Id="rId7" Type="http://schemas.openxmlformats.org/officeDocument/2006/relationships/image" Target="../media/image38.svg"/><Relationship Id="rId2" Type="http://schemas.openxmlformats.org/officeDocument/2006/relationships/hyperlink" Target="https://www.sciencedirect.com/science/article/pii/S2212571X22000208#bib72" TargetMode="External"/><Relationship Id="rId1" Type="http://schemas.openxmlformats.org/officeDocument/2006/relationships/slideLayout" Target="../slideLayouts/slideLayout36.xml"/><Relationship Id="rId6" Type="http://schemas.openxmlformats.org/officeDocument/2006/relationships/image" Target="../media/image37.png"/><Relationship Id="rId5" Type="http://schemas.openxmlformats.org/officeDocument/2006/relationships/hyperlink" Target="https://www.sciencedirect.com/science/article/pii/S2212571X22000208" TargetMode="External"/><Relationship Id="rId4" Type="http://schemas.openxmlformats.org/officeDocument/2006/relationships/hyperlink" Target="https://www.sciencedirect.com/science/article/pii/S2212571X22000208#bib6"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s://www.cbi.eu/market-information/tourism/how-manage-risks-tourism" TargetMode="Externa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www.sciencedirect.com/science/article/pii/S2212571X22000208" TargetMode="External"/><Relationship Id="rId1" Type="http://schemas.openxmlformats.org/officeDocument/2006/relationships/slideLayout" Target="../slideLayouts/slideLayout36.xml"/><Relationship Id="rId4" Type="http://schemas.openxmlformats.org/officeDocument/2006/relationships/image" Target="../media/image38.svg"/></Relationships>
</file>

<file path=ppt/slides/_rels/slide17.xml.rels><?xml version="1.0" encoding="UTF-8" standalone="yes"?>
<Relationships xmlns="http://schemas.openxmlformats.org/package/2006/relationships"><Relationship Id="rId3" Type="http://schemas.openxmlformats.org/officeDocument/2006/relationships/hyperlink" Target="https://i.pinimg.com/originals/a5/eb/db/a5ebdb49defabfbd78581be28b5703eb.jpg" TargetMode="External"/><Relationship Id="rId7" Type="http://schemas.openxmlformats.org/officeDocument/2006/relationships/hyperlink" Target="https://i-sight.com/resources/risk-matrix-template/" TargetMode="External"/><Relationship Id="rId2" Type="http://schemas.openxmlformats.org/officeDocument/2006/relationships/image" Target="../media/image41.jpeg"/><Relationship Id="rId1" Type="http://schemas.openxmlformats.org/officeDocument/2006/relationships/slideLayout" Target="../slideLayouts/slideLayout31.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hyperlink" Target="https://www.smartsheet.com/content/crisis-management-team-roles"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8" Type="http://schemas.openxmlformats.org/officeDocument/2006/relationships/hyperlink" Target="https://www.smartsheet.com/content/crisis-management-model-theories" TargetMode="External"/><Relationship Id="rId3" Type="http://schemas.openxmlformats.org/officeDocument/2006/relationships/hyperlink" Target="https://www.ncbi.nlm.nih.gov/pmc/articles/PMC7149992/bin/gr2.jpg" TargetMode="External"/><Relationship Id="rId7" Type="http://schemas.openxmlformats.org/officeDocument/2006/relationships/image" Target="../media/image49.svg"/><Relationship Id="rId2" Type="http://schemas.openxmlformats.org/officeDocument/2006/relationships/image" Target="../media/image45.png"/><Relationship Id="rId1" Type="http://schemas.openxmlformats.org/officeDocument/2006/relationships/slideLayout" Target="../slideLayouts/slideLayout14.xml"/><Relationship Id="rId6" Type="http://schemas.openxmlformats.org/officeDocument/2006/relationships/image" Target="../media/image48.png"/><Relationship Id="rId5" Type="http://schemas.openxmlformats.org/officeDocument/2006/relationships/image" Target="../media/image47.svg"/><Relationship Id="rId4" Type="http://schemas.openxmlformats.org/officeDocument/2006/relationships/image" Target="../media/image46.png"/><Relationship Id="rId9" Type="http://schemas.openxmlformats.org/officeDocument/2006/relationships/hyperlink" Target="https://knowledge.aidr.org.au/media/1975/manual-5-applications-guide.pd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8" Type="http://schemas.openxmlformats.org/officeDocument/2006/relationships/hyperlink" Target="https://www.smartsheet.com/content/crisis-management-model-theories" TargetMode="External"/><Relationship Id="rId13" Type="http://schemas.openxmlformats.org/officeDocument/2006/relationships/image" Target="../media/image43.svg"/><Relationship Id="rId3" Type="http://schemas.openxmlformats.org/officeDocument/2006/relationships/hyperlink" Target="https://www.ncbi.nlm.nih.gov/pmc/articles/PMC7149992/bin/gr2.jpg" TargetMode="External"/><Relationship Id="rId7" Type="http://schemas.openxmlformats.org/officeDocument/2006/relationships/image" Target="../media/image49.svg"/><Relationship Id="rId12" Type="http://schemas.openxmlformats.org/officeDocument/2006/relationships/image" Target="../media/image42.png"/><Relationship Id="rId2" Type="http://schemas.openxmlformats.org/officeDocument/2006/relationships/image" Target="../media/image50.png"/><Relationship Id="rId1" Type="http://schemas.openxmlformats.org/officeDocument/2006/relationships/slideLayout" Target="../slideLayouts/slideLayout31.xml"/><Relationship Id="rId6" Type="http://schemas.openxmlformats.org/officeDocument/2006/relationships/image" Target="../media/image48.png"/><Relationship Id="rId11" Type="http://schemas.openxmlformats.org/officeDocument/2006/relationships/hyperlink" Target="https://www.smartsheet.com/content/crisis-management-team-roles" TargetMode="External"/><Relationship Id="rId5" Type="http://schemas.openxmlformats.org/officeDocument/2006/relationships/image" Target="../media/image47.svg"/><Relationship Id="rId10" Type="http://schemas.openxmlformats.org/officeDocument/2006/relationships/hyperlink" Target="https://i-sight.com/resources/risk-matrix-template/" TargetMode="External"/><Relationship Id="rId4" Type="http://schemas.openxmlformats.org/officeDocument/2006/relationships/image" Target="../media/image46.png"/><Relationship Id="rId9" Type="http://schemas.openxmlformats.org/officeDocument/2006/relationships/hyperlink" Target="https://i.pinimg.com/originals/a5/eb/db/a5ebdb49defabfbd78581be28b5703eb.jpg"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s://www.smartsheet.com/sites/default/files/2020-05/IC-Risk-Management-Matrix-10828_WORD.dotx" TargetMode="External"/><Relationship Id="rId2" Type="http://schemas.openxmlformats.org/officeDocument/2006/relationships/hyperlink" Target="https://i-sight.com/resources/risk-matrix-template/" TargetMode="External"/><Relationship Id="rId1" Type="http://schemas.openxmlformats.org/officeDocument/2006/relationships/slideLayout" Target="../slideLayouts/slideLayout31.xml"/><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3" Type="http://schemas.openxmlformats.org/officeDocument/2006/relationships/hyperlink" Target="https://www.smartsheet.com/content/crisis-management-team-roles" TargetMode="External"/><Relationship Id="rId2" Type="http://schemas.openxmlformats.org/officeDocument/2006/relationships/hyperlink" Target="m37ytlcwvw.typeform.com/to/kHuryvlF" TargetMode="External"/><Relationship Id="rId1" Type="http://schemas.openxmlformats.org/officeDocument/2006/relationships/slideLayout" Target="../slideLayouts/slideLayout31.xml"/><Relationship Id="rId6" Type="http://schemas.openxmlformats.org/officeDocument/2006/relationships/image" Target="../media/image53.png"/><Relationship Id="rId5" Type="http://schemas.openxmlformats.org/officeDocument/2006/relationships/image" Target="../media/image43.svg"/><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s://www.sciencedirect.com/science/article/abs/pii/S0261517707000374" TargetMode="External"/><Relationship Id="rId1" Type="http://schemas.openxmlformats.org/officeDocument/2006/relationships/slideLayout" Target="../slideLayouts/slideLayout36.xml"/><Relationship Id="rId4" Type="http://schemas.openxmlformats.org/officeDocument/2006/relationships/image" Target="../media/image38.sv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31.xml"/><Relationship Id="rId6" Type="http://schemas.openxmlformats.org/officeDocument/2006/relationships/image" Target="../media/image52.png"/><Relationship Id="rId5" Type="http://schemas.openxmlformats.org/officeDocument/2006/relationships/hyperlink" Target="https://www.auditboard.com/blog/what-is-a-risk-assessment-matrix/" TargetMode="External"/><Relationship Id="rId4" Type="http://schemas.openxmlformats.org/officeDocument/2006/relationships/image" Target="../media/image43.svg"/></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9.xml"/><Relationship Id="rId6" Type="http://schemas.openxmlformats.org/officeDocument/2006/relationships/image" Target="../media/image29.png"/><Relationship Id="rId11" Type="http://schemas.openxmlformats.org/officeDocument/2006/relationships/image" Target="../media/image20.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5.xml.rels><?xml version="1.0" encoding="UTF-8" standalone="yes"?>
<Relationships xmlns="http://schemas.openxmlformats.org/package/2006/relationships"><Relationship Id="rId2" Type="http://schemas.openxmlformats.org/officeDocument/2006/relationships/hyperlink" Target="https://www.iso.org/standard/54857.html" TargetMode="External"/><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8" Type="http://schemas.openxmlformats.org/officeDocument/2006/relationships/hyperlink" Target="https://www.sportireland.ie/sites/default/files/media/document/2022-03/criteria_water_0_1.pdf" TargetMode="External"/><Relationship Id="rId3" Type="http://schemas.openxmlformats.org/officeDocument/2006/relationships/hyperlink" Target="https://canoe.ie/wp-content/uploads/2020/07/Canoeing-Ireland-Inland-Event-Risk-Assessment-170701.docx" TargetMode="External"/><Relationship Id="rId7" Type="http://schemas.openxmlformats.org/officeDocument/2006/relationships/hyperlink" Target="https://rnli.org/-/media/rnli/downloads/48741_kayaking_leaflet_final_sept_19_aw-lores.pdf?rev=edf9923bd2ed41ecaa2c1b394c842a0d&amp;hash=9CFC2CC8ACFD7925DB8733E3BBE9DBAC" TargetMode="External"/><Relationship Id="rId2" Type="http://schemas.openxmlformats.org/officeDocument/2006/relationships/hyperlink" Target="https://www.betterhealth.vic.gov.au/health/healthyliving/canoeing-and-kayaking-preventing-injury#develop-skills-when-canoeing-and-kayaking" TargetMode="External"/><Relationship Id="rId1" Type="http://schemas.openxmlformats.org/officeDocument/2006/relationships/slideLayout" Target="../slideLayouts/slideLayout49.xml"/><Relationship Id="rId6" Type="http://schemas.openxmlformats.org/officeDocument/2006/relationships/hyperlink" Target="https://rnli.org/safety/what-we-can-do-for-you" TargetMode="External"/><Relationship Id="rId5" Type="http://schemas.openxmlformats.org/officeDocument/2006/relationships/hyperlink" Target="https://www.insure4boats.co.uk/blog/archive/kayaking-risk-assessment/" TargetMode="External"/><Relationship Id="rId10" Type="http://schemas.openxmlformats.org/officeDocument/2006/relationships/image" Target="../media/image58.png"/><Relationship Id="rId4" Type="http://schemas.openxmlformats.org/officeDocument/2006/relationships/hyperlink" Target="https://www.canoe.ie/safety-on-the-water/" TargetMode="External"/><Relationship Id="rId9" Type="http://schemas.openxmlformats.org/officeDocument/2006/relationships/image" Target="../media/image57.jpeg"/></Relationships>
</file>

<file path=ppt/slides/_rels/slide39.xml.rels><?xml version="1.0" encoding="UTF-8" standalone="yes"?>
<Relationships xmlns="http://schemas.openxmlformats.org/package/2006/relationships"><Relationship Id="rId8" Type="http://schemas.openxmlformats.org/officeDocument/2006/relationships/hyperlink" Target="https://www.mountaineers.org/blog/preparing-for-the-worst-a-chaplains-perspective" TargetMode="External"/><Relationship Id="rId3" Type="http://schemas.openxmlformats.org/officeDocument/2006/relationships/hyperlink" Target="https://www.mountaineering.ie/_files/20226294612_f40487dd.pdf" TargetMode="External"/><Relationship Id="rId7" Type="http://schemas.openxmlformats.org/officeDocument/2006/relationships/hyperlink" Target="https://medium.com/gaia-voice/lessons-in-crisis-management-from-a-mountain-guide-rescue-officer-80bf99dc1ad2" TargetMode="External"/><Relationship Id="rId2" Type="http://schemas.openxmlformats.org/officeDocument/2006/relationships/hyperlink" Target="https://www.linkedin.com/pulse/12-management-lessons-i-learnt-from-climbing-mountains-tanuj-syal/" TargetMode="External"/><Relationship Id="rId1" Type="http://schemas.openxmlformats.org/officeDocument/2006/relationships/slideLayout" Target="../slideLayouts/slideLayout49.xml"/><Relationship Id="rId6" Type="http://schemas.openxmlformats.org/officeDocument/2006/relationships/hyperlink" Target="https://www.e-unwto.org/doi/book/10.18111/9789284420285" TargetMode="External"/><Relationship Id="rId5" Type="http://schemas.openxmlformats.org/officeDocument/2006/relationships/hyperlink" Target="https://www.e-unwto.org/doi/10.18111/9789284423163" TargetMode="External"/><Relationship Id="rId10" Type="http://schemas.openxmlformats.org/officeDocument/2006/relationships/image" Target="../media/image60.jpeg"/><Relationship Id="rId4" Type="http://schemas.openxmlformats.org/officeDocument/2006/relationships/hyperlink" Target="https://www.rei.com/learn/expert-advice/how-to-plan-a-mountaineering-trip.html" TargetMode="External"/><Relationship Id="rId9" Type="http://schemas.openxmlformats.org/officeDocument/2006/relationships/image" Target="../media/image59.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8" Type="http://schemas.openxmlformats.org/officeDocument/2006/relationships/hyperlink" Target="https://www.preventionweb.net/files/44208_trainingguide1.pdf" TargetMode="External"/><Relationship Id="rId13" Type="http://schemas.openxmlformats.org/officeDocument/2006/relationships/hyperlink" Target="https://www.iccrom.org/sites/default/files/Guide-to-Risk-Managment_English.pdf" TargetMode="External"/><Relationship Id="rId3" Type="http://schemas.openxmlformats.org/officeDocument/2006/relationships/hyperlink" Target="https://www.lavi.com/en/resources-detail/crowd-control-techniques" TargetMode="External"/><Relationship Id="rId7" Type="http://schemas.openxmlformats.org/officeDocument/2006/relationships/hyperlink" Target="https://icorp.icomos.org/wp-content/uploads/2017/10/ICCROM_17_RiskPreparedness_en.pdf" TargetMode="External"/><Relationship Id="rId12" Type="http://schemas.openxmlformats.org/officeDocument/2006/relationships/image" Target="../media/image61.png"/><Relationship Id="rId2" Type="http://schemas.openxmlformats.org/officeDocument/2006/relationships/hyperlink" Target="https://billetto.co.uk/blog/how-to-manage-crowds-at-events/" TargetMode="External"/><Relationship Id="rId1" Type="http://schemas.openxmlformats.org/officeDocument/2006/relationships/slideLayout" Target="../slideLayouts/slideLayout49.xml"/><Relationship Id="rId6" Type="http://schemas.openxmlformats.org/officeDocument/2006/relationships/hyperlink" Target="https://whc.unesco.org/uploads/activities/documents/activity-113-2.pdf" TargetMode="External"/><Relationship Id="rId11" Type="http://schemas.openxmlformats.org/officeDocument/2006/relationships/hyperlink" Target="https://whc.unesco.org/en/disaster-risk-reduction/" TargetMode="External"/><Relationship Id="rId5" Type="http://schemas.openxmlformats.org/officeDocument/2006/relationships/hyperlink" Target="https://impactprograms.com/festival-risk-management-preventing-overcrowding-and-bottlenecks/" TargetMode="External"/><Relationship Id="rId10" Type="http://schemas.openxmlformats.org/officeDocument/2006/relationships/hyperlink" Target="https://documents1.worldbank.org/curated/en/696061511882383371/pdf/121709-WP-P161985-PUBLIC-DisasterResilientCulturalHeritageKnowledgeNoteENWEB.pdf" TargetMode="External"/><Relationship Id="rId4" Type="http://schemas.openxmlformats.org/officeDocument/2006/relationships/hyperlink" Target="https://www.oneplanevents.com/crowd-management/" TargetMode="External"/><Relationship Id="rId9" Type="http://schemas.openxmlformats.org/officeDocument/2006/relationships/hyperlink" Target="https://www.europarl.europa.eu/RegData/etudes/etudes/join/2007/369029/IPOL-CULT_ET(2007)369029_EN.pdf" TargetMode="External"/><Relationship Id="rId14" Type="http://schemas.openxmlformats.org/officeDocument/2006/relationships/image" Target="../media/image62.jpeg"/></Relationships>
</file>

<file path=ppt/slides/_rels/slide4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30.xml"/></Relationships>
</file>

<file path=ppt/slides/_rels/slide4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9.xml"/><Relationship Id="rId6" Type="http://schemas.openxmlformats.org/officeDocument/2006/relationships/image" Target="../media/image29.png"/><Relationship Id="rId11" Type="http://schemas.openxmlformats.org/officeDocument/2006/relationships/image" Target="../media/image20.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43.xml.rels><?xml version="1.0" encoding="UTF-8" standalone="yes"?>
<Relationships xmlns="http://schemas.openxmlformats.org/package/2006/relationships"><Relationship Id="rId3" Type="http://schemas.openxmlformats.org/officeDocument/2006/relationships/hyperlink" Target="https://momentumconsulting.ie/team/laura-magan/" TargetMode="External"/><Relationship Id="rId2" Type="http://schemas.openxmlformats.org/officeDocument/2006/relationships/hyperlink" Target="https://www.tourismrecovery.eu/" TargetMode="External"/><Relationship Id="rId1" Type="http://schemas.openxmlformats.org/officeDocument/2006/relationships/slideLayout" Target="../slideLayouts/slideLayout74.xml"/><Relationship Id="rId5" Type="http://schemas.openxmlformats.org/officeDocument/2006/relationships/image" Target="../media/image64.jpeg"/><Relationship Id="rId4" Type="http://schemas.openxmlformats.org/officeDocument/2006/relationships/hyperlink" Target="https://www.facebook.com/tourismcrisisrecovery"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7349" y="4507373"/>
            <a:ext cx="10669801" cy="697353"/>
          </a:xfrm>
        </p:spPr>
        <p:txBody>
          <a:bodyPr/>
          <a:lstStyle/>
          <a:p>
            <a:pPr>
              <a:lnSpc>
                <a:spcPct val="100000"/>
              </a:lnSpc>
              <a:spcBef>
                <a:spcPts val="0"/>
              </a:spcBef>
            </a:pPr>
            <a:r>
              <a:rPr lang="en-IE" sz="3200" b="0" dirty="0"/>
              <a:t>Assessing &amp; Analysing Regional Crisis Vulnerability and Readiness</a:t>
            </a:r>
          </a:p>
          <a:p>
            <a:pPr>
              <a:lnSpc>
                <a:spcPct val="100000"/>
              </a:lnSpc>
              <a:spcBef>
                <a:spcPts val="0"/>
              </a:spcBef>
            </a:pPr>
            <a:endParaRPr lang="en-IE" sz="2400" b="0" dirty="0"/>
          </a:p>
          <a:p>
            <a:pPr marL="0" indent="0">
              <a:lnSpc>
                <a:spcPct val="100000"/>
              </a:lnSpc>
              <a:spcBef>
                <a:spcPts val="0"/>
              </a:spcBef>
              <a:buNone/>
            </a:pPr>
            <a:endParaRPr lang="en-IE" sz="2800" b="0" dirty="0"/>
          </a:p>
          <a:p>
            <a:endParaRPr lang="en-IE"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33385"/>
            <a:ext cx="5964451" cy="697353"/>
          </a:xfrm>
        </p:spPr>
        <p:txBody>
          <a:bodyPr>
            <a:noAutofit/>
          </a:bodyPr>
          <a:lstStyle/>
          <a:p>
            <a:r>
              <a:rPr lang="en-IE" sz="6000" b="1" dirty="0"/>
              <a:t>Module 3 </a:t>
            </a:r>
            <a:r>
              <a:rPr lang="en-IE" sz="6000" dirty="0"/>
              <a:t>(Part 1)</a:t>
            </a:r>
          </a:p>
        </p:txBody>
      </p:sp>
      <p:sp>
        <p:nvSpPr>
          <p:cNvPr id="5" name="TextBox 4">
            <a:extLst>
              <a:ext uri="{FF2B5EF4-FFF2-40B4-BE49-F238E27FC236}">
                <a16:creationId xmlns:a16="http://schemas.microsoft.com/office/drawing/2014/main" id="{44BD95F2-86C7-498E-E319-CA13B72068C9}"/>
              </a:ext>
            </a:extLst>
          </p:cNvPr>
          <p:cNvSpPr txBox="1"/>
          <p:nvPr/>
        </p:nvSpPr>
        <p:spPr>
          <a:xfrm>
            <a:off x="817349" y="2201904"/>
            <a:ext cx="6257925" cy="1107996"/>
          </a:xfrm>
          <a:prstGeom prst="rect">
            <a:avLst/>
          </a:prstGeom>
          <a:noFill/>
        </p:spPr>
        <p:txBody>
          <a:bodyPr wrap="square" rtlCol="0">
            <a:spAutoFit/>
          </a:bodyPr>
          <a:lstStyle/>
          <a:p>
            <a:r>
              <a:rPr lang="en-IE" sz="2400" dirty="0">
                <a:solidFill>
                  <a:srgbClr val="7A547C"/>
                </a:solidFill>
              </a:rPr>
              <a:t>Regional Tourism Crisis Management (RTCM)</a:t>
            </a:r>
          </a:p>
          <a:p>
            <a:r>
              <a:rPr lang="en-IE" sz="2400" dirty="0">
                <a:solidFill>
                  <a:srgbClr val="7A547C"/>
                </a:solidFill>
              </a:rPr>
              <a:t>HEI Course, 2023</a:t>
            </a:r>
          </a:p>
          <a:p>
            <a:r>
              <a:rPr lang="en-IE" i="1" dirty="0">
                <a:solidFill>
                  <a:srgbClr val="7A547C"/>
                </a:solidFill>
              </a:rPr>
              <a:t>Developed by Laura Magan (Momentum)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9A60274-F817-1FC5-9683-EF9AD0584347}"/>
              </a:ext>
            </a:extLst>
          </p:cNvPr>
          <p:cNvSpPr>
            <a:spLocks noGrp="1"/>
          </p:cNvSpPr>
          <p:nvPr>
            <p:ph type="body" sz="quarter" idx="18"/>
          </p:nvPr>
        </p:nvSpPr>
        <p:spPr>
          <a:xfrm>
            <a:off x="734714" y="1757011"/>
            <a:ext cx="9904711" cy="3867704"/>
          </a:xfrm>
        </p:spPr>
        <p:txBody>
          <a:bodyPr>
            <a:normAutofit fontScale="77500" lnSpcReduction="20000"/>
          </a:bodyPr>
          <a:lstStyle/>
          <a:p>
            <a:pPr marL="0" indent="0">
              <a:lnSpc>
                <a:spcPct val="100000"/>
              </a:lnSpc>
              <a:spcBef>
                <a:spcPts val="0"/>
              </a:spcBef>
            </a:pPr>
            <a:r>
              <a:rPr lang="en-IE" sz="4400" dirty="0">
                <a:solidFill>
                  <a:schemeClr val="bg1"/>
                </a:solidFill>
              </a:rPr>
              <a:t>Analyse the vulnerability of a tourism region by assessing any type of potential crisis that could impact then make predictions about possible and potential impacts</a:t>
            </a:r>
          </a:p>
          <a:p>
            <a:pPr marL="0" indent="0">
              <a:lnSpc>
                <a:spcPct val="100000"/>
              </a:lnSpc>
              <a:spcBef>
                <a:spcPts val="0"/>
              </a:spcBef>
            </a:pPr>
            <a:endParaRPr lang="en-IE" sz="4400" b="1" dirty="0"/>
          </a:p>
          <a:p>
            <a:pPr marL="0" indent="0">
              <a:lnSpc>
                <a:spcPct val="100000"/>
              </a:lnSpc>
              <a:spcBef>
                <a:spcPts val="0"/>
              </a:spcBef>
            </a:pPr>
            <a:r>
              <a:rPr lang="en-IE" sz="3100" dirty="0"/>
              <a:t>This section uses the Risk Assessment Matrix as part of a holistic regional exercise by looking at each type of crisis and how they could impact a destination, the likelihood, the consequences so that regions can prioritize and reduce or mitigate impact with solutions and concrete action(s).</a:t>
            </a:r>
          </a:p>
        </p:txBody>
      </p:sp>
    </p:spTree>
    <p:extLst>
      <p:ext uri="{BB962C8B-B14F-4D97-AF65-F5344CB8AC3E}">
        <p14:creationId xmlns:p14="http://schemas.microsoft.com/office/powerpoint/2010/main" val="32032287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5823FFF-0DB9-B61B-D3A0-277F3B8324DB}"/>
              </a:ext>
            </a:extLst>
          </p:cNvPr>
          <p:cNvSpPr>
            <a:spLocks noGrp="1"/>
          </p:cNvSpPr>
          <p:nvPr>
            <p:ph type="body" sz="quarter" idx="18"/>
          </p:nvPr>
        </p:nvSpPr>
        <p:spPr>
          <a:xfrm>
            <a:off x="419793" y="1063269"/>
            <a:ext cx="5715000" cy="5794731"/>
          </a:xfrm>
        </p:spPr>
        <p:txBody>
          <a:bodyPr>
            <a:normAutofit fontScale="70000" lnSpcReduction="20000"/>
          </a:bodyPr>
          <a:lstStyle/>
          <a:p>
            <a:pPr marL="0" indent="0">
              <a:lnSpc>
                <a:spcPct val="120000"/>
              </a:lnSpc>
              <a:spcBef>
                <a:spcPts val="0"/>
              </a:spcBef>
            </a:pPr>
            <a:r>
              <a:rPr lang="en-GB" dirty="0"/>
              <a:t>Every region is vulnerable to risks that could create a crisis situation for the tourism industry. Some of these will be common between regions, such as the outbreak of a disease or a flood, or a severe storm.  Others will be based on the region’s geography, climate, and exposure to manmade impacts. Being aware of the risks that are most likely to occur and which can create the greatest impacts on the tourism industry can help shape a region’s crisis preparation activities. </a:t>
            </a:r>
          </a:p>
          <a:p>
            <a:pPr marL="0" indent="0">
              <a:lnSpc>
                <a:spcPct val="120000"/>
              </a:lnSpc>
              <a:spcBef>
                <a:spcPts val="0"/>
              </a:spcBef>
            </a:pPr>
            <a:r>
              <a:rPr lang="en-GB" dirty="0"/>
              <a:t>Good preparation = faster recovery. </a:t>
            </a:r>
          </a:p>
          <a:p>
            <a:pPr marL="0" indent="0">
              <a:lnSpc>
                <a:spcPct val="120000"/>
              </a:lnSpc>
              <a:spcBef>
                <a:spcPts val="0"/>
              </a:spcBef>
            </a:pPr>
            <a:endParaRPr lang="en-GB" dirty="0"/>
          </a:p>
          <a:p>
            <a:pPr marL="0" indent="0">
              <a:lnSpc>
                <a:spcPct val="120000"/>
              </a:lnSpc>
              <a:spcBef>
                <a:spcPts val="0"/>
              </a:spcBef>
            </a:pPr>
            <a:r>
              <a:rPr lang="en-GB" dirty="0"/>
              <a:t>An effective, well-planned and managed response reduces the need for recovery activities. To start this process a region;</a:t>
            </a:r>
          </a:p>
          <a:p>
            <a:pPr marL="0" indent="0">
              <a:lnSpc>
                <a:spcPct val="120000"/>
              </a:lnSpc>
              <a:spcBef>
                <a:spcPts val="0"/>
              </a:spcBef>
            </a:pPr>
            <a:endParaRPr lang="en-GB" dirty="0"/>
          </a:p>
          <a:p>
            <a:pPr marL="457200" indent="-457200">
              <a:lnSpc>
                <a:spcPct val="120000"/>
              </a:lnSpc>
              <a:spcBef>
                <a:spcPts val="0"/>
              </a:spcBef>
              <a:buFont typeface="+mj-lt"/>
              <a:buAutoNum type="arabicPeriod"/>
            </a:pPr>
            <a:r>
              <a:rPr lang="en-GB" sz="2900" dirty="0"/>
              <a:t>First, it needs to conduct a </a:t>
            </a:r>
            <a:r>
              <a:rPr lang="en-GB" sz="2900" b="1" dirty="0"/>
              <a:t>SWOT Analysis &amp; Risk Matrix Assessment </a:t>
            </a:r>
            <a:r>
              <a:rPr lang="en-GB" sz="2900" dirty="0"/>
              <a:t>to assess the region’s internal strengths and weaknesses and external opportunities and threats</a:t>
            </a:r>
            <a:endParaRPr lang="en-IE" sz="2900" b="1" dirty="0"/>
          </a:p>
          <a:p>
            <a:pPr marL="457200" indent="-457200">
              <a:lnSpc>
                <a:spcPct val="120000"/>
              </a:lnSpc>
              <a:spcBef>
                <a:spcPts val="0"/>
              </a:spcBef>
              <a:buFont typeface="+mj-lt"/>
              <a:buAutoNum type="arabicPeriod"/>
            </a:pPr>
            <a:r>
              <a:rPr lang="en-GB" sz="2900" dirty="0"/>
              <a:t>Second, it needs to conduct a crisis-focused </a:t>
            </a:r>
            <a:r>
              <a:rPr lang="en-GB" sz="2900" b="1" dirty="0"/>
              <a:t>Regional Crisis Audit</a:t>
            </a:r>
            <a:r>
              <a:rPr lang="en-GB" sz="2900" dirty="0"/>
              <a:t> of the region’s capacity and resources that it needs to manage a crisis </a:t>
            </a:r>
          </a:p>
        </p:txBody>
      </p:sp>
      <p:sp>
        <p:nvSpPr>
          <p:cNvPr id="4" name="Text Placeholder 3">
            <a:extLst>
              <a:ext uri="{FF2B5EF4-FFF2-40B4-BE49-F238E27FC236}">
                <a16:creationId xmlns:a16="http://schemas.microsoft.com/office/drawing/2014/main" id="{4D1C28D9-1C02-8709-C2B5-BA57F615D9D8}"/>
              </a:ext>
            </a:extLst>
          </p:cNvPr>
          <p:cNvSpPr>
            <a:spLocks noGrp="1"/>
          </p:cNvSpPr>
          <p:nvPr>
            <p:ph type="body" sz="quarter" idx="16"/>
          </p:nvPr>
        </p:nvSpPr>
        <p:spPr>
          <a:xfrm>
            <a:off x="734714" y="133351"/>
            <a:ext cx="5085159" cy="929918"/>
          </a:xfrm>
        </p:spPr>
        <p:txBody>
          <a:bodyPr>
            <a:normAutofit fontScale="77500" lnSpcReduction="20000"/>
          </a:bodyPr>
          <a:lstStyle/>
          <a:p>
            <a:pPr algn="ctr">
              <a:lnSpc>
                <a:spcPct val="110000"/>
              </a:lnSpc>
              <a:spcBef>
                <a:spcPts val="0"/>
              </a:spcBef>
            </a:pPr>
            <a:r>
              <a:rPr lang="en-IE" dirty="0"/>
              <a:t>Introduction to Regional Vulnerability and Risk Analysis</a:t>
            </a:r>
          </a:p>
        </p:txBody>
      </p:sp>
      <p:pic>
        <p:nvPicPr>
          <p:cNvPr id="7" name="Picture Placeholder 6">
            <a:extLst>
              <a:ext uri="{FF2B5EF4-FFF2-40B4-BE49-F238E27FC236}">
                <a16:creationId xmlns:a16="http://schemas.microsoft.com/office/drawing/2014/main" id="{5EDE57E3-C6CE-AC7C-CC66-0A953FBA1F7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358" b="17358"/>
          <a:stretch>
            <a:fillRect/>
          </a:stretch>
        </p:blipFill>
        <p:spPr/>
      </p:pic>
    </p:spTree>
    <p:extLst>
      <p:ext uri="{BB962C8B-B14F-4D97-AF65-F5344CB8AC3E}">
        <p14:creationId xmlns:p14="http://schemas.microsoft.com/office/powerpoint/2010/main" val="11231319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9AB64F8-9923-B7B2-3D27-6DE124B469B0}"/>
              </a:ext>
            </a:extLst>
          </p:cNvPr>
          <p:cNvSpPr>
            <a:spLocks noGrp="1"/>
          </p:cNvSpPr>
          <p:nvPr>
            <p:ph type="body" sz="quarter" idx="29"/>
          </p:nvPr>
        </p:nvSpPr>
        <p:spPr>
          <a:xfrm>
            <a:off x="0" y="98184"/>
            <a:ext cx="12181236" cy="1044590"/>
          </a:xfrm>
        </p:spPr>
        <p:txBody>
          <a:bodyPr>
            <a:normAutofit/>
          </a:bodyPr>
          <a:lstStyle/>
          <a:p>
            <a:r>
              <a:rPr lang="en-IE" sz="3200" dirty="0"/>
              <a:t>Assessing The Crisis Vulnerability and Readiness of a Region Underpins the Crisis Management Planning Process</a:t>
            </a:r>
          </a:p>
        </p:txBody>
      </p:sp>
      <p:sp>
        <p:nvSpPr>
          <p:cNvPr id="10" name="Text Placeholder 5">
            <a:extLst>
              <a:ext uri="{FF2B5EF4-FFF2-40B4-BE49-F238E27FC236}">
                <a16:creationId xmlns:a16="http://schemas.microsoft.com/office/drawing/2014/main" id="{2493A60C-FA4D-9588-3E7C-8B60BE708226}"/>
              </a:ext>
            </a:extLst>
          </p:cNvPr>
          <p:cNvSpPr>
            <a:spLocks noGrp="1"/>
          </p:cNvSpPr>
          <p:nvPr>
            <p:ph type="body" sz="quarter" idx="31"/>
          </p:nvPr>
        </p:nvSpPr>
        <p:spPr>
          <a:xfrm>
            <a:off x="776288" y="3251256"/>
            <a:ext cx="2849780" cy="2463970"/>
          </a:xfrm>
        </p:spPr>
        <p:txBody>
          <a:bodyPr>
            <a:normAutofit/>
          </a:bodyPr>
          <a:lstStyle/>
          <a:p>
            <a:pPr marL="0" indent="0">
              <a:lnSpc>
                <a:spcPct val="100000"/>
              </a:lnSpc>
              <a:spcBef>
                <a:spcPts val="0"/>
              </a:spcBef>
            </a:pPr>
            <a:r>
              <a:rPr lang="en-IE" b="1" dirty="0">
                <a:solidFill>
                  <a:srgbClr val="7A547C"/>
                </a:solidFill>
              </a:rPr>
              <a:t>Risk Assessment</a:t>
            </a:r>
          </a:p>
          <a:p>
            <a:pPr marL="0" indent="0">
              <a:lnSpc>
                <a:spcPct val="100000"/>
              </a:lnSpc>
              <a:spcBef>
                <a:spcPts val="0"/>
              </a:spcBef>
            </a:pPr>
            <a:r>
              <a:rPr lang="en-IE" sz="2000" dirty="0"/>
              <a:t>Assesses and prioritizes existing potential regional risks, crises, and identifies solutions</a:t>
            </a:r>
          </a:p>
          <a:p>
            <a:pPr marL="0" indent="0">
              <a:lnSpc>
                <a:spcPct val="100000"/>
              </a:lnSpc>
              <a:spcBef>
                <a:spcPts val="0"/>
              </a:spcBef>
            </a:pPr>
            <a:r>
              <a:rPr lang="en-IE" sz="2000" b="1" dirty="0">
                <a:solidFill>
                  <a:srgbClr val="7A547C"/>
                </a:solidFill>
              </a:rPr>
              <a:t>(Underpins both the CMS and CMP)</a:t>
            </a:r>
          </a:p>
        </p:txBody>
      </p:sp>
      <p:sp>
        <p:nvSpPr>
          <p:cNvPr id="11" name="Text Placeholder 6">
            <a:extLst>
              <a:ext uri="{FF2B5EF4-FFF2-40B4-BE49-F238E27FC236}">
                <a16:creationId xmlns:a16="http://schemas.microsoft.com/office/drawing/2014/main" id="{1DC2F7A2-540E-829B-AD32-7439A495D177}"/>
              </a:ext>
            </a:extLst>
          </p:cNvPr>
          <p:cNvSpPr>
            <a:spLocks noGrp="1"/>
          </p:cNvSpPr>
          <p:nvPr>
            <p:ph type="body" sz="quarter" idx="33"/>
          </p:nvPr>
        </p:nvSpPr>
        <p:spPr>
          <a:xfrm>
            <a:off x="4095750" y="3251256"/>
            <a:ext cx="3799188" cy="3564107"/>
          </a:xfrm>
          <a:noFill/>
        </p:spPr>
        <p:txBody>
          <a:bodyPr>
            <a:noAutofit/>
          </a:bodyPr>
          <a:lstStyle/>
          <a:p>
            <a:pPr marL="0" indent="0">
              <a:lnSpc>
                <a:spcPct val="100000"/>
              </a:lnSpc>
              <a:spcBef>
                <a:spcPts val="0"/>
              </a:spcBef>
            </a:pPr>
            <a:r>
              <a:rPr lang="en-IE" sz="2400" b="1" dirty="0">
                <a:solidFill>
                  <a:srgbClr val="3AA091"/>
                </a:solidFill>
                <a:latin typeface="+mn-lt"/>
              </a:rPr>
              <a:t>SWOT Analysis</a:t>
            </a:r>
          </a:p>
          <a:p>
            <a:pPr marL="0" indent="0">
              <a:lnSpc>
                <a:spcPct val="100000"/>
              </a:lnSpc>
              <a:spcBef>
                <a:spcPts val="0"/>
              </a:spcBef>
            </a:pPr>
            <a:r>
              <a:rPr lang="en-IE" dirty="0">
                <a:latin typeface="+mn-lt"/>
              </a:rPr>
              <a:t>Shapes the future and strategic goals of the tourism region by analysing its internal and external strengths, weaknesses, opportunities, and threats</a:t>
            </a:r>
          </a:p>
          <a:p>
            <a:pPr marL="0" indent="0">
              <a:lnSpc>
                <a:spcPct val="100000"/>
              </a:lnSpc>
              <a:spcBef>
                <a:spcPts val="0"/>
              </a:spcBef>
            </a:pPr>
            <a:r>
              <a:rPr lang="en-IE" b="1" dirty="0">
                <a:solidFill>
                  <a:srgbClr val="3AA091"/>
                </a:solidFill>
                <a:latin typeface="+mn-lt"/>
              </a:rPr>
              <a:t>(Underpins the Crisis Management Strategy (Long Term Preparation and Mitigation Plan)</a:t>
            </a:r>
          </a:p>
          <a:p>
            <a:pPr marL="0" indent="0">
              <a:lnSpc>
                <a:spcPct val="100000"/>
              </a:lnSpc>
              <a:spcBef>
                <a:spcPts val="0"/>
              </a:spcBef>
            </a:pPr>
            <a:endParaRPr lang="en-IE" dirty="0">
              <a:latin typeface="+mn-lt"/>
            </a:endParaRPr>
          </a:p>
        </p:txBody>
      </p:sp>
      <p:sp>
        <p:nvSpPr>
          <p:cNvPr id="12" name="Text Placeholder 5">
            <a:extLst>
              <a:ext uri="{FF2B5EF4-FFF2-40B4-BE49-F238E27FC236}">
                <a16:creationId xmlns:a16="http://schemas.microsoft.com/office/drawing/2014/main" id="{C81C570F-2F55-6576-CF3B-10C50E34218E}"/>
              </a:ext>
            </a:extLst>
          </p:cNvPr>
          <p:cNvSpPr txBox="1">
            <a:spLocks/>
          </p:cNvSpPr>
          <p:nvPr/>
        </p:nvSpPr>
        <p:spPr>
          <a:xfrm>
            <a:off x="1464276" y="1399664"/>
            <a:ext cx="1228725" cy="587545"/>
          </a:xfrm>
          <a:prstGeom prst="rect">
            <a:avLst/>
          </a:prstGeom>
        </p:spPr>
        <p:txBody>
          <a:bodyPr vert="horz" lIns="91440" tIns="45720" rIns="91440" bIns="45720" rtlCol="0" anchor="ctr">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200" b="1" dirty="0">
                <a:solidFill>
                  <a:schemeClr val="bg1"/>
                </a:solidFill>
              </a:rPr>
              <a:t>Part 1 </a:t>
            </a:r>
          </a:p>
        </p:txBody>
      </p:sp>
      <p:sp>
        <p:nvSpPr>
          <p:cNvPr id="13" name="Text Placeholder 5">
            <a:extLst>
              <a:ext uri="{FF2B5EF4-FFF2-40B4-BE49-F238E27FC236}">
                <a16:creationId xmlns:a16="http://schemas.microsoft.com/office/drawing/2014/main" id="{B664AE2A-844A-AB3C-C866-0EE20254E68E}"/>
              </a:ext>
            </a:extLst>
          </p:cNvPr>
          <p:cNvSpPr txBox="1">
            <a:spLocks/>
          </p:cNvSpPr>
          <p:nvPr/>
        </p:nvSpPr>
        <p:spPr>
          <a:xfrm>
            <a:off x="5481637" y="1456510"/>
            <a:ext cx="1228725" cy="587545"/>
          </a:xfrm>
          <a:prstGeom prst="rect">
            <a:avLst/>
          </a:prstGeom>
        </p:spPr>
        <p:txBody>
          <a:bodyPr vert="horz" lIns="91440" tIns="45720" rIns="91440" bIns="45720" rtlCol="0" anchor="ctr">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200" b="1" dirty="0">
                <a:solidFill>
                  <a:schemeClr val="bg1"/>
                </a:solidFill>
              </a:rPr>
              <a:t>Part 2 </a:t>
            </a:r>
          </a:p>
        </p:txBody>
      </p:sp>
      <p:sp>
        <p:nvSpPr>
          <p:cNvPr id="14" name="Text Placeholder 5">
            <a:extLst>
              <a:ext uri="{FF2B5EF4-FFF2-40B4-BE49-F238E27FC236}">
                <a16:creationId xmlns:a16="http://schemas.microsoft.com/office/drawing/2014/main" id="{2CEAC5D2-37F4-1474-E230-51534ACC85AB}"/>
              </a:ext>
            </a:extLst>
          </p:cNvPr>
          <p:cNvSpPr txBox="1">
            <a:spLocks/>
          </p:cNvSpPr>
          <p:nvPr/>
        </p:nvSpPr>
        <p:spPr>
          <a:xfrm>
            <a:off x="9498999" y="1425235"/>
            <a:ext cx="1228725" cy="587545"/>
          </a:xfrm>
          <a:prstGeom prst="rect">
            <a:avLst/>
          </a:prstGeom>
        </p:spPr>
        <p:txBody>
          <a:bodyPr vert="horz" lIns="91440" tIns="45720" rIns="91440" bIns="45720" rtlCol="0" anchor="ctr">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rgbClr val="595A59"/>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200" b="1" dirty="0">
                <a:solidFill>
                  <a:schemeClr val="bg1"/>
                </a:solidFill>
              </a:rPr>
              <a:t>Part 3 </a:t>
            </a:r>
          </a:p>
        </p:txBody>
      </p:sp>
      <p:sp>
        <p:nvSpPr>
          <p:cNvPr id="15" name="Text Placeholder 6">
            <a:extLst>
              <a:ext uri="{FF2B5EF4-FFF2-40B4-BE49-F238E27FC236}">
                <a16:creationId xmlns:a16="http://schemas.microsoft.com/office/drawing/2014/main" id="{7F725191-6D32-E415-EC70-B4F5FAD6F4EB}"/>
              </a:ext>
            </a:extLst>
          </p:cNvPr>
          <p:cNvSpPr txBox="1">
            <a:spLocks/>
          </p:cNvSpPr>
          <p:nvPr/>
        </p:nvSpPr>
        <p:spPr>
          <a:xfrm>
            <a:off x="8299299" y="3293893"/>
            <a:ext cx="3628124" cy="2408293"/>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000" b="0" i="0" kern="1200" spc="0">
                <a:solidFill>
                  <a:srgbClr val="595A59"/>
                </a:solidFill>
                <a:latin typeface="Montserra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IE" sz="2400" b="1" dirty="0">
                <a:solidFill>
                  <a:srgbClr val="F27954"/>
                </a:solidFill>
                <a:latin typeface="+mn-lt"/>
              </a:rPr>
              <a:t>Regional Crisis Audit</a:t>
            </a:r>
          </a:p>
          <a:p>
            <a:pPr marL="0" indent="0">
              <a:lnSpc>
                <a:spcPct val="100000"/>
              </a:lnSpc>
              <a:spcBef>
                <a:spcPts val="0"/>
              </a:spcBef>
            </a:pPr>
            <a:r>
              <a:rPr lang="en-IE" dirty="0">
                <a:latin typeface="+mn-lt"/>
              </a:rPr>
              <a:t>An examination and analysis of how ready the region is and what it needs to do to implement the suggested outcomes of a Risk Assessment and SWOT Analysis. </a:t>
            </a:r>
          </a:p>
          <a:p>
            <a:pPr marL="0" indent="0">
              <a:lnSpc>
                <a:spcPct val="100000"/>
              </a:lnSpc>
              <a:spcBef>
                <a:spcPts val="0"/>
              </a:spcBef>
            </a:pPr>
            <a:r>
              <a:rPr lang="en-IE" b="1" dirty="0">
                <a:solidFill>
                  <a:srgbClr val="F37C57"/>
                </a:solidFill>
                <a:latin typeface="+mn-lt"/>
              </a:rPr>
              <a:t>(Underpins the Crisis Management Plan (Short Term Response and Recovery Plan)</a:t>
            </a:r>
          </a:p>
        </p:txBody>
      </p:sp>
    </p:spTree>
    <p:extLst>
      <p:ext uri="{BB962C8B-B14F-4D97-AF65-F5344CB8AC3E}">
        <p14:creationId xmlns:p14="http://schemas.microsoft.com/office/powerpoint/2010/main" val="31407654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34715" y="1757011"/>
            <a:ext cx="8901204" cy="4303130"/>
          </a:xfrm>
        </p:spPr>
        <p:txBody>
          <a:bodyPr>
            <a:normAutofit fontScale="85000" lnSpcReduction="10000"/>
          </a:bodyPr>
          <a:lstStyle/>
          <a:p>
            <a:pPr marL="0" indent="0">
              <a:lnSpc>
                <a:spcPct val="100000"/>
              </a:lnSpc>
              <a:spcBef>
                <a:spcPts val="0"/>
              </a:spcBef>
            </a:pPr>
            <a:r>
              <a:rPr lang="en-GB" b="0" i="0" dirty="0">
                <a:effectLst/>
              </a:rPr>
              <a:t>Before embarking on an overseas trip, tourists usually spend time researching destinations to determine the safety (</a:t>
            </a:r>
            <a:r>
              <a:rPr lang="en-GB" b="0" i="0" u="none" strike="noStrike" dirty="0">
                <a:effectLst/>
                <a:hlinkClick r:id="rId2">
                  <a:extLst>
                    <a:ext uri="{A12FA001-AC4F-418D-AE19-62706E023703}">
                      <ahyp:hlinkClr xmlns:ahyp="http://schemas.microsoft.com/office/drawing/2018/hyperlinkcolor" val="tx"/>
                    </a:ext>
                  </a:extLst>
                </a:hlinkClick>
              </a:rPr>
              <a:t>Zou &amp; Zheng, 2014</a:t>
            </a:r>
            <a:r>
              <a:rPr lang="en-GB" b="0" i="0" dirty="0">
                <a:effectLst/>
              </a:rPr>
              <a:t>). This search process inspires tourists' initial impressions of destination safety and shapes their judgments about what to expect and how to respond to potential danger. </a:t>
            </a:r>
          </a:p>
          <a:p>
            <a:pPr marL="0" indent="0">
              <a:lnSpc>
                <a:spcPct val="100000"/>
              </a:lnSpc>
              <a:spcBef>
                <a:spcPts val="0"/>
              </a:spcBef>
            </a:pPr>
            <a:endParaRPr lang="en-GB" dirty="0"/>
          </a:p>
          <a:p>
            <a:pPr marL="0" indent="0">
              <a:lnSpc>
                <a:spcPct val="100000"/>
              </a:lnSpc>
              <a:spcBef>
                <a:spcPts val="0"/>
              </a:spcBef>
            </a:pPr>
            <a:r>
              <a:rPr lang="en-GB" b="0" dirty="0">
                <a:effectLst/>
              </a:rPr>
              <a:t>Tourists’ sense of safety is further informed by the availability of facilities and equipment. Key aspects of this realm include food and accommodation, protections or insurance for risky activities, safety monitoring, and first aid facilities. </a:t>
            </a:r>
            <a:r>
              <a:rPr lang="en-GB" b="0" u="none" strike="noStrike" dirty="0">
                <a:effectLst/>
                <a:hlinkClick r:id="rId3">
                  <a:extLst>
                    <a:ext uri="{A12FA001-AC4F-418D-AE19-62706E023703}">
                      <ahyp:hlinkClr xmlns:ahyp="http://schemas.microsoft.com/office/drawing/2018/hyperlinkcolor" val="tx"/>
                    </a:ext>
                  </a:extLst>
                </a:hlinkClick>
              </a:rPr>
              <a:t>Yen et al. (2021)</a:t>
            </a:r>
            <a:endParaRPr lang="en-GB" b="0" u="none" strike="noStrike" dirty="0">
              <a:effectLst/>
            </a:endParaRPr>
          </a:p>
          <a:p>
            <a:pPr marL="0" indent="0">
              <a:lnSpc>
                <a:spcPct val="100000"/>
              </a:lnSpc>
              <a:spcBef>
                <a:spcPts val="0"/>
              </a:spcBef>
            </a:pPr>
            <a:endParaRPr lang="en-GB" dirty="0"/>
          </a:p>
          <a:p>
            <a:pPr marL="0" indent="0">
              <a:lnSpc>
                <a:spcPct val="100000"/>
              </a:lnSpc>
              <a:spcBef>
                <a:spcPts val="0"/>
              </a:spcBef>
            </a:pPr>
            <a:r>
              <a:rPr lang="en-GB" b="0" dirty="0">
                <a:effectLst/>
              </a:rPr>
              <a:t>Tourists typically judge a destination's safety by verifying the safety of potentially risky activities (</a:t>
            </a:r>
            <a:r>
              <a:rPr lang="en-GB" b="0" u="none" strike="noStrike" dirty="0">
                <a:effectLst/>
                <a:hlinkClick r:id="rId4">
                  <a:extLst>
                    <a:ext uri="{A12FA001-AC4F-418D-AE19-62706E023703}">
                      <ahyp:hlinkClr xmlns:ahyp="http://schemas.microsoft.com/office/drawing/2018/hyperlinkcolor" val="tx"/>
                    </a:ext>
                  </a:extLst>
                </a:hlinkClick>
              </a:rPr>
              <a:t>Bentley, Page, Meyer, Chalmers, &amp; Laird, 2001</a:t>
            </a:r>
            <a:r>
              <a:rPr lang="en-GB" b="0" dirty="0">
                <a:effectLst/>
              </a:rPr>
              <a:t>). One tourist wrote, “Are hot air balloons safe? I am worried after reading some news about accidents in low-altitude entertainment projects” (Lv.1708, May 06, 2017, 23:32:26). </a:t>
            </a:r>
          </a:p>
          <a:p>
            <a:pPr marL="0" indent="0">
              <a:lnSpc>
                <a:spcPct val="100000"/>
              </a:lnSpc>
              <a:spcBef>
                <a:spcPts val="0"/>
              </a:spcBef>
            </a:pPr>
            <a:endParaRPr lang="en-GB" dirty="0"/>
          </a:p>
          <a:p>
            <a:pPr marL="0" indent="0">
              <a:lnSpc>
                <a:spcPct val="100000"/>
              </a:lnSpc>
              <a:spcBef>
                <a:spcPts val="0"/>
              </a:spcBef>
            </a:pP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34714" y="642972"/>
            <a:ext cx="10596674" cy="916887"/>
          </a:xfrm>
        </p:spPr>
        <p:txBody>
          <a:bodyPr>
            <a:normAutofit lnSpcReduction="10000"/>
          </a:bodyPr>
          <a:lstStyle/>
          <a:p>
            <a:r>
              <a:rPr lang="en-GB" sz="3600" b="1" i="0" dirty="0">
                <a:effectLst/>
              </a:rPr>
              <a:t>Research: </a:t>
            </a:r>
            <a:r>
              <a:rPr lang="en-GB" sz="2600" dirty="0"/>
              <a:t>Tourists Shape their Sense of Safety From Implemented Safety Measures </a:t>
            </a:r>
            <a:r>
              <a:rPr lang="en-GB" sz="2600" i="1" dirty="0"/>
              <a:t>(Focus on Risky Activities)</a:t>
            </a:r>
            <a:endParaRPr lang="en-GB" sz="2600" i="1" dirty="0">
              <a:effectLst/>
            </a:endParaRPr>
          </a:p>
          <a:p>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5"/>
            <a:extLst>
              <a:ext uri="{FF2B5EF4-FFF2-40B4-BE49-F238E27FC236}">
                <a16:creationId xmlns:a16="http://schemas.microsoft.com/office/drawing/2014/main" id="{677A4E1D-CB32-EDFA-3941-E9EC988EBA8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5">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2462888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crowd of people&#10;&#10;Description automatically generated with medium confidence">
            <a:extLst>
              <a:ext uri="{FF2B5EF4-FFF2-40B4-BE49-F238E27FC236}">
                <a16:creationId xmlns:a16="http://schemas.microsoft.com/office/drawing/2014/main" id="{37560091-919F-B9E7-AF7D-BE97EEA3049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364" b="17364"/>
          <a:stretch>
            <a:fillRect/>
          </a:stretch>
        </p:blipFill>
        <p:spPr/>
      </p:pic>
      <p:sp>
        <p:nvSpPr>
          <p:cNvPr id="8" name="Text Placeholder 6">
            <a:extLst>
              <a:ext uri="{FF2B5EF4-FFF2-40B4-BE49-F238E27FC236}">
                <a16:creationId xmlns:a16="http://schemas.microsoft.com/office/drawing/2014/main" id="{F3E8B448-76E4-17BD-38F9-7F4746E8CAF7}"/>
              </a:ext>
            </a:extLst>
          </p:cNvPr>
          <p:cNvSpPr>
            <a:spLocks noGrp="1"/>
          </p:cNvSpPr>
          <p:nvPr>
            <p:ph type="body" sz="quarter" idx="18"/>
          </p:nvPr>
        </p:nvSpPr>
        <p:spPr>
          <a:xfrm>
            <a:off x="381000" y="1171575"/>
            <a:ext cx="5885708" cy="3867704"/>
          </a:xfrm>
        </p:spPr>
        <p:txBody>
          <a:bodyPr>
            <a:noAutofit/>
          </a:bodyPr>
          <a:lstStyle/>
          <a:p>
            <a:pPr marL="0" indent="0" algn="l">
              <a:lnSpc>
                <a:spcPct val="100000"/>
              </a:lnSpc>
              <a:spcBef>
                <a:spcPts val="0"/>
              </a:spcBef>
            </a:pPr>
            <a:r>
              <a:rPr lang="en-GB" sz="2000" b="0" i="0" u="none" strike="noStrike" dirty="0">
                <a:effectLst/>
              </a:rPr>
              <a:t>The destination crisis or vulnerability audit is a multi-disciplinary risk assessment a region undertakes to determine areas of crisis weakness and come up with solutions to the areas. </a:t>
            </a:r>
          </a:p>
          <a:p>
            <a:pPr marL="0" indent="0" algn="l">
              <a:lnSpc>
                <a:spcPct val="100000"/>
              </a:lnSpc>
              <a:spcBef>
                <a:spcPts val="0"/>
              </a:spcBef>
            </a:pPr>
            <a:endParaRPr lang="en-GB" sz="2000" dirty="0"/>
          </a:p>
          <a:p>
            <a:pPr marL="0" indent="0" algn="l">
              <a:lnSpc>
                <a:spcPct val="100000"/>
              </a:lnSpc>
              <a:spcBef>
                <a:spcPts val="0"/>
              </a:spcBef>
            </a:pPr>
            <a:r>
              <a:rPr lang="en-GB" sz="2000" b="1" i="0" u="none" strike="noStrike" dirty="0">
                <a:effectLst/>
              </a:rPr>
              <a:t>Part 1 Risk Matrix and SWOT Analysis </a:t>
            </a:r>
            <a:r>
              <a:rPr lang="en-GB" sz="2000" b="0" i="0" u="none" strike="noStrike" dirty="0">
                <a:effectLst/>
              </a:rPr>
              <a:t>examines and identifies the </a:t>
            </a:r>
            <a:r>
              <a:rPr lang="en-GB" sz="2000" dirty="0"/>
              <a:t>potential threats and risks, and opportunities in a region in </a:t>
            </a:r>
            <a:r>
              <a:rPr lang="en-GB" sz="2000" b="0" i="0" u="none" strike="noStrike" dirty="0">
                <a:effectLst/>
              </a:rPr>
              <a:t>a variety of forms.</a:t>
            </a:r>
          </a:p>
          <a:p>
            <a:pPr marL="342900" indent="-342900" algn="l">
              <a:lnSpc>
                <a:spcPct val="100000"/>
              </a:lnSpc>
              <a:spcBef>
                <a:spcPts val="0"/>
              </a:spcBef>
              <a:buFont typeface="Arial" panose="020B0604020202020204" pitchFamily="34" charset="0"/>
              <a:buChar char="•"/>
            </a:pPr>
            <a:r>
              <a:rPr lang="en-GB" sz="2000" dirty="0"/>
              <a:t>Does the region according to its unique characteristics understand all unexpected and potential tourism crises and can they mitigate or prevent them from happening?</a:t>
            </a:r>
          </a:p>
          <a:p>
            <a:pPr marL="342900" indent="-342900" algn="l">
              <a:lnSpc>
                <a:spcPct val="100000"/>
              </a:lnSpc>
              <a:spcBef>
                <a:spcPts val="0"/>
              </a:spcBef>
              <a:buFont typeface="Arial" panose="020B0604020202020204" pitchFamily="34" charset="0"/>
              <a:buChar char="•"/>
            </a:pPr>
            <a:endParaRPr lang="en-GB" sz="2000" dirty="0"/>
          </a:p>
          <a:p>
            <a:pPr marL="0" indent="0" algn="l">
              <a:lnSpc>
                <a:spcPct val="100000"/>
              </a:lnSpc>
              <a:spcBef>
                <a:spcPts val="0"/>
              </a:spcBef>
            </a:pPr>
            <a:r>
              <a:rPr lang="en-GB" sz="2000" b="1" dirty="0"/>
              <a:t>Part 2 Regional Crisis Audit </a:t>
            </a:r>
            <a:r>
              <a:rPr lang="en-GB" sz="2000" dirty="0"/>
              <a:t>assesses how well-prepared, resourced, and equipped a region is, what is it missing and what it needs to put in place.</a:t>
            </a:r>
          </a:p>
          <a:p>
            <a:pPr marL="342900" indent="-342900" algn="l">
              <a:lnSpc>
                <a:spcPct val="100000"/>
              </a:lnSpc>
              <a:spcBef>
                <a:spcPts val="0"/>
              </a:spcBef>
              <a:buFont typeface="Arial" panose="020B0604020202020204" pitchFamily="34" charset="0"/>
              <a:buChar char="•"/>
            </a:pPr>
            <a:r>
              <a:rPr lang="en-GB" sz="2000" dirty="0"/>
              <a:t>Does it have the right operations, procedures, expertise, guides, training, intel, and support?</a:t>
            </a:r>
            <a:endParaRPr lang="en-IE" sz="2000" dirty="0"/>
          </a:p>
        </p:txBody>
      </p:sp>
      <p:sp>
        <p:nvSpPr>
          <p:cNvPr id="9" name="Text Placeholder 5">
            <a:extLst>
              <a:ext uri="{FF2B5EF4-FFF2-40B4-BE49-F238E27FC236}">
                <a16:creationId xmlns:a16="http://schemas.microsoft.com/office/drawing/2014/main" id="{502724FD-C8D0-B33D-40BF-8C1FA31A5698}"/>
              </a:ext>
            </a:extLst>
          </p:cNvPr>
          <p:cNvSpPr>
            <a:spLocks noGrp="1"/>
          </p:cNvSpPr>
          <p:nvPr>
            <p:ph type="body" sz="quarter" idx="16"/>
          </p:nvPr>
        </p:nvSpPr>
        <p:spPr>
          <a:xfrm>
            <a:off x="564008" y="113746"/>
            <a:ext cx="5361286" cy="1323975"/>
          </a:xfrm>
        </p:spPr>
        <p:txBody>
          <a:bodyPr>
            <a:normAutofit/>
          </a:bodyPr>
          <a:lstStyle/>
          <a:p>
            <a:pPr>
              <a:lnSpc>
                <a:spcPct val="120000"/>
              </a:lnSpc>
              <a:spcBef>
                <a:spcPts val="0"/>
              </a:spcBef>
            </a:pPr>
            <a:r>
              <a:rPr lang="en-IE" sz="2800" b="1" dirty="0"/>
              <a:t>A Regional Crisis Audit Assesses the Vulnerability of the Region </a:t>
            </a:r>
          </a:p>
        </p:txBody>
      </p:sp>
    </p:spTree>
    <p:extLst>
      <p:ext uri="{BB962C8B-B14F-4D97-AF65-F5344CB8AC3E}">
        <p14:creationId xmlns:p14="http://schemas.microsoft.com/office/powerpoint/2010/main" val="1322360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C385032-4F9A-7894-4826-E2D4B23591E1}"/>
              </a:ext>
            </a:extLst>
          </p:cNvPr>
          <p:cNvSpPr>
            <a:spLocks noGrp="1"/>
          </p:cNvSpPr>
          <p:nvPr>
            <p:ph type="body" sz="quarter" idx="18"/>
          </p:nvPr>
        </p:nvSpPr>
        <p:spPr>
          <a:xfrm>
            <a:off x="734715" y="1185511"/>
            <a:ext cx="4983180" cy="3867704"/>
          </a:xfrm>
        </p:spPr>
        <p:txBody>
          <a:bodyPr>
            <a:noAutofit/>
          </a:bodyPr>
          <a:lstStyle/>
          <a:p>
            <a:pPr marL="0" indent="0">
              <a:lnSpc>
                <a:spcPct val="110000"/>
              </a:lnSpc>
              <a:spcBef>
                <a:spcPts val="0"/>
              </a:spcBef>
            </a:pPr>
            <a:r>
              <a:rPr lang="en-GB" sz="2200" b="0" i="0" dirty="0" err="1">
                <a:effectLst/>
              </a:rPr>
              <a:t>Analyzing</a:t>
            </a:r>
            <a:r>
              <a:rPr lang="en-GB" sz="2200" b="0" i="0" dirty="0">
                <a:effectLst/>
              </a:rPr>
              <a:t> risks involves determining the likelihood of a crisis occurring and their possible consequences, from insignificant up to catastrophic. Understanding which possible crisis would have the most negative impact will enable a region to decide on the priority course of action. For each risk, a region identifies it can create a matrix that assesses and rates the likelihood of the event happening and the possible consequences, shown later in this module. (</a:t>
            </a:r>
            <a:r>
              <a:rPr lang="en-GB" sz="2200" b="0" i="0" dirty="0">
                <a:effectLst/>
                <a:hlinkClick r:id="rId2">
                  <a:extLst>
                    <a:ext uri="{A12FA001-AC4F-418D-AE19-62706E023703}">
                      <ahyp:hlinkClr xmlns:ahyp="http://schemas.microsoft.com/office/drawing/2018/hyperlinkcolor" val="tx"/>
                    </a:ext>
                  </a:extLst>
                </a:hlinkClick>
              </a:rPr>
              <a:t>Source</a:t>
            </a:r>
            <a:r>
              <a:rPr lang="en-GB" sz="2200" b="0" i="0" dirty="0">
                <a:effectLst/>
              </a:rPr>
              <a:t>)</a:t>
            </a:r>
          </a:p>
          <a:p>
            <a:pPr marL="0" indent="0">
              <a:lnSpc>
                <a:spcPct val="110000"/>
              </a:lnSpc>
              <a:spcBef>
                <a:spcPts val="0"/>
              </a:spcBef>
            </a:pPr>
            <a:endParaRPr lang="en-IE" sz="2200" dirty="0"/>
          </a:p>
        </p:txBody>
      </p:sp>
      <p:sp>
        <p:nvSpPr>
          <p:cNvPr id="5" name="Text Placeholder 4">
            <a:extLst>
              <a:ext uri="{FF2B5EF4-FFF2-40B4-BE49-F238E27FC236}">
                <a16:creationId xmlns:a16="http://schemas.microsoft.com/office/drawing/2014/main" id="{F7FD0138-F8C3-054B-0096-5E751A3D0079}"/>
              </a:ext>
            </a:extLst>
          </p:cNvPr>
          <p:cNvSpPr>
            <a:spLocks noGrp="1"/>
          </p:cNvSpPr>
          <p:nvPr>
            <p:ph type="body" sz="quarter" idx="16"/>
          </p:nvPr>
        </p:nvSpPr>
        <p:spPr>
          <a:xfrm>
            <a:off x="714542" y="351861"/>
            <a:ext cx="5085159" cy="582221"/>
          </a:xfrm>
        </p:spPr>
        <p:txBody>
          <a:bodyPr>
            <a:normAutofit lnSpcReduction="10000"/>
          </a:bodyPr>
          <a:lstStyle/>
          <a:p>
            <a:pPr algn="ctr"/>
            <a:r>
              <a:rPr lang="en-IE" dirty="0"/>
              <a:t>Analyse the Regional Risk</a:t>
            </a:r>
          </a:p>
        </p:txBody>
      </p:sp>
      <p:pic>
        <p:nvPicPr>
          <p:cNvPr id="8" name="Picture Placeholder 7">
            <a:extLst>
              <a:ext uri="{FF2B5EF4-FFF2-40B4-BE49-F238E27FC236}">
                <a16:creationId xmlns:a16="http://schemas.microsoft.com/office/drawing/2014/main" id="{7C8F7855-9D33-88E7-8CC8-D2FAFF5D2329}"/>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5958" r="15958"/>
          <a:stretch>
            <a:fillRect/>
          </a:stretch>
        </p:blipFill>
        <p:spPr/>
      </p:pic>
    </p:spTree>
    <p:extLst>
      <p:ext uri="{BB962C8B-B14F-4D97-AF65-F5344CB8AC3E}">
        <p14:creationId xmlns:p14="http://schemas.microsoft.com/office/powerpoint/2010/main" val="13962350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34715" y="1757011"/>
            <a:ext cx="8901204" cy="4303130"/>
          </a:xfrm>
        </p:spPr>
        <p:txBody>
          <a:bodyPr>
            <a:normAutofit/>
          </a:bodyPr>
          <a:lstStyle/>
          <a:p>
            <a:pPr marL="0" indent="0">
              <a:lnSpc>
                <a:spcPct val="100000"/>
              </a:lnSpc>
              <a:spcBef>
                <a:spcPts val="0"/>
              </a:spcBef>
            </a:pPr>
            <a:r>
              <a:rPr lang="en-GB" i="0" dirty="0">
                <a:effectLst/>
              </a:rPr>
              <a:t>Searching for public information about a destination is normally tourists' first pre-trip activity. </a:t>
            </a:r>
            <a:r>
              <a:rPr lang="en-GB" b="0" i="0" dirty="0">
                <a:effectLst/>
              </a:rPr>
              <a:t>The public sector provides public information about destination safety. People often check whether their home government has issued safety warnings about traveling to specific places. Apart from governmental information, tourists may refer to sources such as DMOs, public safety agencies, and local police. Other information sources include ‘public bulletins’ about safety services or laws and regulations around public order. People tend to trust the information provided through the government or public travel advisories more than information from other channels. </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34714" y="642972"/>
            <a:ext cx="10596674" cy="916887"/>
          </a:xfrm>
        </p:spPr>
        <p:txBody>
          <a:bodyPr>
            <a:normAutofit lnSpcReduction="10000"/>
          </a:bodyPr>
          <a:lstStyle/>
          <a:p>
            <a:r>
              <a:rPr lang="en-GB" sz="3600" b="1" i="0" dirty="0">
                <a:effectLst/>
              </a:rPr>
              <a:t>Research: </a:t>
            </a:r>
            <a:r>
              <a:rPr lang="en-GB" sz="2600" dirty="0"/>
              <a:t>Sense of Safety Comes From Multiple Reputable Published Information</a:t>
            </a:r>
            <a:endParaRPr lang="en-GB" sz="2600" i="0" dirty="0">
              <a:effectLst/>
            </a:endParaRPr>
          </a:p>
          <a:p>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2"/>
            <a:extLst>
              <a:ext uri="{FF2B5EF4-FFF2-40B4-BE49-F238E27FC236}">
                <a16:creationId xmlns:a16="http://schemas.microsoft.com/office/drawing/2014/main" id="{677A4E1D-CB32-EDFA-3941-E9EC988EBA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22163750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D2BC9AF-03E2-3A28-FB57-D1F40F0F4D7C}"/>
              </a:ext>
            </a:extLst>
          </p:cNvPr>
          <p:cNvSpPr>
            <a:spLocks noGrp="1"/>
          </p:cNvSpPr>
          <p:nvPr>
            <p:ph type="body" sz="quarter" idx="18"/>
          </p:nvPr>
        </p:nvSpPr>
        <p:spPr>
          <a:xfrm>
            <a:off x="409575" y="1285874"/>
            <a:ext cx="5686425" cy="6029325"/>
          </a:xfrm>
        </p:spPr>
        <p:txBody>
          <a:bodyPr>
            <a:noAutofit/>
          </a:bodyPr>
          <a:lstStyle/>
          <a:p>
            <a:pPr marL="0" indent="0" algn="l">
              <a:lnSpc>
                <a:spcPct val="100000"/>
              </a:lnSpc>
              <a:spcBef>
                <a:spcPts val="0"/>
              </a:spcBef>
            </a:pPr>
            <a:r>
              <a:rPr lang="en-GB" sz="2200" b="0" i="0" dirty="0">
                <a:effectLst/>
              </a:rPr>
              <a:t>Risk assessments cost time and money to conduct. So why should a region bother? The benefits of a risk assessment far outweigh any inconvenience because they can help a region avoid incidents, fines, lawsuits, and negative media attention. Benefits of risk assessments include:</a:t>
            </a:r>
          </a:p>
          <a:p>
            <a:pPr marL="0" indent="0" algn="l">
              <a:lnSpc>
                <a:spcPct val="100000"/>
              </a:lnSpc>
              <a:spcBef>
                <a:spcPts val="0"/>
              </a:spcBef>
            </a:pPr>
            <a:endParaRPr lang="en-GB" sz="2200" b="0" i="0" dirty="0">
              <a:effectLst/>
            </a:endParaRPr>
          </a:p>
          <a:p>
            <a:pPr marL="342900" indent="-342900" algn="l">
              <a:lnSpc>
                <a:spcPct val="100000"/>
              </a:lnSpc>
              <a:spcBef>
                <a:spcPts val="0"/>
              </a:spcBef>
              <a:buFont typeface="Arial" panose="020B0604020202020204" pitchFamily="34" charset="0"/>
              <a:buChar char="•"/>
            </a:pPr>
            <a:r>
              <a:rPr lang="en-GB" sz="2200" b="1" i="0" dirty="0">
                <a:effectLst/>
              </a:rPr>
              <a:t>Money saved: </a:t>
            </a:r>
            <a:r>
              <a:rPr lang="en-GB" sz="2200" b="0" i="0" dirty="0">
                <a:effectLst/>
              </a:rPr>
              <a:t>Picking up the pieces after a flooding, fire, or act of tourism-related violence is stressful and can cost thousands; a risk assessment costs far less.</a:t>
            </a:r>
          </a:p>
          <a:p>
            <a:pPr marL="342900" indent="-342900">
              <a:lnSpc>
                <a:spcPct val="100000"/>
              </a:lnSpc>
              <a:spcBef>
                <a:spcPts val="0"/>
              </a:spcBef>
              <a:buFont typeface="Arial" panose="020B0604020202020204" pitchFamily="34" charset="0"/>
              <a:buChar char="•"/>
            </a:pPr>
            <a:r>
              <a:rPr lang="en-GB" sz="2200" b="1" i="0" dirty="0">
                <a:effectLst/>
              </a:rPr>
              <a:t>Fewer lawsuits: </a:t>
            </a:r>
            <a:r>
              <a:rPr lang="en-GB" sz="2200" b="0" i="0" dirty="0">
                <a:effectLst/>
              </a:rPr>
              <a:t>By preventing incidents, a region won’t have to deal with injured or disgruntled people and tourists </a:t>
            </a:r>
            <a:r>
              <a:rPr lang="en-GB" sz="2200" dirty="0"/>
              <a:t>seeking </a:t>
            </a:r>
            <a:r>
              <a:rPr lang="en-GB" sz="2200" b="0" i="0" dirty="0">
                <a:effectLst/>
              </a:rPr>
              <a:t>legal action.</a:t>
            </a:r>
          </a:p>
          <a:p>
            <a:pPr marL="0" indent="0">
              <a:lnSpc>
                <a:spcPct val="100000"/>
              </a:lnSpc>
              <a:spcBef>
                <a:spcPts val="0"/>
              </a:spcBef>
            </a:pPr>
            <a:endParaRPr lang="en-IE" sz="2200" dirty="0"/>
          </a:p>
        </p:txBody>
      </p:sp>
      <p:sp>
        <p:nvSpPr>
          <p:cNvPr id="5" name="Text Placeholder 4">
            <a:extLst>
              <a:ext uri="{FF2B5EF4-FFF2-40B4-BE49-F238E27FC236}">
                <a16:creationId xmlns:a16="http://schemas.microsoft.com/office/drawing/2014/main" id="{ED5DD205-B4DC-BD4D-C5BF-F580D5BD33EC}"/>
              </a:ext>
            </a:extLst>
          </p:cNvPr>
          <p:cNvSpPr>
            <a:spLocks noGrp="1"/>
          </p:cNvSpPr>
          <p:nvPr>
            <p:ph type="body" sz="quarter" idx="16"/>
          </p:nvPr>
        </p:nvSpPr>
        <p:spPr>
          <a:xfrm>
            <a:off x="229293" y="71472"/>
            <a:ext cx="6199739" cy="1309653"/>
          </a:xfrm>
        </p:spPr>
        <p:txBody>
          <a:bodyPr anchor="ctr">
            <a:normAutofit/>
          </a:bodyPr>
          <a:lstStyle/>
          <a:p>
            <a:pPr algn="ctr">
              <a:lnSpc>
                <a:spcPct val="100000"/>
              </a:lnSpc>
              <a:spcBef>
                <a:spcPts val="0"/>
              </a:spcBef>
            </a:pPr>
            <a:r>
              <a:rPr lang="en-IE" sz="2800" b="1" dirty="0"/>
              <a:t>Analyse Regional Risk using the Risk Assessment Matrix</a:t>
            </a:r>
          </a:p>
        </p:txBody>
      </p:sp>
      <p:pic>
        <p:nvPicPr>
          <p:cNvPr id="1026" name="Picture 2">
            <a:extLst>
              <a:ext uri="{FF2B5EF4-FFF2-40B4-BE49-F238E27FC236}">
                <a16:creationId xmlns:a16="http://schemas.microsoft.com/office/drawing/2014/main" id="{B65E147D-2B56-9478-E879-AA6E9E7BC62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429032" y="1514475"/>
            <a:ext cx="5762968" cy="33813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378608A-D572-D862-7860-49E5E6E533C3}"/>
              </a:ext>
            </a:extLst>
          </p:cNvPr>
          <p:cNvSpPr txBox="1"/>
          <p:nvPr/>
        </p:nvSpPr>
        <p:spPr>
          <a:xfrm>
            <a:off x="8715375" y="5158859"/>
            <a:ext cx="2009775" cy="369332"/>
          </a:xfrm>
          <a:prstGeom prst="rect">
            <a:avLst/>
          </a:prstGeom>
          <a:noFill/>
        </p:spPr>
        <p:txBody>
          <a:bodyPr wrap="square" rtlCol="0">
            <a:spAutoFit/>
          </a:bodyPr>
          <a:lstStyle/>
          <a:p>
            <a:pPr algn="ctr"/>
            <a:r>
              <a:rPr lang="en-IE" dirty="0">
                <a:solidFill>
                  <a:srgbClr val="086D6E"/>
                </a:solidFill>
                <a:hlinkClick r:id="rId3">
                  <a:extLst>
                    <a:ext uri="{A12FA001-AC4F-418D-AE19-62706E023703}">
                      <ahyp:hlinkClr xmlns:ahyp="http://schemas.microsoft.com/office/drawing/2018/hyperlinkcolor" val="tx"/>
                    </a:ext>
                  </a:extLst>
                </a:hlinkClick>
              </a:rPr>
              <a:t>Source</a:t>
            </a:r>
            <a:endParaRPr lang="en-IE" dirty="0">
              <a:solidFill>
                <a:srgbClr val="086D6E"/>
              </a:solidFill>
            </a:endParaRPr>
          </a:p>
        </p:txBody>
      </p:sp>
      <p:pic>
        <p:nvPicPr>
          <p:cNvPr id="8" name="Graphic 7" descr="Document with solid fill">
            <a:hlinkClick r:id="rId4"/>
            <a:extLst>
              <a:ext uri="{FF2B5EF4-FFF2-40B4-BE49-F238E27FC236}">
                <a16:creationId xmlns:a16="http://schemas.microsoft.com/office/drawing/2014/main" id="{8D3AB46B-1420-7953-9F5B-BCAF86A7067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283416" y="5918122"/>
            <a:ext cx="741014" cy="752474"/>
          </a:xfrm>
          <a:prstGeom prst="rect">
            <a:avLst/>
          </a:prstGeom>
        </p:spPr>
      </p:pic>
      <p:sp>
        <p:nvSpPr>
          <p:cNvPr id="9" name="TextBox 8">
            <a:extLst>
              <a:ext uri="{FF2B5EF4-FFF2-40B4-BE49-F238E27FC236}">
                <a16:creationId xmlns:a16="http://schemas.microsoft.com/office/drawing/2014/main" id="{80CAD50A-64D6-EF94-F408-0A0FF00FFDE0}"/>
              </a:ext>
            </a:extLst>
          </p:cNvPr>
          <p:cNvSpPr txBox="1"/>
          <p:nvPr/>
        </p:nvSpPr>
        <p:spPr>
          <a:xfrm>
            <a:off x="6848475" y="6227249"/>
            <a:ext cx="5343526" cy="369332"/>
          </a:xfrm>
          <a:prstGeom prst="rect">
            <a:avLst/>
          </a:prstGeom>
          <a:solidFill>
            <a:srgbClr val="F27954"/>
          </a:solidFill>
        </p:spPr>
        <p:txBody>
          <a:bodyPr wrap="square" rtlCol="0">
            <a:spAutoFit/>
          </a:bodyPr>
          <a:lstStyle/>
          <a:p>
            <a:r>
              <a:rPr lang="en-IE" dirty="0">
                <a:solidFill>
                  <a:schemeClr val="bg1"/>
                </a:solidFill>
                <a:hlinkClick r:id="rId7">
                  <a:extLst>
                    <a:ext uri="{A12FA001-AC4F-418D-AE19-62706E023703}">
                      <ahyp:hlinkClr xmlns:ahyp="http://schemas.microsoft.com/office/drawing/2018/hyperlinkcolor" val="tx"/>
                    </a:ext>
                  </a:extLst>
                </a:hlinkClick>
              </a:rPr>
              <a:t>Isight Matrix Templates and Resources</a:t>
            </a:r>
            <a:endParaRPr lang="en-IE" dirty="0">
              <a:solidFill>
                <a:schemeClr val="bg1"/>
              </a:solidFill>
            </a:endParaRPr>
          </a:p>
        </p:txBody>
      </p:sp>
    </p:spTree>
    <p:extLst>
      <p:ext uri="{BB962C8B-B14F-4D97-AF65-F5344CB8AC3E}">
        <p14:creationId xmlns:p14="http://schemas.microsoft.com/office/powerpoint/2010/main" val="1447065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D2BC9AF-03E2-3A28-FB57-D1F40F0F4D7C}"/>
              </a:ext>
            </a:extLst>
          </p:cNvPr>
          <p:cNvSpPr>
            <a:spLocks noGrp="1"/>
          </p:cNvSpPr>
          <p:nvPr>
            <p:ph type="body" sz="quarter" idx="18"/>
          </p:nvPr>
        </p:nvSpPr>
        <p:spPr>
          <a:xfrm>
            <a:off x="229293" y="828674"/>
            <a:ext cx="6096000" cy="6029325"/>
          </a:xfrm>
        </p:spPr>
        <p:txBody>
          <a:bodyPr>
            <a:normAutofit/>
          </a:bodyPr>
          <a:lstStyle/>
          <a:p>
            <a:pPr marL="342900" indent="-342900" algn="l">
              <a:lnSpc>
                <a:spcPct val="120000"/>
              </a:lnSpc>
              <a:spcBef>
                <a:spcPts val="0"/>
              </a:spcBef>
              <a:spcAft>
                <a:spcPts val="1200"/>
              </a:spcAft>
              <a:buFont typeface="Arial" panose="020B0604020202020204" pitchFamily="34" charset="0"/>
              <a:buChar char="•"/>
            </a:pPr>
            <a:endParaRPr lang="en-GB" sz="2200" b="1" i="0" dirty="0">
              <a:effectLst/>
            </a:endParaRPr>
          </a:p>
          <a:p>
            <a:pPr marL="342900" indent="-342900">
              <a:lnSpc>
                <a:spcPct val="120000"/>
              </a:lnSpc>
              <a:spcBef>
                <a:spcPts val="0"/>
              </a:spcBef>
              <a:spcAft>
                <a:spcPts val="1200"/>
              </a:spcAft>
              <a:buFont typeface="Arial" panose="020B0604020202020204" pitchFamily="34" charset="0"/>
              <a:buChar char="•"/>
            </a:pPr>
            <a:r>
              <a:rPr lang="en-GB" sz="2200" b="1" i="0" dirty="0">
                <a:effectLst/>
              </a:rPr>
              <a:t>Lower risk of non-compliance</a:t>
            </a:r>
            <a:r>
              <a:rPr lang="en-GB" sz="2200" b="0" i="0" dirty="0">
                <a:effectLst/>
              </a:rPr>
              <a:t>: </a:t>
            </a:r>
            <a:r>
              <a:rPr lang="en-GB" sz="2000" b="0" i="0" dirty="0">
                <a:effectLst/>
              </a:rPr>
              <a:t>Eliminate risks above and beyond compliance requirements to avoid penalties from regulatory bodies.</a:t>
            </a:r>
          </a:p>
          <a:p>
            <a:pPr marL="342900" indent="-342900" algn="l">
              <a:lnSpc>
                <a:spcPct val="120000"/>
              </a:lnSpc>
              <a:spcBef>
                <a:spcPts val="0"/>
              </a:spcBef>
              <a:spcAft>
                <a:spcPts val="1200"/>
              </a:spcAft>
              <a:buFont typeface="Arial" panose="020B0604020202020204" pitchFamily="34" charset="0"/>
              <a:buChar char="•"/>
            </a:pPr>
            <a:r>
              <a:rPr lang="en-GB" sz="2200" b="1" i="0" dirty="0">
                <a:effectLst/>
              </a:rPr>
              <a:t>Safe, happy employees: </a:t>
            </a:r>
            <a:r>
              <a:rPr lang="en-GB" sz="2200" b="0" i="0" dirty="0">
                <a:effectLst/>
              </a:rPr>
              <a:t>When visitors and tourists see a region is making their safety and well-being a top priority, they </a:t>
            </a:r>
            <a:r>
              <a:rPr lang="en-GB" sz="2200" dirty="0"/>
              <a:t>will feel safe and are </a:t>
            </a:r>
            <a:r>
              <a:rPr lang="en-GB" sz="2200" b="0" i="0" dirty="0">
                <a:effectLst/>
              </a:rPr>
              <a:t>likely to want to book and return which leads to another benefit </a:t>
            </a:r>
          </a:p>
          <a:p>
            <a:pPr marL="342900" indent="-342900" algn="l">
              <a:lnSpc>
                <a:spcPct val="120000"/>
              </a:lnSpc>
              <a:spcBef>
                <a:spcPts val="0"/>
              </a:spcBef>
              <a:spcAft>
                <a:spcPts val="1200"/>
              </a:spcAft>
              <a:buFont typeface="Arial" panose="020B0604020202020204" pitchFamily="34" charset="0"/>
              <a:buChar char="•"/>
            </a:pPr>
            <a:r>
              <a:rPr lang="en-GB" sz="2200" b="1" dirty="0"/>
              <a:t>Protects a positive regional image and reputation; </a:t>
            </a:r>
            <a:r>
              <a:rPr lang="en-GB" sz="2200" b="0" i="0" dirty="0">
                <a:effectLst/>
              </a:rPr>
              <a:t>visitors and tourists and tourism businesses want to visit and work in regions that operate safely, ethically, and fairly.</a:t>
            </a:r>
          </a:p>
          <a:p>
            <a:pPr marL="0" indent="0">
              <a:lnSpc>
                <a:spcPct val="120000"/>
              </a:lnSpc>
              <a:spcBef>
                <a:spcPts val="0"/>
              </a:spcBef>
            </a:pPr>
            <a:endParaRPr lang="en-IE" dirty="0"/>
          </a:p>
        </p:txBody>
      </p:sp>
      <p:sp>
        <p:nvSpPr>
          <p:cNvPr id="4" name="Text Placeholder 4">
            <a:extLst>
              <a:ext uri="{FF2B5EF4-FFF2-40B4-BE49-F238E27FC236}">
                <a16:creationId xmlns:a16="http://schemas.microsoft.com/office/drawing/2014/main" id="{B86259C1-6ACD-9127-6008-5E62FBFA3F83}"/>
              </a:ext>
            </a:extLst>
          </p:cNvPr>
          <p:cNvSpPr>
            <a:spLocks noGrp="1"/>
          </p:cNvSpPr>
          <p:nvPr>
            <p:ph type="body" sz="quarter" idx="16"/>
          </p:nvPr>
        </p:nvSpPr>
        <p:spPr>
          <a:xfrm>
            <a:off x="229293" y="71472"/>
            <a:ext cx="6199739" cy="1309653"/>
          </a:xfrm>
        </p:spPr>
        <p:txBody>
          <a:bodyPr anchor="ctr">
            <a:normAutofit/>
          </a:bodyPr>
          <a:lstStyle/>
          <a:p>
            <a:pPr algn="ctr">
              <a:lnSpc>
                <a:spcPct val="100000"/>
              </a:lnSpc>
              <a:spcBef>
                <a:spcPts val="0"/>
              </a:spcBef>
            </a:pPr>
            <a:r>
              <a:rPr lang="en-IE" sz="2800" b="1" dirty="0"/>
              <a:t>Analyse Regional Risk using the Risk Assessment Matrix</a:t>
            </a:r>
          </a:p>
        </p:txBody>
      </p:sp>
      <p:pic>
        <p:nvPicPr>
          <p:cNvPr id="11" name="Picture 10" descr="A picture containing grass, smoke, outdoor, steam&#10;&#10;Description automatically generated">
            <a:extLst>
              <a:ext uri="{FF2B5EF4-FFF2-40B4-BE49-F238E27FC236}">
                <a16:creationId xmlns:a16="http://schemas.microsoft.com/office/drawing/2014/main" id="{0BA544B5-32BE-A350-6559-2E0861E16AE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14033" r="7277"/>
          <a:stretch/>
        </p:blipFill>
        <p:spPr>
          <a:xfrm>
            <a:off x="6369096" y="1447800"/>
            <a:ext cx="5822904" cy="4162423"/>
          </a:xfrm>
          <a:prstGeom prst="rect">
            <a:avLst/>
          </a:prstGeom>
        </p:spPr>
      </p:pic>
    </p:spTree>
    <p:extLst>
      <p:ext uri="{BB962C8B-B14F-4D97-AF65-F5344CB8AC3E}">
        <p14:creationId xmlns:p14="http://schemas.microsoft.com/office/powerpoint/2010/main" val="7144167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4E1DEAE-FC65-69C6-BB8F-84C297E346FB}"/>
              </a:ext>
            </a:extLst>
          </p:cNvPr>
          <p:cNvSpPr/>
          <p:nvPr/>
        </p:nvSpPr>
        <p:spPr>
          <a:xfrm>
            <a:off x="262297" y="1008072"/>
            <a:ext cx="6033728" cy="54881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74562D09-1982-31D0-C14B-5C813BAE6107}"/>
              </a:ext>
            </a:extLst>
          </p:cNvPr>
          <p:cNvSpPr>
            <a:spLocks noGrp="1"/>
          </p:cNvSpPr>
          <p:nvPr>
            <p:ph type="body" sz="quarter" idx="18"/>
          </p:nvPr>
        </p:nvSpPr>
        <p:spPr>
          <a:xfrm>
            <a:off x="775083" y="1175652"/>
            <a:ext cx="5022816" cy="5153025"/>
          </a:xfrm>
          <a:solidFill>
            <a:srgbClr val="086D6E"/>
          </a:solidFill>
        </p:spPr>
        <p:txBody>
          <a:bodyPr anchor="ctr">
            <a:normAutofit fontScale="92500" lnSpcReduction="10000"/>
          </a:bodyPr>
          <a:lstStyle/>
          <a:p>
            <a:pPr marL="0" indent="0">
              <a:lnSpc>
                <a:spcPct val="110000"/>
              </a:lnSpc>
              <a:spcBef>
                <a:spcPts val="0"/>
              </a:spcBef>
            </a:pPr>
            <a:r>
              <a:rPr lang="en-GB" dirty="0"/>
              <a:t>In simple terms, the generic risk or crisis management process is concerned with identifying and </a:t>
            </a:r>
            <a:r>
              <a:rPr lang="en-GB" dirty="0" err="1"/>
              <a:t>analyzing</a:t>
            </a:r>
            <a:r>
              <a:rPr lang="en-GB" dirty="0"/>
              <a:t> the risks ('The chance of something happening that will have an impact upon objectives’) to an organization or region and deciding what can and should be done about them. </a:t>
            </a:r>
          </a:p>
          <a:p>
            <a:pPr marL="0" indent="0">
              <a:lnSpc>
                <a:spcPct val="110000"/>
              </a:lnSpc>
              <a:spcBef>
                <a:spcPts val="0"/>
              </a:spcBef>
            </a:pPr>
            <a:endParaRPr lang="en-GB" dirty="0"/>
          </a:p>
          <a:p>
            <a:pPr marL="0" indent="0">
              <a:lnSpc>
                <a:spcPct val="110000"/>
              </a:lnSpc>
              <a:spcBef>
                <a:spcPts val="0"/>
              </a:spcBef>
            </a:pPr>
            <a:r>
              <a:rPr lang="en-GB" dirty="0"/>
              <a:t>They are logical and systematic problem-solving and decision-making processes. </a:t>
            </a:r>
          </a:p>
          <a:p>
            <a:pPr marL="0" indent="0">
              <a:lnSpc>
                <a:spcPct val="110000"/>
              </a:lnSpc>
              <a:spcBef>
                <a:spcPts val="0"/>
              </a:spcBef>
            </a:pPr>
            <a:endParaRPr lang="en-GB" dirty="0"/>
          </a:p>
          <a:p>
            <a:pPr marL="0" indent="0">
              <a:lnSpc>
                <a:spcPct val="110000"/>
              </a:lnSpc>
              <a:spcBef>
                <a:spcPts val="0"/>
              </a:spcBef>
            </a:pPr>
            <a:r>
              <a:rPr lang="en-GB" dirty="0"/>
              <a:t>A region should use the tourism risk management process as part of this topic to identify, analyse, evaluate, treat, monitor, and review potential risks.</a:t>
            </a:r>
            <a:endParaRPr lang="en-IE" dirty="0"/>
          </a:p>
        </p:txBody>
      </p:sp>
      <p:pic>
        <p:nvPicPr>
          <p:cNvPr id="10" name="Picture 9">
            <a:extLst>
              <a:ext uri="{FF2B5EF4-FFF2-40B4-BE49-F238E27FC236}">
                <a16:creationId xmlns:a16="http://schemas.microsoft.com/office/drawing/2014/main" id="{4AE9096C-3EC1-5F52-65A9-93A46DA3ECC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7169" t="9162" r="6464" b="6015"/>
          <a:stretch/>
        </p:blipFill>
        <p:spPr>
          <a:xfrm>
            <a:off x="6871795" y="696908"/>
            <a:ext cx="4906187" cy="5003433"/>
          </a:xfrm>
          <a:prstGeom prst="rect">
            <a:avLst/>
          </a:prstGeom>
        </p:spPr>
      </p:pic>
      <p:sp>
        <p:nvSpPr>
          <p:cNvPr id="11" name="TextBox 10">
            <a:extLst>
              <a:ext uri="{FF2B5EF4-FFF2-40B4-BE49-F238E27FC236}">
                <a16:creationId xmlns:a16="http://schemas.microsoft.com/office/drawing/2014/main" id="{2257DB51-DB83-7190-6422-53C516BB198F}"/>
              </a:ext>
            </a:extLst>
          </p:cNvPr>
          <p:cNvSpPr txBox="1"/>
          <p:nvPr/>
        </p:nvSpPr>
        <p:spPr>
          <a:xfrm>
            <a:off x="262296" y="256177"/>
            <a:ext cx="7167204" cy="646331"/>
          </a:xfrm>
          <a:prstGeom prst="rect">
            <a:avLst/>
          </a:prstGeom>
          <a:noFill/>
        </p:spPr>
        <p:txBody>
          <a:bodyPr wrap="square" rtlCol="0">
            <a:spAutoFit/>
          </a:bodyPr>
          <a:lstStyle/>
          <a:p>
            <a:pPr algn="ctr"/>
            <a:r>
              <a:rPr lang="en-IE" sz="3600" b="1" dirty="0"/>
              <a:t>Calculating Regional Risk and Crisis </a:t>
            </a:r>
          </a:p>
        </p:txBody>
      </p:sp>
      <p:grpSp>
        <p:nvGrpSpPr>
          <p:cNvPr id="2" name="Group 1">
            <a:extLst>
              <a:ext uri="{FF2B5EF4-FFF2-40B4-BE49-F238E27FC236}">
                <a16:creationId xmlns:a16="http://schemas.microsoft.com/office/drawing/2014/main" id="{B731BC12-D6EE-0678-D70A-3E454E2C4CCF}"/>
              </a:ext>
            </a:extLst>
          </p:cNvPr>
          <p:cNvGrpSpPr/>
          <p:nvPr/>
        </p:nvGrpSpPr>
        <p:grpSpPr>
          <a:xfrm>
            <a:off x="6734735" y="5336869"/>
            <a:ext cx="914400" cy="980256"/>
            <a:chOff x="6692531" y="5336869"/>
            <a:chExt cx="914400" cy="980256"/>
          </a:xfrm>
        </p:grpSpPr>
        <p:pic>
          <p:nvPicPr>
            <p:cNvPr id="3" name="Graphic 2" descr="Document outline">
              <a:hlinkClick r:id="rId3"/>
              <a:extLst>
                <a:ext uri="{FF2B5EF4-FFF2-40B4-BE49-F238E27FC236}">
                  <a16:creationId xmlns:a16="http://schemas.microsoft.com/office/drawing/2014/main" id="{55D0DE54-9249-CDEB-4D46-A861EB432C3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240486" y="5336869"/>
              <a:ext cx="363472" cy="363472"/>
            </a:xfrm>
            <a:prstGeom prst="rect">
              <a:avLst/>
            </a:prstGeom>
          </p:spPr>
        </p:pic>
        <p:pic>
          <p:nvPicPr>
            <p:cNvPr id="4" name="Graphic 3" descr="Touchscreen with solid fill">
              <a:extLst>
                <a:ext uri="{FF2B5EF4-FFF2-40B4-BE49-F238E27FC236}">
                  <a16:creationId xmlns:a16="http://schemas.microsoft.com/office/drawing/2014/main" id="{0C56F899-BBDA-4F5C-92F3-C5B7116E45E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92531" y="5402725"/>
              <a:ext cx="914400" cy="914400"/>
            </a:xfrm>
            <a:prstGeom prst="rect">
              <a:avLst/>
            </a:prstGeom>
          </p:spPr>
        </p:pic>
      </p:grpSp>
      <p:sp>
        <p:nvSpPr>
          <p:cNvPr id="5" name="Text Placeholder 5">
            <a:hlinkClick r:id="rId8"/>
            <a:extLst>
              <a:ext uri="{FF2B5EF4-FFF2-40B4-BE49-F238E27FC236}">
                <a16:creationId xmlns:a16="http://schemas.microsoft.com/office/drawing/2014/main" id="{807171BD-D64D-1ED0-97C6-6D19F0AAF422}"/>
              </a:ext>
            </a:extLst>
          </p:cNvPr>
          <p:cNvSpPr txBox="1">
            <a:spLocks/>
          </p:cNvSpPr>
          <p:nvPr/>
        </p:nvSpPr>
        <p:spPr>
          <a:xfrm>
            <a:off x="6226064" y="6250117"/>
            <a:ext cx="1989468"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9">
                  <a:extLst>
                    <a:ext uri="{A12FA001-AC4F-418D-AE19-62706E023703}">
                      <ahyp:hlinkClr xmlns:ahyp="http://schemas.microsoft.com/office/drawing/2018/hyperlinkcolor" val="tx"/>
                    </a:ext>
                  </a:extLst>
                </a:hlinkClick>
              </a:rPr>
              <a:t>The Risk Management Process (Emergency Management, 2004) </a:t>
            </a:r>
            <a:endParaRPr lang="en-IE" sz="1000" b="1" dirty="0">
              <a:solidFill>
                <a:srgbClr val="F37C57"/>
              </a:solidFill>
            </a:endParaRPr>
          </a:p>
        </p:txBody>
      </p:sp>
      <p:sp>
        <p:nvSpPr>
          <p:cNvPr id="14" name="Text Placeholder 5">
            <a:extLst>
              <a:ext uri="{FF2B5EF4-FFF2-40B4-BE49-F238E27FC236}">
                <a16:creationId xmlns:a16="http://schemas.microsoft.com/office/drawing/2014/main" id="{D3365CE2-E96D-5C98-5A1C-D55D27DFDBF3}"/>
              </a:ext>
            </a:extLst>
          </p:cNvPr>
          <p:cNvSpPr txBox="1">
            <a:spLocks/>
          </p:cNvSpPr>
          <p:nvPr/>
        </p:nvSpPr>
        <p:spPr>
          <a:xfrm>
            <a:off x="8032651" y="1254642"/>
            <a:ext cx="2546744" cy="4369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ESTABLISH THE CONTEXT</a:t>
            </a:r>
          </a:p>
        </p:txBody>
      </p:sp>
      <p:sp>
        <p:nvSpPr>
          <p:cNvPr id="15" name="Text Placeholder 5">
            <a:extLst>
              <a:ext uri="{FF2B5EF4-FFF2-40B4-BE49-F238E27FC236}">
                <a16:creationId xmlns:a16="http://schemas.microsoft.com/office/drawing/2014/main" id="{B3A5C5BB-6EA7-EFF4-05D2-722B84241FCC}"/>
              </a:ext>
            </a:extLst>
          </p:cNvPr>
          <p:cNvSpPr txBox="1">
            <a:spLocks/>
          </p:cNvSpPr>
          <p:nvPr/>
        </p:nvSpPr>
        <p:spPr>
          <a:xfrm>
            <a:off x="8044843" y="2144658"/>
            <a:ext cx="2546744" cy="4369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IDENTIFY RISKS</a:t>
            </a:r>
          </a:p>
        </p:txBody>
      </p:sp>
      <p:sp>
        <p:nvSpPr>
          <p:cNvPr id="16" name="Text Placeholder 5">
            <a:extLst>
              <a:ext uri="{FF2B5EF4-FFF2-40B4-BE49-F238E27FC236}">
                <a16:creationId xmlns:a16="http://schemas.microsoft.com/office/drawing/2014/main" id="{B17420C3-E93B-1BB9-E031-99119A625449}"/>
              </a:ext>
            </a:extLst>
          </p:cNvPr>
          <p:cNvSpPr txBox="1">
            <a:spLocks/>
          </p:cNvSpPr>
          <p:nvPr/>
        </p:nvSpPr>
        <p:spPr>
          <a:xfrm>
            <a:off x="8032651" y="3022482"/>
            <a:ext cx="2546744" cy="4369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ANALYSE RISKS</a:t>
            </a:r>
          </a:p>
        </p:txBody>
      </p:sp>
      <p:sp>
        <p:nvSpPr>
          <p:cNvPr id="17" name="Text Placeholder 5">
            <a:extLst>
              <a:ext uri="{FF2B5EF4-FFF2-40B4-BE49-F238E27FC236}">
                <a16:creationId xmlns:a16="http://schemas.microsoft.com/office/drawing/2014/main" id="{1250FFCE-F5DD-3B50-2E5B-5269593BE7E9}"/>
              </a:ext>
            </a:extLst>
          </p:cNvPr>
          <p:cNvSpPr txBox="1">
            <a:spLocks/>
          </p:cNvSpPr>
          <p:nvPr/>
        </p:nvSpPr>
        <p:spPr>
          <a:xfrm>
            <a:off x="8008267" y="3924690"/>
            <a:ext cx="2546744" cy="4369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EVALUATE RISKS</a:t>
            </a:r>
          </a:p>
        </p:txBody>
      </p:sp>
      <p:sp>
        <p:nvSpPr>
          <p:cNvPr id="18" name="Text Placeholder 5">
            <a:extLst>
              <a:ext uri="{FF2B5EF4-FFF2-40B4-BE49-F238E27FC236}">
                <a16:creationId xmlns:a16="http://schemas.microsoft.com/office/drawing/2014/main" id="{81E41347-5745-A209-DA14-B1599ED54358}"/>
              </a:ext>
            </a:extLst>
          </p:cNvPr>
          <p:cNvSpPr txBox="1">
            <a:spLocks/>
          </p:cNvSpPr>
          <p:nvPr/>
        </p:nvSpPr>
        <p:spPr>
          <a:xfrm>
            <a:off x="8032651" y="4802514"/>
            <a:ext cx="2546744" cy="4369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TREAT RISKS</a:t>
            </a:r>
          </a:p>
        </p:txBody>
      </p:sp>
      <p:sp>
        <p:nvSpPr>
          <p:cNvPr id="19" name="Text Placeholder 5">
            <a:extLst>
              <a:ext uri="{FF2B5EF4-FFF2-40B4-BE49-F238E27FC236}">
                <a16:creationId xmlns:a16="http://schemas.microsoft.com/office/drawing/2014/main" id="{A4ECCFF9-6B23-E68B-5445-617BDDD401A1}"/>
              </a:ext>
            </a:extLst>
          </p:cNvPr>
          <p:cNvSpPr txBox="1">
            <a:spLocks/>
          </p:cNvSpPr>
          <p:nvPr/>
        </p:nvSpPr>
        <p:spPr>
          <a:xfrm rot="16200000">
            <a:off x="5371821" y="3036811"/>
            <a:ext cx="3560064" cy="4369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COMMUNICATE &amp; CONSULT</a:t>
            </a:r>
          </a:p>
        </p:txBody>
      </p:sp>
      <p:sp>
        <p:nvSpPr>
          <p:cNvPr id="20" name="Text Placeholder 5">
            <a:extLst>
              <a:ext uri="{FF2B5EF4-FFF2-40B4-BE49-F238E27FC236}">
                <a16:creationId xmlns:a16="http://schemas.microsoft.com/office/drawing/2014/main" id="{88D18A82-514D-99AA-CCE7-6C99D67A618D}"/>
              </a:ext>
            </a:extLst>
          </p:cNvPr>
          <p:cNvSpPr txBox="1">
            <a:spLocks/>
          </p:cNvSpPr>
          <p:nvPr/>
        </p:nvSpPr>
        <p:spPr>
          <a:xfrm rot="16200000">
            <a:off x="9663406" y="3036812"/>
            <a:ext cx="3560064" cy="43690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t>MONITOR AND REVIEW</a:t>
            </a:r>
          </a:p>
        </p:txBody>
      </p:sp>
      <p:sp>
        <p:nvSpPr>
          <p:cNvPr id="6" name="Text Placeholder 5">
            <a:extLst>
              <a:ext uri="{FF2B5EF4-FFF2-40B4-BE49-F238E27FC236}">
                <a16:creationId xmlns:a16="http://schemas.microsoft.com/office/drawing/2014/main" id="{5441D55F-9013-D7A8-1E6F-A02B6732903C}"/>
              </a:ext>
            </a:extLst>
          </p:cNvPr>
          <p:cNvSpPr>
            <a:spLocks noGrp="1"/>
          </p:cNvSpPr>
          <p:nvPr>
            <p:ph type="body" sz="quarter" idx="16"/>
          </p:nvPr>
        </p:nvSpPr>
        <p:spPr>
          <a:xfrm>
            <a:off x="8420100" y="5928409"/>
            <a:ext cx="3289588" cy="582221"/>
          </a:xfrm>
        </p:spPr>
        <p:txBody>
          <a:bodyPr>
            <a:normAutofit fontScale="47500" lnSpcReduction="20000"/>
          </a:bodyPr>
          <a:lstStyle/>
          <a:p>
            <a:pPr algn="ctr"/>
            <a:r>
              <a:rPr lang="en-GB" dirty="0">
                <a:solidFill>
                  <a:srgbClr val="4D4D4D"/>
                </a:solidFill>
                <a:hlinkClick r:id="rId9">
                  <a:extLst>
                    <a:ext uri="{A12FA001-AC4F-418D-AE19-62706E023703}">
                      <ahyp:hlinkClr xmlns:ahyp="http://schemas.microsoft.com/office/drawing/2018/hyperlinkcolor" val="tx"/>
                    </a:ext>
                  </a:extLst>
                </a:hlinkClick>
              </a:rPr>
              <a:t>The Risk Management Process (</a:t>
            </a:r>
            <a:r>
              <a:rPr lang="en-GB">
                <a:solidFill>
                  <a:srgbClr val="4D4D4D"/>
                </a:solidFill>
                <a:hlinkClick r:id="rId9">
                  <a:extLst>
                    <a:ext uri="{A12FA001-AC4F-418D-AE19-62706E023703}">
                      <ahyp:hlinkClr xmlns:ahyp="http://schemas.microsoft.com/office/drawing/2018/hyperlinkcolor" val="tx"/>
                    </a:ext>
                  </a:extLst>
                </a:hlinkClick>
              </a:rPr>
              <a:t>Emergency Management, </a:t>
            </a:r>
            <a:r>
              <a:rPr lang="en-GB" dirty="0">
                <a:solidFill>
                  <a:srgbClr val="4D4D4D"/>
                </a:solidFill>
                <a:hlinkClick r:id="rId9">
                  <a:extLst>
                    <a:ext uri="{A12FA001-AC4F-418D-AE19-62706E023703}">
                      <ahyp:hlinkClr xmlns:ahyp="http://schemas.microsoft.com/office/drawing/2018/hyperlinkcolor" val="tx"/>
                    </a:ext>
                  </a:extLst>
                </a:hlinkClick>
              </a:rPr>
              <a:t>2004) </a:t>
            </a:r>
            <a:endParaRPr lang="en-IE" dirty="0">
              <a:solidFill>
                <a:srgbClr val="4D4D4D"/>
              </a:solidFill>
            </a:endParaRPr>
          </a:p>
        </p:txBody>
      </p:sp>
    </p:spTree>
    <p:extLst>
      <p:ext uri="{BB962C8B-B14F-4D97-AF65-F5344CB8AC3E}">
        <p14:creationId xmlns:p14="http://schemas.microsoft.com/office/powerpoint/2010/main" val="2046809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AEFE8D06-AB3A-89FE-815E-85FD5B407E57}"/>
              </a:ext>
            </a:extLst>
          </p:cNvPr>
          <p:cNvSpPr txBox="1">
            <a:spLocks/>
          </p:cNvSpPr>
          <p:nvPr/>
        </p:nvSpPr>
        <p:spPr>
          <a:xfrm>
            <a:off x="2617505" y="699777"/>
            <a:ext cx="6652871" cy="1114631"/>
          </a:xfrm>
          <a:prstGeom prst="rect">
            <a:avLst/>
          </a:prstGeom>
          <a:solidFill>
            <a:srgbClr val="7A547C"/>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spcBef>
                <a:spcPts val="0"/>
              </a:spcBef>
            </a:pPr>
            <a:r>
              <a:rPr lang="en-IE" sz="3200" b="1" dirty="0"/>
              <a:t>Module 3 (Part 1) </a:t>
            </a:r>
            <a:r>
              <a:rPr lang="en-IE" sz="3200" dirty="0"/>
              <a:t>(Step 1)</a:t>
            </a:r>
          </a:p>
          <a:p>
            <a:pPr algn="ctr">
              <a:lnSpc>
                <a:spcPct val="110000"/>
              </a:lnSpc>
              <a:spcBef>
                <a:spcPts val="0"/>
              </a:spcBef>
            </a:pPr>
            <a:r>
              <a:rPr lang="en-IE" sz="2800" dirty="0"/>
              <a:t>Conduct a Regional Crisis &amp; Risk Assessment</a:t>
            </a:r>
            <a:endParaRPr lang="en-IE" sz="2800" i="1" dirty="0"/>
          </a:p>
        </p:txBody>
      </p:sp>
      <p:sp>
        <p:nvSpPr>
          <p:cNvPr id="4" name="Text Placeholder 4">
            <a:extLst>
              <a:ext uri="{FF2B5EF4-FFF2-40B4-BE49-F238E27FC236}">
                <a16:creationId xmlns:a16="http://schemas.microsoft.com/office/drawing/2014/main" id="{15F9FFA5-0FD4-9D48-99AF-64E9FB5E2B41}"/>
              </a:ext>
            </a:extLst>
          </p:cNvPr>
          <p:cNvSpPr txBox="1">
            <a:spLocks/>
          </p:cNvSpPr>
          <p:nvPr/>
        </p:nvSpPr>
        <p:spPr>
          <a:xfrm>
            <a:off x="2617505" y="1923160"/>
            <a:ext cx="6652871" cy="1114632"/>
          </a:xfrm>
          <a:prstGeom prst="rect">
            <a:avLst/>
          </a:prstGeom>
          <a:solidFill>
            <a:srgbClr val="F37C57"/>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3200" b="1" dirty="0"/>
              <a:t>Module 3 (Part 2) </a:t>
            </a:r>
            <a:r>
              <a:rPr lang="en-IE" sz="3200" dirty="0"/>
              <a:t>(Step 2)</a:t>
            </a:r>
          </a:p>
          <a:p>
            <a:pPr algn="ctr">
              <a:lnSpc>
                <a:spcPct val="100000"/>
              </a:lnSpc>
              <a:spcBef>
                <a:spcPts val="0"/>
              </a:spcBef>
            </a:pPr>
            <a:r>
              <a:rPr lang="en-IE" sz="2800" dirty="0"/>
              <a:t>Conduct Regional SWOT Analysis</a:t>
            </a:r>
            <a:endParaRPr lang="en-IE" sz="2800" i="1" dirty="0"/>
          </a:p>
        </p:txBody>
      </p:sp>
      <p:sp>
        <p:nvSpPr>
          <p:cNvPr id="5" name="Text Placeholder 4">
            <a:extLst>
              <a:ext uri="{FF2B5EF4-FFF2-40B4-BE49-F238E27FC236}">
                <a16:creationId xmlns:a16="http://schemas.microsoft.com/office/drawing/2014/main" id="{CE213F43-5528-2CED-8892-28F960706297}"/>
              </a:ext>
            </a:extLst>
          </p:cNvPr>
          <p:cNvSpPr txBox="1">
            <a:spLocks/>
          </p:cNvSpPr>
          <p:nvPr/>
        </p:nvSpPr>
        <p:spPr>
          <a:xfrm>
            <a:off x="2617505" y="3144990"/>
            <a:ext cx="6652871" cy="1203275"/>
          </a:xfrm>
          <a:prstGeom prst="rect">
            <a:avLst/>
          </a:prstGeom>
          <a:solidFill>
            <a:srgbClr val="002060"/>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3200" b="1" dirty="0"/>
              <a:t>Module 3 (Part 2) </a:t>
            </a:r>
            <a:r>
              <a:rPr lang="en-IE" sz="3200" dirty="0"/>
              <a:t>(Step 3)</a:t>
            </a:r>
          </a:p>
          <a:p>
            <a:pPr algn="ctr">
              <a:lnSpc>
                <a:spcPct val="100000"/>
              </a:lnSpc>
              <a:spcBef>
                <a:spcPts val="0"/>
              </a:spcBef>
            </a:pPr>
            <a:r>
              <a:rPr lang="en-IE" sz="2800" dirty="0"/>
              <a:t>Conduct a Regional Crisis Audit </a:t>
            </a:r>
          </a:p>
        </p:txBody>
      </p:sp>
    </p:spTree>
    <p:extLst>
      <p:ext uri="{BB962C8B-B14F-4D97-AF65-F5344CB8AC3E}">
        <p14:creationId xmlns:p14="http://schemas.microsoft.com/office/powerpoint/2010/main" val="37473154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A8E8F544-42DD-3D67-9908-67EAE4F5F0AE}"/>
              </a:ext>
            </a:extLst>
          </p:cNvPr>
          <p:cNvSpPr>
            <a:spLocks noGrp="1"/>
          </p:cNvSpPr>
          <p:nvPr>
            <p:ph type="body" sz="quarter" idx="18"/>
          </p:nvPr>
        </p:nvSpPr>
        <p:spPr>
          <a:xfrm>
            <a:off x="633715" y="3576419"/>
            <a:ext cx="4957908" cy="1680348"/>
          </a:xfrm>
        </p:spPr>
        <p:txBody>
          <a:bodyPr>
            <a:normAutofit fontScale="92500"/>
          </a:bodyPr>
          <a:lstStyle/>
          <a:p>
            <a:r>
              <a:rPr lang="en-IE" dirty="0">
                <a:solidFill>
                  <a:srgbClr val="4D4D4D"/>
                </a:solidFill>
              </a:rPr>
              <a:t>Crisis Events </a:t>
            </a:r>
            <a:r>
              <a:rPr lang="en-IE" b="1" dirty="0">
                <a:solidFill>
                  <a:srgbClr val="4D4D4D"/>
                </a:solidFill>
              </a:rPr>
              <a:t>beyond regional control</a:t>
            </a:r>
            <a:r>
              <a:rPr lang="en-IE" dirty="0">
                <a:solidFill>
                  <a:srgbClr val="4D4D4D"/>
                </a:solidFill>
              </a:rPr>
              <a:t> e.g., natural disasters, acts of war or terrorism, crime waves, political instability, riots, earthquakes, storms, forest fires etc</a:t>
            </a:r>
          </a:p>
          <a:p>
            <a:endParaRPr lang="en-IE" dirty="0">
              <a:solidFill>
                <a:srgbClr val="4D4D4D"/>
              </a:solidFill>
            </a:endParaRPr>
          </a:p>
        </p:txBody>
      </p:sp>
      <p:sp>
        <p:nvSpPr>
          <p:cNvPr id="6" name="Text Placeholder 5">
            <a:extLst>
              <a:ext uri="{FF2B5EF4-FFF2-40B4-BE49-F238E27FC236}">
                <a16:creationId xmlns:a16="http://schemas.microsoft.com/office/drawing/2014/main" id="{339D0D1F-3A10-84C8-665E-936F71AFCA85}"/>
              </a:ext>
            </a:extLst>
          </p:cNvPr>
          <p:cNvSpPr>
            <a:spLocks noGrp="1"/>
          </p:cNvSpPr>
          <p:nvPr>
            <p:ph type="body" sz="quarter" idx="16"/>
          </p:nvPr>
        </p:nvSpPr>
        <p:spPr/>
        <p:txBody>
          <a:bodyPr>
            <a:normAutofit fontScale="77500" lnSpcReduction="20000"/>
          </a:bodyPr>
          <a:lstStyle/>
          <a:p>
            <a:r>
              <a:rPr lang="en-IE" dirty="0"/>
              <a:t>Crisis Beyond Regional Control</a:t>
            </a:r>
          </a:p>
        </p:txBody>
      </p:sp>
      <p:sp>
        <p:nvSpPr>
          <p:cNvPr id="8" name="Text Placeholder 7">
            <a:extLst>
              <a:ext uri="{FF2B5EF4-FFF2-40B4-BE49-F238E27FC236}">
                <a16:creationId xmlns:a16="http://schemas.microsoft.com/office/drawing/2014/main" id="{847C48EA-42DA-6ED7-AED4-7C2A4B397DDD}"/>
              </a:ext>
            </a:extLst>
          </p:cNvPr>
          <p:cNvSpPr>
            <a:spLocks noGrp="1"/>
          </p:cNvSpPr>
          <p:nvPr>
            <p:ph type="body" sz="quarter" idx="20"/>
          </p:nvPr>
        </p:nvSpPr>
        <p:spPr/>
        <p:txBody>
          <a:bodyPr>
            <a:normAutofit fontScale="85000" lnSpcReduction="10000"/>
          </a:bodyPr>
          <a:lstStyle/>
          <a:p>
            <a:r>
              <a:rPr lang="en-IE" dirty="0"/>
              <a:t>Crisis Within Regional Control</a:t>
            </a:r>
          </a:p>
        </p:txBody>
      </p:sp>
      <p:sp>
        <p:nvSpPr>
          <p:cNvPr id="10" name="Text Placeholder 4">
            <a:extLst>
              <a:ext uri="{FF2B5EF4-FFF2-40B4-BE49-F238E27FC236}">
                <a16:creationId xmlns:a16="http://schemas.microsoft.com/office/drawing/2014/main" id="{100F9269-F0F1-1625-AD09-FE25FD67D10C}"/>
              </a:ext>
            </a:extLst>
          </p:cNvPr>
          <p:cNvSpPr txBox="1">
            <a:spLocks/>
          </p:cNvSpPr>
          <p:nvPr/>
        </p:nvSpPr>
        <p:spPr>
          <a:xfrm>
            <a:off x="940925" y="1086409"/>
            <a:ext cx="10310149" cy="8571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IE" sz="3600" b="1" dirty="0">
                <a:solidFill>
                  <a:schemeClr val="bg1"/>
                </a:solidFill>
              </a:rPr>
              <a:t>Quick Reminder – There are Two Main Types of Crisis</a:t>
            </a:r>
          </a:p>
          <a:p>
            <a:pPr marL="0" indent="0">
              <a:buNone/>
            </a:pPr>
            <a:endParaRPr lang="en-IE" sz="3600" b="1" dirty="0">
              <a:solidFill>
                <a:schemeClr val="bg1"/>
              </a:solidFill>
            </a:endParaRPr>
          </a:p>
        </p:txBody>
      </p:sp>
      <p:sp>
        <p:nvSpPr>
          <p:cNvPr id="11" name="Text Placeholder 5">
            <a:extLst>
              <a:ext uri="{FF2B5EF4-FFF2-40B4-BE49-F238E27FC236}">
                <a16:creationId xmlns:a16="http://schemas.microsoft.com/office/drawing/2014/main" id="{C83EBFE6-81F5-7D8A-18A3-7C1259672C8F}"/>
              </a:ext>
            </a:extLst>
          </p:cNvPr>
          <p:cNvSpPr txBox="1">
            <a:spLocks/>
          </p:cNvSpPr>
          <p:nvPr/>
        </p:nvSpPr>
        <p:spPr>
          <a:xfrm>
            <a:off x="6000749" y="3429000"/>
            <a:ext cx="6091730" cy="3362325"/>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IE" sz="2200" dirty="0">
                <a:solidFill>
                  <a:srgbClr val="4D4D4D"/>
                </a:solidFill>
              </a:rPr>
              <a:t>Crisis Events as a </a:t>
            </a:r>
            <a:r>
              <a:rPr lang="en-IE" sz="2200" b="1" dirty="0">
                <a:solidFill>
                  <a:srgbClr val="4D4D4D"/>
                </a:solidFill>
              </a:rPr>
              <a:t>result of a destination management failure, </a:t>
            </a:r>
            <a:r>
              <a:rPr lang="en-IE" sz="2200" dirty="0">
                <a:solidFill>
                  <a:srgbClr val="4D4D4D"/>
                </a:solidFill>
              </a:rPr>
              <a:t>lack of management action, process, or lack of contingency measures. These deal with predictable risks. </a:t>
            </a:r>
            <a:r>
              <a:rPr lang="en-IE" sz="2200" b="1" dirty="0">
                <a:solidFill>
                  <a:srgbClr val="4D4D4D"/>
                </a:solidFill>
              </a:rPr>
              <a:t>Examples</a:t>
            </a:r>
            <a:r>
              <a:rPr lang="en-IE" sz="2200" dirty="0">
                <a:solidFill>
                  <a:srgbClr val="4D4D4D"/>
                </a:solidFill>
              </a:rPr>
              <a:t>; human and business pollution, overpricing, unfair treatment of staff, poor customer service, inadequate safety measures, inadequate sanitation, building or design failure, no services, no ramps or badly kept footpaths, no medical facilities, poor maintenance of transportation options e.g., rail, bus</a:t>
            </a:r>
          </a:p>
          <a:p>
            <a:pPr marL="514350" indent="-514350" algn="ctr">
              <a:lnSpc>
                <a:spcPct val="100000"/>
              </a:lnSpc>
              <a:spcBef>
                <a:spcPts val="0"/>
              </a:spcBef>
              <a:buFont typeface="+mj-lt"/>
              <a:buAutoNum type="arabicPeriod" startAt="2"/>
            </a:pPr>
            <a:endParaRPr lang="en-IE" sz="2200" dirty="0">
              <a:solidFill>
                <a:srgbClr val="4D4D4D"/>
              </a:solidFill>
            </a:endParaRPr>
          </a:p>
        </p:txBody>
      </p:sp>
    </p:spTree>
    <p:extLst>
      <p:ext uri="{BB962C8B-B14F-4D97-AF65-F5344CB8AC3E}">
        <p14:creationId xmlns:p14="http://schemas.microsoft.com/office/powerpoint/2010/main" val="20374530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D2BC9AF-03E2-3A28-FB57-D1F40F0F4D7C}"/>
              </a:ext>
            </a:extLst>
          </p:cNvPr>
          <p:cNvSpPr>
            <a:spLocks noGrp="1"/>
          </p:cNvSpPr>
          <p:nvPr>
            <p:ph type="body" sz="quarter" idx="18"/>
          </p:nvPr>
        </p:nvSpPr>
        <p:spPr>
          <a:xfrm>
            <a:off x="409575" y="1285874"/>
            <a:ext cx="5686425" cy="6029325"/>
          </a:xfrm>
        </p:spPr>
        <p:txBody>
          <a:bodyPr>
            <a:noAutofit/>
          </a:bodyPr>
          <a:lstStyle/>
          <a:p>
            <a:pPr marL="0" indent="0" algn="l">
              <a:lnSpc>
                <a:spcPct val="100000"/>
              </a:lnSpc>
              <a:spcBef>
                <a:spcPts val="0"/>
              </a:spcBef>
            </a:pPr>
            <a:r>
              <a:rPr lang="en-GB" sz="2200" b="0" i="0" dirty="0">
                <a:effectLst/>
              </a:rPr>
              <a:t>Risk assessments cost time and money to conduct. So why should a region bother? The benefits of a risk assessment far outweigh any inconvenience because they can help a region avoid incidents, fines, lawsuits, and negative media attention. Benefits of risk assessments include:</a:t>
            </a:r>
          </a:p>
          <a:p>
            <a:pPr marL="0" indent="0" algn="l">
              <a:lnSpc>
                <a:spcPct val="100000"/>
              </a:lnSpc>
              <a:spcBef>
                <a:spcPts val="0"/>
              </a:spcBef>
            </a:pPr>
            <a:endParaRPr lang="en-GB" sz="2200" b="0" i="0" dirty="0">
              <a:effectLst/>
            </a:endParaRPr>
          </a:p>
          <a:p>
            <a:pPr marL="342900" indent="-342900" algn="l">
              <a:lnSpc>
                <a:spcPct val="100000"/>
              </a:lnSpc>
              <a:spcBef>
                <a:spcPts val="0"/>
              </a:spcBef>
              <a:buFont typeface="Arial" panose="020B0604020202020204" pitchFamily="34" charset="0"/>
              <a:buChar char="•"/>
            </a:pPr>
            <a:r>
              <a:rPr lang="en-GB" sz="2200" b="1" i="0" dirty="0">
                <a:effectLst/>
              </a:rPr>
              <a:t>Money saved: </a:t>
            </a:r>
            <a:r>
              <a:rPr lang="en-GB" sz="2200" b="0" i="0" dirty="0">
                <a:effectLst/>
              </a:rPr>
              <a:t>Picking up the pieces after a flooding, fire, or act of tourism-related violence is stressful and can cost thousands; a risk assessment costs far less.</a:t>
            </a:r>
          </a:p>
          <a:p>
            <a:pPr marL="342900" indent="-342900">
              <a:lnSpc>
                <a:spcPct val="100000"/>
              </a:lnSpc>
              <a:spcBef>
                <a:spcPts val="0"/>
              </a:spcBef>
              <a:buFont typeface="Arial" panose="020B0604020202020204" pitchFamily="34" charset="0"/>
              <a:buChar char="•"/>
            </a:pPr>
            <a:r>
              <a:rPr lang="en-GB" sz="2200" b="1" i="0" dirty="0">
                <a:effectLst/>
              </a:rPr>
              <a:t>Fewer lawsuits: </a:t>
            </a:r>
            <a:r>
              <a:rPr lang="en-GB" sz="2200" b="0" i="0" dirty="0">
                <a:effectLst/>
              </a:rPr>
              <a:t>By preventing incidents, a region won’t have to deal with injured or disgruntled people and tourists </a:t>
            </a:r>
            <a:r>
              <a:rPr lang="en-GB" sz="2200" dirty="0"/>
              <a:t>seeking </a:t>
            </a:r>
            <a:r>
              <a:rPr lang="en-GB" sz="2200" b="0" i="0" dirty="0">
                <a:effectLst/>
              </a:rPr>
              <a:t>legal action.</a:t>
            </a:r>
          </a:p>
          <a:p>
            <a:pPr marL="0" indent="0">
              <a:lnSpc>
                <a:spcPct val="100000"/>
              </a:lnSpc>
              <a:spcBef>
                <a:spcPts val="0"/>
              </a:spcBef>
            </a:pPr>
            <a:endParaRPr lang="en-IE" sz="2200" dirty="0"/>
          </a:p>
        </p:txBody>
      </p:sp>
      <p:sp>
        <p:nvSpPr>
          <p:cNvPr id="5" name="Text Placeholder 4">
            <a:extLst>
              <a:ext uri="{FF2B5EF4-FFF2-40B4-BE49-F238E27FC236}">
                <a16:creationId xmlns:a16="http://schemas.microsoft.com/office/drawing/2014/main" id="{ED5DD205-B4DC-BD4D-C5BF-F580D5BD33EC}"/>
              </a:ext>
            </a:extLst>
          </p:cNvPr>
          <p:cNvSpPr>
            <a:spLocks noGrp="1"/>
          </p:cNvSpPr>
          <p:nvPr>
            <p:ph type="body" sz="quarter" idx="16"/>
          </p:nvPr>
        </p:nvSpPr>
        <p:spPr>
          <a:xfrm>
            <a:off x="229293" y="71472"/>
            <a:ext cx="6199739" cy="1309653"/>
          </a:xfrm>
        </p:spPr>
        <p:txBody>
          <a:bodyPr anchor="ctr">
            <a:normAutofit/>
          </a:bodyPr>
          <a:lstStyle/>
          <a:p>
            <a:pPr algn="ctr">
              <a:lnSpc>
                <a:spcPct val="100000"/>
              </a:lnSpc>
              <a:spcBef>
                <a:spcPts val="0"/>
              </a:spcBef>
            </a:pPr>
            <a:r>
              <a:rPr lang="en-IE" sz="2800" b="1" dirty="0"/>
              <a:t>Analyse Regional Risk using the Risk Assessment Matrix</a:t>
            </a:r>
          </a:p>
        </p:txBody>
      </p:sp>
      <p:pic>
        <p:nvPicPr>
          <p:cNvPr id="1026" name="Picture 2">
            <a:extLst>
              <a:ext uri="{FF2B5EF4-FFF2-40B4-BE49-F238E27FC236}">
                <a16:creationId xmlns:a16="http://schemas.microsoft.com/office/drawing/2014/main" id="{B65E147D-2B56-9478-E879-AA6E9E7BC62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p:blipFill>
        <p:spPr bwMode="auto">
          <a:xfrm>
            <a:off x="6193973" y="798300"/>
            <a:ext cx="6206349" cy="4417200"/>
          </a:xfrm>
          <a:prstGeom prst="rect">
            <a:avLst/>
          </a:prstGeom>
          <a:noFill/>
          <a:extLst>
            <a:ext uri="{909E8E84-426E-40DD-AFC4-6F175D3DCCD1}">
              <a14:hiddenFill xmlns:a14="http://schemas.microsoft.com/office/drawing/2010/main">
                <a:solidFill>
                  <a:srgbClr val="FFFFFF"/>
                </a:solidFill>
              </a14:hiddenFill>
            </a:ext>
          </a:extLst>
        </p:spPr>
      </p:pic>
      <p:grpSp>
        <p:nvGrpSpPr>
          <p:cNvPr id="1081" name="Group 1080">
            <a:extLst>
              <a:ext uri="{FF2B5EF4-FFF2-40B4-BE49-F238E27FC236}">
                <a16:creationId xmlns:a16="http://schemas.microsoft.com/office/drawing/2014/main" id="{143905A6-3BEF-5B2A-AD6A-2C945B1DD1D1}"/>
              </a:ext>
            </a:extLst>
          </p:cNvPr>
          <p:cNvGrpSpPr/>
          <p:nvPr/>
        </p:nvGrpSpPr>
        <p:grpSpPr>
          <a:xfrm>
            <a:off x="6692531" y="5336869"/>
            <a:ext cx="914400" cy="980256"/>
            <a:chOff x="6692531" y="5336869"/>
            <a:chExt cx="914400" cy="980256"/>
          </a:xfrm>
        </p:grpSpPr>
        <p:pic>
          <p:nvPicPr>
            <p:cNvPr id="4" name="Graphic 3" descr="Document outline">
              <a:hlinkClick r:id="rId3"/>
              <a:extLst>
                <a:ext uri="{FF2B5EF4-FFF2-40B4-BE49-F238E27FC236}">
                  <a16:creationId xmlns:a16="http://schemas.microsoft.com/office/drawing/2014/main" id="{863F0A11-5851-2DA5-B81F-1118FF65FAC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240486" y="5336869"/>
              <a:ext cx="363472" cy="363472"/>
            </a:xfrm>
            <a:prstGeom prst="rect">
              <a:avLst/>
            </a:prstGeom>
          </p:spPr>
        </p:pic>
        <p:pic>
          <p:nvPicPr>
            <p:cNvPr id="11" name="Graphic 10" descr="Touchscreen with solid fill">
              <a:extLst>
                <a:ext uri="{FF2B5EF4-FFF2-40B4-BE49-F238E27FC236}">
                  <a16:creationId xmlns:a16="http://schemas.microsoft.com/office/drawing/2014/main" id="{37184A10-DDEB-C5B9-495E-710A8561880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692531" y="5402725"/>
              <a:ext cx="914400" cy="914400"/>
            </a:xfrm>
            <a:prstGeom prst="rect">
              <a:avLst/>
            </a:prstGeom>
          </p:spPr>
        </p:pic>
      </p:grpSp>
      <p:sp>
        <p:nvSpPr>
          <p:cNvPr id="12" name="Text Placeholder 5">
            <a:hlinkClick r:id="rId8"/>
            <a:extLst>
              <a:ext uri="{FF2B5EF4-FFF2-40B4-BE49-F238E27FC236}">
                <a16:creationId xmlns:a16="http://schemas.microsoft.com/office/drawing/2014/main" id="{E76E1F23-B75B-8EA6-436A-171031652BA6}"/>
              </a:ext>
            </a:extLst>
          </p:cNvPr>
          <p:cNvSpPr txBox="1">
            <a:spLocks/>
          </p:cNvSpPr>
          <p:nvPr/>
        </p:nvSpPr>
        <p:spPr>
          <a:xfrm>
            <a:off x="6408944" y="6250117"/>
            <a:ext cx="1564178"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000" b="1" dirty="0">
                <a:solidFill>
                  <a:srgbClr val="F37C57"/>
                </a:solidFill>
                <a:hlinkClick r:id="rId9">
                  <a:extLst>
                    <a:ext uri="{A12FA001-AC4F-418D-AE19-62706E023703}">
                      <ahyp:hlinkClr xmlns:ahyp="http://schemas.microsoft.com/office/drawing/2018/hyperlinkcolor" val="tx"/>
                    </a:ext>
                  </a:extLst>
                </a:hlinkClick>
              </a:rPr>
              <a:t>Source</a:t>
            </a:r>
            <a:endParaRPr lang="en-IE" sz="1000" b="1" dirty="0">
              <a:solidFill>
                <a:srgbClr val="F37C57"/>
              </a:solidFill>
            </a:endParaRPr>
          </a:p>
        </p:txBody>
      </p:sp>
      <p:sp>
        <p:nvSpPr>
          <p:cNvPr id="13" name="Text Placeholder 5">
            <a:hlinkClick r:id="rId8"/>
            <a:extLst>
              <a:ext uri="{FF2B5EF4-FFF2-40B4-BE49-F238E27FC236}">
                <a16:creationId xmlns:a16="http://schemas.microsoft.com/office/drawing/2014/main" id="{715CFF6D-776E-8D07-5F5D-EC4B3035DC50}"/>
              </a:ext>
            </a:extLst>
          </p:cNvPr>
          <p:cNvSpPr txBox="1">
            <a:spLocks/>
          </p:cNvSpPr>
          <p:nvPr/>
        </p:nvSpPr>
        <p:spPr>
          <a:xfrm>
            <a:off x="6458397" y="6442504"/>
            <a:ext cx="1564178" cy="34402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100"/>
              </a:lnSpc>
              <a:spcBef>
                <a:spcPts val="0"/>
              </a:spcBef>
            </a:pPr>
            <a:r>
              <a:rPr lang="en-IE" sz="1000" b="1" dirty="0">
                <a:solidFill>
                  <a:srgbClr val="F37C57"/>
                </a:solidFill>
                <a:hlinkClick r:id="rId10">
                  <a:extLst>
                    <a:ext uri="{A12FA001-AC4F-418D-AE19-62706E023703}">
                      <ahyp:hlinkClr xmlns:ahyp="http://schemas.microsoft.com/office/drawing/2018/hyperlinkcolor" val="tx"/>
                    </a:ext>
                  </a:extLst>
                </a:hlinkClick>
              </a:rPr>
              <a:t>Isight Matrix Templates and Resources</a:t>
            </a:r>
            <a:endParaRPr lang="en-IE" sz="1000" b="1" dirty="0">
              <a:solidFill>
                <a:srgbClr val="F37C57"/>
              </a:solidFill>
            </a:endParaRPr>
          </a:p>
        </p:txBody>
      </p:sp>
      <p:sp>
        <p:nvSpPr>
          <p:cNvPr id="1028" name="Text Placeholder 5">
            <a:extLst>
              <a:ext uri="{FF2B5EF4-FFF2-40B4-BE49-F238E27FC236}">
                <a16:creationId xmlns:a16="http://schemas.microsoft.com/office/drawing/2014/main" id="{607882B3-5E9F-69FB-9A95-DEB2E1B8201B}"/>
              </a:ext>
            </a:extLst>
          </p:cNvPr>
          <p:cNvSpPr txBox="1">
            <a:spLocks/>
          </p:cNvSpPr>
          <p:nvPr/>
        </p:nvSpPr>
        <p:spPr>
          <a:xfrm>
            <a:off x="8483273" y="1303693"/>
            <a:ext cx="3539532" cy="265608"/>
          </a:xfrm>
          <a:prstGeom prst="rect">
            <a:avLst/>
          </a:prstGeom>
          <a:solidFill>
            <a:schemeClr val="bg1"/>
          </a:solidFill>
          <a:ln>
            <a:solidFill>
              <a:srgbClr val="4D4D4D"/>
            </a:solidFill>
          </a:ln>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solidFill>
                  <a:srgbClr val="79527B"/>
                </a:solidFill>
              </a:rPr>
              <a:t>Potential Consequences</a:t>
            </a:r>
          </a:p>
        </p:txBody>
      </p:sp>
      <p:sp>
        <p:nvSpPr>
          <p:cNvPr id="1029" name="Text Placeholder 5">
            <a:extLst>
              <a:ext uri="{FF2B5EF4-FFF2-40B4-BE49-F238E27FC236}">
                <a16:creationId xmlns:a16="http://schemas.microsoft.com/office/drawing/2014/main" id="{C291A1B4-E374-7FBE-060C-D57644D5FCB4}"/>
              </a:ext>
            </a:extLst>
          </p:cNvPr>
          <p:cNvSpPr txBox="1">
            <a:spLocks/>
          </p:cNvSpPr>
          <p:nvPr/>
        </p:nvSpPr>
        <p:spPr>
          <a:xfrm>
            <a:off x="8514965" y="1544544"/>
            <a:ext cx="722625" cy="26560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800" b="1" dirty="0">
                <a:solidFill>
                  <a:srgbClr val="79527B"/>
                </a:solidFill>
              </a:rPr>
              <a:t>L6</a:t>
            </a:r>
          </a:p>
        </p:txBody>
      </p:sp>
      <p:sp>
        <p:nvSpPr>
          <p:cNvPr id="1030" name="Text Placeholder 5">
            <a:extLst>
              <a:ext uri="{FF2B5EF4-FFF2-40B4-BE49-F238E27FC236}">
                <a16:creationId xmlns:a16="http://schemas.microsoft.com/office/drawing/2014/main" id="{0774BCEB-E235-C871-0CB5-DAC322AFB3AF}"/>
              </a:ext>
            </a:extLst>
          </p:cNvPr>
          <p:cNvSpPr txBox="1">
            <a:spLocks/>
          </p:cNvSpPr>
          <p:nvPr/>
        </p:nvSpPr>
        <p:spPr>
          <a:xfrm>
            <a:off x="9251340" y="1544544"/>
            <a:ext cx="722625" cy="26560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800" b="1" dirty="0">
                <a:solidFill>
                  <a:srgbClr val="79527B"/>
                </a:solidFill>
              </a:rPr>
              <a:t>L5</a:t>
            </a:r>
          </a:p>
        </p:txBody>
      </p:sp>
      <p:sp>
        <p:nvSpPr>
          <p:cNvPr id="1031" name="Text Placeholder 5">
            <a:extLst>
              <a:ext uri="{FF2B5EF4-FFF2-40B4-BE49-F238E27FC236}">
                <a16:creationId xmlns:a16="http://schemas.microsoft.com/office/drawing/2014/main" id="{5575DAAD-8C30-4C28-EBCC-8184753A558D}"/>
              </a:ext>
            </a:extLst>
          </p:cNvPr>
          <p:cNvSpPr txBox="1">
            <a:spLocks/>
          </p:cNvSpPr>
          <p:nvPr/>
        </p:nvSpPr>
        <p:spPr>
          <a:xfrm>
            <a:off x="9971531" y="1544544"/>
            <a:ext cx="722625" cy="26560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800" b="1" dirty="0">
                <a:solidFill>
                  <a:srgbClr val="79527B"/>
                </a:solidFill>
              </a:rPr>
              <a:t>L4</a:t>
            </a:r>
          </a:p>
        </p:txBody>
      </p:sp>
      <p:sp>
        <p:nvSpPr>
          <p:cNvPr id="1032" name="Text Placeholder 5">
            <a:extLst>
              <a:ext uri="{FF2B5EF4-FFF2-40B4-BE49-F238E27FC236}">
                <a16:creationId xmlns:a16="http://schemas.microsoft.com/office/drawing/2014/main" id="{01FDBEE0-4D01-3958-0011-6CADE1EEBEA9}"/>
              </a:ext>
            </a:extLst>
          </p:cNvPr>
          <p:cNvSpPr txBox="1">
            <a:spLocks/>
          </p:cNvSpPr>
          <p:nvPr/>
        </p:nvSpPr>
        <p:spPr>
          <a:xfrm>
            <a:off x="10659355" y="1544544"/>
            <a:ext cx="722625" cy="26560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800" b="1" dirty="0">
                <a:solidFill>
                  <a:srgbClr val="79527B"/>
                </a:solidFill>
              </a:rPr>
              <a:t>L3</a:t>
            </a:r>
          </a:p>
        </p:txBody>
      </p:sp>
      <p:sp>
        <p:nvSpPr>
          <p:cNvPr id="1033" name="Text Placeholder 5">
            <a:extLst>
              <a:ext uri="{FF2B5EF4-FFF2-40B4-BE49-F238E27FC236}">
                <a16:creationId xmlns:a16="http://schemas.microsoft.com/office/drawing/2014/main" id="{365F7D17-F595-6F0E-5DA1-4639DCD35B89}"/>
              </a:ext>
            </a:extLst>
          </p:cNvPr>
          <p:cNvSpPr txBox="1">
            <a:spLocks/>
          </p:cNvSpPr>
          <p:nvPr/>
        </p:nvSpPr>
        <p:spPr>
          <a:xfrm>
            <a:off x="11395730" y="1544544"/>
            <a:ext cx="722625" cy="265608"/>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800" b="1" dirty="0">
                <a:solidFill>
                  <a:srgbClr val="79527B"/>
                </a:solidFill>
              </a:rPr>
              <a:t>L2</a:t>
            </a:r>
          </a:p>
        </p:txBody>
      </p:sp>
      <p:sp>
        <p:nvSpPr>
          <p:cNvPr id="1034" name="Text Placeholder 5">
            <a:extLst>
              <a:ext uri="{FF2B5EF4-FFF2-40B4-BE49-F238E27FC236}">
                <a16:creationId xmlns:a16="http://schemas.microsoft.com/office/drawing/2014/main" id="{3FFAED10-8675-B2BB-A405-417F084AD7E0}"/>
              </a:ext>
            </a:extLst>
          </p:cNvPr>
          <p:cNvSpPr txBox="1">
            <a:spLocks/>
          </p:cNvSpPr>
          <p:nvPr/>
        </p:nvSpPr>
        <p:spPr>
          <a:xfrm>
            <a:off x="8477284" y="2433639"/>
            <a:ext cx="807394" cy="265608"/>
          </a:xfrm>
          <a:prstGeom prst="rect">
            <a:avLst/>
          </a:prstGeom>
          <a:solidFill>
            <a:schemeClr val="bg1"/>
          </a:solidFill>
          <a:ln>
            <a:solidFill>
              <a:srgbClr val="4D4D4D"/>
            </a:solidFill>
          </a:ln>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800" b="1" dirty="0">
                <a:solidFill>
                  <a:srgbClr val="79527B"/>
                </a:solidFill>
              </a:rPr>
              <a:t>Not Significant</a:t>
            </a:r>
          </a:p>
        </p:txBody>
      </p:sp>
      <p:sp>
        <p:nvSpPr>
          <p:cNvPr id="1035" name="Text Placeholder 5">
            <a:extLst>
              <a:ext uri="{FF2B5EF4-FFF2-40B4-BE49-F238E27FC236}">
                <a16:creationId xmlns:a16="http://schemas.microsoft.com/office/drawing/2014/main" id="{0657C4E5-166B-11B5-D096-DD6B1C03DC6D}"/>
              </a:ext>
            </a:extLst>
          </p:cNvPr>
          <p:cNvSpPr txBox="1">
            <a:spLocks/>
          </p:cNvSpPr>
          <p:nvPr/>
        </p:nvSpPr>
        <p:spPr>
          <a:xfrm>
            <a:off x="9251007" y="2433639"/>
            <a:ext cx="720524" cy="265608"/>
          </a:xfrm>
          <a:prstGeom prst="rect">
            <a:avLst/>
          </a:prstGeom>
          <a:solidFill>
            <a:schemeClr val="bg1"/>
          </a:solidFill>
          <a:ln>
            <a:solidFill>
              <a:srgbClr val="4D4D4D"/>
            </a:solidFill>
          </a:ln>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800" b="1" dirty="0">
                <a:solidFill>
                  <a:srgbClr val="79527B"/>
                </a:solidFill>
              </a:rPr>
              <a:t>Minor</a:t>
            </a:r>
          </a:p>
        </p:txBody>
      </p:sp>
      <p:sp>
        <p:nvSpPr>
          <p:cNvPr id="1036" name="Text Placeholder 5">
            <a:extLst>
              <a:ext uri="{FF2B5EF4-FFF2-40B4-BE49-F238E27FC236}">
                <a16:creationId xmlns:a16="http://schemas.microsoft.com/office/drawing/2014/main" id="{9F5B7092-F089-2737-F8C2-BBE45F7EBBC2}"/>
              </a:ext>
            </a:extLst>
          </p:cNvPr>
          <p:cNvSpPr txBox="1">
            <a:spLocks/>
          </p:cNvSpPr>
          <p:nvPr/>
        </p:nvSpPr>
        <p:spPr>
          <a:xfrm>
            <a:off x="9974488" y="2433639"/>
            <a:ext cx="720524" cy="176698"/>
          </a:xfrm>
          <a:prstGeom prst="rect">
            <a:avLst/>
          </a:prstGeom>
          <a:solidFill>
            <a:schemeClr val="bg1"/>
          </a:solidFill>
          <a:ln>
            <a:solidFill>
              <a:srgbClr val="4D4D4D"/>
            </a:solidFill>
          </a:ln>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800" b="1" dirty="0">
                <a:solidFill>
                  <a:srgbClr val="79527B"/>
                </a:solidFill>
              </a:rPr>
              <a:t>Moderate</a:t>
            </a:r>
          </a:p>
        </p:txBody>
      </p:sp>
      <p:sp>
        <p:nvSpPr>
          <p:cNvPr id="1037" name="Text Placeholder 5">
            <a:extLst>
              <a:ext uri="{FF2B5EF4-FFF2-40B4-BE49-F238E27FC236}">
                <a16:creationId xmlns:a16="http://schemas.microsoft.com/office/drawing/2014/main" id="{BEAAA863-01E3-2295-EF19-9920D4A2D40F}"/>
              </a:ext>
            </a:extLst>
          </p:cNvPr>
          <p:cNvSpPr txBox="1">
            <a:spLocks/>
          </p:cNvSpPr>
          <p:nvPr/>
        </p:nvSpPr>
        <p:spPr>
          <a:xfrm>
            <a:off x="10687921" y="2433638"/>
            <a:ext cx="720524" cy="157161"/>
          </a:xfrm>
          <a:prstGeom prst="rect">
            <a:avLst/>
          </a:prstGeom>
          <a:solidFill>
            <a:schemeClr val="bg1"/>
          </a:solidFill>
          <a:ln>
            <a:solidFill>
              <a:srgbClr val="4D4D4D"/>
            </a:solidFill>
          </a:ln>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800" b="1" dirty="0">
                <a:solidFill>
                  <a:srgbClr val="79527B"/>
                </a:solidFill>
              </a:rPr>
              <a:t>Major</a:t>
            </a:r>
          </a:p>
        </p:txBody>
      </p:sp>
      <p:sp>
        <p:nvSpPr>
          <p:cNvPr id="1038" name="Text Placeholder 5">
            <a:extLst>
              <a:ext uri="{FF2B5EF4-FFF2-40B4-BE49-F238E27FC236}">
                <a16:creationId xmlns:a16="http://schemas.microsoft.com/office/drawing/2014/main" id="{307982CB-2BBF-1DB8-226E-816358D17626}"/>
              </a:ext>
            </a:extLst>
          </p:cNvPr>
          <p:cNvSpPr txBox="1">
            <a:spLocks/>
          </p:cNvSpPr>
          <p:nvPr/>
        </p:nvSpPr>
        <p:spPr>
          <a:xfrm>
            <a:off x="11411403" y="2433639"/>
            <a:ext cx="720524" cy="176698"/>
          </a:xfrm>
          <a:prstGeom prst="rect">
            <a:avLst/>
          </a:prstGeom>
          <a:solidFill>
            <a:schemeClr val="bg1"/>
          </a:solidFill>
          <a:ln>
            <a:solidFill>
              <a:srgbClr val="4D4D4D"/>
            </a:solidFill>
          </a:ln>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800" b="1" dirty="0">
                <a:solidFill>
                  <a:srgbClr val="79527B"/>
                </a:solidFill>
              </a:rPr>
              <a:t>Severe</a:t>
            </a:r>
          </a:p>
        </p:txBody>
      </p:sp>
      <p:sp>
        <p:nvSpPr>
          <p:cNvPr id="1039" name="Text Placeholder 5">
            <a:extLst>
              <a:ext uri="{FF2B5EF4-FFF2-40B4-BE49-F238E27FC236}">
                <a16:creationId xmlns:a16="http://schemas.microsoft.com/office/drawing/2014/main" id="{ACC3204A-04F1-66DE-F709-E597BC8F2891}"/>
              </a:ext>
            </a:extLst>
          </p:cNvPr>
          <p:cNvSpPr txBox="1">
            <a:spLocks/>
          </p:cNvSpPr>
          <p:nvPr/>
        </p:nvSpPr>
        <p:spPr>
          <a:xfrm>
            <a:off x="7849262" y="2602523"/>
            <a:ext cx="630088" cy="422031"/>
          </a:xfrm>
          <a:prstGeom prst="rect">
            <a:avLst/>
          </a:prstGeom>
          <a:solidFill>
            <a:schemeClr val="bg1"/>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79527B"/>
                </a:solidFill>
              </a:rPr>
              <a:t>Almost Certain</a:t>
            </a:r>
          </a:p>
        </p:txBody>
      </p:sp>
      <p:sp>
        <p:nvSpPr>
          <p:cNvPr id="1040" name="Text Placeholder 5">
            <a:extLst>
              <a:ext uri="{FF2B5EF4-FFF2-40B4-BE49-F238E27FC236}">
                <a16:creationId xmlns:a16="http://schemas.microsoft.com/office/drawing/2014/main" id="{35AA1390-956E-53A5-5DFC-B08E6677EC51}"/>
              </a:ext>
            </a:extLst>
          </p:cNvPr>
          <p:cNvSpPr txBox="1">
            <a:spLocks/>
          </p:cNvSpPr>
          <p:nvPr/>
        </p:nvSpPr>
        <p:spPr>
          <a:xfrm>
            <a:off x="7849262" y="3014505"/>
            <a:ext cx="630088" cy="422031"/>
          </a:xfrm>
          <a:prstGeom prst="rect">
            <a:avLst/>
          </a:prstGeom>
          <a:solidFill>
            <a:schemeClr val="bg1"/>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79527B"/>
                </a:solidFill>
              </a:rPr>
              <a:t>Likely</a:t>
            </a:r>
          </a:p>
        </p:txBody>
      </p:sp>
      <p:sp>
        <p:nvSpPr>
          <p:cNvPr id="1041" name="Text Placeholder 5">
            <a:extLst>
              <a:ext uri="{FF2B5EF4-FFF2-40B4-BE49-F238E27FC236}">
                <a16:creationId xmlns:a16="http://schemas.microsoft.com/office/drawing/2014/main" id="{DAA21D94-8683-88C2-EB51-FE806F00585F}"/>
              </a:ext>
            </a:extLst>
          </p:cNvPr>
          <p:cNvSpPr txBox="1">
            <a:spLocks/>
          </p:cNvSpPr>
          <p:nvPr/>
        </p:nvSpPr>
        <p:spPr>
          <a:xfrm>
            <a:off x="7849262" y="3406390"/>
            <a:ext cx="630088" cy="422031"/>
          </a:xfrm>
          <a:prstGeom prst="rect">
            <a:avLst/>
          </a:prstGeom>
          <a:solidFill>
            <a:schemeClr val="bg1"/>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79527B"/>
                </a:solidFill>
              </a:rPr>
              <a:t>Possible</a:t>
            </a:r>
          </a:p>
        </p:txBody>
      </p:sp>
      <p:sp>
        <p:nvSpPr>
          <p:cNvPr id="1042" name="Text Placeholder 5">
            <a:extLst>
              <a:ext uri="{FF2B5EF4-FFF2-40B4-BE49-F238E27FC236}">
                <a16:creationId xmlns:a16="http://schemas.microsoft.com/office/drawing/2014/main" id="{D20363E5-9668-9BA0-E1C9-694C5D984E62}"/>
              </a:ext>
            </a:extLst>
          </p:cNvPr>
          <p:cNvSpPr txBox="1">
            <a:spLocks/>
          </p:cNvSpPr>
          <p:nvPr/>
        </p:nvSpPr>
        <p:spPr>
          <a:xfrm>
            <a:off x="7849262" y="3818373"/>
            <a:ext cx="630088" cy="422031"/>
          </a:xfrm>
          <a:prstGeom prst="rect">
            <a:avLst/>
          </a:prstGeom>
          <a:solidFill>
            <a:schemeClr val="bg1"/>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79527B"/>
                </a:solidFill>
              </a:rPr>
              <a:t>Unlikely</a:t>
            </a:r>
          </a:p>
        </p:txBody>
      </p:sp>
      <p:sp>
        <p:nvSpPr>
          <p:cNvPr id="1043" name="Text Placeholder 5">
            <a:extLst>
              <a:ext uri="{FF2B5EF4-FFF2-40B4-BE49-F238E27FC236}">
                <a16:creationId xmlns:a16="http://schemas.microsoft.com/office/drawing/2014/main" id="{DBAED4FC-8CDD-8CBB-77FE-C412A0C123BF}"/>
              </a:ext>
            </a:extLst>
          </p:cNvPr>
          <p:cNvSpPr txBox="1">
            <a:spLocks/>
          </p:cNvSpPr>
          <p:nvPr/>
        </p:nvSpPr>
        <p:spPr>
          <a:xfrm>
            <a:off x="7849262" y="4250453"/>
            <a:ext cx="630088" cy="384350"/>
          </a:xfrm>
          <a:prstGeom prst="rect">
            <a:avLst/>
          </a:prstGeom>
          <a:solidFill>
            <a:schemeClr val="bg1"/>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79527B"/>
                </a:solidFill>
              </a:rPr>
              <a:t>Rare</a:t>
            </a:r>
          </a:p>
        </p:txBody>
      </p:sp>
      <p:sp>
        <p:nvSpPr>
          <p:cNvPr id="1044" name="Text Placeholder 5">
            <a:extLst>
              <a:ext uri="{FF2B5EF4-FFF2-40B4-BE49-F238E27FC236}">
                <a16:creationId xmlns:a16="http://schemas.microsoft.com/office/drawing/2014/main" id="{78BAB4EB-AB96-51EB-9077-686B3917FCE5}"/>
              </a:ext>
            </a:extLst>
          </p:cNvPr>
          <p:cNvSpPr txBox="1">
            <a:spLocks/>
          </p:cNvSpPr>
          <p:nvPr/>
        </p:nvSpPr>
        <p:spPr>
          <a:xfrm rot="16200000">
            <a:off x="5517581" y="3505771"/>
            <a:ext cx="2069960" cy="263464"/>
          </a:xfrm>
          <a:prstGeom prst="rect">
            <a:avLst/>
          </a:prstGeom>
          <a:solidFill>
            <a:schemeClr val="bg1"/>
          </a:solidFill>
          <a:ln>
            <a:solidFill>
              <a:srgbClr val="4D4D4D"/>
            </a:solidFill>
          </a:ln>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1400" b="1" dirty="0">
                <a:solidFill>
                  <a:srgbClr val="79527B"/>
                </a:solidFill>
              </a:rPr>
              <a:t>Likelihood</a:t>
            </a:r>
          </a:p>
        </p:txBody>
      </p:sp>
      <p:sp>
        <p:nvSpPr>
          <p:cNvPr id="1045" name="Text Placeholder 5">
            <a:extLst>
              <a:ext uri="{FF2B5EF4-FFF2-40B4-BE49-F238E27FC236}">
                <a16:creationId xmlns:a16="http://schemas.microsoft.com/office/drawing/2014/main" id="{79604388-163A-6941-1623-453A8069A95F}"/>
              </a:ext>
            </a:extLst>
          </p:cNvPr>
          <p:cNvSpPr txBox="1">
            <a:spLocks/>
          </p:cNvSpPr>
          <p:nvPr/>
        </p:nvSpPr>
        <p:spPr>
          <a:xfrm>
            <a:off x="8522501" y="2612571"/>
            <a:ext cx="725548" cy="422031"/>
          </a:xfrm>
          <a:prstGeom prst="rect">
            <a:avLst/>
          </a:prstGeom>
          <a:solidFill>
            <a:srgbClr val="FFFB04"/>
          </a:solidFill>
          <a:ln w="9525">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79527B"/>
                </a:solidFill>
              </a:rPr>
              <a:t>Medium</a:t>
            </a:r>
          </a:p>
        </p:txBody>
      </p:sp>
      <p:sp>
        <p:nvSpPr>
          <p:cNvPr id="1046" name="Text Placeholder 5">
            <a:extLst>
              <a:ext uri="{FF2B5EF4-FFF2-40B4-BE49-F238E27FC236}">
                <a16:creationId xmlns:a16="http://schemas.microsoft.com/office/drawing/2014/main" id="{2C36DEA4-8B6E-3A3D-EE0A-3DDD38A64876}"/>
              </a:ext>
            </a:extLst>
          </p:cNvPr>
          <p:cNvSpPr txBox="1">
            <a:spLocks/>
          </p:cNvSpPr>
          <p:nvPr/>
        </p:nvSpPr>
        <p:spPr>
          <a:xfrm>
            <a:off x="8532549" y="3004457"/>
            <a:ext cx="725548" cy="422031"/>
          </a:xfrm>
          <a:prstGeom prst="rect">
            <a:avLst/>
          </a:prstGeom>
          <a:solidFill>
            <a:srgbClr val="FFFB04"/>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79527B"/>
                </a:solidFill>
              </a:rPr>
              <a:t>Medium</a:t>
            </a:r>
          </a:p>
        </p:txBody>
      </p:sp>
      <p:sp>
        <p:nvSpPr>
          <p:cNvPr id="1047" name="Text Placeholder 5">
            <a:extLst>
              <a:ext uri="{FF2B5EF4-FFF2-40B4-BE49-F238E27FC236}">
                <a16:creationId xmlns:a16="http://schemas.microsoft.com/office/drawing/2014/main" id="{427A4BC5-683D-B822-FC5C-BE846AB58651}"/>
              </a:ext>
            </a:extLst>
          </p:cNvPr>
          <p:cNvSpPr txBox="1">
            <a:spLocks/>
          </p:cNvSpPr>
          <p:nvPr/>
        </p:nvSpPr>
        <p:spPr>
          <a:xfrm>
            <a:off x="9245982" y="3406391"/>
            <a:ext cx="725548" cy="422031"/>
          </a:xfrm>
          <a:prstGeom prst="rect">
            <a:avLst/>
          </a:prstGeom>
          <a:solidFill>
            <a:srgbClr val="FFFB04"/>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79527B"/>
                </a:solidFill>
              </a:rPr>
              <a:t>Medium</a:t>
            </a:r>
          </a:p>
        </p:txBody>
      </p:sp>
      <p:sp>
        <p:nvSpPr>
          <p:cNvPr id="1048" name="Text Placeholder 5">
            <a:extLst>
              <a:ext uri="{FF2B5EF4-FFF2-40B4-BE49-F238E27FC236}">
                <a16:creationId xmlns:a16="http://schemas.microsoft.com/office/drawing/2014/main" id="{3AF8FEE3-D9CA-3917-A3DE-33C32F389140}"/>
              </a:ext>
            </a:extLst>
          </p:cNvPr>
          <p:cNvSpPr txBox="1">
            <a:spLocks/>
          </p:cNvSpPr>
          <p:nvPr/>
        </p:nvSpPr>
        <p:spPr>
          <a:xfrm>
            <a:off x="9949367" y="3798277"/>
            <a:ext cx="725548" cy="432078"/>
          </a:xfrm>
          <a:prstGeom prst="rect">
            <a:avLst/>
          </a:prstGeom>
          <a:solidFill>
            <a:srgbClr val="FFFB04"/>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79527B"/>
                </a:solidFill>
              </a:rPr>
              <a:t>Medium</a:t>
            </a:r>
          </a:p>
        </p:txBody>
      </p:sp>
      <p:sp>
        <p:nvSpPr>
          <p:cNvPr id="1049" name="Text Placeholder 5">
            <a:extLst>
              <a:ext uri="{FF2B5EF4-FFF2-40B4-BE49-F238E27FC236}">
                <a16:creationId xmlns:a16="http://schemas.microsoft.com/office/drawing/2014/main" id="{3958DDAD-9146-104F-63DE-A5D08BE96884}"/>
              </a:ext>
            </a:extLst>
          </p:cNvPr>
          <p:cNvSpPr txBox="1">
            <a:spLocks/>
          </p:cNvSpPr>
          <p:nvPr/>
        </p:nvSpPr>
        <p:spPr>
          <a:xfrm>
            <a:off x="10672848" y="3818374"/>
            <a:ext cx="725548" cy="422031"/>
          </a:xfrm>
          <a:prstGeom prst="rect">
            <a:avLst/>
          </a:prstGeom>
          <a:solidFill>
            <a:srgbClr val="FFFB04"/>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79527B"/>
                </a:solidFill>
              </a:rPr>
              <a:t>Medium</a:t>
            </a:r>
          </a:p>
        </p:txBody>
      </p:sp>
      <p:sp>
        <p:nvSpPr>
          <p:cNvPr id="1050" name="Text Placeholder 5">
            <a:extLst>
              <a:ext uri="{FF2B5EF4-FFF2-40B4-BE49-F238E27FC236}">
                <a16:creationId xmlns:a16="http://schemas.microsoft.com/office/drawing/2014/main" id="{0E732682-3497-28E2-FD5B-143E43A743B6}"/>
              </a:ext>
            </a:extLst>
          </p:cNvPr>
          <p:cNvSpPr txBox="1">
            <a:spLocks/>
          </p:cNvSpPr>
          <p:nvPr/>
        </p:nvSpPr>
        <p:spPr>
          <a:xfrm>
            <a:off x="11386281" y="4240405"/>
            <a:ext cx="725548" cy="422031"/>
          </a:xfrm>
          <a:prstGeom prst="rect">
            <a:avLst/>
          </a:prstGeom>
          <a:solidFill>
            <a:srgbClr val="FFFB04"/>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79527B"/>
                </a:solidFill>
              </a:rPr>
              <a:t>Medium</a:t>
            </a:r>
          </a:p>
        </p:txBody>
      </p:sp>
      <p:sp>
        <p:nvSpPr>
          <p:cNvPr id="1051" name="Text Placeholder 5">
            <a:extLst>
              <a:ext uri="{FF2B5EF4-FFF2-40B4-BE49-F238E27FC236}">
                <a16:creationId xmlns:a16="http://schemas.microsoft.com/office/drawing/2014/main" id="{BFC72060-A675-0AC5-5958-2D6B227FF3F2}"/>
              </a:ext>
            </a:extLst>
          </p:cNvPr>
          <p:cNvSpPr txBox="1">
            <a:spLocks/>
          </p:cNvSpPr>
          <p:nvPr/>
        </p:nvSpPr>
        <p:spPr>
          <a:xfrm>
            <a:off x="8512453" y="3426489"/>
            <a:ext cx="725548" cy="411982"/>
          </a:xfrm>
          <a:prstGeom prst="rect">
            <a:avLst/>
          </a:prstGeom>
          <a:solidFill>
            <a:srgbClr val="00AE4B"/>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Low</a:t>
            </a:r>
          </a:p>
        </p:txBody>
      </p:sp>
      <p:sp>
        <p:nvSpPr>
          <p:cNvPr id="1052" name="Text Placeholder 5">
            <a:extLst>
              <a:ext uri="{FF2B5EF4-FFF2-40B4-BE49-F238E27FC236}">
                <a16:creationId xmlns:a16="http://schemas.microsoft.com/office/drawing/2014/main" id="{A6522188-E113-3B8B-C1EE-B7C607A8986A}"/>
              </a:ext>
            </a:extLst>
          </p:cNvPr>
          <p:cNvSpPr txBox="1">
            <a:spLocks/>
          </p:cNvSpPr>
          <p:nvPr/>
        </p:nvSpPr>
        <p:spPr>
          <a:xfrm>
            <a:off x="8512453" y="3818375"/>
            <a:ext cx="725548" cy="411982"/>
          </a:xfrm>
          <a:prstGeom prst="rect">
            <a:avLst/>
          </a:prstGeom>
          <a:solidFill>
            <a:srgbClr val="00AE4B"/>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Low</a:t>
            </a:r>
          </a:p>
        </p:txBody>
      </p:sp>
      <p:sp>
        <p:nvSpPr>
          <p:cNvPr id="1053" name="Text Placeholder 5">
            <a:extLst>
              <a:ext uri="{FF2B5EF4-FFF2-40B4-BE49-F238E27FC236}">
                <a16:creationId xmlns:a16="http://schemas.microsoft.com/office/drawing/2014/main" id="{AB7EDBEF-B0DA-1E8F-F208-A35F3FEEF14C}"/>
              </a:ext>
            </a:extLst>
          </p:cNvPr>
          <p:cNvSpPr txBox="1">
            <a:spLocks/>
          </p:cNvSpPr>
          <p:nvPr/>
        </p:nvSpPr>
        <p:spPr>
          <a:xfrm>
            <a:off x="9245983" y="3828423"/>
            <a:ext cx="725548" cy="411982"/>
          </a:xfrm>
          <a:prstGeom prst="rect">
            <a:avLst/>
          </a:prstGeom>
          <a:solidFill>
            <a:srgbClr val="00AE4B"/>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Low</a:t>
            </a:r>
          </a:p>
        </p:txBody>
      </p:sp>
      <p:sp>
        <p:nvSpPr>
          <p:cNvPr id="1054" name="Text Placeholder 5">
            <a:extLst>
              <a:ext uri="{FF2B5EF4-FFF2-40B4-BE49-F238E27FC236}">
                <a16:creationId xmlns:a16="http://schemas.microsoft.com/office/drawing/2014/main" id="{94BE7E81-2FD4-19CB-591C-C570A9B7A796}"/>
              </a:ext>
            </a:extLst>
          </p:cNvPr>
          <p:cNvSpPr txBox="1">
            <a:spLocks/>
          </p:cNvSpPr>
          <p:nvPr/>
        </p:nvSpPr>
        <p:spPr>
          <a:xfrm>
            <a:off x="8512453" y="4240405"/>
            <a:ext cx="725548" cy="411982"/>
          </a:xfrm>
          <a:prstGeom prst="rect">
            <a:avLst/>
          </a:prstGeom>
          <a:solidFill>
            <a:srgbClr val="00AE4B"/>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Low</a:t>
            </a:r>
          </a:p>
        </p:txBody>
      </p:sp>
      <p:sp>
        <p:nvSpPr>
          <p:cNvPr id="1055" name="Text Placeholder 5">
            <a:extLst>
              <a:ext uri="{FF2B5EF4-FFF2-40B4-BE49-F238E27FC236}">
                <a16:creationId xmlns:a16="http://schemas.microsoft.com/office/drawing/2014/main" id="{B8E98F37-7CE6-158B-DC21-8E06890AED7F}"/>
              </a:ext>
            </a:extLst>
          </p:cNvPr>
          <p:cNvSpPr txBox="1">
            <a:spLocks/>
          </p:cNvSpPr>
          <p:nvPr/>
        </p:nvSpPr>
        <p:spPr>
          <a:xfrm>
            <a:off x="9256031" y="4240405"/>
            <a:ext cx="725548" cy="411982"/>
          </a:xfrm>
          <a:prstGeom prst="rect">
            <a:avLst/>
          </a:prstGeom>
          <a:solidFill>
            <a:srgbClr val="00AE4B"/>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Low</a:t>
            </a:r>
          </a:p>
        </p:txBody>
      </p:sp>
      <p:sp>
        <p:nvSpPr>
          <p:cNvPr id="1056" name="Text Placeholder 5">
            <a:extLst>
              <a:ext uri="{FF2B5EF4-FFF2-40B4-BE49-F238E27FC236}">
                <a16:creationId xmlns:a16="http://schemas.microsoft.com/office/drawing/2014/main" id="{E5B12C8B-F40C-3693-A479-E8D9541D08E2}"/>
              </a:ext>
            </a:extLst>
          </p:cNvPr>
          <p:cNvSpPr txBox="1">
            <a:spLocks/>
          </p:cNvSpPr>
          <p:nvPr/>
        </p:nvSpPr>
        <p:spPr>
          <a:xfrm>
            <a:off x="9959416" y="4240405"/>
            <a:ext cx="725548" cy="411982"/>
          </a:xfrm>
          <a:prstGeom prst="rect">
            <a:avLst/>
          </a:prstGeom>
          <a:solidFill>
            <a:srgbClr val="00AE4B"/>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Low</a:t>
            </a:r>
          </a:p>
        </p:txBody>
      </p:sp>
      <p:sp>
        <p:nvSpPr>
          <p:cNvPr id="1057" name="Text Placeholder 5">
            <a:extLst>
              <a:ext uri="{FF2B5EF4-FFF2-40B4-BE49-F238E27FC236}">
                <a16:creationId xmlns:a16="http://schemas.microsoft.com/office/drawing/2014/main" id="{A24D5BAE-15CF-551B-B69F-6228B9675BA6}"/>
              </a:ext>
            </a:extLst>
          </p:cNvPr>
          <p:cNvSpPr txBox="1">
            <a:spLocks/>
          </p:cNvSpPr>
          <p:nvPr/>
        </p:nvSpPr>
        <p:spPr>
          <a:xfrm>
            <a:off x="10672849" y="4240405"/>
            <a:ext cx="725548" cy="411982"/>
          </a:xfrm>
          <a:prstGeom prst="rect">
            <a:avLst/>
          </a:prstGeom>
          <a:solidFill>
            <a:srgbClr val="00AE4B"/>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Low</a:t>
            </a:r>
          </a:p>
        </p:txBody>
      </p:sp>
      <p:sp>
        <p:nvSpPr>
          <p:cNvPr id="1058" name="Text Placeholder 5">
            <a:extLst>
              <a:ext uri="{FF2B5EF4-FFF2-40B4-BE49-F238E27FC236}">
                <a16:creationId xmlns:a16="http://schemas.microsoft.com/office/drawing/2014/main" id="{B60F6576-5E7D-9489-463F-4943A72E3398}"/>
              </a:ext>
            </a:extLst>
          </p:cNvPr>
          <p:cNvSpPr txBox="1">
            <a:spLocks/>
          </p:cNvSpPr>
          <p:nvPr/>
        </p:nvSpPr>
        <p:spPr>
          <a:xfrm>
            <a:off x="11386282" y="3828423"/>
            <a:ext cx="725548" cy="411982"/>
          </a:xfrm>
          <a:prstGeom prst="rect">
            <a:avLst/>
          </a:prstGeom>
          <a:solidFill>
            <a:srgbClr val="FEC400"/>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High</a:t>
            </a:r>
          </a:p>
        </p:txBody>
      </p:sp>
      <p:sp>
        <p:nvSpPr>
          <p:cNvPr id="1059" name="Text Placeholder 5">
            <a:extLst>
              <a:ext uri="{FF2B5EF4-FFF2-40B4-BE49-F238E27FC236}">
                <a16:creationId xmlns:a16="http://schemas.microsoft.com/office/drawing/2014/main" id="{145CF900-5C9D-5098-3700-02EE58BA014B}"/>
              </a:ext>
            </a:extLst>
          </p:cNvPr>
          <p:cNvSpPr txBox="1">
            <a:spLocks/>
          </p:cNvSpPr>
          <p:nvPr/>
        </p:nvSpPr>
        <p:spPr>
          <a:xfrm>
            <a:off x="10662801" y="3416441"/>
            <a:ext cx="725548" cy="411982"/>
          </a:xfrm>
          <a:prstGeom prst="rect">
            <a:avLst/>
          </a:prstGeom>
          <a:solidFill>
            <a:srgbClr val="FEC400"/>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High</a:t>
            </a:r>
          </a:p>
        </p:txBody>
      </p:sp>
      <p:sp>
        <p:nvSpPr>
          <p:cNvPr id="1060" name="Text Placeholder 5">
            <a:extLst>
              <a:ext uri="{FF2B5EF4-FFF2-40B4-BE49-F238E27FC236}">
                <a16:creationId xmlns:a16="http://schemas.microsoft.com/office/drawing/2014/main" id="{3F5CB76F-6299-EFBB-5B69-0C042DF58922}"/>
              </a:ext>
            </a:extLst>
          </p:cNvPr>
          <p:cNvSpPr txBox="1">
            <a:spLocks/>
          </p:cNvSpPr>
          <p:nvPr/>
        </p:nvSpPr>
        <p:spPr>
          <a:xfrm>
            <a:off x="9969464" y="3416441"/>
            <a:ext cx="725548" cy="411982"/>
          </a:xfrm>
          <a:prstGeom prst="rect">
            <a:avLst/>
          </a:prstGeom>
          <a:solidFill>
            <a:srgbClr val="FEC400"/>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High</a:t>
            </a:r>
          </a:p>
        </p:txBody>
      </p:sp>
      <p:sp>
        <p:nvSpPr>
          <p:cNvPr id="1061" name="Text Placeholder 5">
            <a:extLst>
              <a:ext uri="{FF2B5EF4-FFF2-40B4-BE49-F238E27FC236}">
                <a16:creationId xmlns:a16="http://schemas.microsoft.com/office/drawing/2014/main" id="{637CD187-E77E-2534-ECC7-CC41A2455FE9}"/>
              </a:ext>
            </a:extLst>
          </p:cNvPr>
          <p:cNvSpPr txBox="1">
            <a:spLocks/>
          </p:cNvSpPr>
          <p:nvPr/>
        </p:nvSpPr>
        <p:spPr>
          <a:xfrm>
            <a:off x="9969464" y="3004458"/>
            <a:ext cx="725548" cy="411982"/>
          </a:xfrm>
          <a:prstGeom prst="rect">
            <a:avLst/>
          </a:prstGeom>
          <a:solidFill>
            <a:srgbClr val="FEC400"/>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High</a:t>
            </a:r>
          </a:p>
        </p:txBody>
      </p:sp>
      <p:sp>
        <p:nvSpPr>
          <p:cNvPr id="1062" name="Text Placeholder 5">
            <a:extLst>
              <a:ext uri="{FF2B5EF4-FFF2-40B4-BE49-F238E27FC236}">
                <a16:creationId xmlns:a16="http://schemas.microsoft.com/office/drawing/2014/main" id="{97006446-AA4F-B10A-78AA-466A9E81754A}"/>
              </a:ext>
            </a:extLst>
          </p:cNvPr>
          <p:cNvSpPr txBox="1">
            <a:spLocks/>
          </p:cNvSpPr>
          <p:nvPr/>
        </p:nvSpPr>
        <p:spPr>
          <a:xfrm>
            <a:off x="9256031" y="3014506"/>
            <a:ext cx="725548" cy="411982"/>
          </a:xfrm>
          <a:prstGeom prst="rect">
            <a:avLst/>
          </a:prstGeom>
          <a:solidFill>
            <a:srgbClr val="FEC400"/>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High</a:t>
            </a:r>
          </a:p>
        </p:txBody>
      </p:sp>
      <p:sp>
        <p:nvSpPr>
          <p:cNvPr id="1063" name="Text Placeholder 5">
            <a:extLst>
              <a:ext uri="{FF2B5EF4-FFF2-40B4-BE49-F238E27FC236}">
                <a16:creationId xmlns:a16="http://schemas.microsoft.com/office/drawing/2014/main" id="{E8FFE8DC-EC9E-1EDB-4692-AEEEC553A0AD}"/>
              </a:ext>
            </a:extLst>
          </p:cNvPr>
          <p:cNvSpPr txBox="1">
            <a:spLocks/>
          </p:cNvSpPr>
          <p:nvPr/>
        </p:nvSpPr>
        <p:spPr>
          <a:xfrm>
            <a:off x="9256031" y="2612571"/>
            <a:ext cx="725548" cy="411982"/>
          </a:xfrm>
          <a:prstGeom prst="rect">
            <a:avLst/>
          </a:prstGeom>
          <a:solidFill>
            <a:srgbClr val="FEC400"/>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High</a:t>
            </a:r>
          </a:p>
        </p:txBody>
      </p:sp>
      <p:sp>
        <p:nvSpPr>
          <p:cNvPr id="1064" name="Text Placeholder 5">
            <a:extLst>
              <a:ext uri="{FF2B5EF4-FFF2-40B4-BE49-F238E27FC236}">
                <a16:creationId xmlns:a16="http://schemas.microsoft.com/office/drawing/2014/main" id="{49353FA8-68FB-6C3D-CA7B-8FB9538AE3FB}"/>
              </a:ext>
            </a:extLst>
          </p:cNvPr>
          <p:cNvSpPr txBox="1">
            <a:spLocks/>
          </p:cNvSpPr>
          <p:nvPr/>
        </p:nvSpPr>
        <p:spPr>
          <a:xfrm>
            <a:off x="9969464" y="2602523"/>
            <a:ext cx="725548" cy="411982"/>
          </a:xfrm>
          <a:prstGeom prst="rect">
            <a:avLst/>
          </a:prstGeom>
          <a:solidFill>
            <a:srgbClr val="FC0302"/>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Very High</a:t>
            </a:r>
          </a:p>
        </p:txBody>
      </p:sp>
      <p:sp>
        <p:nvSpPr>
          <p:cNvPr id="1065" name="Text Placeholder 5">
            <a:extLst>
              <a:ext uri="{FF2B5EF4-FFF2-40B4-BE49-F238E27FC236}">
                <a16:creationId xmlns:a16="http://schemas.microsoft.com/office/drawing/2014/main" id="{22C2351A-914B-86F7-B8D7-9C411CAD3629}"/>
              </a:ext>
            </a:extLst>
          </p:cNvPr>
          <p:cNvSpPr txBox="1">
            <a:spLocks/>
          </p:cNvSpPr>
          <p:nvPr/>
        </p:nvSpPr>
        <p:spPr>
          <a:xfrm>
            <a:off x="10692946" y="2612572"/>
            <a:ext cx="725548" cy="411982"/>
          </a:xfrm>
          <a:prstGeom prst="rect">
            <a:avLst/>
          </a:prstGeom>
          <a:solidFill>
            <a:srgbClr val="FC0302"/>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Very High</a:t>
            </a:r>
          </a:p>
        </p:txBody>
      </p:sp>
      <p:sp>
        <p:nvSpPr>
          <p:cNvPr id="1066" name="Text Placeholder 5">
            <a:extLst>
              <a:ext uri="{FF2B5EF4-FFF2-40B4-BE49-F238E27FC236}">
                <a16:creationId xmlns:a16="http://schemas.microsoft.com/office/drawing/2014/main" id="{E2B99838-219C-E282-AEB4-C49B0073413D}"/>
              </a:ext>
            </a:extLst>
          </p:cNvPr>
          <p:cNvSpPr txBox="1">
            <a:spLocks/>
          </p:cNvSpPr>
          <p:nvPr/>
        </p:nvSpPr>
        <p:spPr>
          <a:xfrm>
            <a:off x="11406379" y="2612572"/>
            <a:ext cx="725548" cy="411982"/>
          </a:xfrm>
          <a:prstGeom prst="rect">
            <a:avLst/>
          </a:prstGeom>
          <a:solidFill>
            <a:srgbClr val="FC0302"/>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Very High</a:t>
            </a:r>
          </a:p>
        </p:txBody>
      </p:sp>
      <p:sp>
        <p:nvSpPr>
          <p:cNvPr id="1067" name="Text Placeholder 5">
            <a:extLst>
              <a:ext uri="{FF2B5EF4-FFF2-40B4-BE49-F238E27FC236}">
                <a16:creationId xmlns:a16="http://schemas.microsoft.com/office/drawing/2014/main" id="{21AF3009-E5CE-DDAD-DFC3-CC8D0C191C78}"/>
              </a:ext>
            </a:extLst>
          </p:cNvPr>
          <p:cNvSpPr txBox="1">
            <a:spLocks/>
          </p:cNvSpPr>
          <p:nvPr/>
        </p:nvSpPr>
        <p:spPr>
          <a:xfrm>
            <a:off x="10682897" y="3024554"/>
            <a:ext cx="725548" cy="411982"/>
          </a:xfrm>
          <a:prstGeom prst="rect">
            <a:avLst/>
          </a:prstGeom>
          <a:solidFill>
            <a:srgbClr val="FC0302"/>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Very High</a:t>
            </a:r>
          </a:p>
        </p:txBody>
      </p:sp>
      <p:sp>
        <p:nvSpPr>
          <p:cNvPr id="1068" name="Text Placeholder 5">
            <a:extLst>
              <a:ext uri="{FF2B5EF4-FFF2-40B4-BE49-F238E27FC236}">
                <a16:creationId xmlns:a16="http://schemas.microsoft.com/office/drawing/2014/main" id="{2C0D974B-B87C-0612-DE7C-914839A7A180}"/>
              </a:ext>
            </a:extLst>
          </p:cNvPr>
          <p:cNvSpPr txBox="1">
            <a:spLocks/>
          </p:cNvSpPr>
          <p:nvPr/>
        </p:nvSpPr>
        <p:spPr>
          <a:xfrm>
            <a:off x="11396330" y="3024554"/>
            <a:ext cx="725548" cy="411982"/>
          </a:xfrm>
          <a:prstGeom prst="rect">
            <a:avLst/>
          </a:prstGeom>
          <a:solidFill>
            <a:srgbClr val="FC0302"/>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Very High</a:t>
            </a:r>
          </a:p>
        </p:txBody>
      </p:sp>
      <p:sp>
        <p:nvSpPr>
          <p:cNvPr id="1070" name="Text Placeholder 5">
            <a:extLst>
              <a:ext uri="{FF2B5EF4-FFF2-40B4-BE49-F238E27FC236}">
                <a16:creationId xmlns:a16="http://schemas.microsoft.com/office/drawing/2014/main" id="{10708D1D-9824-2976-4C51-9F15E6BD1967}"/>
              </a:ext>
            </a:extLst>
          </p:cNvPr>
          <p:cNvSpPr txBox="1">
            <a:spLocks/>
          </p:cNvSpPr>
          <p:nvPr/>
        </p:nvSpPr>
        <p:spPr>
          <a:xfrm>
            <a:off x="11396330" y="3426488"/>
            <a:ext cx="725548" cy="411982"/>
          </a:xfrm>
          <a:prstGeom prst="rect">
            <a:avLst/>
          </a:prstGeom>
          <a:solidFill>
            <a:srgbClr val="FC0302"/>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860"/>
              </a:lnSpc>
              <a:spcBef>
                <a:spcPts val="0"/>
              </a:spcBef>
            </a:pPr>
            <a:r>
              <a:rPr lang="en-IE" sz="800" b="1" dirty="0">
                <a:solidFill>
                  <a:srgbClr val="003366"/>
                </a:solidFill>
              </a:rPr>
              <a:t>Very High</a:t>
            </a:r>
          </a:p>
        </p:txBody>
      </p:sp>
      <p:sp>
        <p:nvSpPr>
          <p:cNvPr id="1071" name="Text Placeholder 5">
            <a:extLst>
              <a:ext uri="{FF2B5EF4-FFF2-40B4-BE49-F238E27FC236}">
                <a16:creationId xmlns:a16="http://schemas.microsoft.com/office/drawing/2014/main" id="{04C83E25-FB82-02AD-01EE-6B5E261CC4CF}"/>
              </a:ext>
            </a:extLst>
          </p:cNvPr>
          <p:cNvSpPr txBox="1">
            <a:spLocks/>
          </p:cNvSpPr>
          <p:nvPr/>
        </p:nvSpPr>
        <p:spPr>
          <a:xfrm>
            <a:off x="8483273" y="1724218"/>
            <a:ext cx="897381" cy="717126"/>
          </a:xfrm>
          <a:prstGeom prst="rect">
            <a:avLst/>
          </a:prstGeom>
          <a:solidFill>
            <a:schemeClr val="bg1"/>
          </a:solidFill>
          <a:ln>
            <a:solidFill>
              <a:srgbClr val="4D4D4D"/>
            </a:solidFill>
          </a:ln>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860"/>
              </a:lnSpc>
              <a:spcBef>
                <a:spcPts val="0"/>
              </a:spcBef>
            </a:pPr>
            <a:r>
              <a:rPr lang="en-IE" sz="800" dirty="0">
                <a:solidFill>
                  <a:srgbClr val="79527B"/>
                </a:solidFill>
              </a:rPr>
              <a:t>Minor injuries, or discomfort. No medical treatment or measureable physical efforts</a:t>
            </a:r>
          </a:p>
        </p:txBody>
      </p:sp>
      <p:sp>
        <p:nvSpPr>
          <p:cNvPr id="1072" name="Text Placeholder 5">
            <a:extLst>
              <a:ext uri="{FF2B5EF4-FFF2-40B4-BE49-F238E27FC236}">
                <a16:creationId xmlns:a16="http://schemas.microsoft.com/office/drawing/2014/main" id="{1FC5B3C5-E7EE-7E1F-F81C-C6CD52FB06F0}"/>
              </a:ext>
            </a:extLst>
          </p:cNvPr>
          <p:cNvSpPr txBox="1">
            <a:spLocks/>
          </p:cNvSpPr>
          <p:nvPr/>
        </p:nvSpPr>
        <p:spPr>
          <a:xfrm>
            <a:off x="9198891" y="1714279"/>
            <a:ext cx="861767" cy="717126"/>
          </a:xfrm>
          <a:prstGeom prst="rect">
            <a:avLst/>
          </a:prstGeom>
          <a:solidFill>
            <a:schemeClr val="bg1"/>
          </a:solidFill>
          <a:ln>
            <a:solidFill>
              <a:srgbClr val="4D4D4D"/>
            </a:solidFill>
          </a:ln>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860"/>
              </a:lnSpc>
              <a:spcBef>
                <a:spcPts val="0"/>
              </a:spcBef>
            </a:pPr>
            <a:r>
              <a:rPr lang="en-IE" sz="800" dirty="0">
                <a:solidFill>
                  <a:srgbClr val="79527B"/>
                </a:solidFill>
              </a:rPr>
              <a:t>Injuries or illness requiring medical treatment. Temporary impairment</a:t>
            </a:r>
          </a:p>
        </p:txBody>
      </p:sp>
      <p:sp>
        <p:nvSpPr>
          <p:cNvPr id="1073" name="Text Placeholder 5">
            <a:extLst>
              <a:ext uri="{FF2B5EF4-FFF2-40B4-BE49-F238E27FC236}">
                <a16:creationId xmlns:a16="http://schemas.microsoft.com/office/drawing/2014/main" id="{6EE8BF7D-0273-BF1C-DAC9-BF0BA819BC16}"/>
              </a:ext>
            </a:extLst>
          </p:cNvPr>
          <p:cNvSpPr txBox="1">
            <a:spLocks/>
          </p:cNvSpPr>
          <p:nvPr/>
        </p:nvSpPr>
        <p:spPr>
          <a:xfrm>
            <a:off x="9971530" y="1694400"/>
            <a:ext cx="684867" cy="746944"/>
          </a:xfrm>
          <a:prstGeom prst="rect">
            <a:avLst/>
          </a:prstGeom>
          <a:solidFill>
            <a:schemeClr val="bg1"/>
          </a:solidFill>
          <a:ln>
            <a:solidFill>
              <a:srgbClr val="4D4D4D"/>
            </a:solidFill>
          </a:ln>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860"/>
              </a:lnSpc>
              <a:spcBef>
                <a:spcPts val="0"/>
              </a:spcBef>
            </a:pPr>
            <a:r>
              <a:rPr lang="en-IE" sz="800" dirty="0">
                <a:solidFill>
                  <a:srgbClr val="79527B"/>
                </a:solidFill>
              </a:rPr>
              <a:t>Injuries or illness requiring hospital admission</a:t>
            </a:r>
          </a:p>
        </p:txBody>
      </p:sp>
      <p:sp>
        <p:nvSpPr>
          <p:cNvPr id="1074" name="Text Placeholder 5">
            <a:extLst>
              <a:ext uri="{FF2B5EF4-FFF2-40B4-BE49-F238E27FC236}">
                <a16:creationId xmlns:a16="http://schemas.microsoft.com/office/drawing/2014/main" id="{8CC88BCE-EF84-DDD9-E23F-23C8EED87B86}"/>
              </a:ext>
            </a:extLst>
          </p:cNvPr>
          <p:cNvSpPr txBox="1">
            <a:spLocks/>
          </p:cNvSpPr>
          <p:nvPr/>
        </p:nvSpPr>
        <p:spPr>
          <a:xfrm>
            <a:off x="10679823" y="1704339"/>
            <a:ext cx="702132" cy="717126"/>
          </a:xfrm>
          <a:prstGeom prst="rect">
            <a:avLst/>
          </a:prstGeom>
          <a:solidFill>
            <a:schemeClr val="bg1"/>
          </a:solidFill>
          <a:ln>
            <a:solidFill>
              <a:srgbClr val="4D4D4D"/>
            </a:solidFill>
          </a:ln>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860"/>
              </a:lnSpc>
              <a:spcBef>
                <a:spcPts val="0"/>
              </a:spcBef>
            </a:pPr>
            <a:r>
              <a:rPr lang="en-IE" sz="800" dirty="0">
                <a:solidFill>
                  <a:srgbClr val="79527B"/>
                </a:solidFill>
              </a:rPr>
              <a:t>Injuries or illness resulting in permanent impairment</a:t>
            </a:r>
          </a:p>
        </p:txBody>
      </p:sp>
      <p:sp>
        <p:nvSpPr>
          <p:cNvPr id="1075" name="Text Placeholder 5">
            <a:extLst>
              <a:ext uri="{FF2B5EF4-FFF2-40B4-BE49-F238E27FC236}">
                <a16:creationId xmlns:a16="http://schemas.microsoft.com/office/drawing/2014/main" id="{880F71EE-1CFE-0A82-5E75-EE954DDA9764}"/>
              </a:ext>
            </a:extLst>
          </p:cNvPr>
          <p:cNvSpPr txBox="1">
            <a:spLocks/>
          </p:cNvSpPr>
          <p:nvPr/>
        </p:nvSpPr>
        <p:spPr>
          <a:xfrm>
            <a:off x="11395440" y="1714278"/>
            <a:ext cx="702132" cy="717126"/>
          </a:xfrm>
          <a:prstGeom prst="rect">
            <a:avLst/>
          </a:prstGeom>
          <a:solidFill>
            <a:schemeClr val="bg1"/>
          </a:solidFill>
          <a:ln>
            <a:solidFill>
              <a:srgbClr val="4D4D4D"/>
            </a:solidFill>
          </a:ln>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860"/>
              </a:lnSpc>
              <a:spcBef>
                <a:spcPts val="0"/>
              </a:spcBef>
            </a:pPr>
            <a:r>
              <a:rPr lang="en-IE" sz="800" dirty="0">
                <a:solidFill>
                  <a:srgbClr val="79527B"/>
                </a:solidFill>
              </a:rPr>
              <a:t>Fatality</a:t>
            </a:r>
          </a:p>
        </p:txBody>
      </p:sp>
      <p:sp>
        <p:nvSpPr>
          <p:cNvPr id="1076" name="Text Placeholder 5">
            <a:extLst>
              <a:ext uri="{FF2B5EF4-FFF2-40B4-BE49-F238E27FC236}">
                <a16:creationId xmlns:a16="http://schemas.microsoft.com/office/drawing/2014/main" id="{D6290B6C-38BB-8AFE-0D94-1372AF2CF330}"/>
              </a:ext>
            </a:extLst>
          </p:cNvPr>
          <p:cNvSpPr txBox="1">
            <a:spLocks/>
          </p:cNvSpPr>
          <p:nvPr/>
        </p:nvSpPr>
        <p:spPr>
          <a:xfrm>
            <a:off x="6684293" y="2618740"/>
            <a:ext cx="1141914" cy="405814"/>
          </a:xfrm>
          <a:prstGeom prst="rect">
            <a:avLst/>
          </a:prstGeom>
          <a:solidFill>
            <a:schemeClr val="bg1"/>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860"/>
              </a:lnSpc>
              <a:spcBef>
                <a:spcPts val="0"/>
              </a:spcBef>
            </a:pPr>
            <a:r>
              <a:rPr lang="en-IE" sz="800" dirty="0">
                <a:solidFill>
                  <a:srgbClr val="003366"/>
                </a:solidFill>
              </a:rPr>
              <a:t>Expected to occur regularly under normal circumstances</a:t>
            </a:r>
          </a:p>
        </p:txBody>
      </p:sp>
      <p:sp>
        <p:nvSpPr>
          <p:cNvPr id="1077" name="Text Placeholder 5">
            <a:extLst>
              <a:ext uri="{FF2B5EF4-FFF2-40B4-BE49-F238E27FC236}">
                <a16:creationId xmlns:a16="http://schemas.microsoft.com/office/drawing/2014/main" id="{40D4EE7A-19B8-AADA-A878-44B420506033}"/>
              </a:ext>
            </a:extLst>
          </p:cNvPr>
          <p:cNvSpPr txBox="1">
            <a:spLocks/>
          </p:cNvSpPr>
          <p:nvPr/>
        </p:nvSpPr>
        <p:spPr>
          <a:xfrm>
            <a:off x="6694232" y="3038426"/>
            <a:ext cx="1141914" cy="415863"/>
          </a:xfrm>
          <a:prstGeom prst="rect">
            <a:avLst/>
          </a:prstGeom>
          <a:solidFill>
            <a:schemeClr val="bg1"/>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860"/>
              </a:lnSpc>
              <a:spcBef>
                <a:spcPts val="0"/>
              </a:spcBef>
            </a:pPr>
            <a:r>
              <a:rPr lang="en-IE" sz="800" dirty="0">
                <a:solidFill>
                  <a:srgbClr val="79527B"/>
                </a:solidFill>
              </a:rPr>
              <a:t>Expected to occur at some time</a:t>
            </a:r>
          </a:p>
        </p:txBody>
      </p:sp>
      <p:sp>
        <p:nvSpPr>
          <p:cNvPr id="1078" name="Text Placeholder 5">
            <a:extLst>
              <a:ext uri="{FF2B5EF4-FFF2-40B4-BE49-F238E27FC236}">
                <a16:creationId xmlns:a16="http://schemas.microsoft.com/office/drawing/2014/main" id="{AAFD0C38-25CB-3D07-B503-8E102AD4CA42}"/>
              </a:ext>
            </a:extLst>
          </p:cNvPr>
          <p:cNvSpPr txBox="1">
            <a:spLocks/>
          </p:cNvSpPr>
          <p:nvPr/>
        </p:nvSpPr>
        <p:spPr>
          <a:xfrm>
            <a:off x="6694233" y="3458658"/>
            <a:ext cx="1131974" cy="373318"/>
          </a:xfrm>
          <a:prstGeom prst="rect">
            <a:avLst/>
          </a:prstGeom>
          <a:solidFill>
            <a:schemeClr val="bg1"/>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860"/>
              </a:lnSpc>
              <a:spcBef>
                <a:spcPts val="0"/>
              </a:spcBef>
            </a:pPr>
            <a:r>
              <a:rPr lang="en-IE" sz="800" dirty="0">
                <a:solidFill>
                  <a:srgbClr val="79527B"/>
                </a:solidFill>
              </a:rPr>
              <a:t>May occur at some time</a:t>
            </a:r>
          </a:p>
        </p:txBody>
      </p:sp>
      <p:sp>
        <p:nvSpPr>
          <p:cNvPr id="1079" name="Text Placeholder 5">
            <a:extLst>
              <a:ext uri="{FF2B5EF4-FFF2-40B4-BE49-F238E27FC236}">
                <a16:creationId xmlns:a16="http://schemas.microsoft.com/office/drawing/2014/main" id="{83AF9E55-8FE0-5635-A4A8-7029098AB450}"/>
              </a:ext>
            </a:extLst>
          </p:cNvPr>
          <p:cNvSpPr txBox="1">
            <a:spLocks/>
          </p:cNvSpPr>
          <p:nvPr/>
        </p:nvSpPr>
        <p:spPr>
          <a:xfrm>
            <a:off x="6694233" y="3858789"/>
            <a:ext cx="1131973" cy="373318"/>
          </a:xfrm>
          <a:prstGeom prst="rect">
            <a:avLst/>
          </a:prstGeom>
          <a:solidFill>
            <a:schemeClr val="bg1"/>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860"/>
              </a:lnSpc>
              <a:spcBef>
                <a:spcPts val="0"/>
              </a:spcBef>
            </a:pPr>
            <a:r>
              <a:rPr lang="en-IE" sz="800" dirty="0">
                <a:solidFill>
                  <a:srgbClr val="79527B"/>
                </a:solidFill>
              </a:rPr>
              <a:t>Not likely to occur in normal circumstances</a:t>
            </a:r>
          </a:p>
        </p:txBody>
      </p:sp>
      <p:sp>
        <p:nvSpPr>
          <p:cNvPr id="1080" name="Text Placeholder 5">
            <a:extLst>
              <a:ext uri="{FF2B5EF4-FFF2-40B4-BE49-F238E27FC236}">
                <a16:creationId xmlns:a16="http://schemas.microsoft.com/office/drawing/2014/main" id="{F6025D2D-C459-E39F-11D1-809FB90A9424}"/>
              </a:ext>
            </a:extLst>
          </p:cNvPr>
          <p:cNvSpPr txBox="1">
            <a:spLocks/>
          </p:cNvSpPr>
          <p:nvPr/>
        </p:nvSpPr>
        <p:spPr>
          <a:xfrm>
            <a:off x="6694233" y="4261484"/>
            <a:ext cx="1141914" cy="373318"/>
          </a:xfrm>
          <a:prstGeom prst="rect">
            <a:avLst/>
          </a:prstGeom>
          <a:solidFill>
            <a:schemeClr val="bg1"/>
          </a:solidFill>
          <a:ln>
            <a:solidFill>
              <a:srgbClr val="4D4D4D"/>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860"/>
              </a:lnSpc>
              <a:spcBef>
                <a:spcPts val="0"/>
              </a:spcBef>
            </a:pPr>
            <a:r>
              <a:rPr lang="en-IE" sz="800" dirty="0">
                <a:solidFill>
                  <a:srgbClr val="79527B"/>
                </a:solidFill>
              </a:rPr>
              <a:t>Could happen, but probably never will</a:t>
            </a:r>
          </a:p>
        </p:txBody>
      </p:sp>
      <p:pic>
        <p:nvPicPr>
          <p:cNvPr id="2" name="Graphic 1" descr="Document with solid fill">
            <a:hlinkClick r:id="rId11"/>
            <a:extLst>
              <a:ext uri="{FF2B5EF4-FFF2-40B4-BE49-F238E27FC236}">
                <a16:creationId xmlns:a16="http://schemas.microsoft.com/office/drawing/2014/main" id="{AA11CBD1-7B63-29FC-204B-67F97617B8F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283415" y="231748"/>
            <a:ext cx="741014" cy="752474"/>
          </a:xfrm>
          <a:prstGeom prst="rect">
            <a:avLst/>
          </a:prstGeom>
        </p:spPr>
      </p:pic>
      <p:sp>
        <p:nvSpPr>
          <p:cNvPr id="3" name="TextBox 2">
            <a:extLst>
              <a:ext uri="{FF2B5EF4-FFF2-40B4-BE49-F238E27FC236}">
                <a16:creationId xmlns:a16="http://schemas.microsoft.com/office/drawing/2014/main" id="{6822BFC9-9B99-21C4-1D7B-9E9E265F1A6D}"/>
              </a:ext>
            </a:extLst>
          </p:cNvPr>
          <p:cNvSpPr txBox="1"/>
          <p:nvPr/>
        </p:nvSpPr>
        <p:spPr>
          <a:xfrm>
            <a:off x="6848474" y="540875"/>
            <a:ext cx="5343526" cy="369332"/>
          </a:xfrm>
          <a:prstGeom prst="rect">
            <a:avLst/>
          </a:prstGeom>
          <a:solidFill>
            <a:srgbClr val="F27954"/>
          </a:solidFill>
        </p:spPr>
        <p:txBody>
          <a:bodyPr wrap="square" rtlCol="0">
            <a:spAutoFit/>
          </a:bodyPr>
          <a:lstStyle/>
          <a:p>
            <a:r>
              <a:rPr lang="en-IE" dirty="0">
                <a:solidFill>
                  <a:schemeClr val="bg1"/>
                </a:solidFill>
                <a:hlinkClick r:id="rId10">
                  <a:extLst>
                    <a:ext uri="{A12FA001-AC4F-418D-AE19-62706E023703}">
                      <ahyp:hlinkClr xmlns:ahyp="http://schemas.microsoft.com/office/drawing/2018/hyperlinkcolor" val="tx"/>
                    </a:ext>
                  </a:extLst>
                </a:hlinkClick>
              </a:rPr>
              <a:t>Isight Matrix Templates and Resources</a:t>
            </a:r>
            <a:endParaRPr lang="en-IE" dirty="0">
              <a:solidFill>
                <a:schemeClr val="bg1"/>
              </a:solidFill>
            </a:endParaRPr>
          </a:p>
        </p:txBody>
      </p:sp>
    </p:spTree>
    <p:extLst>
      <p:ext uri="{BB962C8B-B14F-4D97-AF65-F5344CB8AC3E}">
        <p14:creationId xmlns:p14="http://schemas.microsoft.com/office/powerpoint/2010/main" val="18067591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FBB4BC4D-73CE-133E-C3CE-EAD715797F83}"/>
              </a:ext>
            </a:extLst>
          </p:cNvPr>
          <p:cNvGraphicFramePr>
            <a:graphicFrameLocks noGrp="1"/>
          </p:cNvGraphicFramePr>
          <p:nvPr>
            <p:extLst>
              <p:ext uri="{D42A27DB-BD31-4B8C-83A1-F6EECF244321}">
                <p14:modId xmlns:p14="http://schemas.microsoft.com/office/powerpoint/2010/main" val="1581440447"/>
              </p:ext>
            </p:extLst>
          </p:nvPr>
        </p:nvGraphicFramePr>
        <p:xfrm>
          <a:off x="0" y="649392"/>
          <a:ext cx="12192001" cy="6208608"/>
        </p:xfrm>
        <a:graphic>
          <a:graphicData uri="http://schemas.openxmlformats.org/drawingml/2006/table">
            <a:tbl>
              <a:tblPr firstRow="1" bandRow="1">
                <a:tableStyleId>{5C22544A-7EE6-4342-B048-85BDC9FD1C3A}</a:tableStyleId>
              </a:tblPr>
              <a:tblGrid>
                <a:gridCol w="1533647">
                  <a:extLst>
                    <a:ext uri="{9D8B030D-6E8A-4147-A177-3AD203B41FA5}">
                      <a16:colId xmlns:a16="http://schemas.microsoft.com/office/drawing/2014/main" val="2129855051"/>
                    </a:ext>
                  </a:extLst>
                </a:gridCol>
                <a:gridCol w="3039890">
                  <a:extLst>
                    <a:ext uri="{9D8B030D-6E8A-4147-A177-3AD203B41FA5}">
                      <a16:colId xmlns:a16="http://schemas.microsoft.com/office/drawing/2014/main" val="3667017080"/>
                    </a:ext>
                  </a:extLst>
                </a:gridCol>
                <a:gridCol w="1278623">
                  <a:extLst>
                    <a:ext uri="{9D8B030D-6E8A-4147-A177-3AD203B41FA5}">
                      <a16:colId xmlns:a16="http://schemas.microsoft.com/office/drawing/2014/main" val="50885082"/>
                    </a:ext>
                  </a:extLst>
                </a:gridCol>
                <a:gridCol w="1374703">
                  <a:extLst>
                    <a:ext uri="{9D8B030D-6E8A-4147-A177-3AD203B41FA5}">
                      <a16:colId xmlns:a16="http://schemas.microsoft.com/office/drawing/2014/main" val="3588848709"/>
                    </a:ext>
                  </a:extLst>
                </a:gridCol>
                <a:gridCol w="1655046">
                  <a:extLst>
                    <a:ext uri="{9D8B030D-6E8A-4147-A177-3AD203B41FA5}">
                      <a16:colId xmlns:a16="http://schemas.microsoft.com/office/drawing/2014/main" val="1551055433"/>
                    </a:ext>
                  </a:extLst>
                </a:gridCol>
                <a:gridCol w="1655046">
                  <a:extLst>
                    <a:ext uri="{9D8B030D-6E8A-4147-A177-3AD203B41FA5}">
                      <a16:colId xmlns:a16="http://schemas.microsoft.com/office/drawing/2014/main" val="4170629974"/>
                    </a:ext>
                  </a:extLst>
                </a:gridCol>
                <a:gridCol w="1655046">
                  <a:extLst>
                    <a:ext uri="{9D8B030D-6E8A-4147-A177-3AD203B41FA5}">
                      <a16:colId xmlns:a16="http://schemas.microsoft.com/office/drawing/2014/main" val="2143331844"/>
                    </a:ext>
                  </a:extLst>
                </a:gridCol>
              </a:tblGrid>
              <a:tr h="972256">
                <a:tc>
                  <a:txBody>
                    <a:bodyPr/>
                    <a:lstStyle/>
                    <a:p>
                      <a:pPr algn="ctr"/>
                      <a:r>
                        <a:rPr lang="en-IE" dirty="0"/>
                        <a:t>Priority</a:t>
                      </a:r>
                    </a:p>
                  </a:txBody>
                  <a:tcPr anchor="ctr"/>
                </a:tc>
                <a:tc>
                  <a:txBody>
                    <a:bodyPr/>
                    <a:lstStyle/>
                    <a:p>
                      <a:pPr algn="ctr"/>
                      <a:r>
                        <a:rPr lang="en-IE" dirty="0"/>
                        <a:t>Consequence</a:t>
                      </a:r>
                    </a:p>
                  </a:txBody>
                  <a:tcPr anchor="ctr"/>
                </a:tc>
                <a:tc>
                  <a:txBody>
                    <a:bodyPr/>
                    <a:lstStyle/>
                    <a:p>
                      <a:pPr algn="ctr"/>
                      <a:r>
                        <a:rPr lang="en-IE" dirty="0"/>
                        <a:t>Very Unlikely to Happen</a:t>
                      </a:r>
                    </a:p>
                  </a:txBody>
                  <a:tcPr anchor="ctr"/>
                </a:tc>
                <a:tc>
                  <a:txBody>
                    <a:bodyPr/>
                    <a:lstStyle/>
                    <a:p>
                      <a:pPr algn="ctr"/>
                      <a:r>
                        <a:rPr lang="en-IE" dirty="0"/>
                        <a:t>Unlikely to Happen</a:t>
                      </a:r>
                    </a:p>
                  </a:txBody>
                  <a:tcPr anchor="ctr"/>
                </a:tc>
                <a:tc>
                  <a:txBody>
                    <a:bodyPr/>
                    <a:lstStyle/>
                    <a:p>
                      <a:pPr algn="ctr"/>
                      <a:r>
                        <a:rPr lang="en-IE" dirty="0"/>
                        <a:t>Possibly Could Happen</a:t>
                      </a:r>
                    </a:p>
                  </a:txBody>
                  <a:tcPr anchor="ctr"/>
                </a:tc>
                <a:tc>
                  <a:txBody>
                    <a:bodyPr/>
                    <a:lstStyle/>
                    <a:p>
                      <a:pPr algn="ctr"/>
                      <a:r>
                        <a:rPr lang="en-IE" dirty="0"/>
                        <a:t>Likely to Happen</a:t>
                      </a:r>
                    </a:p>
                  </a:txBody>
                  <a:tcPr anchor="ctr"/>
                </a:tc>
                <a:tc>
                  <a:txBody>
                    <a:bodyPr/>
                    <a:lstStyle/>
                    <a:p>
                      <a:pPr algn="ctr"/>
                      <a:r>
                        <a:rPr lang="en-IE" dirty="0"/>
                        <a:t>Very Likely to Happen</a:t>
                      </a:r>
                    </a:p>
                  </a:txBody>
                  <a:tcPr anchor="ctr"/>
                </a:tc>
                <a:extLst>
                  <a:ext uri="{0D108BD9-81ED-4DB2-BD59-A6C34878D82A}">
                    <a16:rowId xmlns:a16="http://schemas.microsoft.com/office/drawing/2014/main" val="275975444"/>
                  </a:ext>
                </a:extLst>
              </a:tr>
              <a:tr h="972256">
                <a:tc>
                  <a:txBody>
                    <a:bodyPr/>
                    <a:lstStyle/>
                    <a:p>
                      <a:pPr algn="ctr"/>
                      <a:r>
                        <a:rPr lang="en-IE" sz="1800" b="1" kern="1200" dirty="0">
                          <a:solidFill>
                            <a:schemeClr val="bg1"/>
                          </a:solidFill>
                          <a:latin typeface="+mn-lt"/>
                          <a:ea typeface="+mn-ea"/>
                          <a:cs typeface="+mn-cs"/>
                        </a:rPr>
                        <a:t>Extreme Priority</a:t>
                      </a:r>
                    </a:p>
                  </a:txBody>
                  <a:tcPr anchor="ctr">
                    <a:solidFill>
                      <a:srgbClr val="C00000"/>
                    </a:solidFill>
                  </a:tcPr>
                </a:tc>
                <a:tc>
                  <a:txBody>
                    <a:bodyPr/>
                    <a:lstStyle/>
                    <a:p>
                      <a:r>
                        <a:rPr lang="en-IE" b="1" dirty="0"/>
                        <a:t>Catastrophic/Unexpected</a:t>
                      </a:r>
                    </a:p>
                    <a:p>
                      <a:r>
                        <a:rPr lang="en-IE" sz="1600" i="1" dirty="0"/>
                        <a:t>(e.g., terrorist attack/fatalities or earthquake/regional destruction)</a:t>
                      </a:r>
                    </a:p>
                  </a:txBody>
                  <a:tcPr/>
                </a:tc>
                <a:tc>
                  <a:txBody>
                    <a:bodyPr/>
                    <a:lstStyle/>
                    <a:p>
                      <a:pPr algn="ctr"/>
                      <a:r>
                        <a:rPr lang="en-IE" b="1" dirty="0">
                          <a:solidFill>
                            <a:schemeClr val="bg1"/>
                          </a:solidFill>
                        </a:rPr>
                        <a:t>Moderate</a:t>
                      </a:r>
                    </a:p>
                  </a:txBody>
                  <a:tcPr anchor="ctr">
                    <a:solidFill>
                      <a:srgbClr val="FFC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schemeClr val="bg1"/>
                          </a:solidFill>
                        </a:rPr>
                        <a:t>Moderate</a:t>
                      </a:r>
                    </a:p>
                  </a:txBody>
                  <a:tcPr anchor="ctr">
                    <a:solidFill>
                      <a:srgbClr val="FFC000"/>
                    </a:solidFill>
                  </a:tcPr>
                </a:tc>
                <a:tc>
                  <a:txBody>
                    <a:bodyPr/>
                    <a:lstStyle/>
                    <a:p>
                      <a:pPr algn="ctr"/>
                      <a:r>
                        <a:rPr lang="en-IE" b="1" dirty="0">
                          <a:solidFill>
                            <a:schemeClr val="bg1"/>
                          </a:solidFill>
                        </a:rPr>
                        <a:t>High</a:t>
                      </a:r>
                    </a:p>
                  </a:txBody>
                  <a:tcPr anchor="ctr">
                    <a:solidFill>
                      <a:srgbClr val="FF5353"/>
                    </a:solidFill>
                  </a:tcPr>
                </a:tc>
                <a:tc>
                  <a:txBody>
                    <a:bodyPr/>
                    <a:lstStyle/>
                    <a:p>
                      <a:pPr algn="ctr"/>
                      <a:r>
                        <a:rPr lang="en-IE" sz="1800" b="1" kern="1200" dirty="0">
                          <a:solidFill>
                            <a:schemeClr val="bg1"/>
                          </a:solidFill>
                          <a:latin typeface="+mn-lt"/>
                          <a:ea typeface="+mn-ea"/>
                          <a:cs typeface="+mn-cs"/>
                        </a:rPr>
                        <a:t>Critical</a:t>
                      </a:r>
                    </a:p>
                  </a:txBody>
                  <a:tcPr anchor="ctr">
                    <a:solidFill>
                      <a:srgbClr val="C00000"/>
                    </a:solidFill>
                  </a:tcPr>
                </a:tc>
                <a:tc>
                  <a:txBody>
                    <a:bodyPr/>
                    <a:lstStyle/>
                    <a:p>
                      <a:pPr algn="ctr"/>
                      <a:r>
                        <a:rPr lang="en-IE" b="1" dirty="0">
                          <a:solidFill>
                            <a:schemeClr val="bg1"/>
                          </a:solidFill>
                        </a:rPr>
                        <a:t>Critical</a:t>
                      </a:r>
                    </a:p>
                  </a:txBody>
                  <a:tcPr anchor="ctr">
                    <a:solidFill>
                      <a:srgbClr val="C00000"/>
                    </a:solidFill>
                  </a:tcPr>
                </a:tc>
                <a:extLst>
                  <a:ext uri="{0D108BD9-81ED-4DB2-BD59-A6C34878D82A}">
                    <a16:rowId xmlns:a16="http://schemas.microsoft.com/office/drawing/2014/main" val="119283033"/>
                  </a:ext>
                </a:extLst>
              </a:tr>
              <a:tr h="97225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800" b="1" kern="1200" dirty="0">
                          <a:solidFill>
                            <a:schemeClr val="bg1"/>
                          </a:solidFill>
                          <a:latin typeface="+mn-lt"/>
                          <a:ea typeface="+mn-ea"/>
                          <a:cs typeface="+mn-cs"/>
                        </a:rPr>
                        <a:t>High Priority</a:t>
                      </a:r>
                    </a:p>
                    <a:p>
                      <a:endParaRPr lang="en-IE" sz="1600" i="1" kern="1200" dirty="0">
                        <a:solidFill>
                          <a:schemeClr val="dk1"/>
                        </a:solidFill>
                        <a:latin typeface="+mn-lt"/>
                        <a:ea typeface="+mn-ea"/>
                        <a:cs typeface="+mn-cs"/>
                      </a:endParaRPr>
                    </a:p>
                  </a:txBody>
                  <a:tcPr anchor="ctr">
                    <a:solidFill>
                      <a:srgbClr val="FF5353"/>
                    </a:solidFill>
                  </a:tcPr>
                </a:tc>
                <a:tc>
                  <a:txBody>
                    <a:bodyPr/>
                    <a:lstStyle/>
                    <a:p>
                      <a:r>
                        <a:rPr lang="en-IE" b="1" dirty="0"/>
                        <a:t>Conventional/Major</a:t>
                      </a:r>
                    </a:p>
                    <a:p>
                      <a:r>
                        <a:rPr lang="en-IE" sz="1600" i="1" kern="1200" dirty="0">
                          <a:solidFill>
                            <a:schemeClr val="dk1"/>
                          </a:solidFill>
                          <a:latin typeface="+mn-lt"/>
                          <a:ea typeface="+mn-ea"/>
                          <a:cs typeface="+mn-cs"/>
                        </a:rPr>
                        <a:t>(e.g., long term closure, destruction, economic downturn, violent crimes)</a:t>
                      </a:r>
                    </a:p>
                  </a:txBody>
                  <a:tcPr/>
                </a:tc>
                <a:tc>
                  <a:txBody>
                    <a:bodyPr/>
                    <a:lstStyle/>
                    <a:p>
                      <a:pPr algn="ctr"/>
                      <a:r>
                        <a:rPr lang="en-IE" b="1" dirty="0">
                          <a:solidFill>
                            <a:schemeClr val="bg1"/>
                          </a:solidFill>
                        </a:rPr>
                        <a:t>Low</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800" b="1" kern="1200" dirty="0">
                          <a:solidFill>
                            <a:schemeClr val="bg1"/>
                          </a:solidFill>
                          <a:latin typeface="+mn-lt"/>
                          <a:ea typeface="+mn-ea"/>
                          <a:cs typeface="+mn-cs"/>
                        </a:rPr>
                        <a:t>Moderate</a:t>
                      </a:r>
                    </a:p>
                  </a:txBody>
                  <a:tcPr anchor="ctr">
                    <a:solidFill>
                      <a:srgbClr val="FFC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800" b="1" kern="1200" dirty="0">
                          <a:solidFill>
                            <a:schemeClr val="bg1"/>
                          </a:solidFill>
                          <a:latin typeface="+mn-lt"/>
                          <a:ea typeface="+mn-ea"/>
                          <a:cs typeface="+mn-cs"/>
                        </a:rPr>
                        <a:t>Moderate</a:t>
                      </a:r>
                    </a:p>
                  </a:txBody>
                  <a:tcPr anchor="ctr">
                    <a:solidFill>
                      <a:srgbClr val="FFC000"/>
                    </a:solidFill>
                  </a:tcPr>
                </a:tc>
                <a:tc>
                  <a:txBody>
                    <a:bodyPr/>
                    <a:lstStyle/>
                    <a:p>
                      <a:pPr algn="ctr"/>
                      <a:r>
                        <a:rPr lang="en-IE" b="1" dirty="0">
                          <a:solidFill>
                            <a:schemeClr val="bg1"/>
                          </a:solidFill>
                        </a:rPr>
                        <a:t>High </a:t>
                      </a:r>
                    </a:p>
                  </a:txBody>
                  <a:tcPr anchor="ctr">
                    <a:solidFill>
                      <a:srgbClr val="FF5353"/>
                    </a:solidFill>
                  </a:tcPr>
                </a:tc>
                <a:tc>
                  <a:txBody>
                    <a:bodyPr/>
                    <a:lstStyle/>
                    <a:p>
                      <a:pPr algn="ctr"/>
                      <a:r>
                        <a:rPr lang="en-IE" b="1" dirty="0">
                          <a:solidFill>
                            <a:schemeClr val="bg1"/>
                          </a:solidFill>
                        </a:rPr>
                        <a:t>Critical</a:t>
                      </a:r>
                    </a:p>
                  </a:txBody>
                  <a:tcPr anchor="ctr">
                    <a:solidFill>
                      <a:srgbClr val="C00000"/>
                    </a:solidFill>
                  </a:tcPr>
                </a:tc>
                <a:extLst>
                  <a:ext uri="{0D108BD9-81ED-4DB2-BD59-A6C34878D82A}">
                    <a16:rowId xmlns:a16="http://schemas.microsoft.com/office/drawing/2014/main" val="4292047464"/>
                  </a:ext>
                </a:extLst>
              </a:tr>
              <a:tr h="972256">
                <a:tc>
                  <a:txBody>
                    <a:bodyPr/>
                    <a:lstStyle/>
                    <a:p>
                      <a:pPr algn="ctr"/>
                      <a:r>
                        <a:rPr lang="en-IE" sz="1800" b="1" kern="1200" dirty="0">
                          <a:solidFill>
                            <a:schemeClr val="bg1"/>
                          </a:solidFill>
                          <a:latin typeface="+mn-lt"/>
                          <a:ea typeface="+mn-ea"/>
                          <a:cs typeface="+mn-cs"/>
                        </a:rPr>
                        <a:t>Medium Priority</a:t>
                      </a:r>
                    </a:p>
                  </a:txBody>
                  <a:tcPr anchor="ctr">
                    <a:solidFill>
                      <a:srgbClr val="FFC000"/>
                    </a:solidFill>
                  </a:tcPr>
                </a:tc>
                <a:tc>
                  <a:txBody>
                    <a:bodyPr/>
                    <a:lstStyle/>
                    <a:p>
                      <a:r>
                        <a:rPr lang="en-IE" b="1" dirty="0"/>
                        <a:t>Tractable/Moderate</a:t>
                      </a:r>
                    </a:p>
                    <a:p>
                      <a:r>
                        <a:rPr lang="en-IE" sz="1600" i="1" kern="1200" dirty="0">
                          <a:solidFill>
                            <a:schemeClr val="dk1"/>
                          </a:solidFill>
                          <a:latin typeface="+mn-lt"/>
                          <a:ea typeface="+mn-ea"/>
                          <a:cs typeface="+mn-cs"/>
                        </a:rPr>
                        <a:t>(e.g., tourists in an accident but no fatalities, inflation, short term closure)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schemeClr val="bg1"/>
                          </a:solidFill>
                        </a:rPr>
                        <a:t>Low</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800" b="1" kern="1200" dirty="0">
                          <a:solidFill>
                            <a:schemeClr val="bg1"/>
                          </a:solidFill>
                          <a:latin typeface="+mn-lt"/>
                          <a:ea typeface="+mn-ea"/>
                          <a:cs typeface="+mn-cs"/>
                        </a:rPr>
                        <a:t>Moderate</a:t>
                      </a:r>
                    </a:p>
                  </a:txBody>
                  <a:tcPr anchor="ctr">
                    <a:solidFill>
                      <a:srgbClr val="FFC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800" b="1" kern="1200" dirty="0">
                          <a:solidFill>
                            <a:schemeClr val="bg1"/>
                          </a:solidFill>
                          <a:latin typeface="+mn-lt"/>
                          <a:ea typeface="+mn-ea"/>
                          <a:cs typeface="+mn-cs"/>
                        </a:rPr>
                        <a:t>Moderate</a:t>
                      </a:r>
                    </a:p>
                  </a:txBody>
                  <a:tcPr anchor="ctr">
                    <a:solidFill>
                      <a:srgbClr val="FFC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schemeClr val="bg1"/>
                          </a:solidFill>
                        </a:rPr>
                        <a:t>Moderate</a:t>
                      </a:r>
                    </a:p>
                  </a:txBody>
                  <a:tcPr anchor="ctr">
                    <a:solidFill>
                      <a:srgbClr val="FFC000"/>
                    </a:solidFill>
                  </a:tcPr>
                </a:tc>
                <a:tc>
                  <a:txBody>
                    <a:bodyPr/>
                    <a:lstStyle/>
                    <a:p>
                      <a:pPr algn="ctr"/>
                      <a:r>
                        <a:rPr lang="en-IE" b="1" dirty="0">
                          <a:solidFill>
                            <a:schemeClr val="bg1"/>
                          </a:solidFill>
                        </a:rPr>
                        <a:t>High</a:t>
                      </a:r>
                    </a:p>
                  </a:txBody>
                  <a:tcPr anchor="ctr">
                    <a:solidFill>
                      <a:srgbClr val="FF5353"/>
                    </a:solidFill>
                  </a:tcPr>
                </a:tc>
                <a:extLst>
                  <a:ext uri="{0D108BD9-81ED-4DB2-BD59-A6C34878D82A}">
                    <a16:rowId xmlns:a16="http://schemas.microsoft.com/office/drawing/2014/main" val="2614621531"/>
                  </a:ext>
                </a:extLst>
              </a:tr>
              <a:tr h="972256">
                <a:tc>
                  <a:txBody>
                    <a:bodyPr/>
                    <a:lstStyle/>
                    <a:p>
                      <a:r>
                        <a:rPr lang="en-IE" sz="1800" b="1" kern="1200" dirty="0">
                          <a:solidFill>
                            <a:schemeClr val="bg1"/>
                          </a:solidFill>
                          <a:latin typeface="+mn-lt"/>
                          <a:ea typeface="+mn-ea"/>
                          <a:cs typeface="+mn-cs"/>
                        </a:rPr>
                        <a:t>Low Priority</a:t>
                      </a:r>
                    </a:p>
                  </a:txBody>
                  <a:tcPr anchor="ctr">
                    <a:solidFill>
                      <a:srgbClr val="92D050"/>
                    </a:solidFill>
                  </a:tcPr>
                </a:tc>
                <a:tc>
                  <a:txBody>
                    <a:bodyPr/>
                    <a:lstStyle/>
                    <a:p>
                      <a:r>
                        <a:rPr lang="en-IE" b="1" dirty="0"/>
                        <a:t>Minor/Extraneous</a:t>
                      </a:r>
                    </a:p>
                    <a:p>
                      <a:r>
                        <a:rPr lang="en-IE" sz="1600" i="1" dirty="0"/>
                        <a:t>(e.g., pollution increase, damaged image, minor injuries, food poisoning)</a:t>
                      </a:r>
                    </a:p>
                  </a:txBody>
                  <a:tcPr/>
                </a:tc>
                <a:tc>
                  <a:txBody>
                    <a:bodyPr/>
                    <a:lstStyle/>
                    <a:p>
                      <a:pPr algn="ctr"/>
                      <a:r>
                        <a:rPr lang="en-IE" b="1" dirty="0">
                          <a:solidFill>
                            <a:schemeClr val="bg1"/>
                          </a:solidFill>
                        </a:rPr>
                        <a:t>Very Low</a:t>
                      </a:r>
                    </a:p>
                  </a:txBody>
                  <a:tcPr anchor="ctr">
                    <a:solidFill>
                      <a:srgbClr val="00B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schemeClr val="bg1"/>
                          </a:solidFill>
                        </a:rPr>
                        <a:t>Low</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schemeClr val="bg1"/>
                          </a:solidFill>
                        </a:rPr>
                        <a:t>Moderate</a:t>
                      </a:r>
                    </a:p>
                  </a:txBody>
                  <a:tcPr anchor="ctr">
                    <a:solidFill>
                      <a:srgbClr val="FFC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schemeClr val="bg1"/>
                          </a:solidFill>
                        </a:rPr>
                        <a:t>Moderate</a:t>
                      </a:r>
                    </a:p>
                  </a:txBody>
                  <a:tcPr anchor="ctr">
                    <a:solidFill>
                      <a:srgbClr val="FFC00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schemeClr val="bg1"/>
                          </a:solidFill>
                        </a:rPr>
                        <a:t>Moderate</a:t>
                      </a:r>
                    </a:p>
                  </a:txBody>
                  <a:tcPr anchor="ctr">
                    <a:solidFill>
                      <a:srgbClr val="FFC000"/>
                    </a:solidFill>
                  </a:tcPr>
                </a:tc>
                <a:extLst>
                  <a:ext uri="{0D108BD9-81ED-4DB2-BD59-A6C34878D82A}">
                    <a16:rowId xmlns:a16="http://schemas.microsoft.com/office/drawing/2014/main" val="62549916"/>
                  </a:ext>
                </a:extLst>
              </a:tr>
              <a:tr h="972256">
                <a:tc>
                  <a:txBody>
                    <a:bodyPr/>
                    <a:lstStyle/>
                    <a:p>
                      <a:pPr algn="ctr"/>
                      <a:r>
                        <a:rPr lang="en-IE" sz="1800" b="1" kern="1200" dirty="0">
                          <a:solidFill>
                            <a:schemeClr val="bg1"/>
                          </a:solidFill>
                          <a:latin typeface="+mn-lt"/>
                          <a:ea typeface="+mn-ea"/>
                          <a:cs typeface="+mn-cs"/>
                        </a:rPr>
                        <a:t>Very Low Priority</a:t>
                      </a:r>
                    </a:p>
                  </a:txBody>
                  <a:tcPr anchor="ctr">
                    <a:solidFill>
                      <a:srgbClr val="00B050"/>
                    </a:solidFill>
                  </a:tcPr>
                </a:tc>
                <a:tc>
                  <a:txBody>
                    <a:bodyPr/>
                    <a:lstStyle/>
                    <a:p>
                      <a:r>
                        <a:rPr lang="en-IE" b="1" dirty="0"/>
                        <a:t>Superficial</a:t>
                      </a:r>
                    </a:p>
                    <a:p>
                      <a:r>
                        <a:rPr lang="en-IE" sz="1600" i="1" dirty="0"/>
                        <a:t>(e.g., flood damage but no injuries, accidents but no injuries)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schemeClr val="bg1"/>
                          </a:solidFill>
                        </a:rPr>
                        <a:t>Very Low</a:t>
                      </a:r>
                    </a:p>
                  </a:txBody>
                  <a:tcPr anchor="ctr">
                    <a:solidFill>
                      <a:srgbClr val="00B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schemeClr val="bg1"/>
                          </a:solidFill>
                        </a:rPr>
                        <a:t>Very Low</a:t>
                      </a:r>
                    </a:p>
                  </a:txBody>
                  <a:tcPr anchor="ctr">
                    <a:solidFill>
                      <a:srgbClr val="00B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schemeClr val="bg1"/>
                          </a:solidFill>
                        </a:rPr>
                        <a:t>Low</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schemeClr val="bg1"/>
                          </a:solidFill>
                        </a:rPr>
                        <a:t>Low</a:t>
                      </a:r>
                    </a:p>
                  </a:txBody>
                  <a:tcPr anchor="ctr">
                    <a:solidFill>
                      <a:srgbClr val="92D050"/>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b="1" dirty="0">
                          <a:solidFill>
                            <a:schemeClr val="bg1"/>
                          </a:solidFill>
                        </a:rPr>
                        <a:t>Moderate</a:t>
                      </a:r>
                    </a:p>
                  </a:txBody>
                  <a:tcPr anchor="ctr">
                    <a:solidFill>
                      <a:srgbClr val="FFC000"/>
                    </a:solidFill>
                  </a:tcPr>
                </a:tc>
                <a:extLst>
                  <a:ext uri="{0D108BD9-81ED-4DB2-BD59-A6C34878D82A}">
                    <a16:rowId xmlns:a16="http://schemas.microsoft.com/office/drawing/2014/main" val="2650536359"/>
                  </a:ext>
                </a:extLst>
              </a:tr>
            </a:tbl>
          </a:graphicData>
        </a:graphic>
      </p:graphicFrame>
      <p:sp>
        <p:nvSpPr>
          <p:cNvPr id="3" name="TextBox 2">
            <a:extLst>
              <a:ext uri="{FF2B5EF4-FFF2-40B4-BE49-F238E27FC236}">
                <a16:creationId xmlns:a16="http://schemas.microsoft.com/office/drawing/2014/main" id="{93342D3A-22FF-A60D-42AD-BD573DE87813}"/>
              </a:ext>
            </a:extLst>
          </p:cNvPr>
          <p:cNvSpPr txBox="1"/>
          <p:nvPr/>
        </p:nvSpPr>
        <p:spPr>
          <a:xfrm>
            <a:off x="1666875" y="76200"/>
            <a:ext cx="8839200" cy="523220"/>
          </a:xfrm>
          <a:prstGeom prst="rect">
            <a:avLst/>
          </a:prstGeom>
          <a:noFill/>
        </p:spPr>
        <p:txBody>
          <a:bodyPr wrap="square" rtlCol="0">
            <a:spAutoFit/>
          </a:bodyPr>
          <a:lstStyle/>
          <a:p>
            <a:pPr algn="ctr"/>
            <a:r>
              <a:rPr lang="en-GB" sz="2800" b="1" i="0" dirty="0">
                <a:solidFill>
                  <a:srgbClr val="4D4D4D"/>
                </a:solidFill>
                <a:effectLst/>
              </a:rPr>
              <a:t>Sample Regional Crisis Vulnerability Matrix</a:t>
            </a:r>
            <a:endParaRPr lang="en-IE" sz="2800" b="1" dirty="0">
              <a:solidFill>
                <a:srgbClr val="4D4D4D"/>
              </a:solidFill>
            </a:endParaRPr>
          </a:p>
        </p:txBody>
      </p:sp>
    </p:spTree>
    <p:extLst>
      <p:ext uri="{BB962C8B-B14F-4D97-AF65-F5344CB8AC3E}">
        <p14:creationId xmlns:p14="http://schemas.microsoft.com/office/powerpoint/2010/main" val="41603384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D2BC9AF-03E2-3A28-FB57-D1F40F0F4D7C}"/>
              </a:ext>
            </a:extLst>
          </p:cNvPr>
          <p:cNvSpPr>
            <a:spLocks noGrp="1"/>
          </p:cNvSpPr>
          <p:nvPr>
            <p:ph type="body" sz="quarter" idx="18"/>
          </p:nvPr>
        </p:nvSpPr>
        <p:spPr>
          <a:xfrm>
            <a:off x="348009" y="1072793"/>
            <a:ext cx="5858568" cy="6096000"/>
          </a:xfrm>
        </p:spPr>
        <p:txBody>
          <a:bodyPr anchor="ctr">
            <a:normAutofit/>
          </a:bodyPr>
          <a:lstStyle/>
          <a:p>
            <a:pPr marL="0" indent="0">
              <a:lnSpc>
                <a:spcPct val="100000"/>
              </a:lnSpc>
              <a:spcBef>
                <a:spcPts val="0"/>
              </a:spcBef>
            </a:pPr>
            <a:r>
              <a:rPr lang="en-GB" sz="2200" b="0" i="0" dirty="0">
                <a:effectLst/>
              </a:rPr>
              <a:t>Following analysis, evaluating risks focuses on gauging the ability to deal with the risk, whether it can be addressed/treated under current capabilities and what needs to be done. When assigning scores, a region should consider the influence of risks at different levels – </a:t>
            </a:r>
          </a:p>
          <a:p>
            <a:pPr marL="0" indent="0">
              <a:lnSpc>
                <a:spcPct val="100000"/>
              </a:lnSpc>
              <a:spcBef>
                <a:spcPts val="0"/>
              </a:spcBef>
            </a:pPr>
            <a:endParaRPr lang="en-GB" sz="2200" b="0" i="0" dirty="0">
              <a:effectLst/>
            </a:endParaRPr>
          </a:p>
          <a:p>
            <a:pPr marL="342900" indent="-342900" algn="l">
              <a:lnSpc>
                <a:spcPct val="100000"/>
              </a:lnSpc>
              <a:spcBef>
                <a:spcPts val="0"/>
              </a:spcBef>
              <a:buFont typeface="Wingdings" panose="05000000000000000000" pitchFamily="2" charset="2"/>
              <a:buChar char="v"/>
            </a:pPr>
            <a:r>
              <a:rPr lang="en-GB" sz="2200" b="1" i="0" dirty="0">
                <a:effectLst/>
              </a:rPr>
              <a:t>Macro </a:t>
            </a:r>
            <a:r>
              <a:rPr lang="en-GB" sz="2200" b="0" i="0" dirty="0">
                <a:effectLst/>
              </a:rPr>
              <a:t>is at a global level, where it will have no influence; </a:t>
            </a:r>
          </a:p>
          <a:p>
            <a:pPr marL="342900" indent="-342900" algn="l">
              <a:lnSpc>
                <a:spcPct val="100000"/>
              </a:lnSpc>
              <a:spcBef>
                <a:spcPts val="0"/>
              </a:spcBef>
              <a:buFont typeface="Wingdings" panose="05000000000000000000" pitchFamily="2" charset="2"/>
              <a:buChar char="v"/>
            </a:pPr>
            <a:r>
              <a:rPr lang="en-GB" sz="2200" b="1" i="0" dirty="0">
                <a:effectLst/>
              </a:rPr>
              <a:t>Meso</a:t>
            </a:r>
            <a:r>
              <a:rPr lang="en-GB" sz="2200" b="0" i="0" dirty="0">
                <a:effectLst/>
              </a:rPr>
              <a:t>, at which regional influence will be limited; and </a:t>
            </a:r>
          </a:p>
          <a:p>
            <a:pPr marL="342900" indent="-342900" algn="l">
              <a:lnSpc>
                <a:spcPct val="100000"/>
              </a:lnSpc>
              <a:spcBef>
                <a:spcPts val="0"/>
              </a:spcBef>
              <a:buFont typeface="Wingdings" panose="05000000000000000000" pitchFamily="2" charset="2"/>
              <a:buChar char="v"/>
            </a:pPr>
            <a:r>
              <a:rPr lang="en-GB" sz="2200" b="1" i="0" dirty="0">
                <a:effectLst/>
              </a:rPr>
              <a:t>Micro </a:t>
            </a:r>
            <a:r>
              <a:rPr lang="en-GB" sz="2200" b="0" i="0" dirty="0">
                <a:effectLst/>
              </a:rPr>
              <a:t>crises are more likely to require action within the region. (</a:t>
            </a:r>
            <a:r>
              <a:rPr lang="en-GB" sz="2200" b="0" i="0" dirty="0">
                <a:effectLst/>
                <a:hlinkClick r:id="rId2">
                  <a:extLst>
                    <a:ext uri="{A12FA001-AC4F-418D-AE19-62706E023703}">
                      <ahyp:hlinkClr xmlns:ahyp="http://schemas.microsoft.com/office/drawing/2018/hyperlinkcolor" val="tx"/>
                    </a:ext>
                  </a:extLst>
                </a:hlinkClick>
              </a:rPr>
              <a:t>source</a:t>
            </a:r>
            <a:r>
              <a:rPr lang="en-GB" sz="2200" b="0" i="0" dirty="0">
                <a:effectLst/>
              </a:rPr>
              <a:t>)</a:t>
            </a:r>
          </a:p>
          <a:p>
            <a:pPr marL="0" indent="0">
              <a:lnSpc>
                <a:spcPct val="100000"/>
              </a:lnSpc>
              <a:spcBef>
                <a:spcPts val="0"/>
              </a:spcBef>
            </a:pPr>
            <a:endParaRPr lang="en-IE" sz="2200" dirty="0"/>
          </a:p>
        </p:txBody>
      </p:sp>
      <p:sp>
        <p:nvSpPr>
          <p:cNvPr id="5" name="Text Placeholder 4">
            <a:extLst>
              <a:ext uri="{FF2B5EF4-FFF2-40B4-BE49-F238E27FC236}">
                <a16:creationId xmlns:a16="http://schemas.microsoft.com/office/drawing/2014/main" id="{ED5DD205-B4DC-BD4D-C5BF-F580D5BD33EC}"/>
              </a:ext>
            </a:extLst>
          </p:cNvPr>
          <p:cNvSpPr>
            <a:spLocks noGrp="1"/>
          </p:cNvSpPr>
          <p:nvPr>
            <p:ph type="body" sz="quarter" idx="16"/>
          </p:nvPr>
        </p:nvSpPr>
        <p:spPr>
          <a:xfrm>
            <a:off x="495300" y="166722"/>
            <a:ext cx="5476875" cy="1214403"/>
          </a:xfrm>
        </p:spPr>
        <p:txBody>
          <a:bodyPr>
            <a:normAutofit/>
          </a:bodyPr>
          <a:lstStyle/>
          <a:p>
            <a:pPr algn="ctr"/>
            <a:r>
              <a:rPr lang="en-IE" dirty="0"/>
              <a:t>Gauging Ability to Manage the Risk</a:t>
            </a:r>
          </a:p>
        </p:txBody>
      </p:sp>
      <p:sp>
        <p:nvSpPr>
          <p:cNvPr id="7" name="TextBox 6">
            <a:extLst>
              <a:ext uri="{FF2B5EF4-FFF2-40B4-BE49-F238E27FC236}">
                <a16:creationId xmlns:a16="http://schemas.microsoft.com/office/drawing/2014/main" id="{D378608A-D572-D862-7860-49E5E6E533C3}"/>
              </a:ext>
            </a:extLst>
          </p:cNvPr>
          <p:cNvSpPr txBox="1"/>
          <p:nvPr/>
        </p:nvSpPr>
        <p:spPr>
          <a:xfrm>
            <a:off x="8715375" y="5158859"/>
            <a:ext cx="2009775" cy="369332"/>
          </a:xfrm>
          <a:prstGeom prst="rect">
            <a:avLst/>
          </a:prstGeom>
          <a:noFill/>
        </p:spPr>
        <p:txBody>
          <a:bodyPr wrap="square" rtlCol="0">
            <a:spAutoFit/>
          </a:bodyPr>
          <a:lstStyle/>
          <a:p>
            <a:pPr algn="ctr"/>
            <a:r>
              <a:rPr lang="en-IE" dirty="0">
                <a:solidFill>
                  <a:srgbClr val="086D6E"/>
                </a:solidFill>
                <a:hlinkClick r:id="rId3">
                  <a:extLst>
                    <a:ext uri="{A12FA001-AC4F-418D-AE19-62706E023703}">
                      <ahyp:hlinkClr xmlns:ahyp="http://schemas.microsoft.com/office/drawing/2018/hyperlinkcolor" val="tx"/>
                    </a:ext>
                  </a:extLst>
                </a:hlinkClick>
              </a:rPr>
              <a:t>Source</a:t>
            </a:r>
            <a:endParaRPr lang="en-IE" dirty="0">
              <a:solidFill>
                <a:srgbClr val="086D6E"/>
              </a:solidFill>
            </a:endParaRPr>
          </a:p>
        </p:txBody>
      </p:sp>
      <p:sp>
        <p:nvSpPr>
          <p:cNvPr id="4" name="TextBox 3">
            <a:extLst>
              <a:ext uri="{FF2B5EF4-FFF2-40B4-BE49-F238E27FC236}">
                <a16:creationId xmlns:a16="http://schemas.microsoft.com/office/drawing/2014/main" id="{E74526FC-5DF0-1B66-6148-F129C24DA6DE}"/>
              </a:ext>
            </a:extLst>
          </p:cNvPr>
          <p:cNvSpPr txBox="1"/>
          <p:nvPr/>
        </p:nvSpPr>
        <p:spPr>
          <a:xfrm>
            <a:off x="6501523" y="3958530"/>
            <a:ext cx="5511891" cy="1200329"/>
          </a:xfrm>
          <a:prstGeom prst="rect">
            <a:avLst/>
          </a:prstGeom>
          <a:noFill/>
        </p:spPr>
        <p:txBody>
          <a:bodyPr wrap="square" rtlCol="0">
            <a:spAutoFit/>
          </a:bodyPr>
          <a:lstStyle/>
          <a:p>
            <a:r>
              <a:rPr lang="en-GB" b="0" i="0" dirty="0">
                <a:solidFill>
                  <a:srgbClr val="455264"/>
                </a:solidFill>
                <a:effectLst/>
                <a:latin typeface="TT Norms"/>
              </a:rPr>
              <a:t>To analyse regional risks, use this sample risk assessment matrix template, to prioritize weaknesses in order to address and assess the effectiveness of regional crisis management efforts.  </a:t>
            </a:r>
            <a:endParaRPr lang="en-IE" dirty="0"/>
          </a:p>
        </p:txBody>
      </p:sp>
      <p:pic>
        <p:nvPicPr>
          <p:cNvPr id="10" name="Picture 9">
            <a:extLst>
              <a:ext uri="{FF2B5EF4-FFF2-40B4-BE49-F238E27FC236}">
                <a16:creationId xmlns:a16="http://schemas.microsoft.com/office/drawing/2014/main" id="{B7D7E226-F64F-5D4E-77F4-9325BFF3EB3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35029" y="371475"/>
            <a:ext cx="5644878" cy="33147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125023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D2BC9AF-03E2-3A28-FB57-D1F40F0F4D7C}"/>
              </a:ext>
            </a:extLst>
          </p:cNvPr>
          <p:cNvSpPr>
            <a:spLocks noGrp="1"/>
          </p:cNvSpPr>
          <p:nvPr>
            <p:ph type="body" sz="quarter" idx="18"/>
          </p:nvPr>
        </p:nvSpPr>
        <p:spPr>
          <a:xfrm>
            <a:off x="348009" y="1072793"/>
            <a:ext cx="5858568" cy="6096000"/>
          </a:xfrm>
        </p:spPr>
        <p:txBody>
          <a:bodyPr>
            <a:normAutofit/>
          </a:bodyPr>
          <a:lstStyle/>
          <a:p>
            <a:pPr marL="0" indent="0">
              <a:lnSpc>
                <a:spcPct val="110000"/>
              </a:lnSpc>
              <a:spcBef>
                <a:spcPts val="0"/>
              </a:spcBef>
            </a:pPr>
            <a:r>
              <a:rPr lang="en-GB" sz="2200" dirty="0"/>
              <a:t>To determine the level of risk related to each risk identified in the previous step consider: </a:t>
            </a:r>
          </a:p>
          <a:p>
            <a:pPr marL="0" indent="0">
              <a:lnSpc>
                <a:spcPct val="110000"/>
              </a:lnSpc>
              <a:spcBef>
                <a:spcPts val="0"/>
              </a:spcBef>
            </a:pPr>
            <a:endParaRPr lang="en-GB" sz="2200" dirty="0"/>
          </a:p>
          <a:p>
            <a:pPr marL="342900" indent="-342900">
              <a:lnSpc>
                <a:spcPct val="110000"/>
              </a:lnSpc>
              <a:spcBef>
                <a:spcPts val="0"/>
              </a:spcBef>
              <a:buFont typeface="Wingdings" panose="05000000000000000000" pitchFamily="2" charset="2"/>
              <a:buChar char="v"/>
            </a:pPr>
            <a:r>
              <a:rPr lang="en-GB" sz="2200" dirty="0"/>
              <a:t>The </a:t>
            </a:r>
            <a:r>
              <a:rPr lang="en-GB" sz="2200" b="1" dirty="0"/>
              <a:t>consequence</a:t>
            </a:r>
            <a:r>
              <a:rPr lang="en-GB" sz="2200" dirty="0"/>
              <a:t> of the event in a region was it to occur – extreme, very high, medium, or low. </a:t>
            </a:r>
          </a:p>
          <a:p>
            <a:pPr marL="342900" indent="-342900">
              <a:lnSpc>
                <a:spcPct val="110000"/>
              </a:lnSpc>
              <a:spcBef>
                <a:spcPts val="0"/>
              </a:spcBef>
              <a:buFont typeface="Wingdings" panose="05000000000000000000" pitchFamily="2" charset="2"/>
              <a:buChar char="v"/>
            </a:pPr>
            <a:endParaRPr lang="en-GB" sz="2200" dirty="0"/>
          </a:p>
          <a:p>
            <a:pPr marL="342900" indent="-342900">
              <a:lnSpc>
                <a:spcPct val="110000"/>
              </a:lnSpc>
              <a:spcBef>
                <a:spcPts val="0"/>
              </a:spcBef>
              <a:buFont typeface="Wingdings" panose="05000000000000000000" pitchFamily="2" charset="2"/>
              <a:buChar char="v"/>
            </a:pPr>
            <a:r>
              <a:rPr lang="en-GB" sz="2200" dirty="0"/>
              <a:t>The consequences to a region will vary according to the </a:t>
            </a:r>
            <a:r>
              <a:rPr lang="en-GB" sz="2200" b="1" dirty="0"/>
              <a:t>size of the region</a:t>
            </a:r>
            <a:r>
              <a:rPr lang="en-GB" sz="2200" dirty="0"/>
              <a:t>, the diversity of markets, and the markets most likely to be affected by the event. </a:t>
            </a:r>
          </a:p>
          <a:p>
            <a:pPr marL="342900" indent="-342900">
              <a:lnSpc>
                <a:spcPct val="110000"/>
              </a:lnSpc>
              <a:spcBef>
                <a:spcPts val="0"/>
              </a:spcBef>
              <a:buFont typeface="Wingdings" panose="05000000000000000000" pitchFamily="2" charset="2"/>
              <a:buChar char="v"/>
            </a:pPr>
            <a:endParaRPr lang="en-GB" sz="2200" dirty="0"/>
          </a:p>
          <a:p>
            <a:pPr marL="342900" indent="-342900">
              <a:lnSpc>
                <a:spcPct val="110000"/>
              </a:lnSpc>
              <a:spcBef>
                <a:spcPts val="0"/>
              </a:spcBef>
              <a:buFont typeface="Wingdings" panose="05000000000000000000" pitchFamily="2" charset="2"/>
              <a:buChar char="v"/>
            </a:pPr>
            <a:r>
              <a:rPr lang="en-GB" sz="2200" dirty="0"/>
              <a:t>The </a:t>
            </a:r>
            <a:r>
              <a:rPr lang="en-GB" sz="2200" b="1" dirty="0"/>
              <a:t>likelihood</a:t>
            </a:r>
            <a:r>
              <a:rPr lang="en-GB" sz="2200" dirty="0"/>
              <a:t> of the event occurring – almost certain, likely, possible, unlikely, or rare. </a:t>
            </a:r>
          </a:p>
          <a:p>
            <a:pPr marL="0" indent="0">
              <a:lnSpc>
                <a:spcPct val="110000"/>
              </a:lnSpc>
              <a:spcBef>
                <a:spcPts val="0"/>
              </a:spcBef>
            </a:pPr>
            <a:endParaRPr lang="en-GB" dirty="0"/>
          </a:p>
          <a:p>
            <a:pPr marL="0" indent="0">
              <a:lnSpc>
                <a:spcPct val="110000"/>
              </a:lnSpc>
              <a:spcBef>
                <a:spcPts val="0"/>
              </a:spcBef>
            </a:pPr>
            <a:endParaRPr lang="en-IE" dirty="0"/>
          </a:p>
        </p:txBody>
      </p:sp>
      <p:sp>
        <p:nvSpPr>
          <p:cNvPr id="5" name="Text Placeholder 4">
            <a:extLst>
              <a:ext uri="{FF2B5EF4-FFF2-40B4-BE49-F238E27FC236}">
                <a16:creationId xmlns:a16="http://schemas.microsoft.com/office/drawing/2014/main" id="{ED5DD205-B4DC-BD4D-C5BF-F580D5BD33EC}"/>
              </a:ext>
            </a:extLst>
          </p:cNvPr>
          <p:cNvSpPr>
            <a:spLocks noGrp="1"/>
          </p:cNvSpPr>
          <p:nvPr>
            <p:ph type="body" sz="quarter" idx="16"/>
          </p:nvPr>
        </p:nvSpPr>
        <p:spPr>
          <a:xfrm>
            <a:off x="734714" y="166722"/>
            <a:ext cx="5085159" cy="582221"/>
          </a:xfrm>
        </p:spPr>
        <p:txBody>
          <a:bodyPr>
            <a:normAutofit fontScale="85000" lnSpcReduction="10000"/>
          </a:bodyPr>
          <a:lstStyle/>
          <a:p>
            <a:r>
              <a:rPr lang="en-IE" dirty="0"/>
              <a:t>Determining the Level of Risk</a:t>
            </a:r>
          </a:p>
        </p:txBody>
      </p:sp>
      <p:pic>
        <p:nvPicPr>
          <p:cNvPr id="4" name="Picture 3">
            <a:extLst>
              <a:ext uri="{FF2B5EF4-FFF2-40B4-BE49-F238E27FC236}">
                <a16:creationId xmlns:a16="http://schemas.microsoft.com/office/drawing/2014/main" id="{17814F20-0BA8-6F21-CA31-92258843B25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82854" y="1905000"/>
            <a:ext cx="5354850" cy="29814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49040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D2BC9AF-03E2-3A28-FB57-D1F40F0F4D7C}"/>
              </a:ext>
            </a:extLst>
          </p:cNvPr>
          <p:cNvSpPr>
            <a:spLocks noGrp="1"/>
          </p:cNvSpPr>
          <p:nvPr>
            <p:ph type="body" sz="quarter" idx="18"/>
          </p:nvPr>
        </p:nvSpPr>
        <p:spPr>
          <a:xfrm>
            <a:off x="348009" y="1072793"/>
            <a:ext cx="5858568" cy="6096000"/>
          </a:xfrm>
        </p:spPr>
        <p:txBody>
          <a:bodyPr>
            <a:normAutofit/>
          </a:bodyPr>
          <a:lstStyle/>
          <a:p>
            <a:pPr marL="0" indent="0">
              <a:lnSpc>
                <a:spcPct val="110000"/>
              </a:lnSpc>
              <a:spcBef>
                <a:spcPts val="0"/>
              </a:spcBef>
            </a:pPr>
            <a:r>
              <a:rPr lang="en-GB" dirty="0"/>
              <a:t>Identifying the risks most likely to affect a region helps a region to prioritize the time and resources allocated towards planning for and managing each risk should it occur. </a:t>
            </a:r>
          </a:p>
          <a:p>
            <a:pPr marL="0" indent="0">
              <a:lnSpc>
                <a:spcPct val="110000"/>
              </a:lnSpc>
              <a:spcBef>
                <a:spcPts val="0"/>
              </a:spcBef>
            </a:pPr>
            <a:endParaRPr lang="en-GB" dirty="0"/>
          </a:p>
          <a:p>
            <a:pPr marL="0" indent="0">
              <a:lnSpc>
                <a:spcPct val="110000"/>
              </a:lnSpc>
              <a:spcBef>
                <a:spcPts val="0"/>
              </a:spcBef>
            </a:pPr>
            <a:r>
              <a:rPr lang="en-GB" dirty="0"/>
              <a:t>Use the Consequence and Likelihood tables in the next section to understand how to assess each identified risk in a region.</a:t>
            </a:r>
          </a:p>
          <a:p>
            <a:pPr marL="0" indent="0">
              <a:lnSpc>
                <a:spcPct val="110000"/>
              </a:lnSpc>
              <a:spcBef>
                <a:spcPts val="0"/>
              </a:spcBef>
            </a:pPr>
            <a:endParaRPr lang="en-GB" dirty="0"/>
          </a:p>
          <a:p>
            <a:pPr marL="0" indent="0">
              <a:lnSpc>
                <a:spcPct val="110000"/>
              </a:lnSpc>
              <a:spcBef>
                <a:spcPts val="0"/>
              </a:spcBef>
            </a:pPr>
            <a:r>
              <a:rPr lang="en-GB" dirty="0"/>
              <a:t>Once this is complete, use the Risk Assessment Tool at the end of this section to find the actual level of risk and record this in the Crisis Management Strategy and Plan. </a:t>
            </a:r>
            <a:endParaRPr lang="en-IE" dirty="0"/>
          </a:p>
          <a:p>
            <a:pPr marL="0" indent="0">
              <a:lnSpc>
                <a:spcPct val="110000"/>
              </a:lnSpc>
              <a:spcBef>
                <a:spcPts val="0"/>
              </a:spcBef>
            </a:pPr>
            <a:endParaRPr lang="en-IE" dirty="0"/>
          </a:p>
        </p:txBody>
      </p:sp>
      <p:sp>
        <p:nvSpPr>
          <p:cNvPr id="5" name="Text Placeholder 4">
            <a:extLst>
              <a:ext uri="{FF2B5EF4-FFF2-40B4-BE49-F238E27FC236}">
                <a16:creationId xmlns:a16="http://schemas.microsoft.com/office/drawing/2014/main" id="{ED5DD205-B4DC-BD4D-C5BF-F580D5BD33EC}"/>
              </a:ext>
            </a:extLst>
          </p:cNvPr>
          <p:cNvSpPr>
            <a:spLocks noGrp="1"/>
          </p:cNvSpPr>
          <p:nvPr>
            <p:ph type="body" sz="quarter" idx="16"/>
          </p:nvPr>
        </p:nvSpPr>
        <p:spPr>
          <a:xfrm>
            <a:off x="734714" y="166722"/>
            <a:ext cx="5085159" cy="582221"/>
          </a:xfrm>
        </p:spPr>
        <p:txBody>
          <a:bodyPr>
            <a:normAutofit fontScale="92500"/>
          </a:bodyPr>
          <a:lstStyle/>
          <a:p>
            <a:r>
              <a:rPr lang="en-IE" dirty="0"/>
              <a:t>Prioritise Time &amp; Resources</a:t>
            </a:r>
          </a:p>
        </p:txBody>
      </p:sp>
      <p:pic>
        <p:nvPicPr>
          <p:cNvPr id="4" name="Picture 3">
            <a:extLst>
              <a:ext uri="{FF2B5EF4-FFF2-40B4-BE49-F238E27FC236}">
                <a16:creationId xmlns:a16="http://schemas.microsoft.com/office/drawing/2014/main" id="{1FDD9422-1000-74C7-8B9A-0CE206AB7FD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82854" y="1905000"/>
            <a:ext cx="5354850" cy="29814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207492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2D2BC9AF-03E2-3A28-FB57-D1F40F0F4D7C}"/>
              </a:ext>
            </a:extLst>
          </p:cNvPr>
          <p:cNvSpPr>
            <a:spLocks noGrp="1"/>
          </p:cNvSpPr>
          <p:nvPr>
            <p:ph type="body" sz="quarter" idx="18"/>
          </p:nvPr>
        </p:nvSpPr>
        <p:spPr>
          <a:xfrm>
            <a:off x="266034" y="1103356"/>
            <a:ext cx="5935407" cy="6096000"/>
          </a:xfrm>
        </p:spPr>
        <p:txBody>
          <a:bodyPr anchor="ctr">
            <a:normAutofit/>
          </a:bodyPr>
          <a:lstStyle/>
          <a:p>
            <a:pPr marL="457200" indent="-457200">
              <a:lnSpc>
                <a:spcPct val="100000"/>
              </a:lnSpc>
              <a:spcBef>
                <a:spcPts val="0"/>
              </a:spcBef>
              <a:buFont typeface="+mj-lt"/>
              <a:buAutoNum type="arabicPeriod"/>
            </a:pPr>
            <a:r>
              <a:rPr lang="en-GB" sz="2000" b="1" i="0" dirty="0">
                <a:effectLst/>
              </a:rPr>
              <a:t>Step 1 Identify known potential hazards, risks, or crises.</a:t>
            </a:r>
            <a:r>
              <a:rPr lang="en-GB" sz="2000" b="1" dirty="0"/>
              <a:t> </a:t>
            </a:r>
            <a:r>
              <a:rPr lang="en-GB" sz="2000" dirty="0"/>
              <a:t>A region will know these already from previous reports, complaints, and experiences.</a:t>
            </a:r>
          </a:p>
          <a:p>
            <a:pPr marL="457200" indent="-457200">
              <a:lnSpc>
                <a:spcPct val="100000"/>
              </a:lnSpc>
              <a:spcBef>
                <a:spcPts val="0"/>
              </a:spcBef>
              <a:buFont typeface="+mj-lt"/>
              <a:buAutoNum type="arabicPeriod"/>
            </a:pPr>
            <a:endParaRPr lang="en-GB" sz="2000" dirty="0"/>
          </a:p>
          <a:p>
            <a:pPr marL="457200" indent="-457200" algn="l">
              <a:lnSpc>
                <a:spcPct val="100000"/>
              </a:lnSpc>
              <a:spcBef>
                <a:spcPts val="0"/>
              </a:spcBef>
              <a:buFont typeface="+mj-lt"/>
              <a:buAutoNum type="arabicPeriod"/>
            </a:pPr>
            <a:r>
              <a:rPr lang="en-GB" sz="2000" b="1" dirty="0"/>
              <a:t>Step 2 </a:t>
            </a:r>
            <a:r>
              <a:rPr lang="en-GB" sz="2000" b="1" i="0" dirty="0">
                <a:effectLst/>
              </a:rPr>
              <a:t>Calculate the Likelihood. </a:t>
            </a:r>
            <a:r>
              <a:rPr lang="en-GB" sz="2000" dirty="0"/>
              <a:t>For each hazard, determine the likelihood it will occur. This can be measured as a probability (a 90 percent chance) or as a frequency (twice a year). Then, based on the likelihood, choose which bracket accurately describes the probability:</a:t>
            </a:r>
          </a:p>
          <a:p>
            <a:pPr marL="0" indent="0" algn="l"/>
            <a:endParaRPr lang="en-GB" sz="2200" dirty="0"/>
          </a:p>
          <a:p>
            <a:pPr marL="457200" indent="-457200" algn="l">
              <a:lnSpc>
                <a:spcPct val="100000"/>
              </a:lnSpc>
              <a:spcBef>
                <a:spcPts val="0"/>
              </a:spcBef>
              <a:buFont typeface="Arial" panose="020B0604020202020204" pitchFamily="34" charset="0"/>
              <a:buChar char="•"/>
            </a:pPr>
            <a:r>
              <a:rPr lang="en-GB" sz="1900" b="1" dirty="0"/>
              <a:t>Rare or Unlikely</a:t>
            </a:r>
            <a:r>
              <a:rPr lang="en-GB" sz="1900" dirty="0"/>
              <a:t> crisis is extremely rare. Less than 10% chance of it happening e.g., a terrorist attack</a:t>
            </a:r>
          </a:p>
          <a:p>
            <a:pPr marL="457200" indent="-457200" algn="l">
              <a:lnSpc>
                <a:spcPct val="100000"/>
              </a:lnSpc>
              <a:spcBef>
                <a:spcPts val="0"/>
              </a:spcBef>
              <a:buFont typeface="Arial" panose="020B0604020202020204" pitchFamily="34" charset="0"/>
              <a:buChar char="•"/>
            </a:pPr>
            <a:r>
              <a:rPr lang="en-GB" sz="1900" b="1" dirty="0"/>
              <a:t>Seldom</a:t>
            </a:r>
            <a:r>
              <a:rPr lang="en-GB" sz="1900" dirty="0"/>
              <a:t> happens about 10 – 35% of the time e.g., tourist injury or fatality</a:t>
            </a:r>
          </a:p>
          <a:p>
            <a:pPr marL="457200" indent="-457200" algn="l">
              <a:lnSpc>
                <a:spcPct val="100000"/>
              </a:lnSpc>
              <a:spcBef>
                <a:spcPts val="0"/>
              </a:spcBef>
              <a:buFont typeface="Arial" panose="020B0604020202020204" pitchFamily="34" charset="0"/>
              <a:buChar char="•"/>
            </a:pPr>
            <a:r>
              <a:rPr lang="en-GB" sz="1900" b="1" dirty="0"/>
              <a:t>Occasional</a:t>
            </a:r>
            <a:r>
              <a:rPr lang="en-GB" sz="1900" dirty="0"/>
              <a:t> or Possible happens between 35-65% of the time e.g., minor injuries to visitors</a:t>
            </a:r>
          </a:p>
          <a:p>
            <a:pPr marL="457200" indent="-457200" algn="l">
              <a:lnSpc>
                <a:spcPct val="100000"/>
              </a:lnSpc>
              <a:spcBef>
                <a:spcPts val="0"/>
              </a:spcBef>
              <a:buFont typeface="Arial" panose="020B0604020202020204" pitchFamily="34" charset="0"/>
              <a:buChar char="•"/>
            </a:pPr>
            <a:r>
              <a:rPr lang="en-GB" sz="1900" b="1" dirty="0"/>
              <a:t>Likely </a:t>
            </a:r>
            <a:r>
              <a:rPr lang="en-GB" sz="1900" dirty="0"/>
              <a:t>happens 65-90% of the time e.g., accidents</a:t>
            </a:r>
          </a:p>
          <a:p>
            <a:pPr marL="457200" indent="-457200">
              <a:lnSpc>
                <a:spcPct val="100000"/>
              </a:lnSpc>
              <a:spcBef>
                <a:spcPts val="0"/>
              </a:spcBef>
              <a:buFont typeface="+mj-lt"/>
              <a:buAutoNum type="arabicPeriod"/>
            </a:pPr>
            <a:endParaRPr lang="en-GB" sz="2200" b="0" i="0" dirty="0">
              <a:effectLst/>
            </a:endParaRPr>
          </a:p>
          <a:p>
            <a:pPr marL="0" indent="0">
              <a:lnSpc>
                <a:spcPct val="100000"/>
              </a:lnSpc>
              <a:spcBef>
                <a:spcPts val="0"/>
              </a:spcBef>
            </a:pPr>
            <a:endParaRPr lang="en-IE" sz="2200" dirty="0"/>
          </a:p>
        </p:txBody>
      </p:sp>
      <p:sp>
        <p:nvSpPr>
          <p:cNvPr id="5" name="Text Placeholder 4">
            <a:extLst>
              <a:ext uri="{FF2B5EF4-FFF2-40B4-BE49-F238E27FC236}">
                <a16:creationId xmlns:a16="http://schemas.microsoft.com/office/drawing/2014/main" id="{ED5DD205-B4DC-BD4D-C5BF-F580D5BD33EC}"/>
              </a:ext>
            </a:extLst>
          </p:cNvPr>
          <p:cNvSpPr>
            <a:spLocks noGrp="1"/>
          </p:cNvSpPr>
          <p:nvPr>
            <p:ph type="body" sz="quarter" idx="16"/>
          </p:nvPr>
        </p:nvSpPr>
        <p:spPr>
          <a:xfrm>
            <a:off x="266034" y="0"/>
            <a:ext cx="6093428" cy="1214403"/>
          </a:xfrm>
        </p:spPr>
        <p:txBody>
          <a:bodyPr anchor="ctr">
            <a:normAutofit/>
          </a:bodyPr>
          <a:lstStyle/>
          <a:p>
            <a:pPr algn="ctr">
              <a:lnSpc>
                <a:spcPct val="100000"/>
              </a:lnSpc>
              <a:spcBef>
                <a:spcPts val="0"/>
              </a:spcBef>
            </a:pPr>
            <a:r>
              <a:rPr lang="en-IE" sz="2800" b="1" dirty="0"/>
              <a:t>How to Use the Risk Assessment Matrix</a:t>
            </a:r>
          </a:p>
        </p:txBody>
      </p:sp>
      <p:sp>
        <p:nvSpPr>
          <p:cNvPr id="7" name="TextBox 6">
            <a:extLst>
              <a:ext uri="{FF2B5EF4-FFF2-40B4-BE49-F238E27FC236}">
                <a16:creationId xmlns:a16="http://schemas.microsoft.com/office/drawing/2014/main" id="{D378608A-D572-D862-7860-49E5E6E533C3}"/>
              </a:ext>
            </a:extLst>
          </p:cNvPr>
          <p:cNvSpPr txBox="1"/>
          <p:nvPr/>
        </p:nvSpPr>
        <p:spPr>
          <a:xfrm>
            <a:off x="8294656" y="4535729"/>
            <a:ext cx="2009775" cy="369332"/>
          </a:xfrm>
          <a:prstGeom prst="rect">
            <a:avLst/>
          </a:prstGeom>
          <a:noFill/>
        </p:spPr>
        <p:txBody>
          <a:bodyPr wrap="square" rtlCol="0">
            <a:spAutoFit/>
          </a:bodyPr>
          <a:lstStyle/>
          <a:p>
            <a:pPr algn="ctr"/>
            <a:r>
              <a:rPr lang="en-IE" dirty="0">
                <a:solidFill>
                  <a:srgbClr val="086D6E"/>
                </a:solidFill>
                <a:hlinkClick r:id="rId2" action="ppaction://hlinkfile">
                  <a:extLst>
                    <a:ext uri="{A12FA001-AC4F-418D-AE19-62706E023703}">
                      <ahyp:hlinkClr xmlns:ahyp="http://schemas.microsoft.com/office/drawing/2018/hyperlinkcolor" val="tx"/>
                    </a:ext>
                  </a:extLst>
                </a:hlinkClick>
              </a:rPr>
              <a:t>Source</a:t>
            </a:r>
            <a:endParaRPr lang="en-IE" dirty="0">
              <a:solidFill>
                <a:srgbClr val="086D6E"/>
              </a:solidFill>
            </a:endParaRPr>
          </a:p>
        </p:txBody>
      </p:sp>
      <p:pic>
        <p:nvPicPr>
          <p:cNvPr id="8" name="Graphic 7" descr="Document with solid fill">
            <a:hlinkClick r:id="rId3"/>
            <a:extLst>
              <a:ext uri="{FF2B5EF4-FFF2-40B4-BE49-F238E27FC236}">
                <a16:creationId xmlns:a16="http://schemas.microsoft.com/office/drawing/2014/main" id="{8D3AB46B-1420-7953-9F5B-BCAF86A7067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283416" y="5918122"/>
            <a:ext cx="741014" cy="752474"/>
          </a:xfrm>
          <a:prstGeom prst="rect">
            <a:avLst/>
          </a:prstGeom>
        </p:spPr>
      </p:pic>
      <p:sp>
        <p:nvSpPr>
          <p:cNvPr id="9" name="TextBox 8">
            <a:extLst>
              <a:ext uri="{FF2B5EF4-FFF2-40B4-BE49-F238E27FC236}">
                <a16:creationId xmlns:a16="http://schemas.microsoft.com/office/drawing/2014/main" id="{80CAD50A-64D6-EF94-F408-0A0FF00FFDE0}"/>
              </a:ext>
            </a:extLst>
          </p:cNvPr>
          <p:cNvSpPr txBox="1"/>
          <p:nvPr/>
        </p:nvSpPr>
        <p:spPr>
          <a:xfrm>
            <a:off x="6848475" y="6227249"/>
            <a:ext cx="5343526" cy="369332"/>
          </a:xfrm>
          <a:prstGeom prst="rect">
            <a:avLst/>
          </a:prstGeom>
          <a:solidFill>
            <a:srgbClr val="F27954"/>
          </a:solidFill>
        </p:spPr>
        <p:txBody>
          <a:bodyPr wrap="square" rtlCol="0">
            <a:spAutoFit/>
          </a:bodyPr>
          <a:lstStyle/>
          <a:p>
            <a:r>
              <a:rPr lang="en-IE" dirty="0">
                <a:solidFill>
                  <a:schemeClr val="bg1"/>
                </a:solidFill>
                <a:hlinkClick r:id="rId2" action="ppaction://hlinkfile">
                  <a:extLst>
                    <a:ext uri="{A12FA001-AC4F-418D-AE19-62706E023703}">
                      <ahyp:hlinkClr xmlns:ahyp="http://schemas.microsoft.com/office/drawing/2018/hyperlinkcolor" val="tx"/>
                    </a:ext>
                  </a:extLst>
                </a:hlinkClick>
              </a:rPr>
              <a:t>Isight Matrix Templates and Resources</a:t>
            </a:r>
            <a:endParaRPr lang="en-IE" dirty="0">
              <a:solidFill>
                <a:schemeClr val="bg1"/>
              </a:solidFill>
            </a:endParaRPr>
          </a:p>
        </p:txBody>
      </p:sp>
      <p:pic>
        <p:nvPicPr>
          <p:cNvPr id="3" name="Picture 2">
            <a:hlinkClick r:id="rId2" action="ppaction://hlinkfile"/>
            <a:extLst>
              <a:ext uri="{FF2B5EF4-FFF2-40B4-BE49-F238E27FC236}">
                <a16:creationId xmlns:a16="http://schemas.microsoft.com/office/drawing/2014/main" id="{55DD6E7A-C790-0214-6FD0-4E09D2854C1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59462" y="1478363"/>
            <a:ext cx="5880164" cy="2932905"/>
          </a:xfrm>
          <a:prstGeom prst="rect">
            <a:avLst/>
          </a:prstGeom>
        </p:spPr>
      </p:pic>
    </p:spTree>
    <p:extLst>
      <p:ext uri="{BB962C8B-B14F-4D97-AF65-F5344CB8AC3E}">
        <p14:creationId xmlns:p14="http://schemas.microsoft.com/office/powerpoint/2010/main" val="3882371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1938326997"/>
              </p:ext>
            </p:extLst>
          </p:nvPr>
        </p:nvGraphicFramePr>
        <p:xfrm>
          <a:off x="239955" y="1194908"/>
          <a:ext cx="11712094" cy="4483445"/>
        </p:xfrm>
        <a:graphic>
          <a:graphicData uri="http://schemas.openxmlformats.org/drawingml/2006/table">
            <a:tbl>
              <a:tblPr firstRow="1" bandRow="1">
                <a:tableStyleId>{5C22544A-7EE6-4342-B048-85BDC9FD1C3A}</a:tableStyleId>
              </a:tblPr>
              <a:tblGrid>
                <a:gridCol w="3914314">
                  <a:extLst>
                    <a:ext uri="{9D8B030D-6E8A-4147-A177-3AD203B41FA5}">
                      <a16:colId xmlns:a16="http://schemas.microsoft.com/office/drawing/2014/main" val="3584008144"/>
                    </a:ext>
                  </a:extLst>
                </a:gridCol>
                <a:gridCol w="3643695">
                  <a:extLst>
                    <a:ext uri="{9D8B030D-6E8A-4147-A177-3AD203B41FA5}">
                      <a16:colId xmlns:a16="http://schemas.microsoft.com/office/drawing/2014/main" val="932202646"/>
                    </a:ext>
                  </a:extLst>
                </a:gridCol>
                <a:gridCol w="4154085">
                  <a:extLst>
                    <a:ext uri="{9D8B030D-6E8A-4147-A177-3AD203B41FA5}">
                      <a16:colId xmlns:a16="http://schemas.microsoft.com/office/drawing/2014/main" val="4048809784"/>
                    </a:ext>
                  </a:extLst>
                </a:gridCol>
              </a:tblGrid>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b="0" dirty="0"/>
                        <a:t>Likelihood Table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IE"/>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888113769"/>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dirty="0"/>
                        <a:t>Likelihood of occurrence</a:t>
                      </a: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b="0" dirty="0"/>
                        <a:t>Typical Events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dirty="0"/>
                        <a:t>Potential Crisis Risks</a:t>
                      </a: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IE" dirty="0"/>
                        <a:t>1. Rare</a:t>
                      </a:r>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IE" dirty="0"/>
                        <a:t>Once every few decades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dirty="0"/>
                        <a:t>e.g. a global economic crash where visitor numbers are at record lows due to a global economic downturn </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99871002"/>
                  </a:ext>
                </a:extLst>
              </a:tr>
              <a:tr h="585793">
                <a:tc>
                  <a:txBody>
                    <a:bodyPr/>
                    <a:lstStyle/>
                    <a:p>
                      <a:r>
                        <a:rPr lang="en-IE" dirty="0"/>
                        <a:t>2. Unlikely/Seldom</a:t>
                      </a:r>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dirty="0"/>
                        <a:t>Incident every three to five years</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dirty="0"/>
                        <a:t>e.g. a terrorist attack, </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24795148"/>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kern="1200" dirty="0">
                          <a:solidFill>
                            <a:schemeClr val="dk1"/>
                          </a:solidFill>
                          <a:latin typeface="+mn-lt"/>
                          <a:ea typeface="+mn-ea"/>
                          <a:cs typeface="+mn-cs"/>
                        </a:rPr>
                        <a:t>3. Occasional/Almost certain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dirty="0"/>
                        <a:t>Expected frequency greater than twice a year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dirty="0"/>
                        <a:t>e.g. a power outage due to poor local supply </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679297530"/>
                  </a:ext>
                </a:extLst>
              </a:tr>
              <a:tr h="585793">
                <a:tc>
                  <a:txBody>
                    <a:bodyPr/>
                    <a:lstStyle/>
                    <a:p>
                      <a:r>
                        <a:rPr lang="en-GB" dirty="0"/>
                        <a:t>4. Possible/High</a:t>
                      </a:r>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dirty="0"/>
                        <a:t>Once every few years </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dirty="0"/>
                        <a:t>e.g. a landslide</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15546986"/>
                  </a:ext>
                </a:extLst>
              </a:tr>
              <a:tr h="585793">
                <a:tc>
                  <a:txBody>
                    <a:bodyPr/>
                    <a:lstStyle/>
                    <a:p>
                      <a:r>
                        <a:rPr lang="en-IE" dirty="0"/>
                        <a:t>5. Likely/Very High</a:t>
                      </a:r>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dirty="0"/>
                        <a:t>May happen once a year</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dirty="0"/>
                        <a:t>e.g. a seasonal flooding</a:t>
                      </a:r>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bl>
          </a:graphicData>
        </a:graphic>
      </p:graphicFrame>
      <p:sp>
        <p:nvSpPr>
          <p:cNvPr id="2" name="Text Placeholder 4">
            <a:extLst>
              <a:ext uri="{FF2B5EF4-FFF2-40B4-BE49-F238E27FC236}">
                <a16:creationId xmlns:a16="http://schemas.microsoft.com/office/drawing/2014/main" id="{3068625A-F884-2F7B-51EB-B7E9B584B015}"/>
              </a:ext>
            </a:extLst>
          </p:cNvPr>
          <p:cNvSpPr txBox="1">
            <a:spLocks/>
          </p:cNvSpPr>
          <p:nvPr/>
        </p:nvSpPr>
        <p:spPr>
          <a:xfrm>
            <a:off x="239954" y="228600"/>
            <a:ext cx="11712094" cy="866775"/>
          </a:xfrm>
          <a:prstGeom prst="rect">
            <a:avLst/>
          </a:prstGeom>
          <a:solidFill>
            <a:srgbClr val="086D6E"/>
          </a:solidFill>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rgbClr val="79527B"/>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2800" dirty="0">
                <a:solidFill>
                  <a:schemeClr val="bg1"/>
                </a:solidFill>
              </a:rPr>
              <a:t>Step 2 Calculate the Likelihood</a:t>
            </a:r>
          </a:p>
        </p:txBody>
      </p:sp>
    </p:spTree>
    <p:extLst>
      <p:ext uri="{BB962C8B-B14F-4D97-AF65-F5344CB8AC3E}">
        <p14:creationId xmlns:p14="http://schemas.microsoft.com/office/powerpoint/2010/main" val="20254966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34715" y="1757011"/>
            <a:ext cx="8901204" cy="4303130"/>
          </a:xfrm>
        </p:spPr>
        <p:txBody>
          <a:bodyPr>
            <a:normAutofit/>
          </a:bodyPr>
          <a:lstStyle/>
          <a:p>
            <a:pPr marL="0" indent="0">
              <a:lnSpc>
                <a:spcPct val="100000"/>
              </a:lnSpc>
              <a:spcBef>
                <a:spcPts val="0"/>
              </a:spcBef>
            </a:pPr>
            <a:r>
              <a:rPr lang="en-GB" b="0" i="0" dirty="0">
                <a:effectLst/>
              </a:rPr>
              <a:t>Destination Management Organizations can and should play an active role in the co-ordination of tourism stakeholders in addressing the threat of terrorism. Tourism destinations and tourists have always been ‘soft targets’ for terrorist activities. Although it is widely acknowledged that it is no longer a question of ‘if’ terrorists will strike but rather a question of ‘when’, ‘how’ and ‘how prepared’ the destination is to deal with them, the crisis management frameworks proposed by the literature appear to offer little help to tourism authorities in the development and implementation of a strategy aiming at the prevention and mitigation of terrorist</a:t>
            </a:r>
            <a:endParaRPr lang="en-IE"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34714" y="642972"/>
            <a:ext cx="10596674" cy="916887"/>
          </a:xfrm>
        </p:spPr>
        <p:txBody>
          <a:bodyPr>
            <a:normAutofit/>
          </a:bodyPr>
          <a:lstStyle/>
          <a:p>
            <a:r>
              <a:rPr lang="en-GB" sz="3600" b="1" i="0" dirty="0">
                <a:effectLst/>
              </a:rPr>
              <a:t>Research: </a:t>
            </a:r>
            <a:r>
              <a:rPr lang="en-GB" sz="2600" dirty="0"/>
              <a:t>Terrorist Attacks Are No Longer a Question of ‘If’</a:t>
            </a:r>
            <a:endParaRPr lang="en-GB" sz="2600" i="0" dirty="0">
              <a:effectLst/>
            </a:endParaRPr>
          </a:p>
          <a:p>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2"/>
            <a:extLst>
              <a:ext uri="{FF2B5EF4-FFF2-40B4-BE49-F238E27FC236}">
                <a16:creationId xmlns:a16="http://schemas.microsoft.com/office/drawing/2014/main" id="{677A4E1D-CB32-EDFA-3941-E9EC988EBA8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30689559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A48D9E-02EE-49C5-8ECD-4FFD946377DA}"/>
              </a:ext>
            </a:extLst>
          </p:cNvPr>
          <p:cNvSpPr/>
          <p:nvPr/>
        </p:nvSpPr>
        <p:spPr>
          <a:xfrm>
            <a:off x="0" y="0"/>
            <a:ext cx="6146593"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 Placeholder 5">
            <a:extLst>
              <a:ext uri="{FF2B5EF4-FFF2-40B4-BE49-F238E27FC236}">
                <a16:creationId xmlns:a16="http://schemas.microsoft.com/office/drawing/2014/main" id="{2D2BC9AF-03E2-3A28-FB57-D1F40F0F4D7C}"/>
              </a:ext>
            </a:extLst>
          </p:cNvPr>
          <p:cNvSpPr>
            <a:spLocks noGrp="1"/>
          </p:cNvSpPr>
          <p:nvPr>
            <p:ph type="body" sz="quarter" idx="18"/>
          </p:nvPr>
        </p:nvSpPr>
        <p:spPr>
          <a:xfrm>
            <a:off x="66675" y="657224"/>
            <a:ext cx="6318043" cy="6200775"/>
          </a:xfrm>
        </p:spPr>
        <p:txBody>
          <a:bodyPr anchor="ctr">
            <a:noAutofit/>
          </a:bodyPr>
          <a:lstStyle/>
          <a:p>
            <a:pPr marL="342900" indent="-342900" algn="l">
              <a:buFont typeface="+mj-lt"/>
              <a:buAutoNum type="arabicPeriod"/>
            </a:pPr>
            <a:endParaRPr lang="en-GB" sz="1800" b="1" i="0" dirty="0">
              <a:effectLst/>
            </a:endParaRPr>
          </a:p>
          <a:p>
            <a:pPr marL="0" indent="0" algn="l"/>
            <a:r>
              <a:rPr lang="en-GB" sz="1900" dirty="0"/>
              <a:t>Depending on the size of the region the impacts can be variable to access to resources, supports available, scale, and complexity e.g.,  €100,000 can be considered a High Priority in a small region and the same amount can be considered a Medium Priority in a large region. </a:t>
            </a:r>
          </a:p>
          <a:p>
            <a:pPr marL="342900" indent="-342900" algn="l">
              <a:buFont typeface="+mj-lt"/>
              <a:buAutoNum type="arabicPeriod"/>
            </a:pPr>
            <a:r>
              <a:rPr lang="en-GB" sz="1900" b="1" i="0" dirty="0">
                <a:effectLst/>
              </a:rPr>
              <a:t>Extreme Priority </a:t>
            </a:r>
            <a:r>
              <a:rPr lang="en-GB" sz="1900" i="0" dirty="0">
                <a:effectLst/>
              </a:rPr>
              <a:t>consequences</a:t>
            </a:r>
            <a:r>
              <a:rPr lang="en-GB" sz="1900" b="0" i="0" dirty="0">
                <a:effectLst/>
              </a:rPr>
              <a:t> are catastrophic and may cause an unbearable amount of damage to reputation and financial loss. This hazard is a top priority. </a:t>
            </a:r>
          </a:p>
          <a:p>
            <a:pPr marL="342900" indent="-342900" algn="l">
              <a:buFont typeface="+mj-lt"/>
              <a:buAutoNum type="arabicPeriod"/>
            </a:pPr>
            <a:r>
              <a:rPr lang="en-GB" sz="1900" b="1" i="0" dirty="0">
                <a:effectLst/>
              </a:rPr>
              <a:t>High Priority </a:t>
            </a:r>
            <a:r>
              <a:rPr lang="en-GB" sz="1900" b="0" i="0" dirty="0">
                <a:effectLst/>
              </a:rPr>
              <a:t>consequences are critical and may cause a great deal of damage. This hazard must be addressed quickly. </a:t>
            </a:r>
            <a:endParaRPr lang="en-GB" sz="1900" dirty="0"/>
          </a:p>
          <a:p>
            <a:pPr marL="342900" indent="-342900" algn="l">
              <a:buFont typeface="+mj-lt"/>
              <a:buAutoNum type="arabicPeriod"/>
            </a:pPr>
            <a:r>
              <a:rPr lang="en-GB" sz="1900" b="1" i="0" dirty="0">
                <a:effectLst/>
              </a:rPr>
              <a:t>Medium Priority </a:t>
            </a:r>
            <a:r>
              <a:rPr lang="en-GB" sz="1900" b="0" i="0" dirty="0">
                <a:effectLst/>
              </a:rPr>
              <a:t>consequences are moderated and may cause a sizeable amount of damage. This hazard cannot be overlooked. </a:t>
            </a:r>
          </a:p>
          <a:p>
            <a:pPr marL="342900" indent="-342900" algn="l">
              <a:buFont typeface="+mj-lt"/>
              <a:buAutoNum type="arabicPeriod"/>
            </a:pPr>
            <a:r>
              <a:rPr lang="en-GB" sz="1900" b="1" i="0" dirty="0">
                <a:effectLst/>
              </a:rPr>
              <a:t>Low Priority </a:t>
            </a:r>
            <a:r>
              <a:rPr lang="en-GB" sz="1900" b="0" i="0" dirty="0">
                <a:effectLst/>
              </a:rPr>
              <a:t>consequences are marginal and may cause only minor damage. This hazard is unlikely to have a major impact. </a:t>
            </a:r>
          </a:p>
          <a:p>
            <a:pPr marL="342900" indent="-342900" algn="l">
              <a:buFont typeface="+mj-lt"/>
              <a:buAutoNum type="arabicPeriod"/>
            </a:pPr>
            <a:r>
              <a:rPr lang="en-GB" sz="1900" b="1" i="0" dirty="0">
                <a:effectLst/>
              </a:rPr>
              <a:t>Very Low Priority </a:t>
            </a:r>
            <a:r>
              <a:rPr lang="en-GB" sz="1900" b="0" i="0" dirty="0">
                <a:effectLst/>
              </a:rPr>
              <a:t>consequences are insignificant and may cause a nearly negligible amount of damage. This hazard poses no real threat. </a:t>
            </a:r>
          </a:p>
          <a:p>
            <a:pPr marL="0" indent="0" algn="l"/>
            <a:endParaRPr lang="en-GB" sz="1800" b="0" i="0" dirty="0">
              <a:effectLst/>
            </a:endParaRPr>
          </a:p>
          <a:p>
            <a:pPr marL="0" indent="0">
              <a:lnSpc>
                <a:spcPct val="100000"/>
              </a:lnSpc>
              <a:spcBef>
                <a:spcPts val="0"/>
              </a:spcBef>
            </a:pPr>
            <a:endParaRPr lang="en-IE" sz="1800" dirty="0"/>
          </a:p>
        </p:txBody>
      </p:sp>
      <p:sp>
        <p:nvSpPr>
          <p:cNvPr id="5" name="Text Placeholder 4">
            <a:extLst>
              <a:ext uri="{FF2B5EF4-FFF2-40B4-BE49-F238E27FC236}">
                <a16:creationId xmlns:a16="http://schemas.microsoft.com/office/drawing/2014/main" id="{ED5DD205-B4DC-BD4D-C5BF-F580D5BD33EC}"/>
              </a:ext>
            </a:extLst>
          </p:cNvPr>
          <p:cNvSpPr>
            <a:spLocks noGrp="1"/>
          </p:cNvSpPr>
          <p:nvPr>
            <p:ph type="body" sz="quarter" idx="16"/>
          </p:nvPr>
        </p:nvSpPr>
        <p:spPr>
          <a:xfrm>
            <a:off x="238125" y="-206990"/>
            <a:ext cx="6146593" cy="1214403"/>
          </a:xfrm>
        </p:spPr>
        <p:txBody>
          <a:bodyPr anchor="ctr">
            <a:normAutofit/>
          </a:bodyPr>
          <a:lstStyle/>
          <a:p>
            <a:pPr algn="ctr"/>
            <a:r>
              <a:rPr lang="en-IE" sz="2800" b="1" dirty="0"/>
              <a:t>Step 3 Calculate the Consequences</a:t>
            </a:r>
          </a:p>
        </p:txBody>
      </p:sp>
      <p:pic>
        <p:nvPicPr>
          <p:cNvPr id="8" name="Graphic 7" descr="Document with solid fill">
            <a:hlinkClick r:id="rId2"/>
            <a:extLst>
              <a:ext uri="{FF2B5EF4-FFF2-40B4-BE49-F238E27FC236}">
                <a16:creationId xmlns:a16="http://schemas.microsoft.com/office/drawing/2014/main" id="{8D3AB46B-1420-7953-9F5B-BCAF86A706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283416" y="5918122"/>
            <a:ext cx="741014" cy="752474"/>
          </a:xfrm>
          <a:prstGeom prst="rect">
            <a:avLst/>
          </a:prstGeom>
        </p:spPr>
      </p:pic>
      <p:sp>
        <p:nvSpPr>
          <p:cNvPr id="9" name="TextBox 8">
            <a:extLst>
              <a:ext uri="{FF2B5EF4-FFF2-40B4-BE49-F238E27FC236}">
                <a16:creationId xmlns:a16="http://schemas.microsoft.com/office/drawing/2014/main" id="{80CAD50A-64D6-EF94-F408-0A0FF00FFDE0}"/>
              </a:ext>
            </a:extLst>
          </p:cNvPr>
          <p:cNvSpPr txBox="1"/>
          <p:nvPr/>
        </p:nvSpPr>
        <p:spPr>
          <a:xfrm>
            <a:off x="6848474" y="5950250"/>
            <a:ext cx="5343526" cy="646331"/>
          </a:xfrm>
          <a:prstGeom prst="rect">
            <a:avLst/>
          </a:prstGeom>
          <a:solidFill>
            <a:srgbClr val="F27954"/>
          </a:solidFill>
        </p:spPr>
        <p:txBody>
          <a:bodyPr wrap="square" rtlCol="0">
            <a:spAutoFit/>
          </a:bodyPr>
          <a:lstStyle/>
          <a:p>
            <a:r>
              <a:rPr lang="en-IE" b="1" dirty="0">
                <a:solidFill>
                  <a:schemeClr val="bg1"/>
                </a:solidFill>
              </a:rPr>
              <a:t>Read</a:t>
            </a:r>
            <a:r>
              <a:rPr lang="en-IE" dirty="0">
                <a:solidFill>
                  <a:schemeClr val="bg1"/>
                </a:solidFill>
              </a:rPr>
              <a:t> </a:t>
            </a:r>
            <a:r>
              <a:rPr lang="en-IE" dirty="0">
                <a:solidFill>
                  <a:schemeClr val="bg1"/>
                </a:solidFill>
                <a:hlinkClick r:id="rId5">
                  <a:extLst>
                    <a:ext uri="{A12FA001-AC4F-418D-AE19-62706E023703}">
                      <ahyp:hlinkClr xmlns:ahyp="http://schemas.microsoft.com/office/drawing/2018/hyperlinkcolor" val="tx"/>
                    </a:ext>
                  </a:extLst>
                </a:hlinkClick>
              </a:rPr>
              <a:t>What is a Risk Assessment Matrix? And Why is it Important?</a:t>
            </a:r>
            <a:endParaRPr lang="en-IE" dirty="0">
              <a:solidFill>
                <a:schemeClr val="bg1"/>
              </a:solidFill>
            </a:endParaRPr>
          </a:p>
        </p:txBody>
      </p:sp>
      <p:pic>
        <p:nvPicPr>
          <p:cNvPr id="11" name="Picture 10">
            <a:extLst>
              <a:ext uri="{FF2B5EF4-FFF2-40B4-BE49-F238E27FC236}">
                <a16:creationId xmlns:a16="http://schemas.microsoft.com/office/drawing/2014/main" id="{314684A6-7CD3-D6F6-3A14-90DCA9238BC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99025" y="1007413"/>
            <a:ext cx="5354850" cy="29814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96979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28737457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1678730647"/>
              </p:ext>
            </p:extLst>
          </p:nvPr>
        </p:nvGraphicFramePr>
        <p:xfrm>
          <a:off x="239953" y="1785458"/>
          <a:ext cx="11712094" cy="4263412"/>
        </p:xfrm>
        <a:graphic>
          <a:graphicData uri="http://schemas.openxmlformats.org/drawingml/2006/table">
            <a:tbl>
              <a:tblPr firstRow="1" bandRow="1">
                <a:tableStyleId>{5C22544A-7EE6-4342-B048-85BDC9FD1C3A}</a:tableStyleId>
              </a:tblPr>
              <a:tblGrid>
                <a:gridCol w="3227147">
                  <a:extLst>
                    <a:ext uri="{9D8B030D-6E8A-4147-A177-3AD203B41FA5}">
                      <a16:colId xmlns:a16="http://schemas.microsoft.com/office/drawing/2014/main" val="3584008144"/>
                    </a:ext>
                  </a:extLst>
                </a:gridCol>
                <a:gridCol w="2628900">
                  <a:extLst>
                    <a:ext uri="{9D8B030D-6E8A-4147-A177-3AD203B41FA5}">
                      <a16:colId xmlns:a16="http://schemas.microsoft.com/office/drawing/2014/main" val="2583777858"/>
                    </a:ext>
                  </a:extLst>
                </a:gridCol>
                <a:gridCol w="5856047">
                  <a:extLst>
                    <a:ext uri="{9D8B030D-6E8A-4147-A177-3AD203B41FA5}">
                      <a16:colId xmlns:a16="http://schemas.microsoft.com/office/drawing/2014/main" val="932202646"/>
                    </a:ext>
                  </a:extLst>
                </a:gridCol>
              </a:tblGrid>
              <a:tr h="585793">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b="0" dirty="0"/>
                        <a:t>Consequences Table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IE"/>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88113769"/>
                  </a:ext>
                </a:extLst>
              </a:tr>
              <a:tr h="585793">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b="0" dirty="0"/>
                        <a:t>Consequence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b="0" dirty="0"/>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IE" dirty="0"/>
                        <a:t>1. Extreme Priority</a:t>
                      </a:r>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285750" indent="-285750">
                        <a:buFont typeface="Arial" panose="020B0604020202020204" pitchFamily="34" charset="0"/>
                        <a:buChar char="•"/>
                      </a:pPr>
                      <a:r>
                        <a:rPr lang="en-GB" dirty="0"/>
                        <a:t>Threatens the survival of tourism in the region / local area. Loss of revenue is extreme</a:t>
                      </a:r>
                      <a:endParaRPr lang="en-IE" sz="1800" b="0" i="1" kern="120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IE"/>
                    </a:p>
                  </a:txBody>
                  <a:tcPr/>
                </a:tc>
                <a:extLst>
                  <a:ext uri="{0D108BD9-81ED-4DB2-BD59-A6C34878D82A}">
                    <a16:rowId xmlns:a16="http://schemas.microsoft.com/office/drawing/2014/main" val="4236500118"/>
                  </a:ext>
                </a:extLst>
              </a:tr>
              <a:tr h="585793">
                <a:tc>
                  <a:txBody>
                    <a:bodyPr/>
                    <a:lstStyle/>
                    <a:p>
                      <a:r>
                        <a:rPr lang="en-IE" sz="1800" kern="1200" dirty="0">
                          <a:solidFill>
                            <a:schemeClr val="dk1"/>
                          </a:solidFill>
                          <a:latin typeface="+mn-lt"/>
                          <a:ea typeface="+mn-ea"/>
                          <a:cs typeface="+mn-cs"/>
                        </a:rPr>
                        <a:t>2. High Priority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285750" indent="-285750">
                        <a:buFont typeface="Arial" panose="020B0604020202020204" pitchFamily="34" charset="0"/>
                        <a:buChar char="•"/>
                      </a:pPr>
                      <a:r>
                        <a:rPr lang="en-GB" dirty="0"/>
                        <a:t>Threatens the effective functionality of tourism in the region / local area and may require intervention. Loss of revenue is very high. </a:t>
                      </a:r>
                      <a:endParaRPr lang="en-IE" sz="1800" b="0" i="1" kern="120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IE"/>
                    </a:p>
                  </a:txBody>
                  <a:tcPr/>
                </a:tc>
                <a:extLst>
                  <a:ext uri="{0D108BD9-81ED-4DB2-BD59-A6C34878D82A}">
                    <a16:rowId xmlns:a16="http://schemas.microsoft.com/office/drawing/2014/main" val="3599934911"/>
                  </a:ext>
                </a:extLst>
              </a:tr>
              <a:tr h="585793">
                <a:tc>
                  <a:txBody>
                    <a:bodyPr/>
                    <a:lstStyle/>
                    <a:p>
                      <a:r>
                        <a:rPr lang="en-IE" dirty="0"/>
                        <a:t>3. Medium</a:t>
                      </a:r>
                      <a:endParaRPr lang="en-IE" sz="1800" b="1" kern="120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285750" indent="-285750">
                        <a:buFont typeface="Arial" panose="020B0604020202020204" pitchFamily="34" charset="0"/>
                        <a:buChar char="•"/>
                      </a:pPr>
                      <a:r>
                        <a:rPr lang="en-GB" dirty="0"/>
                        <a:t>Tourism in the region / local area is not threatened, however could be subject to significant review or changed ways of operating. Loss of revenue is medium. </a:t>
                      </a:r>
                      <a:endParaRPr lang="en-IE" sz="1800" b="0" i="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IE"/>
                    </a:p>
                  </a:txBody>
                  <a:tcPr/>
                </a:tc>
                <a:extLst>
                  <a:ext uri="{0D108BD9-81ED-4DB2-BD59-A6C34878D82A}">
                    <a16:rowId xmlns:a16="http://schemas.microsoft.com/office/drawing/2014/main" val="3112664559"/>
                  </a:ext>
                </a:extLst>
              </a:tr>
              <a:tr h="585793">
                <a:tc>
                  <a:txBody>
                    <a:bodyPr/>
                    <a:lstStyle/>
                    <a:p>
                      <a:r>
                        <a:rPr lang="en-IE" dirty="0"/>
                        <a:t>4. Low</a:t>
                      </a:r>
                      <a:endParaRPr lang="en-IE" sz="1800" b="1" kern="120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285750" indent="-285750">
                        <a:buFont typeface="Arial" panose="020B0604020202020204" pitchFamily="34" charset="0"/>
                        <a:buChar char="•"/>
                      </a:pPr>
                      <a:r>
                        <a:rPr lang="en-GB" dirty="0"/>
                        <a:t>The consequences are dealt with by a number of businesses. Loss of revenue is low</a:t>
                      </a:r>
                      <a:endParaRPr lang="en-IE" sz="1800" b="0" i="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IE"/>
                    </a:p>
                  </a:txBody>
                  <a:tcPr/>
                </a:tc>
                <a:extLst>
                  <a:ext uri="{0D108BD9-81ED-4DB2-BD59-A6C34878D82A}">
                    <a16:rowId xmlns:a16="http://schemas.microsoft.com/office/drawing/2014/main" val="2342447814"/>
                  </a:ext>
                </a:extLst>
              </a:tr>
              <a:tr h="585793">
                <a:tc>
                  <a:txBody>
                    <a:bodyPr/>
                    <a:lstStyle/>
                    <a:p>
                      <a:r>
                        <a:rPr lang="en-IE" dirty="0"/>
                        <a:t>5. Negligible</a:t>
                      </a:r>
                      <a:endParaRPr lang="en-IE" sz="1800" b="1" kern="120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marL="285750" indent="-285750">
                        <a:buFont typeface="Arial" panose="020B0604020202020204" pitchFamily="34" charset="0"/>
                        <a:buChar char="•"/>
                      </a:pPr>
                      <a:r>
                        <a:rPr lang="en-GB" dirty="0"/>
                        <a:t>The consequences are dealt with by individual tourism businesses or by routine operations. Loss of revenue is negligible</a:t>
                      </a:r>
                      <a:endParaRPr lang="en-IE" sz="1800" b="0" i="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IE"/>
                    </a:p>
                  </a:txBody>
                  <a:tcPr/>
                </a:tc>
                <a:extLst>
                  <a:ext uri="{0D108BD9-81ED-4DB2-BD59-A6C34878D82A}">
                    <a16:rowId xmlns:a16="http://schemas.microsoft.com/office/drawing/2014/main" val="3527511707"/>
                  </a:ext>
                </a:extLst>
              </a:tr>
            </a:tbl>
          </a:graphicData>
        </a:graphic>
      </p:graphicFrame>
      <p:sp>
        <p:nvSpPr>
          <p:cNvPr id="2" name="Text Placeholder 4">
            <a:extLst>
              <a:ext uri="{FF2B5EF4-FFF2-40B4-BE49-F238E27FC236}">
                <a16:creationId xmlns:a16="http://schemas.microsoft.com/office/drawing/2014/main" id="{5BB2E4E7-0B52-7077-D95E-CEA7550E65DD}"/>
              </a:ext>
            </a:extLst>
          </p:cNvPr>
          <p:cNvSpPr txBox="1">
            <a:spLocks/>
          </p:cNvSpPr>
          <p:nvPr/>
        </p:nvSpPr>
        <p:spPr>
          <a:xfrm>
            <a:off x="238125" y="390525"/>
            <a:ext cx="11712094" cy="1214403"/>
          </a:xfrm>
          <a:prstGeom prst="rect">
            <a:avLst/>
          </a:prstGeom>
          <a:solidFill>
            <a:srgbClr val="086D6E"/>
          </a:solidFill>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rgbClr val="79527B"/>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2800" dirty="0">
                <a:solidFill>
                  <a:schemeClr val="bg1"/>
                </a:solidFill>
              </a:rPr>
              <a:t>Step 3 Calculate the Consequences</a:t>
            </a:r>
          </a:p>
        </p:txBody>
      </p:sp>
    </p:spTree>
    <p:extLst>
      <p:ext uri="{BB962C8B-B14F-4D97-AF65-F5344CB8AC3E}">
        <p14:creationId xmlns:p14="http://schemas.microsoft.com/office/powerpoint/2010/main" val="19940237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3216B7-853D-B81A-66DA-B09F6C885FE1}"/>
              </a:ext>
            </a:extLst>
          </p:cNvPr>
          <p:cNvSpPr>
            <a:spLocks noGrp="1"/>
          </p:cNvSpPr>
          <p:nvPr>
            <p:ph type="body" sz="quarter" idx="16"/>
          </p:nvPr>
        </p:nvSpPr>
        <p:spPr>
          <a:xfrm>
            <a:off x="389965" y="275898"/>
            <a:ext cx="11470341" cy="972746"/>
          </a:xfrm>
        </p:spPr>
        <p:txBody>
          <a:bodyPr>
            <a:normAutofit/>
          </a:bodyPr>
          <a:lstStyle/>
          <a:p>
            <a:pPr algn="ctr"/>
            <a:r>
              <a:rPr lang="en-IE" sz="2800" dirty="0"/>
              <a:t>How a Region Can Assess Potential Risks and Crisis</a:t>
            </a:r>
          </a:p>
          <a:p>
            <a:pPr algn="ctr"/>
            <a:r>
              <a:rPr lang="en-IE" sz="2000" i="1" dirty="0"/>
              <a:t>(Some are Outside Regional Control and Some are Controllable)</a:t>
            </a:r>
          </a:p>
        </p:txBody>
      </p:sp>
      <p:graphicFrame>
        <p:nvGraphicFramePr>
          <p:cNvPr id="4" name="Table 4">
            <a:extLst>
              <a:ext uri="{FF2B5EF4-FFF2-40B4-BE49-F238E27FC236}">
                <a16:creationId xmlns:a16="http://schemas.microsoft.com/office/drawing/2014/main" id="{4EF8CCE9-DD36-90FA-590E-5DFFE85F0AD9}"/>
              </a:ext>
            </a:extLst>
          </p:cNvPr>
          <p:cNvGraphicFramePr>
            <a:graphicFrameLocks noGrp="1"/>
          </p:cNvGraphicFramePr>
          <p:nvPr>
            <p:extLst>
              <p:ext uri="{D42A27DB-BD31-4B8C-83A1-F6EECF244321}">
                <p14:modId xmlns:p14="http://schemas.microsoft.com/office/powerpoint/2010/main" val="47277060"/>
              </p:ext>
            </p:extLst>
          </p:nvPr>
        </p:nvGraphicFramePr>
        <p:xfrm>
          <a:off x="389965" y="1154831"/>
          <a:ext cx="11126952" cy="5582920"/>
        </p:xfrm>
        <a:graphic>
          <a:graphicData uri="http://schemas.openxmlformats.org/drawingml/2006/table">
            <a:tbl>
              <a:tblPr firstRow="1" bandRow="1">
                <a:tableStyleId>{5C22544A-7EE6-4342-B048-85BDC9FD1C3A}</a:tableStyleId>
              </a:tblPr>
              <a:tblGrid>
                <a:gridCol w="2248460">
                  <a:extLst>
                    <a:ext uri="{9D8B030D-6E8A-4147-A177-3AD203B41FA5}">
                      <a16:colId xmlns:a16="http://schemas.microsoft.com/office/drawing/2014/main" val="1244758679"/>
                    </a:ext>
                  </a:extLst>
                </a:gridCol>
                <a:gridCol w="8878492">
                  <a:extLst>
                    <a:ext uri="{9D8B030D-6E8A-4147-A177-3AD203B41FA5}">
                      <a16:colId xmlns:a16="http://schemas.microsoft.com/office/drawing/2014/main" val="233217783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1" i="0" u="none" strike="noStrike" kern="1200" cap="none" spc="0" normalizeH="0" baseline="0" noProof="0" dirty="0">
                          <a:ln>
                            <a:noFill/>
                          </a:ln>
                          <a:solidFill>
                            <a:srgbClr val="FFFFFF"/>
                          </a:solidFill>
                          <a:effectLst/>
                          <a:uLnTx/>
                          <a:uFillTx/>
                          <a:latin typeface="Calibri" panose="020F0502020204030204"/>
                          <a:ea typeface="+mn-ea"/>
                          <a:cs typeface="+mn-cs"/>
                        </a:rPr>
                        <a:t>A region can;</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IE" sz="1800" b="1" i="0" u="none" strike="noStrike" kern="1200" cap="none" spc="0" normalizeH="0" baseline="0" noProof="0" dirty="0">
                          <a:ln>
                            <a:noFill/>
                          </a:ln>
                          <a:solidFill>
                            <a:srgbClr val="FFFFFF"/>
                          </a:solidFill>
                          <a:effectLst/>
                          <a:uLnTx/>
                          <a:uFillTx/>
                          <a:latin typeface="Calibri" panose="020F0502020204030204"/>
                          <a:ea typeface="+mn-ea"/>
                          <a:cs typeface="+mn-cs"/>
                        </a:rPr>
                        <a:t>A region can;</a:t>
                      </a:r>
                    </a:p>
                  </a:txBody>
                  <a:tcPr anchor="ctr"/>
                </a:tc>
                <a:extLst>
                  <a:ext uri="{0D108BD9-81ED-4DB2-BD59-A6C34878D82A}">
                    <a16:rowId xmlns:a16="http://schemas.microsoft.com/office/drawing/2014/main" val="226962765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Product or Experience Deficiencies</a:t>
                      </a:r>
                    </a:p>
                  </a:txBody>
                  <a:tcPr anchor="ctr"/>
                </a:tc>
                <a:tc>
                  <a:txBody>
                    <a:bodyPr/>
                    <a:lstStyle/>
                    <a:p>
                      <a:r>
                        <a:rPr lang="en-IE" dirty="0"/>
                        <a:t>Check building and engineering potential for design failure, and mechanical breakdowns e.g., in transport, attractions, facilities or services, ski lifts, </a:t>
                      </a:r>
                    </a:p>
                  </a:txBody>
                  <a:tcPr anchor="ctr"/>
                </a:tc>
                <a:extLst>
                  <a:ext uri="{0D108BD9-81ED-4DB2-BD59-A6C34878D82A}">
                    <a16:rowId xmlns:a16="http://schemas.microsoft.com/office/drawing/2014/main" val="3917586425"/>
                  </a:ext>
                </a:extLst>
              </a:tr>
              <a:tr h="370840">
                <a:tc>
                  <a:txBody>
                    <a:bodyPr/>
                    <a:lstStyle/>
                    <a:p>
                      <a:r>
                        <a:rPr lang="en-IE" b="1" dirty="0"/>
                        <a:t>Property &amp; Infrastructure Risk due to Damage</a:t>
                      </a:r>
                    </a:p>
                  </a:txBody>
                  <a:tcPr anchor="ctr"/>
                </a:tc>
                <a:tc>
                  <a:txBody>
                    <a:bodyPr/>
                    <a:lstStyle/>
                    <a:p>
                      <a:r>
                        <a:rPr lang="en-IE" dirty="0"/>
                        <a:t>Check the likelihood of loss, injury, or death due to poor design or construction fails. Lack of quality infrastructure such as footpaths, ramps for wheelchairs, damaged activity pathways, and trails. </a:t>
                      </a:r>
                    </a:p>
                  </a:txBody>
                  <a:tcPr anchor="ctr"/>
                </a:tc>
                <a:extLst>
                  <a:ext uri="{0D108BD9-81ED-4DB2-BD59-A6C34878D82A}">
                    <a16:rowId xmlns:a16="http://schemas.microsoft.com/office/drawing/2014/main" val="3719042414"/>
                  </a:ext>
                </a:extLst>
              </a:tr>
              <a:tr h="370840">
                <a:tc>
                  <a:txBody>
                    <a:bodyPr/>
                    <a:lstStyle/>
                    <a:p>
                      <a:r>
                        <a:rPr lang="en-IE" b="1" dirty="0"/>
                        <a:t>Professional Liability</a:t>
                      </a:r>
                    </a:p>
                  </a:txBody>
                  <a:tcPr anchor="ctr"/>
                </a:tc>
                <a:tc>
                  <a:txBody>
                    <a:bodyPr/>
                    <a:lstStyle/>
                    <a:p>
                      <a:r>
                        <a:rPr lang="en-IE" dirty="0"/>
                        <a:t>Assess if the region fails to provide professional advice and safety, negligence, misrepresentation, failure to deliver contracted services, lack of insurance and safety measures</a:t>
                      </a:r>
                    </a:p>
                  </a:txBody>
                  <a:tcPr anchor="ctr"/>
                </a:tc>
                <a:extLst>
                  <a:ext uri="{0D108BD9-81ED-4DB2-BD59-A6C34878D82A}">
                    <a16:rowId xmlns:a16="http://schemas.microsoft.com/office/drawing/2014/main" val="4231953889"/>
                  </a:ext>
                </a:extLst>
              </a:tr>
              <a:tr h="370840">
                <a:tc>
                  <a:txBody>
                    <a:bodyPr/>
                    <a:lstStyle/>
                    <a:p>
                      <a:r>
                        <a:rPr lang="en-IE" b="1" dirty="0"/>
                        <a:t>Public Liability</a:t>
                      </a:r>
                    </a:p>
                  </a:txBody>
                  <a:tcPr anchor="ctr"/>
                </a:tc>
                <a:tc>
                  <a:txBody>
                    <a:bodyPr/>
                    <a:lstStyle/>
                    <a:p>
                      <a:r>
                        <a:rPr lang="en-IE" dirty="0"/>
                        <a:t>Assess if there is a potential danger to people who are on the property of regional amenities, facilities or services, attractions or businesses</a:t>
                      </a:r>
                    </a:p>
                  </a:txBody>
                  <a:tcPr anchor="ctr"/>
                </a:tc>
                <a:extLst>
                  <a:ext uri="{0D108BD9-81ED-4DB2-BD59-A6C34878D82A}">
                    <a16:rowId xmlns:a16="http://schemas.microsoft.com/office/drawing/2014/main" val="182034169"/>
                  </a:ext>
                </a:extLst>
              </a:tr>
              <a:tr h="370840">
                <a:tc>
                  <a:txBody>
                    <a:bodyPr/>
                    <a:lstStyle/>
                    <a:p>
                      <a:r>
                        <a:rPr lang="en-IE" b="1" dirty="0"/>
                        <a:t>Security</a:t>
                      </a:r>
                    </a:p>
                  </a:txBody>
                  <a:tcPr anchor="ctr"/>
                </a:tc>
                <a:tc>
                  <a:txBody>
                    <a:bodyPr/>
                    <a:lstStyle/>
                    <a:p>
                      <a:r>
                        <a:rPr lang="en-IE" dirty="0"/>
                        <a:t>Record reports of vandalism, theft, and terrorism. Check the vulnerable computer or data systems. Review complaints from staff and guests. Check if there is a lack of safety for event attendees and if there are vetting measures for staff.</a:t>
                      </a:r>
                    </a:p>
                  </a:txBody>
                  <a:tcPr anchor="ctr"/>
                </a:tc>
                <a:extLst>
                  <a:ext uri="{0D108BD9-81ED-4DB2-BD59-A6C34878D82A}">
                    <a16:rowId xmlns:a16="http://schemas.microsoft.com/office/drawing/2014/main" val="679755064"/>
                  </a:ext>
                </a:extLst>
              </a:tr>
              <a:tr h="370840">
                <a:tc>
                  <a:txBody>
                    <a:bodyPr/>
                    <a:lstStyle/>
                    <a:p>
                      <a:r>
                        <a:rPr lang="en-IE" b="1" dirty="0"/>
                        <a:t>Technological</a:t>
                      </a:r>
                    </a:p>
                  </a:txBody>
                  <a:tcPr anchor="ctr"/>
                </a:tc>
                <a:tc>
                  <a:txBody>
                    <a:bodyPr/>
                    <a:lstStyle/>
                    <a:p>
                      <a:r>
                        <a:rPr lang="en-IE" dirty="0"/>
                        <a:t>Check technology. A failure to replace old or obsolete technology results in service failure. Failure of computer security can lead to corruption, fraud, scams, theft, or corruption of data. Check vehicles e.g., a train could crash due to poor maintenance. </a:t>
                      </a:r>
                    </a:p>
                  </a:txBody>
                  <a:tcPr anchor="ctr"/>
                </a:tc>
                <a:extLst>
                  <a:ext uri="{0D108BD9-81ED-4DB2-BD59-A6C34878D82A}">
                    <a16:rowId xmlns:a16="http://schemas.microsoft.com/office/drawing/2014/main" val="83039272"/>
                  </a:ext>
                </a:extLst>
              </a:tr>
            </a:tbl>
          </a:graphicData>
        </a:graphic>
      </p:graphicFrame>
    </p:spTree>
    <p:extLst>
      <p:ext uri="{BB962C8B-B14F-4D97-AF65-F5344CB8AC3E}">
        <p14:creationId xmlns:p14="http://schemas.microsoft.com/office/powerpoint/2010/main" val="34004813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3216B7-853D-B81A-66DA-B09F6C885FE1}"/>
              </a:ext>
            </a:extLst>
          </p:cNvPr>
          <p:cNvSpPr>
            <a:spLocks noGrp="1"/>
          </p:cNvSpPr>
          <p:nvPr>
            <p:ph type="body" sz="quarter" idx="16"/>
          </p:nvPr>
        </p:nvSpPr>
        <p:spPr>
          <a:xfrm>
            <a:off x="289524" y="124534"/>
            <a:ext cx="11470341" cy="582221"/>
          </a:xfrm>
        </p:spPr>
        <p:txBody>
          <a:bodyPr>
            <a:normAutofit/>
          </a:bodyPr>
          <a:lstStyle/>
          <a:p>
            <a:pPr algn="ctr"/>
            <a:r>
              <a:rPr lang="en-IE" sz="2800" dirty="0"/>
              <a:t>How a Region Can Assess Potential Risks and Crisis</a:t>
            </a:r>
          </a:p>
        </p:txBody>
      </p:sp>
      <p:graphicFrame>
        <p:nvGraphicFramePr>
          <p:cNvPr id="4" name="Table 4">
            <a:extLst>
              <a:ext uri="{FF2B5EF4-FFF2-40B4-BE49-F238E27FC236}">
                <a16:creationId xmlns:a16="http://schemas.microsoft.com/office/drawing/2014/main" id="{4EF8CCE9-DD36-90FA-590E-5DFFE85F0AD9}"/>
              </a:ext>
            </a:extLst>
          </p:cNvPr>
          <p:cNvGraphicFramePr>
            <a:graphicFrameLocks noGrp="1"/>
          </p:cNvGraphicFramePr>
          <p:nvPr>
            <p:extLst>
              <p:ext uri="{D42A27DB-BD31-4B8C-83A1-F6EECF244321}">
                <p14:modId xmlns:p14="http://schemas.microsoft.com/office/powerpoint/2010/main" val="1975176645"/>
              </p:ext>
            </p:extLst>
          </p:nvPr>
        </p:nvGraphicFramePr>
        <p:xfrm>
          <a:off x="152400" y="688266"/>
          <a:ext cx="11944350" cy="6045200"/>
        </p:xfrm>
        <a:graphic>
          <a:graphicData uri="http://schemas.openxmlformats.org/drawingml/2006/table">
            <a:tbl>
              <a:tblPr firstRow="1" bandRow="1">
                <a:tableStyleId>{5C22544A-7EE6-4342-B048-85BDC9FD1C3A}</a:tableStyleId>
              </a:tblPr>
              <a:tblGrid>
                <a:gridCol w="1933575">
                  <a:extLst>
                    <a:ext uri="{9D8B030D-6E8A-4147-A177-3AD203B41FA5}">
                      <a16:colId xmlns:a16="http://schemas.microsoft.com/office/drawing/2014/main" val="1244758679"/>
                    </a:ext>
                  </a:extLst>
                </a:gridCol>
                <a:gridCol w="10010775">
                  <a:extLst>
                    <a:ext uri="{9D8B030D-6E8A-4147-A177-3AD203B41FA5}">
                      <a16:colId xmlns:a16="http://schemas.microsoft.com/office/drawing/2014/main" val="2332177830"/>
                    </a:ext>
                  </a:extLst>
                </a:gridCol>
              </a:tblGrid>
              <a:tr h="370840">
                <a:tc>
                  <a:txBody>
                    <a:bodyPr/>
                    <a:lstStyle/>
                    <a:p>
                      <a:r>
                        <a:rPr lang="en-IE" dirty="0"/>
                        <a:t>Crisis</a:t>
                      </a:r>
                    </a:p>
                  </a:txBody>
                  <a:tcPr/>
                </a:tc>
                <a:tc>
                  <a:txBody>
                    <a:bodyPr/>
                    <a:lstStyle/>
                    <a:p>
                      <a:r>
                        <a:rPr lang="en-IE" dirty="0"/>
                        <a:t>A region can;</a:t>
                      </a:r>
                    </a:p>
                  </a:txBody>
                  <a:tcPr/>
                </a:tc>
                <a:extLst>
                  <a:ext uri="{0D108BD9-81ED-4DB2-BD59-A6C34878D82A}">
                    <a16:rowId xmlns:a16="http://schemas.microsoft.com/office/drawing/2014/main" val="226962765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Economic</a:t>
                      </a:r>
                    </a:p>
                  </a:txBody>
                  <a:tcPr anchor="ctr"/>
                </a:tc>
                <a:tc>
                  <a:txBody>
                    <a:bodyPr/>
                    <a:lstStyle/>
                    <a:p>
                      <a:r>
                        <a:rPr lang="en-IE" dirty="0"/>
                        <a:t>Check its prices against domestic and international competitors, check currency fluctuations, increases in interest rates, taxes, or VAT</a:t>
                      </a:r>
                    </a:p>
                  </a:txBody>
                  <a:tcPr/>
                </a:tc>
                <a:extLst>
                  <a:ext uri="{0D108BD9-81ED-4DB2-BD59-A6C34878D82A}">
                    <a16:rowId xmlns:a16="http://schemas.microsoft.com/office/drawing/2014/main" val="3917586425"/>
                  </a:ext>
                </a:extLst>
              </a:tr>
              <a:tr h="370840">
                <a:tc>
                  <a:txBody>
                    <a:bodyPr/>
                    <a:lstStyle/>
                    <a:p>
                      <a:r>
                        <a:rPr lang="en-IE" b="1" dirty="0"/>
                        <a:t>Health Related</a:t>
                      </a:r>
                    </a:p>
                  </a:txBody>
                  <a:tcPr anchor="ctr"/>
                </a:tc>
                <a:tc>
                  <a:txBody>
                    <a:bodyPr/>
                    <a:lstStyle/>
                    <a:p>
                      <a:r>
                        <a:rPr lang="en-IE" dirty="0"/>
                        <a:t>Check how it is impacted or affected by COVID-19 and see what it can control and possible solutions it can implement</a:t>
                      </a:r>
                    </a:p>
                  </a:txBody>
                  <a:tcPr/>
                </a:tc>
                <a:extLst>
                  <a:ext uri="{0D108BD9-81ED-4DB2-BD59-A6C34878D82A}">
                    <a16:rowId xmlns:a16="http://schemas.microsoft.com/office/drawing/2014/main" val="3719042414"/>
                  </a:ext>
                </a:extLst>
              </a:tr>
              <a:tr h="370840">
                <a:tc>
                  <a:txBody>
                    <a:bodyPr/>
                    <a:lstStyle/>
                    <a:p>
                      <a:r>
                        <a:rPr lang="en-IE" b="1" dirty="0"/>
                        <a:t>Psychological or Emotional</a:t>
                      </a:r>
                    </a:p>
                  </a:txBody>
                  <a:tcPr anchor="ctr"/>
                </a:tc>
                <a:tc>
                  <a:txBody>
                    <a:bodyPr/>
                    <a:lstStyle/>
                    <a:p>
                      <a:r>
                        <a:rPr lang="en-IE" dirty="0"/>
                        <a:t>Look for negative images, malicious propaganda, and perceptions on the internet. Check what tourists are posting about the region or other people which may have resulted in poor publicity e.g.,  check Trip Advisor, Google Business, and other travel sites and blogs. They should look at this as an opportunity to find out how it can improve e.g., negative experiences. </a:t>
                      </a:r>
                    </a:p>
                  </a:txBody>
                  <a:tcPr/>
                </a:tc>
                <a:extLst>
                  <a:ext uri="{0D108BD9-81ED-4DB2-BD59-A6C34878D82A}">
                    <a16:rowId xmlns:a16="http://schemas.microsoft.com/office/drawing/2014/main" val="4231953889"/>
                  </a:ext>
                </a:extLst>
              </a:tr>
              <a:tr h="370840">
                <a:tc>
                  <a:txBody>
                    <a:bodyPr/>
                    <a:lstStyle/>
                    <a:p>
                      <a:r>
                        <a:rPr lang="en-IE" b="1" dirty="0"/>
                        <a:t>Environmental</a:t>
                      </a:r>
                    </a:p>
                  </a:txBody>
                  <a:tcPr anchor="ctr"/>
                </a:tc>
                <a:tc>
                  <a:txBody>
                    <a:bodyPr/>
                    <a:lstStyle/>
                    <a:p>
                      <a:r>
                        <a:rPr lang="en-IE" dirty="0"/>
                        <a:t>Assess the environmental damage reported or obvious </a:t>
                      </a:r>
                      <a:r>
                        <a:rPr lang="en-IE" i="1" dirty="0"/>
                        <a:t>(e.g., natural causes or human and business pollution)</a:t>
                      </a:r>
                      <a:r>
                        <a:rPr lang="en-IE" dirty="0"/>
                        <a:t>. It should focus on and change what it has control over.</a:t>
                      </a:r>
                    </a:p>
                  </a:txBody>
                  <a:tcPr/>
                </a:tc>
                <a:extLst>
                  <a:ext uri="{0D108BD9-81ED-4DB2-BD59-A6C34878D82A}">
                    <a16:rowId xmlns:a16="http://schemas.microsoft.com/office/drawing/2014/main" val="182034169"/>
                  </a:ext>
                </a:extLst>
              </a:tr>
              <a:tr h="370840">
                <a:tc>
                  <a:txBody>
                    <a:bodyPr/>
                    <a:lstStyle/>
                    <a:p>
                      <a:r>
                        <a:rPr lang="en-IE" b="1" dirty="0"/>
                        <a:t>Financial</a:t>
                      </a:r>
                    </a:p>
                  </a:txBody>
                  <a:tcPr anchor="ctr"/>
                </a:tc>
                <a:tc>
                  <a:txBody>
                    <a:bodyPr/>
                    <a:lstStyle/>
                    <a:p>
                      <a:r>
                        <a:rPr lang="en-IE" dirty="0"/>
                        <a:t>Review regional overpricing, fraud, embezzlement, or disputes over contractual agreements between suppliers or consumers? The region can compare to other similar regions with similar products and experiences.</a:t>
                      </a:r>
                    </a:p>
                  </a:txBody>
                  <a:tcPr/>
                </a:tc>
                <a:extLst>
                  <a:ext uri="{0D108BD9-81ED-4DB2-BD59-A6C34878D82A}">
                    <a16:rowId xmlns:a16="http://schemas.microsoft.com/office/drawing/2014/main" val="679755064"/>
                  </a:ext>
                </a:extLst>
              </a:tr>
              <a:tr h="370840">
                <a:tc>
                  <a:txBody>
                    <a:bodyPr/>
                    <a:lstStyle/>
                    <a:p>
                      <a:r>
                        <a:rPr lang="en-IE" b="1" dirty="0"/>
                        <a:t>Human</a:t>
                      </a:r>
                    </a:p>
                  </a:txBody>
                  <a:tcPr anchor="ctr"/>
                </a:tc>
                <a:tc>
                  <a:txBody>
                    <a:bodyPr/>
                    <a:lstStyle/>
                    <a:p>
                      <a:r>
                        <a:rPr lang="en-IE" dirty="0"/>
                        <a:t>Assess riots, political instability, terrorism, war, crime waves, service error, industrial actions</a:t>
                      </a:r>
                    </a:p>
                  </a:txBody>
                  <a:tcPr/>
                </a:tc>
                <a:extLst>
                  <a:ext uri="{0D108BD9-81ED-4DB2-BD59-A6C34878D82A}">
                    <a16:rowId xmlns:a16="http://schemas.microsoft.com/office/drawing/2014/main" val="83039272"/>
                  </a:ext>
                </a:extLst>
              </a:tr>
              <a:tr h="370840">
                <a:tc>
                  <a:txBody>
                    <a:bodyPr/>
                    <a:lstStyle/>
                    <a:p>
                      <a:r>
                        <a:rPr lang="en-IE" b="1" dirty="0"/>
                        <a:t>Natural Hazards</a:t>
                      </a:r>
                    </a:p>
                  </a:txBody>
                  <a:tcPr anchor="ctr"/>
                </a:tc>
                <a:tc>
                  <a:txBody>
                    <a:bodyPr/>
                    <a:lstStyle/>
                    <a:p>
                      <a:r>
                        <a:rPr lang="en-IE" dirty="0"/>
                        <a:t>Look at what needs to go on its list of a potential occurrence e.g., earthquakes, volcanos, storms, climate-related issues, forest fires, tsunami</a:t>
                      </a:r>
                    </a:p>
                  </a:txBody>
                  <a:tcPr/>
                </a:tc>
                <a:extLst>
                  <a:ext uri="{0D108BD9-81ED-4DB2-BD59-A6C34878D82A}">
                    <a16:rowId xmlns:a16="http://schemas.microsoft.com/office/drawing/2014/main" val="545701739"/>
                  </a:ext>
                </a:extLst>
              </a:tr>
              <a:tr h="370840">
                <a:tc>
                  <a:txBody>
                    <a:bodyPr/>
                    <a:lstStyle/>
                    <a:p>
                      <a:r>
                        <a:rPr lang="en-IE" b="1" dirty="0"/>
                        <a:t>Occupational Health and Safety</a:t>
                      </a:r>
                    </a:p>
                  </a:txBody>
                  <a:tcPr anchor="ctr"/>
                </a:tc>
                <a:tc>
                  <a:txBody>
                    <a:bodyPr/>
                    <a:lstStyle/>
                    <a:p>
                      <a:r>
                        <a:rPr lang="en-IE" dirty="0"/>
                        <a:t>Look at inadequate safety measures, poor safety management, little security or police, few or lack of vetting and visa controls, inadequate sanitation, poor water quality, lack of refuse services</a:t>
                      </a:r>
                    </a:p>
                  </a:txBody>
                  <a:tcPr/>
                </a:tc>
                <a:extLst>
                  <a:ext uri="{0D108BD9-81ED-4DB2-BD59-A6C34878D82A}">
                    <a16:rowId xmlns:a16="http://schemas.microsoft.com/office/drawing/2014/main" val="429633891"/>
                  </a:ext>
                </a:extLst>
              </a:tr>
            </a:tbl>
          </a:graphicData>
        </a:graphic>
      </p:graphicFrame>
    </p:spTree>
    <p:extLst>
      <p:ext uri="{BB962C8B-B14F-4D97-AF65-F5344CB8AC3E}">
        <p14:creationId xmlns:p14="http://schemas.microsoft.com/office/powerpoint/2010/main" val="17182320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2512309345"/>
              </p:ext>
            </p:extLst>
          </p:nvPr>
        </p:nvGraphicFramePr>
        <p:xfrm>
          <a:off x="144703" y="20385"/>
          <a:ext cx="11904421" cy="3840480"/>
        </p:xfrm>
        <a:graphic>
          <a:graphicData uri="http://schemas.openxmlformats.org/drawingml/2006/table">
            <a:tbl>
              <a:tblPr firstRow="1" bandRow="1">
                <a:tableStyleId>{5C22544A-7EE6-4342-B048-85BDC9FD1C3A}</a:tableStyleId>
              </a:tblPr>
              <a:tblGrid>
                <a:gridCol w="4209556">
                  <a:extLst>
                    <a:ext uri="{9D8B030D-6E8A-4147-A177-3AD203B41FA5}">
                      <a16:colId xmlns:a16="http://schemas.microsoft.com/office/drawing/2014/main" val="3584008144"/>
                    </a:ext>
                  </a:extLst>
                </a:gridCol>
                <a:gridCol w="1808416">
                  <a:extLst>
                    <a:ext uri="{9D8B030D-6E8A-4147-A177-3AD203B41FA5}">
                      <a16:colId xmlns:a16="http://schemas.microsoft.com/office/drawing/2014/main" val="2583777858"/>
                    </a:ext>
                  </a:extLst>
                </a:gridCol>
                <a:gridCol w="1619250">
                  <a:extLst>
                    <a:ext uri="{9D8B030D-6E8A-4147-A177-3AD203B41FA5}">
                      <a16:colId xmlns:a16="http://schemas.microsoft.com/office/drawing/2014/main" val="437864964"/>
                    </a:ext>
                  </a:extLst>
                </a:gridCol>
                <a:gridCol w="2028825">
                  <a:extLst>
                    <a:ext uri="{9D8B030D-6E8A-4147-A177-3AD203B41FA5}">
                      <a16:colId xmlns:a16="http://schemas.microsoft.com/office/drawing/2014/main" val="3998113608"/>
                    </a:ext>
                  </a:extLst>
                </a:gridCol>
                <a:gridCol w="2238374">
                  <a:extLst>
                    <a:ext uri="{9D8B030D-6E8A-4147-A177-3AD203B41FA5}">
                      <a16:colId xmlns:a16="http://schemas.microsoft.com/office/drawing/2014/main" val="114764741"/>
                    </a:ext>
                  </a:extLst>
                </a:gridCol>
              </a:tblGrid>
              <a:tr h="585793">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2400" b="1" i="1" dirty="0">
                          <a:solidFill>
                            <a:schemeClr val="bg1"/>
                          </a:solidFill>
                        </a:rPr>
                        <a:t>Risk Management Action Plan </a:t>
                      </a:r>
                      <a:r>
                        <a:rPr lang="en-IE" sz="2000" b="0" i="1" dirty="0">
                          <a:solidFill>
                            <a:schemeClr val="bg1"/>
                          </a:solidFill>
                        </a:rPr>
                        <a:t>(The Higher the Rating the Higher the Risk)</a:t>
                      </a:r>
                    </a:p>
                    <a:p>
                      <a:pPr marL="0" marR="0" lvl="0" indent="0" algn="ctr" defTabSz="914400" rtl="0" eaLnBrk="1" fontAlgn="auto" latinLnBrk="0" hangingPunct="1">
                        <a:lnSpc>
                          <a:spcPct val="100000"/>
                        </a:lnSpc>
                        <a:spcBef>
                          <a:spcPts val="0"/>
                        </a:spcBef>
                        <a:spcAft>
                          <a:spcPts val="0"/>
                        </a:spcAft>
                        <a:buClrTx/>
                        <a:buSzTx/>
                        <a:buFontTx/>
                        <a:buNone/>
                        <a:tabLst/>
                        <a:defRPr/>
                      </a:pPr>
                      <a:r>
                        <a:rPr lang="en-IE" sz="2000" b="0" i="1" dirty="0">
                          <a:solidFill>
                            <a:schemeClr val="bg1"/>
                          </a:solidFill>
                        </a:rPr>
                        <a:t>(The Higher the Consequence the Higher the Priority)</a:t>
                      </a:r>
                      <a:endParaRPr lang="en-IE" sz="2000" b="0" i="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IE"/>
                    </a:p>
                  </a:txBody>
                  <a:tcPr/>
                </a:tc>
                <a:tc hMerge="1">
                  <a:txBody>
                    <a:bodyPr/>
                    <a:lstStyle/>
                    <a:p>
                      <a:endParaRPr lang="en-IE"/>
                    </a:p>
                  </a:txBody>
                  <a:tcPr/>
                </a:tc>
                <a:tc hMerge="1">
                  <a:txBody>
                    <a:bodyPr/>
                    <a:lstStyle/>
                    <a:p>
                      <a:endParaRPr lang="en-IE"/>
                    </a:p>
                  </a:txBody>
                  <a:tcPr/>
                </a:tc>
                <a:extLst>
                  <a:ext uri="{0D108BD9-81ED-4DB2-BD59-A6C34878D82A}">
                    <a16:rowId xmlns:a16="http://schemas.microsoft.com/office/drawing/2014/main" val="923545946"/>
                  </a:ext>
                </a:extLst>
              </a:tr>
              <a:tr h="585793">
                <a:tc>
                  <a:txBody>
                    <a:bodyPr/>
                    <a:lstStyle/>
                    <a:p>
                      <a:pPr algn="ctr"/>
                      <a:r>
                        <a:rPr lang="en-IE" sz="2000" b="0" i="0" kern="1200" dirty="0">
                          <a:solidFill>
                            <a:schemeClr val="bg1"/>
                          </a:solidFill>
                          <a:latin typeface="+mn-lt"/>
                          <a:ea typeface="+mn-ea"/>
                          <a:cs typeface="+mn-cs"/>
                        </a:rPr>
                        <a:t>Risk</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86D6E"/>
                    </a:solidFill>
                  </a:tcPr>
                </a:tc>
                <a:tc>
                  <a:txBody>
                    <a:bodyPr/>
                    <a:lstStyle/>
                    <a:p>
                      <a:pPr marL="0" indent="0" algn="ctr">
                        <a:buFont typeface="Arial" panose="020B0604020202020204" pitchFamily="34" charset="0"/>
                        <a:buNone/>
                      </a:pPr>
                      <a:r>
                        <a:rPr lang="en-IE" sz="2000" b="0" i="0" kern="1200" dirty="0">
                          <a:solidFill>
                            <a:schemeClr val="bg1"/>
                          </a:solidFill>
                          <a:latin typeface="+mn-lt"/>
                          <a:ea typeface="+mn-ea"/>
                          <a:cs typeface="+mn-cs"/>
                        </a:rPr>
                        <a:t>Likelihood of Happening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86D6E"/>
                    </a:solidFill>
                  </a:tcPr>
                </a:tc>
                <a:tc>
                  <a:txBody>
                    <a:bodyPr/>
                    <a:lstStyle/>
                    <a:p>
                      <a:pPr marL="0" indent="0" algn="ctr">
                        <a:buFont typeface="Arial" panose="020B0604020202020204" pitchFamily="34" charset="0"/>
                        <a:buNone/>
                      </a:pPr>
                      <a:r>
                        <a:rPr lang="en-IE" sz="2000" b="0" i="0" kern="1200" dirty="0">
                          <a:solidFill>
                            <a:schemeClr val="bg1"/>
                          </a:solidFill>
                          <a:latin typeface="+mn-lt"/>
                          <a:ea typeface="+mn-ea"/>
                          <a:cs typeface="+mn-cs"/>
                        </a:rPr>
                        <a:t>Consequence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86D6E"/>
                    </a:solidFill>
                  </a:tcPr>
                </a:tc>
                <a:tc>
                  <a:txBody>
                    <a:bodyPr/>
                    <a:lstStyle/>
                    <a:p>
                      <a:pPr marL="0" indent="0" algn="ctr">
                        <a:buFont typeface="Arial" panose="020B0604020202020204" pitchFamily="34" charset="0"/>
                        <a:buNone/>
                      </a:pPr>
                      <a:r>
                        <a:rPr lang="en-IE" sz="2000" b="0" i="0" kern="1200" dirty="0">
                          <a:solidFill>
                            <a:schemeClr val="bg1"/>
                          </a:solidFill>
                          <a:latin typeface="+mn-lt"/>
                          <a:ea typeface="+mn-ea"/>
                          <a:cs typeface="+mn-cs"/>
                        </a:rPr>
                        <a:t>Total Risk Rating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86D6E"/>
                    </a:solidFill>
                  </a:tcPr>
                </a:tc>
                <a:tc>
                  <a:txBody>
                    <a:bodyPr/>
                    <a:lstStyle/>
                    <a:p>
                      <a:pPr marL="0" indent="0" algn="ctr">
                        <a:buFont typeface="Arial" panose="020B0604020202020204" pitchFamily="34" charset="0"/>
                        <a:buNone/>
                      </a:pPr>
                      <a:r>
                        <a:rPr lang="en-IE" sz="2000" b="0" i="0" kern="1200" dirty="0">
                          <a:solidFill>
                            <a:schemeClr val="bg1"/>
                          </a:solidFill>
                          <a:latin typeface="+mn-lt"/>
                          <a:ea typeface="+mn-ea"/>
                          <a:cs typeface="+mn-cs"/>
                        </a:rPr>
                        <a:t>Action/Solution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86D6E"/>
                    </a:solidFill>
                  </a:tcPr>
                </a:tc>
                <a:extLst>
                  <a:ext uri="{0D108BD9-81ED-4DB2-BD59-A6C34878D82A}">
                    <a16:rowId xmlns:a16="http://schemas.microsoft.com/office/drawing/2014/main" val="4236500118"/>
                  </a:ext>
                </a:extLst>
              </a:tr>
              <a:tr h="585793">
                <a:tc>
                  <a:txBody>
                    <a:bodyPr/>
                    <a:lstStyle/>
                    <a:p>
                      <a:r>
                        <a:rPr lang="en-IE" sz="1600" b="1" dirty="0"/>
                        <a:t>Property &amp; Infrastructure Risk due to Damage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600" dirty="0"/>
                        <a:t>Potential injury due to lack of quality infrastructure such as footpaths in the town centre </a:t>
                      </a:r>
                      <a:r>
                        <a:rPr lang="en-IE" sz="1600" b="0" i="1" kern="1200" dirty="0">
                          <a:solidFill>
                            <a:srgbClr val="086D6E"/>
                          </a:solidFill>
                          <a:latin typeface="+mn-lt"/>
                          <a:ea typeface="+mn-ea"/>
                          <a:cs typeface="+mn-cs"/>
                        </a:rPr>
                        <a:t>(e.g., injury claims)</a:t>
                      </a:r>
                      <a:endParaRPr lang="en-IE" sz="16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a:buFont typeface="Arial" panose="020B0604020202020204" pitchFamily="34" charset="0"/>
                        <a:buNone/>
                      </a:pPr>
                      <a:r>
                        <a:rPr lang="en-IE" sz="1600" b="0" i="1" kern="1200" dirty="0">
                          <a:solidFill>
                            <a:srgbClr val="4D4D4D"/>
                          </a:solidFill>
                          <a:latin typeface="+mn-lt"/>
                          <a:ea typeface="+mn-ea"/>
                          <a:cs typeface="+mn-cs"/>
                        </a:rPr>
                        <a:t>Likely/Very High</a:t>
                      </a:r>
                    </a:p>
                    <a:p>
                      <a:pPr marL="0" indent="0" algn="ctr">
                        <a:buFont typeface="Arial" panose="020B0604020202020204" pitchFamily="34" charset="0"/>
                        <a:buNone/>
                      </a:pPr>
                      <a:r>
                        <a:rPr lang="en-IE" sz="1600" b="0" i="1" kern="1200" dirty="0">
                          <a:solidFill>
                            <a:srgbClr val="4D4D4D"/>
                          </a:solidFill>
                          <a:latin typeface="+mn-lt"/>
                          <a:ea typeface="+mn-ea"/>
                          <a:cs typeface="+mn-cs"/>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a:buFont typeface="Arial" panose="020B0604020202020204" pitchFamily="34" charset="0"/>
                        <a:buNone/>
                      </a:pPr>
                      <a:r>
                        <a:rPr lang="en-IE" sz="1600" b="0" i="1" kern="1200" dirty="0">
                          <a:solidFill>
                            <a:srgbClr val="4D4D4D"/>
                          </a:solidFill>
                          <a:latin typeface="+mn-lt"/>
                          <a:ea typeface="+mn-ea"/>
                          <a:cs typeface="+mn-cs"/>
                        </a:rPr>
                        <a:t>Medium </a:t>
                      </a:r>
                    </a:p>
                    <a:p>
                      <a:pPr marL="0" indent="0" algn="ctr">
                        <a:buFont typeface="Arial" panose="020B0604020202020204" pitchFamily="34" charset="0"/>
                        <a:buNone/>
                      </a:pPr>
                      <a:r>
                        <a:rPr lang="en-IE" sz="1600" b="0" i="1" kern="1200" dirty="0">
                          <a:solidFill>
                            <a:srgbClr val="4D4D4D"/>
                          </a:solidFill>
                          <a:latin typeface="+mn-lt"/>
                          <a:ea typeface="+mn-ea"/>
                          <a:cs typeface="+mn-cs"/>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a:buFont typeface="Arial" panose="020B0604020202020204" pitchFamily="34" charset="0"/>
                        <a:buNone/>
                      </a:pPr>
                      <a:r>
                        <a:rPr lang="en-IE" sz="1600" b="0" i="1" kern="1200" dirty="0">
                          <a:solidFill>
                            <a:srgbClr val="4D4D4D"/>
                          </a:solidFill>
                          <a:latin typeface="+mn-lt"/>
                          <a:ea typeface="+mn-ea"/>
                          <a:cs typeface="+mn-cs"/>
                        </a:rPr>
                        <a:t>Likely/Medium Priority</a:t>
                      </a:r>
                    </a:p>
                    <a:p>
                      <a:pPr marL="0" indent="0" algn="ctr">
                        <a:buFont typeface="Arial" panose="020B0604020202020204" pitchFamily="34" charset="0"/>
                        <a:buNone/>
                      </a:pPr>
                      <a:r>
                        <a:rPr lang="en-IE" sz="1600" b="0" i="1" kern="1200" dirty="0">
                          <a:solidFill>
                            <a:srgbClr val="4D4D4D"/>
                          </a:solidFill>
                          <a:latin typeface="+mn-lt"/>
                          <a:ea typeface="+mn-ea"/>
                          <a:cs typeface="+mn-cs"/>
                        </a:rPr>
                        <a:t>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Arial" panose="020B0604020202020204" pitchFamily="34" charset="0"/>
                        <a:buNone/>
                      </a:pPr>
                      <a:r>
                        <a:rPr lang="en-IE" sz="1600" b="0" i="1" kern="1200" dirty="0">
                          <a:solidFill>
                            <a:srgbClr val="4D4D4D"/>
                          </a:solidFill>
                          <a:latin typeface="+mn-lt"/>
                          <a:ea typeface="+mn-ea"/>
                          <a:cs typeface="+mn-cs"/>
                        </a:rPr>
                        <a:t>Fix footpaths in the town centre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en-IE" sz="1600" b="1" kern="1200" dirty="0">
                          <a:solidFill>
                            <a:srgbClr val="086D6E"/>
                          </a:solidFill>
                          <a:latin typeface="+mn-lt"/>
                          <a:ea typeface="+mn-ea"/>
                          <a:cs typeface="+mn-cs"/>
                        </a:rPr>
                        <a:t>Environmental Pollution Risk</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600" b="0" kern="1200" dirty="0">
                          <a:solidFill>
                            <a:srgbClr val="086D6E"/>
                          </a:solidFill>
                          <a:latin typeface="+mn-lt"/>
                          <a:ea typeface="+mn-ea"/>
                          <a:cs typeface="+mn-cs"/>
                        </a:rPr>
                        <a:t>Potential risk due to polluted water </a:t>
                      </a:r>
                      <a:r>
                        <a:rPr lang="en-IE" sz="1600" b="0" i="1" kern="1200" dirty="0">
                          <a:solidFill>
                            <a:srgbClr val="086D6E"/>
                          </a:solidFill>
                          <a:latin typeface="+mn-lt"/>
                          <a:ea typeface="+mn-ea"/>
                          <a:cs typeface="+mn-cs"/>
                        </a:rPr>
                        <a:t>(e.g., sickness due to polluted drinking water)</a:t>
                      </a:r>
                      <a:endParaRPr lang="en-IE" sz="1600" b="0" kern="120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a:buFont typeface="Arial" panose="020B0604020202020204" pitchFamily="34" charset="0"/>
                        <a:buNone/>
                      </a:pPr>
                      <a:r>
                        <a:rPr lang="en-IE" sz="1600" b="0" i="1" kern="1200" dirty="0">
                          <a:solidFill>
                            <a:srgbClr val="4D4D4D"/>
                          </a:solidFill>
                          <a:latin typeface="+mn-lt"/>
                          <a:ea typeface="+mn-ea"/>
                          <a:cs typeface="+mn-cs"/>
                        </a:rPr>
                        <a:t>Possible/High</a:t>
                      </a:r>
                    </a:p>
                    <a:p>
                      <a:pPr marL="0" indent="0" algn="ctr">
                        <a:buFont typeface="Arial" panose="020B0604020202020204" pitchFamily="34" charset="0"/>
                        <a:buNone/>
                      </a:pPr>
                      <a:r>
                        <a:rPr lang="en-IE" sz="1600" b="0" i="1" kern="1200" dirty="0">
                          <a:solidFill>
                            <a:srgbClr val="4D4D4D"/>
                          </a:solidFill>
                          <a:latin typeface="+mn-lt"/>
                          <a:ea typeface="+mn-ea"/>
                          <a:cs typeface="+mn-cs"/>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a:buFont typeface="Arial" panose="020B0604020202020204" pitchFamily="34" charset="0"/>
                        <a:buNone/>
                      </a:pPr>
                      <a:r>
                        <a:rPr lang="en-IE" sz="1600" b="0" i="1" kern="1200" dirty="0">
                          <a:solidFill>
                            <a:srgbClr val="4D4D4D"/>
                          </a:solidFill>
                          <a:latin typeface="+mn-lt"/>
                          <a:ea typeface="+mn-ea"/>
                          <a:cs typeface="+mn-cs"/>
                        </a:rPr>
                        <a:t>High Priority </a:t>
                      </a:r>
                    </a:p>
                    <a:p>
                      <a:pPr marL="0" indent="0" algn="ctr">
                        <a:buFont typeface="Arial" panose="020B0604020202020204" pitchFamily="34" charset="0"/>
                        <a:buNone/>
                      </a:pPr>
                      <a:r>
                        <a:rPr lang="en-IE" sz="1600" b="0" i="1" kern="1200" dirty="0">
                          <a:solidFill>
                            <a:srgbClr val="4D4D4D"/>
                          </a:solidFill>
                          <a:latin typeface="+mn-lt"/>
                          <a:ea typeface="+mn-ea"/>
                          <a:cs typeface="+mn-cs"/>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lgn="ctr">
                        <a:buFont typeface="Arial" panose="020B0604020202020204" pitchFamily="34" charset="0"/>
                        <a:buNone/>
                      </a:pPr>
                      <a:r>
                        <a:rPr lang="en-IE" sz="1600" b="0" i="1" kern="1200" dirty="0">
                          <a:solidFill>
                            <a:srgbClr val="4D4D4D"/>
                          </a:solidFill>
                          <a:latin typeface="+mn-lt"/>
                          <a:ea typeface="+mn-ea"/>
                          <a:cs typeface="+mn-cs"/>
                        </a:rPr>
                        <a:t>Possible/High Priority</a:t>
                      </a:r>
                    </a:p>
                    <a:p>
                      <a:pPr marL="0" indent="0" algn="ctr">
                        <a:buFont typeface="Arial" panose="020B0604020202020204" pitchFamily="34" charset="0"/>
                        <a:buNone/>
                      </a:pPr>
                      <a:r>
                        <a:rPr lang="en-IE" sz="1600" b="0" i="1" kern="1200" dirty="0">
                          <a:solidFill>
                            <a:srgbClr val="4D4D4D"/>
                          </a:solidFill>
                          <a:latin typeface="+mn-lt"/>
                          <a:ea typeface="+mn-ea"/>
                          <a:cs typeface="+mn-cs"/>
                        </a:rPr>
                        <a:t>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indent="0">
                        <a:buFont typeface="Arial" panose="020B0604020202020204" pitchFamily="34" charset="0"/>
                        <a:buNone/>
                      </a:pPr>
                      <a:r>
                        <a:rPr lang="en-IE" sz="1600" b="0" i="1" kern="1200" dirty="0">
                          <a:solidFill>
                            <a:srgbClr val="4D4D4D"/>
                          </a:solidFill>
                          <a:latin typeface="+mn-lt"/>
                          <a:ea typeface="+mn-ea"/>
                          <a:cs typeface="+mn-cs"/>
                        </a:rPr>
                        <a:t>Provide essential drinking water filtration systems and implement pollution regulations and controls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12664559"/>
                  </a:ext>
                </a:extLst>
              </a:tr>
            </a:tbl>
          </a:graphicData>
        </a:graphic>
      </p:graphicFrame>
      <p:pic>
        <p:nvPicPr>
          <p:cNvPr id="5" name="Picture 4">
            <a:extLst>
              <a:ext uri="{FF2B5EF4-FFF2-40B4-BE49-F238E27FC236}">
                <a16:creationId xmlns:a16="http://schemas.microsoft.com/office/drawing/2014/main" id="{7B13A886-55C9-CFAD-FA1A-C91ABE39492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810220" y="3894954"/>
            <a:ext cx="2537384" cy="2819321"/>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a:extLst>
              <a:ext uri="{FF2B5EF4-FFF2-40B4-BE49-F238E27FC236}">
                <a16:creationId xmlns:a16="http://schemas.microsoft.com/office/drawing/2014/main" id="{2DB1D401-77A5-5F61-4CCE-DC85F68F691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48368" y="3929043"/>
            <a:ext cx="2086032" cy="2751142"/>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19915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4015668980"/>
              </p:ext>
            </p:extLst>
          </p:nvPr>
        </p:nvGraphicFramePr>
        <p:xfrm>
          <a:off x="409575" y="547208"/>
          <a:ext cx="11542473" cy="4923511"/>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584008144"/>
                    </a:ext>
                  </a:extLst>
                </a:gridCol>
                <a:gridCol w="3590925">
                  <a:extLst>
                    <a:ext uri="{9D8B030D-6E8A-4147-A177-3AD203B41FA5}">
                      <a16:colId xmlns:a16="http://schemas.microsoft.com/office/drawing/2014/main" val="932202646"/>
                    </a:ext>
                  </a:extLst>
                </a:gridCol>
                <a:gridCol w="4093923">
                  <a:extLst>
                    <a:ext uri="{9D8B030D-6E8A-4147-A177-3AD203B41FA5}">
                      <a16:colId xmlns:a16="http://schemas.microsoft.com/office/drawing/2014/main" val="4048809784"/>
                    </a:ext>
                  </a:extLst>
                </a:gridCol>
              </a:tblGrid>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dirty="0"/>
                        <a:t>Crisis Management Roles and Responsibilities</a:t>
                      </a: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b="0" dirty="0"/>
                        <a:t>(</a:t>
                      </a:r>
                      <a:r>
                        <a:rPr lang="en-GB" sz="2400" dirty="0"/>
                        <a:t>Potential Risk / Hazard)</a:t>
                      </a: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IE"/>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888113769"/>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dirty="0"/>
                        <a:t>Action Area (Solutions)</a:t>
                      </a: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b="0" dirty="0"/>
                        <a:t>Roles/Tasks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dirty="0"/>
                        <a:t>Responsiblitiy</a:t>
                      </a: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33298261"/>
                  </a:ext>
                </a:extLst>
              </a:tr>
              <a:tr h="585793">
                <a:tc>
                  <a:txBody>
                    <a:bodyPr/>
                    <a:lstStyle/>
                    <a:p>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762398746"/>
                  </a:ext>
                </a:extLst>
              </a:tr>
              <a:tr h="585793">
                <a:tc>
                  <a:txBody>
                    <a:bodyPr/>
                    <a:lstStyle/>
                    <a:p>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034702012"/>
                  </a:ext>
                </a:extLst>
              </a:tr>
              <a:tr h="585793">
                <a:tc>
                  <a:txBody>
                    <a:bodyPr/>
                    <a:lstStyle/>
                    <a:p>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89381390"/>
                  </a:ext>
                </a:extLst>
              </a:tr>
              <a:tr h="585793">
                <a:tc>
                  <a:txBody>
                    <a:bodyPr/>
                    <a:lstStyle/>
                    <a:p>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IE"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35250848"/>
                  </a:ext>
                </a:extLst>
              </a:tr>
            </a:tbl>
          </a:graphicData>
        </a:graphic>
      </p:graphicFrame>
    </p:spTree>
    <p:extLst>
      <p:ext uri="{BB962C8B-B14F-4D97-AF65-F5344CB8AC3E}">
        <p14:creationId xmlns:p14="http://schemas.microsoft.com/office/powerpoint/2010/main" val="32017522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002116-71F3-8D0A-07F1-45F79BD3E929}"/>
              </a:ext>
            </a:extLst>
          </p:cNvPr>
          <p:cNvSpPr>
            <a:spLocks noGrp="1"/>
          </p:cNvSpPr>
          <p:nvPr>
            <p:ph type="body" sz="quarter" idx="18"/>
          </p:nvPr>
        </p:nvSpPr>
        <p:spPr>
          <a:xfrm>
            <a:off x="360829" y="724434"/>
            <a:ext cx="11470341" cy="5963312"/>
          </a:xfrm>
          <a:solidFill>
            <a:schemeClr val="bg1"/>
          </a:solidFill>
        </p:spPr>
        <p:txBody>
          <a:bodyPr anchor="ctr">
            <a:noAutofit/>
          </a:bodyPr>
          <a:lstStyle/>
          <a:p>
            <a:pPr marL="0" indent="0">
              <a:lnSpc>
                <a:spcPct val="100000"/>
              </a:lnSpc>
              <a:spcBef>
                <a:spcPts val="0"/>
              </a:spcBef>
            </a:pPr>
            <a:r>
              <a:rPr lang="en-GB" b="0" i="0" dirty="0">
                <a:solidFill>
                  <a:srgbClr val="535353"/>
                </a:solidFill>
                <a:effectLst/>
              </a:rPr>
              <a:t>Managing risk is a crucial factor for regional tourism operators, as they must ensure the safety of their customers, who may participate in high-risk activities. In addition to extensive liability insurance cover, many European tour operators comply with international adventure tourism standards to provide their travellers with reassurance. For example, in Adventure Tourism the most common standards on the market are the International Organisation for Standardisation’s (ISO) international standard for adventure management, </a:t>
            </a:r>
            <a:r>
              <a:rPr lang="en-GB" b="0" i="0" u="none" strike="noStrike" dirty="0">
                <a:solidFill>
                  <a:srgbClr val="01689B"/>
                </a:solidFill>
                <a:effectLst/>
                <a:hlinkClick r:id="rId2"/>
              </a:rPr>
              <a:t>ISO 21101:2014</a:t>
            </a:r>
            <a:endParaRPr lang="en-GB" b="0" i="0" u="none" strike="noStrike" dirty="0">
              <a:solidFill>
                <a:srgbClr val="01689B"/>
              </a:solidFill>
              <a:effectLst/>
            </a:endParaRPr>
          </a:p>
          <a:p>
            <a:pPr marL="0" indent="0">
              <a:lnSpc>
                <a:spcPct val="100000"/>
              </a:lnSpc>
              <a:spcBef>
                <a:spcPts val="0"/>
              </a:spcBef>
            </a:pPr>
            <a:endParaRPr lang="en-GB" u="none" strike="noStrike" dirty="0">
              <a:solidFill>
                <a:srgbClr val="535353"/>
              </a:solidFill>
            </a:endParaRPr>
          </a:p>
          <a:p>
            <a:pPr marL="0" indent="0">
              <a:lnSpc>
                <a:spcPct val="100000"/>
              </a:lnSpc>
              <a:spcBef>
                <a:spcPts val="0"/>
              </a:spcBef>
            </a:pPr>
            <a:r>
              <a:rPr lang="en-GB" b="0" i="0" dirty="0">
                <a:solidFill>
                  <a:srgbClr val="535353"/>
                </a:solidFill>
                <a:effectLst/>
              </a:rPr>
              <a:t>There are a number of accepted strategies a region can adopt to manage risk:</a:t>
            </a:r>
          </a:p>
          <a:p>
            <a:pPr marL="0" indent="0">
              <a:lnSpc>
                <a:spcPct val="100000"/>
              </a:lnSpc>
              <a:spcBef>
                <a:spcPts val="0"/>
              </a:spcBef>
            </a:pPr>
            <a:endParaRPr lang="en-GB" b="0" i="0" dirty="0">
              <a:solidFill>
                <a:srgbClr val="535353"/>
              </a:solidFill>
              <a:effectLst/>
            </a:endParaRPr>
          </a:p>
          <a:p>
            <a:pPr marL="342900" indent="-342900" algn="l">
              <a:lnSpc>
                <a:spcPct val="100000"/>
              </a:lnSpc>
              <a:spcBef>
                <a:spcPts val="0"/>
              </a:spcBef>
              <a:buFont typeface="Arial" panose="020B0604020202020204" pitchFamily="34" charset="0"/>
              <a:buChar char="•"/>
            </a:pPr>
            <a:r>
              <a:rPr lang="en-GB" b="1" i="0" dirty="0">
                <a:solidFill>
                  <a:srgbClr val="7A547C"/>
                </a:solidFill>
                <a:effectLst/>
              </a:rPr>
              <a:t>Avoid the risk </a:t>
            </a:r>
            <a:r>
              <a:rPr lang="en-GB" b="1" i="0" dirty="0">
                <a:solidFill>
                  <a:srgbClr val="535353"/>
                </a:solidFill>
                <a:effectLst/>
              </a:rPr>
              <a:t>–</a:t>
            </a:r>
            <a:r>
              <a:rPr lang="en-GB" b="0" i="0" dirty="0">
                <a:solidFill>
                  <a:srgbClr val="535353"/>
                </a:solidFill>
                <a:effectLst/>
              </a:rPr>
              <a:t> which involves not proceeding with an activity likely to be risky. For instance, if tour operators in an area are prone to flooding or landslides at a particular time of year, the businesses could be automatically discontinued during this time or could be relocated.</a:t>
            </a:r>
            <a:endParaRPr lang="en-IE" dirty="0"/>
          </a:p>
        </p:txBody>
      </p:sp>
      <p:sp>
        <p:nvSpPr>
          <p:cNvPr id="3" name="Text Placeholder 2">
            <a:extLst>
              <a:ext uri="{FF2B5EF4-FFF2-40B4-BE49-F238E27FC236}">
                <a16:creationId xmlns:a16="http://schemas.microsoft.com/office/drawing/2014/main" id="{823123B9-9C3E-3E47-0B31-ECC4BF33A3ED}"/>
              </a:ext>
            </a:extLst>
          </p:cNvPr>
          <p:cNvSpPr>
            <a:spLocks noGrp="1"/>
          </p:cNvSpPr>
          <p:nvPr>
            <p:ph type="body" sz="quarter" idx="16"/>
          </p:nvPr>
        </p:nvSpPr>
        <p:spPr>
          <a:xfrm>
            <a:off x="0" y="152400"/>
            <a:ext cx="12191999" cy="582221"/>
          </a:xfrm>
          <a:solidFill>
            <a:srgbClr val="F27954"/>
          </a:solidFill>
        </p:spPr>
        <p:txBody>
          <a:bodyPr anchor="ctr">
            <a:normAutofit/>
          </a:bodyPr>
          <a:lstStyle/>
          <a:p>
            <a:pPr algn="ctr"/>
            <a:r>
              <a:rPr lang="en-IE" sz="2800" i="0" dirty="0">
                <a:solidFill>
                  <a:schemeClr val="bg1"/>
                </a:solidFill>
                <a:effectLst/>
              </a:rPr>
              <a:t>Treating Risks Identified in the Crisis Matrix and Action Plan</a:t>
            </a:r>
            <a:endParaRPr lang="en-IE" sz="2800" dirty="0">
              <a:solidFill>
                <a:schemeClr val="bg1"/>
              </a:solidFill>
            </a:endParaRPr>
          </a:p>
        </p:txBody>
      </p:sp>
    </p:spTree>
    <p:extLst>
      <p:ext uri="{BB962C8B-B14F-4D97-AF65-F5344CB8AC3E}">
        <p14:creationId xmlns:p14="http://schemas.microsoft.com/office/powerpoint/2010/main" val="38651517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002116-71F3-8D0A-07F1-45F79BD3E929}"/>
              </a:ext>
            </a:extLst>
          </p:cNvPr>
          <p:cNvSpPr>
            <a:spLocks noGrp="1"/>
          </p:cNvSpPr>
          <p:nvPr>
            <p:ph type="body" sz="quarter" idx="18"/>
          </p:nvPr>
        </p:nvSpPr>
        <p:spPr>
          <a:xfrm>
            <a:off x="360829" y="724434"/>
            <a:ext cx="11470341" cy="5963312"/>
          </a:xfrm>
          <a:solidFill>
            <a:schemeClr val="bg1"/>
          </a:solidFill>
        </p:spPr>
        <p:txBody>
          <a:bodyPr>
            <a:noAutofit/>
          </a:bodyPr>
          <a:lstStyle/>
          <a:p>
            <a:pPr marL="342900" indent="-342900" algn="l">
              <a:lnSpc>
                <a:spcPct val="100000"/>
              </a:lnSpc>
              <a:spcBef>
                <a:spcPts val="0"/>
              </a:spcBef>
              <a:buFont typeface="Arial" panose="020B0604020202020204" pitchFamily="34" charset="0"/>
              <a:buChar char="•"/>
            </a:pPr>
            <a:endParaRPr lang="en-GB" b="1" i="0" dirty="0">
              <a:solidFill>
                <a:srgbClr val="7A547C"/>
              </a:solidFill>
              <a:effectLst/>
            </a:endParaRPr>
          </a:p>
          <a:p>
            <a:pPr marL="342900" indent="-342900">
              <a:lnSpc>
                <a:spcPct val="100000"/>
              </a:lnSpc>
              <a:spcBef>
                <a:spcPts val="0"/>
              </a:spcBef>
              <a:buFont typeface="Arial" panose="020B0604020202020204" pitchFamily="34" charset="0"/>
              <a:buChar char="•"/>
            </a:pPr>
            <a:r>
              <a:rPr lang="en-GB" b="1" i="0" dirty="0">
                <a:solidFill>
                  <a:srgbClr val="7A547C"/>
                </a:solidFill>
                <a:effectLst/>
              </a:rPr>
              <a:t>Reduce the risk </a:t>
            </a:r>
            <a:r>
              <a:rPr lang="en-GB" b="1" i="0" dirty="0">
                <a:solidFill>
                  <a:srgbClr val="535353"/>
                </a:solidFill>
                <a:effectLst/>
              </a:rPr>
              <a:t>–</a:t>
            </a:r>
            <a:r>
              <a:rPr lang="en-GB" b="0" i="0" dirty="0">
                <a:solidFill>
                  <a:srgbClr val="535353"/>
                </a:solidFill>
                <a:effectLst/>
              </a:rPr>
              <a:t> if a risk cannot be eliminated completely, steps should be taken to reduce the risk by implementing initiatives such as suitable safety standards, providing suitable equipment, ensuring buildings are constructed to withstand earthquakes, and implementing adequate health and safety procedures.</a:t>
            </a:r>
          </a:p>
          <a:p>
            <a:pPr marL="342900" indent="-342900" algn="l">
              <a:lnSpc>
                <a:spcPct val="100000"/>
              </a:lnSpc>
              <a:spcBef>
                <a:spcPts val="0"/>
              </a:spcBef>
              <a:buFont typeface="Arial" panose="020B0604020202020204" pitchFamily="34" charset="0"/>
              <a:buChar char="•"/>
            </a:pPr>
            <a:endParaRPr lang="en-GB" b="1" dirty="0">
              <a:solidFill>
                <a:srgbClr val="7A547C"/>
              </a:solidFill>
            </a:endParaRPr>
          </a:p>
          <a:p>
            <a:pPr marL="342900" indent="-342900" algn="l">
              <a:lnSpc>
                <a:spcPct val="100000"/>
              </a:lnSpc>
              <a:spcBef>
                <a:spcPts val="0"/>
              </a:spcBef>
              <a:buFont typeface="Arial" panose="020B0604020202020204" pitchFamily="34" charset="0"/>
              <a:buChar char="•"/>
            </a:pPr>
            <a:r>
              <a:rPr lang="en-GB" b="1" i="0" dirty="0">
                <a:solidFill>
                  <a:srgbClr val="7A547C"/>
                </a:solidFill>
                <a:effectLst/>
              </a:rPr>
              <a:t>Transfer the risk </a:t>
            </a:r>
            <a:r>
              <a:rPr lang="en-GB" b="1" i="0" dirty="0">
                <a:solidFill>
                  <a:srgbClr val="535353"/>
                </a:solidFill>
                <a:effectLst/>
              </a:rPr>
              <a:t>–</a:t>
            </a:r>
            <a:r>
              <a:rPr lang="en-GB" b="0" i="0" dirty="0">
                <a:solidFill>
                  <a:srgbClr val="535353"/>
                </a:solidFill>
                <a:effectLst/>
              </a:rPr>
              <a:t> usually to a third party such as an insurance company. At the very minimum, a business should have public liability and professional liability coverage. European tour operators generally require their suppliers to have adequate liability insurance in place before they will do business with another region, business or operation. </a:t>
            </a:r>
          </a:p>
          <a:p>
            <a:pPr marL="342900" indent="-342900" algn="l">
              <a:lnSpc>
                <a:spcPct val="100000"/>
              </a:lnSpc>
              <a:spcBef>
                <a:spcPts val="0"/>
              </a:spcBef>
              <a:buFont typeface="Arial" panose="020B0604020202020204" pitchFamily="34" charset="0"/>
              <a:buChar char="•"/>
            </a:pPr>
            <a:endParaRPr lang="en-GB" b="0" i="0" dirty="0">
              <a:solidFill>
                <a:srgbClr val="535353"/>
              </a:solidFill>
              <a:effectLst/>
            </a:endParaRPr>
          </a:p>
          <a:p>
            <a:pPr marL="342900" indent="-342900" algn="l">
              <a:lnSpc>
                <a:spcPct val="100000"/>
              </a:lnSpc>
              <a:spcBef>
                <a:spcPts val="0"/>
              </a:spcBef>
              <a:buFont typeface="Arial" panose="020B0604020202020204" pitchFamily="34" charset="0"/>
              <a:buChar char="•"/>
            </a:pPr>
            <a:r>
              <a:rPr lang="en-GB" b="1" i="0" dirty="0">
                <a:solidFill>
                  <a:srgbClr val="7A547C"/>
                </a:solidFill>
                <a:effectLst/>
              </a:rPr>
              <a:t>Retain the risk </a:t>
            </a:r>
            <a:r>
              <a:rPr lang="en-GB" b="1" i="0" dirty="0">
                <a:solidFill>
                  <a:srgbClr val="535353"/>
                </a:solidFill>
                <a:effectLst/>
              </a:rPr>
              <a:t>–</a:t>
            </a:r>
            <a:r>
              <a:rPr lang="en-GB" b="0" i="0" dirty="0">
                <a:solidFill>
                  <a:srgbClr val="535353"/>
                </a:solidFill>
                <a:effectLst/>
              </a:rPr>
              <a:t> this typically refers to accepting that minor risks do happen infrequently in the course of business and being able to manage them in the most appropriate way.</a:t>
            </a:r>
          </a:p>
          <a:p>
            <a:pPr marL="342900" indent="-342900" algn="l">
              <a:lnSpc>
                <a:spcPct val="100000"/>
              </a:lnSpc>
              <a:spcBef>
                <a:spcPts val="0"/>
              </a:spcBef>
              <a:buFont typeface="Arial" panose="020B0604020202020204" pitchFamily="34" charset="0"/>
              <a:buChar char="•"/>
            </a:pPr>
            <a:endParaRPr lang="en-GB" b="0" i="0" dirty="0">
              <a:solidFill>
                <a:srgbClr val="535353"/>
              </a:solidFill>
              <a:effectLst/>
            </a:endParaRPr>
          </a:p>
          <a:p>
            <a:pPr marL="0" indent="0">
              <a:lnSpc>
                <a:spcPct val="100000"/>
              </a:lnSpc>
              <a:spcBef>
                <a:spcPts val="0"/>
              </a:spcBef>
            </a:pPr>
            <a:endParaRPr lang="en-IE" dirty="0"/>
          </a:p>
        </p:txBody>
      </p:sp>
      <p:sp>
        <p:nvSpPr>
          <p:cNvPr id="3" name="Text Placeholder 2">
            <a:extLst>
              <a:ext uri="{FF2B5EF4-FFF2-40B4-BE49-F238E27FC236}">
                <a16:creationId xmlns:a16="http://schemas.microsoft.com/office/drawing/2014/main" id="{823123B9-9C3E-3E47-0B31-ECC4BF33A3ED}"/>
              </a:ext>
            </a:extLst>
          </p:cNvPr>
          <p:cNvSpPr>
            <a:spLocks noGrp="1"/>
          </p:cNvSpPr>
          <p:nvPr>
            <p:ph type="body" sz="quarter" idx="16"/>
          </p:nvPr>
        </p:nvSpPr>
        <p:spPr>
          <a:xfrm>
            <a:off x="0" y="152400"/>
            <a:ext cx="12191999" cy="582221"/>
          </a:xfrm>
          <a:solidFill>
            <a:srgbClr val="F27954"/>
          </a:solidFill>
        </p:spPr>
        <p:txBody>
          <a:bodyPr anchor="ctr">
            <a:normAutofit/>
          </a:bodyPr>
          <a:lstStyle/>
          <a:p>
            <a:pPr algn="ctr"/>
            <a:r>
              <a:rPr lang="en-IE" sz="2800" i="0" dirty="0">
                <a:solidFill>
                  <a:schemeClr val="bg1"/>
                </a:solidFill>
                <a:effectLst/>
              </a:rPr>
              <a:t>Treating Risks Identified in the Crisis Matrix and Action Plan</a:t>
            </a:r>
            <a:endParaRPr lang="en-IE" sz="2800" dirty="0">
              <a:solidFill>
                <a:schemeClr val="bg1"/>
              </a:solidFill>
            </a:endParaRPr>
          </a:p>
        </p:txBody>
      </p:sp>
    </p:spTree>
    <p:extLst>
      <p:ext uri="{BB962C8B-B14F-4D97-AF65-F5344CB8AC3E}">
        <p14:creationId xmlns:p14="http://schemas.microsoft.com/office/powerpoint/2010/main" val="10690759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group of people riding bikes on a dirt road&#10;&#10;Description automatically generated with medium confidence">
            <a:extLst>
              <a:ext uri="{FF2B5EF4-FFF2-40B4-BE49-F238E27FC236}">
                <a16:creationId xmlns:a16="http://schemas.microsoft.com/office/drawing/2014/main" id="{3A69C743-4831-00E4-3B42-859DB2ECB5A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86" b="4486"/>
          <a:stretch>
            <a:fillRect/>
          </a:stretch>
        </p:blipFill>
        <p:spPr/>
      </p:pic>
      <p:sp>
        <p:nvSpPr>
          <p:cNvPr id="7" name="Text Placeholder 6">
            <a:extLst>
              <a:ext uri="{FF2B5EF4-FFF2-40B4-BE49-F238E27FC236}">
                <a16:creationId xmlns:a16="http://schemas.microsoft.com/office/drawing/2014/main" id="{125ECC98-1264-045E-C7B9-874510BB42DB}"/>
              </a:ext>
            </a:extLst>
          </p:cNvPr>
          <p:cNvSpPr>
            <a:spLocks noGrp="1"/>
          </p:cNvSpPr>
          <p:nvPr>
            <p:ph type="body" sz="quarter" idx="18"/>
          </p:nvPr>
        </p:nvSpPr>
        <p:spPr>
          <a:xfrm>
            <a:off x="1362076" y="1307712"/>
            <a:ext cx="5457824" cy="5537394"/>
          </a:xfrm>
        </p:spPr>
        <p:txBody>
          <a:bodyPr>
            <a:normAutofit/>
          </a:bodyPr>
          <a:lstStyle/>
          <a:p>
            <a:pPr marL="0" indent="0">
              <a:lnSpc>
                <a:spcPct val="100000"/>
              </a:lnSpc>
              <a:spcBef>
                <a:spcPts val="0"/>
              </a:spcBef>
            </a:pPr>
            <a:r>
              <a:rPr lang="en-IE" sz="2200" dirty="0"/>
              <a:t>Coming up with Risk Assessment Solutions and Actions is a critical part of this assessment. Identifying and implementing specific solutions and actions will improve the region’s resilience and improve how it handles an inevitable crisis. </a:t>
            </a:r>
          </a:p>
          <a:p>
            <a:pPr marL="0" indent="0">
              <a:lnSpc>
                <a:spcPct val="100000"/>
              </a:lnSpc>
              <a:spcBef>
                <a:spcPts val="0"/>
              </a:spcBef>
            </a:pPr>
            <a:endParaRPr lang="en-IE" sz="2200" dirty="0"/>
          </a:p>
          <a:p>
            <a:pPr marL="0" indent="0">
              <a:lnSpc>
                <a:spcPct val="100000"/>
              </a:lnSpc>
              <a:spcBef>
                <a:spcPts val="0"/>
              </a:spcBef>
            </a:pPr>
            <a:r>
              <a:rPr lang="en-IE" sz="2200" dirty="0"/>
              <a:t>The next section demonstrates how regions can mitigate, respond and manage crises in the context of three typical tourism activities that come with their own often regular and high risk: </a:t>
            </a:r>
          </a:p>
          <a:p>
            <a:pPr marL="457200" indent="-457200">
              <a:lnSpc>
                <a:spcPct val="100000"/>
              </a:lnSpc>
              <a:spcBef>
                <a:spcPts val="0"/>
              </a:spcBef>
              <a:buFont typeface="+mj-lt"/>
              <a:buAutoNum type="arabicPeriod"/>
            </a:pPr>
            <a:r>
              <a:rPr lang="en-IE" sz="2200" dirty="0"/>
              <a:t>Kayaking and canoeing</a:t>
            </a:r>
          </a:p>
          <a:p>
            <a:pPr marL="457200" indent="-457200">
              <a:lnSpc>
                <a:spcPct val="100000"/>
              </a:lnSpc>
              <a:spcBef>
                <a:spcPts val="0"/>
              </a:spcBef>
              <a:buFont typeface="+mj-lt"/>
              <a:buAutoNum type="arabicPeriod"/>
            </a:pPr>
            <a:r>
              <a:rPr lang="en-IE" sz="2200" dirty="0"/>
              <a:t>Mountaineering</a:t>
            </a:r>
          </a:p>
          <a:p>
            <a:pPr marL="457200" indent="-457200">
              <a:lnSpc>
                <a:spcPct val="100000"/>
              </a:lnSpc>
              <a:spcBef>
                <a:spcPts val="0"/>
              </a:spcBef>
              <a:buFont typeface="+mj-lt"/>
              <a:buAutoNum type="arabicPeriod"/>
            </a:pPr>
            <a:r>
              <a:rPr lang="en-IE" sz="2200" dirty="0"/>
              <a:t>Attractions and events</a:t>
            </a:r>
          </a:p>
        </p:txBody>
      </p:sp>
      <p:sp>
        <p:nvSpPr>
          <p:cNvPr id="6" name="Text Placeholder 5">
            <a:extLst>
              <a:ext uri="{FF2B5EF4-FFF2-40B4-BE49-F238E27FC236}">
                <a16:creationId xmlns:a16="http://schemas.microsoft.com/office/drawing/2014/main" id="{387EB8DA-9374-FB50-4DA7-86C3ADCCEC96}"/>
              </a:ext>
            </a:extLst>
          </p:cNvPr>
          <p:cNvSpPr>
            <a:spLocks noGrp="1"/>
          </p:cNvSpPr>
          <p:nvPr>
            <p:ph type="body" sz="quarter" idx="16"/>
          </p:nvPr>
        </p:nvSpPr>
        <p:spPr>
          <a:xfrm>
            <a:off x="1051811" y="171450"/>
            <a:ext cx="6168139" cy="949131"/>
          </a:xfrm>
        </p:spPr>
        <p:txBody>
          <a:bodyPr>
            <a:normAutofit fontScale="70000" lnSpcReduction="20000"/>
          </a:bodyPr>
          <a:lstStyle/>
          <a:p>
            <a:pPr algn="ctr">
              <a:lnSpc>
                <a:spcPct val="120000"/>
              </a:lnSpc>
              <a:spcBef>
                <a:spcPts val="0"/>
              </a:spcBef>
            </a:pPr>
            <a:r>
              <a:rPr lang="en-IE" b="1" dirty="0"/>
              <a:t>Sample Risk Assessment Actions and Solutions in the Context of Tourism Activities</a:t>
            </a:r>
          </a:p>
        </p:txBody>
      </p:sp>
    </p:spTree>
    <p:extLst>
      <p:ext uri="{BB962C8B-B14F-4D97-AF65-F5344CB8AC3E}">
        <p14:creationId xmlns:p14="http://schemas.microsoft.com/office/powerpoint/2010/main" val="38308709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B1013D4-2DC7-0814-0C77-B47F0F8D0D49}"/>
              </a:ext>
            </a:extLst>
          </p:cNvPr>
          <p:cNvSpPr>
            <a:spLocks noGrp="1"/>
          </p:cNvSpPr>
          <p:nvPr>
            <p:ph type="body" sz="quarter" idx="18"/>
          </p:nvPr>
        </p:nvSpPr>
        <p:spPr>
          <a:xfrm>
            <a:off x="71718" y="3429000"/>
            <a:ext cx="5647764" cy="3429000"/>
          </a:xfrm>
        </p:spPr>
        <p:txBody>
          <a:bodyPr>
            <a:noAutofit/>
          </a:bodyPr>
          <a:lstStyle/>
          <a:p>
            <a:pPr marL="342900" indent="-342900" algn="l">
              <a:buFont typeface="+mj-lt"/>
              <a:buAutoNum type="arabicPeriod"/>
            </a:pPr>
            <a:r>
              <a:rPr lang="en-IE" sz="1800" b="1" dirty="0">
                <a:solidFill>
                  <a:srgbClr val="79527B"/>
                </a:solidFill>
                <a:hlinkClick r:id="rId2">
                  <a:extLst>
                    <a:ext uri="{A12FA001-AC4F-418D-AE19-62706E023703}">
                      <ahyp:hlinkClr xmlns:ahyp="http://schemas.microsoft.com/office/drawing/2018/hyperlinkcolor" val="tx"/>
                    </a:ext>
                  </a:extLst>
                </a:hlinkClick>
              </a:rPr>
              <a:t>Website Promoting Health and Safety</a:t>
            </a:r>
            <a:r>
              <a:rPr lang="en-IE" sz="1800" dirty="0"/>
              <a:t>; </a:t>
            </a:r>
            <a:r>
              <a:rPr lang="en-IE" sz="1800" dirty="0">
                <a:solidFill>
                  <a:srgbClr val="4D4D4D"/>
                </a:solidFill>
              </a:rPr>
              <a:t>Have a section on the regional tourism website about water safety, risk factors, health and fitness suggestions, guidelines, emergency contacts, and recommended qualified service providers </a:t>
            </a:r>
            <a:r>
              <a:rPr lang="en-IE" sz="1800" dirty="0"/>
              <a:t>(</a:t>
            </a:r>
            <a:r>
              <a:rPr lang="en-IE" sz="1800" dirty="0">
                <a:solidFill>
                  <a:srgbClr val="79527B"/>
                </a:solidFill>
                <a:hlinkClick r:id="rId2">
                  <a:extLst>
                    <a:ext uri="{A12FA001-AC4F-418D-AE19-62706E023703}">
                      <ahyp:hlinkClr xmlns:ahyp="http://schemas.microsoft.com/office/drawing/2018/hyperlinkcolor" val="tx"/>
                    </a:ext>
                  </a:extLst>
                </a:hlinkClick>
              </a:rPr>
              <a:t>Example</a:t>
            </a:r>
            <a:r>
              <a:rPr lang="en-IE" sz="1800" dirty="0">
                <a:solidFill>
                  <a:srgbClr val="79527B"/>
                </a:solidFill>
              </a:rPr>
              <a:t> AU</a:t>
            </a:r>
            <a:r>
              <a:rPr lang="en-IE" sz="1800" dirty="0"/>
              <a:t>) (</a:t>
            </a:r>
            <a:r>
              <a:rPr lang="en-IE" sz="1800" dirty="0">
                <a:solidFill>
                  <a:srgbClr val="79527B"/>
                </a:solidFill>
              </a:rPr>
              <a:t>Example IRL</a:t>
            </a:r>
            <a:r>
              <a:rPr lang="en-IE" sz="1800" dirty="0"/>
              <a:t>)</a:t>
            </a:r>
          </a:p>
          <a:p>
            <a:pPr marL="342900" indent="-342900" algn="l">
              <a:buFont typeface="+mj-lt"/>
              <a:buAutoNum type="arabicPeriod"/>
            </a:pPr>
            <a:endParaRPr lang="en-IE" sz="1800" dirty="0"/>
          </a:p>
          <a:p>
            <a:pPr marL="342900" indent="-342900" algn="l">
              <a:buFont typeface="+mj-lt"/>
              <a:buAutoNum type="arabicPeriod"/>
            </a:pPr>
            <a:r>
              <a:rPr lang="en-IE" sz="1800" dirty="0">
                <a:solidFill>
                  <a:srgbClr val="4D4D4D"/>
                </a:solidFill>
              </a:rPr>
              <a:t>Fill out a </a:t>
            </a:r>
            <a:r>
              <a:rPr lang="en-IE" sz="1800" b="1" dirty="0">
                <a:solidFill>
                  <a:srgbClr val="79527B"/>
                </a:solidFill>
                <a:hlinkClick r:id="rId3">
                  <a:extLst>
                    <a:ext uri="{A12FA001-AC4F-418D-AE19-62706E023703}">
                      <ahyp:hlinkClr xmlns:ahyp="http://schemas.microsoft.com/office/drawing/2018/hyperlinkcolor" val="tx"/>
                    </a:ext>
                  </a:extLst>
                </a:hlinkClick>
              </a:rPr>
              <a:t>Risk Assessment Form </a:t>
            </a:r>
            <a:r>
              <a:rPr lang="en-IE" sz="1800" dirty="0">
                <a:solidFill>
                  <a:srgbClr val="4D4D4D"/>
                </a:solidFill>
              </a:rPr>
              <a:t>and send it to the local water safety authorities. Get visitors to fill in a form. (More </a:t>
            </a:r>
            <a:r>
              <a:rPr lang="en-IE" sz="1800" dirty="0">
                <a:solidFill>
                  <a:srgbClr val="79527B"/>
                </a:solidFill>
                <a:hlinkClick r:id="rId4">
                  <a:extLst>
                    <a:ext uri="{A12FA001-AC4F-418D-AE19-62706E023703}">
                      <ahyp:hlinkClr xmlns:ahyp="http://schemas.microsoft.com/office/drawing/2018/hyperlinkcolor" val="tx"/>
                    </a:ext>
                  </a:extLst>
                </a:hlinkClick>
              </a:rPr>
              <a:t>Examples</a:t>
            </a:r>
            <a:r>
              <a:rPr lang="en-IE" sz="1800" dirty="0">
                <a:solidFill>
                  <a:srgbClr val="4D4D4D"/>
                </a:solidFill>
              </a:rPr>
              <a:t>) Provide Kayaking and Canoeing </a:t>
            </a:r>
            <a:r>
              <a:rPr lang="en-IE" sz="1800" b="1" dirty="0">
                <a:solidFill>
                  <a:srgbClr val="79527B"/>
                </a:solidFill>
                <a:hlinkClick r:id="rId5">
                  <a:extLst>
                    <a:ext uri="{A12FA001-AC4F-418D-AE19-62706E023703}">
                      <ahyp:hlinkClr xmlns:ahyp="http://schemas.microsoft.com/office/drawing/2018/hyperlinkcolor" val="tx"/>
                    </a:ext>
                  </a:extLst>
                </a:hlinkClick>
              </a:rPr>
              <a:t>Risk Assessment Tips</a:t>
            </a:r>
            <a:r>
              <a:rPr lang="en-IE" sz="1800" dirty="0">
                <a:solidFill>
                  <a:srgbClr val="4D4D4D"/>
                </a:solidFill>
              </a:rPr>
              <a:t>. </a:t>
            </a:r>
          </a:p>
          <a:p>
            <a:pPr marL="342900" indent="-342900" algn="l">
              <a:buFont typeface="+mj-lt"/>
              <a:buAutoNum type="arabicPeriod"/>
            </a:pPr>
            <a:endParaRPr lang="en-IE" sz="1800" dirty="0">
              <a:solidFill>
                <a:srgbClr val="4D4D4D"/>
              </a:solidFill>
            </a:endParaRPr>
          </a:p>
        </p:txBody>
      </p:sp>
      <p:sp>
        <p:nvSpPr>
          <p:cNvPr id="4" name="Text Placeholder 3">
            <a:extLst>
              <a:ext uri="{FF2B5EF4-FFF2-40B4-BE49-F238E27FC236}">
                <a16:creationId xmlns:a16="http://schemas.microsoft.com/office/drawing/2014/main" id="{46B83DFB-78E0-D832-1FEE-EB76314CAE48}"/>
              </a:ext>
            </a:extLst>
          </p:cNvPr>
          <p:cNvSpPr>
            <a:spLocks noGrp="1"/>
          </p:cNvSpPr>
          <p:nvPr>
            <p:ph type="body" sz="quarter" idx="16"/>
          </p:nvPr>
        </p:nvSpPr>
        <p:spPr>
          <a:xfrm>
            <a:off x="633715" y="2689925"/>
            <a:ext cx="4957908" cy="582221"/>
          </a:xfrm>
        </p:spPr>
        <p:txBody>
          <a:bodyPr anchor="ctr">
            <a:normAutofit fontScale="62500" lnSpcReduction="20000"/>
          </a:bodyPr>
          <a:lstStyle/>
          <a:p>
            <a:r>
              <a:rPr lang="en-IE" b="1" dirty="0"/>
              <a:t>Sample Kayaking &amp; Canoeing Solutions </a:t>
            </a:r>
          </a:p>
        </p:txBody>
      </p:sp>
      <p:sp>
        <p:nvSpPr>
          <p:cNvPr id="7" name="Text Placeholder 6">
            <a:extLst>
              <a:ext uri="{FF2B5EF4-FFF2-40B4-BE49-F238E27FC236}">
                <a16:creationId xmlns:a16="http://schemas.microsoft.com/office/drawing/2014/main" id="{9A0279C1-66C6-692B-0E52-638218E110BD}"/>
              </a:ext>
            </a:extLst>
          </p:cNvPr>
          <p:cNvSpPr>
            <a:spLocks noGrp="1"/>
          </p:cNvSpPr>
          <p:nvPr>
            <p:ph type="body" sz="quarter" idx="21"/>
          </p:nvPr>
        </p:nvSpPr>
        <p:spPr>
          <a:xfrm>
            <a:off x="6096000" y="3303494"/>
            <a:ext cx="6024282" cy="1680348"/>
          </a:xfrm>
        </p:spPr>
        <p:txBody>
          <a:bodyPr>
            <a:noAutofit/>
          </a:bodyPr>
          <a:lstStyle/>
          <a:p>
            <a:pPr marL="342900" indent="-342900" algn="l">
              <a:buClr>
                <a:srgbClr val="79527B"/>
              </a:buClr>
              <a:buFont typeface="+mj-lt"/>
              <a:buAutoNum type="arabicPeriod" startAt="3"/>
            </a:pPr>
            <a:r>
              <a:rPr lang="en-IE" sz="1800" dirty="0">
                <a:solidFill>
                  <a:srgbClr val="4D4D4D"/>
                </a:solidFill>
              </a:rPr>
              <a:t>Get </a:t>
            </a:r>
            <a:r>
              <a:rPr lang="en-IE" sz="1800" b="1" dirty="0">
                <a:solidFill>
                  <a:srgbClr val="79527B"/>
                </a:solidFill>
              </a:rPr>
              <a:t>Safety Training </a:t>
            </a:r>
            <a:r>
              <a:rPr lang="en-IE" sz="1800" dirty="0">
                <a:solidFill>
                  <a:srgbClr val="4D4D4D"/>
                </a:solidFill>
              </a:rPr>
              <a:t>by going to professional training delivered by experienced and highly trained educators. This is key for the main points of emergency and safety contacts and volunteers. </a:t>
            </a:r>
            <a:r>
              <a:rPr lang="en-IE" sz="1800" dirty="0"/>
              <a:t>(</a:t>
            </a:r>
            <a:r>
              <a:rPr lang="en-IE" sz="1800" dirty="0">
                <a:solidFill>
                  <a:srgbClr val="79527B"/>
                </a:solidFill>
                <a:hlinkClick r:id="rId6">
                  <a:extLst>
                    <a:ext uri="{A12FA001-AC4F-418D-AE19-62706E023703}">
                      <ahyp:hlinkClr xmlns:ahyp="http://schemas.microsoft.com/office/drawing/2018/hyperlinkcolor" val="tx"/>
                    </a:ext>
                  </a:extLst>
                </a:hlinkClick>
              </a:rPr>
              <a:t>Example IRL</a:t>
            </a:r>
            <a:r>
              <a:rPr lang="en-IE" sz="1800" dirty="0"/>
              <a:t>)</a:t>
            </a:r>
          </a:p>
          <a:p>
            <a:pPr marL="228600" indent="-228600" algn="l">
              <a:buClr>
                <a:srgbClr val="79527B"/>
              </a:buClr>
              <a:buFont typeface="+mj-lt"/>
              <a:buAutoNum type="arabicPeriod" startAt="3"/>
            </a:pPr>
            <a:endParaRPr lang="en-IE" sz="1000" dirty="0"/>
          </a:p>
          <a:p>
            <a:pPr marL="342900" indent="-342900" algn="l">
              <a:buClr>
                <a:srgbClr val="79527B"/>
              </a:buClr>
              <a:buFont typeface="+mj-lt"/>
              <a:buAutoNum type="arabicPeriod" startAt="3"/>
            </a:pPr>
            <a:r>
              <a:rPr lang="en-IE" sz="1800" dirty="0">
                <a:solidFill>
                  <a:srgbClr val="4D4D4D"/>
                </a:solidFill>
              </a:rPr>
              <a:t>Develop, promote or distribute a </a:t>
            </a:r>
            <a:r>
              <a:rPr lang="en-IE" sz="1800" b="1" dirty="0">
                <a:solidFill>
                  <a:srgbClr val="79527B"/>
                </a:solidFill>
                <a:hlinkClick r:id="rId7">
                  <a:extLst>
                    <a:ext uri="{A12FA001-AC4F-418D-AE19-62706E023703}">
                      <ahyp:hlinkClr xmlns:ahyp="http://schemas.microsoft.com/office/drawing/2018/hyperlinkcolor" val="tx"/>
                    </a:ext>
                  </a:extLst>
                </a:hlinkClick>
              </a:rPr>
              <a:t>Kayaking and Canoeing Safety Brochure </a:t>
            </a:r>
            <a:r>
              <a:rPr lang="en-IE" sz="1800" dirty="0">
                <a:solidFill>
                  <a:srgbClr val="4D4D4D"/>
                </a:solidFill>
              </a:rPr>
              <a:t>with the local water safety authorities.</a:t>
            </a:r>
          </a:p>
          <a:p>
            <a:pPr marL="342900" indent="-342900" algn="l">
              <a:buClr>
                <a:srgbClr val="79527B"/>
              </a:buClr>
              <a:buFont typeface="+mj-lt"/>
              <a:buAutoNum type="arabicPeriod" startAt="3"/>
            </a:pPr>
            <a:endParaRPr lang="en-IE" sz="1000" dirty="0">
              <a:solidFill>
                <a:srgbClr val="4D4D4D"/>
              </a:solidFill>
            </a:endParaRPr>
          </a:p>
          <a:p>
            <a:pPr marL="342900" indent="-342900" algn="l">
              <a:buClr>
                <a:srgbClr val="79527B"/>
              </a:buClr>
              <a:buFont typeface="+mj-lt"/>
              <a:buAutoNum type="arabicPeriod" startAt="3"/>
            </a:pPr>
            <a:r>
              <a:rPr lang="en-IE" sz="1800" dirty="0">
                <a:solidFill>
                  <a:srgbClr val="4D4D4D"/>
                </a:solidFill>
              </a:rPr>
              <a:t>If a destination provides water activities stakeholders should get familiar with the </a:t>
            </a:r>
            <a:r>
              <a:rPr lang="en-IE" sz="1800" b="1" dirty="0">
                <a:solidFill>
                  <a:srgbClr val="79527B"/>
                </a:solidFill>
                <a:hlinkClick r:id="rId8">
                  <a:extLst>
                    <a:ext uri="{A12FA001-AC4F-418D-AE19-62706E023703}">
                      <ahyp:hlinkClr xmlns:ahyp="http://schemas.microsoft.com/office/drawing/2018/hyperlinkcolor" val="tx"/>
                    </a:ext>
                  </a:extLst>
                </a:hlinkClick>
              </a:rPr>
              <a:t>water activities criteria </a:t>
            </a:r>
            <a:r>
              <a:rPr lang="en-IE" sz="1800" dirty="0">
                <a:solidFill>
                  <a:srgbClr val="4D4D4D"/>
                </a:solidFill>
              </a:rPr>
              <a:t>needed for that region. What to consider e.g., insurance, access, safety, environmental sustainability, visitor information etc., </a:t>
            </a:r>
          </a:p>
          <a:p>
            <a:pPr marL="342900" indent="-342900" algn="l">
              <a:buFont typeface="+mj-lt"/>
              <a:buAutoNum type="arabicPeriod" startAt="3"/>
            </a:pPr>
            <a:endParaRPr lang="en-IE" sz="1800" dirty="0"/>
          </a:p>
          <a:p>
            <a:endParaRPr lang="en-IE" sz="1800" dirty="0"/>
          </a:p>
          <a:p>
            <a:endParaRPr lang="en-IE" sz="1800" dirty="0"/>
          </a:p>
        </p:txBody>
      </p:sp>
      <p:pic>
        <p:nvPicPr>
          <p:cNvPr id="3074" name="Picture 2">
            <a:extLst>
              <a:ext uri="{FF2B5EF4-FFF2-40B4-BE49-F238E27FC236}">
                <a16:creationId xmlns:a16="http://schemas.microsoft.com/office/drawing/2014/main" id="{5B13CEF8-A46D-001B-1AB4-89122DB1B916}"/>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1069041" y="293615"/>
            <a:ext cx="4255994" cy="239631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hlinkClick r:id="rId8"/>
            <a:extLst>
              <a:ext uri="{FF2B5EF4-FFF2-40B4-BE49-F238E27FC236}">
                <a16:creationId xmlns:a16="http://schemas.microsoft.com/office/drawing/2014/main" id="{567DCC3D-34F2-676A-A47B-80973227594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777048" y="164883"/>
            <a:ext cx="2818078" cy="3156541"/>
          </a:xfrm>
          <a:prstGeom prst="rect">
            <a:avLst/>
          </a:prstGeom>
        </p:spPr>
      </p:pic>
      <p:sp>
        <p:nvSpPr>
          <p:cNvPr id="3" name="Flowchart: Alternate Process 2">
            <a:extLst>
              <a:ext uri="{FF2B5EF4-FFF2-40B4-BE49-F238E27FC236}">
                <a16:creationId xmlns:a16="http://schemas.microsoft.com/office/drawing/2014/main" id="{DAF0EBE1-7C6D-0C41-A812-CFF86590D495}"/>
              </a:ext>
            </a:extLst>
          </p:cNvPr>
          <p:cNvSpPr/>
          <p:nvPr/>
        </p:nvSpPr>
        <p:spPr>
          <a:xfrm>
            <a:off x="0" y="2197782"/>
            <a:ext cx="6151831" cy="570570"/>
          </a:xfrm>
          <a:prstGeom prst="flowChartAlternateProcess">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dirty="0"/>
              <a:t>Sample Risks Management Actions &amp; Solutions</a:t>
            </a:r>
          </a:p>
        </p:txBody>
      </p:sp>
    </p:spTree>
    <p:extLst>
      <p:ext uri="{BB962C8B-B14F-4D97-AF65-F5344CB8AC3E}">
        <p14:creationId xmlns:p14="http://schemas.microsoft.com/office/powerpoint/2010/main" val="30011240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B1013D4-2DC7-0814-0C77-B47F0F8D0D49}"/>
              </a:ext>
            </a:extLst>
          </p:cNvPr>
          <p:cNvSpPr>
            <a:spLocks noGrp="1"/>
          </p:cNvSpPr>
          <p:nvPr>
            <p:ph type="body" sz="quarter" idx="18"/>
          </p:nvPr>
        </p:nvSpPr>
        <p:spPr>
          <a:xfrm>
            <a:off x="71718" y="3429000"/>
            <a:ext cx="5916706" cy="3429000"/>
          </a:xfrm>
        </p:spPr>
        <p:txBody>
          <a:bodyPr>
            <a:noAutofit/>
          </a:bodyPr>
          <a:lstStyle/>
          <a:p>
            <a:pPr marL="342900" indent="-342900" algn="l">
              <a:buClr>
                <a:srgbClr val="F27954"/>
              </a:buClr>
              <a:buFont typeface="+mj-lt"/>
              <a:buAutoNum type="arabicPeriod"/>
            </a:pPr>
            <a:r>
              <a:rPr lang="en-IE" sz="1600" dirty="0">
                <a:solidFill>
                  <a:srgbClr val="4D4D4D"/>
                </a:solidFill>
              </a:rPr>
              <a:t>A region could get a </a:t>
            </a:r>
            <a:r>
              <a:rPr lang="en-IE" sz="1600" b="1" dirty="0">
                <a:solidFill>
                  <a:srgbClr val="F27954"/>
                </a:solidFill>
              </a:rPr>
              <a:t>Mountain Expert to write a Blog </a:t>
            </a:r>
            <a:r>
              <a:rPr lang="en-IE" sz="1600" dirty="0">
                <a:solidFill>
                  <a:srgbClr val="4D4D4D"/>
                </a:solidFill>
              </a:rPr>
              <a:t>on what to do and not to do or lessons learned climbing a mountain in its region. (</a:t>
            </a:r>
            <a:r>
              <a:rPr lang="en-IE" sz="1600" dirty="0">
                <a:solidFill>
                  <a:srgbClr val="F27954"/>
                </a:solidFill>
                <a:hlinkClick r:id="rId2">
                  <a:extLst>
                    <a:ext uri="{A12FA001-AC4F-418D-AE19-62706E023703}">
                      <ahyp:hlinkClr xmlns:ahyp="http://schemas.microsoft.com/office/drawing/2018/hyperlinkcolor" val="tx"/>
                    </a:ext>
                  </a:extLst>
                </a:hlinkClick>
              </a:rPr>
              <a:t>Example</a:t>
            </a:r>
            <a:r>
              <a:rPr lang="en-IE" sz="1600" dirty="0">
                <a:solidFill>
                  <a:srgbClr val="F27954"/>
                </a:solidFill>
              </a:rPr>
              <a:t> 12 Lessons Learned from Climbing Mountains</a:t>
            </a:r>
            <a:r>
              <a:rPr lang="en-IE" sz="1600" dirty="0">
                <a:solidFill>
                  <a:srgbClr val="4D4D4D"/>
                </a:solidFill>
              </a:rPr>
              <a:t>) Then read it and learn from it.</a:t>
            </a:r>
          </a:p>
          <a:p>
            <a:pPr marL="342900" indent="-342900" algn="l">
              <a:buClr>
                <a:srgbClr val="F27954"/>
              </a:buClr>
              <a:buFont typeface="+mj-lt"/>
              <a:buAutoNum type="arabicPeriod"/>
            </a:pPr>
            <a:endParaRPr lang="en-IE" sz="1600" dirty="0">
              <a:solidFill>
                <a:srgbClr val="4D4D4D"/>
              </a:solidFill>
            </a:endParaRPr>
          </a:p>
          <a:p>
            <a:pPr marL="342900" indent="-342900" algn="l">
              <a:buClr>
                <a:srgbClr val="F27954"/>
              </a:buClr>
              <a:buFont typeface="+mj-lt"/>
              <a:buAutoNum type="arabicPeriod"/>
            </a:pPr>
            <a:r>
              <a:rPr lang="en-IE" sz="1600" dirty="0">
                <a:solidFill>
                  <a:srgbClr val="4D4D4D"/>
                </a:solidFill>
              </a:rPr>
              <a:t>A region should get familiar with </a:t>
            </a:r>
            <a:r>
              <a:rPr lang="en-IE" sz="1600" dirty="0">
                <a:solidFill>
                  <a:srgbClr val="F27954"/>
                </a:solidFill>
                <a:hlinkClick r:id="rId3">
                  <a:extLst>
                    <a:ext uri="{A12FA001-AC4F-418D-AE19-62706E023703}">
                      <ahyp:hlinkClr xmlns:ahyp="http://schemas.microsoft.com/office/drawing/2018/hyperlinkcolor" val="tx"/>
                    </a:ext>
                  </a:extLst>
                </a:hlinkClick>
              </a:rPr>
              <a:t>Mountaineering Strategic Plans</a:t>
            </a:r>
            <a:endParaRPr lang="en-IE" sz="1600" dirty="0">
              <a:solidFill>
                <a:srgbClr val="F27954"/>
              </a:solidFill>
            </a:endParaRPr>
          </a:p>
          <a:p>
            <a:pPr marL="342900" indent="-342900" algn="l">
              <a:buClr>
                <a:srgbClr val="F27954"/>
              </a:buClr>
              <a:buFont typeface="+mj-lt"/>
              <a:buAutoNum type="arabicPeriod"/>
            </a:pPr>
            <a:endParaRPr lang="en-IE" sz="1600" dirty="0">
              <a:solidFill>
                <a:srgbClr val="4D4D4D"/>
              </a:solidFill>
            </a:endParaRPr>
          </a:p>
          <a:p>
            <a:pPr marL="342900" indent="-342900" algn="l">
              <a:buClr>
                <a:srgbClr val="F27954"/>
              </a:buClr>
              <a:buFont typeface="+mj-lt"/>
              <a:buAutoNum type="arabicPeriod"/>
            </a:pPr>
            <a:r>
              <a:rPr lang="en-IE" sz="1600" dirty="0">
                <a:solidFill>
                  <a:srgbClr val="4D4D4D"/>
                </a:solidFill>
              </a:rPr>
              <a:t>Provide </a:t>
            </a:r>
            <a:r>
              <a:rPr lang="en-IE" sz="1600" b="1" dirty="0">
                <a:solidFill>
                  <a:srgbClr val="F27954"/>
                </a:solidFill>
                <a:hlinkClick r:id="rId4">
                  <a:extLst>
                    <a:ext uri="{A12FA001-AC4F-418D-AE19-62706E023703}">
                      <ahyp:hlinkClr xmlns:ahyp="http://schemas.microsoft.com/office/drawing/2018/hyperlinkcolor" val="tx"/>
                    </a:ext>
                  </a:extLst>
                </a:hlinkClick>
              </a:rPr>
              <a:t>Advice and Practical tips on the regional website </a:t>
            </a:r>
            <a:r>
              <a:rPr lang="en-IE" sz="1600" dirty="0">
                <a:solidFill>
                  <a:srgbClr val="4D4D4D"/>
                </a:solidFill>
              </a:rPr>
              <a:t>for the industry on how to plan a mountaineering trip. Make sure stakeholders have access to guides, networks, forums, and other mountaineers and experts so they can also develop their knowledge and expertise. This information should be provided to visitors, locals, and tourists. </a:t>
            </a:r>
          </a:p>
          <a:p>
            <a:pPr marL="342900" indent="-342900" algn="l">
              <a:buClr>
                <a:srgbClr val="F27954"/>
              </a:buClr>
              <a:buFont typeface="+mj-lt"/>
              <a:buAutoNum type="arabicPeriod"/>
            </a:pPr>
            <a:endParaRPr lang="en-IE" sz="1600" dirty="0">
              <a:solidFill>
                <a:srgbClr val="4D4D4D"/>
              </a:solidFill>
            </a:endParaRPr>
          </a:p>
          <a:p>
            <a:pPr marL="342900" indent="-342900" algn="l">
              <a:buClr>
                <a:srgbClr val="F27954"/>
              </a:buClr>
              <a:buFont typeface="+mj-lt"/>
              <a:buAutoNum type="arabicPeriod"/>
            </a:pPr>
            <a:endParaRPr lang="en-IE" sz="1600" dirty="0"/>
          </a:p>
          <a:p>
            <a:pPr marL="342900" indent="-342900" algn="l">
              <a:buClr>
                <a:srgbClr val="F27954"/>
              </a:buClr>
              <a:buFont typeface="+mj-lt"/>
              <a:buAutoNum type="arabicPeriod"/>
            </a:pPr>
            <a:endParaRPr lang="en-IE" sz="1600" dirty="0">
              <a:solidFill>
                <a:srgbClr val="4D4D4D"/>
              </a:solidFill>
            </a:endParaRPr>
          </a:p>
        </p:txBody>
      </p:sp>
      <p:sp>
        <p:nvSpPr>
          <p:cNvPr id="4" name="Text Placeholder 3">
            <a:extLst>
              <a:ext uri="{FF2B5EF4-FFF2-40B4-BE49-F238E27FC236}">
                <a16:creationId xmlns:a16="http://schemas.microsoft.com/office/drawing/2014/main" id="{46B83DFB-78E0-D832-1FEE-EB76314CAE48}"/>
              </a:ext>
            </a:extLst>
          </p:cNvPr>
          <p:cNvSpPr>
            <a:spLocks noGrp="1"/>
          </p:cNvSpPr>
          <p:nvPr>
            <p:ph type="body" sz="quarter" idx="16"/>
          </p:nvPr>
        </p:nvSpPr>
        <p:spPr>
          <a:xfrm>
            <a:off x="633715" y="2689925"/>
            <a:ext cx="4957908" cy="582221"/>
          </a:xfrm>
        </p:spPr>
        <p:txBody>
          <a:bodyPr>
            <a:normAutofit fontScale="92500"/>
          </a:bodyPr>
          <a:lstStyle/>
          <a:p>
            <a:r>
              <a:rPr lang="en-IE" b="1" dirty="0"/>
              <a:t>Mountaineering Solutions </a:t>
            </a:r>
          </a:p>
        </p:txBody>
      </p:sp>
      <p:sp>
        <p:nvSpPr>
          <p:cNvPr id="7" name="Text Placeholder 6">
            <a:extLst>
              <a:ext uri="{FF2B5EF4-FFF2-40B4-BE49-F238E27FC236}">
                <a16:creationId xmlns:a16="http://schemas.microsoft.com/office/drawing/2014/main" id="{9A0279C1-66C6-692B-0E52-638218E110BD}"/>
              </a:ext>
            </a:extLst>
          </p:cNvPr>
          <p:cNvSpPr>
            <a:spLocks noGrp="1"/>
          </p:cNvSpPr>
          <p:nvPr>
            <p:ph type="body" sz="quarter" idx="21"/>
          </p:nvPr>
        </p:nvSpPr>
        <p:spPr>
          <a:xfrm>
            <a:off x="6096000" y="3429000"/>
            <a:ext cx="6024282" cy="1680348"/>
          </a:xfrm>
        </p:spPr>
        <p:txBody>
          <a:bodyPr>
            <a:noAutofit/>
          </a:bodyPr>
          <a:lstStyle/>
          <a:p>
            <a:pPr marL="342900" indent="-342900" algn="l">
              <a:buClr>
                <a:srgbClr val="F27954"/>
              </a:buClr>
              <a:buFont typeface="+mj-lt"/>
              <a:buAutoNum type="arabicPeriod" startAt="3"/>
            </a:pPr>
            <a:r>
              <a:rPr lang="en-IE" sz="1600" b="1" dirty="0">
                <a:solidFill>
                  <a:srgbClr val="F27954"/>
                </a:solidFill>
              </a:rPr>
              <a:t>Develop Sustainable Mountain Tourism. </a:t>
            </a:r>
            <a:r>
              <a:rPr lang="en-IE" sz="1600" dirty="0">
                <a:solidFill>
                  <a:srgbClr val="4D4D4D"/>
                </a:solidFill>
              </a:rPr>
              <a:t>Learn how to develop a product and experiences specifically for mountain tourism. Make sure development is sustainable and learn from others. Put this knowledge into a presentation and teach the regional stakeholders and anyone concerned. (</a:t>
            </a:r>
            <a:r>
              <a:rPr lang="en-IE" sz="1600" dirty="0">
                <a:solidFill>
                  <a:srgbClr val="F27954"/>
                </a:solidFill>
                <a:hlinkClick r:id="rId5">
                  <a:extLst>
                    <a:ext uri="{A12FA001-AC4F-418D-AE19-62706E023703}">
                      <ahyp:hlinkClr xmlns:ahyp="http://schemas.microsoft.com/office/drawing/2018/hyperlinkcolor" val="tx"/>
                    </a:ext>
                  </a:extLst>
                </a:hlinkClick>
              </a:rPr>
              <a:t>Read Mountain Tourism Towards a More Sustainable Path</a:t>
            </a:r>
            <a:r>
              <a:rPr lang="en-IE" sz="1600" dirty="0">
                <a:solidFill>
                  <a:srgbClr val="4D4D4D"/>
                </a:solidFill>
              </a:rPr>
              <a:t>) (</a:t>
            </a:r>
            <a:r>
              <a:rPr lang="en-IE" sz="1600" dirty="0">
                <a:solidFill>
                  <a:srgbClr val="F27954"/>
                </a:solidFill>
                <a:hlinkClick r:id="rId6">
                  <a:extLst>
                    <a:ext uri="{A12FA001-AC4F-418D-AE19-62706E023703}">
                      <ahyp:hlinkClr xmlns:ahyp="http://schemas.microsoft.com/office/drawing/2018/hyperlinkcolor" val="tx"/>
                    </a:ext>
                  </a:extLst>
                </a:hlinkClick>
              </a:rPr>
              <a:t>Read </a:t>
            </a:r>
            <a:r>
              <a:rPr lang="en-GB" sz="1600" dirty="0">
                <a:solidFill>
                  <a:srgbClr val="F27954"/>
                </a:solidFill>
                <a:hlinkClick r:id="rId6">
                  <a:extLst>
                    <a:ext uri="{A12FA001-AC4F-418D-AE19-62706E023703}">
                      <ahyp:hlinkClr xmlns:ahyp="http://schemas.microsoft.com/office/drawing/2018/hyperlinkcolor" val="tx"/>
                    </a:ext>
                  </a:extLst>
                </a:hlinkClick>
              </a:rPr>
              <a:t>Sustainable Mountain Tourism – Opportunities for Local Communities</a:t>
            </a:r>
            <a:r>
              <a:rPr lang="en-GB" sz="1600" dirty="0">
                <a:solidFill>
                  <a:srgbClr val="4D4D4D"/>
                </a:solidFill>
              </a:rPr>
              <a:t>)</a:t>
            </a:r>
            <a:endParaRPr lang="en-IE" sz="1600" dirty="0">
              <a:solidFill>
                <a:srgbClr val="4D4D4D"/>
              </a:solidFill>
            </a:endParaRPr>
          </a:p>
          <a:p>
            <a:pPr marL="342900" indent="-342900" algn="l">
              <a:buClr>
                <a:srgbClr val="79527B"/>
              </a:buClr>
              <a:buFont typeface="+mj-lt"/>
              <a:buAutoNum type="arabicPeriod" startAt="3"/>
            </a:pPr>
            <a:endParaRPr lang="en-IE" sz="1600" dirty="0">
              <a:solidFill>
                <a:srgbClr val="4D4D4D"/>
              </a:solidFill>
            </a:endParaRPr>
          </a:p>
          <a:p>
            <a:pPr marL="342900" indent="-342900" algn="l">
              <a:buClr>
                <a:srgbClr val="79527B"/>
              </a:buClr>
              <a:buFont typeface="+mj-lt"/>
              <a:buAutoNum type="arabicPeriod" startAt="3"/>
            </a:pPr>
            <a:r>
              <a:rPr lang="en-IE" sz="1600" b="1" dirty="0">
                <a:solidFill>
                  <a:srgbClr val="F27954"/>
                </a:solidFill>
              </a:rPr>
              <a:t>Learn how others dealt with different types of mountain climbing crises and management skills</a:t>
            </a:r>
            <a:r>
              <a:rPr lang="en-IE" sz="1600" dirty="0">
                <a:solidFill>
                  <a:srgbClr val="4D4D4D"/>
                </a:solidFill>
              </a:rPr>
              <a:t> and prepare to implement those that apply to the region. (</a:t>
            </a:r>
            <a:r>
              <a:rPr lang="en-IE" sz="1600" dirty="0">
                <a:solidFill>
                  <a:srgbClr val="F27954"/>
                </a:solidFill>
              </a:rPr>
              <a:t>Read </a:t>
            </a:r>
            <a:r>
              <a:rPr lang="en-IE" sz="1600" dirty="0">
                <a:solidFill>
                  <a:srgbClr val="F27954"/>
                </a:solidFill>
                <a:hlinkClick r:id="rId7">
                  <a:extLst>
                    <a:ext uri="{A12FA001-AC4F-418D-AE19-62706E023703}">
                      <ahyp:hlinkClr xmlns:ahyp="http://schemas.microsoft.com/office/drawing/2018/hyperlinkcolor" val="tx"/>
                    </a:ext>
                  </a:extLst>
                </a:hlinkClick>
              </a:rPr>
              <a:t>Lessons in Crisis Management from  A Mountain Guide and Rescue Officer</a:t>
            </a:r>
            <a:r>
              <a:rPr lang="en-IE" sz="1600" dirty="0">
                <a:solidFill>
                  <a:srgbClr val="4D4D4D"/>
                </a:solidFill>
              </a:rPr>
              <a:t>) (</a:t>
            </a:r>
            <a:r>
              <a:rPr lang="en-IE" sz="1600" dirty="0">
                <a:solidFill>
                  <a:srgbClr val="F27954"/>
                </a:solidFill>
                <a:hlinkClick r:id="rId8">
                  <a:extLst>
                    <a:ext uri="{A12FA001-AC4F-418D-AE19-62706E023703}">
                      <ahyp:hlinkClr xmlns:ahyp="http://schemas.microsoft.com/office/drawing/2018/hyperlinkcolor" val="tx"/>
                    </a:ext>
                  </a:extLst>
                </a:hlinkClick>
              </a:rPr>
              <a:t>Read How to Prepare for the Worst</a:t>
            </a:r>
            <a:r>
              <a:rPr lang="en-IE" sz="1600" dirty="0">
                <a:solidFill>
                  <a:srgbClr val="4D4D4D"/>
                </a:solidFill>
              </a:rPr>
              <a:t>)</a:t>
            </a:r>
          </a:p>
          <a:p>
            <a:pPr marL="228600" indent="-228600" algn="l">
              <a:buClr>
                <a:srgbClr val="79527B"/>
              </a:buClr>
              <a:buFont typeface="+mj-lt"/>
              <a:buAutoNum type="arabicPeriod" startAt="3"/>
            </a:pPr>
            <a:endParaRPr lang="en-IE" sz="1600" dirty="0"/>
          </a:p>
          <a:p>
            <a:pPr marL="342900" indent="-342900" algn="l">
              <a:buClr>
                <a:srgbClr val="79527B"/>
              </a:buClr>
              <a:buFont typeface="+mj-lt"/>
              <a:buAutoNum type="arabicPeriod" startAt="3"/>
            </a:pPr>
            <a:endParaRPr lang="en-IE" sz="1600" dirty="0">
              <a:solidFill>
                <a:srgbClr val="4D4D4D"/>
              </a:solidFill>
            </a:endParaRPr>
          </a:p>
          <a:p>
            <a:pPr marL="342900" indent="-342900" algn="l">
              <a:buFont typeface="+mj-lt"/>
              <a:buAutoNum type="arabicPeriod" startAt="3"/>
            </a:pPr>
            <a:endParaRPr lang="en-IE" sz="1600" dirty="0"/>
          </a:p>
          <a:p>
            <a:endParaRPr lang="en-IE" sz="1600" dirty="0"/>
          </a:p>
          <a:p>
            <a:endParaRPr lang="en-IE" sz="1600" dirty="0"/>
          </a:p>
        </p:txBody>
      </p:sp>
      <p:pic>
        <p:nvPicPr>
          <p:cNvPr id="4100" name="Picture 4" descr="No alt text provided for this image">
            <a:extLst>
              <a:ext uri="{FF2B5EF4-FFF2-40B4-BE49-F238E27FC236}">
                <a16:creationId xmlns:a16="http://schemas.microsoft.com/office/drawing/2014/main" id="{0C2F062C-86C6-FB43-1DDD-14C2B2E476B8}"/>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b="19990"/>
          <a:stretch/>
        </p:blipFill>
        <p:spPr bwMode="auto">
          <a:xfrm>
            <a:off x="1549489" y="164883"/>
            <a:ext cx="3126359" cy="187604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hlinkClick r:id="rId3"/>
            <a:extLst>
              <a:ext uri="{FF2B5EF4-FFF2-40B4-BE49-F238E27FC236}">
                <a16:creationId xmlns:a16="http://schemas.microsoft.com/office/drawing/2014/main" id="{8008A8DB-41DA-F7D7-5FAC-5B298609CC64}"/>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155361" y="460875"/>
            <a:ext cx="2127157" cy="2968125"/>
          </a:xfrm>
          <a:prstGeom prst="rect">
            <a:avLst/>
          </a:prstGeom>
        </p:spPr>
      </p:pic>
      <p:sp>
        <p:nvSpPr>
          <p:cNvPr id="2" name="Flowchart: Alternate Process 1">
            <a:extLst>
              <a:ext uri="{FF2B5EF4-FFF2-40B4-BE49-F238E27FC236}">
                <a16:creationId xmlns:a16="http://schemas.microsoft.com/office/drawing/2014/main" id="{2BC19701-4FF3-130D-62BD-F8F2153377E8}"/>
              </a:ext>
            </a:extLst>
          </p:cNvPr>
          <p:cNvSpPr/>
          <p:nvPr/>
        </p:nvSpPr>
        <p:spPr>
          <a:xfrm>
            <a:off x="0" y="2080141"/>
            <a:ext cx="6151831" cy="570570"/>
          </a:xfrm>
          <a:prstGeom prst="flowChartAlternateProcess">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dirty="0"/>
              <a:t>Sample Risks Management Actions &amp; Solutions</a:t>
            </a:r>
          </a:p>
        </p:txBody>
      </p:sp>
    </p:spTree>
    <p:extLst>
      <p:ext uri="{BB962C8B-B14F-4D97-AF65-F5344CB8AC3E}">
        <p14:creationId xmlns:p14="http://schemas.microsoft.com/office/powerpoint/2010/main" val="3511271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Risk Analysis </a:t>
            </a:r>
          </a:p>
          <a:p>
            <a:r>
              <a:rPr lang="en-IE" b="0" kern="1200" dirty="0">
                <a:solidFill>
                  <a:schemeClr val="bg1"/>
                </a:solidFill>
                <a:latin typeface="+mn-lt"/>
                <a:ea typeface="+mn-ea"/>
                <a:cs typeface="+mn-cs"/>
              </a:rPr>
              <a:t>Assess the most likely crisis a region will face and the priority actions </a:t>
            </a:r>
            <a:r>
              <a:rPr lang="en-IE" dirty="0">
                <a:solidFill>
                  <a:schemeClr val="bg1"/>
                </a:solidFill>
              </a:rPr>
              <a:t>to </a:t>
            </a:r>
            <a:r>
              <a:rPr lang="en-IE" b="0" kern="1200" dirty="0">
                <a:solidFill>
                  <a:schemeClr val="bg1"/>
                </a:solidFill>
                <a:latin typeface="+mn-lt"/>
                <a:ea typeface="+mn-ea"/>
                <a:cs typeface="+mn-cs"/>
              </a:rPr>
              <a:t>mitigate the risk.</a:t>
            </a:r>
            <a:endParaRPr lang="en-IE" dirty="0"/>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951820" y="1188669"/>
            <a:ext cx="3505200" cy="1508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b="1" kern="1200" dirty="0">
                <a:solidFill>
                  <a:schemeClr val="bg1"/>
                </a:solidFill>
                <a:latin typeface="+mn-lt"/>
                <a:ea typeface="+mn-ea"/>
                <a:cs typeface="+mn-cs"/>
              </a:rPr>
              <a:t>SWOT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800" kern="1200" dirty="0">
                <a:solidFill>
                  <a:schemeClr val="bg1"/>
                </a:solidFill>
                <a:latin typeface="+mn-lt"/>
                <a:ea typeface="+mn-ea"/>
                <a:cs typeface="+mn-cs"/>
              </a:rPr>
              <a:t>Analyse</a:t>
            </a:r>
            <a:r>
              <a:rPr lang="en-IE" sz="1800" b="1" kern="1200" dirty="0">
                <a:solidFill>
                  <a:schemeClr val="bg1"/>
                </a:solidFill>
                <a:latin typeface="+mn-lt"/>
                <a:ea typeface="+mn-ea"/>
                <a:cs typeface="+mn-cs"/>
              </a:rPr>
              <a:t> </a:t>
            </a:r>
            <a:r>
              <a:rPr lang="en-IE" sz="1800" b="0" kern="1200" dirty="0">
                <a:solidFill>
                  <a:schemeClr val="bg1"/>
                </a:solidFill>
                <a:latin typeface="+mn-lt"/>
                <a:ea typeface="+mn-ea"/>
                <a:cs typeface="+mn-cs"/>
              </a:rPr>
              <a:t>strengths, opportunities, and threats to review and strengthen a tourism region. </a:t>
            </a: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67636"/>
            <a:ext cx="304562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Crisis Audit</a:t>
            </a:r>
          </a:p>
          <a:p>
            <a:r>
              <a:rPr lang="en-IE" dirty="0">
                <a:solidFill>
                  <a:schemeClr val="bg1"/>
                </a:solidFill>
              </a:rPr>
              <a:t>Audit regional gaps and needs to implement Risk and SWOT Priorities and Actions</a:t>
            </a: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292662"/>
          </a:xfrm>
          <a:prstGeom prst="rect">
            <a:avLst/>
          </a:prstGeom>
          <a:noFill/>
        </p:spPr>
        <p:txBody>
          <a:bodyPr wrap="square" rtlCol="0">
            <a:spAutoFit/>
          </a:bodyPr>
          <a:lstStyle/>
          <a:p>
            <a:r>
              <a:rPr lang="en-IE" sz="2000" b="1" kern="1200" dirty="0">
                <a:solidFill>
                  <a:schemeClr val="bg1"/>
                </a:solidFill>
                <a:latin typeface="+mn-lt"/>
                <a:ea typeface="+mn-ea"/>
                <a:cs typeface="+mn-cs"/>
              </a:rPr>
              <a:t>Regional </a:t>
            </a:r>
            <a:r>
              <a:rPr lang="en-IE" sz="2000" b="1" dirty="0">
                <a:solidFill>
                  <a:schemeClr val="bg1"/>
                </a:solidFill>
              </a:rPr>
              <a:t>Tourism </a:t>
            </a:r>
            <a:r>
              <a:rPr lang="en-IE" sz="2000" b="1" kern="1200" dirty="0">
                <a:solidFill>
                  <a:schemeClr val="bg1"/>
                </a:solidFill>
                <a:latin typeface="+mn-lt"/>
                <a:ea typeface="+mn-ea"/>
                <a:cs typeface="+mn-cs"/>
              </a:rPr>
              <a:t>Crisis Management Team </a:t>
            </a:r>
            <a:r>
              <a:rPr lang="en-IE" sz="2000" kern="1200" dirty="0">
                <a:solidFill>
                  <a:schemeClr val="bg1"/>
                </a:solidFill>
                <a:latin typeface="+mn-lt"/>
                <a:ea typeface="+mn-ea"/>
                <a:cs typeface="+mn-cs"/>
              </a:rPr>
              <a:t>(TCMT) </a:t>
            </a:r>
            <a:r>
              <a:rPr lang="en-IE" dirty="0">
                <a:solidFill>
                  <a:schemeClr val="bg1"/>
                </a:solidFill>
              </a:rPr>
              <a:t>Create for a</a:t>
            </a:r>
            <a:r>
              <a:rPr lang="en-IE" sz="2000" b="1" kern="1200" dirty="0">
                <a:solidFill>
                  <a:schemeClr val="bg1"/>
                </a:solidFill>
                <a:latin typeface="+mn-lt"/>
                <a:ea typeface="+mn-ea"/>
                <a:cs typeface="+mn-cs"/>
              </a:rPr>
              <a:t> </a:t>
            </a:r>
            <a:r>
              <a:rPr lang="en-IE" dirty="0">
                <a:solidFill>
                  <a:schemeClr val="bg1"/>
                </a:solidFill>
              </a:rPr>
              <a:t>collaborated, coordinated </a:t>
            </a:r>
            <a:r>
              <a:rPr lang="en-IE" kern="1200" dirty="0">
                <a:solidFill>
                  <a:schemeClr val="bg1"/>
                </a:solidFill>
                <a:latin typeface="+mn-lt"/>
                <a:ea typeface="+mn-ea"/>
                <a:cs typeface="+mn-cs"/>
              </a:rPr>
              <a:t>response to a crisis</a:t>
            </a:r>
            <a:endParaRPr lang="en-IE" dirty="0"/>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508105"/>
          </a:xfrm>
          <a:prstGeom prst="rect">
            <a:avLst/>
          </a:prstGeom>
          <a:noFill/>
        </p:spPr>
        <p:txBody>
          <a:bodyPr wrap="square" rtlCol="0">
            <a:spAutoFit/>
          </a:bodyPr>
          <a:lstStyle/>
          <a:p>
            <a:r>
              <a:rPr lang="en-IE" sz="2000" b="1" dirty="0">
                <a:solidFill>
                  <a:schemeClr val="bg1"/>
                </a:solidFill>
              </a:rPr>
              <a:t>Crisis Management Strategy</a:t>
            </a:r>
          </a:p>
          <a:p>
            <a:r>
              <a:rPr lang="en-IE" dirty="0">
                <a:solidFill>
                  <a:schemeClr val="bg1"/>
                </a:solidFill>
              </a:rPr>
              <a:t>Develop a CMS so a tourism region can follow a long-term plan to mitigate and prevent the impact of a crisis</a:t>
            </a: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785104"/>
          </a:xfrm>
          <a:prstGeom prst="rect">
            <a:avLst/>
          </a:prstGeom>
          <a:noFill/>
        </p:spPr>
        <p:txBody>
          <a:bodyPr wrap="square" rtlCol="0">
            <a:spAutoFit/>
          </a:bodyPr>
          <a:lstStyle/>
          <a:p>
            <a:r>
              <a:rPr lang="en-IE" sz="2000" b="1" kern="1200" dirty="0">
                <a:solidFill>
                  <a:schemeClr val="bg1"/>
                </a:solidFill>
                <a:latin typeface="+mn-lt"/>
                <a:ea typeface="+mn-ea"/>
                <a:cs typeface="+mn-cs"/>
              </a:rPr>
              <a:t>Crisis Management Plan</a:t>
            </a:r>
          </a:p>
          <a:p>
            <a:r>
              <a:rPr lang="en-IE" dirty="0">
                <a:solidFill>
                  <a:schemeClr val="bg1"/>
                </a:solidFill>
              </a:rPr>
              <a:t>Develop a CMP so a tourism region can follow a short term  plan to respond and recover from a crisis</a:t>
            </a:r>
          </a:p>
          <a:p>
            <a:endParaRPr lang="en-IE"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842825" y="4311926"/>
            <a:ext cx="3045620" cy="2369880"/>
          </a:xfrm>
          <a:prstGeom prst="rect">
            <a:avLst/>
          </a:prstGeom>
          <a:solidFill>
            <a:srgbClr val="3AA091"/>
          </a:solidFill>
        </p:spPr>
        <p:txBody>
          <a:bodyPr wrap="square" rtlCol="0">
            <a:spAutoFit/>
          </a:bodyPr>
          <a:lstStyle/>
          <a:p>
            <a:r>
              <a:rPr lang="en-IE" sz="2000" b="1" dirty="0">
                <a:solidFill>
                  <a:schemeClr val="bg1"/>
                </a:solidFill>
              </a:rPr>
              <a:t>Activating a Response to a Regional Crisis</a:t>
            </a:r>
          </a:p>
          <a:p>
            <a:r>
              <a:rPr lang="en-IE" dirty="0">
                <a:solidFill>
                  <a:schemeClr val="bg1"/>
                </a:solidFill>
              </a:rPr>
              <a:t>Crisis response activation measures, protocols, systems of communication, and information sharing with internal industry stakeholders to ensure an aligned response.</a:t>
            </a:r>
          </a:p>
        </p:txBody>
      </p:sp>
      <p:sp>
        <p:nvSpPr>
          <p:cNvPr id="21" name="TextBox 20">
            <a:extLst>
              <a:ext uri="{FF2B5EF4-FFF2-40B4-BE49-F238E27FC236}">
                <a16:creationId xmlns:a16="http://schemas.microsoft.com/office/drawing/2014/main" id="{8739F42F-0B72-9ECC-18EE-FFC114E59680}"/>
              </a:ext>
            </a:extLst>
          </p:cNvPr>
          <p:cNvSpPr txBox="1"/>
          <p:nvPr/>
        </p:nvSpPr>
        <p:spPr>
          <a:xfrm>
            <a:off x="4815588" y="4296538"/>
            <a:ext cx="3302094" cy="2400657"/>
          </a:xfrm>
          <a:prstGeom prst="rect">
            <a:avLst/>
          </a:prstGeom>
          <a:noFill/>
        </p:spPr>
        <p:txBody>
          <a:bodyPr wrap="square" rtlCol="0">
            <a:spAutoFit/>
          </a:bodyPr>
          <a:lstStyle/>
          <a:p>
            <a:r>
              <a:rPr lang="en-IE" sz="2000" b="1" dirty="0">
                <a:solidFill>
                  <a:schemeClr val="bg1"/>
                </a:solidFill>
              </a:rPr>
              <a:t>External Communication with PR, Media, and Tourist Marketing </a:t>
            </a:r>
            <a:r>
              <a:rPr lang="en-IE" dirty="0">
                <a:solidFill>
                  <a:schemeClr val="bg1"/>
                </a:solidFill>
              </a:rPr>
              <a:t>Regional response and communication approaches with different external stakeholders. How each is dealt with differently in terms of messaging, approach and timing.</a:t>
            </a: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2369880"/>
          </a:xfrm>
          <a:prstGeom prst="rect">
            <a:avLst/>
          </a:prstGeom>
          <a:noFill/>
        </p:spPr>
        <p:txBody>
          <a:bodyPr wrap="square" rtlCol="0">
            <a:spAutoFit/>
          </a:bodyPr>
          <a:lstStyle/>
          <a:p>
            <a:r>
              <a:rPr lang="en-IE" sz="2000" b="1" dirty="0">
                <a:solidFill>
                  <a:schemeClr val="bg1"/>
                </a:solidFill>
              </a:rPr>
              <a:t>Rebuild, Recovery, and Resilience </a:t>
            </a:r>
            <a:r>
              <a:rPr lang="en-IE" dirty="0">
                <a:solidFill>
                  <a:schemeClr val="bg1"/>
                </a:solidFill>
              </a:rPr>
              <a:t>Rebuilding tourism regions to a ‘new normal’ using business continuity and resilience approaches, discovering a need to prioritize change, and adapting to the ‘new norm’.</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en-IE" sz="2400" b="1" dirty="0">
                <a:solidFill>
                  <a:srgbClr val="086D6E"/>
                </a:solidFill>
              </a:rPr>
              <a:t>Regional Tourism Roadmap to Managing a Crisis</a:t>
            </a:r>
          </a:p>
          <a:p>
            <a:pPr algn="ctr"/>
            <a:r>
              <a:rPr lang="en-IE" sz="2000" i="1" dirty="0">
                <a:solidFill>
                  <a:srgbClr val="086D6E"/>
                </a:solidFill>
              </a:rPr>
              <a:t>(Prepare, Prevent, Mitigate, Plan, Respond, Recover, and Rebuild)</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24973829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B1013D4-2DC7-0814-0C77-B47F0F8D0D49}"/>
              </a:ext>
            </a:extLst>
          </p:cNvPr>
          <p:cNvSpPr>
            <a:spLocks noGrp="1"/>
          </p:cNvSpPr>
          <p:nvPr>
            <p:ph type="body" sz="quarter" idx="18"/>
          </p:nvPr>
        </p:nvSpPr>
        <p:spPr>
          <a:xfrm>
            <a:off x="71718" y="3301429"/>
            <a:ext cx="5065058" cy="3429000"/>
          </a:xfrm>
        </p:spPr>
        <p:txBody>
          <a:bodyPr>
            <a:noAutofit/>
          </a:bodyPr>
          <a:lstStyle/>
          <a:p>
            <a:pPr>
              <a:buClr>
                <a:srgbClr val="F27954"/>
              </a:buClr>
            </a:pPr>
            <a:r>
              <a:rPr lang="en-IE" sz="2800" b="1" dirty="0">
                <a:solidFill>
                  <a:srgbClr val="086D6E"/>
                </a:solidFill>
              </a:rPr>
              <a:t>Events and Festivals</a:t>
            </a:r>
          </a:p>
          <a:p>
            <a:pPr algn="l">
              <a:buClr>
                <a:srgbClr val="F27954"/>
              </a:buClr>
            </a:pPr>
            <a:r>
              <a:rPr lang="en-IE" sz="1600" b="1" dirty="0">
                <a:solidFill>
                  <a:srgbClr val="086D6E"/>
                </a:solidFill>
              </a:rPr>
              <a:t> </a:t>
            </a:r>
          </a:p>
          <a:p>
            <a:pPr marL="342900" indent="-342900" algn="l">
              <a:buClr>
                <a:srgbClr val="F27954"/>
              </a:buClr>
              <a:buFont typeface="+mj-lt"/>
              <a:buAutoNum type="arabicPeriod"/>
            </a:pPr>
            <a:r>
              <a:rPr lang="en-IE" sz="1600" dirty="0">
                <a:solidFill>
                  <a:srgbClr val="4D4D4D"/>
                </a:solidFill>
              </a:rPr>
              <a:t>Learn as a region </a:t>
            </a:r>
            <a:r>
              <a:rPr lang="en-IE" sz="1600" b="1" dirty="0">
                <a:solidFill>
                  <a:srgbClr val="086D6E"/>
                </a:solidFill>
                <a:hlinkClick r:id="rId2">
                  <a:extLst>
                    <a:ext uri="{A12FA001-AC4F-418D-AE19-62706E023703}">
                      <ahyp:hlinkClr xmlns:ahyp="http://schemas.microsoft.com/office/drawing/2018/hyperlinkcolor" val="tx"/>
                    </a:ext>
                  </a:extLst>
                </a:hlinkClick>
              </a:rPr>
              <a:t>how to manage crowds at events</a:t>
            </a:r>
            <a:r>
              <a:rPr lang="en-IE" sz="1600" dirty="0">
                <a:solidFill>
                  <a:srgbClr val="4D4D4D"/>
                </a:solidFill>
              </a:rPr>
              <a:t>.  Learn </a:t>
            </a:r>
            <a:r>
              <a:rPr lang="en-IE" sz="1600" b="1" dirty="0">
                <a:solidFill>
                  <a:srgbClr val="086D6E"/>
                </a:solidFill>
                <a:hlinkClick r:id="rId3">
                  <a:extLst>
                    <a:ext uri="{A12FA001-AC4F-418D-AE19-62706E023703}">
                      <ahyp:hlinkClr xmlns:ahyp="http://schemas.microsoft.com/office/drawing/2018/hyperlinkcolor" val="tx"/>
                    </a:ext>
                  </a:extLst>
                </a:hlinkClick>
              </a:rPr>
              <a:t>control management techniques </a:t>
            </a:r>
            <a:r>
              <a:rPr lang="en-IE" sz="1600" dirty="0">
                <a:solidFill>
                  <a:srgbClr val="4D4D4D"/>
                </a:solidFill>
              </a:rPr>
              <a:t>e.g., wayfinding optimization, and queue management. Get a professional event health and safety manager involved. Engage local emergency services.</a:t>
            </a:r>
          </a:p>
          <a:p>
            <a:pPr marL="342900" indent="-342900" algn="l">
              <a:buClr>
                <a:srgbClr val="F27954"/>
              </a:buClr>
              <a:buFont typeface="+mj-lt"/>
              <a:buAutoNum type="arabicPeriod"/>
            </a:pPr>
            <a:r>
              <a:rPr lang="en-IE" sz="1600" b="1" dirty="0">
                <a:solidFill>
                  <a:srgbClr val="4D4D4D"/>
                </a:solidFill>
              </a:rPr>
              <a:t>D</a:t>
            </a:r>
            <a:r>
              <a:rPr lang="en-IE" sz="1600" b="1" dirty="0">
                <a:solidFill>
                  <a:srgbClr val="086D6E"/>
                </a:solidFill>
              </a:rPr>
              <a:t>igital tools </a:t>
            </a:r>
            <a:r>
              <a:rPr lang="en-IE" sz="1600" dirty="0">
                <a:solidFill>
                  <a:srgbClr val="4D4D4D"/>
                </a:solidFill>
              </a:rPr>
              <a:t>help a region to develop Maps, Event Planning, and Management Plans. Digital tools have capacity calculators to calculate the allowed capacity in each area. (</a:t>
            </a:r>
            <a:r>
              <a:rPr lang="en-IE" sz="1600" dirty="0">
                <a:solidFill>
                  <a:srgbClr val="086D6E"/>
                </a:solidFill>
                <a:hlinkClick r:id="rId4">
                  <a:extLst>
                    <a:ext uri="{A12FA001-AC4F-418D-AE19-62706E023703}">
                      <ahyp:hlinkClr xmlns:ahyp="http://schemas.microsoft.com/office/drawing/2018/hyperlinkcolor" val="tx"/>
                    </a:ext>
                  </a:extLst>
                </a:hlinkClick>
              </a:rPr>
              <a:t>Example One Plan</a:t>
            </a:r>
            <a:r>
              <a:rPr lang="en-IE" sz="1600" dirty="0">
                <a:solidFill>
                  <a:srgbClr val="4D4D4D"/>
                </a:solidFill>
              </a:rPr>
              <a:t>)</a:t>
            </a:r>
          </a:p>
          <a:p>
            <a:pPr marL="342900" indent="-342900" algn="l">
              <a:buClr>
                <a:srgbClr val="F27954"/>
              </a:buClr>
              <a:buFont typeface="+mj-lt"/>
              <a:buAutoNum type="arabicPeriod"/>
            </a:pPr>
            <a:r>
              <a:rPr lang="en-IE" sz="1600" dirty="0">
                <a:solidFill>
                  <a:srgbClr val="4D4D4D"/>
                </a:solidFill>
              </a:rPr>
              <a:t>Conduct a </a:t>
            </a:r>
            <a:r>
              <a:rPr lang="en-IE" sz="1600" b="1" dirty="0">
                <a:solidFill>
                  <a:srgbClr val="086D6E"/>
                </a:solidFill>
                <a:hlinkClick r:id="rId5">
                  <a:extLst>
                    <a:ext uri="{A12FA001-AC4F-418D-AE19-62706E023703}">
                      <ahyp:hlinkClr xmlns:ahyp="http://schemas.microsoft.com/office/drawing/2018/hyperlinkcolor" val="tx"/>
                    </a:ext>
                  </a:extLst>
                </a:hlinkClick>
              </a:rPr>
              <a:t>Festival Risk Management Assessment </a:t>
            </a:r>
            <a:r>
              <a:rPr lang="en-IE" sz="1600" dirty="0">
                <a:solidFill>
                  <a:srgbClr val="4D4D4D"/>
                </a:solidFill>
              </a:rPr>
              <a:t>to prevent overcrowding and bottlenecks. </a:t>
            </a:r>
          </a:p>
          <a:p>
            <a:pPr marL="342900" indent="-342900" algn="l">
              <a:buClr>
                <a:srgbClr val="F27954"/>
              </a:buClr>
              <a:buFont typeface="+mj-lt"/>
              <a:buAutoNum type="arabicPeriod"/>
            </a:pPr>
            <a:endParaRPr lang="en-IE" sz="1600" dirty="0">
              <a:solidFill>
                <a:srgbClr val="4D4D4D"/>
              </a:solidFill>
            </a:endParaRPr>
          </a:p>
          <a:p>
            <a:pPr marL="342900" indent="-342900" algn="l">
              <a:buClr>
                <a:srgbClr val="F27954"/>
              </a:buClr>
              <a:buFont typeface="+mj-lt"/>
              <a:buAutoNum type="arabicPeriod"/>
            </a:pPr>
            <a:endParaRPr lang="en-IE" sz="1600" dirty="0">
              <a:solidFill>
                <a:srgbClr val="4D4D4D"/>
              </a:solidFill>
            </a:endParaRPr>
          </a:p>
          <a:p>
            <a:pPr marL="342900" indent="-342900" algn="l">
              <a:buClr>
                <a:srgbClr val="F27954"/>
              </a:buClr>
              <a:buFont typeface="+mj-lt"/>
              <a:buAutoNum type="arabicPeriod"/>
            </a:pPr>
            <a:endParaRPr lang="en-IE" sz="1600" dirty="0"/>
          </a:p>
          <a:p>
            <a:pPr marL="342900" indent="-342900" algn="l">
              <a:buClr>
                <a:srgbClr val="F27954"/>
              </a:buClr>
              <a:buFont typeface="+mj-lt"/>
              <a:buAutoNum type="arabicPeriod"/>
            </a:pPr>
            <a:endParaRPr lang="en-IE" sz="1600" dirty="0">
              <a:solidFill>
                <a:srgbClr val="4D4D4D"/>
              </a:solidFill>
            </a:endParaRPr>
          </a:p>
        </p:txBody>
      </p:sp>
      <p:sp>
        <p:nvSpPr>
          <p:cNvPr id="4" name="Text Placeholder 3">
            <a:extLst>
              <a:ext uri="{FF2B5EF4-FFF2-40B4-BE49-F238E27FC236}">
                <a16:creationId xmlns:a16="http://schemas.microsoft.com/office/drawing/2014/main" id="{46B83DFB-78E0-D832-1FEE-EB76314CAE48}"/>
              </a:ext>
            </a:extLst>
          </p:cNvPr>
          <p:cNvSpPr>
            <a:spLocks noGrp="1"/>
          </p:cNvSpPr>
          <p:nvPr>
            <p:ph type="body" sz="quarter" idx="16"/>
          </p:nvPr>
        </p:nvSpPr>
        <p:spPr>
          <a:xfrm>
            <a:off x="633715" y="2689925"/>
            <a:ext cx="4957908" cy="582221"/>
          </a:xfrm>
        </p:spPr>
        <p:txBody>
          <a:bodyPr>
            <a:normAutofit fontScale="77500" lnSpcReduction="20000"/>
          </a:bodyPr>
          <a:lstStyle/>
          <a:p>
            <a:r>
              <a:rPr lang="en-IE" b="1" dirty="0"/>
              <a:t>Attractions &amp; Events Solutions </a:t>
            </a:r>
          </a:p>
        </p:txBody>
      </p:sp>
      <p:sp>
        <p:nvSpPr>
          <p:cNvPr id="7" name="Text Placeholder 6">
            <a:extLst>
              <a:ext uri="{FF2B5EF4-FFF2-40B4-BE49-F238E27FC236}">
                <a16:creationId xmlns:a16="http://schemas.microsoft.com/office/drawing/2014/main" id="{9A0279C1-66C6-692B-0E52-638218E110BD}"/>
              </a:ext>
            </a:extLst>
          </p:cNvPr>
          <p:cNvSpPr>
            <a:spLocks noGrp="1"/>
          </p:cNvSpPr>
          <p:nvPr>
            <p:ph type="body" sz="quarter" idx="21"/>
          </p:nvPr>
        </p:nvSpPr>
        <p:spPr>
          <a:xfrm>
            <a:off x="6096000" y="3429000"/>
            <a:ext cx="6024282" cy="1680348"/>
          </a:xfrm>
        </p:spPr>
        <p:txBody>
          <a:bodyPr>
            <a:noAutofit/>
          </a:bodyPr>
          <a:lstStyle/>
          <a:p>
            <a:pPr marL="342900" indent="-342900" algn="l">
              <a:buFont typeface="+mj-lt"/>
              <a:buAutoNum type="arabicPeriod" startAt="3"/>
            </a:pPr>
            <a:endParaRPr lang="en-IE" sz="1600" dirty="0"/>
          </a:p>
          <a:p>
            <a:endParaRPr lang="en-IE" sz="1600" dirty="0"/>
          </a:p>
          <a:p>
            <a:endParaRPr lang="en-IE" sz="1600" dirty="0"/>
          </a:p>
        </p:txBody>
      </p:sp>
      <p:sp>
        <p:nvSpPr>
          <p:cNvPr id="2" name="Text Placeholder 4">
            <a:extLst>
              <a:ext uri="{FF2B5EF4-FFF2-40B4-BE49-F238E27FC236}">
                <a16:creationId xmlns:a16="http://schemas.microsoft.com/office/drawing/2014/main" id="{E77749CD-7360-6440-86DE-5ECDE64223C0}"/>
              </a:ext>
            </a:extLst>
          </p:cNvPr>
          <p:cNvSpPr txBox="1">
            <a:spLocks/>
          </p:cNvSpPr>
          <p:nvPr/>
        </p:nvSpPr>
        <p:spPr>
          <a:xfrm>
            <a:off x="5262282" y="3304028"/>
            <a:ext cx="6858000" cy="3429000"/>
          </a:xfrm>
          <a:prstGeom prst="rect">
            <a:avLst/>
          </a:prstGeom>
        </p:spPr>
        <p:txBody>
          <a:bodyPr vert="horz" lIns="91440" tIns="45720" rIns="91440" bIns="45720" rtlCol="0">
            <a:noAutofit/>
          </a:bodyPr>
          <a:lstStyle>
            <a:lvl1pPr marL="0" indent="0" algn="ctr" defTabSz="914400" rtl="0" eaLnBrk="1" latinLnBrk="0" hangingPunct="1">
              <a:lnSpc>
                <a:spcPct val="100000"/>
              </a:lnSpc>
              <a:spcBef>
                <a:spcPts val="0"/>
              </a:spcBef>
              <a:buFont typeface="Arial" panose="020B0604020202020204" pitchFamily="34" charset="0"/>
              <a:buNone/>
              <a:defRPr sz="2400" b="0" i="0" kern="1200" spc="0">
                <a:solidFill>
                  <a:srgbClr val="000000"/>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rgbClr val="F27954"/>
              </a:buClr>
            </a:pPr>
            <a:r>
              <a:rPr lang="en-IE" sz="2800" b="1" dirty="0">
                <a:solidFill>
                  <a:srgbClr val="F27954"/>
                </a:solidFill>
              </a:rPr>
              <a:t>Cultural and Heritage Sites</a:t>
            </a:r>
          </a:p>
          <a:p>
            <a:pPr algn="l">
              <a:buClr>
                <a:srgbClr val="F27954"/>
              </a:buClr>
            </a:pPr>
            <a:endParaRPr lang="en-IE" sz="1000" b="1" dirty="0">
              <a:solidFill>
                <a:srgbClr val="086D6E"/>
              </a:solidFill>
            </a:endParaRPr>
          </a:p>
          <a:p>
            <a:pPr marL="342900" indent="-342900" algn="l">
              <a:buClr>
                <a:srgbClr val="F27954"/>
              </a:buClr>
              <a:buFont typeface="+mj-lt"/>
              <a:buAutoNum type="arabicPeriod"/>
            </a:pPr>
            <a:r>
              <a:rPr lang="en-IE" sz="1600" b="1" dirty="0">
                <a:solidFill>
                  <a:srgbClr val="F27954"/>
                </a:solidFill>
              </a:rPr>
              <a:t>Learn and develop a regional-specific customized training and presentation for stakeholders </a:t>
            </a:r>
            <a:r>
              <a:rPr lang="en-IE" sz="1600" dirty="0">
                <a:solidFill>
                  <a:srgbClr val="4D4D4D"/>
                </a:solidFill>
              </a:rPr>
              <a:t>around Managing a Tourism Culture and Heritage Attraction. There are loads of manuals and guides out there. </a:t>
            </a:r>
            <a:r>
              <a:rPr lang="en-IE" sz="1400" dirty="0">
                <a:solidFill>
                  <a:srgbClr val="4D4D4D"/>
                </a:solidFill>
              </a:rPr>
              <a:t>(</a:t>
            </a:r>
            <a:r>
              <a:rPr lang="en-IE" sz="1400" dirty="0">
                <a:solidFill>
                  <a:srgbClr val="F27954"/>
                </a:solidFill>
                <a:hlinkClick r:id="rId6">
                  <a:extLst>
                    <a:ext uri="{A12FA001-AC4F-418D-AE19-62706E023703}">
                      <ahyp:hlinkClr xmlns:ahyp="http://schemas.microsoft.com/office/drawing/2018/hyperlinkcolor" val="tx"/>
                    </a:ext>
                  </a:extLst>
                </a:hlinkClick>
              </a:rPr>
              <a:t>UNESCO Practical Manual</a:t>
            </a:r>
            <a:r>
              <a:rPr lang="en-IE" sz="1400" dirty="0">
                <a:solidFill>
                  <a:srgbClr val="4D4D4D"/>
                </a:solidFill>
              </a:rPr>
              <a:t>) (</a:t>
            </a:r>
            <a:r>
              <a:rPr lang="en-IE" sz="1400" dirty="0">
                <a:solidFill>
                  <a:srgbClr val="F27954"/>
                </a:solidFill>
                <a:hlinkClick r:id="rId7">
                  <a:extLst>
                    <a:ext uri="{A12FA001-AC4F-418D-AE19-62706E023703}">
                      <ahyp:hlinkClr xmlns:ahyp="http://schemas.microsoft.com/office/drawing/2018/hyperlinkcolor" val="tx"/>
                    </a:ext>
                  </a:extLst>
                </a:hlinkClick>
              </a:rPr>
              <a:t>A Guide to Risk Management for Culture and Heritage Sites </a:t>
            </a:r>
            <a:r>
              <a:rPr lang="en-IE" sz="1600" dirty="0">
                <a:solidFill>
                  <a:srgbClr val="4D4D4D"/>
                </a:solidFill>
              </a:rPr>
              <a:t>covers preventing damage, fire, reducing risk, responding, and recovery strategies) </a:t>
            </a:r>
            <a:r>
              <a:rPr lang="en-IE" sz="1400" dirty="0">
                <a:solidFill>
                  <a:srgbClr val="4D4D4D"/>
                </a:solidFill>
              </a:rPr>
              <a:t>(</a:t>
            </a:r>
            <a:r>
              <a:rPr lang="en-IE" sz="1400" dirty="0">
                <a:solidFill>
                  <a:srgbClr val="F27954"/>
                </a:solidFill>
                <a:hlinkClick r:id="rId8">
                  <a:extLst>
                    <a:ext uri="{A12FA001-AC4F-418D-AE19-62706E023703}">
                      <ahyp:hlinkClr xmlns:ahyp="http://schemas.microsoft.com/office/drawing/2018/hyperlinkcolor" val="tx"/>
                    </a:ext>
                  </a:extLst>
                </a:hlinkClick>
              </a:rPr>
              <a:t>Training Guide to Disaster Risk Management of Culture and Heritage in Urban Areas</a:t>
            </a:r>
            <a:r>
              <a:rPr lang="en-IE" sz="1400" dirty="0">
                <a:solidFill>
                  <a:srgbClr val="4D4D4D"/>
                </a:solidFill>
              </a:rPr>
              <a:t>) </a:t>
            </a:r>
            <a:r>
              <a:rPr lang="en-IE" sz="1400" dirty="0">
                <a:solidFill>
                  <a:srgbClr val="F27954"/>
                </a:solidFill>
                <a:hlinkClick r:id="rId9">
                  <a:extLst>
                    <a:ext uri="{A12FA001-AC4F-418D-AE19-62706E023703}">
                      <ahyp:hlinkClr xmlns:ahyp="http://schemas.microsoft.com/office/drawing/2018/hyperlinkcolor" val="tx"/>
                    </a:ext>
                  </a:extLst>
                </a:hlinkClick>
              </a:rPr>
              <a:t>Guide Protecting Culture and Heritage from Natural Disasters</a:t>
            </a:r>
            <a:r>
              <a:rPr lang="en-IE" sz="1400" dirty="0">
                <a:solidFill>
                  <a:srgbClr val="4D4D4D"/>
                </a:solidFill>
              </a:rPr>
              <a:t>) </a:t>
            </a:r>
            <a:r>
              <a:rPr lang="en-IE" sz="1400" dirty="0">
                <a:solidFill>
                  <a:srgbClr val="F27954"/>
                </a:solidFill>
              </a:rPr>
              <a:t>(</a:t>
            </a:r>
            <a:r>
              <a:rPr lang="en-IE" sz="1400" dirty="0">
                <a:solidFill>
                  <a:srgbClr val="F27954"/>
                </a:solidFill>
                <a:hlinkClick r:id="rId10">
                  <a:extLst>
                    <a:ext uri="{A12FA001-AC4F-418D-AE19-62706E023703}">
                      <ahyp:hlinkClr xmlns:ahyp="http://schemas.microsoft.com/office/drawing/2018/hyperlinkcolor" val="tx"/>
                    </a:ext>
                  </a:extLst>
                </a:hlinkClick>
              </a:rPr>
              <a:t>Promoting Disaster Resilient Culture and Heritage</a:t>
            </a:r>
            <a:r>
              <a:rPr lang="en-IE" sz="1400" dirty="0">
                <a:solidFill>
                  <a:srgbClr val="F27954"/>
                </a:solidFill>
              </a:rPr>
              <a:t>)</a:t>
            </a:r>
          </a:p>
          <a:p>
            <a:pPr marL="342900" indent="-342900" algn="l">
              <a:buClr>
                <a:srgbClr val="F27954"/>
              </a:buClr>
              <a:buFont typeface="+mj-lt"/>
              <a:buAutoNum type="arabicPeriod"/>
            </a:pPr>
            <a:r>
              <a:rPr lang="en-IE" sz="1600" b="1" dirty="0">
                <a:solidFill>
                  <a:srgbClr val="F27954"/>
                </a:solidFill>
              </a:rPr>
              <a:t>Learn from global experts. </a:t>
            </a:r>
            <a:r>
              <a:rPr lang="en-IE" sz="1600" dirty="0">
                <a:solidFill>
                  <a:srgbClr val="4D4D4D"/>
                </a:solidFill>
              </a:rPr>
              <a:t>Attend a </a:t>
            </a:r>
            <a:r>
              <a:rPr lang="en-IE" sz="1600" dirty="0">
                <a:solidFill>
                  <a:srgbClr val="F27954"/>
                </a:solidFill>
                <a:hlinkClick r:id="rId11">
                  <a:extLst>
                    <a:ext uri="{A12FA001-AC4F-418D-AE19-62706E023703}">
                      <ahyp:hlinkClr xmlns:ahyp="http://schemas.microsoft.com/office/drawing/2018/hyperlinkcolor" val="tx"/>
                    </a:ext>
                  </a:extLst>
                </a:hlinkClick>
              </a:rPr>
              <a:t>Workshop on Disaster Risk Reduction</a:t>
            </a:r>
            <a:r>
              <a:rPr lang="en-IE" sz="1600" dirty="0">
                <a:solidFill>
                  <a:srgbClr val="F27954"/>
                </a:solidFill>
              </a:rPr>
              <a:t>. </a:t>
            </a:r>
          </a:p>
          <a:p>
            <a:pPr marL="342900" indent="-342900" algn="l">
              <a:buClr>
                <a:srgbClr val="F27954"/>
              </a:buClr>
              <a:buFont typeface="+mj-lt"/>
              <a:buAutoNum type="arabicPeriod"/>
            </a:pPr>
            <a:r>
              <a:rPr lang="en-IE" sz="1600" b="1" dirty="0">
                <a:solidFill>
                  <a:srgbClr val="F27954"/>
                </a:solidFill>
              </a:rPr>
              <a:t>Provide resources </a:t>
            </a:r>
            <a:r>
              <a:rPr lang="en-IE" sz="1600" dirty="0">
                <a:solidFill>
                  <a:srgbClr val="4D4D4D"/>
                </a:solidFill>
              </a:rPr>
              <a:t>needed in a dedicated easy-to-access space so regional businesses can manage risks within their culture and heritage sites. (</a:t>
            </a:r>
            <a:r>
              <a:rPr lang="en-IE" sz="1600" dirty="0">
                <a:solidFill>
                  <a:srgbClr val="F27954"/>
                </a:solidFill>
                <a:hlinkClick r:id="rId11">
                  <a:extLst>
                    <a:ext uri="{A12FA001-AC4F-418D-AE19-62706E023703}">
                      <ahyp:hlinkClr xmlns:ahyp="http://schemas.microsoft.com/office/drawing/2018/hyperlinkcolor" val="tx"/>
                    </a:ext>
                  </a:extLst>
                </a:hlinkClick>
              </a:rPr>
              <a:t>Resources here</a:t>
            </a:r>
            <a:r>
              <a:rPr lang="en-IE" sz="1600" dirty="0">
                <a:solidFill>
                  <a:srgbClr val="4D4D4D"/>
                </a:solidFill>
              </a:rPr>
              <a:t>)</a:t>
            </a:r>
          </a:p>
          <a:p>
            <a:pPr marL="342900" indent="-342900" algn="l">
              <a:buClr>
                <a:srgbClr val="F27954"/>
              </a:buClr>
              <a:buFont typeface="+mj-lt"/>
              <a:buAutoNum type="arabicPeriod"/>
            </a:pPr>
            <a:endParaRPr lang="en-IE" sz="1600" dirty="0">
              <a:solidFill>
                <a:srgbClr val="4D4D4D"/>
              </a:solidFill>
            </a:endParaRPr>
          </a:p>
          <a:p>
            <a:pPr marL="342900" indent="-342900" algn="l">
              <a:buClr>
                <a:srgbClr val="F27954"/>
              </a:buClr>
              <a:buFont typeface="+mj-lt"/>
              <a:buAutoNum type="arabicPeriod"/>
            </a:pPr>
            <a:endParaRPr lang="en-IE" sz="1600" dirty="0"/>
          </a:p>
          <a:p>
            <a:pPr marL="342900" indent="-342900" algn="l">
              <a:buClr>
                <a:srgbClr val="F27954"/>
              </a:buClr>
              <a:buFont typeface="+mj-lt"/>
              <a:buAutoNum type="arabicPeriod"/>
            </a:pPr>
            <a:endParaRPr lang="en-IE" sz="1600" dirty="0">
              <a:solidFill>
                <a:srgbClr val="4D4D4D"/>
              </a:solidFill>
            </a:endParaRPr>
          </a:p>
        </p:txBody>
      </p:sp>
      <p:pic>
        <p:nvPicPr>
          <p:cNvPr id="12290" name="Picture 2" descr="place barrier on event plan in OnePlan">
            <a:extLst>
              <a:ext uri="{FF2B5EF4-FFF2-40B4-BE49-F238E27FC236}">
                <a16:creationId xmlns:a16="http://schemas.microsoft.com/office/drawing/2014/main" id="{BBC74296-8A5C-8696-D000-B7B097BCCA0E}"/>
              </a:ext>
            </a:extLst>
          </p:cNvPr>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690326" y="78427"/>
            <a:ext cx="2844686" cy="189182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hlinkClick r:id="rId13"/>
            <a:extLst>
              <a:ext uri="{FF2B5EF4-FFF2-40B4-BE49-F238E27FC236}">
                <a16:creationId xmlns:a16="http://schemas.microsoft.com/office/drawing/2014/main" id="{478EC498-0105-D15B-BFF6-56D20E9FF9E1}"/>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7920755" y="129454"/>
            <a:ext cx="2374772" cy="3202818"/>
          </a:xfrm>
          <a:prstGeom prst="rect">
            <a:avLst/>
          </a:prstGeom>
        </p:spPr>
      </p:pic>
      <p:sp>
        <p:nvSpPr>
          <p:cNvPr id="3" name="Flowchart: Alternate Process 2">
            <a:extLst>
              <a:ext uri="{FF2B5EF4-FFF2-40B4-BE49-F238E27FC236}">
                <a16:creationId xmlns:a16="http://schemas.microsoft.com/office/drawing/2014/main" id="{D54E490E-EFCE-56E6-22C1-87A85559A565}"/>
              </a:ext>
            </a:extLst>
          </p:cNvPr>
          <p:cNvSpPr/>
          <p:nvPr/>
        </p:nvSpPr>
        <p:spPr>
          <a:xfrm>
            <a:off x="36753" y="2070991"/>
            <a:ext cx="6151831" cy="570570"/>
          </a:xfrm>
          <a:prstGeom prst="flowChartAlternateProcess">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dirty="0"/>
              <a:t>Sample Risks Management Actions &amp; Solutions</a:t>
            </a:r>
          </a:p>
        </p:txBody>
      </p:sp>
    </p:spTree>
    <p:extLst>
      <p:ext uri="{BB962C8B-B14F-4D97-AF65-F5344CB8AC3E}">
        <p14:creationId xmlns:p14="http://schemas.microsoft.com/office/powerpoint/2010/main" val="37593780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A89B42C-DFB2-E544-276E-C222EB19FB55}"/>
              </a:ext>
            </a:extLst>
          </p:cNvPr>
          <p:cNvSpPr>
            <a:spLocks noGrp="1"/>
          </p:cNvSpPr>
          <p:nvPr>
            <p:ph type="body" sz="quarter" idx="18"/>
          </p:nvPr>
        </p:nvSpPr>
        <p:spPr>
          <a:xfrm>
            <a:off x="368339" y="1232291"/>
            <a:ext cx="5790458" cy="3867704"/>
          </a:xfrm>
        </p:spPr>
        <p:txBody>
          <a:bodyPr>
            <a:noAutofit/>
          </a:bodyPr>
          <a:lstStyle/>
          <a:p>
            <a:pPr marL="0" indent="0">
              <a:lnSpc>
                <a:spcPct val="100000"/>
              </a:lnSpc>
              <a:spcBef>
                <a:spcPts val="0"/>
              </a:spcBef>
            </a:pPr>
            <a:r>
              <a:rPr lang="en-GB" sz="2000" b="0" i="0" u="none" strike="noStrike" dirty="0">
                <a:effectLst/>
              </a:rPr>
              <a:t>After coming up with a list of risk objectives, assessing the likeliest crisis scenarios, conducting a SWOT Analysis, and doing a Regional Crisis Audit a region can proceed with drafting a more effective Crisis Management Strategy and Plan. </a:t>
            </a:r>
          </a:p>
          <a:p>
            <a:pPr marL="0" indent="0">
              <a:lnSpc>
                <a:spcPct val="100000"/>
              </a:lnSpc>
              <a:spcBef>
                <a:spcPts val="0"/>
              </a:spcBef>
            </a:pPr>
            <a:endParaRPr lang="en-GB" sz="2000" dirty="0"/>
          </a:p>
          <a:p>
            <a:pPr marL="0" indent="0">
              <a:lnSpc>
                <a:spcPct val="100000"/>
              </a:lnSpc>
              <a:spcBef>
                <a:spcPts val="0"/>
              </a:spcBef>
            </a:pPr>
            <a:r>
              <a:rPr lang="en-GB" sz="2000" b="0" i="0" u="none" strike="noStrike" dirty="0">
                <a:effectLst/>
              </a:rPr>
              <a:t>The main objective of the SWOT Analysis and Risk Matrix is to develop a list of potential crises and to rank them in order of likelihood of occurring and associated costs of dealing with the impact. The risk assessment informs regional managers how to build new (or re-evaluate old) Crisis Management Strategies and Plans after the conclusion of a crisis.</a:t>
            </a:r>
          </a:p>
          <a:p>
            <a:pPr marL="0" indent="0">
              <a:lnSpc>
                <a:spcPct val="100000"/>
              </a:lnSpc>
              <a:spcBef>
                <a:spcPts val="0"/>
              </a:spcBef>
            </a:pPr>
            <a:endParaRPr lang="en-GB" sz="2000" b="0" i="0" u="none" strike="noStrike" dirty="0">
              <a:effectLst/>
            </a:endParaRPr>
          </a:p>
          <a:p>
            <a:pPr marL="0" indent="0">
              <a:lnSpc>
                <a:spcPct val="100000"/>
              </a:lnSpc>
              <a:spcBef>
                <a:spcPts val="0"/>
              </a:spcBef>
            </a:pPr>
            <a:r>
              <a:rPr lang="en-GB" sz="2000" b="0" i="0" u="none" strike="noStrike" dirty="0">
                <a:effectLst/>
              </a:rPr>
              <a:t>The plan itself needs to be flexible enough to adapt to multiple situations. Think about how a crisis can cause another crisis or a crisis can stay stable or escalate.</a:t>
            </a:r>
            <a:endParaRPr lang="en-IE" sz="2000" dirty="0"/>
          </a:p>
          <a:p>
            <a:pPr marL="0" indent="0" algn="l">
              <a:lnSpc>
                <a:spcPct val="100000"/>
              </a:lnSpc>
              <a:spcBef>
                <a:spcPts val="0"/>
              </a:spcBef>
            </a:pPr>
            <a:endParaRPr lang="en-GB" sz="2000" b="0" i="0" u="none" strike="noStrike" dirty="0">
              <a:effectLst/>
            </a:endParaRPr>
          </a:p>
          <a:p>
            <a:pPr marL="0" indent="0" algn="l">
              <a:lnSpc>
                <a:spcPct val="100000"/>
              </a:lnSpc>
              <a:spcBef>
                <a:spcPts val="0"/>
              </a:spcBef>
            </a:pPr>
            <a:endParaRPr lang="en-GB" sz="2000" b="0" i="0" u="none" strike="noStrike" dirty="0">
              <a:effectLst/>
            </a:endParaRPr>
          </a:p>
        </p:txBody>
      </p:sp>
      <p:sp>
        <p:nvSpPr>
          <p:cNvPr id="6" name="Text Placeholder 5">
            <a:extLst>
              <a:ext uri="{FF2B5EF4-FFF2-40B4-BE49-F238E27FC236}">
                <a16:creationId xmlns:a16="http://schemas.microsoft.com/office/drawing/2014/main" id="{2628A598-0D8F-346E-C050-3AF2B29DF74D}"/>
              </a:ext>
            </a:extLst>
          </p:cNvPr>
          <p:cNvSpPr>
            <a:spLocks noGrp="1"/>
          </p:cNvSpPr>
          <p:nvPr>
            <p:ph type="body" sz="quarter" idx="16"/>
          </p:nvPr>
        </p:nvSpPr>
        <p:spPr>
          <a:xfrm>
            <a:off x="449973" y="380446"/>
            <a:ext cx="5361286" cy="1323975"/>
          </a:xfrm>
        </p:spPr>
        <p:txBody>
          <a:bodyPr>
            <a:normAutofit/>
          </a:bodyPr>
          <a:lstStyle/>
          <a:p>
            <a:pPr>
              <a:lnSpc>
                <a:spcPct val="120000"/>
              </a:lnSpc>
              <a:spcBef>
                <a:spcPts val="0"/>
              </a:spcBef>
            </a:pPr>
            <a:r>
              <a:rPr lang="en-IE" b="1" dirty="0"/>
              <a:t>Conclusion</a:t>
            </a:r>
          </a:p>
        </p:txBody>
      </p:sp>
      <p:pic>
        <p:nvPicPr>
          <p:cNvPr id="3" name="Picture Placeholder 2" descr="A picture containing outdoor&#10;&#10;Description automatically generated">
            <a:extLst>
              <a:ext uri="{FF2B5EF4-FFF2-40B4-BE49-F238E27FC236}">
                <a16:creationId xmlns:a16="http://schemas.microsoft.com/office/drawing/2014/main" id="{70FA01BB-96E6-AC9C-7BB8-52DBF74DFAC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358" b="17358"/>
          <a:stretch>
            <a:fillRect/>
          </a:stretch>
        </p:blipFill>
        <p:spPr/>
      </p:pic>
    </p:spTree>
    <p:extLst>
      <p:ext uri="{BB962C8B-B14F-4D97-AF65-F5344CB8AC3E}">
        <p14:creationId xmlns:p14="http://schemas.microsoft.com/office/powerpoint/2010/main" val="265568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33275352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D10178-AB95-162C-DD2D-B7F762E5CEB4}"/>
              </a:ext>
            </a:extLst>
          </p:cNvPr>
          <p:cNvSpPr/>
          <p:nvPr/>
        </p:nvSpPr>
        <p:spPr>
          <a:xfrm>
            <a:off x="0" y="2532130"/>
            <a:ext cx="12192000" cy="3295650"/>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dirty="0">
                <a:hlinkClick r:id="rId2">
                  <a:extLst>
                    <a:ext uri="{A12FA001-AC4F-418D-AE19-62706E023703}">
                      <ahyp:hlinkClr xmlns:ahyp="http://schemas.microsoft.com/office/drawing/2018/hyperlinkcolor" val="tx"/>
                    </a:ext>
                  </a:extLst>
                </a:hlinkClick>
              </a:rPr>
              <a:t>https://www.tourismrecovery.eu/</a:t>
            </a:r>
            <a:r>
              <a:rPr lang="en-IE" sz="1800" dirty="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dirty="0">
                <a:hlinkClick r:id="rId3">
                  <a:extLst>
                    <a:ext uri="{A12FA001-AC4F-418D-AE19-62706E023703}">
                      <ahyp:hlinkClr xmlns:ahyp="http://schemas.microsoft.com/office/drawing/2018/hyperlinkcolor" val="tx"/>
                    </a:ext>
                  </a:extLst>
                </a:hlinkClick>
              </a:rPr>
              <a:t>Momentum, Ireland Developer of Modules</a:t>
            </a:r>
            <a:endParaRPr lang="en-IE" sz="1800" dirty="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dirty="0">
                <a:hlinkClick r:id="rId4">
                  <a:extLst>
                    <a:ext uri="{A12FA001-AC4F-418D-AE19-62706E023703}">
                      <ahyp:hlinkClr xmlns:ahyp="http://schemas.microsoft.com/office/drawing/2018/hyperlinkcolor" val="tx"/>
                    </a:ext>
                  </a:extLst>
                </a:hlinkClick>
              </a:rPr>
              <a:t>Facebook</a:t>
            </a:r>
            <a:endParaRPr lang="en-IE" sz="1800" dirty="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19961" y="2543175"/>
            <a:ext cx="6968720" cy="3415401"/>
          </a:xfrm>
        </p:spPr>
        <p:txBody>
          <a:bodyPr>
            <a:normAutofit fontScale="25000" lnSpcReduction="20000"/>
          </a:bodyPr>
          <a:lstStyle/>
          <a:p>
            <a:pPr>
              <a:lnSpc>
                <a:spcPct val="120000"/>
              </a:lnSpc>
              <a:spcBef>
                <a:spcPts val="0"/>
              </a:spcBef>
            </a:pPr>
            <a:r>
              <a:rPr lang="en-IE" sz="11000" b="1" dirty="0"/>
              <a:t>Well Done!</a:t>
            </a:r>
          </a:p>
          <a:p>
            <a:pPr>
              <a:lnSpc>
                <a:spcPct val="120000"/>
              </a:lnSpc>
              <a:spcBef>
                <a:spcPts val="0"/>
              </a:spcBef>
            </a:pPr>
            <a:r>
              <a:rPr lang="en-IE" sz="8800" dirty="0"/>
              <a:t>You Have Finished </a:t>
            </a:r>
          </a:p>
          <a:p>
            <a:pPr>
              <a:lnSpc>
                <a:spcPct val="120000"/>
              </a:lnSpc>
              <a:spcBef>
                <a:spcPts val="0"/>
              </a:spcBef>
            </a:pPr>
            <a:r>
              <a:rPr lang="en-IE" sz="8800" b="1" dirty="0"/>
              <a:t>Module 3 </a:t>
            </a:r>
            <a:r>
              <a:rPr lang="en-IE" sz="8800" dirty="0"/>
              <a:t>(Part 1) Conducting a Regional Risk and </a:t>
            </a:r>
            <a:r>
              <a:rPr lang="en-IE" sz="8800"/>
              <a:t>Crisis Assessment</a:t>
            </a:r>
            <a:endParaRPr lang="en-IE" sz="8800" dirty="0"/>
          </a:p>
          <a:p>
            <a:pPr>
              <a:lnSpc>
                <a:spcPct val="120000"/>
              </a:lnSpc>
              <a:spcBef>
                <a:spcPts val="0"/>
              </a:spcBef>
            </a:pPr>
            <a:r>
              <a:rPr lang="en-IE" sz="8800" dirty="0"/>
              <a:t> </a:t>
            </a:r>
          </a:p>
          <a:p>
            <a:pPr>
              <a:lnSpc>
                <a:spcPct val="120000"/>
              </a:lnSpc>
              <a:spcBef>
                <a:spcPts val="0"/>
              </a:spcBef>
            </a:pPr>
            <a:r>
              <a:rPr lang="en-IE" sz="8800" dirty="0"/>
              <a:t>Now Get Ready for </a:t>
            </a:r>
          </a:p>
          <a:p>
            <a:pPr>
              <a:lnSpc>
                <a:spcPct val="120000"/>
              </a:lnSpc>
              <a:spcBef>
                <a:spcPts val="0"/>
              </a:spcBef>
            </a:pPr>
            <a:r>
              <a:rPr lang="en-IE" sz="8800" b="1" dirty="0"/>
              <a:t>Module 3 </a:t>
            </a:r>
            <a:r>
              <a:rPr lang="en-IE" sz="8800" dirty="0"/>
              <a:t>(Part 2) Conducting a Regional SWOT Analysis and Regional Crisis Audit</a:t>
            </a:r>
          </a:p>
          <a:p>
            <a:pPr>
              <a:lnSpc>
                <a:spcPct val="120000"/>
              </a:lnSpc>
              <a:spcBef>
                <a:spcPts val="0"/>
              </a:spcBef>
            </a:pPr>
            <a:endParaRPr lang="en-IE" sz="7400" dirty="0"/>
          </a:p>
          <a:p>
            <a:pPr>
              <a:lnSpc>
                <a:spcPct val="120000"/>
              </a:lnSpc>
              <a:spcBef>
                <a:spcPts val="0"/>
              </a:spcBef>
            </a:pPr>
            <a:endParaRPr lang="en-IE" sz="7400" dirty="0"/>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656729" y="9430"/>
            <a:ext cx="3594847" cy="25227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A923C34-F7D7-60C2-F31E-2B64BAD784E8}"/>
              </a:ext>
            </a:extLst>
          </p:cNvPr>
          <p:cNvSpPr/>
          <p:nvPr/>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83364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0C5B38-3A04-79E0-342F-AA4814124FE5}"/>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Text Placeholder 3">
            <a:extLst>
              <a:ext uri="{FF2B5EF4-FFF2-40B4-BE49-F238E27FC236}">
                <a16:creationId xmlns:a16="http://schemas.microsoft.com/office/drawing/2014/main" id="{87674076-4EDB-05F8-C565-92DF227376AE}"/>
              </a:ext>
            </a:extLst>
          </p:cNvPr>
          <p:cNvSpPr>
            <a:spLocks noGrp="1"/>
          </p:cNvSpPr>
          <p:nvPr>
            <p:ph type="body" sz="quarter" idx="15"/>
          </p:nvPr>
        </p:nvSpPr>
        <p:spPr/>
        <p:txBody>
          <a:bodyPr/>
          <a:lstStyle/>
          <a:p>
            <a:r>
              <a:rPr lang="en-IE" sz="2400" b="1" dirty="0"/>
              <a:t>1</a:t>
            </a:r>
          </a:p>
        </p:txBody>
      </p:sp>
      <p:sp>
        <p:nvSpPr>
          <p:cNvPr id="8" name="Text Placeholder 7">
            <a:extLst>
              <a:ext uri="{FF2B5EF4-FFF2-40B4-BE49-F238E27FC236}">
                <a16:creationId xmlns:a16="http://schemas.microsoft.com/office/drawing/2014/main" id="{99EA1760-7B66-AEF3-CA31-7887A3BB5EC6}"/>
              </a:ext>
            </a:extLst>
          </p:cNvPr>
          <p:cNvSpPr>
            <a:spLocks noGrp="1"/>
          </p:cNvSpPr>
          <p:nvPr>
            <p:ph type="body" sz="quarter" idx="4294967295"/>
          </p:nvPr>
        </p:nvSpPr>
        <p:spPr>
          <a:xfrm>
            <a:off x="7430538" y="996029"/>
            <a:ext cx="4465067" cy="1670971"/>
          </a:xfrm>
        </p:spPr>
        <p:txBody>
          <a:bodyPr>
            <a:normAutofit/>
          </a:bodyPr>
          <a:lstStyle/>
          <a:p>
            <a:pPr marL="0" indent="0">
              <a:lnSpc>
                <a:spcPct val="100000"/>
              </a:lnSpc>
              <a:spcBef>
                <a:spcPts val="0"/>
              </a:spcBef>
              <a:buNone/>
            </a:pPr>
            <a:r>
              <a:rPr lang="en-IE" sz="2000" b="1" dirty="0">
                <a:solidFill>
                  <a:srgbClr val="4D4D4D"/>
                </a:solidFill>
              </a:rPr>
              <a:t>How to Conduct a Regional Crisis and Risk Assessment</a:t>
            </a:r>
          </a:p>
          <a:p>
            <a:pPr marL="0" indent="0">
              <a:lnSpc>
                <a:spcPct val="100000"/>
              </a:lnSpc>
              <a:spcBef>
                <a:spcPts val="0"/>
              </a:spcBef>
              <a:buNone/>
            </a:pPr>
            <a:endParaRPr lang="en-IE" sz="2000" b="1" dirty="0"/>
          </a:p>
          <a:p>
            <a:pPr marL="0" indent="0">
              <a:lnSpc>
                <a:spcPct val="100000"/>
              </a:lnSpc>
              <a:spcBef>
                <a:spcPts val="0"/>
              </a:spcBef>
              <a:buNone/>
            </a:pPr>
            <a:r>
              <a:rPr lang="en-IE" sz="1800" i="1" dirty="0">
                <a:solidFill>
                  <a:srgbClr val="4D4D4D"/>
                </a:solidFill>
              </a:rPr>
              <a:t>With Sample Assessment Exercise and Action Plan</a:t>
            </a:r>
          </a:p>
          <a:p>
            <a:pPr marL="0" indent="0">
              <a:lnSpc>
                <a:spcPct val="100000"/>
              </a:lnSpc>
              <a:spcBef>
                <a:spcPts val="0"/>
              </a:spcBef>
              <a:buNone/>
            </a:pPr>
            <a:endParaRPr lang="en-IE" sz="1800" dirty="0"/>
          </a:p>
        </p:txBody>
      </p:sp>
      <p:sp>
        <p:nvSpPr>
          <p:cNvPr id="6" name="Text Placeholder 5">
            <a:extLst>
              <a:ext uri="{FF2B5EF4-FFF2-40B4-BE49-F238E27FC236}">
                <a16:creationId xmlns:a16="http://schemas.microsoft.com/office/drawing/2014/main" id="{8F2E9FD1-0F11-D5F4-8BA7-544EB47F64BA}"/>
              </a:ext>
            </a:extLst>
          </p:cNvPr>
          <p:cNvSpPr>
            <a:spLocks noGrp="1"/>
          </p:cNvSpPr>
          <p:nvPr>
            <p:ph type="body" sz="quarter" idx="18"/>
          </p:nvPr>
        </p:nvSpPr>
        <p:spPr>
          <a:xfrm>
            <a:off x="1114426" y="1600522"/>
            <a:ext cx="4982180" cy="5065617"/>
          </a:xfrm>
        </p:spPr>
        <p:txBody>
          <a:bodyPr>
            <a:normAutofit lnSpcReduction="10000"/>
          </a:bodyPr>
          <a:lstStyle/>
          <a:p>
            <a:pPr marL="0" indent="0">
              <a:lnSpc>
                <a:spcPct val="100000"/>
              </a:lnSpc>
              <a:spcBef>
                <a:spcPts val="0"/>
              </a:spcBef>
            </a:pPr>
            <a:r>
              <a:rPr lang="en-GB" sz="2000" dirty="0"/>
              <a:t>Now that a Tourism Crisis Management Team (TCMT) is set up the region can assess a tourism region’s vulnerability. This Module uses the Crisis Matrix &amp; Risk Assessment to identify a region’s vulnerability to experience different types of potential crises and the probability of occurrence. It goes through the impacts of a crisis should it occur looking at the levels of effects e.g., negative, catastrophic, and low level. This exercise is important for regions so they can focus on the crisis type, level, and potential impacts that can and will occur and then prioritize the actions and priorities that need to be put in place to plan, prepare and mitigate the potential impacts of each potential risk, hazard or crisis.</a:t>
            </a:r>
          </a:p>
          <a:p>
            <a:pPr marL="0" indent="0">
              <a:lnSpc>
                <a:spcPct val="100000"/>
              </a:lnSpc>
              <a:spcBef>
                <a:spcPts val="0"/>
              </a:spcBef>
            </a:pPr>
            <a:endParaRPr lang="en-GB" sz="2000" dirty="0"/>
          </a:p>
          <a:p>
            <a:pPr marL="0" indent="0">
              <a:lnSpc>
                <a:spcPct val="100000"/>
              </a:lnSpc>
              <a:spcBef>
                <a:spcPts val="0"/>
              </a:spcBef>
            </a:pPr>
            <a:endParaRPr lang="en-IE" sz="2000" dirty="0"/>
          </a:p>
        </p:txBody>
      </p:sp>
      <p:sp>
        <p:nvSpPr>
          <p:cNvPr id="5" name="Text Placeholder 4">
            <a:extLst>
              <a:ext uri="{FF2B5EF4-FFF2-40B4-BE49-F238E27FC236}">
                <a16:creationId xmlns:a16="http://schemas.microsoft.com/office/drawing/2014/main" id="{C15AF00C-A19E-6EB0-8FE5-5DAAD3B7E96D}"/>
              </a:ext>
            </a:extLst>
          </p:cNvPr>
          <p:cNvSpPr>
            <a:spLocks noGrp="1"/>
          </p:cNvSpPr>
          <p:nvPr>
            <p:ph type="body" sz="quarter" idx="16"/>
          </p:nvPr>
        </p:nvSpPr>
        <p:spPr>
          <a:xfrm>
            <a:off x="1295400" y="191861"/>
            <a:ext cx="4800599" cy="603631"/>
          </a:xfrm>
        </p:spPr>
        <p:txBody>
          <a:bodyPr>
            <a:normAutofit/>
          </a:bodyPr>
          <a:lstStyle/>
          <a:p>
            <a:pPr algn="ctr"/>
            <a:r>
              <a:rPr lang="en-IE" sz="3200" b="1" dirty="0"/>
              <a:t>Table of Contents</a:t>
            </a:r>
            <a:endParaRPr lang="en-IE" sz="3200" dirty="0"/>
          </a:p>
        </p:txBody>
      </p:sp>
      <p:sp>
        <p:nvSpPr>
          <p:cNvPr id="2" name="Text Placeholder 3">
            <a:extLst>
              <a:ext uri="{FF2B5EF4-FFF2-40B4-BE49-F238E27FC236}">
                <a16:creationId xmlns:a16="http://schemas.microsoft.com/office/drawing/2014/main" id="{697081DD-F0EA-CAC1-3F90-4BE0FB908626}"/>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2</a:t>
            </a:r>
          </a:p>
        </p:txBody>
      </p:sp>
      <p:sp>
        <p:nvSpPr>
          <p:cNvPr id="15" name="Text Placeholder 3">
            <a:extLst>
              <a:ext uri="{FF2B5EF4-FFF2-40B4-BE49-F238E27FC236}">
                <a16:creationId xmlns:a16="http://schemas.microsoft.com/office/drawing/2014/main" id="{977E095A-2B7B-6302-5BDF-0CAD38931053}"/>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3 (Part 1) </a:t>
            </a:r>
          </a:p>
          <a:p>
            <a:pPr algn="ctr">
              <a:lnSpc>
                <a:spcPct val="110000"/>
              </a:lnSpc>
              <a:spcBef>
                <a:spcPts val="0"/>
              </a:spcBef>
            </a:pPr>
            <a:r>
              <a:rPr lang="en-IE" sz="2000" dirty="0"/>
              <a:t>Conduct a Regional Crisis &amp; Risk Assessment</a:t>
            </a:r>
            <a:endParaRPr lang="en-IE" sz="2000" i="1" dirty="0"/>
          </a:p>
        </p:txBody>
      </p:sp>
      <p:sp>
        <p:nvSpPr>
          <p:cNvPr id="16" name="TextBox 15">
            <a:extLst>
              <a:ext uri="{FF2B5EF4-FFF2-40B4-BE49-F238E27FC236}">
                <a16:creationId xmlns:a16="http://schemas.microsoft.com/office/drawing/2014/main" id="{BED0AC79-A7CD-83F9-35FB-0B142C7E029B}"/>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1 </a:t>
            </a:r>
            <a:r>
              <a:rPr lang="en-IE" sz="2800" dirty="0">
                <a:solidFill>
                  <a:schemeClr val="bg1"/>
                </a:solidFill>
              </a:rPr>
              <a:t>Sections 1</a:t>
            </a:r>
          </a:p>
        </p:txBody>
      </p:sp>
    </p:spTree>
    <p:extLst>
      <p:ext uri="{BB962C8B-B14F-4D97-AF65-F5344CB8AC3E}">
        <p14:creationId xmlns:p14="http://schemas.microsoft.com/office/powerpoint/2010/main" val="16152875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0C5B38-3A04-79E0-342F-AA4814124FE5}"/>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Text Placeholder 3">
            <a:extLst>
              <a:ext uri="{FF2B5EF4-FFF2-40B4-BE49-F238E27FC236}">
                <a16:creationId xmlns:a16="http://schemas.microsoft.com/office/drawing/2014/main" id="{87674076-4EDB-05F8-C565-92DF227376AE}"/>
              </a:ext>
            </a:extLst>
          </p:cNvPr>
          <p:cNvSpPr>
            <a:spLocks noGrp="1"/>
          </p:cNvSpPr>
          <p:nvPr>
            <p:ph type="body" sz="quarter" idx="15"/>
          </p:nvPr>
        </p:nvSpPr>
        <p:spPr/>
        <p:txBody>
          <a:bodyPr/>
          <a:lstStyle/>
          <a:p>
            <a:r>
              <a:rPr lang="en-IE" sz="2400" b="1" dirty="0"/>
              <a:t>2</a:t>
            </a:r>
          </a:p>
        </p:txBody>
      </p:sp>
      <p:sp>
        <p:nvSpPr>
          <p:cNvPr id="8" name="Text Placeholder 7">
            <a:extLst>
              <a:ext uri="{FF2B5EF4-FFF2-40B4-BE49-F238E27FC236}">
                <a16:creationId xmlns:a16="http://schemas.microsoft.com/office/drawing/2014/main" id="{99EA1760-7B66-AEF3-CA31-7887A3BB5EC6}"/>
              </a:ext>
            </a:extLst>
          </p:cNvPr>
          <p:cNvSpPr>
            <a:spLocks noGrp="1"/>
          </p:cNvSpPr>
          <p:nvPr>
            <p:ph type="body" sz="quarter" idx="20"/>
          </p:nvPr>
        </p:nvSpPr>
        <p:spPr>
          <a:xfrm>
            <a:off x="7497213" y="970010"/>
            <a:ext cx="4694787" cy="822373"/>
          </a:xfrm>
        </p:spPr>
        <p:txBody>
          <a:bodyPr/>
          <a:lstStyle/>
          <a:p>
            <a:pPr>
              <a:lnSpc>
                <a:spcPct val="100000"/>
              </a:lnSpc>
              <a:spcBef>
                <a:spcPts val="0"/>
              </a:spcBef>
            </a:pPr>
            <a:r>
              <a:rPr lang="en-IE" sz="2000" b="1" dirty="0"/>
              <a:t>How to Conduct a Regional SWOT Analysis</a:t>
            </a:r>
          </a:p>
        </p:txBody>
      </p:sp>
      <p:sp>
        <p:nvSpPr>
          <p:cNvPr id="10" name="Text Placeholder 9">
            <a:extLst>
              <a:ext uri="{FF2B5EF4-FFF2-40B4-BE49-F238E27FC236}">
                <a16:creationId xmlns:a16="http://schemas.microsoft.com/office/drawing/2014/main" id="{978EE96B-B2C0-2891-EB92-0E4281960F57}"/>
              </a:ext>
            </a:extLst>
          </p:cNvPr>
          <p:cNvSpPr>
            <a:spLocks noGrp="1"/>
          </p:cNvSpPr>
          <p:nvPr>
            <p:ph type="body" sz="quarter" idx="4294967295"/>
          </p:nvPr>
        </p:nvSpPr>
        <p:spPr>
          <a:xfrm>
            <a:off x="7497213" y="2194204"/>
            <a:ext cx="4465067" cy="3015971"/>
          </a:xfrm>
        </p:spPr>
        <p:txBody>
          <a:bodyPr>
            <a:normAutofit/>
          </a:bodyPr>
          <a:lstStyle/>
          <a:p>
            <a:pPr marL="0" indent="0">
              <a:lnSpc>
                <a:spcPct val="100000"/>
              </a:lnSpc>
              <a:spcBef>
                <a:spcPts val="0"/>
              </a:spcBef>
              <a:buNone/>
            </a:pPr>
            <a:r>
              <a:rPr lang="en-IE" sz="2000" b="1" dirty="0">
                <a:solidFill>
                  <a:srgbClr val="595A59"/>
                </a:solidFill>
              </a:rPr>
              <a:t>How to Conduct a Regional Crisis Audit</a:t>
            </a:r>
          </a:p>
          <a:p>
            <a:pPr marL="0" indent="0">
              <a:lnSpc>
                <a:spcPct val="100000"/>
              </a:lnSpc>
              <a:spcBef>
                <a:spcPts val="0"/>
              </a:spcBef>
              <a:buNone/>
            </a:pPr>
            <a:r>
              <a:rPr lang="en-IE" sz="1800" i="1" dirty="0">
                <a:solidFill>
                  <a:srgbClr val="4D4D4D"/>
                </a:solidFill>
              </a:rPr>
              <a:t>Covering Crisis Stages; Preparation, Mitigation, Response, and Recovery</a:t>
            </a:r>
          </a:p>
          <a:p>
            <a:pPr marL="0" indent="0">
              <a:lnSpc>
                <a:spcPct val="100000"/>
              </a:lnSpc>
              <a:spcBef>
                <a:spcPts val="0"/>
              </a:spcBef>
              <a:buNone/>
            </a:pPr>
            <a:endParaRPr lang="en-IE" sz="1800" i="1" dirty="0">
              <a:solidFill>
                <a:srgbClr val="4D4D4D"/>
              </a:solidFill>
            </a:endParaRPr>
          </a:p>
          <a:p>
            <a:pPr>
              <a:lnSpc>
                <a:spcPct val="100000"/>
              </a:lnSpc>
              <a:spcBef>
                <a:spcPts val="0"/>
              </a:spcBef>
            </a:pPr>
            <a:r>
              <a:rPr lang="en-IE" sz="1800" i="1" dirty="0">
                <a:solidFill>
                  <a:srgbClr val="4D4D4D"/>
                </a:solidFill>
              </a:rPr>
              <a:t>With Sample Audit Exercise in Preparation and Mitigation Stages</a:t>
            </a:r>
          </a:p>
          <a:p>
            <a:pPr>
              <a:lnSpc>
                <a:spcPct val="100000"/>
              </a:lnSpc>
              <a:spcBef>
                <a:spcPts val="0"/>
              </a:spcBef>
            </a:pPr>
            <a:r>
              <a:rPr lang="en-IE" sz="1800" i="1" dirty="0">
                <a:solidFill>
                  <a:srgbClr val="4D4D4D"/>
                </a:solidFill>
              </a:rPr>
              <a:t>Sample Audit Exercise in the Response and Recovery Stages</a:t>
            </a:r>
          </a:p>
          <a:p>
            <a:pPr>
              <a:lnSpc>
                <a:spcPct val="100000"/>
              </a:lnSpc>
              <a:spcBef>
                <a:spcPts val="0"/>
              </a:spcBef>
            </a:pPr>
            <a:endParaRPr lang="en-IE" sz="2000" dirty="0"/>
          </a:p>
        </p:txBody>
      </p:sp>
      <p:sp>
        <p:nvSpPr>
          <p:cNvPr id="6" name="Text Placeholder 5">
            <a:extLst>
              <a:ext uri="{FF2B5EF4-FFF2-40B4-BE49-F238E27FC236}">
                <a16:creationId xmlns:a16="http://schemas.microsoft.com/office/drawing/2014/main" id="{8F2E9FD1-0F11-D5F4-8BA7-544EB47F64BA}"/>
              </a:ext>
            </a:extLst>
          </p:cNvPr>
          <p:cNvSpPr>
            <a:spLocks noGrp="1"/>
          </p:cNvSpPr>
          <p:nvPr>
            <p:ph type="body" sz="quarter" idx="18"/>
          </p:nvPr>
        </p:nvSpPr>
        <p:spPr>
          <a:xfrm>
            <a:off x="1262345" y="1754785"/>
            <a:ext cx="4746014" cy="5065617"/>
          </a:xfrm>
        </p:spPr>
        <p:txBody>
          <a:bodyPr>
            <a:normAutofit fontScale="85000" lnSpcReduction="20000"/>
          </a:bodyPr>
          <a:lstStyle/>
          <a:p>
            <a:pPr marL="0" indent="0">
              <a:lnSpc>
                <a:spcPct val="120000"/>
              </a:lnSpc>
              <a:spcBef>
                <a:spcPts val="0"/>
              </a:spcBef>
            </a:pPr>
            <a:r>
              <a:rPr lang="en-GB" sz="2000" dirty="0"/>
              <a:t>It is important that regions also assess and </a:t>
            </a:r>
            <a:r>
              <a:rPr lang="en-GB" sz="2000" dirty="0" err="1"/>
              <a:t>analyze</a:t>
            </a:r>
            <a:r>
              <a:rPr lang="en-GB" sz="2000" dirty="0"/>
              <a:t> all potential strengths, weaknesses, opportunities, and threats most likely to affect or enhance the region. The Regional Crisis Audit assists regions to determine what resources they have and doesn’t have and need to have to implement the priorities identified in the SWOT Analysis and Regional Crisis Assessment. Regions can then prioritize the time and resources that are needed to be allocated towards planning for and managing each risk should it occur. The final Audit exercise goes into much more detail covering the how what, who, and when. It helps the region make informed decisions and finalize priorities to support the Crisis Management Strategy and Crisis Management Response Plan. This is not a one-off series of exercises, they should be conducted regularly and updated so that the region stays on top of its crisis management capability.</a:t>
            </a:r>
          </a:p>
          <a:p>
            <a:pPr marL="0" indent="0">
              <a:lnSpc>
                <a:spcPct val="120000"/>
              </a:lnSpc>
              <a:spcBef>
                <a:spcPts val="0"/>
              </a:spcBef>
            </a:pPr>
            <a:endParaRPr lang="en-GB" sz="2000" dirty="0"/>
          </a:p>
          <a:p>
            <a:pPr marL="0" indent="0">
              <a:lnSpc>
                <a:spcPct val="100000"/>
              </a:lnSpc>
              <a:spcBef>
                <a:spcPts val="0"/>
              </a:spcBef>
            </a:pPr>
            <a:endParaRPr lang="en-IE" sz="2000" dirty="0"/>
          </a:p>
        </p:txBody>
      </p:sp>
      <p:sp>
        <p:nvSpPr>
          <p:cNvPr id="5" name="Text Placeholder 4">
            <a:extLst>
              <a:ext uri="{FF2B5EF4-FFF2-40B4-BE49-F238E27FC236}">
                <a16:creationId xmlns:a16="http://schemas.microsoft.com/office/drawing/2014/main" id="{C15AF00C-A19E-6EB0-8FE5-5DAAD3B7E96D}"/>
              </a:ext>
            </a:extLst>
          </p:cNvPr>
          <p:cNvSpPr>
            <a:spLocks noGrp="1"/>
          </p:cNvSpPr>
          <p:nvPr>
            <p:ph type="body" sz="quarter" idx="16"/>
          </p:nvPr>
        </p:nvSpPr>
        <p:spPr>
          <a:xfrm>
            <a:off x="1295400" y="191861"/>
            <a:ext cx="4800599" cy="603631"/>
          </a:xfrm>
        </p:spPr>
        <p:txBody>
          <a:bodyPr>
            <a:normAutofit/>
          </a:bodyPr>
          <a:lstStyle/>
          <a:p>
            <a:pPr algn="ctr"/>
            <a:r>
              <a:rPr lang="en-IE" sz="3200" b="1" dirty="0"/>
              <a:t>Table of Contents</a:t>
            </a:r>
            <a:endParaRPr lang="en-IE" sz="3200" dirty="0"/>
          </a:p>
        </p:txBody>
      </p:sp>
      <p:sp>
        <p:nvSpPr>
          <p:cNvPr id="2" name="Text Placeholder 3">
            <a:extLst>
              <a:ext uri="{FF2B5EF4-FFF2-40B4-BE49-F238E27FC236}">
                <a16:creationId xmlns:a16="http://schemas.microsoft.com/office/drawing/2014/main" id="{697081DD-F0EA-CAC1-3F90-4BE0FB908626}"/>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3</a:t>
            </a:r>
          </a:p>
        </p:txBody>
      </p:sp>
      <p:sp>
        <p:nvSpPr>
          <p:cNvPr id="15" name="Text Placeholder 3">
            <a:extLst>
              <a:ext uri="{FF2B5EF4-FFF2-40B4-BE49-F238E27FC236}">
                <a16:creationId xmlns:a16="http://schemas.microsoft.com/office/drawing/2014/main" id="{977E095A-2B7B-6302-5BDF-0CAD38931053}"/>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3 (Part 2-3) </a:t>
            </a:r>
          </a:p>
          <a:p>
            <a:pPr algn="ctr">
              <a:lnSpc>
                <a:spcPct val="100000"/>
              </a:lnSpc>
              <a:spcBef>
                <a:spcPts val="0"/>
              </a:spcBef>
            </a:pPr>
            <a:r>
              <a:rPr lang="en-IE" sz="2000" dirty="0"/>
              <a:t>Conduct a Regional SWOT Analysis and Regional Crisis Audit</a:t>
            </a:r>
          </a:p>
        </p:txBody>
      </p:sp>
      <p:sp>
        <p:nvSpPr>
          <p:cNvPr id="16" name="TextBox 15">
            <a:extLst>
              <a:ext uri="{FF2B5EF4-FFF2-40B4-BE49-F238E27FC236}">
                <a16:creationId xmlns:a16="http://schemas.microsoft.com/office/drawing/2014/main" id="{BED0AC79-A7CD-83F9-35FB-0B142C7E029B}"/>
              </a:ext>
            </a:extLst>
          </p:cNvPr>
          <p:cNvSpPr txBox="1"/>
          <p:nvPr/>
        </p:nvSpPr>
        <p:spPr>
          <a:xfrm>
            <a:off x="7682519" y="184324"/>
            <a:ext cx="3271231" cy="584775"/>
          </a:xfrm>
          <a:prstGeom prst="rect">
            <a:avLst/>
          </a:prstGeom>
          <a:noFill/>
        </p:spPr>
        <p:txBody>
          <a:bodyPr wrap="square" rtlCol="0">
            <a:spAutoFit/>
          </a:bodyPr>
          <a:lstStyle/>
          <a:p>
            <a:pPr algn="ctr"/>
            <a:r>
              <a:rPr lang="en-IE" sz="3200" b="1" dirty="0">
                <a:solidFill>
                  <a:schemeClr val="bg1"/>
                </a:solidFill>
              </a:rPr>
              <a:t>Part 2 </a:t>
            </a:r>
            <a:r>
              <a:rPr lang="en-IE" sz="2800" dirty="0">
                <a:solidFill>
                  <a:schemeClr val="bg1"/>
                </a:solidFill>
              </a:rPr>
              <a:t>Sections 2 - 3</a:t>
            </a:r>
          </a:p>
        </p:txBody>
      </p:sp>
    </p:spTree>
    <p:extLst>
      <p:ext uri="{BB962C8B-B14F-4D97-AF65-F5344CB8AC3E}">
        <p14:creationId xmlns:p14="http://schemas.microsoft.com/office/powerpoint/2010/main" val="1838000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37CC619-22EC-CA2F-4D08-D292AB9DFA14}"/>
              </a:ext>
            </a:extLst>
          </p:cNvPr>
          <p:cNvSpPr>
            <a:spLocks noGrp="1"/>
          </p:cNvSpPr>
          <p:nvPr>
            <p:ph type="body" sz="quarter" idx="16"/>
          </p:nvPr>
        </p:nvSpPr>
        <p:spPr>
          <a:xfrm>
            <a:off x="370628" y="152963"/>
            <a:ext cx="4716425" cy="582221"/>
          </a:xfrm>
        </p:spPr>
        <p:txBody>
          <a:bodyPr>
            <a:normAutofit lnSpcReduction="10000"/>
          </a:bodyPr>
          <a:lstStyle/>
          <a:p>
            <a:r>
              <a:rPr lang="en-IE" dirty="0">
                <a:solidFill>
                  <a:srgbClr val="3AA091"/>
                </a:solidFill>
              </a:rPr>
              <a:t>Learning Outcomes</a:t>
            </a:r>
          </a:p>
        </p:txBody>
      </p:sp>
      <p:sp>
        <p:nvSpPr>
          <p:cNvPr id="23" name="Text Placeholder 22">
            <a:extLst>
              <a:ext uri="{FF2B5EF4-FFF2-40B4-BE49-F238E27FC236}">
                <a16:creationId xmlns:a16="http://schemas.microsoft.com/office/drawing/2014/main" id="{C913A5E1-11E1-54FA-1243-CBA999D4E81D}"/>
              </a:ext>
            </a:extLst>
          </p:cNvPr>
          <p:cNvSpPr>
            <a:spLocks noGrp="1"/>
          </p:cNvSpPr>
          <p:nvPr>
            <p:ph type="body" sz="quarter" idx="18"/>
          </p:nvPr>
        </p:nvSpPr>
        <p:spPr>
          <a:xfrm>
            <a:off x="238126" y="739665"/>
            <a:ext cx="6200774" cy="6032610"/>
          </a:xfrm>
          <a:solidFill>
            <a:schemeClr val="bg1"/>
          </a:solidFill>
        </p:spPr>
        <p:txBody>
          <a:bodyPr>
            <a:noAutofit/>
          </a:bodyPr>
          <a:lstStyle/>
          <a:p>
            <a:pPr marL="342900" indent="-342900">
              <a:lnSpc>
                <a:spcPct val="100000"/>
              </a:lnSpc>
              <a:spcBef>
                <a:spcPts val="600"/>
              </a:spcBef>
              <a:buFont typeface="Wingdings" panose="05000000000000000000" pitchFamily="2" charset="2"/>
              <a:buChar char="v"/>
            </a:pPr>
            <a:r>
              <a:rPr lang="en-IE" sz="2000" b="1" dirty="0">
                <a:solidFill>
                  <a:srgbClr val="3AA091"/>
                </a:solidFill>
              </a:rPr>
              <a:t>Learn </a:t>
            </a:r>
            <a:r>
              <a:rPr lang="en-IE" sz="2000" dirty="0">
                <a:solidFill>
                  <a:srgbClr val="4D4D4D"/>
                </a:solidFill>
              </a:rPr>
              <a:t>how to conduct a regional crisis and risk analysis so that you understand what potential crisis a region needs to manage, prepare and plan for. It is impossible to plan and prepare for every crisis this task narrows down the list so regions can focus on crises that are likely to occur and have the greatest impact</a:t>
            </a:r>
          </a:p>
          <a:p>
            <a:pPr marL="342900" indent="-342900">
              <a:lnSpc>
                <a:spcPct val="100000"/>
              </a:lnSpc>
              <a:spcBef>
                <a:spcPts val="600"/>
              </a:spcBef>
              <a:buFont typeface="Wingdings" panose="05000000000000000000" pitchFamily="2" charset="2"/>
              <a:buChar char="v"/>
            </a:pPr>
            <a:r>
              <a:rPr lang="en-IE" sz="2000" b="1" dirty="0">
                <a:solidFill>
                  <a:srgbClr val="F27954"/>
                </a:solidFill>
              </a:rPr>
              <a:t>Discover</a:t>
            </a:r>
            <a:r>
              <a:rPr lang="en-IE" sz="2000" dirty="0"/>
              <a:t> </a:t>
            </a:r>
            <a:r>
              <a:rPr lang="en-IE" sz="2000" dirty="0">
                <a:solidFill>
                  <a:srgbClr val="4D4D4D"/>
                </a:solidFill>
              </a:rPr>
              <a:t>and assess the Strengths, Weaknesses, Opportunities, and Threats a region faces so it can plan for the long term. As a result learn how a region can strategically place itself in a stronger position to overcome future crises, and threats and take advantage of potential opportunities. </a:t>
            </a:r>
          </a:p>
          <a:p>
            <a:pPr marL="342900" indent="-342900">
              <a:lnSpc>
                <a:spcPct val="100000"/>
              </a:lnSpc>
              <a:spcBef>
                <a:spcPts val="600"/>
              </a:spcBef>
              <a:buFont typeface="Wingdings" panose="05000000000000000000" pitchFamily="2" charset="2"/>
              <a:buChar char="v"/>
            </a:pPr>
            <a:r>
              <a:rPr lang="en-IE" sz="2000" b="1" dirty="0">
                <a:solidFill>
                  <a:srgbClr val="916395"/>
                </a:solidFill>
              </a:rPr>
              <a:t>Delve deeper </a:t>
            </a:r>
            <a:r>
              <a:rPr lang="en-IE" sz="2000" dirty="0">
                <a:solidFill>
                  <a:srgbClr val="4D4D4D"/>
                </a:solidFill>
              </a:rPr>
              <a:t>to understand how a region can audit its readiness and what it needs to implement and consider in terms of who, when, how, what and where. This is where the learner gets down to the detail of how a region can action and implement priorities needed to accommodate each identified priority at each crisis stage. </a:t>
            </a:r>
          </a:p>
          <a:p>
            <a:pPr marL="342900" indent="-342900">
              <a:lnSpc>
                <a:spcPct val="100000"/>
              </a:lnSpc>
              <a:spcBef>
                <a:spcPts val="600"/>
              </a:spcBef>
              <a:buFont typeface="Wingdings" panose="05000000000000000000" pitchFamily="2" charset="2"/>
              <a:buChar char="v"/>
            </a:pPr>
            <a:endParaRPr lang="en-IE" sz="2000" dirty="0"/>
          </a:p>
        </p:txBody>
      </p:sp>
      <p:pic>
        <p:nvPicPr>
          <p:cNvPr id="5" name="Picture Placeholder 4" descr="A picture containing person, indoor&#10;&#10;Description automatically generated">
            <a:extLst>
              <a:ext uri="{FF2B5EF4-FFF2-40B4-BE49-F238E27FC236}">
                <a16:creationId xmlns:a16="http://schemas.microsoft.com/office/drawing/2014/main" id="{58BECD7D-FC35-51BB-7955-AEE929508443}"/>
              </a:ext>
            </a:extLst>
          </p:cNvPr>
          <p:cNvPicPr>
            <a:picLocks noGrp="1" noChangeAspect="1"/>
          </p:cNvPicPr>
          <p:nvPr>
            <p:ph type="pic" sz="quarter" idx="19"/>
          </p:nvPr>
        </p:nvPicPr>
        <p:blipFill>
          <a:blip r:embed="rId2" cstate="screen">
            <a:extLst>
              <a:ext uri="{28A0092B-C50C-407E-A947-70E740481C1C}">
                <a14:useLocalDpi xmlns:a14="http://schemas.microsoft.com/office/drawing/2010/main"/>
              </a:ext>
            </a:extLst>
          </a:blip>
          <a:srcRect t="7573" b="7573"/>
          <a:stretch>
            <a:fillRect/>
          </a:stretch>
        </p:blipFill>
        <p:spPr>
          <a:xfrm>
            <a:off x="6796131" y="0"/>
            <a:ext cx="5395869" cy="6858001"/>
          </a:xfrm>
        </p:spPr>
      </p:pic>
    </p:spTree>
    <p:extLst>
      <p:ext uri="{BB962C8B-B14F-4D97-AF65-F5344CB8AC3E}">
        <p14:creationId xmlns:p14="http://schemas.microsoft.com/office/powerpoint/2010/main" val="3709739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E08E540-4BD8-A3AC-CBF0-7BE31581A456}"/>
              </a:ext>
            </a:extLst>
          </p:cNvPr>
          <p:cNvSpPr>
            <a:spLocks noGrp="1"/>
          </p:cNvSpPr>
          <p:nvPr>
            <p:ph type="body" sz="quarter" idx="16"/>
          </p:nvPr>
        </p:nvSpPr>
        <p:spPr>
          <a:xfrm>
            <a:off x="666708" y="752637"/>
            <a:ext cx="6019842" cy="3619337"/>
          </a:xfrm>
        </p:spPr>
        <p:txBody>
          <a:bodyPr>
            <a:normAutofit/>
          </a:bodyPr>
          <a:lstStyle/>
          <a:p>
            <a:r>
              <a:rPr lang="en-IE" sz="6000" b="1" dirty="0"/>
              <a:t>Module 3 </a:t>
            </a:r>
            <a:r>
              <a:rPr lang="en-IE" sz="6000" dirty="0"/>
              <a:t>(Part 1) </a:t>
            </a:r>
          </a:p>
          <a:p>
            <a:pPr>
              <a:lnSpc>
                <a:spcPct val="100000"/>
              </a:lnSpc>
              <a:spcBef>
                <a:spcPts val="0"/>
              </a:spcBef>
            </a:pPr>
            <a:endParaRPr lang="en-IE" sz="3600" dirty="0"/>
          </a:p>
          <a:p>
            <a:pPr>
              <a:lnSpc>
                <a:spcPct val="100000"/>
              </a:lnSpc>
              <a:spcBef>
                <a:spcPts val="0"/>
              </a:spcBef>
            </a:pPr>
            <a:r>
              <a:rPr lang="en-IE" sz="3600" dirty="0"/>
              <a:t>How to Conduct a Regional Crisis &amp; Risk Assessment</a:t>
            </a:r>
            <a:endParaRPr lang="en-IE" sz="3600" i="1" dirty="0"/>
          </a:p>
        </p:txBody>
      </p:sp>
    </p:spTree>
    <p:extLst>
      <p:ext uri="{BB962C8B-B14F-4D97-AF65-F5344CB8AC3E}">
        <p14:creationId xmlns:p14="http://schemas.microsoft.com/office/powerpoint/2010/main" val="1931475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A picture containing indoor, area, several&#10;&#10;Description automatically generated">
            <a:extLst>
              <a:ext uri="{FF2B5EF4-FFF2-40B4-BE49-F238E27FC236}">
                <a16:creationId xmlns:a16="http://schemas.microsoft.com/office/drawing/2014/main" id="{28B12647-B94B-3E12-F37C-B09D40AEE52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6195" b="6195"/>
          <a:stretch>
            <a:fillRect/>
          </a:stretch>
        </p:blipFill>
        <p:spPr/>
      </p:pic>
      <p:sp>
        <p:nvSpPr>
          <p:cNvPr id="4" name="Text Placeholder 3">
            <a:extLst>
              <a:ext uri="{FF2B5EF4-FFF2-40B4-BE49-F238E27FC236}">
                <a16:creationId xmlns:a16="http://schemas.microsoft.com/office/drawing/2014/main" id="{B9176CD8-3F10-71A4-1F27-6C876E990FF4}"/>
              </a:ext>
            </a:extLst>
          </p:cNvPr>
          <p:cNvSpPr>
            <a:spLocks noGrp="1"/>
          </p:cNvSpPr>
          <p:nvPr>
            <p:ph type="body" sz="quarter" idx="16"/>
          </p:nvPr>
        </p:nvSpPr>
        <p:spPr>
          <a:xfrm>
            <a:off x="6420495" y="1076325"/>
            <a:ext cx="5247630" cy="2105025"/>
          </a:xfrm>
        </p:spPr>
        <p:txBody>
          <a:bodyPr anchor="ctr">
            <a:normAutofit/>
          </a:bodyPr>
          <a:lstStyle/>
          <a:p>
            <a:pPr>
              <a:lnSpc>
                <a:spcPct val="110000"/>
              </a:lnSpc>
              <a:spcBef>
                <a:spcPts val="0"/>
              </a:spcBef>
            </a:pPr>
            <a:r>
              <a:rPr lang="en-IE" sz="3200" dirty="0"/>
              <a:t>1.  How to Conduct a Regional Risk Assessment Matrix</a:t>
            </a:r>
          </a:p>
        </p:txBody>
      </p:sp>
    </p:spTree>
    <p:extLst>
      <p:ext uri="{BB962C8B-B14F-4D97-AF65-F5344CB8AC3E}">
        <p14:creationId xmlns:p14="http://schemas.microsoft.com/office/powerpoint/2010/main" val="212637173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9338</TotalTime>
  <Words>6024</Words>
  <Application>Microsoft Office PowerPoint</Application>
  <PresentationFormat>Widescreen</PresentationFormat>
  <Paragraphs>539</Paragraphs>
  <Slides>43</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43</vt:i4>
      </vt:variant>
    </vt:vector>
  </HeadingPairs>
  <TitlesOfParts>
    <vt:vector size="55" baseType="lpstr">
      <vt:lpstr>Arial</vt:lpstr>
      <vt:lpstr>Calibri</vt:lpstr>
      <vt:lpstr>Calibri Light</vt:lpstr>
      <vt:lpstr>Lato Regular</vt:lpstr>
      <vt:lpstr>Montserrat</vt:lpstr>
      <vt:lpstr>Montserrat Light</vt:lpstr>
      <vt:lpstr>Montserrat Medium</vt:lpstr>
      <vt:lpstr>Quattrocento Sans</vt:lpstr>
      <vt:lpstr>Times New Roman</vt:lpstr>
      <vt:lpstr>TT Norms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1038</cp:revision>
  <dcterms:created xsi:type="dcterms:W3CDTF">2020-10-14T13:32:04Z</dcterms:created>
  <dcterms:modified xsi:type="dcterms:W3CDTF">2023-10-26T07:25:21Z</dcterms:modified>
</cp:coreProperties>
</file>