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Lato" panose="020F0502020204030203" pitchFamily="34" charset="0"/>
      <p:regular r:id="rId57"/>
      <p:bold r:id="rId58"/>
      <p:italic r:id="rId59"/>
      <p:boldItalic r:id="rId60"/>
    </p:embeddedFont>
    <p:embeddedFont>
      <p:font typeface="Lato Light" panose="020F0502020204030203" pitchFamily="34" charset="0"/>
      <p:regular r:id="rId61"/>
      <p:bold r:id="rId62"/>
      <p:italic r:id="rId63"/>
      <p:boldItalic r:id="rId64"/>
    </p:embeddedFont>
    <p:embeddedFont>
      <p:font typeface="Merriweather Sans" pitchFamily="2" charset="0"/>
      <p:regular r:id="rId65"/>
      <p:bold r:id="rId66"/>
      <p:italic r:id="rId67"/>
      <p:boldItalic r:id="rId68"/>
    </p:embeddedFont>
    <p:embeddedFont>
      <p:font typeface="Montserrat" panose="00000500000000000000" pitchFamily="2" charset="0"/>
      <p:regular r:id="rId69"/>
      <p:bold r:id="rId70"/>
      <p:italic r:id="rId71"/>
      <p:boldItalic r:id="rId72"/>
    </p:embeddedFont>
    <p:embeddedFont>
      <p:font typeface="Montserrat Light" panose="00000400000000000000" pitchFamily="2" charset="0"/>
      <p:regular r:id="rId73"/>
      <p:bold r:id="rId74"/>
      <p:italic r:id="rId75"/>
      <p:boldItalic r:id="rId76"/>
    </p:embeddedFont>
    <p:embeddedFont>
      <p:font typeface="Montserrat Medium" panose="00000600000000000000" pitchFamily="2" charset="0"/>
      <p:regular r:id="rId77"/>
      <p:bold r:id="rId78"/>
      <p:italic r:id="rId79"/>
      <p:boldItalic r:id="rId80"/>
    </p:embeddedFont>
    <p:embeddedFont>
      <p:font typeface="Quattrocento Sans" panose="020B0502050000020003"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h23SY4gVfNNztgbF492bvQzh+YS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8C625-46BB-89F1-8F4D-72F20629431B}" name="Guðrún Þóra Gunnarsdóttir - HA" initials="GH" userId="S::gudrunthora@unak.is::080319e9-cba8-43d0-a339-cc9a7fd4f6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1FD90-D7B9-4250-A1D5-FA6057A1468A}" v="3" dt="2023-08-29T09:01:24.970"/>
  </p1510:revLst>
</p1510:revInfo>
</file>

<file path=ppt/tableStyles.xml><?xml version="1.0" encoding="utf-8"?>
<a:tblStyleLst xmlns:a="http://schemas.openxmlformats.org/drawingml/2006/main" def="{D65382E9-9D14-4C77-8238-805F2563FB86}">
  <a:tblStyle styleId="{D65382E9-9D14-4C77-8238-805F2563FB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A"/>
          </a:solidFill>
        </a:fill>
      </a:tcStyle>
    </a:wholeTbl>
    <a:band1H>
      <a:tcTxStyle/>
      <a:tcStyle>
        <a:tcBdr/>
        <a:fill>
          <a:solidFill>
            <a:srgbClr val="CAD3D4"/>
          </a:solidFill>
        </a:fill>
      </a:tcStyle>
    </a:band1H>
    <a:band2H>
      <a:tcTxStyle/>
      <a:tcStyle>
        <a:tcBdr/>
      </a:tcStyle>
    </a:band2H>
    <a:band1V>
      <a:tcTxStyle/>
      <a:tcStyle>
        <a:tcBdr/>
        <a:fill>
          <a:solidFill>
            <a:srgbClr val="CAD3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0519" autoAdjust="0"/>
  </p:normalViewPr>
  <p:slideViewPr>
    <p:cSldViewPr snapToGrid="0">
      <p:cViewPr varScale="1">
        <p:scale>
          <a:sx n="47" d="100"/>
          <a:sy n="47"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6" Type="http://schemas.openxmlformats.org/officeDocument/2006/relationships/font" Target="fonts/font24.fntdata"/><Relationship Id="rId84" Type="http://schemas.openxmlformats.org/officeDocument/2006/relationships/font" Target="fonts/font32.fntdata"/><Relationship Id="rId89" Type="http://customschemas.google.com/relationships/presentationmetadata" Target="metadata"/><Relationship Id="rId7" Type="http://schemas.openxmlformats.org/officeDocument/2006/relationships/slide" Target="slides/slide3.xml"/><Relationship Id="rId71" Type="http://schemas.openxmlformats.org/officeDocument/2006/relationships/font" Target="fonts/font19.fntdata"/><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font" Target="fonts/font22.fntdata"/><Relationship Id="rId79" Type="http://schemas.openxmlformats.org/officeDocument/2006/relationships/font" Target="fonts/font27.fntdata"/><Relationship Id="rId5" Type="http://schemas.openxmlformats.org/officeDocument/2006/relationships/slide" Target="slides/slide1.xml"/><Relationship Id="rId61" Type="http://schemas.openxmlformats.org/officeDocument/2006/relationships/font" Target="fonts/font9.fntdata"/><Relationship Id="rId82" Type="http://schemas.openxmlformats.org/officeDocument/2006/relationships/font" Target="fonts/font30.fntdata"/><Relationship Id="rId90" Type="http://schemas.openxmlformats.org/officeDocument/2006/relationships/presProps" Target="presProps.xml"/><Relationship Id="rId95"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font" Target="fonts/font2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0.fntdata"/><Relationship Id="rId80" Type="http://schemas.openxmlformats.org/officeDocument/2006/relationships/font" Target="fonts/font28.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font" Target="fonts/font23.fntdata"/><Relationship Id="rId83" Type="http://schemas.openxmlformats.org/officeDocument/2006/relationships/font" Target="fonts/font31.fntdata"/><Relationship Id="rId91" Type="http://schemas.openxmlformats.org/officeDocument/2006/relationships/viewProps" Target="view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font" Target="fonts/font26.fntdata"/><Relationship Id="rId81" Type="http://schemas.openxmlformats.org/officeDocument/2006/relationships/font" Target="fonts/font29.fntdata"/><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ris Hrund Halldórsdóttir" userId="0834478e-9d1d-489a-b867-717661bcfdc5" providerId="ADAL" clId="{A971FD90-D7B9-4250-A1D5-FA6057A1468A}"/>
    <pc:docChg chg="custSel modMainMaster">
      <pc:chgData name="Íris Hrund Halldórsdóttir" userId="0834478e-9d1d-489a-b867-717661bcfdc5" providerId="ADAL" clId="{A971FD90-D7B9-4250-A1D5-FA6057A1468A}" dt="2023-08-29T09:01:32.769" v="6"/>
      <pc:docMkLst>
        <pc:docMk/>
      </pc:docMkLst>
      <pc:sldMasterChg chg="modSldLayout">
        <pc:chgData name="Íris Hrund Halldórsdóttir" userId="0834478e-9d1d-489a-b867-717661bcfdc5" providerId="ADAL" clId="{A971FD90-D7B9-4250-A1D5-FA6057A1468A}" dt="2023-08-29T09:01:32.769" v="6"/>
        <pc:sldMasterMkLst>
          <pc:docMk/>
          <pc:sldMasterMk cId="0" sldId="2147483648"/>
        </pc:sldMasterMkLst>
        <pc:sldLayoutChg chg="addSp delSp modSp mod">
          <pc:chgData name="Íris Hrund Halldórsdóttir" userId="0834478e-9d1d-489a-b867-717661bcfdc5" providerId="ADAL" clId="{A971FD90-D7B9-4250-A1D5-FA6057A1468A}" dt="2023-08-29T09:01:32.769" v="6"/>
          <pc:sldLayoutMkLst>
            <pc:docMk/>
            <pc:sldMasterMk cId="0" sldId="2147483648"/>
            <pc:sldLayoutMk cId="0" sldId="2147483649"/>
          </pc:sldLayoutMkLst>
          <pc:spChg chg="del mod">
            <ac:chgData name="Íris Hrund Halldórsdóttir" userId="0834478e-9d1d-489a-b867-717661bcfdc5" providerId="ADAL" clId="{A971FD90-D7B9-4250-A1D5-FA6057A1468A}" dt="2023-08-29T09:01:32.769" v="6"/>
            <ac:spMkLst>
              <pc:docMk/>
              <pc:sldMasterMk cId="0" sldId="2147483648"/>
              <pc:sldLayoutMk cId="0" sldId="2147483649"/>
              <ac:spMk id="24" creationId="{00000000-0000-0000-0000-000000000000}"/>
            </ac:spMkLst>
          </pc:spChg>
          <pc:grpChg chg="del">
            <ac:chgData name="Íris Hrund Halldórsdóttir" userId="0834478e-9d1d-489a-b867-717661bcfdc5" providerId="ADAL" clId="{A971FD90-D7B9-4250-A1D5-FA6057A1468A}" dt="2023-08-29T09:01:20.644" v="0" actId="478"/>
            <ac:grpSpMkLst>
              <pc:docMk/>
              <pc:sldMasterMk cId="0" sldId="2147483648"/>
              <pc:sldLayoutMk cId="0" sldId="2147483649"/>
              <ac:grpSpMk id="19" creationId="{00000000-0000-0000-0000-000000000000}"/>
            </ac:grpSpMkLst>
          </pc:grpChg>
          <pc:picChg chg="add mod">
            <ac:chgData name="Íris Hrund Halldórsdóttir" userId="0834478e-9d1d-489a-b867-717661bcfdc5" providerId="ADAL" clId="{A971FD90-D7B9-4250-A1D5-FA6057A1468A}" dt="2023-08-29T09:01:24.970" v="3" actId="1076"/>
            <ac:picMkLst>
              <pc:docMk/>
              <pc:sldMasterMk cId="0" sldId="2147483648"/>
              <pc:sldLayoutMk cId="0" sldId="2147483649"/>
              <ac:picMk id="1026" creationId="{E21FEB9A-ED64-CF81-12D1-E896E4E6BC74}"/>
            </ac:picMkLst>
          </pc:picChg>
        </pc:sldLayoutChg>
      </pc:sldMasterChg>
    </pc:docChg>
  </pc:docChgLst>
  <pc:docChgLst>
    <pc:chgData name="Íris Hrund Halldórsdóttir - HI" userId="0834478e-9d1d-489a-b867-717661bcfdc5" providerId="ADAL" clId="{A971FD90-D7B9-4250-A1D5-FA6057A1468A}"/>
    <pc:docChg chg="modSld">
      <pc:chgData name="Íris Hrund Halldórsdóttir - HI" userId="0834478e-9d1d-489a-b867-717661bcfdc5" providerId="ADAL" clId="{A971FD90-D7B9-4250-A1D5-FA6057A1468A}" dt="2023-08-24T10:43:45.117" v="144" actId="790"/>
      <pc:docMkLst>
        <pc:docMk/>
      </pc:docMkLst>
      <pc:sldChg chg="modSp mod">
        <pc:chgData name="Íris Hrund Halldórsdóttir - HI" userId="0834478e-9d1d-489a-b867-717661bcfdc5" providerId="ADAL" clId="{A971FD90-D7B9-4250-A1D5-FA6057A1468A}" dt="2023-08-24T10:37:08.656" v="23" actId="6549"/>
        <pc:sldMkLst>
          <pc:docMk/>
          <pc:sldMk cId="0" sldId="268"/>
        </pc:sldMkLst>
        <pc:spChg chg="mod">
          <ac:chgData name="Íris Hrund Halldórsdóttir - HI" userId="0834478e-9d1d-489a-b867-717661bcfdc5" providerId="ADAL" clId="{A971FD90-D7B9-4250-A1D5-FA6057A1468A}" dt="2023-08-24T10:37:08.656" v="23" actId="6549"/>
          <ac:spMkLst>
            <pc:docMk/>
            <pc:sldMk cId="0" sldId="268"/>
            <ac:spMk id="1046" creationId="{00000000-0000-0000-0000-000000000000}"/>
          </ac:spMkLst>
        </pc:spChg>
      </pc:sldChg>
      <pc:sldChg chg="modSp mod">
        <pc:chgData name="Íris Hrund Halldórsdóttir - HI" userId="0834478e-9d1d-489a-b867-717661bcfdc5" providerId="ADAL" clId="{A971FD90-D7B9-4250-A1D5-FA6057A1468A}" dt="2023-08-24T10:37:49.337" v="24" actId="790"/>
        <pc:sldMkLst>
          <pc:docMk/>
          <pc:sldMk cId="0" sldId="272"/>
        </pc:sldMkLst>
        <pc:spChg chg="mod">
          <ac:chgData name="Íris Hrund Halldórsdóttir - HI" userId="0834478e-9d1d-489a-b867-717661bcfdc5" providerId="ADAL" clId="{A971FD90-D7B9-4250-A1D5-FA6057A1468A}" dt="2023-08-24T10:37:49.337" v="24" actId="790"/>
          <ac:spMkLst>
            <pc:docMk/>
            <pc:sldMk cId="0" sldId="272"/>
            <ac:spMk id="1101" creationId="{00000000-0000-0000-0000-000000000000}"/>
          </ac:spMkLst>
        </pc:spChg>
      </pc:sldChg>
      <pc:sldChg chg="modSp mod">
        <pc:chgData name="Íris Hrund Halldórsdóttir - HI" userId="0834478e-9d1d-489a-b867-717661bcfdc5" providerId="ADAL" clId="{A971FD90-D7B9-4250-A1D5-FA6057A1468A}" dt="2023-08-24T10:38:54.579" v="25" actId="790"/>
        <pc:sldMkLst>
          <pc:docMk/>
          <pc:sldMk cId="0" sldId="281"/>
        </pc:sldMkLst>
        <pc:spChg chg="mod">
          <ac:chgData name="Íris Hrund Halldórsdóttir - HI" userId="0834478e-9d1d-489a-b867-717661bcfdc5" providerId="ADAL" clId="{A971FD90-D7B9-4250-A1D5-FA6057A1468A}" dt="2023-08-24T10:38:54.579" v="25" actId="790"/>
          <ac:spMkLst>
            <pc:docMk/>
            <pc:sldMk cId="0" sldId="281"/>
            <ac:spMk id="31" creationId="{CA56ACF0-B54E-8278-7062-9208945067E2}"/>
          </ac:spMkLst>
        </pc:spChg>
      </pc:sldChg>
      <pc:sldChg chg="modSp mod">
        <pc:chgData name="Íris Hrund Halldórsdóttir - HI" userId="0834478e-9d1d-489a-b867-717661bcfdc5" providerId="ADAL" clId="{A971FD90-D7B9-4250-A1D5-FA6057A1468A}" dt="2023-08-24T10:41:14.992" v="130" actId="20577"/>
        <pc:sldMkLst>
          <pc:docMk/>
          <pc:sldMk cId="0" sldId="283"/>
        </pc:sldMkLst>
        <pc:spChg chg="mod">
          <ac:chgData name="Íris Hrund Halldórsdóttir - HI" userId="0834478e-9d1d-489a-b867-717661bcfdc5" providerId="ADAL" clId="{A971FD90-D7B9-4250-A1D5-FA6057A1468A}" dt="2023-08-24T10:39:36.447" v="45" actId="20577"/>
          <ac:spMkLst>
            <pc:docMk/>
            <pc:sldMk cId="0" sldId="283"/>
            <ac:spMk id="1315" creationId="{00000000-0000-0000-0000-000000000000}"/>
          </ac:spMkLst>
        </pc:spChg>
        <pc:spChg chg="mod">
          <ac:chgData name="Íris Hrund Halldórsdóttir - HI" userId="0834478e-9d1d-489a-b867-717661bcfdc5" providerId="ADAL" clId="{A971FD90-D7B9-4250-A1D5-FA6057A1468A}" dt="2023-08-24T10:40:14.223" v="77" actId="20577"/>
          <ac:spMkLst>
            <pc:docMk/>
            <pc:sldMk cId="0" sldId="283"/>
            <ac:spMk id="1316" creationId="{00000000-0000-0000-0000-000000000000}"/>
          </ac:spMkLst>
        </pc:spChg>
        <pc:spChg chg="mod">
          <ac:chgData name="Íris Hrund Halldórsdóttir - HI" userId="0834478e-9d1d-489a-b867-717661bcfdc5" providerId="ADAL" clId="{A971FD90-D7B9-4250-A1D5-FA6057A1468A}" dt="2023-08-24T10:41:01.481" v="125" actId="6549"/>
          <ac:spMkLst>
            <pc:docMk/>
            <pc:sldMk cId="0" sldId="283"/>
            <ac:spMk id="1320" creationId="{00000000-0000-0000-0000-000000000000}"/>
          </ac:spMkLst>
        </pc:spChg>
        <pc:spChg chg="mod">
          <ac:chgData name="Íris Hrund Halldórsdóttir - HI" userId="0834478e-9d1d-489a-b867-717661bcfdc5" providerId="ADAL" clId="{A971FD90-D7B9-4250-A1D5-FA6057A1468A}" dt="2023-08-24T10:41:14.992" v="130" actId="20577"/>
          <ac:spMkLst>
            <pc:docMk/>
            <pc:sldMk cId="0" sldId="283"/>
            <ac:spMk id="1321" creationId="{00000000-0000-0000-0000-000000000000}"/>
          </ac:spMkLst>
        </pc:spChg>
      </pc:sldChg>
      <pc:sldChg chg="modNotesTx">
        <pc:chgData name="Íris Hrund Halldórsdóttir - HI" userId="0834478e-9d1d-489a-b867-717661bcfdc5" providerId="ADAL" clId="{A971FD90-D7B9-4250-A1D5-FA6057A1468A}" dt="2023-08-24T10:41:48.497" v="131" actId="6549"/>
        <pc:sldMkLst>
          <pc:docMk/>
          <pc:sldMk cId="0" sldId="286"/>
        </pc:sldMkLst>
      </pc:sldChg>
      <pc:sldChg chg="modNotesTx">
        <pc:chgData name="Íris Hrund Halldórsdóttir - HI" userId="0834478e-9d1d-489a-b867-717661bcfdc5" providerId="ADAL" clId="{A971FD90-D7B9-4250-A1D5-FA6057A1468A}" dt="2023-08-24T10:41:56.399" v="132" actId="6549"/>
        <pc:sldMkLst>
          <pc:docMk/>
          <pc:sldMk cId="0" sldId="287"/>
        </pc:sldMkLst>
      </pc:sldChg>
      <pc:sldChg chg="modSp mod">
        <pc:chgData name="Íris Hrund Halldórsdóttir - HI" userId="0834478e-9d1d-489a-b867-717661bcfdc5" providerId="ADAL" clId="{A971FD90-D7B9-4250-A1D5-FA6057A1468A}" dt="2023-08-24T10:42:31.495" v="142" actId="20577"/>
        <pc:sldMkLst>
          <pc:docMk/>
          <pc:sldMk cId="0" sldId="295"/>
        </pc:sldMkLst>
        <pc:spChg chg="mod">
          <ac:chgData name="Íris Hrund Halldórsdóttir - HI" userId="0834478e-9d1d-489a-b867-717661bcfdc5" providerId="ADAL" clId="{A971FD90-D7B9-4250-A1D5-FA6057A1468A}" dt="2023-08-24T10:42:31.495" v="142" actId="20577"/>
          <ac:spMkLst>
            <pc:docMk/>
            <pc:sldMk cId="0" sldId="295"/>
            <ac:spMk id="1633" creationId="{00000000-0000-0000-0000-000000000000}"/>
          </ac:spMkLst>
        </pc:spChg>
      </pc:sldChg>
      <pc:sldChg chg="modSp mod">
        <pc:chgData name="Íris Hrund Halldórsdóttir - HI" userId="0834478e-9d1d-489a-b867-717661bcfdc5" providerId="ADAL" clId="{A971FD90-D7B9-4250-A1D5-FA6057A1468A}" dt="2023-08-24T10:43:45.117" v="144" actId="790"/>
        <pc:sldMkLst>
          <pc:docMk/>
          <pc:sldMk cId="0" sldId="302"/>
        </pc:sldMkLst>
        <pc:spChg chg="mod">
          <ac:chgData name="Íris Hrund Halldórsdóttir - HI" userId="0834478e-9d1d-489a-b867-717661bcfdc5" providerId="ADAL" clId="{A971FD90-D7B9-4250-A1D5-FA6057A1468A}" dt="2023-08-24T10:43:45.117" v="144" actId="790"/>
          <ac:spMkLst>
            <pc:docMk/>
            <pc:sldMk cId="0" sldId="302"/>
            <ac:spMk id="17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5" name="Google Shape;10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7" name="Google Shape;10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1" name="Google Shape;10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s-IS" dirty="0"/>
              <a:t>https://www.lindeverlag.at/buch/tourismus-nach-covid-19-18727/b/leseprobe/B100966.pdf</a:t>
            </a:r>
            <a:endParaRPr dirty="0"/>
          </a:p>
        </p:txBody>
      </p:sp>
      <p:sp>
        <p:nvSpPr>
          <p:cNvPr id="1086" name="Google Shape;10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0" name="Google Shape;11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1" name="Google Shape;11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2" name="Google Shape;11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2" name="Google Shape;11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9" name="Google Shape;11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4" name="Google Shape;12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7" name="Google Shape;123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6" name="Google Shape;125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6" name="Google Shape;127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7" name="Google Shape;129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4" name="Google Shape;13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7" name="Google Shape;134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4" name="Google Shape;135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3" name="Google Shape;138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4" name="Google Shape;140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7" name="Google Shape;15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3" name="Google Shape;15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6" name="Google Shape;157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s-IS" dirty="0"/>
              <a:t>VIÐSKIPTALÍKAN</a:t>
            </a:r>
            <a:endParaRPr dirty="0"/>
          </a:p>
        </p:txBody>
      </p:sp>
      <p:sp>
        <p:nvSpPr>
          <p:cNvPr id="1596" name="Google Shape;159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7" name="Google Shape;160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9" name="Google Shape;161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1" name="Google Shape;163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8" name="Google Shape;163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3" name="Google Shape;164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6" name="Google Shape;165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5" name="Google Shape;16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2" name="Google Shape;168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5" name="Google Shape;169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0" name="Google Shape;170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7" name="Google Shape;170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2" name="Google Shape;8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4" name="Google Shape;8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1" name="Google Shape;9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1" name="Google Shape;9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D">
  <p:cSld name="COVER SLIDE D">
    <p:spTree>
      <p:nvGrpSpPr>
        <p:cNvPr id="1" name="Shape 15"/>
        <p:cNvGrpSpPr/>
        <p:nvPr/>
      </p:nvGrpSpPr>
      <p:grpSpPr>
        <a:xfrm>
          <a:off x="0" y="0"/>
          <a:ext cx="0" cy="0"/>
          <a:chOff x="0" y="0"/>
          <a:chExt cx="0" cy="0"/>
        </a:xfrm>
      </p:grpSpPr>
      <p:pic>
        <p:nvPicPr>
          <p:cNvPr id="16" name="Google Shape;16;p50" descr="A picture containing 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27047" y="417257"/>
            <a:ext cx="5462697" cy="2402442"/>
          </a:xfrm>
          <a:prstGeom prst="rect">
            <a:avLst/>
          </a:prstGeom>
          <a:noFill/>
          <a:ln>
            <a:noFill/>
          </a:ln>
        </p:spPr>
      </p:pic>
      <p:pic>
        <p:nvPicPr>
          <p:cNvPr id="17" name="Google Shape;17;p50" descr="Background patter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49462" t="8076" r="-22519" b="14180"/>
          <a:stretch/>
        </p:blipFill>
        <p:spPr>
          <a:xfrm rot="-5400000">
            <a:off x="983099" y="1439326"/>
            <a:ext cx="4435575" cy="6401772"/>
          </a:xfrm>
          <a:prstGeom prst="rect">
            <a:avLst/>
          </a:prstGeom>
          <a:noFill/>
          <a:ln>
            <a:noFill/>
          </a:ln>
        </p:spPr>
      </p:pic>
      <p:sp>
        <p:nvSpPr>
          <p:cNvPr id="18" name="Google Shape;18;p50"/>
          <p:cNvSpPr/>
          <p:nvPr/>
        </p:nvSpPr>
        <p:spPr>
          <a:xfrm>
            <a:off x="6117759" y="0"/>
            <a:ext cx="6074241" cy="686525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p:txBody>
      </p:sp>
      <p:sp>
        <p:nvSpPr>
          <p:cNvPr id="22" name="Google Shape;22;p50"/>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0"/>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6" name="Picture 2">
            <a:extLst>
              <a:ext uri="{FF2B5EF4-FFF2-40B4-BE49-F238E27FC236}">
                <a16:creationId xmlns:a16="http://schemas.microsoft.com/office/drawing/2014/main" id="{E21FEB9A-ED64-CF81-12D1-E896E4E6BC74}"/>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34550" y="5180854"/>
            <a:ext cx="2169135" cy="145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with Photo - Purple">
  <p:cSld name="Text Slide with Photo - Purple">
    <p:spTree>
      <p:nvGrpSpPr>
        <p:cNvPr id="1" name="Shape 95"/>
        <p:cNvGrpSpPr/>
        <p:nvPr/>
      </p:nvGrpSpPr>
      <p:grpSpPr>
        <a:xfrm>
          <a:off x="0" y="0"/>
          <a:ext cx="0" cy="0"/>
          <a:chOff x="0" y="0"/>
          <a:chExt cx="0" cy="0"/>
        </a:xfrm>
      </p:grpSpPr>
      <p:sp>
        <p:nvSpPr>
          <p:cNvPr id="96" name="Google Shape;96;p59"/>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97" name="Google Shape;97;p59"/>
          <p:cNvSpPr>
            <a:spLocks noGrp="1"/>
          </p:cNvSpPr>
          <p:nvPr>
            <p:ph type="pic" idx="2"/>
          </p:nvPr>
        </p:nvSpPr>
        <p:spPr>
          <a:xfrm>
            <a:off x="6852062" y="228600"/>
            <a:ext cx="5105121" cy="6362700"/>
          </a:xfrm>
          <a:prstGeom prst="rect">
            <a:avLst/>
          </a:prstGeom>
          <a:solidFill>
            <a:schemeClr val="lt1"/>
          </a:solidFill>
          <a:ln>
            <a:noFill/>
          </a:ln>
        </p:spPr>
      </p:sp>
      <p:sp>
        <p:nvSpPr>
          <p:cNvPr id="98" name="Google Shape;98;p59"/>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9"/>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0" name="Google Shape;100;p59"/>
          <p:cNvGrpSpPr/>
          <p:nvPr/>
        </p:nvGrpSpPr>
        <p:grpSpPr>
          <a:xfrm rot="-5400000">
            <a:off x="-1025447" y="4518095"/>
            <a:ext cx="3445636" cy="410479"/>
            <a:chOff x="301128" y="6151084"/>
            <a:chExt cx="3144242" cy="374574"/>
          </a:xfrm>
        </p:grpSpPr>
        <p:pic>
          <p:nvPicPr>
            <p:cNvPr id="101" name="Google Shape;101;p59"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02" name="Google Shape;102;p5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03" name="Google Shape;103;p5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with Photo - Orange">
  <p:cSld name="Text Slide with Photo - Orange">
    <p:spTree>
      <p:nvGrpSpPr>
        <p:cNvPr id="1" name="Shape 104"/>
        <p:cNvGrpSpPr/>
        <p:nvPr/>
      </p:nvGrpSpPr>
      <p:grpSpPr>
        <a:xfrm>
          <a:off x="0" y="0"/>
          <a:ext cx="0" cy="0"/>
          <a:chOff x="0" y="0"/>
          <a:chExt cx="0" cy="0"/>
        </a:xfrm>
      </p:grpSpPr>
      <p:pic>
        <p:nvPicPr>
          <p:cNvPr id="105" name="Google Shape;105;p60" descr="A black and white striped pattern&#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
        <p:nvSpPr>
          <p:cNvPr id="106" name="Google Shape;106;p60"/>
          <p:cNvSpPr/>
          <p:nvPr/>
        </p:nvSpPr>
        <p:spPr>
          <a:xfrm rot="10800000" flipH="1">
            <a:off x="1356632" y="-2"/>
            <a:ext cx="549543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07" name="Google Shape;107;p60"/>
          <p:cNvSpPr>
            <a:spLocks noGrp="1"/>
          </p:cNvSpPr>
          <p:nvPr>
            <p:ph type="pic" idx="2"/>
          </p:nvPr>
        </p:nvSpPr>
        <p:spPr>
          <a:xfrm>
            <a:off x="6852062" y="228600"/>
            <a:ext cx="5105121" cy="6362700"/>
          </a:xfrm>
          <a:prstGeom prst="rect">
            <a:avLst/>
          </a:prstGeom>
          <a:solidFill>
            <a:schemeClr val="lt1"/>
          </a:solidFill>
          <a:ln>
            <a:noFill/>
          </a:ln>
        </p:spPr>
      </p:sp>
      <p:sp>
        <p:nvSpPr>
          <p:cNvPr id="108" name="Google Shape;108;p60"/>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60"/>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0" name="Google Shape;110;p60"/>
          <p:cNvGrpSpPr/>
          <p:nvPr/>
        </p:nvGrpSpPr>
        <p:grpSpPr>
          <a:xfrm rot="-5400000">
            <a:off x="-1025447" y="4518095"/>
            <a:ext cx="3445636" cy="410479"/>
            <a:chOff x="301128" y="6151084"/>
            <a:chExt cx="3144242" cy="374574"/>
          </a:xfrm>
        </p:grpSpPr>
        <p:pic>
          <p:nvPicPr>
            <p:cNvPr id="111" name="Google Shape;111;p6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12" name="Google Shape;112;p6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13" name="Google Shape;113;p60"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slide - Blue">
  <p:cSld name="Quote slide - Blue">
    <p:spTree>
      <p:nvGrpSpPr>
        <p:cNvPr id="1" name="Shape 114"/>
        <p:cNvGrpSpPr/>
        <p:nvPr/>
      </p:nvGrpSpPr>
      <p:grpSpPr>
        <a:xfrm>
          <a:off x="0" y="0"/>
          <a:ext cx="0" cy="0"/>
          <a:chOff x="0" y="0"/>
          <a:chExt cx="0" cy="0"/>
        </a:xfrm>
      </p:grpSpPr>
      <p:sp>
        <p:nvSpPr>
          <p:cNvPr id="115" name="Google Shape;115;p61"/>
          <p:cNvSpPr/>
          <p:nvPr/>
        </p:nvSpPr>
        <p:spPr>
          <a:xfrm>
            <a:off x="241300" y="367062"/>
            <a:ext cx="11696700" cy="532253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61"/>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61"/>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61"/>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61"/>
          <p:cNvSpPr>
            <a:spLocks noGrp="1"/>
          </p:cNvSpPr>
          <p:nvPr>
            <p:ph type="pic" idx="4"/>
          </p:nvPr>
        </p:nvSpPr>
        <p:spPr>
          <a:xfrm>
            <a:off x="5957047" y="0"/>
            <a:ext cx="5395869" cy="6858001"/>
          </a:xfrm>
          <a:prstGeom prst="rect">
            <a:avLst/>
          </a:prstGeom>
          <a:noFill/>
          <a:ln>
            <a:noFill/>
          </a:ln>
        </p:spPr>
      </p:sp>
      <p:pic>
        <p:nvPicPr>
          <p:cNvPr id="120" name="Google Shape;120;p61" descr="A black background with white dots&#10;&#10;Description automatically generated with low confidence"/>
          <p:cNvPicPr preferRelativeResize="0"/>
          <p:nvPr/>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5400000">
            <a:off x="2769567" y="-1426306"/>
            <a:ext cx="2640661" cy="4473027"/>
          </a:xfrm>
          <a:prstGeom prst="rect">
            <a:avLst/>
          </a:prstGeom>
          <a:noFill/>
          <a:ln>
            <a:noFill/>
          </a:ln>
        </p:spPr>
      </p:pic>
      <p:grpSp>
        <p:nvGrpSpPr>
          <p:cNvPr id="121" name="Google Shape;121;p61"/>
          <p:cNvGrpSpPr/>
          <p:nvPr/>
        </p:nvGrpSpPr>
        <p:grpSpPr>
          <a:xfrm>
            <a:off x="301128" y="6151084"/>
            <a:ext cx="3144242" cy="374574"/>
            <a:chOff x="301128" y="6151084"/>
            <a:chExt cx="3144242" cy="374574"/>
          </a:xfrm>
        </p:grpSpPr>
        <p:pic>
          <p:nvPicPr>
            <p:cNvPr id="122" name="Google Shape;122;p6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23" name="Google Shape;123;p6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24" name="Google Shape;124;p61"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Final Slide">
  <p:cSld name="1_Final Slide">
    <p:spTree>
      <p:nvGrpSpPr>
        <p:cNvPr id="1" name="Shape 125"/>
        <p:cNvGrpSpPr/>
        <p:nvPr/>
      </p:nvGrpSpPr>
      <p:grpSpPr>
        <a:xfrm>
          <a:off x="0" y="0"/>
          <a:ext cx="0" cy="0"/>
          <a:chOff x="0" y="0"/>
          <a:chExt cx="0" cy="0"/>
        </a:xfrm>
      </p:grpSpPr>
      <p:pic>
        <p:nvPicPr>
          <p:cNvPr id="126" name="Google Shape;126;p62"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7971" t="10416" r="16408" b="3452"/>
          <a:stretch/>
        </p:blipFill>
        <p:spPr>
          <a:xfrm>
            <a:off x="6816681" y="0"/>
            <a:ext cx="5375319" cy="6857999"/>
          </a:xfrm>
          <a:prstGeom prst="rect">
            <a:avLst/>
          </a:prstGeom>
          <a:noFill/>
          <a:ln>
            <a:noFill/>
          </a:ln>
        </p:spPr>
      </p:pic>
      <p:sp>
        <p:nvSpPr>
          <p:cNvPr id="127" name="Google Shape;127;p62"/>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28" name="Google Shape;128;p62"/>
          <p:cNvSpPr txBox="1">
            <a:spLocks noGrp="1"/>
          </p:cNvSpPr>
          <p:nvPr>
            <p:ph type="body" idx="1"/>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62"/>
          <p:cNvSpPr txBox="1">
            <a:spLocks noGrp="1"/>
          </p:cNvSpPr>
          <p:nvPr>
            <p:ph type="body" idx="2"/>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0" name="Google Shape;130;p62"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5586" y="473530"/>
            <a:ext cx="4899073" cy="2154566"/>
          </a:xfrm>
          <a:prstGeom prst="rect">
            <a:avLst/>
          </a:prstGeom>
          <a:noFill/>
          <a:ln>
            <a:noFill/>
          </a:ln>
        </p:spPr>
      </p:pic>
      <p:grpSp>
        <p:nvGrpSpPr>
          <p:cNvPr id="131" name="Google Shape;131;p62"/>
          <p:cNvGrpSpPr/>
          <p:nvPr/>
        </p:nvGrpSpPr>
        <p:grpSpPr>
          <a:xfrm>
            <a:off x="9456007" y="5836660"/>
            <a:ext cx="2735993" cy="679345"/>
            <a:chOff x="0" y="0"/>
            <a:chExt cx="2301694" cy="571500"/>
          </a:xfrm>
        </p:grpSpPr>
        <p:sp>
          <p:nvSpPr>
            <p:cNvPr id="132" name="Google Shape;132;p6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62"/>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1 Standardseite">
  <p:cSld name="2_1 Standardseite">
    <p:spTree>
      <p:nvGrpSpPr>
        <p:cNvPr id="1" name="Shape 134"/>
        <p:cNvGrpSpPr/>
        <p:nvPr/>
      </p:nvGrpSpPr>
      <p:grpSpPr>
        <a:xfrm>
          <a:off x="0" y="0"/>
          <a:ext cx="0" cy="0"/>
          <a:chOff x="0" y="0"/>
          <a:chExt cx="0" cy="0"/>
        </a:xfrm>
      </p:grpSpPr>
      <p:sp>
        <p:nvSpPr>
          <p:cNvPr id="135" name="Google Shape;135;p63"/>
          <p:cNvSpPr txBox="1">
            <a:spLocks noGrp="1"/>
          </p:cNvSpPr>
          <p:nvPr>
            <p:ph type="body" idx="1"/>
          </p:nvPr>
        </p:nvSpPr>
        <p:spPr>
          <a:xfrm>
            <a:off x="389965" y="2181225"/>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Font typeface="Arial"/>
              <a:buNone/>
              <a:defRPr sz="1800">
                <a:solidFill>
                  <a:srgbClr val="595A59"/>
                </a:solidFill>
              </a:defRPr>
            </a:lvl1pPr>
            <a:lvl2pPr marL="914400" lvl="1" indent="-342900" algn="l">
              <a:lnSpc>
                <a:spcPct val="90000"/>
              </a:lnSpc>
              <a:spcBef>
                <a:spcPts val="500"/>
              </a:spcBef>
              <a:spcAft>
                <a:spcPts val="0"/>
              </a:spcAft>
              <a:buClr>
                <a:schemeClr val="dk1"/>
              </a:buClr>
              <a:buSzPts val="1800"/>
              <a:buFont typeface="Arial"/>
              <a:buChar char="•"/>
              <a:defRPr sz="1800"/>
            </a:lvl2pPr>
            <a:lvl3pPr marL="1371600" lvl="2" indent="-330200" algn="l">
              <a:lnSpc>
                <a:spcPct val="90000"/>
              </a:lnSpc>
              <a:spcBef>
                <a:spcPts val="500"/>
              </a:spcBef>
              <a:spcAft>
                <a:spcPts val="0"/>
              </a:spcAft>
              <a:buClr>
                <a:schemeClr val="dk1"/>
              </a:buClr>
              <a:buSzPts val="1600"/>
              <a:buFont typeface="Noto Sans Symbols"/>
              <a:buChar char="−"/>
              <a:defRPr sz="1600"/>
            </a:lvl3pPr>
            <a:lvl4pPr marL="1828800" lvl="3" indent="-317500" algn="l">
              <a:lnSpc>
                <a:spcPct val="90000"/>
              </a:lnSpc>
              <a:spcBef>
                <a:spcPts val="500"/>
              </a:spcBef>
              <a:spcAft>
                <a:spcPts val="0"/>
              </a:spcAft>
              <a:buClr>
                <a:schemeClr val="dk1"/>
              </a:buClr>
              <a:buSzPts val="1400"/>
              <a:buFont typeface="Noto Sans Symbols"/>
              <a:buChar char="−"/>
              <a:defRPr sz="1400"/>
            </a:lvl4pPr>
            <a:lvl5pPr marL="2286000" lvl="4" indent="-304800" algn="l">
              <a:lnSpc>
                <a:spcPct val="90000"/>
              </a:lnSpc>
              <a:spcBef>
                <a:spcPts val="500"/>
              </a:spcBef>
              <a:spcAft>
                <a:spcPts val="0"/>
              </a:spcAft>
              <a:buClr>
                <a:schemeClr val="dk1"/>
              </a:buClr>
              <a:buSzPts val="1200"/>
              <a:buFont typeface="Noto Sans Symbols"/>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63"/>
          <p:cNvSpPr txBox="1">
            <a:spLocks noGrp="1"/>
          </p:cNvSpPr>
          <p:nvPr>
            <p:ph type="body" idx="2"/>
          </p:nvPr>
        </p:nvSpPr>
        <p:spPr>
          <a:xfrm>
            <a:off x="6261465" y="2194560"/>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63"/>
          <p:cNvSpPr txBox="1">
            <a:spLocks noGrp="1"/>
          </p:cNvSpPr>
          <p:nvPr>
            <p:ph type="body" idx="3"/>
          </p:nvPr>
        </p:nvSpPr>
        <p:spPr>
          <a:xfrm>
            <a:off x="389964" y="1631248"/>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63"/>
          <p:cNvSpPr txBox="1">
            <a:spLocks noGrp="1"/>
          </p:cNvSpPr>
          <p:nvPr>
            <p:ph type="body" idx="4"/>
          </p:nvPr>
        </p:nvSpPr>
        <p:spPr>
          <a:xfrm>
            <a:off x="6261462" y="1642361"/>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9" name="Google Shape;139;p63"/>
          <p:cNvCxnSpPr/>
          <p:nvPr/>
        </p:nvCxnSpPr>
        <p:spPr>
          <a:xfrm>
            <a:off x="431800" y="2017011"/>
            <a:ext cx="5498737" cy="0"/>
          </a:xfrm>
          <a:prstGeom prst="straightConnector1">
            <a:avLst/>
          </a:prstGeom>
          <a:noFill/>
          <a:ln w="9525" cap="flat" cmpd="sng">
            <a:solidFill>
              <a:srgbClr val="8DC9C0"/>
            </a:solidFill>
            <a:prstDash val="solid"/>
            <a:miter lim="800000"/>
            <a:headEnd type="none" w="sm" len="sm"/>
            <a:tailEnd type="none" w="sm" len="sm"/>
          </a:ln>
        </p:spPr>
      </p:cxnSp>
      <p:cxnSp>
        <p:nvCxnSpPr>
          <p:cNvPr id="140" name="Google Shape;140;p63"/>
          <p:cNvCxnSpPr/>
          <p:nvPr/>
        </p:nvCxnSpPr>
        <p:spPr>
          <a:xfrm>
            <a:off x="6261463" y="2017011"/>
            <a:ext cx="5498737" cy="0"/>
          </a:xfrm>
          <a:prstGeom prst="straightConnector1">
            <a:avLst/>
          </a:prstGeom>
          <a:noFill/>
          <a:ln w="9525" cap="flat" cmpd="sng">
            <a:solidFill>
              <a:srgbClr val="8DC9C0"/>
            </a:solidFill>
            <a:prstDash val="solid"/>
            <a:miter lim="800000"/>
            <a:headEnd type="none" w="sm" len="sm"/>
            <a:tailEnd type="none" w="sm" len="sm"/>
          </a:ln>
        </p:spPr>
      </p:cxnSp>
      <p:grpSp>
        <p:nvGrpSpPr>
          <p:cNvPr id="141" name="Google Shape;141;p63"/>
          <p:cNvGrpSpPr/>
          <p:nvPr/>
        </p:nvGrpSpPr>
        <p:grpSpPr>
          <a:xfrm>
            <a:off x="389965" y="6092742"/>
            <a:ext cx="3144242" cy="374574"/>
            <a:chOff x="301128" y="6151084"/>
            <a:chExt cx="3144242" cy="374574"/>
          </a:xfrm>
        </p:grpSpPr>
        <p:pic>
          <p:nvPicPr>
            <p:cNvPr id="142" name="Google Shape;142;p63"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43" name="Google Shape;143;p6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44" name="Google Shape;144;p6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145" name="Google Shape;145;p63" descr="Background patter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a:noFill/>
          <a:ln>
            <a:noFill/>
          </a:ln>
        </p:spPr>
      </p:pic>
      <p:sp>
        <p:nvSpPr>
          <p:cNvPr id="146" name="Google Shape;146;p63"/>
          <p:cNvSpPr txBox="1">
            <a:spLocks noGrp="1"/>
          </p:cNvSpPr>
          <p:nvPr>
            <p:ph type="body" idx="5"/>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63"/>
          <p:cNvSpPr txBox="1">
            <a:spLocks noGrp="1"/>
          </p:cNvSpPr>
          <p:nvPr>
            <p:ph type="body" idx="6"/>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1 Standardseite">
  <p:cSld name="3_1 Standardseite">
    <p:spTree>
      <p:nvGrpSpPr>
        <p:cNvPr id="1" name="Shape 148"/>
        <p:cNvGrpSpPr/>
        <p:nvPr/>
      </p:nvGrpSpPr>
      <p:grpSpPr>
        <a:xfrm>
          <a:off x="0" y="0"/>
          <a:ext cx="0" cy="0"/>
          <a:chOff x="0" y="0"/>
          <a:chExt cx="0" cy="0"/>
        </a:xfrm>
      </p:grpSpPr>
      <p:sp>
        <p:nvSpPr>
          <p:cNvPr id="149" name="Google Shape;149;p64"/>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4"/>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64"/>
          <p:cNvSpPr txBox="1">
            <a:spLocks noGrp="1"/>
          </p:cNvSpPr>
          <p:nvPr>
            <p:ph type="body" idx="3"/>
          </p:nvPr>
        </p:nvSpPr>
        <p:spPr>
          <a:xfrm>
            <a:off x="3752490" y="1052513"/>
            <a:ext cx="8007710" cy="57626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2" name="Google Shape;152;p64"/>
          <p:cNvCxnSpPr/>
          <p:nvPr/>
        </p:nvCxnSpPr>
        <p:spPr>
          <a:xfrm>
            <a:off x="3752490" y="1628775"/>
            <a:ext cx="8007710" cy="0"/>
          </a:xfrm>
          <a:prstGeom prst="straightConnector1">
            <a:avLst/>
          </a:prstGeom>
          <a:noFill/>
          <a:ln w="9525" cap="flat" cmpd="sng">
            <a:solidFill>
              <a:srgbClr val="8DC9C0"/>
            </a:solidFill>
            <a:prstDash val="solid"/>
            <a:miter lim="800000"/>
            <a:headEnd type="none" w="sm" len="sm"/>
            <a:tailEnd type="none" w="sm" len="sm"/>
          </a:ln>
        </p:spPr>
      </p:cxnSp>
      <p:sp>
        <p:nvSpPr>
          <p:cNvPr id="153" name="Google Shape;153;p64"/>
          <p:cNvSpPr txBox="1">
            <a:spLocks noGrp="1"/>
          </p:cNvSpPr>
          <p:nvPr>
            <p:ph type="body" idx="4"/>
          </p:nvPr>
        </p:nvSpPr>
        <p:spPr>
          <a:xfrm>
            <a:off x="431799" y="1628771"/>
            <a:ext cx="3148161" cy="461527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4"/>
          <p:cNvSpPr txBox="1">
            <a:spLocks noGrp="1"/>
          </p:cNvSpPr>
          <p:nvPr>
            <p:ph type="body" idx="5"/>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64"/>
          <p:cNvSpPr txBox="1">
            <a:spLocks noGrp="1"/>
          </p:cNvSpPr>
          <p:nvPr>
            <p:ph type="body" idx="6"/>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6" name="Google Shape;156;p64"/>
          <p:cNvGrpSpPr/>
          <p:nvPr/>
        </p:nvGrpSpPr>
        <p:grpSpPr>
          <a:xfrm>
            <a:off x="389965" y="6092742"/>
            <a:ext cx="3144242" cy="374574"/>
            <a:chOff x="301128" y="6151084"/>
            <a:chExt cx="3144242" cy="374574"/>
          </a:xfrm>
        </p:grpSpPr>
        <p:pic>
          <p:nvPicPr>
            <p:cNvPr id="157" name="Google Shape;157;p64"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58" name="Google Shape;158;p6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59" name="Google Shape;159;p6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160" name="Google Shape;160;p64" descr="Background patter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61"/>
        <p:cNvGrpSpPr/>
        <p:nvPr/>
      </p:nvGrpSpPr>
      <p:grpSpPr>
        <a:xfrm>
          <a:off x="0" y="0"/>
          <a:ext cx="0" cy="0"/>
          <a:chOff x="0" y="0"/>
          <a:chExt cx="0" cy="0"/>
        </a:xfrm>
      </p:grpSpPr>
      <p:sp>
        <p:nvSpPr>
          <p:cNvPr id="162" name="Google Shape;162;p65"/>
          <p:cNvSpPr/>
          <p:nvPr/>
        </p:nvSpPr>
        <p:spPr>
          <a:xfrm>
            <a:off x="0" y="0"/>
            <a:ext cx="12192000" cy="6858001"/>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5"/>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400" b="1" i="0" u="none" strike="noStrike">
                <a:solidFill>
                  <a:schemeClr val="lt1"/>
                </a:solidFill>
                <a:latin typeface="Calibri"/>
                <a:ea typeface="Calibri"/>
                <a:cs typeface="Calibri"/>
                <a:sym typeface="Calibri"/>
              </a:rPr>
              <a:t>NAVIGATING TOURISM</a:t>
            </a:r>
            <a:endParaRPr/>
          </a:p>
          <a:p>
            <a:pPr marL="0" marR="0" lvl="0" indent="0" algn="l" rtl="0">
              <a:spcBef>
                <a:spcPts val="0"/>
              </a:spcBef>
              <a:spcAft>
                <a:spcPts val="0"/>
              </a:spcAft>
              <a:buNone/>
            </a:pPr>
            <a:r>
              <a:rPr lang="de-DE"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64" name="Google Shape;164;p65"/>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000" b="0" i="0" u="none" strike="noStrike" dirty="0">
                <a:solidFill>
                  <a:schemeClr val="lt1"/>
                </a:solidFill>
                <a:latin typeface="Calibri"/>
                <a:ea typeface="Calibri"/>
                <a:cs typeface="Calibri"/>
                <a:sym typeface="Calibri"/>
              </a:rPr>
              <a:t>PLEASE ENSURE TO KEEP FONTS AS PER THE LAYOUT</a:t>
            </a:r>
            <a:endParaRPr sz="30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48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a:t>
            </a:r>
            <a:r>
              <a:rPr lang="de-DE" sz="3000" b="0" i="0" u="none" strike="noStrike" dirty="0" err="1">
                <a:solidFill>
                  <a:schemeClr val="lt1"/>
                </a:solidFill>
                <a:latin typeface="Calibri"/>
                <a:ea typeface="Calibri"/>
                <a:cs typeface="Calibri"/>
                <a:sym typeface="Calibri"/>
              </a:rPr>
              <a:t>Divider</a:t>
            </a:r>
            <a:r>
              <a:rPr lang="de-DE" sz="3000" b="0" i="0" u="none" strike="noStrike" dirty="0">
                <a:solidFill>
                  <a:schemeClr val="lt1"/>
                </a:solidFill>
                <a:latin typeface="Calibri"/>
                <a:ea typeface="Calibri"/>
                <a:cs typeface="Calibri"/>
                <a:sym typeface="Calibri"/>
              </a:rPr>
              <a:t> Slides</a:t>
            </a:r>
            <a:endParaRPr dirty="0"/>
          </a:p>
          <a:p>
            <a:pPr marL="0" marR="0" lvl="0" indent="0" algn="l" rtl="0">
              <a:spcBef>
                <a:spcPts val="0"/>
              </a:spcBef>
              <a:spcAft>
                <a:spcPts val="0"/>
              </a:spcAft>
              <a:buClr>
                <a:schemeClr val="dk1"/>
              </a:buClr>
              <a:buSzPts val="1100"/>
              <a:buFont typeface="Arial"/>
              <a:buNone/>
            </a:pPr>
            <a:endParaRPr sz="1000" b="1"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36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Title </a:t>
            </a:r>
            <a:r>
              <a:rPr lang="de-DE" sz="3000" b="0" i="0" u="none" strike="noStrike" dirty="0" err="1">
                <a:solidFill>
                  <a:schemeClr val="lt1"/>
                </a:solidFill>
                <a:latin typeface="Calibri"/>
                <a:ea typeface="Calibri"/>
                <a:cs typeface="Calibri"/>
                <a:sym typeface="Calibri"/>
              </a:rPr>
              <a:t>Heading</a:t>
            </a:r>
            <a:endParaRPr dirty="0"/>
          </a:p>
          <a:p>
            <a:pPr marL="0" marR="0" lvl="0" indent="0" algn="l" rtl="0">
              <a:lnSpc>
                <a:spcPct val="100000"/>
              </a:lnSpc>
              <a:spcBef>
                <a:spcPts val="0"/>
              </a:spcBef>
              <a:spcAft>
                <a:spcPts val="0"/>
              </a:spcAft>
              <a:buClr>
                <a:schemeClr val="dk1"/>
              </a:buClr>
              <a:buSzPts val="1100"/>
              <a:buFont typeface="Arial"/>
              <a:buNone/>
            </a:pPr>
            <a:endParaRPr sz="1000" b="0" i="0" u="none" strike="noStrik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30 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Sub-</a:t>
            </a:r>
            <a:r>
              <a:rPr lang="de-DE" sz="3000" b="0" i="0" u="none" strike="noStrike" dirty="0" err="1">
                <a:solidFill>
                  <a:schemeClr val="lt1"/>
                </a:solidFill>
                <a:latin typeface="Calibri"/>
                <a:ea typeface="Calibri"/>
                <a:cs typeface="Calibri"/>
                <a:sym typeface="Calibri"/>
              </a:rPr>
              <a:t>Titles</a:t>
            </a:r>
            <a:endParaRPr dirty="0"/>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	       - </a:t>
            </a:r>
            <a:r>
              <a:rPr lang="de-DE" sz="3000" b="0" i="0" u="none" strike="noStrike" dirty="0" err="1">
                <a:solidFill>
                  <a:schemeClr val="lt1"/>
                </a:solidFill>
                <a:latin typeface="Calibri"/>
                <a:ea typeface="Calibri"/>
                <a:cs typeface="Calibri"/>
                <a:sym typeface="Calibri"/>
              </a:rPr>
              <a:t>Quotes</a:t>
            </a:r>
            <a:r>
              <a:rPr lang="de-DE" sz="3000" b="0" i="0" u="none" strike="noStrike" dirty="0">
                <a:solidFill>
                  <a:schemeClr val="lt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100"/>
              <a:buFont typeface="Arial"/>
              <a:buNone/>
            </a:pPr>
            <a:endParaRPr sz="1000" b="0" i="0" u="none" strike="noStrik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24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Main Text Body </a:t>
            </a: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dirty="0">
              <a:solidFill>
                <a:schemeClr val="lt1"/>
              </a:solidFill>
              <a:latin typeface="Calibri"/>
              <a:ea typeface="Calibri"/>
              <a:cs typeface="Calibri"/>
              <a:sym typeface="Calibri"/>
            </a:endParaRPr>
          </a:p>
        </p:txBody>
      </p:sp>
      <p:sp>
        <p:nvSpPr>
          <p:cNvPr id="165" name="Google Shape;165;p65"/>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0" i="0" u="none" strike="noStrike" dirty="0" err="1">
                <a:solidFill>
                  <a:schemeClr val="lt1"/>
                </a:solidFill>
                <a:latin typeface="Calibri"/>
                <a:ea typeface="Calibri"/>
                <a:cs typeface="Calibri"/>
                <a:sym typeface="Calibri"/>
              </a:rPr>
              <a:t>Please</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ensure</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to</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keep</a:t>
            </a:r>
            <a:r>
              <a:rPr lang="de-DE" sz="2400" b="0" i="0" u="none" strike="noStrike" dirty="0">
                <a:solidFill>
                  <a:schemeClr val="lt1"/>
                </a:solidFill>
                <a:latin typeface="Calibri"/>
                <a:ea typeface="Calibri"/>
                <a:cs typeface="Calibri"/>
                <a:sym typeface="Calibri"/>
              </a:rPr>
              <a:t> the </a:t>
            </a:r>
            <a:r>
              <a:rPr lang="de-DE" sz="2400" b="0" i="0" u="none" strike="noStrike" dirty="0" err="1">
                <a:solidFill>
                  <a:schemeClr val="lt1"/>
                </a:solidFill>
                <a:latin typeface="Calibri"/>
                <a:ea typeface="Calibri"/>
                <a:cs typeface="Calibri"/>
                <a:sym typeface="Calibri"/>
              </a:rPr>
              <a:t>font</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sizes</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set</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as</a:t>
            </a:r>
            <a:r>
              <a:rPr lang="de-DE" sz="2400" b="0" i="0" u="none" strike="noStrike" dirty="0">
                <a:solidFill>
                  <a:schemeClr val="lt1"/>
                </a:solidFill>
                <a:latin typeface="Calibri"/>
                <a:ea typeface="Calibri"/>
                <a:cs typeface="Calibri"/>
                <a:sym typeface="Calibri"/>
              </a:rPr>
              <a:t> per the </a:t>
            </a:r>
            <a:r>
              <a:rPr lang="de-DE" sz="2400" b="0" i="0" u="none" strike="noStrike" dirty="0" err="1">
                <a:solidFill>
                  <a:schemeClr val="lt1"/>
                </a:solidFill>
                <a:latin typeface="Calibri"/>
                <a:ea typeface="Calibri"/>
                <a:cs typeface="Calibri"/>
                <a:sym typeface="Calibri"/>
              </a:rPr>
              <a:t>slide</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layouts</a:t>
            </a:r>
            <a:r>
              <a:rPr lang="de-DE" sz="2400" b="0" i="0" u="none" strike="noStrike" dirty="0">
                <a:solidFill>
                  <a:schemeClr val="lt1"/>
                </a:solidFill>
                <a:latin typeface="Calibri"/>
                <a:ea typeface="Calibri"/>
                <a:cs typeface="Calibri"/>
                <a:sym typeface="Calibri"/>
              </a:rPr>
              <a:t>. The </a:t>
            </a:r>
            <a:r>
              <a:rPr lang="de-DE" sz="2400" b="0" i="0" u="none" strike="noStrike" dirty="0" err="1">
                <a:solidFill>
                  <a:schemeClr val="lt1"/>
                </a:solidFill>
                <a:latin typeface="Calibri"/>
                <a:ea typeface="Calibri"/>
                <a:cs typeface="Calibri"/>
                <a:sym typeface="Calibri"/>
              </a:rPr>
              <a:t>font</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used</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throughout</a:t>
            </a:r>
            <a:r>
              <a:rPr lang="de-DE" sz="2400" b="0" i="0" u="none" strike="noStrike" dirty="0">
                <a:solidFill>
                  <a:schemeClr val="lt1"/>
                </a:solidFill>
                <a:latin typeface="Calibri"/>
                <a:ea typeface="Calibri"/>
                <a:cs typeface="Calibri"/>
                <a:sym typeface="Calibri"/>
              </a:rPr>
              <a:t> the </a:t>
            </a:r>
            <a:r>
              <a:rPr lang="de-DE" sz="2400" b="1" i="0" u="none" strike="noStrike" dirty="0">
                <a:solidFill>
                  <a:schemeClr val="lt1"/>
                </a:solidFill>
                <a:latin typeface="Calibri"/>
                <a:ea typeface="Calibri"/>
                <a:cs typeface="Calibri"/>
                <a:sym typeface="Calibri"/>
              </a:rPr>
              <a:t>NAVIGATING TOURISM </a:t>
            </a:r>
            <a:r>
              <a:rPr lang="de-DE" sz="2400" b="0" i="0" u="none" strike="noStrike" dirty="0">
                <a:solidFill>
                  <a:schemeClr val="lt1"/>
                </a:solidFill>
                <a:latin typeface="Calibri"/>
                <a:ea typeface="Calibri"/>
                <a:cs typeface="Calibri"/>
                <a:sym typeface="Calibri"/>
              </a:rPr>
              <a:t>PowerPoint </a:t>
            </a:r>
            <a:r>
              <a:rPr lang="de-DE" sz="2400" b="0" i="0" u="none" strike="noStrike" dirty="0" err="1">
                <a:solidFill>
                  <a:schemeClr val="lt1"/>
                </a:solidFill>
                <a:latin typeface="Calibri"/>
                <a:ea typeface="Calibri"/>
                <a:cs typeface="Calibri"/>
                <a:sym typeface="Calibri"/>
              </a:rPr>
              <a:t>is</a:t>
            </a:r>
            <a:r>
              <a:rPr lang="de-DE" sz="2400" b="0" i="0" u="none" strike="noStrike" dirty="0">
                <a:solidFill>
                  <a:schemeClr val="lt1"/>
                </a:solidFill>
                <a:latin typeface="Calibri"/>
                <a:ea typeface="Calibri"/>
                <a:cs typeface="Calibri"/>
                <a:sym typeface="Calibri"/>
              </a:rPr>
              <a:t>….</a:t>
            </a:r>
            <a:endParaRPr sz="24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None/>
            </a:pPr>
            <a:r>
              <a:rPr lang="de-DE" sz="3600" b="1" i="1" dirty="0">
                <a:solidFill>
                  <a:schemeClr val="lt1"/>
                </a:solidFill>
                <a:latin typeface="Calibri"/>
                <a:ea typeface="Calibri"/>
                <a:cs typeface="Calibri"/>
                <a:sym typeface="Calibri"/>
              </a:rPr>
              <a:t>Calibri</a:t>
            </a:r>
            <a:endParaRPr sz="3600" dirty="0">
              <a:solidFill>
                <a:schemeClr val="lt1"/>
              </a:solidFill>
              <a:latin typeface="Calibri"/>
              <a:ea typeface="Calibri"/>
              <a:cs typeface="Calibri"/>
              <a:sym typeface="Calibri"/>
            </a:endParaRPr>
          </a:p>
        </p:txBody>
      </p:sp>
      <p:cxnSp>
        <p:nvCxnSpPr>
          <p:cNvPr id="166" name="Google Shape;166;p65"/>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67" name="Google Shape;167;p65"/>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68" name="Google Shape;168;p65"/>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lt1"/>
                </a:solidFill>
                <a:latin typeface="Calibri"/>
                <a:ea typeface="Calibri"/>
                <a:cs typeface="Calibri"/>
                <a:sym typeface="Calibri"/>
              </a:rPr>
              <a:t>*** </a:t>
            </a:r>
            <a:r>
              <a:rPr lang="de-DE" sz="2400" b="1">
                <a:solidFill>
                  <a:schemeClr val="lt1"/>
                </a:solidFill>
                <a:latin typeface="Calibri"/>
                <a:ea typeface="Calibri"/>
                <a:cs typeface="Calibri"/>
                <a:sym typeface="Calibri"/>
              </a:rPr>
              <a:t>PLEASE DELETE THIS INSTRUCTION SLIDE BEFORE PRESENTING FINAL PRESENTATION </a:t>
            </a:r>
            <a:r>
              <a:rPr lang="de-D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69" name="Google Shape;169;p65"/>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70"/>
        <p:cNvGrpSpPr/>
        <p:nvPr/>
      </p:nvGrpSpPr>
      <p:grpSpPr>
        <a:xfrm>
          <a:off x="0" y="0"/>
          <a:ext cx="0" cy="0"/>
          <a:chOff x="0" y="0"/>
          <a:chExt cx="0" cy="0"/>
        </a:xfrm>
      </p:grpSpPr>
      <p:sp>
        <p:nvSpPr>
          <p:cNvPr id="171" name="Google Shape;171;p66"/>
          <p:cNvSpPr/>
          <p:nvPr/>
        </p:nvSpPr>
        <p:spPr>
          <a:xfrm>
            <a:off x="0" y="-1"/>
            <a:ext cx="12192000" cy="6858001"/>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66"/>
          <p:cNvSpPr/>
          <p:nvPr/>
        </p:nvSpPr>
        <p:spPr>
          <a:xfrm>
            <a:off x="586901" y="491138"/>
            <a:ext cx="430956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de-DE" sz="3600" dirty="0">
                <a:solidFill>
                  <a:schemeClr val="lt1"/>
                </a:solidFill>
                <a:latin typeface="Calibri"/>
                <a:ea typeface="Calibri"/>
                <a:cs typeface="Calibri"/>
                <a:sym typeface="Calibri"/>
              </a:rPr>
              <a:t>ICONS WHICH CAN BE USED WITHIN THE </a:t>
            </a:r>
            <a:r>
              <a:rPr lang="de-DE" sz="3600" b="1" dirty="0">
                <a:solidFill>
                  <a:schemeClr val="lt1"/>
                </a:solidFill>
                <a:latin typeface="Calibri"/>
                <a:ea typeface="Calibri"/>
                <a:cs typeface="Calibri"/>
                <a:sym typeface="Calibri"/>
              </a:rPr>
              <a:t>NAVIGATING TOURISM</a:t>
            </a:r>
            <a:endParaRPr dirty="0"/>
          </a:p>
          <a:p>
            <a:pPr marL="0" marR="0" lvl="0" indent="0" algn="l" rtl="0">
              <a:spcBef>
                <a:spcPts val="0"/>
              </a:spcBef>
              <a:spcAft>
                <a:spcPts val="0"/>
              </a:spcAft>
              <a:buClr>
                <a:schemeClr val="dk1"/>
              </a:buClr>
              <a:buSzPts val="1100"/>
              <a:buFont typeface="Arial"/>
              <a:buNone/>
            </a:pPr>
            <a:r>
              <a:rPr lang="de-DE" sz="3600" dirty="0">
                <a:solidFill>
                  <a:schemeClr val="lt1"/>
                </a:solidFill>
                <a:latin typeface="Calibri"/>
                <a:ea typeface="Calibri"/>
                <a:cs typeface="Calibri"/>
                <a:sym typeface="Calibri"/>
              </a:rPr>
              <a:t>POWERPOINT</a:t>
            </a:r>
            <a:endParaRPr dirty="0"/>
          </a:p>
          <a:p>
            <a:pPr marL="0" marR="0" lvl="0" indent="0" algn="l" rtl="0">
              <a:spcBef>
                <a:spcPts val="0"/>
              </a:spcBef>
              <a:spcAft>
                <a:spcPts val="0"/>
              </a:spcAft>
              <a:buClr>
                <a:schemeClr val="dk1"/>
              </a:buClr>
              <a:buSzPts val="1100"/>
              <a:buFont typeface="Arial"/>
              <a:buNone/>
            </a:pPr>
            <a:endParaRPr sz="3600" dirty="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de-DE" sz="2400" i="1" dirty="0">
                <a:solidFill>
                  <a:schemeClr val="lt1"/>
                </a:solidFill>
                <a:latin typeface="Calibri"/>
                <a:ea typeface="Calibri"/>
                <a:cs typeface="Calibri"/>
                <a:sym typeface="Calibri"/>
              </a:rPr>
              <a:t>Resize </a:t>
            </a:r>
            <a:r>
              <a:rPr lang="de-DE" sz="2400" i="1" dirty="0" err="1">
                <a:solidFill>
                  <a:schemeClr val="lt1"/>
                </a:solidFill>
                <a:latin typeface="Calibri"/>
                <a:ea typeface="Calibri"/>
                <a:cs typeface="Calibri"/>
                <a:sym typeface="Calibri"/>
              </a:rPr>
              <a:t>them</a:t>
            </a:r>
            <a:r>
              <a:rPr lang="de-DE" sz="2400" i="1" dirty="0">
                <a:solidFill>
                  <a:schemeClr val="lt1"/>
                </a:solidFill>
                <a:latin typeface="Calibri"/>
                <a:ea typeface="Calibri"/>
                <a:cs typeface="Calibri"/>
                <a:sym typeface="Calibri"/>
              </a:rPr>
              <a:t> </a:t>
            </a:r>
            <a:r>
              <a:rPr lang="de-DE" sz="2400" i="1" dirty="0" err="1">
                <a:solidFill>
                  <a:schemeClr val="lt1"/>
                </a:solidFill>
                <a:latin typeface="Calibri"/>
                <a:ea typeface="Calibri"/>
                <a:cs typeface="Calibri"/>
                <a:sym typeface="Calibri"/>
              </a:rPr>
              <a:t>without</a:t>
            </a:r>
            <a:r>
              <a:rPr lang="de-DE" sz="2400" i="1" dirty="0">
                <a:solidFill>
                  <a:schemeClr val="lt1"/>
                </a:solidFill>
                <a:latin typeface="Calibri"/>
                <a:ea typeface="Calibri"/>
                <a:cs typeface="Calibri"/>
                <a:sym typeface="Calibri"/>
              </a:rPr>
              <a:t> </a:t>
            </a:r>
            <a:r>
              <a:rPr lang="de-DE" sz="2400" i="1" dirty="0" err="1">
                <a:solidFill>
                  <a:schemeClr val="lt1"/>
                </a:solidFill>
                <a:latin typeface="Calibri"/>
                <a:ea typeface="Calibri"/>
                <a:cs typeface="Calibri"/>
                <a:sym typeface="Calibri"/>
              </a:rPr>
              <a:t>losing</a:t>
            </a:r>
            <a:r>
              <a:rPr lang="de-DE" sz="2400" i="1" dirty="0">
                <a:solidFill>
                  <a:schemeClr val="lt1"/>
                </a:solidFill>
                <a:latin typeface="Calibri"/>
                <a:ea typeface="Calibri"/>
                <a:cs typeface="Calibri"/>
                <a:sym typeface="Calibri"/>
              </a:rPr>
              <a:t> </a:t>
            </a:r>
            <a:r>
              <a:rPr lang="de-DE" sz="2400" i="1" dirty="0" err="1">
                <a:solidFill>
                  <a:schemeClr val="lt1"/>
                </a:solidFill>
                <a:latin typeface="Calibri"/>
                <a:ea typeface="Calibri"/>
                <a:cs typeface="Calibri"/>
                <a:sym typeface="Calibri"/>
              </a:rPr>
              <a:t>quality</a:t>
            </a:r>
            <a:r>
              <a:rPr lang="de-DE" sz="2400" i="1" dirty="0">
                <a:solidFill>
                  <a:schemeClr val="lt1"/>
                </a:solidFill>
                <a:latin typeface="Calibri"/>
                <a:ea typeface="Calibri"/>
                <a:cs typeface="Calibri"/>
                <a:sym typeface="Calibri"/>
              </a:rPr>
              <a:t>.  Change </a:t>
            </a:r>
            <a:r>
              <a:rPr lang="de-DE" sz="2400" i="1" dirty="0" err="1">
                <a:solidFill>
                  <a:schemeClr val="lt1"/>
                </a:solidFill>
                <a:latin typeface="Calibri"/>
                <a:ea typeface="Calibri"/>
                <a:cs typeface="Calibri"/>
                <a:sym typeface="Calibri"/>
              </a:rPr>
              <a:t>line</a:t>
            </a:r>
            <a:r>
              <a:rPr lang="de-DE" sz="2400" i="1" dirty="0">
                <a:solidFill>
                  <a:schemeClr val="lt1"/>
                </a:solidFill>
                <a:latin typeface="Calibri"/>
                <a:ea typeface="Calibri"/>
                <a:cs typeface="Calibri"/>
                <a:sym typeface="Calibri"/>
              </a:rPr>
              <a:t> </a:t>
            </a:r>
            <a:r>
              <a:rPr lang="de-DE" sz="2400" i="1" dirty="0" err="1">
                <a:solidFill>
                  <a:schemeClr val="lt1"/>
                </a:solidFill>
                <a:latin typeface="Calibri"/>
                <a:ea typeface="Calibri"/>
                <a:cs typeface="Calibri"/>
                <a:sym typeface="Calibri"/>
              </a:rPr>
              <a:t>colour</a:t>
            </a:r>
            <a:r>
              <a:rPr lang="de-DE" sz="2400" i="1" dirty="0">
                <a:solidFill>
                  <a:schemeClr val="lt1"/>
                </a:solidFill>
                <a:latin typeface="Calibri"/>
                <a:ea typeface="Calibri"/>
                <a:cs typeface="Calibri"/>
                <a:sym typeface="Calibri"/>
              </a:rPr>
              <a:t>, </a:t>
            </a:r>
            <a:r>
              <a:rPr lang="de-DE" sz="2400" i="1" dirty="0" err="1">
                <a:solidFill>
                  <a:schemeClr val="lt1"/>
                </a:solidFill>
                <a:latin typeface="Calibri"/>
                <a:ea typeface="Calibri"/>
                <a:cs typeface="Calibri"/>
                <a:sym typeface="Calibri"/>
              </a:rPr>
              <a:t>width</a:t>
            </a:r>
            <a:r>
              <a:rPr lang="de-DE" sz="2400" i="1" dirty="0">
                <a:solidFill>
                  <a:schemeClr val="lt1"/>
                </a:solidFill>
                <a:latin typeface="Calibri"/>
                <a:ea typeface="Calibri"/>
                <a:cs typeface="Calibri"/>
                <a:sym typeface="Calibri"/>
              </a:rPr>
              <a:t> and style.  </a:t>
            </a:r>
            <a:endParaRPr dirty="0"/>
          </a:p>
          <a:p>
            <a:pPr marL="52388" marR="0" lvl="0" indent="0" algn="l" rtl="0">
              <a:spcBef>
                <a:spcPts val="0"/>
              </a:spcBef>
              <a:spcAft>
                <a:spcPts val="0"/>
              </a:spcAft>
              <a:buClr>
                <a:schemeClr val="dk1"/>
              </a:buClr>
              <a:buSzPts val="900"/>
              <a:buFont typeface="Quattrocento Sans"/>
              <a:buNone/>
            </a:pPr>
            <a:endParaRPr sz="2400" i="1" dirty="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de-DE" sz="2400" dirty="0" err="1">
                <a:solidFill>
                  <a:schemeClr val="lt1"/>
                </a:solidFill>
                <a:latin typeface="Calibri"/>
                <a:ea typeface="Calibri"/>
                <a:cs typeface="Calibri"/>
                <a:sym typeface="Calibri"/>
              </a:rPr>
              <a:t>Isn’t</a:t>
            </a:r>
            <a:r>
              <a:rPr lang="de-DE" sz="2400" dirty="0">
                <a:solidFill>
                  <a:schemeClr val="lt1"/>
                </a:solidFill>
                <a:latin typeface="Calibri"/>
                <a:ea typeface="Calibri"/>
                <a:cs typeface="Calibri"/>
                <a:sym typeface="Calibri"/>
              </a:rPr>
              <a:t> </a:t>
            </a:r>
            <a:r>
              <a:rPr lang="de-DE" sz="2400" dirty="0" err="1">
                <a:solidFill>
                  <a:schemeClr val="lt1"/>
                </a:solidFill>
                <a:latin typeface="Calibri"/>
                <a:ea typeface="Calibri"/>
                <a:cs typeface="Calibri"/>
                <a:sym typeface="Calibri"/>
              </a:rPr>
              <a:t>that</a:t>
            </a:r>
            <a:r>
              <a:rPr lang="de-DE" sz="2400" dirty="0">
                <a:solidFill>
                  <a:schemeClr val="lt1"/>
                </a:solidFill>
                <a:latin typeface="Calibri"/>
                <a:ea typeface="Calibri"/>
                <a:cs typeface="Calibri"/>
                <a:sym typeface="Calibri"/>
              </a:rPr>
              <a:t> nice? :)</a:t>
            </a:r>
            <a:endParaRPr dirty="0"/>
          </a:p>
        </p:txBody>
      </p:sp>
      <p:sp>
        <p:nvSpPr>
          <p:cNvPr id="173" name="Google Shape;173;p6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lt1"/>
                </a:solidFill>
                <a:latin typeface="Calibri"/>
                <a:ea typeface="Calibri"/>
                <a:cs typeface="Calibri"/>
                <a:sym typeface="Calibri"/>
              </a:rPr>
              <a:t>*** </a:t>
            </a:r>
            <a:r>
              <a:rPr lang="de-DE" sz="2400" b="1">
                <a:solidFill>
                  <a:schemeClr val="lt1"/>
                </a:solidFill>
                <a:latin typeface="Calibri"/>
                <a:ea typeface="Calibri"/>
                <a:cs typeface="Calibri"/>
                <a:sym typeface="Calibri"/>
              </a:rPr>
              <a:t>PLEASE DELETE THIS INSTRUCTION SLIDE BEFORE PRESENTING FINAL PRESENTATION </a:t>
            </a:r>
            <a:r>
              <a:rPr lang="de-D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74" name="Google Shape;174;p6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75" name="Google Shape;175;p66"/>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SLIDE A">
  <p:cSld name="COVER SLIDE A">
    <p:spTree>
      <p:nvGrpSpPr>
        <p:cNvPr id="1" name="Shape 176"/>
        <p:cNvGrpSpPr/>
        <p:nvPr/>
      </p:nvGrpSpPr>
      <p:grpSpPr>
        <a:xfrm>
          <a:off x="0" y="0"/>
          <a:ext cx="0" cy="0"/>
          <a:chOff x="0" y="0"/>
          <a:chExt cx="0" cy="0"/>
        </a:xfrm>
      </p:grpSpPr>
      <p:pic>
        <p:nvPicPr>
          <p:cNvPr id="177" name="Google Shape;177;p67"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4379" t="21334" r="4378" b="23493"/>
          <a:stretch/>
        </p:blipFill>
        <p:spPr>
          <a:xfrm>
            <a:off x="6913349" y="0"/>
            <a:ext cx="5278651" cy="3949990"/>
          </a:xfrm>
          <a:prstGeom prst="rect">
            <a:avLst/>
          </a:prstGeom>
          <a:noFill/>
          <a:ln>
            <a:noFill/>
          </a:ln>
        </p:spPr>
      </p:pic>
      <p:sp>
        <p:nvSpPr>
          <p:cNvPr id="178" name="Google Shape;178;p67"/>
          <p:cNvSpPr/>
          <p:nvPr/>
        </p:nvSpPr>
        <p:spPr>
          <a:xfrm>
            <a:off x="0" y="3321423"/>
            <a:ext cx="12192000" cy="3543835"/>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79" name="Google Shape;179;p67"/>
          <p:cNvSpPr txBox="1">
            <a:spLocks noGrp="1"/>
          </p:cNvSpPr>
          <p:nvPr>
            <p:ph type="body" idx="1"/>
          </p:nvPr>
        </p:nvSpPr>
        <p:spPr>
          <a:xfrm>
            <a:off x="817349" y="460058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67"/>
          <p:cNvSpPr txBox="1">
            <a:spLocks noGrp="1"/>
          </p:cNvSpPr>
          <p:nvPr>
            <p:ph type="body" idx="2"/>
          </p:nvPr>
        </p:nvSpPr>
        <p:spPr>
          <a:xfrm>
            <a:off x="817349" y="39820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1" name="Google Shape;181;p67"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2439" y="165981"/>
            <a:ext cx="5768471" cy="2536919"/>
          </a:xfrm>
          <a:prstGeom prst="rect">
            <a:avLst/>
          </a:prstGeom>
          <a:noFill/>
          <a:ln>
            <a:noFill/>
          </a:ln>
        </p:spPr>
      </p:pic>
      <p:sp>
        <p:nvSpPr>
          <p:cNvPr id="182" name="Google Shape;182;p67"/>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chemeClr val="lt1"/>
                </a:solidFill>
                <a:latin typeface="Calibri"/>
                <a:ea typeface="Calibri"/>
                <a:cs typeface="Calibri"/>
                <a:sym typeface="Calibri"/>
              </a:rPr>
              <a:t>This </a:t>
            </a:r>
            <a:r>
              <a:rPr lang="de-DE" sz="1100" dirty="0" err="1">
                <a:solidFill>
                  <a:schemeClr val="lt1"/>
                </a:solidFill>
                <a:latin typeface="Calibri"/>
                <a:ea typeface="Calibri"/>
                <a:cs typeface="Calibri"/>
                <a:sym typeface="Calibri"/>
              </a:rPr>
              <a:t>programme</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has</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been</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funded</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with</a:t>
            </a:r>
            <a:r>
              <a:rPr lang="de-DE" sz="1100" dirty="0">
                <a:solidFill>
                  <a:schemeClr val="lt1"/>
                </a:solidFill>
                <a:latin typeface="Calibri"/>
                <a:ea typeface="Calibri"/>
                <a:cs typeface="Calibri"/>
                <a:sym typeface="Calibri"/>
              </a:rPr>
              <a:t> support </a:t>
            </a:r>
            <a:r>
              <a:rPr lang="de-DE" sz="1100" dirty="0" err="1">
                <a:solidFill>
                  <a:schemeClr val="lt1"/>
                </a:solidFill>
                <a:latin typeface="Calibri"/>
                <a:ea typeface="Calibri"/>
                <a:cs typeface="Calibri"/>
                <a:sym typeface="Calibri"/>
              </a:rPr>
              <a:t>from</a:t>
            </a:r>
            <a:r>
              <a:rPr lang="de-DE" sz="1100" dirty="0">
                <a:solidFill>
                  <a:schemeClr val="lt1"/>
                </a:solidFill>
                <a:latin typeface="Calibri"/>
                <a:ea typeface="Calibri"/>
                <a:cs typeface="Calibri"/>
                <a:sym typeface="Calibri"/>
              </a:rPr>
              <a:t> the European </a:t>
            </a:r>
            <a:r>
              <a:rPr lang="de-DE" sz="1100" dirty="0" err="1">
                <a:solidFill>
                  <a:schemeClr val="lt1"/>
                </a:solidFill>
                <a:latin typeface="Calibri"/>
                <a:ea typeface="Calibri"/>
                <a:cs typeface="Calibri"/>
                <a:sym typeface="Calibri"/>
              </a:rPr>
              <a:t>Commission</a:t>
            </a:r>
            <a:r>
              <a:rPr lang="de-DE" sz="1100" dirty="0">
                <a:solidFill>
                  <a:schemeClr val="lt1"/>
                </a:solidFill>
                <a:latin typeface="Calibri"/>
                <a:ea typeface="Calibri"/>
                <a:cs typeface="Calibri"/>
                <a:sym typeface="Calibri"/>
              </a:rPr>
              <a:t>. The </a:t>
            </a:r>
            <a:r>
              <a:rPr lang="de-DE" sz="1100" dirty="0" err="1">
                <a:solidFill>
                  <a:schemeClr val="lt1"/>
                </a:solidFill>
                <a:latin typeface="Calibri"/>
                <a:ea typeface="Calibri"/>
                <a:cs typeface="Calibri"/>
                <a:sym typeface="Calibri"/>
              </a:rPr>
              <a:t>author</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is</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solely</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responsible</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for</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this</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publication</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communication</a:t>
            </a:r>
            <a:r>
              <a:rPr lang="de-DE" sz="1100" dirty="0">
                <a:solidFill>
                  <a:schemeClr val="lt1"/>
                </a:solidFill>
                <a:latin typeface="Calibri"/>
                <a:ea typeface="Calibri"/>
                <a:cs typeface="Calibri"/>
                <a:sym typeface="Calibri"/>
              </a:rPr>
              <a:t>)  and the </a:t>
            </a:r>
            <a:r>
              <a:rPr lang="de-DE" sz="1100" dirty="0" err="1">
                <a:solidFill>
                  <a:schemeClr val="lt1"/>
                </a:solidFill>
                <a:latin typeface="Calibri"/>
                <a:ea typeface="Calibri"/>
                <a:cs typeface="Calibri"/>
                <a:sym typeface="Calibri"/>
              </a:rPr>
              <a:t>Commission</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accepts</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no</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responsibility</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for</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any</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use</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that</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may</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be</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made</a:t>
            </a:r>
            <a:r>
              <a:rPr lang="de-DE" sz="1100" dirty="0">
                <a:solidFill>
                  <a:schemeClr val="lt1"/>
                </a:solidFill>
                <a:latin typeface="Calibri"/>
                <a:ea typeface="Calibri"/>
                <a:cs typeface="Calibri"/>
                <a:sym typeface="Calibri"/>
              </a:rPr>
              <a:t> of the   </a:t>
            </a:r>
            <a:r>
              <a:rPr lang="de-DE" sz="1100" dirty="0" err="1">
                <a:solidFill>
                  <a:schemeClr val="lt1"/>
                </a:solidFill>
                <a:latin typeface="Calibri"/>
                <a:ea typeface="Calibri"/>
                <a:cs typeface="Calibri"/>
                <a:sym typeface="Calibri"/>
              </a:rPr>
              <a:t>information</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contained</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therein</a:t>
            </a:r>
            <a:r>
              <a:rPr lang="de-DE" sz="1100" dirty="0">
                <a:solidFill>
                  <a:schemeClr val="lt1"/>
                </a:solidFill>
                <a:latin typeface="Calibri"/>
                <a:ea typeface="Calibri"/>
                <a:cs typeface="Calibri"/>
                <a:sym typeface="Calibri"/>
              </a:rPr>
              <a:t> 2020-1-UK01-KA203-079083</a:t>
            </a:r>
            <a:endParaRPr sz="1100" dirty="0">
              <a:solidFill>
                <a:schemeClr val="lt1"/>
              </a:solidFill>
              <a:latin typeface="Calibri"/>
              <a:ea typeface="Calibri"/>
              <a:cs typeface="Calibri"/>
              <a:sym typeface="Calibri"/>
            </a:endParaRPr>
          </a:p>
        </p:txBody>
      </p:sp>
      <p:grpSp>
        <p:nvGrpSpPr>
          <p:cNvPr id="183" name="Google Shape;183;p67"/>
          <p:cNvGrpSpPr/>
          <p:nvPr/>
        </p:nvGrpSpPr>
        <p:grpSpPr>
          <a:xfrm>
            <a:off x="9456007" y="5764605"/>
            <a:ext cx="2735993" cy="679345"/>
            <a:chOff x="0" y="0"/>
            <a:chExt cx="2301694" cy="571500"/>
          </a:xfrm>
        </p:grpSpPr>
        <p:sp>
          <p:nvSpPr>
            <p:cNvPr id="184" name="Google Shape;184;p6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5" name="Google Shape;185;p67"/>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B">
  <p:cSld name="COVER SLIDE B">
    <p:spTree>
      <p:nvGrpSpPr>
        <p:cNvPr id="1" name="Shape 186"/>
        <p:cNvGrpSpPr/>
        <p:nvPr/>
      </p:nvGrpSpPr>
      <p:grpSpPr>
        <a:xfrm>
          <a:off x="0" y="0"/>
          <a:ext cx="0" cy="0"/>
          <a:chOff x="0" y="0"/>
          <a:chExt cx="0" cy="0"/>
        </a:xfrm>
      </p:grpSpPr>
      <p:sp>
        <p:nvSpPr>
          <p:cNvPr id="187" name="Google Shape;187;p68"/>
          <p:cNvSpPr/>
          <p:nvPr/>
        </p:nvSpPr>
        <p:spPr>
          <a:xfrm>
            <a:off x="0" y="0"/>
            <a:ext cx="12192000" cy="2908010"/>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88" name="Google Shape;188;p68"/>
          <p:cNvSpPr txBox="1">
            <a:spLocks noGrp="1"/>
          </p:cNvSpPr>
          <p:nvPr>
            <p:ph type="body" idx="1"/>
          </p:nvPr>
        </p:nvSpPr>
        <p:spPr>
          <a:xfrm>
            <a:off x="6451061" y="1523534"/>
            <a:ext cx="5278651" cy="69735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68"/>
          <p:cNvSpPr txBox="1">
            <a:spLocks noGrp="1"/>
          </p:cNvSpPr>
          <p:nvPr>
            <p:ph type="body" idx="2"/>
          </p:nvPr>
        </p:nvSpPr>
        <p:spPr>
          <a:xfrm>
            <a:off x="6451061" y="905011"/>
            <a:ext cx="5278651" cy="69735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0" name="Google Shape;190;p68"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4379" t="21334" r="4378" b="23493"/>
          <a:stretch/>
        </p:blipFill>
        <p:spPr>
          <a:xfrm>
            <a:off x="6913349" y="2908010"/>
            <a:ext cx="5278651" cy="3949990"/>
          </a:xfrm>
          <a:prstGeom prst="rect">
            <a:avLst/>
          </a:prstGeom>
          <a:noFill/>
          <a:ln>
            <a:noFill/>
          </a:ln>
        </p:spPr>
      </p:pic>
      <p:pic>
        <p:nvPicPr>
          <p:cNvPr id="191" name="Google Shape;191;p68"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7530" y="3210197"/>
            <a:ext cx="5491380" cy="2415057"/>
          </a:xfrm>
          <a:prstGeom prst="rect">
            <a:avLst/>
          </a:prstGeom>
          <a:noFill/>
          <a:ln>
            <a:noFill/>
          </a:ln>
        </p:spPr>
      </p:pic>
      <p:grpSp>
        <p:nvGrpSpPr>
          <p:cNvPr id="192" name="Google Shape;192;p68"/>
          <p:cNvGrpSpPr/>
          <p:nvPr/>
        </p:nvGrpSpPr>
        <p:grpSpPr>
          <a:xfrm>
            <a:off x="9456007" y="5836660"/>
            <a:ext cx="2735993" cy="679345"/>
            <a:chOff x="0" y="0"/>
            <a:chExt cx="2301694" cy="571500"/>
          </a:xfrm>
        </p:grpSpPr>
        <p:sp>
          <p:nvSpPr>
            <p:cNvPr id="193" name="Google Shape;193;p68"/>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94" name="Google Shape;194;p68"/>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195" name="Google Shape;195;p68"/>
          <p:cNvSpPr/>
          <p:nvPr/>
        </p:nvSpPr>
        <p:spPr>
          <a:xfrm>
            <a:off x="438668" y="5956440"/>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rgbClr val="595A59"/>
                </a:solidFill>
                <a:latin typeface="Calibri"/>
                <a:ea typeface="Calibri"/>
                <a:cs typeface="Calibri"/>
                <a:sym typeface="Calibri"/>
              </a:rPr>
              <a:t>This </a:t>
            </a:r>
            <a:r>
              <a:rPr lang="de-DE" sz="1100" dirty="0" err="1">
                <a:solidFill>
                  <a:srgbClr val="595A59"/>
                </a:solidFill>
                <a:latin typeface="Calibri"/>
                <a:ea typeface="Calibri"/>
                <a:cs typeface="Calibri"/>
                <a:sym typeface="Calibri"/>
              </a:rPr>
              <a:t>programme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has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been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funded</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with</a:t>
            </a:r>
            <a:r>
              <a:rPr lang="de-DE" sz="1100" dirty="0">
                <a:solidFill>
                  <a:srgbClr val="595A59"/>
                </a:solidFill>
                <a:latin typeface="Calibri"/>
                <a:ea typeface="Calibri"/>
                <a:cs typeface="Calibri"/>
                <a:sym typeface="Calibri"/>
              </a:rPr>
              <a:t> support </a:t>
            </a:r>
            <a:r>
              <a:rPr lang="de-DE" sz="1100" dirty="0" err="1">
                <a:solidFill>
                  <a:srgbClr val="595A59"/>
                </a:solidFill>
                <a:latin typeface="Calibri"/>
                <a:ea typeface="Calibri"/>
                <a:cs typeface="Calibri"/>
                <a:sym typeface="Calibri"/>
              </a:rPr>
              <a:t>from</a:t>
            </a:r>
            <a:r>
              <a:rPr lang="de-DE" sz="1100" dirty="0">
                <a:solidFill>
                  <a:srgbClr val="595A59"/>
                </a:solidFill>
                <a:latin typeface="Calibri"/>
                <a:ea typeface="Calibri"/>
                <a:cs typeface="Calibri"/>
                <a:sym typeface="Calibri"/>
              </a:rPr>
              <a:t> the European </a:t>
            </a:r>
            <a:r>
              <a:rPr lang="de-DE" sz="1100" dirty="0" err="1">
                <a:solidFill>
                  <a:srgbClr val="595A59"/>
                </a:solidFill>
                <a:latin typeface="Calibri"/>
                <a:ea typeface="Calibri"/>
                <a:cs typeface="Calibri"/>
                <a:sym typeface="Calibri"/>
              </a:rPr>
              <a:t>Commission</a:t>
            </a:r>
            <a:r>
              <a:rPr lang="de-DE" sz="1100" dirty="0">
                <a:solidFill>
                  <a:srgbClr val="595A59"/>
                </a:solidFill>
                <a:latin typeface="Calibri"/>
                <a:ea typeface="Calibri"/>
                <a:cs typeface="Calibri"/>
                <a:sym typeface="Calibri"/>
              </a:rPr>
              <a:t>. The </a:t>
            </a:r>
            <a:r>
              <a:rPr lang="de-DE" sz="1100" dirty="0" err="1">
                <a:solidFill>
                  <a:srgbClr val="595A59"/>
                </a:solidFill>
                <a:latin typeface="Calibri"/>
                <a:ea typeface="Calibri"/>
                <a:cs typeface="Calibri"/>
                <a:sym typeface="Calibri"/>
              </a:rPr>
              <a:t>author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is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solely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responsible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this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publication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communication</a:t>
            </a:r>
            <a:r>
              <a:rPr lang="de-DE" sz="1100" dirty="0">
                <a:solidFill>
                  <a:srgbClr val="595A59"/>
                </a:solidFill>
                <a:latin typeface="Calibri"/>
                <a:ea typeface="Calibri"/>
                <a:cs typeface="Calibri"/>
                <a:sym typeface="Calibri"/>
              </a:rPr>
              <a:t>)  and the </a:t>
            </a:r>
            <a:r>
              <a:rPr lang="de-DE" sz="1100" dirty="0" err="1">
                <a:solidFill>
                  <a:srgbClr val="595A59"/>
                </a:solidFill>
                <a:latin typeface="Calibri"/>
                <a:ea typeface="Calibri"/>
                <a:cs typeface="Calibri"/>
                <a:sym typeface="Calibri"/>
              </a:rPr>
              <a:t>Commission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accepts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no</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responsibility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any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use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that</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may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be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made</a:t>
            </a:r>
            <a:r>
              <a:rPr lang="de-DE" sz="1100" dirty="0">
                <a:solidFill>
                  <a:srgbClr val="595A59"/>
                </a:solidFill>
                <a:latin typeface="Calibri"/>
                <a:ea typeface="Calibri"/>
                <a:cs typeface="Calibri"/>
                <a:sym typeface="Calibri"/>
              </a:rPr>
              <a:t> of the   </a:t>
            </a:r>
            <a:r>
              <a:rPr lang="de-DE" sz="1100" dirty="0" err="1">
                <a:solidFill>
                  <a:srgbClr val="595A59"/>
                </a:solidFill>
                <a:latin typeface="Calibri"/>
                <a:ea typeface="Calibri"/>
                <a:cs typeface="Calibri"/>
                <a:sym typeface="Calibri"/>
              </a:rPr>
              <a:t>information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contained</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therein</a:t>
            </a:r>
            <a:r>
              <a:rPr lang="de-DE" sz="1100" dirty="0">
                <a:solidFill>
                  <a:srgbClr val="595A59"/>
                </a:solidFill>
                <a:latin typeface="Calibri"/>
                <a:ea typeface="Calibri"/>
                <a:cs typeface="Calibri"/>
                <a:sym typeface="Calibri"/>
              </a:rPr>
              <a:t> 2020-1-UK01-KA203-079083</a:t>
            </a:r>
            <a:endParaRPr sz="1100" dirty="0">
              <a:solidFill>
                <a:srgbClr val="595A5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Overview/Content Slide">
  <p:cSld name="1_Overview/Content Slide">
    <p:spTree>
      <p:nvGrpSpPr>
        <p:cNvPr id="1" name="Shape 25"/>
        <p:cNvGrpSpPr/>
        <p:nvPr/>
      </p:nvGrpSpPr>
      <p:grpSpPr>
        <a:xfrm>
          <a:off x="0" y="0"/>
          <a:ext cx="0" cy="0"/>
          <a:chOff x="0" y="0"/>
          <a:chExt cx="0" cy="0"/>
        </a:xfrm>
      </p:grpSpPr>
      <p:grpSp>
        <p:nvGrpSpPr>
          <p:cNvPr id="26" name="Google Shape;26;p51"/>
          <p:cNvGrpSpPr/>
          <p:nvPr/>
        </p:nvGrpSpPr>
        <p:grpSpPr>
          <a:xfrm rot="-5400000">
            <a:off x="-1025447" y="4518095"/>
            <a:ext cx="3445636" cy="410479"/>
            <a:chOff x="301128" y="6151084"/>
            <a:chExt cx="3144242" cy="374574"/>
          </a:xfrm>
        </p:grpSpPr>
        <p:pic>
          <p:nvPicPr>
            <p:cNvPr id="27" name="Google Shape;27;p5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8" name="Google Shape;28;p5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9" name="Google Shape;29;p5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0" name="Google Shape;30;p51"/>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1" name="Google Shape;31;p51"/>
          <p:cNvSpPr txBox="1">
            <a:spLocks noGrp="1"/>
          </p:cNvSpPr>
          <p:nvPr>
            <p:ph type="body" idx="1"/>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1"/>
          <p:cNvSpPr txBox="1">
            <a:spLocks noGrp="1"/>
          </p:cNvSpPr>
          <p:nvPr>
            <p:ph type="body" idx="2"/>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SLIDE C">
  <p:cSld name="COVER SLIDE C">
    <p:spTree>
      <p:nvGrpSpPr>
        <p:cNvPr id="1" name="Shape 196"/>
        <p:cNvGrpSpPr/>
        <p:nvPr/>
      </p:nvGrpSpPr>
      <p:grpSpPr>
        <a:xfrm>
          <a:off x="0" y="0"/>
          <a:ext cx="0" cy="0"/>
          <a:chOff x="0" y="0"/>
          <a:chExt cx="0" cy="0"/>
        </a:xfrm>
      </p:grpSpPr>
      <p:sp>
        <p:nvSpPr>
          <p:cNvPr id="197" name="Google Shape;197;p69"/>
          <p:cNvSpPr/>
          <p:nvPr/>
        </p:nvSpPr>
        <p:spPr>
          <a:xfrm>
            <a:off x="1" y="3216492"/>
            <a:ext cx="7588332" cy="2448983"/>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pic>
        <p:nvPicPr>
          <p:cNvPr id="198" name="Google Shape;198;p69" descr="A picture containing 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207" y="618245"/>
            <a:ext cx="5768471" cy="2536919"/>
          </a:xfrm>
          <a:prstGeom prst="rect">
            <a:avLst/>
          </a:prstGeom>
          <a:noFill/>
          <a:ln>
            <a:noFill/>
          </a:ln>
        </p:spPr>
      </p:pic>
      <p:sp>
        <p:nvSpPr>
          <p:cNvPr id="199" name="Google Shape;199;p69"/>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69"/>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1" name="Google Shape;201;p69" descr="Background patter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9814" t="19121" r="22818" b="-6115"/>
          <a:stretch/>
        </p:blipFill>
        <p:spPr>
          <a:xfrm>
            <a:off x="7883236" y="0"/>
            <a:ext cx="4308763" cy="5844179"/>
          </a:xfrm>
          <a:prstGeom prst="rect">
            <a:avLst/>
          </a:prstGeom>
          <a:noFill/>
          <a:ln>
            <a:noFill/>
          </a:ln>
        </p:spPr>
      </p:pic>
      <p:grpSp>
        <p:nvGrpSpPr>
          <p:cNvPr id="202" name="Google Shape;202;p69"/>
          <p:cNvGrpSpPr/>
          <p:nvPr/>
        </p:nvGrpSpPr>
        <p:grpSpPr>
          <a:xfrm>
            <a:off x="9274983" y="5918985"/>
            <a:ext cx="2735993" cy="679345"/>
            <a:chOff x="0" y="0"/>
            <a:chExt cx="2301694" cy="571500"/>
          </a:xfrm>
        </p:grpSpPr>
        <p:sp>
          <p:nvSpPr>
            <p:cNvPr id="203" name="Google Shape;203;p69"/>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69"/>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205" name="Google Shape;205;p69"/>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rgbClr val="595A59"/>
                </a:solidFill>
                <a:latin typeface="Calibri"/>
                <a:ea typeface="Calibri"/>
                <a:cs typeface="Calibri"/>
                <a:sym typeface="Calibri"/>
              </a:rPr>
              <a:t>This </a:t>
            </a:r>
            <a:r>
              <a:rPr lang="de-DE" sz="1100" dirty="0" err="1">
                <a:solidFill>
                  <a:srgbClr val="595A59"/>
                </a:solidFill>
                <a:latin typeface="Calibri"/>
                <a:ea typeface="Calibri"/>
                <a:cs typeface="Calibri"/>
                <a:sym typeface="Calibri"/>
              </a:rPr>
              <a:t>programme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has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been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funded</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with</a:t>
            </a:r>
            <a:r>
              <a:rPr lang="de-DE" sz="1100" dirty="0">
                <a:solidFill>
                  <a:srgbClr val="595A59"/>
                </a:solidFill>
                <a:latin typeface="Calibri"/>
                <a:ea typeface="Calibri"/>
                <a:cs typeface="Calibri"/>
                <a:sym typeface="Calibri"/>
              </a:rPr>
              <a:t> support </a:t>
            </a:r>
            <a:r>
              <a:rPr lang="de-DE" sz="1100" dirty="0" err="1">
                <a:solidFill>
                  <a:srgbClr val="595A59"/>
                </a:solidFill>
                <a:latin typeface="Calibri"/>
                <a:ea typeface="Calibri"/>
                <a:cs typeface="Calibri"/>
                <a:sym typeface="Calibri"/>
              </a:rPr>
              <a:t>from</a:t>
            </a:r>
            <a:r>
              <a:rPr lang="de-DE" sz="1100" dirty="0">
                <a:solidFill>
                  <a:srgbClr val="595A59"/>
                </a:solidFill>
                <a:latin typeface="Calibri"/>
                <a:ea typeface="Calibri"/>
                <a:cs typeface="Calibri"/>
                <a:sym typeface="Calibri"/>
              </a:rPr>
              <a:t> the European </a:t>
            </a:r>
            <a:r>
              <a:rPr lang="de-DE" sz="1100" dirty="0" err="1">
                <a:solidFill>
                  <a:srgbClr val="595A59"/>
                </a:solidFill>
                <a:latin typeface="Calibri"/>
                <a:ea typeface="Calibri"/>
                <a:cs typeface="Calibri"/>
                <a:sym typeface="Calibri"/>
              </a:rPr>
              <a:t>Commission</a:t>
            </a:r>
            <a:r>
              <a:rPr lang="de-DE" sz="1100" dirty="0">
                <a:solidFill>
                  <a:srgbClr val="595A59"/>
                </a:solidFill>
                <a:latin typeface="Calibri"/>
                <a:ea typeface="Calibri"/>
                <a:cs typeface="Calibri"/>
                <a:sym typeface="Calibri"/>
              </a:rPr>
              <a:t>. The </a:t>
            </a:r>
            <a:r>
              <a:rPr lang="de-DE" sz="1100" dirty="0" err="1">
                <a:solidFill>
                  <a:srgbClr val="595A59"/>
                </a:solidFill>
                <a:latin typeface="Calibri"/>
                <a:ea typeface="Calibri"/>
                <a:cs typeface="Calibri"/>
                <a:sym typeface="Calibri"/>
              </a:rPr>
              <a:t>author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is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solely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responsible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this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publication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communication</a:t>
            </a:r>
            <a:r>
              <a:rPr lang="de-DE" sz="1100" dirty="0">
                <a:solidFill>
                  <a:srgbClr val="595A59"/>
                </a:solidFill>
                <a:latin typeface="Calibri"/>
                <a:ea typeface="Calibri"/>
                <a:cs typeface="Calibri"/>
                <a:sym typeface="Calibri"/>
              </a:rPr>
              <a:t>)  and the </a:t>
            </a:r>
            <a:r>
              <a:rPr lang="de-DE" sz="1100" dirty="0" err="1">
                <a:solidFill>
                  <a:srgbClr val="595A59"/>
                </a:solidFill>
                <a:latin typeface="Calibri"/>
                <a:ea typeface="Calibri"/>
                <a:cs typeface="Calibri"/>
                <a:sym typeface="Calibri"/>
              </a:rPr>
              <a:t>Commission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accepts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no</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responsibility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any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use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that</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may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be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made</a:t>
            </a:r>
            <a:r>
              <a:rPr lang="de-DE" sz="1100" dirty="0">
                <a:solidFill>
                  <a:srgbClr val="595A59"/>
                </a:solidFill>
                <a:latin typeface="Calibri"/>
                <a:ea typeface="Calibri"/>
                <a:cs typeface="Calibri"/>
                <a:sym typeface="Calibri"/>
              </a:rPr>
              <a:t> of the   </a:t>
            </a:r>
            <a:r>
              <a:rPr lang="de-DE" sz="1100" dirty="0" err="1">
                <a:solidFill>
                  <a:srgbClr val="595A59"/>
                </a:solidFill>
                <a:latin typeface="Calibri"/>
                <a:ea typeface="Calibri"/>
                <a:cs typeface="Calibri"/>
                <a:sym typeface="Calibri"/>
              </a:rPr>
              <a:t>information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contained</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therein</a:t>
            </a:r>
            <a:r>
              <a:rPr lang="de-DE" sz="1100" dirty="0">
                <a:solidFill>
                  <a:srgbClr val="595A59"/>
                </a:solidFill>
                <a:latin typeface="Calibri"/>
                <a:ea typeface="Calibri"/>
                <a:cs typeface="Calibri"/>
                <a:sym typeface="Calibri"/>
              </a:rPr>
              <a:t> 2020-1-UK01-KA203-079083</a:t>
            </a:r>
            <a:endParaRPr sz="1100" dirty="0">
              <a:solidFill>
                <a:srgbClr val="595A59"/>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06"/>
        <p:cNvGrpSpPr/>
        <p:nvPr/>
      </p:nvGrpSpPr>
      <p:grpSpPr>
        <a:xfrm>
          <a:off x="0" y="0"/>
          <a:ext cx="0" cy="0"/>
          <a:chOff x="0" y="0"/>
          <a:chExt cx="0" cy="0"/>
        </a:xfrm>
      </p:grpSpPr>
      <p:sp>
        <p:nvSpPr>
          <p:cNvPr id="207" name="Google Shape;207;p70"/>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70"/>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9" name="Google Shape;209;p70"/>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10" name="Google Shape;210;p70"/>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70"/>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70"/>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3" name="Google Shape;213;p70"/>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14" name="Google Shape;214;p70"/>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70"/>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70"/>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7" name="Google Shape;217;p70"/>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18" name="Google Shape;218;p70"/>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70"/>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70"/>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1" name="Google Shape;221;p70"/>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22" name="Google Shape;222;p70"/>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70"/>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70"/>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5" name="Google Shape;225;p70"/>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26" name="Google Shape;226;p70"/>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7" name="Google Shape;227;p70"/>
          <p:cNvGrpSpPr/>
          <p:nvPr/>
        </p:nvGrpSpPr>
        <p:grpSpPr>
          <a:xfrm rot="-5400000">
            <a:off x="-1025447" y="4518095"/>
            <a:ext cx="3445636" cy="410479"/>
            <a:chOff x="301128" y="6151084"/>
            <a:chExt cx="3144242" cy="374574"/>
          </a:xfrm>
        </p:grpSpPr>
        <p:pic>
          <p:nvPicPr>
            <p:cNvPr id="228" name="Google Shape;228;p70"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29" name="Google Shape;229;p7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30" name="Google Shape;230;p7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231" name="Google Shape;231;p70"/>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32" name="Google Shape;232;p70"/>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70"/>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234"/>
        <p:cNvGrpSpPr/>
        <p:nvPr/>
      </p:nvGrpSpPr>
      <p:grpSpPr>
        <a:xfrm>
          <a:off x="0" y="0"/>
          <a:ext cx="0" cy="0"/>
          <a:chOff x="0" y="0"/>
          <a:chExt cx="0" cy="0"/>
        </a:xfrm>
      </p:grpSpPr>
      <p:sp>
        <p:nvSpPr>
          <p:cNvPr id="235" name="Google Shape;235;p71"/>
          <p:cNvSpPr/>
          <p:nvPr/>
        </p:nvSpPr>
        <p:spPr>
          <a:xfrm>
            <a:off x="241300" y="367062"/>
            <a:ext cx="11696700" cy="532253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71"/>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71"/>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71"/>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71"/>
          <p:cNvSpPr>
            <a:spLocks noGrp="1"/>
          </p:cNvSpPr>
          <p:nvPr>
            <p:ph type="pic" idx="4"/>
          </p:nvPr>
        </p:nvSpPr>
        <p:spPr>
          <a:xfrm>
            <a:off x="5957047" y="0"/>
            <a:ext cx="5395869" cy="6858001"/>
          </a:xfrm>
          <a:prstGeom prst="rect">
            <a:avLst/>
          </a:prstGeom>
          <a:noFill/>
          <a:ln>
            <a:noFill/>
          </a:ln>
        </p:spPr>
      </p:sp>
      <p:grpSp>
        <p:nvGrpSpPr>
          <p:cNvPr id="240" name="Google Shape;240;p71"/>
          <p:cNvGrpSpPr/>
          <p:nvPr/>
        </p:nvGrpSpPr>
        <p:grpSpPr>
          <a:xfrm>
            <a:off x="291189" y="6151084"/>
            <a:ext cx="3144242" cy="374574"/>
            <a:chOff x="301128" y="6151084"/>
            <a:chExt cx="3144242" cy="374574"/>
          </a:xfrm>
        </p:grpSpPr>
        <p:pic>
          <p:nvPicPr>
            <p:cNvPr id="241" name="Google Shape;241;p7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42" name="Google Shape;242;p7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43" name="Google Shape;243;p7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slide - Orange">
  <p:cSld name="Quote slide - Orange">
    <p:spTree>
      <p:nvGrpSpPr>
        <p:cNvPr id="1" name="Shape 244"/>
        <p:cNvGrpSpPr/>
        <p:nvPr/>
      </p:nvGrpSpPr>
      <p:grpSpPr>
        <a:xfrm>
          <a:off x="0" y="0"/>
          <a:ext cx="0" cy="0"/>
          <a:chOff x="0" y="0"/>
          <a:chExt cx="0" cy="0"/>
        </a:xfrm>
      </p:grpSpPr>
      <p:sp>
        <p:nvSpPr>
          <p:cNvPr id="245" name="Google Shape;245;p72"/>
          <p:cNvSpPr/>
          <p:nvPr/>
        </p:nvSpPr>
        <p:spPr>
          <a:xfrm>
            <a:off x="241300" y="367062"/>
            <a:ext cx="11696700" cy="532253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72"/>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72"/>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72"/>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72"/>
          <p:cNvSpPr>
            <a:spLocks noGrp="1"/>
          </p:cNvSpPr>
          <p:nvPr>
            <p:ph type="pic" idx="4"/>
          </p:nvPr>
        </p:nvSpPr>
        <p:spPr>
          <a:xfrm>
            <a:off x="5957047" y="0"/>
            <a:ext cx="5395869" cy="6858001"/>
          </a:xfrm>
          <a:prstGeom prst="rect">
            <a:avLst/>
          </a:prstGeom>
          <a:noFill/>
          <a:ln>
            <a:noFill/>
          </a:ln>
        </p:spPr>
      </p:sp>
      <p:pic>
        <p:nvPicPr>
          <p:cNvPr id="250" name="Google Shape;250;p72" descr="A black background with white dots&#10;&#10;Description automatically generated with low confidence"/>
          <p:cNvPicPr preferRelativeResize="0"/>
          <p:nvPr/>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5400000">
            <a:off x="2769567" y="-1426306"/>
            <a:ext cx="2640661" cy="4473027"/>
          </a:xfrm>
          <a:prstGeom prst="rect">
            <a:avLst/>
          </a:prstGeom>
          <a:noFill/>
          <a:ln>
            <a:noFill/>
          </a:ln>
        </p:spPr>
      </p:pic>
      <p:grpSp>
        <p:nvGrpSpPr>
          <p:cNvPr id="251" name="Google Shape;251;p72"/>
          <p:cNvGrpSpPr/>
          <p:nvPr/>
        </p:nvGrpSpPr>
        <p:grpSpPr>
          <a:xfrm>
            <a:off x="301128" y="6151084"/>
            <a:ext cx="3144242" cy="374574"/>
            <a:chOff x="301128" y="6151084"/>
            <a:chExt cx="3144242" cy="374574"/>
          </a:xfrm>
        </p:grpSpPr>
        <p:pic>
          <p:nvPicPr>
            <p:cNvPr id="252" name="Google Shape;252;p7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53" name="Google Shape;253;p7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54" name="Google Shape;254;p72"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255"/>
        <p:cNvGrpSpPr/>
        <p:nvPr/>
      </p:nvGrpSpPr>
      <p:grpSpPr>
        <a:xfrm>
          <a:off x="0" y="0"/>
          <a:ext cx="0" cy="0"/>
          <a:chOff x="0" y="0"/>
          <a:chExt cx="0" cy="0"/>
        </a:xfrm>
      </p:grpSpPr>
      <p:sp>
        <p:nvSpPr>
          <p:cNvPr id="256" name="Google Shape;256;p73"/>
          <p:cNvSpPr>
            <a:spLocks noGrp="1"/>
          </p:cNvSpPr>
          <p:nvPr>
            <p:ph type="pic" idx="2"/>
          </p:nvPr>
        </p:nvSpPr>
        <p:spPr>
          <a:xfrm>
            <a:off x="247651" y="1278196"/>
            <a:ext cx="11696699" cy="4699000"/>
          </a:xfrm>
          <a:prstGeom prst="rect">
            <a:avLst/>
          </a:prstGeom>
          <a:solidFill>
            <a:schemeClr val="lt1"/>
          </a:solidFill>
          <a:ln>
            <a:noFill/>
          </a:ln>
        </p:spPr>
      </p:sp>
      <p:sp>
        <p:nvSpPr>
          <p:cNvPr id="257" name="Google Shape;257;p73"/>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de-DE" sz="1800">
                <a:solidFill>
                  <a:schemeClr val="lt1"/>
                </a:solidFill>
                <a:latin typeface="Montserrat Light"/>
                <a:ea typeface="Montserrat Light"/>
                <a:cs typeface="Montserrat Light"/>
                <a:sym typeface="Montserrat Light"/>
              </a:rPr>
              <a:t>Refers to a good or service being offered by a company.</a:t>
            </a:r>
            <a:endParaRPr/>
          </a:p>
        </p:txBody>
      </p:sp>
      <p:sp>
        <p:nvSpPr>
          <p:cNvPr id="258" name="Google Shape;258;p73"/>
          <p:cNvSpPr/>
          <p:nvPr/>
        </p:nvSpPr>
        <p:spPr>
          <a:xfrm flipH="1">
            <a:off x="7277101" y="2776797"/>
            <a:ext cx="4914900" cy="14729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59" name="Google Shape;259;p73"/>
          <p:cNvSpPr txBox="1">
            <a:spLocks noGrp="1"/>
          </p:cNvSpPr>
          <p:nvPr>
            <p:ph type="body" idx="1"/>
          </p:nvPr>
        </p:nvSpPr>
        <p:spPr>
          <a:xfrm>
            <a:off x="7277100" y="2783282"/>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73"/>
          <p:cNvSpPr txBox="1">
            <a:spLocks noGrp="1"/>
          </p:cNvSpPr>
          <p:nvPr>
            <p:ph type="body" idx="3"/>
          </p:nvPr>
        </p:nvSpPr>
        <p:spPr>
          <a:xfrm>
            <a:off x="437301" y="336277"/>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1" name="Google Shape;261;p73"/>
          <p:cNvGrpSpPr/>
          <p:nvPr/>
        </p:nvGrpSpPr>
        <p:grpSpPr>
          <a:xfrm>
            <a:off x="301128" y="6151084"/>
            <a:ext cx="3144242" cy="374574"/>
            <a:chOff x="301128" y="6151084"/>
            <a:chExt cx="3144242" cy="374574"/>
          </a:xfrm>
        </p:grpSpPr>
        <p:pic>
          <p:nvPicPr>
            <p:cNvPr id="262" name="Google Shape;262;p73"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63" name="Google Shape;263;p7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64" name="Google Shape;264;p7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265"/>
        <p:cNvGrpSpPr/>
        <p:nvPr/>
      </p:nvGrpSpPr>
      <p:grpSpPr>
        <a:xfrm>
          <a:off x="0" y="0"/>
          <a:ext cx="0" cy="0"/>
          <a:chOff x="0" y="0"/>
          <a:chExt cx="0" cy="0"/>
        </a:xfrm>
      </p:grpSpPr>
      <p:sp>
        <p:nvSpPr>
          <p:cNvPr id="266" name="Google Shape;266;p74"/>
          <p:cNvSpPr>
            <a:spLocks noGrp="1"/>
          </p:cNvSpPr>
          <p:nvPr>
            <p:ph type="pic" idx="2"/>
          </p:nvPr>
        </p:nvSpPr>
        <p:spPr>
          <a:xfrm>
            <a:off x="241300" y="228600"/>
            <a:ext cx="11696700" cy="5763986"/>
          </a:xfrm>
          <a:prstGeom prst="rect">
            <a:avLst/>
          </a:prstGeom>
          <a:noFill/>
          <a:ln>
            <a:noFill/>
          </a:ln>
        </p:spPr>
      </p:sp>
      <p:sp>
        <p:nvSpPr>
          <p:cNvPr id="267" name="Google Shape;267;p74"/>
          <p:cNvSpPr/>
          <p:nvPr/>
        </p:nvSpPr>
        <p:spPr>
          <a:xfrm>
            <a:off x="6197600" y="985864"/>
            <a:ext cx="5994400" cy="24257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74"/>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74"/>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74"/>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71" name="Google Shape;271;p74"/>
          <p:cNvGrpSpPr/>
          <p:nvPr/>
        </p:nvGrpSpPr>
        <p:grpSpPr>
          <a:xfrm>
            <a:off x="301128" y="6151084"/>
            <a:ext cx="3144242" cy="374574"/>
            <a:chOff x="301128" y="6151084"/>
            <a:chExt cx="3144242" cy="374574"/>
          </a:xfrm>
        </p:grpSpPr>
        <p:pic>
          <p:nvPicPr>
            <p:cNvPr id="272" name="Google Shape;272;p74"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73" name="Google Shape;273;p7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74" name="Google Shape;274;p7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 Photo Slide - Blue">
  <p:cSld name="Text / Photo Slide - Blue">
    <p:spTree>
      <p:nvGrpSpPr>
        <p:cNvPr id="1" name="Shape 275"/>
        <p:cNvGrpSpPr/>
        <p:nvPr/>
      </p:nvGrpSpPr>
      <p:grpSpPr>
        <a:xfrm>
          <a:off x="0" y="0"/>
          <a:ext cx="0" cy="0"/>
          <a:chOff x="0" y="0"/>
          <a:chExt cx="0" cy="0"/>
        </a:xfrm>
      </p:grpSpPr>
      <p:sp>
        <p:nvSpPr>
          <p:cNvPr id="276" name="Google Shape;276;p75"/>
          <p:cNvSpPr/>
          <p:nvPr/>
        </p:nvSpPr>
        <p:spPr>
          <a:xfrm>
            <a:off x="241300" y="0"/>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75"/>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75"/>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75"/>
          <p:cNvSpPr>
            <a:spLocks noGrp="1"/>
          </p:cNvSpPr>
          <p:nvPr>
            <p:ph type="pic" idx="3"/>
          </p:nvPr>
        </p:nvSpPr>
        <p:spPr>
          <a:xfrm>
            <a:off x="6392300" y="228600"/>
            <a:ext cx="5564883" cy="5447571"/>
          </a:xfrm>
          <a:prstGeom prst="rect">
            <a:avLst/>
          </a:prstGeom>
          <a:solidFill>
            <a:schemeClr val="lt1"/>
          </a:solidFill>
          <a:ln>
            <a:noFill/>
          </a:ln>
        </p:spPr>
      </p:sp>
      <p:pic>
        <p:nvPicPr>
          <p:cNvPr id="280" name="Google Shape;280;p75"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281" name="Google Shape;281;p75"/>
          <p:cNvGrpSpPr/>
          <p:nvPr/>
        </p:nvGrpSpPr>
        <p:grpSpPr>
          <a:xfrm>
            <a:off x="8448790" y="6057987"/>
            <a:ext cx="3144242" cy="374574"/>
            <a:chOff x="301128" y="6151084"/>
            <a:chExt cx="3144242" cy="374574"/>
          </a:xfrm>
        </p:grpSpPr>
        <p:pic>
          <p:nvPicPr>
            <p:cNvPr id="282" name="Google Shape;282;p7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83" name="Google Shape;283;p7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84" name="Google Shape;284;p75"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 Photo Slide - Orange">
  <p:cSld name="Text / Photo Slide - Orange">
    <p:spTree>
      <p:nvGrpSpPr>
        <p:cNvPr id="1" name="Shape 285"/>
        <p:cNvGrpSpPr/>
        <p:nvPr/>
      </p:nvGrpSpPr>
      <p:grpSpPr>
        <a:xfrm>
          <a:off x="0" y="0"/>
          <a:ext cx="0" cy="0"/>
          <a:chOff x="0" y="0"/>
          <a:chExt cx="0" cy="0"/>
        </a:xfrm>
      </p:grpSpPr>
      <p:sp>
        <p:nvSpPr>
          <p:cNvPr id="286" name="Google Shape;286;p76"/>
          <p:cNvSpPr/>
          <p:nvPr/>
        </p:nvSpPr>
        <p:spPr>
          <a:xfrm>
            <a:off x="241300" y="0"/>
            <a:ext cx="6151000" cy="621502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76"/>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76"/>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76"/>
          <p:cNvSpPr>
            <a:spLocks noGrp="1"/>
          </p:cNvSpPr>
          <p:nvPr>
            <p:ph type="pic" idx="3"/>
          </p:nvPr>
        </p:nvSpPr>
        <p:spPr>
          <a:xfrm>
            <a:off x="6392300" y="228600"/>
            <a:ext cx="5564883" cy="5447571"/>
          </a:xfrm>
          <a:prstGeom prst="rect">
            <a:avLst/>
          </a:prstGeom>
          <a:solidFill>
            <a:schemeClr val="lt1"/>
          </a:solidFill>
          <a:ln>
            <a:noFill/>
          </a:ln>
        </p:spPr>
      </p:sp>
      <p:pic>
        <p:nvPicPr>
          <p:cNvPr id="290" name="Google Shape;290;p76"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291" name="Google Shape;291;p76"/>
          <p:cNvGrpSpPr/>
          <p:nvPr/>
        </p:nvGrpSpPr>
        <p:grpSpPr>
          <a:xfrm>
            <a:off x="8448790" y="6057987"/>
            <a:ext cx="3144242" cy="374574"/>
            <a:chOff x="301128" y="6151084"/>
            <a:chExt cx="3144242" cy="374574"/>
          </a:xfrm>
        </p:grpSpPr>
        <p:pic>
          <p:nvPicPr>
            <p:cNvPr id="292" name="Google Shape;292;p7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93" name="Google Shape;293;p7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94" name="Google Shape;294;p76"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eet Our Team - Purple">
  <p:cSld name="Meet Our Team - Purple">
    <p:spTree>
      <p:nvGrpSpPr>
        <p:cNvPr id="1" name="Shape 295"/>
        <p:cNvGrpSpPr/>
        <p:nvPr/>
      </p:nvGrpSpPr>
      <p:grpSpPr>
        <a:xfrm>
          <a:off x="0" y="0"/>
          <a:ext cx="0" cy="0"/>
          <a:chOff x="0" y="0"/>
          <a:chExt cx="0" cy="0"/>
        </a:xfrm>
      </p:grpSpPr>
      <p:sp>
        <p:nvSpPr>
          <p:cNvPr id="296" name="Google Shape;296;p77"/>
          <p:cNvSpPr/>
          <p:nvPr/>
        </p:nvSpPr>
        <p:spPr>
          <a:xfrm>
            <a:off x="241300" y="228600"/>
            <a:ext cx="11696700" cy="27178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77"/>
          <p:cNvSpPr>
            <a:spLocks noGrp="1"/>
          </p:cNvSpPr>
          <p:nvPr>
            <p:ph type="pic" idx="2"/>
          </p:nvPr>
        </p:nvSpPr>
        <p:spPr>
          <a:xfrm>
            <a:off x="1147385" y="2043172"/>
            <a:ext cx="1723877" cy="1723877"/>
          </a:xfrm>
          <a:prstGeom prst="ellipse">
            <a:avLst/>
          </a:prstGeom>
          <a:solidFill>
            <a:schemeClr val="lt1"/>
          </a:solidFill>
          <a:ln>
            <a:noFill/>
          </a:ln>
        </p:spPr>
      </p:sp>
      <p:sp>
        <p:nvSpPr>
          <p:cNvPr id="298" name="Google Shape;298;p77"/>
          <p:cNvSpPr>
            <a:spLocks noGrp="1"/>
          </p:cNvSpPr>
          <p:nvPr>
            <p:ph type="pic" idx="3"/>
          </p:nvPr>
        </p:nvSpPr>
        <p:spPr>
          <a:xfrm>
            <a:off x="3886593" y="2052565"/>
            <a:ext cx="1723877" cy="1723877"/>
          </a:xfrm>
          <a:prstGeom prst="ellipse">
            <a:avLst/>
          </a:prstGeom>
          <a:solidFill>
            <a:schemeClr val="lt1"/>
          </a:solidFill>
          <a:ln>
            <a:noFill/>
          </a:ln>
        </p:spPr>
      </p:sp>
      <p:sp>
        <p:nvSpPr>
          <p:cNvPr id="299" name="Google Shape;299;p77"/>
          <p:cNvSpPr>
            <a:spLocks noGrp="1"/>
          </p:cNvSpPr>
          <p:nvPr>
            <p:ph type="pic" idx="4"/>
          </p:nvPr>
        </p:nvSpPr>
        <p:spPr>
          <a:xfrm>
            <a:off x="6581530" y="2048263"/>
            <a:ext cx="1723877" cy="1723877"/>
          </a:xfrm>
          <a:prstGeom prst="ellipse">
            <a:avLst/>
          </a:prstGeom>
          <a:solidFill>
            <a:schemeClr val="lt1"/>
          </a:solidFill>
          <a:ln>
            <a:noFill/>
          </a:ln>
        </p:spPr>
      </p:sp>
      <p:sp>
        <p:nvSpPr>
          <p:cNvPr id="300" name="Google Shape;300;p77"/>
          <p:cNvSpPr>
            <a:spLocks noGrp="1"/>
          </p:cNvSpPr>
          <p:nvPr>
            <p:ph type="pic" idx="5"/>
          </p:nvPr>
        </p:nvSpPr>
        <p:spPr>
          <a:xfrm>
            <a:off x="9320738" y="2057654"/>
            <a:ext cx="1723877" cy="1723877"/>
          </a:xfrm>
          <a:prstGeom prst="ellipse">
            <a:avLst/>
          </a:prstGeom>
          <a:solidFill>
            <a:schemeClr val="lt1"/>
          </a:solidFill>
          <a:ln>
            <a:noFill/>
          </a:ln>
        </p:spPr>
      </p:sp>
      <p:sp>
        <p:nvSpPr>
          <p:cNvPr id="301" name="Google Shape;301;p77"/>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77"/>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77"/>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77"/>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77"/>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77"/>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77"/>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77"/>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9" name="Google Shape;309;p77"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310" name="Google Shape;310;p77"/>
          <p:cNvGrpSpPr/>
          <p:nvPr/>
        </p:nvGrpSpPr>
        <p:grpSpPr>
          <a:xfrm>
            <a:off x="4480947" y="6257070"/>
            <a:ext cx="3144242" cy="374574"/>
            <a:chOff x="301128" y="6151084"/>
            <a:chExt cx="3144242" cy="374574"/>
          </a:xfrm>
        </p:grpSpPr>
        <p:pic>
          <p:nvPicPr>
            <p:cNvPr id="311" name="Google Shape;311;p7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12" name="Google Shape;312;p7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13" name="Google Shape;313;p77"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14" name="Google Shape;314;p77"/>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eet Our Team - Orange">
  <p:cSld name="Meet Our Team - Orange">
    <p:spTree>
      <p:nvGrpSpPr>
        <p:cNvPr id="1" name="Shape 315"/>
        <p:cNvGrpSpPr/>
        <p:nvPr/>
      </p:nvGrpSpPr>
      <p:grpSpPr>
        <a:xfrm>
          <a:off x="0" y="0"/>
          <a:ext cx="0" cy="0"/>
          <a:chOff x="0" y="0"/>
          <a:chExt cx="0" cy="0"/>
        </a:xfrm>
      </p:grpSpPr>
      <p:sp>
        <p:nvSpPr>
          <p:cNvPr id="316" name="Google Shape;316;p78"/>
          <p:cNvSpPr/>
          <p:nvPr/>
        </p:nvSpPr>
        <p:spPr>
          <a:xfrm>
            <a:off x="241300" y="228600"/>
            <a:ext cx="11696700" cy="271780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78"/>
          <p:cNvSpPr>
            <a:spLocks noGrp="1"/>
          </p:cNvSpPr>
          <p:nvPr>
            <p:ph type="pic" idx="2"/>
          </p:nvPr>
        </p:nvSpPr>
        <p:spPr>
          <a:xfrm>
            <a:off x="1147385" y="2043172"/>
            <a:ext cx="1723877" cy="1723877"/>
          </a:xfrm>
          <a:prstGeom prst="ellipse">
            <a:avLst/>
          </a:prstGeom>
          <a:solidFill>
            <a:schemeClr val="lt1"/>
          </a:solidFill>
          <a:ln>
            <a:noFill/>
          </a:ln>
        </p:spPr>
      </p:sp>
      <p:sp>
        <p:nvSpPr>
          <p:cNvPr id="318" name="Google Shape;318;p78"/>
          <p:cNvSpPr>
            <a:spLocks noGrp="1"/>
          </p:cNvSpPr>
          <p:nvPr>
            <p:ph type="pic" idx="3"/>
          </p:nvPr>
        </p:nvSpPr>
        <p:spPr>
          <a:xfrm>
            <a:off x="3886593" y="2052565"/>
            <a:ext cx="1723877" cy="1723877"/>
          </a:xfrm>
          <a:prstGeom prst="ellipse">
            <a:avLst/>
          </a:prstGeom>
          <a:solidFill>
            <a:schemeClr val="lt1"/>
          </a:solidFill>
          <a:ln>
            <a:noFill/>
          </a:ln>
        </p:spPr>
      </p:sp>
      <p:sp>
        <p:nvSpPr>
          <p:cNvPr id="319" name="Google Shape;319;p78"/>
          <p:cNvSpPr>
            <a:spLocks noGrp="1"/>
          </p:cNvSpPr>
          <p:nvPr>
            <p:ph type="pic" idx="4"/>
          </p:nvPr>
        </p:nvSpPr>
        <p:spPr>
          <a:xfrm>
            <a:off x="6581530" y="2048263"/>
            <a:ext cx="1723877" cy="1723877"/>
          </a:xfrm>
          <a:prstGeom prst="ellipse">
            <a:avLst/>
          </a:prstGeom>
          <a:solidFill>
            <a:schemeClr val="lt1"/>
          </a:solidFill>
          <a:ln>
            <a:noFill/>
          </a:ln>
        </p:spPr>
      </p:sp>
      <p:sp>
        <p:nvSpPr>
          <p:cNvPr id="320" name="Google Shape;320;p78"/>
          <p:cNvSpPr>
            <a:spLocks noGrp="1"/>
          </p:cNvSpPr>
          <p:nvPr>
            <p:ph type="pic" idx="5"/>
          </p:nvPr>
        </p:nvSpPr>
        <p:spPr>
          <a:xfrm>
            <a:off x="9320738" y="2057654"/>
            <a:ext cx="1723877" cy="1723877"/>
          </a:xfrm>
          <a:prstGeom prst="ellipse">
            <a:avLst/>
          </a:prstGeom>
          <a:solidFill>
            <a:schemeClr val="lt1"/>
          </a:solidFill>
          <a:ln>
            <a:noFill/>
          </a:ln>
        </p:spPr>
      </p:sp>
      <p:sp>
        <p:nvSpPr>
          <p:cNvPr id="321" name="Google Shape;321;p78"/>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78"/>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78"/>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78"/>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78"/>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78"/>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78"/>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78"/>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9" name="Google Shape;329;p78"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330" name="Google Shape;330;p78"/>
          <p:cNvGrpSpPr/>
          <p:nvPr/>
        </p:nvGrpSpPr>
        <p:grpSpPr>
          <a:xfrm>
            <a:off x="4480947" y="6257070"/>
            <a:ext cx="3144242" cy="374574"/>
            <a:chOff x="301128" y="6151084"/>
            <a:chExt cx="3144242" cy="374574"/>
          </a:xfrm>
        </p:grpSpPr>
        <p:pic>
          <p:nvPicPr>
            <p:cNvPr id="331" name="Google Shape;331;p7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32" name="Google Shape;332;p7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33" name="Google Shape;333;p78"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34" name="Google Shape;334;p78"/>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 Photo Slide - Purple">
  <p:cSld name="Text / Photo Slide - Purple">
    <p:spTree>
      <p:nvGrpSpPr>
        <p:cNvPr id="1" name="Shape 33"/>
        <p:cNvGrpSpPr/>
        <p:nvPr/>
      </p:nvGrpSpPr>
      <p:grpSpPr>
        <a:xfrm>
          <a:off x="0" y="0"/>
          <a:ext cx="0" cy="0"/>
          <a:chOff x="0" y="0"/>
          <a:chExt cx="0" cy="0"/>
        </a:xfrm>
      </p:grpSpPr>
      <p:sp>
        <p:nvSpPr>
          <p:cNvPr id="34" name="Google Shape;34;p52"/>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52"/>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2"/>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2"/>
          <p:cNvSpPr>
            <a:spLocks noGrp="1"/>
          </p:cNvSpPr>
          <p:nvPr>
            <p:ph type="pic" idx="3"/>
          </p:nvPr>
        </p:nvSpPr>
        <p:spPr>
          <a:xfrm>
            <a:off x="6392300" y="228600"/>
            <a:ext cx="5564883" cy="5447571"/>
          </a:xfrm>
          <a:prstGeom prst="rect">
            <a:avLst/>
          </a:prstGeom>
          <a:solidFill>
            <a:schemeClr val="lt1"/>
          </a:solidFill>
          <a:ln>
            <a:noFill/>
          </a:ln>
        </p:spPr>
      </p:sp>
      <p:pic>
        <p:nvPicPr>
          <p:cNvPr id="38" name="Google Shape;38;p52"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39" name="Google Shape;39;p52"/>
          <p:cNvGrpSpPr/>
          <p:nvPr/>
        </p:nvGrpSpPr>
        <p:grpSpPr>
          <a:xfrm>
            <a:off x="8448790" y="6057987"/>
            <a:ext cx="3144242" cy="374574"/>
            <a:chOff x="301128" y="6151084"/>
            <a:chExt cx="3144242" cy="374574"/>
          </a:xfrm>
        </p:grpSpPr>
        <p:pic>
          <p:nvPicPr>
            <p:cNvPr id="40" name="Google Shape;40;p5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1" name="Google Shape;41;p5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2" name="Google Shape;42;p52"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box - Solid Purple">
  <p:cSld name="Text box - Solid Purple">
    <p:spTree>
      <p:nvGrpSpPr>
        <p:cNvPr id="1" name="Shape 335"/>
        <p:cNvGrpSpPr/>
        <p:nvPr/>
      </p:nvGrpSpPr>
      <p:grpSpPr>
        <a:xfrm>
          <a:off x="0" y="0"/>
          <a:ext cx="0" cy="0"/>
          <a:chOff x="0" y="0"/>
          <a:chExt cx="0" cy="0"/>
        </a:xfrm>
      </p:grpSpPr>
      <p:sp>
        <p:nvSpPr>
          <p:cNvPr id="336" name="Google Shape;336;p79"/>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37" name="Google Shape;337;p79"/>
          <p:cNvGrpSpPr/>
          <p:nvPr/>
        </p:nvGrpSpPr>
        <p:grpSpPr>
          <a:xfrm>
            <a:off x="301128" y="6151084"/>
            <a:ext cx="3144242" cy="374574"/>
            <a:chOff x="301128" y="6151084"/>
            <a:chExt cx="3144242" cy="374574"/>
          </a:xfrm>
        </p:grpSpPr>
        <p:pic>
          <p:nvPicPr>
            <p:cNvPr id="338" name="Google Shape;338;p79"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39" name="Google Shape;339;p7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40" name="Google Shape;340;p7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41" name="Google Shape;341;p79"/>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79"/>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3" name="Google Shape;343;p79"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box - Solid Blue">
  <p:cSld name="Text box - Solid Blue">
    <p:spTree>
      <p:nvGrpSpPr>
        <p:cNvPr id="1" name="Shape 344"/>
        <p:cNvGrpSpPr/>
        <p:nvPr/>
      </p:nvGrpSpPr>
      <p:grpSpPr>
        <a:xfrm>
          <a:off x="0" y="0"/>
          <a:ext cx="0" cy="0"/>
          <a:chOff x="0" y="0"/>
          <a:chExt cx="0" cy="0"/>
        </a:xfrm>
      </p:grpSpPr>
      <p:sp>
        <p:nvSpPr>
          <p:cNvPr id="345" name="Google Shape;345;p80"/>
          <p:cNvSpPr/>
          <p:nvPr/>
        </p:nvSpPr>
        <p:spPr>
          <a:xfrm>
            <a:off x="241300" y="228600"/>
            <a:ext cx="11696700" cy="569531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80"/>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80"/>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8" name="Google Shape;348;p80"/>
          <p:cNvGrpSpPr/>
          <p:nvPr/>
        </p:nvGrpSpPr>
        <p:grpSpPr>
          <a:xfrm>
            <a:off x="301128" y="6151084"/>
            <a:ext cx="3144242" cy="374574"/>
            <a:chOff x="301128" y="6151084"/>
            <a:chExt cx="3144242" cy="374574"/>
          </a:xfrm>
        </p:grpSpPr>
        <p:pic>
          <p:nvPicPr>
            <p:cNvPr id="349" name="Google Shape;349;p80"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50" name="Google Shape;350;p8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51" name="Google Shape;351;p8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352" name="Google Shape;352;p80"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box - Solid Orange">
  <p:cSld name="Text box - Solid Orange">
    <p:spTree>
      <p:nvGrpSpPr>
        <p:cNvPr id="1" name="Shape 353"/>
        <p:cNvGrpSpPr/>
        <p:nvPr/>
      </p:nvGrpSpPr>
      <p:grpSpPr>
        <a:xfrm>
          <a:off x="0" y="0"/>
          <a:ext cx="0" cy="0"/>
          <a:chOff x="0" y="0"/>
          <a:chExt cx="0" cy="0"/>
        </a:xfrm>
      </p:grpSpPr>
      <p:sp>
        <p:nvSpPr>
          <p:cNvPr id="354" name="Google Shape;354;p81"/>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81"/>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6" name="Google Shape;356;p81"/>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57" name="Google Shape;357;p81"/>
          <p:cNvGrpSpPr/>
          <p:nvPr/>
        </p:nvGrpSpPr>
        <p:grpSpPr>
          <a:xfrm>
            <a:off x="301128" y="6151084"/>
            <a:ext cx="3144242" cy="374574"/>
            <a:chOff x="301128" y="6151084"/>
            <a:chExt cx="3144242" cy="374574"/>
          </a:xfrm>
        </p:grpSpPr>
        <p:pic>
          <p:nvPicPr>
            <p:cNvPr id="358" name="Google Shape;358;p8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59" name="Google Shape;359;p8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60" name="Google Shape;360;p8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61" name="Google Shape;361;p81"/>
          <p:cNvSpPr/>
          <p:nvPr/>
        </p:nvSpPr>
        <p:spPr>
          <a:xfrm>
            <a:off x="241300" y="228600"/>
            <a:ext cx="11696700" cy="569531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81"/>
          <p:cNvSpPr txBox="1">
            <a:spLocks noGrp="1"/>
          </p:cNvSpPr>
          <p:nvPr>
            <p:ph type="body" idx="3"/>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81"/>
          <p:cNvSpPr txBox="1">
            <a:spLocks noGrp="1"/>
          </p:cNvSpPr>
          <p:nvPr>
            <p:ph type="body" idx="4"/>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64" name="Google Shape;364;p81"/>
          <p:cNvGrpSpPr/>
          <p:nvPr/>
        </p:nvGrpSpPr>
        <p:grpSpPr>
          <a:xfrm>
            <a:off x="301128" y="6151084"/>
            <a:ext cx="3144242" cy="374574"/>
            <a:chOff x="301128" y="6151084"/>
            <a:chExt cx="3144242" cy="374574"/>
          </a:xfrm>
        </p:grpSpPr>
        <p:pic>
          <p:nvPicPr>
            <p:cNvPr id="365" name="Google Shape;365;p8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66" name="Google Shape;366;p8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67" name="Google Shape;367;p8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368" name="Google Shape;368;p81"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369"/>
        <p:cNvGrpSpPr/>
        <p:nvPr/>
      </p:nvGrpSpPr>
      <p:grpSpPr>
        <a:xfrm>
          <a:off x="0" y="0"/>
          <a:ext cx="0" cy="0"/>
          <a:chOff x="0" y="0"/>
          <a:chExt cx="0" cy="0"/>
        </a:xfrm>
      </p:grpSpPr>
      <p:sp>
        <p:nvSpPr>
          <p:cNvPr id="370" name="Google Shape;370;p82"/>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82"/>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2" name="Google Shape;372;p82"/>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373" name="Google Shape;373;p82"/>
          <p:cNvSpPr>
            <a:spLocks noGrp="1"/>
          </p:cNvSpPr>
          <p:nvPr>
            <p:ph type="pic" idx="2"/>
          </p:nvPr>
        </p:nvSpPr>
        <p:spPr>
          <a:xfrm>
            <a:off x="7061200" y="1203325"/>
            <a:ext cx="5130800" cy="3913188"/>
          </a:xfrm>
          <a:prstGeom prst="rect">
            <a:avLst/>
          </a:prstGeom>
          <a:solidFill>
            <a:schemeClr val="lt1"/>
          </a:solidFill>
          <a:ln>
            <a:noFill/>
          </a:ln>
        </p:spPr>
      </p:sp>
      <p:sp>
        <p:nvSpPr>
          <p:cNvPr id="374" name="Google Shape;374;p82"/>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75" name="Google Shape;375;p82"/>
          <p:cNvGrpSpPr/>
          <p:nvPr/>
        </p:nvGrpSpPr>
        <p:grpSpPr>
          <a:xfrm>
            <a:off x="389965" y="6092742"/>
            <a:ext cx="3144242" cy="374574"/>
            <a:chOff x="301128" y="6151084"/>
            <a:chExt cx="3144242" cy="374574"/>
          </a:xfrm>
        </p:grpSpPr>
        <p:pic>
          <p:nvPicPr>
            <p:cNvPr id="376" name="Google Shape;376;p8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77" name="Google Shape;377;p8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78" name="Google Shape;378;p82"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379"/>
        <p:cNvGrpSpPr/>
        <p:nvPr/>
      </p:nvGrpSpPr>
      <p:grpSpPr>
        <a:xfrm>
          <a:off x="0" y="0"/>
          <a:ext cx="0" cy="0"/>
          <a:chOff x="0" y="0"/>
          <a:chExt cx="0" cy="0"/>
        </a:xfrm>
      </p:grpSpPr>
      <p:sp>
        <p:nvSpPr>
          <p:cNvPr id="380" name="Google Shape;380;p83"/>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83"/>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2" name="Google Shape;382;p83"/>
          <p:cNvGrpSpPr/>
          <p:nvPr/>
        </p:nvGrpSpPr>
        <p:grpSpPr>
          <a:xfrm>
            <a:off x="2530564" y="336687"/>
            <a:ext cx="9078210" cy="5854425"/>
            <a:chOff x="3152299" y="635855"/>
            <a:chExt cx="19296834" cy="12444290"/>
          </a:xfrm>
        </p:grpSpPr>
        <p:pic>
          <p:nvPicPr>
            <p:cNvPr id="383" name="Google Shape;383;p8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4493359" y="635855"/>
              <a:ext cx="7955774" cy="12444290"/>
            </a:xfrm>
            <a:prstGeom prst="rect">
              <a:avLst/>
            </a:prstGeom>
            <a:noFill/>
            <a:ln>
              <a:noFill/>
            </a:ln>
          </p:spPr>
        </p:pic>
        <p:sp>
          <p:nvSpPr>
            <p:cNvPr id="384" name="Google Shape;384;p83"/>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One</a:t>
              </a:r>
              <a:endParaRPr/>
            </a:p>
          </p:txBody>
        </p:sp>
        <p:sp>
          <p:nvSpPr>
            <p:cNvPr id="385" name="Google Shape;385;p83"/>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Two</a:t>
              </a:r>
              <a:endParaRPr/>
            </a:p>
          </p:txBody>
        </p:sp>
      </p:grpSp>
      <p:sp>
        <p:nvSpPr>
          <p:cNvPr id="386" name="Google Shape;386;p83"/>
          <p:cNvSpPr>
            <a:spLocks noGrp="1"/>
          </p:cNvSpPr>
          <p:nvPr>
            <p:ph type="pic" idx="2"/>
          </p:nvPr>
        </p:nvSpPr>
        <p:spPr>
          <a:xfrm>
            <a:off x="8602116" y="1265033"/>
            <a:ext cx="2266512" cy="3978298"/>
          </a:xfrm>
          <a:prstGeom prst="rect">
            <a:avLst/>
          </a:prstGeom>
          <a:solidFill>
            <a:schemeClr val="lt1"/>
          </a:solidFill>
          <a:ln>
            <a:noFill/>
          </a:ln>
        </p:spPr>
      </p:sp>
      <p:sp>
        <p:nvSpPr>
          <p:cNvPr id="387" name="Google Shape;387;p83"/>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8" name="Google Shape;388;p83"/>
          <p:cNvGrpSpPr/>
          <p:nvPr/>
        </p:nvGrpSpPr>
        <p:grpSpPr>
          <a:xfrm>
            <a:off x="389965" y="6092742"/>
            <a:ext cx="3144242" cy="374574"/>
            <a:chOff x="301128" y="6151084"/>
            <a:chExt cx="3144242" cy="374574"/>
          </a:xfrm>
        </p:grpSpPr>
        <p:pic>
          <p:nvPicPr>
            <p:cNvPr id="389" name="Google Shape;389;p8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90" name="Google Shape;390;p8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91" name="Google Shape;391;p83"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llet Slide - Green">
  <p:cSld name="Bullet Slide - Green">
    <p:spTree>
      <p:nvGrpSpPr>
        <p:cNvPr id="1" name="Shape 392"/>
        <p:cNvGrpSpPr/>
        <p:nvPr/>
      </p:nvGrpSpPr>
      <p:grpSpPr>
        <a:xfrm>
          <a:off x="0" y="0"/>
          <a:ext cx="0" cy="0"/>
          <a:chOff x="0" y="0"/>
          <a:chExt cx="0" cy="0"/>
        </a:xfrm>
      </p:grpSpPr>
      <p:sp>
        <p:nvSpPr>
          <p:cNvPr id="393" name="Google Shape;393;p84"/>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84"/>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5" name="Google Shape;395;p84"/>
          <p:cNvCxnSpPr/>
          <p:nvPr/>
        </p:nvCxnSpPr>
        <p:spPr>
          <a:xfrm>
            <a:off x="5346936" y="-25722"/>
            <a:ext cx="0" cy="6853558"/>
          </a:xfrm>
          <a:prstGeom prst="straightConnector1">
            <a:avLst/>
          </a:prstGeom>
          <a:noFill/>
          <a:ln w="12700" cap="flat" cmpd="sng">
            <a:solidFill>
              <a:srgbClr val="79527B"/>
            </a:solidFill>
            <a:prstDash val="solid"/>
            <a:miter lim="800000"/>
            <a:headEnd type="none" w="sm" len="sm"/>
            <a:tailEnd type="none" w="sm" len="sm"/>
          </a:ln>
        </p:spPr>
      </p:cxnSp>
      <p:sp>
        <p:nvSpPr>
          <p:cNvPr id="396" name="Google Shape;396;p84"/>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p84"/>
          <p:cNvSpPr/>
          <p:nvPr/>
        </p:nvSpPr>
        <p:spPr>
          <a:xfrm>
            <a:off x="4783395" y="415207"/>
            <a:ext cx="1154422" cy="115442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98" name="Google Shape;398;p84"/>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9" name="Google Shape;399;p84"/>
          <p:cNvGrpSpPr/>
          <p:nvPr/>
        </p:nvGrpSpPr>
        <p:grpSpPr>
          <a:xfrm rot="-5400000">
            <a:off x="-1025447" y="4518095"/>
            <a:ext cx="3445636" cy="410479"/>
            <a:chOff x="301128" y="6151084"/>
            <a:chExt cx="3144242" cy="374574"/>
          </a:xfrm>
        </p:grpSpPr>
        <p:pic>
          <p:nvPicPr>
            <p:cNvPr id="400" name="Google Shape;400;p84"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01" name="Google Shape;401;p8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02" name="Google Shape;402;p8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 Slide - Blue">
  <p:cSld name="Bullet Slide - Blue">
    <p:spTree>
      <p:nvGrpSpPr>
        <p:cNvPr id="1" name="Shape 403"/>
        <p:cNvGrpSpPr/>
        <p:nvPr/>
      </p:nvGrpSpPr>
      <p:grpSpPr>
        <a:xfrm>
          <a:off x="0" y="0"/>
          <a:ext cx="0" cy="0"/>
          <a:chOff x="0" y="0"/>
          <a:chExt cx="0" cy="0"/>
        </a:xfrm>
      </p:grpSpPr>
      <p:sp>
        <p:nvSpPr>
          <p:cNvPr id="404" name="Google Shape;404;p85"/>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5" name="Google Shape;405;p85"/>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6" name="Google Shape;406;p85"/>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407" name="Google Shape;407;p85"/>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85"/>
          <p:cNvSpPr/>
          <p:nvPr/>
        </p:nvSpPr>
        <p:spPr>
          <a:xfrm>
            <a:off x="4783395" y="415207"/>
            <a:ext cx="1154422" cy="115442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09" name="Google Shape;409;p85"/>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0" name="Google Shape;410;p85"/>
          <p:cNvGrpSpPr/>
          <p:nvPr/>
        </p:nvGrpSpPr>
        <p:grpSpPr>
          <a:xfrm rot="-5400000">
            <a:off x="-1025447" y="4518095"/>
            <a:ext cx="3445636" cy="410479"/>
            <a:chOff x="301128" y="6151084"/>
            <a:chExt cx="3144242" cy="374574"/>
          </a:xfrm>
        </p:grpSpPr>
        <p:pic>
          <p:nvPicPr>
            <p:cNvPr id="411" name="Google Shape;411;p85"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12" name="Google Shape;412;p8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13" name="Google Shape;413;p8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ullet Slide - Light Green">
  <p:cSld name="Bullet Slide - Light Green">
    <p:spTree>
      <p:nvGrpSpPr>
        <p:cNvPr id="1" name="Shape 414"/>
        <p:cNvGrpSpPr/>
        <p:nvPr/>
      </p:nvGrpSpPr>
      <p:grpSpPr>
        <a:xfrm>
          <a:off x="0" y="0"/>
          <a:ext cx="0" cy="0"/>
          <a:chOff x="0" y="0"/>
          <a:chExt cx="0" cy="0"/>
        </a:xfrm>
      </p:grpSpPr>
      <p:sp>
        <p:nvSpPr>
          <p:cNvPr id="415" name="Google Shape;415;p86"/>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6" name="Google Shape;416;p86"/>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7" name="Google Shape;417;p86"/>
          <p:cNvCxnSpPr/>
          <p:nvPr/>
        </p:nvCxnSpPr>
        <p:spPr>
          <a:xfrm>
            <a:off x="5346936" y="-25722"/>
            <a:ext cx="0" cy="6853558"/>
          </a:xfrm>
          <a:prstGeom prst="straightConnector1">
            <a:avLst/>
          </a:prstGeom>
          <a:noFill/>
          <a:ln w="12700" cap="flat" cmpd="sng">
            <a:solidFill>
              <a:srgbClr val="F27954"/>
            </a:solidFill>
            <a:prstDash val="solid"/>
            <a:miter lim="800000"/>
            <a:headEnd type="none" w="sm" len="sm"/>
            <a:tailEnd type="none" w="sm" len="sm"/>
          </a:ln>
        </p:spPr>
      </p:cxnSp>
      <p:sp>
        <p:nvSpPr>
          <p:cNvPr id="418" name="Google Shape;418;p86"/>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86"/>
          <p:cNvSpPr/>
          <p:nvPr/>
        </p:nvSpPr>
        <p:spPr>
          <a:xfrm>
            <a:off x="4783395" y="415207"/>
            <a:ext cx="1154422" cy="115442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0" name="Google Shape;420;p86"/>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21" name="Google Shape;421;p86"/>
          <p:cNvGrpSpPr/>
          <p:nvPr/>
        </p:nvGrpSpPr>
        <p:grpSpPr>
          <a:xfrm rot="-5400000">
            <a:off x="-1025447" y="4518095"/>
            <a:ext cx="3445636" cy="410479"/>
            <a:chOff x="301128" y="6151084"/>
            <a:chExt cx="3144242" cy="374574"/>
          </a:xfrm>
        </p:grpSpPr>
        <p:pic>
          <p:nvPicPr>
            <p:cNvPr id="422" name="Google Shape;422;p86"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23" name="Google Shape;423;p8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24" name="Google Shape;424;p8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425"/>
        <p:cNvGrpSpPr/>
        <p:nvPr/>
      </p:nvGrpSpPr>
      <p:grpSpPr>
        <a:xfrm>
          <a:off x="0" y="0"/>
          <a:ext cx="0" cy="0"/>
          <a:chOff x="0" y="0"/>
          <a:chExt cx="0" cy="0"/>
        </a:xfrm>
      </p:grpSpPr>
      <p:sp>
        <p:nvSpPr>
          <p:cNvPr id="426" name="Google Shape;426;p87"/>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700">
                <a:solidFill>
                  <a:schemeClr val="dk2"/>
                </a:solidFill>
                <a:latin typeface="Montserrat Medium"/>
                <a:ea typeface="Montserrat Medium"/>
                <a:cs typeface="Montserrat Medium"/>
                <a:sym typeface="Montserrat Medium"/>
              </a:rPr>
              <a:t>OUR TIMELINE</a:t>
            </a:r>
            <a:endParaRPr/>
          </a:p>
        </p:txBody>
      </p:sp>
      <p:cxnSp>
        <p:nvCxnSpPr>
          <p:cNvPr id="427" name="Google Shape;427;p87"/>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428" name="Google Shape;428;p87"/>
          <p:cNvSpPr/>
          <p:nvPr/>
        </p:nvSpPr>
        <p:spPr>
          <a:xfrm>
            <a:off x="2102383" y="2832249"/>
            <a:ext cx="1233055" cy="123305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9" name="Google Shape;429;p87"/>
          <p:cNvSpPr/>
          <p:nvPr/>
        </p:nvSpPr>
        <p:spPr>
          <a:xfrm>
            <a:off x="5969765" y="3362570"/>
            <a:ext cx="172412" cy="17241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30" name="Google Shape;430;p87"/>
          <p:cNvSpPr/>
          <p:nvPr/>
        </p:nvSpPr>
        <p:spPr>
          <a:xfrm>
            <a:off x="9383674" y="3362570"/>
            <a:ext cx="172412" cy="172412"/>
          </a:xfrm>
          <a:prstGeom prst="ellipse">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31" name="Google Shape;431;p87"/>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32" name="Google Shape;432;p87"/>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33" name="Google Shape;433;p87"/>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87"/>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87"/>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87"/>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87"/>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2000"/>
              <a:buNone/>
              <a:defRPr sz="2000" b="0"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87"/>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6C0B5"/>
              </a:buClr>
              <a:buSzPts val="2000"/>
              <a:buNone/>
              <a:defRPr sz="2000" b="0" i="0">
                <a:solidFill>
                  <a:srgbClr val="76C0B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9" name="Google Shape;439;p87"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440" name="Google Shape;440;p87"/>
          <p:cNvGrpSpPr/>
          <p:nvPr/>
        </p:nvGrpSpPr>
        <p:grpSpPr>
          <a:xfrm>
            <a:off x="389965" y="6092742"/>
            <a:ext cx="3144242" cy="374574"/>
            <a:chOff x="301128" y="6151084"/>
            <a:chExt cx="3144242" cy="374574"/>
          </a:xfrm>
        </p:grpSpPr>
        <p:pic>
          <p:nvPicPr>
            <p:cNvPr id="441" name="Google Shape;441;p8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42" name="Google Shape;442;p8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43" name="Google Shape;443;p87"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444"/>
        <p:cNvGrpSpPr/>
        <p:nvPr/>
      </p:nvGrpSpPr>
      <p:grpSpPr>
        <a:xfrm>
          <a:off x="0" y="0"/>
          <a:ext cx="0" cy="0"/>
          <a:chOff x="0" y="0"/>
          <a:chExt cx="0" cy="0"/>
        </a:xfrm>
      </p:grpSpPr>
      <p:cxnSp>
        <p:nvCxnSpPr>
          <p:cNvPr id="445" name="Google Shape;445;p88"/>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446" name="Google Shape;446;p88"/>
          <p:cNvSpPr/>
          <p:nvPr/>
        </p:nvSpPr>
        <p:spPr>
          <a:xfrm>
            <a:off x="6040275" y="3362570"/>
            <a:ext cx="172412" cy="17241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7" name="Google Shape;447;p88"/>
          <p:cNvSpPr/>
          <p:nvPr/>
        </p:nvSpPr>
        <p:spPr>
          <a:xfrm>
            <a:off x="2626366" y="3362571"/>
            <a:ext cx="172412" cy="17241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8" name="Google Shape;448;p88"/>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49" name="Google Shape;449;p88"/>
          <p:cNvSpPr/>
          <p:nvPr/>
        </p:nvSpPr>
        <p:spPr>
          <a:xfrm>
            <a:off x="9393224" y="3362571"/>
            <a:ext cx="172412" cy="172412"/>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0" name="Google Shape;450;p88"/>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p88"/>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88"/>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p88"/>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88"/>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88"/>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6" name="Google Shape;456;p88"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457" name="Google Shape;457;p88"/>
          <p:cNvGrpSpPr/>
          <p:nvPr/>
        </p:nvGrpSpPr>
        <p:grpSpPr>
          <a:xfrm>
            <a:off x="4480947" y="6257070"/>
            <a:ext cx="3144242" cy="374574"/>
            <a:chOff x="301128" y="6151084"/>
            <a:chExt cx="3144242" cy="374574"/>
          </a:xfrm>
        </p:grpSpPr>
        <p:pic>
          <p:nvPicPr>
            <p:cNvPr id="458" name="Google Shape;458;p8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59" name="Google Shape;459;p8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60" name="Google Shape;460;p88"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43"/>
        <p:cNvGrpSpPr/>
        <p:nvPr/>
      </p:nvGrpSpPr>
      <p:grpSpPr>
        <a:xfrm>
          <a:off x="0" y="0"/>
          <a:ext cx="0" cy="0"/>
          <a:chOff x="0" y="0"/>
          <a:chExt cx="0" cy="0"/>
        </a:xfrm>
      </p:grpSpPr>
      <p:sp>
        <p:nvSpPr>
          <p:cNvPr id="44" name="Google Shape;44;p53"/>
          <p:cNvSpPr/>
          <p:nvPr/>
        </p:nvSpPr>
        <p:spPr>
          <a:xfrm>
            <a:off x="0" y="0"/>
            <a:ext cx="12192000" cy="5502729"/>
          </a:xfrm>
          <a:prstGeom prst="rect">
            <a:avLst/>
          </a:prstGeom>
          <a:solidFill>
            <a:srgbClr val="81D1C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45" name="Google Shape;45;p53"/>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 name="Google Shape;46;p53"/>
          <p:cNvGrpSpPr/>
          <p:nvPr/>
        </p:nvGrpSpPr>
        <p:grpSpPr>
          <a:xfrm>
            <a:off x="8448790" y="6057987"/>
            <a:ext cx="3144242" cy="374574"/>
            <a:chOff x="301128" y="6151084"/>
            <a:chExt cx="3144242" cy="374574"/>
          </a:xfrm>
        </p:grpSpPr>
        <p:pic>
          <p:nvPicPr>
            <p:cNvPr id="47" name="Google Shape;47;p53"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8" name="Google Shape;48;p5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9" name="Google Shape;49;p5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50" name="Google Shape;50;p53"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461"/>
        <p:cNvGrpSpPr/>
        <p:nvPr/>
      </p:nvGrpSpPr>
      <p:grpSpPr>
        <a:xfrm>
          <a:off x="0" y="0"/>
          <a:ext cx="0" cy="0"/>
          <a:chOff x="0" y="0"/>
          <a:chExt cx="0" cy="0"/>
        </a:xfrm>
      </p:grpSpPr>
      <p:grpSp>
        <p:nvGrpSpPr>
          <p:cNvPr id="462" name="Google Shape;462;p89"/>
          <p:cNvGrpSpPr/>
          <p:nvPr/>
        </p:nvGrpSpPr>
        <p:grpSpPr>
          <a:xfrm flipH="1">
            <a:off x="-87112" y="2832249"/>
            <a:ext cx="10088030" cy="1233055"/>
            <a:chOff x="4201590" y="5664497"/>
            <a:chExt cx="20176060" cy="2466109"/>
          </a:xfrm>
        </p:grpSpPr>
        <p:cxnSp>
          <p:nvCxnSpPr>
            <p:cNvPr id="463" name="Google Shape;463;p89"/>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464" name="Google Shape;464;p89"/>
            <p:cNvSpPr/>
            <p:nvPr/>
          </p:nvSpPr>
          <p:spPr>
            <a:xfrm>
              <a:off x="4201590" y="5664497"/>
              <a:ext cx="2466109" cy="2466109"/>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65" name="Google Shape;465;p89"/>
            <p:cNvSpPr/>
            <p:nvPr/>
          </p:nvSpPr>
          <p:spPr>
            <a:xfrm>
              <a:off x="11936354" y="6725140"/>
              <a:ext cx="344824" cy="34482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66" name="Google Shape;466;p89"/>
            <p:cNvSpPr/>
            <p:nvPr/>
          </p:nvSpPr>
          <p:spPr>
            <a:xfrm>
              <a:off x="18764171" y="6725140"/>
              <a:ext cx="344824" cy="34482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467" name="Google Shape;467;p89"/>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8" name="Google Shape;468;p89"/>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9" name="Google Shape;469;p89"/>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0" name="Google Shape;470;p89"/>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89"/>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2" name="Google Shape;472;p89"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473" name="Google Shape;473;p89"/>
          <p:cNvGrpSpPr/>
          <p:nvPr/>
        </p:nvGrpSpPr>
        <p:grpSpPr>
          <a:xfrm>
            <a:off x="8448790" y="6057987"/>
            <a:ext cx="3144242" cy="374574"/>
            <a:chOff x="301128" y="6151084"/>
            <a:chExt cx="3144242" cy="374574"/>
          </a:xfrm>
        </p:grpSpPr>
        <p:pic>
          <p:nvPicPr>
            <p:cNvPr id="474" name="Google Shape;474;p8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75" name="Google Shape;475;p8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76" name="Google Shape;476;p89"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477"/>
        <p:cNvGrpSpPr/>
        <p:nvPr/>
      </p:nvGrpSpPr>
      <p:grpSpPr>
        <a:xfrm>
          <a:off x="0" y="0"/>
          <a:ext cx="0" cy="0"/>
          <a:chOff x="0" y="0"/>
          <a:chExt cx="0" cy="0"/>
        </a:xfrm>
      </p:grpSpPr>
      <p:sp>
        <p:nvSpPr>
          <p:cNvPr id="478" name="Google Shape;478;p90"/>
          <p:cNvSpPr/>
          <p:nvPr/>
        </p:nvSpPr>
        <p:spPr>
          <a:xfrm>
            <a:off x="0" y="482371"/>
            <a:ext cx="6113604" cy="285559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90"/>
          <p:cNvSpPr/>
          <p:nvPr/>
        </p:nvSpPr>
        <p:spPr>
          <a:xfrm>
            <a:off x="6113604" y="482371"/>
            <a:ext cx="6113604" cy="285559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90"/>
          <p:cNvSpPr txBox="1">
            <a:spLocks noGrp="1"/>
          </p:cNvSpPr>
          <p:nvPr>
            <p:ph type="body" idx="1"/>
          </p:nvPr>
        </p:nvSpPr>
        <p:spPr>
          <a:xfrm>
            <a:off x="633715" y="3843119"/>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1" name="Google Shape;481;p90"/>
          <p:cNvSpPr txBox="1">
            <a:spLocks noGrp="1"/>
          </p:cNvSpPr>
          <p:nvPr>
            <p:ph type="body" idx="2"/>
          </p:nvPr>
        </p:nvSpPr>
        <p:spPr>
          <a:xfrm>
            <a:off x="633715" y="2505507"/>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90"/>
          <p:cNvSpPr txBox="1">
            <a:spLocks noGrp="1"/>
          </p:cNvSpPr>
          <p:nvPr>
            <p:ph type="body" idx="3"/>
          </p:nvPr>
        </p:nvSpPr>
        <p:spPr>
          <a:xfrm>
            <a:off x="6420771" y="3880875"/>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3" name="Google Shape;483;p90"/>
          <p:cNvSpPr txBox="1">
            <a:spLocks noGrp="1"/>
          </p:cNvSpPr>
          <p:nvPr>
            <p:ph type="body" idx="4"/>
          </p:nvPr>
        </p:nvSpPr>
        <p:spPr>
          <a:xfrm>
            <a:off x="6420771" y="2543263"/>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4" name="Google Shape;484;p90"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485" name="Google Shape;485;p90"/>
          <p:cNvGrpSpPr/>
          <p:nvPr/>
        </p:nvGrpSpPr>
        <p:grpSpPr>
          <a:xfrm>
            <a:off x="4480947" y="6257070"/>
            <a:ext cx="3144242" cy="374574"/>
            <a:chOff x="301128" y="6151084"/>
            <a:chExt cx="3144242" cy="374574"/>
          </a:xfrm>
        </p:grpSpPr>
        <p:pic>
          <p:nvPicPr>
            <p:cNvPr id="486" name="Google Shape;486;p9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87" name="Google Shape;487;p9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88" name="Google Shape;488;p90"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489"/>
        <p:cNvGrpSpPr/>
        <p:nvPr/>
      </p:nvGrpSpPr>
      <p:grpSpPr>
        <a:xfrm>
          <a:off x="0" y="0"/>
          <a:ext cx="0" cy="0"/>
          <a:chOff x="0" y="0"/>
          <a:chExt cx="0" cy="0"/>
        </a:xfrm>
      </p:grpSpPr>
      <p:grpSp>
        <p:nvGrpSpPr>
          <p:cNvPr id="490" name="Google Shape;490;p91"/>
          <p:cNvGrpSpPr/>
          <p:nvPr/>
        </p:nvGrpSpPr>
        <p:grpSpPr>
          <a:xfrm>
            <a:off x="14068" y="1619338"/>
            <a:ext cx="12165015" cy="3845400"/>
            <a:chOff x="0" y="4738255"/>
            <a:chExt cx="21169744" cy="5292436"/>
          </a:xfrm>
        </p:grpSpPr>
        <p:sp>
          <p:nvSpPr>
            <p:cNvPr id="491" name="Google Shape;491;p91"/>
            <p:cNvSpPr/>
            <p:nvPr/>
          </p:nvSpPr>
          <p:spPr>
            <a:xfrm>
              <a:off x="0" y="4738255"/>
              <a:ext cx="5292436" cy="5292436"/>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91"/>
            <p:cNvSpPr/>
            <p:nvPr/>
          </p:nvSpPr>
          <p:spPr>
            <a:xfrm>
              <a:off x="5292436" y="4738255"/>
              <a:ext cx="5292436" cy="529243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91"/>
            <p:cNvSpPr/>
            <p:nvPr/>
          </p:nvSpPr>
          <p:spPr>
            <a:xfrm>
              <a:off x="10584872" y="4738255"/>
              <a:ext cx="5292436" cy="5292436"/>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91"/>
            <p:cNvSpPr/>
            <p:nvPr/>
          </p:nvSpPr>
          <p:spPr>
            <a:xfrm>
              <a:off x="15877308" y="4738255"/>
              <a:ext cx="5292436" cy="529243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5" name="Google Shape;495;p91"/>
          <p:cNvSpPr txBox="1">
            <a:spLocks noGrp="1"/>
          </p:cNvSpPr>
          <p:nvPr>
            <p:ph type="body" idx="1"/>
          </p:nvPr>
        </p:nvSpPr>
        <p:spPr>
          <a:xfrm>
            <a:off x="3055319" y="2707991"/>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91"/>
          <p:cNvSpPr txBox="1">
            <a:spLocks noGrp="1"/>
          </p:cNvSpPr>
          <p:nvPr>
            <p:ph type="body" idx="2"/>
          </p:nvPr>
        </p:nvSpPr>
        <p:spPr>
          <a:xfrm>
            <a:off x="3059602" y="2076638"/>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91"/>
          <p:cNvSpPr txBox="1">
            <a:spLocks noGrp="1"/>
          </p:cNvSpPr>
          <p:nvPr>
            <p:ph type="body" idx="3"/>
          </p:nvPr>
        </p:nvSpPr>
        <p:spPr>
          <a:xfrm>
            <a:off x="3083823" y="3566496"/>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91"/>
          <p:cNvSpPr txBox="1">
            <a:spLocks noGrp="1"/>
          </p:cNvSpPr>
          <p:nvPr>
            <p:ph type="body" idx="4"/>
          </p:nvPr>
        </p:nvSpPr>
        <p:spPr>
          <a:xfrm>
            <a:off x="-403" y="271108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91"/>
          <p:cNvSpPr txBox="1">
            <a:spLocks noGrp="1"/>
          </p:cNvSpPr>
          <p:nvPr>
            <p:ph type="body" idx="5"/>
          </p:nvPr>
        </p:nvSpPr>
        <p:spPr>
          <a:xfrm>
            <a:off x="3880" y="207973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91"/>
          <p:cNvSpPr txBox="1">
            <a:spLocks noGrp="1"/>
          </p:cNvSpPr>
          <p:nvPr>
            <p:ph type="body" idx="6"/>
          </p:nvPr>
        </p:nvSpPr>
        <p:spPr>
          <a:xfrm>
            <a:off x="28101" y="3569592"/>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91"/>
          <p:cNvSpPr txBox="1">
            <a:spLocks noGrp="1"/>
          </p:cNvSpPr>
          <p:nvPr>
            <p:ph type="body" idx="7"/>
          </p:nvPr>
        </p:nvSpPr>
        <p:spPr>
          <a:xfrm>
            <a:off x="9125088" y="2694676"/>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91"/>
          <p:cNvSpPr txBox="1">
            <a:spLocks noGrp="1"/>
          </p:cNvSpPr>
          <p:nvPr>
            <p:ph type="body" idx="8"/>
          </p:nvPr>
        </p:nvSpPr>
        <p:spPr>
          <a:xfrm>
            <a:off x="9129371" y="2063323"/>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3" name="Google Shape;503;p91"/>
          <p:cNvSpPr txBox="1">
            <a:spLocks noGrp="1"/>
          </p:cNvSpPr>
          <p:nvPr>
            <p:ph type="body" idx="9"/>
          </p:nvPr>
        </p:nvSpPr>
        <p:spPr>
          <a:xfrm>
            <a:off x="9153592" y="3553181"/>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4" name="Google Shape;504;p91"/>
          <p:cNvSpPr txBox="1">
            <a:spLocks noGrp="1"/>
          </p:cNvSpPr>
          <p:nvPr>
            <p:ph type="body" idx="13"/>
          </p:nvPr>
        </p:nvSpPr>
        <p:spPr>
          <a:xfrm>
            <a:off x="6069366" y="269777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5" name="Google Shape;505;p91"/>
          <p:cNvSpPr txBox="1">
            <a:spLocks noGrp="1"/>
          </p:cNvSpPr>
          <p:nvPr>
            <p:ph type="body" idx="14"/>
          </p:nvPr>
        </p:nvSpPr>
        <p:spPr>
          <a:xfrm>
            <a:off x="6073649" y="206641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p91"/>
          <p:cNvSpPr txBox="1">
            <a:spLocks noGrp="1"/>
          </p:cNvSpPr>
          <p:nvPr>
            <p:ph type="body" idx="15"/>
          </p:nvPr>
        </p:nvSpPr>
        <p:spPr>
          <a:xfrm>
            <a:off x="6097870" y="3556277"/>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7" name="Google Shape;507;p91"/>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8" name="Google Shape;508;p91"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509" name="Google Shape;509;p91"/>
          <p:cNvGrpSpPr/>
          <p:nvPr/>
        </p:nvGrpSpPr>
        <p:grpSpPr>
          <a:xfrm>
            <a:off x="4480947" y="6257070"/>
            <a:ext cx="3144242" cy="374574"/>
            <a:chOff x="301128" y="6151084"/>
            <a:chExt cx="3144242" cy="374574"/>
          </a:xfrm>
        </p:grpSpPr>
        <p:pic>
          <p:nvPicPr>
            <p:cNvPr id="510" name="Google Shape;510;p9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11" name="Google Shape;511;p9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12" name="Google Shape;512;p91"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513"/>
        <p:cNvGrpSpPr/>
        <p:nvPr/>
      </p:nvGrpSpPr>
      <p:grpSpPr>
        <a:xfrm>
          <a:off x="0" y="0"/>
          <a:ext cx="0" cy="0"/>
          <a:chOff x="0" y="0"/>
          <a:chExt cx="0" cy="0"/>
        </a:xfrm>
      </p:grpSpPr>
      <p:sp>
        <p:nvSpPr>
          <p:cNvPr id="514" name="Google Shape;514;p92"/>
          <p:cNvSpPr/>
          <p:nvPr/>
        </p:nvSpPr>
        <p:spPr>
          <a:xfrm>
            <a:off x="2214760" y="1397635"/>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5" name="Google Shape;515;p92"/>
          <p:cNvSpPr/>
          <p:nvPr/>
        </p:nvSpPr>
        <p:spPr>
          <a:xfrm>
            <a:off x="2257859" y="1439070"/>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6" name="Google Shape;516;p92"/>
          <p:cNvSpPr/>
          <p:nvPr/>
        </p:nvSpPr>
        <p:spPr>
          <a:xfrm>
            <a:off x="5337787" y="1443935"/>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7" name="Google Shape;517;p92"/>
          <p:cNvSpPr/>
          <p:nvPr/>
        </p:nvSpPr>
        <p:spPr>
          <a:xfrm>
            <a:off x="5379220" y="1485370"/>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8" name="Google Shape;518;p92"/>
          <p:cNvSpPr/>
          <p:nvPr/>
        </p:nvSpPr>
        <p:spPr>
          <a:xfrm>
            <a:off x="8734778" y="1450185"/>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9" name="Google Shape;519;p92"/>
          <p:cNvSpPr/>
          <p:nvPr/>
        </p:nvSpPr>
        <p:spPr>
          <a:xfrm>
            <a:off x="8781896" y="1491620"/>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0" name="Google Shape;520;p92"/>
          <p:cNvSpPr txBox="1">
            <a:spLocks noGrp="1"/>
          </p:cNvSpPr>
          <p:nvPr>
            <p:ph type="body" idx="1"/>
          </p:nvPr>
        </p:nvSpPr>
        <p:spPr>
          <a:xfrm>
            <a:off x="194565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1" name="Google Shape;521;p92"/>
          <p:cNvSpPr txBox="1">
            <a:spLocks noGrp="1"/>
          </p:cNvSpPr>
          <p:nvPr>
            <p:ph type="body" idx="2"/>
          </p:nvPr>
        </p:nvSpPr>
        <p:spPr>
          <a:xfrm>
            <a:off x="5068119"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2" name="Google Shape;522;p92"/>
          <p:cNvSpPr txBox="1">
            <a:spLocks noGrp="1"/>
          </p:cNvSpPr>
          <p:nvPr>
            <p:ph type="body" idx="3"/>
          </p:nvPr>
        </p:nvSpPr>
        <p:spPr>
          <a:xfrm>
            <a:off x="846847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92"/>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4" name="Google Shape;524;p92"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525" name="Google Shape;525;p92"/>
          <p:cNvGrpSpPr/>
          <p:nvPr/>
        </p:nvGrpSpPr>
        <p:grpSpPr>
          <a:xfrm>
            <a:off x="4480947" y="6257070"/>
            <a:ext cx="3144242" cy="374574"/>
            <a:chOff x="301128" y="6151084"/>
            <a:chExt cx="3144242" cy="374574"/>
          </a:xfrm>
        </p:grpSpPr>
        <p:pic>
          <p:nvPicPr>
            <p:cNvPr id="526" name="Google Shape;526;p9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27" name="Google Shape;527;p9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28" name="Google Shape;528;p92"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529"/>
        <p:cNvGrpSpPr/>
        <p:nvPr/>
      </p:nvGrpSpPr>
      <p:grpSpPr>
        <a:xfrm>
          <a:off x="0" y="0"/>
          <a:ext cx="0" cy="0"/>
          <a:chOff x="0" y="0"/>
          <a:chExt cx="0" cy="0"/>
        </a:xfrm>
      </p:grpSpPr>
      <p:sp>
        <p:nvSpPr>
          <p:cNvPr id="530" name="Google Shape;530;p93"/>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1" name="Google Shape;531;p93"/>
          <p:cNvSpPr/>
          <p:nvPr/>
        </p:nvSpPr>
        <p:spPr>
          <a:xfrm>
            <a:off x="3227188"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2" name="Google Shape;532;p93"/>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3" name="Google Shape;533;p93"/>
          <p:cNvSpPr/>
          <p:nvPr/>
        </p:nvSpPr>
        <p:spPr>
          <a:xfrm>
            <a:off x="5389834"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4" name="Google Shape;534;p93"/>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5" name="Google Shape;535;p93"/>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6" name="Google Shape;536;p93"/>
          <p:cNvSpPr/>
          <p:nvPr/>
        </p:nvSpPr>
        <p:spPr>
          <a:xfrm>
            <a:off x="9675359" y="1773769"/>
            <a:ext cx="1518092" cy="2214649"/>
          </a:xfrm>
          <a:custGeom>
            <a:avLst/>
            <a:gdLst/>
            <a:ahLst/>
            <a:cxnLst/>
            <a:rect l="l" t="t" r="r" b="b"/>
            <a:pathLst>
              <a:path w="912" h="1330" extrusionOk="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7" name="Google Shape;537;p93"/>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8" name="Google Shape;538;p93"/>
          <p:cNvSpPr/>
          <p:nvPr/>
        </p:nvSpPr>
        <p:spPr>
          <a:xfrm>
            <a:off x="7558165"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9" name="Google Shape;539;p93"/>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0" name="Google Shape;540;p93"/>
          <p:cNvSpPr txBox="1">
            <a:spLocks noGrp="1"/>
          </p:cNvSpPr>
          <p:nvPr>
            <p:ph type="body" idx="2"/>
          </p:nvPr>
        </p:nvSpPr>
        <p:spPr>
          <a:xfrm>
            <a:off x="291498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1" name="Google Shape;541;p93"/>
          <p:cNvSpPr txBox="1">
            <a:spLocks noGrp="1"/>
          </p:cNvSpPr>
          <p:nvPr>
            <p:ph type="body" idx="3"/>
          </p:nvPr>
        </p:nvSpPr>
        <p:spPr>
          <a:xfrm>
            <a:off x="507873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2" name="Google Shape;542;p93"/>
          <p:cNvSpPr txBox="1">
            <a:spLocks noGrp="1"/>
          </p:cNvSpPr>
          <p:nvPr>
            <p:ph type="body" idx="4"/>
          </p:nvPr>
        </p:nvSpPr>
        <p:spPr>
          <a:xfrm>
            <a:off x="724474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3" name="Google Shape;543;p93"/>
          <p:cNvSpPr txBox="1">
            <a:spLocks noGrp="1"/>
          </p:cNvSpPr>
          <p:nvPr>
            <p:ph type="body" idx="5"/>
          </p:nvPr>
        </p:nvSpPr>
        <p:spPr>
          <a:xfrm>
            <a:off x="939932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4" name="Google Shape;544;p93"/>
          <p:cNvSpPr/>
          <p:nvPr/>
        </p:nvSpPr>
        <p:spPr>
          <a:xfrm>
            <a:off x="9714586"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45" name="Google Shape;545;p93"/>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6" name="Google Shape;546;p93"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547" name="Google Shape;547;p93"/>
          <p:cNvGrpSpPr/>
          <p:nvPr/>
        </p:nvGrpSpPr>
        <p:grpSpPr>
          <a:xfrm>
            <a:off x="4480947" y="6257070"/>
            <a:ext cx="3144242" cy="374574"/>
            <a:chOff x="301128" y="6151084"/>
            <a:chExt cx="3144242" cy="374574"/>
          </a:xfrm>
        </p:grpSpPr>
        <p:pic>
          <p:nvPicPr>
            <p:cNvPr id="548" name="Google Shape;548;p9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49" name="Google Shape;549;p9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50" name="Google Shape;550;p93"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551"/>
        <p:cNvGrpSpPr/>
        <p:nvPr/>
      </p:nvGrpSpPr>
      <p:grpSpPr>
        <a:xfrm>
          <a:off x="0" y="0"/>
          <a:ext cx="0" cy="0"/>
          <a:chOff x="0" y="0"/>
          <a:chExt cx="0" cy="0"/>
        </a:xfrm>
      </p:grpSpPr>
      <p:sp>
        <p:nvSpPr>
          <p:cNvPr id="552" name="Google Shape;552;p94"/>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94"/>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94"/>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94"/>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94"/>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94"/>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8" name="Google Shape;558;p94"/>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9" name="Google Shape;559;p94"/>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0" name="Google Shape;560;p94"/>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1" name="Google Shape;561;p94"/>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2" name="Google Shape;562;p94"/>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3" name="Google Shape;563;p94"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564" name="Google Shape;564;p94"/>
          <p:cNvGrpSpPr/>
          <p:nvPr/>
        </p:nvGrpSpPr>
        <p:grpSpPr>
          <a:xfrm>
            <a:off x="4480947" y="6257070"/>
            <a:ext cx="3144242" cy="374574"/>
            <a:chOff x="301128" y="6151084"/>
            <a:chExt cx="3144242" cy="374574"/>
          </a:xfrm>
        </p:grpSpPr>
        <p:pic>
          <p:nvPicPr>
            <p:cNvPr id="565" name="Google Shape;565;p9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66" name="Google Shape;566;p9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67" name="Google Shape;567;p94"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568"/>
        <p:cNvGrpSpPr/>
        <p:nvPr/>
      </p:nvGrpSpPr>
      <p:grpSpPr>
        <a:xfrm>
          <a:off x="0" y="0"/>
          <a:ext cx="0" cy="0"/>
          <a:chOff x="0" y="0"/>
          <a:chExt cx="0" cy="0"/>
        </a:xfrm>
      </p:grpSpPr>
      <p:grpSp>
        <p:nvGrpSpPr>
          <p:cNvPr id="569" name="Google Shape;569;p95"/>
          <p:cNvGrpSpPr/>
          <p:nvPr/>
        </p:nvGrpSpPr>
        <p:grpSpPr>
          <a:xfrm>
            <a:off x="1154562" y="1887157"/>
            <a:ext cx="9882876" cy="2798187"/>
            <a:chOff x="1875859" y="4907106"/>
            <a:chExt cx="20625932" cy="5839921"/>
          </a:xfrm>
        </p:grpSpPr>
        <p:sp>
          <p:nvSpPr>
            <p:cNvPr id="570" name="Google Shape;570;p95"/>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1" name="Google Shape;571;p95"/>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2" name="Google Shape;572;p95"/>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3" name="Google Shape;573;p95"/>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4" name="Google Shape;574;p95"/>
            <p:cNvSpPr/>
            <p:nvPr/>
          </p:nvSpPr>
          <p:spPr>
            <a:xfrm>
              <a:off x="1875859" y="4907106"/>
              <a:ext cx="4464459" cy="4631501"/>
            </a:xfrm>
            <a:prstGeom prst="blockArc">
              <a:avLst>
                <a:gd name="adj1" fmla="val 10800000"/>
                <a:gd name="adj2" fmla="val 0"/>
                <a:gd name="adj3" fmla="val 969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5" name="Google Shape;575;p95"/>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6" name="Google Shape;576;p95"/>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7" name="Google Shape;577;p95"/>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8" name="Google Shape;578;p95"/>
            <p:cNvSpPr/>
            <p:nvPr/>
          </p:nvSpPr>
          <p:spPr>
            <a:xfrm>
              <a:off x="9956596" y="4907108"/>
              <a:ext cx="4464459" cy="4631501"/>
            </a:xfrm>
            <a:prstGeom prst="blockArc">
              <a:avLst>
                <a:gd name="adj1" fmla="val 10800000"/>
                <a:gd name="adj2" fmla="val 0"/>
                <a:gd name="adj3" fmla="val 9694"/>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9" name="Google Shape;579;p95"/>
            <p:cNvSpPr/>
            <p:nvPr/>
          </p:nvSpPr>
          <p:spPr>
            <a:xfrm>
              <a:off x="18037332" y="4907110"/>
              <a:ext cx="4464459" cy="4631501"/>
            </a:xfrm>
            <a:prstGeom prst="blockArc">
              <a:avLst>
                <a:gd name="adj1" fmla="val 10800000"/>
                <a:gd name="adj2" fmla="val 0"/>
                <a:gd name="adj3" fmla="val 969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80" name="Google Shape;580;p95"/>
            <p:cNvSpPr txBox="1"/>
            <p:nvPr/>
          </p:nvSpPr>
          <p:spPr>
            <a:xfrm>
              <a:off x="3248482" y="10100696"/>
              <a:ext cx="19271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Mission</a:t>
              </a:r>
              <a:endParaRPr/>
            </a:p>
          </p:txBody>
        </p:sp>
        <p:sp>
          <p:nvSpPr>
            <p:cNvPr id="581" name="Google Shape;581;p95"/>
            <p:cNvSpPr txBox="1"/>
            <p:nvPr/>
          </p:nvSpPr>
          <p:spPr>
            <a:xfrm>
              <a:off x="7357215" y="10100696"/>
              <a:ext cx="15824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Vision</a:t>
              </a:r>
              <a:endParaRPr/>
            </a:p>
          </p:txBody>
        </p:sp>
        <p:sp>
          <p:nvSpPr>
            <p:cNvPr id="582" name="Google Shape;582;p95"/>
            <p:cNvSpPr txBox="1"/>
            <p:nvPr/>
          </p:nvSpPr>
          <p:spPr>
            <a:xfrm>
              <a:off x="11461705" y="10100696"/>
              <a:ext cx="14542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Goals</a:t>
              </a:r>
              <a:endParaRPr/>
            </a:p>
          </p:txBody>
        </p:sp>
        <p:sp>
          <p:nvSpPr>
            <p:cNvPr id="583" name="Google Shape;583;p95"/>
            <p:cNvSpPr txBox="1"/>
            <p:nvPr/>
          </p:nvSpPr>
          <p:spPr>
            <a:xfrm>
              <a:off x="15369825" y="10100696"/>
              <a:ext cx="17187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Values</a:t>
              </a:r>
              <a:endParaRPr/>
            </a:p>
          </p:txBody>
        </p:sp>
        <p:sp>
          <p:nvSpPr>
            <p:cNvPr id="584" name="Google Shape;584;p95"/>
            <p:cNvSpPr txBox="1"/>
            <p:nvPr/>
          </p:nvSpPr>
          <p:spPr>
            <a:xfrm>
              <a:off x="19196192" y="10100696"/>
              <a:ext cx="214674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Strategy</a:t>
              </a:r>
              <a:endParaRPr/>
            </a:p>
          </p:txBody>
        </p:sp>
      </p:grpSp>
      <p:sp>
        <p:nvSpPr>
          <p:cNvPr id="585" name="Google Shape;585;p95"/>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6" name="Google Shape;586;p95"/>
          <p:cNvSpPr txBox="1">
            <a:spLocks noGrp="1"/>
          </p:cNvSpPr>
          <p:nvPr>
            <p:ph type="body" idx="2"/>
          </p:nvPr>
        </p:nvSpPr>
        <p:spPr>
          <a:xfrm>
            <a:off x="1333175"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7" name="Google Shape;587;p95"/>
          <p:cNvSpPr txBox="1">
            <a:spLocks noGrp="1"/>
          </p:cNvSpPr>
          <p:nvPr>
            <p:ph type="body" idx="3"/>
          </p:nvPr>
        </p:nvSpPr>
        <p:spPr>
          <a:xfrm>
            <a:off x="7165569"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8" name="Google Shape;588;p95"/>
          <p:cNvSpPr txBox="1">
            <a:spLocks noGrp="1"/>
          </p:cNvSpPr>
          <p:nvPr>
            <p:ph type="body" idx="4"/>
          </p:nvPr>
        </p:nvSpPr>
        <p:spPr>
          <a:xfrm>
            <a:off x="5229634"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9" name="Google Shape;589;p95"/>
          <p:cNvSpPr txBox="1">
            <a:spLocks noGrp="1"/>
          </p:cNvSpPr>
          <p:nvPr>
            <p:ph type="body" idx="5"/>
          </p:nvPr>
        </p:nvSpPr>
        <p:spPr>
          <a:xfrm>
            <a:off x="9101503"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0" name="Google Shape;590;p95"/>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1" name="Google Shape;591;p95"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592" name="Google Shape;592;p95"/>
          <p:cNvGrpSpPr/>
          <p:nvPr/>
        </p:nvGrpSpPr>
        <p:grpSpPr>
          <a:xfrm>
            <a:off x="4480947" y="6257070"/>
            <a:ext cx="3144242" cy="374574"/>
            <a:chOff x="301128" y="6151084"/>
            <a:chExt cx="3144242" cy="374574"/>
          </a:xfrm>
        </p:grpSpPr>
        <p:pic>
          <p:nvPicPr>
            <p:cNvPr id="593" name="Google Shape;593;p9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94" name="Google Shape;594;p9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95" name="Google Shape;595;p95"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596"/>
        <p:cNvGrpSpPr/>
        <p:nvPr/>
      </p:nvGrpSpPr>
      <p:grpSpPr>
        <a:xfrm>
          <a:off x="0" y="0"/>
          <a:ext cx="0" cy="0"/>
          <a:chOff x="0" y="0"/>
          <a:chExt cx="0" cy="0"/>
        </a:xfrm>
      </p:grpSpPr>
      <p:grpSp>
        <p:nvGrpSpPr>
          <p:cNvPr id="597" name="Google Shape;597;p96"/>
          <p:cNvGrpSpPr/>
          <p:nvPr/>
        </p:nvGrpSpPr>
        <p:grpSpPr>
          <a:xfrm>
            <a:off x="958611" y="1840131"/>
            <a:ext cx="10383759" cy="2382415"/>
            <a:chOff x="2122935" y="4949396"/>
            <a:chExt cx="20123405" cy="5001613"/>
          </a:xfrm>
        </p:grpSpPr>
        <p:sp>
          <p:nvSpPr>
            <p:cNvPr id="598" name="Google Shape;598;p96"/>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9" name="Google Shape;599;p96"/>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00" name="Google Shape;600;p96"/>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01" name="Google Shape;601;p96"/>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02" name="Google Shape;602;p96"/>
            <p:cNvSpPr txBox="1"/>
            <p:nvPr/>
          </p:nvSpPr>
          <p:spPr>
            <a:xfrm>
              <a:off x="12638765"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Title Three</a:t>
              </a:r>
              <a:endParaRPr/>
            </a:p>
          </p:txBody>
        </p:sp>
        <p:sp>
          <p:nvSpPr>
            <p:cNvPr id="603" name="Google Shape;603;p96"/>
            <p:cNvSpPr txBox="1"/>
            <p:nvPr/>
          </p:nvSpPr>
          <p:spPr>
            <a:xfrm>
              <a:off x="18030317"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Title Four</a:t>
              </a:r>
              <a:endParaRPr/>
            </a:p>
          </p:txBody>
        </p:sp>
      </p:grpSp>
      <p:sp>
        <p:nvSpPr>
          <p:cNvPr id="604" name="Google Shape;604;p96"/>
          <p:cNvSpPr txBox="1">
            <a:spLocks noGrp="1"/>
          </p:cNvSpPr>
          <p:nvPr>
            <p:ph type="body" idx="1"/>
          </p:nvPr>
        </p:nvSpPr>
        <p:spPr>
          <a:xfrm>
            <a:off x="893815" y="426599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5" name="Google Shape;605;p96"/>
          <p:cNvSpPr txBox="1">
            <a:spLocks noGrp="1"/>
          </p:cNvSpPr>
          <p:nvPr>
            <p:ph type="body" idx="2"/>
          </p:nvPr>
        </p:nvSpPr>
        <p:spPr>
          <a:xfrm>
            <a:off x="3660245" y="4251141"/>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6" name="Google Shape;606;p96"/>
          <p:cNvSpPr txBox="1">
            <a:spLocks noGrp="1"/>
          </p:cNvSpPr>
          <p:nvPr>
            <p:ph type="body" idx="3"/>
          </p:nvPr>
        </p:nvSpPr>
        <p:spPr>
          <a:xfrm>
            <a:off x="6427562" y="4217367"/>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7" name="Google Shape;607;p96"/>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8" name="Google Shape;608;p96"/>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9" name="Google Shape;609;p96"/>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0" name="Google Shape;610;p96"/>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1" name="Google Shape;611;p96"/>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3600"/>
              <a:buNone/>
              <a:defRPr sz="36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2" name="Google Shape;612;p96"/>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3" name="Google Shape;613;p96"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614" name="Google Shape;614;p96"/>
          <p:cNvGrpSpPr/>
          <p:nvPr/>
        </p:nvGrpSpPr>
        <p:grpSpPr>
          <a:xfrm>
            <a:off x="4480947" y="6257070"/>
            <a:ext cx="3144242" cy="374574"/>
            <a:chOff x="301128" y="6151084"/>
            <a:chExt cx="3144242" cy="374574"/>
          </a:xfrm>
        </p:grpSpPr>
        <p:pic>
          <p:nvPicPr>
            <p:cNvPr id="615" name="Google Shape;615;p9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16" name="Google Shape;616;p9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17" name="Google Shape;617;p96"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618"/>
        <p:cNvGrpSpPr/>
        <p:nvPr/>
      </p:nvGrpSpPr>
      <p:grpSpPr>
        <a:xfrm>
          <a:off x="0" y="0"/>
          <a:ext cx="0" cy="0"/>
          <a:chOff x="0" y="0"/>
          <a:chExt cx="0" cy="0"/>
        </a:xfrm>
      </p:grpSpPr>
      <p:grpSp>
        <p:nvGrpSpPr>
          <p:cNvPr id="619" name="Google Shape;619;p97"/>
          <p:cNvGrpSpPr/>
          <p:nvPr/>
        </p:nvGrpSpPr>
        <p:grpSpPr>
          <a:xfrm>
            <a:off x="2282521" y="1805252"/>
            <a:ext cx="7491958" cy="1805615"/>
            <a:chOff x="7490990" y="4949396"/>
            <a:chExt cx="14519185" cy="3790686"/>
          </a:xfrm>
        </p:grpSpPr>
        <p:sp>
          <p:nvSpPr>
            <p:cNvPr id="620" name="Google Shape;620;p97"/>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21" name="Google Shape;621;p97"/>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22" name="Google Shape;622;p97"/>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623" name="Google Shape;623;p97"/>
          <p:cNvSpPr txBox="1">
            <a:spLocks noGrp="1"/>
          </p:cNvSpPr>
          <p:nvPr>
            <p:ph type="body" idx="1"/>
          </p:nvPr>
        </p:nvSpPr>
        <p:spPr>
          <a:xfrm>
            <a:off x="2214217"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4" name="Google Shape;624;p97"/>
          <p:cNvSpPr txBox="1">
            <a:spLocks noGrp="1"/>
          </p:cNvSpPr>
          <p:nvPr>
            <p:ph type="body" idx="2"/>
          </p:nvPr>
        </p:nvSpPr>
        <p:spPr>
          <a:xfrm>
            <a:off x="498153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5" name="Google Shape;625;p97"/>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6" name="Google Shape;626;p97"/>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7" name="Google Shape;627;p97"/>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8" name="Google Shape;628;p97"/>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9" name="Google Shape;629;p97"/>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0" name="Google Shape;630;p97"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631" name="Google Shape;631;p97"/>
          <p:cNvGrpSpPr/>
          <p:nvPr/>
        </p:nvGrpSpPr>
        <p:grpSpPr>
          <a:xfrm>
            <a:off x="4480947" y="6257070"/>
            <a:ext cx="3144242" cy="374574"/>
            <a:chOff x="301128" y="6151084"/>
            <a:chExt cx="3144242" cy="374574"/>
          </a:xfrm>
        </p:grpSpPr>
        <p:pic>
          <p:nvPicPr>
            <p:cNvPr id="632" name="Google Shape;632;p9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33" name="Google Shape;633;p9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34" name="Google Shape;634;p97"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635"/>
        <p:cNvGrpSpPr/>
        <p:nvPr/>
      </p:nvGrpSpPr>
      <p:grpSpPr>
        <a:xfrm>
          <a:off x="0" y="0"/>
          <a:ext cx="0" cy="0"/>
          <a:chOff x="0" y="0"/>
          <a:chExt cx="0" cy="0"/>
        </a:xfrm>
      </p:grpSpPr>
      <p:grpSp>
        <p:nvGrpSpPr>
          <p:cNvPr id="636" name="Google Shape;636;p98"/>
          <p:cNvGrpSpPr/>
          <p:nvPr/>
        </p:nvGrpSpPr>
        <p:grpSpPr>
          <a:xfrm flipH="1">
            <a:off x="8729578" y="863758"/>
            <a:ext cx="3462422" cy="4621568"/>
            <a:chOff x="1333421" y="1575267"/>
            <a:chExt cx="7926559" cy="10580207"/>
          </a:xfrm>
        </p:grpSpPr>
        <p:sp>
          <p:nvSpPr>
            <p:cNvPr id="637" name="Google Shape;637;p98"/>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98"/>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98"/>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98"/>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98"/>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42" name="Google Shape;642;p98"/>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3" name="Google Shape;643;p98"/>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44" name="Google Shape;644;p98"/>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45" name="Google Shape;645;p98"/>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46" name="Google Shape;646;p98"/>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47" name="Google Shape;647;p98"/>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8" name="Google Shape;648;p98"/>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9" name="Google Shape;649;p98"/>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50" name="Google Shape;650;p98"/>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651" name="Google Shape;651;p98"/>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52" name="Google Shape;652;p98"/>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653" name="Google Shape;653;p98"/>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4" name="Google Shape;654;p98"/>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5" name="Google Shape;655;p98"/>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6" name="Google Shape;656;p98"/>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7" name="Google Shape;657;p98"/>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8" name="Google Shape;658;p98"/>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9" name="Google Shape;659;p98"/>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0" name="Google Shape;660;p98"/>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1" name="Google Shape;661;p98"/>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2" name="Google Shape;662;p98"/>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63" name="Google Shape;663;p98"/>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4" name="Google Shape;664;p98"/>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5" name="Google Shape;665;p98"/>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6" name="Google Shape;666;p98"/>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7" name="Google Shape;667;p98"/>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8" name="Google Shape;668;p98"/>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9" name="Google Shape;669;p98"/>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0" name="Google Shape;670;p98"/>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1" name="Google Shape;671;p98"/>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2" name="Google Shape;672;p98"/>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673" name="Google Shape;673;p98"/>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4" name="Google Shape;674;p98"/>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5" name="Google Shape;675;p98"/>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6" name="Google Shape;676;p98"/>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7" name="Google Shape;677;p98"/>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8" name="Google Shape;678;p98"/>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9" name="Google Shape;679;p98"/>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80" name="Google Shape;680;p98"/>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81" name="Google Shape;681;p98"/>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82" name="Google Shape;682;p98"/>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83" name="Google Shape;683;p98"/>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84" name="Google Shape;684;p98"/>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85" name="Google Shape;685;p98"/>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6" name="Google Shape;686;p98"/>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7" name="Google Shape;687;p98"/>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8" name="Google Shape;688;p98"/>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9" name="Google Shape;689;p98"/>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90" name="Google Shape;690;p98"/>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91" name="Google Shape;691;p98"/>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692" name="Google Shape;692;p98"/>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93" name="Google Shape;693;p98"/>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694" name="Google Shape;694;p98"/>
          <p:cNvSpPr txBox="1">
            <a:spLocks noGrp="1"/>
          </p:cNvSpPr>
          <p:nvPr>
            <p:ph type="body" idx="1"/>
          </p:nvPr>
        </p:nvSpPr>
        <p:spPr>
          <a:xfrm>
            <a:off x="734715" y="1476869"/>
            <a:ext cx="4312551"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5" name="Google Shape;695;p98"/>
          <p:cNvSpPr/>
          <p:nvPr/>
        </p:nvSpPr>
        <p:spPr>
          <a:xfrm>
            <a:off x="818862" y="1340326"/>
            <a:ext cx="792000" cy="21410"/>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96" name="Google Shape;696;p98"/>
          <p:cNvSpPr txBox="1">
            <a:spLocks noGrp="1"/>
          </p:cNvSpPr>
          <p:nvPr>
            <p:ph type="body" idx="2"/>
          </p:nvPr>
        </p:nvSpPr>
        <p:spPr>
          <a:xfrm>
            <a:off x="734715" y="642972"/>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7" name="Google Shape;697;p98"/>
          <p:cNvSpPr txBox="1">
            <a:spLocks noGrp="1"/>
          </p:cNvSpPr>
          <p:nvPr>
            <p:ph type="body" idx="3"/>
          </p:nvPr>
        </p:nvSpPr>
        <p:spPr>
          <a:xfrm>
            <a:off x="5383587" y="2953714"/>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8" name="Google Shape;698;p98"/>
          <p:cNvSpPr txBox="1">
            <a:spLocks noGrp="1"/>
          </p:cNvSpPr>
          <p:nvPr>
            <p:ph type="body" idx="4"/>
          </p:nvPr>
        </p:nvSpPr>
        <p:spPr>
          <a:xfrm>
            <a:off x="6505378" y="70699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9" name="Google Shape;699;p98"/>
          <p:cNvSpPr txBox="1">
            <a:spLocks noGrp="1"/>
          </p:cNvSpPr>
          <p:nvPr>
            <p:ph type="body" idx="5"/>
          </p:nvPr>
        </p:nvSpPr>
        <p:spPr>
          <a:xfrm>
            <a:off x="6667059" y="525270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0" name="Google Shape;700;p98"/>
          <p:cNvSpPr txBox="1">
            <a:spLocks noGrp="1"/>
          </p:cNvSpPr>
          <p:nvPr>
            <p:ph type="body" idx="6"/>
          </p:nvPr>
        </p:nvSpPr>
        <p:spPr>
          <a:xfrm>
            <a:off x="5731325" y="419881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1" name="Google Shape;701;p98"/>
          <p:cNvSpPr txBox="1">
            <a:spLocks noGrp="1"/>
          </p:cNvSpPr>
          <p:nvPr>
            <p:ph type="body" idx="7"/>
          </p:nvPr>
        </p:nvSpPr>
        <p:spPr>
          <a:xfrm>
            <a:off x="5779230" y="171132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2" name="Google Shape;702;p98"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703" name="Google Shape;703;p98"/>
          <p:cNvGrpSpPr/>
          <p:nvPr/>
        </p:nvGrpSpPr>
        <p:grpSpPr>
          <a:xfrm>
            <a:off x="389965" y="6092742"/>
            <a:ext cx="3144242" cy="374574"/>
            <a:chOff x="301128" y="6151084"/>
            <a:chExt cx="3144242" cy="374574"/>
          </a:xfrm>
        </p:grpSpPr>
        <p:pic>
          <p:nvPicPr>
            <p:cNvPr id="704" name="Google Shape;704;p9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05" name="Google Shape;705;p9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06" name="Google Shape;706;p98"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51"/>
        <p:cNvGrpSpPr/>
        <p:nvPr/>
      </p:nvGrpSpPr>
      <p:grpSpPr>
        <a:xfrm>
          <a:off x="0" y="0"/>
          <a:ext cx="0" cy="0"/>
          <a:chOff x="0" y="0"/>
          <a:chExt cx="0" cy="0"/>
        </a:xfrm>
      </p:grpSpPr>
      <p:sp>
        <p:nvSpPr>
          <p:cNvPr id="52" name="Google Shape;52;p54"/>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4"/>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4" name="Google Shape;54;p54"/>
          <p:cNvGrpSpPr/>
          <p:nvPr/>
        </p:nvGrpSpPr>
        <p:grpSpPr>
          <a:xfrm>
            <a:off x="389965" y="6092742"/>
            <a:ext cx="3144242" cy="374574"/>
            <a:chOff x="301128" y="6151084"/>
            <a:chExt cx="3144242" cy="374574"/>
          </a:xfrm>
        </p:grpSpPr>
        <p:pic>
          <p:nvPicPr>
            <p:cNvPr id="55" name="Google Shape;55;p54"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6" name="Google Shape;56;p5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7" name="Google Shape;57;p5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58" name="Google Shape;58;p54" descr="Background patter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a:noFill/>
          <a:ln>
            <a:noFill/>
          </a:ln>
        </p:spPr>
      </p:pic>
      <p:sp>
        <p:nvSpPr>
          <p:cNvPr id="59" name="Google Shape;59;p54"/>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707"/>
        <p:cNvGrpSpPr/>
        <p:nvPr/>
      </p:nvGrpSpPr>
      <p:grpSpPr>
        <a:xfrm>
          <a:off x="0" y="0"/>
          <a:ext cx="0" cy="0"/>
          <a:chOff x="0" y="0"/>
          <a:chExt cx="0" cy="0"/>
        </a:xfrm>
      </p:grpSpPr>
      <p:sp>
        <p:nvSpPr>
          <p:cNvPr id="708" name="Google Shape;708;p9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9" name="Google Shape;709;p99"/>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99"/>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99"/>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2" name="Google Shape;712;p99"/>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3" name="Google Shape;713;p99"/>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99"/>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5" name="Google Shape;715;p99"/>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6" name="Google Shape;716;p99"/>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99"/>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99"/>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99"/>
          <p:cNvSpPr txBox="1">
            <a:spLocks noGrp="1"/>
          </p:cNvSpPr>
          <p:nvPr>
            <p:ph type="body" idx="2"/>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0" name="Google Shape;720;p99"/>
          <p:cNvSpPr txBox="1">
            <a:spLocks noGrp="1"/>
          </p:cNvSpPr>
          <p:nvPr>
            <p:ph type="body" idx="3"/>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1" name="Google Shape;721;p99"/>
          <p:cNvSpPr txBox="1">
            <a:spLocks noGrp="1"/>
          </p:cNvSpPr>
          <p:nvPr>
            <p:ph type="body" idx="4"/>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2" name="Google Shape;722;p99"/>
          <p:cNvSpPr txBox="1">
            <a:spLocks noGrp="1"/>
          </p:cNvSpPr>
          <p:nvPr>
            <p:ph type="body" idx="5"/>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3" name="Google Shape;723;p99"/>
          <p:cNvSpPr txBox="1">
            <a:spLocks noGrp="1"/>
          </p:cNvSpPr>
          <p:nvPr>
            <p:ph type="body" idx="6"/>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4" name="Google Shape;724;p99"/>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5" name="Google Shape;725;p99"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726" name="Google Shape;726;p99"/>
          <p:cNvGrpSpPr/>
          <p:nvPr/>
        </p:nvGrpSpPr>
        <p:grpSpPr>
          <a:xfrm>
            <a:off x="389965" y="6092742"/>
            <a:ext cx="3144242" cy="374574"/>
            <a:chOff x="301128" y="6151084"/>
            <a:chExt cx="3144242" cy="374574"/>
          </a:xfrm>
        </p:grpSpPr>
        <p:pic>
          <p:nvPicPr>
            <p:cNvPr id="727" name="Google Shape;727;p9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28" name="Google Shape;728;p9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29" name="Google Shape;729;p99"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730" name="Google Shape;730;p99"/>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1" name="Google Shape;731;p99"/>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2" name="Google Shape;732;p99"/>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3" name="Google Shape;733;p99"/>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734"/>
        <p:cNvGrpSpPr/>
        <p:nvPr/>
      </p:nvGrpSpPr>
      <p:grpSpPr>
        <a:xfrm>
          <a:off x="0" y="0"/>
          <a:ext cx="0" cy="0"/>
          <a:chOff x="0" y="0"/>
          <a:chExt cx="0" cy="0"/>
        </a:xfrm>
      </p:grpSpPr>
      <p:sp>
        <p:nvSpPr>
          <p:cNvPr id="735" name="Google Shape;735;p100"/>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6" name="Google Shape;736;p100"/>
          <p:cNvSpPr/>
          <p:nvPr/>
        </p:nvSpPr>
        <p:spPr>
          <a:xfrm>
            <a:off x="2089889" y="2141094"/>
            <a:ext cx="2664102" cy="266410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100"/>
          <p:cNvSpPr/>
          <p:nvPr/>
        </p:nvSpPr>
        <p:spPr>
          <a:xfrm>
            <a:off x="4385115" y="2141094"/>
            <a:ext cx="2664102" cy="266410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100"/>
          <p:cNvSpPr/>
          <p:nvPr/>
        </p:nvSpPr>
        <p:spPr>
          <a:xfrm>
            <a:off x="6680341" y="2141094"/>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100"/>
          <p:cNvSpPr/>
          <p:nvPr/>
        </p:nvSpPr>
        <p:spPr>
          <a:xfrm>
            <a:off x="8975567" y="2141094"/>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0" name="Google Shape;740;p100"/>
          <p:cNvSpPr/>
          <p:nvPr/>
        </p:nvSpPr>
        <p:spPr>
          <a:xfrm>
            <a:off x="2458765" y="1698686"/>
            <a:ext cx="1268168" cy="126816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1" name="Google Shape;741;p100"/>
          <p:cNvSpPr/>
          <p:nvPr/>
        </p:nvSpPr>
        <p:spPr>
          <a:xfrm>
            <a:off x="4753991" y="1698686"/>
            <a:ext cx="1268168" cy="1268168"/>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2" name="Google Shape;742;p100"/>
          <p:cNvSpPr/>
          <p:nvPr/>
        </p:nvSpPr>
        <p:spPr>
          <a:xfrm>
            <a:off x="7049217" y="1698686"/>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3" name="Google Shape;743;p100"/>
          <p:cNvSpPr/>
          <p:nvPr/>
        </p:nvSpPr>
        <p:spPr>
          <a:xfrm>
            <a:off x="9344443" y="1698686"/>
            <a:ext cx="1268168" cy="1268168"/>
          </a:xfrm>
          <a:prstGeom prst="ellipse">
            <a:avLst/>
          </a:prstGeom>
          <a:solidFill>
            <a:srgbClr val="916395">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4" name="Google Shape;744;p100"/>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5" name="Google Shape;745;p100"/>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6" name="Google Shape;746;p100"/>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7" name="Google Shape;747;p100"/>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8" name="Google Shape;748;p100"/>
          <p:cNvSpPr/>
          <p:nvPr/>
        </p:nvSpPr>
        <p:spPr>
          <a:xfrm>
            <a:off x="3435379" y="4279578"/>
            <a:ext cx="879736" cy="87973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9" name="Google Shape;749;p100"/>
          <p:cNvSpPr/>
          <p:nvPr/>
        </p:nvSpPr>
        <p:spPr>
          <a:xfrm>
            <a:off x="5798873" y="4279578"/>
            <a:ext cx="879736" cy="879735"/>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0" name="Google Shape;750;p100"/>
          <p:cNvSpPr/>
          <p:nvPr/>
        </p:nvSpPr>
        <p:spPr>
          <a:xfrm>
            <a:off x="8095831" y="4279578"/>
            <a:ext cx="879736" cy="879735"/>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1" name="Google Shape;751;p100"/>
          <p:cNvSpPr/>
          <p:nvPr/>
        </p:nvSpPr>
        <p:spPr>
          <a:xfrm>
            <a:off x="10526240" y="4279578"/>
            <a:ext cx="879736" cy="879735"/>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2" name="Google Shape;752;p100"/>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4800"/>
              <a:buNone/>
              <a:defRPr sz="48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3" name="Google Shape;753;p100"/>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4800"/>
              <a:buNone/>
              <a:defRPr sz="48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4" name="Google Shape;754;p100"/>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4800"/>
              <a:buNone/>
              <a:defRPr sz="48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5" name="Google Shape;755;p100"/>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4800"/>
              <a:buNone/>
              <a:defRPr sz="48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6" name="Google Shape;756;p100"/>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7" name="Google Shape;757;p100"/>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8" name="Google Shape;758;p100"/>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9" name="Google Shape;759;p100"/>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0" name="Google Shape;760;p100"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761" name="Google Shape;761;p100"/>
          <p:cNvGrpSpPr/>
          <p:nvPr/>
        </p:nvGrpSpPr>
        <p:grpSpPr>
          <a:xfrm>
            <a:off x="389965" y="6092742"/>
            <a:ext cx="3144242" cy="374574"/>
            <a:chOff x="301128" y="6151084"/>
            <a:chExt cx="3144242" cy="374574"/>
          </a:xfrm>
        </p:grpSpPr>
        <p:pic>
          <p:nvPicPr>
            <p:cNvPr id="762" name="Google Shape;762;p10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63" name="Google Shape;763;p10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64" name="Google Shape;764;p100"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765"/>
        <p:cNvGrpSpPr/>
        <p:nvPr/>
      </p:nvGrpSpPr>
      <p:grpSpPr>
        <a:xfrm>
          <a:off x="0" y="0"/>
          <a:ext cx="0" cy="0"/>
          <a:chOff x="0" y="0"/>
          <a:chExt cx="0" cy="0"/>
        </a:xfrm>
      </p:grpSpPr>
      <p:pic>
        <p:nvPicPr>
          <p:cNvPr id="766" name="Google Shape;766;p101"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sp>
        <p:nvSpPr>
          <p:cNvPr id="767" name="Google Shape;767;p101"/>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8" name="Google Shape;768;p101"/>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9" name="Google Shape;769;p101"/>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0" name="Google Shape;770;p101"/>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1" name="Google Shape;771;p101"/>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2" name="Google Shape;772;p101"/>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3" name="Google Shape;773;p101"/>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4" name="Google Shape;774;p101"/>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5" name="Google Shape;775;p101"/>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6" name="Google Shape;776;p101"/>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7" name="Google Shape;777;p101"/>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8" name="Google Shape;778;p101"/>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9" name="Google Shape;779;p101"/>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80" name="Google Shape;780;p101"/>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81" name="Google Shape;781;p101"/>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82" name="Google Shape;782;p101"/>
          <p:cNvSpPr txBox="1"/>
          <p:nvPr/>
        </p:nvSpPr>
        <p:spPr>
          <a:xfrm>
            <a:off x="5691808"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783" name="Google Shape;783;p101"/>
          <p:cNvSpPr txBox="1"/>
          <p:nvPr/>
        </p:nvSpPr>
        <p:spPr>
          <a:xfrm>
            <a:off x="10092535"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784" name="Google Shape;784;p101"/>
          <p:cNvSpPr txBox="1"/>
          <p:nvPr/>
        </p:nvSpPr>
        <p:spPr>
          <a:xfrm>
            <a:off x="7895149" y="3013347"/>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785" name="Google Shape;785;p101"/>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6" name="Google Shape;786;p101"/>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7" name="Google Shape;787;p101"/>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8" name="Google Shape;788;p101"/>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9" name="Google Shape;789;p101"/>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790" name="Google Shape;790;p101"/>
          <p:cNvGrpSpPr/>
          <p:nvPr/>
        </p:nvGrpSpPr>
        <p:grpSpPr>
          <a:xfrm>
            <a:off x="389965" y="6092742"/>
            <a:ext cx="3144242" cy="374574"/>
            <a:chOff x="301128" y="6151084"/>
            <a:chExt cx="3144242" cy="374574"/>
          </a:xfrm>
        </p:grpSpPr>
        <p:pic>
          <p:nvPicPr>
            <p:cNvPr id="791" name="Google Shape;791;p10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92" name="Google Shape;792;p10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93" name="Google Shape;793;p101"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794"/>
        <p:cNvGrpSpPr/>
        <p:nvPr/>
      </p:nvGrpSpPr>
      <p:grpSpPr>
        <a:xfrm>
          <a:off x="0" y="0"/>
          <a:ext cx="0" cy="0"/>
          <a:chOff x="0" y="0"/>
          <a:chExt cx="0" cy="0"/>
        </a:xfrm>
      </p:grpSpPr>
      <p:pic>
        <p:nvPicPr>
          <p:cNvPr id="795" name="Google Shape;795;p102"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7971" t="10416" r="16408" b="3452"/>
          <a:stretch/>
        </p:blipFill>
        <p:spPr>
          <a:xfrm>
            <a:off x="6816681" y="0"/>
            <a:ext cx="5375319" cy="6857999"/>
          </a:xfrm>
          <a:prstGeom prst="rect">
            <a:avLst/>
          </a:prstGeom>
          <a:noFill/>
          <a:ln>
            <a:noFill/>
          </a:ln>
        </p:spPr>
      </p:pic>
      <p:sp>
        <p:nvSpPr>
          <p:cNvPr id="796" name="Google Shape;796;p102"/>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97" name="Google Shape;797;p102"/>
          <p:cNvSpPr/>
          <p:nvPr/>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798" name="Google Shape;798;p102"/>
          <p:cNvGrpSpPr/>
          <p:nvPr/>
        </p:nvGrpSpPr>
        <p:grpSpPr>
          <a:xfrm>
            <a:off x="7296026" y="4560883"/>
            <a:ext cx="233548" cy="233548"/>
            <a:chOff x="5941025" y="3634400"/>
            <a:chExt cx="467650" cy="467650"/>
          </a:xfrm>
        </p:grpSpPr>
        <p:sp>
          <p:nvSpPr>
            <p:cNvPr id="799" name="Google Shape;799;p10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0" name="Google Shape;800;p10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1" name="Google Shape;801;p10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2" name="Google Shape;802;p10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3" name="Google Shape;803;p10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4" name="Google Shape;804;p10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805" name="Google Shape;805;p102"/>
          <p:cNvGrpSpPr/>
          <p:nvPr/>
        </p:nvGrpSpPr>
        <p:grpSpPr>
          <a:xfrm>
            <a:off x="7301260" y="3950821"/>
            <a:ext cx="232323" cy="156913"/>
            <a:chOff x="564675" y="1700625"/>
            <a:chExt cx="465200" cy="314200"/>
          </a:xfrm>
        </p:grpSpPr>
        <p:sp>
          <p:nvSpPr>
            <p:cNvPr id="806" name="Google Shape;806;p102"/>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7" name="Google Shape;807;p102"/>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8" name="Google Shape;808;p102"/>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809" name="Google Shape;809;p102"/>
          <p:cNvSpPr txBox="1">
            <a:spLocks noGrp="1"/>
          </p:cNvSpPr>
          <p:nvPr>
            <p:ph type="body" idx="1"/>
          </p:nvPr>
        </p:nvSpPr>
        <p:spPr>
          <a:xfrm>
            <a:off x="7723301" y="3283370"/>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0" name="Google Shape;810;p102"/>
          <p:cNvSpPr txBox="1">
            <a:spLocks noGrp="1"/>
          </p:cNvSpPr>
          <p:nvPr>
            <p:ph type="body" idx="2"/>
          </p:nvPr>
        </p:nvSpPr>
        <p:spPr>
          <a:xfrm>
            <a:off x="7723301" y="3906329"/>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1" name="Google Shape;811;p102"/>
          <p:cNvSpPr txBox="1">
            <a:spLocks noGrp="1"/>
          </p:cNvSpPr>
          <p:nvPr>
            <p:ph type="body" idx="3"/>
          </p:nvPr>
        </p:nvSpPr>
        <p:spPr>
          <a:xfrm>
            <a:off x="7731465" y="4549892"/>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2" name="Google Shape;812;p102"/>
          <p:cNvSpPr txBox="1">
            <a:spLocks noGrp="1"/>
          </p:cNvSpPr>
          <p:nvPr>
            <p:ph type="body" idx="4"/>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3" name="Google Shape;813;p102"/>
          <p:cNvSpPr txBox="1">
            <a:spLocks noGrp="1"/>
          </p:cNvSpPr>
          <p:nvPr>
            <p:ph type="body" idx="5"/>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14" name="Google Shape;814;p102"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5586" y="473530"/>
            <a:ext cx="4899073" cy="2154566"/>
          </a:xfrm>
          <a:prstGeom prst="rect">
            <a:avLst/>
          </a:prstGeom>
          <a:noFill/>
          <a:ln>
            <a:noFill/>
          </a:ln>
        </p:spPr>
      </p:pic>
      <p:grpSp>
        <p:nvGrpSpPr>
          <p:cNvPr id="815" name="Google Shape;815;p102"/>
          <p:cNvGrpSpPr/>
          <p:nvPr/>
        </p:nvGrpSpPr>
        <p:grpSpPr>
          <a:xfrm>
            <a:off x="9456007" y="5836660"/>
            <a:ext cx="2735993" cy="679345"/>
            <a:chOff x="0" y="0"/>
            <a:chExt cx="2301694" cy="571500"/>
          </a:xfrm>
        </p:grpSpPr>
        <p:sp>
          <p:nvSpPr>
            <p:cNvPr id="816" name="Google Shape;816;p10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817" name="Google Shape;817;p102"/>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only with 1 colum - RIGHT">
  <p:cSld name="text only with 1 colum - RIGHT">
    <p:spTree>
      <p:nvGrpSpPr>
        <p:cNvPr id="1" name="Shape 818"/>
        <p:cNvGrpSpPr/>
        <p:nvPr/>
      </p:nvGrpSpPr>
      <p:grpSpPr>
        <a:xfrm>
          <a:off x="0" y="0"/>
          <a:ext cx="0" cy="0"/>
          <a:chOff x="0" y="0"/>
          <a:chExt cx="0" cy="0"/>
        </a:xfrm>
      </p:grpSpPr>
      <p:sp>
        <p:nvSpPr>
          <p:cNvPr id="819" name="Google Shape;819;p103"/>
          <p:cNvSpPr txBox="1">
            <a:spLocks noGrp="1"/>
          </p:cNvSpPr>
          <p:nvPr>
            <p:ph type="body" idx="1"/>
          </p:nvPr>
        </p:nvSpPr>
        <p:spPr>
          <a:xfrm>
            <a:off x="2716696" y="873303"/>
            <a:ext cx="8852375"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5473"/>
              </a:buClr>
              <a:buSzPts val="3600"/>
              <a:buNone/>
              <a:defRPr sz="3600">
                <a:solidFill>
                  <a:srgbClr val="24547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0" name="Google Shape;820;p103"/>
          <p:cNvSpPr txBox="1">
            <a:spLocks noGrp="1"/>
          </p:cNvSpPr>
          <p:nvPr>
            <p:ph type="body" idx="2"/>
          </p:nvPr>
        </p:nvSpPr>
        <p:spPr>
          <a:xfrm>
            <a:off x="2734103" y="1982978"/>
            <a:ext cx="8834969" cy="39751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45473"/>
              </a:buClr>
              <a:buSzPts val="2400"/>
              <a:buNone/>
              <a:defRPr sz="2400">
                <a:solidFill>
                  <a:srgbClr val="24547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21" name="Google Shape;821;p103"/>
          <p:cNvCxnSpPr/>
          <p:nvPr/>
        </p:nvCxnSpPr>
        <p:spPr>
          <a:xfrm rot="10800000">
            <a:off x="2266122" y="1767276"/>
            <a:ext cx="9676865" cy="0"/>
          </a:xfrm>
          <a:prstGeom prst="straightConnector1">
            <a:avLst/>
          </a:prstGeom>
          <a:noFill/>
          <a:ln w="19050" cap="flat" cmpd="sng">
            <a:solidFill>
              <a:srgbClr val="EC2179"/>
            </a:solidFill>
            <a:prstDash val="solid"/>
            <a:miter lim="800000"/>
            <a:headEnd type="none" w="sm" len="sm"/>
            <a:tailEnd type="none" w="sm" len="sm"/>
          </a:ln>
        </p:spPr>
      </p:cxnSp>
      <p:sp>
        <p:nvSpPr>
          <p:cNvPr id="822" name="Google Shape;822;p103"/>
          <p:cNvSpPr/>
          <p:nvPr/>
        </p:nvSpPr>
        <p:spPr>
          <a:xfrm>
            <a:off x="5699" y="-17906"/>
            <a:ext cx="12198722" cy="94941"/>
          </a:xfrm>
          <a:prstGeom prst="rect">
            <a:avLst/>
          </a:prstGeom>
          <a:solidFill>
            <a:srgbClr val="29B3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3" name="Google Shape;823;p103"/>
          <p:cNvPicPr preferRelativeResize="0"/>
          <p:nvPr/>
        </p:nvPicPr>
        <p:blipFill rotWithShape="1">
          <a:blip r:embed="rId2" cstate="screen">
            <a:alphaModFix/>
            <a:extLst>
              <a:ext uri="{28A0092B-C50C-407E-A947-70E740481C1C}">
                <a14:useLocalDpi xmlns:a14="http://schemas.microsoft.com/office/drawing/2010/main"/>
              </a:ext>
            </a:extLst>
          </a:blip>
          <a:srcRect l="25733" t="18650"/>
          <a:stretch/>
        </p:blipFill>
        <p:spPr>
          <a:xfrm>
            <a:off x="0" y="37279"/>
            <a:ext cx="1364978" cy="1286877"/>
          </a:xfrm>
          <a:prstGeom prst="rect">
            <a:avLst/>
          </a:prstGeom>
          <a:noFill/>
          <a:ln>
            <a:noFill/>
          </a:ln>
        </p:spPr>
      </p:pic>
      <p:grpSp>
        <p:nvGrpSpPr>
          <p:cNvPr id="824" name="Google Shape;824;p103"/>
          <p:cNvGrpSpPr/>
          <p:nvPr/>
        </p:nvGrpSpPr>
        <p:grpSpPr>
          <a:xfrm>
            <a:off x="3334007" y="6278877"/>
            <a:ext cx="8395542" cy="332623"/>
            <a:chOff x="7632699" y="6308250"/>
            <a:chExt cx="4040789" cy="572290"/>
          </a:xfrm>
        </p:grpSpPr>
        <p:sp>
          <p:nvSpPr>
            <p:cNvPr id="825" name="Google Shape;825;p103"/>
            <p:cNvSpPr txBox="1"/>
            <p:nvPr/>
          </p:nvSpPr>
          <p:spPr>
            <a:xfrm>
              <a:off x="7632699" y="6417885"/>
              <a:ext cx="4017615" cy="46265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45473"/>
                </a:buClr>
                <a:buSzPts val="1000"/>
                <a:buFont typeface="Calibri"/>
                <a:buNone/>
              </a:pPr>
              <a:r>
                <a:rPr lang="de-DE" sz="1000" b="0" i="0" u="none" strike="noStrike">
                  <a:solidFill>
                    <a:srgbClr val="245473"/>
                  </a:solidFill>
                  <a:latin typeface="Calibri"/>
                  <a:ea typeface="Calibri"/>
                  <a:cs typeface="Calibri"/>
                  <a:sym typeface="Calibri"/>
                </a:rPr>
                <a:t>screening for business health</a:t>
              </a:r>
              <a:endParaRPr sz="1000" i="0">
                <a:solidFill>
                  <a:srgbClr val="245473"/>
                </a:solidFill>
                <a:latin typeface="Calibri"/>
                <a:ea typeface="Calibri"/>
                <a:cs typeface="Calibri"/>
                <a:sym typeface="Calibri"/>
              </a:endParaRPr>
            </a:p>
          </p:txBody>
        </p:sp>
        <p:sp>
          <p:nvSpPr>
            <p:cNvPr id="826" name="Google Shape;826;p103"/>
            <p:cNvSpPr txBox="1"/>
            <p:nvPr/>
          </p:nvSpPr>
          <p:spPr>
            <a:xfrm>
              <a:off x="10743787" y="6308250"/>
              <a:ext cx="929701" cy="2194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Merriweather Sans"/>
                <a:buNone/>
              </a:pPr>
              <a:endParaRPr sz="1100">
                <a:solidFill>
                  <a:srgbClr val="003841"/>
                </a:solidFill>
                <a:latin typeface="Calibri"/>
                <a:ea typeface="Calibri"/>
                <a:cs typeface="Calibri"/>
                <a:sym typeface="Calibri"/>
              </a:endParaRPr>
            </a:p>
          </p:txBody>
        </p:sp>
      </p:grpSp>
      <p:pic>
        <p:nvPicPr>
          <p:cNvPr id="827" name="Google Shape;827;p103"/>
          <p:cNvPicPr preferRelativeResize="0"/>
          <p:nvPr/>
        </p:nvPicPr>
        <p:blipFill rotWithShape="1">
          <a:blip r:embed="rId3" cstate="screen">
            <a:alphaModFix/>
            <a:extLst>
              <a:ext uri="{28A0092B-C50C-407E-A947-70E740481C1C}">
                <a14:useLocalDpi xmlns:a14="http://schemas.microsoft.com/office/drawing/2010/main"/>
              </a:ext>
            </a:extLst>
          </a:blip>
          <a:srcRect b="24514"/>
          <a:stretch/>
        </p:blipFill>
        <p:spPr>
          <a:xfrm>
            <a:off x="8757635" y="6375845"/>
            <a:ext cx="1257734" cy="19164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1 Standardseite">
  <p:cSld name="4_1 Standardseite">
    <p:spTree>
      <p:nvGrpSpPr>
        <p:cNvPr id="1" name="Shape 60"/>
        <p:cNvGrpSpPr/>
        <p:nvPr/>
      </p:nvGrpSpPr>
      <p:grpSpPr>
        <a:xfrm>
          <a:off x="0" y="0"/>
          <a:ext cx="0" cy="0"/>
          <a:chOff x="0" y="0"/>
          <a:chExt cx="0" cy="0"/>
        </a:xfrm>
      </p:grpSpPr>
      <p:sp>
        <p:nvSpPr>
          <p:cNvPr id="61" name="Google Shape;61;p55"/>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3" name="Google Shape;63;p55"/>
          <p:cNvGrpSpPr/>
          <p:nvPr/>
        </p:nvGrpSpPr>
        <p:grpSpPr>
          <a:xfrm>
            <a:off x="389965" y="6092742"/>
            <a:ext cx="3144242" cy="374574"/>
            <a:chOff x="301128" y="6151084"/>
            <a:chExt cx="3144242" cy="374574"/>
          </a:xfrm>
        </p:grpSpPr>
        <p:pic>
          <p:nvPicPr>
            <p:cNvPr id="64" name="Google Shape;64;p55"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5" name="Google Shape;65;p5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6" name="Google Shape;66;p5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67" name="Google Shape;67;p55" descr="Background patter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a:noFill/>
          <a:ln>
            <a:noFill/>
          </a:ln>
        </p:spPr>
      </p:pic>
      <p:sp>
        <p:nvSpPr>
          <p:cNvPr id="68" name="Google Shape;68;p5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 Purple">
  <p:cSld name="Divider Slide - Purple">
    <p:spTree>
      <p:nvGrpSpPr>
        <p:cNvPr id="1" name="Shape 70"/>
        <p:cNvGrpSpPr/>
        <p:nvPr/>
      </p:nvGrpSpPr>
      <p:grpSpPr>
        <a:xfrm>
          <a:off x="0" y="0"/>
          <a:ext cx="0" cy="0"/>
          <a:chOff x="0" y="0"/>
          <a:chExt cx="0" cy="0"/>
        </a:xfrm>
      </p:grpSpPr>
      <p:sp>
        <p:nvSpPr>
          <p:cNvPr id="71" name="Google Shape;71;p56"/>
          <p:cNvSpPr/>
          <p:nvPr/>
        </p:nvSpPr>
        <p:spPr>
          <a:xfrm>
            <a:off x="0" y="0"/>
            <a:ext cx="12192000" cy="550272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72" name="Google Shape;72;p56"/>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3" name="Google Shape;73;p56"/>
          <p:cNvGrpSpPr/>
          <p:nvPr/>
        </p:nvGrpSpPr>
        <p:grpSpPr>
          <a:xfrm>
            <a:off x="8448790" y="6057987"/>
            <a:ext cx="3144242" cy="374574"/>
            <a:chOff x="301128" y="6151084"/>
            <a:chExt cx="3144242" cy="374574"/>
          </a:xfrm>
        </p:grpSpPr>
        <p:pic>
          <p:nvPicPr>
            <p:cNvPr id="74" name="Google Shape;74;p56"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5" name="Google Shape;75;p5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6" name="Google Shape;76;p5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77" name="Google Shape;77;p56"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78"/>
        <p:cNvGrpSpPr/>
        <p:nvPr/>
      </p:nvGrpSpPr>
      <p:grpSpPr>
        <a:xfrm>
          <a:off x="0" y="0"/>
          <a:ext cx="0" cy="0"/>
          <a:chOff x="0" y="0"/>
          <a:chExt cx="0" cy="0"/>
        </a:xfrm>
      </p:grpSpPr>
      <p:sp>
        <p:nvSpPr>
          <p:cNvPr id="79" name="Google Shape;79;p57"/>
          <p:cNvSpPr/>
          <p:nvPr/>
        </p:nvSpPr>
        <p:spPr>
          <a:xfrm>
            <a:off x="0" y="0"/>
            <a:ext cx="12192000" cy="5502729"/>
          </a:xfrm>
          <a:prstGeom prst="rect">
            <a:avLst/>
          </a:prstGeom>
          <a:solidFill>
            <a:srgbClr val="F27954"/>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80" name="Google Shape;80;p57"/>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1" name="Google Shape;81;p57"/>
          <p:cNvGrpSpPr/>
          <p:nvPr/>
        </p:nvGrpSpPr>
        <p:grpSpPr>
          <a:xfrm>
            <a:off x="8448790" y="6057987"/>
            <a:ext cx="3144242" cy="374574"/>
            <a:chOff x="301128" y="6151084"/>
            <a:chExt cx="3144242" cy="374574"/>
          </a:xfrm>
        </p:grpSpPr>
        <p:pic>
          <p:nvPicPr>
            <p:cNvPr id="82" name="Google Shape;82;p57"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83" name="Google Shape;83;p5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84" name="Google Shape;84;p5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85" name="Google Shape;85;p57"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with Photo - Blue">
  <p:cSld name="Text Slide with Photo - Blue">
    <p:spTree>
      <p:nvGrpSpPr>
        <p:cNvPr id="1" name="Shape 86"/>
        <p:cNvGrpSpPr/>
        <p:nvPr/>
      </p:nvGrpSpPr>
      <p:grpSpPr>
        <a:xfrm>
          <a:off x="0" y="0"/>
          <a:ext cx="0" cy="0"/>
          <a:chOff x="0" y="0"/>
          <a:chExt cx="0" cy="0"/>
        </a:xfrm>
      </p:grpSpPr>
      <p:sp>
        <p:nvSpPr>
          <p:cNvPr id="87" name="Google Shape;87;p58"/>
          <p:cNvSpPr/>
          <p:nvPr/>
        </p:nvSpPr>
        <p:spPr>
          <a:xfrm rot="10800000" flipH="1">
            <a:off x="1356632" y="-2"/>
            <a:ext cx="5495430" cy="689275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88" name="Google Shape;88;p58"/>
          <p:cNvSpPr>
            <a:spLocks noGrp="1"/>
          </p:cNvSpPr>
          <p:nvPr>
            <p:ph type="pic" idx="2"/>
          </p:nvPr>
        </p:nvSpPr>
        <p:spPr>
          <a:xfrm>
            <a:off x="6852062" y="228600"/>
            <a:ext cx="5105121" cy="6362700"/>
          </a:xfrm>
          <a:prstGeom prst="rect">
            <a:avLst/>
          </a:prstGeom>
          <a:solidFill>
            <a:schemeClr val="lt1"/>
          </a:solidFill>
          <a:ln>
            <a:noFill/>
          </a:ln>
        </p:spPr>
      </p:sp>
      <p:sp>
        <p:nvSpPr>
          <p:cNvPr id="89" name="Google Shape;89;p58"/>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8"/>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1" name="Google Shape;91;p58"/>
          <p:cNvGrpSpPr/>
          <p:nvPr/>
        </p:nvGrpSpPr>
        <p:grpSpPr>
          <a:xfrm rot="-5400000">
            <a:off x="-1025447" y="4518095"/>
            <a:ext cx="3445636" cy="410479"/>
            <a:chOff x="301128" y="6151084"/>
            <a:chExt cx="3144242" cy="374574"/>
          </a:xfrm>
        </p:grpSpPr>
        <p:pic>
          <p:nvPicPr>
            <p:cNvPr id="92" name="Google Shape;92;p58"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93" name="Google Shape;93;p5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94" name="Google Shape;94;p5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A1A2"/>
                </a:solidFill>
                <a:latin typeface="Calibri"/>
                <a:ea typeface="Calibri"/>
                <a:cs typeface="Calibri"/>
                <a:sym typeface="Calibri"/>
              </a:defRPr>
            </a:lvl1pPr>
            <a:lvl2pPr marL="0" marR="0" lvl="1" indent="0" algn="r" rtl="0">
              <a:spcBef>
                <a:spcPts val="0"/>
              </a:spcBef>
              <a:buNone/>
              <a:defRPr sz="1200" b="0" i="0" u="none" strike="noStrike" cap="none">
                <a:solidFill>
                  <a:srgbClr val="88A1A2"/>
                </a:solidFill>
                <a:latin typeface="Calibri"/>
                <a:ea typeface="Calibri"/>
                <a:cs typeface="Calibri"/>
                <a:sym typeface="Calibri"/>
              </a:defRPr>
            </a:lvl2pPr>
            <a:lvl3pPr marL="0" marR="0" lvl="2" indent="0" algn="r" rtl="0">
              <a:spcBef>
                <a:spcPts val="0"/>
              </a:spcBef>
              <a:buNone/>
              <a:defRPr sz="1200" b="0" i="0" u="none" strike="noStrike" cap="none">
                <a:solidFill>
                  <a:srgbClr val="88A1A2"/>
                </a:solidFill>
                <a:latin typeface="Calibri"/>
                <a:ea typeface="Calibri"/>
                <a:cs typeface="Calibri"/>
                <a:sym typeface="Calibri"/>
              </a:defRPr>
            </a:lvl3pPr>
            <a:lvl4pPr marL="0" marR="0" lvl="3" indent="0" algn="r" rtl="0">
              <a:spcBef>
                <a:spcPts val="0"/>
              </a:spcBef>
              <a:buNone/>
              <a:defRPr sz="1200" b="0" i="0" u="none" strike="noStrike" cap="none">
                <a:solidFill>
                  <a:srgbClr val="88A1A2"/>
                </a:solidFill>
                <a:latin typeface="Calibri"/>
                <a:ea typeface="Calibri"/>
                <a:cs typeface="Calibri"/>
                <a:sym typeface="Calibri"/>
              </a:defRPr>
            </a:lvl4pPr>
            <a:lvl5pPr marL="0" marR="0" lvl="4" indent="0" algn="r" rtl="0">
              <a:spcBef>
                <a:spcPts val="0"/>
              </a:spcBef>
              <a:buNone/>
              <a:defRPr sz="1200" b="0" i="0" u="none" strike="noStrike" cap="none">
                <a:solidFill>
                  <a:srgbClr val="88A1A2"/>
                </a:solidFill>
                <a:latin typeface="Calibri"/>
                <a:ea typeface="Calibri"/>
                <a:cs typeface="Calibri"/>
                <a:sym typeface="Calibri"/>
              </a:defRPr>
            </a:lvl5pPr>
            <a:lvl6pPr marL="0" marR="0" lvl="5" indent="0" algn="r" rtl="0">
              <a:spcBef>
                <a:spcPts val="0"/>
              </a:spcBef>
              <a:buNone/>
              <a:defRPr sz="1200" b="0" i="0" u="none" strike="noStrike" cap="none">
                <a:solidFill>
                  <a:srgbClr val="88A1A2"/>
                </a:solidFill>
                <a:latin typeface="Calibri"/>
                <a:ea typeface="Calibri"/>
                <a:cs typeface="Calibri"/>
                <a:sym typeface="Calibri"/>
              </a:defRPr>
            </a:lvl6pPr>
            <a:lvl7pPr marL="0" marR="0" lvl="6" indent="0" algn="r" rtl="0">
              <a:spcBef>
                <a:spcPts val="0"/>
              </a:spcBef>
              <a:buNone/>
              <a:defRPr sz="1200" b="0" i="0" u="none" strike="noStrike" cap="none">
                <a:solidFill>
                  <a:srgbClr val="88A1A2"/>
                </a:solidFill>
                <a:latin typeface="Calibri"/>
                <a:ea typeface="Calibri"/>
                <a:cs typeface="Calibri"/>
                <a:sym typeface="Calibri"/>
              </a:defRPr>
            </a:lvl7pPr>
            <a:lvl8pPr marL="0" marR="0" lvl="7" indent="0" algn="r" rtl="0">
              <a:spcBef>
                <a:spcPts val="0"/>
              </a:spcBef>
              <a:buNone/>
              <a:defRPr sz="1200" b="0" i="0" u="none" strike="noStrike" cap="none">
                <a:solidFill>
                  <a:srgbClr val="88A1A2"/>
                </a:solidFill>
                <a:latin typeface="Calibri"/>
                <a:ea typeface="Calibri"/>
                <a:cs typeface="Calibri"/>
                <a:sym typeface="Calibri"/>
              </a:defRPr>
            </a:lvl8pPr>
            <a:lvl9pPr marL="0" marR="0" lvl="8" indent="0" algn="r" rtl="0">
              <a:spcBef>
                <a:spcPts val="0"/>
              </a:spcBef>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t8XEF_X6GK8"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3.jp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nkedin.com/pulse/resilienz-der-krise-wieder-stabil-werden-teil-1-heller/?trackingId=ARp27V2XKiT7FPNqOJw%2B1g%3D%3D"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hyperlink" Target="https://resilientleadership.captivate.f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tourismrecovery.eu/international-needs-analysis-on-tourism-crisis-management-for-smes-i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tourismrecovery.eu/wp-content/uploads/2023/02/11_M7_Case-Study_Innovation.pptx"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hyperlink" Target="https://www.unwto.org/sustainable-development"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www.unwto.org/sustainable-development/climate-action"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hyperlink" Target="https://www.tourismrecovery.eu/wp-content/uploads/2023/02/12_M7_Case-Study_Social-Responsibility.ppt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www.iso.org/obp/ui#iso:std:iso:22316:ed-1:v1:en"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hyperlink" Target="https://www.skillsyouneed.com/rhubarb/7-pillars-resiliehttps:/www.skillsyouneed.com/rhubarb/7-pillars-resilience.htmlnce.html" TargetMode="External"/><Relationship Id="rId4" Type="http://schemas.openxmlformats.org/officeDocument/2006/relationships/hyperlink" Target="https://www.pwc.co.uk/audit-assurance/assets/pdf/operational-resilience-guide.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hyperlink" Target="https://www.facebook.com/tourismcrisisrecover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None/>
            </a:pPr>
            <a:r>
              <a:rPr lang="de-DE" dirty="0"/>
              <a:t>Seigla í krísu</a:t>
            </a:r>
            <a:endParaRPr dirty="0"/>
          </a:p>
        </p:txBody>
      </p:sp>
      <p:sp>
        <p:nvSpPr>
          <p:cNvPr id="833" name="Google Shape;833;p1"/>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de-DE" dirty="0"/>
              <a:t>7. hluti: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ISO staðallinn er góður leiðarvísir fyrir mismunandi leiðir til að efla seiglu lítilla og meðalstórra fyrirtækja.</a:t>
            </a:r>
          </a:p>
        </p:txBody>
      </p:sp>
      <p:sp>
        <p:nvSpPr>
          <p:cNvPr id="984" name="Google Shape;984;p1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ct val="100000"/>
              <a:buNone/>
            </a:pPr>
            <a:r>
              <a:rPr lang="de-DE" dirty="0"/>
              <a:t>Níu þættir í seiglu fyrirtækja  III/III</a:t>
            </a:r>
          </a:p>
        </p:txBody>
      </p:sp>
      <p:sp>
        <p:nvSpPr>
          <p:cNvPr id="985" name="Google Shape;985;p10"/>
          <p:cNvSpPr/>
          <p:nvPr/>
        </p:nvSpPr>
        <p:spPr>
          <a:xfrm>
            <a:off x="4249782" y="1994261"/>
            <a:ext cx="2333898" cy="4249783"/>
          </a:xfrm>
          <a:prstGeom prst="rect">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000" b="1" dirty="0">
                <a:solidFill>
                  <a:srgbClr val="086D6E"/>
                </a:solidFill>
                <a:latin typeface="Calibri"/>
                <a:ea typeface="Calibri"/>
                <a:cs typeface="Calibri"/>
                <a:sym typeface="Calibri"/>
              </a:rPr>
              <a:t>7. Þróun og samhæfing stjórnenda</a:t>
            </a:r>
          </a:p>
          <a:p>
            <a:pPr marL="0" marR="0" lvl="0" indent="0" algn="l" rtl="0">
              <a:spcBef>
                <a:spcPts val="0"/>
              </a:spcBef>
              <a:spcAft>
                <a:spcPts val="0"/>
              </a:spcAft>
              <a:buNone/>
            </a:pPr>
            <a:r>
              <a:rPr lang="de-DE" sz="1600" dirty="0">
                <a:solidFill>
                  <a:srgbClr val="595A59"/>
                </a:solidFill>
                <a:latin typeface="Calibri"/>
                <a:ea typeface="Calibri"/>
                <a:cs typeface="Calibri"/>
                <a:sym typeface="Calibri"/>
              </a:rPr>
              <a:t>Mismunandi stjórnendur eru til staðar og eru í stöðugri þróun. Þeir samræma sína vinnu og vinna saman til að bregðast við atburðum líðandi stundar í fyrirtækinu (þverfagleg samvinna).</a:t>
            </a:r>
          </a:p>
          <a:p>
            <a:pPr marL="0" marR="0" lvl="0" indent="0" algn="l" rtl="0">
              <a:spcBef>
                <a:spcPts val="0"/>
              </a:spcBef>
              <a:spcAft>
                <a:spcPts val="0"/>
              </a:spcAft>
              <a:buNone/>
            </a:pPr>
            <a:endParaRPr lang="de-DE" sz="1600" dirty="0">
              <a:solidFill>
                <a:srgbClr val="595A59"/>
              </a:solidFill>
              <a:latin typeface="Calibri"/>
              <a:cs typeface="Calibri"/>
              <a:sym typeface="Calibri"/>
            </a:endParaRPr>
          </a:p>
          <a:p>
            <a:pPr marL="0" marR="0" lvl="0" indent="0" algn="l" rtl="0">
              <a:spcBef>
                <a:spcPts val="0"/>
              </a:spcBef>
              <a:spcAft>
                <a:spcPts val="0"/>
              </a:spcAft>
              <a:buNone/>
            </a:pPr>
            <a:endParaRPr lang="de-DE" sz="1600" dirty="0">
              <a:solidFill>
                <a:srgbClr val="595A59"/>
              </a:solidFill>
              <a:latin typeface="Calibri"/>
              <a:cs typeface="Calibri"/>
              <a:sym typeface="Calibri"/>
            </a:endParaRPr>
          </a:p>
          <a:p>
            <a:pPr marL="0" marR="0" lvl="0" indent="0" algn="l" rtl="0">
              <a:spcBef>
                <a:spcPts val="0"/>
              </a:spcBef>
              <a:spcAft>
                <a:spcPts val="0"/>
              </a:spcAft>
              <a:buNone/>
            </a:pPr>
            <a:endParaRPr dirty="0"/>
          </a:p>
        </p:txBody>
      </p:sp>
      <p:sp>
        <p:nvSpPr>
          <p:cNvPr id="986" name="Google Shape;986;p10"/>
          <p:cNvSpPr/>
          <p:nvPr/>
        </p:nvSpPr>
        <p:spPr>
          <a:xfrm>
            <a:off x="6858959" y="1994260"/>
            <a:ext cx="2333898" cy="4249783"/>
          </a:xfrm>
          <a:prstGeom prst="rect">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000" b="1" dirty="0">
                <a:solidFill>
                  <a:srgbClr val="086D6E"/>
                </a:solidFill>
                <a:latin typeface="Calibri"/>
                <a:ea typeface="Calibri"/>
                <a:cs typeface="Calibri"/>
                <a:sym typeface="Calibri"/>
              </a:rPr>
              <a:t>8. Stuðningur við stöðugar umbætur</a:t>
            </a:r>
            <a:endParaRPr dirty="0"/>
          </a:p>
          <a:p>
            <a:pPr marL="0" marR="0" lvl="0" indent="0" algn="l" rtl="0">
              <a:spcBef>
                <a:spcPts val="600"/>
              </a:spcBef>
              <a:spcAft>
                <a:spcPts val="0"/>
              </a:spcAft>
              <a:buNone/>
            </a:pPr>
            <a:r>
              <a:rPr lang="de-DE" sz="1600" dirty="0">
                <a:solidFill>
                  <a:srgbClr val="595A59"/>
                </a:solidFill>
                <a:latin typeface="Calibri"/>
                <a:ea typeface="Calibri"/>
                <a:cs typeface="Calibri"/>
                <a:sym typeface="Calibri"/>
              </a:rPr>
              <a:t>Aðgerðir og árangur eru metin reglulega til þess að geta lært af reynslunni, greint tækifæri og sigrast á erfiðleikum. </a:t>
            </a:r>
            <a:br>
              <a:rPr lang="de-DE" sz="1600" dirty="0">
                <a:solidFill>
                  <a:srgbClr val="595A59"/>
                </a:solidFill>
                <a:latin typeface="Calibri"/>
                <a:ea typeface="Calibri"/>
                <a:cs typeface="Calibri"/>
                <a:sym typeface="Calibri"/>
              </a:rPr>
            </a:br>
            <a:endParaRPr lang="de-DE" sz="1600" dirty="0">
              <a:solidFill>
                <a:srgbClr val="595A59"/>
              </a:solidFill>
              <a:latin typeface="Calibri"/>
              <a:ea typeface="Calibri"/>
              <a:cs typeface="Calibri"/>
              <a:sym typeface="Calibri"/>
            </a:endParaRPr>
          </a:p>
          <a:p>
            <a:pPr marL="0" marR="0" lvl="0" indent="0" algn="l" rtl="0">
              <a:spcBef>
                <a:spcPts val="600"/>
              </a:spcBef>
              <a:spcAft>
                <a:spcPts val="0"/>
              </a:spcAft>
              <a:buNone/>
            </a:pPr>
            <a:r>
              <a:rPr lang="de-DE" sz="1600" dirty="0">
                <a:solidFill>
                  <a:srgbClr val="595A59"/>
                </a:solidFill>
                <a:latin typeface="Calibri"/>
                <a:ea typeface="Calibri"/>
                <a:cs typeface="Calibri"/>
                <a:sym typeface="Calibri"/>
              </a:rPr>
              <a:t>Ferlar, aðferðir og markmið eru greind og lagfærð. Þetta felur einnig í sér gagnsæa endurgjöf.</a:t>
            </a:r>
            <a:endParaRPr sz="1600" dirty="0">
              <a:solidFill>
                <a:srgbClr val="595A59"/>
              </a:solidFill>
              <a:latin typeface="Calibri"/>
              <a:ea typeface="Calibri"/>
              <a:cs typeface="Calibri"/>
              <a:sym typeface="Calibri"/>
            </a:endParaRPr>
          </a:p>
          <a:p>
            <a:pPr marL="0" marR="0" lvl="0" indent="0" algn="l" rtl="0">
              <a:spcBef>
                <a:spcPts val="600"/>
              </a:spcBef>
              <a:spcAft>
                <a:spcPts val="0"/>
              </a:spcAft>
              <a:buNone/>
            </a:pPr>
            <a:endParaRPr sz="1600" dirty="0">
              <a:solidFill>
                <a:srgbClr val="595A59"/>
              </a:solidFill>
              <a:latin typeface="Calibri"/>
              <a:ea typeface="Calibri"/>
              <a:cs typeface="Calibri"/>
              <a:sym typeface="Calibri"/>
            </a:endParaRPr>
          </a:p>
        </p:txBody>
      </p:sp>
      <p:sp>
        <p:nvSpPr>
          <p:cNvPr id="987" name="Google Shape;987;p10"/>
          <p:cNvSpPr/>
          <p:nvPr/>
        </p:nvSpPr>
        <p:spPr>
          <a:xfrm>
            <a:off x="9468137" y="1994261"/>
            <a:ext cx="2333898" cy="4249783"/>
          </a:xfrm>
          <a:prstGeom prst="rect">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000" b="1" dirty="0">
                <a:solidFill>
                  <a:srgbClr val="086D6E"/>
                </a:solidFill>
                <a:latin typeface="Calibri"/>
                <a:ea typeface="Calibri"/>
                <a:cs typeface="Calibri"/>
                <a:sym typeface="Calibri"/>
              </a:rPr>
              <a:t>9. Getan/hæfnin til að sjá </a:t>
            </a:r>
            <a:r>
              <a:rPr lang="de-DE" sz="2000" b="1" dirty="0">
                <a:solidFill>
                  <a:srgbClr val="086D6E"/>
                </a:solidFill>
                <a:latin typeface="Calibri"/>
                <a:cs typeface="Calibri"/>
                <a:sym typeface="Calibri"/>
              </a:rPr>
              <a:t>fyrir og eiga við breytingar</a:t>
            </a:r>
            <a:endParaRPr sz="2000" b="1" dirty="0">
              <a:solidFill>
                <a:srgbClr val="086D6E"/>
              </a:solidFill>
              <a:latin typeface="Calibri"/>
              <a:cs typeface="Calibri"/>
            </a:endParaRPr>
          </a:p>
          <a:p>
            <a:pPr lvl="0">
              <a:spcBef>
                <a:spcPts val="600"/>
              </a:spcBef>
            </a:pPr>
            <a:r>
              <a:rPr lang="de-DE" sz="1600" dirty="0">
                <a:solidFill>
                  <a:srgbClr val="595A59"/>
                </a:solidFill>
                <a:latin typeface="Calibri"/>
                <a:ea typeface="Calibri"/>
                <a:cs typeface="Calibri"/>
                <a:sym typeface="Calibri"/>
              </a:rPr>
              <a:t>Fyrirtækið getur brugðist hratt, sveigjanlega og lipurt við breytingum og jafnvel séð þær fyrir. </a:t>
            </a:r>
          </a:p>
          <a:p>
            <a:pPr lvl="0">
              <a:spcBef>
                <a:spcPts val="600"/>
              </a:spcBef>
            </a:pPr>
            <a:r>
              <a:rPr lang="de-DE" sz="1600" dirty="0">
                <a:solidFill>
                  <a:srgbClr val="595A59"/>
                </a:solidFill>
                <a:latin typeface="Calibri"/>
                <a:ea typeface="Calibri"/>
                <a:cs typeface="Calibri"/>
                <a:sym typeface="Calibri"/>
              </a:rPr>
              <a:t>Seiglan eykst þegar fyrirtækið býr sig undir breytingar eða óvænta atburði.</a:t>
            </a:r>
            <a:endParaRPr sz="1600" dirty="0">
              <a:solidFill>
                <a:srgbClr val="595A59"/>
              </a:solidFill>
              <a:latin typeface="Calibri"/>
              <a:ea typeface="Calibri"/>
              <a:cs typeface="Calibri"/>
              <a:sym typeface="Calibri"/>
            </a:endParaRPr>
          </a:p>
          <a:p>
            <a:pPr marL="0" marR="0" lvl="0" indent="0" algn="l" rtl="0">
              <a:spcBef>
                <a:spcPts val="600"/>
              </a:spcBef>
              <a:spcAft>
                <a:spcPts val="0"/>
              </a:spcAft>
              <a:buNone/>
            </a:pPr>
            <a:endParaRPr sz="1600" dirty="0">
              <a:solidFill>
                <a:srgbClr val="595A59"/>
              </a:solidFill>
              <a:latin typeface="Calibri"/>
              <a:ea typeface="Calibri"/>
              <a:cs typeface="Calibri"/>
              <a:sym typeface="Calibri"/>
            </a:endParaRPr>
          </a:p>
          <a:p>
            <a:pPr marL="0" marR="0" lvl="0" indent="0" algn="l" rtl="0">
              <a:spcBef>
                <a:spcPts val="600"/>
              </a:spcBef>
              <a:spcAft>
                <a:spcPts val="0"/>
              </a:spcAft>
              <a:buNone/>
            </a:pPr>
            <a:endParaRPr sz="1600" dirty="0">
              <a:solidFill>
                <a:srgbClr val="595A59"/>
              </a:solidFill>
              <a:latin typeface="Calibri"/>
              <a:ea typeface="Calibri"/>
              <a:cs typeface="Calibri"/>
              <a:sym typeface="Calibri"/>
            </a:endParaRPr>
          </a:p>
          <a:p>
            <a:pPr marL="0" marR="0" lvl="0" indent="0" algn="l" rtl="0">
              <a:spcBef>
                <a:spcPts val="600"/>
              </a:spcBef>
              <a:spcAft>
                <a:spcPts val="0"/>
              </a:spcAft>
              <a:buNone/>
            </a:pPr>
            <a:endParaRPr sz="1600" dirty="0">
              <a:solidFill>
                <a:srgbClr val="595A59"/>
              </a:solidFill>
              <a:latin typeface="Calibri"/>
              <a:ea typeface="Calibri"/>
              <a:cs typeface="Calibri"/>
              <a:sym typeface="Calibri"/>
            </a:endParaRPr>
          </a:p>
        </p:txBody>
      </p:sp>
      <p:pic>
        <p:nvPicPr>
          <p:cNvPr id="988" name="Google Shape;988;p10"/>
          <p:cNvPicPr preferRelativeResize="0">
            <a:picLocks noGrp="1"/>
          </p:cNvPicPr>
          <p:nvPr>
            <p:ph type="body" idx="2"/>
          </p:nvPr>
        </p:nvPicPr>
        <p:blipFill rotWithShape="1">
          <a:blip r:embed="rId3" cstate="screen">
            <a:alphaModFix/>
            <a:extLst>
              <a:ext uri="{28A0092B-C50C-407E-A947-70E740481C1C}">
                <a14:useLocalDpi xmlns:a14="http://schemas.microsoft.com/office/drawing/2010/main"/>
              </a:ext>
            </a:extLst>
          </a:blip>
          <a:srcRect/>
          <a:stretch/>
        </p:blipFill>
        <p:spPr>
          <a:xfrm flipH="1">
            <a:off x="390525" y="3070370"/>
            <a:ext cx="3189288" cy="17396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1"/>
          <p:cNvSpPr txBox="1"/>
          <p:nvPr/>
        </p:nvSpPr>
        <p:spPr>
          <a:xfrm>
            <a:off x="5280111" y="5506059"/>
            <a:ext cx="5376372" cy="1200288"/>
          </a:xfrm>
          <a:prstGeom prst="rect">
            <a:avLst/>
          </a:prstGeom>
          <a:solidFill>
            <a:schemeClr val="lt1"/>
          </a:solidFill>
          <a:ln>
            <a:noFill/>
          </a:ln>
        </p:spPr>
        <p:txBody>
          <a:bodyPr spcFirstLastPara="1" wrap="square" lIns="91425" tIns="45700" rIns="91425" bIns="45700" anchor="t" anchorCtr="0">
            <a:spAutoFit/>
          </a:bodyPr>
          <a:lstStyle/>
          <a:p>
            <a:r>
              <a:rPr lang="is-IS" sz="1800" dirty="0">
                <a:solidFill>
                  <a:srgbClr val="79527B"/>
                </a:solidFill>
                <a:latin typeface="Calibri"/>
                <a:ea typeface="Calibri"/>
                <a:cs typeface="Calibri"/>
                <a:sym typeface="Calibri"/>
              </a:rPr>
              <a:t>Að teymi séu fær um að þekkja ýmis mynstur og geta </a:t>
            </a:r>
            <a:r>
              <a:rPr lang="is-IS" sz="1800" dirty="0">
                <a:solidFill>
                  <a:srgbClr val="79527B"/>
                </a:solidFill>
                <a:latin typeface="Calibri"/>
                <a:cs typeface="Calibri"/>
                <a:sym typeface="Calibri"/>
              </a:rPr>
              <a:t>tekið saman upplýsingar </a:t>
            </a:r>
            <a:r>
              <a:rPr lang="is-IS" sz="1800" dirty="0">
                <a:solidFill>
                  <a:srgbClr val="79527B"/>
                </a:solidFill>
                <a:latin typeface="Calibri"/>
                <a:ea typeface="Calibri"/>
                <a:cs typeface="Calibri"/>
                <a:sym typeface="Calibri"/>
              </a:rPr>
              <a:t>og ályktað til að skilja </a:t>
            </a:r>
            <a:r>
              <a:rPr lang="is-IS" sz="1800" dirty="0" err="1">
                <a:solidFill>
                  <a:srgbClr val="79527B"/>
                </a:solidFill>
                <a:latin typeface="Calibri"/>
                <a:ea typeface="Calibri"/>
                <a:cs typeface="Calibri"/>
                <a:sym typeface="Calibri"/>
              </a:rPr>
              <a:t>kaótískar</a:t>
            </a:r>
            <a:r>
              <a:rPr lang="is-IS" sz="1800" dirty="0">
                <a:solidFill>
                  <a:srgbClr val="79527B"/>
                </a:solidFill>
                <a:latin typeface="Calibri"/>
                <a:ea typeface="Calibri"/>
                <a:cs typeface="Calibri"/>
                <a:sym typeface="Calibri"/>
              </a:rPr>
              <a:t> aðstæður, en á sama tíma vakandi fyrir fíngerðum breytingum eftir því sem ástandið breytist.</a:t>
            </a:r>
          </a:p>
        </p:txBody>
      </p:sp>
      <p:sp>
        <p:nvSpPr>
          <p:cNvPr id="994" name="Google Shape;994;p1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Til að geta komist í gegnum krísu, þurfa fyrirtæki að takast á við ýmsar mótsagnir, og stilla saman skilvirkri áætlanagerð og  aðlögunarhæfni, til að takast á við breyttar aðstæður:</a:t>
            </a:r>
            <a:endParaRPr dirty="0"/>
          </a:p>
          <a:p>
            <a:pPr marL="0" lvl="0" indent="0" algn="l" rtl="0">
              <a:lnSpc>
                <a:spcPct val="100000"/>
              </a:lnSpc>
              <a:spcBef>
                <a:spcPts val="600"/>
              </a:spcBef>
              <a:spcAft>
                <a:spcPts val="0"/>
              </a:spcAft>
              <a:buClr>
                <a:srgbClr val="595A59"/>
              </a:buClr>
              <a:buSzPts val="1800"/>
              <a:buNone/>
            </a:pPr>
            <a:endParaRPr dirty="0"/>
          </a:p>
        </p:txBody>
      </p:sp>
      <p:sp>
        <p:nvSpPr>
          <p:cNvPr id="995" name="Google Shape;995;p1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Lítil og meðalstór fyrirtæki þurfa góða áætlun og gott skipulag til að takast á við krísu og á sama tíma geta aðlagast breytingum. </a:t>
            </a:r>
            <a:endParaRPr dirty="0"/>
          </a:p>
        </p:txBody>
      </p:sp>
      <p:sp>
        <p:nvSpPr>
          <p:cNvPr id="996" name="Google Shape;996;p1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Seigla og tengdar áskoranir</a:t>
            </a:r>
            <a:endParaRPr dirty="0"/>
          </a:p>
        </p:txBody>
      </p:sp>
      <p:pic>
        <p:nvPicPr>
          <p:cNvPr id="997" name="Google Shape;997;p11" descr="Kapitän"/>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4373069" y="1787128"/>
            <a:ext cx="900000" cy="900000"/>
          </a:xfrm>
          <a:prstGeom prst="rect">
            <a:avLst/>
          </a:prstGeom>
          <a:noFill/>
          <a:ln>
            <a:noFill/>
          </a:ln>
        </p:spPr>
      </p:pic>
      <p:grpSp>
        <p:nvGrpSpPr>
          <p:cNvPr id="998" name="Google Shape;998;p11"/>
          <p:cNvGrpSpPr/>
          <p:nvPr/>
        </p:nvGrpSpPr>
        <p:grpSpPr>
          <a:xfrm>
            <a:off x="4479690" y="3155130"/>
            <a:ext cx="675513" cy="648000"/>
            <a:chOff x="5233525" y="4954450"/>
            <a:chExt cx="538275" cy="516350"/>
          </a:xfrm>
        </p:grpSpPr>
        <p:sp>
          <p:nvSpPr>
            <p:cNvPr id="999" name="Google Shape;999;p11"/>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0" name="Google Shape;1000;p11"/>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1" name="Google Shape;1001;p11"/>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2" name="Google Shape;1002;p11"/>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3" name="Google Shape;1003;p11"/>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4" name="Google Shape;1004;p11"/>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5" name="Google Shape;1005;p11"/>
            <p:cNvSpPr/>
            <p:nvPr/>
          </p:nvSpPr>
          <p:spPr>
            <a:xfrm>
              <a:off x="5367475" y="5025075"/>
              <a:ext cx="81600" cy="105975"/>
            </a:xfrm>
            <a:custGeom>
              <a:avLst/>
              <a:gdLst/>
              <a:ahLst/>
              <a:cxnLst/>
              <a:rect l="l" t="t" r="r" b="b"/>
              <a:pathLst>
                <a:path w="3264" h="4239" fill="none" extrusionOk="0">
                  <a:moveTo>
                    <a:pt x="0" y="1"/>
                  </a:moveTo>
                  <a:lnTo>
                    <a:pt x="3264" y="4238"/>
                  </a:lnTo>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6" name="Google Shape;1006;p11"/>
            <p:cNvSpPr/>
            <p:nvPr/>
          </p:nvSpPr>
          <p:spPr>
            <a:xfrm>
              <a:off x="5567800" y="4999500"/>
              <a:ext cx="115100" cy="133975"/>
            </a:xfrm>
            <a:custGeom>
              <a:avLst/>
              <a:gdLst/>
              <a:ahLst/>
              <a:cxnLst/>
              <a:rect l="l" t="t" r="r" b="b"/>
              <a:pathLst>
                <a:path w="4604" h="5359" fill="none" extrusionOk="0">
                  <a:moveTo>
                    <a:pt x="0" y="5359"/>
                  </a:moveTo>
                  <a:lnTo>
                    <a:pt x="4603" y="1"/>
                  </a:lnTo>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7" name="Google Shape;1007;p11"/>
            <p:cNvSpPr/>
            <p:nvPr/>
          </p:nvSpPr>
          <p:spPr>
            <a:xfrm>
              <a:off x="5600075" y="5217475"/>
              <a:ext cx="127275" cy="16475"/>
            </a:xfrm>
            <a:custGeom>
              <a:avLst/>
              <a:gdLst/>
              <a:ahLst/>
              <a:cxnLst/>
              <a:rect l="l" t="t" r="r" b="b"/>
              <a:pathLst>
                <a:path w="5091" h="659" fill="none" extrusionOk="0">
                  <a:moveTo>
                    <a:pt x="5090" y="658"/>
                  </a:moveTo>
                  <a:lnTo>
                    <a:pt x="0" y="1"/>
                  </a:lnTo>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8" name="Google Shape;1008;p11"/>
            <p:cNvSpPr/>
            <p:nvPr/>
          </p:nvSpPr>
          <p:spPr>
            <a:xfrm>
              <a:off x="5497775" y="5299675"/>
              <a:ext cx="4900" cy="126675"/>
            </a:xfrm>
            <a:custGeom>
              <a:avLst/>
              <a:gdLst/>
              <a:ahLst/>
              <a:cxnLst/>
              <a:rect l="l" t="t" r="r" b="b"/>
              <a:pathLst>
                <a:path w="196" h="5067" fill="none" extrusionOk="0">
                  <a:moveTo>
                    <a:pt x="0" y="5067"/>
                  </a:moveTo>
                  <a:lnTo>
                    <a:pt x="195" y="1"/>
                  </a:lnTo>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9" name="Google Shape;1009;p11"/>
            <p:cNvSpPr/>
            <p:nvPr/>
          </p:nvSpPr>
          <p:spPr>
            <a:xfrm>
              <a:off x="5277975" y="5241825"/>
              <a:ext cx="141275" cy="58500"/>
            </a:xfrm>
            <a:custGeom>
              <a:avLst/>
              <a:gdLst/>
              <a:ahLst/>
              <a:cxnLst/>
              <a:rect l="l" t="t" r="r" b="b"/>
              <a:pathLst>
                <a:path w="5651" h="2340" fill="none" extrusionOk="0">
                  <a:moveTo>
                    <a:pt x="0" y="2339"/>
                  </a:moveTo>
                  <a:lnTo>
                    <a:pt x="5651" y="1"/>
                  </a:lnTo>
                </a:path>
              </a:pathLst>
            </a:custGeom>
            <a:solidFill>
              <a:schemeClr val="lt1"/>
            </a:solid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010" name="Google Shape;1010;p11" descr="Gruppenbrainstormi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73069" y="5514948"/>
            <a:ext cx="914400" cy="914400"/>
          </a:xfrm>
          <a:prstGeom prst="rect">
            <a:avLst/>
          </a:prstGeom>
          <a:noFill/>
          <a:ln>
            <a:noFill/>
          </a:ln>
        </p:spPr>
      </p:pic>
      <p:grpSp>
        <p:nvGrpSpPr>
          <p:cNvPr id="1011" name="Google Shape;1011;p11"/>
          <p:cNvGrpSpPr/>
          <p:nvPr/>
        </p:nvGrpSpPr>
        <p:grpSpPr>
          <a:xfrm>
            <a:off x="4547441" y="4382328"/>
            <a:ext cx="551963" cy="720000"/>
            <a:chOff x="590250" y="244200"/>
            <a:chExt cx="407975" cy="532175"/>
          </a:xfrm>
        </p:grpSpPr>
        <p:sp>
          <p:nvSpPr>
            <p:cNvPr id="1012" name="Google Shape;1012;p11"/>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3" name="Google Shape;1013;p11"/>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4" name="Google Shape;1014;p11"/>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5" name="Google Shape;1015;p11"/>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6" name="Google Shape;1016;p11"/>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7" name="Google Shape;1017;p11"/>
            <p:cNvSpPr/>
            <p:nvPr/>
          </p:nvSpPr>
          <p:spPr>
            <a:xfrm>
              <a:off x="649925" y="590050"/>
              <a:ext cx="133975" cy="25"/>
            </a:xfrm>
            <a:custGeom>
              <a:avLst/>
              <a:gdLst/>
              <a:ahLst/>
              <a:cxnLst/>
              <a:rect l="l" t="t" r="r" b="b"/>
              <a:pathLst>
                <a:path w="5359" h="1" fill="none" extrusionOk="0">
                  <a:moveTo>
                    <a:pt x="5358" y="0"/>
                  </a:moveTo>
                  <a:lnTo>
                    <a:pt x="0" y="0"/>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8" name="Google Shape;1018;p11"/>
            <p:cNvSpPr/>
            <p:nvPr/>
          </p:nvSpPr>
          <p:spPr>
            <a:xfrm>
              <a:off x="649925" y="534625"/>
              <a:ext cx="255750" cy="25"/>
            </a:xfrm>
            <a:custGeom>
              <a:avLst/>
              <a:gdLst/>
              <a:ahLst/>
              <a:cxnLst/>
              <a:rect l="l" t="t" r="r" b="b"/>
              <a:pathLst>
                <a:path w="10230" h="1" fill="none" extrusionOk="0">
                  <a:moveTo>
                    <a:pt x="10229" y="1"/>
                  </a:moveTo>
                  <a:lnTo>
                    <a:pt x="0" y="1"/>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9" name="Google Shape;1019;p11"/>
            <p:cNvSpPr/>
            <p:nvPr/>
          </p:nvSpPr>
          <p:spPr>
            <a:xfrm>
              <a:off x="649925" y="479825"/>
              <a:ext cx="255750" cy="25"/>
            </a:xfrm>
            <a:custGeom>
              <a:avLst/>
              <a:gdLst/>
              <a:ahLst/>
              <a:cxnLst/>
              <a:rect l="l" t="t" r="r" b="b"/>
              <a:pathLst>
                <a:path w="10230" h="1" fill="none" extrusionOk="0">
                  <a:moveTo>
                    <a:pt x="10229" y="1"/>
                  </a:moveTo>
                  <a:lnTo>
                    <a:pt x="0" y="1"/>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20" name="Google Shape;1020;p11"/>
            <p:cNvSpPr/>
            <p:nvPr/>
          </p:nvSpPr>
          <p:spPr>
            <a:xfrm>
              <a:off x="649925" y="424425"/>
              <a:ext cx="255750" cy="25"/>
            </a:xfrm>
            <a:custGeom>
              <a:avLst/>
              <a:gdLst/>
              <a:ahLst/>
              <a:cxnLst/>
              <a:rect l="l" t="t" r="r" b="b"/>
              <a:pathLst>
                <a:path w="10230" h="1" fill="none" extrusionOk="0">
                  <a:moveTo>
                    <a:pt x="10229" y="1"/>
                  </a:moveTo>
                  <a:lnTo>
                    <a:pt x="0" y="1"/>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21" name="Google Shape;1021;p11"/>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22" name="Google Shape;1022;p11"/>
            <p:cNvSpPr/>
            <p:nvPr/>
          </p:nvSpPr>
          <p:spPr>
            <a:xfrm>
              <a:off x="654800" y="244200"/>
              <a:ext cx="25" cy="51175"/>
            </a:xfrm>
            <a:custGeom>
              <a:avLst/>
              <a:gdLst/>
              <a:ahLst/>
              <a:cxnLst/>
              <a:rect l="l" t="t" r="r" b="b"/>
              <a:pathLst>
                <a:path w="1" h="2047" fill="none" extrusionOk="0">
                  <a:moveTo>
                    <a:pt x="0" y="1"/>
                  </a:moveTo>
                  <a:lnTo>
                    <a:pt x="0" y="2046"/>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23" name="Google Shape;1023;p11"/>
            <p:cNvSpPr/>
            <p:nvPr/>
          </p:nvSpPr>
          <p:spPr>
            <a:xfrm>
              <a:off x="737600" y="244200"/>
              <a:ext cx="25" cy="51175"/>
            </a:xfrm>
            <a:custGeom>
              <a:avLst/>
              <a:gdLst/>
              <a:ahLst/>
              <a:cxnLst/>
              <a:rect l="l" t="t" r="r" b="b"/>
              <a:pathLst>
                <a:path w="1" h="2047" fill="none" extrusionOk="0">
                  <a:moveTo>
                    <a:pt x="1" y="1"/>
                  </a:moveTo>
                  <a:lnTo>
                    <a:pt x="1" y="2046"/>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24" name="Google Shape;1024;p11"/>
            <p:cNvSpPr/>
            <p:nvPr/>
          </p:nvSpPr>
          <p:spPr>
            <a:xfrm>
              <a:off x="820400" y="244200"/>
              <a:ext cx="25" cy="51175"/>
            </a:xfrm>
            <a:custGeom>
              <a:avLst/>
              <a:gdLst/>
              <a:ahLst/>
              <a:cxnLst/>
              <a:rect l="l" t="t" r="r" b="b"/>
              <a:pathLst>
                <a:path w="1" h="2047" fill="none" extrusionOk="0">
                  <a:moveTo>
                    <a:pt x="1" y="1"/>
                  </a:moveTo>
                  <a:lnTo>
                    <a:pt x="1" y="2046"/>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25" name="Google Shape;1025;p11"/>
            <p:cNvSpPr/>
            <p:nvPr/>
          </p:nvSpPr>
          <p:spPr>
            <a:xfrm>
              <a:off x="903225" y="244200"/>
              <a:ext cx="25" cy="51175"/>
            </a:xfrm>
            <a:custGeom>
              <a:avLst/>
              <a:gdLst/>
              <a:ahLst/>
              <a:cxnLst/>
              <a:rect l="l" t="t" r="r" b="b"/>
              <a:pathLst>
                <a:path w="1" h="2047" fill="none" extrusionOk="0">
                  <a:moveTo>
                    <a:pt x="0" y="1"/>
                  </a:moveTo>
                  <a:lnTo>
                    <a:pt x="0" y="2046"/>
                  </a:lnTo>
                </a:path>
              </a:pathLst>
            </a:custGeom>
            <a:noFill/>
            <a:ln w="25400"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026" name="Google Shape;1026;p11"/>
          <p:cNvSpPr txBox="1"/>
          <p:nvPr/>
        </p:nvSpPr>
        <p:spPr>
          <a:xfrm>
            <a:off x="5384979" y="1715736"/>
            <a:ext cx="5271504" cy="646290"/>
          </a:xfrm>
          <a:prstGeom prst="rect">
            <a:avLst/>
          </a:prstGeom>
          <a:noFill/>
          <a:ln>
            <a:noFill/>
          </a:ln>
        </p:spPr>
        <p:txBody>
          <a:bodyPr spcFirstLastPara="1" wrap="square" lIns="91425" tIns="45700" rIns="91425" bIns="45700" anchor="t" anchorCtr="0">
            <a:spAutoFit/>
          </a:bodyPr>
          <a:lstStyle/>
          <a:p>
            <a:r>
              <a:rPr lang="is-IS" sz="1800" dirty="0">
                <a:solidFill>
                  <a:srgbClr val="79527B"/>
                </a:solidFill>
                <a:latin typeface="Calibri"/>
                <a:ea typeface="Calibri"/>
                <a:cs typeface="Calibri"/>
                <a:sym typeface="Calibri"/>
              </a:rPr>
              <a:t>Leiðtogar þurfa að gefa fólki von og tilgang en á sama tíma að reyna að átta sig á stöðu mála. </a:t>
            </a:r>
          </a:p>
        </p:txBody>
      </p:sp>
      <p:sp>
        <p:nvSpPr>
          <p:cNvPr id="1027" name="Google Shape;1027;p11"/>
          <p:cNvSpPr/>
          <p:nvPr/>
        </p:nvSpPr>
        <p:spPr>
          <a:xfrm>
            <a:off x="4286031" y="1637401"/>
            <a:ext cx="6400442" cy="1080000"/>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8" name="Google Shape;1028;p11"/>
          <p:cNvSpPr/>
          <p:nvPr/>
        </p:nvSpPr>
        <p:spPr>
          <a:xfrm>
            <a:off x="4286031" y="2903789"/>
            <a:ext cx="6400442" cy="1080000"/>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9" name="Google Shape;1029;p11"/>
          <p:cNvSpPr/>
          <p:nvPr/>
        </p:nvSpPr>
        <p:spPr>
          <a:xfrm>
            <a:off x="4286031" y="4170177"/>
            <a:ext cx="6400442" cy="1080000"/>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0" name="Google Shape;1030;p11"/>
          <p:cNvSpPr/>
          <p:nvPr/>
        </p:nvSpPr>
        <p:spPr>
          <a:xfrm>
            <a:off x="4286031" y="5436565"/>
            <a:ext cx="6400442" cy="1269781"/>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1" name="Google Shape;1031;p11"/>
          <p:cNvSpPr txBox="1"/>
          <p:nvPr/>
        </p:nvSpPr>
        <p:spPr>
          <a:xfrm>
            <a:off x="5384978" y="3115889"/>
            <a:ext cx="52715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79527B"/>
                </a:solidFill>
                <a:latin typeface="Calibri"/>
                <a:ea typeface="Calibri"/>
                <a:cs typeface="Calibri"/>
                <a:sym typeface="Calibri"/>
              </a:rPr>
              <a:t>Fyrirtækjamenning sem metur agaða áætlanagerð um leið og hún hvetur til nýsköpunnar.</a:t>
            </a:r>
            <a:endParaRPr sz="1800" dirty="0">
              <a:solidFill>
                <a:srgbClr val="79527B"/>
              </a:solidFill>
              <a:latin typeface="Calibri"/>
              <a:ea typeface="Calibri"/>
              <a:cs typeface="Calibri"/>
              <a:sym typeface="Calibri"/>
            </a:endParaRPr>
          </a:p>
        </p:txBody>
      </p:sp>
      <p:sp>
        <p:nvSpPr>
          <p:cNvPr id="1032" name="Google Shape;1032;p11"/>
          <p:cNvSpPr txBox="1"/>
          <p:nvPr/>
        </p:nvSpPr>
        <p:spPr>
          <a:xfrm>
            <a:off x="5384979" y="4367789"/>
            <a:ext cx="5271504" cy="923289"/>
          </a:xfrm>
          <a:prstGeom prst="rect">
            <a:avLst/>
          </a:prstGeom>
          <a:noFill/>
          <a:ln>
            <a:noFill/>
          </a:ln>
        </p:spPr>
        <p:txBody>
          <a:bodyPr spcFirstLastPara="1" wrap="square" lIns="91425" tIns="45700" rIns="91425" bIns="45700" anchor="t" anchorCtr="0">
            <a:spAutoFit/>
          </a:bodyPr>
          <a:lstStyle/>
          <a:p>
            <a:r>
              <a:rPr lang="is-IS" sz="1800" dirty="0">
                <a:solidFill>
                  <a:srgbClr val="79527B"/>
                </a:solidFill>
                <a:latin typeface="Calibri"/>
                <a:ea typeface="Calibri"/>
                <a:cs typeface="Calibri"/>
                <a:sym typeface="Calibri"/>
              </a:rPr>
              <a:t>Mikilvægt er að gera áætlanir og taka ákvarðanir að mjög vandlega athuguðu máli, en um leið er mikilvægt að vera </a:t>
            </a:r>
            <a:r>
              <a:rPr lang="is-IS" sz="1800" dirty="0">
                <a:solidFill>
                  <a:srgbClr val="79527B"/>
                </a:solidFill>
                <a:latin typeface="Calibri"/>
                <a:cs typeface="Calibri"/>
                <a:sym typeface="Calibri"/>
              </a:rPr>
              <a:t>móttækileg og </a:t>
            </a:r>
            <a:r>
              <a:rPr lang="is-IS" sz="1800" dirty="0">
                <a:solidFill>
                  <a:srgbClr val="79527B"/>
                </a:solidFill>
                <a:latin typeface="Calibri"/>
                <a:ea typeface="Calibri"/>
                <a:cs typeface="Calibri"/>
                <a:sym typeface="Calibri"/>
              </a:rPr>
              <a:t>djörf.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12"/>
          <p:cNvSpPr txBox="1">
            <a:spLocks noGrp="1"/>
          </p:cNvSpPr>
          <p:nvPr>
            <p:ph type="body" idx="2"/>
          </p:nvPr>
        </p:nvSpPr>
        <p:spPr>
          <a:xfrm>
            <a:off x="389965" y="1637401"/>
            <a:ext cx="481123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Melissa </a:t>
            </a:r>
            <a:r>
              <a:rPr lang="is-IS" dirty="0" err="1"/>
              <a:t>Miranda</a:t>
            </a:r>
            <a:r>
              <a:rPr lang="is-IS" dirty="0"/>
              <a:t> deilir reynslu sinni af erfiðum aðstæðum </a:t>
            </a:r>
            <a:r>
              <a:rPr lang="is-IS" dirty="0" err="1"/>
              <a:t>innnan</a:t>
            </a:r>
            <a:r>
              <a:rPr lang="is-IS" dirty="0"/>
              <a:t> veitingabransans og draumum sínum um betri leið til að reka veitingahús - með gæsku, samfélagshugsun og samúð. Þegar Melissa stofnaði sinn eigin veitingastað árið 2020 sá hún fyrir sér nýtt viðskiptamódel sem snýst um samvinnu og valdeflingu starfsmanna sinna. Heimsfaraldurinn reyndist vera prófsteinn á þessa nýju hugmynd hennar um rekstur veitingastaða - hugmyndafræði sem skilaði sér í blómlegum veitingastað. Hugmyndafræðin sannaði að það sem er gott fyrir fólk er líka gott fyrir fyrirtæki.</a:t>
            </a:r>
          </a:p>
          <a:p>
            <a:pPr marL="0" lvl="0" indent="0" algn="l" rtl="0">
              <a:lnSpc>
                <a:spcPct val="100000"/>
              </a:lnSpc>
              <a:spcBef>
                <a:spcPts val="600"/>
              </a:spcBef>
              <a:spcAft>
                <a:spcPts val="0"/>
              </a:spcAft>
              <a:buClr>
                <a:srgbClr val="595A59"/>
              </a:buClr>
              <a:buSzPts val="1200"/>
              <a:buNone/>
            </a:pPr>
            <a:r>
              <a:rPr lang="is-IS" sz="1200" dirty="0"/>
              <a:t>Heimild: TED</a:t>
            </a:r>
            <a:endParaRPr lang="is-IS" dirty="0"/>
          </a:p>
          <a:p>
            <a:pPr marL="0" lvl="0" indent="0" algn="l" rtl="0">
              <a:lnSpc>
                <a:spcPct val="100000"/>
              </a:lnSpc>
              <a:spcBef>
                <a:spcPts val="600"/>
              </a:spcBef>
              <a:spcAft>
                <a:spcPts val="0"/>
              </a:spcAft>
              <a:buClr>
                <a:srgbClr val="79527B"/>
              </a:buClr>
              <a:buSzPts val="1200"/>
              <a:buNone/>
            </a:pPr>
            <a:r>
              <a:rPr lang="is-IS" sz="1200" u="sng" dirty="0">
                <a:solidFill>
                  <a:srgbClr val="79527B"/>
                </a:solidFill>
                <a:hlinkClick r:id="rId3">
                  <a:extLst>
                    <a:ext uri="{A12FA001-AC4F-418D-AE19-62706E023703}">
                      <ahyp:hlinkClr xmlns:ahyp="http://schemas.microsoft.com/office/drawing/2018/hyperlinkcolor" val="tx"/>
                    </a:ext>
                  </a:extLst>
                </a:hlinkClick>
              </a:rPr>
              <a:t>https://youtu.be/t8XEF_X6GK8</a:t>
            </a:r>
            <a:endParaRPr lang="is-IS" sz="1200" dirty="0">
              <a:solidFill>
                <a:srgbClr val="79527B"/>
              </a:solidFill>
            </a:endParaRPr>
          </a:p>
        </p:txBody>
      </p:sp>
      <p:sp>
        <p:nvSpPr>
          <p:cNvPr id="1038" name="Google Shape;1038;p1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MYNDBAND: Að byggja upp seiglu og samfélag í þjónustuiðnaðinum</a:t>
            </a:r>
            <a:endParaRPr dirty="0"/>
          </a:p>
        </p:txBody>
      </p:sp>
      <p:sp>
        <p:nvSpPr>
          <p:cNvPr id="1039" name="Google Shape;1039;p1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Dæmi um þrautseigan veitingastað</a:t>
            </a:r>
          </a:p>
        </p:txBody>
      </p:sp>
      <p:pic>
        <p:nvPicPr>
          <p:cNvPr id="1040" name="Google Shape;1040;p12" descr="iMac.png"/>
          <p:cNvPicPr preferRelativeResize="0">
            <a:picLocks noGrp="1"/>
          </p:cNvPicPr>
          <p:nvPr>
            <p:ph type="body" idx="1"/>
          </p:nvPr>
        </p:nvPicPr>
        <p:blipFill rotWithShape="1">
          <a:blip r:embed="rId4">
            <a:alphaModFix/>
          </a:blip>
          <a:srcRect/>
          <a:stretch/>
        </p:blipFill>
        <p:spPr>
          <a:xfrm>
            <a:off x="5122980" y="1636713"/>
            <a:ext cx="5267090" cy="4455341"/>
          </a:xfrm>
          <a:prstGeom prst="rect">
            <a:avLst/>
          </a:prstGeom>
          <a:noFill/>
          <a:ln>
            <a:noFill/>
          </a:ln>
        </p:spPr>
      </p:pic>
      <p:pic>
        <p:nvPicPr>
          <p:cNvPr id="1041" name="Google Shape;1041;p12" title="Building Resilience and Community in the Service Industry | Melissa Miranda | TEDxSeattle"/>
          <p:cNvPicPr preferRelativeResize="0"/>
          <p:nvPr/>
        </p:nvPicPr>
        <p:blipFill rotWithShape="1">
          <a:blip r:embed="rId5">
            <a:alphaModFix/>
          </a:blip>
          <a:srcRect/>
          <a:stretch/>
        </p:blipFill>
        <p:spPr>
          <a:xfrm>
            <a:off x="5856143" y="2213540"/>
            <a:ext cx="3878984" cy="21916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1"/>
                                        </p:tgtEl>
                                        <p:attrNameLst>
                                          <p:attrName>style.visibility</p:attrName>
                                        </p:attrNameLst>
                                      </p:cBhvr>
                                      <p:to>
                                        <p:strVal val="visible"/>
                                      </p:to>
                                    </p:set>
                                    <p:animEffect transition="in" filter="fade">
                                      <p:cBhvr>
                                        <p:cTn id="7" dur="1"/>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600"/>
              </a:spcBef>
              <a:spcAft>
                <a:spcPts val="0"/>
              </a:spcAft>
              <a:buClr>
                <a:srgbClr val="595A59"/>
              </a:buClr>
              <a:buSzPts val="1800"/>
              <a:buNone/>
            </a:pPr>
            <a:r>
              <a:rPr lang="is-IS" dirty="0"/>
              <a:t>Árangur fyrirtækja er yfirleitt nákvæmlega sá sem hægt er að búast við.</a:t>
            </a:r>
            <a:endParaRPr dirty="0"/>
          </a:p>
        </p:txBody>
      </p:sp>
      <p:sp>
        <p:nvSpPr>
          <p:cNvPr id="1047" name="Google Shape;1047;p1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Oftast virka hlutirnir nákvæmlega eins og búist er við.</a:t>
            </a:r>
            <a:endParaRPr dirty="0"/>
          </a:p>
        </p:txBody>
      </p:sp>
      <p:sp>
        <p:nvSpPr>
          <p:cNvPr id="1048" name="Google Shape;1048;p1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Að læra af því sem fer eins og ætlast var I/III</a:t>
            </a:r>
            <a:endParaRPr dirty="0"/>
          </a:p>
          <a:p>
            <a:pPr marL="0" lvl="0" indent="0" algn="l" rtl="0">
              <a:lnSpc>
                <a:spcPct val="90000"/>
              </a:lnSpc>
              <a:spcBef>
                <a:spcPts val="1000"/>
              </a:spcBef>
              <a:spcAft>
                <a:spcPts val="0"/>
              </a:spcAft>
              <a:buClr>
                <a:srgbClr val="79527B"/>
              </a:buClr>
              <a:buSzPct val="100000"/>
              <a:buNone/>
            </a:pPr>
            <a:endParaRPr dirty="0"/>
          </a:p>
        </p:txBody>
      </p:sp>
      <p:sp>
        <p:nvSpPr>
          <p:cNvPr id="1049" name="Google Shape;1049;p13"/>
          <p:cNvSpPr/>
          <p:nvPr/>
        </p:nvSpPr>
        <p:spPr>
          <a:xfrm>
            <a:off x="3163614" y="2564524"/>
            <a:ext cx="8240110" cy="2974428"/>
          </a:xfrm>
          <a:custGeom>
            <a:avLst/>
            <a:gdLst/>
            <a:ahLst/>
            <a:cxnLst/>
            <a:rect l="l" t="t" r="r" b="b"/>
            <a:pathLst>
              <a:path w="8240110" h="3415862" extrusionOk="0">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a:gsLst>
              <a:gs pos="0">
                <a:srgbClr val="C00000"/>
              </a:gs>
              <a:gs pos="13000">
                <a:srgbClr val="C00000"/>
              </a:gs>
              <a:gs pos="52999">
                <a:srgbClr val="FFC000"/>
              </a:gs>
              <a:gs pos="92000">
                <a:srgbClr val="81D1C5"/>
              </a:gs>
              <a:gs pos="100000">
                <a:srgbClr val="81D1C5"/>
              </a:gs>
            </a:gsLst>
            <a:path path="circle">
              <a:fillToRect t="100000" r="100000"/>
            </a:path>
            <a:tileRect l="-100000" b="-100000"/>
          </a:gra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79527B"/>
              </a:solidFill>
              <a:latin typeface="Calibri"/>
              <a:ea typeface="Calibri"/>
              <a:cs typeface="Calibri"/>
              <a:sym typeface="Calibri"/>
            </a:endParaRPr>
          </a:p>
        </p:txBody>
      </p:sp>
      <p:cxnSp>
        <p:nvCxnSpPr>
          <p:cNvPr id="1050" name="Google Shape;1050;p13"/>
          <p:cNvCxnSpPr/>
          <p:nvPr/>
        </p:nvCxnSpPr>
        <p:spPr>
          <a:xfrm rot="10800000">
            <a:off x="7294179" y="1933904"/>
            <a:ext cx="0" cy="3605048"/>
          </a:xfrm>
          <a:prstGeom prst="straightConnector1">
            <a:avLst/>
          </a:prstGeom>
          <a:noFill/>
          <a:ln w="28575" cap="flat" cmpd="sng">
            <a:solidFill>
              <a:srgbClr val="000000"/>
            </a:solidFill>
            <a:prstDash val="solid"/>
            <a:miter lim="800000"/>
            <a:headEnd type="none" w="sm" len="sm"/>
            <a:tailEnd type="triangle" w="med" len="med"/>
          </a:ln>
        </p:spPr>
      </p:cxnSp>
      <p:sp>
        <p:nvSpPr>
          <p:cNvPr id="1051" name="Google Shape;1051;p13"/>
          <p:cNvSpPr txBox="1"/>
          <p:nvPr/>
        </p:nvSpPr>
        <p:spPr>
          <a:xfrm>
            <a:off x="7294179" y="1879142"/>
            <a:ext cx="17396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Tíðni</a:t>
            </a:r>
            <a:endParaRPr dirty="0"/>
          </a:p>
        </p:txBody>
      </p:sp>
      <p:sp>
        <p:nvSpPr>
          <p:cNvPr id="1052" name="Google Shape;1052;p13"/>
          <p:cNvSpPr txBox="1"/>
          <p:nvPr/>
        </p:nvSpPr>
        <p:spPr>
          <a:xfrm>
            <a:off x="2994212" y="5538952"/>
            <a:ext cx="132632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Óæskilegar niðurstöður</a:t>
            </a:r>
            <a:endParaRPr dirty="0"/>
          </a:p>
        </p:txBody>
      </p:sp>
      <p:sp>
        <p:nvSpPr>
          <p:cNvPr id="1053" name="Google Shape;1053;p13"/>
          <p:cNvSpPr txBox="1"/>
          <p:nvPr/>
        </p:nvSpPr>
        <p:spPr>
          <a:xfrm>
            <a:off x="10674944" y="5529799"/>
            <a:ext cx="1326322" cy="92328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Óvæntar jákvæðar niðurstöður</a:t>
            </a:r>
            <a:endParaRPr sz="1800" b="0" i="0" u="none" strike="noStrike" cap="none" dirty="0">
              <a:solidFill>
                <a:srgbClr val="79527B"/>
              </a:solidFill>
              <a:latin typeface="Calibri"/>
              <a:ea typeface="Calibri"/>
              <a:cs typeface="Calibri"/>
              <a:sym typeface="Calibri"/>
            </a:endParaRPr>
          </a:p>
        </p:txBody>
      </p:sp>
      <p:sp>
        <p:nvSpPr>
          <p:cNvPr id="1054" name="Google Shape;1054;p13"/>
          <p:cNvSpPr txBox="1"/>
          <p:nvPr/>
        </p:nvSpPr>
        <p:spPr>
          <a:xfrm>
            <a:off x="6669741" y="5529799"/>
            <a:ext cx="1326322"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Væntar niðurstöður</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1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Yfirleitt er áhersla lögð á að læra af því þegar eitthvað fer úrskeiðis.</a:t>
            </a:r>
            <a:endParaRPr dirty="0"/>
          </a:p>
        </p:txBody>
      </p:sp>
      <p:sp>
        <p:nvSpPr>
          <p:cNvPr id="1060" name="Google Shape;1060;p1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sz="2000" dirty="0"/>
              <a:t>Það er jafnmikils virði í því að læra af því sem vel fer og því sem fer úrskeiðis</a:t>
            </a:r>
            <a:endParaRPr dirty="0"/>
          </a:p>
        </p:txBody>
      </p:sp>
      <p:sp>
        <p:nvSpPr>
          <p:cNvPr id="1061" name="Google Shape;1061;p1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nn-NO" dirty="0"/>
              <a:t>Að læra af því sem fer eins og ætlast var II/III</a:t>
            </a:r>
          </a:p>
        </p:txBody>
      </p:sp>
      <p:sp>
        <p:nvSpPr>
          <p:cNvPr id="1062" name="Google Shape;1062;p14"/>
          <p:cNvSpPr/>
          <p:nvPr/>
        </p:nvSpPr>
        <p:spPr>
          <a:xfrm>
            <a:off x="3163614" y="2564524"/>
            <a:ext cx="8240110" cy="2974428"/>
          </a:xfrm>
          <a:custGeom>
            <a:avLst/>
            <a:gdLst/>
            <a:ahLst/>
            <a:cxnLst/>
            <a:rect l="l" t="t" r="r" b="b"/>
            <a:pathLst>
              <a:path w="8240110" h="3415862" extrusionOk="0">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a:gsLst>
              <a:gs pos="0">
                <a:srgbClr val="C00000"/>
              </a:gs>
              <a:gs pos="13000">
                <a:srgbClr val="C00000"/>
              </a:gs>
              <a:gs pos="52999">
                <a:srgbClr val="FFC000"/>
              </a:gs>
              <a:gs pos="92000">
                <a:srgbClr val="81D1C5"/>
              </a:gs>
              <a:gs pos="100000">
                <a:srgbClr val="81D1C5"/>
              </a:gs>
            </a:gsLst>
            <a:path path="circle">
              <a:fillToRect t="100000" r="100000"/>
            </a:path>
            <a:tileRect l="-100000" b="-100000"/>
          </a:gra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79527B"/>
              </a:solidFill>
              <a:latin typeface="Calibri"/>
              <a:ea typeface="Calibri"/>
              <a:cs typeface="Calibri"/>
              <a:sym typeface="Calibri"/>
            </a:endParaRPr>
          </a:p>
        </p:txBody>
      </p:sp>
      <p:cxnSp>
        <p:nvCxnSpPr>
          <p:cNvPr id="1063" name="Google Shape;1063;p14"/>
          <p:cNvCxnSpPr/>
          <p:nvPr/>
        </p:nvCxnSpPr>
        <p:spPr>
          <a:xfrm rot="10800000">
            <a:off x="7294179" y="1933904"/>
            <a:ext cx="0" cy="3605048"/>
          </a:xfrm>
          <a:prstGeom prst="straightConnector1">
            <a:avLst/>
          </a:prstGeom>
          <a:noFill/>
          <a:ln w="28575" cap="flat" cmpd="sng">
            <a:solidFill>
              <a:srgbClr val="000000"/>
            </a:solidFill>
            <a:prstDash val="solid"/>
            <a:miter lim="800000"/>
            <a:headEnd type="none" w="sm" len="sm"/>
            <a:tailEnd type="triangle" w="med" len="med"/>
          </a:ln>
        </p:spPr>
      </p:cxnSp>
      <p:sp>
        <p:nvSpPr>
          <p:cNvPr id="1068" name="Google Shape;1068;p14"/>
          <p:cNvSpPr/>
          <p:nvPr/>
        </p:nvSpPr>
        <p:spPr>
          <a:xfrm>
            <a:off x="3163613" y="4831508"/>
            <a:ext cx="2304300" cy="1331100"/>
          </a:xfrm>
          <a:prstGeom prst="ellipse">
            <a:avLst/>
          </a:prstGeom>
          <a:solidFill>
            <a:srgbClr val="F27954">
              <a:alpha val="69803"/>
            </a:srgbClr>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rgbClr val="033637"/>
                </a:solidFill>
                <a:latin typeface="Calibri"/>
                <a:cs typeface="Calibri"/>
                <a:sym typeface="Calibri"/>
              </a:rPr>
              <a:t>Mikil áhersla á að draga lærdóm</a:t>
            </a:r>
            <a:endParaRPr lang="de-DE" sz="1800" dirty="0"/>
          </a:p>
        </p:txBody>
      </p:sp>
      <p:sp>
        <p:nvSpPr>
          <p:cNvPr id="2" name="Google Shape;1051;p13">
            <a:extLst>
              <a:ext uri="{FF2B5EF4-FFF2-40B4-BE49-F238E27FC236}">
                <a16:creationId xmlns:a16="http://schemas.microsoft.com/office/drawing/2014/main" id="{0F91A645-6D33-DF97-FD57-DDA4DD455E11}"/>
              </a:ext>
            </a:extLst>
          </p:cNvPr>
          <p:cNvSpPr txBox="1"/>
          <p:nvPr/>
        </p:nvSpPr>
        <p:spPr>
          <a:xfrm>
            <a:off x="7294179" y="1879142"/>
            <a:ext cx="17396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Tíðni</a:t>
            </a:r>
            <a:endParaRPr dirty="0"/>
          </a:p>
        </p:txBody>
      </p:sp>
      <p:sp>
        <p:nvSpPr>
          <p:cNvPr id="3" name="Google Shape;1052;p13">
            <a:extLst>
              <a:ext uri="{FF2B5EF4-FFF2-40B4-BE49-F238E27FC236}">
                <a16:creationId xmlns:a16="http://schemas.microsoft.com/office/drawing/2014/main" id="{D10751CE-A006-D5E0-FF4D-8510EB614C8F}"/>
              </a:ext>
            </a:extLst>
          </p:cNvPr>
          <p:cNvSpPr txBox="1"/>
          <p:nvPr/>
        </p:nvSpPr>
        <p:spPr>
          <a:xfrm>
            <a:off x="2994212" y="5538952"/>
            <a:ext cx="132632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Óæskilegar niðurstöður</a:t>
            </a:r>
            <a:endParaRPr dirty="0"/>
          </a:p>
        </p:txBody>
      </p:sp>
      <p:sp>
        <p:nvSpPr>
          <p:cNvPr id="4" name="Google Shape;1053;p13">
            <a:extLst>
              <a:ext uri="{FF2B5EF4-FFF2-40B4-BE49-F238E27FC236}">
                <a16:creationId xmlns:a16="http://schemas.microsoft.com/office/drawing/2014/main" id="{7E5A5B64-F183-284C-AB56-AB782DF90470}"/>
              </a:ext>
            </a:extLst>
          </p:cNvPr>
          <p:cNvSpPr txBox="1"/>
          <p:nvPr/>
        </p:nvSpPr>
        <p:spPr>
          <a:xfrm>
            <a:off x="10309598" y="5531836"/>
            <a:ext cx="1326322" cy="92328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Óvæntar jákvæðar niðurstöður</a:t>
            </a:r>
          </a:p>
        </p:txBody>
      </p:sp>
      <p:sp>
        <p:nvSpPr>
          <p:cNvPr id="5" name="Google Shape;1054;p13">
            <a:extLst>
              <a:ext uri="{FF2B5EF4-FFF2-40B4-BE49-F238E27FC236}">
                <a16:creationId xmlns:a16="http://schemas.microsoft.com/office/drawing/2014/main" id="{E6118844-08A7-D9C9-CD7E-C113763EA733}"/>
              </a:ext>
            </a:extLst>
          </p:cNvPr>
          <p:cNvSpPr txBox="1"/>
          <p:nvPr/>
        </p:nvSpPr>
        <p:spPr>
          <a:xfrm>
            <a:off x="6669741" y="5529799"/>
            <a:ext cx="1326322"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Væntar niðurstöður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1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Daglegar athafnir eru mikilvæg uppspretta þekkingar.</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Það er mikilvægt að átta sig á því hvers vegna eitthvað virkar nákvæmlega eins og það átti að vera.</a:t>
            </a:r>
            <a:endParaRPr dirty="0"/>
          </a:p>
        </p:txBody>
      </p:sp>
      <p:sp>
        <p:nvSpPr>
          <p:cNvPr id="1074" name="Google Shape;1074;p1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Að horfa ekki á það sem vel gengur er glatað tækifæri til að læra af og þ.a.l. auka seiglu fyrirtækis</a:t>
            </a:r>
            <a:endParaRPr dirty="0"/>
          </a:p>
        </p:txBody>
      </p:sp>
      <p:sp>
        <p:nvSpPr>
          <p:cNvPr id="1075" name="Google Shape;1075;p1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nn-NO" dirty="0"/>
              <a:t>Að læra af því sem fer eins og ætlast var III/III</a:t>
            </a:r>
          </a:p>
        </p:txBody>
      </p:sp>
      <p:sp>
        <p:nvSpPr>
          <p:cNvPr id="1076" name="Google Shape;1076;p15"/>
          <p:cNvSpPr/>
          <p:nvPr/>
        </p:nvSpPr>
        <p:spPr>
          <a:xfrm>
            <a:off x="3163614" y="2564524"/>
            <a:ext cx="8240110" cy="2974428"/>
          </a:xfrm>
          <a:custGeom>
            <a:avLst/>
            <a:gdLst/>
            <a:ahLst/>
            <a:cxnLst/>
            <a:rect l="l" t="t" r="r" b="b"/>
            <a:pathLst>
              <a:path w="8240110" h="3415862" extrusionOk="0">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a:gsLst>
              <a:gs pos="0">
                <a:srgbClr val="C00000"/>
              </a:gs>
              <a:gs pos="13000">
                <a:srgbClr val="C00000"/>
              </a:gs>
              <a:gs pos="52999">
                <a:srgbClr val="FFC000"/>
              </a:gs>
              <a:gs pos="92000">
                <a:srgbClr val="81D1C5"/>
              </a:gs>
              <a:gs pos="100000">
                <a:srgbClr val="81D1C5"/>
              </a:gs>
            </a:gsLst>
            <a:path path="circle">
              <a:fillToRect t="100000" r="100000"/>
            </a:path>
            <a:tileRect l="-100000" b="-100000"/>
          </a:gra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79527B"/>
              </a:solidFill>
              <a:latin typeface="Calibri"/>
              <a:ea typeface="Calibri"/>
              <a:cs typeface="Calibri"/>
              <a:sym typeface="Calibri"/>
            </a:endParaRPr>
          </a:p>
        </p:txBody>
      </p:sp>
      <p:cxnSp>
        <p:nvCxnSpPr>
          <p:cNvPr id="1077" name="Google Shape;1077;p15"/>
          <p:cNvCxnSpPr/>
          <p:nvPr/>
        </p:nvCxnSpPr>
        <p:spPr>
          <a:xfrm rot="10800000">
            <a:off x="7294179" y="1933904"/>
            <a:ext cx="0" cy="3605048"/>
          </a:xfrm>
          <a:prstGeom prst="straightConnector1">
            <a:avLst/>
          </a:prstGeom>
          <a:noFill/>
          <a:ln w="28575" cap="flat" cmpd="sng">
            <a:solidFill>
              <a:srgbClr val="000000"/>
            </a:solidFill>
            <a:prstDash val="solid"/>
            <a:miter lim="800000"/>
            <a:headEnd type="none" w="sm" len="sm"/>
            <a:tailEnd type="triangle" w="med" len="med"/>
          </a:ln>
        </p:spPr>
      </p:cxnSp>
      <p:sp>
        <p:nvSpPr>
          <p:cNvPr id="1082" name="Google Shape;1082;p15"/>
          <p:cNvSpPr/>
          <p:nvPr/>
        </p:nvSpPr>
        <p:spPr>
          <a:xfrm>
            <a:off x="3163613" y="4831508"/>
            <a:ext cx="2304265" cy="1331184"/>
          </a:xfrm>
          <a:prstGeom prst="ellipse">
            <a:avLst/>
          </a:prstGeom>
          <a:solidFill>
            <a:srgbClr val="F27954">
              <a:alpha val="69803"/>
            </a:srgbClr>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rgbClr val="033637"/>
                </a:solidFill>
                <a:latin typeface="Calibri"/>
                <a:cs typeface="Calibri"/>
                <a:sym typeface="Calibri"/>
              </a:rPr>
              <a:t>Mikil áhersla á að draga lærdóm</a:t>
            </a:r>
            <a:endParaRPr lang="de-DE" sz="1800" dirty="0"/>
          </a:p>
        </p:txBody>
      </p:sp>
      <p:sp>
        <p:nvSpPr>
          <p:cNvPr id="1083" name="Google Shape;1083;p15"/>
          <p:cNvSpPr/>
          <p:nvPr/>
        </p:nvSpPr>
        <p:spPr>
          <a:xfrm>
            <a:off x="4897822" y="2426381"/>
            <a:ext cx="6852744" cy="3736311"/>
          </a:xfrm>
          <a:prstGeom prst="ellipse">
            <a:avLst/>
          </a:prstGeom>
          <a:solidFill>
            <a:srgbClr val="81D1C5">
              <a:alpha val="69803"/>
            </a:srgbClr>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rgbClr val="033637"/>
                </a:solidFill>
                <a:latin typeface="Calibri"/>
                <a:ea typeface="Calibri"/>
                <a:cs typeface="Calibri"/>
                <a:sym typeface="Calibri"/>
              </a:rPr>
              <a:t>Glötuð tækifæri til að læra</a:t>
            </a:r>
            <a:endParaRPr dirty="0">
              <a:highlight>
                <a:srgbClr val="00FF00"/>
              </a:highlight>
            </a:endParaRPr>
          </a:p>
        </p:txBody>
      </p:sp>
      <p:sp>
        <p:nvSpPr>
          <p:cNvPr id="2" name="Google Shape;1051;p13">
            <a:extLst>
              <a:ext uri="{FF2B5EF4-FFF2-40B4-BE49-F238E27FC236}">
                <a16:creationId xmlns:a16="http://schemas.microsoft.com/office/drawing/2014/main" id="{918B80F9-C03D-6D1F-4E13-3F5FFAD1AA33}"/>
              </a:ext>
            </a:extLst>
          </p:cNvPr>
          <p:cNvSpPr txBox="1"/>
          <p:nvPr/>
        </p:nvSpPr>
        <p:spPr>
          <a:xfrm>
            <a:off x="7294179" y="1879142"/>
            <a:ext cx="17396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Tíðni</a:t>
            </a:r>
            <a:endParaRPr dirty="0"/>
          </a:p>
        </p:txBody>
      </p:sp>
      <p:sp>
        <p:nvSpPr>
          <p:cNvPr id="3" name="Google Shape;1052;p13">
            <a:extLst>
              <a:ext uri="{FF2B5EF4-FFF2-40B4-BE49-F238E27FC236}">
                <a16:creationId xmlns:a16="http://schemas.microsoft.com/office/drawing/2014/main" id="{16A8EFD2-5D86-AC75-8EB2-4E54B5AC91A0}"/>
              </a:ext>
            </a:extLst>
          </p:cNvPr>
          <p:cNvSpPr txBox="1"/>
          <p:nvPr/>
        </p:nvSpPr>
        <p:spPr>
          <a:xfrm>
            <a:off x="2994212" y="5538952"/>
            <a:ext cx="132632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Óæskilegar niðurstöður</a:t>
            </a:r>
            <a:endParaRPr dirty="0"/>
          </a:p>
        </p:txBody>
      </p:sp>
      <p:sp>
        <p:nvSpPr>
          <p:cNvPr id="4" name="Google Shape;1053;p13">
            <a:extLst>
              <a:ext uri="{FF2B5EF4-FFF2-40B4-BE49-F238E27FC236}">
                <a16:creationId xmlns:a16="http://schemas.microsoft.com/office/drawing/2014/main" id="{1395D769-FE71-1999-6EED-0289E9CD90EC}"/>
              </a:ext>
            </a:extLst>
          </p:cNvPr>
          <p:cNvSpPr txBox="1"/>
          <p:nvPr/>
        </p:nvSpPr>
        <p:spPr>
          <a:xfrm>
            <a:off x="9548949" y="5531836"/>
            <a:ext cx="2371019"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Óvæntar jákvæðar niðurstöður</a:t>
            </a:r>
          </a:p>
        </p:txBody>
      </p:sp>
      <p:sp>
        <p:nvSpPr>
          <p:cNvPr id="5" name="Google Shape;1054;p13">
            <a:extLst>
              <a:ext uri="{FF2B5EF4-FFF2-40B4-BE49-F238E27FC236}">
                <a16:creationId xmlns:a16="http://schemas.microsoft.com/office/drawing/2014/main" id="{47ACE9B5-F13C-851F-2166-FDE5DEF55F9D}"/>
              </a:ext>
            </a:extLst>
          </p:cNvPr>
          <p:cNvSpPr txBox="1"/>
          <p:nvPr/>
        </p:nvSpPr>
        <p:spPr>
          <a:xfrm>
            <a:off x="6669741" y="5529799"/>
            <a:ext cx="1326322"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527B"/>
              </a:buClr>
              <a:buSzPts val="1800"/>
              <a:buFont typeface="Calibri"/>
              <a:buNone/>
            </a:pPr>
            <a:r>
              <a:rPr lang="de-DE" sz="1800" b="0" i="0" u="none" strike="noStrike" cap="none" dirty="0">
                <a:solidFill>
                  <a:srgbClr val="79527B"/>
                </a:solidFill>
                <a:latin typeface="Calibri"/>
                <a:ea typeface="Calibri"/>
                <a:cs typeface="Calibri"/>
                <a:sym typeface="Calibri"/>
              </a:rPr>
              <a:t>Væntar niðurstöður</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16"/>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lt1"/>
              </a:buClr>
              <a:buSzPct val="100000"/>
              <a:buNone/>
            </a:pPr>
            <a:r>
              <a:rPr lang="de-DE" dirty="0"/>
              <a:t>Að ná til núverandi og nýrra viðskiptavina með ferðatilboðum</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7"/>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endParaRPr/>
          </a:p>
        </p:txBody>
      </p:sp>
      <p:sp>
        <p:nvSpPr>
          <p:cNvPr id="1094" name="Google Shape;1094;p1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Fimm skref til að þróa sjálfbær ferðatilboð og auka þannig seiglu lítilla og meðalstórrafyrirtækja.</a:t>
            </a:r>
            <a:endParaRPr dirty="0"/>
          </a:p>
        </p:txBody>
      </p:sp>
      <p:sp>
        <p:nvSpPr>
          <p:cNvPr id="1095" name="Google Shape;1095;p17"/>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Fimm skref fyrir framtíðarmiðuð ferðaþjónustutilboð</a:t>
            </a:r>
            <a:endParaRPr dirty="0"/>
          </a:p>
        </p:txBody>
      </p:sp>
      <p:grpSp>
        <p:nvGrpSpPr>
          <p:cNvPr id="1096" name="Google Shape;1096;p17"/>
          <p:cNvGrpSpPr/>
          <p:nvPr/>
        </p:nvGrpSpPr>
        <p:grpSpPr>
          <a:xfrm>
            <a:off x="2035571" y="928670"/>
            <a:ext cx="8120856" cy="5418667"/>
            <a:chOff x="3571" y="0"/>
            <a:chExt cx="8120856" cy="5418667"/>
          </a:xfrm>
        </p:grpSpPr>
        <p:sp>
          <p:nvSpPr>
            <p:cNvPr id="1097" name="Google Shape;1097;p17"/>
            <p:cNvSpPr/>
            <p:nvPr/>
          </p:nvSpPr>
          <p:spPr>
            <a:xfrm>
              <a:off x="609599" y="0"/>
              <a:ext cx="6908800" cy="5418667"/>
            </a:xfrm>
            <a:prstGeom prst="rightArrow">
              <a:avLst>
                <a:gd name="adj1" fmla="val 50000"/>
                <a:gd name="adj2" fmla="val 50000"/>
              </a:avLst>
            </a:prstGeom>
            <a:solidFill>
              <a:srgbClr val="CA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7"/>
            <p:cNvSpPr/>
            <p:nvPr/>
          </p:nvSpPr>
          <p:spPr>
            <a:xfrm>
              <a:off x="3571" y="1625600"/>
              <a:ext cx="1561703" cy="2167466"/>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
            <p:cNvSpPr txBox="1"/>
            <p:nvPr/>
          </p:nvSpPr>
          <p:spPr>
            <a:xfrm>
              <a:off x="79807" y="1701836"/>
              <a:ext cx="1485467" cy="2014994"/>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de-DE" sz="1700" dirty="0">
                  <a:solidFill>
                    <a:schemeClr val="lt1"/>
                  </a:solidFill>
                  <a:latin typeface="Calibri"/>
                  <a:ea typeface="Calibri"/>
                  <a:cs typeface="Calibri"/>
                  <a:sym typeface="Calibri"/>
                </a:rPr>
                <a:t>Að skilja gesti</a:t>
              </a:r>
              <a:endParaRPr dirty="0"/>
            </a:p>
          </p:txBody>
        </p:sp>
        <p:sp>
          <p:nvSpPr>
            <p:cNvPr id="1100" name="Google Shape;1100;p17"/>
            <p:cNvSpPr/>
            <p:nvPr/>
          </p:nvSpPr>
          <p:spPr>
            <a:xfrm>
              <a:off x="1643360" y="1625600"/>
              <a:ext cx="1561703" cy="2167466"/>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txBox="1"/>
            <p:nvPr/>
          </p:nvSpPr>
          <p:spPr>
            <a:xfrm>
              <a:off x="1719596" y="1701836"/>
              <a:ext cx="1409231" cy="2014994"/>
            </a:xfrm>
            <a:prstGeom prst="rect">
              <a:avLst/>
            </a:prstGeom>
            <a:noFill/>
            <a:ln>
              <a:noFill/>
            </a:ln>
          </p:spPr>
          <p:txBody>
            <a:bodyPr spcFirstLastPara="1" wrap="square" lIns="64750" tIns="64750" rIns="64750" bIns="64750" anchor="ctr" anchorCtr="0">
              <a:noAutofit/>
            </a:bodyPr>
            <a:lstStyle/>
            <a:p>
              <a:pPr algn="ctr">
                <a:lnSpc>
                  <a:spcPct val="90000"/>
                </a:lnSpc>
                <a:buClr>
                  <a:schemeClr val="lt1"/>
                </a:buClr>
                <a:buSzPts val="1700"/>
              </a:pPr>
              <a:r>
                <a:rPr lang="is-IS" sz="1700" dirty="0">
                  <a:solidFill>
                    <a:schemeClr val="lt1"/>
                  </a:solidFill>
                  <a:latin typeface="Calibri"/>
                  <a:ea typeface="Calibri"/>
                  <a:cs typeface="Calibri"/>
                  <a:sym typeface="Calibri"/>
                </a:rPr>
                <a:t>Að búa til einstök tilboð  til að svara þörfum og löngunum gesta</a:t>
              </a:r>
            </a:p>
          </p:txBody>
        </p:sp>
        <p:sp>
          <p:nvSpPr>
            <p:cNvPr id="1102" name="Google Shape;1102;p17"/>
            <p:cNvSpPr/>
            <p:nvPr/>
          </p:nvSpPr>
          <p:spPr>
            <a:xfrm>
              <a:off x="3283148" y="1625600"/>
              <a:ext cx="1561703" cy="2167466"/>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txBox="1"/>
            <p:nvPr/>
          </p:nvSpPr>
          <p:spPr>
            <a:xfrm>
              <a:off x="3359384" y="1701836"/>
              <a:ext cx="1409231" cy="2014994"/>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de-DE" sz="1700" dirty="0">
                  <a:solidFill>
                    <a:schemeClr val="lt1"/>
                  </a:solidFill>
                  <a:latin typeface="Calibri"/>
                  <a:ea typeface="Calibri"/>
                  <a:cs typeface="Calibri"/>
                  <a:sym typeface="Calibri"/>
                </a:rPr>
                <a:t>Að skapa langanir</a:t>
              </a:r>
              <a:endParaRPr sz="1700" dirty="0">
                <a:solidFill>
                  <a:schemeClr val="lt1"/>
                </a:solidFill>
                <a:latin typeface="Calibri"/>
                <a:ea typeface="Calibri"/>
                <a:cs typeface="Calibri"/>
                <a:sym typeface="Calibri"/>
              </a:endParaRPr>
            </a:p>
          </p:txBody>
        </p:sp>
        <p:sp>
          <p:nvSpPr>
            <p:cNvPr id="1104" name="Google Shape;1104;p17"/>
            <p:cNvSpPr/>
            <p:nvPr/>
          </p:nvSpPr>
          <p:spPr>
            <a:xfrm>
              <a:off x="4922936" y="1625600"/>
              <a:ext cx="1561703" cy="2167466"/>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7"/>
            <p:cNvSpPr txBox="1"/>
            <p:nvPr/>
          </p:nvSpPr>
          <p:spPr>
            <a:xfrm>
              <a:off x="4999172" y="1701836"/>
              <a:ext cx="1409231" cy="2014994"/>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de-DE" sz="1700" dirty="0">
                  <a:solidFill>
                    <a:schemeClr val="lt1"/>
                  </a:solidFill>
                  <a:latin typeface="Calibri"/>
                  <a:ea typeface="Calibri"/>
                  <a:cs typeface="Calibri"/>
                  <a:sym typeface="Calibri"/>
                </a:rPr>
                <a:t>Nákvæmni í samskiptum við gesti</a:t>
              </a:r>
              <a:endParaRPr sz="1700" dirty="0">
                <a:solidFill>
                  <a:schemeClr val="lt1"/>
                </a:solidFill>
                <a:latin typeface="Calibri"/>
                <a:ea typeface="Calibri"/>
                <a:cs typeface="Calibri"/>
                <a:sym typeface="Calibri"/>
              </a:endParaRPr>
            </a:p>
          </p:txBody>
        </p:sp>
        <p:sp>
          <p:nvSpPr>
            <p:cNvPr id="1106" name="Google Shape;1106;p17"/>
            <p:cNvSpPr/>
            <p:nvPr/>
          </p:nvSpPr>
          <p:spPr>
            <a:xfrm>
              <a:off x="6562724" y="1625600"/>
              <a:ext cx="1561703" cy="2167466"/>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7"/>
            <p:cNvSpPr txBox="1"/>
            <p:nvPr/>
          </p:nvSpPr>
          <p:spPr>
            <a:xfrm>
              <a:off x="6638960" y="1701836"/>
              <a:ext cx="1409231" cy="2014994"/>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sv-SE" sz="1700" dirty="0">
                  <a:solidFill>
                    <a:schemeClr val="lt1"/>
                  </a:solidFill>
                  <a:latin typeface="Calibri"/>
                  <a:cs typeface="Calibri"/>
                </a:rPr>
                <a:t>Umvefja gesti með upplifun allra skilningarvita</a:t>
              </a:r>
              <a:endParaRPr sz="1700" dirty="0">
                <a:solidFill>
                  <a:schemeClr val="lt1"/>
                </a:solidFill>
                <a:latin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18"/>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Það er mikilvægt að skilja gesti morgundagsins og þá sérstaklega þarfir eigins markhóps. </a:t>
            </a:r>
            <a:endParaRPr dirty="0"/>
          </a:p>
        </p:txBody>
      </p:sp>
      <p:sp>
        <p:nvSpPr>
          <p:cNvPr id="1113" name="Google Shape;1113;p18"/>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1. Að skilja gesti framtíðarinnar</a:t>
            </a:r>
            <a:endParaRPr dirty="0"/>
          </a:p>
        </p:txBody>
      </p:sp>
      <p:sp>
        <p:nvSpPr>
          <p:cNvPr id="1114" name="Google Shape;1114;p18"/>
          <p:cNvSpPr/>
          <p:nvPr/>
        </p:nvSpPr>
        <p:spPr>
          <a:xfrm>
            <a:off x="496383" y="2299064"/>
            <a:ext cx="4860707" cy="3806171"/>
          </a:xfrm>
          <a:prstGeom prst="rect">
            <a:avLst/>
          </a:prstGeom>
          <a:no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182245" marR="0" lvl="0" indent="-67945" algn="l" rtl="0">
              <a:spcBef>
                <a:spcPts val="0"/>
              </a:spcBef>
              <a:spcAft>
                <a:spcPts val="0"/>
              </a:spcAft>
              <a:buClr>
                <a:schemeClr val="dk1"/>
              </a:buClr>
              <a:buSzPts val="1800"/>
              <a:buFont typeface="Arial"/>
              <a:buNone/>
            </a:pPr>
            <a:endParaRPr lang="en-US" sz="1800" dirty="0">
              <a:solidFill>
                <a:schemeClr val="dk1"/>
              </a:solidFill>
              <a:latin typeface="Calibri"/>
              <a:ea typeface="Calibri"/>
              <a:cs typeface="Calibri"/>
            </a:endParaRPr>
          </a:p>
          <a:p>
            <a:pPr marL="182245" marR="0" lvl="0" indent="-182245" algn="l" rtl="0">
              <a:spcBef>
                <a:spcPts val="60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Ferðahegðun hefur breyst, aukin áhersla er á hið staðbundna </a:t>
            </a:r>
          </a:p>
          <a:p>
            <a:pPr marL="182245" marR="0" lvl="0" indent="-182245" algn="l" rtl="0">
              <a:spcBef>
                <a:spcPts val="60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Gestir vilja gleyma hversdagslegum áhyggjum</a:t>
            </a:r>
            <a:endParaRPr lang="is-IS" sz="1800" dirty="0">
              <a:solidFill>
                <a:srgbClr val="595A59"/>
              </a:solidFill>
              <a:latin typeface="Calibri"/>
              <a:ea typeface="Calibri"/>
              <a:cs typeface="Calibri"/>
            </a:endParaRPr>
          </a:p>
          <a:p>
            <a:pPr marL="182245" indent="-182245">
              <a:spcBef>
                <a:spcPts val="600"/>
              </a:spcBef>
              <a:buClr>
                <a:srgbClr val="595A59"/>
              </a:buClr>
              <a:buSzPts val="1800"/>
              <a:buFont typeface="Arial"/>
              <a:buChar char="•"/>
            </a:pPr>
            <a:r>
              <a:rPr lang="is-IS" sz="1800" dirty="0">
                <a:solidFill>
                  <a:srgbClr val="595A59"/>
                </a:solidFill>
                <a:latin typeface="Calibri"/>
                <a:ea typeface="Calibri"/>
                <a:cs typeface="Calibri"/>
                <a:sym typeface="Calibri"/>
              </a:rPr>
              <a:t>Gestir vilja verða heimamaður í stuttan tíma</a:t>
            </a:r>
            <a:endParaRPr lang="is-IS" sz="1800" dirty="0">
              <a:solidFill>
                <a:srgbClr val="595A59"/>
              </a:solidFill>
              <a:latin typeface="Calibri"/>
              <a:ea typeface="Calibri"/>
              <a:cs typeface="Calibri"/>
            </a:endParaRPr>
          </a:p>
          <a:p>
            <a:pPr marL="182245" indent="-182245">
              <a:spcBef>
                <a:spcPts val="600"/>
              </a:spcBef>
              <a:buClr>
                <a:srgbClr val="595A59"/>
              </a:buClr>
              <a:buSzPts val="1800"/>
              <a:buFont typeface="Arial"/>
              <a:buChar char="•"/>
            </a:pPr>
            <a:r>
              <a:rPr lang="is-IS" sz="1800" dirty="0">
                <a:solidFill>
                  <a:srgbClr val="595A59"/>
                </a:solidFill>
                <a:latin typeface="Calibri"/>
                <a:ea typeface="Calibri"/>
                <a:cs typeface="Calibri"/>
                <a:sym typeface="Calibri"/>
              </a:rPr>
              <a:t>Gestir vilja þægindi og dekur, ferlar verða að ganga </a:t>
            </a:r>
            <a:r>
              <a:rPr lang="is-IS" sz="1800" dirty="0" err="1">
                <a:solidFill>
                  <a:srgbClr val="595A59"/>
                </a:solidFill>
                <a:latin typeface="Calibri"/>
                <a:ea typeface="Calibri"/>
                <a:cs typeface="Calibri"/>
                <a:sym typeface="Calibri"/>
              </a:rPr>
              <a:t>snurðulaust</a:t>
            </a:r>
            <a:r>
              <a:rPr lang="is-IS" sz="1800" dirty="0">
                <a:solidFill>
                  <a:srgbClr val="595A59"/>
                </a:solidFill>
                <a:latin typeface="Calibri"/>
                <a:ea typeface="Calibri"/>
                <a:cs typeface="Calibri"/>
                <a:sym typeface="Calibri"/>
              </a:rPr>
              <a:t> fyrir sig</a:t>
            </a:r>
            <a:endParaRPr lang="is-IS" sz="1800" dirty="0">
              <a:solidFill>
                <a:srgbClr val="595A59"/>
              </a:solidFill>
              <a:latin typeface="Calibri"/>
              <a:ea typeface="Calibri"/>
              <a:cs typeface="Calibri"/>
            </a:endParaRPr>
          </a:p>
          <a:p>
            <a:pPr marL="182245" indent="-182245">
              <a:spcBef>
                <a:spcPts val="600"/>
              </a:spcBef>
              <a:buClr>
                <a:srgbClr val="595A59"/>
              </a:buClr>
              <a:buSzPts val="1800"/>
              <a:buFont typeface="Arial"/>
              <a:buChar char="•"/>
            </a:pPr>
            <a:r>
              <a:rPr lang="is-IS" sz="1800" dirty="0">
                <a:solidFill>
                  <a:srgbClr val="595A59"/>
                </a:solidFill>
                <a:latin typeface="Calibri"/>
                <a:ea typeface="Calibri"/>
                <a:cs typeface="Calibri"/>
                <a:sym typeface="Calibri"/>
              </a:rPr>
              <a:t>Gestir vilja upplifa tengsl</a:t>
            </a:r>
            <a:endParaRPr lang="is-IS" sz="1800" dirty="0">
              <a:solidFill>
                <a:srgbClr val="595A59"/>
              </a:solidFill>
              <a:latin typeface="Calibri"/>
              <a:ea typeface="Calibri"/>
              <a:cs typeface="Calibri"/>
            </a:endParaRPr>
          </a:p>
          <a:p>
            <a:pPr marL="182245" indent="-182245">
              <a:spcBef>
                <a:spcPts val="600"/>
              </a:spcBef>
              <a:buClr>
                <a:srgbClr val="595A59"/>
              </a:buClr>
              <a:buSzPts val="1800"/>
              <a:buFont typeface="Arial"/>
              <a:buChar char="•"/>
            </a:pPr>
            <a:r>
              <a:rPr lang="is-IS" sz="1800" dirty="0">
                <a:solidFill>
                  <a:srgbClr val="595A59"/>
                </a:solidFill>
                <a:latin typeface="Calibri"/>
                <a:ea typeface="Calibri"/>
                <a:cs typeface="Calibri"/>
                <a:sym typeface="Calibri"/>
              </a:rPr>
              <a:t>Gestir eru að leita að nýjum hughrifum og upplifunum</a:t>
            </a:r>
            <a:endParaRPr lang="is-IS" sz="1800" dirty="0">
              <a:solidFill>
                <a:srgbClr val="595A59"/>
              </a:solidFill>
              <a:latin typeface="Calibri"/>
              <a:ea typeface="Calibri"/>
              <a:cs typeface="Calibri"/>
            </a:endParaRPr>
          </a:p>
          <a:p>
            <a:pPr marL="182245" marR="0" lvl="0" indent="-182245" algn="l" rtl="0">
              <a:spcBef>
                <a:spcPts val="60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Gestgjafi </a:t>
            </a:r>
            <a:r>
              <a:rPr lang="de-DE" sz="1800" dirty="0">
                <a:solidFill>
                  <a:srgbClr val="595A59"/>
                </a:solidFill>
                <a:latin typeface="Calibri"/>
                <a:ea typeface="Calibri"/>
                <a:cs typeface="Calibri"/>
                <a:sym typeface="Calibri"/>
              </a:rPr>
              <a:t>er hliðvörður að heimönnum</a:t>
            </a:r>
            <a:endParaRPr sz="1800" dirty="0">
              <a:solidFill>
                <a:schemeClr val="dk1"/>
              </a:solidFill>
              <a:latin typeface="Calibri"/>
              <a:ea typeface="Calibri"/>
              <a:cs typeface="Calibri"/>
            </a:endParaRPr>
          </a:p>
        </p:txBody>
      </p:sp>
      <p:sp>
        <p:nvSpPr>
          <p:cNvPr id="1115" name="Google Shape;1115;p18"/>
          <p:cNvSpPr/>
          <p:nvPr/>
        </p:nvSpPr>
        <p:spPr>
          <a:xfrm rot="5400000">
            <a:off x="3831290" y="3451858"/>
            <a:ext cx="4128850" cy="720000"/>
          </a:xfrm>
          <a:prstGeom prst="triangle">
            <a:avLst>
              <a:gd name="adj" fmla="val 50000"/>
            </a:avLst>
          </a:prstGeom>
          <a:solidFill>
            <a:srgbClr val="D8D8D8"/>
          </a:solidFill>
          <a:ln w="12700" cap="flat" cmpd="sng">
            <a:solidFill>
              <a:srgbClr val="D8D8D8"/>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6" name="Google Shape;1116;p18"/>
          <p:cNvSpPr/>
          <p:nvPr/>
        </p:nvSpPr>
        <p:spPr>
          <a:xfrm>
            <a:off x="6736077" y="2299065"/>
            <a:ext cx="4536000" cy="3600000"/>
          </a:xfrm>
          <a:prstGeom prst="rect">
            <a:avLst/>
          </a:prstGeom>
          <a:no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a:spcBef>
                <a:spcPts val="600"/>
              </a:spcBef>
              <a:buClr>
                <a:srgbClr val="595A59"/>
              </a:buClr>
              <a:buSzPts val="1800"/>
            </a:pPr>
            <a:r>
              <a:rPr lang="is-IS" sz="1800" dirty="0">
                <a:solidFill>
                  <a:srgbClr val="595A59"/>
                </a:solidFill>
                <a:latin typeface="Calibri"/>
                <a:cs typeface="Calibri"/>
                <a:sym typeface="Calibri"/>
              </a:rPr>
              <a:t>Mikilvægt að gera ítarlega markhópagreiningu á núverandi og mögulegum</a:t>
            </a:r>
            <a:endParaRPr lang="is-IS" sz="1800" dirty="0">
              <a:solidFill>
                <a:srgbClr val="595A59"/>
              </a:solidFill>
              <a:latin typeface="Calibri"/>
              <a:cs typeface="Calibri"/>
            </a:endParaRPr>
          </a:p>
          <a:p>
            <a:pPr marL="182245" indent="-182245">
              <a:spcBef>
                <a:spcPts val="600"/>
              </a:spcBef>
              <a:buClr>
                <a:srgbClr val="595A59"/>
              </a:buClr>
              <a:buSzPts val="1800"/>
              <a:buFont typeface="Arial"/>
              <a:buChar char="•"/>
            </a:pPr>
            <a:r>
              <a:rPr lang="is-IS" sz="1800" dirty="0" err="1">
                <a:solidFill>
                  <a:srgbClr val="595A59"/>
                </a:solidFill>
                <a:latin typeface="Calibri"/>
                <a:cs typeface="Calibri"/>
                <a:sym typeface="Calibri"/>
              </a:rPr>
              <a:t>Prófílar</a:t>
            </a:r>
            <a:r>
              <a:rPr lang="is-IS" sz="1800" dirty="0">
                <a:solidFill>
                  <a:srgbClr val="595A59"/>
                </a:solidFill>
                <a:latin typeface="Calibri"/>
                <a:cs typeface="Calibri"/>
                <a:sym typeface="Calibri"/>
              </a:rPr>
              <a:t> byggðir á raunhæfri lýsingu á persónuleika gesta</a:t>
            </a:r>
            <a:endParaRPr lang="is-IS" sz="1800" dirty="0">
              <a:solidFill>
                <a:srgbClr val="595A59"/>
              </a:solidFill>
              <a:latin typeface="Calibri"/>
              <a:cs typeface="Calibri"/>
            </a:endParaRPr>
          </a:p>
          <a:p>
            <a:pPr marL="182245" indent="-182245">
              <a:spcBef>
                <a:spcPts val="600"/>
              </a:spcBef>
              <a:buClr>
                <a:srgbClr val="595A59"/>
              </a:buClr>
              <a:buSzPts val="1800"/>
              <a:buFont typeface="Arial"/>
              <a:buChar char="•"/>
            </a:pPr>
            <a:r>
              <a:rPr lang="is-IS" sz="1800" dirty="0">
                <a:solidFill>
                  <a:srgbClr val="595A59"/>
                </a:solidFill>
                <a:latin typeface="Calibri"/>
                <a:cs typeface="Calibri"/>
                <a:sym typeface="Calibri"/>
              </a:rPr>
              <a:t>Innsýn úr samtölum við gesti, gögn / upplýsingar um mögulega gesti</a:t>
            </a:r>
            <a:endParaRPr lang="is-IS" sz="1800" dirty="0">
              <a:solidFill>
                <a:srgbClr val="595A59"/>
              </a:solidFill>
              <a:latin typeface="Calibri"/>
              <a:cs typeface="Calibri"/>
            </a:endParaRPr>
          </a:p>
          <a:p>
            <a:pPr marL="182245" indent="-182245">
              <a:spcBef>
                <a:spcPts val="600"/>
              </a:spcBef>
              <a:buClr>
                <a:srgbClr val="595A59"/>
              </a:buClr>
              <a:buSzPts val="1800"/>
              <a:buFont typeface="Arial"/>
              <a:buChar char="•"/>
            </a:pPr>
            <a:r>
              <a:rPr lang="is-IS" sz="1800" dirty="0">
                <a:solidFill>
                  <a:srgbClr val="595A59"/>
                </a:solidFill>
                <a:latin typeface="Calibri"/>
                <a:cs typeface="Calibri"/>
                <a:sym typeface="Calibri"/>
              </a:rPr>
              <a:t>Fyrir 3-6 mikilvægustu markhópana</a:t>
            </a:r>
            <a:endParaRPr lang="is-IS" sz="1800" dirty="0">
              <a:solidFill>
                <a:srgbClr val="595A59"/>
              </a:solidFill>
              <a:latin typeface="Calibri"/>
              <a:cs typeface="Calibri"/>
            </a:endParaRPr>
          </a:p>
          <a:p>
            <a:pPr marL="182245" indent="-182245">
              <a:spcBef>
                <a:spcPts val="600"/>
              </a:spcBef>
              <a:buClr>
                <a:srgbClr val="595A59"/>
              </a:buClr>
              <a:buSzPts val="1800"/>
              <a:buFont typeface="Arial"/>
              <a:buChar char="•"/>
            </a:pPr>
            <a:r>
              <a:rPr lang="is-IS" sz="1800" dirty="0">
                <a:solidFill>
                  <a:srgbClr val="595A59"/>
                </a:solidFill>
                <a:latin typeface="Calibri"/>
                <a:cs typeface="Calibri"/>
                <a:sym typeface="Calibri"/>
              </a:rPr>
              <a:t>Lykilgögn og lýsing á gildum, viðhorfum, </a:t>
            </a:r>
            <a:r>
              <a:rPr lang="de-DE" sz="1800" dirty="0">
                <a:solidFill>
                  <a:srgbClr val="595A59"/>
                </a:solidFill>
                <a:latin typeface="Calibri"/>
                <a:cs typeface="Calibri"/>
                <a:sym typeface="Calibri"/>
              </a:rPr>
              <a:t>menningarumhverfi</a:t>
            </a:r>
            <a:endParaRPr sz="1800" dirty="0">
              <a:solidFill>
                <a:srgbClr val="595A59"/>
              </a:solidFill>
              <a:latin typeface="Calibri"/>
              <a:cs typeface="Calibri"/>
            </a:endParaRPr>
          </a:p>
        </p:txBody>
      </p:sp>
      <p:sp>
        <p:nvSpPr>
          <p:cNvPr id="1117" name="Google Shape;1117;p18"/>
          <p:cNvSpPr/>
          <p:nvPr/>
        </p:nvSpPr>
        <p:spPr>
          <a:xfrm>
            <a:off x="496384" y="1747433"/>
            <a:ext cx="4860706" cy="540000"/>
          </a:xfrm>
          <a:prstGeom prst="rect">
            <a:avLst/>
          </a:prstGeom>
          <a:solidFill>
            <a:schemeClr val="accen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n-NO" sz="1800" dirty="0">
                <a:solidFill>
                  <a:schemeClr val="lt1"/>
                </a:solidFill>
                <a:latin typeface="Calibri"/>
                <a:ea typeface="Calibri"/>
                <a:cs typeface="Calibri"/>
                <a:sym typeface="Calibri"/>
              </a:rPr>
              <a:t>Hver er þróunin</a:t>
            </a:r>
            <a:endParaRPr dirty="0"/>
          </a:p>
        </p:txBody>
      </p:sp>
      <p:sp>
        <p:nvSpPr>
          <p:cNvPr id="1118" name="Google Shape;1118;p18"/>
          <p:cNvSpPr/>
          <p:nvPr/>
        </p:nvSpPr>
        <p:spPr>
          <a:xfrm>
            <a:off x="6736076" y="1759065"/>
            <a:ext cx="4536000" cy="540000"/>
          </a:xfrm>
          <a:prstGeom prst="rect">
            <a:avLst/>
          </a:prstGeom>
          <a:solidFill>
            <a:schemeClr val="accen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dirty="0">
                <a:solidFill>
                  <a:schemeClr val="lt1"/>
                </a:solidFill>
                <a:latin typeface="Calibri"/>
                <a:ea typeface="Calibri"/>
                <a:cs typeface="Calibri"/>
                <a:sym typeface="Calibri"/>
              </a:rPr>
              <a:t>Að kynnast núverandi og framtíðarmarkhópum:</a:t>
            </a:r>
            <a:endParaRPr sz="1800" dirty="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9"/>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Ferðamenn vilja skilja eftir sitt eigið hversdagslíf og vilja upplifa eitthvað nýtt. Lítil og meðalstór fyrirtæki í ferðaþjónustu ættu að reyna að veita gestum einstaka upplifun.</a:t>
            </a:r>
            <a:endParaRPr dirty="0"/>
          </a:p>
        </p:txBody>
      </p:sp>
      <p:sp>
        <p:nvSpPr>
          <p:cNvPr id="1124" name="Google Shape;1124;p19"/>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2. Búðu til einstakt ferðatilefni</a:t>
            </a:r>
            <a:endParaRPr dirty="0"/>
          </a:p>
          <a:p>
            <a:pPr marL="0" lvl="0" indent="0" algn="l" rtl="0">
              <a:lnSpc>
                <a:spcPct val="90000"/>
              </a:lnSpc>
              <a:spcBef>
                <a:spcPts val="1000"/>
              </a:spcBef>
              <a:spcAft>
                <a:spcPts val="0"/>
              </a:spcAft>
              <a:buClr>
                <a:srgbClr val="79527B"/>
              </a:buClr>
              <a:buSzPct val="100000"/>
              <a:buNone/>
            </a:pPr>
            <a:endParaRPr dirty="0"/>
          </a:p>
        </p:txBody>
      </p:sp>
      <p:grpSp>
        <p:nvGrpSpPr>
          <p:cNvPr id="1125" name="Google Shape;1125;p19"/>
          <p:cNvGrpSpPr/>
          <p:nvPr/>
        </p:nvGrpSpPr>
        <p:grpSpPr>
          <a:xfrm>
            <a:off x="561703" y="2185470"/>
            <a:ext cx="11413290" cy="3832161"/>
            <a:chOff x="561703" y="1697782"/>
            <a:chExt cx="11413290" cy="3832161"/>
          </a:xfrm>
        </p:grpSpPr>
        <p:sp>
          <p:nvSpPr>
            <p:cNvPr id="1126" name="Google Shape;1126;p19"/>
            <p:cNvSpPr/>
            <p:nvPr/>
          </p:nvSpPr>
          <p:spPr>
            <a:xfrm>
              <a:off x="561703" y="1697782"/>
              <a:ext cx="3209049" cy="99426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7" name="Google Shape;1127;p19"/>
            <p:cNvSpPr/>
            <p:nvPr/>
          </p:nvSpPr>
          <p:spPr>
            <a:xfrm>
              <a:off x="8627498" y="1699080"/>
              <a:ext cx="3209049" cy="99426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8" name="Google Shape;1128;p19"/>
            <p:cNvSpPr/>
            <p:nvPr/>
          </p:nvSpPr>
          <p:spPr>
            <a:xfrm>
              <a:off x="4594601" y="4535674"/>
              <a:ext cx="3209049" cy="99426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29" name="Google Shape;1129;p19" descr="Besprechu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74825" y="1721444"/>
              <a:ext cx="914400" cy="914400"/>
            </a:xfrm>
            <a:prstGeom prst="rect">
              <a:avLst/>
            </a:prstGeom>
            <a:noFill/>
            <a:ln>
              <a:noFill/>
            </a:ln>
          </p:spPr>
        </p:pic>
        <p:pic>
          <p:nvPicPr>
            <p:cNvPr id="1130" name="Google Shape;1130;p19" descr="Pulsierendes Herz"/>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67933" y="4615543"/>
              <a:ext cx="914400" cy="914400"/>
            </a:xfrm>
            <a:prstGeom prst="rect">
              <a:avLst/>
            </a:prstGeom>
            <a:noFill/>
            <a:ln>
              <a:noFill/>
            </a:ln>
          </p:spPr>
        </p:pic>
        <p:pic>
          <p:nvPicPr>
            <p:cNvPr id="1131" name="Google Shape;1131;p19" descr="Teller mit Abdecku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35033" y="1738861"/>
              <a:ext cx="914400" cy="914400"/>
            </a:xfrm>
            <a:prstGeom prst="rect">
              <a:avLst/>
            </a:prstGeom>
            <a:noFill/>
            <a:ln>
              <a:noFill/>
            </a:ln>
          </p:spPr>
        </p:pic>
        <p:sp>
          <p:nvSpPr>
            <p:cNvPr id="1132" name="Google Shape;1132;p19"/>
            <p:cNvSpPr txBox="1"/>
            <p:nvPr/>
          </p:nvSpPr>
          <p:spPr>
            <a:xfrm>
              <a:off x="709687" y="2847380"/>
              <a:ext cx="3061065"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b="1" dirty="0">
                  <a:solidFill>
                    <a:srgbClr val="595A59"/>
                  </a:solidFill>
                  <a:latin typeface="Calibri"/>
                  <a:ea typeface="Calibri"/>
                  <a:cs typeface="Calibri"/>
                  <a:sym typeface="Calibri"/>
                </a:rPr>
                <a:t>Að gera vel við sig &amp; matur</a:t>
              </a:r>
              <a:endParaRPr lang="is-IS" dirty="0"/>
            </a:p>
            <a:p>
              <a:pPr marL="182245" marR="0" lvl="0" indent="-182245" algn="l" rtl="0">
                <a:spcBef>
                  <a:spcPts val="0"/>
                </a:spcBef>
                <a:spcAft>
                  <a:spcPts val="0"/>
                </a:spcAft>
                <a:buClr>
                  <a:srgbClr val="595A59"/>
                </a:buClr>
                <a:buSzPts val="1600"/>
                <a:buFont typeface="Arial"/>
                <a:buChar char="•"/>
              </a:pPr>
              <a:r>
                <a:rPr lang="is-IS" sz="1600" dirty="0">
                  <a:solidFill>
                    <a:srgbClr val="595A59"/>
                  </a:solidFill>
                  <a:latin typeface="Calibri"/>
                  <a:cs typeface="Calibri"/>
                  <a:sym typeface="Calibri"/>
                </a:rPr>
                <a:t>Matreiðsluupplifun til að muna eftir / í einstöku umhverfi </a:t>
              </a:r>
              <a:endParaRPr lang="is-IS" sz="1600" dirty="0">
                <a:solidFill>
                  <a:srgbClr val="595A59"/>
                </a:solidFill>
                <a:latin typeface="Calibri"/>
                <a:cs typeface="Calibri"/>
              </a:endParaRPr>
            </a:p>
            <a:p>
              <a:pPr marL="182245" marR="0" lvl="0" indent="-182245" algn="l" rtl="0">
                <a:spcBef>
                  <a:spcPts val="0"/>
                </a:spcBef>
                <a:spcAft>
                  <a:spcPts val="0"/>
                </a:spcAft>
                <a:buClr>
                  <a:srgbClr val="595A59"/>
                </a:buClr>
                <a:buSzPts val="1600"/>
                <a:buFont typeface="Arial"/>
                <a:buChar char="•"/>
              </a:pPr>
              <a:r>
                <a:rPr lang="is-IS" sz="1600" dirty="0">
                  <a:solidFill>
                    <a:srgbClr val="595A59"/>
                  </a:solidFill>
                  <a:latin typeface="Calibri"/>
                  <a:cs typeface="Calibri"/>
                  <a:sym typeface="Calibri"/>
                </a:rPr>
                <a:t>Svæðisbundnir og staðbundnir réttir / heimsóknir til birgja á svæðinu</a:t>
              </a:r>
              <a:endParaRPr lang="is-IS" sz="1600" dirty="0">
                <a:solidFill>
                  <a:srgbClr val="595A59"/>
                </a:solidFill>
                <a:latin typeface="Calibri"/>
                <a:cs typeface="Calibri"/>
              </a:endParaRPr>
            </a:p>
            <a:p>
              <a:pPr marL="182245" marR="0" lvl="0" indent="-182245" algn="l" rtl="0">
                <a:spcBef>
                  <a:spcPts val="0"/>
                </a:spcBef>
                <a:spcAft>
                  <a:spcPts val="0"/>
                </a:spcAft>
                <a:buClr>
                  <a:srgbClr val="595A59"/>
                </a:buClr>
                <a:buSzPts val="1600"/>
                <a:buFont typeface="Arial"/>
                <a:buChar char="•"/>
              </a:pPr>
              <a:r>
                <a:rPr lang="is-IS" sz="1600" dirty="0">
                  <a:solidFill>
                    <a:srgbClr val="595A59"/>
                  </a:solidFill>
                  <a:latin typeface="Calibri"/>
                  <a:cs typeface="Calibri"/>
                  <a:sym typeface="Calibri"/>
                </a:rPr>
                <a:t>Fræðsla um næringu, t.d. matreiðslunámskeið / tilraunaeldamennska / prófa nýja matarstrauma</a:t>
              </a:r>
              <a:endParaRPr lang="is-IS" sz="1600" dirty="0">
                <a:solidFill>
                  <a:srgbClr val="595A59"/>
                </a:solidFill>
                <a:latin typeface="Calibri"/>
                <a:cs typeface="Calibri"/>
              </a:endParaRPr>
            </a:p>
          </p:txBody>
        </p:sp>
        <p:sp>
          <p:nvSpPr>
            <p:cNvPr id="1133" name="Google Shape;1133;p19"/>
            <p:cNvSpPr txBox="1"/>
            <p:nvPr/>
          </p:nvSpPr>
          <p:spPr>
            <a:xfrm>
              <a:off x="4594601" y="1699080"/>
              <a:ext cx="3061065"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b="1" dirty="0">
                  <a:solidFill>
                    <a:srgbClr val="595A59"/>
                  </a:solidFill>
                  <a:latin typeface="Calibri"/>
                  <a:ea typeface="Calibri"/>
                  <a:cs typeface="Calibri"/>
                  <a:sym typeface="Calibri"/>
                </a:rPr>
                <a:t>Vellíðan &amp; heilsa</a:t>
              </a:r>
            </a:p>
            <a:p>
              <a:pPr marL="182245" indent="-182245">
                <a:buClr>
                  <a:srgbClr val="595A59"/>
                </a:buClr>
                <a:buSzPts val="1600"/>
                <a:buFont typeface="Arial"/>
                <a:buChar char="•"/>
              </a:pPr>
              <a:r>
                <a:rPr lang="is-IS" sz="1600" dirty="0">
                  <a:solidFill>
                    <a:srgbClr val="595A59"/>
                  </a:solidFill>
                  <a:latin typeface="Calibri"/>
                  <a:cs typeface="Calibri"/>
                  <a:sym typeface="Calibri"/>
                </a:rPr>
                <a:t>Sérstök upplifun í gegnum rólegheit, t.d. grænir orkustaðir með plöntum, sundlaugar, vönduð slökunarherbergi</a:t>
              </a:r>
              <a:endParaRPr lang="is-IS" sz="1600" dirty="0">
                <a:solidFill>
                  <a:srgbClr val="595A59"/>
                </a:solidFill>
                <a:latin typeface="Calibri"/>
                <a:cs typeface="Calibri"/>
              </a:endParaRPr>
            </a:p>
            <a:p>
              <a:pPr marL="182245" indent="-182245">
                <a:buClr>
                  <a:srgbClr val="595A59"/>
                </a:buClr>
                <a:buSzPts val="1600"/>
                <a:buFont typeface="Arial"/>
                <a:buChar char="•"/>
              </a:pPr>
              <a:r>
                <a:rPr lang="is-IS" sz="1600" dirty="0">
                  <a:solidFill>
                    <a:srgbClr val="595A59"/>
                  </a:solidFill>
                  <a:latin typeface="Calibri"/>
                  <a:cs typeface="Calibri"/>
                  <a:sym typeface="Calibri"/>
                </a:rPr>
                <a:t>Sérstök heilsulindartilboð, s.s. heilsulind í náttúrunni, </a:t>
              </a:r>
              <a:endParaRPr lang="is-IS" sz="1600" dirty="0">
                <a:solidFill>
                  <a:srgbClr val="595A59"/>
                </a:solidFill>
                <a:latin typeface="Calibri"/>
                <a:cs typeface="Calibri"/>
              </a:endParaRPr>
            </a:p>
            <a:p>
              <a:pPr marL="182245" indent="-182245">
                <a:buClr>
                  <a:srgbClr val="595A59"/>
                </a:buClr>
                <a:buSzPts val="1600"/>
                <a:buFont typeface="Arial"/>
                <a:buChar char="•"/>
              </a:pPr>
              <a:r>
                <a:rPr lang="is-IS" sz="1600" dirty="0">
                  <a:solidFill>
                    <a:srgbClr val="595A59"/>
                  </a:solidFill>
                  <a:latin typeface="Calibri"/>
                  <a:cs typeface="Calibri"/>
                  <a:sym typeface="Calibri"/>
                </a:rPr>
                <a:t>Heilsutengd fræðsla, t.a.m. </a:t>
              </a:r>
              <a:r>
                <a:rPr lang="is-IS" sz="1600" dirty="0" err="1">
                  <a:solidFill>
                    <a:srgbClr val="595A59"/>
                  </a:solidFill>
                  <a:latin typeface="Calibri"/>
                  <a:cs typeface="Calibri"/>
                  <a:sym typeface="Calibri"/>
                </a:rPr>
                <a:t>jóga</a:t>
              </a:r>
              <a:r>
                <a:rPr lang="is-IS" sz="1600" dirty="0">
                  <a:solidFill>
                    <a:srgbClr val="595A59"/>
                  </a:solidFill>
                  <a:latin typeface="Calibri"/>
                  <a:cs typeface="Calibri"/>
                  <a:sym typeface="Calibri"/>
                </a:rPr>
                <a:t>, öndunaræfingar, hugleiðsla</a:t>
              </a:r>
              <a:endParaRPr lang="is-IS" sz="1600" dirty="0">
                <a:solidFill>
                  <a:srgbClr val="595A59"/>
                </a:solidFill>
                <a:latin typeface="Calibri"/>
                <a:cs typeface="Calibri"/>
              </a:endParaRPr>
            </a:p>
          </p:txBody>
        </p:sp>
        <p:sp>
          <p:nvSpPr>
            <p:cNvPr id="1134" name="Google Shape;1134;p19"/>
            <p:cNvSpPr txBox="1"/>
            <p:nvPr/>
          </p:nvSpPr>
          <p:spPr>
            <a:xfrm>
              <a:off x="8913928" y="2856621"/>
              <a:ext cx="3061065"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b="1" dirty="0">
                  <a:solidFill>
                    <a:srgbClr val="595A59"/>
                  </a:solidFill>
                  <a:latin typeface="Calibri"/>
                  <a:ea typeface="Calibri"/>
                  <a:cs typeface="Calibri"/>
                  <a:sym typeface="Calibri"/>
                </a:rPr>
                <a:t>Menning &amp; skemmtun</a:t>
              </a:r>
              <a:endParaRPr lang="is-IS" dirty="0"/>
            </a:p>
            <a:p>
              <a:pPr marL="182245" marR="0" lvl="0" indent="-182245" algn="l" rtl="0">
                <a:spcBef>
                  <a:spcPts val="600"/>
                </a:spcBef>
                <a:spcAft>
                  <a:spcPts val="0"/>
                </a:spcAft>
                <a:buClr>
                  <a:srgbClr val="595A59"/>
                </a:buClr>
                <a:buSzPts val="1600"/>
                <a:buFont typeface="Arial"/>
                <a:buChar char="•"/>
              </a:pPr>
              <a:r>
                <a:rPr lang="is-IS" sz="1600" dirty="0">
                  <a:solidFill>
                    <a:srgbClr val="595A59"/>
                  </a:solidFill>
                  <a:latin typeface="Calibri"/>
                  <a:ea typeface="Calibri"/>
                  <a:cs typeface="Calibri"/>
                  <a:sym typeface="Calibri"/>
                </a:rPr>
                <a:t>Listræn starfsemi</a:t>
              </a:r>
              <a:endParaRPr lang="is-IS" sz="1600" dirty="0">
                <a:solidFill>
                  <a:srgbClr val="595A59"/>
                </a:solidFill>
                <a:latin typeface="Calibri"/>
                <a:ea typeface="Calibri"/>
                <a:cs typeface="Calibri"/>
              </a:endParaRPr>
            </a:p>
            <a:p>
              <a:pPr marL="182245" marR="0" lvl="0" indent="-182245" algn="l" rtl="0">
                <a:spcBef>
                  <a:spcPts val="600"/>
                </a:spcBef>
                <a:spcAft>
                  <a:spcPts val="0"/>
                </a:spcAft>
                <a:buClr>
                  <a:srgbClr val="595A59"/>
                </a:buClr>
                <a:buSzPts val="1600"/>
                <a:buFont typeface="Arial"/>
                <a:buChar char="•"/>
              </a:pPr>
              <a:r>
                <a:rPr lang="is-IS" sz="1600" dirty="0">
                  <a:solidFill>
                    <a:srgbClr val="595A59"/>
                  </a:solidFill>
                  <a:latin typeface="Calibri"/>
                  <a:ea typeface="Calibri"/>
                  <a:cs typeface="Calibri"/>
                  <a:sym typeface="Calibri"/>
                </a:rPr>
                <a:t>Þemahátíðir</a:t>
              </a:r>
              <a:endParaRPr lang="is-IS" sz="1600" dirty="0">
                <a:solidFill>
                  <a:srgbClr val="595A59"/>
                </a:solidFill>
                <a:latin typeface="Calibri"/>
                <a:ea typeface="Calibri"/>
                <a:cs typeface="Calibri"/>
              </a:endParaRPr>
            </a:p>
          </p:txBody>
        </p:sp>
        <p:sp>
          <p:nvSpPr>
            <p:cNvPr id="1135" name="Google Shape;1135;p19"/>
            <p:cNvSpPr/>
            <p:nvPr/>
          </p:nvSpPr>
          <p:spPr>
            <a:xfrm>
              <a:off x="4594601" y="1699080"/>
              <a:ext cx="3209049" cy="2836594"/>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6" name="Google Shape;1136;p19"/>
            <p:cNvSpPr/>
            <p:nvPr/>
          </p:nvSpPr>
          <p:spPr>
            <a:xfrm>
              <a:off x="8627499" y="2693349"/>
              <a:ext cx="3209049" cy="2836594"/>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7" name="Google Shape;1137;p19"/>
            <p:cNvSpPr/>
            <p:nvPr/>
          </p:nvSpPr>
          <p:spPr>
            <a:xfrm>
              <a:off x="561703" y="2693349"/>
              <a:ext cx="3209049" cy="2836594"/>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38" name="Google Shape;1138;p19"/>
          <p:cNvSpPr txBox="1"/>
          <p:nvPr/>
        </p:nvSpPr>
        <p:spPr>
          <a:xfrm>
            <a:off x="389964" y="1637211"/>
            <a:ext cx="113488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Þrjú helstu tilefni til að ferðast samkvæmt þýskri rannsókn:</a:t>
            </a:r>
            <a:endParaRPr sz="1800" dirty="0">
              <a:solidFill>
                <a:srgbClr val="595A59"/>
              </a:solidFill>
              <a:latin typeface="Calibri"/>
              <a:ea typeface="Calibri"/>
              <a:cs typeface="Calibri"/>
              <a:sym typeface="Calibri"/>
            </a:endParaRPr>
          </a:p>
        </p:txBody>
      </p:sp>
      <p:sp>
        <p:nvSpPr>
          <p:cNvPr id="1139" name="Google Shape;1139;p19"/>
          <p:cNvSpPr txBox="1"/>
          <p:nvPr/>
        </p:nvSpPr>
        <p:spPr>
          <a:xfrm>
            <a:off x="6596481" y="6436367"/>
            <a:ext cx="537851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i="1" dirty="0">
                <a:solidFill>
                  <a:srgbClr val="595A59"/>
                </a:solidFill>
                <a:latin typeface="Calibri"/>
                <a:ea typeface="Calibri"/>
                <a:cs typeface="Calibri"/>
                <a:sym typeface="Calibri"/>
              </a:rPr>
              <a:t>Heimild: Fraunhofer IAO (2020): Futurehotel - innovative Erlebnisse als Erfolgsfaktor für die Hotellerie </a:t>
            </a:r>
            <a:endParaRPr sz="1000" i="1" dirty="0">
              <a:solidFill>
                <a:srgbClr val="595A5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2"/>
          <p:cNvSpPr txBox="1">
            <a:spLocks noGrp="1"/>
          </p:cNvSpPr>
          <p:nvPr>
            <p:ph type="body" idx="1"/>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2300"/>
              <a:buNone/>
            </a:pPr>
            <a:r>
              <a:rPr lang="is-IS" sz="2400" dirty="0"/>
              <a:t>Í þessum námskeiðshluta er farið yfir eftirfarandi þætti:</a:t>
            </a:r>
            <a:endParaRPr lang="is-IS" sz="3600" dirty="0"/>
          </a:p>
          <a:p>
            <a:pPr marL="228600" lvl="0" indent="-228600" algn="l" rtl="0">
              <a:lnSpc>
                <a:spcPct val="90000"/>
              </a:lnSpc>
              <a:spcBef>
                <a:spcPts val="1000"/>
              </a:spcBef>
              <a:spcAft>
                <a:spcPts val="0"/>
              </a:spcAft>
              <a:buClr>
                <a:schemeClr val="lt1"/>
              </a:buClr>
              <a:buSzPts val="2400"/>
              <a:buNone/>
            </a:pPr>
            <a:endParaRPr dirty="0"/>
          </a:p>
        </p:txBody>
      </p:sp>
      <p:sp>
        <p:nvSpPr>
          <p:cNvPr id="839" name="Google Shape;839;p2"/>
          <p:cNvSpPr txBox="1">
            <a:spLocks noGrp="1"/>
          </p:cNvSpPr>
          <p:nvPr>
            <p:ph type="body" idx="2"/>
          </p:nvPr>
        </p:nvSpPr>
        <p:spPr>
          <a:xfrm>
            <a:off x="1548092" y="628636"/>
            <a:ext cx="4250272" cy="6036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de-DE" sz="2400" b="1" dirty="0"/>
              <a:t>Seigla er mikilvægur þáttur til að takast á við krísu</a:t>
            </a:r>
            <a:endParaRPr dirty="0"/>
          </a:p>
        </p:txBody>
      </p:sp>
      <p:sp>
        <p:nvSpPr>
          <p:cNvPr id="840" name="Google Shape;840;p2"/>
          <p:cNvSpPr/>
          <p:nvPr/>
        </p:nvSpPr>
        <p:spPr>
          <a:xfrm>
            <a:off x="6650400" y="1434932"/>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41" name="Google Shape;841;p2"/>
          <p:cNvCxnSpPr/>
          <p:nvPr/>
        </p:nvCxnSpPr>
        <p:spPr>
          <a:xfrm>
            <a:off x="6096000" y="1820133"/>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42" name="Google Shape;842;p2"/>
          <p:cNvSpPr txBox="1"/>
          <p:nvPr/>
        </p:nvSpPr>
        <p:spPr>
          <a:xfrm>
            <a:off x="7757232" y="1604689"/>
            <a:ext cx="397829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rgbClr val="595A59"/>
                </a:solidFill>
                <a:latin typeface="Calibri"/>
                <a:ea typeface="Calibri"/>
                <a:cs typeface="Calibri"/>
                <a:sym typeface="Calibri"/>
              </a:rPr>
              <a:t>Seigla fyrirtækja í krísu</a:t>
            </a:r>
            <a:endParaRPr sz="2200" dirty="0">
              <a:solidFill>
                <a:srgbClr val="595A59"/>
              </a:solidFill>
              <a:latin typeface="Calibri"/>
              <a:ea typeface="Calibri"/>
              <a:cs typeface="Calibri"/>
              <a:sym typeface="Calibri"/>
            </a:endParaRPr>
          </a:p>
        </p:txBody>
      </p:sp>
      <p:sp>
        <p:nvSpPr>
          <p:cNvPr id="843" name="Google Shape;843;p2"/>
          <p:cNvSpPr txBox="1"/>
          <p:nvPr/>
        </p:nvSpPr>
        <p:spPr>
          <a:xfrm>
            <a:off x="6852409" y="1558522"/>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800">
                <a:solidFill>
                  <a:schemeClr val="lt1"/>
                </a:solidFill>
                <a:latin typeface="Calibri"/>
                <a:ea typeface="Calibri"/>
                <a:cs typeface="Calibri"/>
                <a:sym typeface="Calibri"/>
              </a:rPr>
              <a:t>1</a:t>
            </a:r>
            <a:endParaRPr sz="2800">
              <a:solidFill>
                <a:schemeClr val="lt1"/>
              </a:solidFill>
              <a:latin typeface="Calibri"/>
              <a:ea typeface="Calibri"/>
              <a:cs typeface="Calibri"/>
              <a:sym typeface="Calibri"/>
            </a:endParaRPr>
          </a:p>
        </p:txBody>
      </p:sp>
      <p:sp>
        <p:nvSpPr>
          <p:cNvPr id="844" name="Google Shape;844;p2"/>
          <p:cNvSpPr/>
          <p:nvPr/>
        </p:nvSpPr>
        <p:spPr>
          <a:xfrm>
            <a:off x="6655444" y="2669376"/>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45" name="Google Shape;845;p2"/>
          <p:cNvCxnSpPr/>
          <p:nvPr/>
        </p:nvCxnSpPr>
        <p:spPr>
          <a:xfrm>
            <a:off x="6101044" y="3054577"/>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46" name="Google Shape;846;p2"/>
          <p:cNvSpPr txBox="1"/>
          <p:nvPr/>
        </p:nvSpPr>
        <p:spPr>
          <a:xfrm>
            <a:off x="7762276" y="2839133"/>
            <a:ext cx="397829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rgbClr val="595A59"/>
                </a:solidFill>
                <a:latin typeface="Calibri"/>
                <a:ea typeface="Calibri"/>
                <a:cs typeface="Calibri"/>
                <a:sym typeface="Calibri"/>
              </a:rPr>
              <a:t>Að ná til núverandi og nýrra viðskiptavina með ferðatilboðum</a:t>
            </a:r>
          </a:p>
        </p:txBody>
      </p:sp>
      <p:sp>
        <p:nvSpPr>
          <p:cNvPr id="847" name="Google Shape;847;p2"/>
          <p:cNvSpPr txBox="1"/>
          <p:nvPr/>
        </p:nvSpPr>
        <p:spPr>
          <a:xfrm>
            <a:off x="6857453" y="2792966"/>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800">
                <a:solidFill>
                  <a:schemeClr val="lt1"/>
                </a:solidFill>
                <a:latin typeface="Calibri"/>
                <a:ea typeface="Calibri"/>
                <a:cs typeface="Calibri"/>
                <a:sym typeface="Calibri"/>
              </a:rPr>
              <a:t>2</a:t>
            </a:r>
            <a:endParaRPr sz="2800">
              <a:solidFill>
                <a:schemeClr val="lt1"/>
              </a:solidFill>
              <a:latin typeface="Calibri"/>
              <a:ea typeface="Calibri"/>
              <a:cs typeface="Calibri"/>
              <a:sym typeface="Calibri"/>
            </a:endParaRPr>
          </a:p>
        </p:txBody>
      </p:sp>
      <p:sp>
        <p:nvSpPr>
          <p:cNvPr id="848" name="Google Shape;848;p2"/>
          <p:cNvSpPr/>
          <p:nvPr/>
        </p:nvSpPr>
        <p:spPr>
          <a:xfrm>
            <a:off x="6650400" y="3903819"/>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49" name="Google Shape;849;p2"/>
          <p:cNvCxnSpPr/>
          <p:nvPr/>
        </p:nvCxnSpPr>
        <p:spPr>
          <a:xfrm>
            <a:off x="6096000" y="4289020"/>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50" name="Google Shape;850;p2"/>
          <p:cNvSpPr txBox="1"/>
          <p:nvPr/>
        </p:nvSpPr>
        <p:spPr>
          <a:xfrm>
            <a:off x="7757232" y="4073576"/>
            <a:ext cx="397829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rgbClr val="595A59"/>
                </a:solidFill>
                <a:latin typeface="Calibri"/>
                <a:ea typeface="Calibri"/>
                <a:cs typeface="Calibri"/>
                <a:sym typeface="Calibri"/>
              </a:rPr>
              <a:t>Þættir sem hafa áhrif á seiglu</a:t>
            </a:r>
            <a:endParaRPr sz="2200" dirty="0">
              <a:solidFill>
                <a:srgbClr val="595A59"/>
              </a:solidFill>
              <a:latin typeface="Calibri"/>
              <a:ea typeface="Calibri"/>
              <a:cs typeface="Calibri"/>
              <a:sym typeface="Calibri"/>
            </a:endParaRPr>
          </a:p>
        </p:txBody>
      </p:sp>
      <p:sp>
        <p:nvSpPr>
          <p:cNvPr id="851" name="Google Shape;851;p2"/>
          <p:cNvSpPr txBox="1"/>
          <p:nvPr/>
        </p:nvSpPr>
        <p:spPr>
          <a:xfrm>
            <a:off x="6852409" y="4027409"/>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800">
                <a:solidFill>
                  <a:schemeClr val="lt1"/>
                </a:solidFill>
                <a:latin typeface="Calibri"/>
                <a:ea typeface="Calibri"/>
                <a:cs typeface="Calibri"/>
                <a:sym typeface="Calibri"/>
              </a:rPr>
              <a:t>3</a:t>
            </a:r>
            <a:endParaRPr sz="2800">
              <a:solidFill>
                <a:schemeClr val="lt1"/>
              </a:solidFill>
              <a:latin typeface="Calibri"/>
              <a:ea typeface="Calibri"/>
              <a:cs typeface="Calibri"/>
              <a:sym typeface="Calibri"/>
            </a:endParaRPr>
          </a:p>
        </p:txBody>
      </p:sp>
      <p:sp>
        <p:nvSpPr>
          <p:cNvPr id="852" name="Google Shape;852;p2"/>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a:solidFill>
                  <a:schemeClr val="lt1"/>
                </a:solidFill>
                <a:latin typeface="Calibri"/>
                <a:ea typeface="Calibri"/>
                <a:cs typeface="Calibri"/>
                <a:sym typeface="Calibri"/>
              </a:rPr>
              <a:t>This presentation is licensed under CC BY 4.0. </a:t>
            </a:r>
            <a:endParaRPr/>
          </a:p>
          <a:p>
            <a:pPr marL="0" marR="0" lvl="0" indent="0" algn="l" rtl="0">
              <a:spcBef>
                <a:spcPts val="0"/>
              </a:spcBef>
              <a:spcAft>
                <a:spcPts val="0"/>
              </a:spcAft>
              <a:buNone/>
            </a:pPr>
            <a:r>
              <a:rPr lang="de-DE" sz="1400">
                <a:solidFill>
                  <a:schemeClr val="lt1"/>
                </a:solidFill>
                <a:latin typeface="Calibri"/>
                <a:ea typeface="Calibri"/>
                <a:cs typeface="Calibri"/>
                <a:sym typeface="Calibri"/>
              </a:rPr>
              <a:t>To view a copy of this licence, please visit </a:t>
            </a:r>
            <a:r>
              <a:rPr lang="de-DE"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de-DE"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853" name="Google Shape;853;p2"/>
          <p:cNvSpPr/>
          <p:nvPr/>
        </p:nvSpPr>
        <p:spPr>
          <a:xfrm>
            <a:off x="6650400" y="5138157"/>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54" name="Google Shape;854;p2"/>
          <p:cNvCxnSpPr/>
          <p:nvPr/>
        </p:nvCxnSpPr>
        <p:spPr>
          <a:xfrm>
            <a:off x="6096000" y="5523358"/>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55" name="Google Shape;855;p2"/>
          <p:cNvSpPr txBox="1"/>
          <p:nvPr/>
        </p:nvSpPr>
        <p:spPr>
          <a:xfrm>
            <a:off x="7752187" y="5307913"/>
            <a:ext cx="435639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rgbClr val="595A59"/>
                </a:solidFill>
                <a:latin typeface="Calibri"/>
                <a:ea typeface="Calibri"/>
                <a:cs typeface="Calibri"/>
                <a:sym typeface="Calibri"/>
              </a:rPr>
              <a:t>Sjálfbær þróun í ferðaþjónustu</a:t>
            </a:r>
            <a:endParaRPr sz="2200" dirty="0">
              <a:solidFill>
                <a:srgbClr val="595A59"/>
              </a:solidFill>
              <a:latin typeface="Calibri"/>
              <a:ea typeface="Calibri"/>
              <a:cs typeface="Calibri"/>
              <a:sym typeface="Calibri"/>
            </a:endParaRPr>
          </a:p>
        </p:txBody>
      </p:sp>
      <p:sp>
        <p:nvSpPr>
          <p:cNvPr id="856" name="Google Shape;856;p2"/>
          <p:cNvSpPr txBox="1"/>
          <p:nvPr/>
        </p:nvSpPr>
        <p:spPr>
          <a:xfrm>
            <a:off x="6852409" y="5261746"/>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800">
                <a:solidFill>
                  <a:schemeClr val="lt1"/>
                </a:solidFill>
                <a:latin typeface="Calibri"/>
                <a:ea typeface="Calibri"/>
                <a:cs typeface="Calibri"/>
                <a:sym typeface="Calibri"/>
              </a:rPr>
              <a:t>4</a:t>
            </a:r>
            <a:endParaRPr sz="2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grpSp>
        <p:nvGrpSpPr>
          <p:cNvPr id="1144" name="Google Shape;1144;p20"/>
          <p:cNvGrpSpPr/>
          <p:nvPr/>
        </p:nvGrpSpPr>
        <p:grpSpPr>
          <a:xfrm>
            <a:off x="4858645" y="1639775"/>
            <a:ext cx="5944337" cy="4610325"/>
            <a:chOff x="1105795" y="3062"/>
            <a:chExt cx="5944337" cy="4610325"/>
          </a:xfrm>
        </p:grpSpPr>
        <p:sp>
          <p:nvSpPr>
            <p:cNvPr id="1145" name="Google Shape;1145;p20"/>
            <p:cNvSpPr/>
            <p:nvPr/>
          </p:nvSpPr>
          <p:spPr>
            <a:xfrm rot="10800000">
              <a:off x="1576666" y="3062"/>
              <a:ext cx="5324887" cy="941743"/>
            </a:xfrm>
            <a:prstGeom prst="homePlate">
              <a:avLst>
                <a:gd name="adj" fmla="val 5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0"/>
            <p:cNvSpPr txBox="1"/>
            <p:nvPr/>
          </p:nvSpPr>
          <p:spPr>
            <a:xfrm>
              <a:off x="1812102" y="3062"/>
              <a:ext cx="5089451" cy="941743"/>
            </a:xfrm>
            <a:prstGeom prst="rect">
              <a:avLst/>
            </a:prstGeom>
            <a:noFill/>
            <a:ln>
              <a:noFill/>
            </a:ln>
          </p:spPr>
          <p:txBody>
            <a:bodyPr spcFirstLastPara="1" wrap="square" lIns="415275" tIns="64750" rIns="12090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de-DE" sz="1700" dirty="0">
                  <a:solidFill>
                    <a:schemeClr val="lt1"/>
                  </a:solidFill>
                  <a:latin typeface="Calibri"/>
                  <a:ea typeface="Calibri"/>
                  <a:cs typeface="Calibri"/>
                  <a:sym typeface="Calibri"/>
                </a:rPr>
                <a:t>Hvaða þrá er verið að uppfylla þegar kemur að ákvarðanatöku og bókunarhegðun markhópanna</a:t>
              </a:r>
              <a:endParaRPr sz="1700" dirty="0">
                <a:solidFill>
                  <a:schemeClr val="lt1"/>
                </a:solidFill>
                <a:latin typeface="Calibri"/>
                <a:ea typeface="Calibri"/>
                <a:cs typeface="Calibri"/>
                <a:sym typeface="Calibri"/>
              </a:endParaRPr>
            </a:p>
          </p:txBody>
        </p:sp>
        <p:sp>
          <p:nvSpPr>
            <p:cNvPr id="1147" name="Google Shape;1147;p20"/>
            <p:cNvSpPr/>
            <p:nvPr/>
          </p:nvSpPr>
          <p:spPr>
            <a:xfrm>
              <a:off x="1105795" y="3062"/>
              <a:ext cx="941743" cy="941743"/>
            </a:xfrm>
            <a:prstGeom prst="ellipse">
              <a:avLst/>
            </a:prstGeom>
            <a:blipFill rotWithShape="1">
              <a:blip r:embed="rId3" cstate="screen">
                <a:alphaModFix/>
                <a:extLst>
                  <a:ext uri="{28A0092B-C50C-407E-A947-70E740481C1C}">
                    <a14:useLocalDpi xmlns:a14="http://schemas.microsoft.com/office/drawing/2010/main"/>
                  </a:ext>
                </a:extLst>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0"/>
            <p:cNvSpPr/>
            <p:nvPr/>
          </p:nvSpPr>
          <p:spPr>
            <a:xfrm rot="10800000">
              <a:off x="1576666" y="1225922"/>
              <a:ext cx="5324887" cy="941743"/>
            </a:xfrm>
            <a:prstGeom prst="homePlate">
              <a:avLst>
                <a:gd name="adj" fmla="val 5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0"/>
            <p:cNvSpPr txBox="1"/>
            <p:nvPr/>
          </p:nvSpPr>
          <p:spPr>
            <a:xfrm>
              <a:off x="1576665" y="1135792"/>
              <a:ext cx="5473467" cy="1312990"/>
            </a:xfrm>
            <a:prstGeom prst="rect">
              <a:avLst/>
            </a:prstGeom>
            <a:noFill/>
            <a:ln>
              <a:noFill/>
            </a:ln>
          </p:spPr>
          <p:txBody>
            <a:bodyPr spcFirstLastPara="1" wrap="square" lIns="415275" tIns="64750" rIns="12090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is-IS" sz="1700">
                  <a:solidFill>
                    <a:schemeClr val="lt1"/>
                  </a:solidFill>
                  <a:latin typeface="Calibri"/>
                  <a:ea typeface="Calibri"/>
                  <a:cs typeface="Calibri"/>
                  <a:sym typeface="Calibri"/>
                </a:rPr>
                <a:t>Taktu til grundvallar þá félagslegu þróun sem á sér stað</a:t>
              </a:r>
            </a:p>
            <a:p>
              <a:pPr marL="0" marR="0" lvl="0" indent="0" algn="ctr" rtl="0">
                <a:lnSpc>
                  <a:spcPct val="90000"/>
                </a:lnSpc>
                <a:spcBef>
                  <a:spcPts val="0"/>
                </a:spcBef>
                <a:spcAft>
                  <a:spcPts val="0"/>
                </a:spcAft>
                <a:buClr>
                  <a:schemeClr val="lt1"/>
                </a:buClr>
                <a:buSzPts val="1700"/>
                <a:buFont typeface="Calibri"/>
                <a:buNone/>
              </a:pPr>
              <a:r>
                <a:rPr lang="is-IS" sz="1700" dirty="0">
                  <a:solidFill>
                    <a:schemeClr val="lt1"/>
                  </a:solidFill>
                  <a:latin typeface="Calibri"/>
                  <a:ea typeface="Calibri"/>
                  <a:cs typeface="Calibri"/>
                  <a:sym typeface="Calibri"/>
                </a:rPr>
                <a:t>(t.d. því alþjóðlegri sem heimurinn er, því meiri þörf er fyrir ró og núvitund)</a:t>
              </a:r>
            </a:p>
          </p:txBody>
        </p:sp>
        <p:sp>
          <p:nvSpPr>
            <p:cNvPr id="1150" name="Google Shape;1150;p20"/>
            <p:cNvSpPr/>
            <p:nvPr/>
          </p:nvSpPr>
          <p:spPr>
            <a:xfrm>
              <a:off x="1105795" y="1225922"/>
              <a:ext cx="941743" cy="941743"/>
            </a:xfrm>
            <a:prstGeom prst="ellipse">
              <a:avLst/>
            </a:prstGeom>
            <a:blipFill rotWithShape="1">
              <a:blip r:embed="rId4" cstate="screen">
                <a:alphaModFix/>
                <a:extLst>
                  <a:ext uri="{28A0092B-C50C-407E-A947-70E740481C1C}">
                    <a14:useLocalDpi xmlns:a14="http://schemas.microsoft.com/office/drawing/2010/main"/>
                  </a:ext>
                </a:extLst>
              </a:blip>
              <a:stretch>
                <a:fillRect t="-24998" b="-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0"/>
            <p:cNvSpPr/>
            <p:nvPr/>
          </p:nvSpPr>
          <p:spPr>
            <a:xfrm rot="10800000">
              <a:off x="1576666" y="2448783"/>
              <a:ext cx="5324887" cy="941743"/>
            </a:xfrm>
            <a:prstGeom prst="homePlate">
              <a:avLst>
                <a:gd name="adj" fmla="val 5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0"/>
            <p:cNvSpPr txBox="1"/>
            <p:nvPr/>
          </p:nvSpPr>
          <p:spPr>
            <a:xfrm>
              <a:off x="1812102" y="2448783"/>
              <a:ext cx="5089451" cy="941743"/>
            </a:xfrm>
            <a:prstGeom prst="rect">
              <a:avLst/>
            </a:prstGeom>
            <a:noFill/>
            <a:ln>
              <a:noFill/>
            </a:ln>
          </p:spPr>
          <p:txBody>
            <a:bodyPr spcFirstLastPara="1" wrap="square" lIns="415275" tIns="64750" rIns="12090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de-DE" sz="1700" dirty="0">
                  <a:solidFill>
                    <a:schemeClr val="lt1"/>
                  </a:solidFill>
                  <a:latin typeface="Calibri"/>
                  <a:ea typeface="Calibri"/>
                  <a:cs typeface="Calibri"/>
                  <a:sym typeface="Calibri"/>
                </a:rPr>
                <a:t>Notaðu myndir sem snerta við fólki</a:t>
              </a:r>
              <a:endParaRPr sz="1700" dirty="0">
                <a:solidFill>
                  <a:schemeClr val="lt1"/>
                </a:solidFill>
                <a:latin typeface="Calibri"/>
                <a:ea typeface="Calibri"/>
                <a:cs typeface="Calibri"/>
                <a:sym typeface="Calibri"/>
              </a:endParaRPr>
            </a:p>
          </p:txBody>
        </p:sp>
        <p:sp>
          <p:nvSpPr>
            <p:cNvPr id="1153" name="Google Shape;1153;p20"/>
            <p:cNvSpPr/>
            <p:nvPr/>
          </p:nvSpPr>
          <p:spPr>
            <a:xfrm>
              <a:off x="1105795" y="2448783"/>
              <a:ext cx="941743" cy="941743"/>
            </a:xfrm>
            <a:prstGeom prst="ellipse">
              <a:avLst/>
            </a:prstGeom>
            <a:blipFill rotWithShape="1">
              <a:blip r:embed="rId5" cstate="screen">
                <a:alphaModFix/>
                <a:extLst>
                  <a:ext uri="{28A0092B-C50C-407E-A947-70E740481C1C}">
                    <a14:useLocalDpi xmlns:a14="http://schemas.microsoft.com/office/drawing/2010/main"/>
                  </a:ext>
                </a:extLst>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0"/>
            <p:cNvSpPr/>
            <p:nvPr/>
          </p:nvSpPr>
          <p:spPr>
            <a:xfrm rot="10800000">
              <a:off x="1576666" y="3671644"/>
              <a:ext cx="5324887" cy="941743"/>
            </a:xfrm>
            <a:prstGeom prst="homePlate">
              <a:avLst>
                <a:gd name="adj" fmla="val 5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0"/>
            <p:cNvSpPr txBox="1"/>
            <p:nvPr/>
          </p:nvSpPr>
          <p:spPr>
            <a:xfrm>
              <a:off x="1812102" y="3671644"/>
              <a:ext cx="5089451" cy="941743"/>
            </a:xfrm>
            <a:prstGeom prst="rect">
              <a:avLst/>
            </a:prstGeom>
            <a:noFill/>
            <a:ln>
              <a:noFill/>
            </a:ln>
          </p:spPr>
          <p:txBody>
            <a:bodyPr spcFirstLastPara="1" wrap="square" lIns="415275" tIns="64750" rIns="12090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de-DE" sz="1700" dirty="0">
                  <a:solidFill>
                    <a:schemeClr val="lt1"/>
                  </a:solidFill>
                  <a:latin typeface="Calibri"/>
                  <a:ea typeface="Calibri"/>
                  <a:cs typeface="Calibri"/>
                  <a:sym typeface="Calibri"/>
                </a:rPr>
                <a:t>Notaðu andlit og persónulegar sögur til að koma ákveðnum gildum á framfæri</a:t>
              </a:r>
              <a:endParaRPr sz="1700" dirty="0">
                <a:solidFill>
                  <a:schemeClr val="lt1"/>
                </a:solidFill>
                <a:latin typeface="Calibri"/>
                <a:ea typeface="Calibri"/>
                <a:cs typeface="Calibri"/>
                <a:sym typeface="Calibri"/>
              </a:endParaRPr>
            </a:p>
          </p:txBody>
        </p:sp>
        <p:sp>
          <p:nvSpPr>
            <p:cNvPr id="1156" name="Google Shape;1156;p20"/>
            <p:cNvSpPr/>
            <p:nvPr/>
          </p:nvSpPr>
          <p:spPr>
            <a:xfrm>
              <a:off x="1105795" y="3671644"/>
              <a:ext cx="941743" cy="941743"/>
            </a:xfrm>
            <a:prstGeom prst="ellipse">
              <a:avLst/>
            </a:prstGeom>
            <a:blipFill rotWithShape="1">
              <a:blip r:embed="rId6" cstate="screen">
                <a:alphaModFix/>
                <a:extLst>
                  <a:ext uri="{28A0092B-C50C-407E-A947-70E740481C1C}">
                    <a14:useLocalDpi xmlns:a14="http://schemas.microsoft.com/office/drawing/2010/main"/>
                  </a:ext>
                </a:extLst>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7" name="Google Shape;1157;p2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Til að láta taka eftir sér þurfa lítil og meðalstór fyrirtæki í ferðaþjónustu að vera sannfærandi, vera með rétt skilaboðum og vekja upp tilfinningar.</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Tilfinningaþátturinn er sérstaklega mikilvægur í ferðaþjónustu vegna þess að ferðaákvarðanir eru yfirleitt teknar út frá tilfinningum. </a:t>
            </a:r>
            <a:endParaRPr dirty="0"/>
          </a:p>
        </p:txBody>
      </p:sp>
      <p:sp>
        <p:nvSpPr>
          <p:cNvPr id="1158" name="Google Shape;1158;p2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indent="0">
              <a:spcBef>
                <a:spcPts val="0"/>
              </a:spcBef>
            </a:pPr>
            <a:r>
              <a:rPr lang="is-IS"/>
              <a:t>Ferðavaran verður að vekja hughrif og skapa langanir</a:t>
            </a:r>
          </a:p>
        </p:txBody>
      </p:sp>
      <p:sp>
        <p:nvSpPr>
          <p:cNvPr id="1159" name="Google Shape;1159;p2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3. Að skapa langanir</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grpSp>
        <p:nvGrpSpPr>
          <p:cNvPr id="1164" name="Google Shape;1164;p21"/>
          <p:cNvGrpSpPr/>
          <p:nvPr/>
        </p:nvGrpSpPr>
        <p:grpSpPr>
          <a:xfrm>
            <a:off x="3754644" y="2480388"/>
            <a:ext cx="8003761" cy="2929098"/>
            <a:chOff x="1794" y="843675"/>
            <a:chExt cx="8003761" cy="2929098"/>
          </a:xfrm>
        </p:grpSpPr>
        <p:sp>
          <p:nvSpPr>
            <p:cNvPr id="1165" name="Google Shape;1165;p21"/>
            <p:cNvSpPr/>
            <p:nvPr/>
          </p:nvSpPr>
          <p:spPr>
            <a:xfrm rot="5400000">
              <a:off x="296265" y="2163790"/>
              <a:ext cx="886991" cy="1475933"/>
            </a:xfrm>
            <a:prstGeom prst="corner">
              <a:avLst>
                <a:gd name="adj1" fmla="val 16120"/>
                <a:gd name="adj2" fmla="val 1611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1"/>
            <p:cNvSpPr/>
            <p:nvPr/>
          </p:nvSpPr>
          <p:spPr>
            <a:xfrm>
              <a:off x="148204" y="2604776"/>
              <a:ext cx="1332481" cy="1167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1"/>
            <p:cNvSpPr txBox="1"/>
            <p:nvPr/>
          </p:nvSpPr>
          <p:spPr>
            <a:xfrm>
              <a:off x="148204" y="2604776"/>
              <a:ext cx="1332481" cy="116799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de-DE" sz="1900" dirty="0">
                  <a:solidFill>
                    <a:schemeClr val="dk1"/>
                  </a:solidFill>
                  <a:latin typeface="Calibri"/>
                  <a:ea typeface="Calibri"/>
                  <a:cs typeface="Calibri"/>
                  <a:sym typeface="Calibri"/>
                </a:rPr>
                <a:t>Hvatning</a:t>
              </a:r>
              <a:endParaRPr dirty="0"/>
            </a:p>
          </p:txBody>
        </p:sp>
        <p:sp>
          <p:nvSpPr>
            <p:cNvPr id="1168" name="Google Shape;1168;p21"/>
            <p:cNvSpPr/>
            <p:nvPr/>
          </p:nvSpPr>
          <p:spPr>
            <a:xfrm>
              <a:off x="1229274" y="2055130"/>
              <a:ext cx="251411" cy="251411"/>
            </a:xfrm>
            <a:prstGeom prst="triangle">
              <a:avLst>
                <a:gd name="adj" fmla="val 10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1"/>
            <p:cNvSpPr/>
            <p:nvPr/>
          </p:nvSpPr>
          <p:spPr>
            <a:xfrm rot="5400000">
              <a:off x="1927483" y="1760143"/>
              <a:ext cx="886991" cy="1475933"/>
            </a:xfrm>
            <a:prstGeom prst="corner">
              <a:avLst>
                <a:gd name="adj1" fmla="val 16120"/>
                <a:gd name="adj2" fmla="val 1611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1"/>
            <p:cNvSpPr/>
            <p:nvPr/>
          </p:nvSpPr>
          <p:spPr>
            <a:xfrm>
              <a:off x="1779422" y="2201129"/>
              <a:ext cx="1332481" cy="1167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1"/>
            <p:cNvSpPr txBox="1"/>
            <p:nvPr/>
          </p:nvSpPr>
          <p:spPr>
            <a:xfrm>
              <a:off x="1779422" y="2201129"/>
              <a:ext cx="1332481" cy="116799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de-DE" sz="1900" dirty="0">
                  <a:solidFill>
                    <a:schemeClr val="dk1"/>
                  </a:solidFill>
                  <a:latin typeface="Calibri"/>
                  <a:ea typeface="Calibri"/>
                  <a:cs typeface="Calibri"/>
                  <a:sym typeface="Calibri"/>
                </a:rPr>
                <a:t>Upplýsingagjöf</a:t>
              </a:r>
              <a:endParaRPr dirty="0"/>
            </a:p>
          </p:txBody>
        </p:sp>
        <p:sp>
          <p:nvSpPr>
            <p:cNvPr id="1172" name="Google Shape;1172;p21"/>
            <p:cNvSpPr/>
            <p:nvPr/>
          </p:nvSpPr>
          <p:spPr>
            <a:xfrm>
              <a:off x="2860491" y="1651483"/>
              <a:ext cx="251411" cy="251411"/>
            </a:xfrm>
            <a:prstGeom prst="triangle">
              <a:avLst>
                <a:gd name="adj" fmla="val 10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1"/>
            <p:cNvSpPr/>
            <p:nvPr/>
          </p:nvSpPr>
          <p:spPr>
            <a:xfrm rot="5400000">
              <a:off x="3558700" y="1356497"/>
              <a:ext cx="886991" cy="1475933"/>
            </a:xfrm>
            <a:prstGeom prst="corner">
              <a:avLst>
                <a:gd name="adj1" fmla="val 16120"/>
                <a:gd name="adj2" fmla="val 1611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1"/>
            <p:cNvSpPr/>
            <p:nvPr/>
          </p:nvSpPr>
          <p:spPr>
            <a:xfrm>
              <a:off x="3410639" y="1797483"/>
              <a:ext cx="1332481" cy="1167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1"/>
            <p:cNvSpPr txBox="1"/>
            <p:nvPr/>
          </p:nvSpPr>
          <p:spPr>
            <a:xfrm>
              <a:off x="3410639" y="1797483"/>
              <a:ext cx="1332481" cy="116799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de-DE" sz="1900" dirty="0">
                  <a:solidFill>
                    <a:schemeClr val="dk1"/>
                  </a:solidFill>
                  <a:latin typeface="Calibri"/>
                  <a:ea typeface="Calibri"/>
                  <a:cs typeface="Calibri"/>
                  <a:sym typeface="Calibri"/>
                </a:rPr>
                <a:t>Að fá tilboð</a:t>
              </a:r>
              <a:endParaRPr sz="1900" dirty="0">
                <a:solidFill>
                  <a:schemeClr val="dk1"/>
                </a:solidFill>
                <a:latin typeface="Calibri"/>
                <a:ea typeface="Calibri"/>
                <a:cs typeface="Calibri"/>
                <a:sym typeface="Calibri"/>
              </a:endParaRPr>
            </a:p>
          </p:txBody>
        </p:sp>
        <p:sp>
          <p:nvSpPr>
            <p:cNvPr id="1176" name="Google Shape;1176;p21"/>
            <p:cNvSpPr/>
            <p:nvPr/>
          </p:nvSpPr>
          <p:spPr>
            <a:xfrm>
              <a:off x="4491709" y="1247837"/>
              <a:ext cx="251411" cy="251411"/>
            </a:xfrm>
            <a:prstGeom prst="triangle">
              <a:avLst>
                <a:gd name="adj" fmla="val 10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1"/>
            <p:cNvSpPr/>
            <p:nvPr/>
          </p:nvSpPr>
          <p:spPr>
            <a:xfrm rot="5400000">
              <a:off x="5189917" y="952851"/>
              <a:ext cx="886991" cy="1475933"/>
            </a:xfrm>
            <a:prstGeom prst="corner">
              <a:avLst>
                <a:gd name="adj1" fmla="val 16120"/>
                <a:gd name="adj2" fmla="val 1611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1"/>
            <p:cNvSpPr/>
            <p:nvPr/>
          </p:nvSpPr>
          <p:spPr>
            <a:xfrm>
              <a:off x="5041856" y="1393837"/>
              <a:ext cx="1332481" cy="1167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1"/>
            <p:cNvSpPr txBox="1"/>
            <p:nvPr/>
          </p:nvSpPr>
          <p:spPr>
            <a:xfrm>
              <a:off x="5041856" y="1393837"/>
              <a:ext cx="1332481" cy="116799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de-DE" sz="1900" dirty="0">
                  <a:solidFill>
                    <a:schemeClr val="dk1"/>
                  </a:solidFill>
                  <a:latin typeface="Calibri"/>
                  <a:ea typeface="Calibri"/>
                  <a:cs typeface="Calibri"/>
                  <a:sym typeface="Calibri"/>
                </a:rPr>
                <a:t>Bókun</a:t>
              </a:r>
              <a:endParaRPr dirty="0"/>
            </a:p>
          </p:txBody>
        </p:sp>
        <p:sp>
          <p:nvSpPr>
            <p:cNvPr id="1180" name="Google Shape;1180;p21"/>
            <p:cNvSpPr/>
            <p:nvPr/>
          </p:nvSpPr>
          <p:spPr>
            <a:xfrm>
              <a:off x="6122926" y="844191"/>
              <a:ext cx="251411" cy="251411"/>
            </a:xfrm>
            <a:prstGeom prst="triangle">
              <a:avLst>
                <a:gd name="adj" fmla="val 10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1"/>
            <p:cNvSpPr/>
            <p:nvPr/>
          </p:nvSpPr>
          <p:spPr>
            <a:xfrm rot="5400000">
              <a:off x="6821135" y="549204"/>
              <a:ext cx="886991" cy="1475933"/>
            </a:xfrm>
            <a:prstGeom prst="corner">
              <a:avLst>
                <a:gd name="adj1" fmla="val 16120"/>
                <a:gd name="adj2" fmla="val 1611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1"/>
            <p:cNvSpPr/>
            <p:nvPr/>
          </p:nvSpPr>
          <p:spPr>
            <a:xfrm>
              <a:off x="6673074" y="990190"/>
              <a:ext cx="1332481" cy="1167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1"/>
            <p:cNvSpPr txBox="1"/>
            <p:nvPr/>
          </p:nvSpPr>
          <p:spPr>
            <a:xfrm>
              <a:off x="6673074" y="990190"/>
              <a:ext cx="1332481" cy="116799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de-DE" sz="1900" dirty="0">
                  <a:solidFill>
                    <a:schemeClr val="dk1"/>
                  </a:solidFill>
                  <a:latin typeface="Calibri"/>
                  <a:ea typeface="Calibri"/>
                  <a:cs typeface="Calibri"/>
                  <a:sym typeface="Calibri"/>
                </a:rPr>
                <a:t>Reynsla </a:t>
              </a:r>
              <a:endParaRPr dirty="0"/>
            </a:p>
            <a:p>
              <a:pPr marL="0" marR="0" lvl="0" indent="0" algn="l" rtl="0">
                <a:lnSpc>
                  <a:spcPct val="90000"/>
                </a:lnSpc>
                <a:spcBef>
                  <a:spcPts val="665"/>
                </a:spcBef>
                <a:spcAft>
                  <a:spcPts val="0"/>
                </a:spcAft>
                <a:buClr>
                  <a:schemeClr val="dk1"/>
                </a:buClr>
                <a:buSzPts val="1900"/>
                <a:buFont typeface="Calibri"/>
                <a:buNone/>
              </a:pPr>
              <a:endParaRPr sz="1900" dirty="0">
                <a:solidFill>
                  <a:schemeClr val="dk1"/>
                </a:solidFill>
                <a:latin typeface="Calibri"/>
                <a:ea typeface="Calibri"/>
                <a:cs typeface="Calibri"/>
                <a:sym typeface="Calibri"/>
              </a:endParaRPr>
            </a:p>
          </p:txBody>
        </p:sp>
      </p:grpSp>
      <p:sp>
        <p:nvSpPr>
          <p:cNvPr id="1184" name="Google Shape;1184;p2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Því betur sem lítil og meðalstór fyrirtæki í ferðaþjónustu þekkja sína markhópa og þarfir þeirra, óskir og hegðun, því markvissari geta samskiptin verið.</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Mikilvægt er að hafa í huga eftirfarandi áfanga:</a:t>
            </a:r>
            <a:endParaRPr dirty="0"/>
          </a:p>
        </p:txBody>
      </p:sp>
      <p:sp>
        <p:nvSpPr>
          <p:cNvPr id="1185" name="Google Shape;1185;p2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Gestur þarf mismunandi upplýsingar eftir því hvar hann er staddur í innkaupaferlinu. </a:t>
            </a:r>
            <a:endParaRPr dirty="0"/>
          </a:p>
        </p:txBody>
      </p:sp>
      <p:sp>
        <p:nvSpPr>
          <p:cNvPr id="1186" name="Google Shape;1186;p2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ts val="1800"/>
              <a:buNone/>
            </a:pPr>
            <a:r>
              <a:rPr lang="de-DE" sz="1500" dirty="0"/>
              <a:t>4. Að eiga í nákvæmum samskiptum við gesti</a:t>
            </a:r>
            <a:endParaRPr sz="1500" dirty="0"/>
          </a:p>
          <a:p>
            <a:pPr marL="0" lvl="0" indent="0" algn="l" rtl="0">
              <a:lnSpc>
                <a:spcPct val="90000"/>
              </a:lnSpc>
              <a:spcBef>
                <a:spcPts val="1000"/>
              </a:spcBef>
              <a:spcAft>
                <a:spcPts val="0"/>
              </a:spcAft>
              <a:buClr>
                <a:srgbClr val="79527B"/>
              </a:buClr>
              <a:buSzPts val="1800"/>
              <a:buNone/>
            </a:pPr>
            <a:r>
              <a:rPr lang="de-DE" dirty="0"/>
              <a: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grpSp>
        <p:nvGrpSpPr>
          <p:cNvPr id="1191" name="Google Shape;1191;p22"/>
          <p:cNvGrpSpPr/>
          <p:nvPr/>
        </p:nvGrpSpPr>
        <p:grpSpPr>
          <a:xfrm>
            <a:off x="5379654" y="1638232"/>
            <a:ext cx="4753740" cy="4580952"/>
            <a:chOff x="1626804" y="1519"/>
            <a:chExt cx="4753740" cy="4580952"/>
          </a:xfrm>
        </p:grpSpPr>
        <p:sp>
          <p:nvSpPr>
            <p:cNvPr id="1192" name="Google Shape;1192;p22"/>
            <p:cNvSpPr/>
            <p:nvPr/>
          </p:nvSpPr>
          <p:spPr>
            <a:xfrm>
              <a:off x="2103617" y="569172"/>
              <a:ext cx="3800115" cy="3800115"/>
            </a:xfrm>
            <a:prstGeom prst="blockArc">
              <a:avLst>
                <a:gd name="adj1" fmla="val 11880000"/>
                <a:gd name="adj2" fmla="val 16200000"/>
                <a:gd name="adj3" fmla="val 4636"/>
              </a:avLst>
            </a:pr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2"/>
            <p:cNvSpPr/>
            <p:nvPr/>
          </p:nvSpPr>
          <p:spPr>
            <a:xfrm>
              <a:off x="2103617" y="569172"/>
              <a:ext cx="3800115" cy="3800115"/>
            </a:xfrm>
            <a:prstGeom prst="blockArc">
              <a:avLst>
                <a:gd name="adj1" fmla="val 7560000"/>
                <a:gd name="adj2" fmla="val 11880000"/>
                <a:gd name="adj3" fmla="val 4636"/>
              </a:avLst>
            </a:pr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2"/>
            <p:cNvSpPr/>
            <p:nvPr/>
          </p:nvSpPr>
          <p:spPr>
            <a:xfrm>
              <a:off x="2103617" y="569172"/>
              <a:ext cx="3800115" cy="3800115"/>
            </a:xfrm>
            <a:prstGeom prst="blockArc">
              <a:avLst>
                <a:gd name="adj1" fmla="val 3240000"/>
                <a:gd name="adj2" fmla="val 7560000"/>
                <a:gd name="adj3" fmla="val 4636"/>
              </a:avLst>
            </a:pr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2"/>
            <p:cNvSpPr/>
            <p:nvPr/>
          </p:nvSpPr>
          <p:spPr>
            <a:xfrm>
              <a:off x="2103617" y="569172"/>
              <a:ext cx="3800115" cy="3800115"/>
            </a:xfrm>
            <a:prstGeom prst="blockArc">
              <a:avLst>
                <a:gd name="adj1" fmla="val 20520000"/>
                <a:gd name="adj2" fmla="val 3240000"/>
                <a:gd name="adj3" fmla="val 4636"/>
              </a:avLst>
            </a:pr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2"/>
            <p:cNvSpPr/>
            <p:nvPr/>
          </p:nvSpPr>
          <p:spPr>
            <a:xfrm>
              <a:off x="2103617" y="569172"/>
              <a:ext cx="3800115" cy="3800115"/>
            </a:xfrm>
            <a:prstGeom prst="blockArc">
              <a:avLst>
                <a:gd name="adj1" fmla="val 16200000"/>
                <a:gd name="adj2" fmla="val 20520000"/>
                <a:gd name="adj3" fmla="val 4636"/>
              </a:avLst>
            </a:pr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2"/>
            <p:cNvSpPr/>
            <p:nvPr/>
          </p:nvSpPr>
          <p:spPr>
            <a:xfrm>
              <a:off x="3129826" y="1595380"/>
              <a:ext cx="1747697" cy="1747697"/>
            </a:xfrm>
            <a:prstGeom prst="ellipse">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2"/>
            <p:cNvSpPr txBox="1"/>
            <p:nvPr/>
          </p:nvSpPr>
          <p:spPr>
            <a:xfrm>
              <a:off x="3385770" y="1851324"/>
              <a:ext cx="1235809" cy="123580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de-DE" sz="1800" b="1" dirty="0">
                  <a:solidFill>
                    <a:schemeClr val="lt1"/>
                  </a:solidFill>
                  <a:latin typeface="Calibri"/>
                  <a:ea typeface="Calibri"/>
                  <a:cs typeface="Calibri"/>
                  <a:sym typeface="Calibri"/>
                </a:rPr>
                <a:t>Að ávarpa öll skilningar- vitin</a:t>
              </a:r>
              <a:endParaRPr sz="1800" b="1" dirty="0">
                <a:solidFill>
                  <a:schemeClr val="lt1"/>
                </a:solidFill>
                <a:latin typeface="Calibri"/>
                <a:ea typeface="Calibri"/>
                <a:cs typeface="Calibri"/>
                <a:sym typeface="Calibri"/>
              </a:endParaRPr>
            </a:p>
          </p:txBody>
        </p:sp>
        <p:sp>
          <p:nvSpPr>
            <p:cNvPr id="1199" name="Google Shape;1199;p22"/>
            <p:cNvSpPr/>
            <p:nvPr/>
          </p:nvSpPr>
          <p:spPr>
            <a:xfrm>
              <a:off x="3391980" y="1519"/>
              <a:ext cx="1223388" cy="1223388"/>
            </a:xfrm>
            <a:prstGeom prst="ellipse">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2"/>
            <p:cNvSpPr txBox="1"/>
            <p:nvPr/>
          </p:nvSpPr>
          <p:spPr>
            <a:xfrm>
              <a:off x="3571141" y="180680"/>
              <a:ext cx="865066" cy="86506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de-DE" sz="1600" dirty="0">
                  <a:solidFill>
                    <a:schemeClr val="lt1"/>
                  </a:solidFill>
                  <a:latin typeface="Calibri"/>
                  <a:ea typeface="Calibri"/>
                  <a:cs typeface="Calibri"/>
                  <a:sym typeface="Calibri"/>
                </a:rPr>
                <a:t>Ljós</a:t>
              </a:r>
              <a:endParaRPr dirty="0"/>
            </a:p>
          </p:txBody>
        </p:sp>
        <p:sp>
          <p:nvSpPr>
            <p:cNvPr id="1201" name="Google Shape;1201;p22"/>
            <p:cNvSpPr/>
            <p:nvPr/>
          </p:nvSpPr>
          <p:spPr>
            <a:xfrm>
              <a:off x="5157156" y="1283995"/>
              <a:ext cx="1223388" cy="1223388"/>
            </a:xfrm>
            <a:prstGeom prst="ellipse">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2"/>
            <p:cNvSpPr txBox="1"/>
            <p:nvPr/>
          </p:nvSpPr>
          <p:spPr>
            <a:xfrm>
              <a:off x="5336317" y="1463156"/>
              <a:ext cx="865066" cy="86506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de-DE" sz="1600" dirty="0">
                  <a:solidFill>
                    <a:schemeClr val="lt1"/>
                  </a:solidFill>
                  <a:latin typeface="Calibri"/>
                  <a:ea typeface="Calibri"/>
                  <a:cs typeface="Calibri"/>
                  <a:sym typeface="Calibri"/>
                </a:rPr>
                <a:t>Bragð</a:t>
              </a:r>
              <a:endParaRPr dirty="0"/>
            </a:p>
          </p:txBody>
        </p:sp>
        <p:sp>
          <p:nvSpPr>
            <p:cNvPr id="1203" name="Google Shape;1203;p22"/>
            <p:cNvSpPr/>
            <p:nvPr/>
          </p:nvSpPr>
          <p:spPr>
            <a:xfrm>
              <a:off x="4482919" y="3359083"/>
              <a:ext cx="1223388" cy="1223388"/>
            </a:xfrm>
            <a:prstGeom prst="ellipse">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2"/>
            <p:cNvSpPr txBox="1"/>
            <p:nvPr/>
          </p:nvSpPr>
          <p:spPr>
            <a:xfrm>
              <a:off x="4662080" y="3538244"/>
              <a:ext cx="865066" cy="86506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de-DE" sz="1600" dirty="0">
                  <a:solidFill>
                    <a:schemeClr val="lt1"/>
                  </a:solidFill>
                  <a:latin typeface="Calibri"/>
                  <a:ea typeface="Calibri"/>
                  <a:cs typeface="Calibri"/>
                  <a:sym typeface="Calibri"/>
                </a:rPr>
                <a:t>Efni</a:t>
              </a:r>
              <a:endParaRPr dirty="0"/>
            </a:p>
          </p:txBody>
        </p:sp>
        <p:sp>
          <p:nvSpPr>
            <p:cNvPr id="1205" name="Google Shape;1205;p22"/>
            <p:cNvSpPr/>
            <p:nvPr/>
          </p:nvSpPr>
          <p:spPr>
            <a:xfrm>
              <a:off x="2301042" y="3359083"/>
              <a:ext cx="1223388" cy="1223388"/>
            </a:xfrm>
            <a:prstGeom prst="ellipse">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2"/>
            <p:cNvSpPr txBox="1"/>
            <p:nvPr/>
          </p:nvSpPr>
          <p:spPr>
            <a:xfrm>
              <a:off x="2480203" y="3538244"/>
              <a:ext cx="865066" cy="86506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de-DE" sz="1600" dirty="0">
                  <a:solidFill>
                    <a:schemeClr val="lt1"/>
                  </a:solidFill>
                  <a:latin typeface="Calibri"/>
                  <a:ea typeface="Calibri"/>
                  <a:cs typeface="Calibri"/>
                  <a:sym typeface="Calibri"/>
                </a:rPr>
                <a:t>Lykt</a:t>
              </a:r>
              <a:endParaRPr sz="1600" dirty="0">
                <a:solidFill>
                  <a:schemeClr val="lt1"/>
                </a:solidFill>
                <a:latin typeface="Calibri"/>
                <a:ea typeface="Calibri"/>
                <a:cs typeface="Calibri"/>
                <a:sym typeface="Calibri"/>
              </a:endParaRPr>
            </a:p>
          </p:txBody>
        </p:sp>
        <p:sp>
          <p:nvSpPr>
            <p:cNvPr id="1207" name="Google Shape;1207;p22"/>
            <p:cNvSpPr/>
            <p:nvPr/>
          </p:nvSpPr>
          <p:spPr>
            <a:xfrm>
              <a:off x="1626804" y="1283995"/>
              <a:ext cx="1223388" cy="1223388"/>
            </a:xfrm>
            <a:prstGeom prst="ellipse">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2"/>
            <p:cNvSpPr txBox="1"/>
            <p:nvPr/>
          </p:nvSpPr>
          <p:spPr>
            <a:xfrm>
              <a:off x="1805965" y="1463156"/>
              <a:ext cx="865066" cy="86506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de-DE" sz="1600" dirty="0">
                  <a:solidFill>
                    <a:schemeClr val="lt1"/>
                  </a:solidFill>
                  <a:latin typeface="Calibri"/>
                  <a:ea typeface="Calibri"/>
                  <a:cs typeface="Calibri"/>
                  <a:sym typeface="Calibri"/>
                </a:rPr>
                <a:t>Hljóð</a:t>
              </a:r>
              <a:endParaRPr dirty="0"/>
            </a:p>
          </p:txBody>
        </p:sp>
      </p:grpSp>
      <p:sp>
        <p:nvSpPr>
          <p:cNvPr id="1209" name="Google Shape;1209;p2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Að upplifa ferðavöruna með öllum skilningarvitum, skapar eldmóð meðal gesta sem tryggir að þeir komi aftur og verði trúverðugir sendiherrar fyrirtækisins/áfangastaðarins.</a:t>
            </a:r>
            <a:endParaRPr dirty="0"/>
          </a:p>
        </p:txBody>
      </p:sp>
      <p:sp>
        <p:nvSpPr>
          <p:cNvPr id="1210" name="Google Shape;1210;p2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Til að umvefja gesti með upplifun allra skilningarvita þarf að ávarpa þá með öllum skilningarvitunum. Ef það tekst eykur það tryggð viðskiptavina, meira verður um endurtekin kaup og bókanir og aukin meðmæli.</a:t>
            </a:r>
            <a:endParaRPr dirty="0"/>
          </a:p>
        </p:txBody>
      </p:sp>
      <p:sp>
        <p:nvSpPr>
          <p:cNvPr id="1211" name="Google Shape;1211;p2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5. Umvefja gesti með upplifun allra skilningarvita </a:t>
            </a:r>
            <a:endParaRPr dirty="0">
              <a:highlight>
                <a:srgbClr val="00FF00"/>
              </a:highlight>
            </a:endParaRPr>
          </a:p>
          <a:p>
            <a:pPr marL="0" lvl="0" indent="0" algn="l" rtl="0">
              <a:lnSpc>
                <a:spcPct val="90000"/>
              </a:lnSpc>
              <a:spcBef>
                <a:spcPts val="1000"/>
              </a:spcBef>
              <a:spcAft>
                <a:spcPts val="0"/>
              </a:spcAft>
              <a:buClr>
                <a:srgbClr val="79527B"/>
              </a:buClr>
              <a:buSzPct val="100000"/>
              <a:buNone/>
            </a:pPr>
            <a:endParaRPr dirty="0"/>
          </a:p>
          <a:p>
            <a:pPr marL="0" lvl="0" indent="0" algn="l" rtl="0">
              <a:lnSpc>
                <a:spcPct val="90000"/>
              </a:lnSpc>
              <a:spcBef>
                <a:spcPts val="1000"/>
              </a:spcBef>
              <a:spcAft>
                <a:spcPts val="0"/>
              </a:spcAft>
              <a:buClr>
                <a:srgbClr val="79527B"/>
              </a:buClr>
              <a:buSzPct val="1000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23"/>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lt1"/>
              </a:buClr>
              <a:buSzPct val="100000"/>
              <a:buNone/>
            </a:pPr>
            <a:r>
              <a:rPr lang="de-DE" dirty="0"/>
              <a:t>Þættir sem hafa áhrif á seiglu lítilla og meðalstórra fyrirtækja í krísu</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grpSp>
        <p:nvGrpSpPr>
          <p:cNvPr id="1239" name="Google Shape;1239;p25"/>
          <p:cNvGrpSpPr/>
          <p:nvPr/>
        </p:nvGrpSpPr>
        <p:grpSpPr>
          <a:xfrm>
            <a:off x="3929117" y="1804212"/>
            <a:ext cx="7804095" cy="4499268"/>
            <a:chOff x="-1" y="0"/>
            <a:chExt cx="7804095" cy="4499268"/>
          </a:xfrm>
        </p:grpSpPr>
        <p:sp>
          <p:nvSpPr>
            <p:cNvPr id="1240" name="Google Shape;1240;p25"/>
            <p:cNvSpPr/>
            <p:nvPr/>
          </p:nvSpPr>
          <p:spPr>
            <a:xfrm rot="-5400000">
              <a:off x="826206" y="-826206"/>
              <a:ext cx="2249634" cy="3902047"/>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5"/>
            <p:cNvSpPr txBox="1"/>
            <p:nvPr/>
          </p:nvSpPr>
          <p:spPr>
            <a:xfrm>
              <a:off x="0" y="0"/>
              <a:ext cx="3902047" cy="1687225"/>
            </a:xfrm>
            <a:prstGeom prst="rect">
              <a:avLst/>
            </a:prstGeom>
            <a:no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Clr>
                  <a:srgbClr val="595A59"/>
                </a:buClr>
                <a:buSzPts val="2700"/>
                <a:buFont typeface="Calibri"/>
                <a:buNone/>
              </a:pPr>
              <a:r>
                <a:rPr lang="de-DE" sz="2700" dirty="0">
                  <a:solidFill>
                    <a:srgbClr val="595A59"/>
                  </a:solidFill>
                  <a:latin typeface="Calibri"/>
                  <a:cs typeface="Calibri"/>
                  <a:sym typeface="Calibri"/>
                </a:rPr>
                <a:t>Nýsköpun &amp; frumkvöðulsháttur</a:t>
              </a:r>
              <a:endParaRPr dirty="0"/>
            </a:p>
          </p:txBody>
        </p:sp>
        <p:sp>
          <p:nvSpPr>
            <p:cNvPr id="1242" name="Google Shape;1242;p25"/>
            <p:cNvSpPr/>
            <p:nvPr/>
          </p:nvSpPr>
          <p:spPr>
            <a:xfrm>
              <a:off x="3902047" y="0"/>
              <a:ext cx="3902047" cy="2249634"/>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5"/>
            <p:cNvSpPr txBox="1"/>
            <p:nvPr/>
          </p:nvSpPr>
          <p:spPr>
            <a:xfrm>
              <a:off x="3902047" y="0"/>
              <a:ext cx="3902047" cy="1687225"/>
            </a:xfrm>
            <a:prstGeom prst="rect">
              <a:avLst/>
            </a:prstGeom>
            <a:no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Clr>
                  <a:srgbClr val="595A59"/>
                </a:buClr>
                <a:buSzPts val="2700"/>
                <a:buFont typeface="Calibri"/>
                <a:buNone/>
              </a:pPr>
              <a:r>
                <a:rPr lang="de-DE" sz="2700" dirty="0">
                  <a:solidFill>
                    <a:srgbClr val="595A59"/>
                  </a:solidFill>
                  <a:latin typeface="Calibri"/>
                  <a:ea typeface="Calibri"/>
                  <a:cs typeface="Calibri"/>
                  <a:sym typeface="Calibri"/>
                </a:rPr>
                <a:t>Ferli </a:t>
              </a:r>
              <a:endParaRPr dirty="0"/>
            </a:p>
            <a:p>
              <a:pPr marL="0" marR="0" lvl="0" indent="0" algn="ctr" rtl="0">
                <a:lnSpc>
                  <a:spcPct val="90000"/>
                </a:lnSpc>
                <a:spcBef>
                  <a:spcPts val="945"/>
                </a:spcBef>
                <a:spcAft>
                  <a:spcPts val="0"/>
                </a:spcAft>
                <a:buClr>
                  <a:srgbClr val="595A59"/>
                </a:buClr>
                <a:buSzPts val="2700"/>
                <a:buFont typeface="Calibri"/>
                <a:buNone/>
              </a:pPr>
              <a:r>
                <a:rPr lang="de-DE" sz="2700" dirty="0">
                  <a:solidFill>
                    <a:srgbClr val="595A59"/>
                  </a:solidFill>
                  <a:latin typeface="Calibri"/>
                  <a:ea typeface="Calibri"/>
                  <a:cs typeface="Calibri"/>
                  <a:sym typeface="Calibri"/>
                </a:rPr>
                <a:t>(Undirbúningur &amp; áætlanagerð)</a:t>
              </a:r>
              <a:endParaRPr dirty="0"/>
            </a:p>
          </p:txBody>
        </p:sp>
        <p:sp>
          <p:nvSpPr>
            <p:cNvPr id="1244" name="Google Shape;1244;p25"/>
            <p:cNvSpPr/>
            <p:nvPr/>
          </p:nvSpPr>
          <p:spPr>
            <a:xfrm rot="10800000">
              <a:off x="0" y="2249634"/>
              <a:ext cx="3902047" cy="2249634"/>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txBox="1"/>
            <p:nvPr/>
          </p:nvSpPr>
          <p:spPr>
            <a:xfrm>
              <a:off x="0" y="2812042"/>
              <a:ext cx="3902047" cy="1687225"/>
            </a:xfrm>
            <a:prstGeom prst="rect">
              <a:avLst/>
            </a:prstGeom>
            <a:no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Clr>
                  <a:srgbClr val="595A59"/>
                </a:buClr>
                <a:buSzPts val="2700"/>
                <a:buFont typeface="Calibri"/>
                <a:buNone/>
              </a:pPr>
              <a:r>
                <a:rPr lang="de-DE" sz="2700" dirty="0">
                  <a:solidFill>
                    <a:srgbClr val="595A59"/>
                  </a:solidFill>
                  <a:latin typeface="Calibri"/>
                  <a:ea typeface="Calibri"/>
                  <a:cs typeface="Calibri"/>
                  <a:sym typeface="Calibri"/>
                </a:rPr>
                <a:t>Netverk &amp; samstarf</a:t>
              </a:r>
              <a:endParaRPr sz="2700" dirty="0">
                <a:solidFill>
                  <a:srgbClr val="595A59"/>
                </a:solidFill>
                <a:latin typeface="Calibri"/>
                <a:ea typeface="Calibri"/>
                <a:cs typeface="Calibri"/>
                <a:sym typeface="Calibri"/>
              </a:endParaRPr>
            </a:p>
          </p:txBody>
        </p:sp>
        <p:sp>
          <p:nvSpPr>
            <p:cNvPr id="1246" name="Google Shape;1246;p25"/>
            <p:cNvSpPr/>
            <p:nvPr/>
          </p:nvSpPr>
          <p:spPr>
            <a:xfrm rot="5400000">
              <a:off x="4728254" y="1423427"/>
              <a:ext cx="2249634" cy="3902047"/>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txBox="1"/>
            <p:nvPr/>
          </p:nvSpPr>
          <p:spPr>
            <a:xfrm>
              <a:off x="3902047" y="2812042"/>
              <a:ext cx="3902047" cy="1687225"/>
            </a:xfrm>
            <a:prstGeom prst="rect">
              <a:avLst/>
            </a:prstGeom>
            <a:noFill/>
            <a:ln>
              <a:noFill/>
            </a:ln>
          </p:spPr>
          <p:txBody>
            <a:bodyPr spcFirstLastPara="1" wrap="square" lIns="192000" tIns="192000" rIns="192000" bIns="192000" anchor="ctr" anchorCtr="0">
              <a:noAutofit/>
            </a:bodyPr>
            <a:lstStyle/>
            <a:p>
              <a:pPr marL="0" marR="0" lvl="0" indent="0" algn="ctr" rtl="0">
                <a:lnSpc>
                  <a:spcPct val="100000"/>
                </a:lnSpc>
                <a:spcBef>
                  <a:spcPts val="0"/>
                </a:spcBef>
                <a:spcAft>
                  <a:spcPts val="0"/>
                </a:spcAft>
                <a:buClr>
                  <a:srgbClr val="595A59"/>
                </a:buClr>
                <a:buSzPts val="2700"/>
                <a:buFont typeface="Calibri"/>
                <a:buNone/>
              </a:pPr>
              <a:r>
                <a:rPr lang="de-DE" sz="2700" dirty="0">
                  <a:solidFill>
                    <a:srgbClr val="595A59"/>
                  </a:solidFill>
                  <a:latin typeface="Calibri"/>
                  <a:ea typeface="Calibri"/>
                  <a:cs typeface="Calibri"/>
                  <a:sym typeface="Calibri"/>
                </a:rPr>
                <a:t>Mannauður</a:t>
              </a:r>
              <a:endParaRPr dirty="0"/>
            </a:p>
          </p:txBody>
        </p:sp>
        <p:sp>
          <p:nvSpPr>
            <p:cNvPr id="1248" name="Google Shape;1248;p25"/>
            <p:cNvSpPr/>
            <p:nvPr/>
          </p:nvSpPr>
          <p:spPr>
            <a:xfrm>
              <a:off x="2731433" y="1687225"/>
              <a:ext cx="2341228" cy="1124817"/>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5"/>
            <p:cNvSpPr txBox="1"/>
            <p:nvPr/>
          </p:nvSpPr>
          <p:spPr>
            <a:xfrm>
              <a:off x="2786342" y="1742134"/>
              <a:ext cx="2231410" cy="1014999"/>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de-DE" sz="2700" b="1" dirty="0">
                  <a:solidFill>
                    <a:schemeClr val="lt1"/>
                  </a:solidFill>
                  <a:latin typeface="Calibri"/>
                  <a:ea typeface="Calibri"/>
                  <a:cs typeface="Calibri"/>
                  <a:sym typeface="Calibri"/>
                </a:rPr>
                <a:t>Seigla</a:t>
              </a:r>
              <a:endParaRPr sz="2700" b="1" dirty="0">
                <a:solidFill>
                  <a:schemeClr val="lt1"/>
                </a:solidFill>
                <a:latin typeface="Calibri"/>
                <a:ea typeface="Calibri"/>
                <a:cs typeface="Calibri"/>
                <a:sym typeface="Calibri"/>
              </a:endParaRPr>
            </a:p>
          </p:txBody>
        </p:sp>
      </p:grpSp>
      <p:sp>
        <p:nvSpPr>
          <p:cNvPr id="1250" name="Google Shape;1250;p25"/>
          <p:cNvSpPr txBox="1">
            <a:spLocks noGrp="1"/>
          </p:cNvSpPr>
          <p:nvPr>
            <p:ph type="body" idx="2"/>
          </p:nvPr>
        </p:nvSpPr>
        <p:spPr>
          <a:xfrm>
            <a:off x="389965" y="1637402"/>
            <a:ext cx="3189996" cy="461527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Rannsóknir á seiglu lítilla og meðalstórra fyrirtækja hafa farið vaxandi undanfarin ár og áratugi.   Þessar rannsóknir beinast aðallega að þremur þáttum:</a:t>
            </a:r>
            <a:endParaRPr dirty="0"/>
          </a:p>
          <a:p>
            <a:pPr marL="800100" lvl="1">
              <a:buAutoNum type="arabicParenR"/>
            </a:pPr>
            <a:r>
              <a:rPr lang="is-IS" dirty="0"/>
              <a:t>Aðlögun að breyttum aðstæðum</a:t>
            </a:r>
            <a:endParaRPr dirty="0"/>
          </a:p>
          <a:p>
            <a:pPr marL="800100" lvl="1">
              <a:buAutoNum type="arabicParenR"/>
            </a:pPr>
            <a:r>
              <a:rPr lang="de-DE" dirty="0"/>
              <a:t>Bati  </a:t>
            </a:r>
            <a:endParaRPr dirty="0"/>
          </a:p>
          <a:p>
            <a:pPr marL="800100" lvl="1">
              <a:buAutoNum type="arabicParenR"/>
            </a:pPr>
            <a:r>
              <a:rPr lang="de-DE" dirty="0"/>
              <a:t>Samlögun</a:t>
            </a:r>
            <a:endParaRPr dirty="0"/>
          </a:p>
          <a:p>
            <a:pPr marL="0" lvl="0" indent="0" algn="l" rtl="0">
              <a:lnSpc>
                <a:spcPct val="100000"/>
              </a:lnSpc>
              <a:spcBef>
                <a:spcPts val="600"/>
              </a:spcBef>
              <a:spcAft>
                <a:spcPts val="0"/>
              </a:spcAft>
              <a:buClr>
                <a:srgbClr val="595A59"/>
              </a:buClr>
              <a:buSzPts val="1800"/>
              <a:buNone/>
            </a:pPr>
            <a:endParaRPr lang="de-DE" dirty="0"/>
          </a:p>
          <a:p>
            <a:pPr marL="0" lvl="0" indent="0" algn="l" rtl="0">
              <a:lnSpc>
                <a:spcPct val="100000"/>
              </a:lnSpc>
              <a:spcBef>
                <a:spcPts val="600"/>
              </a:spcBef>
              <a:spcAft>
                <a:spcPts val="0"/>
              </a:spcAft>
              <a:buClr>
                <a:srgbClr val="595A59"/>
              </a:buClr>
              <a:buSzPts val="1800"/>
              <a:buNone/>
            </a:pPr>
            <a:r>
              <a:rPr lang="de-DE" dirty="0"/>
              <a:t>Seigla </a:t>
            </a:r>
            <a:r>
              <a:rPr lang="de-DE" b="1" dirty="0"/>
              <a:t>ferðaþjónustufyrirtækja </a:t>
            </a:r>
            <a:r>
              <a:rPr lang="de-DE" dirty="0"/>
              <a:t>er í meginatriðum undir áhrifum af fjórum þáttum:</a:t>
            </a:r>
            <a:endParaRPr dirty="0"/>
          </a:p>
        </p:txBody>
      </p:sp>
      <p:sp>
        <p:nvSpPr>
          <p:cNvPr id="1251" name="Google Shape;1251;p2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Mannauður, ferlar, tengslanet og nýsköpun eru áhrifaþættir fyrir seiglu fyrirtækja í </a:t>
            </a:r>
            <a:r>
              <a:rPr lang="de-DE" b="1" cap="small" dirty="0"/>
              <a:t>ferðaþjónustu</a:t>
            </a:r>
            <a:r>
              <a:rPr lang="de-DE" dirty="0"/>
              <a:t>.</a:t>
            </a:r>
            <a:endParaRPr dirty="0"/>
          </a:p>
        </p:txBody>
      </p:sp>
      <p:sp>
        <p:nvSpPr>
          <p:cNvPr id="1252" name="Google Shape;1252;p2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Áhrifaþættir seiglu</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grpSp>
        <p:nvGrpSpPr>
          <p:cNvPr id="1258" name="Google Shape;1258;p26"/>
          <p:cNvGrpSpPr/>
          <p:nvPr/>
        </p:nvGrpSpPr>
        <p:grpSpPr>
          <a:xfrm>
            <a:off x="428539" y="4385675"/>
            <a:ext cx="2822663" cy="1627340"/>
            <a:chOff x="0" y="0"/>
            <a:chExt cx="2822663" cy="1627340"/>
          </a:xfrm>
        </p:grpSpPr>
        <p:sp>
          <p:nvSpPr>
            <p:cNvPr id="1259" name="Google Shape;1259;p26"/>
            <p:cNvSpPr/>
            <p:nvPr/>
          </p:nvSpPr>
          <p:spPr>
            <a:xfrm rot="-5400000">
              <a:off x="298830" y="-298830"/>
              <a:ext cx="813670" cy="1411331"/>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txBox="1"/>
            <p:nvPr/>
          </p:nvSpPr>
          <p:spPr>
            <a:xfrm>
              <a:off x="0" y="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Nýsköpun &amp; frumkvöðulsháttur</a:t>
              </a:r>
              <a:endParaRPr dirty="0"/>
            </a:p>
          </p:txBody>
        </p:sp>
        <p:sp>
          <p:nvSpPr>
            <p:cNvPr id="1261" name="Google Shape;1261;p26"/>
            <p:cNvSpPr/>
            <p:nvPr/>
          </p:nvSpPr>
          <p:spPr>
            <a:xfrm>
              <a:off x="1411331" y="0"/>
              <a:ext cx="1411331" cy="813670"/>
            </a:xfrm>
            <a:prstGeom prst="round1Rect">
              <a:avLst>
                <a:gd name="adj" fmla="val 16667"/>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txBox="1"/>
            <p:nvPr/>
          </p:nvSpPr>
          <p:spPr>
            <a:xfrm>
              <a:off x="1411331" y="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de-DE" sz="900" dirty="0">
                  <a:solidFill>
                    <a:schemeClr val="lt1"/>
                  </a:solidFill>
                  <a:latin typeface="Calibri"/>
                  <a:ea typeface="Calibri"/>
                  <a:cs typeface="Calibri"/>
                  <a:sym typeface="Calibri"/>
                </a:rPr>
                <a:t>Ferli </a:t>
              </a:r>
              <a:endParaRPr dirty="0"/>
            </a:p>
            <a:p>
              <a:pPr marL="0" marR="0" lvl="0" indent="0" algn="ctr" rtl="0">
                <a:lnSpc>
                  <a:spcPct val="90000"/>
                </a:lnSpc>
                <a:spcBef>
                  <a:spcPts val="315"/>
                </a:spcBef>
                <a:spcAft>
                  <a:spcPts val="0"/>
                </a:spcAft>
                <a:buClr>
                  <a:schemeClr val="lt1"/>
                </a:buClr>
                <a:buSzPts val="900"/>
                <a:buFont typeface="Calibri"/>
                <a:buNone/>
              </a:pPr>
              <a:r>
                <a:rPr lang="de-DE" sz="900" dirty="0">
                  <a:solidFill>
                    <a:schemeClr val="lt1"/>
                  </a:solidFill>
                  <a:latin typeface="Calibri"/>
                  <a:ea typeface="Calibri"/>
                  <a:cs typeface="Calibri"/>
                  <a:sym typeface="Calibri"/>
                </a:rPr>
                <a:t>(Áætlanagerð &amp; Undirbúningur)</a:t>
              </a:r>
              <a:endParaRPr dirty="0"/>
            </a:p>
          </p:txBody>
        </p:sp>
        <p:sp>
          <p:nvSpPr>
            <p:cNvPr id="1263" name="Google Shape;1263;p26"/>
            <p:cNvSpPr/>
            <p:nvPr/>
          </p:nvSpPr>
          <p:spPr>
            <a:xfrm rot="10800000">
              <a:off x="0" y="813670"/>
              <a:ext cx="1411331" cy="813670"/>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txBox="1"/>
            <p:nvPr/>
          </p:nvSpPr>
          <p:spPr>
            <a:xfrm>
              <a:off x="0" y="101708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Netverk &amp; samstarf</a:t>
              </a:r>
              <a:endParaRPr sz="900" dirty="0">
                <a:solidFill>
                  <a:srgbClr val="595A59"/>
                </a:solidFill>
                <a:latin typeface="Calibri"/>
                <a:ea typeface="Calibri"/>
                <a:cs typeface="Calibri"/>
                <a:sym typeface="Calibri"/>
              </a:endParaRPr>
            </a:p>
          </p:txBody>
        </p:sp>
        <p:sp>
          <p:nvSpPr>
            <p:cNvPr id="1265" name="Google Shape;1265;p26"/>
            <p:cNvSpPr/>
            <p:nvPr/>
          </p:nvSpPr>
          <p:spPr>
            <a:xfrm rot="5400000">
              <a:off x="1710161" y="514839"/>
              <a:ext cx="813670" cy="1411331"/>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txBox="1"/>
            <p:nvPr/>
          </p:nvSpPr>
          <p:spPr>
            <a:xfrm>
              <a:off x="1411331" y="101708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Mannauður</a:t>
              </a:r>
              <a:endParaRPr dirty="0"/>
            </a:p>
          </p:txBody>
        </p:sp>
        <p:sp>
          <p:nvSpPr>
            <p:cNvPr id="1267" name="Google Shape;1267;p26"/>
            <p:cNvSpPr/>
            <p:nvPr/>
          </p:nvSpPr>
          <p:spPr>
            <a:xfrm>
              <a:off x="987931" y="610252"/>
              <a:ext cx="846798" cy="406835"/>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txBox="1"/>
            <p:nvPr/>
          </p:nvSpPr>
          <p:spPr>
            <a:xfrm>
              <a:off x="1007791" y="630112"/>
              <a:ext cx="807078" cy="367115"/>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de-DE" sz="900" b="1" dirty="0">
                  <a:solidFill>
                    <a:schemeClr val="lt1"/>
                  </a:solidFill>
                  <a:latin typeface="Calibri"/>
                  <a:ea typeface="Calibri"/>
                  <a:cs typeface="Calibri"/>
                  <a:sym typeface="Calibri"/>
                </a:rPr>
                <a:t>Seigla</a:t>
              </a:r>
              <a:endParaRPr sz="900" b="1" dirty="0">
                <a:solidFill>
                  <a:schemeClr val="lt1"/>
                </a:solidFill>
                <a:latin typeface="Calibri"/>
                <a:ea typeface="Calibri"/>
                <a:cs typeface="Calibri"/>
                <a:sym typeface="Calibri"/>
              </a:endParaRPr>
            </a:p>
          </p:txBody>
        </p:sp>
      </p:grpSp>
      <p:sp>
        <p:nvSpPr>
          <p:cNvPr id="1269" name="Google Shape;1269;p26"/>
          <p:cNvSpPr txBox="1">
            <a:spLocks noGrp="1"/>
          </p:cNvSpPr>
          <p:nvPr>
            <p:ph type="body" idx="2"/>
          </p:nvPr>
        </p:nvSpPr>
        <p:spPr>
          <a:xfrm>
            <a:off x="389965" y="1637402"/>
            <a:ext cx="3189996" cy="2748273"/>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Undirbúningur og áætlanagerð eru nauðsynleg til að geta brugðist við á skilvirkan hátt og til að tryggja samfellu í rekstri þegar kemur að hamförum. </a:t>
            </a:r>
          </a:p>
          <a:p>
            <a:pPr marL="0" lvl="0" indent="0" algn="l" rtl="0">
              <a:lnSpc>
                <a:spcPct val="100000"/>
              </a:lnSpc>
              <a:spcBef>
                <a:spcPts val="0"/>
              </a:spcBef>
              <a:spcAft>
                <a:spcPts val="0"/>
              </a:spcAft>
              <a:buClr>
                <a:srgbClr val="595A59"/>
              </a:buClr>
              <a:buSzPts val="1800"/>
              <a:buNone/>
            </a:pPr>
            <a:r>
              <a:rPr lang="is-IS" dirty="0"/>
              <a:t>Áætlun um rekstrarsamfellu er mikilvæg til að eiga við mögulegar ógnir. </a:t>
            </a:r>
          </a:p>
        </p:txBody>
      </p:sp>
      <p:sp>
        <p:nvSpPr>
          <p:cNvPr id="1270" name="Google Shape;1270;p26"/>
          <p:cNvSpPr txBox="1">
            <a:spLocks noGrp="1"/>
          </p:cNvSpPr>
          <p:nvPr>
            <p:ph type="body" idx="3"/>
          </p:nvPr>
        </p:nvSpPr>
        <p:spPr>
          <a:xfrm>
            <a:off x="389965" y="224961"/>
            <a:ext cx="11706241" cy="9522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Rekstrarsamfelluáætlun snýr að því efla forvarnir og tryggja skilvirka endurheimt viðskipta. Hún er mikilvæg til að takast á við hugsanlegar ógnir fyrirtækis. Hún á að tryggja áframhaldandi rekstur bæði fyrir og á meðan hörmungar standa yfir.</a:t>
            </a:r>
            <a:endParaRPr dirty="0"/>
          </a:p>
        </p:txBody>
      </p:sp>
      <p:sp>
        <p:nvSpPr>
          <p:cNvPr id="1271" name="Google Shape;1271;p2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Ferli (Undirbúningur &amp; áætlanagerð)</a:t>
            </a:r>
            <a:endParaRPr dirty="0"/>
          </a:p>
        </p:txBody>
      </p:sp>
      <p:sp>
        <p:nvSpPr>
          <p:cNvPr id="2" name="Gleichschenkliges Dreieck 1">
            <a:extLst>
              <a:ext uri="{FF2B5EF4-FFF2-40B4-BE49-F238E27FC236}">
                <a16:creationId xmlns:a16="http://schemas.microsoft.com/office/drawing/2014/main" id="{6CDE05EB-F1A2-1E65-C4F4-781A8D61CFD8}"/>
              </a:ext>
            </a:extLst>
          </p:cNvPr>
          <p:cNvSpPr/>
          <p:nvPr/>
        </p:nvSpPr>
        <p:spPr>
          <a:xfrm rot="6744925">
            <a:off x="5376324" y="3947994"/>
            <a:ext cx="547902" cy="160824"/>
          </a:xfrm>
          <a:prstGeom prst="triangle">
            <a:avLst/>
          </a:prstGeom>
          <a:solidFill>
            <a:srgbClr val="96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Gleichschenkliges Dreieck 2">
            <a:extLst>
              <a:ext uri="{FF2B5EF4-FFF2-40B4-BE49-F238E27FC236}">
                <a16:creationId xmlns:a16="http://schemas.microsoft.com/office/drawing/2014/main" id="{7FAA4DE9-C891-77B2-BDD8-5A0211B9BA98}"/>
              </a:ext>
            </a:extLst>
          </p:cNvPr>
          <p:cNvSpPr/>
          <p:nvPr/>
        </p:nvSpPr>
        <p:spPr>
          <a:xfrm rot="2277494">
            <a:off x="5646135" y="4901272"/>
            <a:ext cx="547902" cy="160824"/>
          </a:xfrm>
          <a:prstGeom prst="triangle">
            <a:avLst/>
          </a:prstGeom>
          <a:solidFill>
            <a:srgbClr val="C3A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leichschenkliges Dreieck 3">
            <a:extLst>
              <a:ext uri="{FF2B5EF4-FFF2-40B4-BE49-F238E27FC236}">
                <a16:creationId xmlns:a16="http://schemas.microsoft.com/office/drawing/2014/main" id="{8F98C6B7-5154-7522-FB81-FB88DE30E325}"/>
              </a:ext>
            </a:extLst>
          </p:cNvPr>
          <p:cNvSpPr/>
          <p:nvPr/>
        </p:nvSpPr>
        <p:spPr>
          <a:xfrm rot="19361863">
            <a:off x="6620051" y="4922293"/>
            <a:ext cx="547902" cy="160824"/>
          </a:xfrm>
          <a:prstGeom prst="triangle">
            <a:avLst/>
          </a:prstGeom>
          <a:solidFill>
            <a:srgbClr val="7FB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Gleichschenkliges Dreieck 4">
            <a:extLst>
              <a:ext uri="{FF2B5EF4-FFF2-40B4-BE49-F238E27FC236}">
                <a16:creationId xmlns:a16="http://schemas.microsoft.com/office/drawing/2014/main" id="{8797C1BC-D3C4-6804-756E-D7FF1D5015B6}"/>
              </a:ext>
            </a:extLst>
          </p:cNvPr>
          <p:cNvSpPr/>
          <p:nvPr/>
        </p:nvSpPr>
        <p:spPr>
          <a:xfrm rot="14949942">
            <a:off x="6910913" y="3977873"/>
            <a:ext cx="547902" cy="160824"/>
          </a:xfrm>
          <a:prstGeom prst="triangle">
            <a:avLst/>
          </a:prstGeom>
          <a:solidFill>
            <a:srgbClr val="9E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Gleichschenkliges Dreieck 5">
            <a:extLst>
              <a:ext uri="{FF2B5EF4-FFF2-40B4-BE49-F238E27FC236}">
                <a16:creationId xmlns:a16="http://schemas.microsoft.com/office/drawing/2014/main" id="{02D57D62-D88D-0530-6F18-33F202BAB85D}"/>
              </a:ext>
            </a:extLst>
          </p:cNvPr>
          <p:cNvSpPr/>
          <p:nvPr/>
        </p:nvSpPr>
        <p:spPr>
          <a:xfrm rot="10800000">
            <a:off x="6139215" y="3425374"/>
            <a:ext cx="547902" cy="160824"/>
          </a:xfrm>
          <a:prstGeom prst="triangl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uppieren 6">
            <a:extLst>
              <a:ext uri="{FF2B5EF4-FFF2-40B4-BE49-F238E27FC236}">
                <a16:creationId xmlns:a16="http://schemas.microsoft.com/office/drawing/2014/main" id="{C1328817-31CE-9026-1A4F-444BF4E5C94A}"/>
              </a:ext>
            </a:extLst>
          </p:cNvPr>
          <p:cNvGrpSpPr/>
          <p:nvPr/>
        </p:nvGrpSpPr>
        <p:grpSpPr>
          <a:xfrm>
            <a:off x="4325685" y="1996104"/>
            <a:ext cx="4175999" cy="4176000"/>
            <a:chOff x="5230592" y="1881035"/>
            <a:chExt cx="4175999" cy="4176000"/>
          </a:xfrm>
        </p:grpSpPr>
        <p:sp>
          <p:nvSpPr>
            <p:cNvPr id="8" name="Freeform 48">
              <a:extLst>
                <a:ext uri="{FF2B5EF4-FFF2-40B4-BE49-F238E27FC236}">
                  <a16:creationId xmlns:a16="http://schemas.microsoft.com/office/drawing/2014/main" id="{102BF891-54C3-F281-32BA-D57E374880AB}"/>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9" name="Freeform 45">
              <a:extLst>
                <a:ext uri="{FF2B5EF4-FFF2-40B4-BE49-F238E27FC236}">
                  <a16:creationId xmlns:a16="http://schemas.microsoft.com/office/drawing/2014/main" id="{1E4D7AC8-C5BF-C45C-DC02-CEBCAE3F4DB3}"/>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rgbClr val="96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10" name="Freeform 44">
              <a:extLst>
                <a:ext uri="{FF2B5EF4-FFF2-40B4-BE49-F238E27FC236}">
                  <a16:creationId xmlns:a16="http://schemas.microsoft.com/office/drawing/2014/main" id="{A7E23FCB-DE9E-08AF-AB22-2EFA1B1E84E7}"/>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rgbClr val="9E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11" name="Freeform 42">
              <a:extLst>
                <a:ext uri="{FF2B5EF4-FFF2-40B4-BE49-F238E27FC236}">
                  <a16:creationId xmlns:a16="http://schemas.microsoft.com/office/drawing/2014/main" id="{D300CAF1-E6C0-99B5-20E6-416FA29B7894}"/>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rgbClr val="7FB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12" name="Freeform 41">
              <a:extLst>
                <a:ext uri="{FF2B5EF4-FFF2-40B4-BE49-F238E27FC236}">
                  <a16:creationId xmlns:a16="http://schemas.microsoft.com/office/drawing/2014/main" id="{7EDD3DF8-753F-375C-F97D-3A0C6F91B02E}"/>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rgbClr val="C3A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13" name="Gleichschenkliges Dreieck 12">
            <a:extLst>
              <a:ext uri="{FF2B5EF4-FFF2-40B4-BE49-F238E27FC236}">
                <a16:creationId xmlns:a16="http://schemas.microsoft.com/office/drawing/2014/main" id="{FDB9F7B4-FCEF-1CDF-682F-EFE50FBB0828}"/>
              </a:ext>
            </a:extLst>
          </p:cNvPr>
          <p:cNvSpPr/>
          <p:nvPr/>
        </p:nvSpPr>
        <p:spPr>
          <a:xfrm rot="3377529">
            <a:off x="5488431" y="3164144"/>
            <a:ext cx="547902" cy="1608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Gleichschenkliges Dreieck 13">
            <a:extLst>
              <a:ext uri="{FF2B5EF4-FFF2-40B4-BE49-F238E27FC236}">
                <a16:creationId xmlns:a16="http://schemas.microsoft.com/office/drawing/2014/main" id="{C8AB15A9-B95F-9477-0D05-D50DD217B230}"/>
              </a:ext>
            </a:extLst>
          </p:cNvPr>
          <p:cNvSpPr/>
          <p:nvPr/>
        </p:nvSpPr>
        <p:spPr>
          <a:xfrm rot="7510862">
            <a:off x="6885348" y="3260013"/>
            <a:ext cx="547902" cy="1608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Gleichschenkliges Dreieck 14">
            <a:extLst>
              <a:ext uri="{FF2B5EF4-FFF2-40B4-BE49-F238E27FC236}">
                <a16:creationId xmlns:a16="http://schemas.microsoft.com/office/drawing/2014/main" id="{F9EC29E3-325D-9910-50AF-0374B13EA1ED}"/>
              </a:ext>
            </a:extLst>
          </p:cNvPr>
          <p:cNvSpPr/>
          <p:nvPr/>
        </p:nvSpPr>
        <p:spPr>
          <a:xfrm rot="11958181">
            <a:off x="7270025" y="4655910"/>
            <a:ext cx="547902" cy="1608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Gleichschenkliges Dreieck 15">
            <a:extLst>
              <a:ext uri="{FF2B5EF4-FFF2-40B4-BE49-F238E27FC236}">
                <a16:creationId xmlns:a16="http://schemas.microsoft.com/office/drawing/2014/main" id="{171A6651-668A-2C4C-D0DD-8502985DA7B7}"/>
              </a:ext>
            </a:extLst>
          </p:cNvPr>
          <p:cNvSpPr/>
          <p:nvPr/>
        </p:nvSpPr>
        <p:spPr>
          <a:xfrm rot="16200000">
            <a:off x="6073794" y="5498385"/>
            <a:ext cx="547902" cy="1608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Gleichschenkliges Dreieck 16">
            <a:extLst>
              <a:ext uri="{FF2B5EF4-FFF2-40B4-BE49-F238E27FC236}">
                <a16:creationId xmlns:a16="http://schemas.microsoft.com/office/drawing/2014/main" id="{5FBBCE32-E8D4-D5D8-6AC6-30C6ACDD14A3}"/>
              </a:ext>
            </a:extLst>
          </p:cNvPr>
          <p:cNvSpPr/>
          <p:nvPr/>
        </p:nvSpPr>
        <p:spPr>
          <a:xfrm rot="20444859">
            <a:off x="4978973" y="4543352"/>
            <a:ext cx="547902" cy="1608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feld 17">
            <a:extLst>
              <a:ext uri="{FF2B5EF4-FFF2-40B4-BE49-F238E27FC236}">
                <a16:creationId xmlns:a16="http://schemas.microsoft.com/office/drawing/2014/main" id="{24FB96F6-CE51-A918-9DAC-6BDCF6F9AF93}"/>
              </a:ext>
            </a:extLst>
          </p:cNvPr>
          <p:cNvSpPr txBox="1"/>
          <p:nvPr/>
        </p:nvSpPr>
        <p:spPr>
          <a:xfrm>
            <a:off x="5901158" y="4077967"/>
            <a:ext cx="1039067" cy="1015663"/>
          </a:xfrm>
          <a:prstGeom prst="rect">
            <a:avLst/>
          </a:prstGeom>
          <a:noFill/>
        </p:spPr>
        <p:txBody>
          <a:bodyPr wrap="none" rtlCol="0">
            <a:spAutoFit/>
          </a:bodyPr>
          <a:lstStyle/>
          <a:p>
            <a:pPr algn="ctr"/>
            <a:r>
              <a:rPr lang="en-GB" sz="3000" dirty="0">
                <a:solidFill>
                  <a:srgbClr val="595A59"/>
                </a:solidFill>
              </a:rPr>
              <a:t>BCM</a:t>
            </a:r>
            <a:br>
              <a:rPr lang="en-GB" sz="3000" dirty="0"/>
            </a:br>
            <a:endParaRPr lang="en-GB" sz="3000" dirty="0"/>
          </a:p>
        </p:txBody>
      </p:sp>
      <p:sp>
        <p:nvSpPr>
          <p:cNvPr id="19" name="Gleichschenkliges Dreieck 18">
            <a:extLst>
              <a:ext uri="{FF2B5EF4-FFF2-40B4-BE49-F238E27FC236}">
                <a16:creationId xmlns:a16="http://schemas.microsoft.com/office/drawing/2014/main" id="{47858366-4713-5AC2-93EB-CC47B3B75D94}"/>
              </a:ext>
            </a:extLst>
          </p:cNvPr>
          <p:cNvSpPr/>
          <p:nvPr/>
        </p:nvSpPr>
        <p:spPr>
          <a:xfrm rot="17954094">
            <a:off x="5713869" y="4021040"/>
            <a:ext cx="295974" cy="169770"/>
          </a:xfrm>
          <a:prstGeom prst="triangle">
            <a:avLst/>
          </a:prstGeom>
          <a:solidFill>
            <a:srgbClr val="96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Gleichschenkliges Dreieck 19">
            <a:extLst>
              <a:ext uri="{FF2B5EF4-FFF2-40B4-BE49-F238E27FC236}">
                <a16:creationId xmlns:a16="http://schemas.microsoft.com/office/drawing/2014/main" id="{CBD09241-639A-F6F0-7266-C0FA50E15D7B}"/>
              </a:ext>
            </a:extLst>
          </p:cNvPr>
          <p:cNvSpPr/>
          <p:nvPr/>
        </p:nvSpPr>
        <p:spPr>
          <a:xfrm>
            <a:off x="6265179" y="3659606"/>
            <a:ext cx="295974" cy="169770"/>
          </a:xfrm>
          <a:prstGeom prst="triangl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Gleichschenkliges Dreieck 20">
            <a:extLst>
              <a:ext uri="{FF2B5EF4-FFF2-40B4-BE49-F238E27FC236}">
                <a16:creationId xmlns:a16="http://schemas.microsoft.com/office/drawing/2014/main" id="{0706F0E4-FA48-188E-6E53-C7792E3BE9B4}"/>
              </a:ext>
            </a:extLst>
          </p:cNvPr>
          <p:cNvSpPr/>
          <p:nvPr/>
        </p:nvSpPr>
        <p:spPr>
          <a:xfrm rot="4113044">
            <a:off x="6833029" y="4033957"/>
            <a:ext cx="295974" cy="169770"/>
          </a:xfrm>
          <a:prstGeom prst="triangle">
            <a:avLst/>
          </a:prstGeom>
          <a:solidFill>
            <a:srgbClr val="9E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leichschenkliges Dreieck 21">
            <a:extLst>
              <a:ext uri="{FF2B5EF4-FFF2-40B4-BE49-F238E27FC236}">
                <a16:creationId xmlns:a16="http://schemas.microsoft.com/office/drawing/2014/main" id="{82A04ED4-EE6C-C157-068F-52DC919F0D3B}"/>
              </a:ext>
            </a:extLst>
          </p:cNvPr>
          <p:cNvSpPr/>
          <p:nvPr/>
        </p:nvSpPr>
        <p:spPr>
          <a:xfrm rot="8312684">
            <a:off x="6606335" y="4740213"/>
            <a:ext cx="295974" cy="169770"/>
          </a:xfrm>
          <a:prstGeom prst="triangle">
            <a:avLst/>
          </a:prstGeom>
          <a:solidFill>
            <a:srgbClr val="7FB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Gleichschenkliges Dreieck 22">
            <a:extLst>
              <a:ext uri="{FF2B5EF4-FFF2-40B4-BE49-F238E27FC236}">
                <a16:creationId xmlns:a16="http://schemas.microsoft.com/office/drawing/2014/main" id="{17A5FB8E-8EA9-3287-4B4B-2836C3A9625B}"/>
              </a:ext>
            </a:extLst>
          </p:cNvPr>
          <p:cNvSpPr/>
          <p:nvPr/>
        </p:nvSpPr>
        <p:spPr>
          <a:xfrm rot="13143450">
            <a:off x="5918257" y="4724786"/>
            <a:ext cx="295974" cy="169770"/>
          </a:xfrm>
          <a:prstGeom prst="triangle">
            <a:avLst/>
          </a:prstGeom>
          <a:solidFill>
            <a:srgbClr val="C3A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hteck 29">
            <a:extLst>
              <a:ext uri="{FF2B5EF4-FFF2-40B4-BE49-F238E27FC236}">
                <a16:creationId xmlns:a16="http://schemas.microsoft.com/office/drawing/2014/main" id="{4D926855-FE6E-8D49-5E95-C778165D548B}"/>
              </a:ext>
            </a:extLst>
          </p:cNvPr>
          <p:cNvSpPr/>
          <p:nvPr/>
        </p:nvSpPr>
        <p:spPr>
          <a:xfrm>
            <a:off x="9370276" y="2713669"/>
            <a:ext cx="2305100" cy="655556"/>
          </a:xfrm>
          <a:prstGeom prst="rect">
            <a:avLst/>
          </a:prstGeom>
          <a:solidFill>
            <a:srgbClr val="85D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MUNA</a:t>
            </a:r>
          </a:p>
        </p:txBody>
      </p:sp>
      <p:sp>
        <p:nvSpPr>
          <p:cNvPr id="31" name="Google Shape;1269;p26">
            <a:extLst>
              <a:ext uri="{FF2B5EF4-FFF2-40B4-BE49-F238E27FC236}">
                <a16:creationId xmlns:a16="http://schemas.microsoft.com/office/drawing/2014/main" id="{CA56ACF0-B54E-8278-7062-9208945067E2}"/>
              </a:ext>
            </a:extLst>
          </p:cNvPr>
          <p:cNvSpPr txBox="1">
            <a:spLocks/>
          </p:cNvSpPr>
          <p:nvPr/>
        </p:nvSpPr>
        <p:spPr>
          <a:xfrm>
            <a:off x="9370276" y="3449135"/>
            <a:ext cx="2273643" cy="15730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indent="0">
              <a:buClr>
                <a:srgbClr val="595A59"/>
              </a:buClr>
              <a:buSzPts val="1800"/>
              <a:buNone/>
              <a:defRPr>
                <a:solidFill>
                  <a:srgbClr val="595A59"/>
                </a:solidFill>
                <a:latin typeface="Calibri"/>
                <a:ea typeface="Calibri"/>
                <a:cs typeface="Calibri"/>
              </a:defRPr>
            </a:lvl1pPr>
            <a:lvl2pPr marL="914400" indent="-342900">
              <a:spcBef>
                <a:spcPts val="600"/>
              </a:spcBef>
              <a:buClr>
                <a:srgbClr val="595A59"/>
              </a:buClr>
              <a:buSzPts val="1800"/>
              <a:buChar char="•"/>
              <a:defRPr sz="1800">
                <a:solidFill>
                  <a:srgbClr val="595A59"/>
                </a:solidFill>
                <a:latin typeface="Calibri"/>
                <a:ea typeface="Calibri"/>
                <a:cs typeface="Calibri"/>
              </a:defRPr>
            </a:lvl2pPr>
            <a:lvl3pPr marL="1371600" indent="-342900">
              <a:spcBef>
                <a:spcPts val="600"/>
              </a:spcBef>
              <a:buClr>
                <a:srgbClr val="595A59"/>
              </a:buClr>
              <a:buSzPts val="1800"/>
              <a:buChar char="•"/>
              <a:defRPr sz="1800">
                <a:solidFill>
                  <a:srgbClr val="595A59"/>
                </a:solidFill>
                <a:latin typeface="Calibri"/>
                <a:ea typeface="Calibri"/>
                <a:cs typeface="Calibri"/>
              </a:defRPr>
            </a:lvl3pPr>
            <a:lvl4pPr marL="1828800" indent="-342900">
              <a:spcBef>
                <a:spcPts val="600"/>
              </a:spcBef>
              <a:buClr>
                <a:srgbClr val="595A59"/>
              </a:buClr>
              <a:buSzPts val="1800"/>
              <a:buChar char="•"/>
              <a:defRPr sz="1800">
                <a:solidFill>
                  <a:srgbClr val="595A59"/>
                </a:solidFill>
                <a:latin typeface="Calibri"/>
                <a:ea typeface="Calibri"/>
                <a:cs typeface="Calibri"/>
              </a:defRPr>
            </a:lvl4pPr>
            <a:lvl5pPr marL="2286000" indent="-342900">
              <a:spcBef>
                <a:spcPts val="600"/>
              </a:spcBef>
              <a:buClr>
                <a:srgbClr val="595A59"/>
              </a:buClr>
              <a:buSzPts val="1800"/>
              <a:buChar char="•"/>
              <a:defRPr sz="1800">
                <a:solidFill>
                  <a:srgbClr val="595A59"/>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pPr algn="ctr">
              <a:spcBef>
                <a:spcPts val="600"/>
              </a:spcBef>
            </a:pPr>
            <a:r>
              <a:rPr lang="is-IS" dirty="0"/>
              <a:t>Í námskeiðs hluta tvö fórum við í rekstrarsamfellustjórnun (</a:t>
            </a:r>
            <a:r>
              <a:rPr lang="en-GB" dirty="0"/>
              <a:t>Business Continuity Management</a:t>
            </a:r>
            <a:r>
              <a:rPr lang="is-IS" dirty="0"/>
              <a:t>= BCM).</a:t>
            </a:r>
          </a:p>
          <a:p>
            <a:pPr algn="ctr">
              <a:spcBef>
                <a:spcPts val="600"/>
              </a:spcBef>
            </a:pPr>
            <a:r>
              <a:rPr lang="is-IS" dirty="0"/>
              <a:t>Ekki hika við að líta þangað aftur til að hressa upp á minnið ef þörf krefur.</a:t>
            </a:r>
          </a:p>
        </p:txBody>
      </p:sp>
      <p:sp>
        <p:nvSpPr>
          <p:cNvPr id="38" name="Textfeld 32">
            <a:extLst>
              <a:ext uri="{FF2B5EF4-FFF2-40B4-BE49-F238E27FC236}">
                <a16:creationId xmlns:a16="http://schemas.microsoft.com/office/drawing/2014/main" id="{39A112E1-663C-6374-67A0-FCCC491B116A}"/>
              </a:ext>
            </a:extLst>
          </p:cNvPr>
          <p:cNvSpPr txBox="1"/>
          <p:nvPr/>
        </p:nvSpPr>
        <p:spPr>
          <a:xfrm>
            <a:off x="5791465" y="2381915"/>
            <a:ext cx="1195360" cy="954107"/>
          </a:xfrm>
          <a:prstGeom prst="rect">
            <a:avLst/>
          </a:prstGeom>
          <a:noFill/>
        </p:spPr>
        <p:txBody>
          <a:bodyPr wrap="square" rtlCol="0">
            <a:spAutoFit/>
          </a:bodyPr>
          <a:lstStyle/>
          <a:p>
            <a:pPr algn="ctr"/>
            <a:r>
              <a:rPr lang="is-IS" b="1" dirty="0">
                <a:solidFill>
                  <a:schemeClr val="bg1"/>
                </a:solidFill>
              </a:rPr>
              <a:t>Mikilvægt er að skilja sinn eigin rekstur</a:t>
            </a:r>
          </a:p>
        </p:txBody>
      </p:sp>
      <p:sp>
        <p:nvSpPr>
          <p:cNvPr id="39" name="Textfeld 33">
            <a:extLst>
              <a:ext uri="{FF2B5EF4-FFF2-40B4-BE49-F238E27FC236}">
                <a16:creationId xmlns:a16="http://schemas.microsoft.com/office/drawing/2014/main" id="{365087DB-97FD-C13C-02E7-AD2333676F6E}"/>
              </a:ext>
            </a:extLst>
          </p:cNvPr>
          <p:cNvSpPr txBox="1"/>
          <p:nvPr/>
        </p:nvSpPr>
        <p:spPr>
          <a:xfrm>
            <a:off x="7094921" y="3358367"/>
            <a:ext cx="1211019" cy="954107"/>
          </a:xfrm>
          <a:prstGeom prst="rect">
            <a:avLst/>
          </a:prstGeom>
          <a:noFill/>
        </p:spPr>
        <p:txBody>
          <a:bodyPr wrap="square" rtlCol="0">
            <a:spAutoFit/>
          </a:bodyPr>
          <a:lstStyle/>
          <a:p>
            <a:pPr algn="ctr"/>
            <a:r>
              <a:rPr lang="is-IS" b="1" dirty="0">
                <a:solidFill>
                  <a:schemeClr val="bg1"/>
                </a:solidFill>
              </a:rPr>
              <a:t>Áætlanir varðandi samfellu í viðskiptum</a:t>
            </a:r>
          </a:p>
        </p:txBody>
      </p:sp>
      <p:sp>
        <p:nvSpPr>
          <p:cNvPr id="40" name="Textfeld 34">
            <a:extLst>
              <a:ext uri="{FF2B5EF4-FFF2-40B4-BE49-F238E27FC236}">
                <a16:creationId xmlns:a16="http://schemas.microsoft.com/office/drawing/2014/main" id="{0CD600D2-0542-C698-7ED6-DEFBEC58BC5F}"/>
              </a:ext>
            </a:extLst>
          </p:cNvPr>
          <p:cNvSpPr txBox="1"/>
          <p:nvPr/>
        </p:nvSpPr>
        <p:spPr>
          <a:xfrm>
            <a:off x="6644723" y="4909381"/>
            <a:ext cx="1084067" cy="954107"/>
          </a:xfrm>
          <a:prstGeom prst="rect">
            <a:avLst/>
          </a:prstGeom>
          <a:noFill/>
        </p:spPr>
        <p:txBody>
          <a:bodyPr wrap="square" rtlCol="0">
            <a:spAutoFit/>
          </a:bodyPr>
          <a:lstStyle/>
          <a:p>
            <a:pPr algn="ctr"/>
            <a:r>
              <a:rPr lang="is-IS" b="1" dirty="0">
                <a:solidFill>
                  <a:schemeClr val="bg1"/>
                </a:solidFill>
              </a:rPr>
              <a:t>Þróa og innleiða BCM viðbrögð</a:t>
            </a:r>
          </a:p>
        </p:txBody>
      </p:sp>
      <p:sp>
        <p:nvSpPr>
          <p:cNvPr id="41" name="Textfeld 35">
            <a:extLst>
              <a:ext uri="{FF2B5EF4-FFF2-40B4-BE49-F238E27FC236}">
                <a16:creationId xmlns:a16="http://schemas.microsoft.com/office/drawing/2014/main" id="{080B654D-EBD1-2809-34AA-4BEB8E6624E4}"/>
              </a:ext>
            </a:extLst>
          </p:cNvPr>
          <p:cNvSpPr txBox="1"/>
          <p:nvPr/>
        </p:nvSpPr>
        <p:spPr>
          <a:xfrm>
            <a:off x="4934470" y="4836978"/>
            <a:ext cx="1283765" cy="1169551"/>
          </a:xfrm>
          <a:prstGeom prst="rect">
            <a:avLst/>
          </a:prstGeom>
          <a:noFill/>
        </p:spPr>
        <p:txBody>
          <a:bodyPr wrap="square" rtlCol="0">
            <a:spAutoFit/>
          </a:bodyPr>
          <a:lstStyle/>
          <a:p>
            <a:pPr algn="ctr"/>
            <a:r>
              <a:rPr lang="is-IS" b="1" dirty="0">
                <a:solidFill>
                  <a:schemeClr val="bg1"/>
                </a:solidFill>
              </a:rPr>
              <a:t>Að byggja upp og innleiða BCM menningu </a:t>
            </a:r>
          </a:p>
        </p:txBody>
      </p:sp>
      <p:sp>
        <p:nvSpPr>
          <p:cNvPr id="42" name="Textfeld 36">
            <a:extLst>
              <a:ext uri="{FF2B5EF4-FFF2-40B4-BE49-F238E27FC236}">
                <a16:creationId xmlns:a16="http://schemas.microsoft.com/office/drawing/2014/main" id="{7668DB9A-92C3-91C4-5043-139237975FCF}"/>
              </a:ext>
            </a:extLst>
          </p:cNvPr>
          <p:cNvSpPr txBox="1"/>
          <p:nvPr/>
        </p:nvSpPr>
        <p:spPr>
          <a:xfrm>
            <a:off x="4471428" y="3404198"/>
            <a:ext cx="1160588" cy="954107"/>
          </a:xfrm>
          <a:prstGeom prst="rect">
            <a:avLst/>
          </a:prstGeom>
          <a:noFill/>
        </p:spPr>
        <p:txBody>
          <a:bodyPr wrap="square" rtlCol="0">
            <a:spAutoFit/>
          </a:bodyPr>
          <a:lstStyle/>
          <a:p>
            <a:pPr algn="ctr"/>
            <a:r>
              <a:rPr lang="is-IS" b="1" dirty="0">
                <a:solidFill>
                  <a:schemeClr val="bg1"/>
                </a:solidFill>
              </a:rPr>
              <a:t>Að ástunda viðhald og endurskoðun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27"/>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r>
              <a:rPr lang="de-DE" b="1" dirty="0"/>
              <a:t>Rannsóknir sýna að það er jákvætt samband á milli seiglu starfsmanna og seiglu í skipulagi</a:t>
            </a:r>
          </a:p>
          <a:p>
            <a:pPr marL="0" lvl="0" indent="0" algn="l" rtl="0">
              <a:lnSpc>
                <a:spcPct val="90000"/>
              </a:lnSpc>
              <a:spcBef>
                <a:spcPts val="0"/>
              </a:spcBef>
              <a:spcAft>
                <a:spcPts val="0"/>
              </a:spcAft>
              <a:buClr>
                <a:srgbClr val="595A59"/>
              </a:buClr>
              <a:buSzPts val="1800"/>
              <a:buNone/>
            </a:pPr>
            <a:endParaRPr lang="de-DE" b="1" dirty="0"/>
          </a:p>
          <a:p>
            <a:pPr marL="285750" lvl="0" indent="-285750" algn="l" rtl="0">
              <a:lnSpc>
                <a:spcPct val="90000"/>
              </a:lnSpc>
              <a:spcBef>
                <a:spcPts val="0"/>
              </a:spcBef>
              <a:spcAft>
                <a:spcPts val="0"/>
              </a:spcAft>
              <a:buClr>
                <a:srgbClr val="595A59"/>
              </a:buClr>
              <a:buSzPts val="1800"/>
              <a:buFont typeface="Wingdings" panose="05000000000000000000" pitchFamily="2" charset="2"/>
              <a:buChar char="Ø"/>
            </a:pPr>
            <a:r>
              <a:rPr lang="de-DE" dirty="0"/>
              <a:t>Þrautseigt starfsfólk er talið vera betur í stakk búið til að sigla í gegnum ólgandi og streituvaldandi vinnustað</a:t>
            </a:r>
          </a:p>
          <a:p>
            <a:pPr marL="285750" lvl="0" indent="-285750" algn="l" rtl="0">
              <a:lnSpc>
                <a:spcPct val="90000"/>
              </a:lnSpc>
              <a:spcBef>
                <a:spcPts val="0"/>
              </a:spcBef>
              <a:spcAft>
                <a:spcPts val="0"/>
              </a:spcAft>
              <a:buClr>
                <a:srgbClr val="595A59"/>
              </a:buClr>
              <a:buSzPts val="1800"/>
              <a:buFont typeface="Wingdings" panose="05000000000000000000" pitchFamily="2" charset="2"/>
              <a:buChar char="Ø"/>
            </a:pPr>
            <a:r>
              <a:rPr lang="de-DE" dirty="0"/>
              <a:t>Fyrirtæki sem hugsa um velferð starfsmanna sinna eru betur í stakk búin til að takast á við krísu</a:t>
            </a:r>
          </a:p>
          <a:p>
            <a:pPr marL="285750" lvl="0" indent="-285750" algn="l" rtl="0">
              <a:lnSpc>
                <a:spcPct val="90000"/>
              </a:lnSpc>
              <a:spcBef>
                <a:spcPts val="0"/>
              </a:spcBef>
              <a:spcAft>
                <a:spcPts val="0"/>
              </a:spcAft>
              <a:buClr>
                <a:srgbClr val="595A59"/>
              </a:buClr>
              <a:buSzPts val="1800"/>
              <a:buFont typeface="Wingdings" panose="05000000000000000000" pitchFamily="2" charset="2"/>
              <a:buChar char="Ø"/>
            </a:pPr>
            <a:endParaRPr dirty="0"/>
          </a:p>
          <a:p>
            <a:pPr marL="0" lvl="0" indent="0" algn="l" rtl="0">
              <a:lnSpc>
                <a:spcPct val="90000"/>
              </a:lnSpc>
              <a:spcBef>
                <a:spcPts val="1000"/>
              </a:spcBef>
              <a:spcAft>
                <a:spcPts val="0"/>
              </a:spcAft>
              <a:buClr>
                <a:srgbClr val="595A59"/>
              </a:buClr>
              <a:buSzPts val="1800"/>
              <a:buNone/>
            </a:pPr>
            <a:r>
              <a:rPr lang="de-DE" b="1" dirty="0"/>
              <a:t>Hvernig geta stjórnendur stuðlað að seiglu í starfsmönnum?</a:t>
            </a:r>
            <a:endParaRPr dirty="0"/>
          </a:p>
        </p:txBody>
      </p:sp>
      <p:sp>
        <p:nvSpPr>
          <p:cNvPr id="1279" name="Google Shape;1279;p27"/>
          <p:cNvSpPr txBox="1">
            <a:spLocks noGrp="1"/>
          </p:cNvSpPr>
          <p:nvPr>
            <p:ph type="body" idx="2"/>
          </p:nvPr>
        </p:nvSpPr>
        <p:spPr>
          <a:xfrm>
            <a:off x="389965" y="1637402"/>
            <a:ext cx="3189996" cy="274827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Starfsmenn geta haft áhrif á seiglu fyrirtækisins.</a:t>
            </a:r>
            <a:endParaRPr dirty="0"/>
          </a:p>
        </p:txBody>
      </p:sp>
      <p:sp>
        <p:nvSpPr>
          <p:cNvPr id="1280" name="Google Shape;1280;p2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Það er jákvætt samband á milli seiglu starfsmanna og seiglu fyrirtækja.</a:t>
            </a:r>
            <a:endParaRPr dirty="0"/>
          </a:p>
        </p:txBody>
      </p:sp>
      <p:sp>
        <p:nvSpPr>
          <p:cNvPr id="1281" name="Google Shape;1281;p2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Mannauður: Seigla starfsmanna</a:t>
            </a:r>
            <a:endParaRPr dirty="0"/>
          </a:p>
        </p:txBody>
      </p:sp>
      <p:grpSp>
        <p:nvGrpSpPr>
          <p:cNvPr id="1282" name="Google Shape;1282;p27"/>
          <p:cNvGrpSpPr/>
          <p:nvPr/>
        </p:nvGrpSpPr>
        <p:grpSpPr>
          <a:xfrm>
            <a:off x="428539" y="4385675"/>
            <a:ext cx="2822663" cy="1627340"/>
            <a:chOff x="0" y="0"/>
            <a:chExt cx="2822663" cy="1627340"/>
          </a:xfrm>
        </p:grpSpPr>
        <p:sp>
          <p:nvSpPr>
            <p:cNvPr id="1283" name="Google Shape;1283;p27"/>
            <p:cNvSpPr/>
            <p:nvPr/>
          </p:nvSpPr>
          <p:spPr>
            <a:xfrm rot="-5400000">
              <a:off x="298830" y="-298830"/>
              <a:ext cx="813670" cy="1411331"/>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7"/>
            <p:cNvSpPr txBox="1"/>
            <p:nvPr/>
          </p:nvSpPr>
          <p:spPr>
            <a:xfrm>
              <a:off x="0" y="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Nýsköpun &amp; frumkvöðulsháttur</a:t>
              </a:r>
              <a:endParaRPr dirty="0"/>
            </a:p>
          </p:txBody>
        </p:sp>
        <p:sp>
          <p:nvSpPr>
            <p:cNvPr id="1285" name="Google Shape;1285;p27"/>
            <p:cNvSpPr/>
            <p:nvPr/>
          </p:nvSpPr>
          <p:spPr>
            <a:xfrm>
              <a:off x="1411331" y="0"/>
              <a:ext cx="1411331" cy="813670"/>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7"/>
            <p:cNvSpPr txBox="1"/>
            <p:nvPr/>
          </p:nvSpPr>
          <p:spPr>
            <a:xfrm>
              <a:off x="1411331" y="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Ferli </a:t>
              </a:r>
              <a:endParaRPr dirty="0"/>
            </a:p>
            <a:p>
              <a:pPr marL="0" marR="0" lvl="0" indent="0" algn="ctr" rtl="0">
                <a:lnSpc>
                  <a:spcPct val="90000"/>
                </a:lnSpc>
                <a:spcBef>
                  <a:spcPts val="315"/>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(Undirbúningur &amp; áætlanagerð)</a:t>
              </a:r>
              <a:endParaRPr dirty="0"/>
            </a:p>
          </p:txBody>
        </p:sp>
        <p:sp>
          <p:nvSpPr>
            <p:cNvPr id="1287" name="Google Shape;1287;p27"/>
            <p:cNvSpPr/>
            <p:nvPr/>
          </p:nvSpPr>
          <p:spPr>
            <a:xfrm rot="10800000">
              <a:off x="0" y="813670"/>
              <a:ext cx="1411331" cy="813670"/>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txBox="1"/>
            <p:nvPr/>
          </p:nvSpPr>
          <p:spPr>
            <a:xfrm>
              <a:off x="0" y="101708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Netverk &amp; samstarf</a:t>
              </a:r>
              <a:endParaRPr sz="900" dirty="0">
                <a:solidFill>
                  <a:srgbClr val="595A59"/>
                </a:solidFill>
                <a:latin typeface="Calibri"/>
                <a:ea typeface="Calibri"/>
                <a:cs typeface="Calibri"/>
                <a:sym typeface="Calibri"/>
              </a:endParaRPr>
            </a:p>
          </p:txBody>
        </p:sp>
        <p:sp>
          <p:nvSpPr>
            <p:cNvPr id="1289" name="Google Shape;1289;p27"/>
            <p:cNvSpPr/>
            <p:nvPr/>
          </p:nvSpPr>
          <p:spPr>
            <a:xfrm rot="5400000">
              <a:off x="1710161" y="514839"/>
              <a:ext cx="813670" cy="1411331"/>
            </a:xfrm>
            <a:prstGeom prst="round1Rect">
              <a:avLst>
                <a:gd name="adj" fmla="val 16667"/>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txBox="1"/>
            <p:nvPr/>
          </p:nvSpPr>
          <p:spPr>
            <a:xfrm>
              <a:off x="1411331" y="101708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de-DE" sz="900" dirty="0">
                  <a:solidFill>
                    <a:schemeClr val="lt1"/>
                  </a:solidFill>
                  <a:latin typeface="Calibri"/>
                  <a:ea typeface="Calibri"/>
                  <a:cs typeface="Calibri"/>
                  <a:sym typeface="Calibri"/>
                </a:rPr>
                <a:t>Mannauður</a:t>
              </a:r>
              <a:endParaRPr dirty="0"/>
            </a:p>
          </p:txBody>
        </p:sp>
        <p:sp>
          <p:nvSpPr>
            <p:cNvPr id="1291" name="Google Shape;1291;p27"/>
            <p:cNvSpPr/>
            <p:nvPr/>
          </p:nvSpPr>
          <p:spPr>
            <a:xfrm>
              <a:off x="987931" y="610252"/>
              <a:ext cx="846798" cy="406835"/>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txBox="1"/>
            <p:nvPr/>
          </p:nvSpPr>
          <p:spPr>
            <a:xfrm>
              <a:off x="1007791" y="630112"/>
              <a:ext cx="807078" cy="367115"/>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de-DE" sz="900" b="1" dirty="0">
                  <a:solidFill>
                    <a:schemeClr val="lt1"/>
                  </a:solidFill>
                  <a:latin typeface="Calibri"/>
                  <a:ea typeface="Calibri"/>
                  <a:cs typeface="Calibri"/>
                  <a:sym typeface="Calibri"/>
                </a:rPr>
                <a:t>Seigla</a:t>
              </a:r>
              <a:endParaRPr sz="900" b="1" dirty="0">
                <a:solidFill>
                  <a:schemeClr val="lt1"/>
                </a:solidFill>
                <a:latin typeface="Calibri"/>
                <a:ea typeface="Calibri"/>
                <a:cs typeface="Calibri"/>
                <a:sym typeface="Calibri"/>
              </a:endParaRPr>
            </a:p>
          </p:txBody>
        </p:sp>
      </p:grpSp>
      <p:sp>
        <p:nvSpPr>
          <p:cNvPr id="1293" name="Google Shape;1293;p27"/>
          <p:cNvSpPr txBox="1"/>
          <p:nvPr/>
        </p:nvSpPr>
        <p:spPr>
          <a:xfrm>
            <a:off x="3963452" y="4548976"/>
            <a:ext cx="3398982" cy="92328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79527B"/>
              </a:buClr>
              <a:buSzPts val="1800"/>
              <a:buFont typeface="Noto Sans Symbols"/>
              <a:buChar char="✔"/>
            </a:pPr>
            <a:r>
              <a:rPr lang="is-IS" sz="1800" dirty="0">
                <a:solidFill>
                  <a:srgbClr val="79527B"/>
                </a:solidFill>
                <a:latin typeface="Calibri"/>
                <a:ea typeface="Calibri"/>
                <a:cs typeface="Calibri"/>
                <a:sym typeface="Calibri"/>
              </a:rPr>
              <a:t>Virða einstaklinginn</a:t>
            </a:r>
            <a:endParaRPr sz="1800" dirty="0">
              <a:solidFill>
                <a:srgbClr val="79527B"/>
              </a:solidFill>
              <a:latin typeface="Calibri"/>
              <a:ea typeface="Calibri"/>
              <a:cs typeface="Calibri"/>
              <a:sym typeface="Calibri"/>
            </a:endParaRPr>
          </a:p>
          <a:p>
            <a:pPr marL="342900" marR="0" lvl="0" indent="-342900" algn="l" rtl="0">
              <a:spcBef>
                <a:spcPts val="0"/>
              </a:spcBef>
              <a:spcAft>
                <a:spcPts val="0"/>
              </a:spcAft>
              <a:buClr>
                <a:srgbClr val="79527B"/>
              </a:buClr>
              <a:buSzPts val="1800"/>
              <a:buFont typeface="Noto Sans Symbols"/>
              <a:buChar char="✔"/>
            </a:pPr>
            <a:r>
              <a:rPr lang="is-IS" sz="1800" dirty="0">
                <a:solidFill>
                  <a:srgbClr val="79527B"/>
                </a:solidFill>
                <a:latin typeface="Calibri"/>
                <a:ea typeface="Calibri"/>
                <a:cs typeface="Calibri"/>
                <a:sym typeface="Calibri"/>
              </a:rPr>
              <a:t>Frammistöðumat</a:t>
            </a:r>
            <a:endParaRPr sz="1800" dirty="0">
              <a:solidFill>
                <a:srgbClr val="79527B"/>
              </a:solidFill>
              <a:latin typeface="Calibri"/>
              <a:ea typeface="Calibri"/>
              <a:cs typeface="Calibri"/>
              <a:sym typeface="Calibri"/>
            </a:endParaRPr>
          </a:p>
          <a:p>
            <a:pPr marL="342900" indent="-342900">
              <a:buClr>
                <a:srgbClr val="79527B"/>
              </a:buClr>
              <a:buSzPts val="1800"/>
              <a:buFont typeface="Noto Sans Symbols"/>
              <a:buChar char="✔"/>
            </a:pPr>
            <a:r>
              <a:rPr lang="de-DE" sz="1800" dirty="0">
                <a:solidFill>
                  <a:srgbClr val="79527B"/>
                </a:solidFill>
                <a:latin typeface="Calibri"/>
                <a:ea typeface="Calibri"/>
                <a:cs typeface="Calibri"/>
                <a:sym typeface="Calibri"/>
              </a:rPr>
              <a:t>Efla sjálfstraust </a:t>
            </a:r>
            <a:endParaRPr sz="1800" dirty="0">
              <a:solidFill>
                <a:srgbClr val="79527B"/>
              </a:solidFill>
              <a:latin typeface="Calibri"/>
              <a:ea typeface="Calibri"/>
              <a:cs typeface="Calibri"/>
              <a:sym typeface="Calibri"/>
            </a:endParaRPr>
          </a:p>
        </p:txBody>
      </p:sp>
      <p:sp>
        <p:nvSpPr>
          <p:cNvPr id="1294" name="Google Shape;1294;p27"/>
          <p:cNvSpPr txBox="1"/>
          <p:nvPr/>
        </p:nvSpPr>
        <p:spPr>
          <a:xfrm>
            <a:off x="7174745" y="4548976"/>
            <a:ext cx="3659528" cy="147728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79527B"/>
              </a:buClr>
              <a:buSzPts val="1800"/>
              <a:buFont typeface="Noto Sans Symbols"/>
              <a:buChar char="✔"/>
            </a:pPr>
            <a:r>
              <a:rPr lang="is-IS" sz="1800" dirty="0">
                <a:solidFill>
                  <a:srgbClr val="79527B"/>
                </a:solidFill>
                <a:latin typeface="Calibri"/>
                <a:ea typeface="Calibri"/>
                <a:cs typeface="Calibri"/>
                <a:sym typeface="Calibri"/>
              </a:rPr>
              <a:t>Skilgreina skýrt markmið og forgangsröðun</a:t>
            </a:r>
            <a:endParaRPr sz="1800" dirty="0">
              <a:solidFill>
                <a:srgbClr val="79527B"/>
              </a:solidFill>
              <a:latin typeface="Calibri"/>
              <a:ea typeface="Calibri"/>
              <a:cs typeface="Calibri"/>
              <a:sym typeface="Calibri"/>
            </a:endParaRPr>
          </a:p>
          <a:p>
            <a:pPr marL="342900" marR="0" lvl="0" indent="-342900" algn="l" rtl="0">
              <a:spcBef>
                <a:spcPts val="0"/>
              </a:spcBef>
              <a:spcAft>
                <a:spcPts val="0"/>
              </a:spcAft>
              <a:buClr>
                <a:srgbClr val="79527B"/>
              </a:buClr>
              <a:buSzPts val="1800"/>
              <a:buFont typeface="Noto Sans Symbols"/>
              <a:buChar char="✔"/>
            </a:pPr>
            <a:r>
              <a:rPr lang="is-IS" sz="1800" dirty="0">
                <a:solidFill>
                  <a:srgbClr val="79527B"/>
                </a:solidFill>
                <a:latin typeface="Calibri"/>
                <a:ea typeface="Calibri"/>
                <a:cs typeface="Calibri"/>
                <a:sym typeface="Calibri"/>
              </a:rPr>
              <a:t>Hjálpa og styðja þar sem þörf er á</a:t>
            </a:r>
            <a:endParaRPr dirty="0"/>
          </a:p>
          <a:p>
            <a:pPr marL="342900" marR="0" lvl="0" indent="-342900" algn="l" rtl="0">
              <a:spcBef>
                <a:spcPts val="0"/>
              </a:spcBef>
              <a:spcAft>
                <a:spcPts val="0"/>
              </a:spcAft>
              <a:buClr>
                <a:srgbClr val="79527B"/>
              </a:buClr>
              <a:buSzPts val="1800"/>
              <a:buFont typeface="Noto Sans Symbols"/>
              <a:buChar char="✔"/>
            </a:pPr>
            <a:r>
              <a:rPr lang="is-IS" sz="1800" dirty="0">
                <a:solidFill>
                  <a:srgbClr val="79527B"/>
                </a:solidFill>
                <a:latin typeface="Calibri"/>
                <a:ea typeface="Calibri"/>
                <a:cs typeface="Calibri"/>
                <a:sym typeface="Calibri"/>
              </a:rPr>
              <a:t>Heilbrigð fyrirtækjamenning</a:t>
            </a:r>
            <a:endParaRPr sz="1800" dirty="0">
              <a:solidFill>
                <a:srgbClr val="79527B"/>
              </a:solidFill>
              <a:latin typeface="Calibri"/>
              <a:ea typeface="Calibri"/>
              <a:cs typeface="Calibri"/>
              <a:sym typeface="Calibri"/>
            </a:endParaRPr>
          </a:p>
          <a:p>
            <a:pPr marL="0" marR="0" lvl="0" indent="0" algn="l" rtl="0">
              <a:spcBef>
                <a:spcPts val="0"/>
              </a:spcBef>
              <a:spcAft>
                <a:spcPts val="0"/>
              </a:spcAft>
              <a:buNone/>
            </a:pPr>
            <a:endParaRPr sz="1800" dirty="0">
              <a:solidFill>
                <a:srgbClr val="79527B"/>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grpSp>
        <p:nvGrpSpPr>
          <p:cNvPr id="1299" name="Google Shape;1299;p28"/>
          <p:cNvGrpSpPr/>
          <p:nvPr/>
        </p:nvGrpSpPr>
        <p:grpSpPr>
          <a:xfrm>
            <a:off x="5711437" y="1899850"/>
            <a:ext cx="4090174" cy="4090174"/>
            <a:chOff x="1958587" y="263137"/>
            <a:chExt cx="4090174" cy="4090174"/>
          </a:xfrm>
        </p:grpSpPr>
        <p:sp>
          <p:nvSpPr>
            <p:cNvPr id="1300" name="Google Shape;1300;p28"/>
            <p:cNvSpPr/>
            <p:nvPr/>
          </p:nvSpPr>
          <p:spPr>
            <a:xfrm>
              <a:off x="1958587" y="263137"/>
              <a:ext cx="1998922" cy="199892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txBox="1"/>
            <p:nvPr/>
          </p:nvSpPr>
          <p:spPr>
            <a:xfrm>
              <a:off x="2544058" y="848608"/>
              <a:ext cx="1413451" cy="1413451"/>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de-DE" sz="1700" dirty="0">
                  <a:solidFill>
                    <a:schemeClr val="lt1"/>
                  </a:solidFill>
                  <a:latin typeface="Calibri"/>
                  <a:ea typeface="Calibri"/>
                  <a:cs typeface="Calibri"/>
                  <a:sym typeface="Calibri"/>
                </a:rPr>
                <a:t>Andlegt öryggi</a:t>
              </a:r>
              <a:endParaRPr sz="1700" dirty="0">
                <a:solidFill>
                  <a:schemeClr val="lt1"/>
                </a:solidFill>
                <a:latin typeface="Calibri"/>
                <a:ea typeface="Calibri"/>
                <a:cs typeface="Calibri"/>
                <a:sym typeface="Calibri"/>
              </a:endParaRPr>
            </a:p>
          </p:txBody>
        </p:sp>
        <p:sp>
          <p:nvSpPr>
            <p:cNvPr id="1302" name="Google Shape;1302;p28"/>
            <p:cNvSpPr/>
            <p:nvPr/>
          </p:nvSpPr>
          <p:spPr>
            <a:xfrm rot="5400000">
              <a:off x="4049839" y="263137"/>
              <a:ext cx="1998922" cy="199892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txBox="1"/>
            <p:nvPr/>
          </p:nvSpPr>
          <p:spPr>
            <a:xfrm>
              <a:off x="4049839" y="848608"/>
              <a:ext cx="1413451" cy="1413451"/>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de-DE" sz="1700" dirty="0">
                  <a:solidFill>
                    <a:schemeClr val="lt1"/>
                  </a:solidFill>
                  <a:latin typeface="Calibri"/>
                  <a:ea typeface="Calibri"/>
                  <a:cs typeface="Calibri"/>
                  <a:sym typeface="Calibri"/>
                </a:rPr>
                <a:t>Að takast á við hið óvænta</a:t>
              </a:r>
              <a:endParaRPr sz="1700" dirty="0">
                <a:solidFill>
                  <a:schemeClr val="lt1"/>
                </a:solidFill>
                <a:latin typeface="Calibri"/>
                <a:ea typeface="Calibri"/>
                <a:cs typeface="Calibri"/>
                <a:sym typeface="Calibri"/>
              </a:endParaRPr>
            </a:p>
          </p:txBody>
        </p:sp>
        <p:sp>
          <p:nvSpPr>
            <p:cNvPr id="1304" name="Google Shape;1304;p28"/>
            <p:cNvSpPr/>
            <p:nvPr/>
          </p:nvSpPr>
          <p:spPr>
            <a:xfrm rot="10800000">
              <a:off x="4049839" y="2354389"/>
              <a:ext cx="1998922" cy="199892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txBox="1"/>
            <p:nvPr/>
          </p:nvSpPr>
          <p:spPr>
            <a:xfrm>
              <a:off x="4049839" y="2354389"/>
              <a:ext cx="1413451" cy="1413451"/>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de-DE" sz="1700" dirty="0">
                  <a:solidFill>
                    <a:schemeClr val="lt1"/>
                  </a:solidFill>
                  <a:latin typeface="Calibri"/>
                  <a:ea typeface="Calibri"/>
                  <a:cs typeface="Calibri"/>
                  <a:sym typeface="Calibri"/>
                </a:rPr>
                <a:t>Að vinna úr mikilvægum aðstæðum</a:t>
              </a:r>
              <a:endParaRPr sz="1700" dirty="0">
                <a:solidFill>
                  <a:schemeClr val="lt1"/>
                </a:solidFill>
                <a:latin typeface="Calibri"/>
                <a:ea typeface="Calibri"/>
                <a:cs typeface="Calibri"/>
                <a:sym typeface="Calibri"/>
              </a:endParaRPr>
            </a:p>
          </p:txBody>
        </p:sp>
        <p:sp>
          <p:nvSpPr>
            <p:cNvPr id="1306" name="Google Shape;1306;p28"/>
            <p:cNvSpPr/>
            <p:nvPr/>
          </p:nvSpPr>
          <p:spPr>
            <a:xfrm rot="-5400000">
              <a:off x="1958587" y="2354389"/>
              <a:ext cx="1998922" cy="199892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txBox="1"/>
            <p:nvPr/>
          </p:nvSpPr>
          <p:spPr>
            <a:xfrm>
              <a:off x="2544058" y="2354389"/>
              <a:ext cx="1413451" cy="1413451"/>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de-DE" sz="1700" dirty="0">
                  <a:solidFill>
                    <a:schemeClr val="lt1"/>
                  </a:solidFill>
                  <a:latin typeface="Calibri"/>
                  <a:ea typeface="Calibri"/>
                  <a:cs typeface="Calibri"/>
                  <a:sym typeface="Calibri"/>
                </a:rPr>
                <a:t>Heildræn nálgun</a:t>
              </a:r>
              <a:endParaRPr sz="1700" dirty="0">
                <a:solidFill>
                  <a:schemeClr val="lt1"/>
                </a:solidFill>
                <a:latin typeface="Calibri"/>
                <a:ea typeface="Calibri"/>
                <a:cs typeface="Calibri"/>
                <a:sym typeface="Calibri"/>
              </a:endParaRPr>
            </a:p>
          </p:txBody>
        </p:sp>
        <p:sp>
          <p:nvSpPr>
            <p:cNvPr id="1308" name="Google Shape;1308;p28"/>
            <p:cNvSpPr/>
            <p:nvPr/>
          </p:nvSpPr>
          <p:spPr>
            <a:xfrm>
              <a:off x="3658595" y="1892744"/>
              <a:ext cx="690159" cy="600138"/>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A8B9B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rot="10800000">
              <a:off x="3658595" y="2123567"/>
              <a:ext cx="690159" cy="600138"/>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A8B9B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28"/>
          <p:cNvSpPr txBox="1">
            <a:spLocks noGrp="1"/>
          </p:cNvSpPr>
          <p:nvPr>
            <p:ph type="body" idx="2"/>
          </p:nvPr>
        </p:nvSpPr>
        <p:spPr>
          <a:xfrm>
            <a:off x="389965" y="1637401"/>
            <a:ext cx="3189996" cy="461576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Það hvort teymi eru þrautseig fer eftir samskiptaferlum, því hvernig teyminu er stýrt og mismunandi persónulegri hæfni og færni liðsmanna.</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Það eru fjórir þættir sem efla seyglu teymis:</a:t>
            </a:r>
            <a:endParaRPr dirty="0"/>
          </a:p>
        </p:txBody>
      </p:sp>
      <p:sp>
        <p:nvSpPr>
          <p:cNvPr id="1311" name="Google Shape;1311;p2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Í krísu, </a:t>
            </a:r>
            <a:r>
              <a:rPr lang="is-IS" dirty="0"/>
              <a:t>geta þrautseig teymi unnið saman með góðum árangri og stýrt saman og tekið skjótar ákvarðanir í erfiðum aðstæðum.</a:t>
            </a:r>
            <a:endParaRPr dirty="0"/>
          </a:p>
        </p:txBody>
      </p:sp>
      <p:sp>
        <p:nvSpPr>
          <p:cNvPr id="1312" name="Google Shape;1312;p2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Mannauður: Þrautseig teymi</a:t>
            </a:r>
            <a:endParaRPr dirty="0"/>
          </a:p>
        </p:txBody>
      </p:sp>
      <p:sp>
        <p:nvSpPr>
          <p:cNvPr id="1313" name="Google Shape;1313;p28"/>
          <p:cNvSpPr/>
          <p:nvPr/>
        </p:nvSpPr>
        <p:spPr>
          <a:xfrm>
            <a:off x="8712355" y="1509788"/>
            <a:ext cx="3189995" cy="1131924"/>
          </a:xfrm>
          <a:prstGeom prst="roundRect">
            <a:avLst>
              <a:gd name="adj" fmla="val 16667"/>
            </a:avLst>
          </a:prstGeom>
          <a:noFill/>
          <a:ln w="12700" cap="flat" cmpd="sng">
            <a:solidFill>
              <a:srgbClr val="086D6E"/>
            </a:solidFill>
            <a:prstDash val="solid"/>
            <a:miter lim="800000"/>
            <a:headEnd type="none" w="sm" len="sm"/>
            <a:tailEnd type="none" w="sm" len="sm"/>
          </a:ln>
        </p:spPr>
        <p:txBody>
          <a:bodyPr spcFirstLastPara="1" wrap="square" lIns="91425" tIns="45700" rIns="91425" bIns="45700" anchor="ctr" anchorCtr="0">
            <a:noAutofit/>
          </a:bodyPr>
          <a:lstStyle/>
          <a:p>
            <a:pPr marL="182563" marR="0" lvl="0" indent="-93663" algn="l" rtl="0">
              <a:spcBef>
                <a:spcPts val="0"/>
              </a:spcBef>
              <a:spcAft>
                <a:spcPts val="0"/>
              </a:spcAft>
              <a:buClr>
                <a:schemeClr val="dk1"/>
              </a:buClr>
              <a:buSzPts val="1400"/>
              <a:buFont typeface="Arial"/>
              <a:buNone/>
            </a:pPr>
            <a:endParaRPr sz="1400">
              <a:solidFill>
                <a:srgbClr val="595A59"/>
              </a:solidFill>
              <a:latin typeface="Calibri"/>
              <a:ea typeface="Calibri"/>
              <a:cs typeface="Calibri"/>
              <a:sym typeface="Calibri"/>
            </a:endParaRPr>
          </a:p>
        </p:txBody>
      </p:sp>
      <p:sp>
        <p:nvSpPr>
          <p:cNvPr id="1314" name="Google Shape;1314;p28"/>
          <p:cNvSpPr/>
          <p:nvPr/>
        </p:nvSpPr>
        <p:spPr>
          <a:xfrm>
            <a:off x="3277354" y="1509788"/>
            <a:ext cx="3544937" cy="1131924"/>
          </a:xfrm>
          <a:prstGeom prst="roundRect">
            <a:avLst>
              <a:gd name="adj" fmla="val 16667"/>
            </a:avLst>
          </a:prstGeom>
          <a:noFill/>
          <a:ln w="12700" cap="flat" cmpd="sng">
            <a:solidFill>
              <a:srgbClr val="086D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315" name="Google Shape;1315;p28"/>
          <p:cNvSpPr txBox="1"/>
          <p:nvPr/>
        </p:nvSpPr>
        <p:spPr>
          <a:xfrm>
            <a:off x="3445441" y="1550254"/>
            <a:ext cx="3308444" cy="954067"/>
          </a:xfrm>
          <a:prstGeom prst="rect">
            <a:avLst/>
          </a:prstGeom>
          <a:noFill/>
          <a:ln>
            <a:noFill/>
          </a:ln>
        </p:spPr>
        <p:txBody>
          <a:bodyPr spcFirstLastPara="1" wrap="square" lIns="91425" tIns="45700" rIns="91425" bIns="45700" anchor="t" anchorCtr="0">
            <a:spAutoFit/>
          </a:bodyPr>
          <a:lstStyle/>
          <a:p>
            <a:pPr marL="87313" marR="0" lvl="0" indent="-88900" algn="l" rtl="0">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 Að allir </a:t>
            </a:r>
            <a:r>
              <a:rPr lang="is-IS" sz="1400" dirty="0">
                <a:solidFill>
                  <a:srgbClr val="595A59"/>
                </a:solidFill>
                <a:latin typeface="Calibri"/>
                <a:ea typeface="Calibri"/>
                <a:cs typeface="Calibri"/>
                <a:sym typeface="Calibri"/>
              </a:rPr>
              <a:t>þori að varpa fram spurningum og áhyggjum án þess að óttast neikvæð viðbrögð</a:t>
            </a:r>
          </a:p>
          <a:p>
            <a:pPr marL="87313" marR="0" lvl="0" indent="-88900" algn="l" rtl="0">
              <a:spcBef>
                <a:spcPts val="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 Það eykur nýsköpunarkraft</a:t>
            </a:r>
            <a:endParaRPr lang="is-IS" sz="1800" dirty="0">
              <a:solidFill>
                <a:schemeClr val="dk1"/>
              </a:solidFill>
              <a:latin typeface="Calibri"/>
              <a:ea typeface="Calibri"/>
              <a:cs typeface="Calibri"/>
              <a:sym typeface="Calibri"/>
            </a:endParaRPr>
          </a:p>
        </p:txBody>
      </p:sp>
      <p:sp>
        <p:nvSpPr>
          <p:cNvPr id="1316" name="Google Shape;1316;p28"/>
          <p:cNvSpPr txBox="1"/>
          <p:nvPr/>
        </p:nvSpPr>
        <p:spPr>
          <a:xfrm>
            <a:off x="8830490" y="1509788"/>
            <a:ext cx="3063152" cy="954067"/>
          </a:xfrm>
          <a:prstGeom prst="rect">
            <a:avLst/>
          </a:prstGeom>
          <a:noFill/>
          <a:ln>
            <a:noFill/>
          </a:ln>
        </p:spPr>
        <p:txBody>
          <a:bodyPr spcFirstLastPara="1" wrap="square" lIns="91425" tIns="45700" rIns="91425" bIns="45700" anchor="t" anchorCtr="0">
            <a:spAutoFit/>
          </a:bodyPr>
          <a:lstStyle/>
          <a:p>
            <a:pPr marL="87313" marR="0" lvl="0" indent="-88900" algn="r" rtl="0">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S</a:t>
            </a:r>
            <a:r>
              <a:rPr lang="de-DE" sz="1400" dirty="0">
                <a:solidFill>
                  <a:srgbClr val="595A59"/>
                </a:solidFill>
                <a:latin typeface="Calibri"/>
                <a:ea typeface="Calibri"/>
                <a:cs typeface="Calibri"/>
                <a:sym typeface="Calibri"/>
              </a:rPr>
              <a:t>veigjanleg, þau aðlaga vinnubrögð sín og skipta verkefnum á viðeigandi hátt, eftir aðstæðum. </a:t>
            </a:r>
          </a:p>
          <a:p>
            <a:pPr marL="87313" marR="0" lvl="0" indent="-88900" algn="r"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Óska tímanlega eftir stuðningi</a:t>
            </a:r>
            <a:endParaRPr sz="1400" dirty="0">
              <a:solidFill>
                <a:srgbClr val="595A59"/>
              </a:solidFill>
              <a:latin typeface="Calibri"/>
              <a:ea typeface="Calibri"/>
              <a:cs typeface="Calibri"/>
              <a:sym typeface="Calibri"/>
            </a:endParaRPr>
          </a:p>
        </p:txBody>
      </p:sp>
      <p:sp>
        <p:nvSpPr>
          <p:cNvPr id="1317" name="Google Shape;1317;p28"/>
          <p:cNvSpPr/>
          <p:nvPr/>
        </p:nvSpPr>
        <p:spPr>
          <a:xfrm>
            <a:off x="8712355" y="5347387"/>
            <a:ext cx="3299228" cy="1243535"/>
          </a:xfrm>
          <a:prstGeom prst="roundRect">
            <a:avLst>
              <a:gd name="adj" fmla="val 16667"/>
            </a:avLst>
          </a:prstGeom>
          <a:noFill/>
          <a:ln w="12700" cap="flat" cmpd="sng">
            <a:solidFill>
              <a:srgbClr val="086D6E"/>
            </a:solidFill>
            <a:prstDash val="solid"/>
            <a:miter lim="800000"/>
            <a:headEnd type="none" w="sm" len="sm"/>
            <a:tailEnd type="none" w="sm" len="sm"/>
          </a:ln>
        </p:spPr>
        <p:txBody>
          <a:bodyPr spcFirstLastPara="1" wrap="square" lIns="91425" tIns="45700" rIns="91425" bIns="45700" anchor="ctr" anchorCtr="0">
            <a:noAutofit/>
          </a:bodyPr>
          <a:lstStyle/>
          <a:p>
            <a:pPr marL="182563" marR="0" lvl="0" indent="-93663" algn="l" rtl="0">
              <a:spcBef>
                <a:spcPts val="0"/>
              </a:spcBef>
              <a:spcAft>
                <a:spcPts val="0"/>
              </a:spcAft>
              <a:buClr>
                <a:schemeClr val="dk1"/>
              </a:buClr>
              <a:buSzPts val="1400"/>
              <a:buFont typeface="Arial"/>
              <a:buNone/>
            </a:pPr>
            <a:endParaRPr sz="1400">
              <a:solidFill>
                <a:srgbClr val="595A59"/>
              </a:solidFill>
              <a:latin typeface="Calibri"/>
              <a:ea typeface="Calibri"/>
              <a:cs typeface="Calibri"/>
              <a:sym typeface="Calibri"/>
            </a:endParaRPr>
          </a:p>
        </p:txBody>
      </p:sp>
      <p:sp>
        <p:nvSpPr>
          <p:cNvPr id="1318" name="Google Shape;1318;p28"/>
          <p:cNvSpPr txBox="1"/>
          <p:nvPr/>
        </p:nvSpPr>
        <p:spPr>
          <a:xfrm>
            <a:off x="388679" y="5539025"/>
            <a:ext cx="31899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900" i="1" dirty="0">
                <a:solidFill>
                  <a:srgbClr val="595A59"/>
                </a:solidFill>
                <a:latin typeface="Calibri"/>
                <a:ea typeface="Calibri"/>
                <a:cs typeface="Calibri"/>
                <a:sym typeface="Calibri"/>
              </a:rPr>
              <a:t>Heimild: </a:t>
            </a:r>
            <a:r>
              <a:rPr lang="de-DE" sz="900" i="1" u="sng" dirty="0">
                <a:solidFill>
                  <a:srgbClr val="595A5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https://www.linkedin.com/pulse/resilienz-der-krise-wieder-stabil-werden-teil-1-heller/?trackingId=ARp27V2XKiT7FPNqOJw%2B1g%3D%3D</a:t>
            </a:r>
            <a:r>
              <a:rPr lang="de-DE" sz="900" i="1" dirty="0">
                <a:solidFill>
                  <a:srgbClr val="595A59"/>
                </a:solidFill>
                <a:latin typeface="Calibri"/>
                <a:ea typeface="Calibri"/>
                <a:cs typeface="Calibri"/>
                <a:sym typeface="Calibri"/>
              </a:rPr>
              <a:t> </a:t>
            </a:r>
            <a:endParaRPr dirty="0"/>
          </a:p>
        </p:txBody>
      </p:sp>
      <p:sp>
        <p:nvSpPr>
          <p:cNvPr id="1319" name="Google Shape;1319;p28"/>
          <p:cNvSpPr/>
          <p:nvPr/>
        </p:nvSpPr>
        <p:spPr>
          <a:xfrm>
            <a:off x="3430149" y="5065861"/>
            <a:ext cx="3390667" cy="1413451"/>
          </a:xfrm>
          <a:prstGeom prst="roundRect">
            <a:avLst>
              <a:gd name="adj" fmla="val 16667"/>
            </a:avLst>
          </a:prstGeom>
          <a:noFill/>
          <a:ln w="12700" cap="flat" cmpd="sng">
            <a:solidFill>
              <a:srgbClr val="086D6E"/>
            </a:solidFill>
            <a:prstDash val="solid"/>
            <a:miter lim="800000"/>
            <a:headEnd type="none" w="sm" len="sm"/>
            <a:tailEnd type="none" w="sm" len="sm"/>
          </a:ln>
        </p:spPr>
        <p:txBody>
          <a:bodyPr spcFirstLastPara="1" wrap="square" lIns="91425" tIns="45700" rIns="91425" bIns="45700" anchor="ctr" anchorCtr="0">
            <a:noAutofit/>
          </a:bodyPr>
          <a:lstStyle/>
          <a:p>
            <a:pPr marL="182563" marR="0" lvl="0" indent="-93663" algn="l" rtl="0">
              <a:spcBef>
                <a:spcPts val="0"/>
              </a:spcBef>
              <a:spcAft>
                <a:spcPts val="0"/>
              </a:spcAft>
              <a:buClr>
                <a:schemeClr val="dk1"/>
              </a:buClr>
              <a:buSzPts val="1400"/>
              <a:buFont typeface="Arial"/>
              <a:buNone/>
            </a:pPr>
            <a:endParaRPr sz="1400">
              <a:solidFill>
                <a:srgbClr val="595A59"/>
              </a:solidFill>
              <a:latin typeface="Calibri"/>
              <a:ea typeface="Calibri"/>
              <a:cs typeface="Calibri"/>
              <a:sym typeface="Calibri"/>
            </a:endParaRPr>
          </a:p>
        </p:txBody>
      </p:sp>
      <p:sp>
        <p:nvSpPr>
          <p:cNvPr id="1320" name="Google Shape;1320;p28"/>
          <p:cNvSpPr txBox="1"/>
          <p:nvPr/>
        </p:nvSpPr>
        <p:spPr>
          <a:xfrm>
            <a:off x="8620916" y="5569822"/>
            <a:ext cx="3390668" cy="954067"/>
          </a:xfrm>
          <a:prstGeom prst="rect">
            <a:avLst/>
          </a:prstGeom>
          <a:noFill/>
          <a:ln>
            <a:noFill/>
          </a:ln>
        </p:spPr>
        <p:txBody>
          <a:bodyPr spcFirstLastPara="1" wrap="square" lIns="91425" tIns="45700" rIns="91425" bIns="45700" anchor="t" anchorCtr="0">
            <a:spAutoFit/>
          </a:bodyPr>
          <a:lstStyle/>
          <a:p>
            <a:pPr marL="87313" marR="0" lvl="0" indent="-88900" algn="r" rtl="0">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 Farið í sameiningu í gegnum aðstæður svo hægt sé að læra af þeim</a:t>
            </a:r>
          </a:p>
          <a:p>
            <a:pPr marL="87313" marR="0" lvl="0" indent="-88900" algn="r" rtl="0">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  Teymin nálgast ekki aðeins staðreyndir heldur líka tilfinningar</a:t>
            </a:r>
            <a:endParaRPr sz="1400" dirty="0">
              <a:solidFill>
                <a:srgbClr val="595A59"/>
              </a:solidFill>
              <a:latin typeface="Calibri"/>
              <a:ea typeface="Calibri"/>
              <a:cs typeface="Calibri"/>
              <a:sym typeface="Calibri"/>
            </a:endParaRPr>
          </a:p>
        </p:txBody>
      </p:sp>
      <p:sp>
        <p:nvSpPr>
          <p:cNvPr id="1321" name="Google Shape;1321;p28"/>
          <p:cNvSpPr txBox="1"/>
          <p:nvPr/>
        </p:nvSpPr>
        <p:spPr>
          <a:xfrm>
            <a:off x="3479646" y="5121153"/>
            <a:ext cx="2989870" cy="1384954"/>
          </a:xfrm>
          <a:prstGeom prst="rect">
            <a:avLst/>
          </a:prstGeom>
          <a:noFill/>
          <a:ln>
            <a:noFill/>
          </a:ln>
        </p:spPr>
        <p:txBody>
          <a:bodyPr spcFirstLastPara="1" wrap="square" lIns="91425" tIns="45700" rIns="91425" bIns="45700" anchor="t" anchorCtr="0">
            <a:spAutoFit/>
          </a:bodyPr>
          <a:lstStyle/>
          <a:p>
            <a:pPr marL="87313" marR="0" lvl="0" indent="-88900" algn="l" rtl="0">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Teymið hefur yfirsýn yfir verkefnið/markmiðin, vinnur þétt saman og er í samstarfi við önnur svið fyrirtækisins</a:t>
            </a:r>
          </a:p>
          <a:p>
            <a:pPr marL="87313" marR="0" lvl="0" indent="-88900" algn="l" rtl="0">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  Þau miðla upplýsingum sín á milli og áfram</a:t>
            </a:r>
            <a:endParaRPr sz="1800"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2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Fyrirtæki eru aðeins eins þrautseig og leiðtogar þeirra.</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Sem leiðtogi ættir þú ekki aðeins að efla eigin þrautseigju heldur einnig starfsmannana.</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Það er hægt að gera með því að innleiða eftirfarandi 7 stoðir í fyrirtækjamenninguna:</a:t>
            </a:r>
            <a:endParaRPr dirty="0"/>
          </a:p>
        </p:txBody>
      </p:sp>
      <p:sp>
        <p:nvSpPr>
          <p:cNvPr id="1327" name="Google Shape;1327;p2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Sérhver eigandi/stjórnandi lítils eða meðalstórs fyrirtækis í ferðaþjónustu ætti að tileinka sér sjö stoðir seiglu og tryggja að þær séu hluti af fyrirtækjamenningunni.</a:t>
            </a:r>
            <a:endParaRPr dirty="0"/>
          </a:p>
        </p:txBody>
      </p:sp>
      <p:sp>
        <p:nvSpPr>
          <p:cNvPr id="1328" name="Google Shape;1328;p2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Sjö stoðir seiglu</a:t>
            </a:r>
            <a:endParaRPr dirty="0"/>
          </a:p>
        </p:txBody>
      </p:sp>
      <p:sp>
        <p:nvSpPr>
          <p:cNvPr id="1329" name="Google Shape;1329;p29"/>
          <p:cNvSpPr/>
          <p:nvPr/>
        </p:nvSpPr>
        <p:spPr>
          <a:xfrm>
            <a:off x="3752489" y="1899920"/>
            <a:ext cx="7813688" cy="731520"/>
          </a:xfrm>
          <a:prstGeom prst="triangle">
            <a:avLst>
              <a:gd name="adj" fmla="val 50000"/>
            </a:avLst>
          </a:prstGeom>
          <a:solidFill>
            <a:srgbClr val="79527B"/>
          </a:solidFill>
          <a:ln w="12700" cap="flat" cmpd="sng">
            <a:solidFill>
              <a:srgbClr val="79527B"/>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0" name="Google Shape;1330;p29"/>
          <p:cNvSpPr txBox="1"/>
          <p:nvPr/>
        </p:nvSpPr>
        <p:spPr>
          <a:xfrm>
            <a:off x="6387231" y="2143760"/>
            <a:ext cx="262442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000" b="1" dirty="0">
                <a:solidFill>
                  <a:schemeClr val="lt1"/>
                </a:solidFill>
                <a:latin typeface="Calibri"/>
                <a:ea typeface="Calibri"/>
                <a:cs typeface="Calibri"/>
                <a:sym typeface="Calibri"/>
              </a:rPr>
              <a:t>Seigla /þrautseigja</a:t>
            </a:r>
            <a:endParaRPr sz="2000" b="1" dirty="0">
              <a:solidFill>
                <a:schemeClr val="lt1"/>
              </a:solidFill>
              <a:latin typeface="Calibri"/>
              <a:ea typeface="Calibri"/>
              <a:cs typeface="Calibri"/>
              <a:sym typeface="Calibri"/>
            </a:endParaRPr>
          </a:p>
        </p:txBody>
      </p:sp>
      <p:sp>
        <p:nvSpPr>
          <p:cNvPr id="1331" name="Google Shape;1331;p29"/>
          <p:cNvSpPr/>
          <p:nvPr/>
        </p:nvSpPr>
        <p:spPr>
          <a:xfrm>
            <a:off x="3752489" y="2794000"/>
            <a:ext cx="900000" cy="3450044"/>
          </a:xfrm>
          <a:prstGeom prst="rect">
            <a:avLst/>
          </a:prstGeom>
          <a:solidFill>
            <a:srgbClr val="C5C5C5"/>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2" name="Google Shape;1332;p29"/>
          <p:cNvSpPr/>
          <p:nvPr/>
        </p:nvSpPr>
        <p:spPr>
          <a:xfrm>
            <a:off x="4904771" y="2794000"/>
            <a:ext cx="900000" cy="3450044"/>
          </a:xfrm>
          <a:prstGeom prst="rect">
            <a:avLst/>
          </a:prstGeom>
          <a:solidFill>
            <a:srgbClr val="C5C5C5"/>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3" name="Google Shape;1333;p29"/>
          <p:cNvSpPr/>
          <p:nvPr/>
        </p:nvSpPr>
        <p:spPr>
          <a:xfrm>
            <a:off x="6057053" y="2794000"/>
            <a:ext cx="900000" cy="3450044"/>
          </a:xfrm>
          <a:prstGeom prst="rect">
            <a:avLst/>
          </a:prstGeom>
          <a:solidFill>
            <a:srgbClr val="C5C5C5"/>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4" name="Google Shape;1334;p29"/>
          <p:cNvSpPr/>
          <p:nvPr/>
        </p:nvSpPr>
        <p:spPr>
          <a:xfrm>
            <a:off x="7209335" y="2794000"/>
            <a:ext cx="900000" cy="3450044"/>
          </a:xfrm>
          <a:prstGeom prst="rect">
            <a:avLst/>
          </a:prstGeom>
          <a:solidFill>
            <a:srgbClr val="C5C5C5"/>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5" name="Google Shape;1335;p29"/>
          <p:cNvSpPr/>
          <p:nvPr/>
        </p:nvSpPr>
        <p:spPr>
          <a:xfrm>
            <a:off x="8361617" y="2794000"/>
            <a:ext cx="900000" cy="3450044"/>
          </a:xfrm>
          <a:prstGeom prst="rect">
            <a:avLst/>
          </a:prstGeom>
          <a:solidFill>
            <a:srgbClr val="C5C5C5"/>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6" name="Google Shape;1336;p29"/>
          <p:cNvSpPr/>
          <p:nvPr/>
        </p:nvSpPr>
        <p:spPr>
          <a:xfrm>
            <a:off x="9513899" y="2794000"/>
            <a:ext cx="900000" cy="3450044"/>
          </a:xfrm>
          <a:prstGeom prst="rect">
            <a:avLst/>
          </a:prstGeom>
          <a:solidFill>
            <a:srgbClr val="C5C5C5"/>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7" name="Google Shape;1337;p29"/>
          <p:cNvSpPr/>
          <p:nvPr/>
        </p:nvSpPr>
        <p:spPr>
          <a:xfrm>
            <a:off x="10666179" y="2794000"/>
            <a:ext cx="900000" cy="3450044"/>
          </a:xfrm>
          <a:prstGeom prst="rect">
            <a:avLst/>
          </a:prstGeom>
          <a:solidFill>
            <a:srgbClr val="C5C5C5"/>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8" name="Google Shape;1338;p29"/>
          <p:cNvSpPr txBox="1"/>
          <p:nvPr/>
        </p:nvSpPr>
        <p:spPr>
          <a:xfrm rot="-5400000">
            <a:off x="3126026" y="4349615"/>
            <a:ext cx="215292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a:solidFill>
                  <a:srgbClr val="595A59"/>
                </a:solidFill>
                <a:latin typeface="Calibri"/>
                <a:ea typeface="Calibri"/>
                <a:cs typeface="Calibri"/>
                <a:sym typeface="Calibri"/>
              </a:rPr>
              <a:t>Raunhæf bjartsýni</a:t>
            </a:r>
            <a:endParaRPr sz="2000" b="1" dirty="0">
              <a:solidFill>
                <a:srgbClr val="595A59"/>
              </a:solidFill>
              <a:latin typeface="Calibri"/>
              <a:ea typeface="Calibri"/>
              <a:cs typeface="Calibri"/>
              <a:sym typeface="Calibri"/>
            </a:endParaRPr>
          </a:p>
        </p:txBody>
      </p:sp>
      <p:sp>
        <p:nvSpPr>
          <p:cNvPr id="1339" name="Google Shape;1339;p29"/>
          <p:cNvSpPr txBox="1"/>
          <p:nvPr/>
        </p:nvSpPr>
        <p:spPr>
          <a:xfrm rot="-5400000">
            <a:off x="4337981" y="4301520"/>
            <a:ext cx="194133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a:solidFill>
                  <a:srgbClr val="595A59"/>
                </a:solidFill>
                <a:latin typeface="Calibri"/>
                <a:ea typeface="Calibri"/>
                <a:cs typeface="Calibri"/>
                <a:sym typeface="Calibri"/>
              </a:rPr>
              <a:t>Viðurkenning / samþykki</a:t>
            </a:r>
            <a:endParaRPr dirty="0"/>
          </a:p>
        </p:txBody>
      </p:sp>
      <p:sp>
        <p:nvSpPr>
          <p:cNvPr id="1340" name="Google Shape;1340;p29"/>
          <p:cNvSpPr txBox="1"/>
          <p:nvPr/>
        </p:nvSpPr>
        <p:spPr>
          <a:xfrm rot="-5400000">
            <a:off x="5361606" y="4348410"/>
            <a:ext cx="229089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a:solidFill>
                  <a:srgbClr val="595A59"/>
                </a:solidFill>
                <a:latin typeface="Calibri"/>
                <a:ea typeface="Calibri"/>
                <a:cs typeface="Calibri"/>
                <a:sym typeface="Calibri"/>
              </a:rPr>
              <a:t>Lausnavæðing</a:t>
            </a:r>
            <a:endParaRPr dirty="0"/>
          </a:p>
        </p:txBody>
      </p:sp>
      <p:sp>
        <p:nvSpPr>
          <p:cNvPr id="1341" name="Google Shape;1341;p29"/>
          <p:cNvSpPr txBox="1"/>
          <p:nvPr/>
        </p:nvSpPr>
        <p:spPr>
          <a:xfrm rot="-5400000">
            <a:off x="6679450" y="4241015"/>
            <a:ext cx="18675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a:solidFill>
                  <a:srgbClr val="595A59"/>
                </a:solidFill>
                <a:latin typeface="Calibri"/>
                <a:ea typeface="Calibri"/>
                <a:cs typeface="Calibri"/>
                <a:sym typeface="Calibri"/>
              </a:rPr>
              <a:t>Eigið eftirlit</a:t>
            </a:r>
            <a:endParaRPr dirty="0"/>
          </a:p>
        </p:txBody>
      </p:sp>
      <p:sp>
        <p:nvSpPr>
          <p:cNvPr id="1342" name="Google Shape;1342;p29"/>
          <p:cNvSpPr txBox="1"/>
          <p:nvPr/>
        </p:nvSpPr>
        <p:spPr>
          <a:xfrm rot="-5400000">
            <a:off x="7475851" y="4348409"/>
            <a:ext cx="267153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000" b="1" dirty="0">
                <a:solidFill>
                  <a:srgbClr val="595A59"/>
                </a:solidFill>
                <a:latin typeface="Calibri"/>
                <a:ea typeface="Calibri"/>
                <a:cs typeface="Calibri"/>
                <a:sym typeface="Calibri"/>
              </a:rPr>
              <a:t>Að taka á sig ábyrgð</a:t>
            </a:r>
            <a:endParaRPr dirty="0"/>
          </a:p>
        </p:txBody>
      </p:sp>
      <p:sp>
        <p:nvSpPr>
          <p:cNvPr id="1343" name="Google Shape;1343;p29"/>
          <p:cNvSpPr txBox="1"/>
          <p:nvPr/>
        </p:nvSpPr>
        <p:spPr>
          <a:xfrm rot="-5400000">
            <a:off x="8818453" y="4318986"/>
            <a:ext cx="229089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a:solidFill>
                  <a:srgbClr val="595A59"/>
                </a:solidFill>
                <a:latin typeface="Calibri"/>
                <a:ea typeface="Calibri"/>
                <a:cs typeface="Calibri"/>
                <a:sym typeface="Calibri"/>
              </a:rPr>
              <a:t>Að efla netverkið</a:t>
            </a:r>
            <a:endParaRPr dirty="0"/>
          </a:p>
        </p:txBody>
      </p:sp>
      <p:sp>
        <p:nvSpPr>
          <p:cNvPr id="1344" name="Google Shape;1344;p29"/>
          <p:cNvSpPr txBox="1"/>
          <p:nvPr/>
        </p:nvSpPr>
        <p:spPr>
          <a:xfrm rot="-5400000">
            <a:off x="10227226" y="4165099"/>
            <a:ext cx="177790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a:solidFill>
                  <a:srgbClr val="595A59"/>
                </a:solidFill>
                <a:latin typeface="Calibri"/>
                <a:ea typeface="Calibri"/>
                <a:cs typeface="Calibri"/>
                <a:sym typeface="Calibri"/>
              </a:rPr>
              <a:t>Að horfa til framtíðar</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pic>
        <p:nvPicPr>
          <p:cNvPr id="1349" name="Google Shape;1349;p30" descr="Kopfhörer"/>
          <p:cNvPicPr preferRelativeResize="0">
            <a:picLocks noGrp="1"/>
          </p:cNvPicPr>
          <p:nvPr>
            <p:ph type="pic" idx="2"/>
          </p:nvPr>
        </p:nvPicPr>
        <p:blipFill rotWithShape="1">
          <a:blip r:embed="rId3">
            <a:alphaModFix/>
          </a:blip>
          <a:srcRect l="9880" r="9880"/>
          <a:stretch/>
        </p:blipFill>
        <p:spPr>
          <a:xfrm>
            <a:off x="8030816" y="1410779"/>
            <a:ext cx="3158667" cy="3936763"/>
          </a:xfrm>
          <a:prstGeom prst="rect">
            <a:avLst/>
          </a:prstGeom>
          <a:solidFill>
            <a:schemeClr val="lt1"/>
          </a:solidFill>
          <a:ln>
            <a:noFill/>
          </a:ln>
        </p:spPr>
      </p:pic>
      <p:sp>
        <p:nvSpPr>
          <p:cNvPr id="1350" name="Google Shape;1350;p30"/>
          <p:cNvSpPr txBox="1">
            <a:spLocks noGrp="1"/>
          </p:cNvSpPr>
          <p:nvPr>
            <p:ph type="body" idx="1"/>
          </p:nvPr>
        </p:nvSpPr>
        <p:spPr>
          <a:xfrm>
            <a:off x="1802710" y="2439845"/>
            <a:ext cx="4621841" cy="38593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2400"/>
              <a:buNone/>
            </a:pPr>
            <a:r>
              <a:rPr lang="de-DE" dirty="0">
                <a:solidFill>
                  <a:srgbClr val="595A59"/>
                </a:solidFill>
              </a:rPr>
              <a:t>Hlaðvarpið </a:t>
            </a:r>
            <a:r>
              <a:rPr lang="de-DE" u="sng" dirty="0">
                <a:solidFill>
                  <a:srgbClr val="79527B"/>
                </a:solidFill>
                <a:hlinkClick r:id="rId4">
                  <a:extLst>
                    <a:ext uri="{A12FA001-AC4F-418D-AE19-62706E023703}">
                      <ahyp:hlinkClr xmlns:ahyp="http://schemas.microsoft.com/office/drawing/2018/hyperlinkcolor" val="tx"/>
                    </a:ext>
                  </a:extLst>
                </a:hlinkClick>
              </a:rPr>
              <a:t>Resilient Leadership</a:t>
            </a:r>
            <a:r>
              <a:rPr lang="de-DE" dirty="0">
                <a:solidFill>
                  <a:srgbClr val="595A59"/>
                </a:solidFill>
              </a:rPr>
              <a:t> er hannað til að hjálpa leiðtogum að leiða af meiri ró, skýrleika og sannfæringu, jafnvel á umrótstímum. </a:t>
            </a:r>
          </a:p>
          <a:p>
            <a:pPr marL="228600" lvl="0" indent="-228600" algn="l" rtl="0">
              <a:lnSpc>
                <a:spcPct val="90000"/>
              </a:lnSpc>
              <a:spcBef>
                <a:spcPts val="1000"/>
              </a:spcBef>
              <a:spcAft>
                <a:spcPts val="0"/>
              </a:spcAft>
              <a:buClr>
                <a:srgbClr val="595A59"/>
              </a:buClr>
              <a:buSzPts val="2400"/>
              <a:buNone/>
            </a:pPr>
            <a:r>
              <a:rPr lang="de-DE" dirty="0">
                <a:solidFill>
                  <a:srgbClr val="595A59"/>
                </a:solidFill>
              </a:rPr>
              <a:t>Þessir þættir setja fram hagnýt verkfæri og þar af leiðandi hjálpa við að auka þrautseigju og styrkja leiðtoga.</a:t>
            </a:r>
            <a:endParaRPr dirty="0"/>
          </a:p>
        </p:txBody>
      </p:sp>
      <p:sp>
        <p:nvSpPr>
          <p:cNvPr id="1351" name="Google Shape;1351;p30"/>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595A59"/>
              </a:buClr>
              <a:buSzPct val="100000"/>
              <a:buNone/>
            </a:pPr>
            <a:r>
              <a:rPr lang="de-DE" dirty="0">
                <a:solidFill>
                  <a:srgbClr val="595A59"/>
                </a:solidFill>
              </a:rPr>
              <a:t>HLAÐVARP: Þrautseig forysta</a:t>
            </a:r>
            <a:endParaRPr dirty="0">
              <a:solidFill>
                <a:srgbClr val="595A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3"/>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2400"/>
              <a:buNone/>
            </a:pPr>
            <a:r>
              <a:rPr lang="de-DE" dirty="0"/>
              <a:t>…</a:t>
            </a:r>
            <a:r>
              <a:rPr lang="is-IS" dirty="0"/>
              <a:t>hafa dýpkað skilning þinn á seiglu</a:t>
            </a:r>
            <a:endParaRPr dirty="0"/>
          </a:p>
          <a:p>
            <a:pPr marL="228600"/>
            <a:r>
              <a:rPr lang="de-DE" dirty="0"/>
              <a:t>…</a:t>
            </a:r>
            <a:r>
              <a:rPr lang="is-IS" dirty="0"/>
              <a:t>vita hvað átt er við með fyrirtækjaseiglu og hvað er hægt að gera til að efla hana</a:t>
            </a:r>
            <a:endParaRPr dirty="0"/>
          </a:p>
          <a:p>
            <a:pPr marL="228600" lvl="0" indent="-228600" algn="l" rtl="0">
              <a:lnSpc>
                <a:spcPct val="90000"/>
              </a:lnSpc>
              <a:spcBef>
                <a:spcPts val="1000"/>
              </a:spcBef>
              <a:spcAft>
                <a:spcPts val="0"/>
              </a:spcAft>
              <a:buClr>
                <a:schemeClr val="lt1"/>
              </a:buClr>
              <a:buSzPts val="2400"/>
              <a:buNone/>
            </a:pPr>
            <a:r>
              <a:rPr lang="de-DE" dirty="0"/>
              <a:t>…geta skilið og unnið hug gesta til framtíðar</a:t>
            </a:r>
            <a:endParaRPr dirty="0"/>
          </a:p>
          <a:p>
            <a:pPr marL="228600" lvl="0"/>
            <a:r>
              <a:rPr lang="de-DE" dirty="0"/>
              <a:t>…þekkja þætti sem hafa áhrif á seiglu í  litlum og meðalstórum fyrirtækjum í ferðaþjónustu </a:t>
            </a:r>
            <a:endParaRPr dirty="0"/>
          </a:p>
          <a:p>
            <a:pPr marL="228600" lvl="0"/>
            <a:r>
              <a:rPr lang="de-DE" dirty="0"/>
              <a:t>…skilja af hverju seigla og sjálfbærni haldast í hendur</a:t>
            </a:r>
            <a:endParaRPr dirty="0"/>
          </a:p>
        </p:txBody>
      </p:sp>
      <p:sp>
        <p:nvSpPr>
          <p:cNvPr id="862" name="Google Shape;862;p3"/>
          <p:cNvSpPr txBox="1">
            <a:spLocks noGrp="1"/>
          </p:cNvSpPr>
          <p:nvPr>
            <p:ph type="body" idx="2"/>
          </p:nvPr>
        </p:nvSpPr>
        <p:spPr>
          <a:xfrm>
            <a:off x="734714" y="642972"/>
            <a:ext cx="5173027" cy="11140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de-DE" sz="3100" dirty="0"/>
              <a:t>Eftir að hafa lokið þessum námskeiðshluta ættir þú að …</a:t>
            </a:r>
          </a:p>
        </p:txBody>
      </p:sp>
      <p:pic>
        <p:nvPicPr>
          <p:cNvPr id="863" name="Google Shape;863;p3" descr="Ein Bild, das Text, draußen, Mann, männlich enthält.&#10;&#10;Automatisch generierte Beschreibung"/>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l="15958" r="15957"/>
          <a:stretch/>
        </p:blipFill>
        <p:spPr>
          <a:xfrm>
            <a:off x="6392300" y="228600"/>
            <a:ext cx="5564883" cy="5447571"/>
          </a:xfrm>
          <a:prstGeom prst="rect">
            <a:avLst/>
          </a:prstGeom>
          <a:solidFill>
            <a:schemeClr val="lt1"/>
          </a:solidFill>
          <a:ln>
            <a:noFill/>
          </a:ln>
        </p:spPr>
      </p:pic>
      <p:sp>
        <p:nvSpPr>
          <p:cNvPr id="864" name="Google Shape;864;p3"/>
          <p:cNvSpPr txBox="1"/>
          <p:nvPr/>
        </p:nvSpPr>
        <p:spPr>
          <a:xfrm>
            <a:off x="6392300" y="5378494"/>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a:solidFill>
                  <a:srgbClr val="000000"/>
                </a:solidFill>
                <a:latin typeface="Calibri"/>
                <a:ea typeface="Calibri"/>
                <a:cs typeface="Calibri"/>
                <a:sym typeface="Calibri"/>
              </a:rPr>
              <a:t>Photo: Adobe Stock</a:t>
            </a:r>
            <a:endParaRPr sz="100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31"/>
          <p:cNvSpPr txBox="1">
            <a:spLocks noGrp="1"/>
          </p:cNvSpPr>
          <p:nvPr>
            <p:ph type="body" idx="1"/>
          </p:nvPr>
        </p:nvSpPr>
        <p:spPr>
          <a:xfrm>
            <a:off x="3752850" y="5690154"/>
            <a:ext cx="8107816" cy="8521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595A59"/>
              </a:buClr>
              <a:buSzPts val="1600"/>
              <a:buNone/>
            </a:pPr>
            <a:r>
              <a:rPr lang="de-DE" sz="1600" dirty="0"/>
              <a:t>Ítarlegt yfirlit yfir netverk og samstarf er hægt að finna hér: </a:t>
            </a:r>
            <a:r>
              <a:rPr lang="de-DE" sz="1600" dirty="0">
                <a:hlinkClick r:id="rId3"/>
              </a:rPr>
              <a:t>Evrópsk þarfagreining fyrir krísustjórnun í litlum og meðalstórum fyrirtækju í ferðaþjónustu</a:t>
            </a:r>
            <a:endParaRPr dirty="0">
              <a:highlight>
                <a:srgbClr val="00FF00"/>
              </a:highlight>
            </a:endParaRPr>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p:txBody>
      </p:sp>
      <p:sp>
        <p:nvSpPr>
          <p:cNvPr id="1357" name="Google Shape;1357;p31"/>
          <p:cNvSpPr txBox="1">
            <a:spLocks noGrp="1"/>
          </p:cNvSpPr>
          <p:nvPr>
            <p:ph type="body" idx="2"/>
          </p:nvPr>
        </p:nvSpPr>
        <p:spPr>
          <a:xfrm>
            <a:off x="389965" y="1637402"/>
            <a:ext cx="3189996" cy="2748274"/>
          </a:xfrm>
          <a:prstGeom prst="rect">
            <a:avLst/>
          </a:prstGeom>
          <a:noFill/>
          <a:ln>
            <a:noFill/>
          </a:ln>
        </p:spPr>
        <p:txBody>
          <a:bodyPr spcFirstLastPara="1" wrap="square" lIns="91425" tIns="45700" rIns="91425" bIns="45700" anchor="ctr" anchorCtr="0">
            <a:normAutofit fontScale="92500"/>
          </a:bodyPr>
          <a:lstStyle/>
          <a:p>
            <a:pPr marL="0" lvl="0" indent="0">
              <a:spcBef>
                <a:spcPts val="0"/>
              </a:spcBef>
            </a:pPr>
            <a:r>
              <a:rPr lang="de-DE" dirty="0"/>
              <a:t>Sambönd eru mikilvæg til að geta brugðist við krísu á áhrifaríkan hátt og til að komast í gegnum mótlæti.</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Netverk getur verið mikilvægt til þess að fá aðgengi að mikilvægum auðlindum/úrræðum sem annars gætu verið óaðgengilegar.</a:t>
            </a:r>
            <a:endParaRPr dirty="0"/>
          </a:p>
        </p:txBody>
      </p:sp>
      <p:sp>
        <p:nvSpPr>
          <p:cNvPr id="1358" name="Google Shape;1358;p3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Tengslanet, sambönd og samvinna eru nauðsynleg fyrir seiglu fyrirtækja.</a:t>
            </a:r>
            <a:endParaRPr dirty="0"/>
          </a:p>
        </p:txBody>
      </p:sp>
      <p:sp>
        <p:nvSpPr>
          <p:cNvPr id="1359" name="Google Shape;1359;p3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Netverk &amp; samstarf</a:t>
            </a:r>
            <a:endParaRPr dirty="0"/>
          </a:p>
        </p:txBody>
      </p:sp>
      <p:grpSp>
        <p:nvGrpSpPr>
          <p:cNvPr id="1360" name="Google Shape;1360;p31"/>
          <p:cNvGrpSpPr/>
          <p:nvPr/>
        </p:nvGrpSpPr>
        <p:grpSpPr>
          <a:xfrm>
            <a:off x="428539" y="4385675"/>
            <a:ext cx="2822663" cy="1627340"/>
            <a:chOff x="0" y="0"/>
            <a:chExt cx="2822663" cy="1627340"/>
          </a:xfrm>
        </p:grpSpPr>
        <p:sp>
          <p:nvSpPr>
            <p:cNvPr id="1361" name="Google Shape;1361;p31"/>
            <p:cNvSpPr/>
            <p:nvPr/>
          </p:nvSpPr>
          <p:spPr>
            <a:xfrm rot="-5400000">
              <a:off x="298830" y="-298830"/>
              <a:ext cx="813670" cy="1411331"/>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1"/>
            <p:cNvSpPr txBox="1"/>
            <p:nvPr/>
          </p:nvSpPr>
          <p:spPr>
            <a:xfrm>
              <a:off x="0" y="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Nýsköpun &amp; frumkvöðulsháttur</a:t>
              </a:r>
              <a:endParaRPr dirty="0"/>
            </a:p>
          </p:txBody>
        </p:sp>
        <p:sp>
          <p:nvSpPr>
            <p:cNvPr id="1363" name="Google Shape;1363;p31"/>
            <p:cNvSpPr/>
            <p:nvPr/>
          </p:nvSpPr>
          <p:spPr>
            <a:xfrm>
              <a:off x="1411331" y="0"/>
              <a:ext cx="1411331" cy="813670"/>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txBox="1"/>
            <p:nvPr/>
          </p:nvSpPr>
          <p:spPr>
            <a:xfrm>
              <a:off x="1411331" y="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is-IS" sz="900" dirty="0">
                  <a:solidFill>
                    <a:srgbClr val="595A59"/>
                  </a:solidFill>
                  <a:latin typeface="Calibri"/>
                  <a:ea typeface="Calibri"/>
                  <a:cs typeface="Calibri"/>
                  <a:sym typeface="Calibri"/>
                </a:rPr>
                <a:t>Ferlin (Undirbúningur &amp; áætlanagerð)</a:t>
              </a:r>
              <a:endParaRPr dirty="0"/>
            </a:p>
          </p:txBody>
        </p:sp>
        <p:sp>
          <p:nvSpPr>
            <p:cNvPr id="1365" name="Google Shape;1365;p31"/>
            <p:cNvSpPr/>
            <p:nvPr/>
          </p:nvSpPr>
          <p:spPr>
            <a:xfrm rot="10800000">
              <a:off x="0" y="813670"/>
              <a:ext cx="1411331" cy="813670"/>
            </a:xfrm>
            <a:prstGeom prst="round1Rect">
              <a:avLst>
                <a:gd name="adj" fmla="val 16667"/>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1"/>
            <p:cNvSpPr txBox="1"/>
            <p:nvPr/>
          </p:nvSpPr>
          <p:spPr>
            <a:xfrm>
              <a:off x="0" y="101708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de-DE" sz="900" dirty="0">
                  <a:solidFill>
                    <a:schemeClr val="lt1"/>
                  </a:solidFill>
                  <a:latin typeface="Calibri"/>
                  <a:ea typeface="Calibri"/>
                  <a:cs typeface="Calibri"/>
                  <a:sym typeface="Calibri"/>
                </a:rPr>
                <a:t>Netverk &amp; samstarf</a:t>
              </a:r>
              <a:endParaRPr sz="900" dirty="0">
                <a:solidFill>
                  <a:schemeClr val="lt1"/>
                </a:solidFill>
                <a:latin typeface="Calibri"/>
                <a:ea typeface="Calibri"/>
                <a:cs typeface="Calibri"/>
                <a:sym typeface="Calibri"/>
              </a:endParaRPr>
            </a:p>
          </p:txBody>
        </p:sp>
        <p:sp>
          <p:nvSpPr>
            <p:cNvPr id="1367" name="Google Shape;1367;p31"/>
            <p:cNvSpPr/>
            <p:nvPr/>
          </p:nvSpPr>
          <p:spPr>
            <a:xfrm rot="5400000">
              <a:off x="1710161" y="514839"/>
              <a:ext cx="813670" cy="1411331"/>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1"/>
            <p:cNvSpPr txBox="1"/>
            <p:nvPr/>
          </p:nvSpPr>
          <p:spPr>
            <a:xfrm>
              <a:off x="1411331" y="101708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Mannauður</a:t>
              </a:r>
              <a:endParaRPr dirty="0"/>
            </a:p>
          </p:txBody>
        </p:sp>
        <p:sp>
          <p:nvSpPr>
            <p:cNvPr id="1369" name="Google Shape;1369;p31"/>
            <p:cNvSpPr/>
            <p:nvPr/>
          </p:nvSpPr>
          <p:spPr>
            <a:xfrm>
              <a:off x="987931" y="610252"/>
              <a:ext cx="846798" cy="406835"/>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1"/>
            <p:cNvSpPr txBox="1"/>
            <p:nvPr/>
          </p:nvSpPr>
          <p:spPr>
            <a:xfrm>
              <a:off x="1007791" y="630112"/>
              <a:ext cx="807078" cy="367115"/>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de-DE" sz="900" b="1" dirty="0">
                  <a:solidFill>
                    <a:schemeClr val="lt1"/>
                  </a:solidFill>
                  <a:latin typeface="Calibri"/>
                  <a:ea typeface="Calibri"/>
                  <a:cs typeface="Calibri"/>
                  <a:sym typeface="Calibri"/>
                </a:rPr>
                <a:t>Seigla</a:t>
              </a:r>
              <a:endParaRPr sz="900" b="1" dirty="0">
                <a:solidFill>
                  <a:schemeClr val="lt1"/>
                </a:solidFill>
                <a:latin typeface="Calibri"/>
                <a:ea typeface="Calibri"/>
                <a:cs typeface="Calibri"/>
                <a:sym typeface="Calibri"/>
              </a:endParaRPr>
            </a:p>
          </p:txBody>
        </p:sp>
      </p:grpSp>
      <p:grpSp>
        <p:nvGrpSpPr>
          <p:cNvPr id="1371" name="Google Shape;1371;p31"/>
          <p:cNvGrpSpPr/>
          <p:nvPr/>
        </p:nvGrpSpPr>
        <p:grpSpPr>
          <a:xfrm>
            <a:off x="3752850" y="1890069"/>
            <a:ext cx="8007350" cy="3758385"/>
            <a:chOff x="0" y="96108"/>
            <a:chExt cx="8007350" cy="3758385"/>
          </a:xfrm>
        </p:grpSpPr>
        <p:sp>
          <p:nvSpPr>
            <p:cNvPr id="1372" name="Google Shape;1372;p31"/>
            <p:cNvSpPr/>
            <p:nvPr/>
          </p:nvSpPr>
          <p:spPr>
            <a:xfrm>
              <a:off x="0" y="492813"/>
              <a:ext cx="8007350" cy="730800"/>
            </a:xfrm>
            <a:prstGeom prst="rect">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1"/>
            <p:cNvSpPr/>
            <p:nvPr/>
          </p:nvSpPr>
          <p:spPr>
            <a:xfrm>
              <a:off x="383856" y="96108"/>
              <a:ext cx="6127712" cy="1012680"/>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1"/>
            <p:cNvSpPr txBox="1"/>
            <p:nvPr/>
          </p:nvSpPr>
          <p:spPr>
            <a:xfrm>
              <a:off x="442157" y="190053"/>
              <a:ext cx="6258811" cy="887400"/>
            </a:xfrm>
            <a:prstGeom prst="rect">
              <a:avLst/>
            </a:prstGeom>
            <a:noFill/>
            <a:ln>
              <a:noFill/>
            </a:ln>
          </p:spPr>
          <p:txBody>
            <a:bodyPr spcFirstLastPara="1" wrap="square" lIns="211850" tIns="0" rIns="211850" bIns="0" anchor="ctr" anchorCtr="0">
              <a:noAutofit/>
            </a:bodyPr>
            <a:lstStyle/>
            <a:p>
              <a:pPr lvl="0">
                <a:lnSpc>
                  <a:spcPct val="90000"/>
                </a:lnSpc>
                <a:buClr>
                  <a:schemeClr val="lt1"/>
                </a:buClr>
                <a:buSzPts val="1600"/>
              </a:pPr>
              <a:r>
                <a:rPr lang="de-DE" sz="1600" dirty="0">
                  <a:solidFill>
                    <a:schemeClr val="lt1"/>
                  </a:solidFill>
                  <a:latin typeface="Calibri"/>
                  <a:ea typeface="Calibri"/>
                  <a:cs typeface="Calibri"/>
                  <a:sym typeface="Calibri"/>
                </a:rPr>
                <a:t>Eigendur og stjórnendur lítilla og meðalstórra fyrirtækja í ferðaþjónustu eru oft mjög tengdir nærsamfélaginu. Það getur leitt til aukinna tækifæri til að eiga við krísu og hefur þ.a.l. áhrif á seiglu fyrirtækjanna.</a:t>
              </a:r>
              <a:endParaRPr sz="1600" dirty="0">
                <a:solidFill>
                  <a:schemeClr val="lt1"/>
                </a:solidFill>
                <a:latin typeface="Calibri"/>
                <a:ea typeface="Calibri"/>
                <a:cs typeface="Calibri"/>
                <a:sym typeface="Calibri"/>
              </a:endParaRPr>
            </a:p>
          </p:txBody>
        </p:sp>
        <p:sp>
          <p:nvSpPr>
            <p:cNvPr id="1375" name="Google Shape;1375;p31"/>
            <p:cNvSpPr/>
            <p:nvPr/>
          </p:nvSpPr>
          <p:spPr>
            <a:xfrm>
              <a:off x="0" y="1808253"/>
              <a:ext cx="8007350" cy="730800"/>
            </a:xfrm>
            <a:prstGeom prst="rect">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1"/>
            <p:cNvSpPr/>
            <p:nvPr/>
          </p:nvSpPr>
          <p:spPr>
            <a:xfrm>
              <a:off x="400367" y="1380213"/>
              <a:ext cx="6152991" cy="856080"/>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1"/>
            <p:cNvSpPr txBox="1"/>
            <p:nvPr/>
          </p:nvSpPr>
          <p:spPr>
            <a:xfrm>
              <a:off x="442157" y="1422003"/>
              <a:ext cx="6069411" cy="772500"/>
            </a:xfrm>
            <a:prstGeom prst="rect">
              <a:avLst/>
            </a:prstGeom>
            <a:noFill/>
            <a:ln>
              <a:noFill/>
            </a:ln>
          </p:spPr>
          <p:txBody>
            <a:bodyPr spcFirstLastPara="1" wrap="square" lIns="211850" tIns="0" rIns="2118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de-DE" sz="1600" dirty="0">
                  <a:solidFill>
                    <a:schemeClr val="lt1"/>
                  </a:solidFill>
                  <a:latin typeface="Calibri"/>
                  <a:ea typeface="Calibri"/>
                  <a:cs typeface="Calibri"/>
                  <a:sym typeface="Calibri"/>
                </a:rPr>
                <a:t>Það eru tengsl milli frammistöðu fyrirtækja og  félagsauðs á milli fyrirtækja í sömu virðiskeðju</a:t>
              </a:r>
              <a:endParaRPr sz="1600" dirty="0">
                <a:solidFill>
                  <a:schemeClr val="lt1"/>
                </a:solidFill>
                <a:latin typeface="Calibri"/>
                <a:ea typeface="Calibri"/>
                <a:cs typeface="Calibri"/>
                <a:sym typeface="Calibri"/>
              </a:endParaRPr>
            </a:p>
          </p:txBody>
        </p:sp>
        <p:sp>
          <p:nvSpPr>
            <p:cNvPr id="1378" name="Google Shape;1378;p31"/>
            <p:cNvSpPr/>
            <p:nvPr/>
          </p:nvSpPr>
          <p:spPr>
            <a:xfrm>
              <a:off x="0" y="3123693"/>
              <a:ext cx="8007350" cy="730800"/>
            </a:xfrm>
            <a:prstGeom prst="rect">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1"/>
            <p:cNvSpPr/>
            <p:nvPr/>
          </p:nvSpPr>
          <p:spPr>
            <a:xfrm>
              <a:off x="400367" y="2695653"/>
              <a:ext cx="6135559" cy="856080"/>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1"/>
            <p:cNvSpPr txBox="1"/>
            <p:nvPr/>
          </p:nvSpPr>
          <p:spPr>
            <a:xfrm>
              <a:off x="442157" y="2737443"/>
              <a:ext cx="6051979" cy="772500"/>
            </a:xfrm>
            <a:prstGeom prst="rect">
              <a:avLst/>
            </a:prstGeom>
            <a:noFill/>
            <a:ln>
              <a:noFill/>
            </a:ln>
          </p:spPr>
          <p:txBody>
            <a:bodyPr spcFirstLastPara="1" wrap="square" lIns="211850" tIns="0" rIns="211850" bIns="0" anchor="ctr" anchorCtr="0">
              <a:noAutofit/>
            </a:bodyPr>
            <a:lstStyle/>
            <a:p>
              <a:pPr lvl="0">
                <a:lnSpc>
                  <a:spcPct val="90000"/>
                </a:lnSpc>
                <a:buClr>
                  <a:schemeClr val="lt1"/>
                </a:buClr>
                <a:buSzPts val="1600"/>
              </a:pPr>
              <a:r>
                <a:rPr lang="de-DE" sz="1600" dirty="0">
                  <a:solidFill>
                    <a:schemeClr val="lt1"/>
                  </a:solidFill>
                  <a:latin typeface="Calibri"/>
                  <a:ea typeface="Calibri"/>
                  <a:cs typeface="Calibri"/>
                  <a:sym typeface="Calibri"/>
                </a:rPr>
                <a:t>Uppbygging tengslaneta er mikilvægur þáttur sem ákvarðar frammistöðu fyrirtækja í ferðaþjónustu. Mikilvægt er að koma á tengslum við önnur fyrirtæki á sama landsvæði.</a:t>
              </a:r>
              <a:endParaRPr sz="1600" dirty="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3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a:t>Samstarf í samkeppni getur verið mikilvægt til að bæta árangur fyrirtækja.</a:t>
            </a:r>
          </a:p>
        </p:txBody>
      </p:sp>
      <p:sp>
        <p:nvSpPr>
          <p:cNvPr id="1386" name="Google Shape;1386;p3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Netverk &amp; samstarf: Kenningin um klasa eftir </a:t>
            </a:r>
            <a:r>
              <a:rPr lang="is-IS" dirty="0" err="1"/>
              <a:t>Porter</a:t>
            </a:r>
            <a:endParaRPr dirty="0"/>
          </a:p>
          <a:p>
            <a:pPr marL="0" lvl="0" indent="0" algn="l" rtl="0">
              <a:lnSpc>
                <a:spcPct val="90000"/>
              </a:lnSpc>
              <a:spcBef>
                <a:spcPts val="1000"/>
              </a:spcBef>
              <a:spcAft>
                <a:spcPts val="0"/>
              </a:spcAft>
              <a:buClr>
                <a:srgbClr val="79527B"/>
              </a:buClr>
              <a:buSzPct val="100000"/>
              <a:buNone/>
            </a:pPr>
            <a:endParaRPr dirty="0"/>
          </a:p>
        </p:txBody>
      </p:sp>
      <p:grpSp>
        <p:nvGrpSpPr>
          <p:cNvPr id="1387" name="Google Shape;1387;p32"/>
          <p:cNvGrpSpPr/>
          <p:nvPr/>
        </p:nvGrpSpPr>
        <p:grpSpPr>
          <a:xfrm>
            <a:off x="353021" y="2475713"/>
            <a:ext cx="3154587" cy="3026094"/>
            <a:chOff x="5233525" y="4954450"/>
            <a:chExt cx="538275" cy="516350"/>
          </a:xfrm>
        </p:grpSpPr>
        <p:sp>
          <p:nvSpPr>
            <p:cNvPr id="1388" name="Google Shape;1388;p3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9" name="Google Shape;1389;p3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0" name="Google Shape;1390;p3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1" name="Google Shape;1391;p3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2" name="Google Shape;1392;p3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3" name="Google Shape;1393;p3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4" name="Google Shape;1394;p32"/>
            <p:cNvSpPr/>
            <p:nvPr/>
          </p:nvSpPr>
          <p:spPr>
            <a:xfrm>
              <a:off x="5367475" y="5025075"/>
              <a:ext cx="81600" cy="105975"/>
            </a:xfrm>
            <a:custGeom>
              <a:avLst/>
              <a:gdLst/>
              <a:ahLst/>
              <a:cxnLst/>
              <a:rect l="l" t="t" r="r" b="b"/>
              <a:pathLst>
                <a:path w="3264" h="4239" fill="none" extrusionOk="0">
                  <a:moveTo>
                    <a:pt x="0" y="1"/>
                  </a:moveTo>
                  <a:lnTo>
                    <a:pt x="3264" y="4238"/>
                  </a:lnTo>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5" name="Google Shape;1395;p32"/>
            <p:cNvSpPr/>
            <p:nvPr/>
          </p:nvSpPr>
          <p:spPr>
            <a:xfrm>
              <a:off x="5567800" y="4999500"/>
              <a:ext cx="115100" cy="133975"/>
            </a:xfrm>
            <a:custGeom>
              <a:avLst/>
              <a:gdLst/>
              <a:ahLst/>
              <a:cxnLst/>
              <a:rect l="l" t="t" r="r" b="b"/>
              <a:pathLst>
                <a:path w="4604" h="5359" fill="none" extrusionOk="0">
                  <a:moveTo>
                    <a:pt x="0" y="5359"/>
                  </a:moveTo>
                  <a:lnTo>
                    <a:pt x="4603" y="1"/>
                  </a:lnTo>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6" name="Google Shape;1396;p32"/>
            <p:cNvSpPr/>
            <p:nvPr/>
          </p:nvSpPr>
          <p:spPr>
            <a:xfrm>
              <a:off x="5600075" y="5217475"/>
              <a:ext cx="127275" cy="16475"/>
            </a:xfrm>
            <a:custGeom>
              <a:avLst/>
              <a:gdLst/>
              <a:ahLst/>
              <a:cxnLst/>
              <a:rect l="l" t="t" r="r" b="b"/>
              <a:pathLst>
                <a:path w="5091" h="659" fill="none" extrusionOk="0">
                  <a:moveTo>
                    <a:pt x="5090" y="658"/>
                  </a:moveTo>
                  <a:lnTo>
                    <a:pt x="0" y="1"/>
                  </a:lnTo>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7" name="Google Shape;1397;p32"/>
            <p:cNvSpPr/>
            <p:nvPr/>
          </p:nvSpPr>
          <p:spPr>
            <a:xfrm>
              <a:off x="5497775" y="5299675"/>
              <a:ext cx="4900" cy="126675"/>
            </a:xfrm>
            <a:custGeom>
              <a:avLst/>
              <a:gdLst/>
              <a:ahLst/>
              <a:cxnLst/>
              <a:rect l="l" t="t" r="r" b="b"/>
              <a:pathLst>
                <a:path w="196" h="5067" fill="none" extrusionOk="0">
                  <a:moveTo>
                    <a:pt x="0" y="5067"/>
                  </a:moveTo>
                  <a:lnTo>
                    <a:pt x="195" y="1"/>
                  </a:lnTo>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8" name="Google Shape;1398;p32"/>
            <p:cNvSpPr/>
            <p:nvPr/>
          </p:nvSpPr>
          <p:spPr>
            <a:xfrm>
              <a:off x="5277975" y="5241825"/>
              <a:ext cx="141275" cy="58500"/>
            </a:xfrm>
            <a:custGeom>
              <a:avLst/>
              <a:gdLst/>
              <a:ahLst/>
              <a:cxnLst/>
              <a:rect l="l" t="t" r="r" b="b"/>
              <a:pathLst>
                <a:path w="5651" h="2340" fill="none" extrusionOk="0">
                  <a:moveTo>
                    <a:pt x="0" y="2339"/>
                  </a:moveTo>
                  <a:lnTo>
                    <a:pt x="5651" y="1"/>
                  </a:lnTo>
                </a:path>
              </a:pathLst>
            </a:custGeom>
            <a:solidFill>
              <a:srgbClr val="79527B"/>
            </a:solidFill>
            <a:ln w="2222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399" name="Google Shape;1399;p32"/>
          <p:cNvSpPr/>
          <p:nvPr/>
        </p:nvSpPr>
        <p:spPr>
          <a:xfrm>
            <a:off x="3897745" y="3898886"/>
            <a:ext cx="7749310" cy="1550569"/>
          </a:xfrm>
          <a:prstGeom prst="rect">
            <a:avLst/>
          </a:prstGeom>
          <a:solidFill>
            <a:srgbClr val="79527B"/>
          </a:solidFill>
          <a:ln w="1905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ea typeface="Calibri"/>
                <a:cs typeface="Calibri"/>
                <a:sym typeface="Calibri"/>
              </a:rPr>
              <a:t>Klasar eru landfræðileg </a:t>
            </a:r>
            <a:r>
              <a:rPr lang="is-IS" sz="1800" dirty="0">
                <a:solidFill>
                  <a:schemeClr val="lt1"/>
                </a:solidFill>
                <a:latin typeface="Calibri"/>
                <a:ea typeface="Calibri"/>
                <a:cs typeface="Calibri"/>
                <a:sym typeface="Calibri"/>
              </a:rPr>
              <a:t>samþjöppun samtengdra fyrirtækja, sérhæfðra birgja og þjónustuveitenda, fyrirtækja í tengdum atvinnugreinum og tengdra stofnana á tilteknum sviðum sem eru í samkeppni og er einnig í samstarfi (</a:t>
            </a:r>
            <a:r>
              <a:rPr lang="is-IS" sz="1800" dirty="0" err="1">
                <a:solidFill>
                  <a:schemeClr val="lt1"/>
                </a:solidFill>
                <a:latin typeface="Calibri"/>
                <a:ea typeface="Calibri"/>
                <a:cs typeface="Calibri"/>
                <a:sym typeface="Calibri"/>
              </a:rPr>
              <a:t>Porter</a:t>
            </a:r>
            <a:r>
              <a:rPr lang="is-IS" sz="1800" dirty="0">
                <a:solidFill>
                  <a:schemeClr val="lt1"/>
                </a:solidFill>
                <a:latin typeface="Calibri"/>
                <a:ea typeface="Calibri"/>
                <a:cs typeface="Calibri"/>
                <a:sym typeface="Calibri"/>
              </a:rPr>
              <a:t>, 2000, bls.15)</a:t>
            </a:r>
          </a:p>
        </p:txBody>
      </p:sp>
      <p:sp>
        <p:nvSpPr>
          <p:cNvPr id="1400" name="Google Shape;1400;p32"/>
          <p:cNvSpPr/>
          <p:nvPr/>
        </p:nvSpPr>
        <p:spPr>
          <a:xfrm>
            <a:off x="3900272" y="2999633"/>
            <a:ext cx="7749310" cy="900000"/>
          </a:xfrm>
          <a:prstGeom prst="rect">
            <a:avLst/>
          </a:prstGeom>
          <a:noFill/>
          <a:ln w="1905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595A59"/>
                </a:solidFill>
                <a:latin typeface="Calibri"/>
                <a:ea typeface="Calibri"/>
                <a:cs typeface="Calibri"/>
                <a:sym typeface="Calibri"/>
              </a:rPr>
              <a:t>Í krísuástandi getur klasi verið mikilvægur vettvangur til að  bætta aðgang að nauðsynlegum upplýsingum og tólum til að takast á við kreppu</a:t>
            </a:r>
            <a:endParaRPr sz="1800" dirty="0">
              <a:solidFill>
                <a:srgbClr val="595A59"/>
              </a:solidFill>
              <a:latin typeface="Calibri"/>
              <a:ea typeface="Calibri"/>
              <a:cs typeface="Calibri"/>
              <a:sym typeface="Calibri"/>
            </a:endParaRPr>
          </a:p>
        </p:txBody>
      </p:sp>
      <p:sp>
        <p:nvSpPr>
          <p:cNvPr id="1401" name="Google Shape;1401;p32"/>
          <p:cNvSpPr/>
          <p:nvPr/>
        </p:nvSpPr>
        <p:spPr>
          <a:xfrm>
            <a:off x="3900272" y="2100379"/>
            <a:ext cx="7749310" cy="900000"/>
          </a:xfrm>
          <a:prstGeom prst="rect">
            <a:avLst/>
          </a:prstGeom>
          <a:noFill/>
          <a:ln w="1905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algn="ctr"/>
            <a:r>
              <a:rPr lang="is-IS" sz="1800" dirty="0">
                <a:solidFill>
                  <a:srgbClr val="595A59"/>
                </a:solidFill>
                <a:latin typeface="Calibri"/>
                <a:ea typeface="Calibri"/>
                <a:cs typeface="Calibri"/>
                <a:sym typeface="Calibri"/>
              </a:rPr>
              <a:t>Kenningin um klasa eftir </a:t>
            </a:r>
            <a:r>
              <a:rPr lang="is-IS" sz="1800" dirty="0" err="1">
                <a:solidFill>
                  <a:srgbClr val="595A59"/>
                </a:solidFill>
                <a:latin typeface="Calibri"/>
                <a:ea typeface="Calibri"/>
                <a:cs typeface="Calibri"/>
                <a:sym typeface="Calibri"/>
              </a:rPr>
              <a:t>Porter</a:t>
            </a:r>
            <a:r>
              <a:rPr lang="is-IS" sz="1800" dirty="0">
                <a:solidFill>
                  <a:srgbClr val="595A59"/>
                </a:solidFill>
                <a:latin typeface="Calibri"/>
                <a:ea typeface="Calibri"/>
                <a:cs typeface="Calibri"/>
                <a:sym typeface="Calibri"/>
              </a:rPr>
              <a:t> (2000) felur í sér að fyrirtæki sem eru </a:t>
            </a:r>
            <a:r>
              <a:rPr lang="de-DE" sz="1800" dirty="0">
                <a:solidFill>
                  <a:srgbClr val="595A59"/>
                </a:solidFill>
                <a:latin typeface="Calibri"/>
                <a:ea typeface="Calibri"/>
                <a:cs typeface="Calibri"/>
                <a:sym typeface="Calibri"/>
              </a:rPr>
              <a:t>í samkeppni geti með samstarfi bætt frammistöðu sína</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33"/>
          <p:cNvSpPr txBox="1">
            <a:spLocks noGrp="1"/>
          </p:cNvSpPr>
          <p:nvPr>
            <p:ph type="body" idx="1"/>
          </p:nvPr>
        </p:nvSpPr>
        <p:spPr>
          <a:xfrm>
            <a:off x="8400436" y="2159955"/>
            <a:ext cx="3189997" cy="1884719"/>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150000"/>
              </a:lnSpc>
              <a:spcBef>
                <a:spcPts val="0"/>
              </a:spcBef>
              <a:spcAft>
                <a:spcPts val="0"/>
              </a:spcAft>
              <a:buClr>
                <a:srgbClr val="595A59"/>
              </a:buClr>
              <a:buSzPts val="1800"/>
              <a:buFont typeface="Noto Sans Symbols"/>
              <a:buChar char="⮚"/>
            </a:pPr>
            <a:r>
              <a:rPr lang="de-DE" dirty="0"/>
              <a:t>Sköpunarkraftur</a:t>
            </a:r>
          </a:p>
          <a:p>
            <a:pPr marL="285750" lvl="0" indent="-285750" algn="l" rtl="0">
              <a:lnSpc>
                <a:spcPct val="150000"/>
              </a:lnSpc>
              <a:spcBef>
                <a:spcPts val="0"/>
              </a:spcBef>
              <a:spcAft>
                <a:spcPts val="0"/>
              </a:spcAft>
              <a:buClr>
                <a:srgbClr val="595A59"/>
              </a:buClr>
              <a:buSzPts val="1800"/>
              <a:buFont typeface="Noto Sans Symbols"/>
              <a:buChar char="⮚"/>
            </a:pPr>
            <a:r>
              <a:rPr lang="de-DE" dirty="0"/>
              <a:t>Lausnamiðuð hugsun</a:t>
            </a:r>
          </a:p>
          <a:p>
            <a:pPr marL="285750" lvl="0" indent="-285750" algn="l" rtl="0">
              <a:lnSpc>
                <a:spcPct val="150000"/>
              </a:lnSpc>
              <a:spcBef>
                <a:spcPts val="0"/>
              </a:spcBef>
              <a:spcAft>
                <a:spcPts val="0"/>
              </a:spcAft>
              <a:buClr>
                <a:srgbClr val="595A59"/>
              </a:buClr>
              <a:buSzPts val="1800"/>
              <a:buFont typeface="Noto Sans Symbols"/>
              <a:buChar char="⮚"/>
            </a:pPr>
            <a:r>
              <a:rPr lang="de-DE" dirty="0"/>
              <a:t>Sveigjanleiki</a:t>
            </a:r>
          </a:p>
          <a:p>
            <a:pPr marL="285750" lvl="0" indent="-285750" algn="l" rtl="0">
              <a:lnSpc>
                <a:spcPct val="150000"/>
              </a:lnSpc>
              <a:spcBef>
                <a:spcPts val="0"/>
              </a:spcBef>
              <a:spcAft>
                <a:spcPts val="0"/>
              </a:spcAft>
              <a:buClr>
                <a:srgbClr val="595A59"/>
              </a:buClr>
              <a:buSzPts val="1800"/>
              <a:buFont typeface="Noto Sans Symbols"/>
              <a:buChar char="⮚"/>
            </a:pPr>
            <a:r>
              <a:rPr lang="de-DE" dirty="0"/>
              <a:t>Vilji til að gera tilraunir</a:t>
            </a:r>
          </a:p>
          <a:p>
            <a:pPr marL="285750" lvl="0" indent="-285750" algn="l" rtl="0">
              <a:lnSpc>
                <a:spcPct val="150000"/>
              </a:lnSpc>
              <a:spcBef>
                <a:spcPts val="0"/>
              </a:spcBef>
              <a:spcAft>
                <a:spcPts val="0"/>
              </a:spcAft>
              <a:buClr>
                <a:srgbClr val="595A59"/>
              </a:buClr>
              <a:buSzPts val="1800"/>
              <a:buFont typeface="Noto Sans Symbols"/>
              <a:buChar char="⮚"/>
            </a:pPr>
            <a:r>
              <a:rPr lang="de-DE" dirty="0"/>
              <a:t>Viðbragðsflýtir</a:t>
            </a:r>
            <a:endParaRPr dirty="0"/>
          </a:p>
        </p:txBody>
      </p:sp>
      <p:sp>
        <p:nvSpPr>
          <p:cNvPr id="1407" name="Google Shape;1407;p33"/>
          <p:cNvSpPr txBox="1">
            <a:spLocks noGrp="1"/>
          </p:cNvSpPr>
          <p:nvPr>
            <p:ph type="body" idx="2"/>
          </p:nvPr>
        </p:nvSpPr>
        <p:spPr>
          <a:xfrm>
            <a:off x="389964" y="1637402"/>
            <a:ext cx="3334181" cy="2748274"/>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Margir frumkvöðlar sýna persónueinkenni sem almennt eru talin skipta máli fyrir seiglu.</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de-DE" dirty="0"/>
              <a:t>Samkvæmt þessu geta einkenni eiganda/stjórnanda litilla og meðalstórra fyrirtækja haft jákvæð áhrif á seiglu.</a:t>
            </a:r>
            <a:endParaRPr dirty="0"/>
          </a:p>
        </p:txBody>
      </p:sp>
      <p:sp>
        <p:nvSpPr>
          <p:cNvPr id="1408" name="Google Shape;1408;p3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Eiginleikar frumkvöðla er taldir vera mikilvægir á tímum krísu.</a:t>
            </a:r>
            <a:endParaRPr dirty="0"/>
          </a:p>
        </p:txBody>
      </p:sp>
      <p:sp>
        <p:nvSpPr>
          <p:cNvPr id="1409" name="Google Shape;1409;p3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Frumkvöðulsháttur</a:t>
            </a:r>
            <a:endParaRPr dirty="0"/>
          </a:p>
        </p:txBody>
      </p:sp>
      <p:grpSp>
        <p:nvGrpSpPr>
          <p:cNvPr id="1410" name="Google Shape;1410;p33"/>
          <p:cNvGrpSpPr/>
          <p:nvPr/>
        </p:nvGrpSpPr>
        <p:grpSpPr>
          <a:xfrm>
            <a:off x="428539" y="4385675"/>
            <a:ext cx="2822663" cy="1627340"/>
            <a:chOff x="0" y="0"/>
            <a:chExt cx="2822663" cy="1627340"/>
          </a:xfrm>
        </p:grpSpPr>
        <p:sp>
          <p:nvSpPr>
            <p:cNvPr id="1411" name="Google Shape;1411;p33"/>
            <p:cNvSpPr/>
            <p:nvPr/>
          </p:nvSpPr>
          <p:spPr>
            <a:xfrm rot="-5400000">
              <a:off x="298830" y="-298830"/>
              <a:ext cx="813670" cy="1411331"/>
            </a:xfrm>
            <a:prstGeom prst="round1Rect">
              <a:avLst>
                <a:gd name="adj" fmla="val 16667"/>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txBox="1"/>
            <p:nvPr/>
          </p:nvSpPr>
          <p:spPr>
            <a:xfrm>
              <a:off x="0" y="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de-DE" sz="900" dirty="0">
                  <a:solidFill>
                    <a:schemeClr val="lt1"/>
                  </a:solidFill>
                  <a:latin typeface="Calibri"/>
                  <a:cs typeface="Calibri"/>
                  <a:sym typeface="Calibri"/>
                </a:rPr>
                <a:t>Nýsköpun &amp; frumkvöðulsháttur</a:t>
              </a:r>
              <a:endParaRPr dirty="0"/>
            </a:p>
          </p:txBody>
        </p:sp>
        <p:sp>
          <p:nvSpPr>
            <p:cNvPr id="1413" name="Google Shape;1413;p33"/>
            <p:cNvSpPr/>
            <p:nvPr/>
          </p:nvSpPr>
          <p:spPr>
            <a:xfrm>
              <a:off x="1411331" y="0"/>
              <a:ext cx="1411331" cy="813670"/>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txBox="1"/>
            <p:nvPr/>
          </p:nvSpPr>
          <p:spPr>
            <a:xfrm>
              <a:off x="1411331" y="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Ferli </a:t>
              </a:r>
              <a:endParaRPr dirty="0"/>
            </a:p>
            <a:p>
              <a:pPr marL="0" marR="0" lvl="0" indent="0" algn="ctr" rtl="0">
                <a:lnSpc>
                  <a:spcPct val="90000"/>
                </a:lnSpc>
                <a:spcBef>
                  <a:spcPts val="315"/>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(Undirbúningur &amp; áætlanagerð)</a:t>
              </a:r>
              <a:endParaRPr dirty="0"/>
            </a:p>
          </p:txBody>
        </p:sp>
        <p:sp>
          <p:nvSpPr>
            <p:cNvPr id="1415" name="Google Shape;1415;p33"/>
            <p:cNvSpPr/>
            <p:nvPr/>
          </p:nvSpPr>
          <p:spPr>
            <a:xfrm rot="10800000">
              <a:off x="0" y="813670"/>
              <a:ext cx="1411331" cy="813670"/>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txBox="1"/>
            <p:nvPr/>
          </p:nvSpPr>
          <p:spPr>
            <a:xfrm>
              <a:off x="0" y="101708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Netverk &amp; samstarf</a:t>
              </a:r>
              <a:endParaRPr sz="900" dirty="0">
                <a:solidFill>
                  <a:srgbClr val="595A59"/>
                </a:solidFill>
                <a:latin typeface="Calibri"/>
                <a:ea typeface="Calibri"/>
                <a:cs typeface="Calibri"/>
                <a:sym typeface="Calibri"/>
              </a:endParaRPr>
            </a:p>
          </p:txBody>
        </p:sp>
        <p:sp>
          <p:nvSpPr>
            <p:cNvPr id="1417" name="Google Shape;1417;p33"/>
            <p:cNvSpPr/>
            <p:nvPr/>
          </p:nvSpPr>
          <p:spPr>
            <a:xfrm rot="5400000">
              <a:off x="1710161" y="514839"/>
              <a:ext cx="813670" cy="1411331"/>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txBox="1"/>
            <p:nvPr/>
          </p:nvSpPr>
          <p:spPr>
            <a:xfrm>
              <a:off x="1411331" y="101708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Mannauður</a:t>
              </a:r>
              <a:endParaRPr dirty="0"/>
            </a:p>
          </p:txBody>
        </p:sp>
        <p:sp>
          <p:nvSpPr>
            <p:cNvPr id="1419" name="Google Shape;1419;p33"/>
            <p:cNvSpPr/>
            <p:nvPr/>
          </p:nvSpPr>
          <p:spPr>
            <a:xfrm>
              <a:off x="987931" y="610252"/>
              <a:ext cx="846798" cy="406835"/>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txBox="1"/>
            <p:nvPr/>
          </p:nvSpPr>
          <p:spPr>
            <a:xfrm>
              <a:off x="1007791" y="630112"/>
              <a:ext cx="807078" cy="367115"/>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de-DE" sz="900" b="1" dirty="0">
                  <a:solidFill>
                    <a:schemeClr val="lt1"/>
                  </a:solidFill>
                  <a:latin typeface="Calibri"/>
                  <a:ea typeface="Calibri"/>
                  <a:cs typeface="Calibri"/>
                  <a:sym typeface="Calibri"/>
                </a:rPr>
                <a:t>Seigla</a:t>
              </a:r>
              <a:endParaRPr sz="900" b="1" dirty="0">
                <a:solidFill>
                  <a:schemeClr val="lt1"/>
                </a:solidFill>
                <a:latin typeface="Calibri"/>
                <a:ea typeface="Calibri"/>
                <a:cs typeface="Calibri"/>
                <a:sym typeface="Calibri"/>
              </a:endParaRPr>
            </a:p>
          </p:txBody>
        </p:sp>
      </p:grpSp>
      <p:grpSp>
        <p:nvGrpSpPr>
          <p:cNvPr id="1421" name="Google Shape;1421;p33"/>
          <p:cNvGrpSpPr/>
          <p:nvPr/>
        </p:nvGrpSpPr>
        <p:grpSpPr>
          <a:xfrm flipH="1">
            <a:off x="5195123" y="1587711"/>
            <a:ext cx="2839057" cy="3603641"/>
            <a:chOff x="14407368" y="4108798"/>
            <a:chExt cx="7568848" cy="9607208"/>
          </a:xfrm>
        </p:grpSpPr>
        <p:sp>
          <p:nvSpPr>
            <p:cNvPr id="1422" name="Google Shape;1422;p33"/>
            <p:cNvSpPr/>
            <p:nvPr/>
          </p:nvSpPr>
          <p:spPr>
            <a:xfrm>
              <a:off x="14407368" y="4112415"/>
              <a:ext cx="7568848" cy="9582576"/>
            </a:xfrm>
            <a:custGeom>
              <a:avLst/>
              <a:gdLst/>
              <a:ahLst/>
              <a:cxnLst/>
              <a:rect l="l" t="t"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lt1"/>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3" name="Google Shape;1423;p33"/>
            <p:cNvSpPr/>
            <p:nvPr/>
          </p:nvSpPr>
          <p:spPr>
            <a:xfrm>
              <a:off x="15175975" y="5793015"/>
              <a:ext cx="1056103" cy="924500"/>
            </a:xfrm>
            <a:custGeom>
              <a:avLst/>
              <a:gdLst/>
              <a:ahLst/>
              <a:cxnLst/>
              <a:rect l="l" t="t"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4" name="Google Shape;1424;p33"/>
            <p:cNvSpPr/>
            <p:nvPr/>
          </p:nvSpPr>
          <p:spPr>
            <a:xfrm>
              <a:off x="17978664" y="7053490"/>
              <a:ext cx="567697" cy="676949"/>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5" name="Google Shape;1425;p33"/>
            <p:cNvSpPr/>
            <p:nvPr/>
          </p:nvSpPr>
          <p:spPr>
            <a:xfrm>
              <a:off x="19346002" y="5826856"/>
              <a:ext cx="524618" cy="1049238"/>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6" name="Google Shape;1426;p33"/>
            <p:cNvSpPr/>
            <p:nvPr/>
          </p:nvSpPr>
          <p:spPr>
            <a:xfrm>
              <a:off x="18888390" y="7193820"/>
              <a:ext cx="1013871" cy="761612"/>
            </a:xfrm>
            <a:custGeom>
              <a:avLst/>
              <a:gdLst/>
              <a:ahLst/>
              <a:cxnLst/>
              <a:rect l="l" t="t"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7" name="Google Shape;1427;p33"/>
            <p:cNvSpPr/>
            <p:nvPr/>
          </p:nvSpPr>
          <p:spPr>
            <a:xfrm>
              <a:off x="19929794" y="6617313"/>
              <a:ext cx="835507" cy="736694"/>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8" name="Google Shape;1428;p33"/>
            <p:cNvSpPr/>
            <p:nvPr/>
          </p:nvSpPr>
          <p:spPr>
            <a:xfrm>
              <a:off x="16246750" y="8337717"/>
              <a:ext cx="1090495" cy="724856"/>
            </a:xfrm>
            <a:custGeom>
              <a:avLst/>
              <a:gdLst/>
              <a:ahLst/>
              <a:cxnLst/>
              <a:rect l="l" t="t"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9" name="Google Shape;1429;p33"/>
            <p:cNvSpPr/>
            <p:nvPr/>
          </p:nvSpPr>
          <p:spPr>
            <a:xfrm>
              <a:off x="18047762" y="8576521"/>
              <a:ext cx="779626" cy="51003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0" name="Google Shape;1430;p33"/>
            <p:cNvSpPr/>
            <p:nvPr/>
          </p:nvSpPr>
          <p:spPr>
            <a:xfrm>
              <a:off x="18185036" y="7888290"/>
              <a:ext cx="532340" cy="532367"/>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1" name="Google Shape;1431;p33"/>
            <p:cNvSpPr/>
            <p:nvPr/>
          </p:nvSpPr>
          <p:spPr>
            <a:xfrm>
              <a:off x="16563190" y="8572964"/>
              <a:ext cx="1358814" cy="1170611"/>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2" name="Google Shape;1432;p33"/>
            <p:cNvSpPr/>
            <p:nvPr/>
          </p:nvSpPr>
          <p:spPr>
            <a:xfrm>
              <a:off x="20342604" y="4919807"/>
              <a:ext cx="795139" cy="828529"/>
            </a:xfrm>
            <a:custGeom>
              <a:avLst/>
              <a:gdLst/>
              <a:ahLst/>
              <a:cxnLst/>
              <a:rect l="l" t="t"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3" name="Google Shape;1433;p33"/>
            <p:cNvSpPr/>
            <p:nvPr/>
          </p:nvSpPr>
          <p:spPr>
            <a:xfrm>
              <a:off x="20885051" y="8052596"/>
              <a:ext cx="644759" cy="45701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4" name="Google Shape;1434;p33"/>
            <p:cNvSpPr/>
            <p:nvPr/>
          </p:nvSpPr>
          <p:spPr>
            <a:xfrm>
              <a:off x="20024892" y="5668206"/>
              <a:ext cx="715283" cy="791812"/>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5" name="Google Shape;1435;p33"/>
            <p:cNvSpPr/>
            <p:nvPr/>
          </p:nvSpPr>
          <p:spPr>
            <a:xfrm>
              <a:off x="19982176" y="8448786"/>
              <a:ext cx="979708" cy="1152637"/>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6" name="Google Shape;1436;p33"/>
            <p:cNvSpPr/>
            <p:nvPr/>
          </p:nvSpPr>
          <p:spPr>
            <a:xfrm>
              <a:off x="18752832" y="6832014"/>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7" name="Google Shape;1437;p33"/>
            <p:cNvSpPr/>
            <p:nvPr/>
          </p:nvSpPr>
          <p:spPr>
            <a:xfrm>
              <a:off x="20044209" y="7524991"/>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8" name="Google Shape;1438;p33"/>
            <p:cNvSpPr/>
            <p:nvPr/>
          </p:nvSpPr>
          <p:spPr>
            <a:xfrm>
              <a:off x="17425322" y="6394160"/>
              <a:ext cx="534329"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9" name="Google Shape;1439;p33"/>
            <p:cNvSpPr/>
            <p:nvPr/>
          </p:nvSpPr>
          <p:spPr>
            <a:xfrm>
              <a:off x="17176640" y="7642515"/>
              <a:ext cx="745364" cy="625834"/>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0" name="Google Shape;1440;p33"/>
            <p:cNvSpPr/>
            <p:nvPr/>
          </p:nvSpPr>
          <p:spPr>
            <a:xfrm>
              <a:off x="18332159" y="5376375"/>
              <a:ext cx="863654" cy="789237"/>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1" name="Google Shape;1441;p33"/>
            <p:cNvSpPr/>
            <p:nvPr/>
          </p:nvSpPr>
          <p:spPr>
            <a:xfrm>
              <a:off x="16553258" y="7552786"/>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2" name="Google Shape;1442;p33"/>
            <p:cNvSpPr/>
            <p:nvPr/>
          </p:nvSpPr>
          <p:spPr>
            <a:xfrm>
              <a:off x="16997004" y="6816973"/>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3" name="Google Shape;1443;p33"/>
            <p:cNvSpPr/>
            <p:nvPr/>
          </p:nvSpPr>
          <p:spPr>
            <a:xfrm>
              <a:off x="17636354" y="4813021"/>
              <a:ext cx="520971" cy="676949"/>
            </a:xfrm>
            <a:custGeom>
              <a:avLst/>
              <a:gdLst/>
              <a:ahLst/>
              <a:cxnLst/>
              <a:rect l="l" t="t"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4" name="Google Shape;1444;p33"/>
            <p:cNvSpPr/>
            <p:nvPr/>
          </p:nvSpPr>
          <p:spPr>
            <a:xfrm>
              <a:off x="16445562" y="5853037"/>
              <a:ext cx="1109876" cy="786703"/>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5" name="Google Shape;1445;p33"/>
            <p:cNvSpPr/>
            <p:nvPr/>
          </p:nvSpPr>
          <p:spPr>
            <a:xfrm>
              <a:off x="20841506" y="5932126"/>
              <a:ext cx="864564" cy="744817"/>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BFBFB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6" name="Google Shape;1446;p33"/>
            <p:cNvSpPr/>
            <p:nvPr/>
          </p:nvSpPr>
          <p:spPr>
            <a:xfrm>
              <a:off x="19313512" y="496652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7" name="Google Shape;1447;p33"/>
            <p:cNvSpPr/>
            <p:nvPr/>
          </p:nvSpPr>
          <p:spPr>
            <a:xfrm>
              <a:off x="18944723" y="8111996"/>
              <a:ext cx="642360" cy="720761"/>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8" name="Google Shape;1448;p33"/>
            <p:cNvSpPr/>
            <p:nvPr/>
          </p:nvSpPr>
          <p:spPr>
            <a:xfrm>
              <a:off x="15975644" y="5388220"/>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9" name="Google Shape;1449;p33"/>
            <p:cNvSpPr/>
            <p:nvPr/>
          </p:nvSpPr>
          <p:spPr>
            <a:xfrm>
              <a:off x="19403393" y="840763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0" name="Google Shape;1450;p33"/>
            <p:cNvSpPr/>
            <p:nvPr/>
          </p:nvSpPr>
          <p:spPr>
            <a:xfrm>
              <a:off x="16734120" y="4497805"/>
              <a:ext cx="706825" cy="831589"/>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1" name="Google Shape;1451;p33"/>
            <p:cNvSpPr/>
            <p:nvPr/>
          </p:nvSpPr>
          <p:spPr>
            <a:xfrm>
              <a:off x="18326100" y="4525793"/>
              <a:ext cx="707796" cy="707799"/>
            </a:xfrm>
            <a:custGeom>
              <a:avLst/>
              <a:gdLst/>
              <a:ahLst/>
              <a:cxnLst/>
              <a:rect l="l" t="t"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2" name="Google Shape;1452;p33"/>
            <p:cNvSpPr/>
            <p:nvPr/>
          </p:nvSpPr>
          <p:spPr>
            <a:xfrm>
              <a:off x="21178433" y="7084811"/>
              <a:ext cx="603784" cy="760235"/>
            </a:xfrm>
            <a:custGeom>
              <a:avLst/>
              <a:gdLst/>
              <a:ahLst/>
              <a:cxnLst/>
              <a:rect l="l" t="t"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3" name="Google Shape;1453;p33"/>
            <p:cNvSpPr/>
            <p:nvPr/>
          </p:nvSpPr>
          <p:spPr>
            <a:xfrm>
              <a:off x="20665447" y="6815808"/>
              <a:ext cx="608340" cy="1291938"/>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4" name="Google Shape;1454;p33"/>
            <p:cNvSpPr/>
            <p:nvPr/>
          </p:nvSpPr>
          <p:spPr>
            <a:xfrm>
              <a:off x="19887189" y="8018518"/>
              <a:ext cx="374757" cy="414855"/>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5" name="Google Shape;1455;p33"/>
            <p:cNvSpPr/>
            <p:nvPr/>
          </p:nvSpPr>
          <p:spPr>
            <a:xfrm>
              <a:off x="19258037" y="4159743"/>
              <a:ext cx="657991" cy="400024"/>
            </a:xfrm>
            <a:custGeom>
              <a:avLst/>
              <a:gdLst/>
              <a:ahLst/>
              <a:cxnLst/>
              <a:rect l="l" t="t"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6" name="Google Shape;1456;p33"/>
            <p:cNvSpPr/>
            <p:nvPr/>
          </p:nvSpPr>
          <p:spPr>
            <a:xfrm>
              <a:off x="18647193" y="4108798"/>
              <a:ext cx="356298" cy="370280"/>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7" name="Google Shape;1457;p33"/>
            <p:cNvSpPr/>
            <p:nvPr/>
          </p:nvSpPr>
          <p:spPr>
            <a:xfrm>
              <a:off x="17493478" y="4180645"/>
              <a:ext cx="832624" cy="547837"/>
            </a:xfrm>
            <a:custGeom>
              <a:avLst/>
              <a:gdLst/>
              <a:ahLst/>
              <a:cxnLst/>
              <a:rect l="l" t="t"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8" name="Google Shape;1458;p33"/>
            <p:cNvSpPr/>
            <p:nvPr/>
          </p:nvSpPr>
          <p:spPr>
            <a:xfrm>
              <a:off x="18126029" y="6224089"/>
              <a:ext cx="1086985" cy="582352"/>
            </a:xfrm>
            <a:custGeom>
              <a:avLst/>
              <a:gdLst/>
              <a:ahLst/>
              <a:cxnLst/>
              <a:rect l="l" t="t"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9" name="Google Shape;1459;p33"/>
            <p:cNvSpPr/>
            <p:nvPr/>
          </p:nvSpPr>
          <p:spPr>
            <a:xfrm>
              <a:off x="15698642" y="7668426"/>
              <a:ext cx="845763" cy="398247"/>
            </a:xfrm>
            <a:custGeom>
              <a:avLst/>
              <a:gdLst/>
              <a:ahLst/>
              <a:cxnLst/>
              <a:rect l="l" t="t"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60" name="Google Shape;1460;p33"/>
            <p:cNvSpPr/>
            <p:nvPr/>
          </p:nvSpPr>
          <p:spPr>
            <a:xfrm>
              <a:off x="19920630" y="5193310"/>
              <a:ext cx="339475" cy="405029"/>
            </a:xfrm>
            <a:custGeom>
              <a:avLst/>
              <a:gdLst/>
              <a:ahLst/>
              <a:cxnLst/>
              <a:rect l="l" t="t"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61" name="Google Shape;1461;p33"/>
            <p:cNvSpPr/>
            <p:nvPr/>
          </p:nvSpPr>
          <p:spPr>
            <a:xfrm>
              <a:off x="18570303" y="9049764"/>
              <a:ext cx="924785" cy="885968"/>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62" name="Google Shape;1462;p33"/>
            <p:cNvSpPr/>
            <p:nvPr/>
          </p:nvSpPr>
          <p:spPr>
            <a:xfrm>
              <a:off x="15885964" y="8065581"/>
              <a:ext cx="555246" cy="544272"/>
            </a:xfrm>
            <a:custGeom>
              <a:avLst/>
              <a:gdLst/>
              <a:ahLst/>
              <a:cxnLst/>
              <a:rect l="l" t="t"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63" name="Google Shape;1463;p33"/>
            <p:cNvSpPr/>
            <p:nvPr/>
          </p:nvSpPr>
          <p:spPr>
            <a:xfrm>
              <a:off x="19111148" y="4676595"/>
              <a:ext cx="447512" cy="47891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BFBFB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64" name="Google Shape;1464;p33"/>
            <p:cNvSpPr/>
            <p:nvPr/>
          </p:nvSpPr>
          <p:spPr>
            <a:xfrm>
              <a:off x="17914973" y="5805187"/>
              <a:ext cx="454602" cy="423166"/>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65" name="Google Shape;1465;p33"/>
            <p:cNvSpPr/>
            <p:nvPr/>
          </p:nvSpPr>
          <p:spPr>
            <a:xfrm>
              <a:off x="21365322" y="6512088"/>
              <a:ext cx="416893" cy="446145"/>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66" name="Google Shape;1466;p33"/>
            <p:cNvSpPr/>
            <p:nvPr/>
          </p:nvSpPr>
          <p:spPr>
            <a:xfrm>
              <a:off x="18043549" y="10579592"/>
              <a:ext cx="978355" cy="64004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67" name="Google Shape;1467;p33"/>
            <p:cNvSpPr/>
            <p:nvPr/>
          </p:nvSpPr>
          <p:spPr>
            <a:xfrm>
              <a:off x="15648472" y="6834637"/>
              <a:ext cx="742675" cy="776271"/>
            </a:xfrm>
            <a:custGeom>
              <a:avLst/>
              <a:gdLst/>
              <a:ahLst/>
              <a:cxnLst/>
              <a:rect l="l" t="t"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68" name="Google Shape;1468;p33"/>
            <p:cNvSpPr/>
            <p:nvPr/>
          </p:nvSpPr>
          <p:spPr>
            <a:xfrm>
              <a:off x="19723607" y="10276650"/>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69" name="Google Shape;1469;p33"/>
            <p:cNvSpPr/>
            <p:nvPr/>
          </p:nvSpPr>
          <p:spPr>
            <a:xfrm>
              <a:off x="15572266" y="10142128"/>
              <a:ext cx="479514" cy="33988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70" name="Google Shape;1470;p33"/>
            <p:cNvSpPr/>
            <p:nvPr/>
          </p:nvSpPr>
          <p:spPr>
            <a:xfrm>
              <a:off x="17794266" y="9180909"/>
              <a:ext cx="602583" cy="64486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71" name="Google Shape;1471;p33"/>
            <p:cNvSpPr/>
            <p:nvPr/>
          </p:nvSpPr>
          <p:spPr>
            <a:xfrm>
              <a:off x="17048178" y="9717416"/>
              <a:ext cx="707905" cy="707906"/>
            </a:xfrm>
            <a:custGeom>
              <a:avLst/>
              <a:gdLst/>
              <a:ahLst/>
              <a:cxnLst/>
              <a:rect l="l" t="t"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72" name="Google Shape;1472;p33"/>
            <p:cNvSpPr/>
            <p:nvPr/>
          </p:nvSpPr>
          <p:spPr>
            <a:xfrm>
              <a:off x="18977015" y="9915662"/>
              <a:ext cx="660489" cy="686411"/>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73" name="Google Shape;1473;p33"/>
            <p:cNvSpPr/>
            <p:nvPr/>
          </p:nvSpPr>
          <p:spPr>
            <a:xfrm>
              <a:off x="17273284" y="10887438"/>
              <a:ext cx="673802" cy="40655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74" name="Google Shape;1474;p33"/>
            <p:cNvSpPr/>
            <p:nvPr/>
          </p:nvSpPr>
          <p:spPr>
            <a:xfrm>
              <a:off x="19982176" y="9778729"/>
              <a:ext cx="656775" cy="603421"/>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75" name="Google Shape;1475;p33"/>
            <p:cNvSpPr/>
            <p:nvPr/>
          </p:nvSpPr>
          <p:spPr>
            <a:xfrm>
              <a:off x="18095556" y="9920122"/>
              <a:ext cx="474749" cy="52554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76" name="Google Shape;1476;p33"/>
            <p:cNvSpPr/>
            <p:nvPr/>
          </p:nvSpPr>
          <p:spPr>
            <a:xfrm>
              <a:off x="19553061" y="9077456"/>
              <a:ext cx="359032" cy="414855"/>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77" name="Google Shape;1477;p33"/>
            <p:cNvSpPr/>
            <p:nvPr/>
          </p:nvSpPr>
          <p:spPr>
            <a:xfrm>
              <a:off x="19907349" y="4497805"/>
              <a:ext cx="422982" cy="47460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78" name="Google Shape;1478;p33"/>
            <p:cNvSpPr/>
            <p:nvPr/>
          </p:nvSpPr>
          <p:spPr>
            <a:xfrm>
              <a:off x="16605913" y="7050896"/>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79" name="Google Shape;1479;p33"/>
            <p:cNvSpPr/>
            <p:nvPr/>
          </p:nvSpPr>
          <p:spPr>
            <a:xfrm>
              <a:off x="17109012" y="5013808"/>
              <a:ext cx="413677" cy="591501"/>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80" name="Google Shape;1480;p33"/>
            <p:cNvSpPr/>
            <p:nvPr/>
          </p:nvSpPr>
          <p:spPr>
            <a:xfrm>
              <a:off x="16082433" y="4790078"/>
              <a:ext cx="583511" cy="4136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81" name="Google Shape;1481;p33"/>
            <p:cNvSpPr/>
            <p:nvPr/>
          </p:nvSpPr>
          <p:spPr>
            <a:xfrm>
              <a:off x="21000318" y="5616838"/>
              <a:ext cx="437119" cy="309840"/>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82" name="Google Shape;1482;p33"/>
            <p:cNvSpPr/>
            <p:nvPr/>
          </p:nvSpPr>
          <p:spPr>
            <a:xfrm>
              <a:off x="14548058" y="892750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83" name="Google Shape;1483;p33"/>
            <p:cNvSpPr/>
            <p:nvPr/>
          </p:nvSpPr>
          <p:spPr>
            <a:xfrm>
              <a:off x="19258837" y="11958731"/>
              <a:ext cx="567699" cy="676947"/>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84" name="Google Shape;1484;p33"/>
            <p:cNvSpPr/>
            <p:nvPr/>
          </p:nvSpPr>
          <p:spPr>
            <a:xfrm>
              <a:off x="20512929" y="11955407"/>
              <a:ext cx="678678" cy="598412"/>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85" name="Google Shape;1485;p33"/>
            <p:cNvSpPr/>
            <p:nvPr/>
          </p:nvSpPr>
          <p:spPr>
            <a:xfrm>
              <a:off x="19308419" y="13173056"/>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86" name="Google Shape;1486;p33"/>
            <p:cNvSpPr/>
            <p:nvPr/>
          </p:nvSpPr>
          <p:spPr>
            <a:xfrm>
              <a:off x="19278047" y="12757726"/>
              <a:ext cx="364916" cy="364935"/>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87" name="Google Shape;1487;p33"/>
            <p:cNvSpPr/>
            <p:nvPr/>
          </p:nvSpPr>
          <p:spPr>
            <a:xfrm>
              <a:off x="18249834" y="13272749"/>
              <a:ext cx="957659" cy="434144"/>
            </a:xfrm>
            <a:custGeom>
              <a:avLst/>
              <a:gdLst/>
              <a:ahLst/>
              <a:cxnLst/>
              <a:rect l="l" t="t"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88" name="Google Shape;1488;p33"/>
            <p:cNvSpPr/>
            <p:nvPr/>
          </p:nvSpPr>
          <p:spPr>
            <a:xfrm>
              <a:off x="20962861" y="13425299"/>
              <a:ext cx="410124" cy="290707"/>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89" name="Google Shape;1489;p33"/>
            <p:cNvSpPr/>
            <p:nvPr/>
          </p:nvSpPr>
          <p:spPr>
            <a:xfrm>
              <a:off x="17299512" y="11350027"/>
              <a:ext cx="844727" cy="1120378"/>
            </a:xfrm>
            <a:custGeom>
              <a:avLst/>
              <a:gdLst/>
              <a:ahLst/>
              <a:cxnLst/>
              <a:rect l="l" t="t"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90" name="Google Shape;1490;p33"/>
            <p:cNvSpPr/>
            <p:nvPr/>
          </p:nvSpPr>
          <p:spPr>
            <a:xfrm>
              <a:off x="20005513" y="11848666"/>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91" name="Google Shape;1491;p33"/>
            <p:cNvSpPr/>
            <p:nvPr/>
          </p:nvSpPr>
          <p:spPr>
            <a:xfrm>
              <a:off x="20278364" y="10951879"/>
              <a:ext cx="600731" cy="838468"/>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92" name="Google Shape;1492;p33"/>
            <p:cNvSpPr/>
            <p:nvPr/>
          </p:nvSpPr>
          <p:spPr>
            <a:xfrm>
              <a:off x="18922347" y="11328122"/>
              <a:ext cx="534330"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93" name="Google Shape;1493;p33"/>
            <p:cNvSpPr/>
            <p:nvPr/>
          </p:nvSpPr>
          <p:spPr>
            <a:xfrm>
              <a:off x="18412450" y="12553817"/>
              <a:ext cx="745366" cy="625836"/>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94" name="Google Shape;1494;p33"/>
            <p:cNvSpPr/>
            <p:nvPr/>
          </p:nvSpPr>
          <p:spPr>
            <a:xfrm>
              <a:off x="17735944" y="12437854"/>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95" name="Google Shape;1495;p33"/>
            <p:cNvSpPr/>
            <p:nvPr/>
          </p:nvSpPr>
          <p:spPr>
            <a:xfrm>
              <a:off x="18227288" y="11702041"/>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96" name="Google Shape;1496;p33"/>
            <p:cNvSpPr/>
            <p:nvPr/>
          </p:nvSpPr>
          <p:spPr>
            <a:xfrm>
              <a:off x="20222346" y="13053979"/>
              <a:ext cx="570427" cy="64004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BFBFB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97" name="Google Shape;1497;p33"/>
            <p:cNvSpPr/>
            <p:nvPr/>
          </p:nvSpPr>
          <p:spPr>
            <a:xfrm>
              <a:off x="20917823" y="12545727"/>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98" name="Google Shape;1498;p33"/>
            <p:cNvSpPr/>
            <p:nvPr/>
          </p:nvSpPr>
          <p:spPr>
            <a:xfrm>
              <a:off x="15503343" y="5283845"/>
              <a:ext cx="387479" cy="449473"/>
            </a:xfrm>
            <a:custGeom>
              <a:avLst/>
              <a:gdLst/>
              <a:ahLst/>
              <a:cxnLst/>
              <a:rect l="l" t="t"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99" name="Google Shape;1499;p33"/>
            <p:cNvSpPr/>
            <p:nvPr/>
          </p:nvSpPr>
          <p:spPr>
            <a:xfrm>
              <a:off x="15809852" y="8962276"/>
              <a:ext cx="461009" cy="979051"/>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00" name="Google Shape;1500;p33"/>
            <p:cNvSpPr/>
            <p:nvPr/>
          </p:nvSpPr>
          <p:spPr>
            <a:xfrm>
              <a:off x="21191605" y="12910829"/>
              <a:ext cx="410124" cy="45400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01" name="Google Shape;1501;p33"/>
            <p:cNvSpPr/>
            <p:nvPr/>
          </p:nvSpPr>
          <p:spPr>
            <a:xfrm>
              <a:off x="19604389" y="11273229"/>
              <a:ext cx="550222" cy="527129"/>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02" name="Google Shape;1502;p33"/>
            <p:cNvSpPr/>
            <p:nvPr/>
          </p:nvSpPr>
          <p:spPr>
            <a:xfrm>
              <a:off x="17735944" y="13251073"/>
              <a:ext cx="392649" cy="420201"/>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03" name="Google Shape;1503;p33"/>
            <p:cNvSpPr/>
            <p:nvPr/>
          </p:nvSpPr>
          <p:spPr>
            <a:xfrm>
              <a:off x="17721874" y="12822423"/>
              <a:ext cx="359032" cy="414855"/>
            </a:xfrm>
            <a:custGeom>
              <a:avLst/>
              <a:gdLst/>
              <a:ahLst/>
              <a:cxnLst/>
              <a:rect l="l" t="t"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04" name="Google Shape;1504;p33"/>
            <p:cNvSpPr/>
            <p:nvPr/>
          </p:nvSpPr>
          <p:spPr>
            <a:xfrm>
              <a:off x="18877036" y="1214536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05" name="Google Shape;1505;p33"/>
            <p:cNvSpPr/>
            <p:nvPr/>
          </p:nvSpPr>
          <p:spPr>
            <a:xfrm>
              <a:off x="21489022" y="13379422"/>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06" name="Google Shape;1506;p33"/>
            <p:cNvSpPr/>
            <p:nvPr/>
          </p:nvSpPr>
          <p:spPr>
            <a:xfrm>
              <a:off x="15223803" y="10656379"/>
              <a:ext cx="1231113" cy="1023300"/>
            </a:xfrm>
            <a:custGeom>
              <a:avLst/>
              <a:gdLst/>
              <a:ahLst/>
              <a:cxnLst/>
              <a:rect l="l" t="t"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07" name="Google Shape;1507;p33"/>
            <p:cNvSpPr/>
            <p:nvPr/>
          </p:nvSpPr>
          <p:spPr>
            <a:xfrm>
              <a:off x="15028523" y="10196678"/>
              <a:ext cx="417298" cy="446578"/>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08" name="Google Shape;1508;p33"/>
            <p:cNvSpPr/>
            <p:nvPr/>
          </p:nvSpPr>
          <p:spPr>
            <a:xfrm>
              <a:off x="16217782" y="994407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09" name="Google Shape;1509;p33"/>
            <p:cNvSpPr/>
            <p:nvPr/>
          </p:nvSpPr>
          <p:spPr>
            <a:xfrm>
              <a:off x="14782479" y="8405887"/>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10" name="Google Shape;1510;p33"/>
            <p:cNvSpPr/>
            <p:nvPr/>
          </p:nvSpPr>
          <p:spPr>
            <a:xfrm>
              <a:off x="16163586" y="9475903"/>
              <a:ext cx="425669" cy="396235"/>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11" name="Google Shape;1511;p33"/>
            <p:cNvSpPr/>
            <p:nvPr/>
          </p:nvSpPr>
          <p:spPr>
            <a:xfrm>
              <a:off x="14923512" y="9401109"/>
              <a:ext cx="530063" cy="653239"/>
            </a:xfrm>
            <a:custGeom>
              <a:avLst/>
              <a:gdLst/>
              <a:ahLst/>
              <a:cxnLst/>
              <a:rect l="l" t="t"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12" name="Google Shape;1512;p33"/>
            <p:cNvSpPr/>
            <p:nvPr/>
          </p:nvSpPr>
          <p:spPr>
            <a:xfrm>
              <a:off x="15668533" y="8652551"/>
              <a:ext cx="371824" cy="371843"/>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13" name="Google Shape;1513;p33"/>
            <p:cNvSpPr/>
            <p:nvPr/>
          </p:nvSpPr>
          <p:spPr>
            <a:xfrm>
              <a:off x="19159242" y="10658993"/>
              <a:ext cx="622764" cy="569103"/>
            </a:xfrm>
            <a:custGeom>
              <a:avLst/>
              <a:gdLst/>
              <a:ahLst/>
              <a:cxnLst/>
              <a:rect l="l" t="t"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14" name="Google Shape;1514;p33"/>
            <p:cNvSpPr/>
            <p:nvPr/>
          </p:nvSpPr>
          <p:spPr>
            <a:xfrm>
              <a:off x="15268309" y="8005297"/>
              <a:ext cx="498843" cy="55221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15" name="Google Shape;1515;p33"/>
            <p:cNvSpPr/>
            <p:nvPr/>
          </p:nvSpPr>
          <p:spPr>
            <a:xfrm>
              <a:off x="15182165" y="7422392"/>
              <a:ext cx="482786" cy="501735"/>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16" name="Google Shape;1516;p33"/>
            <p:cNvSpPr/>
            <p:nvPr/>
          </p:nvSpPr>
          <p:spPr>
            <a:xfrm>
              <a:off x="15128412" y="6820063"/>
              <a:ext cx="371717" cy="598352"/>
            </a:xfrm>
            <a:custGeom>
              <a:avLst/>
              <a:gdLst/>
              <a:ahLst/>
              <a:cxnLst/>
              <a:rect l="l" t="t"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17" name="Google Shape;1517;p33"/>
            <p:cNvSpPr/>
            <p:nvPr/>
          </p:nvSpPr>
          <p:spPr>
            <a:xfrm>
              <a:off x="19860235" y="12623190"/>
              <a:ext cx="635104" cy="38320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18" name="Google Shape;1518;p33"/>
            <p:cNvSpPr/>
            <p:nvPr/>
          </p:nvSpPr>
          <p:spPr>
            <a:xfrm>
              <a:off x="17597371" y="10224894"/>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19" name="Google Shape;1519;p33"/>
            <p:cNvSpPr/>
            <p:nvPr/>
          </p:nvSpPr>
          <p:spPr>
            <a:xfrm>
              <a:off x="16686920" y="10342144"/>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20" name="Google Shape;1520;p33"/>
            <p:cNvSpPr/>
            <p:nvPr/>
          </p:nvSpPr>
          <p:spPr>
            <a:xfrm>
              <a:off x="16291801" y="1057320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21" name="Google Shape;1521;p33"/>
            <p:cNvSpPr/>
            <p:nvPr/>
          </p:nvSpPr>
          <p:spPr>
            <a:xfrm>
              <a:off x="16950890" y="11189795"/>
              <a:ext cx="310646" cy="332440"/>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22" name="Google Shape;1522;p33"/>
            <p:cNvSpPr/>
            <p:nvPr/>
          </p:nvSpPr>
          <p:spPr>
            <a:xfrm>
              <a:off x="18327410" y="11333169"/>
              <a:ext cx="410124" cy="2907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23" name="Google Shape;1523;p33"/>
            <p:cNvSpPr/>
            <p:nvPr/>
          </p:nvSpPr>
          <p:spPr>
            <a:xfrm>
              <a:off x="15200800" y="9711571"/>
              <a:ext cx="534280" cy="414613"/>
            </a:xfrm>
            <a:custGeom>
              <a:avLst/>
              <a:gdLst/>
              <a:ahLst/>
              <a:cxnLst/>
              <a:rect l="l" t="t"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24" name="Google Shape;1524;p33"/>
            <p:cNvSpPr/>
            <p:nvPr/>
          </p:nvSpPr>
          <p:spPr>
            <a:xfrm>
              <a:off x="15431053" y="9155014"/>
              <a:ext cx="444362" cy="290705"/>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34"/>
          <p:cNvSpPr txBox="1">
            <a:spLocks noGrp="1"/>
          </p:cNvSpPr>
          <p:nvPr>
            <p:ph type="body" idx="2"/>
          </p:nvPr>
        </p:nvSpPr>
        <p:spPr>
          <a:xfrm>
            <a:off x="389964" y="1637402"/>
            <a:ext cx="3334181" cy="274827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Á tímum krísu getur nýsköpun haft jákvæð áhrif á frammistöðu lítilla og meðalstórra fyrirtækja í ferðaþjónustu og hjálpað þeim að aðlagast og jafna sig fljótt.</a:t>
            </a:r>
            <a:endParaRPr dirty="0"/>
          </a:p>
        </p:txBody>
      </p:sp>
      <p:sp>
        <p:nvSpPr>
          <p:cNvPr id="1530" name="Google Shape;1530;p3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Nýsköpun og seigla eru nátengd.</a:t>
            </a:r>
            <a:endParaRPr dirty="0"/>
          </a:p>
        </p:txBody>
      </p:sp>
      <p:sp>
        <p:nvSpPr>
          <p:cNvPr id="1531" name="Google Shape;1531;p3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Nýsköpun</a:t>
            </a:r>
            <a:endParaRPr dirty="0"/>
          </a:p>
        </p:txBody>
      </p:sp>
      <p:grpSp>
        <p:nvGrpSpPr>
          <p:cNvPr id="1532" name="Google Shape;1532;p34"/>
          <p:cNvGrpSpPr/>
          <p:nvPr/>
        </p:nvGrpSpPr>
        <p:grpSpPr>
          <a:xfrm>
            <a:off x="428539" y="4385675"/>
            <a:ext cx="2822663" cy="1627340"/>
            <a:chOff x="0" y="0"/>
            <a:chExt cx="2822663" cy="1627340"/>
          </a:xfrm>
        </p:grpSpPr>
        <p:sp>
          <p:nvSpPr>
            <p:cNvPr id="1533" name="Google Shape;1533;p34"/>
            <p:cNvSpPr/>
            <p:nvPr/>
          </p:nvSpPr>
          <p:spPr>
            <a:xfrm rot="-5400000">
              <a:off x="298830" y="-298830"/>
              <a:ext cx="813670" cy="1411331"/>
            </a:xfrm>
            <a:prstGeom prst="round1Rect">
              <a:avLst>
                <a:gd name="adj" fmla="val 16667"/>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4"/>
            <p:cNvSpPr txBox="1"/>
            <p:nvPr/>
          </p:nvSpPr>
          <p:spPr>
            <a:xfrm>
              <a:off x="0" y="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endParaRPr dirty="0"/>
            </a:p>
          </p:txBody>
        </p:sp>
        <p:sp>
          <p:nvSpPr>
            <p:cNvPr id="1535" name="Google Shape;1535;p34"/>
            <p:cNvSpPr/>
            <p:nvPr/>
          </p:nvSpPr>
          <p:spPr>
            <a:xfrm>
              <a:off x="1411331" y="0"/>
              <a:ext cx="1411331" cy="813670"/>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4"/>
            <p:cNvSpPr txBox="1"/>
            <p:nvPr/>
          </p:nvSpPr>
          <p:spPr>
            <a:xfrm>
              <a:off x="1411331" y="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endParaRPr dirty="0"/>
            </a:p>
          </p:txBody>
        </p:sp>
        <p:sp>
          <p:nvSpPr>
            <p:cNvPr id="1537" name="Google Shape;1537;p34"/>
            <p:cNvSpPr/>
            <p:nvPr/>
          </p:nvSpPr>
          <p:spPr>
            <a:xfrm rot="10800000">
              <a:off x="0" y="813670"/>
              <a:ext cx="1411331" cy="813670"/>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4"/>
            <p:cNvSpPr txBox="1"/>
            <p:nvPr/>
          </p:nvSpPr>
          <p:spPr>
            <a:xfrm>
              <a:off x="0" y="101708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endParaRPr sz="900" dirty="0">
                <a:solidFill>
                  <a:srgbClr val="595A59"/>
                </a:solidFill>
                <a:latin typeface="Calibri"/>
                <a:ea typeface="Calibri"/>
                <a:cs typeface="Calibri"/>
                <a:sym typeface="Calibri"/>
              </a:endParaRPr>
            </a:p>
          </p:txBody>
        </p:sp>
        <p:sp>
          <p:nvSpPr>
            <p:cNvPr id="1539" name="Google Shape;1539;p34"/>
            <p:cNvSpPr/>
            <p:nvPr/>
          </p:nvSpPr>
          <p:spPr>
            <a:xfrm rot="5400000">
              <a:off x="1710161" y="514839"/>
              <a:ext cx="813670" cy="1411331"/>
            </a:xfrm>
            <a:prstGeom prst="round1Rect">
              <a:avLst>
                <a:gd name="adj" fmla="val 16667"/>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4"/>
            <p:cNvSpPr txBox="1"/>
            <p:nvPr/>
          </p:nvSpPr>
          <p:spPr>
            <a:xfrm>
              <a:off x="1411331" y="101708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endParaRPr dirty="0"/>
            </a:p>
          </p:txBody>
        </p:sp>
        <p:sp>
          <p:nvSpPr>
            <p:cNvPr id="1541" name="Google Shape;1541;p34"/>
            <p:cNvSpPr/>
            <p:nvPr/>
          </p:nvSpPr>
          <p:spPr>
            <a:xfrm>
              <a:off x="987931" y="610252"/>
              <a:ext cx="846798" cy="406835"/>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4"/>
            <p:cNvSpPr txBox="1"/>
            <p:nvPr/>
          </p:nvSpPr>
          <p:spPr>
            <a:xfrm>
              <a:off x="1007791" y="630112"/>
              <a:ext cx="807078" cy="367115"/>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Calibri"/>
                <a:buNone/>
              </a:pPr>
              <a:endParaRPr sz="900" b="1" dirty="0">
                <a:solidFill>
                  <a:schemeClr val="lt1"/>
                </a:solidFill>
                <a:latin typeface="Calibri"/>
                <a:ea typeface="Calibri"/>
                <a:cs typeface="Calibri"/>
                <a:sym typeface="Calibri"/>
              </a:endParaRPr>
            </a:p>
          </p:txBody>
        </p:sp>
      </p:grpSp>
      <p:sp>
        <p:nvSpPr>
          <p:cNvPr id="1543" name="Google Shape;1543;p34"/>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r>
              <a:rPr lang="de-DE" dirty="0"/>
              <a:t>Nýsköpun þarf ekki endilega að hafa í för með sér algjöra stefnubreytingu á fyrirtækinu. Það getur líka falið í sér aðlögun að breyttum aðstæðum.</a:t>
            </a:r>
          </a:p>
          <a:p>
            <a:pPr marL="0" lvl="0" indent="0" algn="l" rtl="0">
              <a:lnSpc>
                <a:spcPct val="90000"/>
              </a:lnSpc>
              <a:spcBef>
                <a:spcPts val="0"/>
              </a:spcBef>
              <a:spcAft>
                <a:spcPts val="0"/>
              </a:spcAft>
              <a:buClr>
                <a:srgbClr val="595A59"/>
              </a:buClr>
              <a:buSzPts val="1800"/>
              <a:buNone/>
            </a:pPr>
            <a:endParaRPr lang="de-DE" dirty="0"/>
          </a:p>
          <a:p>
            <a:pPr marL="0" lvl="0" indent="0" algn="l" rtl="0">
              <a:lnSpc>
                <a:spcPct val="90000"/>
              </a:lnSpc>
              <a:spcBef>
                <a:spcPts val="0"/>
              </a:spcBef>
              <a:spcAft>
                <a:spcPts val="0"/>
              </a:spcAft>
              <a:buClr>
                <a:srgbClr val="595A59"/>
              </a:buClr>
              <a:buSzPts val="1800"/>
              <a:buNone/>
            </a:pPr>
            <a:r>
              <a:rPr lang="de-DE" dirty="0"/>
              <a:t>Raundæmi sýna að nýsköpun getur líka verið spurning um eftirfarandi:</a:t>
            </a:r>
          </a:p>
          <a:p>
            <a:pPr marL="285750" lvl="0" indent="-285750" algn="l" rtl="0">
              <a:lnSpc>
                <a:spcPct val="150000"/>
              </a:lnSpc>
              <a:spcBef>
                <a:spcPts val="0"/>
              </a:spcBef>
              <a:spcAft>
                <a:spcPts val="0"/>
              </a:spcAft>
              <a:buClr>
                <a:srgbClr val="595A59"/>
              </a:buClr>
              <a:buSzPts val="1800"/>
              <a:buFont typeface="Arial" panose="020B0604020202020204" pitchFamily="34" charset="0"/>
              <a:buChar char="•"/>
            </a:pPr>
            <a:r>
              <a:rPr lang="de-DE" dirty="0"/>
              <a:t>Frekari þróun á því sem fyrir er</a:t>
            </a:r>
          </a:p>
          <a:p>
            <a:pPr marL="285750" lvl="0" indent="-285750" algn="l" rtl="0">
              <a:lnSpc>
                <a:spcPct val="150000"/>
              </a:lnSpc>
              <a:spcBef>
                <a:spcPts val="0"/>
              </a:spcBef>
              <a:spcAft>
                <a:spcPts val="0"/>
              </a:spcAft>
              <a:buClr>
                <a:srgbClr val="595A59"/>
              </a:buClr>
              <a:buSzPts val="1800"/>
              <a:buFont typeface="Arial" panose="020B0604020202020204" pitchFamily="34" charset="0"/>
              <a:buChar char="•"/>
            </a:pPr>
            <a:r>
              <a:rPr lang="de-DE" dirty="0"/>
              <a:t>Afbrigði af því sem þegar er til</a:t>
            </a:r>
          </a:p>
          <a:p>
            <a:pPr marL="285750" lvl="0" indent="-285750" algn="l" rtl="0">
              <a:lnSpc>
                <a:spcPct val="150000"/>
              </a:lnSpc>
              <a:spcBef>
                <a:spcPts val="0"/>
              </a:spcBef>
              <a:spcAft>
                <a:spcPts val="0"/>
              </a:spcAft>
              <a:buClr>
                <a:srgbClr val="595A59"/>
              </a:buClr>
              <a:buSzPts val="1800"/>
              <a:buFont typeface="Arial" panose="020B0604020202020204" pitchFamily="34" charset="0"/>
              <a:buChar char="•"/>
            </a:pPr>
            <a:r>
              <a:rPr lang="de-DE" dirty="0"/>
              <a:t>Breyting eða eftirlíking af núverandi viðskiptamódeli úr öðrum geira</a:t>
            </a: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p:txBody>
      </p:sp>
      <p:grpSp>
        <p:nvGrpSpPr>
          <p:cNvPr id="1544" name="Google Shape;1544;p34"/>
          <p:cNvGrpSpPr/>
          <p:nvPr/>
        </p:nvGrpSpPr>
        <p:grpSpPr>
          <a:xfrm flipH="1">
            <a:off x="4111426" y="4751442"/>
            <a:ext cx="880499" cy="898952"/>
            <a:chOff x="3951850" y="2985350"/>
            <a:chExt cx="407950" cy="416500"/>
          </a:xfrm>
        </p:grpSpPr>
        <p:sp>
          <p:nvSpPr>
            <p:cNvPr id="1545" name="Google Shape;1545;p3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solidFill>
              <a:schemeClr val="lt1"/>
            </a:solidFill>
            <a:ln w="1587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9527B"/>
                </a:solidFill>
                <a:latin typeface="Calibri"/>
                <a:ea typeface="Calibri"/>
                <a:cs typeface="Calibri"/>
                <a:sym typeface="Calibri"/>
              </a:endParaRPr>
            </a:p>
          </p:txBody>
        </p:sp>
        <p:sp>
          <p:nvSpPr>
            <p:cNvPr id="1546" name="Google Shape;1546;p3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solidFill>
              <a:schemeClr val="lt1"/>
            </a:solidFill>
            <a:ln w="1587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9527B"/>
                </a:solidFill>
                <a:latin typeface="Calibri"/>
                <a:ea typeface="Calibri"/>
                <a:cs typeface="Calibri"/>
                <a:sym typeface="Calibri"/>
              </a:endParaRPr>
            </a:p>
          </p:txBody>
        </p:sp>
        <p:sp>
          <p:nvSpPr>
            <p:cNvPr id="1547" name="Google Shape;1547;p3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solidFill>
              <a:schemeClr val="lt1"/>
            </a:solidFill>
            <a:ln w="1587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9527B"/>
                </a:solidFill>
                <a:latin typeface="Calibri"/>
                <a:ea typeface="Calibri"/>
                <a:cs typeface="Calibri"/>
                <a:sym typeface="Calibri"/>
              </a:endParaRPr>
            </a:p>
          </p:txBody>
        </p:sp>
        <p:sp>
          <p:nvSpPr>
            <p:cNvPr id="1548" name="Google Shape;1548;p3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solidFill>
              <a:schemeClr val="lt1"/>
            </a:solidFill>
            <a:ln w="1587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9527B"/>
                </a:solidFill>
                <a:latin typeface="Calibri"/>
                <a:ea typeface="Calibri"/>
                <a:cs typeface="Calibri"/>
                <a:sym typeface="Calibri"/>
              </a:endParaRPr>
            </a:p>
          </p:txBody>
        </p:sp>
      </p:grpSp>
      <p:sp>
        <p:nvSpPr>
          <p:cNvPr id="1549" name="Google Shape;1549;p34"/>
          <p:cNvSpPr txBox="1"/>
          <p:nvPr/>
        </p:nvSpPr>
        <p:spPr>
          <a:xfrm>
            <a:off x="5466931" y="4737699"/>
            <a:ext cx="5812094" cy="92328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79527B"/>
                </a:solidFill>
                <a:latin typeface="Calibri"/>
                <a:ea typeface="Calibri"/>
                <a:cs typeface="Calibri"/>
                <a:sym typeface="Calibri"/>
              </a:rPr>
              <a:t>Endilega kíktu á </a:t>
            </a:r>
            <a:r>
              <a:rPr lang="de-DE" sz="1800" dirty="0">
                <a:solidFill>
                  <a:srgbClr val="79527B"/>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raundæmi nr. 11</a:t>
            </a:r>
            <a:r>
              <a:rPr lang="de-DE" sz="1800" dirty="0">
                <a:solidFill>
                  <a:srgbClr val="79527B"/>
                </a:solidFill>
                <a:latin typeface="Calibri"/>
                <a:ea typeface="Calibri"/>
                <a:cs typeface="Calibri"/>
                <a:sym typeface="Calibri"/>
              </a:rPr>
              <a:t> til að sjá hvernig íslenskt fyrirtæki brást við breyttu umhverfi vegna COVID-19 alheimsfaraldursins. </a:t>
            </a:r>
            <a:endParaRPr dirty="0"/>
          </a:p>
        </p:txBody>
      </p:sp>
      <p:sp>
        <p:nvSpPr>
          <p:cNvPr id="1550" name="Google Shape;1550;p34"/>
          <p:cNvSpPr/>
          <p:nvPr/>
        </p:nvSpPr>
        <p:spPr>
          <a:xfrm>
            <a:off x="3752490" y="4391271"/>
            <a:ext cx="7727316" cy="1621744"/>
          </a:xfrm>
          <a:prstGeom prst="roundRect">
            <a:avLst>
              <a:gd name="adj" fmla="val 16667"/>
            </a:avLst>
          </a:prstGeom>
          <a:noFill/>
          <a:ln w="1905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1412;p33">
            <a:extLst>
              <a:ext uri="{FF2B5EF4-FFF2-40B4-BE49-F238E27FC236}">
                <a16:creationId xmlns:a16="http://schemas.microsoft.com/office/drawing/2014/main" id="{43E82C0D-DA8D-16AB-C53A-5FBB063BEE28}"/>
              </a:ext>
            </a:extLst>
          </p:cNvPr>
          <p:cNvSpPr txBox="1"/>
          <p:nvPr/>
        </p:nvSpPr>
        <p:spPr>
          <a:xfrm>
            <a:off x="400536" y="443573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de-DE" sz="900" dirty="0">
                <a:solidFill>
                  <a:schemeClr val="lt1"/>
                </a:solidFill>
                <a:latin typeface="Calibri"/>
                <a:cs typeface="Calibri"/>
                <a:sym typeface="Calibri"/>
              </a:rPr>
              <a:t>Nýsköpun &amp; frumkvöðulsháttur</a:t>
            </a:r>
            <a:endParaRPr dirty="0"/>
          </a:p>
        </p:txBody>
      </p:sp>
      <p:sp>
        <p:nvSpPr>
          <p:cNvPr id="3" name="Google Shape;1414;p33">
            <a:extLst>
              <a:ext uri="{FF2B5EF4-FFF2-40B4-BE49-F238E27FC236}">
                <a16:creationId xmlns:a16="http://schemas.microsoft.com/office/drawing/2014/main" id="{E9187377-69AE-7DF3-6A4F-654598EE3A8B}"/>
              </a:ext>
            </a:extLst>
          </p:cNvPr>
          <p:cNvSpPr txBox="1"/>
          <p:nvPr/>
        </p:nvSpPr>
        <p:spPr>
          <a:xfrm>
            <a:off x="1811867" y="4435730"/>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Ferli </a:t>
            </a:r>
            <a:endParaRPr dirty="0"/>
          </a:p>
          <a:p>
            <a:pPr marL="0" marR="0" lvl="0" indent="0" algn="ctr" rtl="0">
              <a:lnSpc>
                <a:spcPct val="90000"/>
              </a:lnSpc>
              <a:spcBef>
                <a:spcPts val="315"/>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(Undirbúningur &amp; áætlanagerð)</a:t>
            </a:r>
            <a:endParaRPr dirty="0"/>
          </a:p>
        </p:txBody>
      </p:sp>
      <p:sp>
        <p:nvSpPr>
          <p:cNvPr id="4" name="Google Shape;1416;p33">
            <a:extLst>
              <a:ext uri="{FF2B5EF4-FFF2-40B4-BE49-F238E27FC236}">
                <a16:creationId xmlns:a16="http://schemas.microsoft.com/office/drawing/2014/main" id="{116E2ADC-51EA-0092-5BD2-C8E5EF9DF2EE}"/>
              </a:ext>
            </a:extLst>
          </p:cNvPr>
          <p:cNvSpPr txBox="1"/>
          <p:nvPr/>
        </p:nvSpPr>
        <p:spPr>
          <a:xfrm>
            <a:off x="400536" y="545281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Netverk &amp; samstarf</a:t>
            </a:r>
            <a:endParaRPr sz="900" dirty="0">
              <a:solidFill>
                <a:srgbClr val="595A59"/>
              </a:solidFill>
              <a:latin typeface="Calibri"/>
              <a:ea typeface="Calibri"/>
              <a:cs typeface="Calibri"/>
              <a:sym typeface="Calibri"/>
            </a:endParaRPr>
          </a:p>
        </p:txBody>
      </p:sp>
      <p:sp>
        <p:nvSpPr>
          <p:cNvPr id="5" name="Google Shape;1418;p33">
            <a:extLst>
              <a:ext uri="{FF2B5EF4-FFF2-40B4-BE49-F238E27FC236}">
                <a16:creationId xmlns:a16="http://schemas.microsoft.com/office/drawing/2014/main" id="{A47B94F7-E199-D859-8FF0-AB1678DE6018}"/>
              </a:ext>
            </a:extLst>
          </p:cNvPr>
          <p:cNvSpPr txBox="1"/>
          <p:nvPr/>
        </p:nvSpPr>
        <p:spPr>
          <a:xfrm>
            <a:off x="1811867" y="5452817"/>
            <a:ext cx="1411331" cy="610252"/>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rgbClr val="595A59"/>
              </a:buClr>
              <a:buSzPts val="900"/>
              <a:buFont typeface="Calibri"/>
              <a:buNone/>
            </a:pPr>
            <a:r>
              <a:rPr lang="de-DE" sz="900" dirty="0">
                <a:solidFill>
                  <a:srgbClr val="595A59"/>
                </a:solidFill>
                <a:latin typeface="Calibri"/>
                <a:ea typeface="Calibri"/>
                <a:cs typeface="Calibri"/>
                <a:sym typeface="Calibri"/>
              </a:rPr>
              <a:t>Mannauður</a:t>
            </a:r>
            <a:endParaRPr dirty="0"/>
          </a:p>
        </p:txBody>
      </p:sp>
      <p:sp>
        <p:nvSpPr>
          <p:cNvPr id="6" name="Google Shape;1420;p33">
            <a:extLst>
              <a:ext uri="{FF2B5EF4-FFF2-40B4-BE49-F238E27FC236}">
                <a16:creationId xmlns:a16="http://schemas.microsoft.com/office/drawing/2014/main" id="{49B903E8-FD4D-9AD4-66ED-67923F77CEF1}"/>
              </a:ext>
            </a:extLst>
          </p:cNvPr>
          <p:cNvSpPr txBox="1"/>
          <p:nvPr/>
        </p:nvSpPr>
        <p:spPr>
          <a:xfrm>
            <a:off x="1408327" y="5065842"/>
            <a:ext cx="807078" cy="367115"/>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de-DE" sz="900" b="1" dirty="0">
                <a:solidFill>
                  <a:schemeClr val="lt1"/>
                </a:solidFill>
                <a:latin typeface="Calibri"/>
                <a:ea typeface="Calibri"/>
                <a:cs typeface="Calibri"/>
                <a:sym typeface="Calibri"/>
              </a:rPr>
              <a:t>Seigla</a:t>
            </a:r>
            <a:endParaRPr sz="900" b="1" dirty="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35"/>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556" name="Google Shape;1556;p3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Til að geta tekið ákvörðun um hvort eigi að halda í núverandi viðskiptamódel, aðlaga það lítillega, eða endurskipuleggja það upp á nýtt,  til þess að takast á við breytingar, er mikilvægt að skoða núverandi viðskiptamódel.</a:t>
            </a:r>
            <a:endParaRPr dirty="0"/>
          </a:p>
        </p:txBody>
      </p:sp>
      <p:sp>
        <p:nvSpPr>
          <p:cNvPr id="1557" name="Google Shape;1557;p3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Að þekkja vel eigið viðskiptamódel er mikilvæg forsenda breytinga.</a:t>
            </a:r>
            <a:endParaRPr dirty="0"/>
          </a:p>
        </p:txBody>
      </p:sp>
      <p:sp>
        <p:nvSpPr>
          <p:cNvPr id="1558" name="Google Shape;1558;p3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Nýsköpun: Nálgun</a:t>
            </a:r>
            <a:endParaRPr dirty="0"/>
          </a:p>
        </p:txBody>
      </p:sp>
      <p:grpSp>
        <p:nvGrpSpPr>
          <p:cNvPr id="1559" name="Google Shape;1559;p35"/>
          <p:cNvGrpSpPr/>
          <p:nvPr/>
        </p:nvGrpSpPr>
        <p:grpSpPr>
          <a:xfrm>
            <a:off x="4213275" y="2205105"/>
            <a:ext cx="7159751" cy="3488282"/>
            <a:chOff x="124" y="586033"/>
            <a:chExt cx="7159751" cy="3488282"/>
          </a:xfrm>
        </p:grpSpPr>
        <p:sp>
          <p:nvSpPr>
            <p:cNvPr id="1560" name="Google Shape;1560;p35"/>
            <p:cNvSpPr/>
            <p:nvPr/>
          </p:nvSpPr>
          <p:spPr>
            <a:xfrm>
              <a:off x="124" y="1547171"/>
              <a:ext cx="1976155" cy="1629914"/>
            </a:xfrm>
            <a:prstGeom prst="roundRect">
              <a:avLst>
                <a:gd name="adj" fmla="val 10000"/>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5"/>
            <p:cNvSpPr txBox="1"/>
            <p:nvPr/>
          </p:nvSpPr>
          <p:spPr>
            <a:xfrm>
              <a:off x="37633" y="1584680"/>
              <a:ext cx="1901137" cy="1205629"/>
            </a:xfrm>
            <a:prstGeom prst="rect">
              <a:avLst/>
            </a:prstGeom>
            <a:noFill/>
            <a:ln>
              <a:noFill/>
            </a:ln>
          </p:spPr>
          <p:txBody>
            <a:bodyPr spcFirstLastPara="1" wrap="square" lIns="32375" tIns="32375" rIns="32375" bIns="32375" anchor="t" anchorCtr="0">
              <a:noAutofit/>
            </a:bodyPr>
            <a:lstStyle/>
            <a:p>
              <a:pPr marL="171450" marR="0" lvl="1" indent="-171450" algn="l" rtl="0">
                <a:lnSpc>
                  <a:spcPct val="90000"/>
                </a:lnSpc>
                <a:spcBef>
                  <a:spcPts val="0"/>
                </a:spcBef>
                <a:spcAft>
                  <a:spcPts val="0"/>
                </a:spcAft>
                <a:buClr>
                  <a:schemeClr val="dk1"/>
                </a:buClr>
                <a:buSzPts val="1700"/>
                <a:buFont typeface="Calibri"/>
                <a:buChar char="•"/>
              </a:pPr>
              <a:r>
                <a:rPr lang="is-IS" sz="1700" b="0" i="0" u="none" strike="noStrike" cap="none" dirty="0">
                  <a:solidFill>
                    <a:schemeClr val="dk1"/>
                  </a:solidFill>
                  <a:latin typeface="Calibri"/>
                  <a:ea typeface="Calibri"/>
                  <a:cs typeface="Calibri"/>
                  <a:sym typeface="Calibri"/>
                </a:rPr>
                <a:t>Sýn viðskiptavina</a:t>
              </a:r>
              <a:endParaRPr dirty="0"/>
            </a:p>
            <a:p>
              <a:pPr marL="171450" marR="0" lvl="1" indent="-171450" algn="l" rtl="0">
                <a:lnSpc>
                  <a:spcPct val="90000"/>
                </a:lnSpc>
                <a:spcBef>
                  <a:spcPts val="255"/>
                </a:spcBef>
                <a:spcAft>
                  <a:spcPts val="0"/>
                </a:spcAft>
                <a:buClr>
                  <a:schemeClr val="dk1"/>
                </a:buClr>
                <a:buSzPts val="1700"/>
                <a:buFont typeface="Calibri"/>
                <a:buChar char="•"/>
              </a:pPr>
              <a:r>
                <a:rPr lang="de-DE" sz="1700" b="0" i="0" u="none" strike="noStrike" cap="none" dirty="0">
                  <a:solidFill>
                    <a:schemeClr val="dk1"/>
                  </a:solidFill>
                  <a:latin typeface="Calibri"/>
                  <a:ea typeface="Calibri"/>
                  <a:cs typeface="Calibri"/>
                  <a:sym typeface="Calibri"/>
                </a:rPr>
                <a:t>Innri sýn</a:t>
              </a:r>
              <a:endParaRPr dirty="0"/>
            </a:p>
          </p:txBody>
        </p:sp>
        <p:sp>
          <p:nvSpPr>
            <p:cNvPr id="1562" name="Google Shape;1562;p35"/>
            <p:cNvSpPr/>
            <p:nvPr/>
          </p:nvSpPr>
          <p:spPr>
            <a:xfrm>
              <a:off x="1134229" y="2019973"/>
              <a:ext cx="2054342" cy="2054342"/>
            </a:xfrm>
            <a:custGeom>
              <a:avLst/>
              <a:gdLst/>
              <a:ahLst/>
              <a:cxnLst/>
              <a:rect l="l" t="t" r="r" b="b"/>
              <a:pathLst>
                <a:path w="120000" h="120000" extrusionOk="0">
                  <a:moveTo>
                    <a:pt x="9600" y="88622"/>
                  </a:moveTo>
                  <a:lnTo>
                    <a:pt x="12261" y="87111"/>
                  </a:lnTo>
                  <a:lnTo>
                    <a:pt x="12261" y="87111"/>
                  </a:lnTo>
                  <a:cubicBezTo>
                    <a:pt x="21568" y="103500"/>
                    <a:pt x="38633" y="113970"/>
                    <a:pt x="57461" y="114841"/>
                  </a:cubicBezTo>
                  <a:cubicBezTo>
                    <a:pt x="76289" y="115713"/>
                    <a:pt x="94248" y="106865"/>
                    <a:pt x="105030" y="91405"/>
                  </a:cubicBezTo>
                  <a:lnTo>
                    <a:pt x="103262" y="90401"/>
                  </a:lnTo>
                  <a:lnTo>
                    <a:pt x="109070" y="87866"/>
                  </a:lnTo>
                  <a:lnTo>
                    <a:pt x="109470" y="93927"/>
                  </a:lnTo>
                  <a:lnTo>
                    <a:pt x="107702" y="92923"/>
                  </a:lnTo>
                  <a:lnTo>
                    <a:pt x="107702" y="92923"/>
                  </a:lnTo>
                  <a:cubicBezTo>
                    <a:pt x="96370" y="109341"/>
                    <a:pt x="77391" y="118778"/>
                    <a:pt x="57461" y="117904"/>
                  </a:cubicBezTo>
                  <a:cubicBezTo>
                    <a:pt x="37531" y="117031"/>
                    <a:pt x="19451" y="105969"/>
                    <a:pt x="9600" y="88622"/>
                  </a:cubicBezTo>
                  <a:close/>
                </a:path>
              </a:pathLst>
            </a:custGeom>
            <a:solidFill>
              <a:srgbClr val="A8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5"/>
            <p:cNvSpPr/>
            <p:nvPr/>
          </p:nvSpPr>
          <p:spPr>
            <a:xfrm>
              <a:off x="439269" y="2827818"/>
              <a:ext cx="1756582" cy="698534"/>
            </a:xfrm>
            <a:prstGeom prst="roundRect">
              <a:avLst>
                <a:gd name="adj" fmla="val 1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
          <p:nvSpPr>
            <p:cNvPr id="1564" name="Google Shape;1564;p35"/>
            <p:cNvSpPr txBox="1"/>
            <p:nvPr/>
          </p:nvSpPr>
          <p:spPr>
            <a:xfrm>
              <a:off x="459728" y="2848277"/>
              <a:ext cx="1715664" cy="657616"/>
            </a:xfrm>
            <a:prstGeom prst="rect">
              <a:avLst/>
            </a:prstGeom>
            <a:noFill/>
            <a:ln>
              <a:noFill/>
            </a:ln>
          </p:spPr>
          <p:txBody>
            <a:bodyPr spcFirstLastPara="1" wrap="square" lIns="68575" tIns="45700" rIns="68575" bIns="4570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de-DE" sz="2000" dirty="0">
                  <a:solidFill>
                    <a:schemeClr val="lt1"/>
                  </a:solidFill>
                  <a:latin typeface="Calibri"/>
                  <a:ea typeface="Calibri"/>
                  <a:cs typeface="Calibri"/>
                  <a:sym typeface="Calibri"/>
                </a:rPr>
                <a:t>Endurskoðun</a:t>
              </a:r>
              <a:endParaRPr sz="2000" dirty="0"/>
            </a:p>
          </p:txBody>
        </p:sp>
        <p:sp>
          <p:nvSpPr>
            <p:cNvPr id="1565" name="Google Shape;1565;p35"/>
            <p:cNvSpPr/>
            <p:nvPr/>
          </p:nvSpPr>
          <p:spPr>
            <a:xfrm>
              <a:off x="2445328" y="1547171"/>
              <a:ext cx="1976155" cy="1629914"/>
            </a:xfrm>
            <a:prstGeom prst="roundRect">
              <a:avLst>
                <a:gd name="adj" fmla="val 10000"/>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5"/>
            <p:cNvSpPr txBox="1"/>
            <p:nvPr/>
          </p:nvSpPr>
          <p:spPr>
            <a:xfrm>
              <a:off x="2482837" y="1933947"/>
              <a:ext cx="1901137" cy="1205629"/>
            </a:xfrm>
            <a:prstGeom prst="rect">
              <a:avLst/>
            </a:prstGeom>
            <a:noFill/>
            <a:ln>
              <a:noFill/>
            </a:ln>
          </p:spPr>
          <p:txBody>
            <a:bodyPr spcFirstLastPara="1" wrap="square" lIns="32375" tIns="32375" rIns="32375" bIns="32375" anchor="t" anchorCtr="0">
              <a:noAutofit/>
            </a:bodyPr>
            <a:lstStyle/>
            <a:p>
              <a:pPr marL="171450" marR="0" lvl="1" indent="-171450" algn="l" rtl="0">
                <a:lnSpc>
                  <a:spcPct val="90000"/>
                </a:lnSpc>
                <a:spcBef>
                  <a:spcPts val="0"/>
                </a:spcBef>
                <a:spcAft>
                  <a:spcPts val="0"/>
                </a:spcAft>
                <a:buClr>
                  <a:schemeClr val="dk1"/>
                </a:buClr>
                <a:buSzPts val="1700"/>
                <a:buFont typeface="Calibri"/>
                <a:buChar char="•"/>
              </a:pPr>
              <a:r>
                <a:rPr lang="is-IS" sz="1700" b="0" i="0" u="none" strike="noStrike" cap="none" dirty="0">
                  <a:solidFill>
                    <a:schemeClr val="dk1"/>
                  </a:solidFill>
                  <a:latin typeface="Calibri"/>
                  <a:ea typeface="Calibri"/>
                  <a:cs typeface="Calibri"/>
                  <a:sym typeface="Calibri"/>
                </a:rPr>
                <a:t>Nota tækifærin</a:t>
              </a:r>
              <a:endParaRPr dirty="0"/>
            </a:p>
            <a:p>
              <a:pPr marL="171450" marR="0" lvl="1" indent="-171450" algn="l" rtl="0">
                <a:lnSpc>
                  <a:spcPct val="90000"/>
                </a:lnSpc>
                <a:spcBef>
                  <a:spcPts val="255"/>
                </a:spcBef>
                <a:spcAft>
                  <a:spcPts val="0"/>
                </a:spcAft>
                <a:buClr>
                  <a:schemeClr val="dk1"/>
                </a:buClr>
                <a:buSzPts val="1700"/>
                <a:buFont typeface="Calibri"/>
                <a:buChar char="•"/>
              </a:pPr>
              <a:r>
                <a:rPr lang="de-DE" sz="1700" b="0" i="0" u="none" strike="noStrike" cap="none" dirty="0">
                  <a:solidFill>
                    <a:schemeClr val="dk1"/>
                  </a:solidFill>
                  <a:latin typeface="Calibri"/>
                  <a:ea typeface="Calibri"/>
                  <a:cs typeface="Calibri"/>
                  <a:sym typeface="Calibri"/>
                </a:rPr>
                <a:t>Stýra áhættu</a:t>
              </a:r>
              <a:endParaRPr dirty="0"/>
            </a:p>
          </p:txBody>
        </p:sp>
        <p:sp>
          <p:nvSpPr>
            <p:cNvPr id="1567" name="Google Shape;1567;p35"/>
            <p:cNvSpPr/>
            <p:nvPr/>
          </p:nvSpPr>
          <p:spPr>
            <a:xfrm>
              <a:off x="3562965" y="586033"/>
              <a:ext cx="2306851" cy="2306851"/>
            </a:xfrm>
            <a:custGeom>
              <a:avLst/>
              <a:gdLst/>
              <a:ahLst/>
              <a:cxnLst/>
              <a:rect l="l" t="t" r="r" b="b"/>
              <a:pathLst>
                <a:path w="120000" h="120000" extrusionOk="0">
                  <a:moveTo>
                    <a:pt x="9406" y="31268"/>
                  </a:moveTo>
                  <a:lnTo>
                    <a:pt x="9406" y="31268"/>
                  </a:lnTo>
                  <a:cubicBezTo>
                    <a:pt x="19346" y="13766"/>
                    <a:pt x="37626" y="2644"/>
                    <a:pt x="57738" y="1861"/>
                  </a:cubicBezTo>
                  <a:cubicBezTo>
                    <a:pt x="77851" y="1079"/>
                    <a:pt x="96939" y="10747"/>
                    <a:pt x="108208" y="27424"/>
                  </a:cubicBezTo>
                  <a:lnTo>
                    <a:pt x="109785" y="26529"/>
                  </a:lnTo>
                  <a:lnTo>
                    <a:pt x="109409" y="31941"/>
                  </a:lnTo>
                  <a:lnTo>
                    <a:pt x="104255" y="29670"/>
                  </a:lnTo>
                  <a:lnTo>
                    <a:pt x="105831" y="28774"/>
                  </a:lnTo>
                  <a:lnTo>
                    <a:pt x="105831" y="28774"/>
                  </a:lnTo>
                  <a:cubicBezTo>
                    <a:pt x="95050" y="12951"/>
                    <a:pt x="76869" y="3808"/>
                    <a:pt x="57738" y="4589"/>
                  </a:cubicBezTo>
                  <a:cubicBezTo>
                    <a:pt x="38607" y="5370"/>
                    <a:pt x="21231" y="15964"/>
                    <a:pt x="11776" y="32614"/>
                  </a:cubicBezTo>
                  <a:close/>
                </a:path>
              </a:pathLst>
            </a:custGeom>
            <a:solidFill>
              <a:srgbClr val="A8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5"/>
            <p:cNvSpPr/>
            <p:nvPr/>
          </p:nvSpPr>
          <p:spPr>
            <a:xfrm>
              <a:off x="2884474" y="1197903"/>
              <a:ext cx="1756582" cy="698534"/>
            </a:xfrm>
            <a:prstGeom prst="roundRect">
              <a:avLst>
                <a:gd name="adj" fmla="val 1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5"/>
            <p:cNvSpPr txBox="1"/>
            <p:nvPr/>
          </p:nvSpPr>
          <p:spPr>
            <a:xfrm>
              <a:off x="2904933" y="1218362"/>
              <a:ext cx="1715664" cy="657616"/>
            </a:xfrm>
            <a:prstGeom prst="rect">
              <a:avLst/>
            </a:prstGeom>
            <a:noFill/>
            <a:ln>
              <a:noFill/>
            </a:ln>
          </p:spPr>
          <p:txBody>
            <a:bodyPr spcFirstLastPara="1" wrap="square" lIns="68575" tIns="45700" rIns="68575" bIns="4570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de-DE" sz="2000" dirty="0">
                  <a:solidFill>
                    <a:schemeClr val="lt1"/>
                  </a:solidFill>
                  <a:latin typeface="Calibri"/>
                  <a:ea typeface="Calibri"/>
                  <a:cs typeface="Calibri"/>
                  <a:sym typeface="Calibri"/>
                </a:rPr>
                <a:t>Mat</a:t>
              </a:r>
              <a:endParaRPr sz="2000" dirty="0"/>
            </a:p>
          </p:txBody>
        </p:sp>
        <p:sp>
          <p:nvSpPr>
            <p:cNvPr id="1570" name="Google Shape;1570;p35"/>
            <p:cNvSpPr/>
            <p:nvPr/>
          </p:nvSpPr>
          <p:spPr>
            <a:xfrm>
              <a:off x="4853024" y="1547171"/>
              <a:ext cx="2306851" cy="1629914"/>
            </a:xfrm>
            <a:prstGeom prst="roundRect">
              <a:avLst>
                <a:gd name="adj" fmla="val 10000"/>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5"/>
            <p:cNvSpPr txBox="1"/>
            <p:nvPr/>
          </p:nvSpPr>
          <p:spPr>
            <a:xfrm>
              <a:off x="4935875" y="1549673"/>
              <a:ext cx="2212940" cy="1205629"/>
            </a:xfrm>
            <a:prstGeom prst="rect">
              <a:avLst/>
            </a:prstGeom>
            <a:noFill/>
            <a:ln>
              <a:noFill/>
            </a:ln>
          </p:spPr>
          <p:txBody>
            <a:bodyPr spcFirstLastPara="1" wrap="square" lIns="32375" tIns="32375" rIns="32375" bIns="32375" anchor="t" anchorCtr="0">
              <a:noAutofit/>
            </a:bodyPr>
            <a:lstStyle/>
            <a:p>
              <a:pPr marL="0" marR="0" lvl="1" indent="0" algn="l" rtl="0">
                <a:lnSpc>
                  <a:spcPct val="90000"/>
                </a:lnSpc>
                <a:spcBef>
                  <a:spcPts val="0"/>
                </a:spcBef>
                <a:spcAft>
                  <a:spcPts val="0"/>
                </a:spcAft>
                <a:buClr>
                  <a:schemeClr val="dk1"/>
                </a:buClr>
                <a:buSzPts val="1700"/>
                <a:buFont typeface="Calibri"/>
                <a:buNone/>
              </a:pPr>
              <a:r>
                <a:rPr lang="de-DE" sz="1700" b="0" i="0" u="none" strike="noStrike" cap="none" dirty="0">
                  <a:solidFill>
                    <a:schemeClr val="dk1"/>
                  </a:solidFill>
                  <a:latin typeface="Calibri"/>
                  <a:ea typeface="Calibri"/>
                  <a:cs typeface="Calibri"/>
                  <a:sym typeface="Calibri"/>
                </a:rPr>
                <a:t>Halda núverandi viðskiptamódeli með smávægilegum breytingum eða á að endurskipuleggja það upp á nýtt?</a:t>
              </a:r>
              <a:endParaRPr dirty="0"/>
            </a:p>
          </p:txBody>
        </p:sp>
        <p:sp>
          <p:nvSpPr>
            <p:cNvPr id="1572" name="Google Shape;1572;p35"/>
            <p:cNvSpPr/>
            <p:nvPr/>
          </p:nvSpPr>
          <p:spPr>
            <a:xfrm>
              <a:off x="5363771" y="3026353"/>
              <a:ext cx="1756582" cy="698534"/>
            </a:xfrm>
            <a:prstGeom prst="roundRect">
              <a:avLst>
                <a:gd name="adj" fmla="val 1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5"/>
            <p:cNvSpPr txBox="1"/>
            <p:nvPr/>
          </p:nvSpPr>
          <p:spPr>
            <a:xfrm>
              <a:off x="5324249" y="3070457"/>
              <a:ext cx="1715664" cy="657616"/>
            </a:xfrm>
            <a:prstGeom prst="rect">
              <a:avLst/>
            </a:prstGeom>
            <a:noFill/>
            <a:ln>
              <a:noFill/>
            </a:ln>
          </p:spPr>
          <p:txBody>
            <a:bodyPr spcFirstLastPara="1" wrap="square" lIns="68575" tIns="45700" rIns="68575" bIns="4570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de-DE" sz="2000" dirty="0">
                  <a:solidFill>
                    <a:schemeClr val="lt1"/>
                  </a:solidFill>
                  <a:latin typeface="Calibri"/>
                  <a:ea typeface="Calibri"/>
                  <a:cs typeface="Calibri"/>
                  <a:sym typeface="Calibri"/>
                </a:rPr>
                <a:t>Ákvarða</a:t>
              </a:r>
              <a:endParaRPr sz="2000"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3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p:txBody>
      </p:sp>
      <p:sp>
        <p:nvSpPr>
          <p:cNvPr id="1579" name="Google Shape;1579;p3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Þegar breyta á viðskiptamódelinu snýst það um að endurskoða hugarfar og breyta grundvallaratriðum – huga þarf af nokkrum þáttum. </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Rannsóknir sýna að sérstaklega lítil og meðalstór fyrirtæki ná mikilvægu samkeppnisforskoti með því að breyta viðskiptamódelinu vegna þess að það gerir þau sveigjanlegri á markaðnum og opnar nýja möguleika á árangri.</a:t>
            </a:r>
            <a:endParaRPr dirty="0"/>
          </a:p>
        </p:txBody>
      </p:sp>
      <p:sp>
        <p:nvSpPr>
          <p:cNvPr id="1580" name="Google Shape;1580;p3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Þegar nýsköpun á sér stað á viðskiptamódelinu, er grundvallarhlutum breytt og á sama tíma nást fram mikilvægir þættir. </a:t>
            </a:r>
            <a:endParaRPr dirty="0">
              <a:highlight>
                <a:srgbClr val="00FF00"/>
              </a:highlight>
            </a:endParaRPr>
          </a:p>
        </p:txBody>
      </p:sp>
      <p:sp>
        <p:nvSpPr>
          <p:cNvPr id="1581" name="Google Shape;1581;p3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Nýsköpun tengd viðskiptamódeli (Business Model Innovation (BMI))</a:t>
            </a:r>
            <a:endParaRPr dirty="0"/>
          </a:p>
        </p:txBody>
      </p:sp>
      <p:sp>
        <p:nvSpPr>
          <p:cNvPr id="1582" name="Google Shape;1582;p36"/>
          <p:cNvSpPr/>
          <p:nvPr/>
        </p:nvSpPr>
        <p:spPr>
          <a:xfrm>
            <a:off x="3910846" y="2454057"/>
            <a:ext cx="3780000" cy="954352"/>
          </a:xfrm>
          <a:custGeom>
            <a:avLst/>
            <a:gdLst/>
            <a:ahLst/>
            <a:cxnLst/>
            <a:rect l="l" t="t" r="r" b="b"/>
            <a:pathLst>
              <a:path w="3065" h="892" extrusionOk="0">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583" name="Google Shape;1583;p36"/>
          <p:cNvSpPr/>
          <p:nvPr/>
        </p:nvSpPr>
        <p:spPr>
          <a:xfrm>
            <a:off x="4225824" y="2454058"/>
            <a:ext cx="331601" cy="950497"/>
          </a:xfrm>
          <a:custGeom>
            <a:avLst/>
            <a:gdLst/>
            <a:ahLst/>
            <a:cxnLst/>
            <a:rect l="l" t="t" r="r" b="b"/>
            <a:pathLst>
              <a:path w="202" h="576" extrusionOk="0">
                <a:moveTo>
                  <a:pt x="202" y="576"/>
                </a:moveTo>
                <a:lnTo>
                  <a:pt x="0" y="0"/>
                </a:lnTo>
                <a:lnTo>
                  <a:pt x="0" y="500"/>
                </a:lnTo>
                <a:lnTo>
                  <a:pt x="79" y="500"/>
                </a:lnTo>
                <a:lnTo>
                  <a:pt x="79" y="576"/>
                </a:lnTo>
                <a:lnTo>
                  <a:pt x="202" y="576"/>
                </a:ln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584" name="Google Shape;1584;p36"/>
          <p:cNvSpPr/>
          <p:nvPr/>
        </p:nvSpPr>
        <p:spPr>
          <a:xfrm>
            <a:off x="7979628" y="2448830"/>
            <a:ext cx="3780571" cy="954352"/>
          </a:xfrm>
          <a:custGeom>
            <a:avLst/>
            <a:gdLst/>
            <a:ahLst/>
            <a:cxnLst/>
            <a:rect l="l" t="t" r="r" b="b"/>
            <a:pathLst>
              <a:path w="1850" h="523" extrusionOk="0">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585" name="Google Shape;1585;p36"/>
          <p:cNvSpPr/>
          <p:nvPr/>
        </p:nvSpPr>
        <p:spPr>
          <a:xfrm>
            <a:off x="8240021" y="2627325"/>
            <a:ext cx="641861" cy="772278"/>
          </a:xfrm>
          <a:custGeom>
            <a:avLst/>
            <a:gdLst/>
            <a:ahLst/>
            <a:cxnLst/>
            <a:rect l="l" t="t" r="r" b="b"/>
            <a:pathLst>
              <a:path w="228" h="274" extrusionOk="0">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586" name="Google Shape;1586;p36"/>
          <p:cNvSpPr/>
          <p:nvPr/>
        </p:nvSpPr>
        <p:spPr>
          <a:xfrm>
            <a:off x="3910846" y="3560981"/>
            <a:ext cx="3780000" cy="954352"/>
          </a:xfrm>
          <a:custGeom>
            <a:avLst/>
            <a:gdLst/>
            <a:ahLst/>
            <a:cxnLst/>
            <a:rect l="l" t="t" r="r" b="b"/>
            <a:pathLst>
              <a:path w="1845" h="523" extrusionOk="0">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587" name="Google Shape;1587;p36"/>
          <p:cNvSpPr/>
          <p:nvPr/>
        </p:nvSpPr>
        <p:spPr>
          <a:xfrm>
            <a:off x="4228913" y="3762856"/>
            <a:ext cx="579482" cy="752476"/>
          </a:xfrm>
          <a:custGeom>
            <a:avLst/>
            <a:gdLst/>
            <a:ahLst/>
            <a:cxnLst/>
            <a:rect l="l" t="t" r="r" b="b"/>
            <a:pathLst>
              <a:path w="206" h="267" extrusionOk="0">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588" name="Google Shape;1588;p36"/>
          <p:cNvSpPr/>
          <p:nvPr/>
        </p:nvSpPr>
        <p:spPr>
          <a:xfrm>
            <a:off x="7956464" y="3560981"/>
            <a:ext cx="3780000" cy="954352"/>
          </a:xfrm>
          <a:custGeom>
            <a:avLst/>
            <a:gdLst/>
            <a:ahLst/>
            <a:cxnLst/>
            <a:rect l="l" t="t" r="r" b="b"/>
            <a:pathLst>
              <a:path w="3183" h="892" extrusionOk="0">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589" name="Google Shape;1589;p36"/>
          <p:cNvSpPr/>
          <p:nvPr/>
        </p:nvSpPr>
        <p:spPr>
          <a:xfrm>
            <a:off x="8548188" y="3560981"/>
            <a:ext cx="343175" cy="954352"/>
          </a:xfrm>
          <a:custGeom>
            <a:avLst/>
            <a:gdLst/>
            <a:ahLst/>
            <a:cxnLst/>
            <a:rect l="l" t="t" r="r" b="b"/>
            <a:pathLst>
              <a:path w="210" h="584" extrusionOk="0">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590" name="Google Shape;1590;p36"/>
          <p:cNvSpPr txBox="1"/>
          <p:nvPr/>
        </p:nvSpPr>
        <p:spPr>
          <a:xfrm>
            <a:off x="4771883" y="2585006"/>
            <a:ext cx="2704504"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chemeClr val="lt1"/>
                </a:solidFill>
                <a:latin typeface="Calibri"/>
                <a:ea typeface="Calibri"/>
                <a:cs typeface="Calibri"/>
                <a:sym typeface="Calibri"/>
              </a:rPr>
              <a:t>HVERJIR eru markhóparnir?</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91" name="Google Shape;1591;p36"/>
          <p:cNvSpPr txBox="1"/>
          <p:nvPr/>
        </p:nvSpPr>
        <p:spPr>
          <a:xfrm>
            <a:off x="8717540" y="2483681"/>
            <a:ext cx="347446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chemeClr val="lt1"/>
                </a:solidFill>
                <a:latin typeface="Calibri"/>
                <a:ea typeface="Calibri"/>
                <a:cs typeface="Calibri"/>
                <a:sym typeface="Calibri"/>
              </a:rPr>
              <a:t>HVER er ávinningurinn fyrir viðskiptavini og samstarfsaðila?</a:t>
            </a:r>
            <a:endParaRPr dirty="0"/>
          </a:p>
        </p:txBody>
      </p:sp>
      <p:sp>
        <p:nvSpPr>
          <p:cNvPr id="1592" name="Google Shape;1592;p36"/>
          <p:cNvSpPr txBox="1"/>
          <p:nvPr/>
        </p:nvSpPr>
        <p:spPr>
          <a:xfrm>
            <a:off x="4743748" y="3580851"/>
            <a:ext cx="2704504"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chemeClr val="lt1"/>
                </a:solidFill>
                <a:latin typeface="Calibri"/>
                <a:ea typeface="Calibri"/>
                <a:cs typeface="Calibri"/>
                <a:sym typeface="Calibri"/>
              </a:rPr>
              <a:t>HVERNIG er fyrirtækið myndað og </a:t>
            </a:r>
            <a:r>
              <a:rPr lang="de-DE" sz="1800" dirty="0">
                <a:solidFill>
                  <a:schemeClr val="lt1"/>
                </a:solidFill>
                <a:latin typeface="Calibri"/>
                <a:cs typeface="Calibri"/>
                <a:sym typeface="Calibri"/>
              </a:rPr>
              <a:t>hvernig vera verðmætin til? </a:t>
            </a:r>
            <a:endParaRPr sz="1800" dirty="0">
              <a:solidFill>
                <a:schemeClr val="lt1"/>
              </a:solidFill>
              <a:latin typeface="Calibri"/>
              <a:cs typeface="Calibri"/>
            </a:endParaRPr>
          </a:p>
        </p:txBody>
      </p:sp>
      <p:sp>
        <p:nvSpPr>
          <p:cNvPr id="1593" name="Google Shape;1593;p36"/>
          <p:cNvSpPr txBox="1"/>
          <p:nvPr/>
        </p:nvSpPr>
        <p:spPr>
          <a:xfrm>
            <a:off x="8829031" y="3714991"/>
            <a:ext cx="283183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chemeClr val="lt1"/>
                </a:solidFill>
                <a:latin typeface="Calibri"/>
                <a:ea typeface="Calibri"/>
                <a:cs typeface="Calibri"/>
                <a:sym typeface="Calibri"/>
              </a:rPr>
              <a:t>HVERNIG vinnur fyrirtækið sér inn peninga?</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37"/>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tabLst>
                <a:tab pos="180975" algn="l"/>
              </a:tabLst>
            </a:pPr>
            <a:r>
              <a:rPr lang="de-DE" dirty="0"/>
              <a:t>90 prósent allra nýrra viðskiptamódela byggjast á mjög svipuðu mynstri.   Hér að neðan má sjá ólíkar nálganir/þætti innan viðskiptamódela sem geta hjálpað við myndun nýs módels.</a:t>
            </a:r>
            <a:endParaRPr dirty="0"/>
          </a:p>
        </p:txBody>
      </p:sp>
      <p:sp>
        <p:nvSpPr>
          <p:cNvPr id="1599" name="Google Shape;1599;p3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Ólíkir nálganir á gerð viðskiptamódels sem </a:t>
            </a:r>
            <a:r>
              <a:rPr lang="is-IS" dirty="0"/>
              <a:t>geta hjálpað litlum og meðalstórum fyrirtækjum í ferðaþjónustu með að finna rétta módelið</a:t>
            </a:r>
            <a:endParaRPr dirty="0"/>
          </a:p>
          <a:p>
            <a:pPr marL="0" lvl="0" indent="0" algn="l" rtl="0">
              <a:lnSpc>
                <a:spcPct val="90000"/>
              </a:lnSpc>
              <a:spcBef>
                <a:spcPts val="1000"/>
              </a:spcBef>
              <a:spcAft>
                <a:spcPts val="0"/>
              </a:spcAft>
              <a:buClr>
                <a:srgbClr val="79527B"/>
              </a:buClr>
              <a:buSzPts val="2000"/>
              <a:buNone/>
            </a:pPr>
            <a:endParaRPr dirty="0"/>
          </a:p>
        </p:txBody>
      </p:sp>
      <p:sp>
        <p:nvSpPr>
          <p:cNvPr id="1600" name="Google Shape;1600;p37"/>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Fjölbreytt mynstur viðskiptamódela I/III</a:t>
            </a:r>
            <a:endParaRPr dirty="0"/>
          </a:p>
        </p:txBody>
      </p:sp>
      <p:graphicFrame>
        <p:nvGraphicFramePr>
          <p:cNvPr id="1601" name="Google Shape;1601;p37"/>
          <p:cNvGraphicFramePr/>
          <p:nvPr>
            <p:extLst>
              <p:ext uri="{D42A27DB-BD31-4B8C-83A1-F6EECF244321}">
                <p14:modId xmlns:p14="http://schemas.microsoft.com/office/powerpoint/2010/main" val="1255387858"/>
              </p:ext>
            </p:extLst>
          </p:nvPr>
        </p:nvGraphicFramePr>
        <p:xfrm>
          <a:off x="427804" y="2206972"/>
          <a:ext cx="11622233" cy="3566465"/>
        </p:xfrm>
        <a:graphic>
          <a:graphicData uri="http://schemas.openxmlformats.org/drawingml/2006/table">
            <a:tbl>
              <a:tblPr firstRow="1" bandRow="1">
                <a:noFill/>
                <a:tableStyleId>{D65382E9-9D14-4C77-8238-805F2563FB86}</a:tableStyleId>
              </a:tblPr>
              <a:tblGrid>
                <a:gridCol w="1420947">
                  <a:extLst>
                    <a:ext uri="{9D8B030D-6E8A-4147-A177-3AD203B41FA5}">
                      <a16:colId xmlns:a16="http://schemas.microsoft.com/office/drawing/2014/main" val="20000"/>
                    </a:ext>
                  </a:extLst>
                </a:gridCol>
                <a:gridCol w="1749765">
                  <a:extLst>
                    <a:ext uri="{9D8B030D-6E8A-4147-A177-3AD203B41FA5}">
                      <a16:colId xmlns:a16="http://schemas.microsoft.com/office/drawing/2014/main" val="20001"/>
                    </a:ext>
                  </a:extLst>
                </a:gridCol>
                <a:gridCol w="7317000">
                  <a:extLst>
                    <a:ext uri="{9D8B030D-6E8A-4147-A177-3AD203B41FA5}">
                      <a16:colId xmlns:a16="http://schemas.microsoft.com/office/drawing/2014/main" val="20002"/>
                    </a:ext>
                  </a:extLst>
                </a:gridCol>
                <a:gridCol w="1134521">
                  <a:extLst>
                    <a:ext uri="{9D8B030D-6E8A-4147-A177-3AD203B41FA5}">
                      <a16:colId xmlns:a16="http://schemas.microsoft.com/office/drawing/2014/main" val="20003"/>
                    </a:ext>
                  </a:extLst>
                </a:gridCol>
              </a:tblGrid>
              <a:tr h="554275">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r>
                        <a:rPr lang="de-DE" sz="1600" dirty="0"/>
                        <a:t>Nafn</a:t>
                      </a:r>
                      <a:endParaRPr sz="1600" dirty="0"/>
                    </a:p>
                  </a:txBody>
                  <a:tcPr marL="91450" marR="91450" marT="45725" marB="45725" anchor="ctr"/>
                </a:tc>
                <a:tc>
                  <a:txBody>
                    <a:bodyPr/>
                    <a:lstStyle/>
                    <a:p>
                      <a:pPr marL="0" marR="0" lvl="0" indent="0" algn="l" rtl="0">
                        <a:spcBef>
                          <a:spcPts val="0"/>
                        </a:spcBef>
                        <a:spcAft>
                          <a:spcPts val="0"/>
                        </a:spcAft>
                        <a:buNone/>
                      </a:pPr>
                      <a:r>
                        <a:rPr lang="de-DE" sz="1600" dirty="0"/>
                        <a:t>Grundvallarreglan</a:t>
                      </a:r>
                      <a:endParaRPr sz="1600" dirty="0"/>
                    </a:p>
                  </a:txBody>
                  <a:tcPr marL="91450" marR="91450" marT="45725" marB="45725" anchor="ctr"/>
                </a:tc>
                <a:tc>
                  <a:txBody>
                    <a:bodyPr/>
                    <a:lstStyle/>
                    <a:p>
                      <a:pPr marL="0" marR="0" lvl="0" indent="0" algn="l" rtl="0">
                        <a:spcBef>
                          <a:spcPts val="0"/>
                        </a:spcBef>
                        <a:spcAft>
                          <a:spcPts val="0"/>
                        </a:spcAft>
                        <a:buNone/>
                      </a:pPr>
                      <a:r>
                        <a:rPr lang="de-DE" sz="1600" dirty="0"/>
                        <a:t>Þekkt dæmi</a:t>
                      </a:r>
                      <a:endParaRPr dirty="0"/>
                    </a:p>
                  </a:txBody>
                  <a:tcPr marL="91450" marR="91450" marT="45725" marB="45725" anchor="ctr"/>
                </a:tc>
                <a:extLst>
                  <a:ext uri="{0D108BD9-81ED-4DB2-BD59-A6C34878D82A}">
                    <a16:rowId xmlns:a16="http://schemas.microsoft.com/office/drawing/2014/main" val="10000"/>
                  </a:ext>
                </a:extLst>
              </a:tr>
              <a:tr h="8765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de-DE" sz="1600" dirty="0">
                          <a:solidFill>
                            <a:srgbClr val="595A59"/>
                          </a:solidFill>
                        </a:rPr>
                        <a:t>Viðbætur</a:t>
                      </a:r>
                      <a:endParaRPr sz="1600" dirty="0">
                        <a:solidFill>
                          <a:srgbClr val="595A59"/>
                        </a:solidFill>
                      </a:endParaRPr>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rPr>
                        <a:t>Grunn varan er á samkeppnishæfu verði en hægt er að bæta við vöruna með ýmsum aukaþáttum sem keyra upp lokaverðið. Á endanum borgar viðskiptavinurinn meira en í upphafi. </a:t>
                      </a:r>
                      <a:r>
                        <a:rPr lang="de-DE" sz="1600" b="0" i="0" u="none" strike="noStrike" cap="none" dirty="0">
                          <a:solidFill>
                            <a:srgbClr val="595A59"/>
                          </a:solidFill>
                          <a:latin typeface="Calibri"/>
                          <a:cs typeface="Calibri"/>
                          <a:sym typeface="Arial"/>
                        </a:rPr>
                        <a:t>Þetta</a:t>
                      </a:r>
                      <a:r>
                        <a:rPr lang="de-DE" sz="1600" dirty="0">
                          <a:solidFill>
                            <a:srgbClr val="595A59"/>
                          </a:solidFill>
                        </a:rPr>
                        <a:t> er breytileg vara sem hægt er að laga að þörfum hvers og eins.</a:t>
                      </a:r>
                      <a:endParaRPr dirty="0"/>
                    </a:p>
                  </a:txBody>
                  <a:tcPr marL="91450" marR="91450" marT="45725" marB="45725" anchor="ctr"/>
                </a:tc>
                <a:tc>
                  <a:txBody>
                    <a:bodyPr/>
                    <a:lstStyle/>
                    <a:p>
                      <a:pPr marL="0" marR="0" lvl="0" indent="0" algn="l" rtl="0">
                        <a:spcBef>
                          <a:spcPts val="0"/>
                        </a:spcBef>
                        <a:spcAft>
                          <a:spcPts val="0"/>
                        </a:spcAft>
                        <a:buNone/>
                      </a:pPr>
                      <a:r>
                        <a:rPr lang="de-DE" sz="1600">
                          <a:solidFill>
                            <a:srgbClr val="595A59"/>
                          </a:solidFill>
                        </a:rPr>
                        <a:t>Ryanair</a:t>
                      </a:r>
                      <a:endParaRPr sz="1600">
                        <a:solidFill>
                          <a:srgbClr val="595A59"/>
                        </a:solidFill>
                      </a:endParaRPr>
                    </a:p>
                  </a:txBody>
                  <a:tcPr marL="91450" marR="91450" marT="45725" marB="45725" anchor="ctr"/>
                </a:tc>
                <a:extLst>
                  <a:ext uri="{0D108BD9-81ED-4DB2-BD59-A6C34878D82A}">
                    <a16:rowId xmlns:a16="http://schemas.microsoft.com/office/drawing/2014/main" val="10001"/>
                  </a:ext>
                </a:extLst>
              </a:tr>
              <a:tr h="10440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is-IS" sz="1600" dirty="0">
                          <a:solidFill>
                            <a:srgbClr val="595A59"/>
                          </a:solidFill>
                        </a:rPr>
                        <a:t>Hópfjármögnun</a:t>
                      </a:r>
                      <a:endParaRPr dirty="0"/>
                    </a:p>
                    <a:p>
                      <a:pPr marL="0" marR="0" lvl="0" indent="0" algn="l" rtl="0">
                        <a:spcBef>
                          <a:spcPts val="0"/>
                        </a:spcBef>
                        <a:spcAft>
                          <a:spcPts val="0"/>
                        </a:spcAft>
                        <a:buNone/>
                      </a:pPr>
                      <a:endParaRPr sz="1600" dirty="0">
                        <a:solidFill>
                          <a:srgbClr val="595A59"/>
                        </a:solidFill>
                      </a:endParaRPr>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rPr>
                        <a:t>Vara, þjónusta eða sprotafyrirtæki er fjármögnuð af hópi fjárfesta sem aðhyllast þá hugmynd sem verið er að vinna með. Ef nægt fé fæst er verkefninu hrint í framkvæmd og fjárfestarnir fá ákveðinn ávinning.</a:t>
                      </a:r>
                      <a:endParaRPr dirty="0"/>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rPr>
                        <a:t>Pebble Technology</a:t>
                      </a:r>
                      <a:endParaRPr sz="1600" dirty="0">
                        <a:solidFill>
                          <a:srgbClr val="595A59"/>
                        </a:solidFill>
                      </a:endParaRPr>
                    </a:p>
                  </a:txBody>
                  <a:tcPr marL="91450" marR="91450" marT="45725" marB="45725" anchor="ctr"/>
                </a:tc>
                <a:extLst>
                  <a:ext uri="{0D108BD9-81ED-4DB2-BD59-A6C34878D82A}">
                    <a16:rowId xmlns:a16="http://schemas.microsoft.com/office/drawing/2014/main" val="10002"/>
                  </a:ext>
                </a:extLst>
              </a:tr>
              <a:tr h="1065600">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de-DE" sz="1600" dirty="0">
                          <a:solidFill>
                            <a:srgbClr val="595A59"/>
                          </a:solidFill>
                          <a:latin typeface="Calibri"/>
                          <a:ea typeface="Calibri"/>
                          <a:cs typeface="Calibri"/>
                          <a:sym typeface="Calibri"/>
                        </a:rPr>
                        <a:t>Tryggð viðskiptavina</a:t>
                      </a:r>
                      <a:endParaRPr sz="1600" dirty="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latin typeface="Calibri"/>
                          <a:ea typeface="Calibri"/>
                          <a:cs typeface="Calibri"/>
                          <a:sym typeface="Calibri"/>
                        </a:rPr>
                        <a:t>Viðskiptavinir tengjast fyrirtækinu með afsláttarprógrammi.  Þau miða að því að auka tryggð viðskiptavina, með því að skapa tilfinningatengsl og/eða verðlauna þá með sérstökum tilboðum. Viðskiptavinir skuldbinda sig af fúsum og frjálsum gagnvart fyrirtækinu. Þetta getur haft jákvæð áhrif á framtíðartekjur fyrirtækisins. </a:t>
                      </a:r>
                      <a:endParaRPr dirty="0"/>
                    </a:p>
                  </a:txBody>
                  <a:tcPr marL="91450" marR="91450" marT="45725" marB="45725" anchor="ctr"/>
                </a:tc>
                <a:tc>
                  <a:txBody>
                    <a:bodyPr/>
                    <a:lstStyle/>
                    <a:p>
                      <a:pPr marL="0" marR="0" lvl="0" indent="0" algn="l" rtl="0">
                        <a:spcBef>
                          <a:spcPts val="0"/>
                        </a:spcBef>
                        <a:spcAft>
                          <a:spcPts val="0"/>
                        </a:spcAft>
                        <a:buClr>
                          <a:srgbClr val="595A59"/>
                        </a:buClr>
                        <a:buSzPts val="1600"/>
                        <a:buFont typeface="Arial"/>
                        <a:buNone/>
                      </a:pPr>
                      <a:r>
                        <a:rPr lang="de-DE" sz="1600" dirty="0">
                          <a:solidFill>
                            <a:srgbClr val="595A59"/>
                          </a:solidFill>
                          <a:latin typeface="Calibri"/>
                          <a:ea typeface="Calibri"/>
                          <a:cs typeface="Calibri"/>
                          <a:sym typeface="Calibri"/>
                        </a:rPr>
                        <a:t>American Airlines</a:t>
                      </a:r>
                      <a:endParaRPr sz="1600" dirty="0">
                        <a:solidFill>
                          <a:srgbClr val="595A59"/>
                        </a:solidFill>
                        <a:latin typeface="Calibri"/>
                        <a:ea typeface="Calibri"/>
                        <a:cs typeface="Calibri"/>
                        <a:sym typeface="Calibri"/>
                      </a:endParaRPr>
                    </a:p>
                    <a:p>
                      <a:pPr marL="0" marR="0" lvl="0" indent="0" algn="l" rtl="0">
                        <a:spcBef>
                          <a:spcPts val="0"/>
                        </a:spcBef>
                        <a:spcAft>
                          <a:spcPts val="0"/>
                        </a:spcAft>
                        <a:buNone/>
                      </a:pPr>
                      <a:endParaRPr sz="1600" dirty="0">
                        <a:solidFill>
                          <a:srgbClr val="595A59"/>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bl>
          </a:graphicData>
        </a:graphic>
      </p:graphicFrame>
      <p:pic>
        <p:nvPicPr>
          <p:cNvPr id="1602" name="Google Shape;1602;p37" descr="Hinzufüge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2089" y="2795441"/>
            <a:ext cx="828000" cy="828000"/>
          </a:xfrm>
          <a:prstGeom prst="rect">
            <a:avLst/>
          </a:prstGeom>
          <a:noFill/>
          <a:ln>
            <a:noFill/>
          </a:ln>
        </p:spPr>
      </p:pic>
      <p:pic>
        <p:nvPicPr>
          <p:cNvPr id="1603" name="Google Shape;1603;p37" descr="Gruppiere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2089" y="3842221"/>
            <a:ext cx="828000" cy="828000"/>
          </a:xfrm>
          <a:prstGeom prst="rect">
            <a:avLst/>
          </a:prstGeom>
          <a:noFill/>
          <a:ln>
            <a:noFill/>
          </a:ln>
        </p:spPr>
      </p:pic>
      <p:pic>
        <p:nvPicPr>
          <p:cNvPr id="1604" name="Google Shape;1604;p37" descr="Händedruck"/>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2089" y="4989612"/>
            <a:ext cx="828000" cy="82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38"/>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endParaRPr/>
          </a:p>
        </p:txBody>
      </p:sp>
      <p:sp>
        <p:nvSpPr>
          <p:cNvPr id="1610" name="Google Shape;1610;p38"/>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Ólíkir nálganir á gerð viðskiptamódela sem geta hjálpað litlum og meðalstórum fyrirtækjum í ferðaþjónustu með að finna rétta viðskiptamódelið</a:t>
            </a:r>
          </a:p>
        </p:txBody>
      </p:sp>
      <p:sp>
        <p:nvSpPr>
          <p:cNvPr id="1611" name="Google Shape;1611;p38"/>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Fjölbreytt mynstur viðskiptamódela II/III</a:t>
            </a:r>
          </a:p>
        </p:txBody>
      </p:sp>
      <p:graphicFrame>
        <p:nvGraphicFramePr>
          <p:cNvPr id="1612" name="Google Shape;1612;p38"/>
          <p:cNvGraphicFramePr/>
          <p:nvPr>
            <p:extLst>
              <p:ext uri="{D42A27DB-BD31-4B8C-83A1-F6EECF244321}">
                <p14:modId xmlns:p14="http://schemas.microsoft.com/office/powerpoint/2010/main" val="1158390012"/>
              </p:ext>
            </p:extLst>
          </p:nvPr>
        </p:nvGraphicFramePr>
        <p:xfrm>
          <a:off x="389965" y="1607198"/>
          <a:ext cx="11541200" cy="4047655"/>
        </p:xfrm>
        <a:graphic>
          <a:graphicData uri="http://schemas.openxmlformats.org/drawingml/2006/table">
            <a:tbl>
              <a:tblPr firstRow="1" bandRow="1">
                <a:noFill/>
                <a:tableStyleId>{D65382E9-9D14-4C77-8238-805F2563FB86}</a:tableStyleId>
              </a:tblPr>
              <a:tblGrid>
                <a:gridCol w="1368000">
                  <a:extLst>
                    <a:ext uri="{9D8B030D-6E8A-4147-A177-3AD203B41FA5}">
                      <a16:colId xmlns:a16="http://schemas.microsoft.com/office/drawing/2014/main" val="20000"/>
                    </a:ext>
                  </a:extLst>
                </a:gridCol>
                <a:gridCol w="1554200">
                  <a:extLst>
                    <a:ext uri="{9D8B030D-6E8A-4147-A177-3AD203B41FA5}">
                      <a16:colId xmlns:a16="http://schemas.microsoft.com/office/drawing/2014/main" val="20001"/>
                    </a:ext>
                  </a:extLst>
                </a:gridCol>
                <a:gridCol w="7506025">
                  <a:extLst>
                    <a:ext uri="{9D8B030D-6E8A-4147-A177-3AD203B41FA5}">
                      <a16:colId xmlns:a16="http://schemas.microsoft.com/office/drawing/2014/main" val="20002"/>
                    </a:ext>
                  </a:extLst>
                </a:gridCol>
                <a:gridCol w="1112975">
                  <a:extLst>
                    <a:ext uri="{9D8B030D-6E8A-4147-A177-3AD203B41FA5}">
                      <a16:colId xmlns:a16="http://schemas.microsoft.com/office/drawing/2014/main" val="20003"/>
                    </a:ext>
                  </a:extLst>
                </a:gridCol>
              </a:tblGrid>
              <a:tr h="554275">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r>
                        <a:rPr lang="de-DE" sz="1600" dirty="0"/>
                        <a:t>Nafn</a:t>
                      </a:r>
                      <a:endParaRPr sz="1600" dirty="0"/>
                    </a:p>
                  </a:txBody>
                  <a:tcPr marL="91450" marR="91450" marT="45725" marB="45725" anchor="ctr"/>
                </a:tc>
                <a:tc>
                  <a:txBody>
                    <a:bodyPr/>
                    <a:lstStyle/>
                    <a:p>
                      <a:pPr marL="0" marR="0" lvl="0" indent="0" algn="l" rtl="0">
                        <a:spcBef>
                          <a:spcPts val="0"/>
                        </a:spcBef>
                        <a:spcAft>
                          <a:spcPts val="0"/>
                        </a:spcAft>
                        <a:buNone/>
                      </a:pPr>
                      <a:r>
                        <a:rPr lang="de-DE" sz="1600" dirty="0"/>
                        <a:t>Grundvallarreglan</a:t>
                      </a:r>
                      <a:endParaRPr sz="1600" dirty="0"/>
                    </a:p>
                  </a:txBody>
                  <a:tcPr marL="91450" marR="91450" marT="45725" marB="45725" anchor="ctr"/>
                </a:tc>
                <a:tc>
                  <a:txBody>
                    <a:bodyPr/>
                    <a:lstStyle/>
                    <a:p>
                      <a:pPr marL="0" marR="0" lvl="0" indent="0" algn="l" rtl="0">
                        <a:spcBef>
                          <a:spcPts val="0"/>
                        </a:spcBef>
                        <a:spcAft>
                          <a:spcPts val="0"/>
                        </a:spcAft>
                        <a:buNone/>
                      </a:pPr>
                      <a:r>
                        <a:rPr lang="de-DE" sz="1600" dirty="0"/>
                        <a:t>Þekkt dæmi</a:t>
                      </a:r>
                      <a:endParaRPr dirty="0"/>
                    </a:p>
                  </a:txBody>
                  <a:tcPr marL="91450" marR="91450" marT="45725" marB="45725" anchor="ctr"/>
                </a:tc>
                <a:extLst>
                  <a:ext uri="{0D108BD9-81ED-4DB2-BD59-A6C34878D82A}">
                    <a16:rowId xmlns:a16="http://schemas.microsoft.com/office/drawing/2014/main" val="10000"/>
                  </a:ext>
                </a:extLst>
              </a:tr>
              <a:tr h="8765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de-DE" sz="1600" dirty="0">
                          <a:solidFill>
                            <a:srgbClr val="595A59"/>
                          </a:solidFill>
                        </a:rPr>
                        <a:t>Stafræn væðing</a:t>
                      </a:r>
                      <a:endParaRPr dirty="0"/>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rPr>
                        <a:t>Núverandi vörum/þjónustu er breytt í stafræna vöru sem getur þá verið betri kostur en  hefðbundnar vörur/þjónustur (t.d. auðveldari og hraðari dreifing). </a:t>
                      </a:r>
                      <a:endParaRPr dirty="0"/>
                    </a:p>
                  </a:txBody>
                  <a:tcPr marL="91450" marR="91450" marT="45725" marB="45725" anchor="ctr"/>
                </a:tc>
                <a:tc>
                  <a:txBody>
                    <a:bodyPr/>
                    <a:lstStyle/>
                    <a:p>
                      <a:pPr marL="0" marR="0" lvl="0" indent="0" algn="l" rtl="0">
                        <a:spcBef>
                          <a:spcPts val="0"/>
                        </a:spcBef>
                        <a:spcAft>
                          <a:spcPts val="0"/>
                        </a:spcAft>
                        <a:buNone/>
                      </a:pPr>
                      <a:r>
                        <a:rPr lang="de-DE" sz="1600">
                          <a:solidFill>
                            <a:srgbClr val="595A59"/>
                          </a:solidFill>
                        </a:rPr>
                        <a:t>Facebook, Airbnb</a:t>
                      </a:r>
                      <a:endParaRPr sz="1600">
                        <a:solidFill>
                          <a:srgbClr val="595A59"/>
                        </a:solidFill>
                      </a:endParaRPr>
                    </a:p>
                  </a:txBody>
                  <a:tcPr marL="91450" marR="91450" marT="45725" marB="45725" anchor="ctr"/>
                </a:tc>
                <a:extLst>
                  <a:ext uri="{0D108BD9-81ED-4DB2-BD59-A6C34878D82A}">
                    <a16:rowId xmlns:a16="http://schemas.microsoft.com/office/drawing/2014/main" val="10001"/>
                  </a:ext>
                </a:extLst>
              </a:tr>
              <a:tr h="8640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de-DE" sz="1600" dirty="0">
                          <a:solidFill>
                            <a:srgbClr val="595A59"/>
                          </a:solidFill>
                        </a:rPr>
                        <a:t>Að gera meira úr </a:t>
                      </a:r>
                      <a:endParaRPr dirty="0"/>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rPr>
                        <a:t>Þekking og aðrar eignir fyrirtækisins eru ekki aðeins notaðar fyrir eigin framleiðslu, heldur eru þær líka í boði til notkunar fyrir önnur fyrirtæki. Þarna verður til annar tekjustofn. </a:t>
                      </a:r>
                      <a:endParaRPr dirty="0"/>
                    </a:p>
                  </a:txBody>
                  <a:tcPr marL="91450" marR="91450" marT="45725" marB="45725" anchor="ctr"/>
                </a:tc>
                <a:tc>
                  <a:txBody>
                    <a:bodyPr/>
                    <a:lstStyle/>
                    <a:p>
                      <a:pPr marL="0" marR="0" lvl="0" indent="0" algn="l" rtl="0">
                        <a:spcBef>
                          <a:spcPts val="0"/>
                        </a:spcBef>
                        <a:spcAft>
                          <a:spcPts val="0"/>
                        </a:spcAft>
                        <a:buNone/>
                      </a:pPr>
                      <a:r>
                        <a:rPr lang="de-DE" sz="1600">
                          <a:solidFill>
                            <a:srgbClr val="595A59"/>
                          </a:solidFill>
                        </a:rPr>
                        <a:t>Amazon Web Services</a:t>
                      </a:r>
                      <a:endParaRPr sz="1600">
                        <a:solidFill>
                          <a:srgbClr val="595A59"/>
                        </a:solidFill>
                      </a:endParaRPr>
                    </a:p>
                  </a:txBody>
                  <a:tcPr marL="91450" marR="91450" marT="45725" marB="45725" anchor="ctr"/>
                </a:tc>
                <a:extLst>
                  <a:ext uri="{0D108BD9-81ED-4DB2-BD59-A6C34878D82A}">
                    <a16:rowId xmlns:a16="http://schemas.microsoft.com/office/drawing/2014/main" val="10002"/>
                  </a:ext>
                </a:extLst>
              </a:tr>
              <a:tr h="864000">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de-DE" sz="1600" dirty="0">
                          <a:solidFill>
                            <a:srgbClr val="595A59"/>
                          </a:solidFill>
                          <a:latin typeface="Calibri"/>
                          <a:ea typeface="Calibri"/>
                          <a:cs typeface="Calibri"/>
                          <a:sym typeface="Calibri"/>
                        </a:rPr>
                        <a:t>Netverslun</a:t>
                      </a:r>
                      <a:endParaRPr dirty="0"/>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latin typeface="Calibri"/>
                          <a:ea typeface="Calibri"/>
                          <a:cs typeface="Calibri"/>
                          <a:sym typeface="Calibri"/>
                        </a:rPr>
                        <a:t>Vörur eða þjónusta fyrirtækis eru (að auki) seldar í gegnum netið. Þetta getur leitt til aukins framboðs og þæginda fyrir viðskiptavini.</a:t>
                      </a:r>
                      <a:endParaRPr dirty="0"/>
                    </a:p>
                  </a:txBody>
                  <a:tcPr marL="91450" marR="91450" marT="45725" marB="45725" anchor="ctr"/>
                </a:tc>
                <a:tc>
                  <a:txBody>
                    <a:bodyPr/>
                    <a:lstStyle/>
                    <a:p>
                      <a:pPr marL="0" marR="0" lvl="0" indent="0" algn="l" rtl="0">
                        <a:spcBef>
                          <a:spcPts val="0"/>
                        </a:spcBef>
                        <a:spcAft>
                          <a:spcPts val="0"/>
                        </a:spcAft>
                        <a:buNone/>
                      </a:pPr>
                      <a:r>
                        <a:rPr lang="de-DE" sz="1600">
                          <a:solidFill>
                            <a:srgbClr val="595A59"/>
                          </a:solidFill>
                          <a:latin typeface="Calibri"/>
                          <a:ea typeface="Calibri"/>
                          <a:cs typeface="Calibri"/>
                          <a:sym typeface="Calibri"/>
                        </a:rPr>
                        <a:t>Amazon Kindle</a:t>
                      </a:r>
                      <a:endParaRPr sz="1600">
                        <a:solidFill>
                          <a:srgbClr val="595A59"/>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864000">
                <a:tc>
                  <a:txBody>
                    <a:bodyPr/>
                    <a:lstStyle/>
                    <a:p>
                      <a:pPr marL="0" marR="0" lvl="0" indent="0" algn="l" rtl="0">
                        <a:spcBef>
                          <a:spcPts val="0"/>
                        </a:spcBef>
                        <a:spcAft>
                          <a:spcPts val="0"/>
                        </a:spcAft>
                        <a:buNone/>
                      </a:pPr>
                      <a:endParaRPr sz="1800">
                        <a:solidFill>
                          <a:srgbClr val="595A59"/>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de-DE" sz="1600" dirty="0">
                          <a:solidFill>
                            <a:srgbClr val="595A59"/>
                          </a:solidFill>
                          <a:latin typeface="Calibri"/>
                          <a:cs typeface="Calibri"/>
                          <a:sym typeface="Calibri"/>
                        </a:rPr>
                        <a:t>Jafningja-grundvöllur</a:t>
                      </a:r>
                      <a:endParaRPr dirty="0"/>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latin typeface="Calibri"/>
                          <a:ea typeface="Calibri"/>
                          <a:cs typeface="Calibri"/>
                          <a:sym typeface="Calibri"/>
                        </a:rPr>
                        <a:t>Fyrirtækið þjónar sem milliliður eða vettvangur fyrir einstaklinga sem vilja lána hluti, selja vörur/þjónustu eða skiptast á reynslu.</a:t>
                      </a:r>
                      <a:endParaRPr dirty="0"/>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latin typeface="Calibri"/>
                          <a:ea typeface="Calibri"/>
                          <a:cs typeface="Calibri"/>
                          <a:sym typeface="Calibri"/>
                        </a:rPr>
                        <a:t>Airbnb, Ebay</a:t>
                      </a:r>
                      <a:endParaRPr sz="1600" dirty="0">
                        <a:solidFill>
                          <a:srgbClr val="595A59"/>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bl>
          </a:graphicData>
        </a:graphic>
      </p:graphicFrame>
      <p:pic>
        <p:nvPicPr>
          <p:cNvPr id="1613" name="Google Shape;1613;p38" descr="Laptop"/>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7497" y="3975299"/>
            <a:ext cx="828000" cy="828000"/>
          </a:xfrm>
          <a:prstGeom prst="rect">
            <a:avLst/>
          </a:prstGeom>
          <a:noFill/>
          <a:ln>
            <a:noFill/>
          </a:ln>
        </p:spPr>
      </p:pic>
      <p:pic>
        <p:nvPicPr>
          <p:cNvPr id="1614" name="Google Shape;1614;p38" descr="Mit jemandem teile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0683" y="4793423"/>
            <a:ext cx="828000" cy="828000"/>
          </a:xfrm>
          <a:prstGeom prst="rect">
            <a:avLst/>
          </a:prstGeom>
          <a:noFill/>
          <a:ln>
            <a:noFill/>
          </a:ln>
        </p:spPr>
      </p:pic>
      <p:pic>
        <p:nvPicPr>
          <p:cNvPr id="1615" name="Google Shape;1615;p38" descr="Venn-Diagramm"/>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50683" y="3086310"/>
            <a:ext cx="828000" cy="828000"/>
          </a:xfrm>
          <a:prstGeom prst="rect">
            <a:avLst/>
          </a:prstGeom>
          <a:noFill/>
          <a:ln>
            <a:noFill/>
          </a:ln>
        </p:spPr>
      </p:pic>
      <p:pic>
        <p:nvPicPr>
          <p:cNvPr id="1616" name="Google Shape;1616;p38" descr="Reißwolf"/>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50683" y="2203905"/>
            <a:ext cx="828000" cy="82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39"/>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endParaRPr/>
          </a:p>
        </p:txBody>
      </p:sp>
      <p:sp>
        <p:nvSpPr>
          <p:cNvPr id="1622" name="Google Shape;1622;p39"/>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Ólíkir nálganir á gerð viðskiptamódela sem geta hjálpað litlum og meðalstórum fyrirtækjum í ferðaþjónustu með að finna rétta viðskiptamódelið</a:t>
            </a:r>
          </a:p>
          <a:p>
            <a:pPr marL="0" lvl="0" indent="0" algn="l" rtl="0">
              <a:lnSpc>
                <a:spcPct val="90000"/>
              </a:lnSpc>
              <a:spcBef>
                <a:spcPts val="1000"/>
              </a:spcBef>
              <a:spcAft>
                <a:spcPts val="0"/>
              </a:spcAft>
              <a:buClr>
                <a:srgbClr val="79527B"/>
              </a:buClr>
              <a:buSzPts val="2000"/>
              <a:buNone/>
            </a:pPr>
            <a:endParaRPr dirty="0"/>
          </a:p>
        </p:txBody>
      </p:sp>
      <p:sp>
        <p:nvSpPr>
          <p:cNvPr id="1623" name="Google Shape;1623;p39"/>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Fjölbreytt mynstur viðskiptamódela III/III</a:t>
            </a:r>
          </a:p>
        </p:txBody>
      </p:sp>
      <p:graphicFrame>
        <p:nvGraphicFramePr>
          <p:cNvPr id="1624" name="Google Shape;1624;p39"/>
          <p:cNvGraphicFramePr/>
          <p:nvPr>
            <p:extLst>
              <p:ext uri="{D42A27DB-BD31-4B8C-83A1-F6EECF244321}">
                <p14:modId xmlns:p14="http://schemas.microsoft.com/office/powerpoint/2010/main" val="302974301"/>
              </p:ext>
            </p:extLst>
          </p:nvPr>
        </p:nvGraphicFramePr>
        <p:xfrm>
          <a:off x="389965" y="1607198"/>
          <a:ext cx="11470325" cy="5339940"/>
        </p:xfrm>
        <a:graphic>
          <a:graphicData uri="http://schemas.openxmlformats.org/drawingml/2006/table">
            <a:tbl>
              <a:tblPr firstRow="1" bandRow="1">
                <a:noFill/>
                <a:tableStyleId>{D65382E9-9D14-4C77-8238-805F2563FB86}</a:tableStyleId>
              </a:tblPr>
              <a:tblGrid>
                <a:gridCol w="1350025">
                  <a:extLst>
                    <a:ext uri="{9D8B030D-6E8A-4147-A177-3AD203B41FA5}">
                      <a16:colId xmlns:a16="http://schemas.microsoft.com/office/drawing/2014/main" val="20000"/>
                    </a:ext>
                  </a:extLst>
                </a:gridCol>
                <a:gridCol w="1794475">
                  <a:extLst>
                    <a:ext uri="{9D8B030D-6E8A-4147-A177-3AD203B41FA5}">
                      <a16:colId xmlns:a16="http://schemas.microsoft.com/office/drawing/2014/main" val="20001"/>
                    </a:ext>
                  </a:extLst>
                </a:gridCol>
                <a:gridCol w="6981125">
                  <a:extLst>
                    <a:ext uri="{9D8B030D-6E8A-4147-A177-3AD203B41FA5}">
                      <a16:colId xmlns:a16="http://schemas.microsoft.com/office/drawing/2014/main" val="20002"/>
                    </a:ext>
                  </a:extLst>
                </a:gridCol>
                <a:gridCol w="1344700">
                  <a:extLst>
                    <a:ext uri="{9D8B030D-6E8A-4147-A177-3AD203B41FA5}">
                      <a16:colId xmlns:a16="http://schemas.microsoft.com/office/drawing/2014/main" val="20003"/>
                    </a:ext>
                  </a:extLst>
                </a:gridCol>
              </a:tblGrid>
              <a:tr h="554275">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r>
                        <a:rPr lang="de-DE" sz="1600" dirty="0"/>
                        <a:t>Nafn</a:t>
                      </a:r>
                      <a:endParaRPr sz="1600" dirty="0"/>
                    </a:p>
                  </a:txBody>
                  <a:tcPr marL="91450" marR="91450" marT="45725" marB="45725" anchor="ctr"/>
                </a:tc>
                <a:tc>
                  <a:txBody>
                    <a:bodyPr/>
                    <a:lstStyle/>
                    <a:p>
                      <a:pPr marL="0" marR="0" lvl="0" indent="0" algn="l" rtl="0">
                        <a:spcBef>
                          <a:spcPts val="0"/>
                        </a:spcBef>
                        <a:spcAft>
                          <a:spcPts val="0"/>
                        </a:spcAft>
                        <a:buNone/>
                      </a:pPr>
                      <a:r>
                        <a:rPr lang="de-DE" sz="1600"/>
                        <a:t>Underlying Principle</a:t>
                      </a:r>
                      <a:endParaRPr sz="1600"/>
                    </a:p>
                  </a:txBody>
                  <a:tcPr marL="91450" marR="91450" marT="45725" marB="45725" anchor="ctr"/>
                </a:tc>
                <a:tc>
                  <a:txBody>
                    <a:bodyPr/>
                    <a:lstStyle/>
                    <a:p>
                      <a:pPr marL="0" marR="0" lvl="0" indent="0" algn="l" rtl="0">
                        <a:spcBef>
                          <a:spcPts val="0"/>
                        </a:spcBef>
                        <a:spcAft>
                          <a:spcPts val="0"/>
                        </a:spcAft>
                        <a:buNone/>
                      </a:pPr>
                      <a:r>
                        <a:rPr lang="de-DE" sz="1600" dirty="0"/>
                        <a:t>Þekkt dæmi</a:t>
                      </a:r>
                      <a:endParaRPr dirty="0"/>
                    </a:p>
                  </a:txBody>
                  <a:tcPr marL="91450" marR="91450" marT="45725" marB="45725" anchor="ctr"/>
                </a:tc>
                <a:extLst>
                  <a:ext uri="{0D108BD9-81ED-4DB2-BD59-A6C34878D82A}">
                    <a16:rowId xmlns:a16="http://schemas.microsoft.com/office/drawing/2014/main" val="10000"/>
                  </a:ext>
                </a:extLst>
              </a:tr>
              <a:tr h="8765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de-DE" sz="1600" dirty="0">
                          <a:solidFill>
                            <a:srgbClr val="595A59"/>
                          </a:solidFill>
                        </a:rPr>
                        <a:t>Leigja í stað þess að kaupa</a:t>
                      </a:r>
                      <a:endParaRPr dirty="0"/>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rPr>
                        <a:t>Varan er ekki seld heldur leigð út. Meiri hagnaður af hverri vöru, þar sem leigan er greidd samfellt yfir allan notkunartímann. Tími sem varan stendur og ekki í notkun (sem bindur fjármagn) lágmarkast.</a:t>
                      </a:r>
                      <a:endParaRPr dirty="0"/>
                    </a:p>
                  </a:txBody>
                  <a:tcPr marL="91450" marR="91450" marT="45725" marB="45725" anchor="ctr"/>
                </a:tc>
                <a:tc>
                  <a:txBody>
                    <a:bodyPr/>
                    <a:lstStyle/>
                    <a:p>
                      <a:pPr marL="0" marR="0" lvl="0" indent="0" algn="l" rtl="0">
                        <a:spcBef>
                          <a:spcPts val="0"/>
                        </a:spcBef>
                        <a:spcAft>
                          <a:spcPts val="0"/>
                        </a:spcAft>
                        <a:buNone/>
                      </a:pPr>
                      <a:r>
                        <a:rPr lang="de-DE" sz="1600">
                          <a:solidFill>
                            <a:srgbClr val="595A59"/>
                          </a:solidFill>
                        </a:rPr>
                        <a:t>Rent a bike, Car2Go</a:t>
                      </a:r>
                      <a:endParaRPr sz="1600">
                        <a:solidFill>
                          <a:srgbClr val="595A59"/>
                        </a:solidFill>
                      </a:endParaRPr>
                    </a:p>
                  </a:txBody>
                  <a:tcPr marL="91450" marR="91450" marT="45725" marB="45725" anchor="ctr"/>
                </a:tc>
                <a:extLst>
                  <a:ext uri="{0D108BD9-81ED-4DB2-BD59-A6C34878D82A}">
                    <a16:rowId xmlns:a16="http://schemas.microsoft.com/office/drawing/2014/main" val="10001"/>
                  </a:ext>
                </a:extLst>
              </a:tr>
              <a:tr h="10440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de-DE" sz="1600" dirty="0">
                          <a:solidFill>
                            <a:srgbClr val="595A59"/>
                          </a:solidFill>
                        </a:rPr>
                        <a:t>Skipting tekna</a:t>
                      </a:r>
                      <a:endParaRPr dirty="0"/>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rPr>
                        <a:t>Tekjum er deilt með hagsmunaaðilum félagsins. Þetta samstarf nýtist til að ná til fleiri viðskiptavina. Hver aðili fær hluta af tekjum frá öðrum sem nýtur góðs af auknum verðmætum fyrir viðskiptavina sinn.</a:t>
                      </a:r>
                      <a:endParaRPr dirty="0"/>
                    </a:p>
                  </a:txBody>
                  <a:tcPr marL="91450" marR="91450" marT="45725" marB="45725" anchor="ctr"/>
                </a:tc>
                <a:tc>
                  <a:txBody>
                    <a:bodyPr/>
                    <a:lstStyle/>
                    <a:p>
                      <a:pPr marL="0" marR="0" lvl="0" indent="0" algn="l" rtl="0">
                        <a:spcBef>
                          <a:spcPts val="0"/>
                        </a:spcBef>
                        <a:spcAft>
                          <a:spcPts val="0"/>
                        </a:spcAft>
                        <a:buNone/>
                      </a:pPr>
                      <a:r>
                        <a:rPr lang="de-DE" sz="1600">
                          <a:solidFill>
                            <a:srgbClr val="595A59"/>
                          </a:solidFill>
                        </a:rPr>
                        <a:t>Apple iPod/iTunes</a:t>
                      </a:r>
                      <a:endParaRPr sz="1600">
                        <a:solidFill>
                          <a:srgbClr val="595A59"/>
                        </a:solidFill>
                      </a:endParaRPr>
                    </a:p>
                  </a:txBody>
                  <a:tcPr marL="91450" marR="91450" marT="45725" marB="45725" anchor="ctr"/>
                </a:tc>
                <a:extLst>
                  <a:ext uri="{0D108BD9-81ED-4DB2-BD59-A6C34878D82A}">
                    <a16:rowId xmlns:a16="http://schemas.microsoft.com/office/drawing/2014/main" val="10002"/>
                  </a:ext>
                </a:extLst>
              </a:tr>
              <a:tr h="1065600">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de-DE" sz="1600" dirty="0">
                          <a:solidFill>
                            <a:srgbClr val="595A59"/>
                          </a:solidFill>
                          <a:latin typeface="Calibri"/>
                          <a:ea typeface="Calibri"/>
                          <a:cs typeface="Calibri"/>
                          <a:sym typeface="Calibri"/>
                        </a:rPr>
                        <a:t>Sjálfsafgreiðsla</a:t>
                      </a:r>
                      <a:endParaRPr dirty="0"/>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latin typeface="Calibri"/>
                          <a:ea typeface="Calibri"/>
                          <a:cs typeface="Calibri"/>
                          <a:sym typeface="Calibri"/>
                        </a:rPr>
                        <a:t>Kostnaður við hluta virðiskeðjunnar er borinn af viðskiptavinum þannig að fyrirtækið geti selt vöruna/þjónustuna á lægra verði. Sérstaklega hentugt fyrir þá hluta virðiskeðjunnar sem ber mikinn kostnað en lítið virði fyrir viðskiptavini. Viðskiptavinir njóta góðs af hagkvæmni og tímasparnaði en verða sjálfir að leggja sitt af mörkum.</a:t>
                      </a:r>
                      <a:endParaRPr dirty="0"/>
                    </a:p>
                  </a:txBody>
                  <a:tcPr marL="91450" marR="91450" marT="45725" marB="45725" anchor="ctr"/>
                </a:tc>
                <a:tc>
                  <a:txBody>
                    <a:bodyPr/>
                    <a:lstStyle/>
                    <a:p>
                      <a:pPr marL="0" marR="0" lvl="0" indent="0" algn="l" rtl="0">
                        <a:spcBef>
                          <a:spcPts val="0"/>
                        </a:spcBef>
                        <a:spcAft>
                          <a:spcPts val="0"/>
                        </a:spcAft>
                        <a:buNone/>
                      </a:pPr>
                      <a:r>
                        <a:rPr lang="de-DE" sz="1600">
                          <a:solidFill>
                            <a:srgbClr val="595A59"/>
                          </a:solidFill>
                          <a:latin typeface="Calibri"/>
                          <a:ea typeface="Calibri"/>
                          <a:cs typeface="Calibri"/>
                          <a:sym typeface="Calibri"/>
                        </a:rPr>
                        <a:t>McDonalds,</a:t>
                      </a:r>
                      <a:endParaRPr/>
                    </a:p>
                    <a:p>
                      <a:pPr marL="0" marR="0" lvl="0" indent="0" algn="l" rtl="0">
                        <a:spcBef>
                          <a:spcPts val="0"/>
                        </a:spcBef>
                        <a:spcAft>
                          <a:spcPts val="0"/>
                        </a:spcAft>
                        <a:buNone/>
                      </a:pPr>
                      <a:r>
                        <a:rPr lang="de-DE" sz="1600">
                          <a:solidFill>
                            <a:srgbClr val="595A59"/>
                          </a:solidFill>
                          <a:latin typeface="Calibri"/>
                          <a:ea typeface="Calibri"/>
                          <a:cs typeface="Calibri"/>
                          <a:sym typeface="Calibri"/>
                        </a:rPr>
                        <a:t>IKEA</a:t>
                      </a:r>
                      <a:endParaRPr sz="1600">
                        <a:solidFill>
                          <a:srgbClr val="595A59"/>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1065600">
                <a:tc>
                  <a:txBody>
                    <a:bodyPr/>
                    <a:lstStyle/>
                    <a:p>
                      <a:pPr marL="0" marR="0" lvl="0" indent="0" algn="l" rtl="0">
                        <a:spcBef>
                          <a:spcPts val="0"/>
                        </a:spcBef>
                        <a:spcAft>
                          <a:spcPts val="0"/>
                        </a:spcAft>
                        <a:buNone/>
                      </a:pPr>
                      <a:endParaRPr sz="1800">
                        <a:solidFill>
                          <a:srgbClr val="595A59"/>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de-DE" sz="1600" dirty="0">
                          <a:solidFill>
                            <a:srgbClr val="595A59"/>
                          </a:solidFill>
                          <a:latin typeface="Calibri"/>
                          <a:ea typeface="Calibri"/>
                          <a:cs typeface="Calibri"/>
                          <a:sym typeface="Calibri"/>
                        </a:rPr>
                        <a:t>Versla innan verslunar</a:t>
                      </a:r>
                      <a:endParaRPr dirty="0"/>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s-IS" sz="1600" b="0" i="0" u="none" strike="noStrike" cap="none" dirty="0">
                          <a:solidFill>
                            <a:srgbClr val="595A59"/>
                          </a:solidFill>
                          <a:latin typeface="Calibri"/>
                          <a:cs typeface="Calibri"/>
                          <a:sym typeface="Arial"/>
                        </a:rPr>
                        <a:t>Í stað þess að opna eigin búð/afgreiðslu, er samstarfsaðili fundinn sem er nú þegar með aðstöðu og gæti haft hag af því að annar aðili komi inn með litla búð innan búðarinnar (</a:t>
                      </a:r>
                      <a:r>
                        <a:rPr lang="is-IS" sz="1600" b="0" i="0" u="none" strike="noStrike" cap="none" dirty="0" err="1">
                          <a:solidFill>
                            <a:srgbClr val="595A59"/>
                          </a:solidFill>
                          <a:latin typeface="Calibri"/>
                          <a:cs typeface="Calibri"/>
                          <a:sym typeface="Arial"/>
                        </a:rPr>
                        <a:t>win-win</a:t>
                      </a:r>
                      <a:r>
                        <a:rPr lang="is-IS" sz="1600" b="0" i="0" u="none" strike="noStrike" cap="none" dirty="0">
                          <a:solidFill>
                            <a:srgbClr val="595A59"/>
                          </a:solidFill>
                          <a:latin typeface="Calibri"/>
                          <a:cs typeface="Calibri"/>
                          <a:sym typeface="Arial"/>
                        </a:rPr>
                        <a:t>).  Virðið fyrir samstarfsaðilann snýr að því að fleiri viðskiptavinir koma og einnig þær tekjur sem viðkomandi fær af leigunni fyrir aðstöðuna. Sá sem fær aðstöðu fær þarna aðgengi að ýmsum mikilvægum þáttum (staðsetningu, vinnuafli, …..) .</a:t>
                      </a:r>
                      <a:endParaRPr dirty="0"/>
                    </a:p>
                  </a:txBody>
                  <a:tcPr marL="91450" marR="91450" marT="45725" marB="45725" anchor="ctr"/>
                </a:tc>
                <a:tc>
                  <a:txBody>
                    <a:bodyPr/>
                    <a:lstStyle/>
                    <a:p>
                      <a:pPr marL="0" marR="0" lvl="0" indent="0" algn="l" rtl="0">
                        <a:spcBef>
                          <a:spcPts val="0"/>
                        </a:spcBef>
                        <a:spcAft>
                          <a:spcPts val="0"/>
                        </a:spcAft>
                        <a:buNone/>
                      </a:pPr>
                      <a:r>
                        <a:rPr lang="de-DE" sz="1600" dirty="0">
                          <a:solidFill>
                            <a:srgbClr val="595A59"/>
                          </a:solidFill>
                          <a:latin typeface="Calibri"/>
                          <a:ea typeface="Calibri"/>
                          <a:cs typeface="Calibri"/>
                          <a:sym typeface="Calibri"/>
                        </a:rPr>
                        <a:t>Tim Hortons</a:t>
                      </a:r>
                      <a:endParaRPr sz="1600" dirty="0">
                        <a:solidFill>
                          <a:srgbClr val="595A59"/>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bl>
          </a:graphicData>
        </a:graphic>
      </p:graphicFrame>
      <p:pic>
        <p:nvPicPr>
          <p:cNvPr id="1625" name="Google Shape;1625;p39" descr="Radfahre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9316" y="2234391"/>
            <a:ext cx="828000" cy="828000"/>
          </a:xfrm>
          <a:prstGeom prst="rect">
            <a:avLst/>
          </a:prstGeom>
          <a:noFill/>
          <a:ln>
            <a:noFill/>
          </a:ln>
        </p:spPr>
      </p:pic>
      <p:pic>
        <p:nvPicPr>
          <p:cNvPr id="1626" name="Google Shape;1626;p39" descr="Link"/>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9316" y="3201956"/>
            <a:ext cx="828000" cy="828000"/>
          </a:xfrm>
          <a:prstGeom prst="rect">
            <a:avLst/>
          </a:prstGeom>
          <a:noFill/>
          <a:ln>
            <a:noFill/>
          </a:ln>
        </p:spPr>
      </p:pic>
      <p:pic>
        <p:nvPicPr>
          <p:cNvPr id="1627" name="Google Shape;1627;p39" descr="Benutze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9316" y="4314339"/>
            <a:ext cx="828000" cy="828000"/>
          </a:xfrm>
          <a:prstGeom prst="rect">
            <a:avLst/>
          </a:prstGeom>
          <a:noFill/>
          <a:ln>
            <a:noFill/>
          </a:ln>
        </p:spPr>
      </p:pic>
      <p:pic>
        <p:nvPicPr>
          <p:cNvPr id="1628" name="Google Shape;1628;p39" descr="Schulgebäud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49316" y="5624715"/>
            <a:ext cx="828000" cy="82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Google Shape;1633;p40"/>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de-DE" dirty="0"/>
              <a:t>Hverskonar viðskiptamódel gæti hentað þínu fyrirtæki? </a:t>
            </a:r>
            <a:endParaRPr dirty="0"/>
          </a:p>
        </p:txBody>
      </p:sp>
      <p:sp>
        <p:nvSpPr>
          <p:cNvPr id="1634" name="Google Shape;1634;p40"/>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t>Hópumræður</a:t>
            </a:r>
            <a:endParaRPr dirty="0"/>
          </a:p>
        </p:txBody>
      </p:sp>
      <p:pic>
        <p:nvPicPr>
          <p:cNvPr id="1635" name="Google Shape;1635;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92213" y="1587857"/>
            <a:ext cx="3546347" cy="36822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4"/>
          <p:cNvSpPr txBox="1">
            <a:spLocks noGrp="1"/>
          </p:cNvSpPr>
          <p:nvPr>
            <p:ph type="body" idx="1"/>
          </p:nvPr>
        </p:nvSpPr>
        <p:spPr>
          <a:xfrm>
            <a:off x="666708" y="752638"/>
            <a:ext cx="4819692"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Seigla fyrirtækja</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41"/>
          <p:cNvSpPr txBox="1">
            <a:spLocks noGrp="1"/>
          </p:cNvSpPr>
          <p:nvPr>
            <p:ph type="body" idx="1"/>
          </p:nvPr>
        </p:nvSpPr>
        <p:spPr>
          <a:xfrm>
            <a:off x="666708" y="752638"/>
            <a:ext cx="4586936" cy="164766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ct val="100000"/>
              <a:buNone/>
            </a:pPr>
            <a:r>
              <a:rPr lang="de-DE" dirty="0"/>
              <a:t>Sjálfbær þróun ferðaþjónustunnar</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645" name="Google Shape;1645;p42"/>
          <p:cNvSpPr txBox="1">
            <a:spLocks noGrp="1"/>
          </p:cNvSpPr>
          <p:nvPr>
            <p:ph type="body" idx="1"/>
          </p:nvPr>
        </p:nvSpPr>
        <p:spPr>
          <a:xfrm>
            <a:off x="389965" y="1607198"/>
            <a:ext cx="11470341" cy="46728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r>
              <a:rPr lang="is-IS" dirty="0"/>
              <a:t>Ferðaþjónustan er háðari ósnortinni náttúru og umhverfi, sem og fagurfræðilegu landslagi, en flestar aðrar atvinnugreinar:</a:t>
            </a: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r>
              <a:rPr lang="de-DE" dirty="0"/>
              <a:t>Loftlagsvernd og varðveisla fjölbreytilegra búsvæða eru því nauðsynleg fyrir verndun og varðveislu ferðamannastaða!</a:t>
            </a:r>
            <a:endParaRPr dirty="0"/>
          </a:p>
          <a:p>
            <a:pPr marL="0" lvl="0" indent="0" algn="l" rtl="0">
              <a:lnSpc>
                <a:spcPct val="100000"/>
              </a:lnSpc>
              <a:spcBef>
                <a:spcPts val="1000"/>
              </a:spcBef>
              <a:spcAft>
                <a:spcPts val="0"/>
              </a:spcAft>
              <a:buClr>
                <a:srgbClr val="595A59"/>
              </a:buClr>
              <a:buSzPts val="1800"/>
              <a:buNone/>
            </a:pPr>
            <a:r>
              <a:rPr lang="de-DE" b="1" dirty="0"/>
              <a:t>Sjálfbær þróun ferðaþjónustunnar </a:t>
            </a:r>
            <a:r>
              <a:rPr lang="de-DE" dirty="0"/>
              <a:t>er mikilvæg til að varðveita náttúruleg og menningarleg búsvæði og jafnframt til umhverfisverndar og til verndunar loftslags. Sjálfbær verðmætasköpun er verðmætasköpun án þess að eyða auðlindum og framtíðarmöguleikum komandi kynslóða. </a:t>
            </a:r>
          </a:p>
          <a:p>
            <a:pPr marL="0" lvl="0" indent="0" algn="l" rtl="0">
              <a:lnSpc>
                <a:spcPct val="100000"/>
              </a:lnSpc>
              <a:spcBef>
                <a:spcPts val="1000"/>
              </a:spcBef>
              <a:spcAft>
                <a:spcPts val="0"/>
              </a:spcAft>
              <a:buClr>
                <a:srgbClr val="595A59"/>
              </a:buClr>
              <a:buSzPts val="1800"/>
              <a:buNone/>
            </a:pPr>
            <a:r>
              <a:rPr lang="de-DE" dirty="0"/>
              <a:t>Sjálfbær ferðaþjónusta ætti að hjálpa til við að tryggja að efnahagsleg, vistfræðileg og félagsleg áhrif ferðaþjónustunnar á íbúa, umhverfi og efnahag séu samrýmanleg og eru ekki í mótsögn hvort við annað.</a:t>
            </a:r>
            <a:endParaRPr dirty="0"/>
          </a:p>
        </p:txBody>
      </p:sp>
      <p:sp>
        <p:nvSpPr>
          <p:cNvPr id="1646" name="Google Shape;1646;p42"/>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Sjálfbær þróun ferðaþjónustu er í samræmi við náttúru, landslag og íbúa.</a:t>
            </a:r>
            <a:endParaRPr dirty="0"/>
          </a:p>
        </p:txBody>
      </p:sp>
      <p:sp>
        <p:nvSpPr>
          <p:cNvPr id="1647" name="Google Shape;1647;p42"/>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is-IS" dirty="0"/>
              <a:t>Sjálfbærni í ferðaþjónustu</a:t>
            </a:r>
            <a:endParaRPr dirty="0"/>
          </a:p>
          <a:p>
            <a:pPr marL="0" lvl="0" indent="0" algn="l" rtl="0">
              <a:lnSpc>
                <a:spcPct val="90000"/>
              </a:lnSpc>
              <a:spcBef>
                <a:spcPts val="1000"/>
              </a:spcBef>
              <a:spcAft>
                <a:spcPts val="0"/>
              </a:spcAft>
              <a:buClr>
                <a:srgbClr val="79527B"/>
              </a:buClr>
              <a:buSzPct val="100000"/>
              <a:buNone/>
            </a:pPr>
            <a:endParaRPr dirty="0"/>
          </a:p>
        </p:txBody>
      </p:sp>
      <p:pic>
        <p:nvPicPr>
          <p:cNvPr id="1648" name="Google Shape;1648;p42"/>
          <p:cNvPicPr preferRelativeResize="0"/>
          <p:nvPr/>
        </p:nvPicPr>
        <p:blipFill rotWithShape="1">
          <a:blip r:embed="rId3" cstate="screen">
            <a:alphaModFix/>
            <a:extLst>
              <a:ext uri="{28A0092B-C50C-407E-A947-70E740481C1C}">
                <a14:useLocalDpi xmlns:a14="http://schemas.microsoft.com/office/drawing/2010/main"/>
              </a:ext>
            </a:extLst>
          </a:blip>
          <a:srcRect r="15699"/>
          <a:stretch/>
        </p:blipFill>
        <p:spPr>
          <a:xfrm>
            <a:off x="1183859" y="2344860"/>
            <a:ext cx="1620000" cy="1080000"/>
          </a:xfrm>
          <a:prstGeom prst="rect">
            <a:avLst/>
          </a:prstGeom>
          <a:noFill/>
          <a:ln>
            <a:noFill/>
          </a:ln>
          <a:effectLst>
            <a:outerShdw blurRad="50800" dist="38100" dir="2700000" algn="tl" rotWithShape="0">
              <a:srgbClr val="000000">
                <a:alpha val="40000"/>
              </a:srgbClr>
            </a:outerShdw>
          </a:effectLst>
        </p:spPr>
      </p:pic>
      <p:pic>
        <p:nvPicPr>
          <p:cNvPr id="1649" name="Google Shape;1649;p4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78141" y="2344860"/>
            <a:ext cx="1620000" cy="1080000"/>
          </a:xfrm>
          <a:prstGeom prst="rect">
            <a:avLst/>
          </a:prstGeom>
          <a:noFill/>
          <a:ln>
            <a:noFill/>
          </a:ln>
          <a:effectLst>
            <a:outerShdw blurRad="50800" dist="38100" dir="2700000" algn="tl" rotWithShape="0">
              <a:srgbClr val="000000">
                <a:alpha val="40000"/>
              </a:srgbClr>
            </a:outerShdw>
          </a:effectLst>
        </p:spPr>
      </p:pic>
      <p:pic>
        <p:nvPicPr>
          <p:cNvPr id="1650" name="Google Shape;1650;p4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81000" y="2344860"/>
            <a:ext cx="1620000" cy="1080000"/>
          </a:xfrm>
          <a:prstGeom prst="rect">
            <a:avLst/>
          </a:prstGeom>
          <a:noFill/>
          <a:ln>
            <a:noFill/>
          </a:ln>
          <a:effectLst>
            <a:outerShdw blurRad="50800" dist="38100" dir="2700000" algn="tl" rotWithShape="0">
              <a:srgbClr val="000000">
                <a:alpha val="40000"/>
              </a:srgbClr>
            </a:outerShdw>
          </a:effectLst>
        </p:spPr>
      </p:pic>
      <p:sp>
        <p:nvSpPr>
          <p:cNvPr id="1651" name="Google Shape;1651;p42"/>
          <p:cNvSpPr/>
          <p:nvPr/>
        </p:nvSpPr>
        <p:spPr>
          <a:xfrm>
            <a:off x="2586446" y="2838996"/>
            <a:ext cx="1432560" cy="870857"/>
          </a:xfrm>
          <a:prstGeom prst="rect">
            <a:avLst/>
          </a:prstGeom>
          <a:solidFill>
            <a:srgbClr val="C5C5C5"/>
          </a:solidFill>
          <a:ln w="12700" cap="flat" cmpd="sng">
            <a:solidFill>
              <a:srgbClr val="C5C5C5"/>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rgbClr val="595A59"/>
                </a:solidFill>
                <a:latin typeface="Calibri"/>
                <a:ea typeface="Calibri"/>
                <a:cs typeface="Calibri"/>
                <a:sym typeface="Calibri"/>
              </a:rPr>
              <a:t>Raunverulegur snjór fyrir vetraríþróttir</a:t>
            </a:r>
            <a:endParaRPr dirty="0"/>
          </a:p>
        </p:txBody>
      </p:sp>
      <p:sp>
        <p:nvSpPr>
          <p:cNvPr id="1652" name="Google Shape;1652;p42"/>
          <p:cNvSpPr/>
          <p:nvPr/>
        </p:nvSpPr>
        <p:spPr>
          <a:xfrm>
            <a:off x="6326777" y="2832186"/>
            <a:ext cx="1367246" cy="870857"/>
          </a:xfrm>
          <a:prstGeom prst="rect">
            <a:avLst/>
          </a:prstGeom>
          <a:solidFill>
            <a:srgbClr val="C5C5C5"/>
          </a:solidFill>
          <a:ln w="12700" cap="flat" cmpd="sng">
            <a:solidFill>
              <a:srgbClr val="C5C5C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rgbClr val="595A59"/>
                </a:solidFill>
                <a:latin typeface="Calibri"/>
                <a:ea typeface="Calibri"/>
                <a:cs typeface="Calibri"/>
                <a:sym typeface="Calibri"/>
              </a:rPr>
              <a:t>Heilbrigður skógur til gönguferða</a:t>
            </a:r>
            <a:endParaRPr dirty="0"/>
          </a:p>
        </p:txBody>
      </p:sp>
      <p:sp>
        <p:nvSpPr>
          <p:cNvPr id="1653" name="Google Shape;1653;p42"/>
          <p:cNvSpPr/>
          <p:nvPr/>
        </p:nvSpPr>
        <p:spPr>
          <a:xfrm>
            <a:off x="10001794" y="2832185"/>
            <a:ext cx="1367246" cy="870857"/>
          </a:xfrm>
          <a:prstGeom prst="rect">
            <a:avLst/>
          </a:prstGeom>
          <a:solidFill>
            <a:srgbClr val="C5C5C5"/>
          </a:solidFill>
          <a:ln w="12700" cap="flat" cmpd="sng">
            <a:solidFill>
              <a:srgbClr val="C5C5C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rgbClr val="595A59"/>
                </a:solidFill>
                <a:latin typeface="Calibri"/>
                <a:ea typeface="Calibri"/>
                <a:cs typeface="Calibri"/>
                <a:sym typeface="Calibri"/>
              </a:rPr>
              <a:t>Hreint vatn til baða</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43"/>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659" name="Google Shape;1659;p4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Hægt er að nota þessar leiðbeiningar um sjálfbæra þróun í hvers kyns ferðaþjónustutilboðum á fjölbreyttum tegundum áfangastaða.</a:t>
            </a:r>
          </a:p>
          <a:p>
            <a:pPr marL="0" lvl="0" indent="0" algn="l" rtl="0">
              <a:lnSpc>
                <a:spcPct val="100000"/>
              </a:lnSpc>
              <a:spcBef>
                <a:spcPts val="0"/>
              </a:spcBef>
              <a:spcAft>
                <a:spcPts val="0"/>
              </a:spcAft>
              <a:buClr>
                <a:srgbClr val="595A59"/>
              </a:buClr>
              <a:buSzPts val="1800"/>
              <a:buNone/>
            </a:pPr>
            <a:r>
              <a:rPr lang="is-IS" dirty="0"/>
              <a:t>Meginreglur sjálfbærni tengjast umhverfinu, efnahag og félags-menningarlegum þáttum. Viðeigandi jafnvægi verður að vera á milli þessara þriggja vídda til að tryggja langtíma </a:t>
            </a:r>
            <a:r>
              <a:rPr lang="de-DE" dirty="0"/>
              <a:t>sjálfbærni.</a:t>
            </a:r>
            <a:endParaRPr dirty="0"/>
          </a:p>
        </p:txBody>
      </p:sp>
      <p:sp>
        <p:nvSpPr>
          <p:cNvPr id="1660" name="Google Shape;1660;p4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Það að stefna að sjálfbærri ferðaþjónustu er stöðugt ferli.</a:t>
            </a:r>
            <a:endParaRPr dirty="0"/>
          </a:p>
        </p:txBody>
      </p:sp>
      <p:sp>
        <p:nvSpPr>
          <p:cNvPr id="1661" name="Google Shape;1661;p4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Leiðbeiningar um sjálfbæra þróun í ferðaþjónustu</a:t>
            </a:r>
            <a:endParaRPr dirty="0"/>
          </a:p>
        </p:txBody>
      </p:sp>
      <p:grpSp>
        <p:nvGrpSpPr>
          <p:cNvPr id="1662" name="Google Shape;1662;p43"/>
          <p:cNvGrpSpPr/>
          <p:nvPr/>
        </p:nvGrpSpPr>
        <p:grpSpPr>
          <a:xfrm>
            <a:off x="3752850" y="1858734"/>
            <a:ext cx="8007350" cy="3789720"/>
            <a:chOff x="0" y="64773"/>
            <a:chExt cx="8007350" cy="3789720"/>
          </a:xfrm>
        </p:grpSpPr>
        <p:sp>
          <p:nvSpPr>
            <p:cNvPr id="1663" name="Google Shape;1663;p43"/>
            <p:cNvSpPr/>
            <p:nvPr/>
          </p:nvSpPr>
          <p:spPr>
            <a:xfrm>
              <a:off x="0" y="492813"/>
              <a:ext cx="8007350" cy="730800"/>
            </a:xfrm>
            <a:prstGeom prst="rect">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396457" y="64773"/>
              <a:ext cx="7610551" cy="856080"/>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txBox="1"/>
            <p:nvPr/>
          </p:nvSpPr>
          <p:spPr>
            <a:xfrm>
              <a:off x="438247" y="106563"/>
              <a:ext cx="7526971" cy="772500"/>
            </a:xfrm>
            <a:prstGeom prst="rect">
              <a:avLst/>
            </a:prstGeom>
            <a:noFill/>
            <a:ln>
              <a:noFill/>
            </a:ln>
          </p:spPr>
          <p:txBody>
            <a:bodyPr spcFirstLastPara="1" wrap="square" lIns="211850" tIns="0" rIns="2118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de-DE" sz="1600" b="0" i="0" dirty="0">
                  <a:solidFill>
                    <a:schemeClr val="lt1"/>
                  </a:solidFill>
                  <a:latin typeface="Calibri"/>
                  <a:ea typeface="Calibri"/>
                  <a:cs typeface="Calibri"/>
                  <a:sym typeface="Calibri"/>
                </a:rPr>
                <a:t>Nýta sem best allar umhverfisauðlindir.  Þær eru lykilatriði í þróun ferðaþjónustunnar til framtíðar. Viðhalda þarf nauðsynlegum vistfræðilegum ferlum og vernda þarf náttúrminjar og líffræðilegan fjölbreytileika.</a:t>
              </a:r>
              <a:endParaRPr sz="1600" dirty="0">
                <a:solidFill>
                  <a:schemeClr val="lt1"/>
                </a:solidFill>
                <a:latin typeface="Calibri"/>
                <a:ea typeface="Calibri"/>
                <a:cs typeface="Calibri"/>
                <a:sym typeface="Calibri"/>
              </a:endParaRPr>
            </a:p>
          </p:txBody>
        </p:sp>
        <p:sp>
          <p:nvSpPr>
            <p:cNvPr id="1666" name="Google Shape;1666;p43"/>
            <p:cNvSpPr/>
            <p:nvPr/>
          </p:nvSpPr>
          <p:spPr>
            <a:xfrm>
              <a:off x="0" y="1808253"/>
              <a:ext cx="8007350" cy="730800"/>
            </a:xfrm>
            <a:prstGeom prst="rect">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381209" y="1380213"/>
              <a:ext cx="7624178" cy="856080"/>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txBox="1"/>
            <p:nvPr/>
          </p:nvSpPr>
          <p:spPr>
            <a:xfrm>
              <a:off x="422999" y="1422003"/>
              <a:ext cx="7540598" cy="772500"/>
            </a:xfrm>
            <a:prstGeom prst="rect">
              <a:avLst/>
            </a:prstGeom>
            <a:noFill/>
            <a:ln>
              <a:noFill/>
            </a:ln>
          </p:spPr>
          <p:txBody>
            <a:bodyPr spcFirstLastPara="1" wrap="square" lIns="211850" tIns="0" rIns="2118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de-DE" sz="1600" b="0" i="0" dirty="0">
                  <a:solidFill>
                    <a:schemeClr val="lt1"/>
                  </a:solidFill>
                  <a:latin typeface="Calibri"/>
                  <a:ea typeface="Calibri"/>
                  <a:cs typeface="Calibri"/>
                  <a:sym typeface="Calibri"/>
                </a:rPr>
                <a:t>Virða félags-menningarlegan grunn áfangastaða, varðveita menningararf þeirra og gildi og stuðla að þvermenningarlegum skilningi og umburðarlyndi.</a:t>
              </a:r>
              <a:endParaRPr sz="1600" dirty="0">
                <a:solidFill>
                  <a:schemeClr val="lt1"/>
                </a:solidFill>
                <a:latin typeface="Calibri"/>
                <a:ea typeface="Calibri"/>
                <a:cs typeface="Calibri"/>
                <a:sym typeface="Calibri"/>
              </a:endParaRPr>
            </a:p>
          </p:txBody>
        </p:sp>
        <p:sp>
          <p:nvSpPr>
            <p:cNvPr id="1669" name="Google Shape;1669;p43"/>
            <p:cNvSpPr/>
            <p:nvPr/>
          </p:nvSpPr>
          <p:spPr>
            <a:xfrm>
              <a:off x="0" y="3123693"/>
              <a:ext cx="8007350" cy="730800"/>
            </a:xfrm>
            <a:prstGeom prst="rect">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381209" y="2695653"/>
              <a:ext cx="7624178" cy="856080"/>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txBox="1"/>
            <p:nvPr/>
          </p:nvSpPr>
          <p:spPr>
            <a:xfrm>
              <a:off x="422999" y="2737443"/>
              <a:ext cx="7540598" cy="772500"/>
            </a:xfrm>
            <a:prstGeom prst="rect">
              <a:avLst/>
            </a:prstGeom>
            <a:noFill/>
            <a:ln>
              <a:noFill/>
            </a:ln>
          </p:spPr>
          <p:txBody>
            <a:bodyPr spcFirstLastPara="1" wrap="square" lIns="211850" tIns="0" rIns="211850" bIns="0" anchor="ctr" anchorCtr="0">
              <a:noAutofit/>
            </a:bodyPr>
            <a:lstStyle/>
            <a:p>
              <a:pPr>
                <a:lnSpc>
                  <a:spcPct val="90000"/>
                </a:lnSpc>
                <a:buClr>
                  <a:schemeClr val="lt1"/>
                </a:buClr>
                <a:buSzPts val="1600"/>
              </a:pPr>
              <a:r>
                <a:rPr lang="is-IS" sz="1600" b="0" i="0">
                  <a:solidFill>
                    <a:schemeClr val="lt1"/>
                  </a:solidFill>
                  <a:latin typeface="Calibri"/>
                  <a:ea typeface="Calibri"/>
                  <a:cs typeface="Calibri"/>
                  <a:sym typeface="Calibri"/>
                </a:rPr>
                <a:t>Tryggja lífvænlegan, langtíma efnahagslegan rekstur, að allir hagsmunaaðilar </a:t>
              </a:r>
              <a:r>
                <a:rPr lang="is-IS" sz="1600">
                  <a:solidFill>
                    <a:schemeClr val="lt1"/>
                  </a:solidFill>
                  <a:latin typeface="Calibri"/>
                  <a:ea typeface="Calibri"/>
                  <a:cs typeface="Calibri"/>
                  <a:sym typeface="Calibri"/>
                </a:rPr>
                <a:t>finni </a:t>
              </a:r>
              <a:r>
                <a:rPr lang="is-IS" sz="1600" b="0" i="0">
                  <a:solidFill>
                    <a:schemeClr val="lt1"/>
                  </a:solidFill>
                  <a:latin typeface="Calibri"/>
                  <a:ea typeface="Calibri"/>
                  <a:cs typeface="Calibri"/>
                  <a:sym typeface="Calibri"/>
                </a:rPr>
                <a:t>ávinning og að honum sé dreift réttlátt, þ.m.t. </a:t>
              </a:r>
              <a:r>
                <a:rPr lang="is-IS" sz="1600" b="0" i="0" dirty="0">
                  <a:solidFill>
                    <a:schemeClr val="lt1"/>
                  </a:solidFill>
                  <a:latin typeface="Calibri"/>
                  <a:ea typeface="Calibri"/>
                  <a:cs typeface="Calibri"/>
                  <a:sym typeface="Calibri"/>
                </a:rPr>
                <a:t>stöðugir atvinnu- og tekjuöflunarmöguleikar og stuðla að útrýmingu fátæktar.</a:t>
              </a:r>
              <a:endParaRPr lang="is-IS" sz="1600" dirty="0">
                <a:solidFill>
                  <a:schemeClr val="lt1"/>
                </a:solidFill>
                <a:latin typeface="Calibri"/>
                <a:ea typeface="Calibri"/>
                <a:cs typeface="Calibri"/>
                <a:sym typeface="Calibri"/>
              </a:endParaRPr>
            </a:p>
          </p:txBody>
        </p:sp>
      </p:grpSp>
      <p:sp>
        <p:nvSpPr>
          <p:cNvPr id="1672" name="Google Shape;1672;p43"/>
          <p:cNvSpPr txBox="1"/>
          <p:nvPr/>
        </p:nvSpPr>
        <p:spPr>
          <a:xfrm>
            <a:off x="8560525" y="6307024"/>
            <a:ext cx="346601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b="0" i="0" dirty="0">
                <a:solidFill>
                  <a:srgbClr val="595A59"/>
                </a:solidFill>
                <a:latin typeface="Calibri"/>
                <a:ea typeface="Calibri"/>
                <a:cs typeface="Calibri"/>
                <a:sym typeface="Calibri"/>
              </a:rPr>
              <a:t>Heimild: World Tourism Organization: </a:t>
            </a:r>
            <a:r>
              <a:rPr lang="de-DE" sz="1200" b="0" i="0" u="sng" dirty="0">
                <a:solidFill>
                  <a:srgbClr val="595A5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https://www.unwto.org/sustainable-development</a:t>
            </a:r>
            <a:r>
              <a:rPr lang="de-DE" sz="1200" b="0" i="0" dirty="0">
                <a:solidFill>
                  <a:srgbClr val="595A59"/>
                </a:solidFill>
                <a:latin typeface="Calibri"/>
                <a:ea typeface="Calibri"/>
                <a:cs typeface="Calibri"/>
                <a:sym typeface="Calibri"/>
              </a:rPr>
              <a:t>  </a:t>
            </a:r>
            <a:endParaRPr sz="1200" dirty="0">
              <a:solidFill>
                <a:srgbClr val="595A59"/>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pic>
        <p:nvPicPr>
          <p:cNvPr id="1677" name="Google Shape;1677;p4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9003" r="29004"/>
          <a:stretch/>
        </p:blipFill>
        <p:spPr>
          <a:xfrm>
            <a:off x="6852062" y="228600"/>
            <a:ext cx="5105121" cy="6362700"/>
          </a:xfrm>
          <a:prstGeom prst="rect">
            <a:avLst/>
          </a:prstGeom>
          <a:solidFill>
            <a:schemeClr val="lt1"/>
          </a:solidFill>
          <a:ln>
            <a:noFill/>
          </a:ln>
        </p:spPr>
      </p:pic>
      <p:sp>
        <p:nvSpPr>
          <p:cNvPr id="1678" name="Google Shape;1678;p44"/>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nn-NO" dirty="0"/>
              <a:t>Seigla og sjálfbærni haldast í hendur:</a:t>
            </a:r>
            <a:endParaRPr dirty="0"/>
          </a:p>
          <a:p>
            <a:pPr marL="0" lvl="0" indent="0" algn="l" rtl="0">
              <a:lnSpc>
                <a:spcPct val="90000"/>
              </a:lnSpc>
              <a:spcBef>
                <a:spcPts val="1000"/>
              </a:spcBef>
              <a:spcAft>
                <a:spcPts val="0"/>
              </a:spcAft>
              <a:buClr>
                <a:schemeClr val="lt1"/>
              </a:buClr>
              <a:buSzPts val="2400"/>
              <a:buNone/>
            </a:pPr>
            <a:r>
              <a:rPr lang="de-DE" dirty="0"/>
              <a:t>Sjálfbærni vísar til þess að í stað þess að bregðast við, þá er lykillinn í sjálfbærni að undirbúa og koma í veg fyrir. </a:t>
            </a:r>
          </a:p>
          <a:p>
            <a:pPr marL="0" lvl="0" indent="0" algn="l" rtl="0">
              <a:lnSpc>
                <a:spcPct val="90000"/>
              </a:lnSpc>
              <a:spcBef>
                <a:spcPts val="1000"/>
              </a:spcBef>
              <a:spcAft>
                <a:spcPts val="0"/>
              </a:spcAft>
              <a:buClr>
                <a:schemeClr val="lt1"/>
              </a:buClr>
              <a:buSzPts val="2400"/>
              <a:buNone/>
            </a:pPr>
            <a:r>
              <a:rPr lang="de-DE" dirty="0"/>
              <a:t>Sjálfbærni er því lykillinn að byggja upp þrautseig fyrirtæki!</a:t>
            </a:r>
            <a:endParaRPr dirty="0"/>
          </a:p>
        </p:txBody>
      </p:sp>
      <p:sp>
        <p:nvSpPr>
          <p:cNvPr id="1679" name="Google Shape;1679;p44"/>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ct val="100000"/>
              <a:buNone/>
            </a:pPr>
            <a:r>
              <a:rPr lang="is-IS" dirty="0"/>
              <a:t>Sjálfbærni og seigla</a:t>
            </a:r>
            <a:endParaRPr dirty="0"/>
          </a:p>
          <a:p>
            <a:pPr marL="0" lvl="0" indent="0" algn="l" rtl="0">
              <a:lnSpc>
                <a:spcPct val="90000"/>
              </a:lnSpc>
              <a:spcBef>
                <a:spcPts val="1000"/>
              </a:spcBef>
              <a:spcAft>
                <a:spcPts val="0"/>
              </a:spcAft>
              <a:buClr>
                <a:schemeClr val="lt1"/>
              </a:buClr>
              <a:buSzPct val="100000"/>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p45"/>
          <p:cNvSpPr txBox="1">
            <a:spLocks noGrp="1"/>
          </p:cNvSpPr>
          <p:nvPr>
            <p:ph type="body" idx="2"/>
          </p:nvPr>
        </p:nvSpPr>
        <p:spPr>
          <a:xfrm>
            <a:off x="448583" y="810208"/>
            <a:ext cx="5394163" cy="44939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de-DE" dirty="0"/>
              <a:t>Það er vaxandi samstaða meðal hagsmunaaðila í ferðaþjónustu um hvernig framtíðar seigla ferðaþjónustunnar muni ráðast.  En framtíðar seigla greinarinnar ræðst af getu greinarinnar til að lágmarka koltvísýringslosun og draga úr henni um 50% fyrir 2030</a:t>
            </a:r>
            <a:endParaRPr dirty="0"/>
          </a:p>
        </p:txBody>
      </p:sp>
      <p:sp>
        <p:nvSpPr>
          <p:cNvPr id="1685" name="Google Shape;1685;p45"/>
          <p:cNvSpPr txBox="1"/>
          <p:nvPr/>
        </p:nvSpPr>
        <p:spPr>
          <a:xfrm>
            <a:off x="974068" y="5041271"/>
            <a:ext cx="346601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b="0" i="0" dirty="0">
                <a:solidFill>
                  <a:srgbClr val="595A59"/>
                </a:solidFill>
                <a:latin typeface="Calibri"/>
                <a:ea typeface="Calibri"/>
                <a:cs typeface="Calibri"/>
                <a:sym typeface="Calibri"/>
              </a:rPr>
              <a:t>Heimild: World Tourism Organization: Transforming Tourism for Climate Action (</a:t>
            </a:r>
            <a:r>
              <a:rPr lang="de-DE" sz="1000" b="0" i="0" u="sng" dirty="0">
                <a:solidFill>
                  <a:srgbClr val="595A5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https://www.unwto.org/sustainable-development/climate-action</a:t>
            </a:r>
            <a:r>
              <a:rPr lang="de-DE" sz="1000" b="0" i="0" dirty="0">
                <a:solidFill>
                  <a:srgbClr val="595A59"/>
                </a:solidFill>
                <a:latin typeface="Calibri"/>
                <a:ea typeface="Calibri"/>
                <a:cs typeface="Calibri"/>
                <a:sym typeface="Calibri"/>
              </a:rPr>
              <a:t>)</a:t>
            </a:r>
            <a:endParaRPr sz="1000" dirty="0">
              <a:solidFill>
                <a:srgbClr val="595A59"/>
              </a:solidFill>
              <a:latin typeface="Calibri"/>
              <a:ea typeface="Calibri"/>
              <a:cs typeface="Calibri"/>
              <a:sym typeface="Calibri"/>
            </a:endParaRPr>
          </a:p>
        </p:txBody>
      </p:sp>
      <p:sp>
        <p:nvSpPr>
          <p:cNvPr id="1686" name="Google Shape;1686;p45"/>
          <p:cNvSpPr/>
          <p:nvPr/>
        </p:nvSpPr>
        <p:spPr>
          <a:xfrm>
            <a:off x="6390752" y="1516967"/>
            <a:ext cx="4748320" cy="2995811"/>
          </a:xfrm>
          <a:prstGeom prst="roundRect">
            <a:avLst>
              <a:gd name="adj" fmla="val 16667"/>
            </a:avLst>
          </a:prstGeom>
          <a:noFill/>
          <a:ln w="1905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87" name="Google Shape;1687;p45"/>
          <p:cNvGrpSpPr/>
          <p:nvPr/>
        </p:nvGrpSpPr>
        <p:grpSpPr>
          <a:xfrm flipH="1">
            <a:off x="8327086" y="1834556"/>
            <a:ext cx="880499" cy="898952"/>
            <a:chOff x="3951850" y="2985350"/>
            <a:chExt cx="407950" cy="416500"/>
          </a:xfrm>
        </p:grpSpPr>
        <p:sp>
          <p:nvSpPr>
            <p:cNvPr id="1688" name="Google Shape;1688;p4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solidFill>
              <a:schemeClr val="lt1"/>
            </a:solidFill>
            <a:ln w="1587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9527B"/>
                </a:solidFill>
                <a:latin typeface="Calibri"/>
                <a:ea typeface="Calibri"/>
                <a:cs typeface="Calibri"/>
                <a:sym typeface="Calibri"/>
              </a:endParaRPr>
            </a:p>
          </p:txBody>
        </p:sp>
        <p:sp>
          <p:nvSpPr>
            <p:cNvPr id="1689" name="Google Shape;1689;p4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solidFill>
              <a:schemeClr val="lt1"/>
            </a:solidFill>
            <a:ln w="1587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9527B"/>
                </a:solidFill>
                <a:latin typeface="Calibri"/>
                <a:ea typeface="Calibri"/>
                <a:cs typeface="Calibri"/>
                <a:sym typeface="Calibri"/>
              </a:endParaRPr>
            </a:p>
          </p:txBody>
        </p:sp>
        <p:sp>
          <p:nvSpPr>
            <p:cNvPr id="1690" name="Google Shape;1690;p4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solidFill>
              <a:schemeClr val="lt1"/>
            </a:solidFill>
            <a:ln w="1587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9527B"/>
                </a:solidFill>
                <a:latin typeface="Calibri"/>
                <a:ea typeface="Calibri"/>
                <a:cs typeface="Calibri"/>
                <a:sym typeface="Calibri"/>
              </a:endParaRPr>
            </a:p>
          </p:txBody>
        </p:sp>
        <p:sp>
          <p:nvSpPr>
            <p:cNvPr id="1691" name="Google Shape;1691;p4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solidFill>
              <a:schemeClr val="lt1"/>
            </a:solidFill>
            <a:ln w="15875" cap="rnd" cmpd="sng">
              <a:solidFill>
                <a:srgbClr val="7952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9527B"/>
                </a:solidFill>
                <a:latin typeface="Calibri"/>
                <a:ea typeface="Calibri"/>
                <a:cs typeface="Calibri"/>
                <a:sym typeface="Calibri"/>
              </a:endParaRPr>
            </a:p>
          </p:txBody>
        </p:sp>
      </p:grpSp>
      <p:sp>
        <p:nvSpPr>
          <p:cNvPr id="1692" name="Google Shape;1692;p45"/>
          <p:cNvSpPr txBox="1"/>
          <p:nvPr/>
        </p:nvSpPr>
        <p:spPr>
          <a:xfrm>
            <a:off x="6834528" y="2951253"/>
            <a:ext cx="3957401"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b="1" dirty="0">
                <a:solidFill>
                  <a:schemeClr val="bg1"/>
                </a:solidFill>
                <a:latin typeface="Calibri"/>
                <a:ea typeface="Calibri"/>
                <a:cs typeface="Calibri"/>
                <a:sym typeface="Calibri"/>
              </a:rPr>
              <a:t>Vinsamlegast kíkið á </a:t>
            </a:r>
            <a:r>
              <a:rPr lang="de-DE" sz="1800" b="1"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raundæmi nr. 12</a:t>
            </a:r>
            <a:r>
              <a:rPr lang="de-DE" sz="1800" b="1" dirty="0">
                <a:solidFill>
                  <a:schemeClr val="bg1"/>
                </a:solidFill>
                <a:latin typeface="Calibri"/>
                <a:ea typeface="Calibri"/>
                <a:cs typeface="Calibri"/>
                <a:sym typeface="Calibri"/>
              </a:rPr>
              <a:t> .  Þar er fjallað um samfélagsábyrgð hótels og hvernig það tókst á við minnkun kolefnisfótsporsins. </a:t>
            </a:r>
            <a:endParaRPr b="1"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1697" name="Google Shape;1697;p46"/>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Lesefni sem mælt er með</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47"/>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r>
              <a:rPr lang="en-GB" b="0" i="0" dirty="0"/>
              <a:t>ISO 22316:2017: Security and resilience — Organizational resilience — Principles and attributes: </a:t>
            </a:r>
            <a:r>
              <a:rPr lang="en-GB" u="sng" dirty="0">
                <a:solidFill>
                  <a:schemeClr val="hlink"/>
                </a:solidFill>
                <a:hlinkClick r:id="rId3"/>
              </a:rPr>
              <a:t>https://www.iso.org/obp/ui#iso:std:iso:22316:ed-1:v1:en</a:t>
            </a:r>
            <a:r>
              <a:rPr lang="en-GB" dirty="0"/>
              <a:t> </a:t>
            </a:r>
          </a:p>
          <a:p>
            <a:pPr marL="0" lvl="0" indent="0" algn="l" rtl="0">
              <a:lnSpc>
                <a:spcPct val="90000"/>
              </a:lnSpc>
              <a:spcBef>
                <a:spcPts val="1200"/>
              </a:spcBef>
              <a:spcAft>
                <a:spcPts val="0"/>
              </a:spcAft>
              <a:buClr>
                <a:srgbClr val="595A59"/>
              </a:buClr>
              <a:buSzPts val="1800"/>
              <a:buNone/>
            </a:pPr>
            <a:r>
              <a:rPr lang="en-GB" dirty="0"/>
              <a:t>PwC (2018): Operational resilience: </a:t>
            </a:r>
            <a:r>
              <a:rPr lang="en-GB" u="sng" dirty="0">
                <a:solidFill>
                  <a:schemeClr val="hlink"/>
                </a:solidFill>
                <a:hlinkClick r:id="rId4"/>
              </a:rPr>
              <a:t>https://www.pwc.co.uk/audit-assurance/assets/pdf/operational-resilience-guide.pdf</a:t>
            </a:r>
            <a:r>
              <a:rPr lang="en-GB" dirty="0"/>
              <a:t> </a:t>
            </a:r>
            <a:endParaRPr lang="en-GB" dirty="0">
              <a:solidFill>
                <a:srgbClr val="79527B"/>
              </a:solidFill>
            </a:endParaRPr>
          </a:p>
          <a:p>
            <a:pPr marL="0" lvl="0" indent="0" algn="l" rtl="0">
              <a:lnSpc>
                <a:spcPct val="90000"/>
              </a:lnSpc>
              <a:spcBef>
                <a:spcPts val="1200"/>
              </a:spcBef>
              <a:spcAft>
                <a:spcPts val="0"/>
              </a:spcAft>
              <a:buClr>
                <a:srgbClr val="585A58"/>
              </a:buClr>
              <a:buSzPts val="1800"/>
              <a:buNone/>
            </a:pPr>
            <a:r>
              <a:rPr lang="en-GB" sz="1800" b="0" i="0" u="none" strike="noStrike" dirty="0" err="1">
                <a:solidFill>
                  <a:srgbClr val="585A58"/>
                </a:solidFill>
                <a:latin typeface="Calibri"/>
                <a:ea typeface="Calibri"/>
                <a:cs typeface="Calibri"/>
                <a:sym typeface="Calibri"/>
              </a:rPr>
              <a:t>Breier</a:t>
            </a:r>
            <a:r>
              <a:rPr lang="en-GB" sz="1800" b="0" i="0" u="none" strike="noStrike" dirty="0">
                <a:solidFill>
                  <a:srgbClr val="585A58"/>
                </a:solidFill>
                <a:latin typeface="Calibri"/>
                <a:ea typeface="Calibri"/>
                <a:cs typeface="Calibri"/>
                <a:sym typeface="Calibri"/>
              </a:rPr>
              <a:t> et al. (2021): The role of business model innovation in the hospitality industry during the COVID-19 crisis .	</a:t>
            </a:r>
            <a:endParaRPr lang="en-GB" dirty="0"/>
          </a:p>
          <a:p>
            <a:pPr marL="0" lvl="0" indent="0" algn="l" rtl="0">
              <a:lnSpc>
                <a:spcPct val="90000"/>
              </a:lnSpc>
              <a:spcBef>
                <a:spcPts val="1200"/>
              </a:spcBef>
              <a:spcAft>
                <a:spcPts val="0"/>
              </a:spcAft>
              <a:buClr>
                <a:srgbClr val="595A59"/>
              </a:buClr>
              <a:buSzPts val="1800"/>
              <a:buNone/>
            </a:pPr>
            <a:r>
              <a:rPr lang="en-GB" dirty="0"/>
              <a:t>Hall et al. (2017): Tourism and resilience: Individual, organisational and destination perspectives.</a:t>
            </a:r>
          </a:p>
          <a:p>
            <a:pPr marL="0" lvl="0" indent="0" algn="l" rtl="0">
              <a:lnSpc>
                <a:spcPct val="90000"/>
              </a:lnSpc>
              <a:spcBef>
                <a:spcPts val="1200"/>
              </a:spcBef>
              <a:spcAft>
                <a:spcPts val="0"/>
              </a:spcAft>
              <a:buClr>
                <a:srgbClr val="595A59"/>
              </a:buClr>
              <a:buSzPts val="1800"/>
              <a:buNone/>
            </a:pPr>
            <a:r>
              <a:rPr lang="en-GB" dirty="0"/>
              <a:t>Frey (2020): Der KMU Innovator - So </a:t>
            </a:r>
            <a:r>
              <a:rPr lang="en-GB" dirty="0" err="1"/>
              <a:t>machen</a:t>
            </a:r>
            <a:r>
              <a:rPr lang="en-GB" dirty="0"/>
              <a:t> Sie </a:t>
            </a:r>
            <a:r>
              <a:rPr lang="en-GB" dirty="0" err="1"/>
              <a:t>Ihr</a:t>
            </a:r>
            <a:r>
              <a:rPr lang="en-GB" dirty="0"/>
              <a:t> </a:t>
            </a:r>
            <a:r>
              <a:rPr lang="en-GB" dirty="0" err="1"/>
              <a:t>Geschäftsmodell</a:t>
            </a:r>
            <a:r>
              <a:rPr lang="en-GB" dirty="0"/>
              <a:t> fit für das </a:t>
            </a:r>
            <a:r>
              <a:rPr lang="en-GB" dirty="0" err="1"/>
              <a:t>digitale</a:t>
            </a:r>
            <a:r>
              <a:rPr lang="en-GB" dirty="0"/>
              <a:t> </a:t>
            </a:r>
            <a:r>
              <a:rPr lang="en-GB" dirty="0" err="1"/>
              <a:t>Zeitalter</a:t>
            </a:r>
            <a:r>
              <a:rPr lang="en-GB" dirty="0"/>
              <a:t>, Midas Verlag AG.</a:t>
            </a:r>
          </a:p>
          <a:p>
            <a:pPr marL="0" lvl="0" indent="0" algn="l" rtl="0">
              <a:lnSpc>
                <a:spcPct val="90000"/>
              </a:lnSpc>
              <a:spcBef>
                <a:spcPts val="1000"/>
              </a:spcBef>
              <a:spcAft>
                <a:spcPts val="0"/>
              </a:spcAft>
              <a:buClr>
                <a:srgbClr val="595A59"/>
              </a:buClr>
              <a:buSzPts val="1800"/>
              <a:buNone/>
            </a:pPr>
            <a:r>
              <a:rPr lang="en-GB" dirty="0"/>
              <a:t>Bauer (2020): Den Gast der Zukunft verstehen und </a:t>
            </a:r>
            <a:r>
              <a:rPr lang="en-GB" dirty="0" err="1"/>
              <a:t>gewinnen</a:t>
            </a:r>
            <a:r>
              <a:rPr lang="en-GB" dirty="0"/>
              <a:t> – </a:t>
            </a:r>
            <a:r>
              <a:rPr lang="en-GB" dirty="0" err="1"/>
              <a:t>Gästetrends</a:t>
            </a:r>
            <a:r>
              <a:rPr lang="en-GB" dirty="0"/>
              <a:t> für </a:t>
            </a:r>
            <a:r>
              <a:rPr lang="en-GB" dirty="0" err="1"/>
              <a:t>touristische</a:t>
            </a:r>
            <a:r>
              <a:rPr lang="en-GB" dirty="0"/>
              <a:t> </a:t>
            </a:r>
            <a:r>
              <a:rPr lang="en-GB" dirty="0" err="1"/>
              <a:t>Angebote</a:t>
            </a:r>
            <a:r>
              <a:rPr lang="en-GB" dirty="0"/>
              <a:t> </a:t>
            </a:r>
            <a:r>
              <a:rPr lang="en-GB" dirty="0" err="1"/>
              <a:t>nutzbar</a:t>
            </a:r>
            <a:r>
              <a:rPr lang="en-GB" dirty="0"/>
              <a:t> </a:t>
            </a:r>
            <a:r>
              <a:rPr lang="en-GB" dirty="0" err="1"/>
              <a:t>machen</a:t>
            </a:r>
            <a:r>
              <a:rPr lang="en-GB" dirty="0"/>
              <a:t>. In: Bauer et al. (2020): </a:t>
            </a:r>
            <a:r>
              <a:rPr lang="en-GB" dirty="0" err="1"/>
              <a:t>Tourismus</a:t>
            </a:r>
            <a:r>
              <a:rPr lang="en-GB" dirty="0"/>
              <a:t> </a:t>
            </a:r>
            <a:r>
              <a:rPr lang="en-GB" dirty="0" err="1"/>
              <a:t>nach</a:t>
            </a:r>
            <a:r>
              <a:rPr lang="en-GB" dirty="0"/>
              <a:t> COVID-19, Linde Verlag.</a:t>
            </a:r>
          </a:p>
          <a:p>
            <a:pPr marL="0" lvl="0" indent="0" algn="l" rtl="0">
              <a:lnSpc>
                <a:spcPct val="90000"/>
              </a:lnSpc>
              <a:spcBef>
                <a:spcPts val="1000"/>
              </a:spcBef>
              <a:spcAft>
                <a:spcPts val="0"/>
              </a:spcAft>
              <a:buClr>
                <a:srgbClr val="595A59"/>
              </a:buClr>
              <a:buSzPts val="1800"/>
              <a:buNone/>
            </a:pPr>
            <a:r>
              <a:rPr lang="en-GB" u="sng" dirty="0">
                <a:solidFill>
                  <a:schemeClr val="hlink"/>
                </a:solidFill>
                <a:hlinkClick r:id="rId5"/>
              </a:rPr>
              <a:t>7 Pillars of Resilience to Master Any Challenge</a:t>
            </a:r>
            <a:endParaRPr lang="en-GB" dirty="0"/>
          </a:p>
        </p:txBody>
      </p:sp>
      <p:sp>
        <p:nvSpPr>
          <p:cNvPr id="1703" name="Google Shape;1703;p4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endParaRPr/>
          </a:p>
        </p:txBody>
      </p:sp>
      <p:sp>
        <p:nvSpPr>
          <p:cNvPr id="1704" name="Google Shape;1704;p47"/>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Heimildir sem mælt er með</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48"/>
          <p:cNvSpPr txBox="1">
            <a:spLocks noGrp="1"/>
          </p:cNvSpPr>
          <p:nvPr>
            <p:ph type="body" idx="1"/>
          </p:nvPr>
        </p:nvSpPr>
        <p:spPr>
          <a:xfrm>
            <a:off x="967061" y="4154268"/>
            <a:ext cx="4177816" cy="731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de-DE" dirty="0"/>
              <a:t>Þú hefur lokið námskeiðinu</a:t>
            </a:r>
            <a:endParaRPr dirty="0"/>
          </a:p>
        </p:txBody>
      </p:sp>
      <p:sp>
        <p:nvSpPr>
          <p:cNvPr id="1710" name="Google Shape;1710;p48"/>
          <p:cNvSpPr txBox="1">
            <a:spLocks noGrp="1"/>
          </p:cNvSpPr>
          <p:nvPr>
            <p:ph type="body" idx="2"/>
          </p:nvPr>
        </p:nvSpPr>
        <p:spPr>
          <a:xfrm>
            <a:off x="967062" y="3344692"/>
            <a:ext cx="4177815" cy="8372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None/>
            </a:pPr>
            <a:r>
              <a:rPr lang="de-DE" dirty="0"/>
              <a:t>Vel gert!</a:t>
            </a:r>
            <a:endParaRPr dirty="0"/>
          </a:p>
        </p:txBody>
      </p:sp>
      <p:grpSp>
        <p:nvGrpSpPr>
          <p:cNvPr id="1711" name="Google Shape;1711;p48"/>
          <p:cNvGrpSpPr/>
          <p:nvPr/>
        </p:nvGrpSpPr>
        <p:grpSpPr>
          <a:xfrm>
            <a:off x="7286899" y="3277496"/>
            <a:ext cx="233548" cy="233548"/>
            <a:chOff x="5941025" y="3634400"/>
            <a:chExt cx="467650" cy="467650"/>
          </a:xfrm>
        </p:grpSpPr>
        <p:sp>
          <p:nvSpPr>
            <p:cNvPr id="1712" name="Google Shape;1712;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13" name="Google Shape;1713;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14" name="Google Shape;1714;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15" name="Google Shape;1715;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16" name="Google Shape;1716;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17" name="Google Shape;1717;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718" name="Google Shape;1718;p48"/>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de-DE" sz="1400">
                <a:solidFill>
                  <a:schemeClr val="lt1"/>
                </a:solidFill>
                <a:latin typeface="Calibri"/>
                <a:ea typeface="Calibri"/>
                <a:cs typeface="Calibri"/>
                <a:sym typeface="Calibri"/>
              </a:rPr>
              <a:t> </a:t>
            </a:r>
            <a:endParaRPr/>
          </a:p>
        </p:txBody>
      </p:sp>
      <p:sp>
        <p:nvSpPr>
          <p:cNvPr id="1719" name="Google Shape;1719;p48"/>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de-DE" sz="1400">
                <a:solidFill>
                  <a:schemeClr val="lt1"/>
                </a:solidFill>
                <a:latin typeface="Calibri"/>
                <a:ea typeface="Calibri"/>
                <a:cs typeface="Calibri"/>
                <a:sym typeface="Calibri"/>
              </a:rPr>
              <a:t> </a:t>
            </a:r>
            <a:endParaRPr/>
          </a:p>
        </p:txBody>
      </p:sp>
      <p:sp>
        <p:nvSpPr>
          <p:cNvPr id="1720" name="Google Shape;1720;p48"/>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5"/>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2000"/>
              <a:buNone/>
            </a:pPr>
            <a:r>
              <a:rPr lang="de-DE" dirty="0"/>
              <a:t>Hægt er að sjá fyrir flestar aðstæður – og vegna þess er hægt að koma í veg fyrir flestar krísur, eða að minnsta kosti að lágmarka áhrif þeirra. </a:t>
            </a:r>
            <a:endParaRPr dirty="0"/>
          </a:p>
          <a:p>
            <a:pPr marL="0" lvl="0" indent="0" algn="l" rtl="0">
              <a:lnSpc>
                <a:spcPct val="90000"/>
              </a:lnSpc>
              <a:spcBef>
                <a:spcPts val="1000"/>
              </a:spcBef>
              <a:spcAft>
                <a:spcPts val="0"/>
              </a:spcAft>
              <a:buClr>
                <a:srgbClr val="79527B"/>
              </a:buClr>
              <a:buSzPts val="2000"/>
              <a:buNone/>
            </a:pPr>
            <a:endParaRPr dirty="0"/>
          </a:p>
        </p:txBody>
      </p:sp>
      <p:sp>
        <p:nvSpPr>
          <p:cNvPr id="875" name="Google Shape;875;p5"/>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Óþægilegar staðreyndir um krísur í fyrirtækjum</a:t>
            </a:r>
            <a:endParaRPr dirty="0"/>
          </a:p>
        </p:txBody>
      </p:sp>
      <p:pic>
        <p:nvPicPr>
          <p:cNvPr id="876" name="Google Shape;876;p5" descr="Martinshor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99710" y="3222966"/>
            <a:ext cx="2050847" cy="2050847"/>
          </a:xfrm>
          <a:prstGeom prst="rect">
            <a:avLst/>
          </a:prstGeom>
          <a:noFill/>
          <a:ln>
            <a:noFill/>
          </a:ln>
        </p:spPr>
      </p:pic>
      <p:sp>
        <p:nvSpPr>
          <p:cNvPr id="877" name="Google Shape;877;p5"/>
          <p:cNvSpPr txBox="1"/>
          <p:nvPr/>
        </p:nvSpPr>
        <p:spPr>
          <a:xfrm>
            <a:off x="4647316" y="1781498"/>
            <a:ext cx="2955636"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Hægt er að SPÁ FYRIR um og KOMA Í VEG fyrir </a:t>
            </a:r>
            <a:r>
              <a:rPr lang="de-DE" sz="1800" dirty="0">
                <a:solidFill>
                  <a:srgbClr val="595A59"/>
                </a:solidFill>
                <a:latin typeface="Calibri"/>
                <a:cs typeface="Calibri"/>
                <a:sym typeface="Calibri"/>
              </a:rPr>
              <a:t>flestar krísur, ef það er ekki hægt er mikilvægt að LÁGMARKA áhrifin.</a:t>
            </a:r>
            <a:endParaRPr sz="1800" dirty="0">
              <a:solidFill>
                <a:srgbClr val="595A59"/>
              </a:solidFill>
              <a:latin typeface="Calibri"/>
              <a:cs typeface="Calibri"/>
            </a:endParaRPr>
          </a:p>
        </p:txBody>
      </p:sp>
      <p:sp>
        <p:nvSpPr>
          <p:cNvPr id="878" name="Google Shape;878;p5"/>
          <p:cNvSpPr txBox="1"/>
          <p:nvPr/>
        </p:nvSpPr>
        <p:spPr>
          <a:xfrm>
            <a:off x="7807726" y="2551836"/>
            <a:ext cx="318999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Því lengra sem krísan fær að krauma, því MEIRA TJÓN verður;  á eftirspurn, afkomu, hlutabréfaverði, starfsanda, samkeppnisstöðu og trausti til stjórnenda.</a:t>
            </a:r>
            <a:endParaRPr dirty="0"/>
          </a:p>
        </p:txBody>
      </p:sp>
      <p:sp>
        <p:nvSpPr>
          <p:cNvPr id="879" name="Google Shape;879;p5"/>
          <p:cNvSpPr txBox="1"/>
          <p:nvPr/>
        </p:nvSpPr>
        <p:spPr>
          <a:xfrm>
            <a:off x="1252545" y="4476170"/>
            <a:ext cx="318999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AFNEITUN STJÓRNENDA er stærsta hindrunin sem stendur í vegi fyrir skilvirkri krísustjórnun</a:t>
            </a:r>
            <a:endParaRPr dirty="0"/>
          </a:p>
        </p:txBody>
      </p:sp>
      <p:sp>
        <p:nvSpPr>
          <p:cNvPr id="880" name="Google Shape;880;p5"/>
          <p:cNvSpPr txBox="1"/>
          <p:nvPr/>
        </p:nvSpPr>
        <p:spPr>
          <a:xfrm>
            <a:off x="690842" y="2520141"/>
            <a:ext cx="318999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Til þess að auka seiglu, þurfa fyrirtæki að LÆRA af því sem gengur vel – en ekki bara af því sem fór úrskeiðis.</a:t>
            </a:r>
            <a:endParaRPr dirty="0"/>
          </a:p>
        </p:txBody>
      </p:sp>
      <p:sp>
        <p:nvSpPr>
          <p:cNvPr id="881" name="Google Shape;881;p5"/>
          <p:cNvSpPr txBox="1"/>
          <p:nvPr/>
        </p:nvSpPr>
        <p:spPr>
          <a:xfrm>
            <a:off x="7749459" y="4476170"/>
            <a:ext cx="318999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cs typeface="Calibri"/>
                <a:sym typeface="Calibri"/>
              </a:rPr>
              <a:t>Alvarleg vandamál verða ekki að „krísu“ fyrr en STJÓRNENDUR HÆTTA AÐ RÁÐA VIÐ ÞAU</a:t>
            </a:r>
            <a:endParaRPr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887" name="Google Shape;887;p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indent="0">
              <a:spcBef>
                <a:spcPts val="0"/>
              </a:spcBef>
            </a:pPr>
            <a:r>
              <a:rPr lang="de-DE" dirty="0"/>
              <a:t>Það eru mismunandi þrep sem segja til </a:t>
            </a:r>
            <a:r>
              <a:rPr lang="is-IS" dirty="0"/>
              <a:t>um hversu þrautseig fyrirtæki eru. Markmiðið ætti ekki bara að snúast um að bregðast við krísu </a:t>
            </a:r>
            <a:r>
              <a:rPr lang="de-DE" dirty="0"/>
              <a:t>þegar hún birtist, heldur er mikilvægt að gera ráð fyrir krísum áður en þær verða til. </a:t>
            </a:r>
          </a:p>
          <a:p>
            <a:pPr marL="0" lvl="0" indent="0" algn="l" rtl="0">
              <a:lnSpc>
                <a:spcPct val="100000"/>
              </a:lnSpc>
              <a:spcBef>
                <a:spcPts val="0"/>
              </a:spcBef>
              <a:spcAft>
                <a:spcPts val="0"/>
              </a:spcAft>
              <a:buClr>
                <a:srgbClr val="595A59"/>
              </a:buClr>
              <a:buSzPts val="1800"/>
              <a:buNone/>
            </a:pPr>
            <a:endParaRPr dirty="0"/>
          </a:p>
          <a:p>
            <a:pPr marL="0" lvl="0" indent="0" algn="l" rtl="0">
              <a:lnSpc>
                <a:spcPct val="100000"/>
              </a:lnSpc>
              <a:spcBef>
                <a:spcPts val="600"/>
              </a:spcBef>
              <a:spcAft>
                <a:spcPts val="0"/>
              </a:spcAft>
              <a:buClr>
                <a:srgbClr val="595A59"/>
              </a:buClr>
              <a:buSzPts val="1800"/>
              <a:buNone/>
            </a:pPr>
            <a:r>
              <a:rPr lang="de-DE" dirty="0"/>
              <a:t>Lykillinn er </a:t>
            </a:r>
            <a:r>
              <a:rPr lang="de-DE" b="1" dirty="0"/>
              <a:t>forvarnir</a:t>
            </a:r>
            <a:r>
              <a:rPr lang="de-DE" dirty="0"/>
              <a:t>.</a:t>
            </a:r>
            <a:endParaRPr dirty="0"/>
          </a:p>
        </p:txBody>
      </p:sp>
      <p:sp>
        <p:nvSpPr>
          <p:cNvPr id="888" name="Google Shape;888;p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Eitt af meginmarkmiðum lítilla og meðalstórra fyrirtækja í ferðaþjónustu ætti að vera að koma í veg fyrir krísu.</a:t>
            </a:r>
            <a:endParaRPr dirty="0"/>
          </a:p>
        </p:txBody>
      </p:sp>
      <p:sp>
        <p:nvSpPr>
          <p:cNvPr id="889" name="Google Shape;889;p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rgbClr val="79527B"/>
              </a:buClr>
              <a:buSzPct val="100000"/>
              <a:buNone/>
            </a:pPr>
            <a:r>
              <a:rPr lang="is-IS" sz="2400" dirty="0"/>
              <a:t>Seigluþrepin</a:t>
            </a:r>
            <a:endParaRPr sz="2400" dirty="0"/>
          </a:p>
          <a:p>
            <a:pPr marL="0" lvl="0" indent="0" algn="l" rtl="0">
              <a:lnSpc>
                <a:spcPct val="90000"/>
              </a:lnSpc>
              <a:spcBef>
                <a:spcPts val="1000"/>
              </a:spcBef>
              <a:spcAft>
                <a:spcPts val="0"/>
              </a:spcAft>
              <a:buClr>
                <a:srgbClr val="79527B"/>
              </a:buClr>
              <a:buSzPct val="100000"/>
              <a:buNone/>
            </a:pPr>
            <a:endParaRPr dirty="0"/>
          </a:p>
        </p:txBody>
      </p:sp>
      <p:sp>
        <p:nvSpPr>
          <p:cNvPr id="890" name="Google Shape;890;p6"/>
          <p:cNvSpPr/>
          <p:nvPr/>
        </p:nvSpPr>
        <p:spPr>
          <a:xfrm>
            <a:off x="4571074" y="4287025"/>
            <a:ext cx="212228" cy="210987"/>
          </a:xfrm>
          <a:custGeom>
            <a:avLst/>
            <a:gdLst/>
            <a:ahLst/>
            <a:cxnLst/>
            <a:rect l="l" t="t" r="r" b="b"/>
            <a:pathLst>
              <a:path w="753" h="751" extrusionOk="0">
                <a:moveTo>
                  <a:pt x="0" y="750"/>
                </a:moveTo>
                <a:lnTo>
                  <a:pt x="752" y="750"/>
                </a:lnTo>
                <a:lnTo>
                  <a:pt x="752" y="0"/>
                </a:lnTo>
                <a:lnTo>
                  <a:pt x="749" y="0"/>
                </a:lnTo>
                <a:lnTo>
                  <a:pt x="0" y="750"/>
                </a:ln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891" name="Google Shape;891;p6"/>
          <p:cNvSpPr/>
          <p:nvPr/>
        </p:nvSpPr>
        <p:spPr>
          <a:xfrm>
            <a:off x="6229083" y="3935794"/>
            <a:ext cx="212229" cy="210987"/>
          </a:xfrm>
          <a:custGeom>
            <a:avLst/>
            <a:gdLst/>
            <a:ahLst/>
            <a:cxnLst/>
            <a:rect l="l" t="t" r="r" b="b"/>
            <a:pathLst>
              <a:path w="755" h="751" extrusionOk="0">
                <a:moveTo>
                  <a:pt x="0" y="750"/>
                </a:moveTo>
                <a:lnTo>
                  <a:pt x="754" y="750"/>
                </a:lnTo>
                <a:lnTo>
                  <a:pt x="754" y="0"/>
                </a:lnTo>
                <a:lnTo>
                  <a:pt x="750" y="0"/>
                </a:lnTo>
                <a:lnTo>
                  <a:pt x="0" y="750"/>
                </a:lnTo>
              </a:path>
            </a:pathLst>
          </a:custGeom>
          <a:solidFill>
            <a:srgbClr val="086D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892" name="Google Shape;892;p6"/>
          <p:cNvSpPr/>
          <p:nvPr/>
        </p:nvSpPr>
        <p:spPr>
          <a:xfrm>
            <a:off x="7847082" y="3610006"/>
            <a:ext cx="212228" cy="210987"/>
          </a:xfrm>
          <a:custGeom>
            <a:avLst/>
            <a:gdLst/>
            <a:ahLst/>
            <a:cxnLst/>
            <a:rect l="l" t="t" r="r" b="b"/>
            <a:pathLst>
              <a:path w="753" h="751" extrusionOk="0">
                <a:moveTo>
                  <a:pt x="0" y="750"/>
                </a:moveTo>
                <a:lnTo>
                  <a:pt x="752" y="750"/>
                </a:lnTo>
                <a:lnTo>
                  <a:pt x="752" y="0"/>
                </a:lnTo>
                <a:lnTo>
                  <a:pt x="749" y="0"/>
                </a:lnTo>
                <a:lnTo>
                  <a:pt x="0" y="750"/>
                </a:lnTo>
              </a:path>
            </a:pathLst>
          </a:custGeom>
          <a:solidFill>
            <a:srgbClr val="68A7B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893" name="Google Shape;893;p6"/>
          <p:cNvSpPr/>
          <p:nvPr/>
        </p:nvSpPr>
        <p:spPr>
          <a:xfrm>
            <a:off x="5334377" y="2901299"/>
            <a:ext cx="232808" cy="147772"/>
          </a:xfrm>
          <a:custGeom>
            <a:avLst/>
            <a:gdLst/>
            <a:ahLst/>
            <a:cxnLst/>
            <a:rect l="l" t="t" r="r" b="b"/>
            <a:pathLst>
              <a:path w="620659" h="393956" extrusionOk="0">
                <a:moveTo>
                  <a:pt x="408053" y="0"/>
                </a:moveTo>
                <a:cubicBezTo>
                  <a:pt x="408053" y="0"/>
                  <a:pt x="442621" y="27823"/>
                  <a:pt x="403544" y="60159"/>
                </a:cubicBezTo>
                <a:cubicBezTo>
                  <a:pt x="365970" y="93246"/>
                  <a:pt x="267526" y="120318"/>
                  <a:pt x="290070" y="141373"/>
                </a:cubicBezTo>
                <a:cubicBezTo>
                  <a:pt x="299088" y="149833"/>
                  <a:pt x="346573" y="151948"/>
                  <a:pt x="369751" y="152477"/>
                </a:cubicBezTo>
                <a:lnTo>
                  <a:pt x="372034" y="152509"/>
                </a:lnTo>
                <a:lnTo>
                  <a:pt x="571766" y="136109"/>
                </a:lnTo>
                <a:cubicBezTo>
                  <a:pt x="609403" y="132349"/>
                  <a:pt x="614672" y="189500"/>
                  <a:pt x="577036" y="192508"/>
                </a:cubicBezTo>
                <a:lnTo>
                  <a:pt x="383978" y="208361"/>
                </a:lnTo>
                <a:lnTo>
                  <a:pt x="384005" y="209417"/>
                </a:lnTo>
                <a:lnTo>
                  <a:pt x="383837" y="215064"/>
                </a:lnTo>
                <a:lnTo>
                  <a:pt x="590715" y="205889"/>
                </a:lnTo>
                <a:cubicBezTo>
                  <a:pt x="628970" y="205142"/>
                  <a:pt x="631220" y="261178"/>
                  <a:pt x="593716" y="262672"/>
                </a:cubicBezTo>
                <a:lnTo>
                  <a:pt x="382070" y="272745"/>
                </a:lnTo>
                <a:lnTo>
                  <a:pt x="381393" y="277934"/>
                </a:lnTo>
                <a:lnTo>
                  <a:pt x="580287" y="277934"/>
                </a:lnTo>
                <a:cubicBezTo>
                  <a:pt x="617981" y="277934"/>
                  <a:pt x="617981" y="333444"/>
                  <a:pt x="580287" y="333444"/>
                </a:cubicBezTo>
                <a:lnTo>
                  <a:pt x="374150" y="333444"/>
                </a:lnTo>
                <a:lnTo>
                  <a:pt x="374048" y="334223"/>
                </a:lnTo>
                <a:lnTo>
                  <a:pt x="372905" y="337820"/>
                </a:lnTo>
                <a:lnTo>
                  <a:pt x="527826" y="339683"/>
                </a:lnTo>
                <a:cubicBezTo>
                  <a:pt x="558432" y="339683"/>
                  <a:pt x="557685" y="386395"/>
                  <a:pt x="527826" y="385665"/>
                </a:cubicBezTo>
                <a:lnTo>
                  <a:pt x="358134" y="384306"/>
                </a:lnTo>
                <a:lnTo>
                  <a:pt x="356952" y="388026"/>
                </a:lnTo>
                <a:cubicBezTo>
                  <a:pt x="356952" y="388026"/>
                  <a:pt x="141278" y="412841"/>
                  <a:pt x="130757" y="360954"/>
                </a:cubicBezTo>
                <a:cubicBezTo>
                  <a:pt x="97692" y="360954"/>
                  <a:pt x="21793" y="360954"/>
                  <a:pt x="0" y="360954"/>
                </a:cubicBezTo>
                <a:lnTo>
                  <a:pt x="12775" y="170701"/>
                </a:lnTo>
                <a:cubicBezTo>
                  <a:pt x="59367" y="166189"/>
                  <a:pt x="99946" y="163181"/>
                  <a:pt x="136017" y="157917"/>
                </a:cubicBezTo>
                <a:cubicBezTo>
                  <a:pt x="168331" y="72191"/>
                  <a:pt x="284810" y="64671"/>
                  <a:pt x="350189" y="30079"/>
                </a:cubicBezTo>
                <a:cubicBezTo>
                  <a:pt x="382503" y="14288"/>
                  <a:pt x="408053" y="0"/>
                  <a:pt x="408053" y="0"/>
                </a:cubicBezTo>
                <a:close/>
              </a:path>
            </a:pathLst>
          </a:custGeom>
          <a:solidFill>
            <a:srgbClr val="F49D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894" name="Google Shape;894;p6"/>
          <p:cNvSpPr/>
          <p:nvPr/>
        </p:nvSpPr>
        <p:spPr>
          <a:xfrm>
            <a:off x="4870205" y="2710170"/>
            <a:ext cx="522504" cy="451760"/>
          </a:xfrm>
          <a:custGeom>
            <a:avLst/>
            <a:gdLst/>
            <a:ahLst/>
            <a:cxnLst/>
            <a:rect l="l" t="t" r="r" b="b"/>
            <a:pathLst>
              <a:path w="1858" h="1605" extrusionOk="0">
                <a:moveTo>
                  <a:pt x="283" y="0"/>
                </a:moveTo>
                <a:lnTo>
                  <a:pt x="753" y="991"/>
                </a:lnTo>
                <a:lnTo>
                  <a:pt x="1779" y="805"/>
                </a:lnTo>
                <a:lnTo>
                  <a:pt x="1857" y="1258"/>
                </a:lnTo>
                <a:lnTo>
                  <a:pt x="461" y="1604"/>
                </a:lnTo>
                <a:lnTo>
                  <a:pt x="0" y="752"/>
                </a:lnTo>
                <a:lnTo>
                  <a:pt x="283" y="0"/>
                </a:lnTo>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895" name="Google Shape;895;p6"/>
          <p:cNvSpPr/>
          <p:nvPr/>
        </p:nvSpPr>
        <p:spPr>
          <a:xfrm>
            <a:off x="3538505" y="2932327"/>
            <a:ext cx="490235" cy="544842"/>
          </a:xfrm>
          <a:custGeom>
            <a:avLst/>
            <a:gdLst/>
            <a:ahLst/>
            <a:cxnLst/>
            <a:rect l="l" t="t" r="r" b="b"/>
            <a:pathLst>
              <a:path w="1741" h="1936" extrusionOk="0">
                <a:moveTo>
                  <a:pt x="1740" y="1467"/>
                </a:moveTo>
                <a:lnTo>
                  <a:pt x="1166" y="1906"/>
                </a:lnTo>
                <a:lnTo>
                  <a:pt x="1166" y="1906"/>
                </a:lnTo>
                <a:cubicBezTo>
                  <a:pt x="1130" y="1935"/>
                  <a:pt x="1076" y="1928"/>
                  <a:pt x="1049" y="1890"/>
                </a:cubicBezTo>
                <a:lnTo>
                  <a:pt x="29" y="557"/>
                </a:lnTo>
                <a:lnTo>
                  <a:pt x="29" y="557"/>
                </a:lnTo>
                <a:cubicBezTo>
                  <a:pt x="0" y="520"/>
                  <a:pt x="8" y="468"/>
                  <a:pt x="45" y="439"/>
                </a:cubicBezTo>
                <a:lnTo>
                  <a:pt x="619" y="0"/>
                </a:lnTo>
                <a:lnTo>
                  <a:pt x="619" y="0"/>
                </a:lnTo>
                <a:cubicBezTo>
                  <a:pt x="582" y="29"/>
                  <a:pt x="574" y="82"/>
                  <a:pt x="603" y="119"/>
                </a:cubicBezTo>
                <a:lnTo>
                  <a:pt x="1621" y="1452"/>
                </a:lnTo>
                <a:lnTo>
                  <a:pt x="1621" y="1452"/>
                </a:lnTo>
                <a:cubicBezTo>
                  <a:pt x="1650" y="1489"/>
                  <a:pt x="1703" y="1496"/>
                  <a:pt x="1740" y="1467"/>
                </a:cubicBezTo>
              </a:path>
            </a:pathLst>
          </a:custGeom>
          <a:solidFill>
            <a:srgbClr val="282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896" name="Google Shape;896;p6"/>
          <p:cNvSpPr/>
          <p:nvPr/>
        </p:nvSpPr>
        <p:spPr>
          <a:xfrm>
            <a:off x="3703063" y="2832458"/>
            <a:ext cx="457564" cy="517207"/>
          </a:xfrm>
          <a:custGeom>
            <a:avLst/>
            <a:gdLst/>
            <a:ahLst/>
            <a:cxnLst/>
            <a:rect l="l" t="t" r="r" b="b"/>
            <a:pathLst>
              <a:path w="1219852" h="1378859" extrusionOk="0">
                <a:moveTo>
                  <a:pt x="827635" y="347519"/>
                </a:moveTo>
                <a:cubicBezTo>
                  <a:pt x="822183" y="346673"/>
                  <a:pt x="816355" y="347990"/>
                  <a:pt x="811843" y="351753"/>
                </a:cubicBezTo>
                <a:lnTo>
                  <a:pt x="736429" y="409315"/>
                </a:lnTo>
                <a:lnTo>
                  <a:pt x="914342" y="642867"/>
                </a:lnTo>
                <a:lnTo>
                  <a:pt x="990065" y="585069"/>
                </a:lnTo>
                <a:cubicBezTo>
                  <a:pt x="999840" y="579048"/>
                  <a:pt x="1001344" y="564748"/>
                  <a:pt x="994577" y="554964"/>
                </a:cubicBezTo>
                <a:lnTo>
                  <a:pt x="841171" y="356269"/>
                </a:lnTo>
                <a:cubicBezTo>
                  <a:pt x="838163" y="351377"/>
                  <a:pt x="833087" y="348366"/>
                  <a:pt x="827635" y="347519"/>
                </a:cubicBezTo>
                <a:close/>
                <a:moveTo>
                  <a:pt x="400856" y="628"/>
                </a:moveTo>
                <a:cubicBezTo>
                  <a:pt x="416971" y="2879"/>
                  <a:pt x="432524" y="11132"/>
                  <a:pt x="443392" y="24637"/>
                </a:cubicBezTo>
                <a:lnTo>
                  <a:pt x="693116" y="352458"/>
                </a:lnTo>
                <a:lnTo>
                  <a:pt x="768980" y="294553"/>
                </a:lnTo>
                <a:cubicBezTo>
                  <a:pt x="809587" y="262942"/>
                  <a:pt x="867491" y="271221"/>
                  <a:pt x="899074" y="311863"/>
                </a:cubicBezTo>
                <a:lnTo>
                  <a:pt x="1052480" y="511311"/>
                </a:lnTo>
                <a:cubicBezTo>
                  <a:pt x="1082559" y="553458"/>
                  <a:pt x="1075039" y="610658"/>
                  <a:pt x="1034432" y="643022"/>
                </a:cubicBezTo>
                <a:lnTo>
                  <a:pt x="958570" y="700926"/>
                </a:lnTo>
                <a:lnTo>
                  <a:pt x="1206410" y="1026273"/>
                </a:lnTo>
                <a:cubicBezTo>
                  <a:pt x="1228147" y="1052533"/>
                  <a:pt x="1222900" y="1093049"/>
                  <a:pt x="1195167" y="1113307"/>
                </a:cubicBezTo>
                <a:lnTo>
                  <a:pt x="865376" y="1365404"/>
                </a:lnTo>
                <a:cubicBezTo>
                  <a:pt x="837643" y="1387162"/>
                  <a:pt x="797918" y="1381910"/>
                  <a:pt x="776182" y="1354149"/>
                </a:cubicBezTo>
                <a:lnTo>
                  <a:pt x="13163" y="354015"/>
                </a:lnTo>
                <a:cubicBezTo>
                  <a:pt x="-8573" y="326254"/>
                  <a:pt x="-2577" y="286489"/>
                  <a:pt x="25156" y="264730"/>
                </a:cubicBezTo>
                <a:lnTo>
                  <a:pt x="354947" y="12633"/>
                </a:lnTo>
                <a:cubicBezTo>
                  <a:pt x="368064" y="2129"/>
                  <a:pt x="384741" y="-1623"/>
                  <a:pt x="400856" y="628"/>
                </a:cubicBezTo>
                <a:close/>
              </a:path>
            </a:pathLst>
          </a:custGeom>
          <a:solidFill>
            <a:srgbClr val="3A3A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897" name="Google Shape;897;p6"/>
          <p:cNvSpPr/>
          <p:nvPr/>
        </p:nvSpPr>
        <p:spPr>
          <a:xfrm>
            <a:off x="3992202" y="2763538"/>
            <a:ext cx="423480" cy="293156"/>
          </a:xfrm>
          <a:custGeom>
            <a:avLst/>
            <a:gdLst/>
            <a:ahLst/>
            <a:cxnLst/>
            <a:rect l="l" t="t" r="r" b="b"/>
            <a:pathLst>
              <a:path w="1128985" h="781547" extrusionOk="0">
                <a:moveTo>
                  <a:pt x="869451" y="0"/>
                </a:moveTo>
                <a:lnTo>
                  <a:pt x="1128985" y="139041"/>
                </a:lnTo>
                <a:lnTo>
                  <a:pt x="373635" y="541882"/>
                </a:lnTo>
                <a:lnTo>
                  <a:pt x="372915" y="540159"/>
                </a:lnTo>
                <a:lnTo>
                  <a:pt x="370525" y="541496"/>
                </a:lnTo>
                <a:cubicBezTo>
                  <a:pt x="497845" y="675309"/>
                  <a:pt x="336074" y="744471"/>
                  <a:pt x="308363" y="760258"/>
                </a:cubicBezTo>
                <a:cubicBezTo>
                  <a:pt x="308363" y="760258"/>
                  <a:pt x="285520" y="750109"/>
                  <a:pt x="268576" y="736766"/>
                </a:cubicBezTo>
                <a:lnTo>
                  <a:pt x="260481" y="726745"/>
                </a:lnTo>
                <a:lnTo>
                  <a:pt x="253821" y="732495"/>
                </a:lnTo>
                <a:lnTo>
                  <a:pt x="178622" y="774827"/>
                </a:lnTo>
                <a:cubicBezTo>
                  <a:pt x="135194" y="798639"/>
                  <a:pt x="92613" y="754417"/>
                  <a:pt x="101002" y="716467"/>
                </a:cubicBezTo>
                <a:lnTo>
                  <a:pt x="101849" y="714699"/>
                </a:lnTo>
                <a:lnTo>
                  <a:pt x="73316" y="690524"/>
                </a:lnTo>
                <a:cubicBezTo>
                  <a:pt x="66831" y="679275"/>
                  <a:pt x="64148" y="665931"/>
                  <a:pt x="67006" y="653281"/>
                </a:cubicBezTo>
                <a:lnTo>
                  <a:pt x="68249" y="650682"/>
                </a:lnTo>
                <a:lnTo>
                  <a:pt x="41233" y="628118"/>
                </a:lnTo>
                <a:cubicBezTo>
                  <a:pt x="34586" y="616874"/>
                  <a:pt x="31734" y="603503"/>
                  <a:pt x="34504" y="590723"/>
                </a:cubicBezTo>
                <a:lnTo>
                  <a:pt x="35223" y="589185"/>
                </a:lnTo>
                <a:lnTo>
                  <a:pt x="7701" y="566199"/>
                </a:lnTo>
                <a:cubicBezTo>
                  <a:pt x="-5456" y="544006"/>
                  <a:pt x="-3590" y="513478"/>
                  <a:pt x="27763" y="495873"/>
                </a:cubicBezTo>
                <a:lnTo>
                  <a:pt x="101664" y="455419"/>
                </a:lnTo>
                <a:lnTo>
                  <a:pt x="112337" y="451846"/>
                </a:lnTo>
                <a:lnTo>
                  <a:pt x="110643" y="448278"/>
                </a:lnTo>
                <a:lnTo>
                  <a:pt x="305011" y="340504"/>
                </a:lnTo>
                <a:close/>
              </a:path>
            </a:pathLst>
          </a:custGeom>
          <a:solidFill>
            <a:srgbClr val="F49D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898" name="Google Shape;898;p6"/>
          <p:cNvSpPr/>
          <p:nvPr/>
        </p:nvSpPr>
        <p:spPr>
          <a:xfrm>
            <a:off x="4384935" y="2592267"/>
            <a:ext cx="601934" cy="783133"/>
          </a:xfrm>
          <a:custGeom>
            <a:avLst/>
            <a:gdLst/>
            <a:ahLst/>
            <a:cxnLst/>
            <a:rect l="l" t="t" r="r" b="b"/>
            <a:pathLst>
              <a:path w="2138" h="2783" extrusionOk="0">
                <a:moveTo>
                  <a:pt x="0" y="2511"/>
                </a:moveTo>
                <a:lnTo>
                  <a:pt x="0" y="2511"/>
                </a:lnTo>
                <a:cubicBezTo>
                  <a:pt x="0" y="2511"/>
                  <a:pt x="778" y="571"/>
                  <a:pt x="1037" y="311"/>
                </a:cubicBezTo>
                <a:lnTo>
                  <a:pt x="1688" y="0"/>
                </a:lnTo>
                <a:lnTo>
                  <a:pt x="2137" y="396"/>
                </a:lnTo>
                <a:lnTo>
                  <a:pt x="2137" y="396"/>
                </a:lnTo>
                <a:cubicBezTo>
                  <a:pt x="2137" y="396"/>
                  <a:pt x="2011" y="1066"/>
                  <a:pt x="1916" y="1261"/>
                </a:cubicBezTo>
                <a:lnTo>
                  <a:pt x="1181" y="2782"/>
                </a:lnTo>
                <a:lnTo>
                  <a:pt x="0" y="2511"/>
                </a:lnTo>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899" name="Google Shape;899;p6"/>
          <p:cNvSpPr/>
          <p:nvPr/>
        </p:nvSpPr>
        <p:spPr>
          <a:xfrm>
            <a:off x="4842902" y="2151676"/>
            <a:ext cx="435627" cy="594487"/>
          </a:xfrm>
          <a:custGeom>
            <a:avLst/>
            <a:gdLst/>
            <a:ahLst/>
            <a:cxnLst/>
            <a:rect l="l" t="t" r="r" b="b"/>
            <a:pathLst>
              <a:path w="1549" h="2112" extrusionOk="0">
                <a:moveTo>
                  <a:pt x="6" y="889"/>
                </a:moveTo>
                <a:lnTo>
                  <a:pt x="6" y="889"/>
                </a:lnTo>
                <a:cubicBezTo>
                  <a:pt x="7" y="1108"/>
                  <a:pt x="138" y="1283"/>
                  <a:pt x="137" y="1347"/>
                </a:cubicBezTo>
                <a:lnTo>
                  <a:pt x="137" y="1347"/>
                </a:lnTo>
                <a:cubicBezTo>
                  <a:pt x="135" y="1386"/>
                  <a:pt x="64" y="1562"/>
                  <a:pt x="64" y="1562"/>
                </a:cubicBezTo>
                <a:lnTo>
                  <a:pt x="480" y="2111"/>
                </a:lnTo>
                <a:lnTo>
                  <a:pt x="618" y="1707"/>
                </a:lnTo>
                <a:lnTo>
                  <a:pt x="618" y="1707"/>
                </a:lnTo>
                <a:cubicBezTo>
                  <a:pt x="618" y="1707"/>
                  <a:pt x="715" y="1790"/>
                  <a:pt x="799" y="1819"/>
                </a:cubicBezTo>
                <a:lnTo>
                  <a:pt x="799" y="1819"/>
                </a:lnTo>
                <a:cubicBezTo>
                  <a:pt x="799" y="1819"/>
                  <a:pt x="944" y="1887"/>
                  <a:pt x="996" y="1811"/>
                </a:cubicBezTo>
                <a:lnTo>
                  <a:pt x="996" y="1811"/>
                </a:lnTo>
                <a:cubicBezTo>
                  <a:pt x="1064" y="1589"/>
                  <a:pt x="1084" y="1565"/>
                  <a:pt x="1138" y="1444"/>
                </a:cubicBezTo>
                <a:lnTo>
                  <a:pt x="1138" y="1444"/>
                </a:lnTo>
                <a:cubicBezTo>
                  <a:pt x="1259" y="1427"/>
                  <a:pt x="1293" y="1359"/>
                  <a:pt x="1181" y="1213"/>
                </a:cubicBezTo>
                <a:lnTo>
                  <a:pt x="1181" y="1213"/>
                </a:lnTo>
                <a:cubicBezTo>
                  <a:pt x="1548" y="238"/>
                  <a:pt x="0" y="0"/>
                  <a:pt x="6" y="889"/>
                </a:cubicBezTo>
              </a:path>
            </a:pathLst>
          </a:custGeom>
          <a:solidFill>
            <a:srgbClr val="F49D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00" name="Google Shape;900;p6"/>
          <p:cNvSpPr/>
          <p:nvPr/>
        </p:nvSpPr>
        <p:spPr>
          <a:xfrm>
            <a:off x="3737082" y="3453589"/>
            <a:ext cx="909727" cy="816644"/>
          </a:xfrm>
          <a:custGeom>
            <a:avLst/>
            <a:gdLst/>
            <a:ahLst/>
            <a:cxnLst/>
            <a:rect l="l" t="t" r="r" b="b"/>
            <a:pathLst>
              <a:path w="3234" h="2903" extrusionOk="0">
                <a:moveTo>
                  <a:pt x="2265" y="0"/>
                </a:moveTo>
                <a:lnTo>
                  <a:pt x="2265" y="0"/>
                </a:lnTo>
                <a:cubicBezTo>
                  <a:pt x="2288" y="50"/>
                  <a:pt x="2010" y="1351"/>
                  <a:pt x="2010" y="1351"/>
                </a:cubicBezTo>
                <a:lnTo>
                  <a:pt x="0" y="2433"/>
                </a:lnTo>
                <a:lnTo>
                  <a:pt x="145" y="2902"/>
                </a:lnTo>
                <a:lnTo>
                  <a:pt x="145" y="2902"/>
                </a:lnTo>
                <a:cubicBezTo>
                  <a:pt x="145" y="2902"/>
                  <a:pt x="2750" y="1882"/>
                  <a:pt x="2933" y="1681"/>
                </a:cubicBezTo>
                <a:lnTo>
                  <a:pt x="3233" y="265"/>
                </a:lnTo>
                <a:lnTo>
                  <a:pt x="2265" y="0"/>
                </a:lnTo>
              </a:path>
            </a:pathLst>
          </a:cu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01" name="Google Shape;901;p6"/>
          <p:cNvSpPr/>
          <p:nvPr/>
        </p:nvSpPr>
        <p:spPr>
          <a:xfrm>
            <a:off x="4237245" y="2624534"/>
            <a:ext cx="723562" cy="278006"/>
          </a:xfrm>
          <a:custGeom>
            <a:avLst/>
            <a:gdLst/>
            <a:ahLst/>
            <a:cxnLst/>
            <a:rect l="l" t="t" r="r" b="b"/>
            <a:pathLst>
              <a:path w="2569" h="986" extrusionOk="0">
                <a:moveTo>
                  <a:pt x="0" y="609"/>
                </a:moveTo>
                <a:lnTo>
                  <a:pt x="613" y="171"/>
                </a:lnTo>
                <a:lnTo>
                  <a:pt x="613" y="171"/>
                </a:lnTo>
                <a:cubicBezTo>
                  <a:pt x="613" y="171"/>
                  <a:pt x="1046" y="110"/>
                  <a:pt x="1461" y="80"/>
                </a:cubicBezTo>
                <a:lnTo>
                  <a:pt x="1461" y="80"/>
                </a:lnTo>
                <a:cubicBezTo>
                  <a:pt x="2568" y="0"/>
                  <a:pt x="2360" y="688"/>
                  <a:pt x="2171" y="690"/>
                </a:cubicBezTo>
                <a:lnTo>
                  <a:pt x="748" y="708"/>
                </a:lnTo>
                <a:lnTo>
                  <a:pt x="211" y="985"/>
                </a:lnTo>
                <a:lnTo>
                  <a:pt x="0" y="609"/>
                </a:lnTo>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02" name="Google Shape;902;p6"/>
          <p:cNvSpPr/>
          <p:nvPr/>
        </p:nvSpPr>
        <p:spPr>
          <a:xfrm>
            <a:off x="4803186" y="2202562"/>
            <a:ext cx="423216" cy="328891"/>
          </a:xfrm>
          <a:custGeom>
            <a:avLst/>
            <a:gdLst/>
            <a:ahLst/>
            <a:cxnLst/>
            <a:rect l="l" t="t" r="r" b="b"/>
            <a:pathLst>
              <a:path w="1503" h="1167" extrusionOk="0">
                <a:moveTo>
                  <a:pt x="1443" y="766"/>
                </a:moveTo>
                <a:lnTo>
                  <a:pt x="883" y="649"/>
                </a:lnTo>
                <a:lnTo>
                  <a:pt x="883" y="649"/>
                </a:lnTo>
                <a:cubicBezTo>
                  <a:pt x="883" y="649"/>
                  <a:pt x="678" y="971"/>
                  <a:pt x="275" y="1166"/>
                </a:cubicBezTo>
                <a:lnTo>
                  <a:pt x="275" y="1166"/>
                </a:lnTo>
                <a:cubicBezTo>
                  <a:pt x="275" y="1166"/>
                  <a:pt x="0" y="799"/>
                  <a:pt x="236" y="380"/>
                </a:cubicBezTo>
                <a:lnTo>
                  <a:pt x="236" y="380"/>
                </a:lnTo>
                <a:cubicBezTo>
                  <a:pt x="236" y="380"/>
                  <a:pt x="434" y="0"/>
                  <a:pt x="940" y="101"/>
                </a:cubicBezTo>
                <a:lnTo>
                  <a:pt x="880" y="171"/>
                </a:lnTo>
                <a:lnTo>
                  <a:pt x="880" y="171"/>
                </a:lnTo>
                <a:cubicBezTo>
                  <a:pt x="880" y="171"/>
                  <a:pt x="867" y="64"/>
                  <a:pt x="1176" y="210"/>
                </a:cubicBezTo>
                <a:lnTo>
                  <a:pt x="1176" y="210"/>
                </a:lnTo>
                <a:cubicBezTo>
                  <a:pt x="1176" y="210"/>
                  <a:pt x="1502" y="386"/>
                  <a:pt x="1443" y="766"/>
                </a:cubicBezTo>
              </a:path>
            </a:pathLst>
          </a:custGeom>
          <a:solidFill>
            <a:srgbClr val="3A3A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03" name="Google Shape;903;p6"/>
          <p:cNvSpPr/>
          <p:nvPr/>
        </p:nvSpPr>
        <p:spPr>
          <a:xfrm>
            <a:off x="4919850" y="2413548"/>
            <a:ext cx="76948" cy="95564"/>
          </a:xfrm>
          <a:custGeom>
            <a:avLst/>
            <a:gdLst/>
            <a:ahLst/>
            <a:cxnLst/>
            <a:rect l="l" t="t" r="r" b="b"/>
            <a:pathLst>
              <a:path w="274" h="340" extrusionOk="0">
                <a:moveTo>
                  <a:pt x="273" y="140"/>
                </a:moveTo>
                <a:lnTo>
                  <a:pt x="273" y="140"/>
                </a:lnTo>
                <a:cubicBezTo>
                  <a:pt x="273" y="140"/>
                  <a:pt x="239" y="6"/>
                  <a:pt x="135" y="3"/>
                </a:cubicBezTo>
                <a:lnTo>
                  <a:pt x="135" y="3"/>
                </a:lnTo>
                <a:cubicBezTo>
                  <a:pt x="0" y="0"/>
                  <a:pt x="105" y="335"/>
                  <a:pt x="176" y="339"/>
                </a:cubicBezTo>
                <a:lnTo>
                  <a:pt x="273" y="140"/>
                </a:lnTo>
              </a:path>
            </a:pathLst>
          </a:custGeom>
          <a:solidFill>
            <a:srgbClr val="F49D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04" name="Google Shape;904;p6"/>
          <p:cNvSpPr/>
          <p:nvPr/>
        </p:nvSpPr>
        <p:spPr>
          <a:xfrm>
            <a:off x="4921093" y="2671696"/>
            <a:ext cx="55849" cy="193612"/>
          </a:xfrm>
          <a:custGeom>
            <a:avLst/>
            <a:gdLst/>
            <a:ahLst/>
            <a:cxnLst/>
            <a:rect l="l" t="t" r="r" b="b"/>
            <a:pathLst>
              <a:path w="199" h="689" extrusionOk="0">
                <a:moveTo>
                  <a:pt x="0" y="0"/>
                </a:moveTo>
                <a:lnTo>
                  <a:pt x="102" y="688"/>
                </a:lnTo>
                <a:lnTo>
                  <a:pt x="198" y="263"/>
                </a:lnTo>
                <a:lnTo>
                  <a:pt x="0" y="0"/>
                </a:lnTo>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05" name="Google Shape;905;p6"/>
          <p:cNvSpPr/>
          <p:nvPr/>
        </p:nvSpPr>
        <p:spPr>
          <a:xfrm>
            <a:off x="5103533" y="4132470"/>
            <a:ext cx="328892" cy="146450"/>
          </a:xfrm>
          <a:custGeom>
            <a:avLst/>
            <a:gdLst/>
            <a:ahLst/>
            <a:cxnLst/>
            <a:rect l="l" t="t" r="r" b="b"/>
            <a:pathLst>
              <a:path w="1167" h="521" extrusionOk="0">
                <a:moveTo>
                  <a:pt x="5" y="161"/>
                </a:moveTo>
                <a:lnTo>
                  <a:pt x="5" y="161"/>
                </a:lnTo>
                <a:cubicBezTo>
                  <a:pt x="5" y="161"/>
                  <a:pt x="0" y="369"/>
                  <a:pt x="149" y="520"/>
                </a:cubicBezTo>
                <a:lnTo>
                  <a:pt x="1148" y="230"/>
                </a:lnTo>
                <a:lnTo>
                  <a:pt x="1148" y="230"/>
                </a:lnTo>
                <a:cubicBezTo>
                  <a:pt x="1148" y="230"/>
                  <a:pt x="1166" y="0"/>
                  <a:pt x="913" y="54"/>
                </a:cubicBezTo>
                <a:lnTo>
                  <a:pt x="460" y="94"/>
                </a:lnTo>
                <a:lnTo>
                  <a:pt x="336" y="42"/>
                </a:lnTo>
                <a:lnTo>
                  <a:pt x="5" y="161"/>
                </a:lnTo>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06" name="Google Shape;906;p6"/>
          <p:cNvSpPr/>
          <p:nvPr/>
        </p:nvSpPr>
        <p:spPr>
          <a:xfrm>
            <a:off x="3636552" y="4158534"/>
            <a:ext cx="157620" cy="328891"/>
          </a:xfrm>
          <a:custGeom>
            <a:avLst/>
            <a:gdLst/>
            <a:ahLst/>
            <a:cxnLst/>
            <a:rect l="l" t="t" r="r" b="b"/>
            <a:pathLst>
              <a:path w="559" h="1169" extrusionOk="0">
                <a:moveTo>
                  <a:pt x="380" y="0"/>
                </a:moveTo>
                <a:lnTo>
                  <a:pt x="380" y="0"/>
                </a:lnTo>
                <a:cubicBezTo>
                  <a:pt x="380" y="0"/>
                  <a:pt x="146" y="17"/>
                  <a:pt x="0" y="172"/>
                </a:cubicBezTo>
                <a:lnTo>
                  <a:pt x="327" y="1159"/>
                </a:lnTo>
                <a:lnTo>
                  <a:pt x="327" y="1159"/>
                </a:lnTo>
                <a:cubicBezTo>
                  <a:pt x="327" y="1159"/>
                  <a:pt x="558" y="1168"/>
                  <a:pt x="494" y="918"/>
                </a:cubicBezTo>
                <a:lnTo>
                  <a:pt x="438" y="467"/>
                </a:lnTo>
                <a:lnTo>
                  <a:pt x="485" y="340"/>
                </a:lnTo>
                <a:lnTo>
                  <a:pt x="380" y="0"/>
                </a:lnTo>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07" name="Google Shape;907;p6"/>
          <p:cNvSpPr/>
          <p:nvPr/>
        </p:nvSpPr>
        <p:spPr>
          <a:xfrm>
            <a:off x="4949637" y="2710171"/>
            <a:ext cx="34751" cy="64537"/>
          </a:xfrm>
          <a:custGeom>
            <a:avLst/>
            <a:gdLst/>
            <a:ahLst/>
            <a:cxnLst/>
            <a:rect l="l" t="t" r="r" b="b"/>
            <a:pathLst>
              <a:path w="122" h="230" extrusionOk="0">
                <a:moveTo>
                  <a:pt x="0" y="0"/>
                </a:moveTo>
                <a:lnTo>
                  <a:pt x="121" y="67"/>
                </a:lnTo>
                <a:lnTo>
                  <a:pt x="86" y="229"/>
                </a:lnTo>
                <a:lnTo>
                  <a:pt x="0" y="0"/>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08" name="Google Shape;908;p6"/>
          <p:cNvSpPr/>
          <p:nvPr/>
        </p:nvSpPr>
        <p:spPr>
          <a:xfrm>
            <a:off x="4876411" y="2744922"/>
            <a:ext cx="96806" cy="335097"/>
          </a:xfrm>
          <a:custGeom>
            <a:avLst/>
            <a:gdLst/>
            <a:ahLst/>
            <a:cxnLst/>
            <a:rect l="l" t="t" r="r" b="b"/>
            <a:pathLst>
              <a:path w="346" h="1190" extrusionOk="0">
                <a:moveTo>
                  <a:pt x="308" y="0"/>
                </a:moveTo>
                <a:lnTo>
                  <a:pt x="0" y="935"/>
                </a:lnTo>
                <a:lnTo>
                  <a:pt x="83" y="1189"/>
                </a:lnTo>
                <a:lnTo>
                  <a:pt x="215" y="1076"/>
                </a:lnTo>
                <a:lnTo>
                  <a:pt x="345" y="102"/>
                </a:lnTo>
                <a:lnTo>
                  <a:pt x="308" y="0"/>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09" name="Google Shape;909;p6"/>
          <p:cNvSpPr/>
          <p:nvPr/>
        </p:nvSpPr>
        <p:spPr>
          <a:xfrm>
            <a:off x="4351425" y="3298452"/>
            <a:ext cx="889870" cy="897315"/>
          </a:xfrm>
          <a:custGeom>
            <a:avLst/>
            <a:gdLst/>
            <a:ahLst/>
            <a:cxnLst/>
            <a:rect l="l" t="t" r="r" b="b"/>
            <a:pathLst>
              <a:path w="3160" h="3189" extrusionOk="0">
                <a:moveTo>
                  <a:pt x="118" y="0"/>
                </a:moveTo>
                <a:lnTo>
                  <a:pt x="118" y="0"/>
                </a:lnTo>
                <a:cubicBezTo>
                  <a:pt x="0" y="240"/>
                  <a:pt x="13" y="553"/>
                  <a:pt x="209" y="747"/>
                </a:cubicBezTo>
                <a:lnTo>
                  <a:pt x="209" y="747"/>
                </a:lnTo>
                <a:cubicBezTo>
                  <a:pt x="496" y="1029"/>
                  <a:pt x="2340" y="853"/>
                  <a:pt x="2340" y="853"/>
                </a:cubicBezTo>
                <a:lnTo>
                  <a:pt x="2340" y="853"/>
                </a:lnTo>
                <a:cubicBezTo>
                  <a:pt x="2340" y="853"/>
                  <a:pt x="2455" y="2614"/>
                  <a:pt x="2604" y="3188"/>
                </a:cubicBezTo>
                <a:lnTo>
                  <a:pt x="3159" y="3006"/>
                </a:lnTo>
                <a:lnTo>
                  <a:pt x="3159" y="3006"/>
                </a:lnTo>
                <a:cubicBezTo>
                  <a:pt x="3159" y="3006"/>
                  <a:pt x="3068" y="234"/>
                  <a:pt x="2861" y="101"/>
                </a:cubicBezTo>
                <a:lnTo>
                  <a:pt x="118" y="0"/>
                </a:lnTo>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10" name="Google Shape;910;p6"/>
          <p:cNvSpPr/>
          <p:nvPr/>
        </p:nvSpPr>
        <p:spPr>
          <a:xfrm>
            <a:off x="8050595" y="2350910"/>
            <a:ext cx="438109" cy="433143"/>
          </a:xfrm>
          <a:custGeom>
            <a:avLst/>
            <a:gdLst/>
            <a:ahLst/>
            <a:cxnLst/>
            <a:rect l="l" t="t" r="r" b="b"/>
            <a:pathLst>
              <a:path w="1556" h="1538" extrusionOk="0">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rgbClr val="68A7B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11" name="Google Shape;911;p6"/>
          <p:cNvSpPr/>
          <p:nvPr/>
        </p:nvSpPr>
        <p:spPr>
          <a:xfrm>
            <a:off x="8988108" y="2350910"/>
            <a:ext cx="438109" cy="433143"/>
          </a:xfrm>
          <a:custGeom>
            <a:avLst/>
            <a:gdLst/>
            <a:ahLst/>
            <a:cxnLst/>
            <a:rect l="l" t="t" r="r" b="b"/>
            <a:pathLst>
              <a:path w="1555" h="1538" extrusionOk="0">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12" name="Google Shape;912;p6"/>
          <p:cNvSpPr/>
          <p:nvPr/>
        </p:nvSpPr>
        <p:spPr>
          <a:xfrm>
            <a:off x="7113082" y="2350910"/>
            <a:ext cx="438109" cy="433143"/>
          </a:xfrm>
          <a:custGeom>
            <a:avLst/>
            <a:gdLst/>
            <a:ahLst/>
            <a:cxnLst/>
            <a:rect l="l" t="t" r="r" b="b"/>
            <a:pathLst>
              <a:path w="1556" h="1538" extrusionOk="0">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rgbClr val="086D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13" name="Google Shape;913;p6"/>
          <p:cNvSpPr/>
          <p:nvPr/>
        </p:nvSpPr>
        <p:spPr>
          <a:xfrm>
            <a:off x="6175095" y="2350910"/>
            <a:ext cx="438109" cy="433143"/>
          </a:xfrm>
          <a:custGeom>
            <a:avLst/>
            <a:gdLst/>
            <a:ahLst/>
            <a:cxnLst/>
            <a:rect l="l" t="t" r="r" b="b"/>
            <a:pathLst>
              <a:path w="1555" h="1538" extrusionOk="0">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14" name="Google Shape;914;p6"/>
          <p:cNvSpPr/>
          <p:nvPr/>
        </p:nvSpPr>
        <p:spPr>
          <a:xfrm rot="10800000" flipH="1">
            <a:off x="3315099" y="4612193"/>
            <a:ext cx="1471555" cy="858841"/>
          </a:xfrm>
          <a:prstGeom prst="corner">
            <a:avLst>
              <a:gd name="adj1" fmla="val 17009"/>
              <a:gd name="adj2" fmla="val 16638"/>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915" name="Google Shape;915;p6"/>
          <p:cNvSpPr/>
          <p:nvPr/>
        </p:nvSpPr>
        <p:spPr>
          <a:xfrm rot="10800000" flipH="1">
            <a:off x="4957636" y="4278801"/>
            <a:ext cx="1471555" cy="858841"/>
          </a:xfrm>
          <a:prstGeom prst="corner">
            <a:avLst>
              <a:gd name="adj1" fmla="val 17009"/>
              <a:gd name="adj2" fmla="val 16638"/>
            </a:avLst>
          </a:prstGeom>
          <a:solidFill>
            <a:srgbClr val="086D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916" name="Google Shape;916;p6"/>
          <p:cNvSpPr/>
          <p:nvPr/>
        </p:nvSpPr>
        <p:spPr>
          <a:xfrm>
            <a:off x="9459048" y="3228368"/>
            <a:ext cx="212228" cy="210987"/>
          </a:xfrm>
          <a:custGeom>
            <a:avLst/>
            <a:gdLst/>
            <a:ahLst/>
            <a:cxnLst/>
            <a:rect l="l" t="t" r="r" b="b"/>
            <a:pathLst>
              <a:path w="753" h="751" extrusionOk="0">
                <a:moveTo>
                  <a:pt x="0" y="750"/>
                </a:moveTo>
                <a:lnTo>
                  <a:pt x="752" y="750"/>
                </a:lnTo>
                <a:lnTo>
                  <a:pt x="752" y="0"/>
                </a:lnTo>
                <a:lnTo>
                  <a:pt x="749" y="0"/>
                </a:lnTo>
                <a:lnTo>
                  <a:pt x="0" y="750"/>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17" name="Google Shape;917;p6"/>
          <p:cNvSpPr/>
          <p:nvPr/>
        </p:nvSpPr>
        <p:spPr>
          <a:xfrm rot="10800000" flipH="1">
            <a:off x="8203073" y="3553535"/>
            <a:ext cx="1471555" cy="858841"/>
          </a:xfrm>
          <a:prstGeom prst="corner">
            <a:avLst>
              <a:gd name="adj1" fmla="val 17009"/>
              <a:gd name="adj2" fmla="val 16638"/>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918" name="Google Shape;918;p6"/>
          <p:cNvSpPr/>
          <p:nvPr/>
        </p:nvSpPr>
        <p:spPr>
          <a:xfrm rot="10800000" flipH="1">
            <a:off x="9845610" y="3220143"/>
            <a:ext cx="1471555" cy="858841"/>
          </a:xfrm>
          <a:prstGeom prst="corner">
            <a:avLst>
              <a:gd name="adj1" fmla="val 17009"/>
              <a:gd name="adj2" fmla="val 16638"/>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919" name="Google Shape;919;p6"/>
          <p:cNvSpPr/>
          <p:nvPr/>
        </p:nvSpPr>
        <p:spPr>
          <a:xfrm rot="10800000" flipH="1">
            <a:off x="6588075" y="3935794"/>
            <a:ext cx="1471555" cy="858841"/>
          </a:xfrm>
          <a:prstGeom prst="corner">
            <a:avLst>
              <a:gd name="adj1" fmla="val 17009"/>
              <a:gd name="adj2" fmla="val 16638"/>
            </a:avLst>
          </a:prstGeom>
          <a:solidFill>
            <a:srgbClr val="68A7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920" name="Google Shape;920;p6"/>
          <p:cNvSpPr txBox="1"/>
          <p:nvPr/>
        </p:nvSpPr>
        <p:spPr>
          <a:xfrm>
            <a:off x="3466275" y="4731504"/>
            <a:ext cx="1180800" cy="36929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Sinnuleysi</a:t>
            </a:r>
            <a:endParaRPr dirty="0"/>
          </a:p>
        </p:txBody>
      </p:sp>
      <p:sp>
        <p:nvSpPr>
          <p:cNvPr id="921" name="Google Shape;921;p6"/>
          <p:cNvSpPr txBox="1"/>
          <p:nvPr/>
        </p:nvSpPr>
        <p:spPr>
          <a:xfrm>
            <a:off x="3517068" y="5137643"/>
            <a:ext cx="1266235" cy="1188747"/>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500"/>
              <a:buFont typeface="Arial"/>
              <a:buNone/>
            </a:pPr>
            <a:r>
              <a:rPr lang="de-DE" sz="1500" dirty="0">
                <a:solidFill>
                  <a:srgbClr val="595A59"/>
                </a:solidFill>
                <a:latin typeface="Calibri"/>
                <a:ea typeface="Calibri"/>
                <a:cs typeface="Calibri"/>
                <a:sym typeface="Calibri"/>
              </a:rPr>
              <a:t>Hverjum er ekki sama svo lengi sem engin vandræði eru.</a:t>
            </a:r>
            <a:endParaRPr dirty="0"/>
          </a:p>
        </p:txBody>
      </p:sp>
      <p:sp>
        <p:nvSpPr>
          <p:cNvPr id="922" name="Google Shape;922;p6"/>
          <p:cNvSpPr txBox="1"/>
          <p:nvPr/>
        </p:nvSpPr>
        <p:spPr>
          <a:xfrm>
            <a:off x="5112150" y="4390954"/>
            <a:ext cx="1178366" cy="36929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Viðbragð</a:t>
            </a:r>
            <a:endParaRPr dirty="0"/>
          </a:p>
        </p:txBody>
      </p:sp>
      <p:sp>
        <p:nvSpPr>
          <p:cNvPr id="923" name="Google Shape;923;p6"/>
          <p:cNvSpPr txBox="1"/>
          <p:nvPr/>
        </p:nvSpPr>
        <p:spPr>
          <a:xfrm>
            <a:off x="5162950" y="4708225"/>
            <a:ext cx="1527900" cy="1188747"/>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500"/>
              <a:buFont typeface="Arial"/>
              <a:buNone/>
            </a:pPr>
            <a:r>
              <a:rPr lang="de-DE" sz="1500" dirty="0">
                <a:solidFill>
                  <a:srgbClr val="595A59"/>
                </a:solidFill>
                <a:latin typeface="Calibri"/>
                <a:ea typeface="Calibri"/>
                <a:cs typeface="Calibri"/>
                <a:sym typeface="Calibri"/>
              </a:rPr>
              <a:t>Krísustjórnun er mikilvæg, mikið slökkvistarf fer í gang þegar krísan kemur upp.</a:t>
            </a:r>
            <a:endParaRPr dirty="0"/>
          </a:p>
        </p:txBody>
      </p:sp>
      <p:sp>
        <p:nvSpPr>
          <p:cNvPr id="924" name="Google Shape;924;p6"/>
          <p:cNvSpPr txBox="1"/>
          <p:nvPr/>
        </p:nvSpPr>
        <p:spPr>
          <a:xfrm>
            <a:off x="6733548" y="4048829"/>
            <a:ext cx="1457403" cy="36929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Útsjónarsemi</a:t>
            </a:r>
            <a:endParaRPr sz="1800" b="1" dirty="0">
              <a:solidFill>
                <a:srgbClr val="595A59"/>
              </a:solidFill>
              <a:latin typeface="Calibri"/>
              <a:ea typeface="Calibri"/>
              <a:cs typeface="Calibri"/>
              <a:sym typeface="Calibri"/>
            </a:endParaRPr>
          </a:p>
        </p:txBody>
      </p:sp>
      <p:sp>
        <p:nvSpPr>
          <p:cNvPr id="925" name="Google Shape;925;p6"/>
          <p:cNvSpPr txBox="1"/>
          <p:nvPr/>
        </p:nvSpPr>
        <p:spPr>
          <a:xfrm>
            <a:off x="6784360" y="4356451"/>
            <a:ext cx="1266235" cy="727082"/>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500"/>
              <a:buFont typeface="Arial"/>
              <a:buNone/>
            </a:pPr>
            <a:r>
              <a:rPr lang="de-DE" sz="1500" dirty="0">
                <a:solidFill>
                  <a:srgbClr val="595A59"/>
                </a:solidFill>
                <a:latin typeface="Calibri"/>
                <a:ea typeface="Calibri"/>
                <a:cs typeface="Calibri"/>
                <a:sym typeface="Calibri"/>
              </a:rPr>
              <a:t>Til staðar eru kerfi til að eiga við krísu.</a:t>
            </a:r>
            <a:endParaRPr dirty="0"/>
          </a:p>
        </p:txBody>
      </p:sp>
      <p:sp>
        <p:nvSpPr>
          <p:cNvPr id="926" name="Google Shape;926;p6"/>
          <p:cNvSpPr txBox="1"/>
          <p:nvPr/>
        </p:nvSpPr>
        <p:spPr>
          <a:xfrm>
            <a:off x="8291496" y="3668204"/>
            <a:ext cx="1645832" cy="36929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Fyrirbyggjandi</a:t>
            </a:r>
            <a:endParaRPr sz="1800" b="1" dirty="0">
              <a:solidFill>
                <a:srgbClr val="595A59"/>
              </a:solidFill>
              <a:latin typeface="Calibri"/>
              <a:ea typeface="Calibri"/>
              <a:cs typeface="Calibri"/>
              <a:sym typeface="Calibri"/>
            </a:endParaRPr>
          </a:p>
        </p:txBody>
      </p:sp>
      <p:sp>
        <p:nvSpPr>
          <p:cNvPr id="927" name="Google Shape;927;p6"/>
          <p:cNvSpPr txBox="1"/>
          <p:nvPr/>
        </p:nvSpPr>
        <p:spPr>
          <a:xfrm>
            <a:off x="8405042" y="3975810"/>
            <a:ext cx="1266235" cy="1419579"/>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500"/>
              <a:buFont typeface="Arial"/>
              <a:buNone/>
            </a:pPr>
            <a:r>
              <a:rPr lang="de-DE" sz="1500" dirty="0">
                <a:solidFill>
                  <a:srgbClr val="595A59"/>
                </a:solidFill>
                <a:latin typeface="Calibri"/>
                <a:ea typeface="Calibri"/>
                <a:cs typeface="Calibri"/>
                <a:sym typeface="Calibri"/>
              </a:rPr>
              <a:t>Að vera stöðugt að greina og vinna að þeim vandamálum sem finnast</a:t>
            </a:r>
            <a:endParaRPr dirty="0"/>
          </a:p>
        </p:txBody>
      </p:sp>
      <p:sp>
        <p:nvSpPr>
          <p:cNvPr id="928" name="Google Shape;928;p6"/>
          <p:cNvSpPr txBox="1"/>
          <p:nvPr/>
        </p:nvSpPr>
        <p:spPr>
          <a:xfrm>
            <a:off x="10000124" y="3336100"/>
            <a:ext cx="1317000" cy="3693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Skapandi</a:t>
            </a:r>
            <a:endParaRPr sz="1800" b="1" dirty="0">
              <a:solidFill>
                <a:srgbClr val="595A59"/>
              </a:solidFill>
              <a:latin typeface="Calibri"/>
              <a:ea typeface="Calibri"/>
              <a:cs typeface="Calibri"/>
              <a:sym typeface="Calibri"/>
            </a:endParaRPr>
          </a:p>
        </p:txBody>
      </p:sp>
      <p:sp>
        <p:nvSpPr>
          <p:cNvPr id="929" name="Google Shape;929;p6"/>
          <p:cNvSpPr txBox="1"/>
          <p:nvPr/>
        </p:nvSpPr>
        <p:spPr>
          <a:xfrm>
            <a:off x="10050931" y="3643727"/>
            <a:ext cx="1266235" cy="957914"/>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500"/>
              <a:buFont typeface="Arial"/>
              <a:buNone/>
            </a:pPr>
            <a:r>
              <a:rPr lang="de-DE" sz="1500" dirty="0">
                <a:solidFill>
                  <a:srgbClr val="595A59"/>
                </a:solidFill>
                <a:latin typeface="Calibri"/>
                <a:ea typeface="Calibri"/>
                <a:cs typeface="Calibri"/>
                <a:sym typeface="Calibri"/>
              </a:rPr>
              <a:t>Sjá fyrir og koma  í veg fyrir fyrirtækjakrísu</a:t>
            </a:r>
            <a:endParaRPr dirty="0"/>
          </a:p>
        </p:txBody>
      </p:sp>
      <p:sp>
        <p:nvSpPr>
          <p:cNvPr id="930" name="Google Shape;930;p6"/>
          <p:cNvSpPr/>
          <p:nvPr/>
        </p:nvSpPr>
        <p:spPr>
          <a:xfrm>
            <a:off x="3787966" y="3086225"/>
            <a:ext cx="127834" cy="132797"/>
          </a:xfrm>
          <a:custGeom>
            <a:avLst/>
            <a:gdLst/>
            <a:ahLst/>
            <a:cxnLst/>
            <a:rect l="l" t="t" r="r" b="b"/>
            <a:pathLst>
              <a:path w="453" h="471" extrusionOk="0">
                <a:moveTo>
                  <a:pt x="248" y="462"/>
                </a:moveTo>
                <a:lnTo>
                  <a:pt x="248" y="462"/>
                </a:lnTo>
                <a:cubicBezTo>
                  <a:pt x="237" y="470"/>
                  <a:pt x="223" y="469"/>
                  <a:pt x="215" y="457"/>
                </a:cubicBezTo>
                <a:lnTo>
                  <a:pt x="9" y="188"/>
                </a:lnTo>
                <a:lnTo>
                  <a:pt x="9" y="188"/>
                </a:lnTo>
                <a:cubicBezTo>
                  <a:pt x="0" y="178"/>
                  <a:pt x="3" y="163"/>
                  <a:pt x="13" y="155"/>
                </a:cubicBezTo>
                <a:lnTo>
                  <a:pt x="204" y="9"/>
                </a:lnTo>
                <a:lnTo>
                  <a:pt x="204" y="9"/>
                </a:lnTo>
                <a:cubicBezTo>
                  <a:pt x="215" y="0"/>
                  <a:pt x="230" y="3"/>
                  <a:pt x="237" y="13"/>
                </a:cubicBezTo>
                <a:lnTo>
                  <a:pt x="443" y="282"/>
                </a:lnTo>
                <a:lnTo>
                  <a:pt x="443" y="282"/>
                </a:lnTo>
                <a:cubicBezTo>
                  <a:pt x="452" y="294"/>
                  <a:pt x="449" y="308"/>
                  <a:pt x="439" y="315"/>
                </a:cubicBezTo>
                <a:lnTo>
                  <a:pt x="248" y="462"/>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931" name="Google Shape;931;p6"/>
          <p:cNvPicPr preferRelativeResize="0"/>
          <p:nvPr/>
        </p:nvPicPr>
        <p:blipFill rotWithShape="1">
          <a:blip r:embed="rId3">
            <a:alphaModFix/>
          </a:blip>
          <a:srcRect/>
          <a:stretch/>
        </p:blipFill>
        <p:spPr>
          <a:xfrm>
            <a:off x="10000846" y="2112945"/>
            <a:ext cx="1213209" cy="1042506"/>
          </a:xfrm>
          <a:prstGeom prst="rect">
            <a:avLst/>
          </a:prstGeom>
          <a:noFill/>
          <a:ln>
            <a:noFill/>
          </a:ln>
        </p:spPr>
      </p:pic>
      <p:cxnSp>
        <p:nvCxnSpPr>
          <p:cNvPr id="932" name="Google Shape;932;p6"/>
          <p:cNvCxnSpPr/>
          <p:nvPr/>
        </p:nvCxnSpPr>
        <p:spPr>
          <a:xfrm rot="10800000" flipH="1">
            <a:off x="3640372" y="4858008"/>
            <a:ext cx="7778661" cy="1704821"/>
          </a:xfrm>
          <a:prstGeom prst="straightConnector1">
            <a:avLst/>
          </a:prstGeom>
          <a:noFill/>
          <a:ln w="9525" cap="flat" cmpd="sng">
            <a:solidFill>
              <a:srgbClr val="79527B"/>
            </a:solidFill>
            <a:prstDash val="solid"/>
            <a:miter lim="800000"/>
            <a:headEnd type="none" w="sm" len="sm"/>
            <a:tailEnd type="triangle" w="med" len="med"/>
          </a:ln>
        </p:spPr>
      </p:cxnSp>
      <p:sp>
        <p:nvSpPr>
          <p:cNvPr id="933" name="Google Shape;933;p6"/>
          <p:cNvSpPr txBox="1"/>
          <p:nvPr/>
        </p:nvSpPr>
        <p:spPr>
          <a:xfrm rot="-748379">
            <a:off x="5081241" y="5561236"/>
            <a:ext cx="711566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a:solidFill>
                  <a:srgbClr val="79527B"/>
                </a:solidFill>
                <a:latin typeface="Calibri"/>
                <a:ea typeface="Calibri"/>
                <a:cs typeface="Calibri"/>
                <a:sym typeface="Calibri"/>
              </a:rPr>
              <a:t>Vaxandi seigla og aukin árvekni</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7"/>
        <p:cNvGrpSpPr/>
        <p:nvPr/>
      </p:nvGrpSpPr>
      <p:grpSpPr>
        <a:xfrm>
          <a:off x="0" y="0"/>
          <a:ext cx="0" cy="0"/>
          <a:chOff x="0" y="0"/>
          <a:chExt cx="0" cy="0"/>
        </a:xfrm>
      </p:grpSpPr>
      <p:grpSp>
        <p:nvGrpSpPr>
          <p:cNvPr id="938" name="Google Shape;938;p7"/>
          <p:cNvGrpSpPr/>
          <p:nvPr/>
        </p:nvGrpSpPr>
        <p:grpSpPr>
          <a:xfrm>
            <a:off x="529348" y="1858384"/>
            <a:ext cx="8007350" cy="3969761"/>
            <a:chOff x="0" y="0"/>
            <a:chExt cx="8007350" cy="3969761"/>
          </a:xfrm>
        </p:grpSpPr>
        <p:cxnSp>
          <p:nvCxnSpPr>
            <p:cNvPr id="939" name="Google Shape;939;p7"/>
            <p:cNvCxnSpPr/>
            <p:nvPr/>
          </p:nvCxnSpPr>
          <p:spPr>
            <a:xfrm>
              <a:off x="0" y="0"/>
              <a:ext cx="8007350" cy="0"/>
            </a:xfrm>
            <a:prstGeom prst="straightConnector1">
              <a:avLst/>
            </a:prstGeom>
            <a:solidFill>
              <a:srgbClr val="056C6E"/>
            </a:solidFill>
            <a:ln w="12700" cap="flat" cmpd="sng">
              <a:solidFill>
                <a:srgbClr val="056C6E"/>
              </a:solidFill>
              <a:prstDash val="solid"/>
              <a:miter lim="800000"/>
              <a:headEnd type="none" w="sm" len="sm"/>
              <a:tailEnd type="none" w="sm" len="sm"/>
            </a:ln>
          </p:spPr>
        </p:cxnSp>
        <p:sp>
          <p:nvSpPr>
            <p:cNvPr id="940" name="Google Shape;940;p7"/>
            <p:cNvSpPr/>
            <p:nvPr/>
          </p:nvSpPr>
          <p:spPr>
            <a:xfrm>
              <a:off x="0" y="0"/>
              <a:ext cx="1601470" cy="396976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txBox="1"/>
            <p:nvPr/>
          </p:nvSpPr>
          <p:spPr>
            <a:xfrm>
              <a:off x="0" y="0"/>
              <a:ext cx="1601470" cy="3969761"/>
            </a:xfrm>
            <a:prstGeom prst="rect">
              <a:avLst/>
            </a:prstGeom>
            <a:noFill/>
            <a:ln>
              <a:noFill/>
            </a:ln>
          </p:spPr>
          <p:txBody>
            <a:bodyPr spcFirstLastPara="1" wrap="square" lIns="247650" tIns="247650" rIns="247650" bIns="247650" anchor="t" anchorCtr="0">
              <a:noAutofit/>
            </a:bodyPr>
            <a:lstStyle/>
            <a:p>
              <a:pPr marL="0" marR="0" lvl="0" indent="0" algn="l" rtl="0">
                <a:lnSpc>
                  <a:spcPct val="90000"/>
                </a:lnSpc>
                <a:spcBef>
                  <a:spcPts val="0"/>
                </a:spcBef>
                <a:spcAft>
                  <a:spcPts val="0"/>
                </a:spcAft>
                <a:buClr>
                  <a:schemeClr val="dk1"/>
                </a:buClr>
                <a:buSzPts val="6500"/>
                <a:buFont typeface="Calibri"/>
                <a:buNone/>
              </a:pPr>
              <a:endParaRPr sz="6500">
                <a:solidFill>
                  <a:schemeClr val="dk1"/>
                </a:solidFill>
                <a:latin typeface="Calibri"/>
                <a:ea typeface="Calibri"/>
                <a:cs typeface="Calibri"/>
                <a:sym typeface="Calibri"/>
              </a:endParaRPr>
            </a:p>
          </p:txBody>
        </p:sp>
        <p:sp>
          <p:nvSpPr>
            <p:cNvPr id="942" name="Google Shape;942;p7"/>
            <p:cNvSpPr/>
            <p:nvPr/>
          </p:nvSpPr>
          <p:spPr>
            <a:xfrm>
              <a:off x="1721580" y="62027"/>
              <a:ext cx="6285769" cy="12405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txBox="1"/>
            <p:nvPr/>
          </p:nvSpPr>
          <p:spPr>
            <a:xfrm>
              <a:off x="1721580" y="62027"/>
              <a:ext cx="6285769" cy="124055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595A59"/>
                </a:buClr>
                <a:buSzPts val="2000"/>
                <a:buFont typeface="Courier New"/>
                <a:buNone/>
              </a:pPr>
              <a:r>
                <a:rPr lang="de-DE" sz="2000" dirty="0">
                  <a:solidFill>
                    <a:srgbClr val="595A59"/>
                  </a:solidFill>
                  <a:latin typeface="Calibri"/>
                  <a:ea typeface="Calibri"/>
                  <a:cs typeface="Calibri"/>
                  <a:sym typeface="Calibri"/>
                </a:rPr>
                <a:t>… koma tímanlega auga á, viðurkenna, skynja og undirbúa, fyrir þróun á markaði og í umhverfinu sem ógnar fyrirtækinu í breyttu umhverfi. </a:t>
              </a:r>
              <a:endParaRPr sz="2000" baseline="30000" dirty="0">
                <a:solidFill>
                  <a:srgbClr val="595A59"/>
                </a:solidFill>
                <a:latin typeface="Calibri"/>
                <a:cs typeface="Calibri"/>
                <a:sym typeface="Calibri"/>
              </a:endParaRPr>
            </a:p>
          </p:txBody>
        </p:sp>
        <p:cxnSp>
          <p:nvCxnSpPr>
            <p:cNvPr id="944" name="Google Shape;944;p7"/>
            <p:cNvCxnSpPr/>
            <p:nvPr/>
          </p:nvCxnSpPr>
          <p:spPr>
            <a:xfrm>
              <a:off x="1601470" y="1302577"/>
              <a:ext cx="6405880" cy="0"/>
            </a:xfrm>
            <a:prstGeom prst="straightConnector1">
              <a:avLst/>
            </a:prstGeom>
            <a:solidFill>
              <a:srgbClr val="056C6E"/>
            </a:solidFill>
            <a:ln w="12700" cap="flat" cmpd="sng">
              <a:solidFill>
                <a:srgbClr val="BAC7C7"/>
              </a:solidFill>
              <a:prstDash val="solid"/>
              <a:miter lim="800000"/>
              <a:headEnd type="none" w="sm" len="sm"/>
              <a:tailEnd type="none" w="sm" len="sm"/>
            </a:ln>
          </p:spPr>
        </p:cxnSp>
        <p:sp>
          <p:nvSpPr>
            <p:cNvPr id="945" name="Google Shape;945;p7"/>
            <p:cNvSpPr/>
            <p:nvPr/>
          </p:nvSpPr>
          <p:spPr>
            <a:xfrm>
              <a:off x="1721580" y="1364605"/>
              <a:ext cx="6285769" cy="12405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txBox="1"/>
            <p:nvPr/>
          </p:nvSpPr>
          <p:spPr>
            <a:xfrm>
              <a:off x="1721580" y="1364605"/>
              <a:ext cx="6285769" cy="124055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595A59"/>
                </a:buClr>
                <a:buSzPts val="2000"/>
                <a:buFont typeface="Calibri"/>
                <a:buNone/>
              </a:pPr>
              <a:r>
                <a:rPr lang="de-DE" sz="2000" dirty="0">
                  <a:solidFill>
                    <a:srgbClr val="595A59"/>
                  </a:solidFill>
                  <a:latin typeface="Calibri"/>
                  <a:ea typeface="Calibri"/>
                  <a:cs typeface="Calibri"/>
                  <a:sym typeface="Calibri"/>
                </a:rPr>
                <a:t>… </a:t>
              </a:r>
              <a:r>
                <a:rPr lang="de-DE" sz="2000" dirty="0">
                  <a:solidFill>
                    <a:srgbClr val="595A59"/>
                  </a:solidFill>
                  <a:latin typeface="Calibri"/>
                  <a:cs typeface="Calibri"/>
                  <a:sym typeface="Calibri"/>
                </a:rPr>
                <a:t>að lifa af erfiða atburði sem hafa truflandi áhrif á rekstur og líka að koma á stöðugleika í fyrirtækinu eftir slíkt álagstímabil</a:t>
              </a:r>
              <a:r>
                <a:rPr lang="de-DE" sz="2000" dirty="0">
                  <a:solidFill>
                    <a:srgbClr val="595A59"/>
                  </a:solidFill>
                  <a:latin typeface="Calibri"/>
                  <a:ea typeface="Calibri"/>
                  <a:cs typeface="Calibri"/>
                  <a:sym typeface="Calibri"/>
                </a:rPr>
                <a:t>.²</a:t>
              </a:r>
              <a:endParaRPr sz="2000" dirty="0">
                <a:solidFill>
                  <a:srgbClr val="595A59"/>
                </a:solidFill>
                <a:latin typeface="Calibri"/>
                <a:ea typeface="Calibri"/>
                <a:cs typeface="Calibri"/>
                <a:sym typeface="Calibri"/>
              </a:endParaRPr>
            </a:p>
          </p:txBody>
        </p:sp>
        <p:cxnSp>
          <p:nvCxnSpPr>
            <p:cNvPr id="947" name="Google Shape;947;p7"/>
            <p:cNvCxnSpPr/>
            <p:nvPr/>
          </p:nvCxnSpPr>
          <p:spPr>
            <a:xfrm>
              <a:off x="1601470" y="2605155"/>
              <a:ext cx="6405880" cy="0"/>
            </a:xfrm>
            <a:prstGeom prst="straightConnector1">
              <a:avLst/>
            </a:prstGeom>
            <a:solidFill>
              <a:srgbClr val="056C6E"/>
            </a:solidFill>
            <a:ln w="12700" cap="flat" cmpd="sng">
              <a:solidFill>
                <a:srgbClr val="BAC7C7"/>
              </a:solidFill>
              <a:prstDash val="solid"/>
              <a:miter lim="800000"/>
              <a:headEnd type="none" w="sm" len="sm"/>
              <a:tailEnd type="none" w="sm" len="sm"/>
            </a:ln>
          </p:spPr>
        </p:cxnSp>
        <p:sp>
          <p:nvSpPr>
            <p:cNvPr id="948" name="Google Shape;948;p7"/>
            <p:cNvSpPr/>
            <p:nvPr/>
          </p:nvSpPr>
          <p:spPr>
            <a:xfrm>
              <a:off x="1721580" y="2667183"/>
              <a:ext cx="6285769" cy="12405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txBox="1"/>
            <p:nvPr/>
          </p:nvSpPr>
          <p:spPr>
            <a:xfrm>
              <a:off x="1721580" y="2667183"/>
              <a:ext cx="6285769" cy="124055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595A59"/>
                </a:buClr>
                <a:buSzPts val="2000"/>
                <a:buFont typeface="Calibri"/>
                <a:buNone/>
              </a:pPr>
              <a:r>
                <a:rPr lang="de-DE" sz="2000" dirty="0">
                  <a:solidFill>
                    <a:srgbClr val="595A59"/>
                  </a:solidFill>
                  <a:latin typeface="Calibri"/>
                  <a:ea typeface="Calibri"/>
                  <a:cs typeface="Calibri"/>
                  <a:sym typeface="Calibri"/>
                </a:rPr>
                <a:t>… að bregðast við ófyrirséðum atburðum og koma á varanlegum breytingum. ³</a:t>
              </a:r>
              <a:endParaRPr sz="2000" dirty="0">
                <a:solidFill>
                  <a:srgbClr val="595A59"/>
                </a:solidFill>
                <a:latin typeface="Calibri"/>
                <a:ea typeface="Calibri"/>
                <a:cs typeface="Calibri"/>
                <a:sym typeface="Calibri"/>
              </a:endParaRPr>
            </a:p>
          </p:txBody>
        </p:sp>
        <p:cxnSp>
          <p:nvCxnSpPr>
            <p:cNvPr id="950" name="Google Shape;950;p7"/>
            <p:cNvCxnSpPr/>
            <p:nvPr/>
          </p:nvCxnSpPr>
          <p:spPr>
            <a:xfrm>
              <a:off x="1601470" y="3907733"/>
              <a:ext cx="6405880" cy="0"/>
            </a:xfrm>
            <a:prstGeom prst="straightConnector1">
              <a:avLst/>
            </a:prstGeom>
            <a:solidFill>
              <a:srgbClr val="056C6E"/>
            </a:solidFill>
            <a:ln w="12700" cap="flat" cmpd="sng">
              <a:solidFill>
                <a:srgbClr val="BAC7C7"/>
              </a:solidFill>
              <a:prstDash val="solid"/>
              <a:miter lim="800000"/>
              <a:headEnd type="none" w="sm" len="sm"/>
              <a:tailEnd type="none" w="sm" len="sm"/>
            </a:ln>
          </p:spPr>
        </p:cxnSp>
      </p:grpSp>
      <p:sp>
        <p:nvSpPr>
          <p:cNvPr id="951" name="Google Shape;951;p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Seigla snýst um breytingar, bata og aðlögun</a:t>
            </a:r>
            <a:endParaRPr dirty="0"/>
          </a:p>
        </p:txBody>
      </p:sp>
      <p:sp>
        <p:nvSpPr>
          <p:cNvPr id="952" name="Google Shape;952;p7"/>
          <p:cNvSpPr txBox="1">
            <a:spLocks noGrp="1"/>
          </p:cNvSpPr>
          <p:nvPr>
            <p:ph type="body" idx="4"/>
          </p:nvPr>
        </p:nvSpPr>
        <p:spPr>
          <a:xfrm>
            <a:off x="392884" y="122829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Hvað er fyrirtækjaseigla?</a:t>
            </a:r>
            <a:endParaRPr dirty="0"/>
          </a:p>
        </p:txBody>
      </p:sp>
      <p:sp>
        <p:nvSpPr>
          <p:cNvPr id="953" name="Google Shape;953;p7"/>
          <p:cNvSpPr txBox="1"/>
          <p:nvPr/>
        </p:nvSpPr>
        <p:spPr>
          <a:xfrm>
            <a:off x="425389" y="1998220"/>
            <a:ext cx="1689463"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rgbClr val="79527B"/>
                </a:solidFill>
                <a:latin typeface="Calibri"/>
                <a:ea typeface="Calibri"/>
                <a:cs typeface="Calibri"/>
                <a:sym typeface="Calibri"/>
              </a:rPr>
              <a:t>Geta fyrirtækis í að …</a:t>
            </a:r>
            <a:endParaRPr dirty="0"/>
          </a:p>
        </p:txBody>
      </p:sp>
      <p:pic>
        <p:nvPicPr>
          <p:cNvPr id="954" name="Google Shape;954;p7"/>
          <p:cNvPicPr preferRelativeResize="0">
            <a:picLocks noGrp="1"/>
          </p:cNvPicPr>
          <p:nvPr>
            <p:ph type="body" idx="2"/>
          </p:nvPr>
        </p:nvPicPr>
        <p:blipFill rotWithShape="1">
          <a:blip r:embed="rId3" cstate="screen">
            <a:alphaModFix/>
            <a:extLst>
              <a:ext uri="{28A0092B-C50C-407E-A947-70E740481C1C}">
                <a14:useLocalDpi xmlns:a14="http://schemas.microsoft.com/office/drawing/2010/main"/>
              </a:ext>
            </a:extLst>
          </a:blip>
          <a:srcRect/>
          <a:stretch/>
        </p:blipFill>
        <p:spPr>
          <a:xfrm>
            <a:off x="9002712" y="1636713"/>
            <a:ext cx="3189288" cy="3289545"/>
          </a:xfrm>
          <a:prstGeom prst="rect">
            <a:avLst/>
          </a:prstGeom>
          <a:noFill/>
          <a:ln>
            <a:noFill/>
          </a:ln>
        </p:spPr>
      </p:pic>
      <p:sp>
        <p:nvSpPr>
          <p:cNvPr id="955" name="Google Shape;955;p7"/>
          <p:cNvSpPr txBox="1"/>
          <p:nvPr/>
        </p:nvSpPr>
        <p:spPr>
          <a:xfrm>
            <a:off x="5393812" y="2462768"/>
            <a:ext cx="453012"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a:solidFill>
                  <a:srgbClr val="595A59"/>
                </a:solidFill>
                <a:latin typeface="Calibri"/>
                <a:ea typeface="Calibri"/>
                <a:cs typeface="Calibri"/>
                <a:sym typeface="Calibri"/>
              </a:rPr>
              <a:t>1</a:t>
            </a:r>
            <a:endParaRPr sz="1000"/>
          </a:p>
        </p:txBody>
      </p:sp>
      <p:sp>
        <p:nvSpPr>
          <p:cNvPr id="958" name="Google Shape;958;p7"/>
          <p:cNvSpPr txBox="1"/>
          <p:nvPr/>
        </p:nvSpPr>
        <p:spPr>
          <a:xfrm>
            <a:off x="4135180" y="5976941"/>
            <a:ext cx="8118760"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900" i="1" dirty="0">
                <a:solidFill>
                  <a:srgbClr val="595A59"/>
                </a:solidFill>
                <a:latin typeface="Calibri"/>
                <a:ea typeface="Calibri"/>
                <a:cs typeface="Calibri"/>
                <a:sym typeface="Calibri"/>
              </a:rPr>
              <a:t>1 - International </a:t>
            </a:r>
            <a:r>
              <a:rPr lang="de-DE" sz="900" i="1" dirty="0" err="1">
                <a:solidFill>
                  <a:srgbClr val="595A59"/>
                </a:solidFill>
                <a:latin typeface="Calibri"/>
                <a:ea typeface="Calibri"/>
                <a:cs typeface="Calibri"/>
                <a:sym typeface="Calibri"/>
              </a:rPr>
              <a:t>Organization</a:t>
            </a:r>
            <a:r>
              <a:rPr lang="de-DE" sz="900" i="1" dirty="0">
                <a:solidFill>
                  <a:srgbClr val="595A59"/>
                </a:solidFill>
                <a:latin typeface="Calibri"/>
                <a:ea typeface="Calibri"/>
                <a:cs typeface="Calibri"/>
                <a:sym typeface="Calibri"/>
              </a:rPr>
              <a:t> </a:t>
            </a:r>
            <a:r>
              <a:rPr lang="de-DE" sz="900" i="1" dirty="0" err="1">
                <a:solidFill>
                  <a:srgbClr val="595A59"/>
                </a:solidFill>
                <a:latin typeface="Calibri"/>
                <a:ea typeface="Calibri"/>
                <a:cs typeface="Calibri"/>
                <a:sym typeface="Calibri"/>
              </a:rPr>
              <a:t>for</a:t>
            </a:r>
            <a:r>
              <a:rPr lang="de-DE" sz="900" i="1" dirty="0">
                <a:solidFill>
                  <a:srgbClr val="595A59"/>
                </a:solidFill>
                <a:latin typeface="Calibri"/>
                <a:ea typeface="Calibri"/>
                <a:cs typeface="Calibri"/>
                <a:sym typeface="Calibri"/>
              </a:rPr>
              <a:t> </a:t>
            </a:r>
            <a:r>
              <a:rPr lang="de-DE" sz="900" i="1" dirty="0" err="1">
                <a:solidFill>
                  <a:srgbClr val="595A59"/>
                </a:solidFill>
                <a:latin typeface="Calibri"/>
                <a:ea typeface="Calibri"/>
                <a:cs typeface="Calibri"/>
                <a:sym typeface="Calibri"/>
              </a:rPr>
              <a:t>Standardization</a:t>
            </a:r>
            <a:r>
              <a:rPr lang="de-DE" sz="900" i="1" dirty="0">
                <a:solidFill>
                  <a:srgbClr val="595A59"/>
                </a:solidFill>
                <a:latin typeface="Calibri"/>
                <a:ea typeface="Calibri"/>
                <a:cs typeface="Calibri"/>
                <a:sym typeface="Calibri"/>
              </a:rPr>
              <a:t> (Hrsg.) (2017): Security and </a:t>
            </a:r>
            <a:r>
              <a:rPr lang="de-DE" sz="900" i="1" dirty="0" err="1">
                <a:solidFill>
                  <a:srgbClr val="595A59"/>
                </a:solidFill>
                <a:latin typeface="Calibri"/>
                <a:ea typeface="Calibri"/>
                <a:cs typeface="Calibri"/>
                <a:sym typeface="Calibri"/>
              </a:rPr>
              <a:t>resilience</a:t>
            </a:r>
            <a:r>
              <a:rPr lang="de-DE" sz="900" i="1" dirty="0">
                <a:solidFill>
                  <a:srgbClr val="595A59"/>
                </a:solidFill>
                <a:latin typeface="Calibri"/>
                <a:ea typeface="Calibri"/>
                <a:cs typeface="Calibri"/>
                <a:sym typeface="Calibri"/>
              </a:rPr>
              <a:t> – Organizational </a:t>
            </a:r>
            <a:r>
              <a:rPr lang="de-DE" sz="900" i="1" dirty="0" err="1">
                <a:solidFill>
                  <a:srgbClr val="595A59"/>
                </a:solidFill>
                <a:latin typeface="Calibri"/>
                <a:ea typeface="Calibri"/>
                <a:cs typeface="Calibri"/>
                <a:sym typeface="Calibri"/>
              </a:rPr>
              <a:t>resilience</a:t>
            </a:r>
            <a:r>
              <a:rPr lang="de-DE" sz="900" i="1" dirty="0">
                <a:solidFill>
                  <a:srgbClr val="595A59"/>
                </a:solidFill>
                <a:latin typeface="Calibri"/>
                <a:ea typeface="Calibri"/>
                <a:cs typeface="Calibri"/>
                <a:sym typeface="Calibri"/>
              </a:rPr>
              <a:t> - </a:t>
            </a:r>
            <a:r>
              <a:rPr lang="de-DE" sz="900" i="1" dirty="0" err="1">
                <a:solidFill>
                  <a:srgbClr val="595A59"/>
                </a:solidFill>
                <a:latin typeface="Calibri"/>
                <a:ea typeface="Calibri"/>
                <a:cs typeface="Calibri"/>
                <a:sym typeface="Calibri"/>
              </a:rPr>
              <a:t>Principles</a:t>
            </a:r>
            <a:r>
              <a:rPr lang="de-DE" sz="900" i="1" dirty="0">
                <a:solidFill>
                  <a:srgbClr val="595A59"/>
                </a:solidFill>
                <a:latin typeface="Calibri"/>
                <a:ea typeface="Calibri"/>
                <a:cs typeface="Calibri"/>
                <a:sym typeface="Calibri"/>
              </a:rPr>
              <a:t> and </a:t>
            </a:r>
            <a:r>
              <a:rPr lang="de-DE" sz="900" i="1" dirty="0" err="1">
                <a:solidFill>
                  <a:srgbClr val="595A59"/>
                </a:solidFill>
                <a:latin typeface="Calibri"/>
                <a:ea typeface="Calibri"/>
                <a:cs typeface="Calibri"/>
                <a:sym typeface="Calibri"/>
              </a:rPr>
              <a:t>attributes</a:t>
            </a:r>
            <a:r>
              <a:rPr lang="de-DE" sz="900" i="1" dirty="0">
                <a:solidFill>
                  <a:srgbClr val="595A59"/>
                </a:solidFill>
                <a:latin typeface="Calibri"/>
                <a:ea typeface="Calibri"/>
                <a:cs typeface="Calibri"/>
                <a:sym typeface="Calibri"/>
              </a:rPr>
              <a:t>. ISO 22316. Genf: International </a:t>
            </a:r>
            <a:r>
              <a:rPr lang="de-DE" sz="900" i="1" dirty="0" err="1">
                <a:solidFill>
                  <a:srgbClr val="595A59"/>
                </a:solidFill>
                <a:latin typeface="Calibri"/>
                <a:ea typeface="Calibri"/>
                <a:cs typeface="Calibri"/>
                <a:sym typeface="Calibri"/>
              </a:rPr>
              <a:t>Organization</a:t>
            </a:r>
            <a:r>
              <a:rPr lang="de-DE" sz="900" i="1" dirty="0">
                <a:solidFill>
                  <a:srgbClr val="595A59"/>
                </a:solidFill>
                <a:latin typeface="Calibri"/>
                <a:ea typeface="Calibri"/>
                <a:cs typeface="Calibri"/>
                <a:sym typeface="Calibri"/>
              </a:rPr>
              <a:t> </a:t>
            </a:r>
            <a:r>
              <a:rPr lang="de-DE" sz="900" i="1" dirty="0" err="1">
                <a:solidFill>
                  <a:srgbClr val="595A59"/>
                </a:solidFill>
                <a:latin typeface="Calibri"/>
                <a:ea typeface="Calibri"/>
                <a:cs typeface="Calibri"/>
                <a:sym typeface="Calibri"/>
              </a:rPr>
              <a:t>for</a:t>
            </a:r>
            <a:r>
              <a:rPr lang="de-DE" sz="900" i="1" dirty="0">
                <a:solidFill>
                  <a:srgbClr val="595A59"/>
                </a:solidFill>
                <a:latin typeface="Calibri"/>
                <a:ea typeface="Calibri"/>
                <a:cs typeface="Calibri"/>
                <a:sym typeface="Calibri"/>
              </a:rPr>
              <a:t> </a:t>
            </a:r>
            <a:r>
              <a:rPr lang="de-DE" sz="900" i="1" dirty="0" err="1">
                <a:solidFill>
                  <a:srgbClr val="595A59"/>
                </a:solidFill>
                <a:latin typeface="Calibri"/>
                <a:ea typeface="Calibri"/>
                <a:cs typeface="Calibri"/>
                <a:sym typeface="Calibri"/>
              </a:rPr>
              <a:t>Standardization</a:t>
            </a:r>
            <a:r>
              <a:rPr lang="de-DE" sz="900" i="1" dirty="0">
                <a:solidFill>
                  <a:srgbClr val="595A59"/>
                </a:solidFill>
                <a:latin typeface="Calibri"/>
                <a:ea typeface="Calibri"/>
                <a:cs typeface="Calibri"/>
                <a:sym typeface="Calibri"/>
              </a:rPr>
              <a:t>. </a:t>
            </a:r>
            <a:endParaRPr dirty="0"/>
          </a:p>
          <a:p>
            <a:pPr marL="0" marR="0" lvl="0" indent="0" algn="l" rtl="0">
              <a:spcBef>
                <a:spcPts val="300"/>
              </a:spcBef>
              <a:spcAft>
                <a:spcPts val="0"/>
              </a:spcAft>
              <a:buNone/>
            </a:pPr>
            <a:r>
              <a:rPr lang="de-DE" sz="900" i="1" dirty="0">
                <a:solidFill>
                  <a:srgbClr val="595A59"/>
                </a:solidFill>
                <a:latin typeface="Calibri"/>
                <a:ea typeface="Calibri"/>
                <a:cs typeface="Calibri"/>
                <a:sym typeface="Calibri"/>
              </a:rPr>
              <a:t>2 - Bishop, T. J. F.; </a:t>
            </a:r>
            <a:r>
              <a:rPr lang="de-DE" sz="900" i="1" dirty="0" err="1">
                <a:solidFill>
                  <a:srgbClr val="595A59"/>
                </a:solidFill>
                <a:latin typeface="Calibri"/>
                <a:ea typeface="Calibri"/>
                <a:cs typeface="Calibri"/>
                <a:sym typeface="Calibri"/>
              </a:rPr>
              <a:t>Hydoski</a:t>
            </a:r>
            <a:r>
              <a:rPr lang="de-DE" sz="900" i="1" dirty="0">
                <a:solidFill>
                  <a:srgbClr val="595A59"/>
                </a:solidFill>
                <a:latin typeface="Calibri"/>
                <a:ea typeface="Calibri"/>
                <a:cs typeface="Calibri"/>
                <a:sym typeface="Calibri"/>
              </a:rPr>
              <a:t>, F. E. (2009): Corporate </a:t>
            </a:r>
            <a:r>
              <a:rPr lang="de-DE" sz="900" i="1" dirty="0" err="1">
                <a:solidFill>
                  <a:srgbClr val="595A59"/>
                </a:solidFill>
                <a:latin typeface="Calibri"/>
                <a:ea typeface="Calibri"/>
                <a:cs typeface="Calibri"/>
                <a:sym typeface="Calibri"/>
              </a:rPr>
              <a:t>Resiliency</a:t>
            </a:r>
            <a:r>
              <a:rPr lang="de-DE" sz="900" i="1" dirty="0">
                <a:solidFill>
                  <a:srgbClr val="595A59"/>
                </a:solidFill>
                <a:latin typeface="Calibri"/>
                <a:ea typeface="Calibri"/>
                <a:cs typeface="Calibri"/>
                <a:sym typeface="Calibri"/>
              </a:rPr>
              <a:t>. Managing the </a:t>
            </a:r>
            <a:r>
              <a:rPr lang="de-DE" sz="900" i="1" dirty="0" err="1">
                <a:solidFill>
                  <a:srgbClr val="595A59"/>
                </a:solidFill>
                <a:latin typeface="Calibri"/>
                <a:ea typeface="Calibri"/>
                <a:cs typeface="Calibri"/>
                <a:sym typeface="Calibri"/>
              </a:rPr>
              <a:t>Growing</a:t>
            </a:r>
            <a:r>
              <a:rPr lang="de-DE" sz="900" i="1" dirty="0">
                <a:solidFill>
                  <a:srgbClr val="595A59"/>
                </a:solidFill>
                <a:latin typeface="Calibri"/>
                <a:ea typeface="Calibri"/>
                <a:cs typeface="Calibri"/>
                <a:sym typeface="Calibri"/>
              </a:rPr>
              <a:t> Risk of Fraud and </a:t>
            </a:r>
            <a:r>
              <a:rPr lang="de-DE" sz="900" i="1" dirty="0" err="1">
                <a:solidFill>
                  <a:srgbClr val="595A59"/>
                </a:solidFill>
                <a:latin typeface="Calibri"/>
                <a:ea typeface="Calibri"/>
                <a:cs typeface="Calibri"/>
                <a:sym typeface="Calibri"/>
              </a:rPr>
              <a:t>Corruption</a:t>
            </a:r>
            <a:r>
              <a:rPr lang="de-DE" sz="900" i="1" dirty="0">
                <a:solidFill>
                  <a:srgbClr val="595A59"/>
                </a:solidFill>
                <a:latin typeface="Calibri"/>
                <a:ea typeface="Calibri"/>
                <a:cs typeface="Calibri"/>
                <a:sym typeface="Calibri"/>
              </a:rPr>
              <a:t>. Hoboken, NJ: Wiley &amp; </a:t>
            </a:r>
            <a:r>
              <a:rPr lang="de-DE" sz="900" i="1" dirty="0" err="1">
                <a:solidFill>
                  <a:srgbClr val="595A59"/>
                </a:solidFill>
                <a:latin typeface="Calibri"/>
                <a:ea typeface="Calibri"/>
                <a:cs typeface="Calibri"/>
                <a:sym typeface="Calibri"/>
              </a:rPr>
              <a:t>Sons</a:t>
            </a:r>
            <a:r>
              <a:rPr lang="de-DE" sz="900" i="1" dirty="0">
                <a:solidFill>
                  <a:srgbClr val="595A59"/>
                </a:solidFill>
                <a:latin typeface="Calibri"/>
                <a:ea typeface="Calibri"/>
                <a:cs typeface="Calibri"/>
                <a:sym typeface="Calibri"/>
              </a:rPr>
              <a:t>.</a:t>
            </a:r>
            <a:endParaRPr dirty="0"/>
          </a:p>
          <a:p>
            <a:pPr marL="0" marR="0" lvl="0" indent="0" algn="l" rtl="0">
              <a:spcBef>
                <a:spcPts val="300"/>
              </a:spcBef>
              <a:spcAft>
                <a:spcPts val="0"/>
              </a:spcAft>
              <a:buNone/>
            </a:pPr>
            <a:r>
              <a:rPr lang="de-DE" sz="900" i="1" dirty="0">
                <a:solidFill>
                  <a:srgbClr val="595A59"/>
                </a:solidFill>
                <a:latin typeface="Calibri"/>
                <a:ea typeface="Calibri"/>
                <a:cs typeface="Calibri"/>
                <a:sym typeface="Calibri"/>
              </a:rPr>
              <a:t>3 - Becker, B.; </a:t>
            </a:r>
            <a:r>
              <a:rPr lang="de-DE" sz="900" i="1" dirty="0" err="1">
                <a:solidFill>
                  <a:srgbClr val="595A59"/>
                </a:solidFill>
                <a:latin typeface="Calibri"/>
                <a:ea typeface="Calibri"/>
                <a:cs typeface="Calibri"/>
                <a:sym typeface="Calibri"/>
              </a:rPr>
              <a:t>Braumandl</a:t>
            </a:r>
            <a:r>
              <a:rPr lang="de-DE" sz="900" i="1" dirty="0">
                <a:solidFill>
                  <a:srgbClr val="595A59"/>
                </a:solidFill>
                <a:latin typeface="Calibri"/>
                <a:ea typeface="Calibri"/>
                <a:cs typeface="Calibri"/>
                <a:sym typeface="Calibri"/>
              </a:rPr>
              <a:t>, S. &amp; </a:t>
            </a:r>
            <a:r>
              <a:rPr lang="de-DE" sz="900" i="1" dirty="0" err="1">
                <a:solidFill>
                  <a:srgbClr val="595A59"/>
                </a:solidFill>
                <a:latin typeface="Calibri"/>
                <a:ea typeface="Calibri"/>
                <a:cs typeface="Calibri"/>
                <a:sym typeface="Calibri"/>
              </a:rPr>
              <a:t>Schoemakers</a:t>
            </a:r>
            <a:r>
              <a:rPr lang="de-DE" sz="900" i="1" dirty="0">
                <a:solidFill>
                  <a:srgbClr val="595A59"/>
                </a:solidFill>
                <a:latin typeface="Calibri"/>
                <a:ea typeface="Calibri"/>
                <a:cs typeface="Calibri"/>
                <a:sym typeface="Calibri"/>
              </a:rPr>
              <a:t>, J. (2019): Digitale Transformation: Resilienz als neue Schlüsselressource. Überleben im permanenten Veränderungsdruck. In: ZCG, 14(2), S. 19–22.</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Hópur sérfræðinga þróaði leiðbeiningar fyrir alþjóðlegu staðlastofnunina (ISO) fyrir staðal 22316 um fyrirtækjaseiglu.</a:t>
            </a:r>
          </a:p>
          <a:p>
            <a:pPr marL="0" lvl="0" indent="0" algn="l" rtl="0">
              <a:lnSpc>
                <a:spcPct val="100000"/>
              </a:lnSpc>
              <a:spcBef>
                <a:spcPts val="0"/>
              </a:spcBef>
              <a:spcAft>
                <a:spcPts val="0"/>
              </a:spcAft>
              <a:buClr>
                <a:srgbClr val="595A59"/>
              </a:buClr>
              <a:buSzPts val="1800"/>
              <a:buNone/>
            </a:pPr>
            <a:r>
              <a:rPr lang="is-IS" dirty="0"/>
              <a:t>Voru þær ráðleggingar byggðar á rannsóknum og raundæmum. </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dirty="0"/>
              <a:t>Fyrirtæki geta gripið til aðgerða á níu lykilsviðum til að efla seiglu fyrirtækisins:</a:t>
            </a:r>
            <a:endParaRPr dirty="0"/>
          </a:p>
        </p:txBody>
      </p:sp>
      <p:sp>
        <p:nvSpPr>
          <p:cNvPr id="964" name="Google Shape;964;p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ISO staðallinn er góður leiðarvísir fyrir mismunandi leiðir til að efla seiglu lítilla og meðalstórra fyrirtækja.</a:t>
            </a:r>
            <a:endParaRPr dirty="0"/>
          </a:p>
        </p:txBody>
      </p:sp>
      <p:sp>
        <p:nvSpPr>
          <p:cNvPr id="965" name="Google Shape;965;p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Níu þættir í seiglu fyrirtækja  I/III</a:t>
            </a:r>
            <a:endParaRPr dirty="0"/>
          </a:p>
        </p:txBody>
      </p:sp>
      <p:sp>
        <p:nvSpPr>
          <p:cNvPr id="966" name="Google Shape;966;p8"/>
          <p:cNvSpPr/>
          <p:nvPr/>
        </p:nvSpPr>
        <p:spPr>
          <a:xfrm>
            <a:off x="4249782" y="1994261"/>
            <a:ext cx="2333898" cy="4249783"/>
          </a:xfrm>
          <a:prstGeom prst="rect">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000" b="1" dirty="0">
                <a:solidFill>
                  <a:srgbClr val="086D6E"/>
                </a:solidFill>
                <a:latin typeface="Calibri"/>
                <a:ea typeface="Calibri"/>
                <a:cs typeface="Calibri"/>
                <a:sym typeface="Calibri"/>
              </a:rPr>
              <a:t>1. </a:t>
            </a:r>
            <a:r>
              <a:rPr lang="is-IS" sz="2000" b="1" dirty="0">
                <a:solidFill>
                  <a:srgbClr val="086D6E"/>
                </a:solidFill>
                <a:latin typeface="Calibri"/>
                <a:ea typeface="Calibri"/>
                <a:cs typeface="Calibri"/>
                <a:sym typeface="Calibri"/>
              </a:rPr>
              <a:t>Sameiginleg sýn og skýr tilgangur</a:t>
            </a:r>
            <a:endParaRPr dirty="0"/>
          </a:p>
          <a:p>
            <a:pPr marL="0" marR="0" lvl="0" indent="0" algn="l" rtl="0">
              <a:spcBef>
                <a:spcPts val="600"/>
              </a:spcBef>
              <a:spcAft>
                <a:spcPts val="0"/>
              </a:spcAft>
              <a:buNone/>
            </a:pPr>
            <a:r>
              <a:rPr lang="de-DE" sz="1600" dirty="0">
                <a:solidFill>
                  <a:srgbClr val="595A59"/>
                </a:solidFill>
                <a:latin typeface="Calibri"/>
                <a:ea typeface="Calibri"/>
                <a:cs typeface="Calibri"/>
                <a:sym typeface="Calibri"/>
              </a:rPr>
              <a:t>Framtíðarsýn, tilgangur og grunngildi ættu að vera ótvíræð og skýr og vera öllum ljós.  Mikilvægt er að miðla þeim reglulega, endurskoða og aðlaga eftir þörfum. </a:t>
            </a:r>
            <a:endParaRPr sz="1600" dirty="0">
              <a:solidFill>
                <a:srgbClr val="595A59"/>
              </a:solidFill>
              <a:latin typeface="Calibri"/>
              <a:ea typeface="Calibri"/>
              <a:cs typeface="Calibri"/>
              <a:sym typeface="Calibri"/>
            </a:endParaRPr>
          </a:p>
          <a:p>
            <a:pPr marL="0" marR="0" lvl="0" indent="0" algn="l" rtl="0">
              <a:spcBef>
                <a:spcPts val="600"/>
              </a:spcBef>
              <a:spcAft>
                <a:spcPts val="0"/>
              </a:spcAft>
              <a:buNone/>
            </a:pPr>
            <a:endParaRPr sz="1600" dirty="0">
              <a:solidFill>
                <a:srgbClr val="595A59"/>
              </a:solidFill>
              <a:latin typeface="Calibri"/>
              <a:ea typeface="Calibri"/>
              <a:cs typeface="Calibri"/>
              <a:sym typeface="Calibri"/>
            </a:endParaRPr>
          </a:p>
          <a:p>
            <a:pPr marL="0" marR="0" lvl="0" indent="0" algn="l" rtl="0">
              <a:spcBef>
                <a:spcPts val="600"/>
              </a:spcBef>
              <a:spcAft>
                <a:spcPts val="0"/>
              </a:spcAft>
              <a:buNone/>
            </a:pPr>
            <a:endParaRPr sz="1600" dirty="0">
              <a:solidFill>
                <a:srgbClr val="595A59"/>
              </a:solidFill>
              <a:latin typeface="Calibri"/>
              <a:ea typeface="Calibri"/>
              <a:cs typeface="Calibri"/>
              <a:sym typeface="Calibri"/>
            </a:endParaRPr>
          </a:p>
        </p:txBody>
      </p:sp>
      <p:sp>
        <p:nvSpPr>
          <p:cNvPr id="967" name="Google Shape;967;p8"/>
          <p:cNvSpPr/>
          <p:nvPr/>
        </p:nvSpPr>
        <p:spPr>
          <a:xfrm>
            <a:off x="6858959" y="1994260"/>
            <a:ext cx="2333898" cy="4249783"/>
          </a:xfrm>
          <a:prstGeom prst="rect">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000" b="1" dirty="0">
                <a:solidFill>
                  <a:srgbClr val="086D6E"/>
                </a:solidFill>
                <a:latin typeface="Calibri"/>
                <a:ea typeface="Calibri"/>
                <a:cs typeface="Calibri"/>
                <a:sym typeface="Calibri"/>
              </a:rPr>
              <a:t>2. </a:t>
            </a:r>
            <a:r>
              <a:rPr lang="nn-NO" sz="2000" b="1" dirty="0">
                <a:solidFill>
                  <a:srgbClr val="086D6E"/>
                </a:solidFill>
                <a:latin typeface="Calibri"/>
                <a:ea typeface="Calibri"/>
                <a:cs typeface="Calibri"/>
                <a:sym typeface="Calibri"/>
              </a:rPr>
              <a:t>Að vera upplýstur</a:t>
            </a:r>
            <a:endParaRPr dirty="0"/>
          </a:p>
          <a:p>
            <a:pPr marL="0" marR="0" lvl="0" indent="0" algn="l" rtl="0">
              <a:spcBef>
                <a:spcPts val="600"/>
              </a:spcBef>
              <a:spcAft>
                <a:spcPts val="0"/>
              </a:spcAft>
              <a:buNone/>
            </a:pPr>
            <a:r>
              <a:rPr lang="de-DE" sz="1600" dirty="0">
                <a:solidFill>
                  <a:srgbClr val="595A59"/>
                </a:solidFill>
                <a:latin typeface="Calibri"/>
                <a:ea typeface="Calibri"/>
                <a:cs typeface="Calibri"/>
                <a:sym typeface="Calibri"/>
              </a:rPr>
              <a:t>Mikilvægt er að rækta samband við viðskiptavini, greina aðgerðir samkeppnisaðila, skrá markaðsþróun og síðan samræma stefnumótandi aðgerðir í samræmi við þær upplýsingar.  Þetta eykur svigrúm til aðgerða og tryggir að tækifæri til að hafa áhrif eru nýtt. </a:t>
            </a:r>
            <a:endParaRPr sz="1600" dirty="0">
              <a:solidFill>
                <a:srgbClr val="595A59"/>
              </a:solidFill>
              <a:latin typeface="Calibri"/>
              <a:ea typeface="Calibri"/>
              <a:cs typeface="Calibri"/>
              <a:sym typeface="Calibri"/>
            </a:endParaRPr>
          </a:p>
        </p:txBody>
      </p:sp>
      <p:sp>
        <p:nvSpPr>
          <p:cNvPr id="968" name="Google Shape;968;p8"/>
          <p:cNvSpPr/>
          <p:nvPr/>
        </p:nvSpPr>
        <p:spPr>
          <a:xfrm>
            <a:off x="9468137" y="1994261"/>
            <a:ext cx="2333898" cy="4249783"/>
          </a:xfrm>
          <a:prstGeom prst="rect">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000" b="1" dirty="0">
                <a:solidFill>
                  <a:srgbClr val="086D6E"/>
                </a:solidFill>
                <a:latin typeface="Calibri"/>
                <a:ea typeface="Calibri"/>
                <a:cs typeface="Calibri"/>
                <a:sym typeface="Calibri"/>
              </a:rPr>
              <a:t>3. </a:t>
            </a:r>
            <a:r>
              <a:rPr lang="is-IS" sz="2000" b="1" dirty="0">
                <a:solidFill>
                  <a:srgbClr val="086D6E"/>
                </a:solidFill>
                <a:latin typeface="Calibri"/>
                <a:ea typeface="Calibri"/>
                <a:cs typeface="Calibri"/>
                <a:sym typeface="Calibri"/>
              </a:rPr>
              <a:t>Árangursrík og kraftmikil forysta</a:t>
            </a:r>
            <a:endParaRPr dirty="0"/>
          </a:p>
          <a:p>
            <a:pPr marL="0" marR="0" lvl="0" indent="0" algn="l" rtl="0">
              <a:spcBef>
                <a:spcPts val="600"/>
              </a:spcBef>
              <a:spcAft>
                <a:spcPts val="0"/>
              </a:spcAft>
              <a:buNone/>
            </a:pPr>
            <a:r>
              <a:rPr lang="de-DE" sz="1600" dirty="0">
                <a:solidFill>
                  <a:srgbClr val="595A59"/>
                </a:solidFill>
                <a:latin typeface="Calibri"/>
                <a:ea typeface="Calibri"/>
                <a:cs typeface="Calibri"/>
                <a:sym typeface="Calibri"/>
              </a:rPr>
              <a:t>Forysta byggir á trausti, heilindum og skilvirkni. Leiðtogar eiga að vera með stefnu fyrirtækisins á hreinu og miðla til annarra, jafnvel á óvissutímum. </a:t>
            </a:r>
            <a:endParaRPr sz="1600" dirty="0">
              <a:solidFill>
                <a:srgbClr val="595A5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Þessar aðgerðir (aðgerðarsvið) leiða til fjölbreyttra nálgana til þess að styðja við fyrirtæki. Fyrirtækin þurfa bæði að tryggja öryggi og tryggja sveigjanleika.</a:t>
            </a:r>
          </a:p>
          <a:p>
            <a:pPr marL="0" lvl="0" indent="0" algn="l" rtl="0">
              <a:lnSpc>
                <a:spcPct val="100000"/>
              </a:lnSpc>
              <a:spcBef>
                <a:spcPts val="0"/>
              </a:spcBef>
              <a:spcAft>
                <a:spcPts val="0"/>
              </a:spcAft>
              <a:buClr>
                <a:srgbClr val="595A59"/>
              </a:buClr>
              <a:buSzPts val="1800"/>
              <a:buNone/>
            </a:pPr>
            <a:endParaRPr lang="de-DE" dirty="0">
              <a:highlight>
                <a:srgbClr val="00FF00"/>
              </a:highlight>
            </a:endParaRPr>
          </a:p>
          <a:p>
            <a:pPr marL="0" lvl="0" indent="0" algn="l" rtl="0">
              <a:lnSpc>
                <a:spcPct val="100000"/>
              </a:lnSpc>
              <a:spcBef>
                <a:spcPts val="0"/>
              </a:spcBef>
              <a:spcAft>
                <a:spcPts val="0"/>
              </a:spcAft>
              <a:buClr>
                <a:srgbClr val="595A59"/>
              </a:buClr>
              <a:buSzPts val="1800"/>
              <a:buNone/>
            </a:pPr>
            <a:r>
              <a:rPr lang="is-IS" dirty="0"/>
              <a:t>Mikilvægt er að fyrirtækið sé nógu sterkt til að standast truflanir að ýmsu tagi.</a:t>
            </a:r>
          </a:p>
          <a:p>
            <a:pPr marL="0" indent="0"/>
            <a:r>
              <a:rPr lang="is-IS" dirty="0"/>
              <a:t>En fyrirtækin þurfa líka mikinn sveigjanleika til að geta brugðist hratt og vel við erfiðu ástandi. </a:t>
            </a:r>
          </a:p>
        </p:txBody>
      </p:sp>
      <p:sp>
        <p:nvSpPr>
          <p:cNvPr id="974" name="Google Shape;974;p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ISO staðallinn er góður leiðarvísir fyrir mismunandi leiðir til að efla seiglu lítilla og meðalstórra fyrirtækja.</a:t>
            </a:r>
          </a:p>
        </p:txBody>
      </p:sp>
      <p:sp>
        <p:nvSpPr>
          <p:cNvPr id="975" name="Google Shape;975;p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ct val="100000"/>
              <a:buNone/>
            </a:pPr>
            <a:r>
              <a:rPr lang="de-DE" dirty="0"/>
              <a:t>Níu þættir í seiglu fyrirtækja  II/III</a:t>
            </a:r>
          </a:p>
        </p:txBody>
      </p:sp>
      <p:sp>
        <p:nvSpPr>
          <p:cNvPr id="976" name="Google Shape;976;p9"/>
          <p:cNvSpPr/>
          <p:nvPr/>
        </p:nvSpPr>
        <p:spPr>
          <a:xfrm>
            <a:off x="4249782" y="1994261"/>
            <a:ext cx="2333898" cy="4249783"/>
          </a:xfrm>
          <a:prstGeom prst="rect">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000" b="1" dirty="0">
                <a:solidFill>
                  <a:srgbClr val="086D6E"/>
                </a:solidFill>
                <a:latin typeface="Calibri"/>
                <a:ea typeface="Calibri"/>
                <a:cs typeface="Calibri"/>
                <a:sym typeface="Calibri"/>
              </a:rPr>
              <a:t>4. Menning sem styður við seiglu fyrirtækja</a:t>
            </a:r>
            <a:endParaRPr dirty="0"/>
          </a:p>
          <a:p>
            <a:pPr marL="0" marR="0" lvl="0" indent="0" algn="l" rtl="0">
              <a:spcBef>
                <a:spcPts val="600"/>
              </a:spcBef>
              <a:spcAft>
                <a:spcPts val="0"/>
              </a:spcAft>
              <a:buNone/>
            </a:pPr>
            <a:r>
              <a:rPr lang="de-DE" sz="1600" dirty="0">
                <a:solidFill>
                  <a:srgbClr val="595A59"/>
                </a:solidFill>
                <a:latin typeface="Calibri"/>
                <a:ea typeface="Calibri"/>
                <a:cs typeface="Calibri"/>
                <a:sym typeface="Calibri"/>
              </a:rPr>
              <a:t>Grundvallargildin eru þekkt út um allt fyrirtækið</a:t>
            </a:r>
          </a:p>
          <a:p>
            <a:pPr marL="0" marR="0" lvl="0" indent="0" algn="l" rtl="0">
              <a:spcBef>
                <a:spcPts val="600"/>
              </a:spcBef>
              <a:spcAft>
                <a:spcPts val="0"/>
              </a:spcAft>
              <a:buNone/>
            </a:pPr>
            <a:r>
              <a:rPr lang="de-DE" sz="1600" dirty="0">
                <a:solidFill>
                  <a:srgbClr val="595A59"/>
                </a:solidFill>
                <a:latin typeface="Calibri"/>
                <a:ea typeface="Calibri"/>
                <a:cs typeface="Calibri"/>
                <a:sym typeface="Calibri"/>
              </a:rPr>
              <a:t>Gagnkvæmur stuðningur, opin menning þar sem rými er fyrir mistök og skuldbinding við sameiginleg gildi, stuðla að opnum samskiptum, nýsköpun og sköpunarkrafti.</a:t>
            </a:r>
            <a:endParaRPr sz="1600" dirty="0">
              <a:solidFill>
                <a:srgbClr val="595A59"/>
              </a:solidFill>
              <a:latin typeface="Calibri"/>
              <a:ea typeface="Calibri"/>
              <a:cs typeface="Calibri"/>
              <a:sym typeface="Calibri"/>
            </a:endParaRPr>
          </a:p>
        </p:txBody>
      </p:sp>
      <p:sp>
        <p:nvSpPr>
          <p:cNvPr id="977" name="Google Shape;977;p9"/>
          <p:cNvSpPr/>
          <p:nvPr/>
        </p:nvSpPr>
        <p:spPr>
          <a:xfrm>
            <a:off x="6858959" y="1994260"/>
            <a:ext cx="2333898" cy="4249783"/>
          </a:xfrm>
          <a:prstGeom prst="rect">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000" b="1" dirty="0">
                <a:solidFill>
                  <a:srgbClr val="086D6E"/>
                </a:solidFill>
                <a:latin typeface="Calibri"/>
                <a:ea typeface="Calibri"/>
                <a:cs typeface="Calibri"/>
                <a:sym typeface="Calibri"/>
              </a:rPr>
              <a:t>5. Aðgengilegar upplýsingar og þekking</a:t>
            </a:r>
            <a:endParaRPr dirty="0"/>
          </a:p>
          <a:p>
            <a:pPr marL="0" marR="0" lvl="0" indent="0" algn="l" rtl="0">
              <a:spcBef>
                <a:spcPts val="600"/>
              </a:spcBef>
              <a:spcAft>
                <a:spcPts val="0"/>
              </a:spcAft>
              <a:buNone/>
            </a:pPr>
            <a:r>
              <a:rPr lang="de-DE" sz="1600" dirty="0">
                <a:solidFill>
                  <a:srgbClr val="595A59"/>
                </a:solidFill>
                <a:latin typeface="Calibri"/>
                <a:ea typeface="Calibri"/>
                <a:cs typeface="Calibri"/>
                <a:sym typeface="Calibri"/>
              </a:rPr>
              <a:t>Þekking er mikilvæg auðlind. Mikilvægt er að þekking, reynsla og færni tapist ekki eða nýtist aðeins á einstökum sviðum. Miðla þarf upplýsingunum á áhrifaríkan og skipulegan máta þannig að allir innan fyrirtækisins njóti góðs af.</a:t>
            </a:r>
            <a:endParaRPr sz="1600" dirty="0">
              <a:solidFill>
                <a:srgbClr val="595A59"/>
              </a:solidFill>
              <a:latin typeface="Calibri"/>
              <a:ea typeface="Calibri"/>
              <a:cs typeface="Calibri"/>
              <a:sym typeface="Calibri"/>
            </a:endParaRPr>
          </a:p>
        </p:txBody>
      </p:sp>
      <p:sp>
        <p:nvSpPr>
          <p:cNvPr id="978" name="Google Shape;978;p9"/>
          <p:cNvSpPr/>
          <p:nvPr/>
        </p:nvSpPr>
        <p:spPr>
          <a:xfrm>
            <a:off x="9468137" y="1994261"/>
            <a:ext cx="2333898" cy="4249783"/>
          </a:xfrm>
          <a:prstGeom prst="rect">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000" b="1" dirty="0">
                <a:solidFill>
                  <a:srgbClr val="086D6E"/>
                </a:solidFill>
                <a:latin typeface="Calibri"/>
                <a:ea typeface="Calibri"/>
                <a:cs typeface="Calibri"/>
                <a:sym typeface="Calibri"/>
              </a:rPr>
              <a:t>6. </a:t>
            </a:r>
            <a:r>
              <a:rPr lang="is-IS" sz="2000" b="1" dirty="0">
                <a:solidFill>
                  <a:srgbClr val="086D6E"/>
                </a:solidFill>
                <a:latin typeface="Calibri"/>
                <a:ea typeface="Calibri"/>
                <a:cs typeface="Calibri"/>
                <a:sym typeface="Calibri"/>
              </a:rPr>
              <a:t>Framboð úrræða</a:t>
            </a:r>
            <a:endParaRPr dirty="0"/>
          </a:p>
          <a:p>
            <a:pPr>
              <a:spcBef>
                <a:spcPts val="600"/>
              </a:spcBef>
            </a:pPr>
            <a:r>
              <a:rPr lang="de-DE" sz="1600" dirty="0">
                <a:solidFill>
                  <a:srgbClr val="595A59"/>
                </a:solidFill>
                <a:latin typeface="Calibri"/>
                <a:ea typeface="Calibri"/>
                <a:cs typeface="Calibri"/>
                <a:sym typeface="Calibri"/>
              </a:rPr>
              <a:t>Úrræðin eru endurskoðuð reglulega og endurbætt . Starfsmenn fá stuðning til starfsþróunar. Tækni er notuð til að bæta verkferla, eyða veikleikum og tryggja getu til að bregðast við ef ófyrirséðir atburðir koma upp.</a:t>
            </a:r>
          </a:p>
          <a:p>
            <a:pPr marL="0" marR="0" lvl="0" indent="0" algn="l" rtl="0">
              <a:spcBef>
                <a:spcPts val="600"/>
              </a:spcBef>
              <a:spcAft>
                <a:spcPts val="0"/>
              </a:spcAft>
              <a:buNone/>
            </a:pPr>
            <a:endParaRPr lang="de-DE" sz="1600" dirty="0">
              <a:solidFill>
                <a:srgbClr val="595A59"/>
              </a:solidFill>
              <a:latin typeface="Calibri"/>
              <a:ea typeface="Calibri"/>
              <a:cs typeface="Calibri"/>
              <a:sym typeface="Calibri"/>
            </a:endParaRPr>
          </a:p>
          <a:p>
            <a:pPr marL="0" marR="0" lvl="0" indent="0" algn="l" rtl="0">
              <a:spcBef>
                <a:spcPts val="600"/>
              </a:spcBef>
              <a:spcAft>
                <a:spcPts val="0"/>
              </a:spcAft>
              <a:buNone/>
            </a:pPr>
            <a:endParaRPr lang="de-DE" sz="1600" dirty="0">
              <a:solidFill>
                <a:srgbClr val="595A5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ilb_x00fa_i_x00f0_ xmlns="00645bbc-0ffd-4d17-83af-50f7d648f972">false</Tilb_x00fa_i_x00f0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A37133310BB4CA9AC5A5DEF93509A" ma:contentTypeVersion="6" ma:contentTypeDescription="Create a new document." ma:contentTypeScope="" ma:versionID="4d44fedefe0c62ba28a1142d2f1c8617">
  <xsd:schema xmlns:xsd="http://www.w3.org/2001/XMLSchema" xmlns:xs="http://www.w3.org/2001/XMLSchema" xmlns:p="http://schemas.microsoft.com/office/2006/metadata/properties" xmlns:ns2="00645bbc-0ffd-4d17-83af-50f7d648f972" targetNamespace="http://schemas.microsoft.com/office/2006/metadata/properties" ma:root="true" ma:fieldsID="18e4016706dfd069ec307f44fd68ba50" ns2:_="">
    <xsd:import namespace="00645bbc-0ffd-4d17-83af-50f7d648f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Tilb_x00fa_i_x00f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5bbc-0ffd-4d17-83af-50f7d648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ilb_x00fa_i_x00f0_" ma:index="13" nillable="true" ma:displayName="Tilbúið" ma:default="0" ma:description="Ef óhætt er að senda glærurnar á heimasíðu T Crisis NAV" ma:format="Dropdown" ma:internalName="Tilb_x00fa_i_x00f0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E05FB-9EF9-4565-B74B-A6E2979A4D61}">
  <ds:schemaRefs>
    <ds:schemaRef ds:uri="http://schemas.microsoft.com/sharepoint/v3/contenttype/forms"/>
  </ds:schemaRefs>
</ds:datastoreItem>
</file>

<file path=customXml/itemProps2.xml><?xml version="1.0" encoding="utf-8"?>
<ds:datastoreItem xmlns:ds="http://schemas.openxmlformats.org/officeDocument/2006/customXml" ds:itemID="{9DCB57F9-121C-45B2-879B-08EF4FBD18BC}">
  <ds:schemaRefs>
    <ds:schemaRef ds:uri="http://schemas.microsoft.com/office/2006/metadata/properties"/>
    <ds:schemaRef ds:uri="http://schemas.microsoft.com/office/infopath/2007/PartnerControls"/>
    <ds:schemaRef ds:uri="00645bbc-0ffd-4d17-83af-50f7d648f972"/>
  </ds:schemaRefs>
</ds:datastoreItem>
</file>

<file path=customXml/itemProps3.xml><?xml version="1.0" encoding="utf-8"?>
<ds:datastoreItem xmlns:ds="http://schemas.openxmlformats.org/officeDocument/2006/customXml" ds:itemID="{CBE39210-2A35-4316-98AC-983B659B1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45bbc-0ffd-4d17-83af-50f7d648f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7840</TotalTime>
  <Words>4824</Words>
  <Application>Microsoft Office PowerPoint</Application>
  <PresentationFormat>Widescreen</PresentationFormat>
  <Paragraphs>466</Paragraphs>
  <Slides>47</Slides>
  <Notes>47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Montserrat Light</vt:lpstr>
      <vt:lpstr>Montserrat</vt:lpstr>
      <vt:lpstr>Wingdings</vt:lpstr>
      <vt:lpstr>Lato</vt:lpstr>
      <vt:lpstr>Noto Sans Symbols</vt:lpstr>
      <vt:lpstr>Courier New</vt:lpstr>
      <vt:lpstr>Times New Roman</vt:lpstr>
      <vt:lpstr>Montserrat Medium</vt:lpstr>
      <vt:lpstr>Calibri</vt:lpstr>
      <vt:lpstr>Merriweather Sans</vt:lpstr>
      <vt:lpstr>Lato Light</vt:lpstr>
      <vt:lpstr>Quattrocento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Gillian Keane</dc:creator>
  <cp:lastModifiedBy>aine hamill</cp:lastModifiedBy>
  <cp:revision>95</cp:revision>
  <dcterms:created xsi:type="dcterms:W3CDTF">2020-10-14T13:32:04Z</dcterms:created>
  <dcterms:modified xsi:type="dcterms:W3CDTF">2023-09-06T14:50:38Z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0x010100F96A37133310BB4CA9AC5A5DEF93509A</vt:lpwstr>
  </property>
</Properties>
</file>