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88" r:id="rId21"/>
    <p:sldId id="327" r:id="rId22"/>
    <p:sldId id="293" r:id="rId23"/>
    <p:sldId id="294" r:id="rId24"/>
    <p:sldId id="295" r:id="rId25"/>
    <p:sldId id="314" r:id="rId26"/>
    <p:sldId id="315" r:id="rId27"/>
    <p:sldId id="316" r:id="rId28"/>
    <p:sldId id="324" r:id="rId29"/>
    <p:sldId id="325" r:id="rId30"/>
    <p:sldId id="326"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Merriweather Sans" pitchFamily="2" charset="0"/>
      <p:regular r:id="rId41"/>
      <p:bold r:id="rId42"/>
      <p:italic r:id="rId43"/>
      <p:boldItalic r:id="rId44"/>
    </p:embeddedFont>
    <p:embeddedFont>
      <p:font typeface="Montserrat" panose="00000500000000000000" pitchFamily="2" charset="0"/>
      <p:regular r:id="rId45"/>
      <p:bold r:id="rId46"/>
      <p:italic r:id="rId47"/>
      <p:boldItalic r:id="rId48"/>
    </p:embeddedFont>
    <p:embeddedFont>
      <p:font typeface="Montserrat Light" panose="00000400000000000000" pitchFamily="2" charset="0"/>
      <p:regular r:id="rId49"/>
      <p:bold r:id="rId50"/>
      <p:italic r:id="rId51"/>
      <p:boldItalic r:id="rId52"/>
    </p:embeddedFont>
    <p:embeddedFont>
      <p:font typeface="Montserrat Medium" panose="00000600000000000000" pitchFamily="2" charset="0"/>
      <p:regular r:id="rId53"/>
      <p:bold r:id="rId54"/>
      <p:italic r:id="rId55"/>
      <p:boldItalic r:id="rId56"/>
    </p:embeddedFont>
    <p:embeddedFont>
      <p:font typeface="Quattrocento Sans" panose="020B0502050000020003" pitchFamily="34" charset="0"/>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5" roundtripDataSignature="AMtx7mjynDwutI/iJ/Bra5n4C9Hfi3En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246655-826E-A141-D929-1D4D7230E0F1}" name="Íris Hrund Halldórsdóttir - HI" initials="ÍHHH" userId="S::irishh@hi.is::0834478e-9d1d-489a-b867-717661bcfd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9527B"/>
    <a:srgbClr val="595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2D952-EF1D-43EF-B293-8E00786BD45B}" v="3" dt="2023-08-29T08:59:21.679"/>
  </p1510:revLst>
</p1510:revInfo>
</file>

<file path=ppt/tableStyles.xml><?xml version="1.0" encoding="utf-8"?>
<a:tblStyleLst xmlns:a="http://schemas.openxmlformats.org/drawingml/2006/main" def="{BA949AC9-1718-4DC3-B878-04FAC6565C0D}">
  <a:tblStyle styleId="{BA949AC9-1718-4DC3-B878-04FAC6565C0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A"/>
          </a:solidFill>
        </a:fill>
      </a:tcStyle>
    </a:wholeTbl>
    <a:band1H>
      <a:tcTxStyle/>
      <a:tcStyle>
        <a:tcBdr/>
        <a:fill>
          <a:solidFill>
            <a:srgbClr val="CAD3D4"/>
          </a:solidFill>
        </a:fill>
      </a:tcStyle>
    </a:band1H>
    <a:band2H>
      <a:tcTxStyle/>
      <a:tcStyle>
        <a:tcBdr/>
      </a:tcStyle>
    </a:band2H>
    <a:band1V>
      <a:tcTxStyle/>
      <a:tcStyle>
        <a:tcBdr/>
        <a:fill>
          <a:solidFill>
            <a:srgbClr val="CAD3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76594" autoAdjust="0"/>
  </p:normalViewPr>
  <p:slideViewPr>
    <p:cSldViewPr snapToGrid="0">
      <p:cViewPr varScale="1">
        <p:scale>
          <a:sx n="109" d="100"/>
          <a:sy n="109" d="100"/>
        </p:scale>
        <p:origin x="552"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font" Target="fonts/font10.fntdata"/><Relationship Id="rId47" Type="http://schemas.openxmlformats.org/officeDocument/2006/relationships/font" Target="fonts/font15.fntdata"/><Relationship Id="rId63" Type="http://schemas.openxmlformats.org/officeDocument/2006/relationships/font" Target="fonts/font3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115"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2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font" Target="fonts/font32.fntdata"/><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12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12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7.fntdata"/><Relationship Id="rId34" Type="http://schemas.openxmlformats.org/officeDocument/2006/relationships/font" Target="fonts/font2.fntdata"/><Relationship Id="rId50" Type="http://schemas.openxmlformats.org/officeDocument/2006/relationships/font" Target="fonts/font18.fntdata"/><Relationship Id="rId55" Type="http://schemas.openxmlformats.org/officeDocument/2006/relationships/font" Target="fonts/font23.fntdata"/><Relationship Id="rId12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ris Hrund Halldórsdóttir - HI" userId="0834478e-9d1d-489a-b867-717661bcfdc5" providerId="ADAL" clId="{39E2D952-EF1D-43EF-B293-8E00786BD45B}"/>
    <pc:docChg chg="custSel modSld modMainMaster">
      <pc:chgData name="Íris Hrund Halldórsdóttir - HI" userId="0834478e-9d1d-489a-b867-717661bcfdc5" providerId="ADAL" clId="{39E2D952-EF1D-43EF-B293-8E00786BD45B}" dt="2023-08-29T08:59:28.534" v="199"/>
      <pc:docMkLst>
        <pc:docMk/>
      </pc:docMkLst>
      <pc:sldChg chg="delSp modSp mod">
        <pc:chgData name="Íris Hrund Halldórsdóttir - HI" userId="0834478e-9d1d-489a-b867-717661bcfdc5" providerId="ADAL" clId="{39E2D952-EF1D-43EF-B293-8E00786BD45B}" dt="2023-08-24T11:03:11.528" v="46" actId="478"/>
        <pc:sldMkLst>
          <pc:docMk/>
          <pc:sldMk cId="0" sldId="257"/>
        </pc:sldMkLst>
        <pc:spChg chg="mod">
          <ac:chgData name="Íris Hrund Halldórsdóttir - HI" userId="0834478e-9d1d-489a-b867-717661bcfdc5" providerId="ADAL" clId="{39E2D952-EF1D-43EF-B293-8E00786BD45B}" dt="2023-08-24T11:03:04.371" v="45" actId="20577"/>
          <ac:spMkLst>
            <pc:docMk/>
            <pc:sldMk cId="0" sldId="257"/>
            <ac:spMk id="819" creationId="{00000000-0000-0000-0000-000000000000}"/>
          </ac:spMkLst>
        </pc:spChg>
        <pc:spChg chg="del">
          <ac:chgData name="Íris Hrund Halldórsdóttir - HI" userId="0834478e-9d1d-489a-b867-717661bcfdc5" providerId="ADAL" clId="{39E2D952-EF1D-43EF-B293-8E00786BD45B}" dt="2023-08-24T11:03:11.528" v="46" actId="478"/>
          <ac:spMkLst>
            <pc:docMk/>
            <pc:sldMk cId="0" sldId="257"/>
            <ac:spMk id="820" creationId="{00000000-0000-0000-0000-000000000000}"/>
          </ac:spMkLst>
        </pc:spChg>
        <pc:spChg chg="mod">
          <ac:chgData name="Íris Hrund Halldórsdóttir - HI" userId="0834478e-9d1d-489a-b867-717661bcfdc5" providerId="ADAL" clId="{39E2D952-EF1D-43EF-B293-8E00786BD45B}" dt="2023-08-24T11:01:37.531" v="27" actId="20577"/>
          <ac:spMkLst>
            <pc:docMk/>
            <pc:sldMk cId="0" sldId="257"/>
            <ac:spMk id="821" creationId="{00000000-0000-0000-0000-000000000000}"/>
          </ac:spMkLst>
        </pc:spChg>
      </pc:sldChg>
      <pc:sldChg chg="modSp mod">
        <pc:chgData name="Íris Hrund Halldórsdóttir - HI" userId="0834478e-9d1d-489a-b867-717661bcfdc5" providerId="ADAL" clId="{39E2D952-EF1D-43EF-B293-8E00786BD45B}" dt="2023-08-24T11:03:24.638" v="50" actId="20577"/>
        <pc:sldMkLst>
          <pc:docMk/>
          <pc:sldMk cId="0" sldId="260"/>
        </pc:sldMkLst>
        <pc:spChg chg="mod">
          <ac:chgData name="Íris Hrund Halldórsdóttir - HI" userId="0834478e-9d1d-489a-b867-717661bcfdc5" providerId="ADAL" clId="{39E2D952-EF1D-43EF-B293-8E00786BD45B}" dt="2023-08-24T11:03:24.638" v="50" actId="20577"/>
          <ac:spMkLst>
            <pc:docMk/>
            <pc:sldMk cId="0" sldId="260"/>
            <ac:spMk id="852" creationId="{00000000-0000-0000-0000-000000000000}"/>
          </ac:spMkLst>
        </pc:spChg>
      </pc:sldChg>
      <pc:sldChg chg="modSp mod delCm modNotesTx">
        <pc:chgData name="Íris Hrund Halldórsdóttir - HI" userId="0834478e-9d1d-489a-b867-717661bcfdc5" providerId="ADAL" clId="{39E2D952-EF1D-43EF-B293-8E00786BD45B}" dt="2023-08-24T11:04:21.992" v="74" actId="20577"/>
        <pc:sldMkLst>
          <pc:docMk/>
          <pc:sldMk cId="0" sldId="263"/>
        </pc:sldMkLst>
        <pc:spChg chg="mod">
          <ac:chgData name="Íris Hrund Halldórsdóttir - HI" userId="0834478e-9d1d-489a-b867-717661bcfdc5" providerId="ADAL" clId="{39E2D952-EF1D-43EF-B293-8E00786BD45B}" dt="2023-08-24T11:04:21.992" v="74" actId="20577"/>
          <ac:spMkLst>
            <pc:docMk/>
            <pc:sldMk cId="0" sldId="263"/>
            <ac:spMk id="948" creationId="{00000000-0000-0000-0000-000000000000}"/>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39E2D952-EF1D-43EF-B293-8E00786BD45B}" dt="2023-08-24T11:03:45.519" v="51"/>
              <pc2:cmMkLst xmlns:pc2="http://schemas.microsoft.com/office/powerpoint/2019/9/main/command">
                <pc:docMk/>
                <pc:sldMk cId="0" sldId="263"/>
                <pc2:cmMk id="{4D86BB77-D54B-4C8B-B541-1AE948AAAA7E}"/>
              </pc2:cmMkLst>
            </pc226:cmChg>
          </p:ext>
        </pc:extLst>
      </pc:sldChg>
      <pc:sldChg chg="modSp mod">
        <pc:chgData name="Íris Hrund Halldórsdóttir - HI" userId="0834478e-9d1d-489a-b867-717661bcfdc5" providerId="ADAL" clId="{39E2D952-EF1D-43EF-B293-8E00786BD45B}" dt="2023-08-24T11:05:50.466" v="75" actId="108"/>
        <pc:sldMkLst>
          <pc:docMk/>
          <pc:sldMk cId="0" sldId="274"/>
        </pc:sldMkLst>
        <pc:spChg chg="mod">
          <ac:chgData name="Íris Hrund Halldórsdóttir - HI" userId="0834478e-9d1d-489a-b867-717661bcfdc5" providerId="ADAL" clId="{39E2D952-EF1D-43EF-B293-8E00786BD45B}" dt="2023-08-24T11:05:50.466" v="75" actId="108"/>
          <ac:spMkLst>
            <pc:docMk/>
            <pc:sldMk cId="0" sldId="274"/>
            <ac:spMk id="1180" creationId="{00000000-0000-0000-0000-000000000000}"/>
          </ac:spMkLst>
        </pc:spChg>
      </pc:sldChg>
      <pc:sldChg chg="modSp mod">
        <pc:chgData name="Íris Hrund Halldórsdóttir - HI" userId="0834478e-9d1d-489a-b867-717661bcfdc5" providerId="ADAL" clId="{39E2D952-EF1D-43EF-B293-8E00786BD45B}" dt="2023-08-24T11:08:45.697" v="191" actId="20577"/>
        <pc:sldMkLst>
          <pc:docMk/>
          <pc:sldMk cId="0" sldId="294"/>
        </pc:sldMkLst>
        <pc:spChg chg="mod">
          <ac:chgData name="Íris Hrund Halldórsdóttir - HI" userId="0834478e-9d1d-489a-b867-717661bcfdc5" providerId="ADAL" clId="{39E2D952-EF1D-43EF-B293-8E00786BD45B}" dt="2023-08-24T11:08:28.145" v="183" actId="6549"/>
          <ac:spMkLst>
            <pc:docMk/>
            <pc:sldMk cId="0" sldId="294"/>
            <ac:spMk id="1413" creationId="{00000000-0000-0000-0000-000000000000}"/>
          </ac:spMkLst>
        </pc:spChg>
        <pc:spChg chg="mod">
          <ac:chgData name="Íris Hrund Halldórsdóttir - HI" userId="0834478e-9d1d-489a-b867-717661bcfdc5" providerId="ADAL" clId="{39E2D952-EF1D-43EF-B293-8E00786BD45B}" dt="2023-08-24T11:06:55.862" v="101" actId="20577"/>
          <ac:spMkLst>
            <pc:docMk/>
            <pc:sldMk cId="0" sldId="294"/>
            <ac:spMk id="1414" creationId="{00000000-0000-0000-0000-000000000000}"/>
          </ac:spMkLst>
        </pc:spChg>
        <pc:spChg chg="mod">
          <ac:chgData name="Íris Hrund Halldórsdóttir - HI" userId="0834478e-9d1d-489a-b867-717661bcfdc5" providerId="ADAL" clId="{39E2D952-EF1D-43EF-B293-8E00786BD45B}" dt="2023-08-24T11:08:45.697" v="191" actId="20577"/>
          <ac:spMkLst>
            <pc:docMk/>
            <pc:sldMk cId="0" sldId="294"/>
            <ac:spMk id="1450" creationId="{00000000-0000-0000-0000-000000000000}"/>
          </ac:spMkLst>
        </pc:spChg>
      </pc:sldChg>
      <pc:sldChg chg="modNotesTx">
        <pc:chgData name="Íris Hrund Halldórsdóttir - HI" userId="0834478e-9d1d-489a-b867-717661bcfdc5" providerId="ADAL" clId="{39E2D952-EF1D-43EF-B293-8E00786BD45B}" dt="2023-08-24T11:09:06.786" v="192" actId="6549"/>
        <pc:sldMkLst>
          <pc:docMk/>
          <pc:sldMk cId="0" sldId="315"/>
        </pc:sldMkLst>
      </pc:sldChg>
      <pc:sldChg chg="delSp mod">
        <pc:chgData name="Íris Hrund Halldórsdóttir - HI" userId="0834478e-9d1d-489a-b867-717661bcfdc5" providerId="ADAL" clId="{39E2D952-EF1D-43EF-B293-8E00786BD45B}" dt="2023-08-24T11:09:16.596" v="193" actId="478"/>
        <pc:sldMkLst>
          <pc:docMk/>
          <pc:sldMk cId="0" sldId="316"/>
        </pc:sldMkLst>
        <pc:spChg chg="del">
          <ac:chgData name="Íris Hrund Halldórsdóttir - HI" userId="0834478e-9d1d-489a-b867-717661bcfdc5" providerId="ADAL" clId="{39E2D952-EF1D-43EF-B293-8E00786BD45B}" dt="2023-08-24T11:09:16.596" v="193" actId="478"/>
          <ac:spMkLst>
            <pc:docMk/>
            <pc:sldMk cId="0" sldId="316"/>
            <ac:spMk id="3" creationId="{CF38484F-E8EF-6CC0-9027-18AE9AA00AD6}"/>
          </ac:spMkLst>
        </pc:spChg>
      </pc:sldChg>
      <pc:sldMasterChg chg="modSldLayout">
        <pc:chgData name="Íris Hrund Halldórsdóttir - HI" userId="0834478e-9d1d-489a-b867-717661bcfdc5" providerId="ADAL" clId="{39E2D952-EF1D-43EF-B293-8E00786BD45B}" dt="2023-08-29T08:59:28.534" v="199"/>
        <pc:sldMasterMkLst>
          <pc:docMk/>
          <pc:sldMasterMk cId="0" sldId="2147483648"/>
        </pc:sldMasterMkLst>
        <pc:sldLayoutChg chg="addSp delSp modSp mod">
          <pc:chgData name="Íris Hrund Halldórsdóttir - HI" userId="0834478e-9d1d-489a-b867-717661bcfdc5" providerId="ADAL" clId="{39E2D952-EF1D-43EF-B293-8E00786BD45B}" dt="2023-08-29T08:59:28.534" v="199"/>
          <pc:sldLayoutMkLst>
            <pc:docMk/>
            <pc:sldMasterMk cId="0" sldId="2147483648"/>
            <pc:sldLayoutMk cId="0" sldId="2147483649"/>
          </pc:sldLayoutMkLst>
          <pc:spChg chg="del mod">
            <ac:chgData name="Íris Hrund Halldórsdóttir - HI" userId="0834478e-9d1d-489a-b867-717661bcfdc5" providerId="ADAL" clId="{39E2D952-EF1D-43EF-B293-8E00786BD45B}" dt="2023-08-29T08:59:28.534" v="199"/>
            <ac:spMkLst>
              <pc:docMk/>
              <pc:sldMasterMk cId="0" sldId="2147483648"/>
              <pc:sldLayoutMk cId="0" sldId="2147483649"/>
              <ac:spMk id="24" creationId="{00000000-0000-0000-0000-000000000000}"/>
            </ac:spMkLst>
          </pc:spChg>
          <pc:grpChg chg="del">
            <ac:chgData name="Íris Hrund Halldórsdóttir - HI" userId="0834478e-9d1d-489a-b867-717661bcfdc5" providerId="ADAL" clId="{39E2D952-EF1D-43EF-B293-8E00786BD45B}" dt="2023-08-29T08:59:17.763" v="194" actId="478"/>
            <ac:grpSpMkLst>
              <pc:docMk/>
              <pc:sldMasterMk cId="0" sldId="2147483648"/>
              <pc:sldLayoutMk cId="0" sldId="2147483649"/>
              <ac:grpSpMk id="19" creationId="{00000000-0000-0000-0000-000000000000}"/>
            </ac:grpSpMkLst>
          </pc:grpChg>
          <pc:picChg chg="add mod">
            <ac:chgData name="Íris Hrund Halldórsdóttir - HI" userId="0834478e-9d1d-489a-b867-717661bcfdc5" providerId="ADAL" clId="{39E2D952-EF1D-43EF-B293-8E00786BD45B}" dt="2023-08-29T08:59:21.678" v="196" actId="14100"/>
            <ac:picMkLst>
              <pc:docMk/>
              <pc:sldMasterMk cId="0" sldId="2147483648"/>
              <pc:sldLayoutMk cId="0" sldId="2147483649"/>
              <ac:picMk id="1026" creationId="{51DF9B71-5CBA-708F-67E2-7318E224C11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5" name="Google Shape;100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8" name="Google Shape;10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7" name="Google Shape;10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5" name="Google Shape;109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6" name="Google Shape;109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5" name="Google Shape;112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9" name="Google Shape;11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0" name="Google Shape;11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8" name="Google Shape;117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1" name="Google Shape;121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5" name="Google Shape;135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6" name="Google Shape;135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4" name="Google Shape;140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5" name="Google Shape;140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0" name="Google Shape;141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1" name="Google Shape;141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5" name="Google Shape;145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6" name="Google Shape;145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5" name="Google Shape;172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6" name="Google Shape;1726;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1" name="Google Shape;173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2" name="Google Shape;1732;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6" name="Google Shape;1756;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7" name="Google Shape;1757;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6" name="Google Shape;195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7" name="Google Shape;1957;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2" name="Google Shape;196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3" name="Google Shape;1963;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0" name="Google Shape;197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5" name="Google Shape;8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1" name="Google Shape;8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9" name="Google Shape;9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D">
  <p:cSld name="COVER SLIDE D">
    <p:spTree>
      <p:nvGrpSpPr>
        <p:cNvPr id="1" name="Shape 15"/>
        <p:cNvGrpSpPr/>
        <p:nvPr/>
      </p:nvGrpSpPr>
      <p:grpSpPr>
        <a:xfrm>
          <a:off x="0" y="0"/>
          <a:ext cx="0" cy="0"/>
          <a:chOff x="0" y="0"/>
          <a:chExt cx="0" cy="0"/>
        </a:xfrm>
      </p:grpSpPr>
      <p:pic>
        <p:nvPicPr>
          <p:cNvPr id="16" name="Google Shape;16;p73" descr="A picture containing text&#10;&#10;Description automatically generated"/>
          <p:cNvPicPr preferRelativeResize="0"/>
          <p:nvPr/>
        </p:nvPicPr>
        <p:blipFill rotWithShape="1">
          <a:blip r:embed="rId2">
            <a:alphaModFix/>
          </a:blip>
          <a:srcRect/>
          <a:stretch/>
        </p:blipFill>
        <p:spPr>
          <a:xfrm>
            <a:off x="327047" y="417257"/>
            <a:ext cx="5462697" cy="2402442"/>
          </a:xfrm>
          <a:prstGeom prst="rect">
            <a:avLst/>
          </a:prstGeom>
          <a:noFill/>
          <a:ln>
            <a:noFill/>
          </a:ln>
        </p:spPr>
      </p:pic>
      <p:pic>
        <p:nvPicPr>
          <p:cNvPr id="17" name="Google Shape;17;p73" descr="Background pattern&#10;&#10;Description automatically generated"/>
          <p:cNvPicPr preferRelativeResize="0"/>
          <p:nvPr/>
        </p:nvPicPr>
        <p:blipFill rotWithShape="1">
          <a:blip r:embed="rId3">
            <a:alphaModFix/>
          </a:blip>
          <a:srcRect l="49462" t="8076" r="-22519" b="14180"/>
          <a:stretch/>
        </p:blipFill>
        <p:spPr>
          <a:xfrm rot="-5400000">
            <a:off x="983099" y="1439326"/>
            <a:ext cx="4435575" cy="6401772"/>
          </a:xfrm>
          <a:prstGeom prst="rect">
            <a:avLst/>
          </a:prstGeom>
          <a:noFill/>
          <a:ln>
            <a:noFill/>
          </a:ln>
        </p:spPr>
      </p:pic>
      <p:sp>
        <p:nvSpPr>
          <p:cNvPr id="18" name="Google Shape;18;p73"/>
          <p:cNvSpPr/>
          <p:nvPr/>
        </p:nvSpPr>
        <p:spPr>
          <a:xfrm>
            <a:off x="6117759" y="0"/>
            <a:ext cx="6074241" cy="686525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p:txBody>
      </p:sp>
      <p:sp>
        <p:nvSpPr>
          <p:cNvPr id="22" name="Google Shape;22;p73"/>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73"/>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6" name="Picture 2">
            <a:extLst>
              <a:ext uri="{FF2B5EF4-FFF2-40B4-BE49-F238E27FC236}">
                <a16:creationId xmlns:a16="http://schemas.microsoft.com/office/drawing/2014/main" id="{51DF9B71-5CBA-708F-67E2-7318E224C11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62088" y="4896583"/>
            <a:ext cx="2450489" cy="1647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1 Standardseite">
  <p:cSld name="2_1 Standardseite">
    <p:spTree>
      <p:nvGrpSpPr>
        <p:cNvPr id="1" name="Shape 114"/>
        <p:cNvGrpSpPr/>
        <p:nvPr/>
      </p:nvGrpSpPr>
      <p:grpSpPr>
        <a:xfrm>
          <a:off x="0" y="0"/>
          <a:ext cx="0" cy="0"/>
          <a:chOff x="0" y="0"/>
          <a:chExt cx="0" cy="0"/>
        </a:xfrm>
      </p:grpSpPr>
      <p:sp>
        <p:nvSpPr>
          <p:cNvPr id="115" name="Google Shape;115;p82"/>
          <p:cNvSpPr txBox="1">
            <a:spLocks noGrp="1"/>
          </p:cNvSpPr>
          <p:nvPr>
            <p:ph type="body" idx="1"/>
          </p:nvPr>
        </p:nvSpPr>
        <p:spPr>
          <a:xfrm>
            <a:off x="389965" y="2181225"/>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Font typeface="Arial"/>
              <a:buNone/>
              <a:defRPr sz="1800">
                <a:solidFill>
                  <a:srgbClr val="595A59"/>
                </a:solidFill>
              </a:defRPr>
            </a:lvl1pPr>
            <a:lvl2pPr marL="914400" lvl="1" indent="-342900" algn="l">
              <a:lnSpc>
                <a:spcPct val="90000"/>
              </a:lnSpc>
              <a:spcBef>
                <a:spcPts val="500"/>
              </a:spcBef>
              <a:spcAft>
                <a:spcPts val="0"/>
              </a:spcAft>
              <a:buClr>
                <a:schemeClr val="dk1"/>
              </a:buClr>
              <a:buSzPts val="1800"/>
              <a:buFont typeface="Arial"/>
              <a:buChar char="•"/>
              <a:defRPr sz="1800"/>
            </a:lvl2pPr>
            <a:lvl3pPr marL="1371600" lvl="2" indent="-330200" algn="l">
              <a:lnSpc>
                <a:spcPct val="90000"/>
              </a:lnSpc>
              <a:spcBef>
                <a:spcPts val="500"/>
              </a:spcBef>
              <a:spcAft>
                <a:spcPts val="0"/>
              </a:spcAft>
              <a:buClr>
                <a:schemeClr val="dk1"/>
              </a:buClr>
              <a:buSzPts val="1600"/>
              <a:buFont typeface="Noto Sans Symbols"/>
              <a:buChar char="−"/>
              <a:defRPr sz="1600"/>
            </a:lvl3pPr>
            <a:lvl4pPr marL="1828800" lvl="3" indent="-317500" algn="l">
              <a:lnSpc>
                <a:spcPct val="90000"/>
              </a:lnSpc>
              <a:spcBef>
                <a:spcPts val="500"/>
              </a:spcBef>
              <a:spcAft>
                <a:spcPts val="0"/>
              </a:spcAft>
              <a:buClr>
                <a:schemeClr val="dk1"/>
              </a:buClr>
              <a:buSzPts val="1400"/>
              <a:buFont typeface="Noto Sans Symbols"/>
              <a:buChar char="−"/>
              <a:defRPr sz="1400"/>
            </a:lvl4pPr>
            <a:lvl5pPr marL="2286000" lvl="4" indent="-304800" algn="l">
              <a:lnSpc>
                <a:spcPct val="90000"/>
              </a:lnSpc>
              <a:spcBef>
                <a:spcPts val="500"/>
              </a:spcBef>
              <a:spcAft>
                <a:spcPts val="0"/>
              </a:spcAft>
              <a:buClr>
                <a:schemeClr val="dk1"/>
              </a:buClr>
              <a:buSzPts val="1200"/>
              <a:buFont typeface="Noto Sans Symbols"/>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82"/>
          <p:cNvSpPr txBox="1">
            <a:spLocks noGrp="1"/>
          </p:cNvSpPr>
          <p:nvPr>
            <p:ph type="body" idx="2"/>
          </p:nvPr>
        </p:nvSpPr>
        <p:spPr>
          <a:xfrm>
            <a:off x="6261465" y="2194560"/>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82"/>
          <p:cNvSpPr txBox="1">
            <a:spLocks noGrp="1"/>
          </p:cNvSpPr>
          <p:nvPr>
            <p:ph type="body" idx="3"/>
          </p:nvPr>
        </p:nvSpPr>
        <p:spPr>
          <a:xfrm>
            <a:off x="389964" y="1631248"/>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82"/>
          <p:cNvSpPr txBox="1">
            <a:spLocks noGrp="1"/>
          </p:cNvSpPr>
          <p:nvPr>
            <p:ph type="body" idx="4"/>
          </p:nvPr>
        </p:nvSpPr>
        <p:spPr>
          <a:xfrm>
            <a:off x="6261462" y="1642361"/>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9" name="Google Shape;119;p82"/>
          <p:cNvCxnSpPr/>
          <p:nvPr/>
        </p:nvCxnSpPr>
        <p:spPr>
          <a:xfrm>
            <a:off x="431800" y="2017011"/>
            <a:ext cx="5498737" cy="0"/>
          </a:xfrm>
          <a:prstGeom prst="straightConnector1">
            <a:avLst/>
          </a:prstGeom>
          <a:noFill/>
          <a:ln w="9525" cap="flat" cmpd="sng">
            <a:solidFill>
              <a:srgbClr val="8DC9C0"/>
            </a:solidFill>
            <a:prstDash val="solid"/>
            <a:miter lim="800000"/>
            <a:headEnd type="none" w="sm" len="sm"/>
            <a:tailEnd type="none" w="sm" len="sm"/>
          </a:ln>
        </p:spPr>
      </p:cxnSp>
      <p:cxnSp>
        <p:nvCxnSpPr>
          <p:cNvPr id="120" name="Google Shape;120;p82"/>
          <p:cNvCxnSpPr/>
          <p:nvPr/>
        </p:nvCxnSpPr>
        <p:spPr>
          <a:xfrm>
            <a:off x="6261463" y="2017011"/>
            <a:ext cx="5498737" cy="0"/>
          </a:xfrm>
          <a:prstGeom prst="straightConnector1">
            <a:avLst/>
          </a:prstGeom>
          <a:noFill/>
          <a:ln w="9525" cap="flat" cmpd="sng">
            <a:solidFill>
              <a:srgbClr val="8DC9C0"/>
            </a:solidFill>
            <a:prstDash val="solid"/>
            <a:miter lim="800000"/>
            <a:headEnd type="none" w="sm" len="sm"/>
            <a:tailEnd type="none" w="sm" len="sm"/>
          </a:ln>
        </p:spPr>
      </p:cxnSp>
      <p:grpSp>
        <p:nvGrpSpPr>
          <p:cNvPr id="121" name="Google Shape;121;p82"/>
          <p:cNvGrpSpPr/>
          <p:nvPr/>
        </p:nvGrpSpPr>
        <p:grpSpPr>
          <a:xfrm>
            <a:off x="389965" y="6092742"/>
            <a:ext cx="3144242" cy="374574"/>
            <a:chOff x="301128" y="6151084"/>
            <a:chExt cx="3144242" cy="374574"/>
          </a:xfrm>
        </p:grpSpPr>
        <p:pic>
          <p:nvPicPr>
            <p:cNvPr id="122" name="Google Shape;122;p8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23" name="Google Shape;123;p8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24" name="Google Shape;124;p8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25" name="Google Shape;125;p82"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126" name="Google Shape;126;p82"/>
          <p:cNvSpPr txBox="1">
            <a:spLocks noGrp="1"/>
          </p:cNvSpPr>
          <p:nvPr>
            <p:ph type="body" idx="5"/>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82"/>
          <p:cNvSpPr txBox="1">
            <a:spLocks noGrp="1"/>
          </p:cNvSpPr>
          <p:nvPr>
            <p:ph type="body" idx="6"/>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1 Standardseite">
  <p:cSld name="3_1 Standardseite">
    <p:spTree>
      <p:nvGrpSpPr>
        <p:cNvPr id="1" name="Shape 128"/>
        <p:cNvGrpSpPr/>
        <p:nvPr/>
      </p:nvGrpSpPr>
      <p:grpSpPr>
        <a:xfrm>
          <a:off x="0" y="0"/>
          <a:ext cx="0" cy="0"/>
          <a:chOff x="0" y="0"/>
          <a:chExt cx="0" cy="0"/>
        </a:xfrm>
      </p:grpSpPr>
      <p:sp>
        <p:nvSpPr>
          <p:cNvPr id="129" name="Google Shape;129;p83"/>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83"/>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3"/>
          <p:cNvSpPr txBox="1">
            <a:spLocks noGrp="1"/>
          </p:cNvSpPr>
          <p:nvPr>
            <p:ph type="body" idx="3"/>
          </p:nvPr>
        </p:nvSpPr>
        <p:spPr>
          <a:xfrm>
            <a:off x="3752490" y="1052513"/>
            <a:ext cx="8007710" cy="57626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2" name="Google Shape;132;p83"/>
          <p:cNvCxnSpPr/>
          <p:nvPr/>
        </p:nvCxnSpPr>
        <p:spPr>
          <a:xfrm>
            <a:off x="3752490" y="1628775"/>
            <a:ext cx="8007710" cy="0"/>
          </a:xfrm>
          <a:prstGeom prst="straightConnector1">
            <a:avLst/>
          </a:prstGeom>
          <a:noFill/>
          <a:ln w="9525" cap="flat" cmpd="sng">
            <a:solidFill>
              <a:srgbClr val="8DC9C0"/>
            </a:solidFill>
            <a:prstDash val="solid"/>
            <a:miter lim="800000"/>
            <a:headEnd type="none" w="sm" len="sm"/>
            <a:tailEnd type="none" w="sm" len="sm"/>
          </a:ln>
        </p:spPr>
      </p:cxnSp>
      <p:sp>
        <p:nvSpPr>
          <p:cNvPr id="133" name="Google Shape;133;p83"/>
          <p:cNvSpPr txBox="1">
            <a:spLocks noGrp="1"/>
          </p:cNvSpPr>
          <p:nvPr>
            <p:ph type="body" idx="4"/>
          </p:nvPr>
        </p:nvSpPr>
        <p:spPr>
          <a:xfrm>
            <a:off x="431799" y="1628771"/>
            <a:ext cx="3148161" cy="461527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83"/>
          <p:cNvSpPr txBox="1">
            <a:spLocks noGrp="1"/>
          </p:cNvSpPr>
          <p:nvPr>
            <p:ph type="body" idx="5"/>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83"/>
          <p:cNvSpPr txBox="1">
            <a:spLocks noGrp="1"/>
          </p:cNvSpPr>
          <p:nvPr>
            <p:ph type="body" idx="6"/>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6" name="Google Shape;136;p83"/>
          <p:cNvGrpSpPr/>
          <p:nvPr/>
        </p:nvGrpSpPr>
        <p:grpSpPr>
          <a:xfrm>
            <a:off x="389965" y="6092742"/>
            <a:ext cx="3144242" cy="374574"/>
            <a:chOff x="301128" y="6151084"/>
            <a:chExt cx="3144242" cy="374574"/>
          </a:xfrm>
        </p:grpSpPr>
        <p:pic>
          <p:nvPicPr>
            <p:cNvPr id="137" name="Google Shape;137;p8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38" name="Google Shape;138;p8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39" name="Google Shape;139;p8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40" name="Google Shape;140;p83"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1"/>
        <p:cNvGrpSpPr/>
        <p:nvPr/>
      </p:nvGrpSpPr>
      <p:grpSpPr>
        <a:xfrm>
          <a:off x="0" y="0"/>
          <a:ext cx="0" cy="0"/>
          <a:chOff x="0" y="0"/>
          <a:chExt cx="0" cy="0"/>
        </a:xfrm>
      </p:grpSpPr>
      <p:sp>
        <p:nvSpPr>
          <p:cNvPr id="142" name="Google Shape;142;p84"/>
          <p:cNvSpPr/>
          <p:nvPr/>
        </p:nvSpPr>
        <p:spPr>
          <a:xfrm>
            <a:off x="0" y="0"/>
            <a:ext cx="12192000" cy="6858001"/>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84"/>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400" b="1" i="0" u="none" strike="noStrike">
                <a:solidFill>
                  <a:schemeClr val="lt1"/>
                </a:solidFill>
                <a:latin typeface="Calibri"/>
                <a:ea typeface="Calibri"/>
                <a:cs typeface="Calibri"/>
                <a:sym typeface="Calibri"/>
              </a:rPr>
              <a:t>NAVIGATING TOURISM</a:t>
            </a:r>
            <a:endParaRPr/>
          </a:p>
          <a:p>
            <a:pPr marL="0" marR="0" lvl="0" indent="0" algn="l" rtl="0">
              <a:spcBef>
                <a:spcPts val="0"/>
              </a:spcBef>
              <a:spcAft>
                <a:spcPts val="0"/>
              </a:spcAft>
              <a:buNone/>
            </a:pPr>
            <a:r>
              <a:rPr lang="de-DE"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44" name="Google Shape;144;p84"/>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de-DE"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a:solidFill>
                  <a:schemeClr val="lt1"/>
                </a:solidFill>
                <a:latin typeface="Calibri"/>
                <a:ea typeface="Calibri"/>
                <a:cs typeface="Calibri"/>
                <a:sym typeface="Calibri"/>
              </a:rPr>
              <a:t>24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145" name="Google Shape;145;p84"/>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0" i="0" u="none" strike="noStrike">
                <a:solidFill>
                  <a:schemeClr val="lt1"/>
                </a:solidFill>
                <a:latin typeface="Calibri"/>
                <a:ea typeface="Calibri"/>
                <a:cs typeface="Calibri"/>
                <a:sym typeface="Calibri"/>
              </a:rPr>
              <a:t>Please ensure to keep the font sizes set as per the slide layouts. The font used throughout the </a:t>
            </a:r>
            <a:r>
              <a:rPr lang="de-DE" sz="2400" b="1" i="0" u="none" strike="noStrike">
                <a:solidFill>
                  <a:schemeClr val="lt1"/>
                </a:solidFill>
                <a:latin typeface="Calibri"/>
                <a:ea typeface="Calibri"/>
                <a:cs typeface="Calibri"/>
                <a:sym typeface="Calibri"/>
              </a:rPr>
              <a:t>NAVIGATING TOURISM </a:t>
            </a:r>
            <a:r>
              <a:rPr lang="de-DE" sz="2400" b="0" i="0" u="none" strike="noStrike">
                <a:solidFill>
                  <a:schemeClr val="lt1"/>
                </a:solidFill>
                <a:latin typeface="Calibri"/>
                <a:ea typeface="Calibri"/>
                <a:cs typeface="Calibri"/>
                <a:sym typeface="Calibri"/>
              </a:rPr>
              <a:t>PowerPoint is….</a:t>
            </a:r>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de-DE"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46" name="Google Shape;146;p84"/>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47" name="Google Shape;147;p84"/>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48" name="Google Shape;148;p8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lt1"/>
                </a:solidFill>
                <a:latin typeface="Calibri"/>
                <a:ea typeface="Calibri"/>
                <a:cs typeface="Calibri"/>
                <a:sym typeface="Calibri"/>
              </a:rPr>
              <a:t>*** </a:t>
            </a:r>
            <a:r>
              <a:rPr lang="de-DE" sz="2400" b="1">
                <a:solidFill>
                  <a:schemeClr val="lt1"/>
                </a:solidFill>
                <a:latin typeface="Calibri"/>
                <a:ea typeface="Calibri"/>
                <a:cs typeface="Calibri"/>
                <a:sym typeface="Calibri"/>
              </a:rPr>
              <a:t>PLEASE DELETE THIS INSTRUCTION SLIDE BEFORE PRESENTING FINAL PRESENTATION </a:t>
            </a:r>
            <a:r>
              <a:rPr lang="de-DE" sz="2400">
                <a:solidFill>
                  <a:schemeClr val="lt1"/>
                </a:solidFill>
                <a:latin typeface="Calibri"/>
                <a:ea typeface="Calibri"/>
                <a:cs typeface="Calibri"/>
                <a:sym typeface="Calibri"/>
              </a:rPr>
              <a:t>*** </a:t>
            </a:r>
            <a:endParaRPr/>
          </a:p>
        </p:txBody>
      </p:sp>
      <p:cxnSp>
        <p:nvCxnSpPr>
          <p:cNvPr id="149" name="Google Shape;149;p8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0"/>
        <p:cNvGrpSpPr/>
        <p:nvPr/>
      </p:nvGrpSpPr>
      <p:grpSpPr>
        <a:xfrm>
          <a:off x="0" y="0"/>
          <a:ext cx="0" cy="0"/>
          <a:chOff x="0" y="0"/>
          <a:chExt cx="0" cy="0"/>
        </a:xfrm>
      </p:grpSpPr>
      <p:sp>
        <p:nvSpPr>
          <p:cNvPr id="151" name="Google Shape;151;p85"/>
          <p:cNvSpPr/>
          <p:nvPr/>
        </p:nvSpPr>
        <p:spPr>
          <a:xfrm>
            <a:off x="0" y="-1"/>
            <a:ext cx="12192000" cy="6858001"/>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85"/>
          <p:cNvSpPr/>
          <p:nvPr/>
        </p:nvSpPr>
        <p:spPr>
          <a:xfrm>
            <a:off x="586901" y="491138"/>
            <a:ext cx="430956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de-DE" sz="3600">
                <a:solidFill>
                  <a:schemeClr val="lt1"/>
                </a:solidFill>
                <a:latin typeface="Calibri"/>
                <a:ea typeface="Calibri"/>
                <a:cs typeface="Calibri"/>
                <a:sym typeface="Calibri"/>
              </a:rPr>
              <a:t>ICONS WHICH CAN BE USED WITHIN THE </a:t>
            </a:r>
            <a:r>
              <a:rPr lang="de-DE" sz="3600" b="1">
                <a:solidFill>
                  <a:schemeClr val="lt1"/>
                </a:solidFill>
                <a:latin typeface="Calibri"/>
                <a:ea typeface="Calibri"/>
                <a:cs typeface="Calibri"/>
                <a:sym typeface="Calibri"/>
              </a:rPr>
              <a:t>NAVIGATING TOURISM</a:t>
            </a:r>
            <a:endParaRPr/>
          </a:p>
          <a:p>
            <a:pPr marL="0" marR="0" lvl="0" indent="0" algn="l" rtl="0">
              <a:spcBef>
                <a:spcPts val="0"/>
              </a:spcBef>
              <a:spcAft>
                <a:spcPts val="0"/>
              </a:spcAft>
              <a:buClr>
                <a:schemeClr val="dk1"/>
              </a:buClr>
              <a:buSzPts val="1100"/>
              <a:buFont typeface="Arial"/>
              <a:buNone/>
            </a:pPr>
            <a:r>
              <a:rPr lang="de-DE" sz="3600">
                <a:solidFill>
                  <a:schemeClr val="lt1"/>
                </a:solidFill>
                <a:latin typeface="Calibri"/>
                <a:ea typeface="Calibri"/>
                <a:cs typeface="Calibri"/>
                <a:sym typeface="Calibri"/>
              </a:rPr>
              <a:t>POWERPOINT</a:t>
            </a:r>
            <a:endParaRPr/>
          </a:p>
          <a:p>
            <a:pPr marL="0" marR="0" lvl="0" indent="0" algn="l" rtl="0">
              <a:spcBef>
                <a:spcPts val="0"/>
              </a:spcBef>
              <a:spcAft>
                <a:spcPts val="0"/>
              </a:spcAft>
              <a:buClr>
                <a:schemeClr val="dk1"/>
              </a:buClr>
              <a:buSzPts val="1100"/>
              <a:buFont typeface="Arial"/>
              <a:buNone/>
            </a:pPr>
            <a:endParaRPr sz="360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de-DE" sz="2400" i="1">
                <a:solidFill>
                  <a:schemeClr val="lt1"/>
                </a:solidFill>
                <a:latin typeface="Calibri"/>
                <a:ea typeface="Calibri"/>
                <a:cs typeface="Calibri"/>
                <a:sym typeface="Calibri"/>
              </a:rPr>
              <a:t>Resize them without losing quality.  Change line colour, width and style.  </a:t>
            </a:r>
            <a:endParaRPr/>
          </a:p>
          <a:p>
            <a:pPr marL="52388" marR="0" lvl="0" indent="0" algn="l" rtl="0">
              <a:spcBef>
                <a:spcPts val="0"/>
              </a:spcBef>
              <a:spcAft>
                <a:spcPts val="0"/>
              </a:spcAft>
              <a:buClr>
                <a:schemeClr val="dk1"/>
              </a:buClr>
              <a:buSzPts val="900"/>
              <a:buFont typeface="Quattrocento Sans"/>
              <a:buNone/>
            </a:pPr>
            <a:endParaRPr sz="2400" i="1">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de-DE" sz="2400">
                <a:solidFill>
                  <a:schemeClr val="lt1"/>
                </a:solidFill>
                <a:latin typeface="Calibri"/>
                <a:ea typeface="Calibri"/>
                <a:cs typeface="Calibri"/>
                <a:sym typeface="Calibri"/>
              </a:rPr>
              <a:t>Isn’t that nice? :)</a:t>
            </a:r>
            <a:endParaRPr/>
          </a:p>
        </p:txBody>
      </p:sp>
      <p:sp>
        <p:nvSpPr>
          <p:cNvPr id="153" name="Google Shape;153;p85"/>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lt1"/>
                </a:solidFill>
                <a:latin typeface="Calibri"/>
                <a:ea typeface="Calibri"/>
                <a:cs typeface="Calibri"/>
                <a:sym typeface="Calibri"/>
              </a:rPr>
              <a:t>*** </a:t>
            </a:r>
            <a:r>
              <a:rPr lang="de-DE" sz="2400" b="1">
                <a:solidFill>
                  <a:schemeClr val="lt1"/>
                </a:solidFill>
                <a:latin typeface="Calibri"/>
                <a:ea typeface="Calibri"/>
                <a:cs typeface="Calibri"/>
                <a:sym typeface="Calibri"/>
              </a:rPr>
              <a:t>PLEASE DELETE THIS INSTRUCTION SLIDE BEFORE PRESENTING FINAL PRESENTATION </a:t>
            </a:r>
            <a:r>
              <a:rPr lang="de-DE" sz="2400">
                <a:solidFill>
                  <a:schemeClr val="lt1"/>
                </a:solidFill>
                <a:latin typeface="Calibri"/>
                <a:ea typeface="Calibri"/>
                <a:cs typeface="Calibri"/>
                <a:sym typeface="Calibri"/>
              </a:rPr>
              <a:t>*** </a:t>
            </a:r>
            <a:endParaRPr/>
          </a:p>
        </p:txBody>
      </p:sp>
      <p:cxnSp>
        <p:nvCxnSpPr>
          <p:cNvPr id="154" name="Google Shape;154;p85"/>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55" name="Google Shape;155;p85"/>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SLIDE A">
  <p:cSld name="COVER SLIDE A">
    <p:spTree>
      <p:nvGrpSpPr>
        <p:cNvPr id="1" name="Shape 156"/>
        <p:cNvGrpSpPr/>
        <p:nvPr/>
      </p:nvGrpSpPr>
      <p:grpSpPr>
        <a:xfrm>
          <a:off x="0" y="0"/>
          <a:ext cx="0" cy="0"/>
          <a:chOff x="0" y="0"/>
          <a:chExt cx="0" cy="0"/>
        </a:xfrm>
      </p:grpSpPr>
      <p:pic>
        <p:nvPicPr>
          <p:cNvPr id="157" name="Google Shape;157;p86" descr="Background pattern&#10;&#10;Description automatically generated"/>
          <p:cNvPicPr preferRelativeResize="0"/>
          <p:nvPr/>
        </p:nvPicPr>
        <p:blipFill rotWithShape="1">
          <a:blip r:embed="rId2">
            <a:alphaModFix/>
          </a:blip>
          <a:srcRect l="-4379" t="21334" r="4378" b="23493"/>
          <a:stretch/>
        </p:blipFill>
        <p:spPr>
          <a:xfrm>
            <a:off x="6913349" y="0"/>
            <a:ext cx="5278651" cy="3949990"/>
          </a:xfrm>
          <a:prstGeom prst="rect">
            <a:avLst/>
          </a:prstGeom>
          <a:noFill/>
          <a:ln>
            <a:noFill/>
          </a:ln>
        </p:spPr>
      </p:pic>
      <p:sp>
        <p:nvSpPr>
          <p:cNvPr id="158" name="Google Shape;158;p86"/>
          <p:cNvSpPr/>
          <p:nvPr/>
        </p:nvSpPr>
        <p:spPr>
          <a:xfrm>
            <a:off x="0" y="3321423"/>
            <a:ext cx="12192000" cy="3543835"/>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59" name="Google Shape;159;p86"/>
          <p:cNvSpPr txBox="1">
            <a:spLocks noGrp="1"/>
          </p:cNvSpPr>
          <p:nvPr>
            <p:ph type="body" idx="1"/>
          </p:nvPr>
        </p:nvSpPr>
        <p:spPr>
          <a:xfrm>
            <a:off x="817349" y="460058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86"/>
          <p:cNvSpPr txBox="1">
            <a:spLocks noGrp="1"/>
          </p:cNvSpPr>
          <p:nvPr>
            <p:ph type="body" idx="2"/>
          </p:nvPr>
        </p:nvSpPr>
        <p:spPr>
          <a:xfrm>
            <a:off x="817349" y="39820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86" descr="A picture containing text&#10;&#10;Description automatically generated"/>
          <p:cNvPicPr preferRelativeResize="0"/>
          <p:nvPr/>
        </p:nvPicPr>
        <p:blipFill rotWithShape="1">
          <a:blip r:embed="rId3">
            <a:alphaModFix/>
          </a:blip>
          <a:srcRect/>
          <a:stretch/>
        </p:blipFill>
        <p:spPr>
          <a:xfrm>
            <a:off x="572439" y="165981"/>
            <a:ext cx="5768471" cy="2536919"/>
          </a:xfrm>
          <a:prstGeom prst="rect">
            <a:avLst/>
          </a:prstGeom>
          <a:noFill/>
          <a:ln>
            <a:noFill/>
          </a:ln>
        </p:spPr>
      </p:pic>
      <p:sp>
        <p:nvSpPr>
          <p:cNvPr id="162" name="Google Shape;162;p86"/>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chemeClr val="lt1"/>
              </a:solidFill>
              <a:latin typeface="Calibri"/>
              <a:ea typeface="Calibri"/>
              <a:cs typeface="Calibri"/>
              <a:sym typeface="Calibri"/>
            </a:endParaRPr>
          </a:p>
        </p:txBody>
      </p:sp>
      <p:grpSp>
        <p:nvGrpSpPr>
          <p:cNvPr id="163" name="Google Shape;163;p86"/>
          <p:cNvGrpSpPr/>
          <p:nvPr/>
        </p:nvGrpSpPr>
        <p:grpSpPr>
          <a:xfrm>
            <a:off x="9456007" y="5764605"/>
            <a:ext cx="2735993" cy="679345"/>
            <a:chOff x="0" y="0"/>
            <a:chExt cx="2301694" cy="571500"/>
          </a:xfrm>
        </p:grpSpPr>
        <p:sp>
          <p:nvSpPr>
            <p:cNvPr id="164" name="Google Shape;164;p8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86"/>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SLIDE B">
  <p:cSld name="COVER SLIDE B">
    <p:spTree>
      <p:nvGrpSpPr>
        <p:cNvPr id="1" name="Shape 166"/>
        <p:cNvGrpSpPr/>
        <p:nvPr/>
      </p:nvGrpSpPr>
      <p:grpSpPr>
        <a:xfrm>
          <a:off x="0" y="0"/>
          <a:ext cx="0" cy="0"/>
          <a:chOff x="0" y="0"/>
          <a:chExt cx="0" cy="0"/>
        </a:xfrm>
      </p:grpSpPr>
      <p:sp>
        <p:nvSpPr>
          <p:cNvPr id="167" name="Google Shape;167;p87"/>
          <p:cNvSpPr/>
          <p:nvPr/>
        </p:nvSpPr>
        <p:spPr>
          <a:xfrm>
            <a:off x="0" y="0"/>
            <a:ext cx="12192000" cy="2908010"/>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68" name="Google Shape;168;p87"/>
          <p:cNvSpPr txBox="1">
            <a:spLocks noGrp="1"/>
          </p:cNvSpPr>
          <p:nvPr>
            <p:ph type="body" idx="1"/>
          </p:nvPr>
        </p:nvSpPr>
        <p:spPr>
          <a:xfrm>
            <a:off x="6451061" y="1523534"/>
            <a:ext cx="5278651" cy="69735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87"/>
          <p:cNvSpPr txBox="1">
            <a:spLocks noGrp="1"/>
          </p:cNvSpPr>
          <p:nvPr>
            <p:ph type="body" idx="2"/>
          </p:nvPr>
        </p:nvSpPr>
        <p:spPr>
          <a:xfrm>
            <a:off x="6451061" y="905011"/>
            <a:ext cx="5278651" cy="69735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0" name="Google Shape;170;p87" descr="Background pattern&#10;&#10;Description automatically generated"/>
          <p:cNvPicPr preferRelativeResize="0"/>
          <p:nvPr/>
        </p:nvPicPr>
        <p:blipFill rotWithShape="1">
          <a:blip r:embed="rId2">
            <a:alphaModFix/>
          </a:blip>
          <a:srcRect l="-4379" t="21334" r="4378" b="23493"/>
          <a:stretch/>
        </p:blipFill>
        <p:spPr>
          <a:xfrm>
            <a:off x="6913349" y="2908010"/>
            <a:ext cx="5278651" cy="3949990"/>
          </a:xfrm>
          <a:prstGeom prst="rect">
            <a:avLst/>
          </a:prstGeom>
          <a:noFill/>
          <a:ln>
            <a:noFill/>
          </a:ln>
        </p:spPr>
      </p:pic>
      <p:pic>
        <p:nvPicPr>
          <p:cNvPr id="171" name="Google Shape;171;p87" descr="A picture containing text&#10;&#10;Description automatically generated"/>
          <p:cNvPicPr preferRelativeResize="0"/>
          <p:nvPr/>
        </p:nvPicPr>
        <p:blipFill rotWithShape="1">
          <a:blip r:embed="rId3">
            <a:alphaModFix/>
          </a:blip>
          <a:srcRect/>
          <a:stretch/>
        </p:blipFill>
        <p:spPr>
          <a:xfrm>
            <a:off x="327530" y="3210197"/>
            <a:ext cx="5491380" cy="2415057"/>
          </a:xfrm>
          <a:prstGeom prst="rect">
            <a:avLst/>
          </a:prstGeom>
          <a:noFill/>
          <a:ln>
            <a:noFill/>
          </a:ln>
        </p:spPr>
      </p:pic>
      <p:grpSp>
        <p:nvGrpSpPr>
          <p:cNvPr id="172" name="Google Shape;172;p87"/>
          <p:cNvGrpSpPr/>
          <p:nvPr/>
        </p:nvGrpSpPr>
        <p:grpSpPr>
          <a:xfrm>
            <a:off x="9456007" y="5836660"/>
            <a:ext cx="2735993" cy="679345"/>
            <a:chOff x="0" y="0"/>
            <a:chExt cx="2301694" cy="571500"/>
          </a:xfrm>
        </p:grpSpPr>
        <p:sp>
          <p:nvSpPr>
            <p:cNvPr id="173" name="Google Shape;173;p8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87"/>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175" name="Google Shape;175;p87"/>
          <p:cNvSpPr/>
          <p:nvPr/>
        </p:nvSpPr>
        <p:spPr>
          <a:xfrm>
            <a:off x="438668" y="5956440"/>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SLIDE C">
  <p:cSld name="COVER SLIDE C">
    <p:spTree>
      <p:nvGrpSpPr>
        <p:cNvPr id="1" name="Shape 176"/>
        <p:cNvGrpSpPr/>
        <p:nvPr/>
      </p:nvGrpSpPr>
      <p:grpSpPr>
        <a:xfrm>
          <a:off x="0" y="0"/>
          <a:ext cx="0" cy="0"/>
          <a:chOff x="0" y="0"/>
          <a:chExt cx="0" cy="0"/>
        </a:xfrm>
      </p:grpSpPr>
      <p:sp>
        <p:nvSpPr>
          <p:cNvPr id="177" name="Google Shape;177;p88"/>
          <p:cNvSpPr/>
          <p:nvPr/>
        </p:nvSpPr>
        <p:spPr>
          <a:xfrm>
            <a:off x="1" y="3216492"/>
            <a:ext cx="7588332" cy="2448983"/>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pic>
        <p:nvPicPr>
          <p:cNvPr id="178" name="Google Shape;178;p88" descr="A picture containing text&#10;&#10;Description automatically generated"/>
          <p:cNvPicPr preferRelativeResize="0"/>
          <p:nvPr/>
        </p:nvPicPr>
        <p:blipFill rotWithShape="1">
          <a:blip r:embed="rId2">
            <a:alphaModFix/>
          </a:blip>
          <a:srcRect/>
          <a:stretch/>
        </p:blipFill>
        <p:spPr>
          <a:xfrm>
            <a:off x="458207" y="618245"/>
            <a:ext cx="5768471" cy="2536919"/>
          </a:xfrm>
          <a:prstGeom prst="rect">
            <a:avLst/>
          </a:prstGeom>
          <a:noFill/>
          <a:ln>
            <a:noFill/>
          </a:ln>
        </p:spPr>
      </p:pic>
      <p:sp>
        <p:nvSpPr>
          <p:cNvPr id="179" name="Google Shape;179;p88"/>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88"/>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1" name="Google Shape;181;p88" descr="Background pattern&#10;&#10;Description automatically generated"/>
          <p:cNvPicPr preferRelativeResize="0"/>
          <p:nvPr/>
        </p:nvPicPr>
        <p:blipFill rotWithShape="1">
          <a:blip r:embed="rId3">
            <a:alphaModFix/>
          </a:blip>
          <a:srcRect l="-9814" t="19121" r="22818" b="-6115"/>
          <a:stretch/>
        </p:blipFill>
        <p:spPr>
          <a:xfrm>
            <a:off x="7883236" y="0"/>
            <a:ext cx="4308763" cy="5844179"/>
          </a:xfrm>
          <a:prstGeom prst="rect">
            <a:avLst/>
          </a:prstGeom>
          <a:noFill/>
          <a:ln>
            <a:noFill/>
          </a:ln>
        </p:spPr>
      </p:pic>
      <p:grpSp>
        <p:nvGrpSpPr>
          <p:cNvPr id="182" name="Google Shape;182;p88"/>
          <p:cNvGrpSpPr/>
          <p:nvPr/>
        </p:nvGrpSpPr>
        <p:grpSpPr>
          <a:xfrm>
            <a:off x="9274983" y="5918985"/>
            <a:ext cx="2735993" cy="679345"/>
            <a:chOff x="0" y="0"/>
            <a:chExt cx="2301694" cy="571500"/>
          </a:xfrm>
        </p:grpSpPr>
        <p:sp>
          <p:nvSpPr>
            <p:cNvPr id="183" name="Google Shape;183;p88"/>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88"/>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185" name="Google Shape;185;p88"/>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186"/>
        <p:cNvGrpSpPr/>
        <p:nvPr/>
      </p:nvGrpSpPr>
      <p:grpSpPr>
        <a:xfrm>
          <a:off x="0" y="0"/>
          <a:ext cx="0" cy="0"/>
          <a:chOff x="0" y="0"/>
          <a:chExt cx="0" cy="0"/>
        </a:xfrm>
      </p:grpSpPr>
      <p:sp>
        <p:nvSpPr>
          <p:cNvPr id="187" name="Google Shape;187;p89"/>
          <p:cNvSpPr/>
          <p:nvPr/>
        </p:nvSpPr>
        <p:spPr>
          <a:xfrm>
            <a:off x="241300" y="367062"/>
            <a:ext cx="11696700" cy="532253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89"/>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89"/>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89"/>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89"/>
          <p:cNvSpPr>
            <a:spLocks noGrp="1"/>
          </p:cNvSpPr>
          <p:nvPr>
            <p:ph type="pic" idx="4"/>
          </p:nvPr>
        </p:nvSpPr>
        <p:spPr>
          <a:xfrm>
            <a:off x="5957047" y="0"/>
            <a:ext cx="5395869" cy="6858001"/>
          </a:xfrm>
          <a:prstGeom prst="rect">
            <a:avLst/>
          </a:prstGeom>
          <a:noFill/>
          <a:ln>
            <a:noFill/>
          </a:ln>
        </p:spPr>
      </p:sp>
      <p:grpSp>
        <p:nvGrpSpPr>
          <p:cNvPr id="192" name="Google Shape;192;p89"/>
          <p:cNvGrpSpPr/>
          <p:nvPr/>
        </p:nvGrpSpPr>
        <p:grpSpPr>
          <a:xfrm>
            <a:off x="291189" y="6151084"/>
            <a:ext cx="3144242" cy="374574"/>
            <a:chOff x="301128" y="6151084"/>
            <a:chExt cx="3144242" cy="374574"/>
          </a:xfrm>
        </p:grpSpPr>
        <p:pic>
          <p:nvPicPr>
            <p:cNvPr id="193" name="Google Shape;193;p8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94" name="Google Shape;194;p8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95" name="Google Shape;195;p8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slide - Blue">
  <p:cSld name="Quote slide - Blue">
    <p:spTree>
      <p:nvGrpSpPr>
        <p:cNvPr id="1" name="Shape 196"/>
        <p:cNvGrpSpPr/>
        <p:nvPr/>
      </p:nvGrpSpPr>
      <p:grpSpPr>
        <a:xfrm>
          <a:off x="0" y="0"/>
          <a:ext cx="0" cy="0"/>
          <a:chOff x="0" y="0"/>
          <a:chExt cx="0" cy="0"/>
        </a:xfrm>
      </p:grpSpPr>
      <p:sp>
        <p:nvSpPr>
          <p:cNvPr id="197" name="Google Shape;197;p90"/>
          <p:cNvSpPr/>
          <p:nvPr/>
        </p:nvSpPr>
        <p:spPr>
          <a:xfrm>
            <a:off x="241300" y="367062"/>
            <a:ext cx="11696700" cy="532253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90"/>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90"/>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90"/>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90"/>
          <p:cNvSpPr>
            <a:spLocks noGrp="1"/>
          </p:cNvSpPr>
          <p:nvPr>
            <p:ph type="pic" idx="4"/>
          </p:nvPr>
        </p:nvSpPr>
        <p:spPr>
          <a:xfrm>
            <a:off x="5957047" y="0"/>
            <a:ext cx="5395869" cy="6858001"/>
          </a:xfrm>
          <a:prstGeom prst="rect">
            <a:avLst/>
          </a:prstGeom>
          <a:noFill/>
          <a:ln>
            <a:noFill/>
          </a:ln>
        </p:spPr>
      </p:sp>
      <p:pic>
        <p:nvPicPr>
          <p:cNvPr id="202" name="Google Shape;202;p90"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03" name="Google Shape;203;p90"/>
          <p:cNvGrpSpPr/>
          <p:nvPr/>
        </p:nvGrpSpPr>
        <p:grpSpPr>
          <a:xfrm>
            <a:off x="301128" y="6151084"/>
            <a:ext cx="3144242" cy="374574"/>
            <a:chOff x="301128" y="6151084"/>
            <a:chExt cx="3144242" cy="374574"/>
          </a:xfrm>
        </p:grpSpPr>
        <p:pic>
          <p:nvPicPr>
            <p:cNvPr id="204" name="Google Shape;204;p9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05" name="Google Shape;205;p9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06" name="Google Shape;206;p9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slide - Orange">
  <p:cSld name="Quote slide - Orange">
    <p:spTree>
      <p:nvGrpSpPr>
        <p:cNvPr id="1" name="Shape 207"/>
        <p:cNvGrpSpPr/>
        <p:nvPr/>
      </p:nvGrpSpPr>
      <p:grpSpPr>
        <a:xfrm>
          <a:off x="0" y="0"/>
          <a:ext cx="0" cy="0"/>
          <a:chOff x="0" y="0"/>
          <a:chExt cx="0" cy="0"/>
        </a:xfrm>
      </p:grpSpPr>
      <p:sp>
        <p:nvSpPr>
          <p:cNvPr id="208" name="Google Shape;208;p91"/>
          <p:cNvSpPr/>
          <p:nvPr/>
        </p:nvSpPr>
        <p:spPr>
          <a:xfrm>
            <a:off x="241300" y="367062"/>
            <a:ext cx="11696700" cy="532253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91"/>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91"/>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91"/>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91"/>
          <p:cNvSpPr>
            <a:spLocks noGrp="1"/>
          </p:cNvSpPr>
          <p:nvPr>
            <p:ph type="pic" idx="4"/>
          </p:nvPr>
        </p:nvSpPr>
        <p:spPr>
          <a:xfrm>
            <a:off x="5957047" y="0"/>
            <a:ext cx="5395869" cy="6858001"/>
          </a:xfrm>
          <a:prstGeom prst="rect">
            <a:avLst/>
          </a:prstGeom>
          <a:noFill/>
          <a:ln>
            <a:noFill/>
          </a:ln>
        </p:spPr>
      </p:sp>
      <p:pic>
        <p:nvPicPr>
          <p:cNvPr id="213" name="Google Shape;213;p91"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14" name="Google Shape;214;p91"/>
          <p:cNvGrpSpPr/>
          <p:nvPr/>
        </p:nvGrpSpPr>
        <p:grpSpPr>
          <a:xfrm>
            <a:off x="301128" y="6151084"/>
            <a:ext cx="3144242" cy="374574"/>
            <a:chOff x="301128" y="6151084"/>
            <a:chExt cx="3144242" cy="374574"/>
          </a:xfrm>
        </p:grpSpPr>
        <p:pic>
          <p:nvPicPr>
            <p:cNvPr id="215" name="Google Shape;215;p9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16" name="Google Shape;216;p9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17" name="Google Shape;217;p9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25"/>
        <p:cNvGrpSpPr/>
        <p:nvPr/>
      </p:nvGrpSpPr>
      <p:grpSpPr>
        <a:xfrm>
          <a:off x="0" y="0"/>
          <a:ext cx="0" cy="0"/>
          <a:chOff x="0" y="0"/>
          <a:chExt cx="0" cy="0"/>
        </a:xfrm>
      </p:grpSpPr>
      <p:sp>
        <p:nvSpPr>
          <p:cNvPr id="26" name="Google Shape;26;p74"/>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4"/>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74"/>
          <p:cNvGrpSpPr/>
          <p:nvPr/>
        </p:nvGrpSpPr>
        <p:grpSpPr>
          <a:xfrm>
            <a:off x="389965" y="6092742"/>
            <a:ext cx="3144242" cy="374574"/>
            <a:chOff x="301128" y="6151084"/>
            <a:chExt cx="3144242" cy="374574"/>
          </a:xfrm>
        </p:grpSpPr>
        <p:pic>
          <p:nvPicPr>
            <p:cNvPr id="29" name="Google Shape;29;p74"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0" name="Google Shape;30;p74"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1" name="Google Shape;31;p74"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2" name="Google Shape;32;p74"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33" name="Google Shape;33;p74"/>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with Photo - Blue">
  <p:cSld name="Text Slide with Photo - Blue">
    <p:spTree>
      <p:nvGrpSpPr>
        <p:cNvPr id="1" name="Shape 218"/>
        <p:cNvGrpSpPr/>
        <p:nvPr/>
      </p:nvGrpSpPr>
      <p:grpSpPr>
        <a:xfrm>
          <a:off x="0" y="0"/>
          <a:ext cx="0" cy="0"/>
          <a:chOff x="0" y="0"/>
          <a:chExt cx="0" cy="0"/>
        </a:xfrm>
      </p:grpSpPr>
      <p:sp>
        <p:nvSpPr>
          <p:cNvPr id="219" name="Google Shape;219;p92"/>
          <p:cNvSpPr/>
          <p:nvPr/>
        </p:nvSpPr>
        <p:spPr>
          <a:xfrm rot="10800000" flipH="1">
            <a:off x="1356632" y="-2"/>
            <a:ext cx="5495430" cy="689275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20" name="Google Shape;220;p92"/>
          <p:cNvSpPr>
            <a:spLocks noGrp="1"/>
          </p:cNvSpPr>
          <p:nvPr>
            <p:ph type="pic" idx="2"/>
          </p:nvPr>
        </p:nvSpPr>
        <p:spPr>
          <a:xfrm>
            <a:off x="6852062" y="228600"/>
            <a:ext cx="5105121" cy="6362700"/>
          </a:xfrm>
          <a:prstGeom prst="rect">
            <a:avLst/>
          </a:prstGeom>
          <a:solidFill>
            <a:schemeClr val="lt1"/>
          </a:solidFill>
          <a:ln>
            <a:noFill/>
          </a:ln>
        </p:spPr>
      </p:sp>
      <p:sp>
        <p:nvSpPr>
          <p:cNvPr id="221" name="Google Shape;221;p92"/>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92"/>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92"/>
          <p:cNvGrpSpPr/>
          <p:nvPr/>
        </p:nvGrpSpPr>
        <p:grpSpPr>
          <a:xfrm rot="-5400000">
            <a:off x="-1025447" y="4518095"/>
            <a:ext cx="3445636" cy="410479"/>
            <a:chOff x="301128" y="6151084"/>
            <a:chExt cx="3144242" cy="374574"/>
          </a:xfrm>
        </p:grpSpPr>
        <p:pic>
          <p:nvPicPr>
            <p:cNvPr id="224" name="Google Shape;224;p9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25" name="Google Shape;225;p9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26" name="Google Shape;226;p9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Slide with Photo - Orange">
  <p:cSld name="Text Slide with Photo - Orange">
    <p:spTree>
      <p:nvGrpSpPr>
        <p:cNvPr id="1" name="Shape 227"/>
        <p:cNvGrpSpPr/>
        <p:nvPr/>
      </p:nvGrpSpPr>
      <p:grpSpPr>
        <a:xfrm>
          <a:off x="0" y="0"/>
          <a:ext cx="0" cy="0"/>
          <a:chOff x="0" y="0"/>
          <a:chExt cx="0" cy="0"/>
        </a:xfrm>
      </p:grpSpPr>
      <p:pic>
        <p:nvPicPr>
          <p:cNvPr id="228" name="Google Shape;228;p93" descr="A black and white striped pattern&#10;&#10;Description automatically generated with medium confidence"/>
          <p:cNvPicPr preferRelativeResize="0"/>
          <p:nvPr/>
        </p:nvPicPr>
        <p:blipFill rotWithShape="1">
          <a:blip r:embed="rId2">
            <a:alphaModFix/>
          </a:blip>
          <a:srcRect l="-25172" t="20705" r="18173" b="15673"/>
          <a:stretch/>
        </p:blipFill>
        <p:spPr>
          <a:xfrm>
            <a:off x="5333853" y="1227"/>
            <a:ext cx="6825554" cy="5501502"/>
          </a:xfrm>
          <a:prstGeom prst="rect">
            <a:avLst/>
          </a:prstGeom>
          <a:noFill/>
          <a:ln>
            <a:noFill/>
          </a:ln>
        </p:spPr>
      </p:pic>
      <p:sp>
        <p:nvSpPr>
          <p:cNvPr id="229" name="Google Shape;229;p93"/>
          <p:cNvSpPr/>
          <p:nvPr/>
        </p:nvSpPr>
        <p:spPr>
          <a:xfrm rot="10800000" flipH="1">
            <a:off x="1356632" y="-2"/>
            <a:ext cx="549543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30" name="Google Shape;230;p93"/>
          <p:cNvSpPr>
            <a:spLocks noGrp="1"/>
          </p:cNvSpPr>
          <p:nvPr>
            <p:ph type="pic" idx="2"/>
          </p:nvPr>
        </p:nvSpPr>
        <p:spPr>
          <a:xfrm>
            <a:off x="6852062" y="228600"/>
            <a:ext cx="5105121" cy="6362700"/>
          </a:xfrm>
          <a:prstGeom prst="rect">
            <a:avLst/>
          </a:prstGeom>
          <a:solidFill>
            <a:schemeClr val="lt1"/>
          </a:solidFill>
          <a:ln>
            <a:noFill/>
          </a:ln>
        </p:spPr>
      </p:sp>
      <p:sp>
        <p:nvSpPr>
          <p:cNvPr id="231" name="Google Shape;231;p93"/>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93"/>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33" name="Google Shape;233;p93"/>
          <p:cNvGrpSpPr/>
          <p:nvPr/>
        </p:nvGrpSpPr>
        <p:grpSpPr>
          <a:xfrm rot="-5400000">
            <a:off x="-1025447" y="4518095"/>
            <a:ext cx="3445636" cy="410479"/>
            <a:chOff x="301128" y="6151084"/>
            <a:chExt cx="3144242" cy="374574"/>
          </a:xfrm>
        </p:grpSpPr>
        <p:pic>
          <p:nvPicPr>
            <p:cNvPr id="234" name="Google Shape;234;p9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35" name="Google Shape;235;p9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36" name="Google Shape;236;p9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237"/>
        <p:cNvGrpSpPr/>
        <p:nvPr/>
      </p:nvGrpSpPr>
      <p:grpSpPr>
        <a:xfrm>
          <a:off x="0" y="0"/>
          <a:ext cx="0" cy="0"/>
          <a:chOff x="0" y="0"/>
          <a:chExt cx="0" cy="0"/>
        </a:xfrm>
      </p:grpSpPr>
      <p:sp>
        <p:nvSpPr>
          <p:cNvPr id="238" name="Google Shape;238;p94"/>
          <p:cNvSpPr>
            <a:spLocks noGrp="1"/>
          </p:cNvSpPr>
          <p:nvPr>
            <p:ph type="pic" idx="2"/>
          </p:nvPr>
        </p:nvSpPr>
        <p:spPr>
          <a:xfrm>
            <a:off x="247651" y="1278196"/>
            <a:ext cx="11696699" cy="4699000"/>
          </a:xfrm>
          <a:prstGeom prst="rect">
            <a:avLst/>
          </a:prstGeom>
          <a:solidFill>
            <a:schemeClr val="lt1"/>
          </a:solidFill>
          <a:ln>
            <a:noFill/>
          </a:ln>
        </p:spPr>
      </p:sp>
      <p:sp>
        <p:nvSpPr>
          <p:cNvPr id="239" name="Google Shape;239;p94"/>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de-DE" sz="1800">
                <a:solidFill>
                  <a:schemeClr val="lt1"/>
                </a:solidFill>
                <a:latin typeface="Montserrat Light"/>
                <a:ea typeface="Montserrat Light"/>
                <a:cs typeface="Montserrat Light"/>
                <a:sym typeface="Montserrat Light"/>
              </a:rPr>
              <a:t>Refers to a good or service being offered by a company.</a:t>
            </a:r>
            <a:endParaRPr/>
          </a:p>
        </p:txBody>
      </p:sp>
      <p:sp>
        <p:nvSpPr>
          <p:cNvPr id="240" name="Google Shape;240;p94"/>
          <p:cNvSpPr/>
          <p:nvPr/>
        </p:nvSpPr>
        <p:spPr>
          <a:xfrm flipH="1">
            <a:off x="7277101" y="2776797"/>
            <a:ext cx="4914900" cy="14729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41" name="Google Shape;241;p94"/>
          <p:cNvSpPr txBox="1">
            <a:spLocks noGrp="1"/>
          </p:cNvSpPr>
          <p:nvPr>
            <p:ph type="body" idx="1"/>
          </p:nvPr>
        </p:nvSpPr>
        <p:spPr>
          <a:xfrm>
            <a:off x="7277100" y="2783282"/>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94"/>
          <p:cNvSpPr txBox="1">
            <a:spLocks noGrp="1"/>
          </p:cNvSpPr>
          <p:nvPr>
            <p:ph type="body" idx="3"/>
          </p:nvPr>
        </p:nvSpPr>
        <p:spPr>
          <a:xfrm>
            <a:off x="437301" y="336277"/>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3" name="Google Shape;243;p94"/>
          <p:cNvGrpSpPr/>
          <p:nvPr/>
        </p:nvGrpSpPr>
        <p:grpSpPr>
          <a:xfrm>
            <a:off x="301128" y="6151084"/>
            <a:ext cx="3144242" cy="374574"/>
            <a:chOff x="301128" y="6151084"/>
            <a:chExt cx="3144242" cy="374574"/>
          </a:xfrm>
        </p:grpSpPr>
        <p:pic>
          <p:nvPicPr>
            <p:cNvPr id="244" name="Google Shape;244;p94"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45" name="Google Shape;245;p94"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46" name="Google Shape;246;p94"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247"/>
        <p:cNvGrpSpPr/>
        <p:nvPr/>
      </p:nvGrpSpPr>
      <p:grpSpPr>
        <a:xfrm>
          <a:off x="0" y="0"/>
          <a:ext cx="0" cy="0"/>
          <a:chOff x="0" y="0"/>
          <a:chExt cx="0" cy="0"/>
        </a:xfrm>
      </p:grpSpPr>
      <p:sp>
        <p:nvSpPr>
          <p:cNvPr id="248" name="Google Shape;248;p95"/>
          <p:cNvSpPr>
            <a:spLocks noGrp="1"/>
          </p:cNvSpPr>
          <p:nvPr>
            <p:ph type="pic" idx="2"/>
          </p:nvPr>
        </p:nvSpPr>
        <p:spPr>
          <a:xfrm>
            <a:off x="241300" y="228600"/>
            <a:ext cx="11696700" cy="5763986"/>
          </a:xfrm>
          <a:prstGeom prst="rect">
            <a:avLst/>
          </a:prstGeom>
          <a:noFill/>
          <a:ln>
            <a:noFill/>
          </a:ln>
        </p:spPr>
      </p:sp>
      <p:sp>
        <p:nvSpPr>
          <p:cNvPr id="249" name="Google Shape;249;p95"/>
          <p:cNvSpPr/>
          <p:nvPr/>
        </p:nvSpPr>
        <p:spPr>
          <a:xfrm>
            <a:off x="6197600" y="985864"/>
            <a:ext cx="5994400" cy="24257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95"/>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5"/>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95"/>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53" name="Google Shape;253;p95"/>
          <p:cNvGrpSpPr/>
          <p:nvPr/>
        </p:nvGrpSpPr>
        <p:grpSpPr>
          <a:xfrm>
            <a:off x="301128" y="6151084"/>
            <a:ext cx="3144242" cy="374574"/>
            <a:chOff x="301128" y="6151084"/>
            <a:chExt cx="3144242" cy="374574"/>
          </a:xfrm>
        </p:grpSpPr>
        <p:pic>
          <p:nvPicPr>
            <p:cNvPr id="254" name="Google Shape;254;p9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55" name="Google Shape;255;p9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56" name="Google Shape;256;p9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 Photo Slide - Purple">
  <p:cSld name="Text / Photo Slide - Purple">
    <p:spTree>
      <p:nvGrpSpPr>
        <p:cNvPr id="1" name="Shape 257"/>
        <p:cNvGrpSpPr/>
        <p:nvPr/>
      </p:nvGrpSpPr>
      <p:grpSpPr>
        <a:xfrm>
          <a:off x="0" y="0"/>
          <a:ext cx="0" cy="0"/>
          <a:chOff x="0" y="0"/>
          <a:chExt cx="0" cy="0"/>
        </a:xfrm>
      </p:grpSpPr>
      <p:sp>
        <p:nvSpPr>
          <p:cNvPr id="258" name="Google Shape;258;p96"/>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96"/>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96"/>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96"/>
          <p:cNvSpPr>
            <a:spLocks noGrp="1"/>
          </p:cNvSpPr>
          <p:nvPr>
            <p:ph type="pic" idx="3"/>
          </p:nvPr>
        </p:nvSpPr>
        <p:spPr>
          <a:xfrm>
            <a:off x="6392300" y="228600"/>
            <a:ext cx="5564883" cy="5447571"/>
          </a:xfrm>
          <a:prstGeom prst="rect">
            <a:avLst/>
          </a:prstGeom>
          <a:solidFill>
            <a:schemeClr val="lt1"/>
          </a:solidFill>
          <a:ln>
            <a:noFill/>
          </a:ln>
        </p:spPr>
      </p:sp>
      <p:pic>
        <p:nvPicPr>
          <p:cNvPr id="262" name="Google Shape;262;p96"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63" name="Google Shape;263;p96"/>
          <p:cNvGrpSpPr/>
          <p:nvPr/>
        </p:nvGrpSpPr>
        <p:grpSpPr>
          <a:xfrm>
            <a:off x="8448790" y="6057987"/>
            <a:ext cx="3144242" cy="374574"/>
            <a:chOff x="301128" y="6151084"/>
            <a:chExt cx="3144242" cy="374574"/>
          </a:xfrm>
        </p:grpSpPr>
        <p:pic>
          <p:nvPicPr>
            <p:cNvPr id="264" name="Google Shape;264;p9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65" name="Google Shape;265;p9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66" name="Google Shape;266;p9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 Photo Slide - Blue">
  <p:cSld name="Text / Photo Slide - Blue">
    <p:spTree>
      <p:nvGrpSpPr>
        <p:cNvPr id="1" name="Shape 267"/>
        <p:cNvGrpSpPr/>
        <p:nvPr/>
      </p:nvGrpSpPr>
      <p:grpSpPr>
        <a:xfrm>
          <a:off x="0" y="0"/>
          <a:ext cx="0" cy="0"/>
          <a:chOff x="0" y="0"/>
          <a:chExt cx="0" cy="0"/>
        </a:xfrm>
      </p:grpSpPr>
      <p:sp>
        <p:nvSpPr>
          <p:cNvPr id="268" name="Google Shape;268;p97"/>
          <p:cNvSpPr/>
          <p:nvPr/>
        </p:nvSpPr>
        <p:spPr>
          <a:xfrm>
            <a:off x="241300" y="0"/>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7"/>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97"/>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97"/>
          <p:cNvSpPr>
            <a:spLocks noGrp="1"/>
          </p:cNvSpPr>
          <p:nvPr>
            <p:ph type="pic" idx="3"/>
          </p:nvPr>
        </p:nvSpPr>
        <p:spPr>
          <a:xfrm>
            <a:off x="6392300" y="228600"/>
            <a:ext cx="5564883" cy="5447571"/>
          </a:xfrm>
          <a:prstGeom prst="rect">
            <a:avLst/>
          </a:prstGeom>
          <a:solidFill>
            <a:schemeClr val="lt1"/>
          </a:solidFill>
          <a:ln>
            <a:noFill/>
          </a:ln>
        </p:spPr>
      </p:sp>
      <p:pic>
        <p:nvPicPr>
          <p:cNvPr id="272" name="Google Shape;272;p97"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73" name="Google Shape;273;p97"/>
          <p:cNvGrpSpPr/>
          <p:nvPr/>
        </p:nvGrpSpPr>
        <p:grpSpPr>
          <a:xfrm>
            <a:off x="8448790" y="6057987"/>
            <a:ext cx="3144242" cy="374574"/>
            <a:chOff x="301128" y="6151084"/>
            <a:chExt cx="3144242" cy="374574"/>
          </a:xfrm>
        </p:grpSpPr>
        <p:pic>
          <p:nvPicPr>
            <p:cNvPr id="274" name="Google Shape;274;p9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75" name="Google Shape;275;p9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76" name="Google Shape;276;p9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 Photo Slide - Orange">
  <p:cSld name="Text / Photo Slide - Orange">
    <p:spTree>
      <p:nvGrpSpPr>
        <p:cNvPr id="1" name="Shape 277"/>
        <p:cNvGrpSpPr/>
        <p:nvPr/>
      </p:nvGrpSpPr>
      <p:grpSpPr>
        <a:xfrm>
          <a:off x="0" y="0"/>
          <a:ext cx="0" cy="0"/>
          <a:chOff x="0" y="0"/>
          <a:chExt cx="0" cy="0"/>
        </a:xfrm>
      </p:grpSpPr>
      <p:sp>
        <p:nvSpPr>
          <p:cNvPr id="278" name="Google Shape;278;p98"/>
          <p:cNvSpPr/>
          <p:nvPr/>
        </p:nvSpPr>
        <p:spPr>
          <a:xfrm>
            <a:off x="241300" y="0"/>
            <a:ext cx="6151000" cy="621502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98"/>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98"/>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98"/>
          <p:cNvSpPr>
            <a:spLocks noGrp="1"/>
          </p:cNvSpPr>
          <p:nvPr>
            <p:ph type="pic" idx="3"/>
          </p:nvPr>
        </p:nvSpPr>
        <p:spPr>
          <a:xfrm>
            <a:off x="6392300" y="228600"/>
            <a:ext cx="5564883" cy="5447571"/>
          </a:xfrm>
          <a:prstGeom prst="rect">
            <a:avLst/>
          </a:prstGeom>
          <a:solidFill>
            <a:schemeClr val="lt1"/>
          </a:solidFill>
          <a:ln>
            <a:noFill/>
          </a:ln>
        </p:spPr>
      </p:sp>
      <p:pic>
        <p:nvPicPr>
          <p:cNvPr id="282" name="Google Shape;282;p98"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83" name="Google Shape;283;p98"/>
          <p:cNvGrpSpPr/>
          <p:nvPr/>
        </p:nvGrpSpPr>
        <p:grpSpPr>
          <a:xfrm>
            <a:off x="8448790" y="6057987"/>
            <a:ext cx="3144242" cy="374574"/>
            <a:chOff x="301128" y="6151084"/>
            <a:chExt cx="3144242" cy="374574"/>
          </a:xfrm>
        </p:grpSpPr>
        <p:pic>
          <p:nvPicPr>
            <p:cNvPr id="284" name="Google Shape;284;p9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85" name="Google Shape;285;p9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86" name="Google Shape;286;p9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eet Our Team - Purple">
  <p:cSld name="Meet Our Team - Purple">
    <p:spTree>
      <p:nvGrpSpPr>
        <p:cNvPr id="1" name="Shape 287"/>
        <p:cNvGrpSpPr/>
        <p:nvPr/>
      </p:nvGrpSpPr>
      <p:grpSpPr>
        <a:xfrm>
          <a:off x="0" y="0"/>
          <a:ext cx="0" cy="0"/>
          <a:chOff x="0" y="0"/>
          <a:chExt cx="0" cy="0"/>
        </a:xfrm>
      </p:grpSpPr>
      <p:sp>
        <p:nvSpPr>
          <p:cNvPr id="288" name="Google Shape;288;p99"/>
          <p:cNvSpPr/>
          <p:nvPr/>
        </p:nvSpPr>
        <p:spPr>
          <a:xfrm>
            <a:off x="241300" y="228600"/>
            <a:ext cx="11696700" cy="27178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99"/>
          <p:cNvSpPr>
            <a:spLocks noGrp="1"/>
          </p:cNvSpPr>
          <p:nvPr>
            <p:ph type="pic" idx="2"/>
          </p:nvPr>
        </p:nvSpPr>
        <p:spPr>
          <a:xfrm>
            <a:off x="1147385" y="2043172"/>
            <a:ext cx="1723877" cy="1723877"/>
          </a:xfrm>
          <a:prstGeom prst="ellipse">
            <a:avLst/>
          </a:prstGeom>
          <a:solidFill>
            <a:schemeClr val="lt1"/>
          </a:solidFill>
          <a:ln>
            <a:noFill/>
          </a:ln>
        </p:spPr>
      </p:sp>
      <p:sp>
        <p:nvSpPr>
          <p:cNvPr id="290" name="Google Shape;290;p99"/>
          <p:cNvSpPr>
            <a:spLocks noGrp="1"/>
          </p:cNvSpPr>
          <p:nvPr>
            <p:ph type="pic" idx="3"/>
          </p:nvPr>
        </p:nvSpPr>
        <p:spPr>
          <a:xfrm>
            <a:off x="3886593" y="2052565"/>
            <a:ext cx="1723877" cy="1723877"/>
          </a:xfrm>
          <a:prstGeom prst="ellipse">
            <a:avLst/>
          </a:prstGeom>
          <a:solidFill>
            <a:schemeClr val="lt1"/>
          </a:solidFill>
          <a:ln>
            <a:noFill/>
          </a:ln>
        </p:spPr>
      </p:sp>
      <p:sp>
        <p:nvSpPr>
          <p:cNvPr id="291" name="Google Shape;291;p99"/>
          <p:cNvSpPr>
            <a:spLocks noGrp="1"/>
          </p:cNvSpPr>
          <p:nvPr>
            <p:ph type="pic" idx="4"/>
          </p:nvPr>
        </p:nvSpPr>
        <p:spPr>
          <a:xfrm>
            <a:off x="6581530" y="2048263"/>
            <a:ext cx="1723877" cy="1723877"/>
          </a:xfrm>
          <a:prstGeom prst="ellipse">
            <a:avLst/>
          </a:prstGeom>
          <a:solidFill>
            <a:schemeClr val="lt1"/>
          </a:solidFill>
          <a:ln>
            <a:noFill/>
          </a:ln>
        </p:spPr>
      </p:sp>
      <p:sp>
        <p:nvSpPr>
          <p:cNvPr id="292" name="Google Shape;292;p99"/>
          <p:cNvSpPr>
            <a:spLocks noGrp="1"/>
          </p:cNvSpPr>
          <p:nvPr>
            <p:ph type="pic" idx="5"/>
          </p:nvPr>
        </p:nvSpPr>
        <p:spPr>
          <a:xfrm>
            <a:off x="9320738" y="2057654"/>
            <a:ext cx="1723877" cy="1723877"/>
          </a:xfrm>
          <a:prstGeom prst="ellipse">
            <a:avLst/>
          </a:prstGeom>
          <a:solidFill>
            <a:schemeClr val="lt1"/>
          </a:solidFill>
          <a:ln>
            <a:noFill/>
          </a:ln>
        </p:spPr>
      </p:sp>
      <p:sp>
        <p:nvSpPr>
          <p:cNvPr id="293" name="Google Shape;293;p99"/>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99"/>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99"/>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99"/>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99"/>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99"/>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99"/>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99"/>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1" name="Google Shape;301;p99"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02" name="Google Shape;302;p99"/>
          <p:cNvGrpSpPr/>
          <p:nvPr/>
        </p:nvGrpSpPr>
        <p:grpSpPr>
          <a:xfrm>
            <a:off x="4480947" y="6257070"/>
            <a:ext cx="3144242" cy="374574"/>
            <a:chOff x="301128" y="6151084"/>
            <a:chExt cx="3144242" cy="374574"/>
          </a:xfrm>
        </p:grpSpPr>
        <p:pic>
          <p:nvPicPr>
            <p:cNvPr id="303" name="Google Shape;303;p9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04" name="Google Shape;304;p9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05" name="Google Shape;305;p9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06" name="Google Shape;306;p99"/>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eet Our Team - Orange">
  <p:cSld name="Meet Our Team - Orange">
    <p:spTree>
      <p:nvGrpSpPr>
        <p:cNvPr id="1" name="Shape 307"/>
        <p:cNvGrpSpPr/>
        <p:nvPr/>
      </p:nvGrpSpPr>
      <p:grpSpPr>
        <a:xfrm>
          <a:off x="0" y="0"/>
          <a:ext cx="0" cy="0"/>
          <a:chOff x="0" y="0"/>
          <a:chExt cx="0" cy="0"/>
        </a:xfrm>
      </p:grpSpPr>
      <p:sp>
        <p:nvSpPr>
          <p:cNvPr id="308" name="Google Shape;308;p100"/>
          <p:cNvSpPr/>
          <p:nvPr/>
        </p:nvSpPr>
        <p:spPr>
          <a:xfrm>
            <a:off x="241300" y="228600"/>
            <a:ext cx="11696700" cy="271780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00"/>
          <p:cNvSpPr>
            <a:spLocks noGrp="1"/>
          </p:cNvSpPr>
          <p:nvPr>
            <p:ph type="pic" idx="2"/>
          </p:nvPr>
        </p:nvSpPr>
        <p:spPr>
          <a:xfrm>
            <a:off x="1147385" y="2043172"/>
            <a:ext cx="1723877" cy="1723877"/>
          </a:xfrm>
          <a:prstGeom prst="ellipse">
            <a:avLst/>
          </a:prstGeom>
          <a:solidFill>
            <a:schemeClr val="lt1"/>
          </a:solidFill>
          <a:ln>
            <a:noFill/>
          </a:ln>
        </p:spPr>
      </p:sp>
      <p:sp>
        <p:nvSpPr>
          <p:cNvPr id="310" name="Google Shape;310;p100"/>
          <p:cNvSpPr>
            <a:spLocks noGrp="1"/>
          </p:cNvSpPr>
          <p:nvPr>
            <p:ph type="pic" idx="3"/>
          </p:nvPr>
        </p:nvSpPr>
        <p:spPr>
          <a:xfrm>
            <a:off x="3886593" y="2052565"/>
            <a:ext cx="1723877" cy="1723877"/>
          </a:xfrm>
          <a:prstGeom prst="ellipse">
            <a:avLst/>
          </a:prstGeom>
          <a:solidFill>
            <a:schemeClr val="lt1"/>
          </a:solidFill>
          <a:ln>
            <a:noFill/>
          </a:ln>
        </p:spPr>
      </p:sp>
      <p:sp>
        <p:nvSpPr>
          <p:cNvPr id="311" name="Google Shape;311;p100"/>
          <p:cNvSpPr>
            <a:spLocks noGrp="1"/>
          </p:cNvSpPr>
          <p:nvPr>
            <p:ph type="pic" idx="4"/>
          </p:nvPr>
        </p:nvSpPr>
        <p:spPr>
          <a:xfrm>
            <a:off x="6581530" y="2048263"/>
            <a:ext cx="1723877" cy="1723877"/>
          </a:xfrm>
          <a:prstGeom prst="ellipse">
            <a:avLst/>
          </a:prstGeom>
          <a:solidFill>
            <a:schemeClr val="lt1"/>
          </a:solidFill>
          <a:ln>
            <a:noFill/>
          </a:ln>
        </p:spPr>
      </p:sp>
      <p:sp>
        <p:nvSpPr>
          <p:cNvPr id="312" name="Google Shape;312;p100"/>
          <p:cNvSpPr>
            <a:spLocks noGrp="1"/>
          </p:cNvSpPr>
          <p:nvPr>
            <p:ph type="pic" idx="5"/>
          </p:nvPr>
        </p:nvSpPr>
        <p:spPr>
          <a:xfrm>
            <a:off x="9320738" y="2057654"/>
            <a:ext cx="1723877" cy="1723877"/>
          </a:xfrm>
          <a:prstGeom prst="ellipse">
            <a:avLst/>
          </a:prstGeom>
          <a:solidFill>
            <a:schemeClr val="lt1"/>
          </a:solidFill>
          <a:ln>
            <a:noFill/>
          </a:ln>
        </p:spPr>
      </p:sp>
      <p:sp>
        <p:nvSpPr>
          <p:cNvPr id="313" name="Google Shape;313;p100"/>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100"/>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100"/>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100"/>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100"/>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100"/>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100"/>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100"/>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1" name="Google Shape;321;p100"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22" name="Google Shape;322;p100"/>
          <p:cNvGrpSpPr/>
          <p:nvPr/>
        </p:nvGrpSpPr>
        <p:grpSpPr>
          <a:xfrm>
            <a:off x="4480947" y="6257070"/>
            <a:ext cx="3144242" cy="374574"/>
            <a:chOff x="301128" y="6151084"/>
            <a:chExt cx="3144242" cy="374574"/>
          </a:xfrm>
        </p:grpSpPr>
        <p:pic>
          <p:nvPicPr>
            <p:cNvPr id="323" name="Google Shape;323;p10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24" name="Google Shape;324;p10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25" name="Google Shape;325;p10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26" name="Google Shape;326;p100"/>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box - Solid Purple">
  <p:cSld name="Text box - Solid Purple">
    <p:spTree>
      <p:nvGrpSpPr>
        <p:cNvPr id="1" name="Shape 327"/>
        <p:cNvGrpSpPr/>
        <p:nvPr/>
      </p:nvGrpSpPr>
      <p:grpSpPr>
        <a:xfrm>
          <a:off x="0" y="0"/>
          <a:ext cx="0" cy="0"/>
          <a:chOff x="0" y="0"/>
          <a:chExt cx="0" cy="0"/>
        </a:xfrm>
      </p:grpSpPr>
      <p:sp>
        <p:nvSpPr>
          <p:cNvPr id="328" name="Google Shape;328;p101"/>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9" name="Google Shape;329;p101"/>
          <p:cNvGrpSpPr/>
          <p:nvPr/>
        </p:nvGrpSpPr>
        <p:grpSpPr>
          <a:xfrm>
            <a:off x="301128" y="6151084"/>
            <a:ext cx="3144242" cy="374574"/>
            <a:chOff x="301128" y="6151084"/>
            <a:chExt cx="3144242" cy="374574"/>
          </a:xfrm>
        </p:grpSpPr>
        <p:pic>
          <p:nvPicPr>
            <p:cNvPr id="330" name="Google Shape;330;p10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31" name="Google Shape;331;p10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32" name="Google Shape;332;p10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33" name="Google Shape;333;p101"/>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101"/>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5" name="Google Shape;335;p101"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Purple">
  <p:cSld name="Divider Slide - Purple">
    <p:spTree>
      <p:nvGrpSpPr>
        <p:cNvPr id="1" name="Shape 34"/>
        <p:cNvGrpSpPr/>
        <p:nvPr/>
      </p:nvGrpSpPr>
      <p:grpSpPr>
        <a:xfrm>
          <a:off x="0" y="0"/>
          <a:ext cx="0" cy="0"/>
          <a:chOff x="0" y="0"/>
          <a:chExt cx="0" cy="0"/>
        </a:xfrm>
      </p:grpSpPr>
      <p:sp>
        <p:nvSpPr>
          <p:cNvPr id="35" name="Google Shape;35;p75"/>
          <p:cNvSpPr/>
          <p:nvPr/>
        </p:nvSpPr>
        <p:spPr>
          <a:xfrm>
            <a:off x="0" y="0"/>
            <a:ext cx="12192000" cy="550272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36" name="Google Shape;36;p7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7" name="Google Shape;37;p75"/>
          <p:cNvGrpSpPr/>
          <p:nvPr/>
        </p:nvGrpSpPr>
        <p:grpSpPr>
          <a:xfrm>
            <a:off x="8448790" y="6057987"/>
            <a:ext cx="3144242" cy="374574"/>
            <a:chOff x="301128" y="6151084"/>
            <a:chExt cx="3144242" cy="374574"/>
          </a:xfrm>
        </p:grpSpPr>
        <p:pic>
          <p:nvPicPr>
            <p:cNvPr id="38" name="Google Shape;38;p7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9" name="Google Shape;39;p7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0" name="Google Shape;40;p7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41" name="Google Shape;41;p75"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box - Solid Blue">
  <p:cSld name="Text box - Solid Blue">
    <p:spTree>
      <p:nvGrpSpPr>
        <p:cNvPr id="1" name="Shape 336"/>
        <p:cNvGrpSpPr/>
        <p:nvPr/>
      </p:nvGrpSpPr>
      <p:grpSpPr>
        <a:xfrm>
          <a:off x="0" y="0"/>
          <a:ext cx="0" cy="0"/>
          <a:chOff x="0" y="0"/>
          <a:chExt cx="0" cy="0"/>
        </a:xfrm>
      </p:grpSpPr>
      <p:sp>
        <p:nvSpPr>
          <p:cNvPr id="337" name="Google Shape;337;p102"/>
          <p:cNvSpPr/>
          <p:nvPr/>
        </p:nvSpPr>
        <p:spPr>
          <a:xfrm>
            <a:off x="241300" y="228600"/>
            <a:ext cx="11696700" cy="569531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02"/>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102"/>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0" name="Google Shape;340;p102"/>
          <p:cNvGrpSpPr/>
          <p:nvPr/>
        </p:nvGrpSpPr>
        <p:grpSpPr>
          <a:xfrm>
            <a:off x="301128" y="6151084"/>
            <a:ext cx="3144242" cy="374574"/>
            <a:chOff x="301128" y="6151084"/>
            <a:chExt cx="3144242" cy="374574"/>
          </a:xfrm>
        </p:grpSpPr>
        <p:pic>
          <p:nvPicPr>
            <p:cNvPr id="341" name="Google Shape;341;p10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42" name="Google Shape;342;p10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43" name="Google Shape;343;p10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44" name="Google Shape;344;p102"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box - Solid Orange">
  <p:cSld name="Text box - Solid Orange">
    <p:spTree>
      <p:nvGrpSpPr>
        <p:cNvPr id="1" name="Shape 345"/>
        <p:cNvGrpSpPr/>
        <p:nvPr/>
      </p:nvGrpSpPr>
      <p:grpSpPr>
        <a:xfrm>
          <a:off x="0" y="0"/>
          <a:ext cx="0" cy="0"/>
          <a:chOff x="0" y="0"/>
          <a:chExt cx="0" cy="0"/>
        </a:xfrm>
      </p:grpSpPr>
      <p:sp>
        <p:nvSpPr>
          <p:cNvPr id="346" name="Google Shape;346;p103"/>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103"/>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103"/>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9" name="Google Shape;349;p103"/>
          <p:cNvGrpSpPr/>
          <p:nvPr/>
        </p:nvGrpSpPr>
        <p:grpSpPr>
          <a:xfrm>
            <a:off x="301128" y="6151084"/>
            <a:ext cx="3144242" cy="374574"/>
            <a:chOff x="301128" y="6151084"/>
            <a:chExt cx="3144242" cy="374574"/>
          </a:xfrm>
        </p:grpSpPr>
        <p:pic>
          <p:nvPicPr>
            <p:cNvPr id="350" name="Google Shape;350;p10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51" name="Google Shape;351;p10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52" name="Google Shape;352;p10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53" name="Google Shape;353;p103"/>
          <p:cNvSpPr/>
          <p:nvPr/>
        </p:nvSpPr>
        <p:spPr>
          <a:xfrm>
            <a:off x="241300" y="228600"/>
            <a:ext cx="11696700" cy="569531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03"/>
          <p:cNvSpPr txBox="1">
            <a:spLocks noGrp="1"/>
          </p:cNvSpPr>
          <p:nvPr>
            <p:ph type="body" idx="3"/>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103"/>
          <p:cNvSpPr txBox="1">
            <a:spLocks noGrp="1"/>
          </p:cNvSpPr>
          <p:nvPr>
            <p:ph type="body" idx="4"/>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56" name="Google Shape;356;p103"/>
          <p:cNvGrpSpPr/>
          <p:nvPr/>
        </p:nvGrpSpPr>
        <p:grpSpPr>
          <a:xfrm>
            <a:off x="301128" y="6151084"/>
            <a:ext cx="3144242" cy="374574"/>
            <a:chOff x="301128" y="6151084"/>
            <a:chExt cx="3144242" cy="374574"/>
          </a:xfrm>
        </p:grpSpPr>
        <p:pic>
          <p:nvPicPr>
            <p:cNvPr id="357" name="Google Shape;357;p10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58" name="Google Shape;358;p10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59" name="Google Shape;359;p10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60" name="Google Shape;360;p103"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361"/>
        <p:cNvGrpSpPr/>
        <p:nvPr/>
      </p:nvGrpSpPr>
      <p:grpSpPr>
        <a:xfrm>
          <a:off x="0" y="0"/>
          <a:ext cx="0" cy="0"/>
          <a:chOff x="0" y="0"/>
          <a:chExt cx="0" cy="0"/>
        </a:xfrm>
      </p:grpSpPr>
      <p:sp>
        <p:nvSpPr>
          <p:cNvPr id="362" name="Google Shape;362;p104"/>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04"/>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4" name="Google Shape;364;p104"/>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365" name="Google Shape;365;p104"/>
          <p:cNvSpPr>
            <a:spLocks noGrp="1"/>
          </p:cNvSpPr>
          <p:nvPr>
            <p:ph type="pic" idx="2"/>
          </p:nvPr>
        </p:nvSpPr>
        <p:spPr>
          <a:xfrm>
            <a:off x="7061200" y="1203325"/>
            <a:ext cx="5130800" cy="3913188"/>
          </a:xfrm>
          <a:prstGeom prst="rect">
            <a:avLst/>
          </a:prstGeom>
          <a:solidFill>
            <a:schemeClr val="lt1"/>
          </a:solidFill>
          <a:ln>
            <a:noFill/>
          </a:ln>
        </p:spPr>
      </p:sp>
      <p:sp>
        <p:nvSpPr>
          <p:cNvPr id="366" name="Google Shape;366;p104"/>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67" name="Google Shape;367;p104"/>
          <p:cNvGrpSpPr/>
          <p:nvPr/>
        </p:nvGrpSpPr>
        <p:grpSpPr>
          <a:xfrm>
            <a:off x="389965" y="6092742"/>
            <a:ext cx="3144242" cy="374574"/>
            <a:chOff x="301128" y="6151084"/>
            <a:chExt cx="3144242" cy="374574"/>
          </a:xfrm>
        </p:grpSpPr>
        <p:pic>
          <p:nvPicPr>
            <p:cNvPr id="368" name="Google Shape;368;p10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69" name="Google Shape;369;p10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70" name="Google Shape;370;p10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371"/>
        <p:cNvGrpSpPr/>
        <p:nvPr/>
      </p:nvGrpSpPr>
      <p:grpSpPr>
        <a:xfrm>
          <a:off x="0" y="0"/>
          <a:ext cx="0" cy="0"/>
          <a:chOff x="0" y="0"/>
          <a:chExt cx="0" cy="0"/>
        </a:xfrm>
      </p:grpSpPr>
      <p:sp>
        <p:nvSpPr>
          <p:cNvPr id="372" name="Google Shape;372;p105"/>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05"/>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74" name="Google Shape;374;p105"/>
          <p:cNvGrpSpPr/>
          <p:nvPr/>
        </p:nvGrpSpPr>
        <p:grpSpPr>
          <a:xfrm>
            <a:off x="2530564" y="336687"/>
            <a:ext cx="9078210" cy="5854425"/>
            <a:chOff x="3152299" y="635855"/>
            <a:chExt cx="19296834" cy="12444290"/>
          </a:xfrm>
        </p:grpSpPr>
        <p:pic>
          <p:nvPicPr>
            <p:cNvPr id="375" name="Google Shape;375;p105" descr="iPhone6_mockup_front_white.png"/>
            <p:cNvPicPr preferRelativeResize="0"/>
            <p:nvPr/>
          </p:nvPicPr>
          <p:blipFill rotWithShape="1">
            <a:blip r:embed="rId2">
              <a:alphaModFix/>
            </a:blip>
            <a:srcRect/>
            <a:stretch/>
          </p:blipFill>
          <p:spPr>
            <a:xfrm>
              <a:off x="14493359" y="635855"/>
              <a:ext cx="7955774" cy="12444290"/>
            </a:xfrm>
            <a:prstGeom prst="rect">
              <a:avLst/>
            </a:prstGeom>
            <a:noFill/>
            <a:ln>
              <a:noFill/>
            </a:ln>
          </p:spPr>
        </p:pic>
        <p:sp>
          <p:nvSpPr>
            <p:cNvPr id="376" name="Google Shape;376;p105"/>
            <p:cNvSpPr txBox="1"/>
            <p:nvPr/>
          </p:nvSpPr>
          <p:spPr>
            <a:xfrm>
              <a:off x="3152299" y="9384825"/>
              <a:ext cx="2603918" cy="785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One</a:t>
              </a:r>
              <a:endParaRPr/>
            </a:p>
          </p:txBody>
        </p:sp>
        <p:sp>
          <p:nvSpPr>
            <p:cNvPr id="377" name="Google Shape;377;p105"/>
            <p:cNvSpPr txBox="1"/>
            <p:nvPr/>
          </p:nvSpPr>
          <p:spPr>
            <a:xfrm>
              <a:off x="9842013" y="9384825"/>
              <a:ext cx="2586881" cy="785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Two</a:t>
              </a:r>
              <a:endParaRPr/>
            </a:p>
          </p:txBody>
        </p:sp>
      </p:grpSp>
      <p:sp>
        <p:nvSpPr>
          <p:cNvPr id="378" name="Google Shape;378;p105"/>
          <p:cNvSpPr>
            <a:spLocks noGrp="1"/>
          </p:cNvSpPr>
          <p:nvPr>
            <p:ph type="pic" idx="2"/>
          </p:nvPr>
        </p:nvSpPr>
        <p:spPr>
          <a:xfrm>
            <a:off x="8602116" y="1265033"/>
            <a:ext cx="2266512" cy="3978298"/>
          </a:xfrm>
          <a:prstGeom prst="rect">
            <a:avLst/>
          </a:prstGeom>
          <a:solidFill>
            <a:schemeClr val="lt1"/>
          </a:solidFill>
          <a:ln>
            <a:noFill/>
          </a:ln>
        </p:spPr>
      </p:sp>
      <p:sp>
        <p:nvSpPr>
          <p:cNvPr id="379" name="Google Shape;379;p105"/>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0" name="Google Shape;380;p105"/>
          <p:cNvGrpSpPr/>
          <p:nvPr/>
        </p:nvGrpSpPr>
        <p:grpSpPr>
          <a:xfrm>
            <a:off x="389965" y="6092742"/>
            <a:ext cx="3144242" cy="374574"/>
            <a:chOff x="301128" y="6151084"/>
            <a:chExt cx="3144242" cy="374574"/>
          </a:xfrm>
        </p:grpSpPr>
        <p:pic>
          <p:nvPicPr>
            <p:cNvPr id="381" name="Google Shape;381;p10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82" name="Google Shape;382;p10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83" name="Google Shape;383;p10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 Slide - Green">
  <p:cSld name="Bullet Slide - Green">
    <p:spTree>
      <p:nvGrpSpPr>
        <p:cNvPr id="1" name="Shape 384"/>
        <p:cNvGrpSpPr/>
        <p:nvPr/>
      </p:nvGrpSpPr>
      <p:grpSpPr>
        <a:xfrm>
          <a:off x="0" y="0"/>
          <a:ext cx="0" cy="0"/>
          <a:chOff x="0" y="0"/>
          <a:chExt cx="0" cy="0"/>
        </a:xfrm>
      </p:grpSpPr>
      <p:sp>
        <p:nvSpPr>
          <p:cNvPr id="385" name="Google Shape;385;p106"/>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106"/>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7" name="Google Shape;387;p106"/>
          <p:cNvCxnSpPr/>
          <p:nvPr/>
        </p:nvCxnSpPr>
        <p:spPr>
          <a:xfrm>
            <a:off x="5346936" y="-25722"/>
            <a:ext cx="0" cy="6853558"/>
          </a:xfrm>
          <a:prstGeom prst="straightConnector1">
            <a:avLst/>
          </a:prstGeom>
          <a:noFill/>
          <a:ln w="12700" cap="flat" cmpd="sng">
            <a:solidFill>
              <a:srgbClr val="79527B"/>
            </a:solidFill>
            <a:prstDash val="solid"/>
            <a:miter lim="800000"/>
            <a:headEnd type="none" w="sm" len="sm"/>
            <a:tailEnd type="none" w="sm" len="sm"/>
          </a:ln>
        </p:spPr>
      </p:cxnSp>
      <p:sp>
        <p:nvSpPr>
          <p:cNvPr id="388" name="Google Shape;388;p106"/>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106"/>
          <p:cNvSpPr/>
          <p:nvPr/>
        </p:nvSpPr>
        <p:spPr>
          <a:xfrm>
            <a:off x="4783395" y="415207"/>
            <a:ext cx="1154422" cy="115442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90" name="Google Shape;390;p106"/>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1" name="Google Shape;391;p106"/>
          <p:cNvGrpSpPr/>
          <p:nvPr/>
        </p:nvGrpSpPr>
        <p:grpSpPr>
          <a:xfrm rot="-5400000">
            <a:off x="-1025447" y="4518095"/>
            <a:ext cx="3445636" cy="410479"/>
            <a:chOff x="301128" y="6151084"/>
            <a:chExt cx="3144242" cy="374574"/>
          </a:xfrm>
        </p:grpSpPr>
        <p:pic>
          <p:nvPicPr>
            <p:cNvPr id="392" name="Google Shape;392;p10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93" name="Google Shape;393;p10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94" name="Google Shape;394;p10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llet Slide - Blue">
  <p:cSld name="Bullet Slide - Blue">
    <p:spTree>
      <p:nvGrpSpPr>
        <p:cNvPr id="1" name="Shape 395"/>
        <p:cNvGrpSpPr/>
        <p:nvPr/>
      </p:nvGrpSpPr>
      <p:grpSpPr>
        <a:xfrm>
          <a:off x="0" y="0"/>
          <a:ext cx="0" cy="0"/>
          <a:chOff x="0" y="0"/>
          <a:chExt cx="0" cy="0"/>
        </a:xfrm>
      </p:grpSpPr>
      <p:sp>
        <p:nvSpPr>
          <p:cNvPr id="396" name="Google Shape;396;p107"/>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p107"/>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8" name="Google Shape;398;p107"/>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399" name="Google Shape;399;p107"/>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107"/>
          <p:cNvSpPr/>
          <p:nvPr/>
        </p:nvSpPr>
        <p:spPr>
          <a:xfrm>
            <a:off x="4783395" y="415207"/>
            <a:ext cx="1154422" cy="115442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01" name="Google Shape;401;p107"/>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2" name="Google Shape;402;p107"/>
          <p:cNvGrpSpPr/>
          <p:nvPr/>
        </p:nvGrpSpPr>
        <p:grpSpPr>
          <a:xfrm rot="-5400000">
            <a:off x="-1025447" y="4518095"/>
            <a:ext cx="3445636" cy="410479"/>
            <a:chOff x="301128" y="6151084"/>
            <a:chExt cx="3144242" cy="374574"/>
          </a:xfrm>
        </p:grpSpPr>
        <p:pic>
          <p:nvPicPr>
            <p:cNvPr id="403" name="Google Shape;403;p10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04" name="Google Shape;404;p10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05" name="Google Shape;405;p10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 Slide - Light Green">
  <p:cSld name="Bullet Slide - Light Green">
    <p:spTree>
      <p:nvGrpSpPr>
        <p:cNvPr id="1" name="Shape 406"/>
        <p:cNvGrpSpPr/>
        <p:nvPr/>
      </p:nvGrpSpPr>
      <p:grpSpPr>
        <a:xfrm>
          <a:off x="0" y="0"/>
          <a:ext cx="0" cy="0"/>
          <a:chOff x="0" y="0"/>
          <a:chExt cx="0" cy="0"/>
        </a:xfrm>
      </p:grpSpPr>
      <p:sp>
        <p:nvSpPr>
          <p:cNvPr id="407" name="Google Shape;407;p108"/>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108"/>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9" name="Google Shape;409;p108"/>
          <p:cNvCxnSpPr/>
          <p:nvPr/>
        </p:nvCxnSpPr>
        <p:spPr>
          <a:xfrm>
            <a:off x="5346936" y="-25722"/>
            <a:ext cx="0" cy="6853558"/>
          </a:xfrm>
          <a:prstGeom prst="straightConnector1">
            <a:avLst/>
          </a:prstGeom>
          <a:noFill/>
          <a:ln w="12700" cap="flat" cmpd="sng">
            <a:solidFill>
              <a:srgbClr val="F27954"/>
            </a:solidFill>
            <a:prstDash val="solid"/>
            <a:miter lim="800000"/>
            <a:headEnd type="none" w="sm" len="sm"/>
            <a:tailEnd type="none" w="sm" len="sm"/>
          </a:ln>
        </p:spPr>
      </p:cxnSp>
      <p:sp>
        <p:nvSpPr>
          <p:cNvPr id="410" name="Google Shape;410;p108"/>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1" name="Google Shape;411;p108"/>
          <p:cNvSpPr/>
          <p:nvPr/>
        </p:nvSpPr>
        <p:spPr>
          <a:xfrm>
            <a:off x="4783395" y="415207"/>
            <a:ext cx="1154422" cy="115442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12" name="Google Shape;412;p108"/>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3" name="Google Shape;413;p108"/>
          <p:cNvGrpSpPr/>
          <p:nvPr/>
        </p:nvGrpSpPr>
        <p:grpSpPr>
          <a:xfrm rot="-5400000">
            <a:off x="-1025447" y="4518095"/>
            <a:ext cx="3445636" cy="410479"/>
            <a:chOff x="301128" y="6151084"/>
            <a:chExt cx="3144242" cy="374574"/>
          </a:xfrm>
        </p:grpSpPr>
        <p:pic>
          <p:nvPicPr>
            <p:cNvPr id="414" name="Google Shape;414;p10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15" name="Google Shape;415;p10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16" name="Google Shape;416;p10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417"/>
        <p:cNvGrpSpPr/>
        <p:nvPr/>
      </p:nvGrpSpPr>
      <p:grpSpPr>
        <a:xfrm>
          <a:off x="0" y="0"/>
          <a:ext cx="0" cy="0"/>
          <a:chOff x="0" y="0"/>
          <a:chExt cx="0" cy="0"/>
        </a:xfrm>
      </p:grpSpPr>
      <p:sp>
        <p:nvSpPr>
          <p:cNvPr id="418" name="Google Shape;418;p109"/>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700">
                <a:solidFill>
                  <a:schemeClr val="dk2"/>
                </a:solidFill>
                <a:latin typeface="Montserrat Medium"/>
                <a:ea typeface="Montserrat Medium"/>
                <a:cs typeface="Montserrat Medium"/>
                <a:sym typeface="Montserrat Medium"/>
              </a:rPr>
              <a:t>OUR TIMELINE</a:t>
            </a:r>
            <a:endParaRPr/>
          </a:p>
        </p:txBody>
      </p:sp>
      <p:cxnSp>
        <p:nvCxnSpPr>
          <p:cNvPr id="419" name="Google Shape;419;p109"/>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420" name="Google Shape;420;p109"/>
          <p:cNvSpPr/>
          <p:nvPr/>
        </p:nvSpPr>
        <p:spPr>
          <a:xfrm>
            <a:off x="2102383" y="2832249"/>
            <a:ext cx="1233055" cy="123305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1" name="Google Shape;421;p109"/>
          <p:cNvSpPr/>
          <p:nvPr/>
        </p:nvSpPr>
        <p:spPr>
          <a:xfrm>
            <a:off x="5969765" y="3362570"/>
            <a:ext cx="172412" cy="17241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2" name="Google Shape;422;p109"/>
          <p:cNvSpPr/>
          <p:nvPr/>
        </p:nvSpPr>
        <p:spPr>
          <a:xfrm>
            <a:off x="9383674" y="3362570"/>
            <a:ext cx="172412" cy="172412"/>
          </a:xfrm>
          <a:prstGeom prst="ellipse">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3" name="Google Shape;423;p109"/>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24" name="Google Shape;424;p109"/>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25" name="Google Shape;425;p109"/>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109"/>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109"/>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8" name="Google Shape;428;p109"/>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9" name="Google Shape;429;p109"/>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2000"/>
              <a:buNone/>
              <a:defRPr sz="2000" b="0"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0" name="Google Shape;430;p109"/>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6C0B5"/>
              </a:buClr>
              <a:buSzPts val="2000"/>
              <a:buNone/>
              <a:defRPr sz="2000" b="0" i="0">
                <a:solidFill>
                  <a:srgbClr val="76C0B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1" name="Google Shape;431;p109"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432" name="Google Shape;432;p109"/>
          <p:cNvGrpSpPr/>
          <p:nvPr/>
        </p:nvGrpSpPr>
        <p:grpSpPr>
          <a:xfrm>
            <a:off x="389965" y="6092742"/>
            <a:ext cx="3144242" cy="374574"/>
            <a:chOff x="301128" y="6151084"/>
            <a:chExt cx="3144242" cy="374574"/>
          </a:xfrm>
        </p:grpSpPr>
        <p:pic>
          <p:nvPicPr>
            <p:cNvPr id="433" name="Google Shape;433;p10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34" name="Google Shape;434;p10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35" name="Google Shape;435;p10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436"/>
        <p:cNvGrpSpPr/>
        <p:nvPr/>
      </p:nvGrpSpPr>
      <p:grpSpPr>
        <a:xfrm>
          <a:off x="0" y="0"/>
          <a:ext cx="0" cy="0"/>
          <a:chOff x="0" y="0"/>
          <a:chExt cx="0" cy="0"/>
        </a:xfrm>
      </p:grpSpPr>
      <p:cxnSp>
        <p:nvCxnSpPr>
          <p:cNvPr id="437" name="Google Shape;437;p110"/>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438" name="Google Shape;438;p110"/>
          <p:cNvSpPr/>
          <p:nvPr/>
        </p:nvSpPr>
        <p:spPr>
          <a:xfrm>
            <a:off x="6040275" y="3362570"/>
            <a:ext cx="172412" cy="17241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39" name="Google Shape;439;p110"/>
          <p:cNvSpPr/>
          <p:nvPr/>
        </p:nvSpPr>
        <p:spPr>
          <a:xfrm>
            <a:off x="2626366" y="3362571"/>
            <a:ext cx="172412" cy="17241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0" name="Google Shape;440;p110"/>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41" name="Google Shape;441;p110"/>
          <p:cNvSpPr/>
          <p:nvPr/>
        </p:nvSpPr>
        <p:spPr>
          <a:xfrm>
            <a:off x="9393224" y="3362571"/>
            <a:ext cx="172412" cy="172412"/>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2" name="Google Shape;442;p110"/>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110"/>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110"/>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p110"/>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110"/>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110"/>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8" name="Google Shape;448;p110"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449" name="Google Shape;449;p110"/>
          <p:cNvGrpSpPr/>
          <p:nvPr/>
        </p:nvGrpSpPr>
        <p:grpSpPr>
          <a:xfrm>
            <a:off x="4480947" y="6257070"/>
            <a:ext cx="3144242" cy="374574"/>
            <a:chOff x="301128" y="6151084"/>
            <a:chExt cx="3144242" cy="374574"/>
          </a:xfrm>
        </p:grpSpPr>
        <p:pic>
          <p:nvPicPr>
            <p:cNvPr id="450" name="Google Shape;450;p11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51" name="Google Shape;451;p11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52" name="Google Shape;452;p11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453"/>
        <p:cNvGrpSpPr/>
        <p:nvPr/>
      </p:nvGrpSpPr>
      <p:grpSpPr>
        <a:xfrm>
          <a:off x="0" y="0"/>
          <a:ext cx="0" cy="0"/>
          <a:chOff x="0" y="0"/>
          <a:chExt cx="0" cy="0"/>
        </a:xfrm>
      </p:grpSpPr>
      <p:grpSp>
        <p:nvGrpSpPr>
          <p:cNvPr id="454" name="Google Shape;454;p111"/>
          <p:cNvGrpSpPr/>
          <p:nvPr/>
        </p:nvGrpSpPr>
        <p:grpSpPr>
          <a:xfrm flipH="1">
            <a:off x="-87112" y="2832249"/>
            <a:ext cx="10088030" cy="1233055"/>
            <a:chOff x="4201590" y="5664497"/>
            <a:chExt cx="20176060" cy="2466109"/>
          </a:xfrm>
        </p:grpSpPr>
        <p:cxnSp>
          <p:nvCxnSpPr>
            <p:cNvPr id="455" name="Google Shape;455;p111"/>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456" name="Google Shape;456;p111"/>
            <p:cNvSpPr/>
            <p:nvPr/>
          </p:nvSpPr>
          <p:spPr>
            <a:xfrm>
              <a:off x="4201590" y="5664497"/>
              <a:ext cx="2466109" cy="2466109"/>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7" name="Google Shape;457;p111"/>
            <p:cNvSpPr/>
            <p:nvPr/>
          </p:nvSpPr>
          <p:spPr>
            <a:xfrm>
              <a:off x="11936354" y="6725140"/>
              <a:ext cx="344824" cy="34482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8" name="Google Shape;458;p111"/>
            <p:cNvSpPr/>
            <p:nvPr/>
          </p:nvSpPr>
          <p:spPr>
            <a:xfrm>
              <a:off x="18764171" y="6725140"/>
              <a:ext cx="344824" cy="34482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459" name="Google Shape;459;p111"/>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0" name="Google Shape;460;p111"/>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1" name="Google Shape;461;p111"/>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111"/>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111"/>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4" name="Google Shape;464;p111"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465" name="Google Shape;465;p111"/>
          <p:cNvGrpSpPr/>
          <p:nvPr/>
        </p:nvGrpSpPr>
        <p:grpSpPr>
          <a:xfrm>
            <a:off x="8448790" y="6057987"/>
            <a:ext cx="3144242" cy="374574"/>
            <a:chOff x="301128" y="6151084"/>
            <a:chExt cx="3144242" cy="374574"/>
          </a:xfrm>
        </p:grpSpPr>
        <p:pic>
          <p:nvPicPr>
            <p:cNvPr id="466" name="Google Shape;466;p11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67" name="Google Shape;467;p11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68" name="Google Shape;468;p11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42"/>
        <p:cNvGrpSpPr/>
        <p:nvPr/>
      </p:nvGrpSpPr>
      <p:grpSpPr>
        <a:xfrm>
          <a:off x="0" y="0"/>
          <a:ext cx="0" cy="0"/>
          <a:chOff x="0" y="0"/>
          <a:chExt cx="0" cy="0"/>
        </a:xfrm>
      </p:grpSpPr>
      <p:sp>
        <p:nvSpPr>
          <p:cNvPr id="43" name="Google Shape;43;p76"/>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76"/>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 name="Google Shape;45;p76"/>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6" name="Google Shape;46;p76"/>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6"/>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76"/>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 name="Google Shape;49;p76"/>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0" name="Google Shape;50;p76"/>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6"/>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76"/>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3" name="Google Shape;53;p76"/>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4" name="Google Shape;54;p76"/>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6"/>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76"/>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 name="Google Shape;57;p76"/>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58" name="Google Shape;58;p76"/>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76"/>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76"/>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76"/>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62" name="Google Shape;62;p76"/>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3" name="Google Shape;63;p76"/>
          <p:cNvGrpSpPr/>
          <p:nvPr/>
        </p:nvGrpSpPr>
        <p:grpSpPr>
          <a:xfrm rot="-5400000">
            <a:off x="-1025447" y="4518095"/>
            <a:ext cx="3445636" cy="410479"/>
            <a:chOff x="301128" y="6151084"/>
            <a:chExt cx="3144242" cy="374574"/>
          </a:xfrm>
        </p:grpSpPr>
        <p:pic>
          <p:nvPicPr>
            <p:cNvPr id="64" name="Google Shape;64;p7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65" name="Google Shape;65;p7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66" name="Google Shape;66;p7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67" name="Google Shape;67;p76"/>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8" name="Google Shape;68;p76"/>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76"/>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469"/>
        <p:cNvGrpSpPr/>
        <p:nvPr/>
      </p:nvGrpSpPr>
      <p:grpSpPr>
        <a:xfrm>
          <a:off x="0" y="0"/>
          <a:ext cx="0" cy="0"/>
          <a:chOff x="0" y="0"/>
          <a:chExt cx="0" cy="0"/>
        </a:xfrm>
      </p:grpSpPr>
      <p:sp>
        <p:nvSpPr>
          <p:cNvPr id="470" name="Google Shape;470;p112"/>
          <p:cNvSpPr/>
          <p:nvPr/>
        </p:nvSpPr>
        <p:spPr>
          <a:xfrm>
            <a:off x="0" y="482371"/>
            <a:ext cx="6113604" cy="285559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12"/>
          <p:cNvSpPr/>
          <p:nvPr/>
        </p:nvSpPr>
        <p:spPr>
          <a:xfrm>
            <a:off x="6113604" y="482371"/>
            <a:ext cx="6113604" cy="285559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112"/>
          <p:cNvSpPr txBox="1">
            <a:spLocks noGrp="1"/>
          </p:cNvSpPr>
          <p:nvPr>
            <p:ph type="body" idx="1"/>
          </p:nvPr>
        </p:nvSpPr>
        <p:spPr>
          <a:xfrm>
            <a:off x="633715" y="3843119"/>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p112"/>
          <p:cNvSpPr txBox="1">
            <a:spLocks noGrp="1"/>
          </p:cNvSpPr>
          <p:nvPr>
            <p:ph type="body" idx="2"/>
          </p:nvPr>
        </p:nvSpPr>
        <p:spPr>
          <a:xfrm>
            <a:off x="633715" y="2505507"/>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112"/>
          <p:cNvSpPr txBox="1">
            <a:spLocks noGrp="1"/>
          </p:cNvSpPr>
          <p:nvPr>
            <p:ph type="body" idx="3"/>
          </p:nvPr>
        </p:nvSpPr>
        <p:spPr>
          <a:xfrm>
            <a:off x="6420771" y="3880875"/>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112"/>
          <p:cNvSpPr txBox="1">
            <a:spLocks noGrp="1"/>
          </p:cNvSpPr>
          <p:nvPr>
            <p:ph type="body" idx="4"/>
          </p:nvPr>
        </p:nvSpPr>
        <p:spPr>
          <a:xfrm>
            <a:off x="6420771" y="2543263"/>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6" name="Google Shape;476;p112"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477" name="Google Shape;477;p112"/>
          <p:cNvGrpSpPr/>
          <p:nvPr/>
        </p:nvGrpSpPr>
        <p:grpSpPr>
          <a:xfrm>
            <a:off x="4480947" y="6257070"/>
            <a:ext cx="3144242" cy="374574"/>
            <a:chOff x="301128" y="6151084"/>
            <a:chExt cx="3144242" cy="374574"/>
          </a:xfrm>
        </p:grpSpPr>
        <p:pic>
          <p:nvPicPr>
            <p:cNvPr id="478" name="Google Shape;478;p11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79" name="Google Shape;479;p11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80" name="Google Shape;480;p11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481"/>
        <p:cNvGrpSpPr/>
        <p:nvPr/>
      </p:nvGrpSpPr>
      <p:grpSpPr>
        <a:xfrm>
          <a:off x="0" y="0"/>
          <a:ext cx="0" cy="0"/>
          <a:chOff x="0" y="0"/>
          <a:chExt cx="0" cy="0"/>
        </a:xfrm>
      </p:grpSpPr>
      <p:grpSp>
        <p:nvGrpSpPr>
          <p:cNvPr id="482" name="Google Shape;482;p113"/>
          <p:cNvGrpSpPr/>
          <p:nvPr/>
        </p:nvGrpSpPr>
        <p:grpSpPr>
          <a:xfrm>
            <a:off x="14068" y="1619338"/>
            <a:ext cx="12165015" cy="3845400"/>
            <a:chOff x="0" y="4738255"/>
            <a:chExt cx="21169744" cy="5292436"/>
          </a:xfrm>
        </p:grpSpPr>
        <p:sp>
          <p:nvSpPr>
            <p:cNvPr id="483" name="Google Shape;483;p113"/>
            <p:cNvSpPr/>
            <p:nvPr/>
          </p:nvSpPr>
          <p:spPr>
            <a:xfrm>
              <a:off x="0" y="4738255"/>
              <a:ext cx="5292436" cy="5292436"/>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113"/>
            <p:cNvSpPr/>
            <p:nvPr/>
          </p:nvSpPr>
          <p:spPr>
            <a:xfrm>
              <a:off x="5292436" y="4738255"/>
              <a:ext cx="5292436" cy="529243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113"/>
            <p:cNvSpPr/>
            <p:nvPr/>
          </p:nvSpPr>
          <p:spPr>
            <a:xfrm>
              <a:off x="10584872" y="4738255"/>
              <a:ext cx="5292436" cy="5292436"/>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113"/>
            <p:cNvSpPr/>
            <p:nvPr/>
          </p:nvSpPr>
          <p:spPr>
            <a:xfrm>
              <a:off x="15877308" y="4738255"/>
              <a:ext cx="5292436" cy="529243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7" name="Google Shape;487;p113"/>
          <p:cNvSpPr txBox="1">
            <a:spLocks noGrp="1"/>
          </p:cNvSpPr>
          <p:nvPr>
            <p:ph type="body" idx="1"/>
          </p:nvPr>
        </p:nvSpPr>
        <p:spPr>
          <a:xfrm>
            <a:off x="3055319" y="2707991"/>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p113"/>
          <p:cNvSpPr txBox="1">
            <a:spLocks noGrp="1"/>
          </p:cNvSpPr>
          <p:nvPr>
            <p:ph type="body" idx="2"/>
          </p:nvPr>
        </p:nvSpPr>
        <p:spPr>
          <a:xfrm>
            <a:off x="3059602" y="2076638"/>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9" name="Google Shape;489;p113"/>
          <p:cNvSpPr txBox="1">
            <a:spLocks noGrp="1"/>
          </p:cNvSpPr>
          <p:nvPr>
            <p:ph type="body" idx="3"/>
          </p:nvPr>
        </p:nvSpPr>
        <p:spPr>
          <a:xfrm>
            <a:off x="3083823" y="3566496"/>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0" name="Google Shape;490;p113"/>
          <p:cNvSpPr txBox="1">
            <a:spLocks noGrp="1"/>
          </p:cNvSpPr>
          <p:nvPr>
            <p:ph type="body" idx="4"/>
          </p:nvPr>
        </p:nvSpPr>
        <p:spPr>
          <a:xfrm>
            <a:off x="-403" y="271108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113"/>
          <p:cNvSpPr txBox="1">
            <a:spLocks noGrp="1"/>
          </p:cNvSpPr>
          <p:nvPr>
            <p:ph type="body" idx="5"/>
          </p:nvPr>
        </p:nvSpPr>
        <p:spPr>
          <a:xfrm>
            <a:off x="3880" y="207973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2" name="Google Shape;492;p113"/>
          <p:cNvSpPr txBox="1">
            <a:spLocks noGrp="1"/>
          </p:cNvSpPr>
          <p:nvPr>
            <p:ph type="body" idx="6"/>
          </p:nvPr>
        </p:nvSpPr>
        <p:spPr>
          <a:xfrm>
            <a:off x="28101" y="3569592"/>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113"/>
          <p:cNvSpPr txBox="1">
            <a:spLocks noGrp="1"/>
          </p:cNvSpPr>
          <p:nvPr>
            <p:ph type="body" idx="7"/>
          </p:nvPr>
        </p:nvSpPr>
        <p:spPr>
          <a:xfrm>
            <a:off x="9125088" y="2694676"/>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113"/>
          <p:cNvSpPr txBox="1">
            <a:spLocks noGrp="1"/>
          </p:cNvSpPr>
          <p:nvPr>
            <p:ph type="body" idx="8"/>
          </p:nvPr>
        </p:nvSpPr>
        <p:spPr>
          <a:xfrm>
            <a:off x="9129371" y="2063323"/>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113"/>
          <p:cNvSpPr txBox="1">
            <a:spLocks noGrp="1"/>
          </p:cNvSpPr>
          <p:nvPr>
            <p:ph type="body" idx="9"/>
          </p:nvPr>
        </p:nvSpPr>
        <p:spPr>
          <a:xfrm>
            <a:off x="9153592" y="3553181"/>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113"/>
          <p:cNvSpPr txBox="1">
            <a:spLocks noGrp="1"/>
          </p:cNvSpPr>
          <p:nvPr>
            <p:ph type="body" idx="13"/>
          </p:nvPr>
        </p:nvSpPr>
        <p:spPr>
          <a:xfrm>
            <a:off x="6069366" y="269777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113"/>
          <p:cNvSpPr txBox="1">
            <a:spLocks noGrp="1"/>
          </p:cNvSpPr>
          <p:nvPr>
            <p:ph type="body" idx="14"/>
          </p:nvPr>
        </p:nvSpPr>
        <p:spPr>
          <a:xfrm>
            <a:off x="6073649" y="206641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113"/>
          <p:cNvSpPr txBox="1">
            <a:spLocks noGrp="1"/>
          </p:cNvSpPr>
          <p:nvPr>
            <p:ph type="body" idx="15"/>
          </p:nvPr>
        </p:nvSpPr>
        <p:spPr>
          <a:xfrm>
            <a:off x="6097870" y="3556277"/>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113"/>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0" name="Google Shape;500;p113"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01" name="Google Shape;501;p113"/>
          <p:cNvGrpSpPr/>
          <p:nvPr/>
        </p:nvGrpSpPr>
        <p:grpSpPr>
          <a:xfrm>
            <a:off x="4480947" y="6257070"/>
            <a:ext cx="3144242" cy="374574"/>
            <a:chOff x="301128" y="6151084"/>
            <a:chExt cx="3144242" cy="374574"/>
          </a:xfrm>
        </p:grpSpPr>
        <p:pic>
          <p:nvPicPr>
            <p:cNvPr id="502" name="Google Shape;502;p11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03" name="Google Shape;503;p11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04" name="Google Shape;504;p11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505"/>
        <p:cNvGrpSpPr/>
        <p:nvPr/>
      </p:nvGrpSpPr>
      <p:grpSpPr>
        <a:xfrm>
          <a:off x="0" y="0"/>
          <a:ext cx="0" cy="0"/>
          <a:chOff x="0" y="0"/>
          <a:chExt cx="0" cy="0"/>
        </a:xfrm>
      </p:grpSpPr>
      <p:sp>
        <p:nvSpPr>
          <p:cNvPr id="506" name="Google Shape;506;p114"/>
          <p:cNvSpPr/>
          <p:nvPr/>
        </p:nvSpPr>
        <p:spPr>
          <a:xfrm>
            <a:off x="2214760" y="1397635"/>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7" name="Google Shape;507;p114"/>
          <p:cNvSpPr/>
          <p:nvPr/>
        </p:nvSpPr>
        <p:spPr>
          <a:xfrm>
            <a:off x="2257859" y="1439070"/>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8" name="Google Shape;508;p114"/>
          <p:cNvSpPr/>
          <p:nvPr/>
        </p:nvSpPr>
        <p:spPr>
          <a:xfrm>
            <a:off x="5337787" y="1443935"/>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09" name="Google Shape;509;p114"/>
          <p:cNvSpPr/>
          <p:nvPr/>
        </p:nvSpPr>
        <p:spPr>
          <a:xfrm>
            <a:off x="5379220" y="1485370"/>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0" name="Google Shape;510;p114"/>
          <p:cNvSpPr/>
          <p:nvPr/>
        </p:nvSpPr>
        <p:spPr>
          <a:xfrm>
            <a:off x="8734778" y="1450185"/>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1" name="Google Shape;511;p114"/>
          <p:cNvSpPr/>
          <p:nvPr/>
        </p:nvSpPr>
        <p:spPr>
          <a:xfrm>
            <a:off x="8781896" y="1491620"/>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12" name="Google Shape;512;p114"/>
          <p:cNvSpPr txBox="1">
            <a:spLocks noGrp="1"/>
          </p:cNvSpPr>
          <p:nvPr>
            <p:ph type="body" idx="1"/>
          </p:nvPr>
        </p:nvSpPr>
        <p:spPr>
          <a:xfrm>
            <a:off x="194565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114"/>
          <p:cNvSpPr txBox="1">
            <a:spLocks noGrp="1"/>
          </p:cNvSpPr>
          <p:nvPr>
            <p:ph type="body" idx="2"/>
          </p:nvPr>
        </p:nvSpPr>
        <p:spPr>
          <a:xfrm>
            <a:off x="5068119"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114"/>
          <p:cNvSpPr txBox="1">
            <a:spLocks noGrp="1"/>
          </p:cNvSpPr>
          <p:nvPr>
            <p:ph type="body" idx="3"/>
          </p:nvPr>
        </p:nvSpPr>
        <p:spPr>
          <a:xfrm>
            <a:off x="846847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114"/>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6" name="Google Shape;516;p114"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17" name="Google Shape;517;p114"/>
          <p:cNvGrpSpPr/>
          <p:nvPr/>
        </p:nvGrpSpPr>
        <p:grpSpPr>
          <a:xfrm>
            <a:off x="4480947" y="6257070"/>
            <a:ext cx="3144242" cy="374574"/>
            <a:chOff x="301128" y="6151084"/>
            <a:chExt cx="3144242" cy="374574"/>
          </a:xfrm>
        </p:grpSpPr>
        <p:pic>
          <p:nvPicPr>
            <p:cNvPr id="518" name="Google Shape;518;p11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19" name="Google Shape;519;p11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20" name="Google Shape;520;p11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521"/>
        <p:cNvGrpSpPr/>
        <p:nvPr/>
      </p:nvGrpSpPr>
      <p:grpSpPr>
        <a:xfrm>
          <a:off x="0" y="0"/>
          <a:ext cx="0" cy="0"/>
          <a:chOff x="0" y="0"/>
          <a:chExt cx="0" cy="0"/>
        </a:xfrm>
      </p:grpSpPr>
      <p:sp>
        <p:nvSpPr>
          <p:cNvPr id="522" name="Google Shape;522;p115"/>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3" name="Google Shape;523;p115"/>
          <p:cNvSpPr/>
          <p:nvPr/>
        </p:nvSpPr>
        <p:spPr>
          <a:xfrm>
            <a:off x="3227188"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4" name="Google Shape;524;p115"/>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5" name="Google Shape;525;p115"/>
          <p:cNvSpPr/>
          <p:nvPr/>
        </p:nvSpPr>
        <p:spPr>
          <a:xfrm>
            <a:off x="5389834"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6" name="Google Shape;526;p115"/>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7" name="Google Shape;527;p115"/>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8" name="Google Shape;528;p115"/>
          <p:cNvSpPr/>
          <p:nvPr/>
        </p:nvSpPr>
        <p:spPr>
          <a:xfrm>
            <a:off x="9675359" y="1773769"/>
            <a:ext cx="1518092" cy="2214649"/>
          </a:xfrm>
          <a:custGeom>
            <a:avLst/>
            <a:gdLst/>
            <a:ahLst/>
            <a:cxnLst/>
            <a:rect l="l" t="t" r="r" b="b"/>
            <a:pathLst>
              <a:path w="912" h="1330" extrusionOk="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29" name="Google Shape;529;p115"/>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0" name="Google Shape;530;p115"/>
          <p:cNvSpPr/>
          <p:nvPr/>
        </p:nvSpPr>
        <p:spPr>
          <a:xfrm>
            <a:off x="7558165"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1" name="Google Shape;531;p115"/>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115"/>
          <p:cNvSpPr txBox="1">
            <a:spLocks noGrp="1"/>
          </p:cNvSpPr>
          <p:nvPr>
            <p:ph type="body" idx="2"/>
          </p:nvPr>
        </p:nvSpPr>
        <p:spPr>
          <a:xfrm>
            <a:off x="291498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p115"/>
          <p:cNvSpPr txBox="1">
            <a:spLocks noGrp="1"/>
          </p:cNvSpPr>
          <p:nvPr>
            <p:ph type="body" idx="3"/>
          </p:nvPr>
        </p:nvSpPr>
        <p:spPr>
          <a:xfrm>
            <a:off x="507873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4" name="Google Shape;534;p115"/>
          <p:cNvSpPr txBox="1">
            <a:spLocks noGrp="1"/>
          </p:cNvSpPr>
          <p:nvPr>
            <p:ph type="body" idx="4"/>
          </p:nvPr>
        </p:nvSpPr>
        <p:spPr>
          <a:xfrm>
            <a:off x="724474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5" name="Google Shape;535;p115"/>
          <p:cNvSpPr txBox="1">
            <a:spLocks noGrp="1"/>
          </p:cNvSpPr>
          <p:nvPr>
            <p:ph type="body" idx="5"/>
          </p:nvPr>
        </p:nvSpPr>
        <p:spPr>
          <a:xfrm>
            <a:off x="939932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6" name="Google Shape;536;p115"/>
          <p:cNvSpPr/>
          <p:nvPr/>
        </p:nvSpPr>
        <p:spPr>
          <a:xfrm>
            <a:off x="9714586"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7" name="Google Shape;537;p115"/>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8" name="Google Shape;538;p115"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39" name="Google Shape;539;p115"/>
          <p:cNvGrpSpPr/>
          <p:nvPr/>
        </p:nvGrpSpPr>
        <p:grpSpPr>
          <a:xfrm>
            <a:off x="4480947" y="6257070"/>
            <a:ext cx="3144242" cy="374574"/>
            <a:chOff x="301128" y="6151084"/>
            <a:chExt cx="3144242" cy="374574"/>
          </a:xfrm>
        </p:grpSpPr>
        <p:pic>
          <p:nvPicPr>
            <p:cNvPr id="540" name="Google Shape;540;p11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41" name="Google Shape;541;p11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42" name="Google Shape;542;p11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543"/>
        <p:cNvGrpSpPr/>
        <p:nvPr/>
      </p:nvGrpSpPr>
      <p:grpSpPr>
        <a:xfrm>
          <a:off x="0" y="0"/>
          <a:ext cx="0" cy="0"/>
          <a:chOff x="0" y="0"/>
          <a:chExt cx="0" cy="0"/>
        </a:xfrm>
      </p:grpSpPr>
      <p:sp>
        <p:nvSpPr>
          <p:cNvPr id="544" name="Google Shape;544;p116"/>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116"/>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116"/>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116"/>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116"/>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116"/>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116"/>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1" name="Google Shape;551;p116"/>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2" name="Google Shape;552;p116"/>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p116"/>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116"/>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5" name="Google Shape;555;p116"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56" name="Google Shape;556;p116"/>
          <p:cNvGrpSpPr/>
          <p:nvPr/>
        </p:nvGrpSpPr>
        <p:grpSpPr>
          <a:xfrm>
            <a:off x="4480947" y="6257070"/>
            <a:ext cx="3144242" cy="374574"/>
            <a:chOff x="301128" y="6151084"/>
            <a:chExt cx="3144242" cy="374574"/>
          </a:xfrm>
        </p:grpSpPr>
        <p:pic>
          <p:nvPicPr>
            <p:cNvPr id="557" name="Google Shape;557;p11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58" name="Google Shape;558;p11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59" name="Google Shape;559;p11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560"/>
        <p:cNvGrpSpPr/>
        <p:nvPr/>
      </p:nvGrpSpPr>
      <p:grpSpPr>
        <a:xfrm>
          <a:off x="0" y="0"/>
          <a:ext cx="0" cy="0"/>
          <a:chOff x="0" y="0"/>
          <a:chExt cx="0" cy="0"/>
        </a:xfrm>
      </p:grpSpPr>
      <p:grpSp>
        <p:nvGrpSpPr>
          <p:cNvPr id="561" name="Google Shape;561;p117"/>
          <p:cNvGrpSpPr/>
          <p:nvPr/>
        </p:nvGrpSpPr>
        <p:grpSpPr>
          <a:xfrm>
            <a:off x="1154562" y="1887157"/>
            <a:ext cx="9882876" cy="2857831"/>
            <a:chOff x="1875859" y="4907106"/>
            <a:chExt cx="20625932" cy="5964401"/>
          </a:xfrm>
        </p:grpSpPr>
        <p:sp>
          <p:nvSpPr>
            <p:cNvPr id="562" name="Google Shape;562;p117"/>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3" name="Google Shape;563;p117"/>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4" name="Google Shape;564;p117"/>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5" name="Google Shape;565;p117"/>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6" name="Google Shape;566;p117"/>
            <p:cNvSpPr/>
            <p:nvPr/>
          </p:nvSpPr>
          <p:spPr>
            <a:xfrm>
              <a:off x="1875859" y="4907106"/>
              <a:ext cx="4464459" cy="4631501"/>
            </a:xfrm>
            <a:prstGeom prst="blockArc">
              <a:avLst>
                <a:gd name="adj1" fmla="val 10800000"/>
                <a:gd name="adj2" fmla="val 0"/>
                <a:gd name="adj3" fmla="val 969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7" name="Google Shape;567;p117"/>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8" name="Google Shape;568;p117"/>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69" name="Google Shape;569;p117"/>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0" name="Google Shape;570;p117"/>
            <p:cNvSpPr/>
            <p:nvPr/>
          </p:nvSpPr>
          <p:spPr>
            <a:xfrm>
              <a:off x="9956596" y="4907108"/>
              <a:ext cx="4464459" cy="4631501"/>
            </a:xfrm>
            <a:prstGeom prst="blockArc">
              <a:avLst>
                <a:gd name="adj1" fmla="val 10800000"/>
                <a:gd name="adj2" fmla="val 0"/>
                <a:gd name="adj3" fmla="val 9694"/>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1" name="Google Shape;571;p117"/>
            <p:cNvSpPr/>
            <p:nvPr/>
          </p:nvSpPr>
          <p:spPr>
            <a:xfrm>
              <a:off x="18037332" y="4907110"/>
              <a:ext cx="4464459" cy="4631501"/>
            </a:xfrm>
            <a:prstGeom prst="blockArc">
              <a:avLst>
                <a:gd name="adj1" fmla="val 10800000"/>
                <a:gd name="adj2" fmla="val 0"/>
                <a:gd name="adj3" fmla="val 969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72" name="Google Shape;572;p117"/>
            <p:cNvSpPr txBox="1"/>
            <p:nvPr/>
          </p:nvSpPr>
          <p:spPr>
            <a:xfrm>
              <a:off x="3111035" y="10100697"/>
              <a:ext cx="2202027" cy="7708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Mission</a:t>
              </a:r>
              <a:endParaRPr/>
            </a:p>
          </p:txBody>
        </p:sp>
        <p:sp>
          <p:nvSpPr>
            <p:cNvPr id="573" name="Google Shape;573;p117"/>
            <p:cNvSpPr txBox="1"/>
            <p:nvPr/>
          </p:nvSpPr>
          <p:spPr>
            <a:xfrm>
              <a:off x="7226430" y="10100695"/>
              <a:ext cx="1844056" cy="7708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Vision</a:t>
              </a:r>
              <a:endParaRPr/>
            </a:p>
          </p:txBody>
        </p:sp>
        <p:sp>
          <p:nvSpPr>
            <p:cNvPr id="574" name="Google Shape;574;p117"/>
            <p:cNvSpPr txBox="1"/>
            <p:nvPr/>
          </p:nvSpPr>
          <p:spPr>
            <a:xfrm>
              <a:off x="11335383" y="10100695"/>
              <a:ext cx="1706890" cy="7708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Goals</a:t>
              </a:r>
              <a:endParaRPr/>
            </a:p>
          </p:txBody>
        </p:sp>
        <p:sp>
          <p:nvSpPr>
            <p:cNvPr id="575" name="Google Shape;575;p117"/>
            <p:cNvSpPr txBox="1"/>
            <p:nvPr/>
          </p:nvSpPr>
          <p:spPr>
            <a:xfrm>
              <a:off x="15235238" y="10100695"/>
              <a:ext cx="1987914" cy="7708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Values</a:t>
              </a:r>
              <a:endParaRPr/>
            </a:p>
          </p:txBody>
        </p:sp>
        <p:sp>
          <p:nvSpPr>
            <p:cNvPr id="576" name="Google Shape;576;p117"/>
            <p:cNvSpPr txBox="1"/>
            <p:nvPr/>
          </p:nvSpPr>
          <p:spPr>
            <a:xfrm>
              <a:off x="19053131" y="10100695"/>
              <a:ext cx="2432868" cy="7708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Strategy</a:t>
              </a:r>
              <a:endParaRPr/>
            </a:p>
          </p:txBody>
        </p:sp>
      </p:grpSp>
      <p:sp>
        <p:nvSpPr>
          <p:cNvPr id="577" name="Google Shape;577;p117"/>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8" name="Google Shape;578;p117"/>
          <p:cNvSpPr txBox="1">
            <a:spLocks noGrp="1"/>
          </p:cNvSpPr>
          <p:nvPr>
            <p:ph type="body" idx="2"/>
          </p:nvPr>
        </p:nvSpPr>
        <p:spPr>
          <a:xfrm>
            <a:off x="1333175"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117"/>
          <p:cNvSpPr txBox="1">
            <a:spLocks noGrp="1"/>
          </p:cNvSpPr>
          <p:nvPr>
            <p:ph type="body" idx="3"/>
          </p:nvPr>
        </p:nvSpPr>
        <p:spPr>
          <a:xfrm>
            <a:off x="7165569"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p117"/>
          <p:cNvSpPr txBox="1">
            <a:spLocks noGrp="1"/>
          </p:cNvSpPr>
          <p:nvPr>
            <p:ph type="body" idx="4"/>
          </p:nvPr>
        </p:nvSpPr>
        <p:spPr>
          <a:xfrm>
            <a:off x="5229634"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p117"/>
          <p:cNvSpPr txBox="1">
            <a:spLocks noGrp="1"/>
          </p:cNvSpPr>
          <p:nvPr>
            <p:ph type="body" idx="5"/>
          </p:nvPr>
        </p:nvSpPr>
        <p:spPr>
          <a:xfrm>
            <a:off x="9101503"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2" name="Google Shape;582;p117"/>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3" name="Google Shape;583;p117"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84" name="Google Shape;584;p117"/>
          <p:cNvGrpSpPr/>
          <p:nvPr/>
        </p:nvGrpSpPr>
        <p:grpSpPr>
          <a:xfrm>
            <a:off x="4480947" y="6257070"/>
            <a:ext cx="3144242" cy="374574"/>
            <a:chOff x="301128" y="6151084"/>
            <a:chExt cx="3144242" cy="374574"/>
          </a:xfrm>
        </p:grpSpPr>
        <p:pic>
          <p:nvPicPr>
            <p:cNvPr id="585" name="Google Shape;585;p11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86" name="Google Shape;586;p11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87" name="Google Shape;587;p11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588"/>
        <p:cNvGrpSpPr/>
        <p:nvPr/>
      </p:nvGrpSpPr>
      <p:grpSpPr>
        <a:xfrm>
          <a:off x="0" y="0"/>
          <a:ext cx="0" cy="0"/>
          <a:chOff x="0" y="0"/>
          <a:chExt cx="0" cy="0"/>
        </a:xfrm>
      </p:grpSpPr>
      <p:grpSp>
        <p:nvGrpSpPr>
          <p:cNvPr id="589" name="Google Shape;589;p118"/>
          <p:cNvGrpSpPr/>
          <p:nvPr/>
        </p:nvGrpSpPr>
        <p:grpSpPr>
          <a:xfrm>
            <a:off x="958611" y="1840131"/>
            <a:ext cx="10383759" cy="2443881"/>
            <a:chOff x="2122935" y="4949396"/>
            <a:chExt cx="20123405" cy="5130654"/>
          </a:xfrm>
        </p:grpSpPr>
        <p:sp>
          <p:nvSpPr>
            <p:cNvPr id="590" name="Google Shape;590;p118"/>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1" name="Google Shape;591;p118"/>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2" name="Google Shape;592;p118"/>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3" name="Google Shape;593;p118"/>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594" name="Google Shape;594;p118"/>
            <p:cNvSpPr txBox="1"/>
            <p:nvPr/>
          </p:nvSpPr>
          <p:spPr>
            <a:xfrm>
              <a:off x="12638765" y="9304679"/>
              <a:ext cx="4216023" cy="7753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Title Three</a:t>
              </a:r>
              <a:endParaRPr/>
            </a:p>
          </p:txBody>
        </p:sp>
        <p:sp>
          <p:nvSpPr>
            <p:cNvPr id="595" name="Google Shape;595;p118"/>
            <p:cNvSpPr txBox="1"/>
            <p:nvPr/>
          </p:nvSpPr>
          <p:spPr>
            <a:xfrm>
              <a:off x="18030317" y="9304679"/>
              <a:ext cx="4216023" cy="7753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Title Four</a:t>
              </a:r>
              <a:endParaRPr/>
            </a:p>
          </p:txBody>
        </p:sp>
      </p:grpSp>
      <p:sp>
        <p:nvSpPr>
          <p:cNvPr id="596" name="Google Shape;596;p118"/>
          <p:cNvSpPr txBox="1">
            <a:spLocks noGrp="1"/>
          </p:cNvSpPr>
          <p:nvPr>
            <p:ph type="body" idx="1"/>
          </p:nvPr>
        </p:nvSpPr>
        <p:spPr>
          <a:xfrm>
            <a:off x="893815" y="426599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7" name="Google Shape;597;p118"/>
          <p:cNvSpPr txBox="1">
            <a:spLocks noGrp="1"/>
          </p:cNvSpPr>
          <p:nvPr>
            <p:ph type="body" idx="2"/>
          </p:nvPr>
        </p:nvSpPr>
        <p:spPr>
          <a:xfrm>
            <a:off x="3660245" y="4251141"/>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8" name="Google Shape;598;p118"/>
          <p:cNvSpPr txBox="1">
            <a:spLocks noGrp="1"/>
          </p:cNvSpPr>
          <p:nvPr>
            <p:ph type="body" idx="3"/>
          </p:nvPr>
        </p:nvSpPr>
        <p:spPr>
          <a:xfrm>
            <a:off x="6427562" y="4217367"/>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9" name="Google Shape;599;p118"/>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0" name="Google Shape;600;p118"/>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1" name="Google Shape;601;p118"/>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2" name="Google Shape;602;p118"/>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3" name="Google Shape;603;p118"/>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3600"/>
              <a:buNone/>
              <a:defRPr sz="36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p118"/>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5" name="Google Shape;605;p118"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06" name="Google Shape;606;p118"/>
          <p:cNvGrpSpPr/>
          <p:nvPr/>
        </p:nvGrpSpPr>
        <p:grpSpPr>
          <a:xfrm>
            <a:off x="4480947" y="6257070"/>
            <a:ext cx="3144242" cy="374574"/>
            <a:chOff x="301128" y="6151084"/>
            <a:chExt cx="3144242" cy="374574"/>
          </a:xfrm>
        </p:grpSpPr>
        <p:pic>
          <p:nvPicPr>
            <p:cNvPr id="607" name="Google Shape;607;p11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08" name="Google Shape;608;p11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09" name="Google Shape;609;p11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610"/>
        <p:cNvGrpSpPr/>
        <p:nvPr/>
      </p:nvGrpSpPr>
      <p:grpSpPr>
        <a:xfrm>
          <a:off x="0" y="0"/>
          <a:ext cx="0" cy="0"/>
          <a:chOff x="0" y="0"/>
          <a:chExt cx="0" cy="0"/>
        </a:xfrm>
      </p:grpSpPr>
      <p:grpSp>
        <p:nvGrpSpPr>
          <p:cNvPr id="611" name="Google Shape;611;p119"/>
          <p:cNvGrpSpPr/>
          <p:nvPr/>
        </p:nvGrpSpPr>
        <p:grpSpPr>
          <a:xfrm>
            <a:off x="2282521" y="1805252"/>
            <a:ext cx="7491958" cy="1805615"/>
            <a:chOff x="7490990" y="4949396"/>
            <a:chExt cx="14519185" cy="3790686"/>
          </a:xfrm>
        </p:grpSpPr>
        <p:sp>
          <p:nvSpPr>
            <p:cNvPr id="612" name="Google Shape;612;p119"/>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13" name="Google Shape;613;p119"/>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14" name="Google Shape;614;p119"/>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615" name="Google Shape;615;p119"/>
          <p:cNvSpPr txBox="1">
            <a:spLocks noGrp="1"/>
          </p:cNvSpPr>
          <p:nvPr>
            <p:ph type="body" idx="1"/>
          </p:nvPr>
        </p:nvSpPr>
        <p:spPr>
          <a:xfrm>
            <a:off x="2214217"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6" name="Google Shape;616;p119"/>
          <p:cNvSpPr txBox="1">
            <a:spLocks noGrp="1"/>
          </p:cNvSpPr>
          <p:nvPr>
            <p:ph type="body" idx="2"/>
          </p:nvPr>
        </p:nvSpPr>
        <p:spPr>
          <a:xfrm>
            <a:off x="498153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7" name="Google Shape;617;p119"/>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8" name="Google Shape;618;p119"/>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9" name="Google Shape;619;p119"/>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0" name="Google Shape;620;p119"/>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1" name="Google Shape;621;p119"/>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2" name="Google Shape;622;p119"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23" name="Google Shape;623;p119"/>
          <p:cNvGrpSpPr/>
          <p:nvPr/>
        </p:nvGrpSpPr>
        <p:grpSpPr>
          <a:xfrm>
            <a:off x="4480947" y="6257070"/>
            <a:ext cx="3144242" cy="374574"/>
            <a:chOff x="301128" y="6151084"/>
            <a:chExt cx="3144242" cy="374574"/>
          </a:xfrm>
        </p:grpSpPr>
        <p:pic>
          <p:nvPicPr>
            <p:cNvPr id="624" name="Google Shape;624;p11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25" name="Google Shape;625;p11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26" name="Google Shape;626;p11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627"/>
        <p:cNvGrpSpPr/>
        <p:nvPr/>
      </p:nvGrpSpPr>
      <p:grpSpPr>
        <a:xfrm>
          <a:off x="0" y="0"/>
          <a:ext cx="0" cy="0"/>
          <a:chOff x="0" y="0"/>
          <a:chExt cx="0" cy="0"/>
        </a:xfrm>
      </p:grpSpPr>
      <p:grpSp>
        <p:nvGrpSpPr>
          <p:cNvPr id="628" name="Google Shape;628;p120"/>
          <p:cNvGrpSpPr/>
          <p:nvPr/>
        </p:nvGrpSpPr>
        <p:grpSpPr>
          <a:xfrm flipH="1">
            <a:off x="8729578" y="863758"/>
            <a:ext cx="3462422" cy="4621568"/>
            <a:chOff x="1333421" y="1575267"/>
            <a:chExt cx="7926559" cy="10580207"/>
          </a:xfrm>
        </p:grpSpPr>
        <p:sp>
          <p:nvSpPr>
            <p:cNvPr id="629" name="Google Shape;629;p120"/>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20"/>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20"/>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20"/>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20"/>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34" name="Google Shape;634;p120"/>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35" name="Google Shape;635;p120"/>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6" name="Google Shape;636;p120"/>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7" name="Google Shape;637;p120"/>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8" name="Google Shape;638;p120"/>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39" name="Google Shape;639;p120"/>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0" name="Google Shape;640;p120"/>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1" name="Google Shape;641;p120"/>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42" name="Google Shape;642;p120"/>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643" name="Google Shape;643;p120"/>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44" name="Google Shape;644;p120"/>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645" name="Google Shape;645;p120"/>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46" name="Google Shape;646;p120"/>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47" name="Google Shape;647;p120"/>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48" name="Google Shape;648;p120"/>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49" name="Google Shape;649;p120"/>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0" name="Google Shape;650;p120"/>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1" name="Google Shape;651;p120"/>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2" name="Google Shape;652;p120"/>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3" name="Google Shape;653;p120"/>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4" name="Google Shape;654;p120"/>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55" name="Google Shape;655;p120"/>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6" name="Google Shape;656;p120"/>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7" name="Google Shape;657;p120"/>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58" name="Google Shape;658;p120"/>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59" name="Google Shape;659;p120"/>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0" name="Google Shape;660;p120"/>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1" name="Google Shape;661;p120"/>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2" name="Google Shape;662;p120"/>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3" name="Google Shape;663;p120"/>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4" name="Google Shape;664;p120"/>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665" name="Google Shape;665;p120"/>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6" name="Google Shape;666;p120"/>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67" name="Google Shape;667;p120"/>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8" name="Google Shape;668;p120"/>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69" name="Google Shape;669;p120"/>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0" name="Google Shape;670;p120"/>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1" name="Google Shape;671;p120"/>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2" name="Google Shape;672;p120"/>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3" name="Google Shape;673;p120"/>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4" name="Google Shape;674;p120"/>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75" name="Google Shape;675;p120"/>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76" name="Google Shape;676;p120"/>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77" name="Google Shape;677;p120"/>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78" name="Google Shape;678;p120"/>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79" name="Google Shape;679;p120"/>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0" name="Google Shape;680;p120"/>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1" name="Google Shape;681;p120"/>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682" name="Google Shape;682;p120"/>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683" name="Google Shape;683;p120"/>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684" name="Google Shape;684;p120"/>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5" name="Google Shape;685;p120"/>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686" name="Google Shape;686;p120"/>
          <p:cNvSpPr txBox="1">
            <a:spLocks noGrp="1"/>
          </p:cNvSpPr>
          <p:nvPr>
            <p:ph type="body" idx="1"/>
          </p:nvPr>
        </p:nvSpPr>
        <p:spPr>
          <a:xfrm>
            <a:off x="734715" y="1476869"/>
            <a:ext cx="4312551"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7" name="Google Shape;687;p120"/>
          <p:cNvSpPr/>
          <p:nvPr/>
        </p:nvSpPr>
        <p:spPr>
          <a:xfrm>
            <a:off x="818862" y="1340326"/>
            <a:ext cx="792000" cy="21410"/>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88" name="Google Shape;688;p120"/>
          <p:cNvSpPr txBox="1">
            <a:spLocks noGrp="1"/>
          </p:cNvSpPr>
          <p:nvPr>
            <p:ph type="body" idx="2"/>
          </p:nvPr>
        </p:nvSpPr>
        <p:spPr>
          <a:xfrm>
            <a:off x="734715" y="642972"/>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9" name="Google Shape;689;p120"/>
          <p:cNvSpPr txBox="1">
            <a:spLocks noGrp="1"/>
          </p:cNvSpPr>
          <p:nvPr>
            <p:ph type="body" idx="3"/>
          </p:nvPr>
        </p:nvSpPr>
        <p:spPr>
          <a:xfrm>
            <a:off x="5383587" y="2953714"/>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0" name="Google Shape;690;p120"/>
          <p:cNvSpPr txBox="1">
            <a:spLocks noGrp="1"/>
          </p:cNvSpPr>
          <p:nvPr>
            <p:ph type="body" idx="4"/>
          </p:nvPr>
        </p:nvSpPr>
        <p:spPr>
          <a:xfrm>
            <a:off x="6505378" y="70699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1" name="Google Shape;691;p120"/>
          <p:cNvSpPr txBox="1">
            <a:spLocks noGrp="1"/>
          </p:cNvSpPr>
          <p:nvPr>
            <p:ph type="body" idx="5"/>
          </p:nvPr>
        </p:nvSpPr>
        <p:spPr>
          <a:xfrm>
            <a:off x="6667059" y="525270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2" name="Google Shape;692;p120"/>
          <p:cNvSpPr txBox="1">
            <a:spLocks noGrp="1"/>
          </p:cNvSpPr>
          <p:nvPr>
            <p:ph type="body" idx="6"/>
          </p:nvPr>
        </p:nvSpPr>
        <p:spPr>
          <a:xfrm>
            <a:off x="5731325" y="419881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3" name="Google Shape;693;p120"/>
          <p:cNvSpPr txBox="1">
            <a:spLocks noGrp="1"/>
          </p:cNvSpPr>
          <p:nvPr>
            <p:ph type="body" idx="7"/>
          </p:nvPr>
        </p:nvSpPr>
        <p:spPr>
          <a:xfrm>
            <a:off x="5779230" y="171132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4" name="Google Shape;694;p120"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695" name="Google Shape;695;p120"/>
          <p:cNvGrpSpPr/>
          <p:nvPr/>
        </p:nvGrpSpPr>
        <p:grpSpPr>
          <a:xfrm>
            <a:off x="389965" y="6092742"/>
            <a:ext cx="3144242" cy="374574"/>
            <a:chOff x="301128" y="6151084"/>
            <a:chExt cx="3144242" cy="374574"/>
          </a:xfrm>
        </p:grpSpPr>
        <p:pic>
          <p:nvPicPr>
            <p:cNvPr id="696" name="Google Shape;696;p12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97" name="Google Shape;697;p12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98" name="Google Shape;698;p12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699"/>
        <p:cNvGrpSpPr/>
        <p:nvPr/>
      </p:nvGrpSpPr>
      <p:grpSpPr>
        <a:xfrm>
          <a:off x="0" y="0"/>
          <a:ext cx="0" cy="0"/>
          <a:chOff x="0" y="0"/>
          <a:chExt cx="0" cy="0"/>
        </a:xfrm>
      </p:grpSpPr>
      <p:sp>
        <p:nvSpPr>
          <p:cNvPr id="700" name="Google Shape;700;p121"/>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1" name="Google Shape;701;p121"/>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121"/>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121"/>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121"/>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21"/>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121"/>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121"/>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8" name="Google Shape;708;p121"/>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21"/>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121"/>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121"/>
          <p:cNvSpPr txBox="1">
            <a:spLocks noGrp="1"/>
          </p:cNvSpPr>
          <p:nvPr>
            <p:ph type="body" idx="2"/>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2" name="Google Shape;712;p121"/>
          <p:cNvSpPr txBox="1">
            <a:spLocks noGrp="1"/>
          </p:cNvSpPr>
          <p:nvPr>
            <p:ph type="body" idx="3"/>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3" name="Google Shape;713;p121"/>
          <p:cNvSpPr txBox="1">
            <a:spLocks noGrp="1"/>
          </p:cNvSpPr>
          <p:nvPr>
            <p:ph type="body" idx="4"/>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121"/>
          <p:cNvSpPr txBox="1">
            <a:spLocks noGrp="1"/>
          </p:cNvSpPr>
          <p:nvPr>
            <p:ph type="body" idx="5"/>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121"/>
          <p:cNvSpPr txBox="1">
            <a:spLocks noGrp="1"/>
          </p:cNvSpPr>
          <p:nvPr>
            <p:ph type="body" idx="6"/>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121"/>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7" name="Google Shape;717;p121"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18" name="Google Shape;718;p121"/>
          <p:cNvGrpSpPr/>
          <p:nvPr/>
        </p:nvGrpSpPr>
        <p:grpSpPr>
          <a:xfrm>
            <a:off x="389965" y="6092742"/>
            <a:ext cx="3144242" cy="374574"/>
            <a:chOff x="301128" y="6151084"/>
            <a:chExt cx="3144242" cy="374574"/>
          </a:xfrm>
        </p:grpSpPr>
        <p:pic>
          <p:nvPicPr>
            <p:cNvPr id="719" name="Google Shape;719;p12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20" name="Google Shape;720;p12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21" name="Google Shape;721;p12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722" name="Google Shape;722;p121"/>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3" name="Google Shape;723;p121"/>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4" name="Google Shape;724;p121"/>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5" name="Google Shape;725;p121"/>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with Photo - Purple">
  <p:cSld name="Text Slide with Photo - Purple">
    <p:spTree>
      <p:nvGrpSpPr>
        <p:cNvPr id="1" name="Shape 70"/>
        <p:cNvGrpSpPr/>
        <p:nvPr/>
      </p:nvGrpSpPr>
      <p:grpSpPr>
        <a:xfrm>
          <a:off x="0" y="0"/>
          <a:ext cx="0" cy="0"/>
          <a:chOff x="0" y="0"/>
          <a:chExt cx="0" cy="0"/>
        </a:xfrm>
      </p:grpSpPr>
      <p:sp>
        <p:nvSpPr>
          <p:cNvPr id="71" name="Google Shape;71;p77"/>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2" name="Google Shape;72;p77"/>
          <p:cNvSpPr>
            <a:spLocks noGrp="1"/>
          </p:cNvSpPr>
          <p:nvPr>
            <p:ph type="pic" idx="2"/>
          </p:nvPr>
        </p:nvSpPr>
        <p:spPr>
          <a:xfrm>
            <a:off x="6852062" y="228600"/>
            <a:ext cx="5105121" cy="6362700"/>
          </a:xfrm>
          <a:prstGeom prst="rect">
            <a:avLst/>
          </a:prstGeom>
          <a:solidFill>
            <a:schemeClr val="lt1"/>
          </a:solidFill>
          <a:ln>
            <a:noFill/>
          </a:ln>
        </p:spPr>
      </p:sp>
      <p:sp>
        <p:nvSpPr>
          <p:cNvPr id="73" name="Google Shape;73;p7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77"/>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5" name="Google Shape;75;p77"/>
          <p:cNvGrpSpPr/>
          <p:nvPr/>
        </p:nvGrpSpPr>
        <p:grpSpPr>
          <a:xfrm rot="-5400000">
            <a:off x="-1025447" y="4518095"/>
            <a:ext cx="3445636" cy="410479"/>
            <a:chOff x="301128" y="6151084"/>
            <a:chExt cx="3144242" cy="374574"/>
          </a:xfrm>
        </p:grpSpPr>
        <p:pic>
          <p:nvPicPr>
            <p:cNvPr id="76" name="Google Shape;76;p7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77" name="Google Shape;77;p7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78" name="Google Shape;78;p7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726"/>
        <p:cNvGrpSpPr/>
        <p:nvPr/>
      </p:nvGrpSpPr>
      <p:grpSpPr>
        <a:xfrm>
          <a:off x="0" y="0"/>
          <a:ext cx="0" cy="0"/>
          <a:chOff x="0" y="0"/>
          <a:chExt cx="0" cy="0"/>
        </a:xfrm>
      </p:grpSpPr>
      <p:sp>
        <p:nvSpPr>
          <p:cNvPr id="727" name="Google Shape;727;p122"/>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8" name="Google Shape;728;p122"/>
          <p:cNvSpPr/>
          <p:nvPr/>
        </p:nvSpPr>
        <p:spPr>
          <a:xfrm>
            <a:off x="2089889" y="2141094"/>
            <a:ext cx="2664102" cy="266410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9" name="Google Shape;729;p122"/>
          <p:cNvSpPr/>
          <p:nvPr/>
        </p:nvSpPr>
        <p:spPr>
          <a:xfrm>
            <a:off x="4385115" y="2141094"/>
            <a:ext cx="2664102" cy="266410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0" name="Google Shape;730;p122"/>
          <p:cNvSpPr/>
          <p:nvPr/>
        </p:nvSpPr>
        <p:spPr>
          <a:xfrm>
            <a:off x="6680341" y="2141094"/>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1" name="Google Shape;731;p122"/>
          <p:cNvSpPr/>
          <p:nvPr/>
        </p:nvSpPr>
        <p:spPr>
          <a:xfrm>
            <a:off x="8975567" y="2141094"/>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2" name="Google Shape;732;p122"/>
          <p:cNvSpPr/>
          <p:nvPr/>
        </p:nvSpPr>
        <p:spPr>
          <a:xfrm>
            <a:off x="2458765" y="1698686"/>
            <a:ext cx="1268168" cy="126816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3" name="Google Shape;733;p122"/>
          <p:cNvSpPr/>
          <p:nvPr/>
        </p:nvSpPr>
        <p:spPr>
          <a:xfrm>
            <a:off x="4753991" y="1698686"/>
            <a:ext cx="1268168" cy="1268168"/>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4" name="Google Shape;734;p122"/>
          <p:cNvSpPr/>
          <p:nvPr/>
        </p:nvSpPr>
        <p:spPr>
          <a:xfrm>
            <a:off x="7049217" y="1698686"/>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5" name="Google Shape;735;p122"/>
          <p:cNvSpPr/>
          <p:nvPr/>
        </p:nvSpPr>
        <p:spPr>
          <a:xfrm>
            <a:off x="9344443" y="1698686"/>
            <a:ext cx="1268168" cy="1268168"/>
          </a:xfrm>
          <a:prstGeom prst="ellipse">
            <a:avLst/>
          </a:prstGeom>
          <a:solidFill>
            <a:srgbClr val="916395">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6" name="Google Shape;736;p122"/>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122"/>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122"/>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122"/>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0" name="Google Shape;740;p122"/>
          <p:cNvSpPr/>
          <p:nvPr/>
        </p:nvSpPr>
        <p:spPr>
          <a:xfrm>
            <a:off x="3435379" y="4279578"/>
            <a:ext cx="879736" cy="87973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1" name="Google Shape;741;p122"/>
          <p:cNvSpPr/>
          <p:nvPr/>
        </p:nvSpPr>
        <p:spPr>
          <a:xfrm>
            <a:off x="5798873" y="4279578"/>
            <a:ext cx="879736" cy="879735"/>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2" name="Google Shape;742;p122"/>
          <p:cNvSpPr/>
          <p:nvPr/>
        </p:nvSpPr>
        <p:spPr>
          <a:xfrm>
            <a:off x="8095831" y="4279578"/>
            <a:ext cx="879736" cy="879735"/>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3" name="Google Shape;743;p122"/>
          <p:cNvSpPr/>
          <p:nvPr/>
        </p:nvSpPr>
        <p:spPr>
          <a:xfrm>
            <a:off x="10526240" y="4279578"/>
            <a:ext cx="879736" cy="879735"/>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4" name="Google Shape;744;p122"/>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4800"/>
              <a:buNone/>
              <a:defRPr sz="48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5" name="Google Shape;745;p122"/>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4800"/>
              <a:buNone/>
              <a:defRPr sz="48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122"/>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4800"/>
              <a:buNone/>
              <a:defRPr sz="48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7" name="Google Shape;747;p122"/>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4800"/>
              <a:buNone/>
              <a:defRPr sz="48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8" name="Google Shape;748;p122"/>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9" name="Google Shape;749;p122"/>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0" name="Google Shape;750;p122"/>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1" name="Google Shape;751;p122"/>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2" name="Google Shape;752;p122"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53" name="Google Shape;753;p122"/>
          <p:cNvGrpSpPr/>
          <p:nvPr/>
        </p:nvGrpSpPr>
        <p:grpSpPr>
          <a:xfrm>
            <a:off x="389965" y="6092742"/>
            <a:ext cx="3144242" cy="374574"/>
            <a:chOff x="301128" y="6151084"/>
            <a:chExt cx="3144242" cy="374574"/>
          </a:xfrm>
        </p:grpSpPr>
        <p:pic>
          <p:nvPicPr>
            <p:cNvPr id="754" name="Google Shape;754;p12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55" name="Google Shape;755;p12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56" name="Google Shape;756;p12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757"/>
        <p:cNvGrpSpPr/>
        <p:nvPr/>
      </p:nvGrpSpPr>
      <p:grpSpPr>
        <a:xfrm>
          <a:off x="0" y="0"/>
          <a:ext cx="0" cy="0"/>
          <a:chOff x="0" y="0"/>
          <a:chExt cx="0" cy="0"/>
        </a:xfrm>
      </p:grpSpPr>
      <p:pic>
        <p:nvPicPr>
          <p:cNvPr id="758" name="Google Shape;758;p123"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759" name="Google Shape;759;p123"/>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0" name="Google Shape;760;p123"/>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1" name="Google Shape;761;p123"/>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2" name="Google Shape;762;p123"/>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3" name="Google Shape;763;p123"/>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4" name="Google Shape;764;p123"/>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5" name="Google Shape;765;p123"/>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6" name="Google Shape;766;p123"/>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7" name="Google Shape;767;p123"/>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8" name="Google Shape;768;p123"/>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69" name="Google Shape;769;p123"/>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0" name="Google Shape;770;p123"/>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1" name="Google Shape;771;p123"/>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2" name="Google Shape;772;p123"/>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3" name="Google Shape;773;p123"/>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74" name="Google Shape;774;p123"/>
          <p:cNvSpPr txBox="1"/>
          <p:nvPr/>
        </p:nvSpPr>
        <p:spPr>
          <a:xfrm>
            <a:off x="5577077" y="1322650"/>
            <a:ext cx="12747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775" name="Google Shape;775;p123"/>
          <p:cNvSpPr txBox="1"/>
          <p:nvPr/>
        </p:nvSpPr>
        <p:spPr>
          <a:xfrm>
            <a:off x="9977804" y="1322650"/>
            <a:ext cx="12747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776" name="Google Shape;776;p123"/>
          <p:cNvSpPr txBox="1"/>
          <p:nvPr/>
        </p:nvSpPr>
        <p:spPr>
          <a:xfrm>
            <a:off x="7780418" y="3013347"/>
            <a:ext cx="12747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777" name="Google Shape;777;p123"/>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8" name="Google Shape;778;p123"/>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9" name="Google Shape;779;p123"/>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0" name="Google Shape;780;p123"/>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1" name="Google Shape;781;p123"/>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782" name="Google Shape;782;p123"/>
          <p:cNvGrpSpPr/>
          <p:nvPr/>
        </p:nvGrpSpPr>
        <p:grpSpPr>
          <a:xfrm>
            <a:off x="389965" y="6092742"/>
            <a:ext cx="3144242" cy="374574"/>
            <a:chOff x="301128" y="6151084"/>
            <a:chExt cx="3144242" cy="374574"/>
          </a:xfrm>
        </p:grpSpPr>
        <p:pic>
          <p:nvPicPr>
            <p:cNvPr id="783" name="Google Shape;783;p12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84" name="Google Shape;784;p12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85" name="Google Shape;785;p12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1 Standardseite">
  <p:cSld name="5_1 Standardseite">
    <p:spTree>
      <p:nvGrpSpPr>
        <p:cNvPr id="1" name="Shape 786"/>
        <p:cNvGrpSpPr/>
        <p:nvPr/>
      </p:nvGrpSpPr>
      <p:grpSpPr>
        <a:xfrm>
          <a:off x="0" y="0"/>
          <a:ext cx="0" cy="0"/>
          <a:chOff x="0" y="0"/>
          <a:chExt cx="0" cy="0"/>
        </a:xfrm>
      </p:grpSpPr>
      <p:sp>
        <p:nvSpPr>
          <p:cNvPr id="787" name="Google Shape;787;p1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8" name="Google Shape;788;p1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9" name="Google Shape;789;p1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
        <p:nvSpPr>
          <p:cNvPr id="790" name="Google Shape;790;p124"/>
          <p:cNvSpPr txBox="1">
            <a:spLocks noGrp="1"/>
          </p:cNvSpPr>
          <p:nvPr>
            <p:ph type="body" idx="1"/>
          </p:nvPr>
        </p:nvSpPr>
        <p:spPr>
          <a:xfrm>
            <a:off x="3752490" y="1376363"/>
            <a:ext cx="8007709" cy="48676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1" name="Google Shape;791;p124"/>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sz="18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2" name="Google Shape;792;p124"/>
          <p:cNvSpPr txBox="1">
            <a:spLocks noGrp="1"/>
          </p:cNvSpPr>
          <p:nvPr>
            <p:ph type="body" idx="3"/>
          </p:nvPr>
        </p:nvSpPr>
        <p:spPr>
          <a:xfrm>
            <a:off x="431800" y="6244046"/>
            <a:ext cx="11328400" cy="254363"/>
          </a:xfrm>
          <a:prstGeom prst="rect">
            <a:avLst/>
          </a:prstGeom>
          <a:noFill/>
          <a:ln>
            <a:noFill/>
          </a:ln>
        </p:spPr>
        <p:txBody>
          <a:bodyPr spcFirstLastPara="1" wrap="square" lIns="91425" tIns="45700" rIns="91425" bIns="45700" anchor="ctr" anchorCtr="0">
            <a:normAutofit/>
          </a:bodyPr>
          <a:lstStyle>
            <a:lvl1pPr marL="457200" lvl="0" indent="-292100" algn="l">
              <a:lnSpc>
                <a:spcPct val="90000"/>
              </a:lnSpc>
              <a:spcBef>
                <a:spcPts val="1000"/>
              </a:spcBef>
              <a:spcAft>
                <a:spcPts val="0"/>
              </a:spcAft>
              <a:buClr>
                <a:schemeClr val="dk1"/>
              </a:buClr>
              <a:buSzPts val="1000"/>
              <a:buChar char="•"/>
              <a:defRPr sz="10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3" name="Google Shape;793;p124"/>
          <p:cNvSpPr txBox="1">
            <a:spLocks noGrp="1"/>
          </p:cNvSpPr>
          <p:nvPr>
            <p:ph type="body" idx="4"/>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rgbClr val="9FFBFB"/>
              </a:buClr>
              <a:buSzPts val="1800"/>
              <a:buChar char="•"/>
              <a:defRPr sz="1800">
                <a:solidFill>
                  <a:srgbClr val="9FFBF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4" name="Google Shape;794;p124"/>
          <p:cNvSpPr txBox="1">
            <a:spLocks noGrp="1"/>
          </p:cNvSpPr>
          <p:nvPr>
            <p:ph type="body" idx="5"/>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rgbClr val="44F1F4"/>
              </a:buClr>
              <a:buSzPts val="1800"/>
              <a:buChar char="•"/>
              <a:defRPr sz="1800">
                <a:solidFill>
                  <a:srgbClr val="44F1F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95" name="Google Shape;795;p124"/>
          <p:cNvCxnSpPr/>
          <p:nvPr/>
        </p:nvCxnSpPr>
        <p:spPr>
          <a:xfrm>
            <a:off x="3752490" y="1214711"/>
            <a:ext cx="8007710" cy="0"/>
          </a:xfrm>
          <a:prstGeom prst="straightConnector1">
            <a:avLst/>
          </a:prstGeom>
          <a:noFill/>
          <a:ln w="9525" cap="flat" cmpd="sng">
            <a:solidFill>
              <a:schemeClr val="accent1"/>
            </a:solidFill>
            <a:prstDash val="solid"/>
            <a:miter lim="800000"/>
            <a:headEnd type="none" w="sm" len="sm"/>
            <a:tailEnd type="none" w="sm" len="sm"/>
          </a:ln>
        </p:spPr>
      </p:cxnSp>
      <p:sp>
        <p:nvSpPr>
          <p:cNvPr id="796" name="Google Shape;796;p124"/>
          <p:cNvSpPr txBox="1">
            <a:spLocks noGrp="1"/>
          </p:cNvSpPr>
          <p:nvPr>
            <p:ph type="body" idx="6"/>
          </p:nvPr>
        </p:nvSpPr>
        <p:spPr>
          <a:xfrm>
            <a:off x="431800" y="1376363"/>
            <a:ext cx="3148161" cy="4867681"/>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600"/>
              </a:spcBef>
              <a:spcAft>
                <a:spcPts val="0"/>
              </a:spcAft>
              <a:buClr>
                <a:schemeClr val="dk1"/>
              </a:buClr>
              <a:buSzPts val="1600"/>
              <a:buChar char="•"/>
              <a:defRPr sz="1600"/>
            </a:lvl1pPr>
            <a:lvl2pPr marL="914400" lvl="1" indent="-330200" algn="l">
              <a:lnSpc>
                <a:spcPct val="100000"/>
              </a:lnSpc>
              <a:spcBef>
                <a:spcPts val="600"/>
              </a:spcBef>
              <a:spcAft>
                <a:spcPts val="0"/>
              </a:spcAft>
              <a:buClr>
                <a:schemeClr val="dk1"/>
              </a:buClr>
              <a:buSzPts val="1600"/>
              <a:buChar char="•"/>
              <a:defRPr sz="1600"/>
            </a:lvl2pPr>
            <a:lvl3pPr marL="1371600" lvl="2" indent="-317500" algn="l">
              <a:lnSpc>
                <a:spcPct val="100000"/>
              </a:lnSpc>
              <a:spcBef>
                <a:spcPts val="600"/>
              </a:spcBef>
              <a:spcAft>
                <a:spcPts val="0"/>
              </a:spcAft>
              <a:buClr>
                <a:schemeClr val="dk1"/>
              </a:buClr>
              <a:buSzPts val="1400"/>
              <a:buChar char="•"/>
              <a:defRPr sz="1400"/>
            </a:lvl3pPr>
            <a:lvl4pPr marL="1828800" lvl="3" indent="-304800" algn="l">
              <a:lnSpc>
                <a:spcPct val="100000"/>
              </a:lnSpc>
              <a:spcBef>
                <a:spcPts val="600"/>
              </a:spcBef>
              <a:spcAft>
                <a:spcPts val="0"/>
              </a:spcAft>
              <a:buClr>
                <a:schemeClr val="dk1"/>
              </a:buClr>
              <a:buSzPts val="1200"/>
              <a:buChar char="•"/>
              <a:defRPr sz="1200"/>
            </a:lvl4pPr>
            <a:lvl5pPr marL="2286000" lvl="4" indent="-298450" algn="l">
              <a:lnSpc>
                <a:spcPct val="100000"/>
              </a:lnSpc>
              <a:spcBef>
                <a:spcPts val="600"/>
              </a:spcBef>
              <a:spcAft>
                <a:spcPts val="0"/>
              </a:spcAft>
              <a:buClr>
                <a:schemeClr val="dk1"/>
              </a:buClr>
              <a:buSzPts val="1100"/>
              <a:buChar char="•"/>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xt only with 1 colum - RIGHT">
  <p:cSld name="text only with 1 colum - RIGHT">
    <p:spTree>
      <p:nvGrpSpPr>
        <p:cNvPr id="1" name="Shape 797"/>
        <p:cNvGrpSpPr/>
        <p:nvPr/>
      </p:nvGrpSpPr>
      <p:grpSpPr>
        <a:xfrm>
          <a:off x="0" y="0"/>
          <a:ext cx="0" cy="0"/>
          <a:chOff x="0" y="0"/>
          <a:chExt cx="0" cy="0"/>
        </a:xfrm>
      </p:grpSpPr>
      <p:sp>
        <p:nvSpPr>
          <p:cNvPr id="798" name="Google Shape;798;p125"/>
          <p:cNvSpPr txBox="1">
            <a:spLocks noGrp="1"/>
          </p:cNvSpPr>
          <p:nvPr>
            <p:ph type="body" idx="1"/>
          </p:nvPr>
        </p:nvSpPr>
        <p:spPr>
          <a:xfrm>
            <a:off x="2716696" y="873303"/>
            <a:ext cx="8852375"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5473"/>
              </a:buClr>
              <a:buSzPts val="3600"/>
              <a:buNone/>
              <a:defRPr sz="3600">
                <a:solidFill>
                  <a:srgbClr val="24547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9" name="Google Shape;799;p125"/>
          <p:cNvSpPr txBox="1">
            <a:spLocks noGrp="1"/>
          </p:cNvSpPr>
          <p:nvPr>
            <p:ph type="body" idx="2"/>
          </p:nvPr>
        </p:nvSpPr>
        <p:spPr>
          <a:xfrm>
            <a:off x="2734103" y="1982978"/>
            <a:ext cx="8834969" cy="39751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45473"/>
              </a:buClr>
              <a:buSzPts val="2400"/>
              <a:buNone/>
              <a:defRPr sz="2400">
                <a:solidFill>
                  <a:srgbClr val="24547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00" name="Google Shape;800;p125"/>
          <p:cNvCxnSpPr/>
          <p:nvPr/>
        </p:nvCxnSpPr>
        <p:spPr>
          <a:xfrm rot="10800000">
            <a:off x="2266122" y="1767276"/>
            <a:ext cx="9676865" cy="0"/>
          </a:xfrm>
          <a:prstGeom prst="straightConnector1">
            <a:avLst/>
          </a:prstGeom>
          <a:noFill/>
          <a:ln w="19050" cap="flat" cmpd="sng">
            <a:solidFill>
              <a:srgbClr val="EC2179"/>
            </a:solidFill>
            <a:prstDash val="solid"/>
            <a:miter lim="800000"/>
            <a:headEnd type="none" w="sm" len="sm"/>
            <a:tailEnd type="none" w="sm" len="sm"/>
          </a:ln>
        </p:spPr>
      </p:cxnSp>
      <p:sp>
        <p:nvSpPr>
          <p:cNvPr id="801" name="Google Shape;801;p125"/>
          <p:cNvSpPr/>
          <p:nvPr/>
        </p:nvSpPr>
        <p:spPr>
          <a:xfrm>
            <a:off x="5699" y="-17906"/>
            <a:ext cx="12198722" cy="94941"/>
          </a:xfrm>
          <a:prstGeom prst="rect">
            <a:avLst/>
          </a:prstGeom>
          <a:solidFill>
            <a:srgbClr val="29B3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02" name="Google Shape;802;p125"/>
          <p:cNvPicPr preferRelativeResize="0"/>
          <p:nvPr/>
        </p:nvPicPr>
        <p:blipFill rotWithShape="1">
          <a:blip r:embed="rId2">
            <a:alphaModFix/>
          </a:blip>
          <a:srcRect l="25733" t="18650"/>
          <a:stretch/>
        </p:blipFill>
        <p:spPr>
          <a:xfrm>
            <a:off x="0" y="37279"/>
            <a:ext cx="1364978" cy="1286877"/>
          </a:xfrm>
          <a:prstGeom prst="rect">
            <a:avLst/>
          </a:prstGeom>
          <a:noFill/>
          <a:ln>
            <a:noFill/>
          </a:ln>
        </p:spPr>
      </p:pic>
      <p:grpSp>
        <p:nvGrpSpPr>
          <p:cNvPr id="803" name="Google Shape;803;p125"/>
          <p:cNvGrpSpPr/>
          <p:nvPr/>
        </p:nvGrpSpPr>
        <p:grpSpPr>
          <a:xfrm>
            <a:off x="3334007" y="6278877"/>
            <a:ext cx="8395542" cy="332623"/>
            <a:chOff x="7632699" y="6308250"/>
            <a:chExt cx="4040789" cy="572290"/>
          </a:xfrm>
        </p:grpSpPr>
        <p:sp>
          <p:nvSpPr>
            <p:cNvPr id="804" name="Google Shape;804;p125"/>
            <p:cNvSpPr txBox="1"/>
            <p:nvPr/>
          </p:nvSpPr>
          <p:spPr>
            <a:xfrm>
              <a:off x="7632699" y="6417885"/>
              <a:ext cx="4017615" cy="46265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45473"/>
                </a:buClr>
                <a:buSzPts val="1000"/>
                <a:buFont typeface="Calibri"/>
                <a:buNone/>
              </a:pPr>
              <a:r>
                <a:rPr lang="de-DE" sz="1000" b="0" i="0" u="none" strike="noStrike">
                  <a:solidFill>
                    <a:srgbClr val="245473"/>
                  </a:solidFill>
                  <a:latin typeface="Calibri"/>
                  <a:ea typeface="Calibri"/>
                  <a:cs typeface="Calibri"/>
                  <a:sym typeface="Calibri"/>
                </a:rPr>
                <a:t>screening for business health</a:t>
              </a:r>
              <a:endParaRPr sz="1000" i="0">
                <a:solidFill>
                  <a:srgbClr val="245473"/>
                </a:solidFill>
                <a:latin typeface="Calibri"/>
                <a:ea typeface="Calibri"/>
                <a:cs typeface="Calibri"/>
                <a:sym typeface="Calibri"/>
              </a:endParaRPr>
            </a:p>
          </p:txBody>
        </p:sp>
        <p:sp>
          <p:nvSpPr>
            <p:cNvPr id="805" name="Google Shape;805;p125"/>
            <p:cNvSpPr txBox="1"/>
            <p:nvPr/>
          </p:nvSpPr>
          <p:spPr>
            <a:xfrm>
              <a:off x="10743787" y="6308250"/>
              <a:ext cx="929701" cy="2194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Merriweather Sans"/>
                <a:buNone/>
              </a:pPr>
              <a:endParaRPr sz="1100">
                <a:solidFill>
                  <a:srgbClr val="003841"/>
                </a:solidFill>
                <a:latin typeface="Calibri"/>
                <a:ea typeface="Calibri"/>
                <a:cs typeface="Calibri"/>
                <a:sym typeface="Calibri"/>
              </a:endParaRPr>
            </a:p>
          </p:txBody>
        </p:sp>
      </p:grpSp>
      <p:pic>
        <p:nvPicPr>
          <p:cNvPr id="806" name="Google Shape;806;p125"/>
          <p:cNvPicPr preferRelativeResize="0"/>
          <p:nvPr/>
        </p:nvPicPr>
        <p:blipFill rotWithShape="1">
          <a:blip r:embed="rId3">
            <a:alphaModFix/>
          </a:blip>
          <a:srcRect b="24514"/>
          <a:stretch/>
        </p:blipFill>
        <p:spPr>
          <a:xfrm>
            <a:off x="8757635" y="6375845"/>
            <a:ext cx="1257734" cy="19164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1 Standardseite">
  <p:cSld name="4_1 Standardseite">
    <p:spTree>
      <p:nvGrpSpPr>
        <p:cNvPr id="1" name="Shape 79"/>
        <p:cNvGrpSpPr/>
        <p:nvPr/>
      </p:nvGrpSpPr>
      <p:grpSpPr>
        <a:xfrm>
          <a:off x="0" y="0"/>
          <a:ext cx="0" cy="0"/>
          <a:chOff x="0" y="0"/>
          <a:chExt cx="0" cy="0"/>
        </a:xfrm>
      </p:grpSpPr>
      <p:sp>
        <p:nvSpPr>
          <p:cNvPr id="80" name="Google Shape;80;p78"/>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2" name="Google Shape;82;p78"/>
          <p:cNvGrpSpPr/>
          <p:nvPr/>
        </p:nvGrpSpPr>
        <p:grpSpPr>
          <a:xfrm>
            <a:off x="389965" y="6092742"/>
            <a:ext cx="3144242" cy="374574"/>
            <a:chOff x="301128" y="6151084"/>
            <a:chExt cx="3144242" cy="374574"/>
          </a:xfrm>
        </p:grpSpPr>
        <p:pic>
          <p:nvPicPr>
            <p:cNvPr id="83" name="Google Shape;83;p7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84" name="Google Shape;84;p7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85" name="Google Shape;85;p7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86" name="Google Shape;86;p78"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87" name="Google Shape;87;p7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7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89"/>
        <p:cNvGrpSpPr/>
        <p:nvPr/>
      </p:nvGrpSpPr>
      <p:grpSpPr>
        <a:xfrm>
          <a:off x="0" y="0"/>
          <a:ext cx="0" cy="0"/>
          <a:chOff x="0" y="0"/>
          <a:chExt cx="0" cy="0"/>
        </a:xfrm>
      </p:grpSpPr>
      <p:sp>
        <p:nvSpPr>
          <p:cNvPr id="90" name="Google Shape;90;p79"/>
          <p:cNvSpPr/>
          <p:nvPr/>
        </p:nvSpPr>
        <p:spPr>
          <a:xfrm>
            <a:off x="0" y="0"/>
            <a:ext cx="12192000" cy="5502729"/>
          </a:xfrm>
          <a:prstGeom prst="rect">
            <a:avLst/>
          </a:prstGeom>
          <a:solidFill>
            <a:srgbClr val="F27954"/>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91" name="Google Shape;91;p79"/>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2" name="Google Shape;92;p79"/>
          <p:cNvGrpSpPr/>
          <p:nvPr/>
        </p:nvGrpSpPr>
        <p:grpSpPr>
          <a:xfrm>
            <a:off x="8448790" y="6057987"/>
            <a:ext cx="3144242" cy="374574"/>
            <a:chOff x="301128" y="6151084"/>
            <a:chExt cx="3144242" cy="374574"/>
          </a:xfrm>
        </p:grpSpPr>
        <p:pic>
          <p:nvPicPr>
            <p:cNvPr id="93" name="Google Shape;93;p7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94" name="Google Shape;94;p7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95" name="Google Shape;95;p7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96" name="Google Shape;96;p79"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97"/>
        <p:cNvGrpSpPr/>
        <p:nvPr/>
      </p:nvGrpSpPr>
      <p:grpSpPr>
        <a:xfrm>
          <a:off x="0" y="0"/>
          <a:ext cx="0" cy="0"/>
          <a:chOff x="0" y="0"/>
          <a:chExt cx="0" cy="0"/>
        </a:xfrm>
      </p:grpSpPr>
      <p:sp>
        <p:nvSpPr>
          <p:cNvPr id="98" name="Google Shape;98;p80"/>
          <p:cNvSpPr/>
          <p:nvPr/>
        </p:nvSpPr>
        <p:spPr>
          <a:xfrm>
            <a:off x="0" y="0"/>
            <a:ext cx="12192000" cy="5502729"/>
          </a:xfrm>
          <a:prstGeom prst="rect">
            <a:avLst/>
          </a:prstGeom>
          <a:solidFill>
            <a:srgbClr val="81D1C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99" name="Google Shape;99;p80"/>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0" name="Google Shape;100;p80"/>
          <p:cNvGrpSpPr/>
          <p:nvPr/>
        </p:nvGrpSpPr>
        <p:grpSpPr>
          <a:xfrm>
            <a:off x="8448790" y="6057987"/>
            <a:ext cx="3144242" cy="374574"/>
            <a:chOff x="301128" y="6151084"/>
            <a:chExt cx="3144242" cy="374574"/>
          </a:xfrm>
        </p:grpSpPr>
        <p:pic>
          <p:nvPicPr>
            <p:cNvPr id="101" name="Google Shape;101;p8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02" name="Google Shape;102;p8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03" name="Google Shape;103;p8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04" name="Google Shape;104;p80"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05"/>
        <p:cNvGrpSpPr/>
        <p:nvPr/>
      </p:nvGrpSpPr>
      <p:grpSpPr>
        <a:xfrm>
          <a:off x="0" y="0"/>
          <a:ext cx="0" cy="0"/>
          <a:chOff x="0" y="0"/>
          <a:chExt cx="0" cy="0"/>
        </a:xfrm>
      </p:grpSpPr>
      <p:pic>
        <p:nvPicPr>
          <p:cNvPr id="106" name="Google Shape;106;p81" descr="Background pattern&#10;&#10;Description automatically generated"/>
          <p:cNvPicPr preferRelativeResize="0"/>
          <p:nvPr/>
        </p:nvPicPr>
        <p:blipFill rotWithShape="1">
          <a:blip r:embed="rId2">
            <a:alphaModFix/>
          </a:blip>
          <a:srcRect l="-7971" t="10416" r="16408" b="3452"/>
          <a:stretch/>
        </p:blipFill>
        <p:spPr>
          <a:xfrm>
            <a:off x="6816681" y="0"/>
            <a:ext cx="5375319" cy="6857999"/>
          </a:xfrm>
          <a:prstGeom prst="rect">
            <a:avLst/>
          </a:prstGeom>
          <a:noFill/>
          <a:ln>
            <a:noFill/>
          </a:ln>
        </p:spPr>
      </p:pic>
      <p:sp>
        <p:nvSpPr>
          <p:cNvPr id="107" name="Google Shape;107;p81"/>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08" name="Google Shape;108;p81"/>
          <p:cNvSpPr txBox="1">
            <a:spLocks noGrp="1"/>
          </p:cNvSpPr>
          <p:nvPr>
            <p:ph type="body" idx="1"/>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81"/>
          <p:cNvSpPr txBox="1">
            <a:spLocks noGrp="1"/>
          </p:cNvSpPr>
          <p:nvPr>
            <p:ph type="body" idx="2"/>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81" descr="A picture containing text&#10;&#10;Description automatically generated"/>
          <p:cNvPicPr preferRelativeResize="0"/>
          <p:nvPr/>
        </p:nvPicPr>
        <p:blipFill rotWithShape="1">
          <a:blip r:embed="rId3">
            <a:alphaModFix/>
          </a:blip>
          <a:srcRect/>
          <a:stretch/>
        </p:blipFill>
        <p:spPr>
          <a:xfrm>
            <a:off x="615586" y="473530"/>
            <a:ext cx="4899073" cy="2154566"/>
          </a:xfrm>
          <a:prstGeom prst="rect">
            <a:avLst/>
          </a:prstGeom>
          <a:noFill/>
          <a:ln>
            <a:noFill/>
          </a:ln>
        </p:spPr>
      </p:pic>
      <p:grpSp>
        <p:nvGrpSpPr>
          <p:cNvPr id="111" name="Google Shape;111;p81"/>
          <p:cNvGrpSpPr/>
          <p:nvPr/>
        </p:nvGrpSpPr>
        <p:grpSpPr>
          <a:xfrm>
            <a:off x="9456007" y="5836660"/>
            <a:ext cx="2735993" cy="679345"/>
            <a:chOff x="0" y="0"/>
            <a:chExt cx="2301694" cy="571500"/>
          </a:xfrm>
        </p:grpSpPr>
        <p:sp>
          <p:nvSpPr>
            <p:cNvPr id="112" name="Google Shape;112;p8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81"/>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A1A2"/>
                </a:solidFill>
                <a:latin typeface="Calibri"/>
                <a:ea typeface="Calibri"/>
                <a:cs typeface="Calibri"/>
                <a:sym typeface="Calibri"/>
              </a:defRPr>
            </a:lvl1pPr>
            <a:lvl2pPr marL="0" marR="0" lvl="1" indent="0" algn="r" rtl="0">
              <a:spcBef>
                <a:spcPts val="0"/>
              </a:spcBef>
              <a:buNone/>
              <a:defRPr sz="1200" b="0" i="0" u="none" strike="noStrike" cap="none">
                <a:solidFill>
                  <a:srgbClr val="88A1A2"/>
                </a:solidFill>
                <a:latin typeface="Calibri"/>
                <a:ea typeface="Calibri"/>
                <a:cs typeface="Calibri"/>
                <a:sym typeface="Calibri"/>
              </a:defRPr>
            </a:lvl2pPr>
            <a:lvl3pPr marL="0" marR="0" lvl="2" indent="0" algn="r" rtl="0">
              <a:spcBef>
                <a:spcPts val="0"/>
              </a:spcBef>
              <a:buNone/>
              <a:defRPr sz="1200" b="0" i="0" u="none" strike="noStrike" cap="none">
                <a:solidFill>
                  <a:srgbClr val="88A1A2"/>
                </a:solidFill>
                <a:latin typeface="Calibri"/>
                <a:ea typeface="Calibri"/>
                <a:cs typeface="Calibri"/>
                <a:sym typeface="Calibri"/>
              </a:defRPr>
            </a:lvl3pPr>
            <a:lvl4pPr marL="0" marR="0" lvl="3" indent="0" algn="r" rtl="0">
              <a:spcBef>
                <a:spcPts val="0"/>
              </a:spcBef>
              <a:buNone/>
              <a:defRPr sz="1200" b="0" i="0" u="none" strike="noStrike" cap="none">
                <a:solidFill>
                  <a:srgbClr val="88A1A2"/>
                </a:solidFill>
                <a:latin typeface="Calibri"/>
                <a:ea typeface="Calibri"/>
                <a:cs typeface="Calibri"/>
                <a:sym typeface="Calibri"/>
              </a:defRPr>
            </a:lvl4pPr>
            <a:lvl5pPr marL="0" marR="0" lvl="4" indent="0" algn="r" rtl="0">
              <a:spcBef>
                <a:spcPts val="0"/>
              </a:spcBef>
              <a:buNone/>
              <a:defRPr sz="1200" b="0" i="0" u="none" strike="noStrike" cap="none">
                <a:solidFill>
                  <a:srgbClr val="88A1A2"/>
                </a:solidFill>
                <a:latin typeface="Calibri"/>
                <a:ea typeface="Calibri"/>
                <a:cs typeface="Calibri"/>
                <a:sym typeface="Calibri"/>
              </a:defRPr>
            </a:lvl5pPr>
            <a:lvl6pPr marL="0" marR="0" lvl="5" indent="0" algn="r" rtl="0">
              <a:spcBef>
                <a:spcPts val="0"/>
              </a:spcBef>
              <a:buNone/>
              <a:defRPr sz="1200" b="0" i="0" u="none" strike="noStrike" cap="none">
                <a:solidFill>
                  <a:srgbClr val="88A1A2"/>
                </a:solidFill>
                <a:latin typeface="Calibri"/>
                <a:ea typeface="Calibri"/>
                <a:cs typeface="Calibri"/>
                <a:sym typeface="Calibri"/>
              </a:defRPr>
            </a:lvl6pPr>
            <a:lvl7pPr marL="0" marR="0" lvl="6" indent="0" algn="r" rtl="0">
              <a:spcBef>
                <a:spcPts val="0"/>
              </a:spcBef>
              <a:buNone/>
              <a:defRPr sz="1200" b="0" i="0" u="none" strike="noStrike" cap="none">
                <a:solidFill>
                  <a:srgbClr val="88A1A2"/>
                </a:solidFill>
                <a:latin typeface="Calibri"/>
                <a:ea typeface="Calibri"/>
                <a:cs typeface="Calibri"/>
                <a:sym typeface="Calibri"/>
              </a:defRPr>
            </a:lvl7pPr>
            <a:lvl8pPr marL="0" marR="0" lvl="7" indent="0" algn="r" rtl="0">
              <a:spcBef>
                <a:spcPts val="0"/>
              </a:spcBef>
              <a:buNone/>
              <a:defRPr sz="1200" b="0" i="0" u="none" strike="noStrike" cap="none">
                <a:solidFill>
                  <a:srgbClr val="88A1A2"/>
                </a:solidFill>
                <a:latin typeface="Calibri"/>
                <a:ea typeface="Calibri"/>
                <a:cs typeface="Calibri"/>
                <a:sym typeface="Calibri"/>
              </a:defRPr>
            </a:lvl8pPr>
            <a:lvl9pPr marL="0" marR="0" lvl="8" indent="0" algn="r" rtl="0">
              <a:spcBef>
                <a:spcPts val="0"/>
              </a:spcBef>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tourismrecovery.eu/vet-sme-tourism-crisis-curriculum-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ourismrecovery.eu/wp-content/uploads/2023/02/6_M4_Case-Study_Overcoming-a-liquidity-crisis.pptx" TargetMode="External"/><Relationship Id="rId1" Type="http://schemas.openxmlformats.org/officeDocument/2006/relationships/slideLayout" Target="../slideLayouts/slideLayout24.xm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hyperlink" Target="https://accounto.ch/en/what-do-smes-need-to-consider-when-applying-for-a-loan/" TargetMode="External"/><Relationship Id="rId3" Type="http://schemas.openxmlformats.org/officeDocument/2006/relationships/hyperlink" Target="https://agicap.com/en/article/liquidity-crisis/#:~:text=A%20liquidity%20crisis%20occurs%20when,possible%20in%20such%20a%20case." TargetMode="External"/><Relationship Id="rId7" Type="http://schemas.openxmlformats.org/officeDocument/2006/relationships/hyperlink" Target="https://www.investopedia.com/terms/l/liquidityratios.as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researchgate.net/publication/270981427_Lean_and_Proactive_Liquidity_Management_for_SMEs" TargetMode="External"/><Relationship Id="rId5" Type="http://schemas.openxmlformats.org/officeDocument/2006/relationships/hyperlink" Target="https://assets.kpmg/content/dam/kpmg/ch/pdf/covid19-a-clear-path-towards-short-term-liquidity-visibility-for-smes.pdf" TargetMode="External"/><Relationship Id="rId4" Type="http://schemas.openxmlformats.org/officeDocument/2006/relationships/hyperlink" Target="https://finway.de/en/blog/good-liquidity-planning-important-sme/" TargetMode="External"/><Relationship Id="rId9" Type="http://schemas.openxmlformats.org/officeDocument/2006/relationships/hyperlink" Target="https://www.imf.org/en/Publications/Staff-Discussion-Notes/Issues/2021/03/25/Insolvency-Prospects-Among-Small-and-Medium-Sized-Enterprises-in-Advanced-Economies-5013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hyperlink" Target="https://www.facebook.com/tourismcrisisrecover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None/>
            </a:pPr>
            <a:r>
              <a:rPr lang="de-DE" dirty="0"/>
              <a:t>Lausafjárkrísa &amp; lausafjárstýring​</a:t>
            </a:r>
            <a:endParaRPr dirty="0"/>
          </a:p>
        </p:txBody>
      </p:sp>
      <p:sp>
        <p:nvSpPr>
          <p:cNvPr id="813" name="Google Shape;813;p1"/>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de-DE" dirty="0"/>
              <a:t>4. hluti: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Byggt á þeim þáttum sem hafa áhrif á líkurnar á gjaldþroti: </a:t>
            </a:r>
          </a:p>
          <a:p>
            <a:pPr marL="0" lvl="0" indent="0" algn="l" rtl="0">
              <a:lnSpc>
                <a:spcPct val="100000"/>
              </a:lnSpc>
              <a:spcBef>
                <a:spcPts val="0"/>
              </a:spcBef>
              <a:spcAft>
                <a:spcPts val="0"/>
              </a:spcAft>
              <a:buClr>
                <a:srgbClr val="595A59"/>
              </a:buClr>
              <a:buSzPts val="1800"/>
              <a:buNone/>
            </a:pPr>
            <a:br>
              <a:rPr lang="de-DE" dirty="0"/>
            </a:br>
            <a:endParaRPr dirty="0"/>
          </a:p>
          <a:p>
            <a:pPr marL="0" lvl="0" indent="0" algn="l" rtl="0">
              <a:lnSpc>
                <a:spcPct val="100000"/>
              </a:lnSpc>
              <a:spcBef>
                <a:spcPts val="600"/>
              </a:spcBef>
              <a:spcAft>
                <a:spcPts val="0"/>
              </a:spcAft>
              <a:buClr>
                <a:srgbClr val="595A59"/>
              </a:buClr>
              <a:buSzPts val="1200"/>
              <a:buNone/>
            </a:pPr>
            <a:r>
              <a:rPr lang="de-DE" sz="1200" dirty="0"/>
              <a:t>Heimild: Plaikner, A.; Tänzel, M.; Sparber, J.: Tourismusforschung Tirol (2020)</a:t>
            </a:r>
            <a:endParaRPr dirty="0"/>
          </a:p>
        </p:txBody>
      </p:sp>
      <p:sp>
        <p:nvSpPr>
          <p:cNvPr id="979" name="Google Shape;979;p1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de-DE" dirty="0"/>
              <a:t>Út frá greiningu á áhrifum gjaldþrota innan fyrirtækja í ferðaþjónustu, má draga fram mikilvægar vísbendingar og ráðleggingar til að minnka líkurnar á gjaldþroti.</a:t>
            </a:r>
          </a:p>
        </p:txBody>
      </p:sp>
      <p:sp>
        <p:nvSpPr>
          <p:cNvPr id="980" name="Google Shape;980;p1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Almennar ráðleggingar fyrir lítil og meðalstór fyrirtæki í ferðaþjónustu (II/II)</a:t>
            </a:r>
          </a:p>
        </p:txBody>
      </p:sp>
      <p:sp>
        <p:nvSpPr>
          <p:cNvPr id="981" name="Google Shape;981;p10"/>
          <p:cNvSpPr/>
          <p:nvPr/>
        </p:nvSpPr>
        <p:spPr>
          <a:xfrm>
            <a:off x="8877218" y="406505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82" name="Google Shape;982;p10"/>
          <p:cNvSpPr/>
          <p:nvPr/>
        </p:nvSpPr>
        <p:spPr>
          <a:xfrm>
            <a:off x="7972364" y="4065052"/>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83" name="Google Shape;983;p10"/>
          <p:cNvSpPr txBox="1"/>
          <p:nvPr/>
        </p:nvSpPr>
        <p:spPr>
          <a:xfrm>
            <a:off x="8275475" y="418133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8</a:t>
            </a:r>
            <a:endParaRPr/>
          </a:p>
        </p:txBody>
      </p:sp>
      <p:sp>
        <p:nvSpPr>
          <p:cNvPr id="984" name="Google Shape;984;p10"/>
          <p:cNvSpPr txBox="1"/>
          <p:nvPr/>
        </p:nvSpPr>
        <p:spPr>
          <a:xfrm>
            <a:off x="9290956" y="4098452"/>
            <a:ext cx="251107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Athuga skal hvort fjármögnun og fjármagnsskipan henti fyrirtækinu og, ef þörf krefur, aðlaga</a:t>
            </a:r>
            <a:endParaRPr dirty="0"/>
          </a:p>
        </p:txBody>
      </p:sp>
      <p:sp>
        <p:nvSpPr>
          <p:cNvPr id="985" name="Google Shape;985;p10"/>
          <p:cNvSpPr/>
          <p:nvPr/>
        </p:nvSpPr>
        <p:spPr>
          <a:xfrm>
            <a:off x="4822798" y="406505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86" name="Google Shape;986;p10"/>
          <p:cNvSpPr/>
          <p:nvPr/>
        </p:nvSpPr>
        <p:spPr>
          <a:xfrm>
            <a:off x="3917945" y="4065052"/>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87" name="Google Shape;987;p10"/>
          <p:cNvSpPr txBox="1"/>
          <p:nvPr/>
        </p:nvSpPr>
        <p:spPr>
          <a:xfrm>
            <a:off x="4221055" y="418133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7</a:t>
            </a:r>
            <a:endParaRPr/>
          </a:p>
        </p:txBody>
      </p:sp>
      <p:sp>
        <p:nvSpPr>
          <p:cNvPr id="988" name="Google Shape;988;p10"/>
          <p:cNvSpPr txBox="1"/>
          <p:nvPr/>
        </p:nvSpPr>
        <p:spPr>
          <a:xfrm>
            <a:off x="5236537" y="4182492"/>
            <a:ext cx="245857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Gera þarf ráðstafanir til að innleiða skilvirka ferla og draga úr kostnaði</a:t>
            </a:r>
            <a:endParaRPr dirty="0"/>
          </a:p>
        </p:txBody>
      </p:sp>
      <p:sp>
        <p:nvSpPr>
          <p:cNvPr id="989" name="Google Shape;989;p10"/>
          <p:cNvSpPr/>
          <p:nvPr/>
        </p:nvSpPr>
        <p:spPr>
          <a:xfrm>
            <a:off x="8877218" y="264290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0" name="Google Shape;990;p10"/>
          <p:cNvSpPr/>
          <p:nvPr/>
        </p:nvSpPr>
        <p:spPr>
          <a:xfrm>
            <a:off x="7972364" y="2642901"/>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1" name="Google Shape;991;p10"/>
          <p:cNvSpPr txBox="1"/>
          <p:nvPr/>
        </p:nvSpPr>
        <p:spPr>
          <a:xfrm>
            <a:off x="8275475" y="275918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6</a:t>
            </a:r>
            <a:endParaRPr/>
          </a:p>
        </p:txBody>
      </p:sp>
      <p:sp>
        <p:nvSpPr>
          <p:cNvPr id="992" name="Google Shape;992;p10"/>
          <p:cNvSpPr txBox="1"/>
          <p:nvPr/>
        </p:nvSpPr>
        <p:spPr>
          <a:xfrm>
            <a:off x="9290956" y="2599830"/>
            <a:ext cx="245857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Þróa ætti hugmyndir fyrir greinina alla til  að auka aðdráttarafl hennar sem góð og spennandi atvinnugrein til að vinna í</a:t>
            </a:r>
            <a:endParaRPr dirty="0"/>
          </a:p>
        </p:txBody>
      </p:sp>
      <p:sp>
        <p:nvSpPr>
          <p:cNvPr id="993" name="Google Shape;993;p10"/>
          <p:cNvSpPr/>
          <p:nvPr/>
        </p:nvSpPr>
        <p:spPr>
          <a:xfrm>
            <a:off x="4822798" y="264290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4" name="Google Shape;994;p10"/>
          <p:cNvSpPr/>
          <p:nvPr/>
        </p:nvSpPr>
        <p:spPr>
          <a:xfrm>
            <a:off x="3917945" y="2642901"/>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5" name="Google Shape;995;p10"/>
          <p:cNvSpPr txBox="1"/>
          <p:nvPr/>
        </p:nvSpPr>
        <p:spPr>
          <a:xfrm>
            <a:off x="4221055" y="275918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5</a:t>
            </a:r>
            <a:endParaRPr/>
          </a:p>
        </p:txBody>
      </p:sp>
      <p:sp>
        <p:nvSpPr>
          <p:cNvPr id="996" name="Google Shape;996;p10"/>
          <p:cNvSpPr txBox="1"/>
          <p:nvPr/>
        </p:nvSpPr>
        <p:spPr>
          <a:xfrm>
            <a:off x="5236537" y="2754269"/>
            <a:ext cx="245857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Góð ímynd fyrirtækja sem vinnuveytandi er mikilvæg til að laða að gott starfsfólk</a:t>
            </a:r>
            <a:endParaRPr dirty="0"/>
          </a:p>
        </p:txBody>
      </p:sp>
      <p:sp>
        <p:nvSpPr>
          <p:cNvPr id="997" name="Google Shape;997;p10"/>
          <p:cNvSpPr/>
          <p:nvPr/>
        </p:nvSpPr>
        <p:spPr>
          <a:xfrm>
            <a:off x="4822798" y="5487203"/>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8" name="Google Shape;998;p10"/>
          <p:cNvSpPr/>
          <p:nvPr/>
        </p:nvSpPr>
        <p:spPr>
          <a:xfrm>
            <a:off x="3917945" y="5487203"/>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9" name="Google Shape;999;p10"/>
          <p:cNvSpPr txBox="1"/>
          <p:nvPr/>
        </p:nvSpPr>
        <p:spPr>
          <a:xfrm>
            <a:off x="4221055" y="5603485"/>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9</a:t>
            </a:r>
            <a:endParaRPr/>
          </a:p>
        </p:txBody>
      </p:sp>
      <p:sp>
        <p:nvSpPr>
          <p:cNvPr id="1000" name="Google Shape;1000;p10"/>
          <p:cNvSpPr txBox="1"/>
          <p:nvPr/>
        </p:nvSpPr>
        <p:spPr>
          <a:xfrm>
            <a:off x="5236537" y="5486595"/>
            <a:ext cx="245857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Fyrirtæki þurfa trausta og faglega veltufjárstýringu til að stjórna og viðhalda góðri lausafjárstöðu</a:t>
            </a:r>
            <a:endParaRPr dirty="0"/>
          </a:p>
        </p:txBody>
      </p:sp>
      <p:sp>
        <p:nvSpPr>
          <p:cNvPr id="1001" name="Google Shape;1001;p10"/>
          <p:cNvSpPr txBox="1"/>
          <p:nvPr/>
        </p:nvSpPr>
        <p:spPr>
          <a:xfrm>
            <a:off x="4061012" y="5178859"/>
            <a:ext cx="488576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dirty="0">
                <a:solidFill>
                  <a:srgbClr val="79527B"/>
                </a:solidFill>
                <a:latin typeface="Calibri"/>
                <a:ea typeface="Calibri"/>
                <a:cs typeface="Calibri"/>
                <a:sym typeface="Calibri"/>
              </a:rPr>
              <a:t>Lausafjárstaða er í brennidepli í þessum  námskeiðshluta</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1"/>
          <p:cNvSpPr txBox="1">
            <a:spLocks noGrp="1"/>
          </p:cNvSpPr>
          <p:nvPr>
            <p:ph type="body" idx="1"/>
          </p:nvPr>
        </p:nvSpPr>
        <p:spPr>
          <a:xfrm>
            <a:off x="666708" y="752638"/>
            <a:ext cx="4329835" cy="36684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Áætlanagerð varðandi lausafé</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Venjulega einkennist ferðaþjónustan af árstíðasveiflum, erfitt að áætla til langs tíma vegna margra þátta, og einnig eru verð mjög sveiflukennt.  Þettu eru fáein dæmi um einkenni greinarinnar.</a:t>
            </a:r>
            <a:endParaRPr dirty="0"/>
          </a:p>
        </p:txBody>
      </p:sp>
      <p:sp>
        <p:nvSpPr>
          <p:cNvPr id="1014" name="Google Shape;1014;p12"/>
          <p:cNvSpPr txBox="1">
            <a:spLocks noGrp="1"/>
          </p:cNvSpPr>
          <p:nvPr>
            <p:ph type="body" idx="3"/>
          </p:nvPr>
        </p:nvSpPr>
        <p:spPr>
          <a:xfrm>
            <a:off x="389965" y="224119"/>
            <a:ext cx="11470341" cy="9360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Einkenni ferðaþjónustunnar bendir til þess að mikilvægt er að gera heilbrigða lausafjáráætlun – en á sama tíma gera þessi einkenni, lausafjáráætlunina verulega erfiða í framkvæmd</a:t>
            </a:r>
            <a:endParaRPr dirty="0"/>
          </a:p>
        </p:txBody>
      </p:sp>
      <p:sp>
        <p:nvSpPr>
          <p:cNvPr id="1015" name="Google Shape;1015;p1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Flækjustig í gerð lausafjáráætlunnar í ferðaþjónustu</a:t>
            </a:r>
            <a:endParaRPr dirty="0"/>
          </a:p>
        </p:txBody>
      </p:sp>
      <p:sp>
        <p:nvSpPr>
          <p:cNvPr id="1016" name="Google Shape;1016;p1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Verð</a:t>
            </a:r>
            <a:endParaRPr dirty="0"/>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649710" y="3417975"/>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Á mörgum sviðum (til dæmis hótelum) einkennist ferðaþjónustan af mjög sveiflukenndu verðlagi. Þetta er nátengt árstíðarsveiflu.</a:t>
            </a:r>
            <a:endParaRPr sz="1400" dirty="0">
              <a:solidFill>
                <a:schemeClr val="lt1"/>
              </a:solidFill>
              <a:latin typeface="Calibri"/>
              <a:ea typeface="Calibri"/>
              <a:cs typeface="Calibri"/>
              <a:sym typeface="Calibri"/>
            </a:endParaRPr>
          </a:p>
        </p:txBody>
      </p:sp>
      <p:sp>
        <p:nvSpPr>
          <p:cNvPr id="1023" name="Google Shape;1023;p12"/>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846050"/>
            <a:ext cx="11937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Umhverfi</a:t>
            </a:r>
            <a:endParaRPr dirty="0"/>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538094" y="4661748"/>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Ferðaþjónustan er oft undir áhrifum utanaðkomandi þátta sem erfitt er að skipuleggja (t.d. veðurfar, heimsfaraldur o.s.frv.)</a:t>
            </a:r>
            <a:endParaRPr sz="1400" dirty="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4038350" y="2370175"/>
            <a:ext cx="1241862"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Árstíðasveifla</a:t>
            </a:r>
            <a:endParaRPr dirty="0"/>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1034" name="Google Shape;1034;p12"/>
          <p:cNvSpPr txBox="1"/>
          <p:nvPr/>
        </p:nvSpPr>
        <p:spPr>
          <a:xfrm>
            <a:off x="5649710" y="2320994"/>
            <a:ext cx="3091287" cy="604997"/>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dirty="0">
                <a:solidFill>
                  <a:schemeClr val="lt1"/>
                </a:solidFill>
                <a:latin typeface="Calibri"/>
                <a:ea typeface="Calibri"/>
                <a:cs typeface="Calibri"/>
                <a:sym typeface="Calibri"/>
              </a:rPr>
              <a:t>Eitt af einkennum ferðaþjónustunnar er að eftirspurnin er mjög sveiflukennd. </a:t>
            </a:r>
            <a:endParaRPr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Ef fyrirtækið þitt er háð mjög sveiflukenndri eftirspurn, þá þarftu að byggja upp nægt lausafé á þeim mánuðum sem sala er mikil, til þess að vega upp á móti þeim mánuðum sem salan er lítil. </a:t>
            </a:r>
            <a:endParaRPr dirty="0"/>
          </a:p>
        </p:txBody>
      </p:sp>
      <p:sp>
        <p:nvSpPr>
          <p:cNvPr id="1041" name="Google Shape;1041;p13"/>
          <p:cNvSpPr txBox="1">
            <a:spLocks noGrp="1"/>
          </p:cNvSpPr>
          <p:nvPr>
            <p:ph type="body" idx="3"/>
          </p:nvPr>
        </p:nvSpPr>
        <p:spPr>
          <a:xfrm>
            <a:off x="389965" y="133065"/>
            <a:ext cx="11470341" cy="10271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Ferðaþjónustan einkennist alla jafna af mjög sveiflukenndri eftirspurn. Í þessu samhengi er talað um árstíðarsveiflu</a:t>
            </a:r>
            <a:endParaRPr dirty="0"/>
          </a:p>
        </p:txBody>
      </p:sp>
      <p:sp>
        <p:nvSpPr>
          <p:cNvPr id="1042" name="Google Shape;1042;p1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indent="0">
              <a:spcBef>
                <a:spcPts val="0"/>
              </a:spcBef>
              <a:buSzPct val="100000"/>
            </a:pPr>
            <a:r>
              <a:rPr lang="de-DE" dirty="0"/>
              <a:t>Flækjustig í gerð lausafjáráætlunnar í ferðaþjónustu: árstíðasveifla</a:t>
            </a:r>
            <a:endParaRPr dirty="0"/>
          </a:p>
        </p:txBody>
      </p:sp>
      <p:sp>
        <p:nvSpPr>
          <p:cNvPr id="1043" name="Google Shape;1043;p13"/>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044" name="Google Shape;1044;p13"/>
          <p:cNvSpPr/>
          <p:nvPr/>
        </p:nvSpPr>
        <p:spPr>
          <a:xfrm>
            <a:off x="9082048" y="2142155"/>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45" name="Google Shape;1045;p13"/>
          <p:cNvSpPr txBox="1"/>
          <p:nvPr/>
        </p:nvSpPr>
        <p:spPr>
          <a:xfrm>
            <a:off x="9721510" y="2192705"/>
            <a:ext cx="2038690" cy="3681224"/>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is-IS" sz="1400" dirty="0">
                <a:solidFill>
                  <a:srgbClr val="79527B"/>
                </a:solidFill>
                <a:latin typeface="Calibri"/>
                <a:ea typeface="Calibri"/>
                <a:cs typeface="Calibri"/>
                <a:sym typeface="Calibri"/>
              </a:rPr>
              <a:t>Byggja þarf upp nægjanlegan lausafjárforða fyrir lágannatíma til að hægt sé að vega upp á móti sveiflum í sölu og sjóðstreymi</a:t>
            </a:r>
            <a:endParaRPr dirty="0"/>
          </a:p>
          <a:p>
            <a:pPr marL="0" marR="0" lvl="0" indent="0" algn="l" rtl="0">
              <a:lnSpc>
                <a:spcPct val="118928"/>
              </a:lnSpc>
              <a:spcBef>
                <a:spcPts val="0"/>
              </a:spcBef>
              <a:spcAft>
                <a:spcPts val="0"/>
              </a:spcAft>
              <a:buNone/>
            </a:pPr>
            <a:endParaRPr sz="1400" dirty="0">
              <a:solidFill>
                <a:srgbClr val="79527B"/>
              </a:solidFill>
              <a:latin typeface="Calibri"/>
              <a:ea typeface="Calibri"/>
              <a:cs typeface="Calibri"/>
              <a:sym typeface="Calibri"/>
            </a:endParaRPr>
          </a:p>
          <a:p>
            <a:pPr marR="0" lvl="0" algn="l" rtl="0">
              <a:lnSpc>
                <a:spcPct val="118928"/>
              </a:lnSpc>
              <a:spcBef>
                <a:spcPts val="0"/>
              </a:spcBef>
              <a:spcAft>
                <a:spcPts val="0"/>
              </a:spcAft>
              <a:buClr>
                <a:srgbClr val="79527B"/>
              </a:buClr>
              <a:buSzPts val="1400"/>
              <a:tabLst>
                <a:tab pos="176213" algn="l"/>
              </a:tabLst>
            </a:pPr>
            <a:r>
              <a:rPr lang="de-DE" dirty="0">
                <a:solidFill>
                  <a:srgbClr val="79527B"/>
                </a:solidFill>
                <a:latin typeface="Calibri"/>
                <a:ea typeface="Calibri"/>
                <a:cs typeface="Calibri"/>
                <a:sym typeface="Calibri"/>
              </a:rPr>
              <a:t>	Greining á sveiflum undanfarinna ára er nauðsynleg.</a:t>
            </a:r>
            <a:r>
              <a:rPr lang="de-DE" sz="1400" dirty="0">
                <a:solidFill>
                  <a:srgbClr val="79527B"/>
                </a:solidFill>
                <a:latin typeface="Calibri"/>
                <a:ea typeface="Calibri"/>
                <a:cs typeface="Calibri"/>
                <a:sym typeface="Calibri"/>
              </a:rPr>
              <a:t> </a:t>
            </a:r>
          </a:p>
          <a:p>
            <a:pPr marR="0" lvl="0" algn="l" rtl="0">
              <a:lnSpc>
                <a:spcPct val="118928"/>
              </a:lnSpc>
              <a:spcBef>
                <a:spcPts val="0"/>
              </a:spcBef>
              <a:spcAft>
                <a:spcPts val="0"/>
              </a:spcAft>
              <a:buClr>
                <a:srgbClr val="79527B"/>
              </a:buClr>
              <a:buSzPts val="1400"/>
              <a:tabLst>
                <a:tab pos="176213" algn="l"/>
              </a:tabLst>
            </a:pPr>
            <a:r>
              <a:rPr lang="de-DE" dirty="0">
                <a:solidFill>
                  <a:srgbClr val="79527B"/>
                </a:solidFill>
                <a:latin typeface="Calibri"/>
                <a:ea typeface="Calibri"/>
                <a:cs typeface="Calibri"/>
                <a:sym typeface="Calibri"/>
              </a:rPr>
              <a:t>	Ef engin gögn eru til, verður að gefa sér ýmsar forsendur</a:t>
            </a:r>
            <a:endParaRPr sz="1400" dirty="0">
              <a:solidFill>
                <a:srgbClr val="79527B"/>
              </a:solidFill>
              <a:latin typeface="Calibri"/>
              <a:ea typeface="Calibri"/>
              <a:cs typeface="Calibri"/>
              <a:sym typeface="Calibri"/>
            </a:endParaRPr>
          </a:p>
        </p:txBody>
      </p:sp>
      <p:sp>
        <p:nvSpPr>
          <p:cNvPr id="1046" name="Google Shape;1046;p13"/>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47" name="Google Shape;1047;p13"/>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48" name="Google Shape;1048;p13"/>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49" name="Google Shape;1049;p13"/>
          <p:cNvSpPr txBox="1"/>
          <p:nvPr/>
        </p:nvSpPr>
        <p:spPr>
          <a:xfrm>
            <a:off x="4229099" y="3615500"/>
            <a:ext cx="7347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Verð</a:t>
            </a:r>
            <a:endParaRPr dirty="0"/>
          </a:p>
        </p:txBody>
      </p:sp>
      <p:sp>
        <p:nvSpPr>
          <p:cNvPr id="1050" name="Google Shape;1050;p13"/>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52" name="Google Shape;1052;p13"/>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53" name="Google Shape;1053;p13"/>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54" name="Google Shape;1054;p13"/>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55" name="Google Shape;1055;p13"/>
          <p:cNvSpPr txBox="1"/>
          <p:nvPr/>
        </p:nvSpPr>
        <p:spPr>
          <a:xfrm>
            <a:off x="3990651" y="4846050"/>
            <a:ext cx="1259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Umhverfi</a:t>
            </a:r>
            <a:endParaRPr dirty="0"/>
          </a:p>
        </p:txBody>
      </p:sp>
      <p:sp>
        <p:nvSpPr>
          <p:cNvPr id="1056" name="Google Shape;1056;p13"/>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58" name="Google Shape;1058;p13"/>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59" name="Google Shape;1059;p13"/>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60" name="Google Shape;1060;p13"/>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61" name="Google Shape;1061;p13"/>
          <p:cNvSpPr txBox="1"/>
          <p:nvPr/>
        </p:nvSpPr>
        <p:spPr>
          <a:xfrm>
            <a:off x="4038349" y="2370175"/>
            <a:ext cx="1211702"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Árstíðasveifla</a:t>
            </a:r>
            <a:endParaRPr dirty="0"/>
          </a:p>
        </p:txBody>
      </p:sp>
      <p:sp>
        <p:nvSpPr>
          <p:cNvPr id="1062" name="Google Shape;1062;p13"/>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cxnSp>
        <p:nvCxnSpPr>
          <p:cNvPr id="3" name="Gerade Verbindung mit Pfeil 2">
            <a:extLst>
              <a:ext uri="{FF2B5EF4-FFF2-40B4-BE49-F238E27FC236}">
                <a16:creationId xmlns:a16="http://schemas.microsoft.com/office/drawing/2014/main" id="{119B55B2-7CBE-5C17-A5EA-3F5E97BD3FC9}"/>
              </a:ext>
            </a:extLst>
          </p:cNvPr>
          <p:cNvCxnSpPr/>
          <p:nvPr/>
        </p:nvCxnSpPr>
        <p:spPr>
          <a:xfrm>
            <a:off x="9721510" y="4413576"/>
            <a:ext cx="184728" cy="0"/>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cxnSp>
        <p:nvCxnSpPr>
          <p:cNvPr id="4" name="Gerade Verbindung mit Pfeil 3">
            <a:extLst>
              <a:ext uri="{FF2B5EF4-FFF2-40B4-BE49-F238E27FC236}">
                <a16:creationId xmlns:a16="http://schemas.microsoft.com/office/drawing/2014/main" id="{976A1232-8091-E17C-FC63-E04B7164B72B}"/>
              </a:ext>
            </a:extLst>
          </p:cNvPr>
          <p:cNvCxnSpPr>
            <a:cxnSpLocks/>
          </p:cNvCxnSpPr>
          <p:nvPr/>
        </p:nvCxnSpPr>
        <p:spPr>
          <a:xfrm>
            <a:off x="9721510" y="5152097"/>
            <a:ext cx="184728" cy="0"/>
          </a:xfrm>
          <a:prstGeom prst="straightConnector1">
            <a:avLst/>
          </a:prstGeom>
          <a:ln>
            <a:solidFill>
              <a:srgbClr val="79527B"/>
            </a:solidFill>
            <a:tailEnd type="triangle"/>
          </a:ln>
        </p:spPr>
        <p:style>
          <a:lnRef idx="1">
            <a:schemeClr val="accent1"/>
          </a:lnRef>
          <a:fillRef idx="0">
            <a:schemeClr val="accent1"/>
          </a:fillRef>
          <a:effectRef idx="0">
            <a:schemeClr val="accent1"/>
          </a:effectRef>
          <a:fontRef idx="minor">
            <a:schemeClr val="tx1"/>
          </a:fontRef>
        </p:style>
      </p:cxnSp>
      <p:sp>
        <p:nvSpPr>
          <p:cNvPr id="6" name="Google Shape;1022;p12">
            <a:extLst>
              <a:ext uri="{FF2B5EF4-FFF2-40B4-BE49-F238E27FC236}">
                <a16:creationId xmlns:a16="http://schemas.microsoft.com/office/drawing/2014/main" id="{7F3EB8CB-2096-79E0-02A2-97E0F96175F5}"/>
              </a:ext>
            </a:extLst>
          </p:cNvPr>
          <p:cNvSpPr txBox="1"/>
          <p:nvPr/>
        </p:nvSpPr>
        <p:spPr>
          <a:xfrm>
            <a:off x="5649710" y="3417975"/>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Á mörgum sviðum (til dæmis hótelum) einkennist ferðaþjónustan af mjög sveiflukenndu verðlagi. Þetta er nátengt árstíðarsveiflu.</a:t>
            </a:r>
            <a:endParaRPr sz="1400" dirty="0">
              <a:solidFill>
                <a:schemeClr val="lt1"/>
              </a:solidFill>
              <a:latin typeface="Calibri"/>
              <a:ea typeface="Calibri"/>
              <a:cs typeface="Calibri"/>
              <a:sym typeface="Calibri"/>
            </a:endParaRPr>
          </a:p>
        </p:txBody>
      </p:sp>
      <p:sp>
        <p:nvSpPr>
          <p:cNvPr id="7" name="Google Shape;1028;p12">
            <a:extLst>
              <a:ext uri="{FF2B5EF4-FFF2-40B4-BE49-F238E27FC236}">
                <a16:creationId xmlns:a16="http://schemas.microsoft.com/office/drawing/2014/main" id="{65B684A3-F147-700D-FDE3-C84C5F1D6569}"/>
              </a:ext>
            </a:extLst>
          </p:cNvPr>
          <p:cNvSpPr txBox="1"/>
          <p:nvPr/>
        </p:nvSpPr>
        <p:spPr>
          <a:xfrm>
            <a:off x="5538094" y="4661748"/>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Ferðaþjónustan er oft undir áhrifum utanaðkomandi þátta sem erfitt er að skipuleggja (t.d. veðurfar, heimsfaraldur o.s.frv.)</a:t>
            </a:r>
            <a:endParaRPr sz="1400" dirty="0">
              <a:solidFill>
                <a:schemeClr val="lt1"/>
              </a:solidFill>
              <a:latin typeface="Calibri"/>
              <a:ea typeface="Calibri"/>
              <a:cs typeface="Calibri"/>
              <a:sym typeface="Calibri"/>
            </a:endParaRPr>
          </a:p>
        </p:txBody>
      </p:sp>
      <p:sp>
        <p:nvSpPr>
          <p:cNvPr id="8" name="Google Shape;1034;p12">
            <a:extLst>
              <a:ext uri="{FF2B5EF4-FFF2-40B4-BE49-F238E27FC236}">
                <a16:creationId xmlns:a16="http://schemas.microsoft.com/office/drawing/2014/main" id="{34DE561E-960D-E451-E386-35F7E16F2C4F}"/>
              </a:ext>
            </a:extLst>
          </p:cNvPr>
          <p:cNvSpPr txBox="1"/>
          <p:nvPr/>
        </p:nvSpPr>
        <p:spPr>
          <a:xfrm>
            <a:off x="5649710" y="2320994"/>
            <a:ext cx="3091287" cy="604997"/>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dirty="0">
                <a:solidFill>
                  <a:schemeClr val="lt1"/>
                </a:solidFill>
                <a:latin typeface="Calibri"/>
                <a:ea typeface="Calibri"/>
                <a:cs typeface="Calibri"/>
                <a:sym typeface="Calibri"/>
              </a:rPr>
              <a:t>Eitt af einkennum ferðaþjónustunnar er að eftirspurnin er mjög sveiflukennd. </a:t>
            </a:r>
            <a:endParaRPr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4"/>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Verðsveiflur hafa veruleg áhrif á lausafjáráætlanir – og mikilvægt er að taka tillit til þess í áætlanagerðinni.</a:t>
            </a:r>
            <a:endParaRPr lang="en-US" dirty="0"/>
          </a:p>
        </p:txBody>
      </p:sp>
      <p:sp>
        <p:nvSpPr>
          <p:cNvPr id="1070" name="Google Shape;1070;p14"/>
          <p:cNvSpPr txBox="1">
            <a:spLocks noGrp="1"/>
          </p:cNvSpPr>
          <p:nvPr>
            <p:ph type="body" idx="3"/>
          </p:nvPr>
        </p:nvSpPr>
        <p:spPr>
          <a:xfrm>
            <a:off x="389965" y="295251"/>
            <a:ext cx="11470341" cy="8649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Taka þarf tillit til verðsveiflna, til dæmis í hótelbransanum, við gerð lausafjáráætlana, til að gefa sem nákvæmasta mynd af framtíðarþróun lausafjár.</a:t>
            </a:r>
            <a:endParaRPr dirty="0"/>
          </a:p>
        </p:txBody>
      </p:sp>
      <p:sp>
        <p:nvSpPr>
          <p:cNvPr id="1071" name="Google Shape;1071;p1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indent="0">
              <a:spcBef>
                <a:spcPts val="0"/>
              </a:spcBef>
              <a:buSzPct val="100000"/>
            </a:pPr>
            <a:r>
              <a:rPr lang="de-DE" dirty="0"/>
              <a:t>Flækjustig í gerð lausafjáráætlunnar í ferðaþjónustu: verð</a:t>
            </a:r>
          </a:p>
        </p:txBody>
      </p:sp>
      <p:sp>
        <p:nvSpPr>
          <p:cNvPr id="1072" name="Google Shape;1072;p14"/>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073" name="Google Shape;1073;p14"/>
          <p:cNvSpPr/>
          <p:nvPr/>
        </p:nvSpPr>
        <p:spPr>
          <a:xfrm>
            <a:off x="9082048" y="3379799"/>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74" name="Google Shape;1074;p14"/>
          <p:cNvSpPr txBox="1"/>
          <p:nvPr/>
        </p:nvSpPr>
        <p:spPr>
          <a:xfrm>
            <a:off x="9781925" y="3295748"/>
            <a:ext cx="2038690"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rgbClr val="79527B"/>
                </a:solidFill>
                <a:latin typeface="Calibri"/>
                <a:ea typeface="Calibri"/>
                <a:cs typeface="Calibri"/>
                <a:sym typeface="Calibri"/>
              </a:rPr>
              <a:t>Ef viðskiptalíkanið sýnir sveiflur í verði þarf að taka tillit til þeirra í lausafjáráætlun.</a:t>
            </a:r>
            <a:endParaRPr sz="1400" dirty="0">
              <a:solidFill>
                <a:srgbClr val="79527B"/>
              </a:solidFill>
              <a:latin typeface="Calibri"/>
              <a:ea typeface="Calibri"/>
              <a:cs typeface="Calibri"/>
              <a:sym typeface="Calibri"/>
            </a:endParaRPr>
          </a:p>
        </p:txBody>
      </p:sp>
      <p:sp>
        <p:nvSpPr>
          <p:cNvPr id="1075" name="Google Shape;1075;p14"/>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76" name="Google Shape;1076;p14"/>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77" name="Google Shape;1077;p14"/>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79" name="Google Shape;1079;p14"/>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81" name="Google Shape;1081;p14"/>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82" name="Google Shape;1082;p14"/>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83" name="Google Shape;1083;p14"/>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85" name="Google Shape;1085;p14"/>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87" name="Google Shape;1087;p14"/>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88" name="Google Shape;1088;p14"/>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89" name="Google Shape;1089;p14"/>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91" name="Google Shape;1091;p14"/>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7" name="Google Shape;1061;p13">
            <a:extLst>
              <a:ext uri="{FF2B5EF4-FFF2-40B4-BE49-F238E27FC236}">
                <a16:creationId xmlns:a16="http://schemas.microsoft.com/office/drawing/2014/main" id="{75CF678E-A135-2D47-99B7-958E78EF5E95}"/>
              </a:ext>
            </a:extLst>
          </p:cNvPr>
          <p:cNvSpPr txBox="1"/>
          <p:nvPr/>
        </p:nvSpPr>
        <p:spPr>
          <a:xfrm>
            <a:off x="4038349" y="2370175"/>
            <a:ext cx="133072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Árstíðasveifla</a:t>
            </a:r>
            <a:endParaRPr dirty="0"/>
          </a:p>
        </p:txBody>
      </p:sp>
      <p:sp>
        <p:nvSpPr>
          <p:cNvPr id="8" name="Google Shape;1061;p13">
            <a:extLst>
              <a:ext uri="{FF2B5EF4-FFF2-40B4-BE49-F238E27FC236}">
                <a16:creationId xmlns:a16="http://schemas.microsoft.com/office/drawing/2014/main" id="{9E328130-37F2-F081-1514-9597A2A738E2}"/>
              </a:ext>
            </a:extLst>
          </p:cNvPr>
          <p:cNvSpPr txBox="1"/>
          <p:nvPr/>
        </p:nvSpPr>
        <p:spPr>
          <a:xfrm>
            <a:off x="3931358" y="3472731"/>
            <a:ext cx="1177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Verð</a:t>
            </a:r>
            <a:endParaRPr dirty="0"/>
          </a:p>
        </p:txBody>
      </p:sp>
      <p:sp>
        <p:nvSpPr>
          <p:cNvPr id="10" name="TextBox 9">
            <a:extLst>
              <a:ext uri="{FF2B5EF4-FFF2-40B4-BE49-F238E27FC236}">
                <a16:creationId xmlns:a16="http://schemas.microsoft.com/office/drawing/2014/main" id="{70A1574F-8702-E5AC-D1E8-6C5F0730D802}"/>
              </a:ext>
            </a:extLst>
          </p:cNvPr>
          <p:cNvSpPr txBox="1"/>
          <p:nvPr/>
        </p:nvSpPr>
        <p:spPr>
          <a:xfrm>
            <a:off x="4088279" y="4732180"/>
            <a:ext cx="1020279" cy="307777"/>
          </a:xfrm>
          <a:prstGeom prst="rect">
            <a:avLst/>
          </a:prstGeom>
          <a:noFill/>
        </p:spPr>
        <p:txBody>
          <a:bodyPr wrap="square">
            <a:spAutoFit/>
          </a:bodyPr>
          <a:lstStyle/>
          <a:p>
            <a:r>
              <a:rPr lang="de-DE" sz="1400" b="1" dirty="0">
                <a:solidFill>
                  <a:schemeClr val="lt1"/>
                </a:solidFill>
                <a:latin typeface="Calibri"/>
                <a:ea typeface="Calibri"/>
                <a:cs typeface="Calibri"/>
                <a:sym typeface="Calibri"/>
              </a:rPr>
              <a:t>Umhverfi</a:t>
            </a:r>
            <a:endParaRPr lang="is-IS" dirty="0"/>
          </a:p>
        </p:txBody>
      </p:sp>
      <p:sp>
        <p:nvSpPr>
          <p:cNvPr id="2" name="Google Shape;1022;p12">
            <a:extLst>
              <a:ext uri="{FF2B5EF4-FFF2-40B4-BE49-F238E27FC236}">
                <a16:creationId xmlns:a16="http://schemas.microsoft.com/office/drawing/2014/main" id="{356004BD-80FE-2712-30F8-04F47182BE2D}"/>
              </a:ext>
            </a:extLst>
          </p:cNvPr>
          <p:cNvSpPr txBox="1"/>
          <p:nvPr/>
        </p:nvSpPr>
        <p:spPr>
          <a:xfrm>
            <a:off x="5649710" y="3417975"/>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Á mörgum sviðum (til dæmis hótelum) einkennist ferðaþjónustan af mjög sveiflukenndu verðlagi. Þetta er nátengt árstíðarsveiflu.</a:t>
            </a:r>
            <a:endParaRPr sz="1400" dirty="0">
              <a:solidFill>
                <a:schemeClr val="lt1"/>
              </a:solidFill>
              <a:latin typeface="Calibri"/>
              <a:ea typeface="Calibri"/>
              <a:cs typeface="Calibri"/>
              <a:sym typeface="Calibri"/>
            </a:endParaRPr>
          </a:p>
        </p:txBody>
      </p:sp>
      <p:sp>
        <p:nvSpPr>
          <p:cNvPr id="3" name="Google Shape;1028;p12">
            <a:extLst>
              <a:ext uri="{FF2B5EF4-FFF2-40B4-BE49-F238E27FC236}">
                <a16:creationId xmlns:a16="http://schemas.microsoft.com/office/drawing/2014/main" id="{A58EA0B6-CBBE-6293-4907-042B047BCCEB}"/>
              </a:ext>
            </a:extLst>
          </p:cNvPr>
          <p:cNvSpPr txBox="1"/>
          <p:nvPr/>
        </p:nvSpPr>
        <p:spPr>
          <a:xfrm>
            <a:off x="5538094" y="4661748"/>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Ferðaþjónustan er oft undir áhrifum utanaðkomandi þátta sem erfitt er að skipuleggja (t.d. veðurfar, heimsfaraldur o.s.frv.)</a:t>
            </a:r>
            <a:endParaRPr sz="1400" dirty="0">
              <a:solidFill>
                <a:schemeClr val="lt1"/>
              </a:solidFill>
              <a:latin typeface="Calibri"/>
              <a:ea typeface="Calibri"/>
              <a:cs typeface="Calibri"/>
              <a:sym typeface="Calibri"/>
            </a:endParaRPr>
          </a:p>
        </p:txBody>
      </p:sp>
      <p:sp>
        <p:nvSpPr>
          <p:cNvPr id="4" name="Google Shape;1034;p12">
            <a:extLst>
              <a:ext uri="{FF2B5EF4-FFF2-40B4-BE49-F238E27FC236}">
                <a16:creationId xmlns:a16="http://schemas.microsoft.com/office/drawing/2014/main" id="{626C98CA-6494-494E-4253-FC7DB7D62CC2}"/>
              </a:ext>
            </a:extLst>
          </p:cNvPr>
          <p:cNvSpPr txBox="1"/>
          <p:nvPr/>
        </p:nvSpPr>
        <p:spPr>
          <a:xfrm>
            <a:off x="5649710" y="2320994"/>
            <a:ext cx="3091287" cy="604997"/>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dirty="0">
                <a:solidFill>
                  <a:schemeClr val="lt1"/>
                </a:solidFill>
                <a:latin typeface="Calibri"/>
                <a:ea typeface="Calibri"/>
                <a:cs typeface="Calibri"/>
                <a:sym typeface="Calibri"/>
              </a:rPr>
              <a:t>Eitt af einkennum ferðaþjónustunnar er að eftirspurnin er mjög sveiflukennd. </a:t>
            </a:r>
            <a:endParaRPr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5"/>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Ekki er hægt að undirbúa fyrir ófyrirséða atburði og umhverfisþætti - því er mikilvægt að byggja upp nægan lausafjárforða.</a:t>
            </a:r>
            <a:endParaRPr dirty="0"/>
          </a:p>
        </p:txBody>
      </p:sp>
      <p:sp>
        <p:nvSpPr>
          <p:cNvPr id="1099" name="Google Shape;1099;p15"/>
          <p:cNvSpPr txBox="1">
            <a:spLocks noGrp="1"/>
          </p:cNvSpPr>
          <p:nvPr>
            <p:ph type="body" idx="3"/>
          </p:nvPr>
        </p:nvSpPr>
        <p:spPr>
          <a:xfrm>
            <a:off x="389965" y="349625"/>
            <a:ext cx="11470341" cy="8105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Ytri umhverfisþættir geta haft veruleg áhrif á sölu í ferðaþjónustu. Þá er ekki hægt að sjá fyrir -  þess vegna skiptir máli að byggja upp lausafjárforða til að vera </a:t>
            </a:r>
            <a:r>
              <a:rPr lang="de-DE" dirty="0">
                <a:solidFill>
                  <a:srgbClr val="FF0000"/>
                </a:solidFill>
              </a:rPr>
              <a:t>með öryggið á oddinum</a:t>
            </a:r>
            <a:endParaRPr dirty="0">
              <a:solidFill>
                <a:srgbClr val="FF0000"/>
              </a:solidFill>
            </a:endParaRPr>
          </a:p>
        </p:txBody>
      </p:sp>
      <p:sp>
        <p:nvSpPr>
          <p:cNvPr id="1100" name="Google Shape;1100;p1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indent="0">
              <a:spcBef>
                <a:spcPts val="0"/>
              </a:spcBef>
              <a:buSzPct val="100000"/>
            </a:pPr>
            <a:r>
              <a:rPr lang="de-DE" dirty="0"/>
              <a:t>Flækjustig í gerð lausafjáráætlunnar í ferðaþjónustu: umhverfi</a:t>
            </a:r>
          </a:p>
        </p:txBody>
      </p:sp>
      <p:sp>
        <p:nvSpPr>
          <p:cNvPr id="1101" name="Google Shape;1101;p15"/>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102" name="Google Shape;1102;p15"/>
          <p:cNvSpPr/>
          <p:nvPr/>
        </p:nvSpPr>
        <p:spPr>
          <a:xfrm>
            <a:off x="9082048" y="4593749"/>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03" name="Google Shape;1103;p15"/>
          <p:cNvSpPr txBox="1"/>
          <p:nvPr/>
        </p:nvSpPr>
        <p:spPr>
          <a:xfrm>
            <a:off x="9784417" y="3710093"/>
            <a:ext cx="2038690" cy="2655815"/>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rgbClr val="79527B"/>
                </a:solidFill>
                <a:latin typeface="Calibri"/>
                <a:ea typeface="Calibri"/>
                <a:cs typeface="Calibri"/>
                <a:sym typeface="Calibri"/>
              </a:rPr>
              <a:t>Vegna þess að ytri þættir geta haft mikil áhrif á rekstur fyrirtækja í ferðaþjónustu, þarf að taka tillit til nægjanlegs lausafjárforða. Upphæð lausafjársjóðsins er hægt að meta með því að horfa á reksturinn nokkur ár til baka</a:t>
            </a:r>
            <a:endParaRPr sz="1400" dirty="0">
              <a:solidFill>
                <a:srgbClr val="79527B"/>
              </a:solidFill>
              <a:latin typeface="Calibri"/>
              <a:ea typeface="Calibri"/>
              <a:cs typeface="Calibri"/>
              <a:sym typeface="Calibri"/>
            </a:endParaRPr>
          </a:p>
        </p:txBody>
      </p:sp>
      <p:sp>
        <p:nvSpPr>
          <p:cNvPr id="1104" name="Google Shape;1104;p15"/>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05" name="Google Shape;1105;p15"/>
          <p:cNvSpPr/>
          <p:nvPr/>
        </p:nvSpPr>
        <p:spPr>
          <a:xfrm>
            <a:off x="4009293" y="3379799"/>
            <a:ext cx="1449184"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06" name="Google Shape;1106;p15"/>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07" name="Google Shape;1107;p15"/>
          <p:cNvSpPr txBox="1"/>
          <p:nvPr/>
        </p:nvSpPr>
        <p:spPr>
          <a:xfrm>
            <a:off x="4229098" y="3615500"/>
            <a:ext cx="8016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Verð</a:t>
            </a:r>
            <a:endParaRPr dirty="0"/>
          </a:p>
        </p:txBody>
      </p:sp>
      <p:sp>
        <p:nvSpPr>
          <p:cNvPr id="1108" name="Google Shape;1108;p15"/>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110" name="Google Shape;1110;p15"/>
          <p:cNvSpPr/>
          <p:nvPr/>
        </p:nvSpPr>
        <p:spPr>
          <a:xfrm>
            <a:off x="5030623"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1" name="Google Shape;1111;p15"/>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2" name="Google Shape;1112;p15"/>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3" name="Google Shape;1113;p15"/>
          <p:cNvSpPr txBox="1"/>
          <p:nvPr/>
        </p:nvSpPr>
        <p:spPr>
          <a:xfrm>
            <a:off x="3990650" y="4846050"/>
            <a:ext cx="120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Umhverfi</a:t>
            </a:r>
            <a:endParaRPr dirty="0"/>
          </a:p>
        </p:txBody>
      </p:sp>
      <p:sp>
        <p:nvSpPr>
          <p:cNvPr id="1114" name="Google Shape;1114;p15"/>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116" name="Google Shape;1116;p15"/>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7" name="Google Shape;1117;p15"/>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8" name="Google Shape;1118;p15"/>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119" name="Google Shape;1119;p15"/>
          <p:cNvSpPr txBox="1"/>
          <p:nvPr/>
        </p:nvSpPr>
        <p:spPr>
          <a:xfrm>
            <a:off x="4038348" y="2370175"/>
            <a:ext cx="1250827"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Árstíðasveifla</a:t>
            </a:r>
            <a:endParaRPr dirty="0"/>
          </a:p>
        </p:txBody>
      </p:sp>
      <p:sp>
        <p:nvSpPr>
          <p:cNvPr id="1120" name="Google Shape;1120;p15"/>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01</a:t>
            </a:r>
            <a:endParaRPr/>
          </a:p>
        </p:txBody>
      </p:sp>
      <p:sp>
        <p:nvSpPr>
          <p:cNvPr id="2" name="Google Shape;1022;p12">
            <a:extLst>
              <a:ext uri="{FF2B5EF4-FFF2-40B4-BE49-F238E27FC236}">
                <a16:creationId xmlns:a16="http://schemas.microsoft.com/office/drawing/2014/main" id="{40B2C9AE-57A1-2A6D-6D95-DF8B79C57E8A}"/>
              </a:ext>
            </a:extLst>
          </p:cNvPr>
          <p:cNvSpPr txBox="1"/>
          <p:nvPr/>
        </p:nvSpPr>
        <p:spPr>
          <a:xfrm>
            <a:off x="5649710" y="3417975"/>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Á mörgum sviðum (til dæmis hótelum) einkennist ferðaþjónustan af mjög sveiflukenndu verðlagi. Þetta er nátengt árstíðarsveiflu.</a:t>
            </a:r>
            <a:endParaRPr sz="1400" dirty="0">
              <a:solidFill>
                <a:schemeClr val="lt1"/>
              </a:solidFill>
              <a:latin typeface="Calibri"/>
              <a:ea typeface="Calibri"/>
              <a:cs typeface="Calibri"/>
              <a:sym typeface="Calibri"/>
            </a:endParaRPr>
          </a:p>
        </p:txBody>
      </p:sp>
      <p:sp>
        <p:nvSpPr>
          <p:cNvPr id="3" name="Google Shape;1028;p12">
            <a:extLst>
              <a:ext uri="{FF2B5EF4-FFF2-40B4-BE49-F238E27FC236}">
                <a16:creationId xmlns:a16="http://schemas.microsoft.com/office/drawing/2014/main" id="{381B2D3A-B8FC-3C78-09B6-D8E0BE3022FB}"/>
              </a:ext>
            </a:extLst>
          </p:cNvPr>
          <p:cNvSpPr txBox="1"/>
          <p:nvPr/>
        </p:nvSpPr>
        <p:spPr>
          <a:xfrm>
            <a:off x="5538094" y="4661748"/>
            <a:ext cx="3091287" cy="111770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sz="1400" dirty="0">
                <a:solidFill>
                  <a:schemeClr val="lt1"/>
                </a:solidFill>
                <a:latin typeface="Calibri"/>
                <a:ea typeface="Calibri"/>
                <a:cs typeface="Calibri"/>
                <a:sym typeface="Calibri"/>
              </a:rPr>
              <a:t>Ferðaþjónustan er oft undir áhrifum utanaðkomandi þátta sem erfitt er að skipuleggja (t.d. veðurfar, heimsfaraldur o.s.frv.)</a:t>
            </a:r>
            <a:endParaRPr sz="1400" dirty="0">
              <a:solidFill>
                <a:schemeClr val="lt1"/>
              </a:solidFill>
              <a:latin typeface="Calibri"/>
              <a:ea typeface="Calibri"/>
              <a:cs typeface="Calibri"/>
              <a:sym typeface="Calibri"/>
            </a:endParaRPr>
          </a:p>
        </p:txBody>
      </p:sp>
      <p:sp>
        <p:nvSpPr>
          <p:cNvPr id="4" name="Google Shape;1034;p12">
            <a:extLst>
              <a:ext uri="{FF2B5EF4-FFF2-40B4-BE49-F238E27FC236}">
                <a16:creationId xmlns:a16="http://schemas.microsoft.com/office/drawing/2014/main" id="{3234B238-5028-5DB6-2E01-412E2B3FB842}"/>
              </a:ext>
            </a:extLst>
          </p:cNvPr>
          <p:cNvSpPr txBox="1"/>
          <p:nvPr/>
        </p:nvSpPr>
        <p:spPr>
          <a:xfrm>
            <a:off x="5649710" y="2320994"/>
            <a:ext cx="3091287" cy="604997"/>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dirty="0">
                <a:solidFill>
                  <a:schemeClr val="lt1"/>
                </a:solidFill>
                <a:latin typeface="Calibri"/>
                <a:ea typeface="Calibri"/>
                <a:cs typeface="Calibri"/>
                <a:sym typeface="Calibri"/>
              </a:rPr>
              <a:t>Eitt af einkennum ferðaþjónustunnar er að eftirspurnin er mjög sveiflukennd. </a:t>
            </a:r>
            <a:endParaRPr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1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128" name="Google Shape;1128;p1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Lausafjáráætlun tekur til greina allt inn- og útstreymi handbærs fjár á tímabilinu sem er til skoðunar.</a:t>
            </a:r>
            <a:endParaRPr dirty="0"/>
          </a:p>
        </p:txBody>
      </p:sp>
      <p:sp>
        <p:nvSpPr>
          <p:cNvPr id="1129" name="Google Shape;1129;p16"/>
          <p:cNvSpPr txBox="1">
            <a:spLocks noGrp="1"/>
          </p:cNvSpPr>
          <p:nvPr>
            <p:ph type="body" idx="3"/>
          </p:nvPr>
        </p:nvSpPr>
        <p:spPr>
          <a:xfrm>
            <a:off x="389965" y="394447"/>
            <a:ext cx="11470341" cy="76574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Lausafjáráætlun er ætlað að tryggja að fyrirtækið geti staðið við greiðsluskuldbindingar sínar á hverjum tíma og til að greina fjármögnunarþörf til skamms tíma</a:t>
            </a:r>
            <a:endParaRPr dirty="0"/>
          </a:p>
        </p:txBody>
      </p:sp>
      <p:sp>
        <p:nvSpPr>
          <p:cNvPr id="1130" name="Google Shape;1130;p1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Grunnskipulag lausafjáráætlunar</a:t>
            </a:r>
            <a:endParaRPr dirty="0"/>
          </a:p>
        </p:txBody>
      </p:sp>
      <p:graphicFrame>
        <p:nvGraphicFramePr>
          <p:cNvPr id="1131" name="Google Shape;1131;p16"/>
          <p:cNvGraphicFramePr/>
          <p:nvPr>
            <p:extLst>
              <p:ext uri="{D42A27DB-BD31-4B8C-83A1-F6EECF244321}">
                <p14:modId xmlns:p14="http://schemas.microsoft.com/office/powerpoint/2010/main" val="1840140006"/>
              </p:ext>
            </p:extLst>
          </p:nvPr>
        </p:nvGraphicFramePr>
        <p:xfrm>
          <a:off x="3752489" y="1637401"/>
          <a:ext cx="8049550" cy="4066575"/>
        </p:xfrm>
        <a:graphic>
          <a:graphicData uri="http://schemas.openxmlformats.org/drawingml/2006/table">
            <a:tbl>
              <a:tblPr firstRow="1" bandRow="1">
                <a:noFill/>
                <a:tableStyleId>{BA949AC9-1718-4DC3-B878-04FAC6565C0D}</a:tableStyleId>
              </a:tblPr>
              <a:tblGrid>
                <a:gridCol w="4024775">
                  <a:extLst>
                    <a:ext uri="{9D8B030D-6E8A-4147-A177-3AD203B41FA5}">
                      <a16:colId xmlns:a16="http://schemas.microsoft.com/office/drawing/2014/main" val="20000"/>
                    </a:ext>
                  </a:extLst>
                </a:gridCol>
                <a:gridCol w="4024775">
                  <a:extLst>
                    <a:ext uri="{9D8B030D-6E8A-4147-A177-3AD203B41FA5}">
                      <a16:colId xmlns:a16="http://schemas.microsoft.com/office/drawing/2014/main" val="20001"/>
                    </a:ext>
                  </a:extLst>
                </a:gridCol>
              </a:tblGrid>
              <a:tr h="510850">
                <a:tc gridSpan="2">
                  <a:txBody>
                    <a:bodyPr/>
                    <a:lstStyle/>
                    <a:p>
                      <a:pPr marL="0" marR="0" lvl="0" indent="0" algn="ctr" rtl="0">
                        <a:spcBef>
                          <a:spcPts val="0"/>
                        </a:spcBef>
                        <a:spcAft>
                          <a:spcPts val="0"/>
                        </a:spcAft>
                        <a:buNone/>
                      </a:pPr>
                      <a:r>
                        <a:rPr lang="is-IS" sz="1800" u="none" strike="noStrike" cap="none" noProof="0" dirty="0"/>
                        <a:t>Grunnskipulag lausafjáráætlunar</a:t>
                      </a:r>
                    </a:p>
                  </a:txBody>
                  <a:tcPr marL="91450" marR="91450" marT="45725" marB="45725">
                    <a:solidFill>
                      <a:srgbClr val="79527B"/>
                    </a:solidFill>
                  </a:tcPr>
                </a:tc>
                <a:tc hMerge="1">
                  <a:txBody>
                    <a:bodyPr/>
                    <a:lstStyle/>
                    <a:p>
                      <a:endParaRPr lang="en-US"/>
                    </a:p>
                  </a:txBody>
                  <a:tcPr/>
                </a:tc>
                <a:extLst>
                  <a:ext uri="{0D108BD9-81ED-4DB2-BD59-A6C34878D82A}">
                    <a16:rowId xmlns:a16="http://schemas.microsoft.com/office/drawing/2014/main" val="10000"/>
                  </a:ext>
                </a:extLst>
              </a:tr>
              <a:tr h="721075">
                <a:tc>
                  <a:txBody>
                    <a:bodyPr/>
                    <a:lstStyle/>
                    <a:p>
                      <a:pPr marL="0" marR="0" lvl="0" indent="0" algn="l" rtl="0">
                        <a:spcBef>
                          <a:spcPts val="0"/>
                        </a:spcBef>
                        <a:spcAft>
                          <a:spcPts val="0"/>
                        </a:spcAft>
                        <a:buNone/>
                      </a:pPr>
                      <a:r>
                        <a:rPr lang="is-IS" sz="1800" u="none" strike="noStrike" cap="none" noProof="0" dirty="0">
                          <a:solidFill>
                            <a:srgbClr val="79527B"/>
                          </a:solidFill>
                        </a:rPr>
                        <a:t>Samtals allt innstreymi</a:t>
                      </a:r>
                      <a:endParaRPr lang="is-IS" sz="1800" noProof="0" dirty="0">
                        <a:solidFill>
                          <a:srgbClr val="79527B"/>
                        </a:solidFill>
                      </a:endParaRPr>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is-IS" sz="1800" noProof="0" dirty="0">
                          <a:solidFill>
                            <a:srgbClr val="79527B"/>
                          </a:solidFill>
                        </a:rPr>
                        <a:t>Samtals allt útstreymi</a:t>
                      </a:r>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1021675">
                <a:tc>
                  <a:txBody>
                    <a:bodyPr/>
                    <a:lstStyle/>
                    <a:p>
                      <a:pPr marL="0" marR="0" lvl="0" indent="0" algn="l" rtl="0">
                        <a:spcBef>
                          <a:spcPts val="0"/>
                        </a:spcBef>
                        <a:spcAft>
                          <a:spcPts val="0"/>
                        </a:spcAft>
                        <a:buClr>
                          <a:srgbClr val="595A59"/>
                        </a:buClr>
                        <a:buSzPts val="1800"/>
                        <a:buFont typeface="Calibri"/>
                        <a:buNone/>
                      </a:pPr>
                      <a:r>
                        <a:rPr lang="is-IS" sz="1800" noProof="0" dirty="0">
                          <a:solidFill>
                            <a:srgbClr val="595A59"/>
                          </a:solidFill>
                        </a:rPr>
                        <a:t>+ Sala / þjónusta</a:t>
                      </a:r>
                      <a:endParaRPr lang="is-IS" noProof="0" dirty="0"/>
                    </a:p>
                    <a:p>
                      <a:pPr marL="0" marR="0" lvl="0" indent="0" algn="l" rtl="0">
                        <a:spcBef>
                          <a:spcPts val="0"/>
                        </a:spcBef>
                        <a:spcAft>
                          <a:spcPts val="0"/>
                        </a:spcAft>
                        <a:buClr>
                          <a:srgbClr val="595A59"/>
                        </a:buClr>
                        <a:buSzPts val="1800"/>
                        <a:buFont typeface="Calibri"/>
                        <a:buNone/>
                      </a:pPr>
                      <a:r>
                        <a:rPr lang="is-IS" sz="1800" noProof="0" dirty="0">
                          <a:solidFill>
                            <a:srgbClr val="595A59"/>
                          </a:solidFill>
                        </a:rPr>
                        <a:t>+ Greiðslur skuldara</a:t>
                      </a:r>
                      <a:endParaRPr lang="is-IS" noProof="0" dirty="0"/>
                    </a:p>
                    <a:p>
                      <a:pPr marL="0" marR="0" lvl="0" indent="0" algn="l" rtl="0">
                        <a:spcBef>
                          <a:spcPts val="0"/>
                        </a:spcBef>
                        <a:spcAft>
                          <a:spcPts val="0"/>
                        </a:spcAft>
                        <a:buClr>
                          <a:srgbClr val="595A59"/>
                        </a:buClr>
                        <a:buSzPts val="1800"/>
                        <a:buFont typeface="Calibri"/>
                        <a:buNone/>
                      </a:pPr>
                      <a:r>
                        <a:rPr lang="is-IS" sz="1800" noProof="0" dirty="0">
                          <a:solidFill>
                            <a:srgbClr val="595A59"/>
                          </a:solidFill>
                        </a:rPr>
                        <a:t>+ Annað innstreymi (</a:t>
                      </a:r>
                      <a:r>
                        <a:rPr lang="is-IS" sz="1800" noProof="0" dirty="0" err="1">
                          <a:solidFill>
                            <a:srgbClr val="595A59"/>
                          </a:solidFill>
                        </a:rPr>
                        <a:t>e.g</a:t>
                      </a:r>
                      <a:r>
                        <a:rPr lang="is-IS" sz="1800" noProof="0" dirty="0">
                          <a:solidFill>
                            <a:srgbClr val="595A59"/>
                          </a:solidFill>
                        </a:rPr>
                        <a:t>. vextir, stofnframlag eigenda, og fleira.)</a:t>
                      </a:r>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285750" marR="0" lvl="0" indent="-285750" algn="l" rtl="0">
                        <a:spcBef>
                          <a:spcPts val="0"/>
                        </a:spcBef>
                        <a:spcAft>
                          <a:spcPts val="0"/>
                        </a:spcAft>
                        <a:buClr>
                          <a:srgbClr val="595A59"/>
                        </a:buClr>
                        <a:buSzPts val="1800"/>
                        <a:buFont typeface="Calibri"/>
                        <a:buChar char="-"/>
                      </a:pPr>
                      <a:r>
                        <a:rPr lang="is-IS" sz="1800" noProof="0" dirty="0">
                          <a:solidFill>
                            <a:srgbClr val="595A59"/>
                          </a:solidFill>
                        </a:rPr>
                        <a:t>Greiðslur fyrir vörur og efni</a:t>
                      </a:r>
                      <a:endParaRPr lang="is-IS" noProof="0" dirty="0"/>
                    </a:p>
                    <a:p>
                      <a:pPr marL="285750" marR="0" lvl="0" indent="-285750" algn="l" rtl="0">
                        <a:spcBef>
                          <a:spcPts val="0"/>
                        </a:spcBef>
                        <a:spcAft>
                          <a:spcPts val="0"/>
                        </a:spcAft>
                        <a:buClr>
                          <a:srgbClr val="595A59"/>
                        </a:buClr>
                        <a:buSzPts val="1800"/>
                        <a:buFont typeface="Calibri"/>
                        <a:buChar char="-"/>
                      </a:pPr>
                      <a:r>
                        <a:rPr lang="is-IS" sz="1800" noProof="0" dirty="0">
                          <a:solidFill>
                            <a:srgbClr val="595A59"/>
                          </a:solidFill>
                        </a:rPr>
                        <a:t>Laun, bætur </a:t>
                      </a:r>
                    </a:p>
                    <a:p>
                      <a:pPr marL="285750" marR="0" lvl="0" indent="-285750" algn="l" rtl="0">
                        <a:spcBef>
                          <a:spcPts val="0"/>
                        </a:spcBef>
                        <a:spcAft>
                          <a:spcPts val="0"/>
                        </a:spcAft>
                        <a:buClr>
                          <a:srgbClr val="595A59"/>
                        </a:buClr>
                        <a:buSzPts val="1800"/>
                        <a:buFont typeface="Calibri"/>
                        <a:buChar char="-"/>
                      </a:pPr>
                      <a:r>
                        <a:rPr lang="is-IS" sz="1800" noProof="0" dirty="0">
                          <a:solidFill>
                            <a:srgbClr val="595A59"/>
                          </a:solidFill>
                        </a:rPr>
                        <a:t>Auglýsingar</a:t>
                      </a:r>
                      <a:endParaRPr lang="is-IS" noProof="0" dirty="0"/>
                    </a:p>
                    <a:p>
                      <a:pPr marL="285750" marR="0" lvl="0" indent="-285750" algn="l" rtl="0">
                        <a:spcBef>
                          <a:spcPts val="0"/>
                        </a:spcBef>
                        <a:spcAft>
                          <a:spcPts val="0"/>
                        </a:spcAft>
                        <a:buClr>
                          <a:srgbClr val="595A59"/>
                        </a:buClr>
                        <a:buSzPts val="1800"/>
                        <a:buFont typeface="Calibri"/>
                        <a:buChar char="-"/>
                      </a:pPr>
                      <a:r>
                        <a:rPr lang="is-IS" sz="1800" noProof="0" dirty="0">
                          <a:solidFill>
                            <a:srgbClr val="595A59"/>
                          </a:solidFill>
                        </a:rPr>
                        <a:t>Skattar (t.a.m. </a:t>
                      </a:r>
                      <a:r>
                        <a:rPr lang="is-IS" sz="1800" noProof="0" dirty="0" err="1">
                          <a:solidFill>
                            <a:srgbClr val="595A59"/>
                          </a:solidFill>
                        </a:rPr>
                        <a:t>Vsk</a:t>
                      </a:r>
                      <a:r>
                        <a:rPr lang="is-IS" sz="1800" noProof="0" dirty="0">
                          <a:solidFill>
                            <a:srgbClr val="595A59"/>
                          </a:solidFill>
                        </a:rPr>
                        <a:t>)</a:t>
                      </a:r>
                      <a:endParaRPr lang="is-IS" noProof="0" dirty="0"/>
                    </a:p>
                    <a:p>
                      <a:pPr marL="285750" marR="0" lvl="0" indent="-285750" algn="l" rtl="0">
                        <a:spcBef>
                          <a:spcPts val="0"/>
                        </a:spcBef>
                        <a:spcAft>
                          <a:spcPts val="0"/>
                        </a:spcAft>
                        <a:buClr>
                          <a:srgbClr val="595A59"/>
                        </a:buClr>
                        <a:buSzPts val="1800"/>
                        <a:buFont typeface="Calibri"/>
                        <a:buChar char="-"/>
                      </a:pPr>
                      <a:r>
                        <a:rPr lang="is-IS" sz="1800" noProof="0" dirty="0">
                          <a:solidFill>
                            <a:srgbClr val="595A59"/>
                          </a:solidFill>
                        </a:rPr>
                        <a:t>Vextir af fjármagni</a:t>
                      </a:r>
                      <a:endParaRPr lang="is-IS" noProof="0" dirty="0"/>
                    </a:p>
                    <a:p>
                      <a:pPr marL="285750" marR="0" lvl="0" indent="-285750" algn="l" rtl="0">
                        <a:spcBef>
                          <a:spcPts val="0"/>
                        </a:spcBef>
                        <a:spcAft>
                          <a:spcPts val="0"/>
                        </a:spcAft>
                        <a:buClr>
                          <a:srgbClr val="595A59"/>
                        </a:buClr>
                        <a:buSzPts val="1800"/>
                        <a:buFont typeface="Calibri"/>
                        <a:buChar char="-"/>
                      </a:pPr>
                      <a:r>
                        <a:rPr lang="is-IS" sz="1800" noProof="0" dirty="0">
                          <a:solidFill>
                            <a:srgbClr val="595A59"/>
                          </a:solidFill>
                        </a:rPr>
                        <a:t>tryggingar</a:t>
                      </a:r>
                      <a:endParaRPr lang="is-IS" noProof="0" dirty="0"/>
                    </a:p>
                    <a:p>
                      <a:pPr marL="285750" marR="0" lvl="0" indent="-285750" algn="l" rtl="0">
                        <a:spcBef>
                          <a:spcPts val="0"/>
                        </a:spcBef>
                        <a:spcAft>
                          <a:spcPts val="0"/>
                        </a:spcAft>
                        <a:buClr>
                          <a:srgbClr val="595A59"/>
                        </a:buClr>
                        <a:buSzPts val="1800"/>
                        <a:buFont typeface="Calibri"/>
                        <a:buChar char="-"/>
                      </a:pPr>
                      <a:r>
                        <a:rPr lang="is-IS" sz="1800" noProof="0" dirty="0">
                          <a:solidFill>
                            <a:srgbClr val="595A59"/>
                          </a:solidFill>
                        </a:rPr>
                        <a:t>Almennur skrifstofukostnaður og umsýslukostnaður</a:t>
                      </a:r>
                      <a:endParaRPr lang="is-IS" noProof="0" dirty="0"/>
                    </a:p>
                    <a:p>
                      <a:pPr marL="285750" marR="0" lvl="0" indent="-285750" algn="l" rtl="0">
                        <a:spcBef>
                          <a:spcPts val="0"/>
                        </a:spcBef>
                        <a:spcAft>
                          <a:spcPts val="0"/>
                        </a:spcAft>
                        <a:buClr>
                          <a:srgbClr val="595A59"/>
                        </a:buClr>
                        <a:buSzPts val="1800"/>
                        <a:buFont typeface="Calibri"/>
                        <a:buChar char="-"/>
                      </a:pPr>
                      <a:r>
                        <a:rPr lang="is-IS" sz="1800" noProof="0" dirty="0">
                          <a:solidFill>
                            <a:srgbClr val="595A59"/>
                          </a:solidFill>
                        </a:rPr>
                        <a:t>Leiga</a:t>
                      </a:r>
                      <a:endParaRPr lang="is-IS" noProof="0" dirty="0"/>
                    </a:p>
                    <a:p>
                      <a:pPr marL="285750" marR="0" lvl="0" indent="-285750" algn="l" rtl="0">
                        <a:spcBef>
                          <a:spcPts val="0"/>
                        </a:spcBef>
                        <a:spcAft>
                          <a:spcPts val="0"/>
                        </a:spcAft>
                        <a:buClr>
                          <a:srgbClr val="595A59"/>
                        </a:buClr>
                        <a:buSzPts val="1800"/>
                        <a:buFont typeface="Calibri"/>
                        <a:buChar char="-"/>
                      </a:pPr>
                      <a:r>
                        <a:rPr lang="is-IS" sz="1800" noProof="0" dirty="0">
                          <a:solidFill>
                            <a:srgbClr val="595A59"/>
                          </a:solidFill>
                        </a:rPr>
                        <a:t>Aðrar útgreiðslur (rafmagn, vatn o.fl.)</a:t>
                      </a:r>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8"/>
          <p:cNvSpPr txBox="1">
            <a:spLocks noGrp="1"/>
          </p:cNvSpPr>
          <p:nvPr>
            <p:ph type="body" idx="2"/>
          </p:nvPr>
        </p:nvSpPr>
        <p:spPr>
          <a:xfrm>
            <a:off x="389965" y="1637402"/>
            <a:ext cx="3189996" cy="383052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endParaRPr lang="de-DE" dirty="0"/>
          </a:p>
        </p:txBody>
      </p:sp>
      <p:sp>
        <p:nvSpPr>
          <p:cNvPr id="1153" name="Google Shape;1153;p1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Það eru náin tengsl á milli lausafjáráætlunnar, og áætlanna varðandi hagnað og tap og efnahags</a:t>
            </a:r>
            <a:endParaRPr dirty="0"/>
          </a:p>
        </p:txBody>
      </p:sp>
      <p:sp>
        <p:nvSpPr>
          <p:cNvPr id="1154" name="Google Shape;1154;p1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Samþætt áætlanagerð</a:t>
            </a:r>
            <a:endParaRPr dirty="0"/>
          </a:p>
        </p:txBody>
      </p:sp>
      <p:sp>
        <p:nvSpPr>
          <p:cNvPr id="1155" name="Google Shape;1155;p18"/>
          <p:cNvSpPr/>
          <p:nvPr/>
        </p:nvSpPr>
        <p:spPr>
          <a:xfrm>
            <a:off x="3752491" y="1637400"/>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dirty="0">
                <a:solidFill>
                  <a:schemeClr val="lt1"/>
                </a:solidFill>
                <a:latin typeface="Calibri"/>
                <a:ea typeface="Calibri"/>
                <a:cs typeface="Calibri"/>
                <a:sym typeface="Calibri"/>
              </a:rPr>
              <a:t>Áætlun um hagnað og tap</a:t>
            </a:r>
            <a:endParaRPr dirty="0"/>
          </a:p>
        </p:txBody>
      </p:sp>
      <p:sp>
        <p:nvSpPr>
          <p:cNvPr id="1156" name="Google Shape;1156;p18"/>
          <p:cNvSpPr/>
          <p:nvPr/>
        </p:nvSpPr>
        <p:spPr>
          <a:xfrm>
            <a:off x="9294769" y="1637401"/>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dirty="0">
                <a:solidFill>
                  <a:schemeClr val="lt1"/>
                </a:solidFill>
                <a:latin typeface="Calibri"/>
                <a:ea typeface="Calibri"/>
                <a:cs typeface="Calibri"/>
                <a:sym typeface="Calibri"/>
              </a:rPr>
              <a:t>Efnahagsáætlun</a:t>
            </a:r>
            <a:endParaRPr dirty="0"/>
          </a:p>
        </p:txBody>
      </p:sp>
      <p:sp>
        <p:nvSpPr>
          <p:cNvPr id="1157" name="Google Shape;1157;p18"/>
          <p:cNvSpPr/>
          <p:nvPr/>
        </p:nvSpPr>
        <p:spPr>
          <a:xfrm>
            <a:off x="6523630" y="1637401"/>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dirty="0">
                <a:solidFill>
                  <a:schemeClr val="lt1"/>
                </a:solidFill>
                <a:latin typeface="Calibri"/>
                <a:ea typeface="Calibri"/>
                <a:cs typeface="Calibri"/>
                <a:sym typeface="Calibri"/>
              </a:rPr>
              <a:t>Undirbúningur / samræming undiráætlana</a:t>
            </a:r>
            <a:endParaRPr sz="1400" dirty="0">
              <a:solidFill>
                <a:schemeClr val="lt1"/>
              </a:solidFill>
              <a:latin typeface="Calibri"/>
              <a:ea typeface="Calibri"/>
              <a:cs typeface="Calibri"/>
              <a:sym typeface="Calibri"/>
            </a:endParaRPr>
          </a:p>
        </p:txBody>
      </p:sp>
      <p:sp>
        <p:nvSpPr>
          <p:cNvPr id="1158" name="Google Shape;1158;p18"/>
          <p:cNvSpPr/>
          <p:nvPr/>
        </p:nvSpPr>
        <p:spPr>
          <a:xfrm>
            <a:off x="6518294" y="5046418"/>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dirty="0">
                <a:solidFill>
                  <a:schemeClr val="lt1"/>
                </a:solidFill>
                <a:latin typeface="Calibri"/>
                <a:ea typeface="Calibri"/>
                <a:cs typeface="Calibri"/>
                <a:sym typeface="Calibri"/>
              </a:rPr>
              <a:t>Lausafjáráætlun</a:t>
            </a:r>
            <a:endParaRPr dirty="0"/>
          </a:p>
        </p:txBody>
      </p:sp>
      <p:sp>
        <p:nvSpPr>
          <p:cNvPr id="1159" name="Google Shape;1159;p18"/>
          <p:cNvSpPr/>
          <p:nvPr/>
        </p:nvSpPr>
        <p:spPr>
          <a:xfrm>
            <a:off x="3752489" y="2385309"/>
            <a:ext cx="2465430" cy="3240803"/>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79527B"/>
                </a:solidFill>
                <a:latin typeface="Calibri"/>
                <a:ea typeface="Calibri"/>
                <a:cs typeface="Calibri"/>
                <a:sym typeface="Calibri"/>
              </a:rPr>
              <a:t>Heildarframleiðsla</a:t>
            </a:r>
            <a:br>
              <a:rPr lang="de-DE" sz="1400"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efniskostnaður</a:t>
            </a:r>
            <a:endParaRPr dirty="0"/>
          </a:p>
          <a:p>
            <a:pPr marL="0" marR="0" lvl="0" indent="0" algn="l" rtl="0">
              <a:spcBef>
                <a:spcPts val="0"/>
              </a:spcBef>
              <a:spcAft>
                <a:spcPts val="0"/>
              </a:spcAft>
              <a:buNone/>
            </a:pPr>
            <a:r>
              <a:rPr lang="de-DE" sz="1400" b="1" dirty="0">
                <a:solidFill>
                  <a:srgbClr val="79527B"/>
                </a:solidFill>
                <a:latin typeface="Calibri"/>
                <a:ea typeface="Calibri"/>
                <a:cs typeface="Calibri"/>
                <a:sym typeface="Calibri"/>
              </a:rPr>
              <a:t>= Hagnaður (Brúttó) </a:t>
            </a:r>
          </a:p>
          <a:p>
            <a:pPr marL="0" marR="0" lvl="0" indent="0" algn="l" rtl="0">
              <a:spcBef>
                <a:spcPts val="0"/>
              </a:spcBef>
              <a:spcAft>
                <a:spcPts val="0"/>
              </a:spcAft>
              <a:buNone/>
            </a:pPr>
            <a:r>
              <a:rPr lang="de-DE" sz="1400" dirty="0">
                <a:solidFill>
                  <a:srgbClr val="79527B"/>
                </a:solidFill>
                <a:latin typeface="Calibri"/>
                <a:ea typeface="Calibri"/>
                <a:cs typeface="Calibri"/>
                <a:sym typeface="Calibri"/>
              </a:rPr>
              <a:t>- Starfsmannakostnaður</a:t>
            </a:r>
            <a:br>
              <a:rPr lang="de-DE" sz="1400"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Annar rekstrarkostnaður</a:t>
            </a:r>
            <a:br>
              <a:rPr lang="de-DE" sz="1400"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EBITDA**</a:t>
            </a:r>
            <a:br>
              <a:rPr lang="de-DE" sz="1400" b="1"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afskriftir </a:t>
            </a:r>
            <a:br>
              <a:rPr lang="de-DE" sz="1400"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EBIT*</a:t>
            </a:r>
            <a:br>
              <a:rPr lang="de-DE" sz="1400" b="1"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Fjárhagsleg niðurstaða</a:t>
            </a:r>
            <a:br>
              <a:rPr lang="de-DE" sz="1400"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Rekstrarniðurstaða</a:t>
            </a:r>
            <a:br>
              <a:rPr lang="de-DE" sz="1400" b="1"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Niðurstaða án rekstrar</a:t>
            </a:r>
            <a:br>
              <a:rPr lang="de-DE" sz="1400"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Skattar</a:t>
            </a:r>
            <a:br>
              <a:rPr lang="de-DE" sz="1400"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Hreinar tekjur/tap ársins</a:t>
            </a:r>
            <a:endParaRPr sz="1400" b="1" dirty="0">
              <a:solidFill>
                <a:srgbClr val="79527B"/>
              </a:solidFill>
              <a:latin typeface="Calibri"/>
              <a:ea typeface="Calibri"/>
              <a:cs typeface="Calibri"/>
              <a:sym typeface="Calibri"/>
            </a:endParaRPr>
          </a:p>
        </p:txBody>
      </p:sp>
      <p:sp>
        <p:nvSpPr>
          <p:cNvPr id="1160" name="Google Shape;1160;p18"/>
          <p:cNvSpPr/>
          <p:nvPr/>
        </p:nvSpPr>
        <p:spPr>
          <a:xfrm>
            <a:off x="6523627" y="2400549"/>
            <a:ext cx="1736453" cy="31217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79527B"/>
                </a:solidFill>
                <a:latin typeface="Calibri"/>
                <a:ea typeface="Calibri"/>
                <a:cs typeface="Calibri"/>
                <a:sym typeface="Calibri"/>
              </a:rPr>
              <a:t>Söluáætlun</a:t>
            </a:r>
            <a:endParaRPr dirty="0"/>
          </a:p>
        </p:txBody>
      </p:sp>
      <p:sp>
        <p:nvSpPr>
          <p:cNvPr id="1161" name="Google Shape;1161;p18"/>
          <p:cNvSpPr/>
          <p:nvPr/>
        </p:nvSpPr>
        <p:spPr>
          <a:xfrm>
            <a:off x="6523630" y="2819900"/>
            <a:ext cx="1736453" cy="31217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79527B"/>
                </a:solidFill>
                <a:latin typeface="Calibri"/>
                <a:ea typeface="Calibri"/>
                <a:cs typeface="Calibri"/>
                <a:sym typeface="Calibri"/>
              </a:rPr>
              <a:t>Innkaup</a:t>
            </a:r>
            <a:endParaRPr dirty="0"/>
          </a:p>
        </p:txBody>
      </p:sp>
      <p:sp>
        <p:nvSpPr>
          <p:cNvPr id="1162" name="Google Shape;1162;p18"/>
          <p:cNvSpPr/>
          <p:nvPr/>
        </p:nvSpPr>
        <p:spPr>
          <a:xfrm>
            <a:off x="6523626" y="3216140"/>
            <a:ext cx="1736453" cy="31217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79527B"/>
                </a:solidFill>
                <a:latin typeface="Calibri"/>
                <a:ea typeface="Calibri"/>
                <a:cs typeface="Calibri"/>
                <a:sym typeface="Calibri"/>
              </a:rPr>
              <a:t>Starfsfólk</a:t>
            </a:r>
            <a:endParaRPr dirty="0"/>
          </a:p>
        </p:txBody>
      </p:sp>
      <p:sp>
        <p:nvSpPr>
          <p:cNvPr id="1163" name="Google Shape;1163;p18"/>
          <p:cNvSpPr/>
          <p:nvPr/>
        </p:nvSpPr>
        <p:spPr>
          <a:xfrm>
            <a:off x="6523625" y="3593529"/>
            <a:ext cx="1736453" cy="31217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79527B"/>
                </a:solidFill>
                <a:latin typeface="Calibri"/>
                <a:ea typeface="Calibri"/>
                <a:cs typeface="Calibri"/>
                <a:sym typeface="Calibri"/>
              </a:rPr>
              <a:t>Önnur eyðsla</a:t>
            </a:r>
            <a:endParaRPr dirty="0"/>
          </a:p>
        </p:txBody>
      </p:sp>
      <p:sp>
        <p:nvSpPr>
          <p:cNvPr id="1164" name="Google Shape;1164;p18"/>
          <p:cNvSpPr/>
          <p:nvPr/>
        </p:nvSpPr>
        <p:spPr>
          <a:xfrm>
            <a:off x="6523624" y="4051876"/>
            <a:ext cx="1736453" cy="31217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79527B"/>
                </a:solidFill>
                <a:latin typeface="Calibri"/>
                <a:ea typeface="Calibri"/>
                <a:cs typeface="Calibri"/>
                <a:sym typeface="Calibri"/>
              </a:rPr>
              <a:t>Fjárfestingar</a:t>
            </a:r>
            <a:endParaRPr dirty="0"/>
          </a:p>
        </p:txBody>
      </p:sp>
      <p:cxnSp>
        <p:nvCxnSpPr>
          <p:cNvPr id="1165" name="Google Shape;1165;p18"/>
          <p:cNvCxnSpPr>
            <a:stCxn id="1160" idx="1"/>
          </p:cNvCxnSpPr>
          <p:nvPr/>
        </p:nvCxnSpPr>
        <p:spPr>
          <a:xfrm rot="10800000">
            <a:off x="6217927" y="2556635"/>
            <a:ext cx="305700" cy="0"/>
          </a:xfrm>
          <a:prstGeom prst="straightConnector1">
            <a:avLst/>
          </a:prstGeom>
          <a:noFill/>
          <a:ln w="9525" cap="flat" cmpd="sng">
            <a:solidFill>
              <a:srgbClr val="79527B"/>
            </a:solidFill>
            <a:prstDash val="solid"/>
            <a:miter lim="800000"/>
            <a:headEnd type="none" w="sm" len="sm"/>
            <a:tailEnd type="triangle" w="med" len="med"/>
          </a:ln>
        </p:spPr>
      </p:cxnSp>
      <p:cxnSp>
        <p:nvCxnSpPr>
          <p:cNvPr id="1166" name="Google Shape;1166;p18"/>
          <p:cNvCxnSpPr/>
          <p:nvPr/>
        </p:nvCxnSpPr>
        <p:spPr>
          <a:xfrm rot="10800000">
            <a:off x="6219122" y="2984909"/>
            <a:ext cx="305706" cy="1"/>
          </a:xfrm>
          <a:prstGeom prst="straightConnector1">
            <a:avLst/>
          </a:prstGeom>
          <a:noFill/>
          <a:ln w="9525" cap="flat" cmpd="sng">
            <a:solidFill>
              <a:srgbClr val="79527B"/>
            </a:solidFill>
            <a:prstDash val="solid"/>
            <a:miter lim="800000"/>
            <a:headEnd type="none" w="sm" len="sm"/>
            <a:tailEnd type="triangle" w="med" len="med"/>
          </a:ln>
        </p:spPr>
      </p:cxnSp>
      <p:cxnSp>
        <p:nvCxnSpPr>
          <p:cNvPr id="1167" name="Google Shape;1167;p18"/>
          <p:cNvCxnSpPr/>
          <p:nvPr/>
        </p:nvCxnSpPr>
        <p:spPr>
          <a:xfrm rot="10800000">
            <a:off x="6223258" y="3380744"/>
            <a:ext cx="305706" cy="1"/>
          </a:xfrm>
          <a:prstGeom prst="straightConnector1">
            <a:avLst/>
          </a:prstGeom>
          <a:noFill/>
          <a:ln w="9525" cap="flat" cmpd="sng">
            <a:solidFill>
              <a:srgbClr val="79527B"/>
            </a:solidFill>
            <a:prstDash val="solid"/>
            <a:miter lim="800000"/>
            <a:headEnd type="none" w="sm" len="sm"/>
            <a:tailEnd type="triangle" w="med" len="med"/>
          </a:ln>
        </p:spPr>
      </p:cxnSp>
      <p:cxnSp>
        <p:nvCxnSpPr>
          <p:cNvPr id="1168" name="Google Shape;1168;p18"/>
          <p:cNvCxnSpPr/>
          <p:nvPr/>
        </p:nvCxnSpPr>
        <p:spPr>
          <a:xfrm rot="10800000">
            <a:off x="6223258" y="3741094"/>
            <a:ext cx="305706" cy="1"/>
          </a:xfrm>
          <a:prstGeom prst="straightConnector1">
            <a:avLst/>
          </a:prstGeom>
          <a:noFill/>
          <a:ln w="9525" cap="flat" cmpd="sng">
            <a:solidFill>
              <a:srgbClr val="79527B"/>
            </a:solidFill>
            <a:prstDash val="solid"/>
            <a:miter lim="800000"/>
            <a:headEnd type="none" w="sm" len="sm"/>
            <a:tailEnd type="triangle" w="med" len="med"/>
          </a:ln>
        </p:spPr>
      </p:cxnSp>
      <p:cxnSp>
        <p:nvCxnSpPr>
          <p:cNvPr id="1169" name="Google Shape;1169;p18"/>
          <p:cNvCxnSpPr/>
          <p:nvPr/>
        </p:nvCxnSpPr>
        <p:spPr>
          <a:xfrm rot="10800000">
            <a:off x="6217918" y="4242956"/>
            <a:ext cx="305706" cy="1"/>
          </a:xfrm>
          <a:prstGeom prst="straightConnector1">
            <a:avLst/>
          </a:prstGeom>
          <a:noFill/>
          <a:ln w="9525" cap="flat" cmpd="sng">
            <a:solidFill>
              <a:srgbClr val="79527B"/>
            </a:solidFill>
            <a:prstDash val="solid"/>
            <a:miter lim="800000"/>
            <a:headEnd type="none" w="sm" len="sm"/>
            <a:tailEnd type="triangle" w="med" len="med"/>
          </a:ln>
        </p:spPr>
      </p:cxnSp>
      <p:sp>
        <p:nvSpPr>
          <p:cNvPr id="1170" name="Google Shape;1170;p18"/>
          <p:cNvSpPr/>
          <p:nvPr/>
        </p:nvSpPr>
        <p:spPr>
          <a:xfrm>
            <a:off x="9290334" y="2385308"/>
            <a:ext cx="2465430" cy="3240803"/>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b="1" dirty="0">
                <a:solidFill>
                  <a:srgbClr val="79527B"/>
                </a:solidFill>
                <a:latin typeface="Calibri"/>
                <a:ea typeface="Calibri"/>
                <a:cs typeface="Calibri"/>
                <a:sym typeface="Calibri"/>
              </a:rPr>
              <a:t>Eignir</a:t>
            </a:r>
            <a:endParaRPr dirty="0"/>
          </a:p>
          <a:p>
            <a:pPr marL="285750" marR="0" lvl="0" indent="-285750" algn="l" rtl="0">
              <a:spcBef>
                <a:spcPts val="0"/>
              </a:spcBef>
              <a:spcAft>
                <a:spcPts val="0"/>
              </a:spcAft>
              <a:buClr>
                <a:srgbClr val="79527B"/>
              </a:buClr>
              <a:buSzPts val="1400"/>
              <a:buFont typeface="Arial"/>
              <a:buChar char="•"/>
            </a:pPr>
            <a:r>
              <a:rPr lang="is-IS" sz="1400" dirty="0" err="1">
                <a:solidFill>
                  <a:srgbClr val="79527B"/>
                </a:solidFill>
                <a:latin typeface="Calibri"/>
                <a:ea typeface="Calibri"/>
                <a:cs typeface="Calibri"/>
                <a:sym typeface="Calibri"/>
              </a:rPr>
              <a:t>Fastafjármunir</a:t>
            </a:r>
            <a:endParaRPr dirty="0"/>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Veltufjármunir (birgðir, handbært fé og ígildi handbærs fjárs)</a:t>
            </a:r>
            <a:br>
              <a:rPr lang="de-DE" sz="1400" b="1" dirty="0">
                <a:solidFill>
                  <a:srgbClr val="79527B"/>
                </a:solidFill>
                <a:latin typeface="Calibri"/>
                <a:ea typeface="Calibri"/>
                <a:cs typeface="Calibri"/>
                <a:sym typeface="Calibri"/>
              </a:rPr>
            </a:br>
            <a:br>
              <a:rPr lang="de-DE" sz="1400" b="1" dirty="0">
                <a:solidFill>
                  <a:srgbClr val="79527B"/>
                </a:solidFill>
                <a:latin typeface="Calibri"/>
                <a:ea typeface="Calibri"/>
                <a:cs typeface="Calibri"/>
                <a:sym typeface="Calibri"/>
              </a:rPr>
            </a:br>
            <a:endParaRPr sz="1400" b="1" dirty="0">
              <a:solidFill>
                <a:srgbClr val="79527B"/>
              </a:solidFill>
              <a:latin typeface="Calibri"/>
              <a:ea typeface="Calibri"/>
              <a:cs typeface="Calibri"/>
              <a:sym typeface="Calibri"/>
            </a:endParaRPr>
          </a:p>
          <a:p>
            <a:pPr marL="0" marR="0" lvl="0" indent="0" algn="l" rtl="0">
              <a:spcBef>
                <a:spcPts val="0"/>
              </a:spcBef>
              <a:spcAft>
                <a:spcPts val="0"/>
              </a:spcAft>
              <a:buNone/>
            </a:pPr>
            <a:r>
              <a:rPr lang="is-IS" sz="1400" b="1" dirty="0">
                <a:solidFill>
                  <a:srgbClr val="79527B"/>
                </a:solidFill>
                <a:latin typeface="Calibri"/>
                <a:ea typeface="Calibri"/>
                <a:cs typeface="Calibri"/>
                <a:sym typeface="Calibri"/>
              </a:rPr>
              <a:t>Eigið fé og skuldir</a:t>
            </a:r>
            <a:endParaRPr dirty="0"/>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Eigið fé</a:t>
            </a:r>
            <a:endParaRPr dirty="0"/>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Uppsöfnun</a:t>
            </a:r>
            <a:endParaRPr dirty="0"/>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skuldir</a:t>
            </a:r>
            <a:endParaRPr sz="1400" dirty="0">
              <a:solidFill>
                <a:srgbClr val="79527B"/>
              </a:solidFill>
              <a:latin typeface="Calibri"/>
              <a:ea typeface="Calibri"/>
              <a:cs typeface="Calibri"/>
              <a:sym typeface="Calibri"/>
            </a:endParaRPr>
          </a:p>
        </p:txBody>
      </p:sp>
      <p:sp>
        <p:nvSpPr>
          <p:cNvPr id="1171" name="Google Shape;1171;p18"/>
          <p:cNvSpPr/>
          <p:nvPr/>
        </p:nvSpPr>
        <p:spPr>
          <a:xfrm>
            <a:off x="6523629" y="5797384"/>
            <a:ext cx="2465430" cy="779272"/>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Sjóðstreymisyfirlit</a:t>
            </a:r>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Handbært fé og ígildi þess</a:t>
            </a:r>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Vaxtatekjur / gjöld</a:t>
            </a:r>
            <a:endParaRPr sz="1400" b="1" dirty="0">
              <a:solidFill>
                <a:srgbClr val="79527B"/>
              </a:solidFill>
              <a:latin typeface="Calibri"/>
              <a:ea typeface="Calibri"/>
              <a:cs typeface="Calibri"/>
              <a:sym typeface="Calibri"/>
            </a:endParaRPr>
          </a:p>
        </p:txBody>
      </p:sp>
      <p:cxnSp>
        <p:nvCxnSpPr>
          <p:cNvPr id="1172" name="Google Shape;1172;p18"/>
          <p:cNvCxnSpPr/>
          <p:nvPr/>
        </p:nvCxnSpPr>
        <p:spPr>
          <a:xfrm>
            <a:off x="6237594" y="4701303"/>
            <a:ext cx="3057175" cy="0"/>
          </a:xfrm>
          <a:prstGeom prst="straightConnector1">
            <a:avLst/>
          </a:prstGeom>
          <a:noFill/>
          <a:ln w="9525" cap="flat" cmpd="sng">
            <a:solidFill>
              <a:srgbClr val="79527B"/>
            </a:solidFill>
            <a:prstDash val="solid"/>
            <a:miter lim="800000"/>
            <a:headEnd type="none" w="sm" len="sm"/>
            <a:tailEnd type="triangle" w="med" len="med"/>
          </a:ln>
        </p:spPr>
      </p:cxnSp>
      <p:cxnSp>
        <p:nvCxnSpPr>
          <p:cNvPr id="1173" name="Google Shape;1173;p18"/>
          <p:cNvCxnSpPr>
            <a:stCxn id="1170" idx="2"/>
            <a:endCxn id="1171" idx="3"/>
          </p:cNvCxnSpPr>
          <p:nvPr/>
        </p:nvCxnSpPr>
        <p:spPr>
          <a:xfrm rot="5400000">
            <a:off x="9475599" y="5139661"/>
            <a:ext cx="561000" cy="1533900"/>
          </a:xfrm>
          <a:prstGeom prst="bentConnector2">
            <a:avLst/>
          </a:prstGeom>
          <a:noFill/>
          <a:ln w="9525" cap="flat" cmpd="sng">
            <a:solidFill>
              <a:srgbClr val="79527B"/>
            </a:solidFill>
            <a:prstDash val="solid"/>
            <a:miter lim="800000"/>
            <a:headEnd type="triangle" w="med" len="med"/>
            <a:tailEnd type="triangle" w="med" len="med"/>
          </a:ln>
        </p:spPr>
      </p:cxnSp>
      <p:cxnSp>
        <p:nvCxnSpPr>
          <p:cNvPr id="1174" name="Google Shape;1174;p18"/>
          <p:cNvCxnSpPr>
            <a:stCxn id="1171" idx="1"/>
            <a:endCxn id="1159" idx="2"/>
          </p:cNvCxnSpPr>
          <p:nvPr/>
        </p:nvCxnSpPr>
        <p:spPr>
          <a:xfrm rot="10800000">
            <a:off x="4985229" y="5626020"/>
            <a:ext cx="1538400" cy="561000"/>
          </a:xfrm>
          <a:prstGeom prst="bentConnector2">
            <a:avLst/>
          </a:prstGeom>
          <a:noFill/>
          <a:ln w="9525" cap="flat" cmpd="sng">
            <a:solidFill>
              <a:srgbClr val="79527B"/>
            </a:solidFill>
            <a:prstDash val="solid"/>
            <a:miter lim="800000"/>
            <a:headEnd type="triangle" w="med" len="med"/>
            <a:tailEnd type="triangle" w="med" len="med"/>
          </a:ln>
        </p:spPr>
      </p:cxnSp>
      <p:sp>
        <p:nvSpPr>
          <p:cNvPr id="2" name="Textfeld 1">
            <a:extLst>
              <a:ext uri="{FF2B5EF4-FFF2-40B4-BE49-F238E27FC236}">
                <a16:creationId xmlns:a16="http://schemas.microsoft.com/office/drawing/2014/main" id="{AAD22A24-7AF0-3FE4-1827-B10E42ABA467}"/>
              </a:ext>
            </a:extLst>
          </p:cNvPr>
          <p:cNvSpPr txBox="1"/>
          <p:nvPr/>
        </p:nvSpPr>
        <p:spPr>
          <a:xfrm>
            <a:off x="489526" y="4833985"/>
            <a:ext cx="3243287" cy="1261884"/>
          </a:xfrm>
          <a:prstGeom prst="rect">
            <a:avLst/>
          </a:prstGeom>
          <a:noFill/>
        </p:spPr>
        <p:txBody>
          <a:bodyPr wrap="square" rtlCol="0">
            <a:spAutoFit/>
          </a:bodyPr>
          <a:lstStyle/>
          <a:p>
            <a:pPr>
              <a:spcBef>
                <a:spcPts val="1200"/>
              </a:spcBef>
            </a:pPr>
            <a:r>
              <a:rPr lang="de-DE" dirty="0">
                <a:solidFill>
                  <a:srgbClr val="595A59"/>
                </a:solidFill>
                <a:latin typeface="Calibri" panose="020F0502020204030204" pitchFamily="34" charset="0"/>
                <a:ea typeface="Calibri" panose="020F0502020204030204" pitchFamily="34" charset="0"/>
                <a:cs typeface="Calibri" panose="020F0502020204030204" pitchFamily="34" charset="0"/>
              </a:rPr>
              <a:t>*EBIT: </a:t>
            </a:r>
            <a:r>
              <a:rPr lang="en-GB" dirty="0">
                <a:solidFill>
                  <a:srgbClr val="595A59"/>
                </a:solidFill>
                <a:latin typeface="Calibri" panose="020F0502020204030204" pitchFamily="34" charset="0"/>
                <a:ea typeface="Calibri" panose="020F0502020204030204" pitchFamily="34" charset="0"/>
                <a:cs typeface="Calibri" panose="020F0502020204030204" pitchFamily="34" charset="0"/>
              </a:rPr>
              <a:t>Earnings before interest and taxes</a:t>
            </a:r>
            <a:r>
              <a:rPr lang="de-DE" dirty="0">
                <a:solidFill>
                  <a:srgbClr val="595A59"/>
                </a:solidFill>
                <a:latin typeface="Calibri" panose="020F0502020204030204" pitchFamily="34" charset="0"/>
                <a:ea typeface="Calibri" panose="020F0502020204030204" pitchFamily="34" charset="0"/>
                <a:cs typeface="Calibri" panose="020F0502020204030204" pitchFamily="34" charset="0"/>
              </a:rPr>
              <a:t> </a:t>
            </a:r>
          </a:p>
          <a:p>
            <a:pPr>
              <a:spcBef>
                <a:spcPts val="1200"/>
              </a:spcBef>
            </a:pPr>
            <a:r>
              <a:rPr lang="de-DE" dirty="0">
                <a:solidFill>
                  <a:srgbClr val="595A59"/>
                </a:solidFill>
                <a:latin typeface="Calibri" panose="020F0502020204030204" pitchFamily="34" charset="0"/>
                <a:ea typeface="Calibri" panose="020F0502020204030204" pitchFamily="34" charset="0"/>
                <a:cs typeface="Calibri" panose="020F0502020204030204" pitchFamily="34" charset="0"/>
              </a:rPr>
              <a:t>**EBITDA: E</a:t>
            </a:r>
            <a:r>
              <a:rPr lang="en-GB" dirty="0">
                <a:solidFill>
                  <a:srgbClr val="595A59"/>
                </a:solidFill>
                <a:latin typeface="Calibri" panose="020F0502020204030204" pitchFamily="34" charset="0"/>
                <a:ea typeface="Calibri" panose="020F0502020204030204" pitchFamily="34" charset="0"/>
                <a:cs typeface="Calibri" panose="020F0502020204030204" pitchFamily="34" charset="0"/>
              </a:rPr>
              <a:t>arnings before interest, taxes, depreciation and amortization</a:t>
            </a:r>
            <a:endParaRPr lang="de-DE" dirty="0">
              <a:solidFill>
                <a:srgbClr val="595A59"/>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200"/>
              </a:spcBef>
              <a:buFont typeface="Arial" panose="020B0604020202020204" pitchFamily="34" charset="0"/>
              <a:buChar char="•"/>
            </a:pPr>
            <a:endParaRPr lang="en-GB" dirty="0">
              <a:solidFill>
                <a:srgbClr val="595A59"/>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Lausafjáráætlun tekur tillit til allra inn- og útgreiðslna sem þegar eru bókfærðar sem og áætluð verðmæti. Ásamt reikningsjöfnuði og lánalínum, leiðir þetta af sér tiltækt lausafé.</a:t>
            </a:r>
            <a:endParaRPr dirty="0"/>
          </a:p>
        </p:txBody>
      </p:sp>
      <p:sp>
        <p:nvSpPr>
          <p:cNvPr id="1181" name="Google Shape;1181;p1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Tekið er tillit til bæði raunverulegra og áætlaðra verðmæta við lausafjáráætlun</a:t>
            </a:r>
            <a:endParaRPr dirty="0"/>
          </a:p>
        </p:txBody>
      </p:sp>
      <p:sp>
        <p:nvSpPr>
          <p:cNvPr id="1182" name="Google Shape;1182;p1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Uppbygging lausafjáráætlunar</a:t>
            </a:r>
            <a:endParaRPr dirty="0"/>
          </a:p>
        </p:txBody>
      </p:sp>
      <p:sp>
        <p:nvSpPr>
          <p:cNvPr id="1183" name="Google Shape;1183;p19"/>
          <p:cNvSpPr/>
          <p:nvPr/>
        </p:nvSpPr>
        <p:spPr>
          <a:xfrm>
            <a:off x="3752491" y="1637400"/>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dirty="0">
                <a:solidFill>
                  <a:schemeClr val="lt1"/>
                </a:solidFill>
                <a:latin typeface="Calibri"/>
                <a:ea typeface="Calibri"/>
                <a:cs typeface="Calibri"/>
                <a:sym typeface="Calibri"/>
              </a:rPr>
              <a:t>ÁÆTLAÐ</a:t>
            </a:r>
            <a:endParaRPr dirty="0"/>
          </a:p>
        </p:txBody>
      </p:sp>
      <p:sp>
        <p:nvSpPr>
          <p:cNvPr id="1184" name="Google Shape;1184;p19"/>
          <p:cNvSpPr/>
          <p:nvPr/>
        </p:nvSpPr>
        <p:spPr>
          <a:xfrm>
            <a:off x="3752489" y="2385309"/>
            <a:ext cx="2465430" cy="161749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dirty="0">
                <a:solidFill>
                  <a:srgbClr val="79527B"/>
                </a:solidFill>
                <a:latin typeface="Calibri"/>
                <a:cs typeface="Calibri"/>
                <a:sym typeface="Calibri"/>
              </a:rPr>
              <a:t>Sala</a:t>
            </a:r>
            <a:endParaRPr dirty="0"/>
          </a:p>
          <a:p>
            <a:pPr marL="285750" marR="0" lvl="0" indent="-285750" algn="l" rtl="0">
              <a:spcBef>
                <a:spcPts val="0"/>
              </a:spcBef>
              <a:spcAft>
                <a:spcPts val="0"/>
              </a:spcAft>
              <a:buClr>
                <a:srgbClr val="79527B"/>
              </a:buClr>
              <a:buSzPts val="1400"/>
              <a:buFont typeface="Arial"/>
              <a:buChar char="•"/>
            </a:pPr>
            <a:r>
              <a:rPr lang="is-IS" sz="1400" dirty="0">
                <a:solidFill>
                  <a:srgbClr val="79527B"/>
                </a:solidFill>
                <a:latin typeface="Calibri"/>
                <a:ea typeface="Calibri"/>
                <a:cs typeface="Calibri"/>
                <a:sym typeface="Calibri"/>
              </a:rPr>
              <a:t>Efniskostnaður</a:t>
            </a:r>
            <a:endParaRPr dirty="0"/>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Þjónusta þriðja aðila</a:t>
            </a:r>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Annar kostnaður</a:t>
            </a:r>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Vextir og afskriftir</a:t>
            </a:r>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Fjárfestingar / </a:t>
            </a:r>
            <a:r>
              <a:rPr lang="de-DE" dirty="0">
                <a:solidFill>
                  <a:srgbClr val="79527B"/>
                </a:solidFill>
                <a:latin typeface="Calibri"/>
                <a:cs typeface="Calibri"/>
                <a:sym typeface="Calibri"/>
              </a:rPr>
              <a:t>Sala á eignum</a:t>
            </a:r>
            <a:endParaRPr dirty="0">
              <a:solidFill>
                <a:srgbClr val="79527B"/>
              </a:solidFill>
              <a:latin typeface="Calibri"/>
              <a:cs typeface="Calibri"/>
              <a:sym typeface="Calibri"/>
            </a:endParaRPr>
          </a:p>
        </p:txBody>
      </p:sp>
      <p:sp>
        <p:nvSpPr>
          <p:cNvPr id="1185" name="Google Shape;1185;p19"/>
          <p:cNvSpPr/>
          <p:nvPr/>
        </p:nvSpPr>
        <p:spPr>
          <a:xfrm>
            <a:off x="3749820" y="4092845"/>
            <a:ext cx="2465430" cy="67907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dirty="0">
                <a:solidFill>
                  <a:schemeClr val="lt1"/>
                </a:solidFill>
                <a:latin typeface="Calibri"/>
                <a:ea typeface="Calibri"/>
                <a:cs typeface="Calibri"/>
                <a:sym typeface="Calibri"/>
              </a:rPr>
              <a:t>RAUN</a:t>
            </a:r>
            <a:endParaRPr dirty="0"/>
          </a:p>
        </p:txBody>
      </p:sp>
      <p:sp>
        <p:nvSpPr>
          <p:cNvPr id="1186" name="Google Shape;1186;p19"/>
          <p:cNvSpPr/>
          <p:nvPr/>
        </p:nvSpPr>
        <p:spPr>
          <a:xfrm>
            <a:off x="3749818" y="4840754"/>
            <a:ext cx="2465430" cy="161749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dirty="0">
                <a:solidFill>
                  <a:srgbClr val="79527B"/>
                </a:solidFill>
                <a:latin typeface="Calibri"/>
                <a:cs typeface="Calibri"/>
                <a:sym typeface="Calibri"/>
              </a:rPr>
              <a:t>Greiðslustaða</a:t>
            </a:r>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Bókfærðar viðskiptakröfur</a:t>
            </a:r>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Bókfærðar viðskiptaskuldir</a:t>
            </a:r>
          </a:p>
          <a:p>
            <a:pPr marL="285750" marR="0" lvl="0" indent="-285750"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Lánamörk</a:t>
            </a:r>
            <a:endParaRPr sz="1400" dirty="0">
              <a:solidFill>
                <a:srgbClr val="79527B"/>
              </a:solidFill>
              <a:latin typeface="Calibri"/>
              <a:ea typeface="Calibri"/>
              <a:cs typeface="Calibri"/>
              <a:sym typeface="Calibri"/>
            </a:endParaRPr>
          </a:p>
        </p:txBody>
      </p:sp>
      <p:sp>
        <p:nvSpPr>
          <p:cNvPr id="1187" name="Google Shape;1187;p19"/>
          <p:cNvSpPr/>
          <p:nvPr/>
        </p:nvSpPr>
        <p:spPr>
          <a:xfrm>
            <a:off x="6632570" y="1637400"/>
            <a:ext cx="2465430" cy="4820845"/>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is-IS" b="1" dirty="0">
                <a:solidFill>
                  <a:srgbClr val="79527B"/>
                </a:solidFill>
                <a:latin typeface="Calibri"/>
                <a:cs typeface="Calibri"/>
                <a:sym typeface="Calibri"/>
              </a:rPr>
              <a:t>Staða reiknings</a:t>
            </a:r>
            <a:endParaRPr dirty="0"/>
          </a:p>
          <a:p>
            <a:pPr marL="0" marR="0" lvl="0" indent="0" algn="l" rtl="0">
              <a:spcBef>
                <a:spcPts val="0"/>
              </a:spcBef>
              <a:spcAft>
                <a:spcPts val="0"/>
              </a:spcAft>
              <a:buNone/>
            </a:pPr>
            <a:r>
              <a:rPr lang="de-DE" sz="1400" dirty="0">
                <a:solidFill>
                  <a:srgbClr val="79527B"/>
                </a:solidFill>
                <a:latin typeface="Calibri"/>
                <a:ea typeface="Calibri"/>
                <a:cs typeface="Calibri"/>
                <a:sym typeface="Calibri"/>
              </a:rPr>
              <a:t>+ viðskiptakröfur</a:t>
            </a:r>
            <a:endParaRPr dirty="0">
              <a:solidFill>
                <a:srgbClr val="79527B"/>
              </a:solidFill>
              <a:latin typeface="Calibri"/>
              <a:ea typeface="Calibri"/>
              <a:cs typeface="Calibri"/>
              <a:sym typeface="Calibri"/>
            </a:endParaRPr>
          </a:p>
          <a:p>
            <a:pPr marL="0" marR="0" lvl="0" indent="0" algn="l" rtl="0">
              <a:spcBef>
                <a:spcPts val="0"/>
              </a:spcBef>
              <a:spcAft>
                <a:spcPts val="0"/>
              </a:spcAft>
              <a:buNone/>
            </a:pPr>
            <a:r>
              <a:rPr lang="de-DE" sz="1400" dirty="0">
                <a:solidFill>
                  <a:srgbClr val="79527B"/>
                </a:solidFill>
                <a:latin typeface="Calibri"/>
                <a:ea typeface="Calibri"/>
                <a:cs typeface="Calibri"/>
                <a:sym typeface="Calibri"/>
              </a:rPr>
              <a:t>(bókaðar)</a:t>
            </a:r>
            <a:endParaRPr dirty="0"/>
          </a:p>
          <a:p>
            <a:pPr marL="0" marR="0" lvl="0" indent="0" algn="l" rtl="0">
              <a:spcBef>
                <a:spcPts val="0"/>
              </a:spcBef>
              <a:spcAft>
                <a:spcPts val="0"/>
              </a:spcAft>
              <a:buNone/>
            </a:pPr>
            <a:r>
              <a:rPr lang="de-DE" sz="1400" dirty="0">
                <a:solidFill>
                  <a:srgbClr val="79527B"/>
                </a:solidFill>
                <a:latin typeface="Calibri"/>
                <a:ea typeface="Calibri"/>
                <a:cs typeface="Calibri"/>
                <a:sym typeface="Calibri"/>
              </a:rPr>
              <a:t>+ Velta</a:t>
            </a:r>
            <a:endParaRPr dirty="0"/>
          </a:p>
          <a:p>
            <a:pPr marL="0" marR="0" lvl="0" indent="0" algn="l" rtl="0">
              <a:spcBef>
                <a:spcPts val="0"/>
              </a:spcBef>
              <a:spcAft>
                <a:spcPts val="0"/>
              </a:spcAft>
              <a:buNone/>
            </a:pPr>
            <a:r>
              <a:rPr lang="de-DE" sz="1400" dirty="0">
                <a:solidFill>
                  <a:srgbClr val="79527B"/>
                </a:solidFill>
                <a:latin typeface="Calibri"/>
                <a:ea typeface="Calibri"/>
                <a:cs typeface="Calibri"/>
                <a:sym typeface="Calibri"/>
              </a:rPr>
              <a:t>+ </a:t>
            </a:r>
            <a:r>
              <a:rPr lang="de-DE" dirty="0">
                <a:solidFill>
                  <a:srgbClr val="79527B"/>
                </a:solidFill>
                <a:latin typeface="Calibri"/>
                <a:cs typeface="Calibri"/>
                <a:sym typeface="Calibri"/>
              </a:rPr>
              <a:t>Sala</a:t>
            </a:r>
            <a:br>
              <a:rPr lang="de-DE" sz="1400" b="1" dirty="0">
                <a:solidFill>
                  <a:srgbClr val="79527B"/>
                </a:solidFill>
                <a:latin typeface="Calibri"/>
                <a:ea typeface="Calibri"/>
                <a:cs typeface="Calibri"/>
                <a:sym typeface="Calibri"/>
              </a:rPr>
            </a:br>
            <a:br>
              <a:rPr lang="de-DE" sz="1400" b="1"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heildar tekjur</a:t>
            </a:r>
            <a:endParaRPr dirty="0"/>
          </a:p>
          <a:p>
            <a:pPr marL="0" marR="0" lvl="0" indent="0" algn="l" rtl="0">
              <a:spcBef>
                <a:spcPts val="0"/>
              </a:spcBef>
              <a:spcAft>
                <a:spcPts val="0"/>
              </a:spcAft>
              <a:buNone/>
            </a:pPr>
            <a:endParaRPr sz="1400" b="1" dirty="0">
              <a:solidFill>
                <a:srgbClr val="79527B"/>
              </a:solidFill>
              <a:latin typeface="Calibri"/>
              <a:ea typeface="Calibri"/>
              <a:cs typeface="Calibri"/>
              <a:sym typeface="Calibri"/>
            </a:endParaRPr>
          </a:p>
          <a:p>
            <a:pPr marL="0" marR="0" lvl="0" indent="0" algn="l" rtl="0">
              <a:spcBef>
                <a:spcPts val="0"/>
              </a:spcBef>
              <a:spcAft>
                <a:spcPts val="0"/>
              </a:spcAft>
              <a:buNone/>
            </a:pPr>
            <a:r>
              <a:rPr lang="de-DE" sz="1400" b="1" dirty="0">
                <a:solidFill>
                  <a:srgbClr val="79527B"/>
                </a:solidFill>
                <a:latin typeface="Calibri"/>
                <a:ea typeface="Calibri"/>
                <a:cs typeface="Calibri"/>
                <a:sym typeface="Calibri"/>
              </a:rPr>
              <a:t>- </a:t>
            </a:r>
            <a:r>
              <a:rPr lang="de-DE" sz="1400" dirty="0">
                <a:solidFill>
                  <a:srgbClr val="79527B"/>
                </a:solidFill>
                <a:latin typeface="Calibri"/>
                <a:ea typeface="Calibri"/>
                <a:cs typeface="Calibri"/>
                <a:sym typeface="Calibri"/>
              </a:rPr>
              <a:t>viðskiptaskuldir</a:t>
            </a:r>
            <a:br>
              <a:rPr lang="de-DE" sz="1400"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efniskostnaður</a:t>
            </a:r>
            <a:br>
              <a:rPr lang="de-DE" sz="1400"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Ytri þjónusta</a:t>
            </a:r>
            <a:br>
              <a:rPr lang="de-DE" sz="1400"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Annar kostnaður</a:t>
            </a:r>
            <a:br>
              <a:rPr lang="de-DE" sz="1400"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vextir og </a:t>
            </a:r>
            <a:r>
              <a:rPr lang="de-DE" dirty="0">
                <a:solidFill>
                  <a:srgbClr val="79527B"/>
                </a:solidFill>
                <a:latin typeface="Calibri"/>
                <a:cs typeface="Calibri"/>
                <a:sym typeface="Calibri"/>
              </a:rPr>
              <a:t>innlausnir</a:t>
            </a:r>
            <a:br>
              <a:rPr lang="de-DE" sz="1400" dirty="0">
                <a:solidFill>
                  <a:srgbClr val="79527B"/>
                </a:solidFill>
                <a:latin typeface="Calibri"/>
                <a:ea typeface="Calibri"/>
                <a:cs typeface="Calibri"/>
                <a:sym typeface="Calibri"/>
              </a:rPr>
            </a:br>
            <a:br>
              <a:rPr lang="de-DE" sz="1400" b="1"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heildar útborganir</a:t>
            </a:r>
            <a:br>
              <a:rPr lang="de-DE" sz="1400" b="1" dirty="0">
                <a:solidFill>
                  <a:srgbClr val="79527B"/>
                </a:solidFill>
                <a:latin typeface="Calibri"/>
                <a:ea typeface="Calibri"/>
                <a:cs typeface="Calibri"/>
                <a:sym typeface="Calibri"/>
              </a:rPr>
            </a:br>
            <a:br>
              <a:rPr lang="de-DE" sz="1400" b="1" dirty="0">
                <a:solidFill>
                  <a:srgbClr val="79527B"/>
                </a:solidFill>
                <a:latin typeface="Calibri"/>
                <a:ea typeface="Calibri"/>
                <a:cs typeface="Calibri"/>
                <a:sym typeface="Calibri"/>
              </a:rPr>
            </a:br>
            <a:br>
              <a:rPr lang="de-DE" sz="1400" b="1" dirty="0">
                <a:solidFill>
                  <a:srgbClr val="79527B"/>
                </a:solidFill>
                <a:latin typeface="Calibri"/>
                <a:ea typeface="Calibri"/>
                <a:cs typeface="Calibri"/>
                <a:sym typeface="Calibri"/>
              </a:rPr>
            </a:br>
            <a:r>
              <a:rPr lang="de-DE" sz="1400" dirty="0">
                <a:solidFill>
                  <a:srgbClr val="79527B"/>
                </a:solidFill>
                <a:latin typeface="Calibri"/>
                <a:ea typeface="Calibri"/>
                <a:cs typeface="Calibri"/>
                <a:sym typeface="Calibri"/>
              </a:rPr>
              <a:t>+ tiltækar lánalínur</a:t>
            </a:r>
            <a:br>
              <a:rPr lang="de-DE" sz="1400" b="1" dirty="0">
                <a:solidFill>
                  <a:srgbClr val="79527B"/>
                </a:solidFill>
                <a:latin typeface="Calibri"/>
                <a:ea typeface="Calibri"/>
                <a:cs typeface="Calibri"/>
                <a:sym typeface="Calibri"/>
              </a:rPr>
            </a:br>
            <a:br>
              <a:rPr lang="de-DE" sz="1400" b="1" dirty="0">
                <a:solidFill>
                  <a:srgbClr val="79527B"/>
                </a:solidFill>
                <a:latin typeface="Calibri"/>
                <a:ea typeface="Calibri"/>
                <a:cs typeface="Calibri"/>
                <a:sym typeface="Calibri"/>
              </a:rPr>
            </a:br>
            <a:r>
              <a:rPr lang="de-DE" sz="1400" b="1" dirty="0">
                <a:solidFill>
                  <a:srgbClr val="79527B"/>
                </a:solidFill>
                <a:latin typeface="Calibri"/>
                <a:ea typeface="Calibri"/>
                <a:cs typeface="Calibri"/>
                <a:sym typeface="Calibri"/>
              </a:rPr>
              <a:t>= tiltækt lausafé</a:t>
            </a:r>
            <a:endParaRPr dirty="0"/>
          </a:p>
        </p:txBody>
      </p:sp>
      <p:cxnSp>
        <p:nvCxnSpPr>
          <p:cNvPr id="1188" name="Google Shape;1188;p19"/>
          <p:cNvCxnSpPr>
            <a:stCxn id="1184" idx="3"/>
            <a:endCxn id="1187" idx="1"/>
          </p:cNvCxnSpPr>
          <p:nvPr/>
        </p:nvCxnSpPr>
        <p:spPr>
          <a:xfrm>
            <a:off x="6217919" y="3194055"/>
            <a:ext cx="414600" cy="853800"/>
          </a:xfrm>
          <a:prstGeom prst="bentConnector3">
            <a:avLst>
              <a:gd name="adj1" fmla="val 50000"/>
            </a:avLst>
          </a:prstGeom>
          <a:noFill/>
          <a:ln w="9525" cap="flat" cmpd="sng">
            <a:solidFill>
              <a:srgbClr val="79527B"/>
            </a:solidFill>
            <a:prstDash val="solid"/>
            <a:miter lim="800000"/>
            <a:headEnd type="none" w="sm" len="sm"/>
            <a:tailEnd type="triangle" w="med" len="med"/>
          </a:ln>
        </p:spPr>
      </p:cxnSp>
      <p:cxnSp>
        <p:nvCxnSpPr>
          <p:cNvPr id="1189" name="Google Shape;1189;p19"/>
          <p:cNvCxnSpPr>
            <a:stCxn id="1186" idx="3"/>
            <a:endCxn id="1187" idx="1"/>
          </p:cNvCxnSpPr>
          <p:nvPr/>
        </p:nvCxnSpPr>
        <p:spPr>
          <a:xfrm rot="10800000" flipH="1">
            <a:off x="6215248" y="4047800"/>
            <a:ext cx="417300" cy="1601700"/>
          </a:xfrm>
          <a:prstGeom prst="bentConnector3">
            <a:avLst>
              <a:gd name="adj1" fmla="val 50003"/>
            </a:avLst>
          </a:prstGeom>
          <a:noFill/>
          <a:ln w="9525" cap="flat" cmpd="sng">
            <a:solidFill>
              <a:srgbClr val="79527B"/>
            </a:solidFill>
            <a:prstDash val="solid"/>
            <a:miter lim="800000"/>
            <a:headEnd type="none" w="sm" len="sm"/>
            <a:tailEnd type="triangle" w="med" len="med"/>
          </a:ln>
        </p:spPr>
      </p:cxnSp>
      <p:sp>
        <p:nvSpPr>
          <p:cNvPr id="1190" name="Google Shape;1190;p19"/>
          <p:cNvSpPr/>
          <p:nvPr/>
        </p:nvSpPr>
        <p:spPr>
          <a:xfrm>
            <a:off x="9523598" y="1637402"/>
            <a:ext cx="2465430" cy="4820844"/>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79527B"/>
              </a:solidFill>
              <a:latin typeface="Calibri"/>
              <a:ea typeface="Calibri"/>
              <a:cs typeface="Calibri"/>
              <a:sym typeface="Calibri"/>
            </a:endParaRPr>
          </a:p>
        </p:txBody>
      </p:sp>
      <p:grpSp>
        <p:nvGrpSpPr>
          <p:cNvPr id="1191" name="Google Shape;1191;p19"/>
          <p:cNvGrpSpPr/>
          <p:nvPr/>
        </p:nvGrpSpPr>
        <p:grpSpPr>
          <a:xfrm>
            <a:off x="9748822" y="3194055"/>
            <a:ext cx="2240206" cy="1931038"/>
            <a:chOff x="9752076" y="4348991"/>
            <a:chExt cx="2240206" cy="1931038"/>
          </a:xfrm>
        </p:grpSpPr>
        <p:cxnSp>
          <p:nvCxnSpPr>
            <p:cNvPr id="1192" name="Google Shape;1192;p19"/>
            <p:cNvCxnSpPr/>
            <p:nvPr/>
          </p:nvCxnSpPr>
          <p:spPr>
            <a:xfrm>
              <a:off x="9752076" y="5989320"/>
              <a:ext cx="2049959" cy="0"/>
            </a:xfrm>
            <a:prstGeom prst="straightConnector1">
              <a:avLst/>
            </a:prstGeom>
            <a:noFill/>
            <a:ln w="9525" cap="flat" cmpd="sng">
              <a:solidFill>
                <a:srgbClr val="79527B"/>
              </a:solidFill>
              <a:prstDash val="solid"/>
              <a:miter lim="800000"/>
              <a:headEnd type="none" w="sm" len="sm"/>
              <a:tailEnd type="triangle" w="med" len="med"/>
            </a:ln>
          </p:spPr>
        </p:cxnSp>
        <p:cxnSp>
          <p:nvCxnSpPr>
            <p:cNvPr id="1193" name="Google Shape;1193;p19"/>
            <p:cNvCxnSpPr/>
            <p:nvPr/>
          </p:nvCxnSpPr>
          <p:spPr>
            <a:xfrm rot="10800000">
              <a:off x="9752076" y="4430268"/>
              <a:ext cx="0" cy="1559052"/>
            </a:xfrm>
            <a:prstGeom prst="straightConnector1">
              <a:avLst/>
            </a:prstGeom>
            <a:noFill/>
            <a:ln w="9525" cap="flat" cmpd="sng">
              <a:solidFill>
                <a:srgbClr val="79527B"/>
              </a:solidFill>
              <a:prstDash val="solid"/>
              <a:miter lim="800000"/>
              <a:headEnd type="none" w="sm" len="sm"/>
              <a:tailEnd type="triangle" w="med" len="med"/>
            </a:ln>
          </p:spPr>
        </p:cxnSp>
        <p:sp>
          <p:nvSpPr>
            <p:cNvPr id="1194" name="Google Shape;1194;p19"/>
            <p:cNvSpPr txBox="1"/>
            <p:nvPr/>
          </p:nvSpPr>
          <p:spPr>
            <a:xfrm>
              <a:off x="11372960" y="6018419"/>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dirty="0">
                  <a:solidFill>
                    <a:srgbClr val="79527B"/>
                  </a:solidFill>
                  <a:latin typeface="Calibri"/>
                  <a:ea typeface="Calibri"/>
                  <a:cs typeface="Calibri"/>
                  <a:sym typeface="Calibri"/>
                </a:rPr>
                <a:t>Tímabil</a:t>
              </a:r>
              <a:endParaRPr dirty="0"/>
            </a:p>
          </p:txBody>
        </p:sp>
        <p:sp>
          <p:nvSpPr>
            <p:cNvPr id="1195" name="Google Shape;1195;p19"/>
            <p:cNvSpPr txBox="1"/>
            <p:nvPr/>
          </p:nvSpPr>
          <p:spPr>
            <a:xfrm>
              <a:off x="9752076"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t0</a:t>
              </a:r>
              <a:endParaRPr/>
            </a:p>
          </p:txBody>
        </p:sp>
        <p:sp>
          <p:nvSpPr>
            <p:cNvPr id="1196" name="Google Shape;1196;p19"/>
            <p:cNvSpPr txBox="1"/>
            <p:nvPr/>
          </p:nvSpPr>
          <p:spPr>
            <a:xfrm>
              <a:off x="10182695"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t1</a:t>
              </a:r>
              <a:endParaRPr/>
            </a:p>
          </p:txBody>
        </p:sp>
        <p:sp>
          <p:nvSpPr>
            <p:cNvPr id="1197" name="Google Shape;1197;p19"/>
            <p:cNvSpPr txBox="1"/>
            <p:nvPr/>
          </p:nvSpPr>
          <p:spPr>
            <a:xfrm>
              <a:off x="10673146"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t2</a:t>
              </a:r>
              <a:endParaRPr/>
            </a:p>
          </p:txBody>
        </p:sp>
        <p:sp>
          <p:nvSpPr>
            <p:cNvPr id="1198" name="Google Shape;1198;p19"/>
            <p:cNvSpPr txBox="1"/>
            <p:nvPr/>
          </p:nvSpPr>
          <p:spPr>
            <a:xfrm>
              <a:off x="9829429" y="4348991"/>
              <a:ext cx="97258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dirty="0">
                  <a:solidFill>
                    <a:srgbClr val="79527B"/>
                  </a:solidFill>
                  <a:latin typeface="Calibri"/>
                  <a:ea typeface="Calibri"/>
                  <a:cs typeface="Calibri"/>
                  <a:sym typeface="Calibri"/>
                </a:rPr>
                <a:t>Lausafé</a:t>
              </a:r>
              <a:endParaRPr dirty="0"/>
            </a:p>
          </p:txBody>
        </p:sp>
        <p:sp>
          <p:nvSpPr>
            <p:cNvPr id="1199" name="Google Shape;1199;p19"/>
            <p:cNvSpPr txBox="1"/>
            <p:nvPr/>
          </p:nvSpPr>
          <p:spPr>
            <a:xfrm>
              <a:off x="11103765" y="6017771"/>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dirty="0">
                  <a:solidFill>
                    <a:srgbClr val="79527B"/>
                  </a:solidFill>
                  <a:latin typeface="Calibri"/>
                  <a:ea typeface="Calibri"/>
                  <a:cs typeface="Calibri"/>
                  <a:sym typeface="Calibri"/>
                </a:rPr>
                <a:t>Tn</a:t>
              </a:r>
              <a:endParaRPr dirty="0"/>
            </a:p>
          </p:txBody>
        </p:sp>
        <p:sp>
          <p:nvSpPr>
            <p:cNvPr id="1200" name="Google Shape;1200;p19"/>
            <p:cNvSpPr/>
            <p:nvPr/>
          </p:nvSpPr>
          <p:spPr>
            <a:xfrm>
              <a:off x="9816084" y="4905756"/>
              <a:ext cx="1796796" cy="933451"/>
            </a:xfrm>
            <a:custGeom>
              <a:avLst/>
              <a:gdLst/>
              <a:ahLst/>
              <a:cxnLst/>
              <a:rect l="l" t="t" r="r" b="b"/>
              <a:pathLst>
                <a:path w="1796796" h="933451" extrusionOk="0">
                  <a:moveTo>
                    <a:pt x="0" y="0"/>
                  </a:moveTo>
                  <a:cubicBezTo>
                    <a:pt x="167259" y="291084"/>
                    <a:pt x="334518" y="582168"/>
                    <a:pt x="493776" y="644652"/>
                  </a:cubicBezTo>
                  <a:cubicBezTo>
                    <a:pt x="653034" y="707136"/>
                    <a:pt x="791718" y="339090"/>
                    <a:pt x="955548" y="374904"/>
                  </a:cubicBezTo>
                  <a:cubicBezTo>
                    <a:pt x="1119378" y="410718"/>
                    <a:pt x="1336548" y="768096"/>
                    <a:pt x="1476756" y="859536"/>
                  </a:cubicBezTo>
                  <a:cubicBezTo>
                    <a:pt x="1616964" y="950976"/>
                    <a:pt x="1706880" y="937260"/>
                    <a:pt x="1796796" y="923544"/>
                  </a:cubicBezTo>
                </a:path>
              </a:pathLst>
            </a:cu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1201" name="Google Shape;1201;p19"/>
          <p:cNvCxnSpPr>
            <a:stCxn id="1187" idx="3"/>
            <a:endCxn id="1190" idx="1"/>
          </p:cNvCxnSpPr>
          <p:nvPr/>
        </p:nvCxnSpPr>
        <p:spPr>
          <a:xfrm>
            <a:off x="9098000" y="4047823"/>
            <a:ext cx="425700" cy="600"/>
          </a:xfrm>
          <a:prstGeom prst="bentConnector3">
            <a:avLst>
              <a:gd name="adj1" fmla="val 50000"/>
            </a:avLst>
          </a:prstGeom>
          <a:noFill/>
          <a:ln w="9525" cap="flat" cmpd="sng">
            <a:solidFill>
              <a:srgbClr val="79527B"/>
            </a:solidFill>
            <a:prstDash val="solid"/>
            <a:miter lim="800000"/>
            <a:headEnd type="none" w="sm" len="sm"/>
            <a:tailEnd type="triangle" w="med" len="med"/>
          </a:ln>
        </p:spPr>
      </p:cxnSp>
      <p:cxnSp>
        <p:nvCxnSpPr>
          <p:cNvPr id="1202" name="Google Shape;1202;p19"/>
          <p:cNvCxnSpPr/>
          <p:nvPr/>
        </p:nvCxnSpPr>
        <p:spPr>
          <a:xfrm>
            <a:off x="6711696" y="2843784"/>
            <a:ext cx="2194784" cy="0"/>
          </a:xfrm>
          <a:prstGeom prst="straightConnector1">
            <a:avLst/>
          </a:prstGeom>
          <a:noFill/>
          <a:ln w="9525" cap="flat" cmpd="sng">
            <a:solidFill>
              <a:srgbClr val="79527B"/>
            </a:solidFill>
            <a:prstDash val="solid"/>
            <a:miter lim="800000"/>
            <a:headEnd type="none" w="sm" len="sm"/>
            <a:tailEnd type="none" w="sm" len="sm"/>
          </a:ln>
        </p:spPr>
      </p:cxnSp>
      <p:cxnSp>
        <p:nvCxnSpPr>
          <p:cNvPr id="1203" name="Google Shape;1203;p19"/>
          <p:cNvCxnSpPr/>
          <p:nvPr/>
        </p:nvCxnSpPr>
        <p:spPr>
          <a:xfrm>
            <a:off x="6711696" y="3311144"/>
            <a:ext cx="2194784" cy="0"/>
          </a:xfrm>
          <a:prstGeom prst="straightConnector1">
            <a:avLst/>
          </a:prstGeom>
          <a:noFill/>
          <a:ln w="9525" cap="flat" cmpd="sng">
            <a:solidFill>
              <a:srgbClr val="79527B"/>
            </a:solidFill>
            <a:prstDash val="solid"/>
            <a:miter lim="800000"/>
            <a:headEnd type="none" w="sm" len="sm"/>
            <a:tailEnd type="none" w="sm" len="sm"/>
          </a:ln>
        </p:spPr>
      </p:cxnSp>
      <p:cxnSp>
        <p:nvCxnSpPr>
          <p:cNvPr id="1204" name="Google Shape;1204;p19"/>
          <p:cNvCxnSpPr/>
          <p:nvPr/>
        </p:nvCxnSpPr>
        <p:spPr>
          <a:xfrm>
            <a:off x="6711696" y="4569968"/>
            <a:ext cx="2194784" cy="0"/>
          </a:xfrm>
          <a:prstGeom prst="straightConnector1">
            <a:avLst/>
          </a:prstGeom>
          <a:noFill/>
          <a:ln w="9525" cap="flat" cmpd="sng">
            <a:solidFill>
              <a:srgbClr val="79527B"/>
            </a:solidFill>
            <a:prstDash val="solid"/>
            <a:miter lim="800000"/>
            <a:headEnd type="none" w="sm" len="sm"/>
            <a:tailEnd type="none" w="sm" len="sm"/>
          </a:ln>
        </p:spPr>
      </p:cxnSp>
      <p:cxnSp>
        <p:nvCxnSpPr>
          <p:cNvPr id="1205" name="Google Shape;1205;p19"/>
          <p:cNvCxnSpPr/>
          <p:nvPr/>
        </p:nvCxnSpPr>
        <p:spPr>
          <a:xfrm>
            <a:off x="6711696" y="5012068"/>
            <a:ext cx="2194784" cy="0"/>
          </a:xfrm>
          <a:prstGeom prst="straightConnector1">
            <a:avLst/>
          </a:prstGeom>
          <a:noFill/>
          <a:ln w="9525" cap="flat" cmpd="sng">
            <a:solidFill>
              <a:srgbClr val="79527B"/>
            </a:solidFill>
            <a:prstDash val="solid"/>
            <a:miter lim="800000"/>
            <a:headEnd type="none" w="sm" len="sm"/>
            <a:tailEnd type="none" w="sm" len="sm"/>
          </a:ln>
        </p:spPr>
      </p:cxnSp>
      <p:cxnSp>
        <p:nvCxnSpPr>
          <p:cNvPr id="1206" name="Google Shape;1206;p19"/>
          <p:cNvCxnSpPr/>
          <p:nvPr/>
        </p:nvCxnSpPr>
        <p:spPr>
          <a:xfrm>
            <a:off x="6711696" y="5255908"/>
            <a:ext cx="2194784" cy="0"/>
          </a:xfrm>
          <a:prstGeom prst="straightConnector1">
            <a:avLst/>
          </a:prstGeom>
          <a:noFill/>
          <a:ln w="9525" cap="flat" cmpd="sng">
            <a:solidFill>
              <a:srgbClr val="79527B"/>
            </a:solidFill>
            <a:prstDash val="solid"/>
            <a:miter lim="800000"/>
            <a:headEnd type="none" w="sm" len="sm"/>
            <a:tailEnd type="none" w="sm" len="sm"/>
          </a:ln>
        </p:spPr>
      </p:cxnSp>
      <p:cxnSp>
        <p:nvCxnSpPr>
          <p:cNvPr id="1207" name="Google Shape;1207;p19"/>
          <p:cNvCxnSpPr/>
          <p:nvPr/>
        </p:nvCxnSpPr>
        <p:spPr>
          <a:xfrm>
            <a:off x="6711696" y="5600332"/>
            <a:ext cx="2194784" cy="0"/>
          </a:xfrm>
          <a:prstGeom prst="straightConnector1">
            <a:avLst/>
          </a:prstGeom>
          <a:noFill/>
          <a:ln w="9525" cap="flat" cmpd="sng">
            <a:solidFill>
              <a:srgbClr val="79527B"/>
            </a:solidFill>
            <a:prstDash val="solid"/>
            <a:miter lim="800000"/>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aphicFrame>
        <p:nvGraphicFramePr>
          <p:cNvPr id="1213" name="Google Shape;1213;p20"/>
          <p:cNvGraphicFramePr/>
          <p:nvPr>
            <p:extLst>
              <p:ext uri="{D42A27DB-BD31-4B8C-83A1-F6EECF244321}">
                <p14:modId xmlns:p14="http://schemas.microsoft.com/office/powerpoint/2010/main" val="970727182"/>
              </p:ext>
            </p:extLst>
          </p:nvPr>
        </p:nvGraphicFramePr>
        <p:xfrm>
          <a:off x="389965" y="1720709"/>
          <a:ext cx="11370225" cy="4435010"/>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Óbreytt ástand</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1</a:t>
                      </a:r>
                      <a:endParaRPr dirty="0"/>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t>Mánuður 2</a:t>
                      </a:r>
                      <a:endParaRPr dirty="0"/>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t>Mánuður 3</a:t>
                      </a:r>
                      <a:endParaRPr dirty="0"/>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t>Mánuður 4</a:t>
                      </a:r>
                      <a:endParaRPr dirty="0"/>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t>Mánuður 5</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6</a:t>
                      </a:r>
                      <a:endParaRPr dirty="0"/>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t>Mánuður 7</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8</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9</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10</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11</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12</a:t>
                      </a:r>
                      <a:endParaRPr dirty="0"/>
                    </a:p>
                  </a:txBody>
                  <a:tcPr marL="91450" marR="91450" marT="45725" marB="45725">
                    <a:solidFill>
                      <a:srgbClr val="79527B"/>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chemeClr val="lt1"/>
                          </a:solidFill>
                        </a:rPr>
                        <a:t>Handbært fé í upphafi tímabils</a:t>
                      </a:r>
                      <a:endParaRPr sz="900" dirty="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dirty="0">
                          <a:solidFill>
                            <a:srgbClr val="595A59"/>
                          </a:solidFill>
                        </a:rPr>
                        <a:t>Handbært fé frá rekstri (þ.m.t. Viðskiptakröfur)</a:t>
                      </a: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dirty="0">
                          <a:solidFill>
                            <a:srgbClr val="595A59"/>
                          </a:solidFill>
                        </a:rPr>
                        <a:t> Þar af bókfærðar</a:t>
                      </a:r>
                      <a:endParaRPr sz="900" i="1" dirty="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dirty="0">
                          <a:solidFill>
                            <a:srgbClr val="595A59"/>
                          </a:solidFill>
                        </a:rPr>
                        <a:t>Þar af  áætlað</a:t>
                      </a:r>
                      <a:endParaRPr sz="900" i="1" dirty="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A59"/>
                          </a:solidFill>
                        </a:rPr>
                        <a:t>Innstreymi handbærs fjár frá sölu eigna</a:t>
                      </a: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dirty="0">
                          <a:solidFill>
                            <a:srgbClr val="595A59"/>
                          </a:solidFill>
                        </a:rPr>
                        <a:t>Handbært fé frá fjármagnstekjum</a:t>
                      </a: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A59"/>
                          </a:solidFill>
                        </a:rPr>
                        <a:t>Mótteknar heildargreiðslur</a:t>
                      </a:r>
                      <a:endParaRPr sz="900" dirty="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D7C6D8"/>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Handbært fé frá rekstri (þ.m.t. Viðskiptaskuldur)</a:t>
                      </a: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dirty="0">
                          <a:solidFill>
                            <a:srgbClr val="595A59"/>
                          </a:solidFill>
                        </a:rPr>
                        <a:t> Þar af bókfærðar</a:t>
                      </a:r>
                      <a:endParaRPr sz="900" i="1" dirty="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dirty="0">
                          <a:solidFill>
                            <a:srgbClr val="595A59"/>
                          </a:solidFill>
                        </a:rPr>
                        <a:t>Þar af  áætlað</a:t>
                      </a:r>
                      <a:endParaRPr sz="900" i="1" dirty="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dirty="0">
                          <a:solidFill>
                            <a:srgbClr val="595A59"/>
                          </a:solidFill>
                        </a:rPr>
                        <a:t>Útstreymi vegna fjárfestinga</a:t>
                      </a: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dirty="0">
                          <a:solidFill>
                            <a:srgbClr val="595A59"/>
                          </a:solidFill>
                        </a:rPr>
                        <a:t>Útstreymi vegna fjármálaviðskipta (innlausn / vextir)</a:t>
                      </a:r>
                      <a:endParaRPr sz="900" dirty="0">
                        <a:solidFill>
                          <a:srgbClr val="595A59"/>
                        </a:solidFill>
                        <a:highlight>
                          <a:srgbClr val="00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chemeClr val="lt1"/>
                          </a:solidFill>
                        </a:rPr>
                        <a:t>Heildar útgreiðslur</a:t>
                      </a:r>
                      <a:endParaRPr sz="900" dirty="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D7C6D8"/>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chemeClr val="lt1"/>
                          </a:solidFill>
                        </a:rPr>
                        <a:t>Afgangur/skortur</a:t>
                      </a:r>
                      <a:endParaRPr sz="900" dirty="0">
                        <a:solidFill>
                          <a:schemeClr val="lt1"/>
                        </a:solidFill>
                        <a:highlight>
                          <a:srgbClr val="00FF00"/>
                        </a:highlight>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A59"/>
                          </a:solidFill>
                        </a:rPr>
                        <a:t>Ráðstafanir</a:t>
                      </a: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chemeClr val="lt1"/>
                          </a:solidFill>
                        </a:rPr>
                        <a:t>Handbært fé í lok tímabilsins</a:t>
                      </a:r>
                      <a:endParaRPr sz="900" dirty="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A77FA9"/>
                    </a:solidFill>
                  </a:tcPr>
                </a:tc>
                <a:extLst>
                  <a:ext uri="{0D108BD9-81ED-4DB2-BD59-A6C34878D82A}">
                    <a16:rowId xmlns:a16="http://schemas.microsoft.com/office/drawing/2014/main" val="10016"/>
                  </a:ext>
                </a:extLst>
              </a:tr>
            </a:tbl>
          </a:graphicData>
        </a:graphic>
      </p:graphicFrame>
      <p:sp>
        <p:nvSpPr>
          <p:cNvPr id="1214" name="Google Shape;1214;p2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Hér er einfaldað dæmi sem sýnir lausafjársáætlun næsta árs hjá litlu fjölskyldureknu hóteli.  </a:t>
            </a:r>
            <a:endParaRPr dirty="0"/>
          </a:p>
        </p:txBody>
      </p:sp>
      <p:sp>
        <p:nvSpPr>
          <p:cNvPr id="1215" name="Google Shape;1215;p2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Mánaðarleg lausafjársáætlun fyrir heilt fjárhagsár (í þúsundum evra): Einfaldað dæmi</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2"/>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r>
              <a:rPr lang="is-IS" dirty="0"/>
              <a:t>Upplýsingarnar sem hér eru settar fram eru almenn ráðgjöf og fela ekki í sér viðskipta-, gjaldþrots- eða skattaráðgjöf. Hvorki samstarfsaðilar verkefnisins né framkvæmdastjórn Evrópusambandsins sem fjármögnunaraðili taka neina ábyrgð á því hvort þú grípur til eða grípur ekki til aðgerða á grundvelli þessara upplýsinga. Enn fremur er engin ábyrgð tekin gagnvart þriðja aðila. Þetta á einnig við ef upplýsingar sem hér koma fram eru rangar í heild eða að hluta þrátt fyrir vandlega gerða samantekt.</a:t>
            </a:r>
          </a:p>
          <a:p>
            <a:pPr marL="228600" lvl="0" indent="-228600" algn="l" rtl="0">
              <a:lnSpc>
                <a:spcPct val="90000"/>
              </a:lnSpc>
              <a:spcBef>
                <a:spcPts val="0"/>
              </a:spcBef>
              <a:spcAft>
                <a:spcPts val="0"/>
              </a:spcAft>
              <a:buClr>
                <a:srgbClr val="595A59"/>
              </a:buClr>
              <a:buSzPts val="1800"/>
              <a:buNone/>
            </a:pPr>
            <a:endParaRPr lang="is-IS" dirty="0"/>
          </a:p>
          <a:p>
            <a:pPr marL="228600" lvl="0" indent="-228600" algn="l" rtl="0">
              <a:lnSpc>
                <a:spcPct val="90000"/>
              </a:lnSpc>
              <a:spcBef>
                <a:spcPts val="0"/>
              </a:spcBef>
              <a:spcAft>
                <a:spcPts val="0"/>
              </a:spcAft>
              <a:buClr>
                <a:srgbClr val="595A59"/>
              </a:buClr>
              <a:buSzPts val="1800"/>
              <a:buNone/>
            </a:pPr>
            <a:endParaRPr lang="is-IS" dirty="0"/>
          </a:p>
          <a:p>
            <a:pPr marL="228600" lvl="0" indent="-228600" algn="l" rtl="0">
              <a:lnSpc>
                <a:spcPct val="90000"/>
              </a:lnSpc>
              <a:spcBef>
                <a:spcPts val="0"/>
              </a:spcBef>
              <a:spcAft>
                <a:spcPts val="0"/>
              </a:spcAft>
              <a:buClr>
                <a:srgbClr val="595A59"/>
              </a:buClr>
              <a:buSzPts val="1800"/>
              <a:buNone/>
            </a:pPr>
            <a:r>
              <a:rPr lang="is-IS" b="1" dirty="0"/>
              <a:t>Benda má á að ítarlegri umfjöllun um það efni sem tekið er hér fyrir í þessari einingu (nr. 4) má finna í ensku útgáfunni af þessu námskeiði. Sjá </a:t>
            </a:r>
            <a:r>
              <a:rPr lang="is-IS" b="1" dirty="0">
                <a:hlinkClick r:id="rId3"/>
              </a:rPr>
              <a:t>hér</a:t>
            </a:r>
            <a:endParaRPr lang="is-IS" b="1" dirty="0"/>
          </a:p>
          <a:p>
            <a:pPr marL="228600" lvl="0" indent="-228600" algn="l" rtl="0">
              <a:lnSpc>
                <a:spcPct val="90000"/>
              </a:lnSpc>
              <a:spcBef>
                <a:spcPts val="0"/>
              </a:spcBef>
              <a:spcAft>
                <a:spcPts val="0"/>
              </a:spcAft>
              <a:buClr>
                <a:srgbClr val="595A59"/>
              </a:buClr>
              <a:buSzPts val="1800"/>
              <a:buNone/>
            </a:pPr>
            <a:endParaRPr b="1" dirty="0"/>
          </a:p>
        </p:txBody>
      </p:sp>
      <p:sp>
        <p:nvSpPr>
          <p:cNvPr id="821" name="Google Shape;821;p2"/>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Mikilvægar upplýsingar: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1358" name="Google Shape;1358;p33"/>
          <p:cNvGraphicFramePr/>
          <p:nvPr>
            <p:extLst>
              <p:ext uri="{D42A27DB-BD31-4B8C-83A1-F6EECF244321}">
                <p14:modId xmlns:p14="http://schemas.microsoft.com/office/powerpoint/2010/main" val="2395038171"/>
              </p:ext>
            </p:extLst>
          </p:nvPr>
        </p:nvGraphicFramePr>
        <p:xfrm>
          <a:off x="389965" y="1545336"/>
          <a:ext cx="11370225" cy="4984295"/>
        </p:xfrm>
        <a:graphic>
          <a:graphicData uri="http://schemas.openxmlformats.org/drawingml/2006/table">
            <a:tbl>
              <a:tblPr firstRow="1" bandRow="1">
                <a:noFill/>
                <a:tableStyleId>{BA949AC9-1718-4DC3-B878-04FAC6565C0D}</a:tableStyleId>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4575">
                <a:tc>
                  <a:txBody>
                    <a:bodyPr/>
                    <a:lstStyle/>
                    <a:p>
                      <a:pPr marL="0" marR="0" lvl="0" indent="0" algn="l" rtl="0">
                        <a:spcBef>
                          <a:spcPts val="0"/>
                        </a:spcBef>
                        <a:spcAft>
                          <a:spcPts val="0"/>
                        </a:spcAft>
                        <a:buNone/>
                      </a:pPr>
                      <a:endParaRPr sz="90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Óbreytt ástand</a:t>
                      </a:r>
                      <a:endParaRPr dirty="0"/>
                    </a:p>
                  </a:txBody>
                  <a:tcPr marL="91450" marR="91450" marT="45725" marB="45725">
                    <a:solidFill>
                      <a:srgbClr val="D8D8D8"/>
                    </a:solidFill>
                  </a:tcPr>
                </a:tc>
                <a:tc>
                  <a:txBody>
                    <a:bodyPr/>
                    <a:lstStyle/>
                    <a:p>
                      <a:pPr marL="0" marR="0" lvl="0" indent="0" algn="l" rtl="0">
                        <a:spcBef>
                          <a:spcPts val="0"/>
                        </a:spcBef>
                        <a:spcAft>
                          <a:spcPts val="0"/>
                        </a:spcAft>
                        <a:buNone/>
                      </a:pPr>
                      <a:r>
                        <a:rPr lang="de-DE" sz="900" dirty="0"/>
                        <a:t>Mánuður 1</a:t>
                      </a:r>
                      <a:endParaRPr dirty="0"/>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t>Mánuður 2</a:t>
                      </a:r>
                      <a:endParaRPr dirty="0"/>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t>Mánuður 3</a:t>
                      </a:r>
                      <a:endParaRPr dirty="0"/>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t>Mánuður 4</a:t>
                      </a:r>
                      <a:endParaRPr dirty="0"/>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t>Mánuður 5</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6</a:t>
                      </a:r>
                      <a:endParaRPr dirty="0"/>
                    </a:p>
                  </a:txBody>
                  <a:tcPr marL="91450" marR="91450" marT="45725" marB="45725">
                    <a:solidFill>
                      <a:srgbClr val="79527B"/>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t>Mánuður 7</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8</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9</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10</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11</a:t>
                      </a:r>
                      <a:endParaRPr dirty="0"/>
                    </a:p>
                  </a:txBody>
                  <a:tcPr marL="91450" marR="91450" marT="45725" marB="45725">
                    <a:solidFill>
                      <a:srgbClr val="79527B"/>
                    </a:solidFill>
                  </a:tcPr>
                </a:tc>
                <a:tc>
                  <a:txBody>
                    <a:bodyPr/>
                    <a:lstStyle/>
                    <a:p>
                      <a:pPr marL="0" marR="0" lvl="0" indent="0" algn="l" rtl="0">
                        <a:spcBef>
                          <a:spcPts val="0"/>
                        </a:spcBef>
                        <a:spcAft>
                          <a:spcPts val="0"/>
                        </a:spcAft>
                        <a:buNone/>
                      </a:pPr>
                      <a:r>
                        <a:rPr lang="de-DE" sz="900" dirty="0"/>
                        <a:t>Mánuður 12</a:t>
                      </a:r>
                      <a:endParaRPr dirty="0"/>
                    </a:p>
                  </a:txBody>
                  <a:tcPr marL="91450" marR="91450" marT="45725" marB="45725">
                    <a:solidFill>
                      <a:srgbClr val="79527B"/>
                    </a:solidFill>
                  </a:tcPr>
                </a:tc>
                <a:extLst>
                  <a:ext uri="{0D108BD9-81ED-4DB2-BD59-A6C34878D82A}">
                    <a16:rowId xmlns:a16="http://schemas.microsoft.com/office/drawing/2014/main" val="10000"/>
                  </a:ext>
                </a:extLst>
              </a:tr>
              <a:tr h="209100">
                <a:tc>
                  <a:txBody>
                    <a:bodyPr/>
                    <a:lstStyle/>
                    <a:p>
                      <a:pPr marL="0" marR="0" lvl="0" indent="0" algn="l" rtl="0">
                        <a:spcBef>
                          <a:spcPts val="0"/>
                        </a:spcBef>
                        <a:spcAft>
                          <a:spcPts val="0"/>
                        </a:spcAft>
                        <a:buNone/>
                      </a:pPr>
                      <a:r>
                        <a:rPr lang="de-DE" sz="900" dirty="0">
                          <a:solidFill>
                            <a:schemeClr val="lt1"/>
                          </a:solidFill>
                        </a:rPr>
                        <a:t>Handbært fé í upphafi tímabils</a:t>
                      </a:r>
                      <a:endParaRPr sz="900" dirty="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137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32</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29</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18</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15</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12</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13</a:t>
                      </a:r>
                      <a:endParaRPr/>
                    </a:p>
                  </a:txBody>
                  <a:tcPr marL="4225" marR="4225" marT="4225" marB="0" anchor="ctr">
                    <a:solidFill>
                      <a:srgbClr val="A77FA9"/>
                    </a:solidFill>
                  </a:tcPr>
                </a:tc>
                <a:extLst>
                  <a:ext uri="{0D108BD9-81ED-4DB2-BD59-A6C34878D82A}">
                    <a16:rowId xmlns:a16="http://schemas.microsoft.com/office/drawing/2014/main" val="10001"/>
                  </a:ext>
                </a:extLst>
              </a:tr>
              <a:tr h="334575">
                <a:tc>
                  <a:txBody>
                    <a:bodyPr/>
                    <a:lstStyle/>
                    <a:p>
                      <a:pPr marL="0" marR="0" lvl="0" indent="0" algn="l" rtl="0">
                        <a:spcBef>
                          <a:spcPts val="0"/>
                        </a:spcBef>
                        <a:spcAft>
                          <a:spcPts val="0"/>
                        </a:spcAft>
                        <a:buNone/>
                      </a:pPr>
                      <a:r>
                        <a:rPr lang="de-DE" sz="900" dirty="0">
                          <a:solidFill>
                            <a:srgbClr val="595A59"/>
                          </a:solidFill>
                        </a:rPr>
                        <a:t>Handbært fé frá rekstri (þ.m.t. Viðskiptakröfur)</a:t>
                      </a: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2"/>
                  </a:ext>
                </a:extLst>
              </a:tr>
              <a:tr h="254800">
                <a:tc>
                  <a:txBody>
                    <a:bodyPr/>
                    <a:lstStyle/>
                    <a:p>
                      <a:pPr marL="0" marR="0" lvl="0" indent="0" algn="r" rtl="0">
                        <a:spcBef>
                          <a:spcPts val="0"/>
                        </a:spcBef>
                        <a:spcAft>
                          <a:spcPts val="0"/>
                        </a:spcAft>
                        <a:buNone/>
                      </a:pPr>
                      <a:r>
                        <a:rPr lang="de-DE" sz="900" i="1" dirty="0">
                          <a:solidFill>
                            <a:srgbClr val="595A59"/>
                          </a:solidFill>
                        </a:rPr>
                        <a:t> Þar af bókfærðar</a:t>
                      </a:r>
                      <a:endParaRPr sz="900" i="1" dirty="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3"/>
                  </a:ext>
                </a:extLst>
              </a:tr>
              <a:tr h="254800">
                <a:tc>
                  <a:txBody>
                    <a:bodyPr/>
                    <a:lstStyle/>
                    <a:p>
                      <a:pPr marL="0" marR="0" lvl="0" indent="0" algn="r" rtl="0">
                        <a:spcBef>
                          <a:spcPts val="0"/>
                        </a:spcBef>
                        <a:spcAft>
                          <a:spcPts val="0"/>
                        </a:spcAft>
                        <a:buNone/>
                      </a:pPr>
                      <a:r>
                        <a:rPr lang="de-DE" sz="900" i="1" dirty="0">
                          <a:solidFill>
                            <a:srgbClr val="595A59"/>
                          </a:solidFill>
                        </a:rPr>
                        <a:t>Þar af  áætlað</a:t>
                      </a:r>
                      <a:endParaRPr sz="900" i="1" dirty="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E7EBEB"/>
                    </a:solidFill>
                  </a:tcPr>
                </a:tc>
                <a:extLst>
                  <a:ext uri="{0D108BD9-81ED-4DB2-BD59-A6C34878D82A}">
                    <a16:rowId xmlns:a16="http://schemas.microsoft.com/office/drawing/2014/main" val="10004"/>
                  </a:ext>
                </a:extLst>
              </a:tr>
              <a:tr h="254800">
                <a:tc>
                  <a:txBody>
                    <a:bodyPr/>
                    <a:lstStyle/>
                    <a:p>
                      <a:pPr marL="0" marR="0" lvl="0" indent="0" algn="l" rtl="0">
                        <a:spcBef>
                          <a:spcPts val="0"/>
                        </a:spcBef>
                        <a:spcAft>
                          <a:spcPts val="0"/>
                        </a:spcAft>
                        <a:buNone/>
                      </a:pPr>
                      <a:r>
                        <a:rPr lang="de-DE" sz="900" dirty="0">
                          <a:solidFill>
                            <a:srgbClr val="595A59"/>
                          </a:solidFill>
                        </a:rPr>
                        <a:t>Innstreymi handbærs fjár frá sölu eigna</a:t>
                      </a: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extLst>
                  <a:ext uri="{0D108BD9-81ED-4DB2-BD59-A6C34878D82A}">
                    <a16:rowId xmlns:a16="http://schemas.microsoft.com/office/drawing/2014/main" val="10005"/>
                  </a:ext>
                </a:extLst>
              </a:tr>
              <a:tr h="254800">
                <a:tc>
                  <a:txBody>
                    <a:bodyPr/>
                    <a:lstStyle/>
                    <a:p>
                      <a:pPr marL="0" marR="0" lvl="0" indent="0" algn="l" rtl="0">
                        <a:spcBef>
                          <a:spcPts val="0"/>
                        </a:spcBef>
                        <a:spcAft>
                          <a:spcPts val="0"/>
                        </a:spcAft>
                        <a:buNone/>
                      </a:pPr>
                      <a:r>
                        <a:rPr lang="de-DE" sz="900" dirty="0">
                          <a:solidFill>
                            <a:srgbClr val="595A59"/>
                          </a:solidFill>
                        </a:rPr>
                        <a:t>Handbært fé frá fjármagnstekjum</a:t>
                      </a: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6"/>
                  </a:ext>
                </a:extLst>
              </a:tr>
              <a:tr h="254800">
                <a:tc>
                  <a:txBody>
                    <a:bodyPr/>
                    <a:lstStyle/>
                    <a:p>
                      <a:pPr marL="0" marR="0" lvl="0" indent="0" algn="l" rtl="0">
                        <a:spcBef>
                          <a:spcPts val="0"/>
                        </a:spcBef>
                        <a:spcAft>
                          <a:spcPts val="0"/>
                        </a:spcAft>
                        <a:buNone/>
                      </a:pPr>
                      <a:r>
                        <a:rPr lang="de-DE" sz="900" dirty="0">
                          <a:solidFill>
                            <a:srgbClr val="595A59"/>
                          </a:solidFill>
                        </a:rPr>
                        <a:t>Mótteknar heildargreiðslur</a:t>
                      </a:r>
                      <a:endParaRPr sz="900" dirty="0">
                        <a:solidFill>
                          <a:srgbClr val="595A59"/>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D7C6D8"/>
                    </a:solidFill>
                  </a:tcPr>
                </a:tc>
                <a:extLst>
                  <a:ext uri="{0D108BD9-81ED-4DB2-BD59-A6C34878D82A}">
                    <a16:rowId xmlns:a16="http://schemas.microsoft.com/office/drawing/2014/main" val="10007"/>
                  </a:ext>
                </a:extLst>
              </a:tr>
              <a:tr h="334575">
                <a:tc>
                  <a:txBody>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Handbært fé frá rekstri (þ.m.t. Viðskiptaskuldur)</a:t>
                      </a: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8"/>
                  </a:ext>
                </a:extLst>
              </a:tr>
              <a:tr h="254800">
                <a:tc>
                  <a:txBody>
                    <a:bodyPr/>
                    <a:lstStyle/>
                    <a:p>
                      <a:pPr marL="0" marR="0" lvl="0" indent="0" algn="r" rtl="0">
                        <a:spcBef>
                          <a:spcPts val="0"/>
                        </a:spcBef>
                        <a:spcAft>
                          <a:spcPts val="0"/>
                        </a:spcAft>
                        <a:buNone/>
                      </a:pPr>
                      <a:r>
                        <a:rPr lang="de-DE" sz="900" i="1" dirty="0">
                          <a:solidFill>
                            <a:srgbClr val="595A59"/>
                          </a:solidFill>
                        </a:rPr>
                        <a:t> Þar af bókfærðar</a:t>
                      </a:r>
                      <a:endParaRPr sz="900" i="1" dirty="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9"/>
                  </a:ext>
                </a:extLst>
              </a:tr>
              <a:tr h="254800">
                <a:tc>
                  <a:txBody>
                    <a:bodyPr/>
                    <a:lstStyle/>
                    <a:p>
                      <a:pPr marL="0" marR="0" lvl="0" indent="0" algn="r" rtl="0">
                        <a:spcBef>
                          <a:spcPts val="0"/>
                        </a:spcBef>
                        <a:spcAft>
                          <a:spcPts val="0"/>
                        </a:spcAft>
                        <a:buNone/>
                      </a:pPr>
                      <a:r>
                        <a:rPr lang="de-DE" sz="900" i="1" dirty="0">
                          <a:solidFill>
                            <a:srgbClr val="595A59"/>
                          </a:solidFill>
                        </a:rPr>
                        <a:t>Þar af  áætlað</a:t>
                      </a:r>
                      <a:endParaRPr sz="900" i="1" dirty="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27</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57</a:t>
                      </a:r>
                      <a:endParaRPr/>
                    </a:p>
                  </a:txBody>
                  <a:tcPr marL="4225" marR="4225" marT="4225" marB="0" anchor="ctr">
                    <a:solidFill>
                      <a:srgbClr val="E7EBEB"/>
                    </a:solidFill>
                  </a:tcPr>
                </a:tc>
                <a:extLst>
                  <a:ext uri="{0D108BD9-81ED-4DB2-BD59-A6C34878D82A}">
                    <a16:rowId xmlns:a16="http://schemas.microsoft.com/office/drawing/2014/main" val="10010"/>
                  </a:ext>
                </a:extLst>
              </a:tr>
              <a:tr h="254800">
                <a:tc>
                  <a:txBody>
                    <a:bodyPr/>
                    <a:lstStyle/>
                    <a:p>
                      <a:pPr marL="0" marR="0" lvl="0" indent="0" algn="l" rtl="0">
                        <a:spcBef>
                          <a:spcPts val="0"/>
                        </a:spcBef>
                        <a:spcAft>
                          <a:spcPts val="0"/>
                        </a:spcAft>
                        <a:buNone/>
                      </a:pPr>
                      <a:r>
                        <a:rPr lang="de-DE" sz="900" dirty="0">
                          <a:solidFill>
                            <a:srgbClr val="595A59"/>
                          </a:solidFill>
                        </a:rPr>
                        <a:t>Útstreymi vegna fjárfestinga</a:t>
                      </a: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11"/>
                  </a:ext>
                </a:extLst>
              </a:tr>
              <a:tr h="334575">
                <a:tc>
                  <a:txBody>
                    <a:bodyPr/>
                    <a:lstStyle/>
                    <a:p>
                      <a:pPr marL="0" marR="0" lvl="0" indent="0" algn="l" rtl="0">
                        <a:spcBef>
                          <a:spcPts val="0"/>
                        </a:spcBef>
                        <a:spcAft>
                          <a:spcPts val="0"/>
                        </a:spcAft>
                        <a:buNone/>
                      </a:pPr>
                      <a:r>
                        <a:rPr lang="de-DE" sz="900" dirty="0">
                          <a:solidFill>
                            <a:srgbClr val="595A59"/>
                          </a:solidFill>
                        </a:rPr>
                        <a:t>Útstreymi vegna fjármálaviðskipta (innlausn / vextir)</a:t>
                      </a:r>
                      <a:endParaRPr sz="900" dirty="0">
                        <a:solidFill>
                          <a:srgbClr val="595A59"/>
                        </a:solidFill>
                        <a:highlight>
                          <a:srgbClr val="00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extLst>
                  <a:ext uri="{0D108BD9-81ED-4DB2-BD59-A6C34878D82A}">
                    <a16:rowId xmlns:a16="http://schemas.microsoft.com/office/drawing/2014/main" val="10012"/>
                  </a:ext>
                </a:extLst>
              </a:tr>
              <a:tr h="254800">
                <a:tc>
                  <a:txBody>
                    <a:bodyPr/>
                    <a:lstStyle/>
                    <a:p>
                      <a:pPr marL="0" marR="0" lvl="0" indent="0" algn="l" rtl="0">
                        <a:spcBef>
                          <a:spcPts val="0"/>
                        </a:spcBef>
                        <a:spcAft>
                          <a:spcPts val="0"/>
                        </a:spcAft>
                        <a:buNone/>
                      </a:pPr>
                      <a:r>
                        <a:rPr lang="de-DE" sz="900" dirty="0">
                          <a:solidFill>
                            <a:schemeClr val="lt1"/>
                          </a:solidFill>
                        </a:rPr>
                        <a:t>Heildar útgreiðslur</a:t>
                      </a:r>
                      <a:endParaRPr sz="900" dirty="0">
                        <a:solidFill>
                          <a:schemeClr val="lt1"/>
                        </a:solidFill>
                      </a:endParaRPr>
                    </a:p>
                  </a:txBody>
                  <a:tcPr marL="91450" marR="91450" marT="45725" marB="45725">
                    <a:solidFill>
                      <a:srgbClr val="D7C6D8"/>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125</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31</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49</a:t>
                      </a:r>
                      <a:endParaRPr/>
                    </a:p>
                  </a:txBody>
                  <a:tcPr marL="4225" marR="4225" marT="4225" marB="0" anchor="ctr">
                    <a:solidFill>
                      <a:srgbClr val="D7C6D8"/>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61</a:t>
                      </a:r>
                      <a:endParaRPr/>
                    </a:p>
                  </a:txBody>
                  <a:tcPr marL="4225" marR="4225" marT="4225" marB="0" anchor="ctr">
                    <a:solidFill>
                      <a:srgbClr val="D7C6D8"/>
                    </a:solidFill>
                  </a:tcPr>
                </a:tc>
                <a:extLst>
                  <a:ext uri="{0D108BD9-81ED-4DB2-BD59-A6C34878D82A}">
                    <a16:rowId xmlns:a16="http://schemas.microsoft.com/office/drawing/2014/main" val="10013"/>
                  </a:ext>
                </a:extLst>
              </a:tr>
              <a:tr h="254800">
                <a:tc>
                  <a:txBody>
                    <a:bodyPr/>
                    <a:lstStyle/>
                    <a:p>
                      <a:pPr marL="0" marR="0" lvl="0" indent="0" algn="l" rtl="0">
                        <a:spcBef>
                          <a:spcPts val="0"/>
                        </a:spcBef>
                        <a:spcAft>
                          <a:spcPts val="0"/>
                        </a:spcAft>
                        <a:buNone/>
                      </a:pPr>
                      <a:r>
                        <a:rPr lang="de-DE" sz="900" dirty="0">
                          <a:solidFill>
                            <a:schemeClr val="lt1"/>
                          </a:solidFill>
                        </a:rPr>
                        <a:t>Afgangur/skortur</a:t>
                      </a:r>
                      <a:endParaRPr sz="900" dirty="0">
                        <a:solidFill>
                          <a:schemeClr val="lt1"/>
                        </a:solidFill>
                        <a:highlight>
                          <a:srgbClr val="00FF00"/>
                        </a:highlight>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58</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71</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101</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119</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193</a:t>
                      </a:r>
                      <a:endParaRPr/>
                    </a:p>
                  </a:txBody>
                  <a:tcPr marL="4225" marR="4225" marT="4225" marB="0" anchor="ctr">
                    <a:solidFill>
                      <a:srgbClr val="A77FA9"/>
                    </a:solidFill>
                  </a:tcPr>
                </a:tc>
                <a:extLst>
                  <a:ext uri="{0D108BD9-81ED-4DB2-BD59-A6C34878D82A}">
                    <a16:rowId xmlns:a16="http://schemas.microsoft.com/office/drawing/2014/main" val="10014"/>
                  </a:ext>
                </a:extLst>
              </a:tr>
              <a:tr h="254800">
                <a:tc>
                  <a:txBody>
                    <a:bodyPr/>
                    <a:lstStyle/>
                    <a:p>
                      <a:pPr marL="0" marR="0" lvl="0" indent="0" algn="l" rtl="0">
                        <a:spcBef>
                          <a:spcPts val="0"/>
                        </a:spcBef>
                        <a:spcAft>
                          <a:spcPts val="0"/>
                        </a:spcAft>
                        <a:buNone/>
                      </a:pPr>
                      <a:r>
                        <a:rPr lang="de-DE" sz="900" dirty="0">
                          <a:solidFill>
                            <a:srgbClr val="595A59"/>
                          </a:solidFill>
                        </a:rPr>
                        <a:t>Ráðstafanir</a:t>
                      </a: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extLst>
                  <a:ext uri="{0D108BD9-81ED-4DB2-BD59-A6C34878D82A}">
                    <a16:rowId xmlns:a16="http://schemas.microsoft.com/office/drawing/2014/main" val="10015"/>
                  </a:ext>
                </a:extLst>
              </a:tr>
              <a:tr h="209100">
                <a:tc>
                  <a:txBody>
                    <a:bodyPr/>
                    <a:lstStyle/>
                    <a:p>
                      <a:pPr marL="0" marR="0" lvl="0" indent="0" algn="l" rtl="0">
                        <a:spcBef>
                          <a:spcPts val="0"/>
                        </a:spcBef>
                        <a:spcAft>
                          <a:spcPts val="0"/>
                        </a:spcAft>
                        <a:buNone/>
                      </a:pPr>
                      <a:r>
                        <a:rPr lang="de-DE" sz="900" dirty="0">
                          <a:solidFill>
                            <a:schemeClr val="lt1"/>
                          </a:solidFill>
                        </a:rPr>
                        <a:t>Handbært fé í lok tímabilsins</a:t>
                      </a:r>
                      <a:endParaRPr sz="900" dirty="0">
                        <a:solidFill>
                          <a:schemeClr val="lt1"/>
                        </a:solidFill>
                      </a:endParaRPr>
                    </a:p>
                  </a:txBody>
                  <a:tcPr marL="91450" marR="91450" marT="45725" marB="45725">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137</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32</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29</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18</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15</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12</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a:t>
                      </a:r>
                      <a:endParaRPr/>
                    </a:p>
                  </a:txBody>
                  <a:tcPr marL="4225" marR="4225" marT="4225" marB="0" anchor="ctr">
                    <a:solidFill>
                      <a:srgbClr val="A77FA9"/>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22</a:t>
                      </a:r>
                      <a:endParaRPr dirty="0"/>
                    </a:p>
                  </a:txBody>
                  <a:tcPr marL="4225" marR="4225" marT="4225" marB="0" anchor="ctr">
                    <a:solidFill>
                      <a:srgbClr val="A77FA9"/>
                    </a:solidFill>
                  </a:tcPr>
                </a:tc>
                <a:extLst>
                  <a:ext uri="{0D108BD9-81ED-4DB2-BD59-A6C34878D82A}">
                    <a16:rowId xmlns:a16="http://schemas.microsoft.com/office/drawing/2014/main" val="10016"/>
                  </a:ext>
                </a:extLst>
              </a:tr>
            </a:tbl>
          </a:graphicData>
        </a:graphic>
      </p:graphicFrame>
      <p:sp>
        <p:nvSpPr>
          <p:cNvPr id="1359" name="Google Shape;1359;p3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a:t>Due to the adjusted planning, the family decides to finance the planned renovation through an additional loan</a:t>
            </a:r>
            <a:endParaRPr/>
          </a:p>
        </p:txBody>
      </p:sp>
      <p:sp>
        <p:nvSpPr>
          <p:cNvPr id="1360" name="Google Shape;1360;p3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a:t>Simplified example of monthly liquidity planning for a full financial year (in thousands of EUR)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F9CBB1E6-63D1-9CEA-063D-9C8F7B0FDA01}"/>
              </a:ext>
            </a:extLst>
          </p:cNvPr>
          <p:cNvSpPr>
            <a:spLocks noGrp="1"/>
          </p:cNvSpPr>
          <p:nvPr>
            <p:ph type="body" idx="1"/>
          </p:nvPr>
        </p:nvSpPr>
        <p:spPr/>
        <p:txBody>
          <a:bodyPr>
            <a:normAutofit/>
          </a:bodyPr>
          <a:lstStyle/>
          <a:p>
            <a:r>
              <a:rPr lang="de-DE" dirty="0"/>
              <a:t>Vinsamlegast skoðaðu </a:t>
            </a:r>
            <a:r>
              <a:rPr lang="de-DE" u="sng" dirty="0">
                <a:hlinkClick r:id="rId2"/>
              </a:rPr>
              <a:t>raundæmi nr. 6 </a:t>
            </a:r>
            <a:r>
              <a:rPr lang="de-DE" dirty="0"/>
              <a:t>til að sjá hverni fjölskyldurekið hótel í Þýskalandi hefur gert lausafjáráætlunina.  </a:t>
            </a:r>
          </a:p>
          <a:p>
            <a:endParaRPr lang="en-GB" dirty="0">
              <a:highlight>
                <a:srgbClr val="00FF00"/>
              </a:highlight>
            </a:endParaRPr>
          </a:p>
        </p:txBody>
      </p:sp>
      <p:sp>
        <p:nvSpPr>
          <p:cNvPr id="7" name="Textplatzhalter 6">
            <a:extLst>
              <a:ext uri="{FF2B5EF4-FFF2-40B4-BE49-F238E27FC236}">
                <a16:creationId xmlns:a16="http://schemas.microsoft.com/office/drawing/2014/main" id="{17005C3D-4DD5-DD98-DDBF-7C9C65CD5D4E}"/>
              </a:ext>
            </a:extLst>
          </p:cNvPr>
          <p:cNvSpPr>
            <a:spLocks noGrp="1"/>
          </p:cNvSpPr>
          <p:nvPr>
            <p:ph type="body" idx="2"/>
          </p:nvPr>
        </p:nvSpPr>
        <p:spPr/>
        <p:txBody>
          <a:bodyPr>
            <a:normAutofit fontScale="92500" lnSpcReduction="20000"/>
          </a:bodyPr>
          <a:lstStyle/>
          <a:p>
            <a:r>
              <a:rPr lang="de-DE" dirty="0"/>
              <a:t>Raundæmi</a:t>
            </a:r>
            <a:endParaRPr lang="en-GB" dirty="0"/>
          </a:p>
        </p:txBody>
      </p:sp>
      <p:pic>
        <p:nvPicPr>
          <p:cNvPr id="9" name="Grafik 8" descr="Lupe">
            <a:extLst>
              <a:ext uri="{FF2B5EF4-FFF2-40B4-BE49-F238E27FC236}">
                <a16:creationId xmlns:a16="http://schemas.microsoft.com/office/drawing/2014/main" id="{2CDD527E-9D6E-3833-3ACA-28D4339C1D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4630" y="1383051"/>
            <a:ext cx="3569384" cy="3569384"/>
          </a:xfrm>
          <a:prstGeom prst="rect">
            <a:avLst/>
          </a:prstGeom>
        </p:spPr>
      </p:pic>
    </p:spTree>
    <p:extLst>
      <p:ext uri="{BB962C8B-B14F-4D97-AF65-F5344CB8AC3E}">
        <p14:creationId xmlns:p14="http://schemas.microsoft.com/office/powerpoint/2010/main" val="2892234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38"/>
          <p:cNvSpPr txBox="1">
            <a:spLocks noGrp="1"/>
          </p:cNvSpPr>
          <p:nvPr>
            <p:ph type="body" idx="1"/>
          </p:nvPr>
        </p:nvSpPr>
        <p:spPr>
          <a:xfrm>
            <a:off x="666708" y="752638"/>
            <a:ext cx="4801763" cy="164766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ct val="100000"/>
              <a:buNone/>
            </a:pPr>
            <a:r>
              <a:rPr lang="de-DE" dirty="0"/>
              <a:t>Fjárhagsráðstafanir til að vinna bug á lausafjárskrísu</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3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de-DE" dirty="0"/>
              <a:t>Allar aðgerðir eiga að miða að því að stýra fyrirtæki úr bráðri krísu, tryggja lausafé og endurreisa efnahagsreikninginn</a:t>
            </a:r>
            <a:endParaRPr dirty="0"/>
          </a:p>
        </p:txBody>
      </p:sp>
      <p:sp>
        <p:nvSpPr>
          <p:cNvPr id="1414" name="Google Shape;1414;p3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de-DE" dirty="0"/>
              <a:t>Flöskuhálsar í lausafjársöfnun og of mikil skuldsetning eru einkenni sem bendir til að fyrirtæki þarfnast fjárhagslegrar endurskipulagningar.</a:t>
            </a:r>
            <a:endParaRPr dirty="0"/>
          </a:p>
        </p:txBody>
      </p:sp>
      <p:sp>
        <p:nvSpPr>
          <p:cNvPr id="1415" name="Google Shape;1415;p3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Fjármálaráðstafanir: Inngangur</a:t>
            </a:r>
            <a:endParaRPr dirty="0"/>
          </a:p>
        </p:txBody>
      </p:sp>
      <p:sp>
        <p:nvSpPr>
          <p:cNvPr id="1416" name="Google Shape;1416;p39"/>
          <p:cNvSpPr/>
          <p:nvPr/>
        </p:nvSpPr>
        <p:spPr>
          <a:xfrm>
            <a:off x="9245250" y="4363845"/>
            <a:ext cx="872690" cy="233849"/>
          </a:xfrm>
          <a:custGeom>
            <a:avLst/>
            <a:gdLst/>
            <a:ahLst/>
            <a:cxnLst/>
            <a:rect l="l" t="t" r="r" b="b"/>
            <a:pathLst>
              <a:path w="1183" h="317" extrusionOk="0">
                <a:moveTo>
                  <a:pt x="1035" y="0"/>
                </a:moveTo>
                <a:lnTo>
                  <a:pt x="1183" y="317"/>
                </a:lnTo>
                <a:lnTo>
                  <a:pt x="0" y="89"/>
                </a:lnTo>
                <a:lnTo>
                  <a:pt x="1035" y="0"/>
                </a:lnTo>
                <a:close/>
              </a:path>
            </a:pathLst>
          </a:custGeom>
          <a:solidFill>
            <a:schemeClr val="accent3"/>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17" name="Google Shape;1417;p39"/>
          <p:cNvSpPr/>
          <p:nvPr/>
        </p:nvSpPr>
        <p:spPr>
          <a:xfrm>
            <a:off x="9245250" y="4283437"/>
            <a:ext cx="1685627" cy="146063"/>
          </a:xfrm>
          <a:custGeom>
            <a:avLst/>
            <a:gdLst/>
            <a:ahLst/>
            <a:cxnLst/>
            <a:rect l="l" t="t" r="r" b="b"/>
            <a:pathLst>
              <a:path w="2285" h="198" extrusionOk="0">
                <a:moveTo>
                  <a:pt x="2285" y="0"/>
                </a:moveTo>
                <a:lnTo>
                  <a:pt x="109" y="0"/>
                </a:lnTo>
                <a:lnTo>
                  <a:pt x="0" y="198"/>
                </a:lnTo>
                <a:lnTo>
                  <a:pt x="2285" y="0"/>
                </a:lnTo>
                <a:close/>
              </a:path>
            </a:pathLst>
          </a:custGeom>
          <a:solidFill>
            <a:srgbClr val="096E6C"/>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grpSp>
        <p:nvGrpSpPr>
          <p:cNvPr id="1418" name="Google Shape;1418;p39"/>
          <p:cNvGrpSpPr/>
          <p:nvPr/>
        </p:nvGrpSpPr>
        <p:grpSpPr>
          <a:xfrm>
            <a:off x="8236086" y="3239604"/>
            <a:ext cx="3124126" cy="1050473"/>
            <a:chOff x="2197917" y="3875089"/>
            <a:chExt cx="8328834" cy="2800533"/>
          </a:xfrm>
        </p:grpSpPr>
        <p:sp>
          <p:nvSpPr>
            <p:cNvPr id="1419" name="Google Shape;1419;p39"/>
            <p:cNvSpPr/>
            <p:nvPr/>
          </p:nvSpPr>
          <p:spPr>
            <a:xfrm>
              <a:off x="2593217" y="3899716"/>
              <a:ext cx="7384835" cy="2751367"/>
            </a:xfrm>
            <a:custGeom>
              <a:avLst/>
              <a:gdLst/>
              <a:ahLst/>
              <a:cxnLst/>
              <a:rect l="l" t="t" r="r" b="b"/>
              <a:pathLst>
                <a:path w="3755" h="1399" extrusionOk="0">
                  <a:moveTo>
                    <a:pt x="310" y="1399"/>
                  </a:moveTo>
                  <a:lnTo>
                    <a:pt x="0" y="699"/>
                  </a:lnTo>
                  <a:lnTo>
                    <a:pt x="310" y="0"/>
                  </a:lnTo>
                  <a:lnTo>
                    <a:pt x="3444" y="0"/>
                  </a:lnTo>
                  <a:lnTo>
                    <a:pt x="3755" y="699"/>
                  </a:lnTo>
                  <a:lnTo>
                    <a:pt x="3444" y="1399"/>
                  </a:lnTo>
                  <a:lnTo>
                    <a:pt x="310" y="1399"/>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0" name="Google Shape;1420;p39"/>
            <p:cNvSpPr/>
            <p:nvPr/>
          </p:nvSpPr>
          <p:spPr>
            <a:xfrm>
              <a:off x="9366418" y="3875090"/>
              <a:ext cx="611633" cy="1374700"/>
            </a:xfrm>
            <a:custGeom>
              <a:avLst/>
              <a:gdLst/>
              <a:ahLst/>
              <a:cxnLst/>
              <a:rect l="l" t="t" r="r" b="b"/>
              <a:pathLst>
                <a:path w="311" h="699" extrusionOk="0">
                  <a:moveTo>
                    <a:pt x="311" y="699"/>
                  </a:moveTo>
                  <a:lnTo>
                    <a:pt x="0" y="0"/>
                  </a:lnTo>
                  <a:lnTo>
                    <a:pt x="188" y="0"/>
                  </a:lnTo>
                  <a:lnTo>
                    <a:pt x="311" y="699"/>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1" name="Google Shape;1421;p39"/>
            <p:cNvSpPr/>
            <p:nvPr/>
          </p:nvSpPr>
          <p:spPr>
            <a:xfrm>
              <a:off x="9736149" y="3875089"/>
              <a:ext cx="479867" cy="1158368"/>
            </a:xfrm>
            <a:custGeom>
              <a:avLst/>
              <a:gdLst/>
              <a:ahLst/>
              <a:cxnLst/>
              <a:rect l="l" t="t" r="r" b="b"/>
              <a:pathLst>
                <a:path w="244" h="589" extrusionOk="0">
                  <a:moveTo>
                    <a:pt x="103" y="589"/>
                  </a:moveTo>
                  <a:lnTo>
                    <a:pt x="244" y="394"/>
                  </a:lnTo>
                  <a:lnTo>
                    <a:pt x="0" y="0"/>
                  </a:lnTo>
                  <a:lnTo>
                    <a:pt x="103" y="589"/>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2" name="Google Shape;1422;p39"/>
            <p:cNvSpPr/>
            <p:nvPr/>
          </p:nvSpPr>
          <p:spPr>
            <a:xfrm>
              <a:off x="10015417" y="4046189"/>
              <a:ext cx="489701" cy="603767"/>
            </a:xfrm>
            <a:custGeom>
              <a:avLst/>
              <a:gdLst/>
              <a:ahLst/>
              <a:cxnLst/>
              <a:rect l="l" t="t" r="r" b="b"/>
              <a:pathLst>
                <a:path w="249" h="307" extrusionOk="0">
                  <a:moveTo>
                    <a:pt x="102" y="307"/>
                  </a:moveTo>
                  <a:lnTo>
                    <a:pt x="249" y="0"/>
                  </a:lnTo>
                  <a:lnTo>
                    <a:pt x="0" y="143"/>
                  </a:lnTo>
                  <a:lnTo>
                    <a:pt x="102" y="307"/>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3" name="Google Shape;1423;p39"/>
            <p:cNvSpPr/>
            <p:nvPr/>
          </p:nvSpPr>
          <p:spPr>
            <a:xfrm>
              <a:off x="10430383" y="4046189"/>
              <a:ext cx="96368" cy="259599"/>
            </a:xfrm>
            <a:custGeom>
              <a:avLst/>
              <a:gdLst/>
              <a:ahLst/>
              <a:cxnLst/>
              <a:rect l="l" t="t" r="r" b="b"/>
              <a:pathLst>
                <a:path w="49" h="132" extrusionOk="0">
                  <a:moveTo>
                    <a:pt x="38" y="0"/>
                  </a:moveTo>
                  <a:lnTo>
                    <a:pt x="49" y="132"/>
                  </a:lnTo>
                  <a:lnTo>
                    <a:pt x="0" y="79"/>
                  </a:lnTo>
                  <a:lnTo>
                    <a:pt x="38" y="0"/>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4" name="Google Shape;1424;p39"/>
            <p:cNvSpPr/>
            <p:nvPr/>
          </p:nvSpPr>
          <p:spPr>
            <a:xfrm>
              <a:off x="2197917" y="5249788"/>
              <a:ext cx="1004968" cy="1376667"/>
            </a:xfrm>
            <a:custGeom>
              <a:avLst/>
              <a:gdLst/>
              <a:ahLst/>
              <a:cxnLst/>
              <a:rect l="l" t="t" r="r" b="b"/>
              <a:pathLst>
                <a:path w="511" h="700" extrusionOk="0">
                  <a:moveTo>
                    <a:pt x="201" y="0"/>
                  </a:moveTo>
                  <a:lnTo>
                    <a:pt x="511" y="700"/>
                  </a:lnTo>
                  <a:lnTo>
                    <a:pt x="0" y="207"/>
                  </a:lnTo>
                  <a:lnTo>
                    <a:pt x="201" y="0"/>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5" name="Google Shape;1425;p39"/>
            <p:cNvSpPr/>
            <p:nvPr/>
          </p:nvSpPr>
          <p:spPr>
            <a:xfrm>
              <a:off x="2197917" y="5656889"/>
              <a:ext cx="304834" cy="1018733"/>
            </a:xfrm>
            <a:custGeom>
              <a:avLst/>
              <a:gdLst/>
              <a:ahLst/>
              <a:cxnLst/>
              <a:rect l="l" t="t" r="r" b="b"/>
              <a:pathLst>
                <a:path w="155" h="518" extrusionOk="0">
                  <a:moveTo>
                    <a:pt x="0" y="0"/>
                  </a:moveTo>
                  <a:lnTo>
                    <a:pt x="86" y="518"/>
                  </a:lnTo>
                  <a:lnTo>
                    <a:pt x="155" y="149"/>
                  </a:lnTo>
                  <a:lnTo>
                    <a:pt x="0" y="0"/>
                  </a:lnTo>
                  <a:close/>
                </a:path>
              </a:pathLst>
            </a:custGeom>
            <a:solidFill>
              <a:schemeClr val="accent2"/>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grpSp>
      <p:sp>
        <p:nvSpPr>
          <p:cNvPr id="1426" name="Google Shape;1426;p39"/>
          <p:cNvSpPr/>
          <p:nvPr/>
        </p:nvSpPr>
        <p:spPr>
          <a:xfrm>
            <a:off x="8365182" y="3120833"/>
            <a:ext cx="2511104" cy="399092"/>
          </a:xfrm>
          <a:custGeom>
            <a:avLst/>
            <a:gdLst/>
            <a:ahLst/>
            <a:cxnLst/>
            <a:rect l="l" t="t" r="r" b="b"/>
            <a:pathLst>
              <a:path w="3404" h="541" extrusionOk="0">
                <a:moveTo>
                  <a:pt x="3404" y="541"/>
                </a:moveTo>
                <a:lnTo>
                  <a:pt x="0" y="541"/>
                </a:lnTo>
                <a:lnTo>
                  <a:pt x="110" y="0"/>
                </a:lnTo>
                <a:lnTo>
                  <a:pt x="3163" y="0"/>
                </a:lnTo>
                <a:lnTo>
                  <a:pt x="3404" y="541"/>
                </a:lnTo>
                <a:close/>
              </a:path>
            </a:pathLst>
          </a:custGeom>
          <a:solidFill>
            <a:srgbClr val="096E6C"/>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7" name="Google Shape;1427;p39"/>
          <p:cNvSpPr/>
          <p:nvPr/>
        </p:nvSpPr>
        <p:spPr>
          <a:xfrm>
            <a:off x="8365183" y="3519925"/>
            <a:ext cx="135735" cy="86310"/>
          </a:xfrm>
          <a:custGeom>
            <a:avLst/>
            <a:gdLst/>
            <a:ahLst/>
            <a:cxnLst/>
            <a:rect l="l" t="t" r="r" b="b"/>
            <a:pathLst>
              <a:path w="184" h="117" extrusionOk="0">
                <a:moveTo>
                  <a:pt x="0" y="0"/>
                </a:moveTo>
                <a:lnTo>
                  <a:pt x="131" y="117"/>
                </a:lnTo>
                <a:lnTo>
                  <a:pt x="184" y="0"/>
                </a:lnTo>
                <a:lnTo>
                  <a:pt x="0" y="0"/>
                </a:lnTo>
                <a:close/>
              </a:path>
            </a:pathLst>
          </a:custGeom>
          <a:solidFill>
            <a:srgbClr val="033637"/>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8" name="Google Shape;1428;p39"/>
          <p:cNvSpPr/>
          <p:nvPr/>
        </p:nvSpPr>
        <p:spPr>
          <a:xfrm>
            <a:off x="8446330" y="2979936"/>
            <a:ext cx="461795" cy="140899"/>
          </a:xfrm>
          <a:custGeom>
            <a:avLst/>
            <a:gdLst/>
            <a:ahLst/>
            <a:cxnLst/>
            <a:rect l="l" t="t" r="r" b="b"/>
            <a:pathLst>
              <a:path w="626" h="191" extrusionOk="0">
                <a:moveTo>
                  <a:pt x="626" y="191"/>
                </a:moveTo>
                <a:lnTo>
                  <a:pt x="626" y="0"/>
                </a:lnTo>
                <a:lnTo>
                  <a:pt x="0" y="191"/>
                </a:lnTo>
                <a:lnTo>
                  <a:pt x="626" y="191"/>
                </a:lnTo>
                <a:close/>
              </a:path>
            </a:pathLst>
          </a:custGeom>
          <a:solidFill>
            <a:srgbClr val="064947"/>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29" name="Google Shape;1429;p39"/>
          <p:cNvSpPr/>
          <p:nvPr/>
        </p:nvSpPr>
        <p:spPr>
          <a:xfrm>
            <a:off x="8284036" y="2979935"/>
            <a:ext cx="624088" cy="73032"/>
          </a:xfrm>
          <a:custGeom>
            <a:avLst/>
            <a:gdLst/>
            <a:ahLst/>
            <a:cxnLst/>
            <a:rect l="l" t="t" r="r" b="b"/>
            <a:pathLst>
              <a:path w="846" h="99" extrusionOk="0">
                <a:moveTo>
                  <a:pt x="846" y="0"/>
                </a:moveTo>
                <a:lnTo>
                  <a:pt x="0" y="59"/>
                </a:lnTo>
                <a:lnTo>
                  <a:pt x="519" y="99"/>
                </a:lnTo>
                <a:lnTo>
                  <a:pt x="846" y="0"/>
                </a:lnTo>
                <a:close/>
              </a:path>
            </a:pathLst>
          </a:custGeom>
          <a:solidFill>
            <a:srgbClr val="096E6C"/>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0" name="Google Shape;1430;p39"/>
          <p:cNvSpPr/>
          <p:nvPr/>
        </p:nvSpPr>
        <p:spPr>
          <a:xfrm>
            <a:off x="8416821" y="4026720"/>
            <a:ext cx="523024" cy="523761"/>
          </a:xfrm>
          <a:prstGeom prst="ellipse">
            <a:avLst/>
          </a:prstGeom>
          <a:solidFill>
            <a:srgbClr val="096E6C"/>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1" name="Google Shape;1431;p39"/>
          <p:cNvSpPr/>
          <p:nvPr/>
        </p:nvSpPr>
        <p:spPr>
          <a:xfrm>
            <a:off x="5296654" y="4363845"/>
            <a:ext cx="872690" cy="233849"/>
          </a:xfrm>
          <a:custGeom>
            <a:avLst/>
            <a:gdLst/>
            <a:ahLst/>
            <a:cxnLst/>
            <a:rect l="l" t="t" r="r" b="b"/>
            <a:pathLst>
              <a:path w="1183" h="317" extrusionOk="0">
                <a:moveTo>
                  <a:pt x="1035" y="0"/>
                </a:moveTo>
                <a:lnTo>
                  <a:pt x="1183" y="317"/>
                </a:lnTo>
                <a:lnTo>
                  <a:pt x="0" y="89"/>
                </a:lnTo>
                <a:lnTo>
                  <a:pt x="1035"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2" name="Google Shape;1432;p39"/>
          <p:cNvSpPr/>
          <p:nvPr/>
        </p:nvSpPr>
        <p:spPr>
          <a:xfrm>
            <a:off x="5296655" y="4283437"/>
            <a:ext cx="1685627" cy="146063"/>
          </a:xfrm>
          <a:custGeom>
            <a:avLst/>
            <a:gdLst/>
            <a:ahLst/>
            <a:cxnLst/>
            <a:rect l="l" t="t" r="r" b="b"/>
            <a:pathLst>
              <a:path w="2285" h="198" extrusionOk="0">
                <a:moveTo>
                  <a:pt x="2285" y="0"/>
                </a:moveTo>
                <a:lnTo>
                  <a:pt x="109" y="0"/>
                </a:lnTo>
                <a:lnTo>
                  <a:pt x="0" y="198"/>
                </a:lnTo>
                <a:lnTo>
                  <a:pt x="2285" y="0"/>
                </a:lnTo>
                <a:close/>
              </a:path>
            </a:pathLst>
          </a:cu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grpSp>
        <p:nvGrpSpPr>
          <p:cNvPr id="1433" name="Google Shape;1433;p39"/>
          <p:cNvGrpSpPr/>
          <p:nvPr/>
        </p:nvGrpSpPr>
        <p:grpSpPr>
          <a:xfrm>
            <a:off x="4287491" y="3239604"/>
            <a:ext cx="3124126" cy="1050473"/>
            <a:chOff x="2197917" y="3875089"/>
            <a:chExt cx="8328834" cy="2800533"/>
          </a:xfrm>
        </p:grpSpPr>
        <p:sp>
          <p:nvSpPr>
            <p:cNvPr id="1434" name="Google Shape;1434;p39"/>
            <p:cNvSpPr/>
            <p:nvPr/>
          </p:nvSpPr>
          <p:spPr>
            <a:xfrm>
              <a:off x="2593217" y="3899716"/>
              <a:ext cx="7384835" cy="2751367"/>
            </a:xfrm>
            <a:custGeom>
              <a:avLst/>
              <a:gdLst/>
              <a:ahLst/>
              <a:cxnLst/>
              <a:rect l="l" t="t" r="r" b="b"/>
              <a:pathLst>
                <a:path w="3755" h="1399" extrusionOk="0">
                  <a:moveTo>
                    <a:pt x="310" y="1399"/>
                  </a:moveTo>
                  <a:lnTo>
                    <a:pt x="0" y="699"/>
                  </a:lnTo>
                  <a:lnTo>
                    <a:pt x="310" y="0"/>
                  </a:lnTo>
                  <a:lnTo>
                    <a:pt x="3444" y="0"/>
                  </a:lnTo>
                  <a:lnTo>
                    <a:pt x="3755" y="699"/>
                  </a:lnTo>
                  <a:lnTo>
                    <a:pt x="3444" y="1399"/>
                  </a:lnTo>
                  <a:lnTo>
                    <a:pt x="310" y="139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5" name="Google Shape;1435;p39"/>
            <p:cNvSpPr/>
            <p:nvPr/>
          </p:nvSpPr>
          <p:spPr>
            <a:xfrm>
              <a:off x="9366418" y="3875090"/>
              <a:ext cx="611633" cy="1374700"/>
            </a:xfrm>
            <a:custGeom>
              <a:avLst/>
              <a:gdLst/>
              <a:ahLst/>
              <a:cxnLst/>
              <a:rect l="l" t="t" r="r" b="b"/>
              <a:pathLst>
                <a:path w="311" h="699" extrusionOk="0">
                  <a:moveTo>
                    <a:pt x="311" y="699"/>
                  </a:moveTo>
                  <a:lnTo>
                    <a:pt x="0" y="0"/>
                  </a:lnTo>
                  <a:lnTo>
                    <a:pt x="188" y="0"/>
                  </a:lnTo>
                  <a:lnTo>
                    <a:pt x="311" y="69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6" name="Google Shape;1436;p39"/>
            <p:cNvSpPr/>
            <p:nvPr/>
          </p:nvSpPr>
          <p:spPr>
            <a:xfrm>
              <a:off x="9736149" y="3875089"/>
              <a:ext cx="479867" cy="1158368"/>
            </a:xfrm>
            <a:custGeom>
              <a:avLst/>
              <a:gdLst/>
              <a:ahLst/>
              <a:cxnLst/>
              <a:rect l="l" t="t" r="r" b="b"/>
              <a:pathLst>
                <a:path w="244" h="589" extrusionOk="0">
                  <a:moveTo>
                    <a:pt x="103" y="589"/>
                  </a:moveTo>
                  <a:lnTo>
                    <a:pt x="244" y="394"/>
                  </a:lnTo>
                  <a:lnTo>
                    <a:pt x="0" y="0"/>
                  </a:lnTo>
                  <a:lnTo>
                    <a:pt x="103" y="589"/>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7" name="Google Shape;1437;p39"/>
            <p:cNvSpPr/>
            <p:nvPr/>
          </p:nvSpPr>
          <p:spPr>
            <a:xfrm>
              <a:off x="10015417" y="4046189"/>
              <a:ext cx="489701" cy="603767"/>
            </a:xfrm>
            <a:custGeom>
              <a:avLst/>
              <a:gdLst/>
              <a:ahLst/>
              <a:cxnLst/>
              <a:rect l="l" t="t" r="r" b="b"/>
              <a:pathLst>
                <a:path w="249" h="307" extrusionOk="0">
                  <a:moveTo>
                    <a:pt x="102" y="307"/>
                  </a:moveTo>
                  <a:lnTo>
                    <a:pt x="249" y="0"/>
                  </a:lnTo>
                  <a:lnTo>
                    <a:pt x="0" y="143"/>
                  </a:lnTo>
                  <a:lnTo>
                    <a:pt x="102" y="307"/>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8" name="Google Shape;1438;p39"/>
            <p:cNvSpPr/>
            <p:nvPr/>
          </p:nvSpPr>
          <p:spPr>
            <a:xfrm>
              <a:off x="10430383" y="4046189"/>
              <a:ext cx="96368" cy="259599"/>
            </a:xfrm>
            <a:custGeom>
              <a:avLst/>
              <a:gdLst/>
              <a:ahLst/>
              <a:cxnLst/>
              <a:rect l="l" t="t" r="r" b="b"/>
              <a:pathLst>
                <a:path w="49" h="132" extrusionOk="0">
                  <a:moveTo>
                    <a:pt x="38" y="0"/>
                  </a:moveTo>
                  <a:lnTo>
                    <a:pt x="49" y="132"/>
                  </a:lnTo>
                  <a:lnTo>
                    <a:pt x="0" y="79"/>
                  </a:lnTo>
                  <a:lnTo>
                    <a:pt x="38"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39" name="Google Shape;1439;p39"/>
            <p:cNvSpPr/>
            <p:nvPr/>
          </p:nvSpPr>
          <p:spPr>
            <a:xfrm>
              <a:off x="2197917" y="5249788"/>
              <a:ext cx="1004968" cy="1376667"/>
            </a:xfrm>
            <a:custGeom>
              <a:avLst/>
              <a:gdLst/>
              <a:ahLst/>
              <a:cxnLst/>
              <a:rect l="l" t="t" r="r" b="b"/>
              <a:pathLst>
                <a:path w="511" h="700" extrusionOk="0">
                  <a:moveTo>
                    <a:pt x="201" y="0"/>
                  </a:moveTo>
                  <a:lnTo>
                    <a:pt x="511" y="700"/>
                  </a:lnTo>
                  <a:lnTo>
                    <a:pt x="0" y="207"/>
                  </a:lnTo>
                  <a:lnTo>
                    <a:pt x="201"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0" name="Google Shape;1440;p39"/>
            <p:cNvSpPr/>
            <p:nvPr/>
          </p:nvSpPr>
          <p:spPr>
            <a:xfrm>
              <a:off x="2197917" y="5656889"/>
              <a:ext cx="304834" cy="1018733"/>
            </a:xfrm>
            <a:custGeom>
              <a:avLst/>
              <a:gdLst/>
              <a:ahLst/>
              <a:cxnLst/>
              <a:rect l="l" t="t" r="r" b="b"/>
              <a:pathLst>
                <a:path w="155" h="518" extrusionOk="0">
                  <a:moveTo>
                    <a:pt x="0" y="0"/>
                  </a:moveTo>
                  <a:lnTo>
                    <a:pt x="86" y="518"/>
                  </a:lnTo>
                  <a:lnTo>
                    <a:pt x="155" y="149"/>
                  </a:lnTo>
                  <a:lnTo>
                    <a:pt x="0" y="0"/>
                  </a:lnTo>
                  <a:close/>
                </a:path>
              </a:pathLst>
            </a:custGeom>
            <a:solidFill>
              <a:srgbClr val="AB85AD"/>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grpSp>
      <p:sp>
        <p:nvSpPr>
          <p:cNvPr id="1441" name="Google Shape;1441;p39"/>
          <p:cNvSpPr/>
          <p:nvPr/>
        </p:nvSpPr>
        <p:spPr>
          <a:xfrm>
            <a:off x="4416587" y="3120833"/>
            <a:ext cx="2511104" cy="399092"/>
          </a:xfrm>
          <a:custGeom>
            <a:avLst/>
            <a:gdLst/>
            <a:ahLst/>
            <a:cxnLst/>
            <a:rect l="l" t="t" r="r" b="b"/>
            <a:pathLst>
              <a:path w="3404" h="541" extrusionOk="0">
                <a:moveTo>
                  <a:pt x="3404" y="541"/>
                </a:moveTo>
                <a:lnTo>
                  <a:pt x="0" y="541"/>
                </a:lnTo>
                <a:lnTo>
                  <a:pt x="110" y="0"/>
                </a:lnTo>
                <a:lnTo>
                  <a:pt x="3163" y="0"/>
                </a:lnTo>
                <a:lnTo>
                  <a:pt x="3404" y="541"/>
                </a:lnTo>
                <a:close/>
              </a:path>
            </a:pathLst>
          </a:cu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2" name="Google Shape;1442;p39"/>
          <p:cNvSpPr/>
          <p:nvPr/>
        </p:nvSpPr>
        <p:spPr>
          <a:xfrm>
            <a:off x="4416588" y="3519925"/>
            <a:ext cx="135735" cy="86310"/>
          </a:xfrm>
          <a:custGeom>
            <a:avLst/>
            <a:gdLst/>
            <a:ahLst/>
            <a:cxnLst/>
            <a:rect l="l" t="t" r="r" b="b"/>
            <a:pathLst>
              <a:path w="184" h="117" extrusionOk="0">
                <a:moveTo>
                  <a:pt x="0" y="0"/>
                </a:moveTo>
                <a:lnTo>
                  <a:pt x="131" y="117"/>
                </a:lnTo>
                <a:lnTo>
                  <a:pt x="184" y="0"/>
                </a:lnTo>
                <a:lnTo>
                  <a:pt x="0" y="0"/>
                </a:lnTo>
                <a:close/>
              </a:path>
            </a:pathLst>
          </a:custGeom>
          <a:solidFill>
            <a:srgbClr val="595A59"/>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3" name="Google Shape;1443;p39"/>
          <p:cNvSpPr/>
          <p:nvPr/>
        </p:nvSpPr>
        <p:spPr>
          <a:xfrm>
            <a:off x="4497735" y="2979936"/>
            <a:ext cx="461795" cy="140899"/>
          </a:xfrm>
          <a:custGeom>
            <a:avLst/>
            <a:gdLst/>
            <a:ahLst/>
            <a:cxnLst/>
            <a:rect l="l" t="t" r="r" b="b"/>
            <a:pathLst>
              <a:path w="626" h="191" extrusionOk="0">
                <a:moveTo>
                  <a:pt x="626" y="191"/>
                </a:moveTo>
                <a:lnTo>
                  <a:pt x="626" y="0"/>
                </a:lnTo>
                <a:lnTo>
                  <a:pt x="0" y="191"/>
                </a:lnTo>
                <a:lnTo>
                  <a:pt x="626" y="191"/>
                </a:lnTo>
                <a:close/>
              </a:path>
            </a:pathLst>
          </a:custGeom>
          <a:solidFill>
            <a:srgbClr val="595A59"/>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4" name="Google Shape;1444;p39"/>
          <p:cNvSpPr/>
          <p:nvPr/>
        </p:nvSpPr>
        <p:spPr>
          <a:xfrm>
            <a:off x="4335441" y="2979935"/>
            <a:ext cx="624088" cy="73032"/>
          </a:xfrm>
          <a:custGeom>
            <a:avLst/>
            <a:gdLst/>
            <a:ahLst/>
            <a:cxnLst/>
            <a:rect l="l" t="t" r="r" b="b"/>
            <a:pathLst>
              <a:path w="846" h="99" extrusionOk="0">
                <a:moveTo>
                  <a:pt x="846" y="0"/>
                </a:moveTo>
                <a:lnTo>
                  <a:pt x="0" y="59"/>
                </a:lnTo>
                <a:lnTo>
                  <a:pt x="519" y="99"/>
                </a:lnTo>
                <a:lnTo>
                  <a:pt x="846" y="0"/>
                </a:lnTo>
                <a:close/>
              </a:path>
            </a:pathLst>
          </a:cu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5" name="Google Shape;1445;p39"/>
          <p:cNvSpPr/>
          <p:nvPr/>
        </p:nvSpPr>
        <p:spPr>
          <a:xfrm>
            <a:off x="4468226" y="4026720"/>
            <a:ext cx="523024" cy="523761"/>
          </a:xfrm>
          <a:prstGeom prst="ellipse">
            <a:avLst/>
          </a:prstGeom>
          <a:solidFill>
            <a:srgbClr val="79527B"/>
          </a:solidFill>
          <a:ln>
            <a:noFill/>
          </a:ln>
        </p:spPr>
        <p:txBody>
          <a:bodyPr spcFirstLastPara="1" wrap="square" lIns="34275" tIns="17125" rIns="34275" bIns="17125" anchor="t" anchorCtr="0">
            <a:noAutofit/>
          </a:bodyPr>
          <a:lstStyle/>
          <a:p>
            <a:pPr marL="0" marR="0" lvl="0" indent="0" algn="ctr" rtl="0">
              <a:spcBef>
                <a:spcPts val="0"/>
              </a:spcBef>
              <a:spcAft>
                <a:spcPts val="0"/>
              </a:spcAft>
              <a:buNone/>
            </a:pPr>
            <a:endParaRPr sz="1350" b="1">
              <a:solidFill>
                <a:schemeClr val="dk1"/>
              </a:solidFill>
              <a:latin typeface="Roboto"/>
              <a:ea typeface="Roboto"/>
              <a:cs typeface="Roboto"/>
              <a:sym typeface="Roboto"/>
            </a:endParaRPr>
          </a:p>
        </p:txBody>
      </p:sp>
      <p:sp>
        <p:nvSpPr>
          <p:cNvPr id="1446" name="Google Shape;1446;p39"/>
          <p:cNvSpPr txBox="1"/>
          <p:nvPr/>
        </p:nvSpPr>
        <p:spPr>
          <a:xfrm>
            <a:off x="8930389" y="3194150"/>
            <a:ext cx="1502400" cy="33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575" b="1" dirty="0">
                <a:solidFill>
                  <a:schemeClr val="lt1"/>
                </a:solidFill>
                <a:latin typeface="Calibri"/>
                <a:ea typeface="Calibri"/>
                <a:cs typeface="Calibri"/>
                <a:sym typeface="Calibri"/>
              </a:rPr>
              <a:t>Ekki í fókus:</a:t>
            </a:r>
            <a:endParaRPr dirty="0"/>
          </a:p>
        </p:txBody>
      </p:sp>
      <p:sp>
        <p:nvSpPr>
          <p:cNvPr id="1447" name="Google Shape;1447;p39"/>
          <p:cNvSpPr txBox="1"/>
          <p:nvPr/>
        </p:nvSpPr>
        <p:spPr>
          <a:xfrm>
            <a:off x="8534889" y="4151558"/>
            <a:ext cx="300082" cy="334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575" b="1">
                <a:solidFill>
                  <a:schemeClr val="lt1"/>
                </a:solidFill>
                <a:latin typeface="Roboto"/>
                <a:ea typeface="Roboto"/>
                <a:cs typeface="Roboto"/>
                <a:sym typeface="Roboto"/>
              </a:rPr>
              <a:t>2</a:t>
            </a:r>
            <a:endParaRPr/>
          </a:p>
        </p:txBody>
      </p:sp>
      <p:sp>
        <p:nvSpPr>
          <p:cNvPr id="1448" name="Google Shape;1448;p39"/>
          <p:cNvSpPr txBox="1"/>
          <p:nvPr/>
        </p:nvSpPr>
        <p:spPr>
          <a:xfrm>
            <a:off x="4902602" y="3109925"/>
            <a:ext cx="1660800" cy="3346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575" b="1" dirty="0">
                <a:solidFill>
                  <a:schemeClr val="lt1"/>
                </a:solidFill>
                <a:latin typeface="Calibri"/>
                <a:cs typeface="Calibri"/>
                <a:sym typeface="Calibri"/>
              </a:rPr>
              <a:t>Aðaláherslan:</a:t>
            </a:r>
            <a:endParaRPr dirty="0"/>
          </a:p>
        </p:txBody>
      </p:sp>
      <p:sp>
        <p:nvSpPr>
          <p:cNvPr id="1449" name="Google Shape;1449;p39"/>
          <p:cNvSpPr txBox="1"/>
          <p:nvPr/>
        </p:nvSpPr>
        <p:spPr>
          <a:xfrm>
            <a:off x="4570030" y="4151558"/>
            <a:ext cx="300082" cy="334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575" b="1">
                <a:solidFill>
                  <a:schemeClr val="lt1"/>
                </a:solidFill>
                <a:latin typeface="Roboto"/>
                <a:ea typeface="Roboto"/>
                <a:cs typeface="Roboto"/>
                <a:sym typeface="Roboto"/>
              </a:rPr>
              <a:t>1</a:t>
            </a:r>
            <a:endParaRPr/>
          </a:p>
        </p:txBody>
      </p:sp>
      <p:sp>
        <p:nvSpPr>
          <p:cNvPr id="1450" name="Google Shape;1450;p39"/>
          <p:cNvSpPr txBox="1"/>
          <p:nvPr/>
        </p:nvSpPr>
        <p:spPr>
          <a:xfrm>
            <a:off x="8730142" y="3509723"/>
            <a:ext cx="232299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dirty="0">
                <a:solidFill>
                  <a:schemeClr val="lt1"/>
                </a:solidFill>
                <a:latin typeface="Calibri"/>
                <a:cs typeface="Calibri"/>
                <a:sym typeface="Calibri"/>
              </a:rPr>
              <a:t>Aðgerðir sem þjóna ekki fyrst og fremst til að vinna bug á tap ástandinu (en geta haft áhrif á ástandið)</a:t>
            </a:r>
            <a:endParaRPr dirty="0"/>
          </a:p>
        </p:txBody>
      </p:sp>
      <p:sp>
        <p:nvSpPr>
          <p:cNvPr id="1451" name="Google Shape;1451;p39"/>
          <p:cNvSpPr txBox="1"/>
          <p:nvPr/>
        </p:nvSpPr>
        <p:spPr>
          <a:xfrm>
            <a:off x="4683630" y="3509723"/>
            <a:ext cx="2322991"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dirty="0">
                <a:solidFill>
                  <a:schemeClr val="lt1"/>
                </a:solidFill>
                <a:latin typeface="Calibri"/>
                <a:ea typeface="Calibri"/>
                <a:cs typeface="Calibri"/>
                <a:sym typeface="Calibri"/>
              </a:rPr>
              <a:t>Myndar grunninn að því að skapa svigrúm fyrir endurskipulagningu</a:t>
            </a:r>
            <a:endParaRPr dirty="0"/>
          </a:p>
        </p:txBody>
      </p:sp>
      <p:sp>
        <p:nvSpPr>
          <p:cNvPr id="1452" name="Google Shape;1452;p39"/>
          <p:cNvSpPr txBox="1"/>
          <p:nvPr/>
        </p:nvSpPr>
        <p:spPr>
          <a:xfrm>
            <a:off x="4172134" y="2158600"/>
            <a:ext cx="60953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dirty="0">
                <a:solidFill>
                  <a:srgbClr val="79527B"/>
                </a:solidFill>
                <a:latin typeface="Calibri"/>
                <a:ea typeface="Calibri"/>
                <a:cs typeface="Calibri"/>
                <a:sym typeface="Calibri"/>
              </a:rPr>
              <a:t>Hver eru áherslurnar:</a:t>
            </a:r>
            <a:endParaRPr sz="1800" b="1" dirty="0">
              <a:solidFill>
                <a:srgbClr val="79527B"/>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4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Í einhverjum tilfellum geta stjórnendur fyrirtækisins sjálfir framkvæmt til að bjarga fyrirtækinu en aðrar krefjast samþykkis eða aðkomu utanaðkomandi hagsmunaaðila</a:t>
            </a:r>
            <a:endParaRPr dirty="0"/>
          </a:p>
        </p:txBody>
      </p:sp>
      <p:sp>
        <p:nvSpPr>
          <p:cNvPr id="1459" name="Google Shape;1459;p4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Hægt er að flokka fjármálaráðstafanir eftir því hvort stjórnendurnir sjálfir geta tekist á við þær (sjálfstæðar ráðstafanir) eða hvort þörf er á aðkomu utanaðkomandi aðila (misleit)</a:t>
            </a:r>
            <a:endParaRPr dirty="0"/>
          </a:p>
        </p:txBody>
      </p:sp>
      <p:sp>
        <p:nvSpPr>
          <p:cNvPr id="1460" name="Google Shape;1460;p4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Fjárhagsráðstafanir: Sjálfstæðar og misleitar ráðstafanir</a:t>
            </a:r>
            <a:endParaRPr dirty="0"/>
          </a:p>
        </p:txBody>
      </p:sp>
      <p:sp>
        <p:nvSpPr>
          <p:cNvPr id="1461" name="Google Shape;1461;p40"/>
          <p:cNvSpPr/>
          <p:nvPr/>
        </p:nvSpPr>
        <p:spPr>
          <a:xfrm>
            <a:off x="6239198" y="383668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2" name="Google Shape;1462;p40"/>
          <p:cNvSpPr/>
          <p:nvPr/>
        </p:nvSpPr>
        <p:spPr>
          <a:xfrm>
            <a:off x="5217868" y="383668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3" name="Google Shape;1463;p40"/>
          <p:cNvSpPr/>
          <p:nvPr/>
        </p:nvSpPr>
        <p:spPr>
          <a:xfrm>
            <a:off x="5217868" y="383668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4" name="Google Shape;1464;p40"/>
          <p:cNvSpPr txBox="1"/>
          <p:nvPr/>
        </p:nvSpPr>
        <p:spPr>
          <a:xfrm>
            <a:off x="5108726" y="4072400"/>
            <a:ext cx="16032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Misleitar ráðstafanir</a:t>
            </a:r>
            <a:endParaRPr dirty="0"/>
          </a:p>
        </p:txBody>
      </p:sp>
      <p:sp>
        <p:nvSpPr>
          <p:cNvPr id="1465" name="Google Shape;1465;p40"/>
          <p:cNvSpPr txBox="1"/>
          <p:nvPr/>
        </p:nvSpPr>
        <p:spPr>
          <a:xfrm>
            <a:off x="6776196" y="3933390"/>
            <a:ext cx="3454012" cy="862119"/>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de-DE" sz="1313" dirty="0">
                <a:solidFill>
                  <a:schemeClr val="lt1"/>
                </a:solidFill>
                <a:latin typeface="Calibri"/>
                <a:ea typeface="Calibri"/>
                <a:cs typeface="Calibri"/>
                <a:sym typeface="Calibri"/>
              </a:rPr>
              <a:t>Fjárhagsráðstafanir þar sem utanaðkomandi hagsmunaaðilar (t.d. Bankar, kröfuhafar, stjórnvöld eða viðskiptavinir) verða að koma að.</a:t>
            </a:r>
            <a:endParaRPr dirty="0"/>
          </a:p>
        </p:txBody>
      </p:sp>
      <p:sp>
        <p:nvSpPr>
          <p:cNvPr id="1466" name="Google Shape;1466;p40"/>
          <p:cNvSpPr/>
          <p:nvPr/>
        </p:nvSpPr>
        <p:spPr>
          <a:xfrm>
            <a:off x="6239198" y="259136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7" name="Google Shape;1467;p40"/>
          <p:cNvSpPr/>
          <p:nvPr/>
        </p:nvSpPr>
        <p:spPr>
          <a:xfrm>
            <a:off x="5217868" y="259136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8" name="Google Shape;1468;p40"/>
          <p:cNvSpPr/>
          <p:nvPr/>
        </p:nvSpPr>
        <p:spPr>
          <a:xfrm>
            <a:off x="5217868" y="259136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469" name="Google Shape;1469;p40"/>
          <p:cNvSpPr txBox="1"/>
          <p:nvPr/>
        </p:nvSpPr>
        <p:spPr>
          <a:xfrm>
            <a:off x="5193551" y="2827075"/>
            <a:ext cx="1359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Sjálfstæðar ráðstafanir</a:t>
            </a:r>
            <a:endParaRPr dirty="0"/>
          </a:p>
        </p:txBody>
      </p:sp>
      <p:sp>
        <p:nvSpPr>
          <p:cNvPr id="1470" name="Google Shape;1470;p40"/>
          <p:cNvSpPr txBox="1"/>
          <p:nvPr/>
        </p:nvSpPr>
        <p:spPr>
          <a:xfrm>
            <a:off x="6776197" y="2810848"/>
            <a:ext cx="3173376" cy="605510"/>
          </a:xfrm>
          <a:prstGeom prst="rect">
            <a:avLst/>
          </a:prstGeom>
          <a:noFill/>
          <a:ln>
            <a:noFill/>
          </a:ln>
        </p:spPr>
        <p:txBody>
          <a:bodyPr spcFirstLastPara="1" wrap="square" lIns="91425" tIns="45700" rIns="91425" bIns="45700" anchor="t" anchorCtr="0">
            <a:spAutoFit/>
          </a:bodyPr>
          <a:lstStyle/>
          <a:p>
            <a:pPr marL="0" marR="0" lvl="0" indent="0" algn="l" rtl="0">
              <a:lnSpc>
                <a:spcPct val="126808"/>
              </a:lnSpc>
              <a:spcBef>
                <a:spcPts val="0"/>
              </a:spcBef>
              <a:spcAft>
                <a:spcPts val="0"/>
              </a:spcAft>
              <a:buNone/>
            </a:pPr>
            <a:r>
              <a:rPr lang="de-DE" sz="1313" dirty="0">
                <a:solidFill>
                  <a:schemeClr val="lt1"/>
                </a:solidFill>
                <a:latin typeface="Calibri"/>
                <a:ea typeface="Calibri"/>
                <a:cs typeface="Calibri"/>
                <a:sym typeface="Calibri"/>
              </a:rPr>
              <a:t>Fjárhagsráðstafanir sem stjórnendur geta sjálfir framkvæmt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59"/>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lt1"/>
              </a:buClr>
              <a:buSzPct val="100000"/>
              <a:buNone/>
            </a:pPr>
            <a:r>
              <a:rPr lang="de-DE" dirty="0"/>
              <a:t>Helstu fjárhags- og lausafjárhlutföll sem mikilvægt er að vita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52" name="Google Shape;1752;p60"/>
          <p:cNvSpPr/>
          <p:nvPr/>
        </p:nvSpPr>
        <p:spPr>
          <a:xfrm>
            <a:off x="7827433" y="4470165"/>
            <a:ext cx="3350252"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9" name="Google Shape;1749;p60"/>
          <p:cNvSpPr/>
          <p:nvPr/>
        </p:nvSpPr>
        <p:spPr>
          <a:xfrm>
            <a:off x="8109111" y="3337983"/>
            <a:ext cx="3068574"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34" name="Google Shape;1734;p6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735" name="Google Shape;1735;p6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600"/>
              </a:spcBef>
              <a:spcAft>
                <a:spcPts val="0"/>
              </a:spcAft>
              <a:buClr>
                <a:srgbClr val="595A59"/>
              </a:buClr>
              <a:buSzPts val="1800"/>
            </a:pPr>
            <a:r>
              <a:rPr lang="de-DE" b="1" dirty="0"/>
              <a:t>Hlutföll</a:t>
            </a:r>
            <a:r>
              <a:rPr lang="de-DE" dirty="0"/>
              <a:t> veita nauðsynlegar megindlegar greiningar, bera kennsl á jákvæða / neikvæða fjárhagslega þróun sem gerir fyrirtækjum kleift að búa til og innleiða fjárhagsáætlanir og, ef nauðsyn krefur, leiðrétta stefnu til skamms tíma.</a:t>
            </a:r>
          </a:p>
          <a:p>
            <a:pPr marL="0" lvl="0" indent="0" algn="l" rtl="0">
              <a:lnSpc>
                <a:spcPct val="100000"/>
              </a:lnSpc>
              <a:spcBef>
                <a:spcPts val="600"/>
              </a:spcBef>
              <a:spcAft>
                <a:spcPts val="0"/>
              </a:spcAft>
              <a:buClr>
                <a:srgbClr val="595A59"/>
              </a:buClr>
              <a:buSzPts val="1800"/>
            </a:pPr>
            <a:r>
              <a:rPr lang="de-DE" b="1" dirty="0"/>
              <a:t>Val á réttum vísum er mjög háð viðskiptamódeli fyrirtækisins.</a:t>
            </a:r>
            <a:endParaRPr dirty="0"/>
          </a:p>
        </p:txBody>
      </p:sp>
      <p:sp>
        <p:nvSpPr>
          <p:cNvPr id="1736" name="Google Shape;1736;p6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sz="2100" dirty="0"/>
              <a:t>Fjárhagskennitölur</a:t>
            </a:r>
            <a:r>
              <a:rPr lang="de-DE" dirty="0">
                <a:latin typeface="Calibri"/>
                <a:ea typeface="Calibri"/>
                <a:cs typeface="Calibri"/>
                <a:sym typeface="Calibri"/>
              </a:rPr>
              <a:t> er tæki sem hægt er að nota til að meta fjárhagslega frammistöðu fyrirtækis, og á sama tíma tæki sem hægt er að nota til samanburðar við önnur fyrirtæki í sömu atvinnugrein.</a:t>
            </a:r>
            <a:endParaRPr dirty="0"/>
          </a:p>
        </p:txBody>
      </p:sp>
      <p:sp>
        <p:nvSpPr>
          <p:cNvPr id="1737" name="Google Shape;1737;p6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Dæmi um nokkrar kennitölur/fjárhagshlutföll (I/II)</a:t>
            </a:r>
            <a:endParaRPr dirty="0"/>
          </a:p>
        </p:txBody>
      </p:sp>
      <p:sp>
        <p:nvSpPr>
          <p:cNvPr id="1738" name="Google Shape;1738;p60"/>
          <p:cNvSpPr/>
          <p:nvPr/>
        </p:nvSpPr>
        <p:spPr>
          <a:xfrm>
            <a:off x="4691621" y="2177559"/>
            <a:ext cx="3549707" cy="954352"/>
          </a:xfrm>
          <a:custGeom>
            <a:avLst/>
            <a:gdLst/>
            <a:ahLst/>
            <a:cxnLst/>
            <a:rect l="l" t="t" r="r" b="b"/>
            <a:pathLst>
              <a:path w="3065" h="892" extrusionOk="0">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39" name="Google Shape;1739;p60"/>
          <p:cNvSpPr/>
          <p:nvPr/>
        </p:nvSpPr>
        <p:spPr>
          <a:xfrm>
            <a:off x="5016322" y="2177560"/>
            <a:ext cx="331601" cy="950497"/>
          </a:xfrm>
          <a:custGeom>
            <a:avLst/>
            <a:gdLst/>
            <a:ahLst/>
            <a:cxnLst/>
            <a:rect l="l" t="t" r="r" b="b"/>
            <a:pathLst>
              <a:path w="202" h="576" extrusionOk="0">
                <a:moveTo>
                  <a:pt x="202" y="576"/>
                </a:moveTo>
                <a:lnTo>
                  <a:pt x="0" y="0"/>
                </a:lnTo>
                <a:lnTo>
                  <a:pt x="0" y="500"/>
                </a:lnTo>
                <a:lnTo>
                  <a:pt x="79" y="500"/>
                </a:lnTo>
                <a:lnTo>
                  <a:pt x="79" y="576"/>
                </a:lnTo>
                <a:lnTo>
                  <a:pt x="202" y="576"/>
                </a:ln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0" name="Google Shape;1740;p60"/>
          <p:cNvSpPr/>
          <p:nvPr/>
        </p:nvSpPr>
        <p:spPr>
          <a:xfrm>
            <a:off x="4578060" y="3341562"/>
            <a:ext cx="3666678" cy="954352"/>
          </a:xfrm>
          <a:custGeom>
            <a:avLst/>
            <a:gdLst/>
            <a:ahLst/>
            <a:cxnLst/>
            <a:rect l="l" t="t" r="r" b="b"/>
            <a:pathLst>
              <a:path w="1850" h="523" extrusionOk="0">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1" name="Google Shape;1741;p60"/>
          <p:cNvSpPr/>
          <p:nvPr/>
        </p:nvSpPr>
        <p:spPr>
          <a:xfrm>
            <a:off x="4838453" y="3520057"/>
            <a:ext cx="641861" cy="772278"/>
          </a:xfrm>
          <a:custGeom>
            <a:avLst/>
            <a:gdLst/>
            <a:ahLst/>
            <a:cxnLst/>
            <a:rect l="l" t="t" r="r" b="b"/>
            <a:pathLst>
              <a:path w="228" h="274" extrusionOk="0">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2" name="Google Shape;1742;p60"/>
          <p:cNvSpPr/>
          <p:nvPr/>
        </p:nvSpPr>
        <p:spPr>
          <a:xfrm>
            <a:off x="4556610" y="4470380"/>
            <a:ext cx="3549708" cy="954352"/>
          </a:xfrm>
          <a:custGeom>
            <a:avLst/>
            <a:gdLst/>
            <a:ahLst/>
            <a:cxnLst/>
            <a:rect l="l" t="t" r="r" b="b"/>
            <a:pathLst>
              <a:path w="1845" h="523" extrusionOk="0">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3" name="Google Shape;1743;p60"/>
          <p:cNvSpPr/>
          <p:nvPr/>
        </p:nvSpPr>
        <p:spPr>
          <a:xfrm>
            <a:off x="4874677" y="4672255"/>
            <a:ext cx="579482" cy="752476"/>
          </a:xfrm>
          <a:custGeom>
            <a:avLst/>
            <a:gdLst/>
            <a:ahLst/>
            <a:cxnLst/>
            <a:rect l="l" t="t" r="r" b="b"/>
            <a:pathLst>
              <a:path w="206" h="267" extrusionOk="0">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45" name="Google Shape;1745;p60"/>
          <p:cNvSpPr txBox="1"/>
          <p:nvPr/>
        </p:nvSpPr>
        <p:spPr>
          <a:xfrm>
            <a:off x="5431074" y="4476775"/>
            <a:ext cx="4068399" cy="553957"/>
          </a:xfrm>
          <a:prstGeom prst="rect">
            <a:avLst/>
          </a:prstGeom>
          <a:noFill/>
          <a:ln>
            <a:noFill/>
          </a:ln>
        </p:spPr>
        <p:txBody>
          <a:bodyPr spcFirstLastPara="1" wrap="square" lIns="91425" tIns="45700" rIns="91425" bIns="45700" anchor="t" anchorCtr="0">
            <a:spAutoFit/>
          </a:bodyPr>
          <a:lstStyle/>
          <a:p>
            <a:r>
              <a:rPr lang="de-DE" sz="1600" b="1" dirty="0">
                <a:solidFill>
                  <a:schemeClr val="lt1"/>
                </a:solidFill>
                <a:latin typeface="Calibri"/>
                <a:ea typeface="Calibri"/>
                <a:cs typeface="Calibri"/>
                <a:sym typeface="Calibri"/>
              </a:rPr>
              <a:t>Hagnaðarhlutfall (</a:t>
            </a:r>
            <a:r>
              <a:rPr lang="de-DE" sz="1400" b="1" dirty="0">
                <a:solidFill>
                  <a:schemeClr val="lt1"/>
                </a:solidFill>
                <a:latin typeface="Calibri"/>
                <a:ea typeface="Calibri"/>
                <a:cs typeface="Calibri"/>
                <a:sym typeface="Calibri"/>
              </a:rPr>
              <a:t>Profit Margin Ratio)</a:t>
            </a:r>
            <a:endParaRPr lang="de-DE" dirty="0"/>
          </a:p>
          <a:p>
            <a:pPr marL="0" marR="0" lvl="0" indent="0" algn="l" rtl="0">
              <a:spcBef>
                <a:spcPts val="0"/>
              </a:spcBef>
              <a:spcAft>
                <a:spcPts val="0"/>
              </a:spcAft>
              <a:buNone/>
            </a:pPr>
            <a:r>
              <a:rPr lang="is-IS" dirty="0"/>
              <a:t>)(</a:t>
            </a:r>
            <a:endParaRPr dirty="0"/>
          </a:p>
        </p:txBody>
      </p:sp>
      <p:sp>
        <p:nvSpPr>
          <p:cNvPr id="1746" name="Google Shape;1746;p60"/>
          <p:cNvSpPr txBox="1"/>
          <p:nvPr/>
        </p:nvSpPr>
        <p:spPr>
          <a:xfrm>
            <a:off x="5506525" y="3348509"/>
            <a:ext cx="498677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dirty="0">
                <a:solidFill>
                  <a:schemeClr val="lt1"/>
                </a:solidFill>
                <a:latin typeface="Calibri"/>
                <a:ea typeface="Calibri"/>
                <a:cs typeface="Calibri"/>
                <a:sym typeface="Calibri"/>
              </a:rPr>
              <a:t>Framlegðarhlutfall (Gross Profit Margin Ratio)</a:t>
            </a:r>
            <a:endParaRPr dirty="0"/>
          </a:p>
        </p:txBody>
      </p:sp>
      <p:sp>
        <p:nvSpPr>
          <p:cNvPr id="1748" name="Google Shape;1748;p60"/>
          <p:cNvSpPr/>
          <p:nvPr/>
        </p:nvSpPr>
        <p:spPr>
          <a:xfrm>
            <a:off x="8138538" y="2177559"/>
            <a:ext cx="3039147"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50" name="Google Shape;1750;p60"/>
          <p:cNvSpPr txBox="1"/>
          <p:nvPr/>
        </p:nvSpPr>
        <p:spPr>
          <a:xfrm>
            <a:off x="5503624" y="3596163"/>
            <a:ext cx="564463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Heildarhagnaður, eða framlegð, mælir hversu mikið fé þú hefur af sölu eftir að hafa dregið frá kostnaði við seldar vörur (COGS). Heildarhagnaður sýnir þér hversu mikið fé fyrirtæki þitt græðir.</a:t>
            </a:r>
            <a:endParaRPr dirty="0"/>
          </a:p>
        </p:txBody>
      </p:sp>
      <p:sp>
        <p:nvSpPr>
          <p:cNvPr id="1751" name="Google Shape;1751;p60"/>
          <p:cNvSpPr txBox="1"/>
          <p:nvPr/>
        </p:nvSpPr>
        <p:spPr>
          <a:xfrm>
            <a:off x="5464757" y="2426933"/>
            <a:ext cx="571292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Vogunarhlutfall ber saman skuldir og eiginfjárstöðu lítilla og meðalstórra fyrirtækja. Er notað þegar kemur að því að fjármagna fyrirtæki.  Getur hjálpað til við að gefa hugmynd um hvernig breytingar á framleiðslu munu hafa áhrif á tekjur vegna þess, eitthvað sem er vel þess virði að rannsaka áður en þú tekur lán.</a:t>
            </a:r>
            <a:endParaRPr dirty="0"/>
          </a:p>
        </p:txBody>
      </p:sp>
      <p:sp>
        <p:nvSpPr>
          <p:cNvPr id="1753" name="Google Shape;1753;p60"/>
          <p:cNvSpPr txBox="1"/>
          <p:nvPr/>
        </p:nvSpPr>
        <p:spPr>
          <a:xfrm>
            <a:off x="5409205" y="4736260"/>
            <a:ext cx="57001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Hagnaðarhlutfallið er hlutfall sem sýnir þér hversu mikið þú færð að frádregnum öllum útgjöldum. Þetta er afgangurinn eftir að þú hefur dregið frá útgjöld eins og kostnað og rekstrarkostnað.</a:t>
            </a:r>
            <a:endParaRPr dirty="0"/>
          </a:p>
        </p:txBody>
      </p:sp>
      <p:sp>
        <p:nvSpPr>
          <p:cNvPr id="1747" name="Google Shape;1747;p60"/>
          <p:cNvSpPr txBox="1"/>
          <p:nvPr/>
        </p:nvSpPr>
        <p:spPr>
          <a:xfrm>
            <a:off x="5467647" y="2179275"/>
            <a:ext cx="5953388"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dirty="0">
                <a:solidFill>
                  <a:schemeClr val="lt1"/>
                </a:solidFill>
                <a:latin typeface="Calibri"/>
                <a:ea typeface="Calibri"/>
                <a:cs typeface="Calibri"/>
                <a:sym typeface="Calibri"/>
              </a:rPr>
              <a:t>Vogunarhlutfall (Leverage Ratios ) </a:t>
            </a:r>
            <a:endParaRPr strike="sngStrik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74" name="Google Shape;1774;p61"/>
          <p:cNvSpPr/>
          <p:nvPr/>
        </p:nvSpPr>
        <p:spPr>
          <a:xfrm>
            <a:off x="8020244" y="4508037"/>
            <a:ext cx="3164429"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73" name="Google Shape;1773;p61"/>
          <p:cNvSpPr/>
          <p:nvPr/>
        </p:nvSpPr>
        <p:spPr>
          <a:xfrm>
            <a:off x="8035422" y="3348023"/>
            <a:ext cx="3164429"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72" name="Google Shape;1772;p61"/>
          <p:cNvSpPr/>
          <p:nvPr/>
        </p:nvSpPr>
        <p:spPr>
          <a:xfrm>
            <a:off x="8024271" y="2206512"/>
            <a:ext cx="3164429" cy="954352"/>
          </a:xfrm>
          <a:prstGeom prst="rect">
            <a:avLst/>
          </a:pr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59" name="Google Shape;1759;p61"/>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761" name="Google Shape;1761;p6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sz="2100" dirty="0"/>
              <a:t>Fjárhagskennitölur</a:t>
            </a:r>
            <a:r>
              <a:rPr lang="de-DE" dirty="0">
                <a:latin typeface="Calibri"/>
                <a:ea typeface="Calibri"/>
                <a:cs typeface="Calibri"/>
                <a:sym typeface="Calibri"/>
              </a:rPr>
              <a:t> er tæki sem hægt er að nota til að meta fjárhagslega frammistöðu fyrirtækis, og á sama tíma tæki sem hægt er að nota til samanburðar við önnur fyrirtæki í sömu atvinnugrein.</a:t>
            </a:r>
            <a:endParaRPr lang="de-DE" dirty="0"/>
          </a:p>
        </p:txBody>
      </p:sp>
      <p:sp>
        <p:nvSpPr>
          <p:cNvPr id="1762" name="Google Shape;1762;p6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Dæmi um nokkrar kennitölur/fjárhagshlutföll (II/II)</a:t>
            </a:r>
            <a:endParaRPr dirty="0"/>
          </a:p>
        </p:txBody>
      </p:sp>
      <p:sp>
        <p:nvSpPr>
          <p:cNvPr id="1763" name="Google Shape;1763;p61"/>
          <p:cNvSpPr/>
          <p:nvPr/>
        </p:nvSpPr>
        <p:spPr>
          <a:xfrm>
            <a:off x="4589075" y="2206512"/>
            <a:ext cx="3578942" cy="954352"/>
          </a:xfrm>
          <a:custGeom>
            <a:avLst/>
            <a:gdLst/>
            <a:ahLst/>
            <a:cxnLst/>
            <a:rect l="l" t="t" r="r" b="b"/>
            <a:pathLst>
              <a:path w="3183" h="892" extrusionOk="0">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4" name="Google Shape;1764;p61"/>
          <p:cNvSpPr/>
          <p:nvPr/>
        </p:nvSpPr>
        <p:spPr>
          <a:xfrm>
            <a:off x="5180799" y="2206512"/>
            <a:ext cx="343175" cy="954352"/>
          </a:xfrm>
          <a:custGeom>
            <a:avLst/>
            <a:gdLst/>
            <a:ahLst/>
            <a:cxnLst/>
            <a:rect l="l" t="t" r="r" b="b"/>
            <a:pathLst>
              <a:path w="210" h="584" extrusionOk="0">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5" name="Google Shape;1765;p61"/>
          <p:cNvSpPr/>
          <p:nvPr/>
        </p:nvSpPr>
        <p:spPr>
          <a:xfrm>
            <a:off x="4621682" y="3348023"/>
            <a:ext cx="3546335" cy="954352"/>
          </a:xfrm>
          <a:custGeom>
            <a:avLst/>
            <a:gdLst/>
            <a:ahLst/>
            <a:cxnLst/>
            <a:rect l="l" t="t" r="r" b="b"/>
            <a:pathLst>
              <a:path w="1843" h="523" extrusionOk="0">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6" name="Google Shape;1766;p61"/>
          <p:cNvSpPr/>
          <p:nvPr/>
        </p:nvSpPr>
        <p:spPr>
          <a:xfrm>
            <a:off x="4844817" y="3346651"/>
            <a:ext cx="732149" cy="952146"/>
          </a:xfrm>
          <a:custGeom>
            <a:avLst/>
            <a:gdLst/>
            <a:ahLst/>
            <a:cxnLst/>
            <a:rect l="l" t="t" r="r" b="b"/>
            <a:pathLst>
              <a:path w="260" h="338" extrusionOk="0">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7" name="Google Shape;1767;p61"/>
          <p:cNvSpPr/>
          <p:nvPr/>
        </p:nvSpPr>
        <p:spPr>
          <a:xfrm>
            <a:off x="4566502" y="4508261"/>
            <a:ext cx="3550831" cy="954352"/>
          </a:xfrm>
          <a:custGeom>
            <a:avLst/>
            <a:gdLst/>
            <a:ahLst/>
            <a:cxnLst/>
            <a:rect l="l" t="t" r="r" b="b"/>
            <a:pathLst>
              <a:path w="1845" h="523" extrusionOk="0">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8" name="Google Shape;1768;p61"/>
          <p:cNvSpPr/>
          <p:nvPr/>
        </p:nvSpPr>
        <p:spPr>
          <a:xfrm>
            <a:off x="4755277" y="4508261"/>
            <a:ext cx="656933" cy="954352"/>
          </a:xfrm>
          <a:custGeom>
            <a:avLst/>
            <a:gdLst/>
            <a:ahLst/>
            <a:cxnLst/>
            <a:rect l="l" t="t" r="r" b="b"/>
            <a:pathLst>
              <a:path w="232" h="340" extrusionOk="0">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rgbClr val="4B324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b="1">
              <a:solidFill>
                <a:srgbClr val="20EEF1"/>
              </a:solidFill>
              <a:latin typeface="Roboto"/>
              <a:ea typeface="Roboto"/>
              <a:cs typeface="Roboto"/>
              <a:sym typeface="Roboto"/>
            </a:endParaRPr>
          </a:p>
        </p:txBody>
      </p:sp>
      <p:sp>
        <p:nvSpPr>
          <p:cNvPr id="1769" name="Google Shape;1769;p61"/>
          <p:cNvSpPr txBox="1"/>
          <p:nvPr/>
        </p:nvSpPr>
        <p:spPr>
          <a:xfrm>
            <a:off x="5540698" y="2219375"/>
            <a:ext cx="3692512" cy="553957"/>
          </a:xfrm>
          <a:prstGeom prst="rect">
            <a:avLst/>
          </a:prstGeom>
          <a:noFill/>
          <a:ln>
            <a:noFill/>
          </a:ln>
        </p:spPr>
        <p:txBody>
          <a:bodyPr spcFirstLastPara="1" wrap="square" lIns="91425" tIns="45700" rIns="91425" bIns="45700" anchor="t" anchorCtr="0">
            <a:spAutoFit/>
          </a:bodyPr>
          <a:lstStyle/>
          <a:p>
            <a:r>
              <a:rPr lang="de-DE" sz="1600" b="1" dirty="0">
                <a:solidFill>
                  <a:schemeClr val="lt1"/>
                </a:solidFill>
                <a:latin typeface="Calibri"/>
                <a:ea typeface="Calibri"/>
                <a:cs typeface="Calibri"/>
                <a:sym typeface="Calibri"/>
              </a:rPr>
              <a:t>Lausafjárhlutfall (</a:t>
            </a:r>
            <a:r>
              <a:rPr lang="de-DE" sz="1400" b="1" dirty="0">
                <a:solidFill>
                  <a:schemeClr val="lt1"/>
                </a:solidFill>
                <a:latin typeface="Calibri"/>
                <a:ea typeface="Calibri"/>
                <a:cs typeface="Calibri"/>
                <a:sym typeface="Calibri"/>
              </a:rPr>
              <a:t>Quick Ratio)</a:t>
            </a:r>
            <a:endParaRPr lang="de-DE" dirty="0"/>
          </a:p>
          <a:p>
            <a:pPr marL="0" marR="0" lvl="0" indent="0" algn="l" rtl="0">
              <a:spcBef>
                <a:spcPts val="0"/>
              </a:spcBef>
              <a:spcAft>
                <a:spcPts val="0"/>
              </a:spcAft>
              <a:buNone/>
            </a:pPr>
            <a:r>
              <a:rPr lang="is-IS" dirty="0"/>
              <a:t>)</a:t>
            </a:r>
            <a:endParaRPr dirty="0"/>
          </a:p>
        </p:txBody>
      </p:sp>
      <p:sp>
        <p:nvSpPr>
          <p:cNvPr id="1770" name="Google Shape;1770;p61"/>
          <p:cNvSpPr txBox="1"/>
          <p:nvPr/>
        </p:nvSpPr>
        <p:spPr>
          <a:xfrm>
            <a:off x="5470751" y="4494025"/>
            <a:ext cx="5198987"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dirty="0">
                <a:solidFill>
                  <a:schemeClr val="lt1"/>
                </a:solidFill>
                <a:latin typeface="Calibri"/>
                <a:ea typeface="Calibri"/>
                <a:cs typeface="Calibri"/>
                <a:sym typeface="Calibri"/>
              </a:rPr>
              <a:t>Arðsemi fjárfestingar (Return on Investment)</a:t>
            </a:r>
            <a:endParaRPr dirty="0"/>
          </a:p>
        </p:txBody>
      </p:sp>
      <p:sp>
        <p:nvSpPr>
          <p:cNvPr id="1771" name="Google Shape;1771;p61"/>
          <p:cNvSpPr txBox="1"/>
          <p:nvPr/>
        </p:nvSpPr>
        <p:spPr>
          <a:xfrm>
            <a:off x="5492952" y="3334900"/>
            <a:ext cx="454314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b="1" dirty="0">
                <a:solidFill>
                  <a:schemeClr val="lt1"/>
                </a:solidFill>
                <a:latin typeface="Calibri"/>
                <a:ea typeface="Calibri"/>
                <a:cs typeface="Calibri"/>
                <a:sym typeface="Calibri"/>
              </a:rPr>
              <a:t>Veltufjárhlufall (Current ratio)</a:t>
            </a:r>
            <a:endParaRPr dirty="0"/>
          </a:p>
        </p:txBody>
      </p:sp>
      <p:sp>
        <p:nvSpPr>
          <p:cNvPr id="1775" name="Google Shape;1775;p61"/>
          <p:cNvSpPr txBox="1"/>
          <p:nvPr/>
        </p:nvSpPr>
        <p:spPr>
          <a:xfrm>
            <a:off x="5537803" y="2467030"/>
            <a:ext cx="553649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Einnig þekkt sem sýruprófið, er hraðhlutfallið notað til að meta getu fyrirtækis þíns til að standa við fjárhagslegar skammtímaskuldbindingar. Þeir mæla aðeins lausafjárstöðu til skamms tíma, svo ekki innihalda birgðir.</a:t>
            </a:r>
            <a:endParaRPr dirty="0"/>
          </a:p>
        </p:txBody>
      </p:sp>
      <p:sp>
        <p:nvSpPr>
          <p:cNvPr id="1776" name="Google Shape;1776;p61"/>
          <p:cNvSpPr txBox="1"/>
          <p:nvPr/>
        </p:nvSpPr>
        <p:spPr>
          <a:xfrm>
            <a:off x="5467838" y="4741682"/>
            <a:ext cx="553649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Arðsemishlutfallið sýnir hversu mikið fyrirtækið þitt hefur hagnast á fjárfestingunni sem þú hefur gert. Myndin sem myndast er prósenta sem mun hjálpa þér að ákvarða hvaða fjárfestingar voru árangursríkar og hverjar ekki.</a:t>
            </a:r>
            <a:endParaRPr dirty="0"/>
          </a:p>
        </p:txBody>
      </p:sp>
      <p:sp>
        <p:nvSpPr>
          <p:cNvPr id="1777" name="Google Shape;1777;p61"/>
          <p:cNvSpPr txBox="1"/>
          <p:nvPr/>
        </p:nvSpPr>
        <p:spPr>
          <a:xfrm>
            <a:off x="5490038" y="3582554"/>
            <a:ext cx="569463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Núverandi hlutfall mælir einnig getu þína til að greiða langtímaskuldir. Þannig er skoðað hversu margar eignir, að meðtöldum birgðum, fyrirtækið hefur miðað við skuldir sínar. Þetta er notað til að reikna út hvort þú getur staðið við núverandi og framtíðar fjárhagslegar skuldbindingar.</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69"/>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Lesefni</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5" name="Google Shape;1965;p70"/>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hlinkClick r:id="rId3">
                  <a:extLst>
                    <a:ext uri="{A12FA001-AC4F-418D-AE19-62706E023703}">
                      <ahyp:hlinkClr xmlns:ahyp="http://schemas.microsoft.com/office/drawing/2018/hyperlinkcolor" val="tx"/>
                    </a:ext>
                  </a:extLst>
                </a:hlinkClick>
              </a:rPr>
              <a:t>Liquidity crisis: What happens &amp; how to solve it? | </a:t>
            </a:r>
            <a:r>
              <a:rPr lang="en-US" u="sng" dirty="0" err="1">
                <a:solidFill>
                  <a:srgbClr val="000000"/>
                </a:solidFill>
                <a:hlinkClick r:id="rId3">
                  <a:extLst>
                    <a:ext uri="{A12FA001-AC4F-418D-AE19-62706E023703}">
                      <ahyp:hlinkClr xmlns:ahyp="http://schemas.microsoft.com/office/drawing/2018/hyperlinkcolor" val="tx"/>
                    </a:ext>
                  </a:extLst>
                </a:hlinkClick>
              </a:rPr>
              <a:t>Agicap</a:t>
            </a:r>
            <a:endParaRPr lang="en-U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hlinkClick r:id="rId4">
                  <a:extLst>
                    <a:ext uri="{A12FA001-AC4F-418D-AE19-62706E023703}">
                      <ahyp:hlinkClr xmlns:ahyp="http://schemas.microsoft.com/office/drawing/2018/hyperlinkcolor" val="tx"/>
                    </a:ext>
                  </a:extLst>
                </a:hlinkClick>
              </a:rPr>
              <a:t>This is how good liquidity planning works | </a:t>
            </a:r>
            <a:r>
              <a:rPr lang="en-US" u="sng" dirty="0" err="1">
                <a:solidFill>
                  <a:srgbClr val="000000"/>
                </a:solidFill>
                <a:hlinkClick r:id="rId4">
                  <a:extLst>
                    <a:ext uri="{A12FA001-AC4F-418D-AE19-62706E023703}">
                      <ahyp:hlinkClr xmlns:ahyp="http://schemas.microsoft.com/office/drawing/2018/hyperlinkcolor" val="tx"/>
                    </a:ext>
                  </a:extLst>
                </a:hlinkClick>
              </a:rPr>
              <a:t>finway</a:t>
            </a:r>
            <a:endParaRPr lang="en-U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hlinkClick r:id="rId5">
                  <a:extLst>
                    <a:ext uri="{A12FA001-AC4F-418D-AE19-62706E023703}">
                      <ahyp:hlinkClr xmlns:ahyp="http://schemas.microsoft.com/office/drawing/2018/hyperlinkcolor" val="tx"/>
                    </a:ext>
                  </a:extLst>
                </a:hlinkClick>
              </a:rPr>
              <a:t>A clear path towards short-term liquidity visibility for SMEs (</a:t>
            </a:r>
            <a:r>
              <a:rPr lang="en-US" u="sng" dirty="0" err="1">
                <a:solidFill>
                  <a:srgbClr val="000000"/>
                </a:solidFill>
                <a:hlinkClick r:id="rId5">
                  <a:extLst>
                    <a:ext uri="{A12FA001-AC4F-418D-AE19-62706E023703}">
                      <ahyp:hlinkClr xmlns:ahyp="http://schemas.microsoft.com/office/drawing/2018/hyperlinkcolor" val="tx"/>
                    </a:ext>
                  </a:extLst>
                </a:hlinkClick>
              </a:rPr>
              <a:t>assets.kpmg</a:t>
            </a:r>
            <a:r>
              <a:rPr lang="en-US" u="sng" dirty="0">
                <a:solidFill>
                  <a:srgbClr val="000000"/>
                </a:solidFill>
                <a:hlinkClick r:id="rId5">
                  <a:extLst>
                    <a:ext uri="{A12FA001-AC4F-418D-AE19-62706E023703}">
                      <ahyp:hlinkClr xmlns:ahyp="http://schemas.microsoft.com/office/drawing/2018/hyperlinkcolor" val="tx"/>
                    </a:ext>
                  </a:extLst>
                </a:hlinkClick>
              </a:rPr>
              <a:t>)</a:t>
            </a:r>
            <a:endParaRPr lang="en-U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err="1">
                <a:solidFill>
                  <a:srgbClr val="000000"/>
                </a:solidFill>
              </a:rPr>
              <a:t>Zwißler</a:t>
            </a:r>
            <a:r>
              <a:rPr lang="en-US" u="sng" dirty="0">
                <a:solidFill>
                  <a:srgbClr val="000000"/>
                </a:solidFill>
              </a:rPr>
              <a:t> et al (2013): Lean and Proactive Liquidity Management for SMEs, Procedia CIRP Vol. 7, P. 604-609 (</a:t>
            </a:r>
            <a:r>
              <a:rPr lang="en-US" u="sng" dirty="0">
                <a:solidFill>
                  <a:srgbClr val="000000"/>
                </a:solidFill>
                <a:hlinkClick r:id="rId6">
                  <a:extLst>
                    <a:ext uri="{A12FA001-AC4F-418D-AE19-62706E023703}">
                      <ahyp:hlinkClr xmlns:ahyp="http://schemas.microsoft.com/office/drawing/2018/hyperlinkcolor" val="tx"/>
                    </a:ext>
                  </a:extLst>
                </a:hlinkClick>
              </a:rPr>
              <a:t>(PDF) Lean and Proactive Liquidity Management for SMEs (researchgate.net)</a:t>
            </a:r>
            <a:r>
              <a:rPr lang="en-US" u="sng" dirty="0">
                <a:solidFill>
                  <a:srgbClr val="000000"/>
                </a:solidFill>
              </a:rPr>
              <a:t>)</a:t>
            </a: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hlinkClick r:id="rId7">
                  <a:extLst>
                    <a:ext uri="{A12FA001-AC4F-418D-AE19-62706E023703}">
                      <ahyp:hlinkClr xmlns:ahyp="http://schemas.microsoft.com/office/drawing/2018/hyperlinkcolor" val="tx"/>
                    </a:ext>
                  </a:extLst>
                </a:hlinkClick>
              </a:rPr>
              <a:t>Understanding Liquidity Ratios: Types and Their Importance (investopedia.com)</a:t>
            </a:r>
            <a:endParaRPr lang="en-U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hlinkClick r:id="rId8">
                  <a:extLst>
                    <a:ext uri="{A12FA001-AC4F-418D-AE19-62706E023703}">
                      <ahyp:hlinkClr xmlns:ahyp="http://schemas.microsoft.com/office/drawing/2018/hyperlinkcolor" val="tx"/>
                    </a:ext>
                  </a:extLst>
                </a:hlinkClick>
              </a:rPr>
              <a:t>What do SMEs need to consider when applying for a loan? - </a:t>
            </a:r>
            <a:r>
              <a:rPr lang="en-US" u="sng" dirty="0" err="1">
                <a:solidFill>
                  <a:srgbClr val="000000"/>
                </a:solidFill>
                <a:hlinkClick r:id="rId8">
                  <a:extLst>
                    <a:ext uri="{A12FA001-AC4F-418D-AE19-62706E023703}">
                      <ahyp:hlinkClr xmlns:ahyp="http://schemas.microsoft.com/office/drawing/2018/hyperlinkcolor" val="tx"/>
                    </a:ext>
                  </a:extLst>
                </a:hlinkClick>
              </a:rPr>
              <a:t>Accounto</a:t>
            </a:r>
            <a:r>
              <a:rPr lang="en-US" u="sng" dirty="0">
                <a:solidFill>
                  <a:srgbClr val="000000"/>
                </a:solidFill>
                <a:hlinkClick r:id="rId8">
                  <a:extLst>
                    <a:ext uri="{A12FA001-AC4F-418D-AE19-62706E023703}">
                      <ahyp:hlinkClr xmlns:ahyp="http://schemas.microsoft.com/office/drawing/2018/hyperlinkcolor" val="tx"/>
                    </a:ext>
                  </a:extLst>
                </a:hlinkClick>
              </a:rPr>
              <a:t> | </a:t>
            </a:r>
            <a:r>
              <a:rPr lang="en-US" u="sng" dirty="0" err="1">
                <a:solidFill>
                  <a:srgbClr val="000000"/>
                </a:solidFill>
                <a:hlinkClick r:id="rId8">
                  <a:extLst>
                    <a:ext uri="{A12FA001-AC4F-418D-AE19-62706E023703}">
                      <ahyp:hlinkClr xmlns:ahyp="http://schemas.microsoft.com/office/drawing/2018/hyperlinkcolor" val="tx"/>
                    </a:ext>
                  </a:extLst>
                </a:hlinkClick>
              </a:rPr>
              <a:t>Digitale</a:t>
            </a:r>
            <a:r>
              <a:rPr lang="en-US" u="sng" dirty="0">
                <a:solidFill>
                  <a:srgbClr val="000000"/>
                </a:solidFill>
                <a:hlinkClick r:id="rId8">
                  <a:extLst>
                    <a:ext uri="{A12FA001-AC4F-418D-AE19-62706E023703}">
                      <ahyp:hlinkClr xmlns:ahyp="http://schemas.microsoft.com/office/drawing/2018/hyperlinkcolor" val="tx"/>
                    </a:ext>
                  </a:extLst>
                </a:hlinkClick>
              </a:rPr>
              <a:t> </a:t>
            </a:r>
            <a:r>
              <a:rPr lang="en-US" u="sng" dirty="0" err="1">
                <a:solidFill>
                  <a:srgbClr val="000000"/>
                </a:solidFill>
                <a:hlinkClick r:id="rId8">
                  <a:extLst>
                    <a:ext uri="{A12FA001-AC4F-418D-AE19-62706E023703}">
                      <ahyp:hlinkClr xmlns:ahyp="http://schemas.microsoft.com/office/drawing/2018/hyperlinkcolor" val="tx"/>
                    </a:ext>
                  </a:extLst>
                </a:hlinkClick>
              </a:rPr>
              <a:t>Buchhaltung</a:t>
            </a:r>
            <a:endParaRPr lang="en-U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en-US" u="sng" dirty="0">
                <a:solidFill>
                  <a:srgbClr val="000000"/>
                </a:solidFill>
              </a:rPr>
              <a:t>Diez et al (2021): Insolvency Prospects Among Small and Medium Enterprises in Advanced Economies: Assessment and Policy Options, Staff Discussion Notes No. 2021/002( </a:t>
            </a:r>
            <a:r>
              <a:rPr lang="en-US" u="sng" dirty="0">
                <a:solidFill>
                  <a:srgbClr val="000000"/>
                </a:solidFill>
                <a:hlinkClick r:id="rId9">
                  <a:extLst>
                    <a:ext uri="{A12FA001-AC4F-418D-AE19-62706E023703}">
                      <ahyp:hlinkClr xmlns:ahyp="http://schemas.microsoft.com/office/drawing/2018/hyperlinkcolor" val="tx"/>
                    </a:ext>
                  </a:extLst>
                </a:hlinkClick>
              </a:rPr>
              <a:t>Insolvency Prospects Among Small-and-Medium-Sized Enterprises in Advanced Economies: Assessment and Policy Options (imf.org)</a:t>
            </a:r>
            <a:r>
              <a:rPr lang="en-US" u="sng" dirty="0">
                <a:solidFill>
                  <a:srgbClr val="000000"/>
                </a:solidFill>
              </a:rPr>
              <a:t>)</a:t>
            </a:r>
            <a:endParaRPr u="sng" dirty="0">
              <a:solidFill>
                <a:srgbClr val="000000"/>
              </a:solidFill>
            </a:endParaRPr>
          </a:p>
        </p:txBody>
      </p:sp>
      <p:sp>
        <p:nvSpPr>
          <p:cNvPr id="1966" name="Google Shape;1966;p70"/>
          <p:cNvSpPr txBox="1">
            <a:spLocks noGrp="1"/>
          </p:cNvSpPr>
          <p:nvPr>
            <p:ph type="body" idx="2"/>
          </p:nvPr>
        </p:nvSpPr>
        <p:spPr>
          <a:xfrm>
            <a:off x="389965" y="577971"/>
            <a:ext cx="11470341" cy="582221"/>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Stuttar en áhugaverðar greinar sem okkur finnst vera fræðandi…</a:t>
            </a:r>
          </a:p>
        </p:txBody>
      </p:sp>
      <p:sp>
        <p:nvSpPr>
          <p:cNvPr id="1967" name="Google Shape;1967;p70"/>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ct val="100000"/>
              <a:buNone/>
            </a:pPr>
            <a:r>
              <a:rPr lang="de-DE" dirty="0"/>
              <a:t>Lesefni sem mælt er með: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3"/>
          <p:cNvSpPr txBox="1">
            <a:spLocks noGrp="1"/>
          </p:cNvSpPr>
          <p:nvPr>
            <p:ph type="body" idx="1"/>
          </p:nvPr>
        </p:nvSpPr>
        <p:spPr>
          <a:xfrm>
            <a:off x="666708" y="752638"/>
            <a:ext cx="5895457" cy="36684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Lausafjárskrísa í litlum og meðalstórum fyrirtækjum í ferðaþjónustu</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71"/>
          <p:cNvSpPr txBox="1">
            <a:spLocks noGrp="1"/>
          </p:cNvSpPr>
          <p:nvPr>
            <p:ph type="body" idx="1"/>
          </p:nvPr>
        </p:nvSpPr>
        <p:spPr>
          <a:xfrm>
            <a:off x="967061" y="4154268"/>
            <a:ext cx="5808311" cy="731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de-DE" dirty="0"/>
              <a:t>Starfshæfni</a:t>
            </a:r>
            <a:endParaRPr dirty="0"/>
          </a:p>
        </p:txBody>
      </p:sp>
      <p:sp>
        <p:nvSpPr>
          <p:cNvPr id="1973" name="Google Shape;1973;p71"/>
          <p:cNvSpPr txBox="1">
            <a:spLocks noGrp="1"/>
          </p:cNvSpPr>
          <p:nvPr>
            <p:ph type="body" idx="2"/>
          </p:nvPr>
        </p:nvSpPr>
        <p:spPr>
          <a:xfrm>
            <a:off x="967062" y="3344692"/>
            <a:ext cx="4547047" cy="837258"/>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90000"/>
              </a:lnSpc>
              <a:spcBef>
                <a:spcPts val="0"/>
              </a:spcBef>
              <a:spcAft>
                <a:spcPts val="0"/>
              </a:spcAft>
              <a:buClr>
                <a:schemeClr val="lt1"/>
              </a:buClr>
              <a:buSzPts val="5000"/>
              <a:buNone/>
            </a:pPr>
            <a:r>
              <a:rPr lang="de-DE" dirty="0"/>
              <a:t>Næst: Námskeiðshluti 5</a:t>
            </a:r>
            <a:endParaRPr dirty="0"/>
          </a:p>
        </p:txBody>
      </p:sp>
      <p:grpSp>
        <p:nvGrpSpPr>
          <p:cNvPr id="1974" name="Google Shape;1974;p71"/>
          <p:cNvGrpSpPr/>
          <p:nvPr/>
        </p:nvGrpSpPr>
        <p:grpSpPr>
          <a:xfrm>
            <a:off x="7286899" y="3277496"/>
            <a:ext cx="233548" cy="233548"/>
            <a:chOff x="5941025" y="3634400"/>
            <a:chExt cx="467650" cy="467650"/>
          </a:xfrm>
        </p:grpSpPr>
        <p:sp>
          <p:nvSpPr>
            <p:cNvPr id="1975" name="Google Shape;1975;p7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6" name="Google Shape;1976;p7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7" name="Google Shape;1977;p7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8" name="Google Shape;1978;p7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9" name="Google Shape;1979;p7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80" name="Google Shape;1980;p7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981" name="Google Shape;1981;p71"/>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de-DE" sz="1400">
                <a:solidFill>
                  <a:schemeClr val="lt1"/>
                </a:solidFill>
                <a:latin typeface="Calibri"/>
                <a:ea typeface="Calibri"/>
                <a:cs typeface="Calibri"/>
                <a:sym typeface="Calibri"/>
              </a:rPr>
              <a:t> </a:t>
            </a:r>
            <a:endParaRPr/>
          </a:p>
        </p:txBody>
      </p:sp>
      <p:sp>
        <p:nvSpPr>
          <p:cNvPr id="1982" name="Google Shape;1982;p71"/>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de-DE" sz="1400">
                <a:solidFill>
                  <a:schemeClr val="lt1"/>
                </a:solidFill>
                <a:latin typeface="Calibri"/>
                <a:ea typeface="Calibri"/>
                <a:cs typeface="Calibri"/>
                <a:sym typeface="Calibri"/>
              </a:rPr>
              <a:t> </a:t>
            </a:r>
            <a:endParaRPr/>
          </a:p>
        </p:txBody>
      </p:sp>
      <p:sp>
        <p:nvSpPr>
          <p:cNvPr id="1983" name="Google Shape;1983;p71"/>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4"/>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1</a:t>
            </a:r>
            <a:endParaRPr/>
          </a:p>
        </p:txBody>
      </p:sp>
      <p:sp>
        <p:nvSpPr>
          <p:cNvPr id="833" name="Google Shape;833;p4"/>
          <p:cNvSpPr txBox="1">
            <a:spLocks noGrp="1"/>
          </p:cNvSpPr>
          <p:nvPr>
            <p:ph type="body" idx="14"/>
          </p:nvPr>
        </p:nvSpPr>
        <p:spPr>
          <a:xfrm>
            <a:off x="1645529" y="501012"/>
            <a:ext cx="4180325" cy="147002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lt1"/>
              </a:buClr>
              <a:buSzPts val="2400"/>
              <a:buNone/>
            </a:pPr>
            <a:r>
              <a:rPr lang="is-IS" b="1" dirty="0"/>
              <a:t>Ef ekki er fylgst vel með lausafénu og þau mál ekki tekin föstum tökum geta hlutirnir breyst skyndilega og orðið alvarlegir.</a:t>
            </a:r>
            <a:endParaRPr dirty="0"/>
          </a:p>
        </p:txBody>
      </p:sp>
      <p:sp>
        <p:nvSpPr>
          <p:cNvPr id="834" name="Google Shape;834;p4"/>
          <p:cNvSpPr txBox="1">
            <a:spLocks noGrp="1"/>
          </p:cNvSpPr>
          <p:nvPr>
            <p:ph type="body" idx="15"/>
          </p:nvPr>
        </p:nvSpPr>
        <p:spPr>
          <a:xfrm>
            <a:off x="1610555" y="1971040"/>
            <a:ext cx="4250272" cy="12126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is-IS" sz="2400" dirty="0"/>
              <a:t>Í þessum námskeiðshluta er farið yfir eftirfarandi:</a:t>
            </a:r>
            <a:endParaRPr dirty="0"/>
          </a:p>
          <a:p>
            <a:pPr marL="0" lvl="0" indent="0" algn="l" rtl="0">
              <a:lnSpc>
                <a:spcPct val="90000"/>
              </a:lnSpc>
              <a:spcBef>
                <a:spcPts val="1000"/>
              </a:spcBef>
              <a:spcAft>
                <a:spcPts val="0"/>
              </a:spcAft>
              <a:buClr>
                <a:schemeClr val="lt1"/>
              </a:buClr>
              <a:buSzPts val="3600"/>
              <a:buNone/>
            </a:pPr>
            <a:endParaRPr dirty="0"/>
          </a:p>
        </p:txBody>
      </p:sp>
      <p:sp>
        <p:nvSpPr>
          <p:cNvPr id="835" name="Google Shape;835;p4"/>
          <p:cNvSpPr txBox="1">
            <a:spLocks noGrp="1"/>
          </p:cNvSpPr>
          <p:nvPr>
            <p:ph type="body" idx="2"/>
          </p:nvPr>
        </p:nvSpPr>
        <p:spPr>
          <a:xfrm>
            <a:off x="7632987" y="3067149"/>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Hagnýt dæmi um mánaðarlega lausafjáráætlun</a:t>
            </a:r>
            <a:endParaRPr dirty="0"/>
          </a:p>
        </p:txBody>
      </p:sp>
      <p:sp>
        <p:nvSpPr>
          <p:cNvPr id="836" name="Google Shape;836;p4"/>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2</a:t>
            </a:r>
            <a:endParaRPr/>
          </a:p>
        </p:txBody>
      </p:sp>
      <p:sp>
        <p:nvSpPr>
          <p:cNvPr id="837" name="Google Shape;837;p4"/>
          <p:cNvSpPr txBox="1">
            <a:spLocks noGrp="1"/>
          </p:cNvSpPr>
          <p:nvPr>
            <p:ph type="body" idx="4"/>
          </p:nvPr>
        </p:nvSpPr>
        <p:spPr>
          <a:xfrm>
            <a:off x="7632989" y="95562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Einkenni lausafjárskrísu</a:t>
            </a:r>
            <a:endParaRPr dirty="0"/>
          </a:p>
        </p:txBody>
      </p:sp>
      <p:sp>
        <p:nvSpPr>
          <p:cNvPr id="838" name="Google Shape;838;p4"/>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3</a:t>
            </a:r>
            <a:endParaRPr/>
          </a:p>
        </p:txBody>
      </p:sp>
      <p:sp>
        <p:nvSpPr>
          <p:cNvPr id="839" name="Google Shape;839;p4"/>
          <p:cNvSpPr txBox="1">
            <a:spLocks noGrp="1"/>
          </p:cNvSpPr>
          <p:nvPr>
            <p:ph type="body" idx="6"/>
          </p:nvPr>
        </p:nvSpPr>
        <p:spPr>
          <a:xfrm>
            <a:off x="7632988" y="1989847"/>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Lausafjáráætlun</a:t>
            </a:r>
            <a:endParaRPr dirty="0"/>
          </a:p>
        </p:txBody>
      </p:sp>
      <p:sp>
        <p:nvSpPr>
          <p:cNvPr id="840" name="Google Shape;840;p4"/>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4</a:t>
            </a:r>
            <a:endParaRPr/>
          </a:p>
        </p:txBody>
      </p:sp>
      <p:sp>
        <p:nvSpPr>
          <p:cNvPr id="841" name="Google Shape;841;p4"/>
          <p:cNvSpPr txBox="1">
            <a:spLocks noGrp="1"/>
          </p:cNvSpPr>
          <p:nvPr>
            <p:ph type="body" idx="8"/>
          </p:nvPr>
        </p:nvSpPr>
        <p:spPr>
          <a:xfrm>
            <a:off x="7632989" y="418469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Fjárhags-ráðstafanir til að vinna bug á lausafjárkrísu</a:t>
            </a:r>
            <a:endParaRPr dirty="0"/>
          </a:p>
        </p:txBody>
      </p:sp>
      <p:sp>
        <p:nvSpPr>
          <p:cNvPr id="842" name="Google Shape;842;p4"/>
          <p:cNvSpPr txBox="1"/>
          <p:nvPr/>
        </p:nvSpPr>
        <p:spPr>
          <a:xfrm>
            <a:off x="7632986" y="5218915"/>
            <a:ext cx="4465067" cy="8223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A59"/>
              </a:buClr>
              <a:buSzPts val="2200"/>
              <a:buFont typeface="Arial"/>
              <a:buNone/>
            </a:pPr>
            <a:r>
              <a:rPr lang="de-DE" sz="2200" dirty="0">
                <a:solidFill>
                  <a:srgbClr val="595A59"/>
                </a:solidFill>
                <a:latin typeface="Calibri"/>
                <a:ea typeface="Calibri"/>
                <a:cs typeface="Calibri"/>
                <a:sym typeface="Calibri"/>
              </a:rPr>
              <a:t>Helstu fjárhags- og lausafjárhlutföll</a:t>
            </a:r>
            <a:endParaRPr sz="2200" dirty="0">
              <a:solidFill>
                <a:srgbClr val="FF0000"/>
              </a:solidFill>
              <a:highlight>
                <a:srgbClr val="FFFF00"/>
              </a:highlight>
              <a:latin typeface="Calibri"/>
              <a:ea typeface="Calibri"/>
              <a:cs typeface="Calibri"/>
              <a:sym typeface="Calibri"/>
            </a:endParaRPr>
          </a:p>
        </p:txBody>
      </p:sp>
      <p:sp>
        <p:nvSpPr>
          <p:cNvPr id="843" name="Google Shape;843;p4"/>
          <p:cNvSpPr txBox="1"/>
          <p:nvPr/>
        </p:nvSpPr>
        <p:spPr>
          <a:xfrm>
            <a:off x="6750807" y="5300071"/>
            <a:ext cx="511077" cy="6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de-DE" sz="2800" b="0">
                <a:solidFill>
                  <a:schemeClr val="lt1"/>
                </a:solidFill>
                <a:latin typeface="Calibri"/>
                <a:ea typeface="Calibri"/>
                <a:cs typeface="Calibri"/>
                <a:sym typeface="Calibri"/>
              </a:rPr>
              <a:t>5</a:t>
            </a:r>
            <a:endParaRPr/>
          </a:p>
        </p:txBody>
      </p:sp>
      <p:sp>
        <p:nvSpPr>
          <p:cNvPr id="844" name="Google Shape;844;p4"/>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a:solidFill>
                  <a:schemeClr val="lt1"/>
                </a:solidFill>
                <a:latin typeface="Calibri"/>
                <a:ea typeface="Calibri"/>
                <a:cs typeface="Calibri"/>
                <a:sym typeface="Calibri"/>
              </a:rPr>
              <a:t>This presentation is licensed under CC BY 4.0. </a:t>
            </a:r>
            <a:endParaRPr/>
          </a:p>
          <a:p>
            <a:pPr marL="0" marR="0" lvl="0" indent="0" algn="l" rtl="0">
              <a:spcBef>
                <a:spcPts val="0"/>
              </a:spcBef>
              <a:spcAft>
                <a:spcPts val="0"/>
              </a:spcAft>
              <a:buNone/>
            </a:pPr>
            <a:r>
              <a:rPr lang="de-DE" sz="1400">
                <a:solidFill>
                  <a:schemeClr val="lt1"/>
                </a:solidFill>
                <a:latin typeface="Calibri"/>
                <a:ea typeface="Calibri"/>
                <a:cs typeface="Calibri"/>
                <a:sym typeface="Calibri"/>
              </a:rPr>
              <a:t>To view a copy of this licence, please visit </a:t>
            </a:r>
            <a:r>
              <a:rPr lang="de-DE"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de-DE"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5"/>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de-DE" dirty="0"/>
              <a:t>… þekkja helstu einkenni lausafjárskrísu</a:t>
            </a:r>
            <a:endParaRPr dirty="0"/>
          </a:p>
          <a:p>
            <a:pPr marL="228600" lvl="0" indent="-228600" algn="l" rtl="0">
              <a:lnSpc>
                <a:spcPct val="90000"/>
              </a:lnSpc>
              <a:spcBef>
                <a:spcPts val="1000"/>
              </a:spcBef>
              <a:spcAft>
                <a:spcPts val="0"/>
              </a:spcAft>
              <a:buClr>
                <a:schemeClr val="lt1"/>
              </a:buClr>
              <a:buSzPts val="2400"/>
              <a:buNone/>
            </a:pPr>
            <a:r>
              <a:rPr lang="de-DE" dirty="0"/>
              <a:t>… </a:t>
            </a:r>
            <a:r>
              <a:rPr lang="is-IS" dirty="0"/>
              <a:t>vita hvernig á að draga úr líkum að fyrirtæki verði gjaldþrota</a:t>
            </a:r>
            <a:endParaRPr dirty="0"/>
          </a:p>
          <a:p>
            <a:pPr marL="228600" lvl="0" indent="-228600" algn="l" rtl="0">
              <a:lnSpc>
                <a:spcPct val="90000"/>
              </a:lnSpc>
              <a:spcBef>
                <a:spcPts val="1000"/>
              </a:spcBef>
              <a:spcAft>
                <a:spcPts val="0"/>
              </a:spcAft>
              <a:buClr>
                <a:schemeClr val="lt1"/>
              </a:buClr>
              <a:buSzPts val="2400"/>
              <a:buNone/>
            </a:pPr>
            <a:r>
              <a:rPr lang="de-DE" dirty="0"/>
              <a:t>… þekkja grunnskipulag lausafjáráætlunar</a:t>
            </a:r>
            <a:endParaRPr dirty="0"/>
          </a:p>
          <a:p>
            <a:pPr marL="228600" lvl="0" indent="-228600" algn="l" rtl="0">
              <a:lnSpc>
                <a:spcPct val="90000"/>
              </a:lnSpc>
              <a:spcBef>
                <a:spcPts val="1000"/>
              </a:spcBef>
              <a:spcAft>
                <a:spcPts val="0"/>
              </a:spcAft>
              <a:buClr>
                <a:schemeClr val="lt1"/>
              </a:buClr>
              <a:buSzPts val="2400"/>
              <a:buNone/>
            </a:pPr>
            <a:r>
              <a:rPr lang="de-DE" dirty="0"/>
              <a:t>… þekkja hagnýt dæmi um lausafjáráætlun</a:t>
            </a:r>
            <a:endParaRPr dirty="0"/>
          </a:p>
          <a:p>
            <a:pPr marL="228600" lvl="0" indent="-228600" algn="l" rtl="0">
              <a:lnSpc>
                <a:spcPct val="90000"/>
              </a:lnSpc>
              <a:spcBef>
                <a:spcPts val="1000"/>
              </a:spcBef>
              <a:spcAft>
                <a:spcPts val="0"/>
              </a:spcAft>
              <a:buClr>
                <a:schemeClr val="lt1"/>
              </a:buClr>
              <a:buSzPts val="2400"/>
              <a:buNone/>
            </a:pPr>
            <a:r>
              <a:rPr lang="de-DE" dirty="0"/>
              <a:t>…þekkja helstu fjárhags- og lausafjárhlutföll</a:t>
            </a:r>
            <a:endParaRPr dirty="0"/>
          </a:p>
        </p:txBody>
      </p:sp>
      <p:sp>
        <p:nvSpPr>
          <p:cNvPr id="850" name="Google Shape;850;p5"/>
          <p:cNvSpPr txBox="1">
            <a:spLocks noGrp="1"/>
          </p:cNvSpPr>
          <p:nvPr>
            <p:ph type="body" idx="3"/>
          </p:nvPr>
        </p:nvSpPr>
        <p:spPr>
          <a:xfrm>
            <a:off x="1718561" y="595510"/>
            <a:ext cx="5105121" cy="100977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lt1"/>
              </a:buClr>
              <a:buSzPts val="3600"/>
              <a:buNone/>
            </a:pPr>
            <a:r>
              <a:rPr lang="de-DE" dirty="0"/>
              <a:t>Eftir að hafa lokið þessum námskeiðshluta ættir þú að…</a:t>
            </a:r>
            <a:endParaRPr dirty="0"/>
          </a:p>
        </p:txBody>
      </p:sp>
      <p:pic>
        <p:nvPicPr>
          <p:cNvPr id="851" name="Google Shape;851;p5" descr="Ein Bild, das Text enthält.&#10;&#10;Automatisch generierte Beschreibung"/>
          <p:cNvPicPr preferRelativeResize="0">
            <a:picLocks noGrp="1"/>
          </p:cNvPicPr>
          <p:nvPr>
            <p:ph type="pic" idx="2"/>
          </p:nvPr>
        </p:nvPicPr>
        <p:blipFill rotWithShape="1">
          <a:blip r:embed="rId3">
            <a:alphaModFix/>
          </a:blip>
          <a:srcRect l="29940" r="29939"/>
          <a:stretch/>
        </p:blipFill>
        <p:spPr>
          <a:xfrm>
            <a:off x="6852062" y="228600"/>
            <a:ext cx="5105121" cy="6362700"/>
          </a:xfrm>
          <a:prstGeom prst="rect">
            <a:avLst/>
          </a:prstGeom>
          <a:solidFill>
            <a:schemeClr val="lt1"/>
          </a:solidFill>
          <a:ln>
            <a:noFill/>
          </a:ln>
        </p:spPr>
      </p:pic>
      <p:sp>
        <p:nvSpPr>
          <p:cNvPr id="852" name="Google Shape;852;p5"/>
          <p:cNvSpPr txBox="1"/>
          <p:nvPr/>
        </p:nvSpPr>
        <p:spPr>
          <a:xfrm>
            <a:off x="6823682" y="6262490"/>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dirty="0">
                <a:solidFill>
                  <a:srgbClr val="595A59"/>
                </a:solidFill>
                <a:latin typeface="Calibri"/>
                <a:ea typeface="Calibri"/>
                <a:cs typeface="Calibri"/>
                <a:sym typeface="Calibri"/>
              </a:rPr>
              <a:t>Mynd: Adobe Stock</a:t>
            </a:r>
            <a:endParaRPr sz="1000" dirty="0">
              <a:solidFill>
                <a:srgbClr val="595A5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859" name="Google Shape;859;p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Að jafnaði, því lengra sem krísan nær að krauma án þess að brugðist sé við, þeim mun erfiðara og dýrara er að leysa hana. Lausafjárkrísan lýsir sér í því að fjármagnsforði fyrirtækisins minnkar verulega og lánalínur tæmast. Í sumum tilfellum krefjast birgjar greiðslu fyrirfram vegna þess að lánshæfismat þitt er talið lélegt.</a:t>
            </a:r>
            <a:endParaRPr dirty="0"/>
          </a:p>
        </p:txBody>
      </p:sp>
      <p:sp>
        <p:nvSpPr>
          <p:cNvPr id="860" name="Google Shape;860;p6"/>
          <p:cNvSpPr txBox="1">
            <a:spLocks noGrp="1"/>
          </p:cNvSpPr>
          <p:nvPr>
            <p:ph type="body" idx="3"/>
          </p:nvPr>
        </p:nvSpPr>
        <p:spPr>
          <a:xfrm>
            <a:off x="389965" y="172395"/>
            <a:ext cx="11470341" cy="98779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79527B"/>
              </a:buClr>
              <a:buSzPct val="100000"/>
              <a:buNone/>
            </a:pPr>
            <a:r>
              <a:rPr lang="de-DE" dirty="0"/>
              <a:t>Fyrirtækjakrísur fylgja yfirleitt mjög dæmigerðum farvegi.  Hver fasi krísunnar getur verið mismunandi að lengd – stundum er áfanga sleppt. </a:t>
            </a:r>
            <a:endParaRPr dirty="0"/>
          </a:p>
        </p:txBody>
      </p:sp>
      <p:sp>
        <p:nvSpPr>
          <p:cNvPr id="861" name="Google Shape;861;p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595A59"/>
              </a:buClr>
              <a:buSzPct val="100000"/>
              <a:buNone/>
            </a:pPr>
            <a:r>
              <a:rPr lang="de-DE" dirty="0">
                <a:solidFill>
                  <a:srgbClr val="595A59"/>
                </a:solidFill>
              </a:rPr>
              <a:t>Hvað er lausafjárskrísa?</a:t>
            </a:r>
            <a:endParaRPr dirty="0">
              <a:solidFill>
                <a:srgbClr val="595A59"/>
              </a:solidFill>
            </a:endParaRPr>
          </a:p>
        </p:txBody>
      </p:sp>
      <p:sp>
        <p:nvSpPr>
          <p:cNvPr id="862" name="Google Shape;862;p6"/>
          <p:cNvSpPr/>
          <p:nvPr/>
        </p:nvSpPr>
        <p:spPr>
          <a:xfrm>
            <a:off x="3752489" y="1986281"/>
            <a:ext cx="7629613" cy="3582458"/>
          </a:xfrm>
          <a:custGeom>
            <a:avLst/>
            <a:gdLst/>
            <a:ahLst/>
            <a:cxnLst/>
            <a:rect l="l" t="t" r="r" b="b"/>
            <a:pathLst>
              <a:path w="7916092" h="3582458" extrusionOk="0">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cap="flat" cmpd="sng">
            <a:solidFill>
              <a:srgbClr val="EC21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63" name="Google Shape;863;p6"/>
          <p:cNvGrpSpPr/>
          <p:nvPr/>
        </p:nvGrpSpPr>
        <p:grpSpPr>
          <a:xfrm>
            <a:off x="3752489" y="3559321"/>
            <a:ext cx="8361907" cy="544411"/>
            <a:chOff x="2867303" y="3559321"/>
            <a:chExt cx="9247094" cy="544411"/>
          </a:xfrm>
        </p:grpSpPr>
        <p:sp>
          <p:nvSpPr>
            <p:cNvPr id="864" name="Google Shape;864;p6"/>
            <p:cNvSpPr/>
            <p:nvPr/>
          </p:nvSpPr>
          <p:spPr>
            <a:xfrm>
              <a:off x="2867303" y="3559321"/>
              <a:ext cx="1520317" cy="532536"/>
            </a:xfrm>
            <a:prstGeom prst="chevron">
              <a:avLst>
                <a:gd name="adj" fmla="val 21186"/>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65" name="Google Shape;865;p6"/>
            <p:cNvSpPr/>
            <p:nvPr/>
          </p:nvSpPr>
          <p:spPr>
            <a:xfrm>
              <a:off x="4419782" y="3571196"/>
              <a:ext cx="1520317" cy="532536"/>
            </a:xfrm>
            <a:prstGeom prst="chevron">
              <a:avLst>
                <a:gd name="adj" fmla="val 21186"/>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66" name="Google Shape;866;p6"/>
            <p:cNvSpPr/>
            <p:nvPr/>
          </p:nvSpPr>
          <p:spPr>
            <a:xfrm>
              <a:off x="5972263" y="3559321"/>
              <a:ext cx="1520317" cy="532536"/>
            </a:xfrm>
            <a:prstGeom prst="chevron">
              <a:avLst>
                <a:gd name="adj" fmla="val 21186"/>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67" name="Google Shape;867;p6"/>
            <p:cNvSpPr/>
            <p:nvPr/>
          </p:nvSpPr>
          <p:spPr>
            <a:xfrm>
              <a:off x="7512867" y="3559321"/>
              <a:ext cx="1520317" cy="532536"/>
            </a:xfrm>
            <a:prstGeom prst="chevron">
              <a:avLst>
                <a:gd name="adj" fmla="val 21186"/>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68" name="Google Shape;868;p6"/>
            <p:cNvSpPr/>
            <p:nvPr/>
          </p:nvSpPr>
          <p:spPr>
            <a:xfrm>
              <a:off x="9053472" y="3559321"/>
              <a:ext cx="1520317" cy="532536"/>
            </a:xfrm>
            <a:prstGeom prst="chevron">
              <a:avLst>
                <a:gd name="adj" fmla="val 21186"/>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69" name="Google Shape;869;p6"/>
            <p:cNvSpPr txBox="1"/>
            <p:nvPr/>
          </p:nvSpPr>
          <p:spPr>
            <a:xfrm>
              <a:off x="3013761" y="3589935"/>
              <a:ext cx="1373856"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00" b="1" dirty="0">
                  <a:solidFill>
                    <a:schemeClr val="lt1"/>
                  </a:solidFill>
                  <a:latin typeface="Calibri"/>
                  <a:ea typeface="Calibri"/>
                  <a:cs typeface="Calibri"/>
                  <a:sym typeface="Calibri"/>
                </a:rPr>
                <a:t>Krísa hagsmunaaðila</a:t>
              </a:r>
              <a:endParaRPr sz="1200" dirty="0"/>
            </a:p>
          </p:txBody>
        </p:sp>
        <p:sp>
          <p:nvSpPr>
            <p:cNvPr id="870" name="Google Shape;870;p6"/>
            <p:cNvSpPr txBox="1"/>
            <p:nvPr/>
          </p:nvSpPr>
          <p:spPr>
            <a:xfrm>
              <a:off x="4535480" y="3589937"/>
              <a:ext cx="1426470"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00" b="1" dirty="0">
                  <a:solidFill>
                    <a:schemeClr val="lt1"/>
                  </a:solidFill>
                  <a:latin typeface="Calibri"/>
                  <a:ea typeface="Calibri"/>
                  <a:cs typeface="Calibri"/>
                  <a:sym typeface="Calibri"/>
                </a:rPr>
                <a:t>Stefnumótunar-krísa</a:t>
              </a:r>
              <a:endParaRPr sz="1200" dirty="0"/>
            </a:p>
          </p:txBody>
        </p:sp>
        <p:sp>
          <p:nvSpPr>
            <p:cNvPr id="871" name="Google Shape;871;p6"/>
            <p:cNvSpPr txBox="1"/>
            <p:nvPr/>
          </p:nvSpPr>
          <p:spPr>
            <a:xfrm>
              <a:off x="6183540" y="3589935"/>
              <a:ext cx="1330618"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00" b="1" dirty="0">
                  <a:solidFill>
                    <a:schemeClr val="lt1"/>
                  </a:solidFill>
                  <a:latin typeface="Calibri"/>
                  <a:cs typeface="Calibri"/>
                  <a:sym typeface="Calibri"/>
                </a:rPr>
                <a:t>Vöru / Sölu krísa</a:t>
              </a:r>
              <a:endParaRPr sz="1200" dirty="0"/>
            </a:p>
          </p:txBody>
        </p:sp>
        <p:sp>
          <p:nvSpPr>
            <p:cNvPr id="872" name="Google Shape;872;p6"/>
            <p:cNvSpPr txBox="1"/>
            <p:nvPr/>
          </p:nvSpPr>
          <p:spPr>
            <a:xfrm>
              <a:off x="7795152" y="3682267"/>
              <a:ext cx="1015945" cy="27695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00" b="1" dirty="0">
                  <a:solidFill>
                    <a:schemeClr val="lt1"/>
                  </a:solidFill>
                  <a:latin typeface="Calibri"/>
                  <a:ea typeface="Calibri"/>
                  <a:cs typeface="Calibri"/>
                  <a:sym typeface="Calibri"/>
                </a:rPr>
                <a:t>Tekjukrísa</a:t>
              </a:r>
              <a:endParaRPr sz="1200" dirty="0"/>
            </a:p>
          </p:txBody>
        </p:sp>
        <p:sp>
          <p:nvSpPr>
            <p:cNvPr id="873" name="Google Shape;873;p6"/>
            <p:cNvSpPr txBox="1"/>
            <p:nvPr/>
          </p:nvSpPr>
          <p:spPr>
            <a:xfrm>
              <a:off x="9214365" y="3682267"/>
              <a:ext cx="1310944" cy="27695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00" b="1" dirty="0">
                  <a:solidFill>
                    <a:schemeClr val="lt1"/>
                  </a:solidFill>
                  <a:latin typeface="Calibri"/>
                  <a:ea typeface="Calibri"/>
                  <a:cs typeface="Calibri"/>
                  <a:sym typeface="Calibri"/>
                </a:rPr>
                <a:t>Lausafjárskrísa</a:t>
              </a:r>
              <a:endParaRPr sz="1200" dirty="0"/>
            </a:p>
          </p:txBody>
        </p:sp>
        <p:sp>
          <p:nvSpPr>
            <p:cNvPr id="874" name="Google Shape;874;p6"/>
            <p:cNvSpPr/>
            <p:nvPr/>
          </p:nvSpPr>
          <p:spPr>
            <a:xfrm>
              <a:off x="10594080" y="3561189"/>
              <a:ext cx="1520317" cy="532536"/>
            </a:xfrm>
            <a:prstGeom prst="chevron">
              <a:avLst>
                <a:gd name="adj" fmla="val 21186"/>
              </a:avLst>
            </a:prstGeom>
            <a:solidFill>
              <a:srgbClr val="AB85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1">
                <a:solidFill>
                  <a:schemeClr val="dk1"/>
                </a:solidFill>
                <a:latin typeface="Calibri"/>
                <a:ea typeface="Calibri"/>
                <a:cs typeface="Calibri"/>
                <a:sym typeface="Calibri"/>
              </a:endParaRPr>
            </a:p>
          </p:txBody>
        </p:sp>
        <p:sp>
          <p:nvSpPr>
            <p:cNvPr id="875" name="Google Shape;875;p6"/>
            <p:cNvSpPr txBox="1"/>
            <p:nvPr/>
          </p:nvSpPr>
          <p:spPr>
            <a:xfrm>
              <a:off x="10723840" y="3682267"/>
              <a:ext cx="1353761" cy="27695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00" b="1" dirty="0">
                  <a:solidFill>
                    <a:schemeClr val="lt1"/>
                  </a:solidFill>
                  <a:latin typeface="Calibri"/>
                  <a:ea typeface="Calibri"/>
                  <a:cs typeface="Calibri"/>
                  <a:sym typeface="Calibri"/>
                </a:rPr>
                <a:t>Gjaldþrot</a:t>
              </a:r>
              <a:endParaRPr sz="1200" dirty="0"/>
            </a:p>
          </p:txBody>
        </p:sp>
      </p:grpSp>
      <p:sp>
        <p:nvSpPr>
          <p:cNvPr id="876" name="Google Shape;876;p6"/>
          <p:cNvSpPr/>
          <p:nvPr/>
        </p:nvSpPr>
        <p:spPr>
          <a:xfrm>
            <a:off x="9267325" y="1717814"/>
            <a:ext cx="2492874" cy="1477287"/>
          </a:xfrm>
          <a:prstGeom prst="rect">
            <a:avLst/>
          </a:prstGeom>
          <a:noFill/>
          <a:ln>
            <a:noFill/>
          </a:ln>
        </p:spPr>
        <p:txBody>
          <a:bodyPr spcFirstLastPara="1" wrap="square" lIns="91425" tIns="45700" rIns="91425" bIns="45700" anchor="t" anchorCtr="0">
            <a:spAutoFit/>
          </a:bodyPr>
          <a:lstStyle/>
          <a:p>
            <a:pPr marL="177800" marR="0" lvl="0" indent="-177800" algn="l" rtl="0">
              <a:lnSpc>
                <a:spcPct val="100000"/>
              </a:lnSpc>
              <a:spcBef>
                <a:spcPts val="0"/>
              </a:spcBef>
              <a:spcAft>
                <a:spcPts val="0"/>
              </a:spcAft>
              <a:buClr>
                <a:srgbClr val="79527B"/>
              </a:buClr>
              <a:buSzPts val="1500"/>
              <a:buFont typeface="Arial"/>
              <a:buChar char="•"/>
            </a:pPr>
            <a:r>
              <a:rPr lang="is-IS" sz="1500" dirty="0">
                <a:solidFill>
                  <a:srgbClr val="79527B"/>
                </a:solidFill>
                <a:latin typeface="Calibri"/>
                <a:ea typeface="Calibri"/>
                <a:cs typeface="Calibri"/>
                <a:sym typeface="Calibri"/>
              </a:rPr>
              <a:t>Engar lánalínur eftir</a:t>
            </a:r>
            <a:endParaRPr dirty="0"/>
          </a:p>
          <a:p>
            <a:pPr marL="177800" marR="0" lvl="0" indent="-177800" algn="l" rtl="0">
              <a:lnSpc>
                <a:spcPct val="100000"/>
              </a:lnSpc>
              <a:spcBef>
                <a:spcPts val="0"/>
              </a:spcBef>
              <a:spcAft>
                <a:spcPts val="0"/>
              </a:spcAft>
              <a:buClr>
                <a:srgbClr val="79527B"/>
              </a:buClr>
              <a:buSzPts val="1500"/>
              <a:buFont typeface="Arial"/>
              <a:buChar char="•"/>
            </a:pPr>
            <a:r>
              <a:rPr lang="de-DE" sz="1500" dirty="0">
                <a:solidFill>
                  <a:srgbClr val="79527B"/>
                </a:solidFill>
                <a:latin typeface="Calibri"/>
                <a:ea typeface="Calibri"/>
                <a:cs typeface="Calibri"/>
                <a:sym typeface="Calibri"/>
              </a:rPr>
              <a:t>Auknar kröfur um ábyrgð</a:t>
            </a:r>
          </a:p>
          <a:p>
            <a:pPr marL="177800" marR="0" lvl="0" indent="-177800" algn="l" rtl="0">
              <a:lnSpc>
                <a:spcPct val="100000"/>
              </a:lnSpc>
              <a:spcBef>
                <a:spcPts val="0"/>
              </a:spcBef>
              <a:spcAft>
                <a:spcPts val="0"/>
              </a:spcAft>
              <a:buClr>
                <a:srgbClr val="79527B"/>
              </a:buClr>
              <a:buSzPts val="1500"/>
              <a:buFont typeface="Arial"/>
              <a:buChar char="•"/>
            </a:pPr>
            <a:r>
              <a:rPr lang="is-IS" sz="1500" dirty="0">
                <a:solidFill>
                  <a:srgbClr val="79527B"/>
                </a:solidFill>
                <a:latin typeface="Calibri"/>
                <a:ea typeface="Calibri"/>
                <a:cs typeface="Calibri"/>
                <a:sym typeface="Calibri"/>
              </a:rPr>
              <a:t>Erfitt að greiða reikninga</a:t>
            </a:r>
            <a:endParaRPr dirty="0"/>
          </a:p>
          <a:p>
            <a:pPr marL="177800" marR="0" lvl="0" indent="-177800" algn="l" rtl="0">
              <a:lnSpc>
                <a:spcPct val="100000"/>
              </a:lnSpc>
              <a:spcBef>
                <a:spcPts val="0"/>
              </a:spcBef>
              <a:spcAft>
                <a:spcPts val="0"/>
              </a:spcAft>
              <a:buClr>
                <a:srgbClr val="79527B"/>
              </a:buClr>
              <a:buSzPts val="1500"/>
              <a:buFont typeface="Arial"/>
              <a:buChar char="•"/>
            </a:pPr>
            <a:r>
              <a:rPr lang="de-DE" sz="1500" dirty="0">
                <a:solidFill>
                  <a:srgbClr val="79527B"/>
                </a:solidFill>
                <a:latin typeface="Calibri"/>
                <a:ea typeface="Calibri"/>
                <a:cs typeface="Calibri"/>
                <a:sym typeface="Calibri"/>
              </a:rPr>
              <a:t>Birgjar krefjast greiðslna fyrirfram</a:t>
            </a:r>
            <a:endParaRPr dirty="0"/>
          </a:p>
          <a:p>
            <a:pPr marL="177800" marR="0" lvl="0" indent="-177800" algn="l" rtl="0">
              <a:lnSpc>
                <a:spcPct val="100000"/>
              </a:lnSpc>
              <a:spcBef>
                <a:spcPts val="0"/>
              </a:spcBef>
              <a:spcAft>
                <a:spcPts val="0"/>
              </a:spcAft>
              <a:buClr>
                <a:srgbClr val="79527B"/>
              </a:buClr>
              <a:buSzPts val="1500"/>
              <a:buFont typeface="Arial"/>
              <a:buChar char="•"/>
            </a:pPr>
            <a:r>
              <a:rPr lang="de-DE" sz="1500" dirty="0">
                <a:solidFill>
                  <a:srgbClr val="79527B"/>
                </a:solidFill>
                <a:latin typeface="Calibri"/>
                <a:ea typeface="Calibri"/>
                <a:cs typeface="Calibri"/>
                <a:sym typeface="Calibri"/>
              </a:rPr>
              <a:t>Flöskuhálsar í framboði</a:t>
            </a:r>
            <a:endParaRPr sz="1500" dirty="0">
              <a:solidFill>
                <a:srgbClr val="79527B"/>
              </a:solidFill>
              <a:latin typeface="Calibri"/>
              <a:ea typeface="Calibri"/>
              <a:cs typeface="Calibri"/>
              <a:sym typeface="Calibri"/>
            </a:endParaRPr>
          </a:p>
        </p:txBody>
      </p:sp>
      <p:sp>
        <p:nvSpPr>
          <p:cNvPr id="877" name="Google Shape;877;p6"/>
          <p:cNvSpPr txBox="1"/>
          <p:nvPr/>
        </p:nvSpPr>
        <p:spPr>
          <a:xfrm>
            <a:off x="3740661" y="2106189"/>
            <a:ext cx="1520317" cy="6973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527B"/>
              </a:buClr>
              <a:buSzPts val="2000"/>
              <a:buFont typeface="Arial"/>
              <a:buNone/>
            </a:pPr>
            <a:r>
              <a:rPr lang="de-DE" sz="2000" dirty="0">
                <a:solidFill>
                  <a:srgbClr val="79527B"/>
                </a:solidFill>
                <a:latin typeface="Calibri"/>
                <a:ea typeface="Calibri"/>
                <a:cs typeface="Calibri"/>
                <a:sym typeface="Calibri"/>
              </a:rPr>
              <a:t>Sala / </a:t>
            </a:r>
            <a:br>
              <a:rPr lang="de-DE" sz="2000" dirty="0">
                <a:solidFill>
                  <a:srgbClr val="79527B"/>
                </a:solidFill>
                <a:latin typeface="Calibri"/>
                <a:ea typeface="Calibri"/>
                <a:cs typeface="Calibri"/>
                <a:sym typeface="Calibri"/>
              </a:rPr>
            </a:br>
            <a:r>
              <a:rPr lang="de-DE" sz="2000" dirty="0">
                <a:solidFill>
                  <a:srgbClr val="79527B"/>
                </a:solidFill>
                <a:latin typeface="Calibri"/>
                <a:ea typeface="Calibri"/>
                <a:cs typeface="Calibri"/>
                <a:sym typeface="Calibri"/>
              </a:rPr>
              <a:t>Hagnaður / Lausafé</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7"/>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Greining á gjaldþrotum ferðaþjónustufyrirtækja sýnir að það eru þekktar</a:t>
            </a:r>
            <a:r>
              <a:rPr lang="de-DE" dirty="0">
                <a:solidFill>
                  <a:srgbClr val="FF0000"/>
                </a:solidFill>
              </a:rPr>
              <a:t> </a:t>
            </a:r>
            <a:r>
              <a:rPr lang="de-DE" dirty="0"/>
              <a:t>breytur sem hafa áhrif á líkurnar hvort fyrirtæki í greininni verði gjaldþrota. </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endParaRPr dirty="0"/>
          </a:p>
          <a:p>
            <a:pPr marL="0" lvl="0" indent="0" algn="l" rtl="0">
              <a:lnSpc>
                <a:spcPct val="100000"/>
              </a:lnSpc>
              <a:spcBef>
                <a:spcPts val="600"/>
              </a:spcBef>
              <a:spcAft>
                <a:spcPts val="0"/>
              </a:spcAft>
              <a:buClr>
                <a:srgbClr val="595A59"/>
              </a:buClr>
              <a:buSzPts val="1200"/>
              <a:buNone/>
            </a:pPr>
            <a:r>
              <a:rPr lang="de-DE" sz="1200" dirty="0"/>
              <a:t>Heimild:</a:t>
            </a:r>
            <a:br>
              <a:rPr lang="de-DE" sz="1200" dirty="0"/>
            </a:br>
            <a:r>
              <a:rPr lang="de-DE" sz="1200" dirty="0"/>
              <a:t>Tänzel, M. (2019). Bankruptcy Prediction in Alpine Tourism: A West Austrian consideration</a:t>
            </a:r>
            <a:endParaRPr dirty="0"/>
          </a:p>
        </p:txBody>
      </p:sp>
      <p:sp>
        <p:nvSpPr>
          <p:cNvPr id="884" name="Google Shape;884;p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Einkenni sem hafa áhrif á líkurnar á gjaldþroti fyrirtækja í ferðaþjónustu</a:t>
            </a:r>
            <a:endParaRPr dirty="0"/>
          </a:p>
        </p:txBody>
      </p:sp>
      <p:sp>
        <p:nvSpPr>
          <p:cNvPr id="885" name="Google Shape;885;p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Yfirlit yfir valda þætti sem hafa áhrif á líkurnar á gjaldþroti ferðaþjónustufyrirtækja (I/II)</a:t>
            </a:r>
            <a:endParaRPr dirty="0"/>
          </a:p>
        </p:txBody>
      </p:sp>
      <p:sp>
        <p:nvSpPr>
          <p:cNvPr id="886" name="Google Shape;886;p7"/>
          <p:cNvSpPr/>
          <p:nvPr/>
        </p:nvSpPr>
        <p:spPr>
          <a:xfrm>
            <a:off x="4014454" y="4486773"/>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87" name="Google Shape;887;p7"/>
          <p:cNvSpPr/>
          <p:nvPr/>
        </p:nvSpPr>
        <p:spPr>
          <a:xfrm>
            <a:off x="4080136" y="4486773"/>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88" name="Google Shape;888;p7"/>
          <p:cNvSpPr/>
          <p:nvPr/>
        </p:nvSpPr>
        <p:spPr>
          <a:xfrm>
            <a:off x="8026650" y="4505271"/>
            <a:ext cx="3654000"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89" name="Google Shape;889;p7"/>
          <p:cNvSpPr/>
          <p:nvPr/>
        </p:nvSpPr>
        <p:spPr>
          <a:xfrm>
            <a:off x="10259999" y="4505271"/>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90" name="Google Shape;890;p7"/>
          <p:cNvSpPr txBox="1"/>
          <p:nvPr/>
        </p:nvSpPr>
        <p:spPr>
          <a:xfrm>
            <a:off x="10488474" y="4523774"/>
            <a:ext cx="859500" cy="25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cs typeface="Calibri"/>
                <a:sym typeface="Calibri"/>
              </a:rPr>
              <a:t>Skuldir</a:t>
            </a:r>
            <a:endParaRPr dirty="0"/>
          </a:p>
        </p:txBody>
      </p:sp>
      <p:sp>
        <p:nvSpPr>
          <p:cNvPr id="891" name="Google Shape;891;p7"/>
          <p:cNvSpPr/>
          <p:nvPr/>
        </p:nvSpPr>
        <p:spPr>
          <a:xfrm>
            <a:off x="10805489" y="4761532"/>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06</a:t>
            </a:r>
            <a:endParaRPr/>
          </a:p>
        </p:txBody>
      </p:sp>
      <p:sp>
        <p:nvSpPr>
          <p:cNvPr id="892" name="Google Shape;892;p7"/>
          <p:cNvSpPr txBox="1"/>
          <p:nvPr/>
        </p:nvSpPr>
        <p:spPr>
          <a:xfrm>
            <a:off x="8029744" y="4523769"/>
            <a:ext cx="245873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Því hærri sem skuldir fyrirtækisins eru, því meiri líkur eru á gjaldþroti</a:t>
            </a:r>
            <a:endParaRPr dirty="0"/>
          </a:p>
        </p:txBody>
      </p:sp>
      <p:sp>
        <p:nvSpPr>
          <p:cNvPr id="893" name="Google Shape;893;p7"/>
          <p:cNvSpPr txBox="1"/>
          <p:nvPr/>
        </p:nvSpPr>
        <p:spPr>
          <a:xfrm>
            <a:off x="4262080" y="4516151"/>
            <a:ext cx="1185948" cy="25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ea typeface="Calibri"/>
                <a:cs typeface="Calibri"/>
                <a:sym typeface="Calibri"/>
              </a:rPr>
              <a:t>Eiginfjárhlutfall</a:t>
            </a:r>
            <a:endParaRPr dirty="0"/>
          </a:p>
        </p:txBody>
      </p:sp>
      <p:sp>
        <p:nvSpPr>
          <p:cNvPr id="894" name="Google Shape;894;p7"/>
          <p:cNvSpPr/>
          <p:nvPr/>
        </p:nvSpPr>
        <p:spPr>
          <a:xfrm>
            <a:off x="4462966" y="4743034"/>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05</a:t>
            </a:r>
            <a:endParaRPr/>
          </a:p>
        </p:txBody>
      </p:sp>
      <p:sp>
        <p:nvSpPr>
          <p:cNvPr id="895" name="Google Shape;895;p7"/>
          <p:cNvSpPr txBox="1"/>
          <p:nvPr/>
        </p:nvSpPr>
        <p:spPr>
          <a:xfrm>
            <a:off x="5173279" y="4505271"/>
            <a:ext cx="2490194"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dirty="0">
                <a:solidFill>
                  <a:schemeClr val="lt1"/>
                </a:solidFill>
                <a:latin typeface="Calibri"/>
                <a:ea typeface="Calibri"/>
                <a:cs typeface="Calibri"/>
                <a:sym typeface="Calibri"/>
              </a:rPr>
              <a:t>Því hærra sem eiginfjárhlutfall er, </a:t>
            </a:r>
            <a:br>
              <a:rPr lang="de-DE" sz="1200" dirty="0">
                <a:solidFill>
                  <a:schemeClr val="lt1"/>
                </a:solidFill>
                <a:latin typeface="Calibri"/>
                <a:ea typeface="Calibri"/>
                <a:cs typeface="Calibri"/>
                <a:sym typeface="Calibri"/>
              </a:rPr>
            </a:br>
            <a:r>
              <a:rPr lang="de-DE" sz="1200" dirty="0">
                <a:solidFill>
                  <a:schemeClr val="lt1"/>
                </a:solidFill>
                <a:latin typeface="Calibri"/>
                <a:ea typeface="Calibri"/>
                <a:cs typeface="Calibri"/>
                <a:sym typeface="Calibri"/>
              </a:rPr>
              <a:t>því minni líkur eru á gjaldþroti</a:t>
            </a:r>
            <a:endParaRPr dirty="0"/>
          </a:p>
        </p:txBody>
      </p:sp>
      <p:sp>
        <p:nvSpPr>
          <p:cNvPr id="896" name="Google Shape;896;p7"/>
          <p:cNvSpPr/>
          <p:nvPr/>
        </p:nvSpPr>
        <p:spPr>
          <a:xfrm>
            <a:off x="4014454" y="2579417"/>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97" name="Google Shape;897;p7"/>
          <p:cNvSpPr/>
          <p:nvPr/>
        </p:nvSpPr>
        <p:spPr>
          <a:xfrm>
            <a:off x="4080136" y="2579417"/>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98" name="Google Shape;898;p7"/>
          <p:cNvSpPr/>
          <p:nvPr/>
        </p:nvSpPr>
        <p:spPr>
          <a:xfrm>
            <a:off x="8026650" y="2597915"/>
            <a:ext cx="3654000"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899" name="Google Shape;899;p7"/>
          <p:cNvSpPr/>
          <p:nvPr/>
        </p:nvSpPr>
        <p:spPr>
          <a:xfrm>
            <a:off x="10259999" y="2597915"/>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00" name="Google Shape;900;p7"/>
          <p:cNvSpPr txBox="1"/>
          <p:nvPr/>
        </p:nvSpPr>
        <p:spPr>
          <a:xfrm>
            <a:off x="10582257" y="2602243"/>
            <a:ext cx="551908" cy="25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ea typeface="Calibri"/>
                <a:cs typeface="Calibri"/>
                <a:sym typeface="Calibri"/>
              </a:rPr>
              <a:t>Aldur</a:t>
            </a:r>
            <a:endParaRPr dirty="0"/>
          </a:p>
        </p:txBody>
      </p:sp>
      <p:sp>
        <p:nvSpPr>
          <p:cNvPr id="901" name="Google Shape;901;p7"/>
          <p:cNvSpPr/>
          <p:nvPr/>
        </p:nvSpPr>
        <p:spPr>
          <a:xfrm>
            <a:off x="10805489" y="2854176"/>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02</a:t>
            </a:r>
            <a:endParaRPr/>
          </a:p>
        </p:txBody>
      </p:sp>
      <p:sp>
        <p:nvSpPr>
          <p:cNvPr id="902" name="Google Shape;902;p7"/>
          <p:cNvSpPr txBox="1"/>
          <p:nvPr/>
        </p:nvSpPr>
        <p:spPr>
          <a:xfrm>
            <a:off x="8029744" y="2616413"/>
            <a:ext cx="245873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Því eldra sem fyrirtækið er, því minni líkur eru á krísu/gjaldþroti</a:t>
            </a:r>
            <a:endParaRPr dirty="0"/>
          </a:p>
        </p:txBody>
      </p:sp>
      <p:sp>
        <p:nvSpPr>
          <p:cNvPr id="903" name="Google Shape;903;p7"/>
          <p:cNvSpPr txBox="1"/>
          <p:nvPr/>
        </p:nvSpPr>
        <p:spPr>
          <a:xfrm>
            <a:off x="4462975" y="2583750"/>
            <a:ext cx="616527" cy="25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ea typeface="Calibri"/>
                <a:cs typeface="Calibri"/>
                <a:sym typeface="Calibri"/>
              </a:rPr>
              <a:t>Stærð</a:t>
            </a:r>
            <a:endParaRPr dirty="0"/>
          </a:p>
        </p:txBody>
      </p:sp>
      <p:sp>
        <p:nvSpPr>
          <p:cNvPr id="904" name="Google Shape;904;p7"/>
          <p:cNvSpPr/>
          <p:nvPr/>
        </p:nvSpPr>
        <p:spPr>
          <a:xfrm>
            <a:off x="4462966" y="2835678"/>
            <a:ext cx="420000" cy="4617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01</a:t>
            </a:r>
            <a:endParaRPr/>
          </a:p>
        </p:txBody>
      </p:sp>
      <p:sp>
        <p:nvSpPr>
          <p:cNvPr id="905" name="Google Shape;905;p7"/>
          <p:cNvSpPr txBox="1"/>
          <p:nvPr/>
        </p:nvSpPr>
        <p:spPr>
          <a:xfrm>
            <a:off x="5173279" y="2597915"/>
            <a:ext cx="2490194"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dirty="0">
                <a:solidFill>
                  <a:schemeClr val="lt1"/>
                </a:solidFill>
                <a:latin typeface="Calibri"/>
                <a:ea typeface="Calibri"/>
                <a:cs typeface="Calibri"/>
                <a:sym typeface="Calibri"/>
              </a:rPr>
              <a:t>Því stærra sem fyrirtækið er, því minni líkur á gjaldþroti</a:t>
            </a:r>
            <a:endParaRPr dirty="0"/>
          </a:p>
        </p:txBody>
      </p:sp>
      <p:sp>
        <p:nvSpPr>
          <p:cNvPr id="906" name="Google Shape;906;p7"/>
          <p:cNvSpPr/>
          <p:nvPr/>
        </p:nvSpPr>
        <p:spPr>
          <a:xfrm>
            <a:off x="4014454" y="3533095"/>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07" name="Google Shape;907;p7"/>
          <p:cNvSpPr/>
          <p:nvPr/>
        </p:nvSpPr>
        <p:spPr>
          <a:xfrm>
            <a:off x="4080136" y="3533095"/>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08" name="Google Shape;908;p7"/>
          <p:cNvSpPr/>
          <p:nvPr/>
        </p:nvSpPr>
        <p:spPr>
          <a:xfrm>
            <a:off x="8026650" y="3551593"/>
            <a:ext cx="3654000"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09" name="Google Shape;909;p7"/>
          <p:cNvSpPr/>
          <p:nvPr/>
        </p:nvSpPr>
        <p:spPr>
          <a:xfrm>
            <a:off x="10259999" y="3551593"/>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10" name="Google Shape;910;p7"/>
          <p:cNvSpPr txBox="1"/>
          <p:nvPr/>
        </p:nvSpPr>
        <p:spPr>
          <a:xfrm>
            <a:off x="10103500" y="3553813"/>
            <a:ext cx="16809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ea typeface="Calibri"/>
                <a:cs typeface="Calibri"/>
                <a:sym typeface="Calibri"/>
              </a:rPr>
              <a:t>Óráðstafað eigið fé</a:t>
            </a:r>
            <a:endParaRPr dirty="0"/>
          </a:p>
        </p:txBody>
      </p:sp>
      <p:sp>
        <p:nvSpPr>
          <p:cNvPr id="911" name="Google Shape;911;p7"/>
          <p:cNvSpPr/>
          <p:nvPr/>
        </p:nvSpPr>
        <p:spPr>
          <a:xfrm>
            <a:off x="10805489" y="3807854"/>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04</a:t>
            </a:r>
            <a:endParaRPr/>
          </a:p>
        </p:txBody>
      </p:sp>
      <p:sp>
        <p:nvSpPr>
          <p:cNvPr id="912" name="Google Shape;912;p7"/>
          <p:cNvSpPr txBox="1"/>
          <p:nvPr/>
        </p:nvSpPr>
        <p:spPr>
          <a:xfrm>
            <a:off x="8029744" y="3570091"/>
            <a:ext cx="245873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Því meira sem er um óráðstafað eigið fé, því minni líkur eru á að það verði gjaldþrota</a:t>
            </a:r>
            <a:endParaRPr dirty="0"/>
          </a:p>
        </p:txBody>
      </p:sp>
      <p:sp>
        <p:nvSpPr>
          <p:cNvPr id="913" name="Google Shape;913;p7"/>
          <p:cNvSpPr txBox="1"/>
          <p:nvPr/>
        </p:nvSpPr>
        <p:spPr>
          <a:xfrm>
            <a:off x="4080135" y="3537425"/>
            <a:ext cx="11994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ea typeface="Calibri"/>
                <a:cs typeface="Calibri"/>
                <a:sym typeface="Calibri"/>
              </a:rPr>
              <a:t>Veltufjármagn</a:t>
            </a:r>
            <a:endParaRPr dirty="0"/>
          </a:p>
        </p:txBody>
      </p:sp>
      <p:sp>
        <p:nvSpPr>
          <p:cNvPr id="914" name="Google Shape;914;p7"/>
          <p:cNvSpPr/>
          <p:nvPr/>
        </p:nvSpPr>
        <p:spPr>
          <a:xfrm>
            <a:off x="4462966" y="3789356"/>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03</a:t>
            </a:r>
            <a:endParaRPr/>
          </a:p>
        </p:txBody>
      </p:sp>
      <p:sp>
        <p:nvSpPr>
          <p:cNvPr id="915" name="Google Shape;915;p7"/>
          <p:cNvSpPr txBox="1"/>
          <p:nvPr/>
        </p:nvSpPr>
        <p:spPr>
          <a:xfrm>
            <a:off x="5039580" y="3551593"/>
            <a:ext cx="262389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dirty="0">
                <a:solidFill>
                  <a:schemeClr val="lt1"/>
                </a:solidFill>
                <a:latin typeface="Calibri"/>
                <a:ea typeface="Calibri"/>
                <a:cs typeface="Calibri"/>
                <a:sym typeface="Calibri"/>
              </a:rPr>
              <a:t>Því meira sem veltufé er, miðað við efnahagsreikning, því meiri líkur eru á gjalþroti</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8"/>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Greining á gjaldþrotum ferðaþjónustufyrirtækja sýnir að það eru þekktar</a:t>
            </a:r>
            <a:r>
              <a:rPr lang="de-DE" dirty="0">
                <a:solidFill>
                  <a:srgbClr val="FF0000"/>
                </a:solidFill>
              </a:rPr>
              <a:t> </a:t>
            </a:r>
            <a:r>
              <a:rPr lang="de-DE" dirty="0"/>
              <a:t>breytur sem hafa áhrif á líkurnar hvort fyrirtæki í greininni verði gjaldþrota. </a:t>
            </a:r>
          </a:p>
          <a:p>
            <a:pPr marL="0" lvl="0" indent="0" algn="l" rtl="0">
              <a:lnSpc>
                <a:spcPct val="100000"/>
              </a:lnSpc>
              <a:spcBef>
                <a:spcPts val="0"/>
              </a:spcBef>
              <a:spcAft>
                <a:spcPts val="0"/>
              </a:spcAft>
              <a:buClr>
                <a:srgbClr val="595A59"/>
              </a:buClr>
              <a:buSzPts val="1800"/>
              <a:buNone/>
            </a:pPr>
            <a:endParaRPr lang="de-DE" sz="1200" dirty="0"/>
          </a:p>
          <a:p>
            <a:pPr marL="0" lvl="0" indent="0" algn="l" rtl="0">
              <a:lnSpc>
                <a:spcPct val="100000"/>
              </a:lnSpc>
              <a:spcBef>
                <a:spcPts val="0"/>
              </a:spcBef>
              <a:spcAft>
                <a:spcPts val="0"/>
              </a:spcAft>
              <a:buClr>
                <a:srgbClr val="595A59"/>
              </a:buClr>
              <a:buSzPts val="1800"/>
              <a:buNone/>
            </a:pPr>
            <a:r>
              <a:rPr lang="de-DE" sz="1200" dirty="0"/>
              <a:t>Heimild: </a:t>
            </a:r>
          </a:p>
          <a:p>
            <a:pPr marL="0" lvl="0" indent="0" algn="l" rtl="0">
              <a:lnSpc>
                <a:spcPct val="100000"/>
              </a:lnSpc>
              <a:spcBef>
                <a:spcPts val="0"/>
              </a:spcBef>
              <a:spcAft>
                <a:spcPts val="0"/>
              </a:spcAft>
              <a:buClr>
                <a:srgbClr val="595A59"/>
              </a:buClr>
              <a:buSzPts val="1800"/>
              <a:buNone/>
            </a:pPr>
            <a:r>
              <a:rPr lang="de-DE" sz="1200" dirty="0"/>
              <a:t>Tänzel, M. (2019). Bankruptcy Prediction in Alpine Tourism: A West Austrian consideration</a:t>
            </a:r>
            <a:endParaRPr dirty="0"/>
          </a:p>
        </p:txBody>
      </p:sp>
      <p:sp>
        <p:nvSpPr>
          <p:cNvPr id="922" name="Google Shape;922;p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Einkenni sem hafa áhrif á líkurnar á gjaldþroti fyrirtækja í ferðaþjónustu</a:t>
            </a:r>
          </a:p>
        </p:txBody>
      </p:sp>
      <p:sp>
        <p:nvSpPr>
          <p:cNvPr id="923" name="Google Shape;923;p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Yfirlit yfir valda þætti sem hafa áhrif á líkurnar á gjaldþroti ferðaþjónustufyrirtækja (II/II)</a:t>
            </a:r>
            <a:endParaRPr dirty="0"/>
          </a:p>
        </p:txBody>
      </p:sp>
      <p:sp>
        <p:nvSpPr>
          <p:cNvPr id="924" name="Google Shape;924;p8"/>
          <p:cNvSpPr/>
          <p:nvPr/>
        </p:nvSpPr>
        <p:spPr>
          <a:xfrm>
            <a:off x="4014454" y="4486773"/>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25" name="Google Shape;925;p8"/>
          <p:cNvSpPr/>
          <p:nvPr/>
        </p:nvSpPr>
        <p:spPr>
          <a:xfrm>
            <a:off x="4080136" y="4486773"/>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26" name="Google Shape;926;p8"/>
          <p:cNvSpPr txBox="1"/>
          <p:nvPr/>
        </p:nvSpPr>
        <p:spPr>
          <a:xfrm>
            <a:off x="4256417" y="4505271"/>
            <a:ext cx="10563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ea typeface="Calibri"/>
                <a:cs typeface="Calibri"/>
                <a:sym typeface="Calibri"/>
              </a:rPr>
              <a:t>Dreifbýli</a:t>
            </a:r>
            <a:endParaRPr dirty="0"/>
          </a:p>
        </p:txBody>
      </p:sp>
      <p:sp>
        <p:nvSpPr>
          <p:cNvPr id="927" name="Google Shape;927;p8"/>
          <p:cNvSpPr/>
          <p:nvPr/>
        </p:nvSpPr>
        <p:spPr>
          <a:xfrm>
            <a:off x="4462966" y="4743034"/>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11</a:t>
            </a:r>
            <a:endParaRPr/>
          </a:p>
        </p:txBody>
      </p:sp>
      <p:sp>
        <p:nvSpPr>
          <p:cNvPr id="928" name="Google Shape;928;p8"/>
          <p:cNvSpPr txBox="1"/>
          <p:nvPr/>
        </p:nvSpPr>
        <p:spPr>
          <a:xfrm>
            <a:off x="5208448" y="4505271"/>
            <a:ext cx="2490194"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dirty="0">
                <a:solidFill>
                  <a:schemeClr val="lt1"/>
                </a:solidFill>
                <a:latin typeface="Calibri"/>
                <a:ea typeface="Calibri"/>
                <a:cs typeface="Calibri"/>
                <a:sym typeface="Calibri"/>
              </a:rPr>
              <a:t>Fyrirtæki á landsbyggðinni eru ólíklegri til að upplifa krísu og gjaldþrot</a:t>
            </a:r>
            <a:endParaRPr dirty="0"/>
          </a:p>
        </p:txBody>
      </p:sp>
      <p:sp>
        <p:nvSpPr>
          <p:cNvPr id="929" name="Google Shape;929;p8"/>
          <p:cNvSpPr/>
          <p:nvPr/>
        </p:nvSpPr>
        <p:spPr>
          <a:xfrm>
            <a:off x="4014454" y="2579417"/>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30" name="Google Shape;930;p8"/>
          <p:cNvSpPr/>
          <p:nvPr/>
        </p:nvSpPr>
        <p:spPr>
          <a:xfrm>
            <a:off x="4080136" y="2579417"/>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31" name="Google Shape;931;p8"/>
          <p:cNvSpPr/>
          <p:nvPr/>
        </p:nvSpPr>
        <p:spPr>
          <a:xfrm>
            <a:off x="8026650" y="2597915"/>
            <a:ext cx="3654000"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32" name="Google Shape;932;p8"/>
          <p:cNvSpPr/>
          <p:nvPr/>
        </p:nvSpPr>
        <p:spPr>
          <a:xfrm>
            <a:off x="10259999" y="2597915"/>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33" name="Google Shape;933;p8"/>
          <p:cNvSpPr txBox="1"/>
          <p:nvPr/>
        </p:nvSpPr>
        <p:spPr>
          <a:xfrm>
            <a:off x="10359453" y="2602250"/>
            <a:ext cx="11646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ea typeface="Calibri"/>
                <a:cs typeface="Calibri"/>
                <a:sym typeface="Calibri"/>
              </a:rPr>
              <a:t>Verknám</a:t>
            </a:r>
            <a:endParaRPr dirty="0"/>
          </a:p>
        </p:txBody>
      </p:sp>
      <p:sp>
        <p:nvSpPr>
          <p:cNvPr id="934" name="Google Shape;934;p8"/>
          <p:cNvSpPr/>
          <p:nvPr/>
        </p:nvSpPr>
        <p:spPr>
          <a:xfrm>
            <a:off x="10805489" y="2854176"/>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08</a:t>
            </a:r>
            <a:endParaRPr/>
          </a:p>
        </p:txBody>
      </p:sp>
      <p:sp>
        <p:nvSpPr>
          <p:cNvPr id="935" name="Google Shape;935;p8"/>
          <p:cNvSpPr txBox="1"/>
          <p:nvPr/>
        </p:nvSpPr>
        <p:spPr>
          <a:xfrm>
            <a:off x="8006298" y="2616413"/>
            <a:ext cx="256232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Því færri iðnnemar í greininni, því minni líkur eru á gjaldþroti</a:t>
            </a:r>
            <a:endParaRPr dirty="0"/>
          </a:p>
        </p:txBody>
      </p:sp>
      <p:sp>
        <p:nvSpPr>
          <p:cNvPr id="936" name="Google Shape;936;p8"/>
          <p:cNvSpPr txBox="1"/>
          <p:nvPr/>
        </p:nvSpPr>
        <p:spPr>
          <a:xfrm>
            <a:off x="4266511" y="2602195"/>
            <a:ext cx="1036113" cy="25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ea typeface="Calibri"/>
                <a:cs typeface="Calibri"/>
                <a:sym typeface="Calibri"/>
              </a:rPr>
              <a:t>Verðvísitala</a:t>
            </a:r>
            <a:endParaRPr dirty="0"/>
          </a:p>
        </p:txBody>
      </p:sp>
      <p:sp>
        <p:nvSpPr>
          <p:cNvPr id="937" name="Google Shape;937;p8"/>
          <p:cNvSpPr/>
          <p:nvPr/>
        </p:nvSpPr>
        <p:spPr>
          <a:xfrm>
            <a:off x="4462966" y="2835678"/>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07</a:t>
            </a:r>
            <a:endParaRPr/>
          </a:p>
        </p:txBody>
      </p:sp>
      <p:sp>
        <p:nvSpPr>
          <p:cNvPr id="938" name="Google Shape;938;p8"/>
          <p:cNvSpPr txBox="1"/>
          <p:nvPr/>
        </p:nvSpPr>
        <p:spPr>
          <a:xfrm>
            <a:off x="5208448" y="2597915"/>
            <a:ext cx="2490194"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dirty="0">
                <a:solidFill>
                  <a:schemeClr val="lt1"/>
                </a:solidFill>
                <a:latin typeface="Calibri"/>
                <a:ea typeface="Calibri"/>
                <a:cs typeface="Calibri"/>
                <a:sym typeface="Calibri"/>
              </a:rPr>
              <a:t>Því hærri sem vísitala neysluverðs er, því minni líkur eru á gjaldþroti</a:t>
            </a:r>
            <a:endParaRPr dirty="0"/>
          </a:p>
        </p:txBody>
      </p:sp>
      <p:sp>
        <p:nvSpPr>
          <p:cNvPr id="939" name="Google Shape;939;p8"/>
          <p:cNvSpPr/>
          <p:nvPr/>
        </p:nvSpPr>
        <p:spPr>
          <a:xfrm>
            <a:off x="4014454" y="3533095"/>
            <a:ext cx="3653076" cy="653961"/>
          </a:xfrm>
          <a:custGeom>
            <a:avLst/>
            <a:gdLst/>
            <a:ahLst/>
            <a:cxnLst/>
            <a:rect l="l" t="t" r="r" b="b"/>
            <a:pathLst>
              <a:path w="2632" h="511" extrusionOk="0">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40" name="Google Shape;940;p8"/>
          <p:cNvSpPr/>
          <p:nvPr/>
        </p:nvSpPr>
        <p:spPr>
          <a:xfrm>
            <a:off x="4080136" y="3533095"/>
            <a:ext cx="1367892" cy="653961"/>
          </a:xfrm>
          <a:custGeom>
            <a:avLst/>
            <a:gdLst/>
            <a:ahLst/>
            <a:cxnLst/>
            <a:rect l="l" t="t" r="r" b="b"/>
            <a:pathLst>
              <a:path w="958" h="458" extrusionOk="0">
                <a:moveTo>
                  <a:pt x="958" y="0"/>
                </a:moveTo>
                <a:lnTo>
                  <a:pt x="376" y="0"/>
                </a:lnTo>
                <a:lnTo>
                  <a:pt x="0" y="458"/>
                </a:lnTo>
                <a:lnTo>
                  <a:pt x="581" y="458"/>
                </a:lnTo>
                <a:lnTo>
                  <a:pt x="958"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41" name="Google Shape;941;p8"/>
          <p:cNvSpPr/>
          <p:nvPr/>
        </p:nvSpPr>
        <p:spPr>
          <a:xfrm>
            <a:off x="8026650" y="3551593"/>
            <a:ext cx="3654000" cy="653961"/>
          </a:xfrm>
          <a:custGeom>
            <a:avLst/>
            <a:gdLst/>
            <a:ahLst/>
            <a:cxnLst/>
            <a:rect l="l" t="t" r="r" b="b"/>
            <a:pathLst>
              <a:path w="2632" h="511" extrusionOk="0">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91639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42" name="Google Shape;942;p8"/>
          <p:cNvSpPr/>
          <p:nvPr/>
        </p:nvSpPr>
        <p:spPr>
          <a:xfrm>
            <a:off x="10259999" y="3551593"/>
            <a:ext cx="1367892" cy="653961"/>
          </a:xfrm>
          <a:custGeom>
            <a:avLst/>
            <a:gdLst/>
            <a:ahLst/>
            <a:cxnLst/>
            <a:rect l="l" t="t" r="r" b="b"/>
            <a:pathLst>
              <a:path w="958" h="458" extrusionOk="0">
                <a:moveTo>
                  <a:pt x="0" y="0"/>
                </a:moveTo>
                <a:lnTo>
                  <a:pt x="582" y="0"/>
                </a:lnTo>
                <a:lnTo>
                  <a:pt x="958" y="458"/>
                </a:lnTo>
                <a:lnTo>
                  <a:pt x="377" y="458"/>
                </a:lnTo>
                <a:lnTo>
                  <a:pt x="0" y="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43" name="Google Shape;943;p8"/>
          <p:cNvSpPr txBox="1"/>
          <p:nvPr/>
        </p:nvSpPr>
        <p:spPr>
          <a:xfrm>
            <a:off x="10452847" y="3551596"/>
            <a:ext cx="808113" cy="25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ea typeface="Calibri"/>
                <a:cs typeface="Calibri"/>
                <a:sym typeface="Calibri"/>
              </a:rPr>
              <a:t>Borgir</a:t>
            </a:r>
            <a:endParaRPr dirty="0"/>
          </a:p>
        </p:txBody>
      </p:sp>
      <p:sp>
        <p:nvSpPr>
          <p:cNvPr id="944" name="Google Shape;944;p8"/>
          <p:cNvSpPr/>
          <p:nvPr/>
        </p:nvSpPr>
        <p:spPr>
          <a:xfrm>
            <a:off x="10805489" y="3807854"/>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10</a:t>
            </a:r>
            <a:endParaRPr/>
          </a:p>
        </p:txBody>
      </p:sp>
      <p:sp>
        <p:nvSpPr>
          <p:cNvPr id="945" name="Google Shape;945;p8"/>
          <p:cNvSpPr txBox="1"/>
          <p:nvPr/>
        </p:nvSpPr>
        <p:spPr>
          <a:xfrm>
            <a:off x="8006298" y="3570091"/>
            <a:ext cx="256232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Fyrirtæki í miðborgum, borgum og úthverfum eru líklegri til að upplifa krísu</a:t>
            </a:r>
            <a:endParaRPr dirty="0"/>
          </a:p>
        </p:txBody>
      </p:sp>
      <p:sp>
        <p:nvSpPr>
          <p:cNvPr id="946" name="Google Shape;946;p8"/>
          <p:cNvSpPr txBox="1"/>
          <p:nvPr/>
        </p:nvSpPr>
        <p:spPr>
          <a:xfrm>
            <a:off x="4080125" y="3591750"/>
            <a:ext cx="12225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1" dirty="0">
                <a:solidFill>
                  <a:schemeClr val="lt1"/>
                </a:solidFill>
                <a:latin typeface="Calibri"/>
                <a:ea typeface="Calibri"/>
                <a:cs typeface="Calibri"/>
                <a:sym typeface="Calibri"/>
              </a:rPr>
              <a:t>Gjaldþrotshlutfall</a:t>
            </a:r>
            <a:endParaRPr dirty="0"/>
          </a:p>
        </p:txBody>
      </p:sp>
      <p:sp>
        <p:nvSpPr>
          <p:cNvPr id="947" name="Google Shape;947;p8"/>
          <p:cNvSpPr/>
          <p:nvPr/>
        </p:nvSpPr>
        <p:spPr>
          <a:xfrm>
            <a:off x="4462966" y="3789356"/>
            <a:ext cx="420115" cy="46179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3001" b="1">
                <a:solidFill>
                  <a:schemeClr val="lt1"/>
                </a:solidFill>
                <a:latin typeface="Calibri"/>
                <a:ea typeface="Calibri"/>
                <a:cs typeface="Calibri"/>
                <a:sym typeface="Calibri"/>
              </a:rPr>
              <a:t>09</a:t>
            </a:r>
            <a:endParaRPr/>
          </a:p>
        </p:txBody>
      </p:sp>
      <p:sp>
        <p:nvSpPr>
          <p:cNvPr id="948" name="Google Shape;948;p8"/>
          <p:cNvSpPr txBox="1"/>
          <p:nvPr/>
        </p:nvSpPr>
        <p:spPr>
          <a:xfrm>
            <a:off x="5084619" y="3551593"/>
            <a:ext cx="2614152"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dirty="0">
                <a:solidFill>
                  <a:schemeClr val="lt1"/>
                </a:solidFill>
                <a:latin typeface="Calibri"/>
                <a:ea typeface="Calibri"/>
                <a:cs typeface="Calibri"/>
                <a:sym typeface="Calibri"/>
              </a:rPr>
              <a:t>Því fleiri árleg gjaldþrot í greininni, því minni líkur eru á gjaldþroti eins fyrirtækis (ótrúlegt en satt)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Byggt á þeim þáttum sem hafa áhrif á líkurnar á gjaldþroti: </a:t>
            </a:r>
            <a:endParaRPr dirty="0"/>
          </a:p>
          <a:p>
            <a:pPr marL="0" lvl="0" indent="0" algn="l" rtl="0">
              <a:lnSpc>
                <a:spcPct val="100000"/>
              </a:lnSpc>
              <a:spcBef>
                <a:spcPts val="600"/>
              </a:spcBef>
              <a:spcAft>
                <a:spcPts val="0"/>
              </a:spcAft>
              <a:buClr>
                <a:srgbClr val="595A59"/>
              </a:buClr>
              <a:buSzPts val="1200"/>
              <a:buNone/>
            </a:pPr>
            <a:r>
              <a:rPr lang="de-DE" sz="1200" dirty="0"/>
              <a:t>Heimild: Plaikner, A.; Tänzel, M.; Sparber, J.: Tourismusforschung Tirol (2020)</a:t>
            </a:r>
            <a:endParaRPr dirty="0"/>
          </a:p>
        </p:txBody>
      </p:sp>
      <p:sp>
        <p:nvSpPr>
          <p:cNvPr id="955" name="Google Shape;955;p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ct val="100000"/>
              <a:buNone/>
            </a:pPr>
            <a:r>
              <a:rPr lang="de-DE" dirty="0"/>
              <a:t>Út frá greiningu á áhrifum gjaldþrota innan fyrirtækja í ferðaþjónustu, má draga fram mikilvægar vísbendingar og ráðleggingar til að minnka líkurnar á gjaldþroti.</a:t>
            </a:r>
            <a:endParaRPr dirty="0"/>
          </a:p>
        </p:txBody>
      </p:sp>
      <p:sp>
        <p:nvSpPr>
          <p:cNvPr id="956" name="Google Shape;956;p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Almennar ráðleggingar fyrir lítil og meðalstór fyrirtæki í ferðaþjónustu (I/II)</a:t>
            </a:r>
            <a:endParaRPr dirty="0"/>
          </a:p>
        </p:txBody>
      </p:sp>
      <p:sp>
        <p:nvSpPr>
          <p:cNvPr id="957" name="Google Shape;957;p9"/>
          <p:cNvSpPr/>
          <p:nvPr/>
        </p:nvSpPr>
        <p:spPr>
          <a:xfrm>
            <a:off x="8877218" y="406505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58" name="Google Shape;958;p9"/>
          <p:cNvSpPr/>
          <p:nvPr/>
        </p:nvSpPr>
        <p:spPr>
          <a:xfrm>
            <a:off x="7972364" y="4065052"/>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59" name="Google Shape;959;p9"/>
          <p:cNvSpPr txBox="1"/>
          <p:nvPr/>
        </p:nvSpPr>
        <p:spPr>
          <a:xfrm>
            <a:off x="8275475" y="418133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4</a:t>
            </a:r>
            <a:endParaRPr/>
          </a:p>
        </p:txBody>
      </p:sp>
      <p:sp>
        <p:nvSpPr>
          <p:cNvPr id="960" name="Google Shape;960;p9"/>
          <p:cNvSpPr txBox="1"/>
          <p:nvPr/>
        </p:nvSpPr>
        <p:spPr>
          <a:xfrm>
            <a:off x="9290956" y="4021981"/>
            <a:ext cx="251107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cs typeface="Calibri"/>
                <a:sym typeface="Calibri"/>
              </a:rPr>
              <a:t>„Fjölskylduna“ á að nýta til að styrkja vörumerki fyrirtækisins og skapa þar með aðgreiningu á markaði</a:t>
            </a:r>
            <a:endParaRPr dirty="0"/>
          </a:p>
        </p:txBody>
      </p:sp>
      <p:sp>
        <p:nvSpPr>
          <p:cNvPr id="961" name="Google Shape;961;p9"/>
          <p:cNvSpPr/>
          <p:nvPr/>
        </p:nvSpPr>
        <p:spPr>
          <a:xfrm>
            <a:off x="4822798" y="406505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62" name="Google Shape;962;p9"/>
          <p:cNvSpPr/>
          <p:nvPr/>
        </p:nvSpPr>
        <p:spPr>
          <a:xfrm>
            <a:off x="3917945" y="4065052"/>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63" name="Google Shape;963;p9"/>
          <p:cNvSpPr txBox="1"/>
          <p:nvPr/>
        </p:nvSpPr>
        <p:spPr>
          <a:xfrm>
            <a:off x="4221055" y="418133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3</a:t>
            </a:r>
            <a:endParaRPr/>
          </a:p>
        </p:txBody>
      </p:sp>
      <p:sp>
        <p:nvSpPr>
          <p:cNvPr id="964" name="Google Shape;964;p9"/>
          <p:cNvSpPr txBox="1"/>
          <p:nvPr/>
        </p:nvSpPr>
        <p:spPr>
          <a:xfrm>
            <a:off x="5236537" y="4107018"/>
            <a:ext cx="245857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Eldri fyrirtæki geta treyst á hefðir og ættu að einbeita sér að „fjölskyldunni“ í þessu samhengi</a:t>
            </a:r>
            <a:endParaRPr dirty="0"/>
          </a:p>
        </p:txBody>
      </p:sp>
      <p:sp>
        <p:nvSpPr>
          <p:cNvPr id="965" name="Google Shape;965;p9"/>
          <p:cNvSpPr/>
          <p:nvPr/>
        </p:nvSpPr>
        <p:spPr>
          <a:xfrm>
            <a:off x="8877218" y="264290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66" name="Google Shape;966;p9"/>
          <p:cNvSpPr/>
          <p:nvPr/>
        </p:nvSpPr>
        <p:spPr>
          <a:xfrm>
            <a:off x="7972364" y="2642901"/>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67" name="Google Shape;967;p9"/>
          <p:cNvSpPr txBox="1"/>
          <p:nvPr/>
        </p:nvSpPr>
        <p:spPr>
          <a:xfrm>
            <a:off x="8275475" y="275918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2</a:t>
            </a:r>
            <a:endParaRPr/>
          </a:p>
        </p:txBody>
      </p:sp>
      <p:sp>
        <p:nvSpPr>
          <p:cNvPr id="968" name="Google Shape;968;p9"/>
          <p:cNvSpPr txBox="1"/>
          <p:nvPr/>
        </p:nvSpPr>
        <p:spPr>
          <a:xfrm>
            <a:off x="9290956" y="2599830"/>
            <a:ext cx="245857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Eigendur ættu að stækka tengslanet sitt út fyrir sitt svæði til að geta nýtt mikilvægar auðlindir sem skipta máli</a:t>
            </a:r>
            <a:endParaRPr dirty="0"/>
          </a:p>
        </p:txBody>
      </p:sp>
      <p:sp>
        <p:nvSpPr>
          <p:cNvPr id="969" name="Google Shape;969;p9"/>
          <p:cNvSpPr/>
          <p:nvPr/>
        </p:nvSpPr>
        <p:spPr>
          <a:xfrm>
            <a:off x="4822798" y="264290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70" name="Google Shape;970;p9"/>
          <p:cNvSpPr/>
          <p:nvPr/>
        </p:nvSpPr>
        <p:spPr>
          <a:xfrm>
            <a:off x="3917945" y="2642901"/>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71" name="Google Shape;971;p9"/>
          <p:cNvSpPr txBox="1"/>
          <p:nvPr/>
        </p:nvSpPr>
        <p:spPr>
          <a:xfrm>
            <a:off x="4221055" y="275918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1</a:t>
            </a:r>
            <a:endParaRPr/>
          </a:p>
        </p:txBody>
      </p:sp>
      <p:sp>
        <p:nvSpPr>
          <p:cNvPr id="972" name="Google Shape;972;p9"/>
          <p:cNvSpPr txBox="1"/>
          <p:nvPr/>
        </p:nvSpPr>
        <p:spPr>
          <a:xfrm>
            <a:off x="5236537" y="2686212"/>
            <a:ext cx="245857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200" dirty="0">
                <a:solidFill>
                  <a:schemeClr val="lt1"/>
                </a:solidFill>
                <a:latin typeface="Calibri"/>
                <a:ea typeface="Calibri"/>
                <a:cs typeface="Calibri"/>
                <a:sym typeface="Calibri"/>
              </a:rPr>
              <a:t>Minni fyrirtæki ættu að reyna að auka möguleika sína og getu til að vera viðbúin komandi krísum</a:t>
            </a:r>
            <a:endParaRPr dirty="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21238</TotalTime>
  <Words>3271</Words>
  <Application>Microsoft Office PowerPoint</Application>
  <PresentationFormat>Widescreen</PresentationFormat>
  <Paragraphs>596</Paragraphs>
  <Slides>30</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Merriweather Sans</vt:lpstr>
      <vt:lpstr>Noto Sans Symbols</vt:lpstr>
      <vt:lpstr>Montserrat Light</vt:lpstr>
      <vt:lpstr>Montserrat</vt:lpstr>
      <vt:lpstr>Times New Roman</vt:lpstr>
      <vt:lpstr>Roboto</vt:lpstr>
      <vt:lpstr>Lato</vt:lpstr>
      <vt:lpstr>Calibri</vt:lpstr>
      <vt:lpstr>Montserrat Medium</vt:lpstr>
      <vt:lpstr>Quattrocento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Gillian Keane</dc:creator>
  <cp:lastModifiedBy>Íris Hrund Halldórsdóttir - HI</cp:lastModifiedBy>
  <cp:revision>8</cp:revision>
  <dcterms:created xsi:type="dcterms:W3CDTF">2020-10-14T13:32:04Z</dcterms:created>
  <dcterms:modified xsi:type="dcterms:W3CDTF">2023-08-29T08:59:33Z</dcterms:modified>
</cp:coreProperties>
</file>